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7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55" autoAdjust="0"/>
  </p:normalViewPr>
  <p:slideViewPr>
    <p:cSldViewPr>
      <p:cViewPr>
        <p:scale>
          <a:sx n="68" d="100"/>
          <a:sy n="68" d="100"/>
        </p:scale>
        <p:origin x="-666" y="-1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D1987A-DE80-4604-B5CF-4C8AA1FFB994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D287B3F-5216-4E35-8DBA-F6BE80FA0A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D287B3F-5216-4E35-8DBA-F6BE80FA0AD8}" type="slidenum">
              <a:rPr lang="zh-CN" altLang="en-US" smtClean="0"/>
              <a:pPr/>
              <a:t>17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slide" Target="slid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9.xml"/><Relationship Id="rId2" Type="http://schemas.openxmlformats.org/officeDocument/2006/relationships/slide" Target="slide3.xml"/><Relationship Id="rId1" Type="http://schemas.openxmlformats.org/officeDocument/2006/relationships/slideLayout" Target="../slideLayouts/slideLayout7.xml"/><Relationship Id="rId4" Type="http://schemas.openxmlformats.org/officeDocument/2006/relationships/slide" Target="slide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2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39552" y="2132856"/>
            <a:ext cx="799288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第三章 机件形状表达方法</a:t>
            </a:r>
            <a:endParaRPr lang="zh-CN" altLang="en-US" sz="48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539552" y="2564904"/>
            <a:ext cx="8388351" cy="1641475"/>
            <a:chOff x="2" y="1776"/>
            <a:chExt cx="5284" cy="1034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" y="2275"/>
              <a:ext cx="5156" cy="50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rgbClr val="0070C0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" y="2366"/>
              <a:ext cx="5155" cy="90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rot="-606377">
              <a:off x="4122" y="1776"/>
              <a:ext cx="1164" cy="745"/>
            </a:xfrm>
            <a:prstGeom prst="sun">
              <a:avLst>
                <a:gd name="adj" fmla="val 32653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 rot="632089">
              <a:off x="3467" y="2158"/>
              <a:ext cx="1051" cy="652"/>
            </a:xfrm>
            <a:prstGeom prst="sun">
              <a:avLst>
                <a:gd name="adj" fmla="val 25421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1293813" y="2339975"/>
            <a:ext cx="2216150" cy="204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</a:rPr>
              <a:t>将处于观察</a:t>
            </a:r>
          </a:p>
          <a:p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</a:rPr>
              <a:t>者与</a:t>
            </a:r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  <a:sym typeface="Marlett" pitchFamily="2" charset="2"/>
              </a:rPr>
              <a:t>剖切面</a:t>
            </a:r>
          </a:p>
          <a:p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  <a:sym typeface="Marlett" pitchFamily="2" charset="2"/>
              </a:rPr>
              <a:t>之间的部分</a:t>
            </a:r>
          </a:p>
          <a:p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  <a:sym typeface="Marlett" pitchFamily="2" charset="2"/>
              </a:rPr>
              <a:t>形体</a:t>
            </a:r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</a:rPr>
              <a:t>移去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284288" y="4527550"/>
            <a:ext cx="7321550" cy="1554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将其余</a:t>
            </a:r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部分形体向投影面投射，</a:t>
            </a:r>
          </a:p>
          <a:p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剖面区域（剖切面与物体接触的部分）</a:t>
            </a:r>
          </a:p>
          <a:p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画出剖面符号（</a:t>
            </a:r>
            <a:r>
              <a:rPr lang="en-US" altLang="zh-CN" sz="32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45°</a:t>
            </a:r>
            <a:r>
              <a:rPr lang="zh-CN" altLang="en-US" sz="32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斜线</a:t>
            </a:r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）</a:t>
            </a:r>
          </a:p>
        </p:txBody>
      </p:sp>
      <p:grpSp>
        <p:nvGrpSpPr>
          <p:cNvPr id="5" name="Group 5"/>
          <p:cNvGrpSpPr>
            <a:grpSpLocks/>
          </p:cNvGrpSpPr>
          <p:nvPr/>
        </p:nvGrpSpPr>
        <p:grpSpPr bwMode="auto">
          <a:xfrm>
            <a:off x="3624263" y="509588"/>
            <a:ext cx="5130800" cy="3841750"/>
            <a:chOff x="2138" y="156"/>
            <a:chExt cx="3232" cy="2420"/>
          </a:xfrm>
        </p:grpSpPr>
        <p:grpSp>
          <p:nvGrpSpPr>
            <p:cNvPr id="6" name="Group 6"/>
            <p:cNvGrpSpPr>
              <a:grpSpLocks/>
            </p:cNvGrpSpPr>
            <p:nvPr/>
          </p:nvGrpSpPr>
          <p:grpSpPr bwMode="auto">
            <a:xfrm>
              <a:off x="2510" y="423"/>
              <a:ext cx="2125" cy="2132"/>
              <a:chOff x="753" y="820"/>
              <a:chExt cx="2125" cy="2132"/>
            </a:xfrm>
          </p:grpSpPr>
          <p:grpSp>
            <p:nvGrpSpPr>
              <p:cNvPr id="45" name="Group 7"/>
              <p:cNvGrpSpPr>
                <a:grpSpLocks/>
              </p:cNvGrpSpPr>
              <p:nvPr/>
            </p:nvGrpSpPr>
            <p:grpSpPr bwMode="auto">
              <a:xfrm>
                <a:off x="753" y="1852"/>
                <a:ext cx="2125" cy="1100"/>
                <a:chOff x="753" y="1852"/>
                <a:chExt cx="2125" cy="1100"/>
              </a:xfrm>
            </p:grpSpPr>
            <p:sp>
              <p:nvSpPr>
                <p:cNvPr id="67" name="Oval 8"/>
                <p:cNvSpPr>
                  <a:spLocks noChangeArrowheads="1"/>
                </p:cNvSpPr>
                <p:nvPr/>
              </p:nvSpPr>
              <p:spPr bwMode="auto">
                <a:xfrm>
                  <a:off x="1784" y="1938"/>
                  <a:ext cx="909" cy="909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Oval 9"/>
                <p:cNvSpPr>
                  <a:spLocks noChangeArrowheads="1"/>
                </p:cNvSpPr>
                <p:nvPr/>
              </p:nvSpPr>
              <p:spPr bwMode="auto">
                <a:xfrm>
                  <a:off x="1896" y="2040"/>
                  <a:ext cx="689" cy="699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Oval 10"/>
                <p:cNvSpPr>
                  <a:spLocks noChangeArrowheads="1"/>
                </p:cNvSpPr>
                <p:nvPr/>
              </p:nvSpPr>
              <p:spPr bwMode="auto">
                <a:xfrm>
                  <a:off x="2004" y="2149"/>
                  <a:ext cx="480" cy="48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Oval 11"/>
                <p:cNvSpPr>
                  <a:spLocks noChangeArrowheads="1"/>
                </p:cNvSpPr>
                <p:nvPr/>
              </p:nvSpPr>
              <p:spPr bwMode="auto">
                <a:xfrm>
                  <a:off x="1035" y="2254"/>
                  <a:ext cx="278" cy="27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Oval 12"/>
                <p:cNvSpPr>
                  <a:spLocks noChangeArrowheads="1"/>
                </p:cNvSpPr>
                <p:nvPr/>
              </p:nvSpPr>
              <p:spPr bwMode="auto">
                <a:xfrm>
                  <a:off x="1090" y="2308"/>
                  <a:ext cx="163" cy="16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Line 13"/>
                <p:cNvSpPr>
                  <a:spLocks noChangeShapeType="1"/>
                </p:cNvSpPr>
                <p:nvPr/>
              </p:nvSpPr>
              <p:spPr bwMode="auto">
                <a:xfrm>
                  <a:off x="2248" y="1852"/>
                  <a:ext cx="0" cy="110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Line 14"/>
                <p:cNvSpPr>
                  <a:spLocks noChangeShapeType="1"/>
                </p:cNvSpPr>
                <p:nvPr/>
              </p:nvSpPr>
              <p:spPr bwMode="auto">
                <a:xfrm>
                  <a:off x="1174" y="2192"/>
                  <a:ext cx="0" cy="435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Arc 15"/>
                <p:cNvSpPr>
                  <a:spLocks/>
                </p:cNvSpPr>
                <p:nvPr/>
              </p:nvSpPr>
              <p:spPr bwMode="auto">
                <a:xfrm flipH="1" flipV="1">
                  <a:off x="943" y="2173"/>
                  <a:ext cx="223" cy="438"/>
                </a:xfrm>
                <a:custGeom>
                  <a:avLst/>
                  <a:gdLst>
                    <a:gd name="G0" fmla="+- 0 0 0"/>
                    <a:gd name="G1" fmla="+- 21026 0 0"/>
                    <a:gd name="G2" fmla="+- 21600 0 0"/>
                    <a:gd name="T0" fmla="*/ 4945 w 21600"/>
                    <a:gd name="T1" fmla="*/ 0 h 42256"/>
                    <a:gd name="T2" fmla="*/ 3979 w 21600"/>
                    <a:gd name="T3" fmla="*/ 42256 h 42256"/>
                    <a:gd name="T4" fmla="*/ 0 w 21600"/>
                    <a:gd name="T5" fmla="*/ 21026 h 42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2256" fill="none" extrusionOk="0">
                      <a:moveTo>
                        <a:pt x="4945" y="-1"/>
                      </a:moveTo>
                      <a:cubicBezTo>
                        <a:pt x="14703" y="2294"/>
                        <a:pt x="21600" y="11001"/>
                        <a:pt x="21600" y="21026"/>
                      </a:cubicBezTo>
                      <a:cubicBezTo>
                        <a:pt x="21600" y="31420"/>
                        <a:pt x="14196" y="40341"/>
                        <a:pt x="3979" y="42256"/>
                      </a:cubicBezTo>
                    </a:path>
                    <a:path w="21600" h="42256" stroke="0" extrusionOk="0">
                      <a:moveTo>
                        <a:pt x="4945" y="-1"/>
                      </a:moveTo>
                      <a:cubicBezTo>
                        <a:pt x="14703" y="2294"/>
                        <a:pt x="21600" y="11001"/>
                        <a:pt x="21600" y="21026"/>
                      </a:cubicBezTo>
                      <a:cubicBezTo>
                        <a:pt x="21600" y="31420"/>
                        <a:pt x="14196" y="40341"/>
                        <a:pt x="3979" y="42256"/>
                      </a:cubicBezTo>
                      <a:lnTo>
                        <a:pt x="0" y="21026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Line 16"/>
                <p:cNvSpPr>
                  <a:spLocks noChangeShapeType="1"/>
                </p:cNvSpPr>
                <p:nvPr/>
              </p:nvSpPr>
              <p:spPr bwMode="auto">
                <a:xfrm>
                  <a:off x="1093" y="2608"/>
                  <a:ext cx="1055" cy="23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1125" y="1945"/>
                  <a:ext cx="1030" cy="22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Rectangle 18"/>
                <p:cNvSpPr>
                  <a:spLocks noChangeArrowheads="1"/>
                </p:cNvSpPr>
                <p:nvPr/>
              </p:nvSpPr>
              <p:spPr bwMode="auto">
                <a:xfrm>
                  <a:off x="2450" y="2333"/>
                  <a:ext cx="77" cy="11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Line 19"/>
                <p:cNvSpPr>
                  <a:spLocks noChangeShapeType="1"/>
                </p:cNvSpPr>
                <p:nvPr/>
              </p:nvSpPr>
              <p:spPr bwMode="auto">
                <a:xfrm>
                  <a:off x="753" y="2391"/>
                  <a:ext cx="2125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Line 20"/>
                <p:cNvSpPr>
                  <a:spLocks noChangeShapeType="1"/>
                </p:cNvSpPr>
                <p:nvPr/>
              </p:nvSpPr>
              <p:spPr bwMode="auto">
                <a:xfrm>
                  <a:off x="2468" y="2330"/>
                  <a:ext cx="5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Line 21"/>
                <p:cNvSpPr>
                  <a:spLocks noChangeShapeType="1"/>
                </p:cNvSpPr>
                <p:nvPr/>
              </p:nvSpPr>
              <p:spPr bwMode="auto">
                <a:xfrm>
                  <a:off x="2526" y="2320"/>
                  <a:ext cx="0" cy="14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Line 22"/>
                <p:cNvSpPr>
                  <a:spLocks noChangeShapeType="1"/>
                </p:cNvSpPr>
                <p:nvPr/>
              </p:nvSpPr>
              <p:spPr bwMode="auto">
                <a:xfrm>
                  <a:off x="2473" y="2449"/>
                  <a:ext cx="5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6" name="Group 23"/>
              <p:cNvGrpSpPr>
                <a:grpSpLocks/>
              </p:cNvGrpSpPr>
              <p:nvPr/>
            </p:nvGrpSpPr>
            <p:grpSpPr bwMode="auto">
              <a:xfrm>
                <a:off x="935" y="820"/>
                <a:ext cx="1772" cy="917"/>
                <a:chOff x="935" y="820"/>
                <a:chExt cx="1772" cy="917"/>
              </a:xfrm>
            </p:grpSpPr>
            <p:sp>
              <p:nvSpPr>
                <p:cNvPr id="47" name="Line 24"/>
                <p:cNvSpPr>
                  <a:spLocks noChangeShapeType="1"/>
                </p:cNvSpPr>
                <p:nvPr/>
              </p:nvSpPr>
              <p:spPr bwMode="auto">
                <a:xfrm>
                  <a:off x="935" y="1623"/>
                  <a:ext cx="177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8" name="Line 25"/>
                <p:cNvSpPr>
                  <a:spLocks noChangeShapeType="1"/>
                </p:cNvSpPr>
                <p:nvPr/>
              </p:nvSpPr>
              <p:spPr bwMode="auto">
                <a:xfrm>
                  <a:off x="955" y="1405"/>
                  <a:ext cx="120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49" name="Line 26"/>
                <p:cNvSpPr>
                  <a:spLocks noChangeShapeType="1"/>
                </p:cNvSpPr>
                <p:nvPr/>
              </p:nvSpPr>
              <p:spPr bwMode="auto">
                <a:xfrm>
                  <a:off x="2247" y="820"/>
                  <a:ext cx="0" cy="917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0" name="Line 27"/>
                <p:cNvSpPr>
                  <a:spLocks noChangeShapeType="1"/>
                </p:cNvSpPr>
                <p:nvPr/>
              </p:nvSpPr>
              <p:spPr bwMode="auto">
                <a:xfrm flipH="1">
                  <a:off x="1800" y="896"/>
                  <a:ext cx="88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1" name="Line 28"/>
                <p:cNvSpPr>
                  <a:spLocks noChangeShapeType="1"/>
                </p:cNvSpPr>
                <p:nvPr/>
              </p:nvSpPr>
              <p:spPr bwMode="auto">
                <a:xfrm flipV="1">
                  <a:off x="1172" y="1232"/>
                  <a:ext cx="0" cy="461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2" name="Line 29"/>
                <p:cNvSpPr>
                  <a:spLocks noChangeShapeType="1"/>
                </p:cNvSpPr>
                <p:nvPr/>
              </p:nvSpPr>
              <p:spPr bwMode="auto">
                <a:xfrm>
                  <a:off x="1781" y="896"/>
                  <a:ext cx="91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3" name="Line 30"/>
                <p:cNvSpPr>
                  <a:spLocks noChangeShapeType="1"/>
                </p:cNvSpPr>
                <p:nvPr/>
              </p:nvSpPr>
              <p:spPr bwMode="auto">
                <a:xfrm>
                  <a:off x="2692" y="892"/>
                  <a:ext cx="0" cy="72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4" name="Line 31"/>
                <p:cNvSpPr>
                  <a:spLocks noChangeShapeType="1"/>
                </p:cNvSpPr>
                <p:nvPr/>
              </p:nvSpPr>
              <p:spPr bwMode="auto">
                <a:xfrm>
                  <a:off x="1776" y="891"/>
                  <a:ext cx="0" cy="51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5" name="Line 32"/>
                <p:cNvSpPr>
                  <a:spLocks noChangeShapeType="1"/>
                </p:cNvSpPr>
                <p:nvPr/>
              </p:nvSpPr>
              <p:spPr bwMode="auto">
                <a:xfrm flipV="1">
                  <a:off x="1032" y="1304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Line 33"/>
                <p:cNvSpPr>
                  <a:spLocks noChangeShapeType="1"/>
                </p:cNvSpPr>
                <p:nvPr/>
              </p:nvSpPr>
              <p:spPr bwMode="auto">
                <a:xfrm>
                  <a:off x="1032" y="1314"/>
                  <a:ext cx="27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Line 34"/>
                <p:cNvSpPr>
                  <a:spLocks noChangeShapeType="1"/>
                </p:cNvSpPr>
                <p:nvPr/>
              </p:nvSpPr>
              <p:spPr bwMode="auto">
                <a:xfrm>
                  <a:off x="1311" y="1311"/>
                  <a:ext cx="0" cy="10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Line 35"/>
                <p:cNvSpPr>
                  <a:spLocks noChangeShapeType="1"/>
                </p:cNvSpPr>
                <p:nvPr/>
              </p:nvSpPr>
              <p:spPr bwMode="auto">
                <a:xfrm>
                  <a:off x="1252" y="1319"/>
                  <a:ext cx="0" cy="30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Line 36"/>
                <p:cNvSpPr>
                  <a:spLocks noChangeShapeType="1"/>
                </p:cNvSpPr>
                <p:nvPr/>
              </p:nvSpPr>
              <p:spPr bwMode="auto">
                <a:xfrm>
                  <a:off x="1089" y="1328"/>
                  <a:ext cx="0" cy="30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Line 37"/>
                <p:cNvSpPr>
                  <a:spLocks noChangeShapeType="1"/>
                </p:cNvSpPr>
                <p:nvPr/>
              </p:nvSpPr>
              <p:spPr bwMode="auto">
                <a:xfrm>
                  <a:off x="1892" y="896"/>
                  <a:ext cx="0" cy="23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Line 38"/>
                <p:cNvSpPr>
                  <a:spLocks noChangeShapeType="1"/>
                </p:cNvSpPr>
                <p:nvPr/>
              </p:nvSpPr>
              <p:spPr bwMode="auto">
                <a:xfrm>
                  <a:off x="1892" y="1127"/>
                  <a:ext cx="69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Line 39"/>
                <p:cNvSpPr>
                  <a:spLocks noChangeShapeType="1"/>
                </p:cNvSpPr>
                <p:nvPr/>
              </p:nvSpPr>
              <p:spPr bwMode="auto">
                <a:xfrm>
                  <a:off x="2579" y="901"/>
                  <a:ext cx="0" cy="23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Line 40"/>
                <p:cNvSpPr>
                  <a:spLocks noChangeShapeType="1"/>
                </p:cNvSpPr>
                <p:nvPr/>
              </p:nvSpPr>
              <p:spPr bwMode="auto">
                <a:xfrm>
                  <a:off x="2525" y="1127"/>
                  <a:ext cx="0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Line 41"/>
                <p:cNvSpPr>
                  <a:spLocks noChangeShapeType="1"/>
                </p:cNvSpPr>
                <p:nvPr/>
              </p:nvSpPr>
              <p:spPr bwMode="auto">
                <a:xfrm>
                  <a:off x="2477" y="1127"/>
                  <a:ext cx="0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Line 42"/>
                <p:cNvSpPr>
                  <a:spLocks noChangeShapeType="1"/>
                </p:cNvSpPr>
                <p:nvPr/>
              </p:nvSpPr>
              <p:spPr bwMode="auto">
                <a:xfrm>
                  <a:off x="2007" y="1136"/>
                  <a:ext cx="0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Line 43"/>
                <p:cNvSpPr>
                  <a:spLocks noChangeShapeType="1"/>
                </p:cNvSpPr>
                <p:nvPr/>
              </p:nvSpPr>
              <p:spPr bwMode="auto">
                <a:xfrm>
                  <a:off x="944" y="13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7" name="Line 44"/>
            <p:cNvSpPr>
              <a:spLocks noChangeShapeType="1"/>
            </p:cNvSpPr>
            <p:nvPr/>
          </p:nvSpPr>
          <p:spPr bwMode="auto">
            <a:xfrm>
              <a:off x="2411" y="1993"/>
              <a:ext cx="176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45"/>
            <p:cNvSpPr>
              <a:spLocks noChangeShapeType="1"/>
            </p:cNvSpPr>
            <p:nvPr/>
          </p:nvSpPr>
          <p:spPr bwMode="auto">
            <a:xfrm>
              <a:off x="4587" y="1993"/>
              <a:ext cx="188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46"/>
            <p:cNvSpPr>
              <a:spLocks noChangeShapeType="1"/>
            </p:cNvSpPr>
            <p:nvPr/>
          </p:nvSpPr>
          <p:spPr bwMode="auto">
            <a:xfrm flipV="1">
              <a:off x="2412" y="1750"/>
              <a:ext cx="0" cy="22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47"/>
            <p:cNvSpPr>
              <a:spLocks noChangeShapeType="1"/>
            </p:cNvSpPr>
            <p:nvPr/>
          </p:nvSpPr>
          <p:spPr bwMode="auto">
            <a:xfrm flipV="1">
              <a:off x="4768" y="1763"/>
              <a:ext cx="0" cy="22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Text Box 48"/>
            <p:cNvSpPr txBox="1">
              <a:spLocks noChangeArrowheads="1"/>
            </p:cNvSpPr>
            <p:nvPr/>
          </p:nvSpPr>
          <p:spPr bwMode="auto">
            <a:xfrm>
              <a:off x="2138" y="1781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</a:t>
              </a:r>
            </a:p>
          </p:txBody>
        </p:sp>
        <p:sp>
          <p:nvSpPr>
            <p:cNvPr id="12" name="Text Box 49"/>
            <p:cNvSpPr txBox="1">
              <a:spLocks noChangeArrowheads="1"/>
            </p:cNvSpPr>
            <p:nvPr/>
          </p:nvSpPr>
          <p:spPr bwMode="auto">
            <a:xfrm>
              <a:off x="4759" y="1773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</a:t>
              </a:r>
            </a:p>
          </p:txBody>
        </p:sp>
        <p:sp>
          <p:nvSpPr>
            <p:cNvPr id="13" name="Line 50"/>
            <p:cNvSpPr>
              <a:spLocks noChangeShapeType="1"/>
            </p:cNvSpPr>
            <p:nvPr/>
          </p:nvSpPr>
          <p:spPr bwMode="auto">
            <a:xfrm>
              <a:off x="2797" y="1011"/>
              <a:ext cx="258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51"/>
            <p:cNvSpPr>
              <a:spLocks noChangeShapeType="1"/>
            </p:cNvSpPr>
            <p:nvPr/>
          </p:nvSpPr>
          <p:spPr bwMode="auto">
            <a:xfrm>
              <a:off x="3544" y="1008"/>
              <a:ext cx="384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52"/>
            <p:cNvSpPr>
              <a:spLocks noChangeShapeType="1"/>
            </p:cNvSpPr>
            <p:nvPr/>
          </p:nvSpPr>
          <p:spPr bwMode="auto">
            <a:xfrm flipV="1">
              <a:off x="2700" y="955"/>
              <a:ext cx="140" cy="13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53"/>
            <p:cNvSpPr>
              <a:spLocks noChangeShapeType="1"/>
            </p:cNvSpPr>
            <p:nvPr/>
          </p:nvSpPr>
          <p:spPr bwMode="auto">
            <a:xfrm flipV="1">
              <a:off x="2719" y="1077"/>
              <a:ext cx="134" cy="142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54"/>
            <p:cNvSpPr>
              <a:spLocks noChangeShapeType="1"/>
            </p:cNvSpPr>
            <p:nvPr/>
          </p:nvSpPr>
          <p:spPr bwMode="auto">
            <a:xfrm flipV="1">
              <a:off x="2993" y="918"/>
              <a:ext cx="57" cy="5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55"/>
            <p:cNvSpPr>
              <a:spLocks noChangeShapeType="1"/>
            </p:cNvSpPr>
            <p:nvPr/>
          </p:nvSpPr>
          <p:spPr bwMode="auto">
            <a:xfrm flipV="1">
              <a:off x="3530" y="510"/>
              <a:ext cx="98" cy="10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56"/>
            <p:cNvSpPr>
              <a:spLocks noChangeShapeType="1"/>
            </p:cNvSpPr>
            <p:nvPr/>
          </p:nvSpPr>
          <p:spPr bwMode="auto">
            <a:xfrm flipV="1">
              <a:off x="2999" y="1004"/>
              <a:ext cx="134" cy="143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57"/>
            <p:cNvSpPr>
              <a:spLocks noChangeShapeType="1"/>
            </p:cNvSpPr>
            <p:nvPr/>
          </p:nvSpPr>
          <p:spPr bwMode="auto">
            <a:xfrm flipV="1">
              <a:off x="3070" y="1013"/>
              <a:ext cx="211" cy="21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58"/>
            <p:cNvSpPr>
              <a:spLocks noChangeShapeType="1"/>
            </p:cNvSpPr>
            <p:nvPr/>
          </p:nvSpPr>
          <p:spPr bwMode="auto">
            <a:xfrm flipV="1">
              <a:off x="3532" y="630"/>
              <a:ext cx="113" cy="12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59"/>
            <p:cNvSpPr>
              <a:spLocks noChangeShapeType="1"/>
            </p:cNvSpPr>
            <p:nvPr/>
          </p:nvSpPr>
          <p:spPr bwMode="auto">
            <a:xfrm flipV="1">
              <a:off x="3221" y="1013"/>
              <a:ext cx="206" cy="20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60"/>
            <p:cNvSpPr>
              <a:spLocks noChangeShapeType="1"/>
            </p:cNvSpPr>
            <p:nvPr/>
          </p:nvSpPr>
          <p:spPr bwMode="auto">
            <a:xfrm flipV="1">
              <a:off x="3523" y="726"/>
              <a:ext cx="198" cy="19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61"/>
            <p:cNvSpPr>
              <a:spLocks noChangeShapeType="1"/>
            </p:cNvSpPr>
            <p:nvPr/>
          </p:nvSpPr>
          <p:spPr bwMode="auto">
            <a:xfrm flipV="1">
              <a:off x="3379" y="831"/>
              <a:ext cx="387" cy="388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62"/>
            <p:cNvSpPr>
              <a:spLocks noChangeShapeType="1"/>
            </p:cNvSpPr>
            <p:nvPr/>
          </p:nvSpPr>
          <p:spPr bwMode="auto">
            <a:xfrm flipV="1">
              <a:off x="3530" y="982"/>
              <a:ext cx="234" cy="24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63"/>
            <p:cNvSpPr>
              <a:spLocks noChangeShapeType="1"/>
            </p:cNvSpPr>
            <p:nvPr/>
          </p:nvSpPr>
          <p:spPr bwMode="auto">
            <a:xfrm flipV="1">
              <a:off x="3687" y="1134"/>
              <a:ext cx="77" cy="85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64"/>
            <p:cNvSpPr>
              <a:spLocks noChangeShapeType="1"/>
            </p:cNvSpPr>
            <p:nvPr/>
          </p:nvSpPr>
          <p:spPr bwMode="auto">
            <a:xfrm flipV="1">
              <a:off x="4331" y="502"/>
              <a:ext cx="68" cy="68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65"/>
            <p:cNvSpPr>
              <a:spLocks noChangeShapeType="1"/>
            </p:cNvSpPr>
            <p:nvPr/>
          </p:nvSpPr>
          <p:spPr bwMode="auto">
            <a:xfrm flipV="1">
              <a:off x="4286" y="614"/>
              <a:ext cx="153" cy="155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66"/>
            <p:cNvSpPr>
              <a:spLocks noChangeShapeType="1"/>
            </p:cNvSpPr>
            <p:nvPr/>
          </p:nvSpPr>
          <p:spPr bwMode="auto">
            <a:xfrm flipV="1">
              <a:off x="4279" y="755"/>
              <a:ext cx="174" cy="175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67"/>
            <p:cNvSpPr>
              <a:spLocks noChangeShapeType="1"/>
            </p:cNvSpPr>
            <p:nvPr/>
          </p:nvSpPr>
          <p:spPr bwMode="auto">
            <a:xfrm flipV="1">
              <a:off x="4286" y="920"/>
              <a:ext cx="165" cy="15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68"/>
            <p:cNvSpPr>
              <a:spLocks noChangeShapeType="1"/>
            </p:cNvSpPr>
            <p:nvPr/>
          </p:nvSpPr>
          <p:spPr bwMode="auto">
            <a:xfrm flipV="1">
              <a:off x="4311" y="1079"/>
              <a:ext cx="132" cy="132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Text Box 69"/>
            <p:cNvSpPr txBox="1">
              <a:spLocks noChangeArrowheads="1"/>
            </p:cNvSpPr>
            <p:nvPr/>
          </p:nvSpPr>
          <p:spPr bwMode="auto">
            <a:xfrm>
              <a:off x="3607" y="156"/>
              <a:ext cx="7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 — A</a:t>
              </a:r>
            </a:p>
          </p:txBody>
        </p:sp>
        <p:sp>
          <p:nvSpPr>
            <p:cNvPr id="33" name="Line 70"/>
            <p:cNvSpPr>
              <a:spLocks noChangeShapeType="1"/>
            </p:cNvSpPr>
            <p:nvPr/>
          </p:nvSpPr>
          <p:spPr bwMode="auto">
            <a:xfrm>
              <a:off x="2845" y="915"/>
              <a:ext cx="0" cy="31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71"/>
            <p:cNvSpPr>
              <a:spLocks noChangeShapeType="1"/>
            </p:cNvSpPr>
            <p:nvPr/>
          </p:nvSpPr>
          <p:spPr bwMode="auto">
            <a:xfrm>
              <a:off x="3008" y="921"/>
              <a:ext cx="0" cy="31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72"/>
            <p:cNvSpPr>
              <a:spLocks noChangeShapeType="1"/>
            </p:cNvSpPr>
            <p:nvPr/>
          </p:nvSpPr>
          <p:spPr bwMode="auto">
            <a:xfrm>
              <a:off x="3646" y="504"/>
              <a:ext cx="0" cy="227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73"/>
            <p:cNvSpPr>
              <a:spLocks noChangeShapeType="1"/>
            </p:cNvSpPr>
            <p:nvPr/>
          </p:nvSpPr>
          <p:spPr bwMode="auto">
            <a:xfrm>
              <a:off x="4337" y="504"/>
              <a:ext cx="0" cy="227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74"/>
            <p:cNvSpPr>
              <a:spLocks noChangeShapeType="1"/>
            </p:cNvSpPr>
            <p:nvPr/>
          </p:nvSpPr>
          <p:spPr bwMode="auto">
            <a:xfrm>
              <a:off x="3637" y="728"/>
              <a:ext cx="715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75"/>
            <p:cNvSpPr>
              <a:spLocks noChangeShapeType="1"/>
            </p:cNvSpPr>
            <p:nvPr/>
          </p:nvSpPr>
          <p:spPr bwMode="auto">
            <a:xfrm>
              <a:off x="4281" y="733"/>
              <a:ext cx="0" cy="4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76"/>
            <p:cNvSpPr>
              <a:spLocks noChangeShapeType="1"/>
            </p:cNvSpPr>
            <p:nvPr/>
          </p:nvSpPr>
          <p:spPr bwMode="auto">
            <a:xfrm>
              <a:off x="4233" y="743"/>
              <a:ext cx="0" cy="4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AutoShape 77" descr="紫色网格"/>
            <p:cNvSpPr>
              <a:spLocks noChangeArrowheads="1"/>
            </p:cNvSpPr>
            <p:nvPr/>
          </p:nvSpPr>
          <p:spPr bwMode="auto">
            <a:xfrm>
              <a:off x="4626" y="307"/>
              <a:ext cx="711" cy="355"/>
            </a:xfrm>
            <a:prstGeom prst="wedgeRectCallout">
              <a:avLst>
                <a:gd name="adj1" fmla="val -95009"/>
                <a:gd name="adj2" fmla="val 102958"/>
              </a:avLst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 algn="ctr"/>
              <a:endParaRPr lang="zh-CN" altLang="zh-CN" sz="2800" b="1"/>
            </a:p>
          </p:txBody>
        </p:sp>
        <p:sp>
          <p:nvSpPr>
            <p:cNvPr id="41" name="Text Box 78"/>
            <p:cNvSpPr txBox="1">
              <a:spLocks noChangeArrowheads="1"/>
            </p:cNvSpPr>
            <p:nvPr/>
          </p:nvSpPr>
          <p:spPr bwMode="auto">
            <a:xfrm>
              <a:off x="4576" y="323"/>
              <a:ext cx="79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zh-CN" altLang="en-US" sz="2800" b="1" dirty="0">
                  <a:ea typeface="隶书" pitchFamily="49" charset="-122"/>
                </a:rPr>
                <a:t>剖面线</a:t>
              </a:r>
            </a:p>
          </p:txBody>
        </p:sp>
        <p:sp>
          <p:nvSpPr>
            <p:cNvPr id="42" name="Line 79"/>
            <p:cNvSpPr>
              <a:spLocks noChangeShapeType="1"/>
            </p:cNvSpPr>
            <p:nvPr/>
          </p:nvSpPr>
          <p:spPr bwMode="auto">
            <a:xfrm>
              <a:off x="4305" y="2245"/>
              <a:ext cx="417" cy="165"/>
            </a:xfrm>
            <a:prstGeom prst="line">
              <a:avLst/>
            </a:prstGeom>
            <a:noFill/>
            <a:ln w="28575">
              <a:solidFill>
                <a:srgbClr val="33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Text Box 80" descr="紫色网格"/>
            <p:cNvSpPr txBox="1">
              <a:spLocks noChangeArrowheads="1"/>
            </p:cNvSpPr>
            <p:nvPr/>
          </p:nvSpPr>
          <p:spPr bwMode="auto">
            <a:xfrm>
              <a:off x="4708" y="2246"/>
              <a:ext cx="571" cy="330"/>
            </a:xfrm>
            <a:prstGeom prst="rect">
              <a:avLst/>
            </a:prstGeom>
            <a:ln>
              <a:headEnd/>
              <a:tailEnd/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>
              <a:spAutoFit/>
            </a:bodyPr>
            <a:lstStyle/>
            <a:p>
              <a:r>
                <a:rPr lang="zh-CN" altLang="en-US" sz="2800" b="1" dirty="0">
                  <a:solidFill>
                    <a:schemeClr val="tx1"/>
                  </a:solidFill>
                  <a:ea typeface="隶书" pitchFamily="49" charset="-122"/>
                </a:rPr>
                <a:t>移去</a:t>
              </a:r>
            </a:p>
          </p:txBody>
        </p:sp>
        <p:sp>
          <p:nvSpPr>
            <p:cNvPr id="44" name="Line 81"/>
            <p:cNvSpPr>
              <a:spLocks noChangeShapeType="1"/>
            </p:cNvSpPr>
            <p:nvPr/>
          </p:nvSpPr>
          <p:spPr bwMode="auto">
            <a:xfrm>
              <a:off x="3765" y="727"/>
              <a:ext cx="0" cy="4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2" name="Text Box 82"/>
          <p:cNvSpPr txBox="1">
            <a:spLocks noChangeArrowheads="1"/>
          </p:cNvSpPr>
          <p:nvPr/>
        </p:nvSpPr>
        <p:spPr bwMode="auto">
          <a:xfrm>
            <a:off x="1187624" y="260648"/>
            <a:ext cx="144145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归 纳</a:t>
            </a:r>
          </a:p>
        </p:txBody>
      </p:sp>
      <p:sp>
        <p:nvSpPr>
          <p:cNvPr id="83" name="AutoShape 83"/>
          <p:cNvSpPr>
            <a:spLocks noChangeArrowheads="1"/>
          </p:cNvSpPr>
          <p:nvPr/>
        </p:nvSpPr>
        <p:spPr bwMode="auto">
          <a:xfrm>
            <a:off x="387350" y="1195388"/>
            <a:ext cx="723900" cy="546100"/>
          </a:xfrm>
          <a:prstGeom prst="plaque">
            <a:avLst>
              <a:gd name="adj" fmla="val 16667"/>
            </a:avLst>
          </a:prstGeom>
          <a:gradFill rotWithShape="0">
            <a:gsLst>
              <a:gs pos="0">
                <a:srgbClr val="FF9999"/>
              </a:gs>
              <a:gs pos="100000">
                <a:srgbClr val="FF9999">
                  <a:gamma/>
                  <a:shade val="4823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AutoShape 84"/>
          <p:cNvSpPr>
            <a:spLocks noChangeArrowheads="1"/>
          </p:cNvSpPr>
          <p:nvPr/>
        </p:nvSpPr>
        <p:spPr bwMode="auto">
          <a:xfrm>
            <a:off x="379413" y="2392363"/>
            <a:ext cx="723900" cy="546100"/>
          </a:xfrm>
          <a:prstGeom prst="plaque">
            <a:avLst>
              <a:gd name="adj" fmla="val 16667"/>
            </a:avLst>
          </a:prstGeom>
          <a:gradFill rotWithShape="0">
            <a:gsLst>
              <a:gs pos="0">
                <a:srgbClr val="FF9999"/>
              </a:gs>
              <a:gs pos="100000">
                <a:srgbClr val="FF9999">
                  <a:gamma/>
                  <a:shade val="50588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AutoShape 85"/>
          <p:cNvSpPr>
            <a:spLocks noChangeArrowheads="1"/>
          </p:cNvSpPr>
          <p:nvPr/>
        </p:nvSpPr>
        <p:spPr bwMode="auto">
          <a:xfrm>
            <a:off x="395288" y="4625975"/>
            <a:ext cx="723900" cy="546100"/>
          </a:xfrm>
          <a:prstGeom prst="plaque">
            <a:avLst>
              <a:gd name="adj" fmla="val 16667"/>
            </a:avLst>
          </a:prstGeom>
          <a:gradFill rotWithShape="0">
            <a:gsLst>
              <a:gs pos="0">
                <a:srgbClr val="FF9999"/>
              </a:gs>
              <a:gs pos="100000">
                <a:srgbClr val="FF9999">
                  <a:gamma/>
                  <a:shade val="48235"/>
                  <a:invGamma/>
                </a:srgbClr>
              </a:gs>
            </a:gsLst>
            <a:path path="shape">
              <a:fillToRect l="50000" t="50000" r="50000" b="50000"/>
            </a:path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Text Box 86"/>
          <p:cNvSpPr txBox="1">
            <a:spLocks noChangeArrowheads="1"/>
          </p:cNvSpPr>
          <p:nvPr/>
        </p:nvSpPr>
        <p:spPr bwMode="auto">
          <a:xfrm>
            <a:off x="442913" y="1095375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  <a:sym typeface="Marlett" pitchFamily="2" charset="2"/>
              </a:rPr>
              <a:t>剖</a:t>
            </a:r>
            <a:endParaRPr lang="zh-CN" altLang="en-US" sz="3600" b="1" dirty="0">
              <a:solidFill>
                <a:srgbClr val="FFFF99"/>
              </a:solidFill>
              <a:ea typeface="隶书" pitchFamily="49" charset="-122"/>
            </a:endParaRPr>
          </a:p>
        </p:txBody>
      </p:sp>
      <p:sp>
        <p:nvSpPr>
          <p:cNvPr id="87" name="Rectangle 87"/>
          <p:cNvSpPr>
            <a:spLocks noChangeArrowheads="1"/>
          </p:cNvSpPr>
          <p:nvPr/>
        </p:nvSpPr>
        <p:spPr bwMode="auto">
          <a:xfrm>
            <a:off x="428625" y="2301875"/>
            <a:ext cx="6413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  <a:sym typeface="Marlett" pitchFamily="2" charset="2"/>
              </a:rPr>
              <a:t>移</a:t>
            </a:r>
            <a:endParaRPr lang="zh-CN" altLang="en-US" sz="3600" b="1" dirty="0">
              <a:solidFill>
                <a:srgbClr val="FFFF99"/>
              </a:solidFill>
              <a:ea typeface="隶书" pitchFamily="49" charset="-122"/>
              <a:sym typeface="Marlett" pitchFamily="2" charset="2"/>
            </a:endParaRPr>
          </a:p>
        </p:txBody>
      </p:sp>
      <p:sp>
        <p:nvSpPr>
          <p:cNvPr id="88" name="Rectangle 88"/>
          <p:cNvSpPr>
            <a:spLocks noChangeArrowheads="1"/>
          </p:cNvSpPr>
          <p:nvPr/>
        </p:nvSpPr>
        <p:spPr bwMode="auto">
          <a:xfrm>
            <a:off x="447675" y="4527550"/>
            <a:ext cx="644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FF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  <a:sym typeface="Marlett" pitchFamily="2" charset="2"/>
              </a:rPr>
              <a:t>视</a:t>
            </a:r>
            <a:endParaRPr lang="zh-CN" altLang="en-US" sz="3600" b="1">
              <a:solidFill>
                <a:srgbClr val="FFFF99"/>
              </a:solidFill>
              <a:ea typeface="隶书" pitchFamily="49" charset="-122"/>
              <a:sym typeface="Marlett" pitchFamily="2" charset="2"/>
            </a:endParaRPr>
          </a:p>
        </p:txBody>
      </p:sp>
      <p:sp>
        <p:nvSpPr>
          <p:cNvPr id="89" name="Rectangle 2"/>
          <p:cNvSpPr>
            <a:spLocks noChangeArrowheads="1"/>
          </p:cNvSpPr>
          <p:nvPr/>
        </p:nvSpPr>
        <p:spPr bwMode="auto">
          <a:xfrm>
            <a:off x="1276350" y="1066800"/>
            <a:ext cx="221615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  <a:sym typeface="Marlett" pitchFamily="2" charset="2"/>
              </a:rPr>
              <a:t>假想用剖切</a:t>
            </a:r>
          </a:p>
          <a:p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  <a:sym typeface="Marlett" pitchFamily="2" charset="2"/>
              </a:rPr>
              <a:t>面剖开物体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75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23" presetClass="entr" presetSubtype="28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7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4" grpId="0" autoUpdateAnimBg="0"/>
      <p:bldP spid="82" grpId="0" build="p" autoUpdateAnimBg="0"/>
      <p:bldP spid="83" grpId="0" animBg="1"/>
      <p:bldP spid="84" grpId="0" animBg="1"/>
      <p:bldP spid="85" grpId="0" animBg="1"/>
      <p:bldP spid="86" grpId="0" autoUpdateAnimBg="0"/>
      <p:bldP spid="87" grpId="0" autoUpdateAnimBg="0"/>
      <p:bldP spid="88" grpId="0" autoUpdateAnimBg="0"/>
      <p:bldP spid="89" grpId="0" autoUpdateAnimBg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5148064" y="3717032"/>
            <a:ext cx="1627369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sym typeface="Monotype Sorts" pitchFamily="2" charset="2"/>
              </a:rPr>
              <a:t>投射方向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179512" y="260648"/>
            <a:ext cx="2304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二、标注</a:t>
            </a:r>
            <a:endParaRPr lang="zh-CN" altLang="en-US" sz="3600" b="1" dirty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Line 4"/>
          <p:cNvSpPr>
            <a:spLocks noChangeShapeType="1"/>
          </p:cNvSpPr>
          <p:nvPr/>
        </p:nvSpPr>
        <p:spPr bwMode="auto">
          <a:xfrm>
            <a:off x="892175" y="4286250"/>
            <a:ext cx="79375" cy="676275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5" descr="绿色大理石"/>
          <p:cNvSpPr txBox="1">
            <a:spLocks noChangeArrowheads="1"/>
          </p:cNvSpPr>
          <p:nvPr/>
        </p:nvSpPr>
        <p:spPr bwMode="auto">
          <a:xfrm>
            <a:off x="323528" y="4869160"/>
            <a:ext cx="1279525" cy="538163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>
                <a:ea typeface="隶书" pitchFamily="49" charset="-122"/>
              </a:rPr>
              <a:t>剖</a:t>
            </a:r>
            <a:r>
              <a:rPr lang="zh-CN" altLang="en-US" sz="2800" b="1">
                <a:ea typeface="隶书" pitchFamily="49" charset="-122"/>
                <a:sym typeface="Monotype Sorts" pitchFamily="2" charset="2"/>
              </a:rPr>
              <a:t>切线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6516216" y="2276872"/>
            <a:ext cx="23368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66"/>
                </a:solidFill>
                <a:ea typeface="隶书" pitchFamily="49" charset="-122"/>
              </a:rPr>
              <a:t>表示</a:t>
            </a:r>
            <a:r>
              <a:rPr lang="zh-CN" altLang="en-US" sz="2800" b="1" dirty="0">
                <a:solidFill>
                  <a:srgbClr val="000066"/>
                </a:solidFill>
                <a:ea typeface="隶书" pitchFamily="49" charset="-122"/>
                <a:sym typeface="Monotype Sorts" pitchFamily="2" charset="2"/>
              </a:rPr>
              <a:t>剖切位置</a:t>
            </a:r>
          </a:p>
        </p:txBody>
      </p:sp>
      <p:sp>
        <p:nvSpPr>
          <p:cNvPr id="8" name="Text Box 7"/>
          <p:cNvSpPr txBox="1">
            <a:spLocks noChangeArrowheads="1"/>
          </p:cNvSpPr>
          <p:nvPr/>
        </p:nvSpPr>
        <p:spPr bwMode="auto">
          <a:xfrm>
            <a:off x="5076056" y="2852936"/>
            <a:ext cx="3118161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ym typeface="Marlett" pitchFamily="2" charset="2"/>
              </a:rPr>
              <a:t>粗实线</a:t>
            </a:r>
            <a:r>
              <a:rPr lang="en-US" altLang="zh-CN" sz="2400" b="1" dirty="0">
                <a:sym typeface="Marlett" pitchFamily="2" charset="2"/>
              </a:rPr>
              <a:t>, </a:t>
            </a:r>
            <a:r>
              <a:rPr lang="zh-CN" altLang="en-US" sz="2400" b="1" dirty="0" smtClean="0">
                <a:sym typeface="Marlett" pitchFamily="2" charset="2"/>
              </a:rPr>
              <a:t>尽量</a:t>
            </a:r>
            <a:r>
              <a:rPr lang="zh-CN" altLang="en-US" sz="2400" b="1" dirty="0">
                <a:sym typeface="Marlett" pitchFamily="2" charset="2"/>
              </a:rPr>
              <a:t>不与图形</a:t>
            </a:r>
          </a:p>
          <a:p>
            <a:r>
              <a:rPr lang="zh-CN" altLang="en-US" sz="2400" b="1" dirty="0">
                <a:sym typeface="Marlett" pitchFamily="2" charset="2"/>
              </a:rPr>
              <a:t>轮廓线相交</a:t>
            </a:r>
          </a:p>
        </p:txBody>
      </p:sp>
      <p:sp>
        <p:nvSpPr>
          <p:cNvPr id="9" name="Line 8"/>
          <p:cNvSpPr>
            <a:spLocks noChangeShapeType="1"/>
          </p:cNvSpPr>
          <p:nvPr/>
        </p:nvSpPr>
        <p:spPr bwMode="auto">
          <a:xfrm flipH="1">
            <a:off x="757238" y="3565525"/>
            <a:ext cx="361950" cy="419100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5076056" y="4365104"/>
            <a:ext cx="2040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宋体" charset="-122"/>
              </a:rPr>
              <a:t>箭头或粗短画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5076056" y="4869160"/>
            <a:ext cx="235032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ym typeface="Marlett" pitchFamily="2" charset="2"/>
              </a:rPr>
              <a:t>画在剖切线外端</a:t>
            </a:r>
            <a:endParaRPr lang="zh-CN" altLang="en-US" sz="2400" b="1" dirty="0"/>
          </a:p>
        </p:txBody>
      </p:sp>
      <p:sp>
        <p:nvSpPr>
          <p:cNvPr id="12" name="Text Box 11" descr="绿色大理石"/>
          <p:cNvSpPr txBox="1">
            <a:spLocks noChangeArrowheads="1"/>
          </p:cNvSpPr>
          <p:nvPr/>
        </p:nvSpPr>
        <p:spPr bwMode="auto">
          <a:xfrm>
            <a:off x="467544" y="3284984"/>
            <a:ext cx="920750" cy="5381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a typeface="隶书" pitchFamily="49" charset="-122"/>
              </a:rPr>
              <a:t>箭头</a:t>
            </a:r>
          </a:p>
        </p:txBody>
      </p:sp>
      <p:sp>
        <p:nvSpPr>
          <p:cNvPr id="13" name="Rectangle 12" descr="画布"/>
          <p:cNvSpPr>
            <a:spLocks noChangeArrowheads="1"/>
          </p:cNvSpPr>
          <p:nvPr/>
        </p:nvSpPr>
        <p:spPr bwMode="auto">
          <a:xfrm>
            <a:off x="5004048" y="404664"/>
            <a:ext cx="2403623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b="1" dirty="0">
                <a:latin typeface="隶书" pitchFamily="49" charset="-122"/>
                <a:ea typeface="隶书" pitchFamily="49" charset="-122"/>
                <a:sym typeface="Monotype Sorts" pitchFamily="2" charset="2"/>
              </a:rPr>
              <a:t>剖视图名称 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076056" y="6093296"/>
            <a:ext cx="388939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sym typeface="Marlett" pitchFamily="2" charset="2"/>
              </a:rPr>
              <a:t>字母“</a:t>
            </a:r>
            <a:r>
              <a:rPr lang="en-US" altLang="zh-CN" sz="2400" b="1" dirty="0">
                <a:sym typeface="Marlett" pitchFamily="2" charset="2"/>
              </a:rPr>
              <a:t>X”</a:t>
            </a:r>
            <a:r>
              <a:rPr lang="zh-CN" altLang="en-US" sz="2400" b="1" dirty="0">
                <a:sym typeface="Marlett" pitchFamily="2" charset="2"/>
              </a:rPr>
              <a:t>注在剖切符号外侧</a:t>
            </a:r>
          </a:p>
        </p:txBody>
      </p:sp>
      <p:sp>
        <p:nvSpPr>
          <p:cNvPr id="15" name="Rectangle 14"/>
          <p:cNvSpPr>
            <a:spLocks noChangeArrowheads="1"/>
          </p:cNvSpPr>
          <p:nvPr/>
        </p:nvSpPr>
        <p:spPr bwMode="auto">
          <a:xfrm>
            <a:off x="5076056" y="980728"/>
            <a:ext cx="35125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>
                <a:latin typeface="Times New Roman"/>
                <a:sym typeface="Marlett" pitchFamily="2" charset="2"/>
              </a:rPr>
              <a:t>“</a:t>
            </a:r>
            <a:r>
              <a:rPr lang="en-US" altLang="zh-CN" sz="2400" b="1" dirty="0">
                <a:latin typeface="宋体" charset="-122"/>
                <a:sym typeface="Marlett" pitchFamily="2" charset="2"/>
              </a:rPr>
              <a:t>X</a:t>
            </a:r>
            <a:r>
              <a:rPr lang="zh-CN" altLang="en-US" sz="2400" b="1" dirty="0">
                <a:latin typeface="宋体" charset="-122"/>
                <a:sym typeface="Marlett" pitchFamily="2" charset="2"/>
              </a:rPr>
              <a:t>－</a:t>
            </a:r>
            <a:r>
              <a:rPr lang="en-US" altLang="zh-CN" sz="2400" b="1" dirty="0">
                <a:latin typeface="宋体" charset="-122"/>
                <a:sym typeface="Marlett" pitchFamily="2" charset="2"/>
              </a:rPr>
              <a:t>X</a:t>
            </a:r>
            <a:r>
              <a:rPr lang="en-US" altLang="zh-CN" sz="2400" b="1" dirty="0">
                <a:latin typeface="Times New Roman"/>
                <a:sym typeface="Marlett" pitchFamily="2" charset="2"/>
              </a:rPr>
              <a:t>”</a:t>
            </a:r>
            <a:r>
              <a:rPr lang="en-US" altLang="zh-CN" sz="2400" b="1" dirty="0">
                <a:latin typeface="宋体" charset="-122"/>
                <a:sym typeface="Marlett" pitchFamily="2" charset="2"/>
              </a:rPr>
              <a:t> </a:t>
            </a:r>
            <a:r>
              <a:rPr lang="en-US" altLang="zh-CN" sz="2400" b="1" dirty="0" smtClean="0">
                <a:latin typeface="宋体" charset="-122"/>
                <a:sym typeface="Marlett" pitchFamily="2" charset="2"/>
              </a:rPr>
              <a:t>(</a:t>
            </a:r>
            <a:r>
              <a:rPr lang="zh-CN" altLang="zh-CN" sz="2400" b="1" dirty="0" smtClean="0"/>
              <a:t>大字拉丁字母</a:t>
            </a:r>
            <a:r>
              <a:rPr lang="zh-CN" altLang="en-US" b="1" dirty="0" smtClean="0"/>
              <a:t>）</a:t>
            </a:r>
            <a:endParaRPr lang="en-US" altLang="zh-CN" b="1" dirty="0">
              <a:solidFill>
                <a:srgbClr val="000066"/>
              </a:solidFill>
              <a:latin typeface="隶书" pitchFamily="49" charset="-122"/>
              <a:ea typeface="隶书" pitchFamily="49" charset="-122"/>
              <a:sym typeface="Monotype Sorts" pitchFamily="2" charset="2"/>
            </a:endParaRPr>
          </a:p>
        </p:txBody>
      </p:sp>
      <p:sp>
        <p:nvSpPr>
          <p:cNvPr id="16" name="Text Box 15" descr="绿色大理石"/>
          <p:cNvSpPr txBox="1">
            <a:spLocks noChangeArrowheads="1"/>
          </p:cNvSpPr>
          <p:nvPr/>
        </p:nvSpPr>
        <p:spPr bwMode="auto">
          <a:xfrm>
            <a:off x="3851920" y="4797152"/>
            <a:ext cx="920750" cy="5381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a typeface="隶书" pitchFamily="49" charset="-122"/>
              </a:rPr>
              <a:t>字母</a:t>
            </a:r>
          </a:p>
        </p:txBody>
      </p:sp>
      <p:sp>
        <p:nvSpPr>
          <p:cNvPr id="17" name="Line 16"/>
          <p:cNvSpPr>
            <a:spLocks noChangeShapeType="1"/>
          </p:cNvSpPr>
          <p:nvPr/>
        </p:nvSpPr>
        <p:spPr bwMode="auto">
          <a:xfrm flipH="1">
            <a:off x="4357688" y="4378325"/>
            <a:ext cx="247650" cy="512763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8" name="Text Box 17" descr="绿色大理石"/>
          <p:cNvSpPr txBox="1">
            <a:spLocks noChangeArrowheads="1"/>
          </p:cNvSpPr>
          <p:nvPr/>
        </p:nvSpPr>
        <p:spPr bwMode="auto">
          <a:xfrm>
            <a:off x="2051720" y="908720"/>
            <a:ext cx="2090738" cy="538162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b="1" dirty="0">
                <a:ea typeface="隶书" pitchFamily="49" charset="-122"/>
              </a:rPr>
              <a:t>剖视图名称</a:t>
            </a: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2795588" y="1252538"/>
            <a:ext cx="231775" cy="347662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5076056" y="2204864"/>
            <a:ext cx="1266693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剖切线</a:t>
            </a:r>
          </a:p>
        </p:txBody>
      </p:sp>
      <p:sp>
        <p:nvSpPr>
          <p:cNvPr id="22" name="Rectangle 21" descr="画布"/>
          <p:cNvSpPr>
            <a:spLocks noChangeArrowheads="1"/>
          </p:cNvSpPr>
          <p:nvPr/>
        </p:nvSpPr>
        <p:spPr bwMode="auto">
          <a:xfrm>
            <a:off x="5183188" y="5427663"/>
            <a:ext cx="1988045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ea typeface="隶书" pitchFamily="49" charset="-122"/>
                <a:sym typeface="Marlett" pitchFamily="2" charset="2"/>
              </a:rPr>
              <a:t>剖切面名称</a:t>
            </a:r>
          </a:p>
        </p:txBody>
      </p:sp>
      <p:sp>
        <p:nvSpPr>
          <p:cNvPr id="23" name="Rectangle 22" descr="画布"/>
          <p:cNvSpPr>
            <a:spLocks noChangeArrowheads="1"/>
          </p:cNvSpPr>
          <p:nvPr/>
        </p:nvSpPr>
        <p:spPr bwMode="auto">
          <a:xfrm>
            <a:off x="5076056" y="1484784"/>
            <a:ext cx="1627369" cy="523220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latin typeface="隶书" pitchFamily="49" charset="-122"/>
                <a:ea typeface="隶书" pitchFamily="49" charset="-122"/>
                <a:sym typeface="Monotype Sorts" pitchFamily="2" charset="2"/>
              </a:rPr>
              <a:t>剖切符号</a:t>
            </a:r>
          </a:p>
        </p:txBody>
      </p: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293688" y="1379538"/>
            <a:ext cx="4602162" cy="3808412"/>
            <a:chOff x="-217" y="688"/>
            <a:chExt cx="2899" cy="2399"/>
          </a:xfrm>
        </p:grpSpPr>
        <p:grpSp>
          <p:nvGrpSpPr>
            <p:cNvPr id="25" name="Group 24"/>
            <p:cNvGrpSpPr>
              <a:grpSpLocks/>
            </p:cNvGrpSpPr>
            <p:nvPr/>
          </p:nvGrpSpPr>
          <p:grpSpPr bwMode="auto">
            <a:xfrm>
              <a:off x="155" y="955"/>
              <a:ext cx="2125" cy="2132"/>
              <a:chOff x="753" y="820"/>
              <a:chExt cx="2125" cy="2132"/>
            </a:xfrm>
          </p:grpSpPr>
          <p:grpSp>
            <p:nvGrpSpPr>
              <p:cNvPr id="60" name="Group 25"/>
              <p:cNvGrpSpPr>
                <a:grpSpLocks/>
              </p:cNvGrpSpPr>
              <p:nvPr/>
            </p:nvGrpSpPr>
            <p:grpSpPr bwMode="auto">
              <a:xfrm>
                <a:off x="753" y="1852"/>
                <a:ext cx="2125" cy="1100"/>
                <a:chOff x="753" y="1852"/>
                <a:chExt cx="2125" cy="1100"/>
              </a:xfrm>
            </p:grpSpPr>
            <p:sp>
              <p:nvSpPr>
                <p:cNvPr id="82" name="Oval 26"/>
                <p:cNvSpPr>
                  <a:spLocks noChangeArrowheads="1"/>
                </p:cNvSpPr>
                <p:nvPr/>
              </p:nvSpPr>
              <p:spPr bwMode="auto">
                <a:xfrm>
                  <a:off x="1784" y="1938"/>
                  <a:ext cx="909" cy="909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3" name="Oval 27"/>
                <p:cNvSpPr>
                  <a:spLocks noChangeArrowheads="1"/>
                </p:cNvSpPr>
                <p:nvPr/>
              </p:nvSpPr>
              <p:spPr bwMode="auto">
                <a:xfrm>
                  <a:off x="1896" y="2040"/>
                  <a:ext cx="689" cy="699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4" name="Oval 28"/>
                <p:cNvSpPr>
                  <a:spLocks noChangeArrowheads="1"/>
                </p:cNvSpPr>
                <p:nvPr/>
              </p:nvSpPr>
              <p:spPr bwMode="auto">
                <a:xfrm>
                  <a:off x="2004" y="2149"/>
                  <a:ext cx="480" cy="480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5" name="Oval 29"/>
                <p:cNvSpPr>
                  <a:spLocks noChangeArrowheads="1"/>
                </p:cNvSpPr>
                <p:nvPr/>
              </p:nvSpPr>
              <p:spPr bwMode="auto">
                <a:xfrm>
                  <a:off x="1035" y="2254"/>
                  <a:ext cx="278" cy="278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6" name="Oval 30"/>
                <p:cNvSpPr>
                  <a:spLocks noChangeArrowheads="1"/>
                </p:cNvSpPr>
                <p:nvPr/>
              </p:nvSpPr>
              <p:spPr bwMode="auto">
                <a:xfrm>
                  <a:off x="1090" y="2308"/>
                  <a:ext cx="163" cy="164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7" name="Line 31"/>
                <p:cNvSpPr>
                  <a:spLocks noChangeShapeType="1"/>
                </p:cNvSpPr>
                <p:nvPr/>
              </p:nvSpPr>
              <p:spPr bwMode="auto">
                <a:xfrm>
                  <a:off x="2248" y="1852"/>
                  <a:ext cx="0" cy="110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8" name="Line 32"/>
                <p:cNvSpPr>
                  <a:spLocks noChangeShapeType="1"/>
                </p:cNvSpPr>
                <p:nvPr/>
              </p:nvSpPr>
              <p:spPr bwMode="auto">
                <a:xfrm>
                  <a:off x="1174" y="2192"/>
                  <a:ext cx="0" cy="435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9" name="Arc 33"/>
                <p:cNvSpPr>
                  <a:spLocks/>
                </p:cNvSpPr>
                <p:nvPr/>
              </p:nvSpPr>
              <p:spPr bwMode="auto">
                <a:xfrm flipH="1" flipV="1">
                  <a:off x="943" y="2173"/>
                  <a:ext cx="223" cy="438"/>
                </a:xfrm>
                <a:custGeom>
                  <a:avLst/>
                  <a:gdLst>
                    <a:gd name="G0" fmla="+- 0 0 0"/>
                    <a:gd name="G1" fmla="+- 21026 0 0"/>
                    <a:gd name="G2" fmla="+- 21600 0 0"/>
                    <a:gd name="T0" fmla="*/ 4945 w 21600"/>
                    <a:gd name="T1" fmla="*/ 0 h 42256"/>
                    <a:gd name="T2" fmla="*/ 3979 w 21600"/>
                    <a:gd name="T3" fmla="*/ 42256 h 42256"/>
                    <a:gd name="T4" fmla="*/ 0 w 21600"/>
                    <a:gd name="T5" fmla="*/ 21026 h 422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42256" fill="none" extrusionOk="0">
                      <a:moveTo>
                        <a:pt x="4945" y="-1"/>
                      </a:moveTo>
                      <a:cubicBezTo>
                        <a:pt x="14703" y="2294"/>
                        <a:pt x="21600" y="11001"/>
                        <a:pt x="21600" y="21026"/>
                      </a:cubicBezTo>
                      <a:cubicBezTo>
                        <a:pt x="21600" y="31420"/>
                        <a:pt x="14196" y="40341"/>
                        <a:pt x="3979" y="42256"/>
                      </a:cubicBezTo>
                    </a:path>
                    <a:path w="21600" h="42256" stroke="0" extrusionOk="0">
                      <a:moveTo>
                        <a:pt x="4945" y="-1"/>
                      </a:moveTo>
                      <a:cubicBezTo>
                        <a:pt x="14703" y="2294"/>
                        <a:pt x="21600" y="11001"/>
                        <a:pt x="21600" y="21026"/>
                      </a:cubicBezTo>
                      <a:cubicBezTo>
                        <a:pt x="21600" y="31420"/>
                        <a:pt x="14196" y="40341"/>
                        <a:pt x="3979" y="42256"/>
                      </a:cubicBezTo>
                      <a:lnTo>
                        <a:pt x="0" y="21026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0" name="Line 34"/>
                <p:cNvSpPr>
                  <a:spLocks noChangeShapeType="1"/>
                </p:cNvSpPr>
                <p:nvPr/>
              </p:nvSpPr>
              <p:spPr bwMode="auto">
                <a:xfrm>
                  <a:off x="1093" y="2608"/>
                  <a:ext cx="1055" cy="23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1" name="Line 35"/>
                <p:cNvSpPr>
                  <a:spLocks noChangeShapeType="1"/>
                </p:cNvSpPr>
                <p:nvPr/>
              </p:nvSpPr>
              <p:spPr bwMode="auto">
                <a:xfrm flipV="1">
                  <a:off x="1125" y="1945"/>
                  <a:ext cx="1030" cy="228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2" name="Rectangle 36"/>
                <p:cNvSpPr>
                  <a:spLocks noChangeArrowheads="1"/>
                </p:cNvSpPr>
                <p:nvPr/>
              </p:nvSpPr>
              <p:spPr bwMode="auto">
                <a:xfrm>
                  <a:off x="2450" y="2333"/>
                  <a:ext cx="77" cy="111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3" name="Line 37"/>
                <p:cNvSpPr>
                  <a:spLocks noChangeShapeType="1"/>
                </p:cNvSpPr>
                <p:nvPr/>
              </p:nvSpPr>
              <p:spPr bwMode="auto">
                <a:xfrm>
                  <a:off x="753" y="2391"/>
                  <a:ext cx="2125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4" name="Line 38"/>
                <p:cNvSpPr>
                  <a:spLocks noChangeShapeType="1"/>
                </p:cNvSpPr>
                <p:nvPr/>
              </p:nvSpPr>
              <p:spPr bwMode="auto">
                <a:xfrm>
                  <a:off x="2468" y="2330"/>
                  <a:ext cx="5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5" name="Line 39"/>
                <p:cNvSpPr>
                  <a:spLocks noChangeShapeType="1"/>
                </p:cNvSpPr>
                <p:nvPr/>
              </p:nvSpPr>
              <p:spPr bwMode="auto">
                <a:xfrm>
                  <a:off x="2526" y="2320"/>
                  <a:ext cx="0" cy="14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96" name="Line 40"/>
                <p:cNvSpPr>
                  <a:spLocks noChangeShapeType="1"/>
                </p:cNvSpPr>
                <p:nvPr/>
              </p:nvSpPr>
              <p:spPr bwMode="auto">
                <a:xfrm>
                  <a:off x="2473" y="2449"/>
                  <a:ext cx="5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61" name="Group 41"/>
              <p:cNvGrpSpPr>
                <a:grpSpLocks/>
              </p:cNvGrpSpPr>
              <p:nvPr/>
            </p:nvGrpSpPr>
            <p:grpSpPr bwMode="auto">
              <a:xfrm>
                <a:off x="935" y="820"/>
                <a:ext cx="1772" cy="917"/>
                <a:chOff x="935" y="820"/>
                <a:chExt cx="1772" cy="917"/>
              </a:xfrm>
            </p:grpSpPr>
            <p:sp>
              <p:nvSpPr>
                <p:cNvPr id="62" name="Line 42"/>
                <p:cNvSpPr>
                  <a:spLocks noChangeShapeType="1"/>
                </p:cNvSpPr>
                <p:nvPr/>
              </p:nvSpPr>
              <p:spPr bwMode="auto">
                <a:xfrm>
                  <a:off x="935" y="1623"/>
                  <a:ext cx="177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3" name="Line 43"/>
                <p:cNvSpPr>
                  <a:spLocks noChangeShapeType="1"/>
                </p:cNvSpPr>
                <p:nvPr/>
              </p:nvSpPr>
              <p:spPr bwMode="auto">
                <a:xfrm>
                  <a:off x="955" y="1405"/>
                  <a:ext cx="120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Line 44"/>
                <p:cNvSpPr>
                  <a:spLocks noChangeShapeType="1"/>
                </p:cNvSpPr>
                <p:nvPr/>
              </p:nvSpPr>
              <p:spPr bwMode="auto">
                <a:xfrm>
                  <a:off x="2247" y="820"/>
                  <a:ext cx="0" cy="917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5" name="Line 45"/>
                <p:cNvSpPr>
                  <a:spLocks noChangeShapeType="1"/>
                </p:cNvSpPr>
                <p:nvPr/>
              </p:nvSpPr>
              <p:spPr bwMode="auto">
                <a:xfrm flipH="1">
                  <a:off x="1800" y="896"/>
                  <a:ext cx="888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Line 46"/>
                <p:cNvSpPr>
                  <a:spLocks noChangeShapeType="1"/>
                </p:cNvSpPr>
                <p:nvPr/>
              </p:nvSpPr>
              <p:spPr bwMode="auto">
                <a:xfrm flipV="1">
                  <a:off x="1172" y="1232"/>
                  <a:ext cx="0" cy="461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Line 47"/>
                <p:cNvSpPr>
                  <a:spLocks noChangeShapeType="1"/>
                </p:cNvSpPr>
                <p:nvPr/>
              </p:nvSpPr>
              <p:spPr bwMode="auto">
                <a:xfrm>
                  <a:off x="1781" y="896"/>
                  <a:ext cx="91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Line 48"/>
                <p:cNvSpPr>
                  <a:spLocks noChangeShapeType="1"/>
                </p:cNvSpPr>
                <p:nvPr/>
              </p:nvSpPr>
              <p:spPr bwMode="auto">
                <a:xfrm>
                  <a:off x="2692" y="892"/>
                  <a:ext cx="0" cy="72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69" name="Line 49"/>
                <p:cNvSpPr>
                  <a:spLocks noChangeShapeType="1"/>
                </p:cNvSpPr>
                <p:nvPr/>
              </p:nvSpPr>
              <p:spPr bwMode="auto">
                <a:xfrm>
                  <a:off x="1776" y="891"/>
                  <a:ext cx="0" cy="51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0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1032" y="1304"/>
                  <a:ext cx="0" cy="9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1" name="Line 51"/>
                <p:cNvSpPr>
                  <a:spLocks noChangeShapeType="1"/>
                </p:cNvSpPr>
                <p:nvPr/>
              </p:nvSpPr>
              <p:spPr bwMode="auto">
                <a:xfrm>
                  <a:off x="1032" y="1314"/>
                  <a:ext cx="274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2" name="Line 52"/>
                <p:cNvSpPr>
                  <a:spLocks noChangeShapeType="1"/>
                </p:cNvSpPr>
                <p:nvPr/>
              </p:nvSpPr>
              <p:spPr bwMode="auto">
                <a:xfrm>
                  <a:off x="1311" y="1311"/>
                  <a:ext cx="0" cy="10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3" name="Line 53"/>
                <p:cNvSpPr>
                  <a:spLocks noChangeShapeType="1"/>
                </p:cNvSpPr>
                <p:nvPr/>
              </p:nvSpPr>
              <p:spPr bwMode="auto">
                <a:xfrm>
                  <a:off x="1252" y="1319"/>
                  <a:ext cx="0" cy="30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4" name="Line 54"/>
                <p:cNvSpPr>
                  <a:spLocks noChangeShapeType="1"/>
                </p:cNvSpPr>
                <p:nvPr/>
              </p:nvSpPr>
              <p:spPr bwMode="auto">
                <a:xfrm>
                  <a:off x="1089" y="1328"/>
                  <a:ext cx="0" cy="30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5" name="Line 55"/>
                <p:cNvSpPr>
                  <a:spLocks noChangeShapeType="1"/>
                </p:cNvSpPr>
                <p:nvPr/>
              </p:nvSpPr>
              <p:spPr bwMode="auto">
                <a:xfrm>
                  <a:off x="1892" y="896"/>
                  <a:ext cx="0" cy="23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6" name="Line 56"/>
                <p:cNvSpPr>
                  <a:spLocks noChangeShapeType="1"/>
                </p:cNvSpPr>
                <p:nvPr/>
              </p:nvSpPr>
              <p:spPr bwMode="auto">
                <a:xfrm>
                  <a:off x="1892" y="1127"/>
                  <a:ext cx="695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7" name="Line 57"/>
                <p:cNvSpPr>
                  <a:spLocks noChangeShapeType="1"/>
                </p:cNvSpPr>
                <p:nvPr/>
              </p:nvSpPr>
              <p:spPr bwMode="auto">
                <a:xfrm>
                  <a:off x="2579" y="901"/>
                  <a:ext cx="0" cy="231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8" name="Line 58"/>
                <p:cNvSpPr>
                  <a:spLocks noChangeShapeType="1"/>
                </p:cNvSpPr>
                <p:nvPr/>
              </p:nvSpPr>
              <p:spPr bwMode="auto">
                <a:xfrm>
                  <a:off x="2525" y="1127"/>
                  <a:ext cx="0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79" name="Line 59"/>
                <p:cNvSpPr>
                  <a:spLocks noChangeShapeType="1"/>
                </p:cNvSpPr>
                <p:nvPr/>
              </p:nvSpPr>
              <p:spPr bwMode="auto">
                <a:xfrm>
                  <a:off x="2477" y="1127"/>
                  <a:ext cx="0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0" name="Line 60"/>
                <p:cNvSpPr>
                  <a:spLocks noChangeShapeType="1"/>
                </p:cNvSpPr>
                <p:nvPr/>
              </p:nvSpPr>
              <p:spPr bwMode="auto">
                <a:xfrm>
                  <a:off x="2007" y="1136"/>
                  <a:ext cx="0" cy="49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prstDash val="lgDash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81" name="Line 61"/>
                <p:cNvSpPr>
                  <a:spLocks noChangeShapeType="1"/>
                </p:cNvSpPr>
                <p:nvPr/>
              </p:nvSpPr>
              <p:spPr bwMode="auto">
                <a:xfrm>
                  <a:off x="944" y="1396"/>
                  <a:ext cx="0" cy="24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26" name="Line 62"/>
            <p:cNvSpPr>
              <a:spLocks noChangeShapeType="1"/>
            </p:cNvSpPr>
            <p:nvPr/>
          </p:nvSpPr>
          <p:spPr bwMode="auto">
            <a:xfrm>
              <a:off x="56" y="2525"/>
              <a:ext cx="176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63"/>
            <p:cNvSpPr>
              <a:spLocks noChangeShapeType="1"/>
            </p:cNvSpPr>
            <p:nvPr/>
          </p:nvSpPr>
          <p:spPr bwMode="auto">
            <a:xfrm>
              <a:off x="2232" y="2525"/>
              <a:ext cx="188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64"/>
            <p:cNvSpPr>
              <a:spLocks noChangeShapeType="1"/>
            </p:cNvSpPr>
            <p:nvPr/>
          </p:nvSpPr>
          <p:spPr bwMode="auto">
            <a:xfrm flipV="1">
              <a:off x="57" y="2282"/>
              <a:ext cx="0" cy="22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65"/>
            <p:cNvSpPr>
              <a:spLocks noChangeShapeType="1"/>
            </p:cNvSpPr>
            <p:nvPr/>
          </p:nvSpPr>
          <p:spPr bwMode="auto">
            <a:xfrm flipV="1">
              <a:off x="2413" y="2295"/>
              <a:ext cx="0" cy="22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Text Box 66"/>
            <p:cNvSpPr txBox="1">
              <a:spLocks noChangeArrowheads="1"/>
            </p:cNvSpPr>
            <p:nvPr/>
          </p:nvSpPr>
          <p:spPr bwMode="auto">
            <a:xfrm>
              <a:off x="-217" y="2313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</a:t>
              </a:r>
            </a:p>
          </p:txBody>
        </p:sp>
        <p:sp>
          <p:nvSpPr>
            <p:cNvPr id="31" name="Text Box 67"/>
            <p:cNvSpPr txBox="1">
              <a:spLocks noChangeArrowheads="1"/>
            </p:cNvSpPr>
            <p:nvPr/>
          </p:nvSpPr>
          <p:spPr bwMode="auto">
            <a:xfrm>
              <a:off x="2404" y="2305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</a:t>
              </a:r>
            </a:p>
          </p:txBody>
        </p:sp>
        <p:sp>
          <p:nvSpPr>
            <p:cNvPr id="32" name="Line 68"/>
            <p:cNvSpPr>
              <a:spLocks noChangeShapeType="1"/>
            </p:cNvSpPr>
            <p:nvPr/>
          </p:nvSpPr>
          <p:spPr bwMode="auto">
            <a:xfrm>
              <a:off x="442" y="1543"/>
              <a:ext cx="258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69"/>
            <p:cNvSpPr>
              <a:spLocks noChangeShapeType="1"/>
            </p:cNvSpPr>
            <p:nvPr/>
          </p:nvSpPr>
          <p:spPr bwMode="auto">
            <a:xfrm>
              <a:off x="1189" y="1540"/>
              <a:ext cx="384" cy="0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70"/>
            <p:cNvSpPr>
              <a:spLocks noChangeShapeType="1"/>
            </p:cNvSpPr>
            <p:nvPr/>
          </p:nvSpPr>
          <p:spPr bwMode="auto">
            <a:xfrm flipV="1">
              <a:off x="345" y="1487"/>
              <a:ext cx="140" cy="13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71"/>
            <p:cNvSpPr>
              <a:spLocks noChangeShapeType="1"/>
            </p:cNvSpPr>
            <p:nvPr/>
          </p:nvSpPr>
          <p:spPr bwMode="auto">
            <a:xfrm flipV="1">
              <a:off x="364" y="1609"/>
              <a:ext cx="134" cy="142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72"/>
            <p:cNvSpPr>
              <a:spLocks noChangeShapeType="1"/>
            </p:cNvSpPr>
            <p:nvPr/>
          </p:nvSpPr>
          <p:spPr bwMode="auto">
            <a:xfrm flipV="1">
              <a:off x="638" y="1450"/>
              <a:ext cx="57" cy="5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73"/>
            <p:cNvSpPr>
              <a:spLocks noChangeShapeType="1"/>
            </p:cNvSpPr>
            <p:nvPr/>
          </p:nvSpPr>
          <p:spPr bwMode="auto">
            <a:xfrm flipV="1">
              <a:off x="1175" y="1042"/>
              <a:ext cx="98" cy="10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74"/>
            <p:cNvSpPr>
              <a:spLocks noChangeShapeType="1"/>
            </p:cNvSpPr>
            <p:nvPr/>
          </p:nvSpPr>
          <p:spPr bwMode="auto">
            <a:xfrm flipV="1">
              <a:off x="644" y="1536"/>
              <a:ext cx="134" cy="143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75"/>
            <p:cNvSpPr>
              <a:spLocks noChangeShapeType="1"/>
            </p:cNvSpPr>
            <p:nvPr/>
          </p:nvSpPr>
          <p:spPr bwMode="auto">
            <a:xfrm flipV="1">
              <a:off x="715" y="1545"/>
              <a:ext cx="211" cy="21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76"/>
            <p:cNvSpPr>
              <a:spLocks noChangeShapeType="1"/>
            </p:cNvSpPr>
            <p:nvPr/>
          </p:nvSpPr>
          <p:spPr bwMode="auto">
            <a:xfrm flipV="1">
              <a:off x="1177" y="1162"/>
              <a:ext cx="113" cy="12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77"/>
            <p:cNvSpPr>
              <a:spLocks noChangeShapeType="1"/>
            </p:cNvSpPr>
            <p:nvPr/>
          </p:nvSpPr>
          <p:spPr bwMode="auto">
            <a:xfrm flipV="1">
              <a:off x="866" y="1545"/>
              <a:ext cx="206" cy="20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78"/>
            <p:cNvSpPr>
              <a:spLocks noChangeShapeType="1"/>
            </p:cNvSpPr>
            <p:nvPr/>
          </p:nvSpPr>
          <p:spPr bwMode="auto">
            <a:xfrm flipV="1">
              <a:off x="1168" y="1258"/>
              <a:ext cx="198" cy="19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79"/>
            <p:cNvSpPr>
              <a:spLocks noChangeShapeType="1"/>
            </p:cNvSpPr>
            <p:nvPr/>
          </p:nvSpPr>
          <p:spPr bwMode="auto">
            <a:xfrm flipV="1">
              <a:off x="1024" y="1363"/>
              <a:ext cx="387" cy="388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80"/>
            <p:cNvSpPr>
              <a:spLocks noChangeShapeType="1"/>
            </p:cNvSpPr>
            <p:nvPr/>
          </p:nvSpPr>
          <p:spPr bwMode="auto">
            <a:xfrm flipV="1">
              <a:off x="1175" y="1514"/>
              <a:ext cx="234" cy="24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81"/>
            <p:cNvSpPr>
              <a:spLocks noChangeShapeType="1"/>
            </p:cNvSpPr>
            <p:nvPr/>
          </p:nvSpPr>
          <p:spPr bwMode="auto">
            <a:xfrm flipV="1">
              <a:off x="1332" y="1666"/>
              <a:ext cx="77" cy="85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82"/>
            <p:cNvSpPr>
              <a:spLocks noChangeShapeType="1"/>
            </p:cNvSpPr>
            <p:nvPr/>
          </p:nvSpPr>
          <p:spPr bwMode="auto">
            <a:xfrm flipV="1">
              <a:off x="1976" y="1034"/>
              <a:ext cx="68" cy="68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83"/>
            <p:cNvSpPr>
              <a:spLocks noChangeShapeType="1"/>
            </p:cNvSpPr>
            <p:nvPr/>
          </p:nvSpPr>
          <p:spPr bwMode="auto">
            <a:xfrm flipV="1">
              <a:off x="1931" y="1146"/>
              <a:ext cx="153" cy="155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84"/>
            <p:cNvSpPr>
              <a:spLocks noChangeShapeType="1"/>
            </p:cNvSpPr>
            <p:nvPr/>
          </p:nvSpPr>
          <p:spPr bwMode="auto">
            <a:xfrm flipV="1">
              <a:off x="1924" y="1287"/>
              <a:ext cx="174" cy="175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85"/>
            <p:cNvSpPr>
              <a:spLocks noChangeShapeType="1"/>
            </p:cNvSpPr>
            <p:nvPr/>
          </p:nvSpPr>
          <p:spPr bwMode="auto">
            <a:xfrm flipV="1">
              <a:off x="1931" y="1452"/>
              <a:ext cx="165" cy="15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86"/>
            <p:cNvSpPr>
              <a:spLocks noChangeShapeType="1"/>
            </p:cNvSpPr>
            <p:nvPr/>
          </p:nvSpPr>
          <p:spPr bwMode="auto">
            <a:xfrm flipV="1">
              <a:off x="1956" y="1611"/>
              <a:ext cx="132" cy="132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Text Box 87"/>
            <p:cNvSpPr txBox="1">
              <a:spLocks noChangeArrowheads="1"/>
            </p:cNvSpPr>
            <p:nvPr/>
          </p:nvSpPr>
          <p:spPr bwMode="auto">
            <a:xfrm>
              <a:off x="1252" y="688"/>
              <a:ext cx="7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 — A</a:t>
              </a:r>
            </a:p>
          </p:txBody>
        </p:sp>
        <p:sp>
          <p:nvSpPr>
            <p:cNvPr id="52" name="Line 88"/>
            <p:cNvSpPr>
              <a:spLocks noChangeShapeType="1"/>
            </p:cNvSpPr>
            <p:nvPr/>
          </p:nvSpPr>
          <p:spPr bwMode="auto">
            <a:xfrm>
              <a:off x="490" y="1447"/>
              <a:ext cx="0" cy="31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89"/>
            <p:cNvSpPr>
              <a:spLocks noChangeShapeType="1"/>
            </p:cNvSpPr>
            <p:nvPr/>
          </p:nvSpPr>
          <p:spPr bwMode="auto">
            <a:xfrm>
              <a:off x="653" y="1453"/>
              <a:ext cx="0" cy="31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90"/>
            <p:cNvSpPr>
              <a:spLocks noChangeShapeType="1"/>
            </p:cNvSpPr>
            <p:nvPr/>
          </p:nvSpPr>
          <p:spPr bwMode="auto">
            <a:xfrm>
              <a:off x="1291" y="1036"/>
              <a:ext cx="0" cy="227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91"/>
            <p:cNvSpPr>
              <a:spLocks noChangeShapeType="1"/>
            </p:cNvSpPr>
            <p:nvPr/>
          </p:nvSpPr>
          <p:spPr bwMode="auto">
            <a:xfrm>
              <a:off x="1982" y="1036"/>
              <a:ext cx="0" cy="227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Line 92"/>
            <p:cNvSpPr>
              <a:spLocks noChangeShapeType="1"/>
            </p:cNvSpPr>
            <p:nvPr/>
          </p:nvSpPr>
          <p:spPr bwMode="auto">
            <a:xfrm>
              <a:off x="1282" y="1260"/>
              <a:ext cx="715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93"/>
            <p:cNvSpPr>
              <a:spLocks noChangeShapeType="1"/>
            </p:cNvSpPr>
            <p:nvPr/>
          </p:nvSpPr>
          <p:spPr bwMode="auto">
            <a:xfrm>
              <a:off x="1926" y="1265"/>
              <a:ext cx="0" cy="4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94"/>
            <p:cNvSpPr>
              <a:spLocks noChangeShapeType="1"/>
            </p:cNvSpPr>
            <p:nvPr/>
          </p:nvSpPr>
          <p:spPr bwMode="auto">
            <a:xfrm>
              <a:off x="1878" y="1275"/>
              <a:ext cx="0" cy="4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95"/>
            <p:cNvSpPr>
              <a:spLocks noChangeShapeType="1"/>
            </p:cNvSpPr>
            <p:nvPr/>
          </p:nvSpPr>
          <p:spPr bwMode="auto">
            <a:xfrm>
              <a:off x="1410" y="1259"/>
              <a:ext cx="0" cy="4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75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" dur="75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75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75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75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500"/>
                            </p:stCondLst>
                            <p:childTnLst>
                              <p:par>
                                <p:cTn id="86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75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75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6" fill="hold">
                            <p:stCondLst>
                              <p:cond delay="500"/>
                            </p:stCondLst>
                            <p:childTnLst>
                              <p:par>
                                <p:cTn id="107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build="p" autoUpdateAnimBg="0" advAuto="0"/>
      <p:bldP spid="5" grpId="0" animBg="1"/>
      <p:bldP spid="6" grpId="0" animBg="1" autoUpdateAnimBg="0"/>
      <p:bldP spid="7" grpId="0" autoUpdateAnimBg="0"/>
      <p:bldP spid="8" grpId="0" autoUpdateAnimBg="0"/>
      <p:bldP spid="9" grpId="0" animBg="1"/>
      <p:bldP spid="10" grpId="0" autoUpdateAnimBg="0"/>
      <p:bldP spid="11" grpId="0" autoUpdateAnimBg="0"/>
      <p:bldP spid="12" grpId="0" animBg="1" autoUpdateAnimBg="0"/>
      <p:bldP spid="13" grpId="0" animBg="1" autoUpdateAnimBg="0"/>
      <p:bldP spid="14" grpId="0" autoUpdateAnimBg="0"/>
      <p:bldP spid="15" grpId="0" autoUpdateAnimBg="0"/>
      <p:bldP spid="16" grpId="0" animBg="1" autoUpdateAnimBg="0"/>
      <p:bldP spid="17" grpId="0" animBg="1"/>
      <p:bldP spid="18" grpId="0" animBg="1" autoUpdateAnimBg="0"/>
      <p:bldP spid="19" grpId="0" animBg="1"/>
      <p:bldP spid="21" grpId="0" animBg="1" autoUpdateAnimBg="0"/>
      <p:bldP spid="22" grpId="0" animBg="1" autoUpdateAnimBg="0"/>
      <p:bldP spid="23" grpId="0" animBg="1" autoUpdateAnimBg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蓝色砂纸"/>
          <p:cNvSpPr>
            <a:spLocks noChangeArrowheads="1"/>
          </p:cNvSpPr>
          <p:nvPr/>
        </p:nvSpPr>
        <p:spPr bwMode="auto">
          <a:xfrm>
            <a:off x="2070100" y="6003925"/>
            <a:ext cx="2489200" cy="469900"/>
          </a:xfrm>
          <a:prstGeom prst="wedgeRoundRectCallout">
            <a:avLst>
              <a:gd name="adj1" fmla="val 83292"/>
              <a:gd name="adj2" fmla="val -124662"/>
              <a:gd name="adj3" fmla="val 16667"/>
            </a:avLst>
          </a:prstGeom>
          <a:blipFill dpi="0" rotWithShape="0">
            <a:blip r:embed="rId2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/>
            <a:endParaRPr lang="zh-CN" altLang="zh-CN"/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274638" y="1354138"/>
            <a:ext cx="4564062" cy="3887787"/>
            <a:chOff x="195" y="505"/>
            <a:chExt cx="2875" cy="2449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1598" y="1940"/>
              <a:ext cx="909" cy="90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Oval 5"/>
            <p:cNvSpPr>
              <a:spLocks noChangeArrowheads="1"/>
            </p:cNvSpPr>
            <p:nvPr/>
          </p:nvSpPr>
          <p:spPr bwMode="auto">
            <a:xfrm>
              <a:off x="1710" y="2042"/>
              <a:ext cx="689" cy="6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Oval 6"/>
            <p:cNvSpPr>
              <a:spLocks noChangeArrowheads="1"/>
            </p:cNvSpPr>
            <p:nvPr/>
          </p:nvSpPr>
          <p:spPr bwMode="auto">
            <a:xfrm>
              <a:off x="1818" y="2151"/>
              <a:ext cx="480" cy="4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849" y="2256"/>
              <a:ext cx="278" cy="27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904" y="2310"/>
              <a:ext cx="163" cy="16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062" y="1854"/>
              <a:ext cx="0" cy="110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988" y="2194"/>
              <a:ext cx="0" cy="435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Arc 11"/>
            <p:cNvSpPr>
              <a:spLocks/>
            </p:cNvSpPr>
            <p:nvPr/>
          </p:nvSpPr>
          <p:spPr bwMode="auto">
            <a:xfrm flipH="1" flipV="1">
              <a:off x="757" y="2174"/>
              <a:ext cx="223" cy="441"/>
            </a:xfrm>
            <a:custGeom>
              <a:avLst/>
              <a:gdLst>
                <a:gd name="G0" fmla="+- 0 0 0"/>
                <a:gd name="G1" fmla="+- 21315 0 0"/>
                <a:gd name="G2" fmla="+- 21600 0 0"/>
                <a:gd name="T0" fmla="*/ 3500 w 21600"/>
                <a:gd name="T1" fmla="*/ 0 h 42545"/>
                <a:gd name="T2" fmla="*/ 3979 w 21600"/>
                <a:gd name="T3" fmla="*/ 42545 h 42545"/>
                <a:gd name="T4" fmla="*/ 0 w 21600"/>
                <a:gd name="T5" fmla="*/ 21315 h 42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2545" fill="none" extrusionOk="0">
                  <a:moveTo>
                    <a:pt x="3499" y="0"/>
                  </a:moveTo>
                  <a:cubicBezTo>
                    <a:pt x="13938" y="1714"/>
                    <a:pt x="21600" y="10736"/>
                    <a:pt x="21600" y="21315"/>
                  </a:cubicBezTo>
                  <a:cubicBezTo>
                    <a:pt x="21600" y="31709"/>
                    <a:pt x="14196" y="40630"/>
                    <a:pt x="3979" y="42545"/>
                  </a:cubicBezTo>
                </a:path>
                <a:path w="21600" h="42545" stroke="0" extrusionOk="0">
                  <a:moveTo>
                    <a:pt x="3499" y="0"/>
                  </a:moveTo>
                  <a:cubicBezTo>
                    <a:pt x="13938" y="1714"/>
                    <a:pt x="21600" y="10736"/>
                    <a:pt x="21600" y="21315"/>
                  </a:cubicBezTo>
                  <a:cubicBezTo>
                    <a:pt x="21600" y="31709"/>
                    <a:pt x="14196" y="40630"/>
                    <a:pt x="3979" y="42545"/>
                  </a:cubicBezTo>
                  <a:lnTo>
                    <a:pt x="0" y="21315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899" y="2610"/>
              <a:ext cx="1063" cy="23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V="1">
              <a:off x="939" y="1939"/>
              <a:ext cx="1030" cy="2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264" y="2335"/>
              <a:ext cx="77" cy="11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567" y="2393"/>
              <a:ext cx="2125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2282" y="2332"/>
              <a:ext cx="5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2340" y="2322"/>
              <a:ext cx="0" cy="14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287" y="2451"/>
              <a:ext cx="5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749" y="1625"/>
              <a:ext cx="17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769" y="1407"/>
              <a:ext cx="12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2061" y="822"/>
              <a:ext cx="0" cy="917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 flipH="1">
              <a:off x="1614" y="898"/>
              <a:ext cx="8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986" y="1234"/>
              <a:ext cx="0" cy="461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1595" y="898"/>
              <a:ext cx="9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2506" y="894"/>
              <a:ext cx="0" cy="7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590" y="893"/>
              <a:ext cx="0" cy="51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 flipV="1">
              <a:off x="846" y="1314"/>
              <a:ext cx="0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846" y="1316"/>
              <a:ext cx="27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1125" y="1313"/>
              <a:ext cx="0" cy="1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1066" y="1321"/>
              <a:ext cx="0" cy="3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903" y="1330"/>
              <a:ext cx="0" cy="3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706" y="89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1706" y="1129"/>
              <a:ext cx="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2393" y="903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2339" y="1129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2291" y="1129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1821" y="113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758" y="1398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468" y="2392"/>
              <a:ext cx="176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2644" y="2392"/>
              <a:ext cx="188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 flipV="1">
              <a:off x="469" y="2149"/>
              <a:ext cx="0" cy="22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 flipV="1">
              <a:off x="2825" y="2162"/>
              <a:ext cx="0" cy="22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Text Box 43"/>
            <p:cNvSpPr txBox="1">
              <a:spLocks noChangeArrowheads="1"/>
            </p:cNvSpPr>
            <p:nvPr/>
          </p:nvSpPr>
          <p:spPr bwMode="auto">
            <a:xfrm>
              <a:off x="195" y="2147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</a:t>
              </a:r>
            </a:p>
          </p:txBody>
        </p:sp>
        <p:sp>
          <p:nvSpPr>
            <p:cNvPr id="45" name="Text Box 44"/>
            <p:cNvSpPr txBox="1">
              <a:spLocks noChangeArrowheads="1"/>
            </p:cNvSpPr>
            <p:nvPr/>
          </p:nvSpPr>
          <p:spPr bwMode="auto">
            <a:xfrm>
              <a:off x="2792" y="2172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</a:t>
              </a: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860" y="1408"/>
              <a:ext cx="256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1609" y="1407"/>
              <a:ext cx="384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V="1">
              <a:off x="757" y="1354"/>
              <a:ext cx="140" cy="13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776" y="1484"/>
              <a:ext cx="134" cy="134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V="1">
              <a:off x="1050" y="1317"/>
              <a:ext cx="57" cy="5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 flipV="1">
              <a:off x="1587" y="909"/>
              <a:ext cx="106" cy="10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 flipV="1">
              <a:off x="1056" y="1395"/>
              <a:ext cx="158" cy="15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 flipV="1">
              <a:off x="1127" y="1412"/>
              <a:ext cx="211" cy="21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 flipV="1">
              <a:off x="1574" y="1041"/>
              <a:ext cx="128" cy="133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 flipV="1">
              <a:off x="1278" y="1412"/>
              <a:ext cx="206" cy="20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 flipV="1">
              <a:off x="1580" y="1117"/>
              <a:ext cx="198" cy="204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 flipV="1">
              <a:off x="1436" y="1238"/>
              <a:ext cx="387" cy="38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 flipV="1">
              <a:off x="1587" y="1381"/>
              <a:ext cx="234" cy="24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 flipV="1">
              <a:off x="1744" y="1541"/>
              <a:ext cx="77" cy="7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 flipV="1">
              <a:off x="2388" y="901"/>
              <a:ext cx="68" cy="68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 flipV="1">
              <a:off x="2343" y="1021"/>
              <a:ext cx="153" cy="14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 flipV="1">
              <a:off x="2336" y="1170"/>
              <a:ext cx="166" cy="159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 flipV="1">
              <a:off x="2343" y="1319"/>
              <a:ext cx="165" cy="15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V="1">
              <a:off x="2368" y="1478"/>
              <a:ext cx="140" cy="132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>
              <a:off x="902" y="1314"/>
              <a:ext cx="0" cy="31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>
              <a:off x="1065" y="1320"/>
              <a:ext cx="0" cy="31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>
              <a:off x="1703" y="903"/>
              <a:ext cx="0" cy="227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>
              <a:off x="2394" y="903"/>
              <a:ext cx="0" cy="227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>
              <a:off x="1694" y="1127"/>
              <a:ext cx="715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>
              <a:off x="1819" y="1127"/>
              <a:ext cx="0" cy="4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>
              <a:off x="2338" y="1132"/>
              <a:ext cx="0" cy="4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>
              <a:off x="2290" y="1142"/>
              <a:ext cx="0" cy="4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Text Box 72"/>
            <p:cNvSpPr txBox="1">
              <a:spLocks noChangeArrowheads="1"/>
            </p:cNvSpPr>
            <p:nvPr/>
          </p:nvSpPr>
          <p:spPr bwMode="auto">
            <a:xfrm>
              <a:off x="1683" y="505"/>
              <a:ext cx="77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 — A</a:t>
              </a:r>
            </a:p>
          </p:txBody>
        </p:sp>
      </p:grpSp>
      <p:sp>
        <p:nvSpPr>
          <p:cNvPr id="74" name="Text Box 73"/>
          <p:cNvSpPr txBox="1">
            <a:spLocks noChangeArrowheads="1"/>
          </p:cNvSpPr>
          <p:nvPr/>
        </p:nvSpPr>
        <p:spPr bwMode="auto">
          <a:xfrm>
            <a:off x="251520" y="188640"/>
            <a:ext cx="435407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66"/>
                </a:solidFill>
                <a:ea typeface="隶书" pitchFamily="49" charset="-122"/>
              </a:rPr>
              <a:t>三、剖视图画法要点</a:t>
            </a:r>
            <a:endParaRPr lang="zh-CN" altLang="en-US" sz="3600" b="1" dirty="0">
              <a:solidFill>
                <a:srgbClr val="000066"/>
              </a:solidFill>
              <a:ea typeface="隶书" pitchFamily="49" charset="-122"/>
            </a:endParaRPr>
          </a:p>
        </p:txBody>
      </p:sp>
      <p:sp>
        <p:nvSpPr>
          <p:cNvPr id="75" name="Text Box 74"/>
          <p:cNvSpPr txBox="1">
            <a:spLocks noChangeArrowheads="1"/>
          </p:cNvSpPr>
          <p:nvPr/>
        </p:nvSpPr>
        <p:spPr bwMode="auto">
          <a:xfrm>
            <a:off x="4932040" y="764704"/>
            <a:ext cx="384333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0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宋体" charset="-122"/>
                <a:sym typeface="Marlett" pitchFamily="2" charset="2"/>
              </a:rPr>
              <a:t></a:t>
            </a:r>
            <a:r>
              <a:rPr lang="en-US" altLang="zh-CN" sz="2000" b="1" dirty="0" smtClean="0">
                <a:latin typeface="Times New Roman"/>
                <a:sym typeface="Marlett" pitchFamily="2" charset="2"/>
              </a:rPr>
              <a:t>“</a:t>
            </a:r>
            <a:r>
              <a:rPr lang="zh-CN" altLang="en-US" sz="2000" b="1" dirty="0">
                <a:solidFill>
                  <a:srgbClr val="000066"/>
                </a:solidFill>
                <a:latin typeface="宋体" charset="-122"/>
                <a:sym typeface="Marlett" pitchFamily="2" charset="2"/>
              </a:rPr>
              <a:t>假想</a:t>
            </a:r>
            <a:r>
              <a:rPr lang="zh-CN" altLang="en-US" sz="2000" b="1" dirty="0">
                <a:latin typeface="Times New Roman"/>
                <a:sym typeface="Marlett" pitchFamily="2" charset="2"/>
              </a:rPr>
              <a:t>”</a:t>
            </a:r>
            <a:r>
              <a:rPr lang="zh-CN" altLang="en-US" sz="2000" b="1" dirty="0">
                <a:latin typeface="宋体" charset="-122"/>
                <a:sym typeface="Marlett" pitchFamily="2" charset="2"/>
              </a:rPr>
              <a:t>剖开，取剖视后其它</a:t>
            </a:r>
            <a:r>
              <a:rPr lang="zh-CN" altLang="en-US" sz="2000" b="1" dirty="0" smtClean="0">
                <a:latin typeface="宋体" charset="-122"/>
                <a:sym typeface="Marlett" pitchFamily="2" charset="2"/>
              </a:rPr>
              <a:t>视图不受影响，仍为完整图形。</a:t>
            </a:r>
            <a:endParaRPr lang="zh-CN" altLang="en-US" sz="2000" b="1" dirty="0">
              <a:latin typeface="宋体" charset="-122"/>
              <a:sym typeface="Marlett" pitchFamily="2" charset="2"/>
            </a:endParaRPr>
          </a:p>
        </p:txBody>
      </p:sp>
      <p:sp>
        <p:nvSpPr>
          <p:cNvPr id="76" name="Text Box 75"/>
          <p:cNvSpPr txBox="1">
            <a:spLocks noChangeArrowheads="1"/>
          </p:cNvSpPr>
          <p:nvPr/>
        </p:nvSpPr>
        <p:spPr bwMode="auto">
          <a:xfrm>
            <a:off x="4932040" y="1556792"/>
            <a:ext cx="3968303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Marlett" pitchFamily="2" charset="2"/>
              </a:rPr>
              <a:t></a:t>
            </a:r>
            <a:r>
              <a:rPr lang="en-US" altLang="zh-CN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Marlett" pitchFamily="2" charset="2"/>
              </a:rPr>
              <a:t> </a:t>
            </a:r>
            <a:r>
              <a:rPr lang="zh-CN" altLang="en-US" sz="2000" b="1" dirty="0"/>
              <a:t>剖</a:t>
            </a:r>
            <a:r>
              <a:rPr lang="zh-CN" altLang="en-US" sz="2000" b="1" dirty="0" smtClean="0"/>
              <a:t>切面</a:t>
            </a:r>
            <a:r>
              <a:rPr lang="zh-CN" altLang="en-US" sz="2000" b="1" dirty="0"/>
              <a:t>一般</a:t>
            </a:r>
            <a:r>
              <a:rPr lang="zh-CN" altLang="en-US" sz="2000" b="1" dirty="0">
                <a:solidFill>
                  <a:srgbClr val="000066"/>
                </a:solidFill>
              </a:rPr>
              <a:t>通过</a:t>
            </a:r>
            <a:r>
              <a:rPr lang="zh-CN" altLang="en-US" sz="2000" b="1" dirty="0">
                <a:sym typeface="Marlett" pitchFamily="2" charset="2"/>
              </a:rPr>
              <a:t>物体的</a:t>
            </a:r>
            <a:r>
              <a:rPr lang="zh-CN" altLang="en-US" sz="2000" b="1" dirty="0">
                <a:solidFill>
                  <a:srgbClr val="000066"/>
                </a:solidFill>
                <a:sym typeface="Marlett" pitchFamily="2" charset="2"/>
              </a:rPr>
              <a:t>对称平</a:t>
            </a:r>
          </a:p>
          <a:p>
            <a:r>
              <a:rPr lang="zh-CN" altLang="en-US" sz="2000" b="1" dirty="0">
                <a:solidFill>
                  <a:srgbClr val="000066"/>
                </a:solidFill>
                <a:sym typeface="Marlett" pitchFamily="2" charset="2"/>
              </a:rPr>
              <a:t>     面</a:t>
            </a:r>
            <a:r>
              <a:rPr lang="zh-CN" altLang="en-US" sz="2000" b="1" dirty="0">
                <a:sym typeface="Marlett" pitchFamily="2" charset="2"/>
              </a:rPr>
              <a:t>或基本对称平面</a:t>
            </a:r>
            <a:r>
              <a:rPr lang="zh-CN" altLang="en-US" sz="2000" b="1" dirty="0">
                <a:solidFill>
                  <a:srgbClr val="333399"/>
                </a:solidFill>
                <a:sym typeface="Marlett" pitchFamily="2" charset="2"/>
              </a:rPr>
              <a:t>（以保证图</a:t>
            </a:r>
          </a:p>
          <a:p>
            <a:r>
              <a:rPr lang="zh-CN" altLang="en-US" sz="2000" b="1" dirty="0">
                <a:solidFill>
                  <a:srgbClr val="333399"/>
                </a:solidFill>
                <a:sym typeface="Marlett" pitchFamily="2" charset="2"/>
              </a:rPr>
              <a:t>     形内不出现不完整的要素）</a:t>
            </a:r>
            <a:r>
              <a:rPr lang="en-US" altLang="zh-CN" sz="2000" b="1" dirty="0">
                <a:solidFill>
                  <a:srgbClr val="333399"/>
                </a:solidFill>
                <a:sym typeface="Marlett" pitchFamily="2" charset="2"/>
              </a:rPr>
              <a:t>, </a:t>
            </a:r>
          </a:p>
          <a:p>
            <a:r>
              <a:rPr lang="en-US" altLang="zh-CN" sz="2000" b="1" dirty="0">
                <a:solidFill>
                  <a:srgbClr val="333399"/>
                </a:solidFill>
                <a:sym typeface="Marlett" pitchFamily="2" charset="2"/>
              </a:rPr>
              <a:t>     </a:t>
            </a:r>
            <a:r>
              <a:rPr lang="zh-CN" altLang="en-US" sz="2000" b="1" dirty="0">
                <a:sym typeface="Marlett" pitchFamily="2" charset="2"/>
              </a:rPr>
              <a:t>并平行或垂直某一投影面。</a:t>
            </a:r>
          </a:p>
        </p:txBody>
      </p:sp>
      <p:sp>
        <p:nvSpPr>
          <p:cNvPr id="77" name="Text Box 76"/>
          <p:cNvSpPr txBox="1">
            <a:spLocks noChangeArrowheads="1"/>
          </p:cNvSpPr>
          <p:nvPr/>
        </p:nvSpPr>
        <p:spPr bwMode="auto">
          <a:xfrm>
            <a:off x="4932040" y="2924944"/>
            <a:ext cx="38242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A50021"/>
                </a:solidFill>
                <a:sym typeface="Marlett" pitchFamily="2" charset="2"/>
              </a:rPr>
              <a:t></a:t>
            </a:r>
            <a:r>
              <a:rPr lang="en-US" altLang="zh-CN" sz="2000" b="1" dirty="0" smtClean="0">
                <a:solidFill>
                  <a:srgbClr val="FF0000"/>
                </a:solidFill>
                <a:sym typeface="Marlett" pitchFamily="2" charset="2"/>
              </a:rPr>
              <a:t> </a:t>
            </a:r>
            <a:r>
              <a:rPr lang="zh-CN" altLang="en-US" sz="2000" b="1" dirty="0" smtClean="0">
                <a:sym typeface="Marlett" pitchFamily="2" charset="2"/>
              </a:rPr>
              <a:t>将</a:t>
            </a:r>
            <a:r>
              <a:rPr lang="zh-CN" altLang="en-US" sz="2000" b="1" dirty="0"/>
              <a:t>其余部分投影后，</a:t>
            </a:r>
            <a:r>
              <a:rPr lang="zh-CN" altLang="en-US" sz="2000" b="1" dirty="0">
                <a:solidFill>
                  <a:srgbClr val="000066"/>
                </a:solidFill>
              </a:rPr>
              <a:t>所有</a:t>
            </a:r>
            <a:r>
              <a:rPr lang="zh-CN" altLang="en-US" sz="2000" b="1" dirty="0">
                <a:solidFill>
                  <a:srgbClr val="A50021"/>
                </a:solidFill>
              </a:rPr>
              <a:t>可见</a:t>
            </a:r>
          </a:p>
          <a:p>
            <a:r>
              <a:rPr lang="zh-CN" altLang="en-US" sz="2000" b="1" dirty="0">
                <a:solidFill>
                  <a:srgbClr val="A50021"/>
                </a:solidFill>
              </a:rPr>
              <a:t>     的线均画出，不能遗漏</a:t>
            </a:r>
            <a:r>
              <a:rPr lang="zh-CN" altLang="en-US" sz="2000" b="1" dirty="0"/>
              <a:t>。</a:t>
            </a:r>
          </a:p>
        </p:txBody>
      </p:sp>
      <p:sp>
        <p:nvSpPr>
          <p:cNvPr id="78" name="AutoShape 77" descr="蓝色砂纸"/>
          <p:cNvSpPr>
            <a:spLocks noChangeArrowheads="1"/>
          </p:cNvSpPr>
          <p:nvPr/>
        </p:nvSpPr>
        <p:spPr bwMode="auto">
          <a:xfrm>
            <a:off x="755576" y="1052736"/>
            <a:ext cx="1019175" cy="441325"/>
          </a:xfrm>
          <a:prstGeom prst="wedgeRectCallout">
            <a:avLst>
              <a:gd name="adj1" fmla="val 174885"/>
              <a:gd name="adj2" fmla="val 236106"/>
            </a:avLst>
          </a:prstGeom>
          <a:blipFill dpi="0" rotWithShape="0">
            <a:blip r:embed="rId2" cstate="print"/>
            <a:srcRect/>
            <a:tile tx="0" ty="0" sx="100000" sy="100000" flip="none" algn="tl"/>
          </a:blipFill>
          <a:ln w="2857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79" name="Text Box 78"/>
          <p:cNvSpPr txBox="1">
            <a:spLocks noChangeArrowheads="1"/>
          </p:cNvSpPr>
          <p:nvPr/>
        </p:nvSpPr>
        <p:spPr bwMode="auto">
          <a:xfrm>
            <a:off x="877888" y="1073150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易漏</a:t>
            </a:r>
            <a:endParaRPr lang="zh-CN" altLang="en-US" sz="3200" b="1" dirty="0">
              <a:solidFill>
                <a:srgbClr val="000066"/>
              </a:solidFill>
            </a:endParaRPr>
          </a:p>
        </p:txBody>
      </p:sp>
      <p:sp>
        <p:nvSpPr>
          <p:cNvPr id="80" name="AutoShape 79" descr="蓝色砂纸"/>
          <p:cNvSpPr>
            <a:spLocks noChangeArrowheads="1"/>
          </p:cNvSpPr>
          <p:nvPr/>
        </p:nvSpPr>
        <p:spPr bwMode="auto">
          <a:xfrm>
            <a:off x="3949700" y="3333750"/>
            <a:ext cx="1000125" cy="477838"/>
          </a:xfrm>
          <a:prstGeom prst="wedgeRectCallout">
            <a:avLst>
              <a:gd name="adj1" fmla="val -83491"/>
              <a:gd name="adj2" fmla="val -184218"/>
            </a:avLst>
          </a:prstGeom>
          <a:blipFill dpi="0" rotWithShape="0">
            <a:blip r:embed="rId2" cstate="print"/>
            <a:srcRect/>
            <a:tile tx="0" ty="0" sx="100000" sy="100000" flip="none" algn="tl"/>
          </a:blipFill>
          <a:ln w="28575">
            <a:solidFill>
              <a:schemeClr val="bg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81" name="Text Box 80"/>
          <p:cNvSpPr txBox="1">
            <a:spLocks noChangeArrowheads="1"/>
          </p:cNvSpPr>
          <p:nvPr/>
        </p:nvSpPr>
        <p:spPr bwMode="auto">
          <a:xfrm>
            <a:off x="3941763" y="3248025"/>
            <a:ext cx="9969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</a:rPr>
              <a:t>易漏</a:t>
            </a:r>
          </a:p>
        </p:txBody>
      </p:sp>
      <p:sp>
        <p:nvSpPr>
          <p:cNvPr id="82" name="Line 81"/>
          <p:cNvSpPr>
            <a:spLocks noChangeShapeType="1"/>
          </p:cNvSpPr>
          <p:nvPr/>
        </p:nvSpPr>
        <p:spPr bwMode="auto">
          <a:xfrm>
            <a:off x="2867025" y="2349500"/>
            <a:ext cx="801688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Line 82"/>
          <p:cNvSpPr>
            <a:spLocks noChangeShapeType="1"/>
          </p:cNvSpPr>
          <p:nvPr/>
        </p:nvSpPr>
        <p:spPr bwMode="auto">
          <a:xfrm>
            <a:off x="3606800" y="2365375"/>
            <a:ext cx="0" cy="763588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Text Box 83"/>
          <p:cNvSpPr txBox="1">
            <a:spLocks noChangeArrowheads="1"/>
          </p:cNvSpPr>
          <p:nvPr/>
        </p:nvSpPr>
        <p:spPr bwMode="auto">
          <a:xfrm>
            <a:off x="4932040" y="3717032"/>
            <a:ext cx="38036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Marlett" pitchFamily="2" charset="2"/>
              </a:rPr>
              <a:t></a:t>
            </a:r>
            <a:r>
              <a:rPr lang="en-US" altLang="zh-CN" sz="2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sym typeface="Marlett" pitchFamily="2" charset="2"/>
              </a:rPr>
              <a:t> </a:t>
            </a:r>
            <a:r>
              <a:rPr lang="zh-CN" altLang="en-US" sz="2000" b="1" dirty="0">
                <a:sym typeface="Marlett" pitchFamily="2" charset="2"/>
              </a:rPr>
              <a:t>剖视图与其它视图配合，结构</a:t>
            </a:r>
          </a:p>
          <a:p>
            <a:r>
              <a:rPr lang="zh-CN" altLang="en-US" sz="2000" b="1" dirty="0">
                <a:sym typeface="Marlett" pitchFamily="2" charset="2"/>
              </a:rPr>
              <a:t>     形状已表达清楚时</a:t>
            </a:r>
            <a:r>
              <a:rPr lang="zh-CN" altLang="en-US" sz="2000" b="1" dirty="0"/>
              <a:t>虚线不画。</a:t>
            </a:r>
          </a:p>
        </p:txBody>
      </p:sp>
      <p:sp>
        <p:nvSpPr>
          <p:cNvPr id="85" name="Line 84"/>
          <p:cNvSpPr>
            <a:spLocks noChangeShapeType="1"/>
          </p:cNvSpPr>
          <p:nvPr/>
        </p:nvSpPr>
        <p:spPr bwMode="auto">
          <a:xfrm>
            <a:off x="1282700" y="2795588"/>
            <a:ext cx="184467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Text Box 85"/>
          <p:cNvSpPr txBox="1">
            <a:spLocks noChangeArrowheads="1"/>
          </p:cNvSpPr>
          <p:nvPr/>
        </p:nvSpPr>
        <p:spPr bwMode="auto">
          <a:xfrm>
            <a:off x="4932040" y="4437112"/>
            <a:ext cx="382428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A50021"/>
                </a:solidFill>
                <a:sym typeface="Marlett" pitchFamily="2" charset="2"/>
              </a:rPr>
              <a:t></a:t>
            </a:r>
            <a:r>
              <a:rPr lang="en-US" altLang="zh-CN" sz="2000" b="1" dirty="0" smtClean="0">
                <a:solidFill>
                  <a:srgbClr val="FF0000"/>
                </a:solidFill>
                <a:sym typeface="Marlett" pitchFamily="2" charset="2"/>
              </a:rPr>
              <a:t> </a:t>
            </a:r>
            <a:r>
              <a:rPr lang="zh-CN" altLang="en-US" sz="2000" b="1" dirty="0" smtClean="0"/>
              <a:t>与</a:t>
            </a:r>
            <a:r>
              <a:rPr lang="zh-CN" altLang="en-US" sz="2000" b="1" dirty="0"/>
              <a:t>剖切面接触的部分必须画</a:t>
            </a:r>
            <a:r>
              <a:rPr lang="zh-CN" altLang="en-US" sz="2000" b="1" dirty="0">
                <a:solidFill>
                  <a:srgbClr val="A50021"/>
                </a:solidFill>
              </a:rPr>
              <a:t>剖</a:t>
            </a:r>
          </a:p>
          <a:p>
            <a:r>
              <a:rPr lang="zh-CN" altLang="en-US" sz="2000" b="1" dirty="0">
                <a:solidFill>
                  <a:srgbClr val="A50021"/>
                </a:solidFill>
              </a:rPr>
              <a:t>     面符号</a:t>
            </a:r>
            <a:r>
              <a:rPr lang="zh-CN" altLang="en-US" sz="2000" b="1" dirty="0"/>
              <a:t>：</a:t>
            </a:r>
          </a:p>
        </p:txBody>
      </p:sp>
      <p:sp>
        <p:nvSpPr>
          <p:cNvPr id="87" name="Text Box 86"/>
          <p:cNvSpPr txBox="1">
            <a:spLocks noChangeArrowheads="1"/>
          </p:cNvSpPr>
          <p:nvPr/>
        </p:nvSpPr>
        <p:spPr bwMode="auto">
          <a:xfrm>
            <a:off x="4932040" y="5085184"/>
            <a:ext cx="348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 smtClean="0">
                <a:solidFill>
                  <a:srgbClr val="333399"/>
                </a:solidFill>
                <a:sym typeface="Marlett" pitchFamily="2" charset="2"/>
              </a:rPr>
              <a:t></a:t>
            </a:r>
            <a:r>
              <a:rPr lang="zh-CN" altLang="en-US" sz="2000" b="1" dirty="0" smtClean="0">
                <a:sym typeface="Marlett" pitchFamily="2" charset="2"/>
              </a:rPr>
              <a:t>同</a:t>
            </a:r>
            <a:r>
              <a:rPr lang="zh-CN" altLang="en-US" sz="2000" b="1" dirty="0">
                <a:sym typeface="Marlett" pitchFamily="2" charset="2"/>
              </a:rPr>
              <a:t>一物体的各视图</a:t>
            </a:r>
            <a:r>
              <a:rPr lang="zh-CN" altLang="en-US" sz="2000" b="1" dirty="0"/>
              <a:t>剖面符号</a:t>
            </a:r>
          </a:p>
          <a:p>
            <a:r>
              <a:rPr lang="zh-CN" altLang="en-US" sz="2000" b="1" dirty="0"/>
              <a:t>   必须一致；</a:t>
            </a:r>
          </a:p>
        </p:txBody>
      </p:sp>
      <p:sp>
        <p:nvSpPr>
          <p:cNvPr id="88" name="Text Box 87"/>
          <p:cNvSpPr txBox="1">
            <a:spLocks noChangeArrowheads="1"/>
          </p:cNvSpPr>
          <p:nvPr/>
        </p:nvSpPr>
        <p:spPr bwMode="auto">
          <a:xfrm>
            <a:off x="4932040" y="5895677"/>
            <a:ext cx="3486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000" b="1" dirty="0">
                <a:solidFill>
                  <a:srgbClr val="333399"/>
                </a:solidFill>
                <a:sym typeface="Marlett" pitchFamily="2" charset="2"/>
              </a:rPr>
              <a:t></a:t>
            </a:r>
            <a:r>
              <a:rPr lang="zh-CN" altLang="en-US" sz="2000" b="1" dirty="0">
                <a:sym typeface="Marlett" pitchFamily="2" charset="2"/>
              </a:rPr>
              <a:t>金属及不指明材料</a:t>
            </a:r>
            <a:r>
              <a:rPr lang="zh-CN" altLang="en-US" sz="2000" b="1" dirty="0"/>
              <a:t>剖面符号</a:t>
            </a:r>
          </a:p>
          <a:p>
            <a:r>
              <a:rPr lang="zh-CN" altLang="en-US" sz="2000" b="1" dirty="0"/>
              <a:t>  </a:t>
            </a:r>
            <a:r>
              <a:rPr lang="zh-CN" altLang="en-US" sz="2000" b="1" dirty="0">
                <a:sym typeface="Marlett" pitchFamily="2" charset="2"/>
              </a:rPr>
              <a:t>为 </a:t>
            </a:r>
            <a:r>
              <a:rPr lang="en-US" altLang="zh-CN" sz="2000" b="1" dirty="0">
                <a:sym typeface="Marlett" pitchFamily="2" charset="2"/>
              </a:rPr>
              <a:t>45°</a:t>
            </a:r>
            <a:r>
              <a:rPr lang="zh-CN" altLang="en-US" sz="2000" b="1" dirty="0">
                <a:sym typeface="Marlett" pitchFamily="2" charset="2"/>
              </a:rPr>
              <a:t>斜线。</a:t>
            </a:r>
          </a:p>
        </p:txBody>
      </p:sp>
      <p:sp>
        <p:nvSpPr>
          <p:cNvPr id="89" name="Line 88"/>
          <p:cNvSpPr>
            <a:spLocks noChangeShapeType="1"/>
          </p:cNvSpPr>
          <p:nvPr/>
        </p:nvSpPr>
        <p:spPr bwMode="auto">
          <a:xfrm>
            <a:off x="5148064" y="5733256"/>
            <a:ext cx="1122362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Text Box 89"/>
          <p:cNvSpPr txBox="1">
            <a:spLocks noChangeArrowheads="1"/>
          </p:cNvSpPr>
          <p:nvPr/>
        </p:nvSpPr>
        <p:spPr bwMode="auto">
          <a:xfrm>
            <a:off x="2073275" y="6027738"/>
            <a:ext cx="2484438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楷体_GB2312" pitchFamily="49" charset="-122"/>
              </a:rPr>
              <a:t>方向、间隔必须一致</a:t>
            </a:r>
          </a:p>
        </p:txBody>
      </p:sp>
      <p:sp>
        <p:nvSpPr>
          <p:cNvPr id="92" name="Line 91"/>
          <p:cNvSpPr>
            <a:spLocks noChangeShapeType="1"/>
          </p:cNvSpPr>
          <p:nvPr/>
        </p:nvSpPr>
        <p:spPr bwMode="auto">
          <a:xfrm>
            <a:off x="2867025" y="2349500"/>
            <a:ext cx="801688" cy="0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" name="Line 92"/>
          <p:cNvSpPr>
            <a:spLocks noChangeShapeType="1"/>
          </p:cNvSpPr>
          <p:nvPr/>
        </p:nvSpPr>
        <p:spPr bwMode="auto">
          <a:xfrm>
            <a:off x="3606800" y="2339975"/>
            <a:ext cx="0" cy="839788"/>
          </a:xfrm>
          <a:prstGeom prst="line">
            <a:avLst/>
          </a:prstGeom>
          <a:noFill/>
          <a:ln w="76200">
            <a:solidFill>
              <a:schemeClr val="accent2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Line 93"/>
          <p:cNvSpPr>
            <a:spLocks noChangeShapeType="1"/>
          </p:cNvSpPr>
          <p:nvPr/>
        </p:nvSpPr>
        <p:spPr bwMode="auto">
          <a:xfrm>
            <a:off x="1282700" y="2795588"/>
            <a:ext cx="1844675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22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66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9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75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74" grpId="0" autoUpdateAnimBg="0"/>
      <p:bldP spid="75" grpId="0" autoUpdateAnimBg="0"/>
      <p:bldP spid="76" grpId="0" autoUpdateAnimBg="0"/>
      <p:bldP spid="77" grpId="0" autoUpdateAnimBg="0"/>
      <p:bldP spid="78" grpId="0" animBg="1" autoUpdateAnimBg="0"/>
      <p:bldP spid="79" grpId="0" build="p" autoUpdateAnimBg="0" advAuto="0"/>
      <p:bldP spid="80" grpId="0" animBg="1" autoUpdateAnimBg="0"/>
      <p:bldP spid="81" grpId="0" build="p" autoUpdateAnimBg="0" advAuto="0"/>
      <p:bldP spid="82" grpId="0" animBg="1"/>
      <p:bldP spid="83" grpId="0" animBg="1"/>
      <p:bldP spid="84" grpId="0" autoUpdateAnimBg="0"/>
      <p:bldP spid="85" grpId="0" animBg="1"/>
      <p:bldP spid="86" grpId="0" autoUpdateAnimBg="0"/>
      <p:bldP spid="87" grpId="0" autoUpdateAnimBg="0"/>
      <p:bldP spid="88" grpId="0" autoUpdateAnimBg="0"/>
      <p:bldP spid="89" grpId="0" animBg="1"/>
      <p:bldP spid="90" grpId="0" autoUpdateAnimBg="0"/>
      <p:bldP spid="92" grpId="0" animBg="1"/>
      <p:bldP spid="93" grpId="0" animBg="1"/>
      <p:bldP spid="9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蓝色砂纸"/>
          <p:cNvSpPr>
            <a:spLocks noChangeArrowheads="1"/>
          </p:cNvSpPr>
          <p:nvPr/>
        </p:nvSpPr>
        <p:spPr bwMode="auto">
          <a:xfrm>
            <a:off x="2627784" y="1556792"/>
            <a:ext cx="4464496" cy="1101725"/>
          </a:xfrm>
          <a:prstGeom prst="plaque">
            <a:avLst>
              <a:gd name="adj" fmla="val 1666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251520" y="260648"/>
            <a:ext cx="378661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四、剖视图</a:t>
            </a:r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种类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2987824" y="1556792"/>
            <a:ext cx="430654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用剖切面完全地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剖开</a:t>
            </a:r>
            <a:endParaRPr lang="en-US" altLang="zh-CN" sz="32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隶书" pitchFamily="49" charset="-122"/>
            </a:endParaRPr>
          </a:p>
          <a:p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物体</a:t>
            </a: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所得</a:t>
            </a: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的剖视图</a:t>
            </a:r>
          </a:p>
        </p:txBody>
      </p:sp>
      <p:sp>
        <p:nvSpPr>
          <p:cNvPr id="7" name="Text Box 6" descr="紫色网格"/>
          <p:cNvSpPr txBox="1">
            <a:spLocks noChangeArrowheads="1"/>
          </p:cNvSpPr>
          <p:nvPr/>
        </p:nvSpPr>
        <p:spPr bwMode="auto">
          <a:xfrm>
            <a:off x="683568" y="1772816"/>
            <a:ext cx="1565275" cy="641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全剖视</a:t>
            </a:r>
          </a:p>
        </p:txBody>
      </p:sp>
      <p:grpSp>
        <p:nvGrpSpPr>
          <p:cNvPr id="10" name="Group 9"/>
          <p:cNvGrpSpPr>
            <a:grpSpLocks/>
          </p:cNvGrpSpPr>
          <p:nvPr/>
        </p:nvGrpSpPr>
        <p:grpSpPr bwMode="auto">
          <a:xfrm>
            <a:off x="2012950" y="2603500"/>
            <a:ext cx="4525963" cy="3887788"/>
            <a:chOff x="195" y="505"/>
            <a:chExt cx="2851" cy="2449"/>
          </a:xfrm>
        </p:grpSpPr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1598" y="1940"/>
              <a:ext cx="909" cy="90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1710" y="2042"/>
              <a:ext cx="689" cy="69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1818" y="2151"/>
              <a:ext cx="480" cy="48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Oval 13"/>
            <p:cNvSpPr>
              <a:spLocks noChangeArrowheads="1"/>
            </p:cNvSpPr>
            <p:nvPr/>
          </p:nvSpPr>
          <p:spPr bwMode="auto">
            <a:xfrm>
              <a:off x="849" y="2256"/>
              <a:ext cx="278" cy="278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904" y="2310"/>
              <a:ext cx="163" cy="16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2062" y="1854"/>
              <a:ext cx="0" cy="110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988" y="2194"/>
              <a:ext cx="0" cy="435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Arc 17"/>
            <p:cNvSpPr>
              <a:spLocks/>
            </p:cNvSpPr>
            <p:nvPr/>
          </p:nvSpPr>
          <p:spPr bwMode="auto">
            <a:xfrm flipH="1" flipV="1">
              <a:off x="757" y="2174"/>
              <a:ext cx="223" cy="441"/>
            </a:xfrm>
            <a:custGeom>
              <a:avLst/>
              <a:gdLst>
                <a:gd name="G0" fmla="+- 0 0 0"/>
                <a:gd name="G1" fmla="+- 21315 0 0"/>
                <a:gd name="G2" fmla="+- 21600 0 0"/>
                <a:gd name="T0" fmla="*/ 3500 w 21600"/>
                <a:gd name="T1" fmla="*/ 0 h 42545"/>
                <a:gd name="T2" fmla="*/ 3979 w 21600"/>
                <a:gd name="T3" fmla="*/ 42545 h 42545"/>
                <a:gd name="T4" fmla="*/ 0 w 21600"/>
                <a:gd name="T5" fmla="*/ 21315 h 425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2545" fill="none" extrusionOk="0">
                  <a:moveTo>
                    <a:pt x="3499" y="0"/>
                  </a:moveTo>
                  <a:cubicBezTo>
                    <a:pt x="13938" y="1714"/>
                    <a:pt x="21600" y="10736"/>
                    <a:pt x="21600" y="21315"/>
                  </a:cubicBezTo>
                  <a:cubicBezTo>
                    <a:pt x="21600" y="31709"/>
                    <a:pt x="14196" y="40630"/>
                    <a:pt x="3979" y="42545"/>
                  </a:cubicBezTo>
                </a:path>
                <a:path w="21600" h="42545" stroke="0" extrusionOk="0">
                  <a:moveTo>
                    <a:pt x="3499" y="0"/>
                  </a:moveTo>
                  <a:cubicBezTo>
                    <a:pt x="13938" y="1714"/>
                    <a:pt x="21600" y="10736"/>
                    <a:pt x="21600" y="21315"/>
                  </a:cubicBezTo>
                  <a:cubicBezTo>
                    <a:pt x="21600" y="31709"/>
                    <a:pt x="14196" y="40630"/>
                    <a:pt x="3979" y="42545"/>
                  </a:cubicBezTo>
                  <a:lnTo>
                    <a:pt x="0" y="21315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899" y="2610"/>
              <a:ext cx="1063" cy="23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 flipV="1">
              <a:off x="939" y="1939"/>
              <a:ext cx="1030" cy="2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2264" y="2335"/>
              <a:ext cx="77" cy="111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9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567" y="2393"/>
              <a:ext cx="2125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2282" y="2332"/>
              <a:ext cx="5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2340" y="2322"/>
              <a:ext cx="0" cy="14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2287" y="2451"/>
              <a:ext cx="5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749" y="1625"/>
              <a:ext cx="177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769" y="1407"/>
              <a:ext cx="12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2061" y="822"/>
              <a:ext cx="0" cy="917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 flipH="1">
              <a:off x="1614" y="898"/>
              <a:ext cx="8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 flipV="1">
              <a:off x="986" y="1234"/>
              <a:ext cx="0" cy="461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1595" y="898"/>
              <a:ext cx="9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2506" y="894"/>
              <a:ext cx="0" cy="72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590" y="893"/>
              <a:ext cx="0" cy="51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 flipV="1">
              <a:off x="846" y="1314"/>
              <a:ext cx="0" cy="9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846" y="1316"/>
              <a:ext cx="27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1125" y="1313"/>
              <a:ext cx="0" cy="10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1066" y="1321"/>
              <a:ext cx="0" cy="3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903" y="1330"/>
              <a:ext cx="0" cy="30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>
              <a:off x="1706" y="898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1706" y="1129"/>
              <a:ext cx="69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2393" y="903"/>
              <a:ext cx="0" cy="23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2339" y="1129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2291" y="1129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1821" y="1138"/>
              <a:ext cx="0" cy="49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758" y="1398"/>
              <a:ext cx="0" cy="24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468" y="2392"/>
              <a:ext cx="176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2644" y="2392"/>
              <a:ext cx="188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V="1">
              <a:off x="469" y="2149"/>
              <a:ext cx="0" cy="22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2825" y="2162"/>
              <a:ext cx="0" cy="22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Text Box 49"/>
            <p:cNvSpPr txBox="1">
              <a:spLocks noChangeArrowheads="1"/>
            </p:cNvSpPr>
            <p:nvPr/>
          </p:nvSpPr>
          <p:spPr bwMode="auto">
            <a:xfrm>
              <a:off x="195" y="2147"/>
              <a:ext cx="25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  <p:sp>
          <p:nvSpPr>
            <p:cNvPr id="51" name="Text Box 50"/>
            <p:cNvSpPr txBox="1">
              <a:spLocks noChangeArrowheads="1"/>
            </p:cNvSpPr>
            <p:nvPr/>
          </p:nvSpPr>
          <p:spPr bwMode="auto">
            <a:xfrm>
              <a:off x="2792" y="2172"/>
              <a:ext cx="254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</a:t>
              </a:r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860" y="1408"/>
              <a:ext cx="256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1609" y="1407"/>
              <a:ext cx="384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 flipV="1">
              <a:off x="757" y="1354"/>
              <a:ext cx="140" cy="13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 flipV="1">
              <a:off x="776" y="1484"/>
              <a:ext cx="134" cy="134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 flipV="1">
              <a:off x="1050" y="1317"/>
              <a:ext cx="57" cy="5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 flipV="1">
              <a:off x="1587" y="909"/>
              <a:ext cx="106" cy="10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 flipV="1">
              <a:off x="1056" y="1395"/>
              <a:ext cx="158" cy="15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 flipV="1">
              <a:off x="1127" y="1412"/>
              <a:ext cx="211" cy="21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 flipV="1">
              <a:off x="1574" y="1041"/>
              <a:ext cx="128" cy="133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 flipV="1">
              <a:off x="1278" y="1412"/>
              <a:ext cx="206" cy="206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 flipV="1">
              <a:off x="1580" y="1117"/>
              <a:ext cx="198" cy="204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 flipV="1">
              <a:off x="1436" y="1238"/>
              <a:ext cx="387" cy="380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V="1">
              <a:off x="1587" y="1381"/>
              <a:ext cx="234" cy="241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 flipV="1">
              <a:off x="1744" y="1541"/>
              <a:ext cx="77" cy="7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 flipV="1">
              <a:off x="2388" y="901"/>
              <a:ext cx="68" cy="68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 flipV="1">
              <a:off x="2343" y="1021"/>
              <a:ext cx="153" cy="14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 flipV="1">
              <a:off x="2336" y="1170"/>
              <a:ext cx="166" cy="159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 flipV="1">
              <a:off x="2343" y="1319"/>
              <a:ext cx="165" cy="157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 flipV="1">
              <a:off x="2368" y="1478"/>
              <a:ext cx="140" cy="132"/>
            </a:xfrm>
            <a:prstGeom prst="line">
              <a:avLst/>
            </a:prstGeom>
            <a:noFill/>
            <a:ln w="9525">
              <a:solidFill>
                <a:srgbClr val="CC00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>
              <a:off x="902" y="1314"/>
              <a:ext cx="0" cy="31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>
              <a:off x="1065" y="1320"/>
              <a:ext cx="0" cy="31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>
              <a:off x="1703" y="903"/>
              <a:ext cx="0" cy="227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>
              <a:off x="2394" y="903"/>
              <a:ext cx="0" cy="227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>
              <a:off x="1694" y="1127"/>
              <a:ext cx="715" cy="0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>
              <a:off x="1819" y="1127"/>
              <a:ext cx="0" cy="4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>
              <a:off x="2338" y="1132"/>
              <a:ext cx="0" cy="4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>
              <a:off x="2290" y="1142"/>
              <a:ext cx="0" cy="49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9" name="Text Box 78"/>
            <p:cNvSpPr txBox="1">
              <a:spLocks noChangeArrowheads="1"/>
            </p:cNvSpPr>
            <p:nvPr/>
          </p:nvSpPr>
          <p:spPr bwMode="auto">
            <a:xfrm>
              <a:off x="1683" y="505"/>
              <a:ext cx="699" cy="3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 — A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7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uild="p" autoUpdateAnimBg="0" advAuto="0"/>
      <p:bldP spid="6" grpId="0" autoUpdateAnimBg="0"/>
      <p:bldP spid="7" grpId="0" animBg="1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4876800" y="949325"/>
            <a:ext cx="3362325" cy="1847850"/>
            <a:chOff x="525" y="1414"/>
            <a:chExt cx="2118" cy="1164"/>
          </a:xfrm>
        </p:grpSpPr>
        <p:sp>
          <p:nvSpPr>
            <p:cNvPr id="4" name="Line 3"/>
            <p:cNvSpPr>
              <a:spLocks noChangeShapeType="1"/>
            </p:cNvSpPr>
            <p:nvPr/>
          </p:nvSpPr>
          <p:spPr bwMode="auto">
            <a:xfrm flipV="1">
              <a:off x="768" y="2210"/>
              <a:ext cx="0" cy="346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 flipV="1">
              <a:off x="2400" y="2102"/>
              <a:ext cx="0" cy="43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538" y="2478"/>
              <a:ext cx="21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525" y="2267"/>
              <a:ext cx="98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1658" y="2267"/>
              <a:ext cx="98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643" y="2267"/>
              <a:ext cx="0" cy="2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525" y="2254"/>
              <a:ext cx="0" cy="2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V="1">
              <a:off x="1133" y="1602"/>
              <a:ext cx="0" cy="65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1120" y="1602"/>
              <a:ext cx="89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2010" y="1601"/>
              <a:ext cx="0" cy="66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V="1">
              <a:off x="1248" y="1697"/>
              <a:ext cx="0" cy="7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V="1">
              <a:off x="1894" y="1697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1248" y="1704"/>
              <a:ext cx="64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653" y="2267"/>
              <a:ext cx="0" cy="2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884" y="2267"/>
              <a:ext cx="0" cy="2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278" y="2273"/>
              <a:ext cx="0" cy="2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2514" y="2274"/>
              <a:ext cx="0" cy="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1414" y="1602"/>
              <a:ext cx="0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1740" y="1615"/>
              <a:ext cx="0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1480" y="1843"/>
              <a:ext cx="211" cy="2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>
              <a:off x="1427" y="1954"/>
              <a:ext cx="301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flipV="1">
              <a:off x="1581" y="1414"/>
              <a:ext cx="0" cy="116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466725" y="5426075"/>
            <a:ext cx="274638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Line 26"/>
          <p:cNvSpPr>
            <a:spLocks noChangeShapeType="1"/>
          </p:cNvSpPr>
          <p:nvPr/>
        </p:nvSpPr>
        <p:spPr bwMode="auto">
          <a:xfrm>
            <a:off x="4298950" y="5419725"/>
            <a:ext cx="303213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Line 27"/>
          <p:cNvSpPr>
            <a:spLocks noChangeShapeType="1"/>
          </p:cNvSpPr>
          <p:nvPr/>
        </p:nvSpPr>
        <p:spPr bwMode="auto">
          <a:xfrm flipV="1">
            <a:off x="477838" y="4968875"/>
            <a:ext cx="0" cy="45720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9" name="Line 28"/>
          <p:cNvSpPr>
            <a:spLocks noChangeShapeType="1"/>
          </p:cNvSpPr>
          <p:nvPr/>
        </p:nvSpPr>
        <p:spPr bwMode="auto">
          <a:xfrm flipV="1">
            <a:off x="4583113" y="4983163"/>
            <a:ext cx="0" cy="45720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Text Box 29"/>
          <p:cNvSpPr txBox="1">
            <a:spLocks noChangeArrowheads="1"/>
          </p:cNvSpPr>
          <p:nvPr/>
        </p:nvSpPr>
        <p:spPr bwMode="auto">
          <a:xfrm>
            <a:off x="63500" y="503555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</a:t>
            </a:r>
          </a:p>
        </p:txBody>
      </p: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4549775" y="50546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</a:t>
            </a:r>
          </a:p>
        </p:txBody>
      </p:sp>
      <p:sp>
        <p:nvSpPr>
          <p:cNvPr id="32" name="Line 31"/>
          <p:cNvSpPr>
            <a:spLocks noChangeShapeType="1"/>
          </p:cNvSpPr>
          <p:nvPr/>
        </p:nvSpPr>
        <p:spPr bwMode="auto">
          <a:xfrm flipH="1">
            <a:off x="6018213" y="1414463"/>
            <a:ext cx="528637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6016625" y="1401763"/>
            <a:ext cx="0" cy="88265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Line 33"/>
          <p:cNvSpPr>
            <a:spLocks noChangeShapeType="1"/>
          </p:cNvSpPr>
          <p:nvPr/>
        </p:nvSpPr>
        <p:spPr bwMode="auto">
          <a:xfrm>
            <a:off x="6272213" y="1274763"/>
            <a:ext cx="0" cy="15240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>
            <a:off x="5083175" y="2332038"/>
            <a:ext cx="0" cy="2889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>
            <a:off x="5448300" y="2335213"/>
            <a:ext cx="0" cy="288925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Rectangle 36"/>
          <p:cNvSpPr>
            <a:spLocks noChangeArrowheads="1"/>
          </p:cNvSpPr>
          <p:nvPr/>
        </p:nvSpPr>
        <p:spPr bwMode="auto">
          <a:xfrm>
            <a:off x="6562725" y="1546225"/>
            <a:ext cx="295275" cy="5286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Line 37"/>
          <p:cNvSpPr>
            <a:spLocks noChangeShapeType="1"/>
          </p:cNvSpPr>
          <p:nvPr/>
        </p:nvSpPr>
        <p:spPr bwMode="auto">
          <a:xfrm>
            <a:off x="6577013" y="1798638"/>
            <a:ext cx="131762" cy="0"/>
          </a:xfrm>
          <a:prstGeom prst="line">
            <a:avLst/>
          </a:prstGeom>
          <a:noFill/>
          <a:ln w="9525">
            <a:solidFill>
              <a:srgbClr val="A50021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 flipV="1">
            <a:off x="6545263" y="1395413"/>
            <a:ext cx="519112" cy="9525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>
            <a:off x="6819900" y="1252538"/>
            <a:ext cx="0" cy="1524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>
            <a:off x="6667500" y="2308225"/>
            <a:ext cx="560388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7056438" y="1425575"/>
            <a:ext cx="0" cy="1209675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Line 42"/>
          <p:cNvSpPr>
            <a:spLocks noChangeShapeType="1"/>
          </p:cNvSpPr>
          <p:nvPr/>
        </p:nvSpPr>
        <p:spPr bwMode="auto">
          <a:xfrm>
            <a:off x="7662863" y="2317750"/>
            <a:ext cx="0" cy="315913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8037513" y="2328863"/>
            <a:ext cx="0" cy="315912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 flipV="1">
            <a:off x="6861175" y="1252538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 flipV="1">
            <a:off x="7075488" y="1282700"/>
            <a:ext cx="1524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Line 46"/>
          <p:cNvSpPr>
            <a:spLocks noChangeShapeType="1"/>
          </p:cNvSpPr>
          <p:nvPr/>
        </p:nvSpPr>
        <p:spPr bwMode="auto">
          <a:xfrm flipV="1">
            <a:off x="7064375" y="1474788"/>
            <a:ext cx="184150" cy="1825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Line 47"/>
          <p:cNvSpPr>
            <a:spLocks noChangeShapeType="1"/>
          </p:cNvSpPr>
          <p:nvPr/>
        </p:nvSpPr>
        <p:spPr bwMode="auto">
          <a:xfrm flipV="1">
            <a:off x="7065963" y="1709738"/>
            <a:ext cx="173037" cy="1730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Line 48"/>
          <p:cNvSpPr>
            <a:spLocks noChangeShapeType="1"/>
          </p:cNvSpPr>
          <p:nvPr/>
        </p:nvSpPr>
        <p:spPr bwMode="auto">
          <a:xfrm flipV="1">
            <a:off x="7064375" y="1943100"/>
            <a:ext cx="182563" cy="1825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Line 49"/>
          <p:cNvSpPr>
            <a:spLocks noChangeShapeType="1"/>
          </p:cNvSpPr>
          <p:nvPr/>
        </p:nvSpPr>
        <p:spPr bwMode="auto">
          <a:xfrm flipV="1">
            <a:off x="7062788" y="2197100"/>
            <a:ext cx="184150" cy="184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Line 50"/>
          <p:cNvSpPr>
            <a:spLocks noChangeShapeType="1"/>
          </p:cNvSpPr>
          <p:nvPr/>
        </p:nvSpPr>
        <p:spPr bwMode="auto">
          <a:xfrm flipV="1">
            <a:off x="7086600" y="2317750"/>
            <a:ext cx="306388" cy="3063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Line 51"/>
          <p:cNvSpPr>
            <a:spLocks noChangeShapeType="1"/>
          </p:cNvSpPr>
          <p:nvPr/>
        </p:nvSpPr>
        <p:spPr bwMode="auto">
          <a:xfrm flipV="1">
            <a:off x="7329488" y="2317750"/>
            <a:ext cx="325437" cy="3254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Line 52"/>
          <p:cNvSpPr>
            <a:spLocks noChangeShapeType="1"/>
          </p:cNvSpPr>
          <p:nvPr/>
        </p:nvSpPr>
        <p:spPr bwMode="auto">
          <a:xfrm flipV="1">
            <a:off x="7583488" y="2532063"/>
            <a:ext cx="101600" cy="101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Line 53"/>
          <p:cNvSpPr>
            <a:spLocks noChangeShapeType="1"/>
          </p:cNvSpPr>
          <p:nvPr/>
        </p:nvSpPr>
        <p:spPr bwMode="auto">
          <a:xfrm flipV="1">
            <a:off x="8050213" y="2359025"/>
            <a:ext cx="173037" cy="173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Line 54"/>
          <p:cNvSpPr>
            <a:spLocks noChangeShapeType="1"/>
          </p:cNvSpPr>
          <p:nvPr/>
        </p:nvSpPr>
        <p:spPr bwMode="auto">
          <a:xfrm flipV="1">
            <a:off x="8161338" y="2541588"/>
            <a:ext cx="92075" cy="92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Line 55"/>
          <p:cNvSpPr>
            <a:spLocks noChangeShapeType="1"/>
          </p:cNvSpPr>
          <p:nvPr/>
        </p:nvSpPr>
        <p:spPr bwMode="auto">
          <a:xfrm>
            <a:off x="4538663" y="3890963"/>
            <a:ext cx="254000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Line 56"/>
          <p:cNvSpPr>
            <a:spLocks noChangeShapeType="1"/>
          </p:cNvSpPr>
          <p:nvPr/>
        </p:nvSpPr>
        <p:spPr bwMode="auto">
          <a:xfrm>
            <a:off x="8388350" y="3897313"/>
            <a:ext cx="222250" cy="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Line 57"/>
          <p:cNvSpPr>
            <a:spLocks noChangeShapeType="1"/>
          </p:cNvSpPr>
          <p:nvPr/>
        </p:nvSpPr>
        <p:spPr bwMode="auto">
          <a:xfrm flipV="1">
            <a:off x="4535488" y="3438525"/>
            <a:ext cx="0" cy="446088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Line 58"/>
          <p:cNvSpPr>
            <a:spLocks noChangeShapeType="1"/>
          </p:cNvSpPr>
          <p:nvPr/>
        </p:nvSpPr>
        <p:spPr bwMode="auto">
          <a:xfrm flipV="1">
            <a:off x="8610600" y="3470275"/>
            <a:ext cx="0" cy="446088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Text Box 59"/>
          <p:cNvSpPr txBox="1">
            <a:spLocks noChangeArrowheads="1"/>
          </p:cNvSpPr>
          <p:nvPr/>
        </p:nvSpPr>
        <p:spPr bwMode="auto">
          <a:xfrm>
            <a:off x="4164013" y="3530600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</a:t>
            </a:r>
          </a:p>
        </p:txBody>
      </p:sp>
      <p:sp>
        <p:nvSpPr>
          <p:cNvPr id="61" name="Text Box 60"/>
          <p:cNvSpPr txBox="1">
            <a:spLocks noChangeArrowheads="1"/>
          </p:cNvSpPr>
          <p:nvPr/>
        </p:nvSpPr>
        <p:spPr bwMode="auto">
          <a:xfrm>
            <a:off x="6034088" y="609600"/>
            <a:ext cx="10541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A—A</a:t>
            </a:r>
          </a:p>
        </p:txBody>
      </p:sp>
      <p:grpSp>
        <p:nvGrpSpPr>
          <p:cNvPr id="62" name="Group 61"/>
          <p:cNvGrpSpPr>
            <a:grpSpLocks/>
          </p:cNvGrpSpPr>
          <p:nvPr/>
        </p:nvGrpSpPr>
        <p:grpSpPr bwMode="auto">
          <a:xfrm>
            <a:off x="833438" y="2616201"/>
            <a:ext cx="3362325" cy="1847850"/>
            <a:chOff x="525" y="1414"/>
            <a:chExt cx="2118" cy="1164"/>
          </a:xfrm>
        </p:grpSpPr>
        <p:sp>
          <p:nvSpPr>
            <p:cNvPr id="63" name="Line 62"/>
            <p:cNvSpPr>
              <a:spLocks noChangeShapeType="1"/>
            </p:cNvSpPr>
            <p:nvPr/>
          </p:nvSpPr>
          <p:spPr bwMode="auto">
            <a:xfrm flipV="1">
              <a:off x="768" y="2210"/>
              <a:ext cx="0" cy="346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 flipV="1">
              <a:off x="2400" y="2102"/>
              <a:ext cx="0" cy="43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>
              <a:off x="538" y="2478"/>
              <a:ext cx="210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>
              <a:off x="525" y="2267"/>
              <a:ext cx="98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>
              <a:off x="1658" y="2267"/>
              <a:ext cx="98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Line 67"/>
            <p:cNvSpPr>
              <a:spLocks noChangeShapeType="1"/>
            </p:cNvSpPr>
            <p:nvPr/>
          </p:nvSpPr>
          <p:spPr bwMode="auto">
            <a:xfrm>
              <a:off x="2643" y="2267"/>
              <a:ext cx="0" cy="2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>
              <a:off x="525" y="2254"/>
              <a:ext cx="0" cy="23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 flipV="1">
              <a:off x="1133" y="1602"/>
              <a:ext cx="0" cy="65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>
              <a:off x="1120" y="1602"/>
              <a:ext cx="89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>
              <a:off x="2010" y="1601"/>
              <a:ext cx="0" cy="66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 flipV="1">
              <a:off x="1248" y="1697"/>
              <a:ext cx="0" cy="78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 flipV="1">
              <a:off x="1894" y="1697"/>
              <a:ext cx="0" cy="76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>
              <a:off x="1248" y="1704"/>
              <a:ext cx="64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>
              <a:off x="653" y="2267"/>
              <a:ext cx="0" cy="2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>
              <a:off x="884" y="2267"/>
              <a:ext cx="0" cy="2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>
              <a:off x="2278" y="2273"/>
              <a:ext cx="0" cy="21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>
              <a:off x="2514" y="2274"/>
              <a:ext cx="0" cy="2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>
              <a:off x="1414" y="1602"/>
              <a:ext cx="0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80"/>
            <p:cNvSpPr>
              <a:spLocks noChangeShapeType="1"/>
            </p:cNvSpPr>
            <p:nvPr/>
          </p:nvSpPr>
          <p:spPr bwMode="auto">
            <a:xfrm>
              <a:off x="1740" y="1615"/>
              <a:ext cx="0" cy="10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Oval 81"/>
            <p:cNvSpPr>
              <a:spLocks noChangeArrowheads="1"/>
            </p:cNvSpPr>
            <p:nvPr/>
          </p:nvSpPr>
          <p:spPr bwMode="auto">
            <a:xfrm>
              <a:off x="1480" y="1843"/>
              <a:ext cx="211" cy="21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Line 82"/>
            <p:cNvSpPr>
              <a:spLocks noChangeShapeType="1"/>
            </p:cNvSpPr>
            <p:nvPr/>
          </p:nvSpPr>
          <p:spPr bwMode="auto">
            <a:xfrm>
              <a:off x="1427" y="1954"/>
              <a:ext cx="301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Line 83"/>
            <p:cNvSpPr>
              <a:spLocks noChangeShapeType="1"/>
            </p:cNvSpPr>
            <p:nvPr/>
          </p:nvSpPr>
          <p:spPr bwMode="auto">
            <a:xfrm flipV="1">
              <a:off x="1581" y="1414"/>
              <a:ext cx="0" cy="1164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5" name="Group 84"/>
          <p:cNvGrpSpPr>
            <a:grpSpLocks/>
          </p:cNvGrpSpPr>
          <p:nvPr/>
        </p:nvGrpSpPr>
        <p:grpSpPr bwMode="auto">
          <a:xfrm>
            <a:off x="633413" y="4445000"/>
            <a:ext cx="3825875" cy="1865313"/>
            <a:chOff x="398" y="2528"/>
            <a:chExt cx="2410" cy="1175"/>
          </a:xfrm>
        </p:grpSpPr>
        <p:sp>
          <p:nvSpPr>
            <p:cNvPr id="86" name="Oval 85"/>
            <p:cNvSpPr>
              <a:spLocks noChangeArrowheads="1"/>
            </p:cNvSpPr>
            <p:nvPr/>
          </p:nvSpPr>
          <p:spPr bwMode="auto">
            <a:xfrm>
              <a:off x="1157" y="2706"/>
              <a:ext cx="871" cy="8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7" name="Oval 86"/>
            <p:cNvSpPr>
              <a:spLocks noChangeArrowheads="1"/>
            </p:cNvSpPr>
            <p:nvPr/>
          </p:nvSpPr>
          <p:spPr bwMode="auto">
            <a:xfrm>
              <a:off x="1275" y="2818"/>
              <a:ext cx="645" cy="64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8" name="Oval 87"/>
            <p:cNvSpPr>
              <a:spLocks noChangeArrowheads="1"/>
            </p:cNvSpPr>
            <p:nvPr/>
          </p:nvSpPr>
          <p:spPr bwMode="auto">
            <a:xfrm>
              <a:off x="658" y="3020"/>
              <a:ext cx="227" cy="25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" name="Oval 88"/>
            <p:cNvSpPr>
              <a:spLocks noChangeArrowheads="1"/>
            </p:cNvSpPr>
            <p:nvPr/>
          </p:nvSpPr>
          <p:spPr bwMode="auto">
            <a:xfrm>
              <a:off x="2279" y="3023"/>
              <a:ext cx="240" cy="24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Line 89"/>
            <p:cNvSpPr>
              <a:spLocks noChangeShapeType="1"/>
            </p:cNvSpPr>
            <p:nvPr/>
          </p:nvSpPr>
          <p:spPr bwMode="auto">
            <a:xfrm>
              <a:off x="766" y="2882"/>
              <a:ext cx="0" cy="563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Line 90"/>
            <p:cNvSpPr>
              <a:spLocks noChangeShapeType="1"/>
            </p:cNvSpPr>
            <p:nvPr/>
          </p:nvSpPr>
          <p:spPr bwMode="auto">
            <a:xfrm>
              <a:off x="2399" y="2867"/>
              <a:ext cx="0" cy="551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Arc 91"/>
            <p:cNvSpPr>
              <a:spLocks/>
            </p:cNvSpPr>
            <p:nvPr/>
          </p:nvSpPr>
          <p:spPr bwMode="auto">
            <a:xfrm flipH="1" flipV="1">
              <a:off x="539" y="2902"/>
              <a:ext cx="240" cy="499"/>
            </a:xfrm>
            <a:custGeom>
              <a:avLst/>
              <a:gdLst>
                <a:gd name="G0" fmla="+- 0 0 0"/>
                <a:gd name="G1" fmla="+- 21567 0 0"/>
                <a:gd name="G2" fmla="+- 21600 0 0"/>
                <a:gd name="T0" fmla="*/ 1191 w 21600"/>
                <a:gd name="T1" fmla="*/ 0 h 43125"/>
                <a:gd name="T2" fmla="*/ 1344 w 21600"/>
                <a:gd name="T3" fmla="*/ 43125 h 43125"/>
                <a:gd name="T4" fmla="*/ 0 w 21600"/>
                <a:gd name="T5" fmla="*/ 21567 h 4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25" fill="none" extrusionOk="0">
                  <a:moveTo>
                    <a:pt x="1191" y="-1"/>
                  </a:moveTo>
                  <a:cubicBezTo>
                    <a:pt x="12640" y="632"/>
                    <a:pt x="21600" y="10100"/>
                    <a:pt x="21600" y="21567"/>
                  </a:cubicBezTo>
                  <a:cubicBezTo>
                    <a:pt x="21600" y="32974"/>
                    <a:pt x="12729" y="42415"/>
                    <a:pt x="1344" y="43125"/>
                  </a:cubicBezTo>
                </a:path>
                <a:path w="21600" h="43125" stroke="0" extrusionOk="0">
                  <a:moveTo>
                    <a:pt x="1191" y="-1"/>
                  </a:moveTo>
                  <a:cubicBezTo>
                    <a:pt x="12640" y="632"/>
                    <a:pt x="21600" y="10100"/>
                    <a:pt x="21600" y="21567"/>
                  </a:cubicBezTo>
                  <a:cubicBezTo>
                    <a:pt x="21600" y="32974"/>
                    <a:pt x="12729" y="42415"/>
                    <a:pt x="1344" y="43125"/>
                  </a:cubicBezTo>
                  <a:lnTo>
                    <a:pt x="0" y="21567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Line 92"/>
            <p:cNvSpPr>
              <a:spLocks noChangeShapeType="1"/>
            </p:cNvSpPr>
            <p:nvPr/>
          </p:nvSpPr>
          <p:spPr bwMode="auto">
            <a:xfrm>
              <a:off x="697" y="3388"/>
              <a:ext cx="780" cy="1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Line 93"/>
            <p:cNvSpPr>
              <a:spLocks noChangeShapeType="1"/>
            </p:cNvSpPr>
            <p:nvPr/>
          </p:nvSpPr>
          <p:spPr bwMode="auto">
            <a:xfrm flipV="1">
              <a:off x="720" y="2718"/>
              <a:ext cx="789" cy="1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5" name="Arc 94"/>
            <p:cNvSpPr>
              <a:spLocks/>
            </p:cNvSpPr>
            <p:nvPr/>
          </p:nvSpPr>
          <p:spPr bwMode="auto">
            <a:xfrm flipH="1" flipV="1">
              <a:off x="2405" y="2900"/>
              <a:ext cx="244" cy="493"/>
            </a:xfrm>
            <a:custGeom>
              <a:avLst/>
              <a:gdLst>
                <a:gd name="G0" fmla="+- 21600 0 0"/>
                <a:gd name="G1" fmla="+- 21595 0 0"/>
                <a:gd name="G2" fmla="+- 21600 0 0"/>
                <a:gd name="T0" fmla="*/ 19483 w 21600"/>
                <a:gd name="T1" fmla="*/ 43091 h 43091"/>
                <a:gd name="T2" fmla="*/ 21119 w 21600"/>
                <a:gd name="T3" fmla="*/ 0 h 43091"/>
                <a:gd name="T4" fmla="*/ 21600 w 21600"/>
                <a:gd name="T5" fmla="*/ 21595 h 43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091" fill="none" extrusionOk="0">
                  <a:moveTo>
                    <a:pt x="19482" y="43091"/>
                  </a:moveTo>
                  <a:cubicBezTo>
                    <a:pt x="8427" y="42002"/>
                    <a:pt x="0" y="32704"/>
                    <a:pt x="0" y="21595"/>
                  </a:cubicBezTo>
                  <a:cubicBezTo>
                    <a:pt x="-1" y="9853"/>
                    <a:pt x="9379" y="261"/>
                    <a:pt x="21119" y="0"/>
                  </a:cubicBezTo>
                </a:path>
                <a:path w="21600" h="43091" stroke="0" extrusionOk="0">
                  <a:moveTo>
                    <a:pt x="19482" y="43091"/>
                  </a:moveTo>
                  <a:cubicBezTo>
                    <a:pt x="8427" y="42002"/>
                    <a:pt x="0" y="32704"/>
                    <a:pt x="0" y="21595"/>
                  </a:cubicBezTo>
                  <a:cubicBezTo>
                    <a:pt x="-1" y="9853"/>
                    <a:pt x="9379" y="261"/>
                    <a:pt x="21119" y="0"/>
                  </a:cubicBezTo>
                  <a:lnTo>
                    <a:pt x="21600" y="21595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Line 95"/>
            <p:cNvSpPr>
              <a:spLocks noChangeShapeType="1"/>
            </p:cNvSpPr>
            <p:nvPr/>
          </p:nvSpPr>
          <p:spPr bwMode="auto">
            <a:xfrm flipV="1">
              <a:off x="1657" y="3388"/>
              <a:ext cx="825" cy="18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Line 96"/>
            <p:cNvSpPr>
              <a:spLocks noChangeShapeType="1"/>
            </p:cNvSpPr>
            <p:nvPr/>
          </p:nvSpPr>
          <p:spPr bwMode="auto">
            <a:xfrm>
              <a:off x="1676" y="2716"/>
              <a:ext cx="774" cy="18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Oval 97"/>
            <p:cNvSpPr>
              <a:spLocks noChangeArrowheads="1"/>
            </p:cNvSpPr>
            <p:nvPr/>
          </p:nvSpPr>
          <p:spPr bwMode="auto">
            <a:xfrm>
              <a:off x="1414" y="2971"/>
              <a:ext cx="333" cy="33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Line 98"/>
            <p:cNvSpPr>
              <a:spLocks noChangeShapeType="1"/>
            </p:cNvSpPr>
            <p:nvPr/>
          </p:nvSpPr>
          <p:spPr bwMode="auto">
            <a:xfrm>
              <a:off x="398" y="3140"/>
              <a:ext cx="2410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0" name="Line 99"/>
            <p:cNvSpPr>
              <a:spLocks noChangeShapeType="1"/>
            </p:cNvSpPr>
            <p:nvPr/>
          </p:nvSpPr>
          <p:spPr bwMode="auto">
            <a:xfrm>
              <a:off x="1579" y="2528"/>
              <a:ext cx="0" cy="1175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1" name="Line 100"/>
            <p:cNvSpPr>
              <a:spLocks noChangeShapeType="1"/>
            </p:cNvSpPr>
            <p:nvPr/>
          </p:nvSpPr>
          <p:spPr bwMode="auto">
            <a:xfrm>
              <a:off x="1466" y="3438"/>
              <a:ext cx="0" cy="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2" name="Line 101"/>
            <p:cNvSpPr>
              <a:spLocks noChangeShapeType="1"/>
            </p:cNvSpPr>
            <p:nvPr/>
          </p:nvSpPr>
          <p:spPr bwMode="auto">
            <a:xfrm>
              <a:off x="1697" y="3438"/>
              <a:ext cx="0" cy="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3" name="Line 102"/>
          <p:cNvSpPr>
            <a:spLocks noChangeShapeType="1"/>
          </p:cNvSpPr>
          <p:nvPr/>
        </p:nvSpPr>
        <p:spPr bwMode="auto">
          <a:xfrm flipV="1">
            <a:off x="2509838" y="977900"/>
            <a:ext cx="0" cy="1727200"/>
          </a:xfrm>
          <a:prstGeom prst="line">
            <a:avLst/>
          </a:prstGeom>
          <a:noFill/>
          <a:ln w="9525">
            <a:solidFill>
              <a:srgbClr val="A50021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4" name="Line 103"/>
          <p:cNvSpPr>
            <a:spLocks noChangeShapeType="1"/>
          </p:cNvSpPr>
          <p:nvPr/>
        </p:nvSpPr>
        <p:spPr bwMode="auto">
          <a:xfrm flipV="1">
            <a:off x="1208088" y="2160588"/>
            <a:ext cx="0" cy="549275"/>
          </a:xfrm>
          <a:prstGeom prst="line">
            <a:avLst/>
          </a:prstGeom>
          <a:noFill/>
          <a:ln w="9525">
            <a:solidFill>
              <a:srgbClr val="A50021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5" name="Line 104"/>
          <p:cNvSpPr>
            <a:spLocks noChangeShapeType="1"/>
          </p:cNvSpPr>
          <p:nvPr/>
        </p:nvSpPr>
        <p:spPr bwMode="auto">
          <a:xfrm flipV="1">
            <a:off x="3798888" y="2100263"/>
            <a:ext cx="0" cy="577850"/>
          </a:xfrm>
          <a:prstGeom prst="line">
            <a:avLst/>
          </a:prstGeom>
          <a:noFill/>
          <a:ln w="9525">
            <a:solidFill>
              <a:srgbClr val="A50021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" name="Line 105"/>
          <p:cNvSpPr>
            <a:spLocks noChangeShapeType="1"/>
          </p:cNvSpPr>
          <p:nvPr/>
        </p:nvSpPr>
        <p:spPr bwMode="auto">
          <a:xfrm>
            <a:off x="831850" y="2586038"/>
            <a:ext cx="3352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7" name="Line 106"/>
          <p:cNvSpPr>
            <a:spLocks noChangeShapeType="1"/>
          </p:cNvSpPr>
          <p:nvPr/>
        </p:nvSpPr>
        <p:spPr bwMode="auto">
          <a:xfrm>
            <a:off x="822325" y="2251075"/>
            <a:ext cx="9652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" name="Line 107"/>
          <p:cNvSpPr>
            <a:spLocks noChangeShapeType="1"/>
          </p:cNvSpPr>
          <p:nvPr/>
        </p:nvSpPr>
        <p:spPr bwMode="auto">
          <a:xfrm>
            <a:off x="3170238" y="2251075"/>
            <a:ext cx="1014412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9" name="Line 108"/>
          <p:cNvSpPr>
            <a:spLocks noChangeShapeType="1"/>
          </p:cNvSpPr>
          <p:nvPr/>
        </p:nvSpPr>
        <p:spPr bwMode="auto">
          <a:xfrm>
            <a:off x="822325" y="2259013"/>
            <a:ext cx="0" cy="3667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0" name="Line 109"/>
          <p:cNvSpPr>
            <a:spLocks noChangeShapeType="1"/>
          </p:cNvSpPr>
          <p:nvPr/>
        </p:nvSpPr>
        <p:spPr bwMode="auto">
          <a:xfrm flipV="1">
            <a:off x="1787525" y="1195388"/>
            <a:ext cx="0" cy="1046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1" name="Line 110"/>
          <p:cNvSpPr>
            <a:spLocks noChangeShapeType="1"/>
          </p:cNvSpPr>
          <p:nvPr/>
        </p:nvSpPr>
        <p:spPr bwMode="auto">
          <a:xfrm>
            <a:off x="1766888" y="1195388"/>
            <a:ext cx="1422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" name="Line 111"/>
          <p:cNvSpPr>
            <a:spLocks noChangeShapeType="1"/>
          </p:cNvSpPr>
          <p:nvPr/>
        </p:nvSpPr>
        <p:spPr bwMode="auto">
          <a:xfrm>
            <a:off x="3179763" y="1193800"/>
            <a:ext cx="0" cy="105727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3" name="Line 112"/>
          <p:cNvSpPr>
            <a:spLocks noChangeShapeType="1"/>
          </p:cNvSpPr>
          <p:nvPr/>
        </p:nvSpPr>
        <p:spPr bwMode="auto">
          <a:xfrm flipV="1">
            <a:off x="1970088" y="1346200"/>
            <a:ext cx="0" cy="1249363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4" name="Line 113"/>
          <p:cNvSpPr>
            <a:spLocks noChangeShapeType="1"/>
          </p:cNvSpPr>
          <p:nvPr/>
        </p:nvSpPr>
        <p:spPr bwMode="auto">
          <a:xfrm flipV="1">
            <a:off x="2995613" y="1346200"/>
            <a:ext cx="0" cy="12700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5" name="Line 114"/>
          <p:cNvSpPr>
            <a:spLocks noChangeShapeType="1"/>
          </p:cNvSpPr>
          <p:nvPr/>
        </p:nvSpPr>
        <p:spPr bwMode="auto">
          <a:xfrm>
            <a:off x="1970088" y="1357313"/>
            <a:ext cx="1025525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6" name="Line 115"/>
          <p:cNvSpPr>
            <a:spLocks noChangeShapeType="1"/>
          </p:cNvSpPr>
          <p:nvPr/>
        </p:nvSpPr>
        <p:spPr bwMode="auto">
          <a:xfrm>
            <a:off x="1025525" y="2251075"/>
            <a:ext cx="0" cy="334963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7" name="Line 116"/>
          <p:cNvSpPr>
            <a:spLocks noChangeShapeType="1"/>
          </p:cNvSpPr>
          <p:nvPr/>
        </p:nvSpPr>
        <p:spPr bwMode="auto">
          <a:xfrm>
            <a:off x="1392238" y="2251075"/>
            <a:ext cx="0" cy="334963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8" name="Line 117"/>
          <p:cNvSpPr>
            <a:spLocks noChangeShapeType="1"/>
          </p:cNvSpPr>
          <p:nvPr/>
        </p:nvSpPr>
        <p:spPr bwMode="auto">
          <a:xfrm>
            <a:off x="3605213" y="2260600"/>
            <a:ext cx="0" cy="346075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9" name="Line 118"/>
          <p:cNvSpPr>
            <a:spLocks noChangeShapeType="1"/>
          </p:cNvSpPr>
          <p:nvPr/>
        </p:nvSpPr>
        <p:spPr bwMode="auto">
          <a:xfrm>
            <a:off x="2233613" y="1195388"/>
            <a:ext cx="0" cy="17145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0" name="Line 119"/>
          <p:cNvSpPr>
            <a:spLocks noChangeShapeType="1"/>
          </p:cNvSpPr>
          <p:nvPr/>
        </p:nvSpPr>
        <p:spPr bwMode="auto">
          <a:xfrm>
            <a:off x="2751138" y="1206500"/>
            <a:ext cx="0" cy="17145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1" name="Line 120"/>
          <p:cNvSpPr>
            <a:spLocks noChangeShapeType="1"/>
          </p:cNvSpPr>
          <p:nvPr/>
        </p:nvSpPr>
        <p:spPr bwMode="auto">
          <a:xfrm>
            <a:off x="4010025" y="2249488"/>
            <a:ext cx="0" cy="346075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2" name="Line 121"/>
          <p:cNvSpPr>
            <a:spLocks noChangeShapeType="1"/>
          </p:cNvSpPr>
          <p:nvPr/>
        </p:nvSpPr>
        <p:spPr bwMode="auto">
          <a:xfrm flipV="1">
            <a:off x="814388" y="2257425"/>
            <a:ext cx="193675" cy="193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3" name="Line 122"/>
          <p:cNvSpPr>
            <a:spLocks noChangeShapeType="1"/>
          </p:cNvSpPr>
          <p:nvPr/>
        </p:nvSpPr>
        <p:spPr bwMode="auto">
          <a:xfrm flipV="1">
            <a:off x="927100" y="2471738"/>
            <a:ext cx="92075" cy="92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4" name="Line 123"/>
          <p:cNvSpPr>
            <a:spLocks noChangeShapeType="1"/>
          </p:cNvSpPr>
          <p:nvPr/>
        </p:nvSpPr>
        <p:spPr bwMode="auto">
          <a:xfrm flipV="1">
            <a:off x="1363663" y="2238375"/>
            <a:ext cx="193675" cy="193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5" name="Line 124"/>
          <p:cNvSpPr>
            <a:spLocks noChangeShapeType="1"/>
          </p:cNvSpPr>
          <p:nvPr/>
        </p:nvSpPr>
        <p:spPr bwMode="auto">
          <a:xfrm flipV="1">
            <a:off x="1476375" y="2087563"/>
            <a:ext cx="496888" cy="4968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6" name="Line 125"/>
          <p:cNvSpPr>
            <a:spLocks noChangeShapeType="1"/>
          </p:cNvSpPr>
          <p:nvPr/>
        </p:nvSpPr>
        <p:spPr bwMode="auto">
          <a:xfrm flipV="1">
            <a:off x="1730375" y="2360613"/>
            <a:ext cx="246063" cy="2460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7" name="Line 126"/>
          <p:cNvSpPr>
            <a:spLocks noChangeShapeType="1"/>
          </p:cNvSpPr>
          <p:nvPr/>
        </p:nvSpPr>
        <p:spPr bwMode="auto">
          <a:xfrm flipV="1">
            <a:off x="1770063" y="1822450"/>
            <a:ext cx="193675" cy="1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" name="Line 127"/>
          <p:cNvSpPr>
            <a:spLocks noChangeShapeType="1"/>
          </p:cNvSpPr>
          <p:nvPr/>
        </p:nvSpPr>
        <p:spPr bwMode="auto">
          <a:xfrm flipV="1">
            <a:off x="1800225" y="1182688"/>
            <a:ext cx="263525" cy="2635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9" name="Line 128"/>
          <p:cNvSpPr>
            <a:spLocks noChangeShapeType="1"/>
          </p:cNvSpPr>
          <p:nvPr/>
        </p:nvSpPr>
        <p:spPr bwMode="auto">
          <a:xfrm flipV="1">
            <a:off x="1781175" y="1517650"/>
            <a:ext cx="203200" cy="203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0" name="Line 129"/>
          <p:cNvSpPr>
            <a:spLocks noChangeShapeType="1"/>
          </p:cNvSpPr>
          <p:nvPr/>
        </p:nvSpPr>
        <p:spPr bwMode="auto">
          <a:xfrm flipV="1">
            <a:off x="2787650" y="1181100"/>
            <a:ext cx="185738" cy="1762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1" name="Line 130"/>
          <p:cNvSpPr>
            <a:spLocks noChangeShapeType="1"/>
          </p:cNvSpPr>
          <p:nvPr/>
        </p:nvSpPr>
        <p:spPr bwMode="auto">
          <a:xfrm flipV="1">
            <a:off x="3000375" y="1222375"/>
            <a:ext cx="174625" cy="174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2" name="Line 131"/>
          <p:cNvSpPr>
            <a:spLocks noChangeShapeType="1"/>
          </p:cNvSpPr>
          <p:nvPr/>
        </p:nvSpPr>
        <p:spPr bwMode="auto">
          <a:xfrm flipV="1">
            <a:off x="2968625" y="1454150"/>
            <a:ext cx="228600" cy="2190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3" name="Line 132"/>
          <p:cNvSpPr>
            <a:spLocks noChangeShapeType="1"/>
          </p:cNvSpPr>
          <p:nvPr/>
        </p:nvSpPr>
        <p:spPr bwMode="auto">
          <a:xfrm flipV="1">
            <a:off x="3000375" y="1743075"/>
            <a:ext cx="165100" cy="1651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4" name="Line 133"/>
          <p:cNvSpPr>
            <a:spLocks noChangeShapeType="1"/>
          </p:cNvSpPr>
          <p:nvPr/>
        </p:nvSpPr>
        <p:spPr bwMode="auto">
          <a:xfrm flipV="1">
            <a:off x="2998788" y="1954213"/>
            <a:ext cx="185737" cy="1857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5" name="Line 134"/>
          <p:cNvSpPr>
            <a:spLocks noChangeShapeType="1"/>
          </p:cNvSpPr>
          <p:nvPr/>
        </p:nvSpPr>
        <p:spPr bwMode="auto">
          <a:xfrm flipV="1">
            <a:off x="3000375" y="2230438"/>
            <a:ext cx="161925" cy="1841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" name="Line 135"/>
          <p:cNvSpPr>
            <a:spLocks noChangeShapeType="1"/>
          </p:cNvSpPr>
          <p:nvPr/>
        </p:nvSpPr>
        <p:spPr bwMode="auto">
          <a:xfrm flipV="1">
            <a:off x="3081338" y="2259013"/>
            <a:ext cx="317500" cy="317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" name="Line 136"/>
          <p:cNvSpPr>
            <a:spLocks noChangeShapeType="1"/>
          </p:cNvSpPr>
          <p:nvPr/>
        </p:nvSpPr>
        <p:spPr bwMode="auto">
          <a:xfrm flipV="1">
            <a:off x="3335338" y="2330450"/>
            <a:ext cx="276225" cy="2762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" name="Line 137"/>
          <p:cNvSpPr>
            <a:spLocks noChangeShapeType="1"/>
          </p:cNvSpPr>
          <p:nvPr/>
        </p:nvSpPr>
        <p:spPr bwMode="auto">
          <a:xfrm flipV="1">
            <a:off x="3986213" y="2260600"/>
            <a:ext cx="195262" cy="1952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" name="Line 138"/>
          <p:cNvSpPr>
            <a:spLocks noChangeShapeType="1"/>
          </p:cNvSpPr>
          <p:nvPr/>
        </p:nvSpPr>
        <p:spPr bwMode="auto">
          <a:xfrm flipV="1">
            <a:off x="4097338" y="2473325"/>
            <a:ext cx="103187" cy="1031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0" name="Text Box 139"/>
          <p:cNvSpPr txBox="1">
            <a:spLocks noChangeArrowheads="1"/>
          </p:cNvSpPr>
          <p:nvPr/>
        </p:nvSpPr>
        <p:spPr bwMode="auto">
          <a:xfrm>
            <a:off x="2009775" y="652463"/>
            <a:ext cx="1054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A—A</a:t>
            </a:r>
          </a:p>
        </p:txBody>
      </p:sp>
      <p:sp>
        <p:nvSpPr>
          <p:cNvPr id="141" name="Line 140"/>
          <p:cNvSpPr>
            <a:spLocks noChangeShapeType="1"/>
          </p:cNvSpPr>
          <p:nvPr/>
        </p:nvSpPr>
        <p:spPr bwMode="auto">
          <a:xfrm>
            <a:off x="4178300" y="2247900"/>
            <a:ext cx="0" cy="355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142" name="Group 141"/>
          <p:cNvGrpSpPr>
            <a:grpSpLocks/>
          </p:cNvGrpSpPr>
          <p:nvPr/>
        </p:nvGrpSpPr>
        <p:grpSpPr bwMode="auto">
          <a:xfrm>
            <a:off x="4683125" y="2924175"/>
            <a:ext cx="3825875" cy="1865313"/>
            <a:chOff x="398" y="2528"/>
            <a:chExt cx="2410" cy="1175"/>
          </a:xfrm>
        </p:grpSpPr>
        <p:sp>
          <p:nvSpPr>
            <p:cNvPr id="143" name="Oval 142"/>
            <p:cNvSpPr>
              <a:spLocks noChangeArrowheads="1"/>
            </p:cNvSpPr>
            <p:nvPr/>
          </p:nvSpPr>
          <p:spPr bwMode="auto">
            <a:xfrm>
              <a:off x="1157" y="2706"/>
              <a:ext cx="871" cy="87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4" name="Oval 143"/>
            <p:cNvSpPr>
              <a:spLocks noChangeArrowheads="1"/>
            </p:cNvSpPr>
            <p:nvPr/>
          </p:nvSpPr>
          <p:spPr bwMode="auto">
            <a:xfrm>
              <a:off x="1275" y="2818"/>
              <a:ext cx="645" cy="645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5" name="Oval 144"/>
            <p:cNvSpPr>
              <a:spLocks noChangeArrowheads="1"/>
            </p:cNvSpPr>
            <p:nvPr/>
          </p:nvSpPr>
          <p:spPr bwMode="auto">
            <a:xfrm>
              <a:off x="658" y="3020"/>
              <a:ext cx="227" cy="25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6" name="Oval 145"/>
            <p:cNvSpPr>
              <a:spLocks noChangeArrowheads="1"/>
            </p:cNvSpPr>
            <p:nvPr/>
          </p:nvSpPr>
          <p:spPr bwMode="auto">
            <a:xfrm>
              <a:off x="2279" y="3023"/>
              <a:ext cx="240" cy="24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7" name="Line 146"/>
            <p:cNvSpPr>
              <a:spLocks noChangeShapeType="1"/>
            </p:cNvSpPr>
            <p:nvPr/>
          </p:nvSpPr>
          <p:spPr bwMode="auto">
            <a:xfrm>
              <a:off x="766" y="2882"/>
              <a:ext cx="0" cy="563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8" name="Line 147"/>
            <p:cNvSpPr>
              <a:spLocks noChangeShapeType="1"/>
            </p:cNvSpPr>
            <p:nvPr/>
          </p:nvSpPr>
          <p:spPr bwMode="auto">
            <a:xfrm>
              <a:off x="2399" y="2867"/>
              <a:ext cx="0" cy="551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9" name="Arc 148"/>
            <p:cNvSpPr>
              <a:spLocks/>
            </p:cNvSpPr>
            <p:nvPr/>
          </p:nvSpPr>
          <p:spPr bwMode="auto">
            <a:xfrm flipH="1" flipV="1">
              <a:off x="539" y="2902"/>
              <a:ext cx="240" cy="499"/>
            </a:xfrm>
            <a:custGeom>
              <a:avLst/>
              <a:gdLst>
                <a:gd name="G0" fmla="+- 0 0 0"/>
                <a:gd name="G1" fmla="+- 21567 0 0"/>
                <a:gd name="G2" fmla="+- 21600 0 0"/>
                <a:gd name="T0" fmla="*/ 1191 w 21600"/>
                <a:gd name="T1" fmla="*/ 0 h 43125"/>
                <a:gd name="T2" fmla="*/ 1344 w 21600"/>
                <a:gd name="T3" fmla="*/ 43125 h 43125"/>
                <a:gd name="T4" fmla="*/ 0 w 21600"/>
                <a:gd name="T5" fmla="*/ 21567 h 43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125" fill="none" extrusionOk="0">
                  <a:moveTo>
                    <a:pt x="1191" y="-1"/>
                  </a:moveTo>
                  <a:cubicBezTo>
                    <a:pt x="12640" y="632"/>
                    <a:pt x="21600" y="10100"/>
                    <a:pt x="21600" y="21567"/>
                  </a:cubicBezTo>
                  <a:cubicBezTo>
                    <a:pt x="21600" y="32974"/>
                    <a:pt x="12729" y="42415"/>
                    <a:pt x="1344" y="43125"/>
                  </a:cubicBezTo>
                </a:path>
                <a:path w="21600" h="43125" stroke="0" extrusionOk="0">
                  <a:moveTo>
                    <a:pt x="1191" y="-1"/>
                  </a:moveTo>
                  <a:cubicBezTo>
                    <a:pt x="12640" y="632"/>
                    <a:pt x="21600" y="10100"/>
                    <a:pt x="21600" y="21567"/>
                  </a:cubicBezTo>
                  <a:cubicBezTo>
                    <a:pt x="21600" y="32974"/>
                    <a:pt x="12729" y="42415"/>
                    <a:pt x="1344" y="43125"/>
                  </a:cubicBezTo>
                  <a:lnTo>
                    <a:pt x="0" y="21567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0" name="Line 149"/>
            <p:cNvSpPr>
              <a:spLocks noChangeShapeType="1"/>
            </p:cNvSpPr>
            <p:nvPr/>
          </p:nvSpPr>
          <p:spPr bwMode="auto">
            <a:xfrm>
              <a:off x="697" y="3388"/>
              <a:ext cx="780" cy="1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1" name="Line 150"/>
            <p:cNvSpPr>
              <a:spLocks noChangeShapeType="1"/>
            </p:cNvSpPr>
            <p:nvPr/>
          </p:nvSpPr>
          <p:spPr bwMode="auto">
            <a:xfrm flipV="1">
              <a:off x="720" y="2718"/>
              <a:ext cx="789" cy="18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2" name="Arc 151"/>
            <p:cNvSpPr>
              <a:spLocks/>
            </p:cNvSpPr>
            <p:nvPr/>
          </p:nvSpPr>
          <p:spPr bwMode="auto">
            <a:xfrm flipH="1" flipV="1">
              <a:off x="2405" y="2900"/>
              <a:ext cx="244" cy="493"/>
            </a:xfrm>
            <a:custGeom>
              <a:avLst/>
              <a:gdLst>
                <a:gd name="G0" fmla="+- 21600 0 0"/>
                <a:gd name="G1" fmla="+- 21595 0 0"/>
                <a:gd name="G2" fmla="+- 21600 0 0"/>
                <a:gd name="T0" fmla="*/ 19483 w 21600"/>
                <a:gd name="T1" fmla="*/ 43091 h 43091"/>
                <a:gd name="T2" fmla="*/ 21119 w 21600"/>
                <a:gd name="T3" fmla="*/ 0 h 43091"/>
                <a:gd name="T4" fmla="*/ 21600 w 21600"/>
                <a:gd name="T5" fmla="*/ 21595 h 430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43091" fill="none" extrusionOk="0">
                  <a:moveTo>
                    <a:pt x="19482" y="43091"/>
                  </a:moveTo>
                  <a:cubicBezTo>
                    <a:pt x="8427" y="42002"/>
                    <a:pt x="0" y="32704"/>
                    <a:pt x="0" y="21595"/>
                  </a:cubicBezTo>
                  <a:cubicBezTo>
                    <a:pt x="-1" y="9853"/>
                    <a:pt x="9379" y="261"/>
                    <a:pt x="21119" y="0"/>
                  </a:cubicBezTo>
                </a:path>
                <a:path w="21600" h="43091" stroke="0" extrusionOk="0">
                  <a:moveTo>
                    <a:pt x="19482" y="43091"/>
                  </a:moveTo>
                  <a:cubicBezTo>
                    <a:pt x="8427" y="42002"/>
                    <a:pt x="0" y="32704"/>
                    <a:pt x="0" y="21595"/>
                  </a:cubicBezTo>
                  <a:cubicBezTo>
                    <a:pt x="-1" y="9853"/>
                    <a:pt x="9379" y="261"/>
                    <a:pt x="21119" y="0"/>
                  </a:cubicBezTo>
                  <a:lnTo>
                    <a:pt x="21600" y="21595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3" name="Line 152"/>
            <p:cNvSpPr>
              <a:spLocks noChangeShapeType="1"/>
            </p:cNvSpPr>
            <p:nvPr/>
          </p:nvSpPr>
          <p:spPr bwMode="auto">
            <a:xfrm flipV="1">
              <a:off x="1657" y="3388"/>
              <a:ext cx="825" cy="18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4" name="Line 153"/>
            <p:cNvSpPr>
              <a:spLocks noChangeShapeType="1"/>
            </p:cNvSpPr>
            <p:nvPr/>
          </p:nvSpPr>
          <p:spPr bwMode="auto">
            <a:xfrm>
              <a:off x="1676" y="2716"/>
              <a:ext cx="774" cy="18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5" name="Oval 154"/>
            <p:cNvSpPr>
              <a:spLocks noChangeArrowheads="1"/>
            </p:cNvSpPr>
            <p:nvPr/>
          </p:nvSpPr>
          <p:spPr bwMode="auto">
            <a:xfrm>
              <a:off x="1414" y="2971"/>
              <a:ext cx="333" cy="333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6" name="Line 155"/>
            <p:cNvSpPr>
              <a:spLocks noChangeShapeType="1"/>
            </p:cNvSpPr>
            <p:nvPr/>
          </p:nvSpPr>
          <p:spPr bwMode="auto">
            <a:xfrm>
              <a:off x="398" y="3140"/>
              <a:ext cx="2410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7" name="Line 156"/>
            <p:cNvSpPr>
              <a:spLocks noChangeShapeType="1"/>
            </p:cNvSpPr>
            <p:nvPr/>
          </p:nvSpPr>
          <p:spPr bwMode="auto">
            <a:xfrm>
              <a:off x="1579" y="2528"/>
              <a:ext cx="0" cy="1175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8" name="Line 157"/>
            <p:cNvSpPr>
              <a:spLocks noChangeShapeType="1"/>
            </p:cNvSpPr>
            <p:nvPr/>
          </p:nvSpPr>
          <p:spPr bwMode="auto">
            <a:xfrm>
              <a:off x="1466" y="3438"/>
              <a:ext cx="0" cy="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9" name="Line 158"/>
            <p:cNvSpPr>
              <a:spLocks noChangeShapeType="1"/>
            </p:cNvSpPr>
            <p:nvPr/>
          </p:nvSpPr>
          <p:spPr bwMode="auto">
            <a:xfrm>
              <a:off x="1697" y="3438"/>
              <a:ext cx="0" cy="13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60" name="Line 159"/>
          <p:cNvSpPr>
            <a:spLocks noChangeShapeType="1"/>
          </p:cNvSpPr>
          <p:nvPr/>
        </p:nvSpPr>
        <p:spPr bwMode="auto">
          <a:xfrm>
            <a:off x="6029325" y="2335213"/>
            <a:ext cx="0" cy="288925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1" name="Text Box 160"/>
          <p:cNvSpPr txBox="1">
            <a:spLocks noChangeArrowheads="1"/>
          </p:cNvSpPr>
          <p:nvPr/>
        </p:nvSpPr>
        <p:spPr bwMode="auto">
          <a:xfrm>
            <a:off x="8555038" y="3535363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</a:t>
            </a:r>
          </a:p>
        </p:txBody>
      </p:sp>
      <p:sp>
        <p:nvSpPr>
          <p:cNvPr id="162" name="Text Box 161" descr="紫色网格"/>
          <p:cNvSpPr txBox="1">
            <a:spLocks noChangeArrowheads="1"/>
          </p:cNvSpPr>
          <p:nvPr/>
        </p:nvSpPr>
        <p:spPr bwMode="auto">
          <a:xfrm>
            <a:off x="4211960" y="476672"/>
            <a:ext cx="1420582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隶书" pitchFamily="49" charset="-122"/>
              </a:rPr>
              <a:t>半剖视</a:t>
            </a:r>
          </a:p>
        </p:txBody>
      </p:sp>
      <p:sp>
        <p:nvSpPr>
          <p:cNvPr id="163" name="Text Box 161" descr="紫色网格"/>
          <p:cNvSpPr txBox="1">
            <a:spLocks noChangeArrowheads="1"/>
          </p:cNvSpPr>
          <p:nvPr/>
        </p:nvSpPr>
        <p:spPr bwMode="auto">
          <a:xfrm>
            <a:off x="395536" y="404664"/>
            <a:ext cx="1420582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chemeClr val="tx1"/>
                </a:solidFill>
                <a:ea typeface="隶书" pitchFamily="49" charset="-122"/>
              </a:rPr>
              <a:t>全剖视</a:t>
            </a:r>
            <a:endParaRPr lang="zh-CN" altLang="en-US" sz="3200" b="1" dirty="0">
              <a:solidFill>
                <a:schemeClr val="tx1"/>
              </a:solidFill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00"/>
                            </p:stCondLst>
                            <p:childTnLst>
                              <p:par>
                                <p:cTn id="7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6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1000"/>
                            </p:stCondLst>
                            <p:childTnLst>
                              <p:par>
                                <p:cTn id="9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8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1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500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500"/>
                            </p:stCondLst>
                            <p:childTnLst>
                              <p:par>
                                <p:cTn id="1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000"/>
                            </p:stCondLst>
                            <p:childTnLst>
                              <p:par>
                                <p:cTn id="13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1500"/>
                            </p:stCondLst>
                            <p:childTnLst>
                              <p:par>
                                <p:cTn id="1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5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0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2500"/>
                            </p:stCondLst>
                            <p:childTnLst>
                              <p:par>
                                <p:cTn id="15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3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3500"/>
                            </p:stCondLst>
                            <p:childTnLst>
                              <p:par>
                                <p:cTn id="15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1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4000"/>
                            </p:stCondLst>
                            <p:childTnLst>
                              <p:par>
                                <p:cTn id="16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5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4500"/>
                            </p:stCondLst>
                            <p:childTnLst>
                              <p:par>
                                <p:cTn id="16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9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0" fill="hold">
                            <p:stCondLst>
                              <p:cond delay="5000"/>
                            </p:stCondLst>
                            <p:childTnLst>
                              <p:par>
                                <p:cTn id="1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3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500"/>
                            </p:stCondLst>
                            <p:childTnLst>
                              <p:par>
                                <p:cTn id="17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7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6000"/>
                            </p:stCondLst>
                            <p:childTnLst>
                              <p:par>
                                <p:cTn id="17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1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2" fill="hold">
                            <p:stCondLst>
                              <p:cond delay="6500"/>
                            </p:stCondLst>
                            <p:childTnLst>
                              <p:par>
                                <p:cTn id="18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6" fill="hold">
                            <p:stCondLst>
                              <p:cond delay="7000"/>
                            </p:stCondLst>
                            <p:childTnLst>
                              <p:par>
                                <p:cTn id="18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0" fill="hold">
                            <p:stCondLst>
                              <p:cond delay="7500"/>
                            </p:stCondLst>
                            <p:childTnLst>
                              <p:par>
                                <p:cTn id="19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3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8000"/>
                            </p:stCondLst>
                            <p:childTnLst>
                              <p:par>
                                <p:cTn id="19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7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8500"/>
                            </p:stCondLst>
                            <p:childTnLst>
                              <p:par>
                                <p:cTn id="19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1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2" fill="hold">
                      <p:stCondLst>
                        <p:cond delay="indefinite"/>
                      </p:stCondLst>
                      <p:childTnLst>
                        <p:par>
                          <p:cTn id="203" fill="hold">
                            <p:stCondLst>
                              <p:cond delay="0"/>
                            </p:stCondLst>
                            <p:childTnLst>
                              <p:par>
                                <p:cTn id="2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6" dur="500"/>
                                        <p:tgtEl>
                                          <p:spTgt spid="1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5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1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500"/>
                            </p:stCondLst>
                            <p:childTnLst>
                              <p:par>
                                <p:cTn id="2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6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7" fill="hold">
                      <p:stCondLst>
                        <p:cond delay="indefinite"/>
                      </p:stCondLst>
                      <p:childTnLst>
                        <p:par>
                          <p:cTn id="248" fill="hold">
                            <p:stCondLst>
                              <p:cond delay="0"/>
                            </p:stCondLst>
                            <p:childTnLst>
                              <p:par>
                                <p:cTn id="24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2" fill="hold">
                      <p:stCondLst>
                        <p:cond delay="indefinite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7" fill="hold">
                            <p:stCondLst>
                              <p:cond delay="500"/>
                            </p:stCondLst>
                            <p:childTnLst>
                              <p:par>
                                <p:cTn id="25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0" fill="hold">
                            <p:stCondLst>
                              <p:cond delay="500"/>
                            </p:stCondLst>
                            <p:childTnLst>
                              <p:par>
                                <p:cTn id="27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1000"/>
                            </p:stCondLst>
                            <p:childTnLst>
                              <p:par>
                                <p:cTn id="27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8" fill="hold">
                            <p:stCondLst>
                              <p:cond delay="1500"/>
                            </p:stCondLst>
                            <p:childTnLst>
                              <p:par>
                                <p:cTn id="27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2000"/>
                            </p:stCondLst>
                            <p:childTnLst>
                              <p:par>
                                <p:cTn id="28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1" fill="hold">
                            <p:stCondLst>
                              <p:cond delay="500"/>
                            </p:stCondLst>
                            <p:childTnLst>
                              <p:par>
                                <p:cTn id="29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4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5" fill="hold">
                            <p:stCondLst>
                              <p:cond delay="1000"/>
                            </p:stCondLst>
                            <p:childTnLst>
                              <p:par>
                                <p:cTn id="29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3" fill="hold">
                            <p:stCondLst>
                              <p:cond delay="2000"/>
                            </p:stCondLst>
                            <p:childTnLst>
                              <p:par>
                                <p:cTn id="30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7" fill="hold">
                            <p:stCondLst>
                              <p:cond delay="2500"/>
                            </p:stCondLst>
                            <p:childTnLst>
                              <p:par>
                                <p:cTn id="30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0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1" fill="hold">
                            <p:stCondLst>
                              <p:cond delay="3000"/>
                            </p:stCondLst>
                            <p:childTnLst>
                              <p:par>
                                <p:cTn id="3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5" fill="hold">
                            <p:stCondLst>
                              <p:cond delay="3500"/>
                            </p:stCondLst>
                            <p:childTnLst>
                              <p:par>
                                <p:cTn id="3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9" fill="hold">
                            <p:stCondLst>
                              <p:cond delay="4000"/>
                            </p:stCondLst>
                            <p:childTnLst>
                              <p:par>
                                <p:cTn id="3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3" fill="hold">
                            <p:stCondLst>
                              <p:cond delay="4500"/>
                            </p:stCondLst>
                            <p:childTnLst>
                              <p:par>
                                <p:cTn id="3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7" fill="hold">
                            <p:stCondLst>
                              <p:cond delay="5000"/>
                            </p:stCondLst>
                            <p:childTnLst>
                              <p:par>
                                <p:cTn id="32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1" fill="hold">
                      <p:stCondLst>
                        <p:cond delay="indefinite"/>
                      </p:stCondLst>
                      <p:childTnLst>
                        <p:par>
                          <p:cTn id="332" fill="hold">
                            <p:stCondLst>
                              <p:cond delay="0"/>
                            </p:stCondLst>
                            <p:childTnLst>
                              <p:par>
                                <p:cTn id="3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5" fill="hold">
                            <p:stCondLst>
                              <p:cond delay="500"/>
                            </p:stCondLst>
                            <p:childTnLst>
                              <p:par>
                                <p:cTn id="3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8" fill="hold">
                      <p:stCondLst>
                        <p:cond delay="indefinite"/>
                      </p:stCondLst>
                      <p:childTnLst>
                        <p:par>
                          <p:cTn id="339" fill="hold">
                            <p:stCondLst>
                              <p:cond delay="0"/>
                            </p:stCondLst>
                            <p:childTnLst>
                              <p:par>
                                <p:cTn id="3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2" fill="hold">
                            <p:stCondLst>
                              <p:cond delay="500"/>
                            </p:stCondLst>
                            <p:childTnLst>
                              <p:par>
                                <p:cTn id="3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9" dur="5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0" fill="hold">
                            <p:stCondLst>
                              <p:cond delay="500"/>
                            </p:stCondLst>
                            <p:childTnLst>
                              <p:par>
                                <p:cTn id="351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3" dur="500"/>
                                        <p:tgtEl>
                                          <p:spTgt spid="1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8" dur="500"/>
                                        <p:tgtEl>
                                          <p:spTgt spid="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9" fill="hold">
                      <p:stCondLst>
                        <p:cond delay="indefinite"/>
                      </p:stCondLst>
                      <p:childTnLst>
                        <p:par>
                          <p:cTn id="360" fill="hold">
                            <p:stCondLst>
                              <p:cond delay="0"/>
                            </p:stCondLst>
                            <p:childTnLst>
                              <p:par>
                                <p:cTn id="36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3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500" fill="hold"/>
                                        <p:tgtEl>
                                          <p:spTgt spid="1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build="p" autoUpdateAnimBg="0"/>
      <p:bldP spid="31" grpId="0" build="p" autoUpdateAnimBg="0" advAuto="0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build="p" autoUpdateAnimBg="0"/>
      <p:bldP spid="61" grpId="0" build="p" autoUpdateAnimBg="0"/>
      <p:bldP spid="103" grpId="0" animBg="1"/>
      <p:bldP spid="104" grpId="0" animBg="1"/>
      <p:bldP spid="105" grpId="0" animBg="1"/>
      <p:bldP spid="106" grpId="0" animBg="1"/>
      <p:bldP spid="107" grpId="0" animBg="1"/>
      <p:bldP spid="108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0" grpId="0" animBg="1"/>
      <p:bldP spid="121" grpId="0" animBg="1"/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4" grpId="0" animBg="1"/>
      <p:bldP spid="135" grpId="0" animBg="1"/>
      <p:bldP spid="136" grpId="0" animBg="1"/>
      <p:bldP spid="137" grpId="0" animBg="1"/>
      <p:bldP spid="138" grpId="0" animBg="1"/>
      <p:bldP spid="139" grpId="0" animBg="1"/>
      <p:bldP spid="140" grpId="0" build="p" autoUpdateAnimBg="0"/>
      <p:bldP spid="141" grpId="0" animBg="1"/>
      <p:bldP spid="160" grpId="0" animBg="1"/>
      <p:bldP spid="161" grpId="0" build="p" autoUpdateAnimBg="0" advAuto="0"/>
      <p:bldP spid="162" grpId="0" animBg="1" autoUpdateAnimBg="0"/>
      <p:bldP spid="163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蓝色砂纸"/>
          <p:cNvSpPr>
            <a:spLocks noChangeArrowheads="1"/>
          </p:cNvSpPr>
          <p:nvPr/>
        </p:nvSpPr>
        <p:spPr bwMode="auto">
          <a:xfrm>
            <a:off x="488950" y="5522913"/>
            <a:ext cx="8108950" cy="736600"/>
          </a:xfrm>
          <a:prstGeom prst="plaque">
            <a:avLst>
              <a:gd name="adj" fmla="val 16667"/>
            </a:avLst>
          </a:prstGeom>
          <a:blipFill dpi="0" rotWithShape="0">
            <a:blip r:embed="rId2" cstate="print"/>
            <a:srcRect/>
            <a:tile tx="0" ty="0" sx="100000" sy="100000" flip="none" algn="tl"/>
          </a:blipFill>
          <a:ln w="19050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750888" y="5562600"/>
            <a:ext cx="7772400" cy="641350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36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1/2</a:t>
            </a:r>
            <a:r>
              <a:rPr lang="zh-CN" altLang="en-US" sz="36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视图</a:t>
            </a:r>
            <a:r>
              <a:rPr lang="zh-CN" altLang="en-US" sz="36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Symbol" pitchFamily="18" charset="2"/>
              </a:rPr>
              <a:t></a:t>
            </a:r>
            <a:r>
              <a:rPr lang="en-US" altLang="zh-CN" sz="36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Symbol" pitchFamily="18" charset="2"/>
              </a:rPr>
              <a:t>1/2</a:t>
            </a:r>
            <a:r>
              <a:rPr lang="zh-CN" altLang="en-US" sz="36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Symbol" pitchFamily="18" charset="2"/>
              </a:rPr>
              <a:t>全剖视对称线 </a:t>
            </a:r>
            <a:r>
              <a:rPr lang="en-US" altLang="zh-CN" sz="36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Symbol" pitchFamily="18" charset="2"/>
              </a:rPr>
              <a:t>= </a:t>
            </a:r>
            <a:r>
              <a:rPr lang="zh-CN" altLang="en-US" sz="36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Symbol" pitchFamily="18" charset="2"/>
              </a:rPr>
              <a:t>半剖视</a:t>
            </a:r>
          </a:p>
        </p:txBody>
      </p:sp>
      <p:sp>
        <p:nvSpPr>
          <p:cNvPr id="5" name="Text Box 4" descr="紫色网格"/>
          <p:cNvSpPr txBox="1">
            <a:spLocks noChangeArrowheads="1"/>
          </p:cNvSpPr>
          <p:nvPr/>
        </p:nvSpPr>
        <p:spPr bwMode="auto">
          <a:xfrm>
            <a:off x="592138" y="493713"/>
            <a:ext cx="1574470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a typeface="隶书" pitchFamily="49" charset="-122"/>
              </a:rPr>
              <a:t>半剖视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298450" y="1131888"/>
            <a:ext cx="4832350" cy="4232275"/>
            <a:chOff x="387" y="1331"/>
            <a:chExt cx="3044" cy="2666"/>
          </a:xfrm>
        </p:grpSpPr>
        <p:grpSp>
          <p:nvGrpSpPr>
            <p:cNvPr id="7" name="Group 6"/>
            <p:cNvGrpSpPr>
              <a:grpSpLocks/>
            </p:cNvGrpSpPr>
            <p:nvPr/>
          </p:nvGrpSpPr>
          <p:grpSpPr bwMode="auto">
            <a:xfrm>
              <a:off x="836" y="1578"/>
              <a:ext cx="2118" cy="1164"/>
              <a:chOff x="525" y="1414"/>
              <a:chExt cx="2118" cy="1164"/>
            </a:xfrm>
          </p:grpSpPr>
          <p:sp>
            <p:nvSpPr>
              <p:cNvPr id="58" name="Line 7"/>
              <p:cNvSpPr>
                <a:spLocks noChangeShapeType="1"/>
              </p:cNvSpPr>
              <p:nvPr/>
            </p:nvSpPr>
            <p:spPr bwMode="auto">
              <a:xfrm flipV="1">
                <a:off x="768" y="2210"/>
                <a:ext cx="0" cy="346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8"/>
              <p:cNvSpPr>
                <a:spLocks noChangeShapeType="1"/>
              </p:cNvSpPr>
              <p:nvPr/>
            </p:nvSpPr>
            <p:spPr bwMode="auto">
              <a:xfrm flipV="1">
                <a:off x="2400" y="2102"/>
                <a:ext cx="0" cy="434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Line 9"/>
              <p:cNvSpPr>
                <a:spLocks noChangeShapeType="1"/>
              </p:cNvSpPr>
              <p:nvPr/>
            </p:nvSpPr>
            <p:spPr bwMode="auto">
              <a:xfrm>
                <a:off x="538" y="2478"/>
                <a:ext cx="21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Line 10"/>
              <p:cNvSpPr>
                <a:spLocks noChangeShapeType="1"/>
              </p:cNvSpPr>
              <p:nvPr/>
            </p:nvSpPr>
            <p:spPr bwMode="auto">
              <a:xfrm>
                <a:off x="525" y="2267"/>
                <a:ext cx="98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" name="Line 11"/>
              <p:cNvSpPr>
                <a:spLocks noChangeShapeType="1"/>
              </p:cNvSpPr>
              <p:nvPr/>
            </p:nvSpPr>
            <p:spPr bwMode="auto">
              <a:xfrm>
                <a:off x="1658" y="2267"/>
                <a:ext cx="98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" name="Line 12"/>
              <p:cNvSpPr>
                <a:spLocks noChangeShapeType="1"/>
              </p:cNvSpPr>
              <p:nvPr/>
            </p:nvSpPr>
            <p:spPr bwMode="auto">
              <a:xfrm>
                <a:off x="2643" y="2267"/>
                <a:ext cx="0" cy="21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" name="Line 13"/>
              <p:cNvSpPr>
                <a:spLocks noChangeShapeType="1"/>
              </p:cNvSpPr>
              <p:nvPr/>
            </p:nvSpPr>
            <p:spPr bwMode="auto">
              <a:xfrm>
                <a:off x="525" y="2254"/>
                <a:ext cx="0" cy="23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5" name="Line 14"/>
              <p:cNvSpPr>
                <a:spLocks noChangeShapeType="1"/>
              </p:cNvSpPr>
              <p:nvPr/>
            </p:nvSpPr>
            <p:spPr bwMode="auto">
              <a:xfrm flipV="1">
                <a:off x="1133" y="1602"/>
                <a:ext cx="0" cy="65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" name="Line 15"/>
              <p:cNvSpPr>
                <a:spLocks noChangeShapeType="1"/>
              </p:cNvSpPr>
              <p:nvPr/>
            </p:nvSpPr>
            <p:spPr bwMode="auto">
              <a:xfrm>
                <a:off x="1120" y="1602"/>
                <a:ext cx="89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7" name="Line 16"/>
              <p:cNvSpPr>
                <a:spLocks noChangeShapeType="1"/>
              </p:cNvSpPr>
              <p:nvPr/>
            </p:nvSpPr>
            <p:spPr bwMode="auto">
              <a:xfrm>
                <a:off x="2010" y="1601"/>
                <a:ext cx="0" cy="66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8" name="Line 17"/>
              <p:cNvSpPr>
                <a:spLocks noChangeShapeType="1"/>
              </p:cNvSpPr>
              <p:nvPr/>
            </p:nvSpPr>
            <p:spPr bwMode="auto">
              <a:xfrm flipV="1">
                <a:off x="1248" y="1697"/>
                <a:ext cx="0" cy="787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Line 18"/>
              <p:cNvSpPr>
                <a:spLocks noChangeShapeType="1"/>
              </p:cNvSpPr>
              <p:nvPr/>
            </p:nvSpPr>
            <p:spPr bwMode="auto">
              <a:xfrm flipV="1">
                <a:off x="1894" y="1697"/>
                <a:ext cx="0" cy="76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" name="Line 19"/>
              <p:cNvSpPr>
                <a:spLocks noChangeShapeType="1"/>
              </p:cNvSpPr>
              <p:nvPr/>
            </p:nvSpPr>
            <p:spPr bwMode="auto">
              <a:xfrm>
                <a:off x="1248" y="1704"/>
                <a:ext cx="646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Line 20"/>
              <p:cNvSpPr>
                <a:spLocks noChangeShapeType="1"/>
              </p:cNvSpPr>
              <p:nvPr/>
            </p:nvSpPr>
            <p:spPr bwMode="auto">
              <a:xfrm>
                <a:off x="653" y="2267"/>
                <a:ext cx="0" cy="2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2" name="Line 21"/>
              <p:cNvSpPr>
                <a:spLocks noChangeShapeType="1"/>
              </p:cNvSpPr>
              <p:nvPr/>
            </p:nvSpPr>
            <p:spPr bwMode="auto">
              <a:xfrm>
                <a:off x="884" y="2267"/>
                <a:ext cx="0" cy="21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3" name="Line 22"/>
              <p:cNvSpPr>
                <a:spLocks noChangeShapeType="1"/>
              </p:cNvSpPr>
              <p:nvPr/>
            </p:nvSpPr>
            <p:spPr bwMode="auto">
              <a:xfrm>
                <a:off x="2278" y="2273"/>
                <a:ext cx="0" cy="21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4" name="Line 23"/>
              <p:cNvSpPr>
                <a:spLocks noChangeShapeType="1"/>
              </p:cNvSpPr>
              <p:nvPr/>
            </p:nvSpPr>
            <p:spPr bwMode="auto">
              <a:xfrm>
                <a:off x="2514" y="2274"/>
                <a:ext cx="0" cy="21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5" name="Line 24"/>
              <p:cNvSpPr>
                <a:spLocks noChangeShapeType="1"/>
              </p:cNvSpPr>
              <p:nvPr/>
            </p:nvSpPr>
            <p:spPr bwMode="auto">
              <a:xfrm>
                <a:off x="1414" y="1602"/>
                <a:ext cx="0" cy="1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6" name="Line 25"/>
              <p:cNvSpPr>
                <a:spLocks noChangeShapeType="1"/>
              </p:cNvSpPr>
              <p:nvPr/>
            </p:nvSpPr>
            <p:spPr bwMode="auto">
              <a:xfrm>
                <a:off x="1740" y="1615"/>
                <a:ext cx="0" cy="10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7" name="Oval 26"/>
              <p:cNvSpPr>
                <a:spLocks noChangeArrowheads="1"/>
              </p:cNvSpPr>
              <p:nvPr/>
            </p:nvSpPr>
            <p:spPr bwMode="auto">
              <a:xfrm>
                <a:off x="1480" y="1843"/>
                <a:ext cx="211" cy="21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8" name="Line 27"/>
              <p:cNvSpPr>
                <a:spLocks noChangeShapeType="1"/>
              </p:cNvSpPr>
              <p:nvPr/>
            </p:nvSpPr>
            <p:spPr bwMode="auto">
              <a:xfrm>
                <a:off x="1427" y="1954"/>
                <a:ext cx="301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9" name="Line 28"/>
              <p:cNvSpPr>
                <a:spLocks noChangeShapeType="1"/>
              </p:cNvSpPr>
              <p:nvPr/>
            </p:nvSpPr>
            <p:spPr bwMode="auto">
              <a:xfrm flipV="1">
                <a:off x="1581" y="1414"/>
                <a:ext cx="0" cy="1164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8" name="Line 29"/>
            <p:cNvSpPr>
              <a:spLocks noChangeShapeType="1"/>
            </p:cNvSpPr>
            <p:nvPr/>
          </p:nvSpPr>
          <p:spPr bwMode="auto">
            <a:xfrm flipH="1">
              <a:off x="1555" y="1871"/>
              <a:ext cx="333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30"/>
            <p:cNvSpPr>
              <a:spLocks noChangeShapeType="1"/>
            </p:cNvSpPr>
            <p:nvPr/>
          </p:nvSpPr>
          <p:spPr bwMode="auto">
            <a:xfrm>
              <a:off x="1554" y="1863"/>
              <a:ext cx="0" cy="556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31"/>
            <p:cNvSpPr>
              <a:spLocks noChangeShapeType="1"/>
            </p:cNvSpPr>
            <p:nvPr/>
          </p:nvSpPr>
          <p:spPr bwMode="auto">
            <a:xfrm>
              <a:off x="1715" y="1783"/>
              <a:ext cx="0" cy="96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32"/>
            <p:cNvSpPr>
              <a:spLocks noChangeShapeType="1"/>
            </p:cNvSpPr>
            <p:nvPr/>
          </p:nvSpPr>
          <p:spPr bwMode="auto">
            <a:xfrm>
              <a:off x="966" y="2449"/>
              <a:ext cx="0" cy="18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33"/>
            <p:cNvSpPr>
              <a:spLocks noChangeShapeType="1"/>
            </p:cNvSpPr>
            <p:nvPr/>
          </p:nvSpPr>
          <p:spPr bwMode="auto">
            <a:xfrm>
              <a:off x="1196" y="2451"/>
              <a:ext cx="0" cy="182"/>
            </a:xfrm>
            <a:prstGeom prst="line">
              <a:avLst/>
            </a:prstGeom>
            <a:noFill/>
            <a:ln w="5715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Rectangle 34"/>
            <p:cNvSpPr>
              <a:spLocks noChangeArrowheads="1"/>
            </p:cNvSpPr>
            <p:nvPr/>
          </p:nvSpPr>
          <p:spPr bwMode="auto">
            <a:xfrm>
              <a:off x="1898" y="1954"/>
              <a:ext cx="186" cy="333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ln>
                  <a:solidFill>
                    <a:schemeClr val="bg1"/>
                  </a:solidFill>
                </a:ln>
              </a:endParaRPr>
            </a:p>
          </p:txBody>
        </p:sp>
        <p:sp>
          <p:nvSpPr>
            <p:cNvPr id="14" name="Line 35"/>
            <p:cNvSpPr>
              <a:spLocks noChangeShapeType="1"/>
            </p:cNvSpPr>
            <p:nvPr/>
          </p:nvSpPr>
          <p:spPr bwMode="auto">
            <a:xfrm>
              <a:off x="1907" y="2113"/>
              <a:ext cx="83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36"/>
            <p:cNvSpPr>
              <a:spLocks noChangeShapeType="1"/>
            </p:cNvSpPr>
            <p:nvPr/>
          </p:nvSpPr>
          <p:spPr bwMode="auto">
            <a:xfrm flipV="1">
              <a:off x="1887" y="1859"/>
              <a:ext cx="327" cy="6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37"/>
            <p:cNvSpPr>
              <a:spLocks noChangeShapeType="1"/>
            </p:cNvSpPr>
            <p:nvPr/>
          </p:nvSpPr>
          <p:spPr bwMode="auto">
            <a:xfrm>
              <a:off x="2060" y="1769"/>
              <a:ext cx="0" cy="96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38"/>
            <p:cNvSpPr>
              <a:spLocks noChangeShapeType="1"/>
            </p:cNvSpPr>
            <p:nvPr/>
          </p:nvSpPr>
          <p:spPr bwMode="auto">
            <a:xfrm>
              <a:off x="1964" y="2434"/>
              <a:ext cx="353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39"/>
            <p:cNvSpPr>
              <a:spLocks noChangeShapeType="1"/>
            </p:cNvSpPr>
            <p:nvPr/>
          </p:nvSpPr>
          <p:spPr bwMode="auto">
            <a:xfrm>
              <a:off x="2209" y="1878"/>
              <a:ext cx="0" cy="762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40"/>
            <p:cNvSpPr>
              <a:spLocks noChangeShapeType="1"/>
            </p:cNvSpPr>
            <p:nvPr/>
          </p:nvSpPr>
          <p:spPr bwMode="auto">
            <a:xfrm>
              <a:off x="2591" y="2440"/>
              <a:ext cx="0" cy="1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41"/>
            <p:cNvSpPr>
              <a:spLocks noChangeShapeType="1"/>
            </p:cNvSpPr>
            <p:nvPr/>
          </p:nvSpPr>
          <p:spPr bwMode="auto">
            <a:xfrm>
              <a:off x="2827" y="2447"/>
              <a:ext cx="0" cy="199"/>
            </a:xfrm>
            <a:prstGeom prst="line">
              <a:avLst/>
            </a:prstGeom>
            <a:noFill/>
            <a:ln w="3810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42"/>
            <p:cNvSpPr>
              <a:spLocks noChangeShapeType="1"/>
            </p:cNvSpPr>
            <p:nvPr/>
          </p:nvSpPr>
          <p:spPr bwMode="auto">
            <a:xfrm flipV="1">
              <a:off x="2086" y="1769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43"/>
            <p:cNvSpPr>
              <a:spLocks noChangeShapeType="1"/>
            </p:cNvSpPr>
            <p:nvPr/>
          </p:nvSpPr>
          <p:spPr bwMode="auto">
            <a:xfrm flipV="1">
              <a:off x="2221" y="1788"/>
              <a:ext cx="96" cy="9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44"/>
            <p:cNvSpPr>
              <a:spLocks noChangeShapeType="1"/>
            </p:cNvSpPr>
            <p:nvPr/>
          </p:nvSpPr>
          <p:spPr bwMode="auto">
            <a:xfrm flipV="1">
              <a:off x="2214" y="1909"/>
              <a:ext cx="116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45"/>
            <p:cNvSpPr>
              <a:spLocks noChangeShapeType="1"/>
            </p:cNvSpPr>
            <p:nvPr/>
          </p:nvSpPr>
          <p:spPr bwMode="auto">
            <a:xfrm flipV="1">
              <a:off x="2215" y="2057"/>
              <a:ext cx="109" cy="1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46"/>
            <p:cNvSpPr>
              <a:spLocks noChangeShapeType="1"/>
            </p:cNvSpPr>
            <p:nvPr/>
          </p:nvSpPr>
          <p:spPr bwMode="auto">
            <a:xfrm flipV="1">
              <a:off x="2214" y="2204"/>
              <a:ext cx="115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47"/>
            <p:cNvSpPr>
              <a:spLocks noChangeShapeType="1"/>
            </p:cNvSpPr>
            <p:nvPr/>
          </p:nvSpPr>
          <p:spPr bwMode="auto">
            <a:xfrm flipV="1">
              <a:off x="2213" y="2364"/>
              <a:ext cx="116" cy="1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48"/>
            <p:cNvSpPr>
              <a:spLocks noChangeShapeType="1"/>
            </p:cNvSpPr>
            <p:nvPr/>
          </p:nvSpPr>
          <p:spPr bwMode="auto">
            <a:xfrm flipV="1">
              <a:off x="2228" y="2440"/>
              <a:ext cx="193" cy="19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49"/>
            <p:cNvSpPr>
              <a:spLocks noChangeShapeType="1"/>
            </p:cNvSpPr>
            <p:nvPr/>
          </p:nvSpPr>
          <p:spPr bwMode="auto">
            <a:xfrm flipV="1">
              <a:off x="2381" y="2440"/>
              <a:ext cx="205" cy="20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50"/>
            <p:cNvSpPr>
              <a:spLocks noChangeShapeType="1"/>
            </p:cNvSpPr>
            <p:nvPr/>
          </p:nvSpPr>
          <p:spPr bwMode="auto">
            <a:xfrm flipV="1">
              <a:off x="2541" y="2575"/>
              <a:ext cx="64" cy="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51"/>
            <p:cNvSpPr>
              <a:spLocks noChangeShapeType="1"/>
            </p:cNvSpPr>
            <p:nvPr/>
          </p:nvSpPr>
          <p:spPr bwMode="auto">
            <a:xfrm flipV="1">
              <a:off x="2835" y="2466"/>
              <a:ext cx="109" cy="1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52"/>
            <p:cNvSpPr>
              <a:spLocks noChangeShapeType="1"/>
            </p:cNvSpPr>
            <p:nvPr/>
          </p:nvSpPr>
          <p:spPr bwMode="auto">
            <a:xfrm flipV="1">
              <a:off x="2905" y="2581"/>
              <a:ext cx="58" cy="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53"/>
            <p:cNvSpPr>
              <a:spLocks noChangeShapeType="1"/>
            </p:cNvSpPr>
            <p:nvPr/>
          </p:nvSpPr>
          <p:spPr bwMode="auto">
            <a:xfrm>
              <a:off x="623" y="3431"/>
              <a:ext cx="160" cy="0"/>
            </a:xfrm>
            <a:prstGeom prst="line">
              <a:avLst/>
            </a:pr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54"/>
            <p:cNvSpPr>
              <a:spLocks noChangeShapeType="1"/>
            </p:cNvSpPr>
            <p:nvPr/>
          </p:nvSpPr>
          <p:spPr bwMode="auto">
            <a:xfrm>
              <a:off x="3048" y="3435"/>
              <a:ext cx="140" cy="0"/>
            </a:xfrm>
            <a:prstGeom prst="line">
              <a:avLst/>
            </a:pr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55"/>
            <p:cNvSpPr>
              <a:spLocks noChangeShapeType="1"/>
            </p:cNvSpPr>
            <p:nvPr/>
          </p:nvSpPr>
          <p:spPr bwMode="auto">
            <a:xfrm flipV="1">
              <a:off x="621" y="3146"/>
              <a:ext cx="0" cy="281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56"/>
            <p:cNvSpPr>
              <a:spLocks noChangeShapeType="1"/>
            </p:cNvSpPr>
            <p:nvPr/>
          </p:nvSpPr>
          <p:spPr bwMode="auto">
            <a:xfrm flipV="1">
              <a:off x="3188" y="3166"/>
              <a:ext cx="0" cy="281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Text Box 57"/>
            <p:cNvSpPr txBox="1">
              <a:spLocks noChangeArrowheads="1"/>
            </p:cNvSpPr>
            <p:nvPr/>
          </p:nvSpPr>
          <p:spPr bwMode="auto">
            <a:xfrm>
              <a:off x="387" y="3204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</a:t>
              </a:r>
            </a:p>
          </p:txBody>
        </p:sp>
        <p:sp>
          <p:nvSpPr>
            <p:cNvPr id="37" name="Text Box 58"/>
            <p:cNvSpPr txBox="1">
              <a:spLocks noChangeArrowheads="1"/>
            </p:cNvSpPr>
            <p:nvPr/>
          </p:nvSpPr>
          <p:spPr bwMode="auto">
            <a:xfrm>
              <a:off x="1565" y="1331"/>
              <a:ext cx="664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A—A</a:t>
              </a:r>
            </a:p>
          </p:txBody>
        </p:sp>
        <p:grpSp>
          <p:nvGrpSpPr>
            <p:cNvPr id="38" name="Group 59"/>
            <p:cNvGrpSpPr>
              <a:grpSpLocks/>
            </p:cNvGrpSpPr>
            <p:nvPr/>
          </p:nvGrpSpPr>
          <p:grpSpPr bwMode="auto">
            <a:xfrm>
              <a:off x="714" y="2822"/>
              <a:ext cx="2410" cy="1175"/>
              <a:chOff x="398" y="2528"/>
              <a:chExt cx="2410" cy="1175"/>
            </a:xfrm>
          </p:grpSpPr>
          <p:sp>
            <p:nvSpPr>
              <p:cNvPr id="41" name="Oval 60"/>
              <p:cNvSpPr>
                <a:spLocks noChangeArrowheads="1"/>
              </p:cNvSpPr>
              <p:nvPr/>
            </p:nvSpPr>
            <p:spPr bwMode="auto">
              <a:xfrm>
                <a:off x="1157" y="2706"/>
                <a:ext cx="871" cy="871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2" name="Oval 61"/>
              <p:cNvSpPr>
                <a:spLocks noChangeArrowheads="1"/>
              </p:cNvSpPr>
              <p:nvPr/>
            </p:nvSpPr>
            <p:spPr bwMode="auto">
              <a:xfrm>
                <a:off x="1275" y="2818"/>
                <a:ext cx="645" cy="645"/>
              </a:xfrm>
              <a:prstGeom prst="ellipse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3" name="Oval 62"/>
              <p:cNvSpPr>
                <a:spLocks noChangeArrowheads="1"/>
              </p:cNvSpPr>
              <p:nvPr/>
            </p:nvSpPr>
            <p:spPr bwMode="auto">
              <a:xfrm>
                <a:off x="658" y="3020"/>
                <a:ext cx="227" cy="25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4" name="Oval 63"/>
              <p:cNvSpPr>
                <a:spLocks noChangeArrowheads="1"/>
              </p:cNvSpPr>
              <p:nvPr/>
            </p:nvSpPr>
            <p:spPr bwMode="auto">
              <a:xfrm>
                <a:off x="2279" y="3023"/>
                <a:ext cx="240" cy="24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5" name="Line 64"/>
              <p:cNvSpPr>
                <a:spLocks noChangeShapeType="1"/>
              </p:cNvSpPr>
              <p:nvPr/>
            </p:nvSpPr>
            <p:spPr bwMode="auto">
              <a:xfrm>
                <a:off x="766" y="2882"/>
                <a:ext cx="0" cy="563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Line 65"/>
              <p:cNvSpPr>
                <a:spLocks noChangeShapeType="1"/>
              </p:cNvSpPr>
              <p:nvPr/>
            </p:nvSpPr>
            <p:spPr bwMode="auto">
              <a:xfrm>
                <a:off x="2399" y="2867"/>
                <a:ext cx="0" cy="551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Arc 66"/>
              <p:cNvSpPr>
                <a:spLocks/>
              </p:cNvSpPr>
              <p:nvPr/>
            </p:nvSpPr>
            <p:spPr bwMode="auto">
              <a:xfrm flipH="1" flipV="1">
                <a:off x="539" y="2902"/>
                <a:ext cx="240" cy="499"/>
              </a:xfrm>
              <a:custGeom>
                <a:avLst/>
                <a:gdLst>
                  <a:gd name="G0" fmla="+- 0 0 0"/>
                  <a:gd name="G1" fmla="+- 21567 0 0"/>
                  <a:gd name="G2" fmla="+- 21600 0 0"/>
                  <a:gd name="T0" fmla="*/ 1191 w 21600"/>
                  <a:gd name="T1" fmla="*/ 0 h 43125"/>
                  <a:gd name="T2" fmla="*/ 1344 w 21600"/>
                  <a:gd name="T3" fmla="*/ 43125 h 43125"/>
                  <a:gd name="T4" fmla="*/ 0 w 21600"/>
                  <a:gd name="T5" fmla="*/ 21567 h 431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125" fill="none" extrusionOk="0">
                    <a:moveTo>
                      <a:pt x="1191" y="-1"/>
                    </a:moveTo>
                    <a:cubicBezTo>
                      <a:pt x="12640" y="632"/>
                      <a:pt x="21600" y="10100"/>
                      <a:pt x="21600" y="21567"/>
                    </a:cubicBezTo>
                    <a:cubicBezTo>
                      <a:pt x="21600" y="32974"/>
                      <a:pt x="12729" y="42415"/>
                      <a:pt x="1344" y="43125"/>
                    </a:cubicBezTo>
                  </a:path>
                  <a:path w="21600" h="43125" stroke="0" extrusionOk="0">
                    <a:moveTo>
                      <a:pt x="1191" y="-1"/>
                    </a:moveTo>
                    <a:cubicBezTo>
                      <a:pt x="12640" y="632"/>
                      <a:pt x="21600" y="10100"/>
                      <a:pt x="21600" y="21567"/>
                    </a:cubicBezTo>
                    <a:cubicBezTo>
                      <a:pt x="21600" y="32974"/>
                      <a:pt x="12729" y="42415"/>
                      <a:pt x="1344" y="43125"/>
                    </a:cubicBezTo>
                    <a:lnTo>
                      <a:pt x="0" y="21567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67"/>
              <p:cNvSpPr>
                <a:spLocks noChangeShapeType="1"/>
              </p:cNvSpPr>
              <p:nvPr/>
            </p:nvSpPr>
            <p:spPr bwMode="auto">
              <a:xfrm>
                <a:off x="697" y="3388"/>
                <a:ext cx="780" cy="17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68"/>
              <p:cNvSpPr>
                <a:spLocks noChangeShapeType="1"/>
              </p:cNvSpPr>
              <p:nvPr/>
            </p:nvSpPr>
            <p:spPr bwMode="auto">
              <a:xfrm flipV="1">
                <a:off x="720" y="2718"/>
                <a:ext cx="789" cy="18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Arc 69"/>
              <p:cNvSpPr>
                <a:spLocks/>
              </p:cNvSpPr>
              <p:nvPr/>
            </p:nvSpPr>
            <p:spPr bwMode="auto">
              <a:xfrm flipH="1" flipV="1">
                <a:off x="2405" y="2900"/>
                <a:ext cx="244" cy="493"/>
              </a:xfrm>
              <a:custGeom>
                <a:avLst/>
                <a:gdLst>
                  <a:gd name="G0" fmla="+- 21600 0 0"/>
                  <a:gd name="G1" fmla="+- 21595 0 0"/>
                  <a:gd name="G2" fmla="+- 21600 0 0"/>
                  <a:gd name="T0" fmla="*/ 19483 w 21600"/>
                  <a:gd name="T1" fmla="*/ 43091 h 43091"/>
                  <a:gd name="T2" fmla="*/ 21119 w 21600"/>
                  <a:gd name="T3" fmla="*/ 0 h 43091"/>
                  <a:gd name="T4" fmla="*/ 21600 w 21600"/>
                  <a:gd name="T5" fmla="*/ 21595 h 430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3091" fill="none" extrusionOk="0">
                    <a:moveTo>
                      <a:pt x="19482" y="43091"/>
                    </a:moveTo>
                    <a:cubicBezTo>
                      <a:pt x="8427" y="42002"/>
                      <a:pt x="0" y="32704"/>
                      <a:pt x="0" y="21595"/>
                    </a:cubicBezTo>
                    <a:cubicBezTo>
                      <a:pt x="-1" y="9853"/>
                      <a:pt x="9379" y="261"/>
                      <a:pt x="21119" y="0"/>
                    </a:cubicBezTo>
                  </a:path>
                  <a:path w="21600" h="43091" stroke="0" extrusionOk="0">
                    <a:moveTo>
                      <a:pt x="19482" y="43091"/>
                    </a:moveTo>
                    <a:cubicBezTo>
                      <a:pt x="8427" y="42002"/>
                      <a:pt x="0" y="32704"/>
                      <a:pt x="0" y="21595"/>
                    </a:cubicBezTo>
                    <a:cubicBezTo>
                      <a:pt x="-1" y="9853"/>
                      <a:pt x="9379" y="261"/>
                      <a:pt x="21119" y="0"/>
                    </a:cubicBezTo>
                    <a:lnTo>
                      <a:pt x="21600" y="21595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70"/>
              <p:cNvSpPr>
                <a:spLocks noChangeShapeType="1"/>
              </p:cNvSpPr>
              <p:nvPr/>
            </p:nvSpPr>
            <p:spPr bwMode="auto">
              <a:xfrm flipV="1">
                <a:off x="1657" y="3388"/>
                <a:ext cx="825" cy="18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Line 71"/>
              <p:cNvSpPr>
                <a:spLocks noChangeShapeType="1"/>
              </p:cNvSpPr>
              <p:nvPr/>
            </p:nvSpPr>
            <p:spPr bwMode="auto">
              <a:xfrm>
                <a:off x="1676" y="2716"/>
                <a:ext cx="774" cy="18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Oval 72"/>
              <p:cNvSpPr>
                <a:spLocks noChangeArrowheads="1"/>
              </p:cNvSpPr>
              <p:nvPr/>
            </p:nvSpPr>
            <p:spPr bwMode="auto">
              <a:xfrm>
                <a:off x="1414" y="2971"/>
                <a:ext cx="333" cy="333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Line 73"/>
              <p:cNvSpPr>
                <a:spLocks noChangeShapeType="1"/>
              </p:cNvSpPr>
              <p:nvPr/>
            </p:nvSpPr>
            <p:spPr bwMode="auto">
              <a:xfrm>
                <a:off x="398" y="3140"/>
                <a:ext cx="2410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74"/>
              <p:cNvSpPr>
                <a:spLocks noChangeShapeType="1"/>
              </p:cNvSpPr>
              <p:nvPr/>
            </p:nvSpPr>
            <p:spPr bwMode="auto">
              <a:xfrm>
                <a:off x="1579" y="2528"/>
                <a:ext cx="0" cy="1175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75"/>
              <p:cNvSpPr>
                <a:spLocks noChangeShapeType="1"/>
              </p:cNvSpPr>
              <p:nvPr/>
            </p:nvSpPr>
            <p:spPr bwMode="auto">
              <a:xfrm>
                <a:off x="1466" y="3438"/>
                <a:ext cx="0" cy="1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76"/>
              <p:cNvSpPr>
                <a:spLocks noChangeShapeType="1"/>
              </p:cNvSpPr>
              <p:nvPr/>
            </p:nvSpPr>
            <p:spPr bwMode="auto">
              <a:xfrm>
                <a:off x="1697" y="3438"/>
                <a:ext cx="0" cy="13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39" name="Line 77"/>
            <p:cNvSpPr>
              <a:spLocks noChangeShapeType="1"/>
            </p:cNvSpPr>
            <p:nvPr/>
          </p:nvSpPr>
          <p:spPr bwMode="auto">
            <a:xfrm>
              <a:off x="1562" y="2451"/>
              <a:ext cx="0" cy="182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Text Box 78"/>
            <p:cNvSpPr txBox="1">
              <a:spLocks noChangeArrowheads="1"/>
            </p:cNvSpPr>
            <p:nvPr/>
          </p:nvSpPr>
          <p:spPr bwMode="auto">
            <a:xfrm>
              <a:off x="3153" y="3207"/>
              <a:ext cx="278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altLang="zh-CN" sz="2800" b="1">
                  <a:solidFill>
                    <a:srgbClr val="A50021"/>
                  </a:solidFill>
                </a:rPr>
                <a:t>A</a:t>
              </a:r>
            </a:p>
          </p:txBody>
        </p:sp>
      </p:grpSp>
      <p:sp>
        <p:nvSpPr>
          <p:cNvPr id="80" name="AutoShape 79" descr="蓝色砂纸"/>
          <p:cNvSpPr>
            <a:spLocks noChangeArrowheads="1"/>
          </p:cNvSpPr>
          <p:nvPr/>
        </p:nvSpPr>
        <p:spPr bwMode="auto">
          <a:xfrm>
            <a:off x="5100638" y="539750"/>
            <a:ext cx="3836987" cy="3878263"/>
          </a:xfrm>
          <a:prstGeom prst="plaque">
            <a:avLst>
              <a:gd name="adj" fmla="val 6537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/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当物体具有对称平面时，向垂直于对称平面的投影面上投射所得的图形，可以对称中心线为    界，一半画成剖视图另一半画成视图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75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utoUpdateAnimBg="0"/>
      <p:bldP spid="80" grpId="0" animBg="1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3668713" y="3221038"/>
            <a:ext cx="2138362" cy="1985962"/>
            <a:chOff x="2707" y="2579"/>
            <a:chExt cx="1347" cy="1251"/>
          </a:xfrm>
        </p:grpSpPr>
        <p:sp>
          <p:nvSpPr>
            <p:cNvPr id="4" name="Oval 3"/>
            <p:cNvSpPr>
              <a:spLocks noChangeArrowheads="1"/>
            </p:cNvSpPr>
            <p:nvPr/>
          </p:nvSpPr>
          <p:spPr bwMode="auto">
            <a:xfrm>
              <a:off x="2997" y="2749"/>
              <a:ext cx="864" cy="864"/>
            </a:xfrm>
            <a:prstGeom prst="ellipse">
              <a:avLst/>
            </a:prstGeom>
            <a:solidFill>
              <a:schemeClr val="bg1">
                <a:alpha val="50000"/>
              </a:schemeClr>
            </a:solidFill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 rot="16200000" flipH="1">
              <a:off x="2476" y="3183"/>
              <a:ext cx="774" cy="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3017" y="2640"/>
              <a:ext cx="8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3012" y="3740"/>
              <a:ext cx="80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 rot="5400000">
              <a:off x="3583" y="3181"/>
              <a:ext cx="782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3146" y="2878"/>
              <a:ext cx="576" cy="57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2707" y="3167"/>
              <a:ext cx="1347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3430" y="2579"/>
              <a:ext cx="0" cy="1251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702" y="3068"/>
              <a:ext cx="2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3702" y="3273"/>
              <a:ext cx="2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3824" y="3356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3825" y="2980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 flipH="1">
              <a:off x="2858" y="2947"/>
              <a:ext cx="2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 flipH="1">
              <a:off x="2871" y="3395"/>
              <a:ext cx="1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2774" y="2947"/>
              <a:ext cx="9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2768" y="3395"/>
              <a:ext cx="9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2756" y="3043"/>
              <a:ext cx="4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2769" y="3293"/>
              <a:ext cx="4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rc 21"/>
            <p:cNvSpPr>
              <a:spLocks/>
            </p:cNvSpPr>
            <p:nvPr/>
          </p:nvSpPr>
          <p:spPr bwMode="auto">
            <a:xfrm flipV="1">
              <a:off x="3781" y="2635"/>
              <a:ext cx="191" cy="206"/>
            </a:xfrm>
            <a:custGeom>
              <a:avLst/>
              <a:gdLst>
                <a:gd name="G0" fmla="+- 573 0 0"/>
                <a:gd name="G1" fmla="+- 2335 0 0"/>
                <a:gd name="G2" fmla="+- 21600 0 0"/>
                <a:gd name="T0" fmla="*/ 22046 w 22173"/>
                <a:gd name="T1" fmla="*/ 0 h 23935"/>
                <a:gd name="T2" fmla="*/ 0 w 22173"/>
                <a:gd name="T3" fmla="*/ 23927 h 23935"/>
                <a:gd name="T4" fmla="*/ 573 w 22173"/>
                <a:gd name="T5" fmla="*/ 2335 h 239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173" h="23935" fill="none" extrusionOk="0">
                  <a:moveTo>
                    <a:pt x="22046" y="-1"/>
                  </a:moveTo>
                  <a:cubicBezTo>
                    <a:pt x="22130" y="775"/>
                    <a:pt x="22173" y="1554"/>
                    <a:pt x="22173" y="2335"/>
                  </a:cubicBezTo>
                  <a:cubicBezTo>
                    <a:pt x="22173" y="14264"/>
                    <a:pt x="12502" y="23935"/>
                    <a:pt x="573" y="23935"/>
                  </a:cubicBezTo>
                  <a:cubicBezTo>
                    <a:pt x="381" y="23935"/>
                    <a:pt x="190" y="23932"/>
                    <a:pt x="-1" y="23927"/>
                  </a:cubicBezTo>
                </a:path>
                <a:path w="22173" h="23935" stroke="0" extrusionOk="0">
                  <a:moveTo>
                    <a:pt x="22046" y="-1"/>
                  </a:moveTo>
                  <a:cubicBezTo>
                    <a:pt x="22130" y="775"/>
                    <a:pt x="22173" y="1554"/>
                    <a:pt x="22173" y="2335"/>
                  </a:cubicBezTo>
                  <a:cubicBezTo>
                    <a:pt x="22173" y="14264"/>
                    <a:pt x="12502" y="23935"/>
                    <a:pt x="573" y="23935"/>
                  </a:cubicBezTo>
                  <a:cubicBezTo>
                    <a:pt x="381" y="23935"/>
                    <a:pt x="190" y="23932"/>
                    <a:pt x="-1" y="23927"/>
                  </a:cubicBezTo>
                  <a:lnTo>
                    <a:pt x="573" y="2335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Arc 22"/>
            <p:cNvSpPr>
              <a:spLocks/>
            </p:cNvSpPr>
            <p:nvPr/>
          </p:nvSpPr>
          <p:spPr bwMode="auto">
            <a:xfrm flipV="1">
              <a:off x="2864" y="2637"/>
              <a:ext cx="204" cy="193"/>
            </a:xfrm>
            <a:custGeom>
              <a:avLst/>
              <a:gdLst>
                <a:gd name="G0" fmla="+- 21600 0 0"/>
                <a:gd name="G1" fmla="+- 841 0 0"/>
                <a:gd name="G2" fmla="+- 21600 0 0"/>
                <a:gd name="T0" fmla="*/ 23692 w 23692"/>
                <a:gd name="T1" fmla="*/ 22340 h 22441"/>
                <a:gd name="T2" fmla="*/ 16 w 23692"/>
                <a:gd name="T3" fmla="*/ 0 h 22441"/>
                <a:gd name="T4" fmla="*/ 21600 w 23692"/>
                <a:gd name="T5" fmla="*/ 841 h 224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692" h="22441" fill="none" extrusionOk="0">
                  <a:moveTo>
                    <a:pt x="23691" y="22339"/>
                  </a:moveTo>
                  <a:cubicBezTo>
                    <a:pt x="22996" y="22407"/>
                    <a:pt x="22298" y="22440"/>
                    <a:pt x="21600" y="22441"/>
                  </a:cubicBezTo>
                  <a:cubicBezTo>
                    <a:pt x="9670" y="22441"/>
                    <a:pt x="0" y="12770"/>
                    <a:pt x="0" y="841"/>
                  </a:cubicBezTo>
                  <a:cubicBezTo>
                    <a:pt x="-1" y="560"/>
                    <a:pt x="5" y="280"/>
                    <a:pt x="16" y="0"/>
                  </a:cubicBezTo>
                </a:path>
                <a:path w="23692" h="22441" stroke="0" extrusionOk="0">
                  <a:moveTo>
                    <a:pt x="23691" y="22339"/>
                  </a:moveTo>
                  <a:cubicBezTo>
                    <a:pt x="22996" y="22407"/>
                    <a:pt x="22298" y="22440"/>
                    <a:pt x="21600" y="22441"/>
                  </a:cubicBezTo>
                  <a:cubicBezTo>
                    <a:pt x="9670" y="22441"/>
                    <a:pt x="0" y="12770"/>
                    <a:pt x="0" y="841"/>
                  </a:cubicBezTo>
                  <a:cubicBezTo>
                    <a:pt x="-1" y="560"/>
                    <a:pt x="5" y="280"/>
                    <a:pt x="16" y="0"/>
                  </a:cubicBezTo>
                  <a:lnTo>
                    <a:pt x="21600" y="841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Arc 23"/>
            <p:cNvSpPr>
              <a:spLocks/>
            </p:cNvSpPr>
            <p:nvPr/>
          </p:nvSpPr>
          <p:spPr bwMode="auto">
            <a:xfrm flipV="1">
              <a:off x="2864" y="3510"/>
              <a:ext cx="215" cy="226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97 w 24919"/>
                <a:gd name="T1" fmla="*/ 26208 h 26208"/>
                <a:gd name="T2" fmla="*/ 24919 w 24919"/>
                <a:gd name="T3" fmla="*/ 257 h 26208"/>
                <a:gd name="T4" fmla="*/ 21600 w 24919"/>
                <a:gd name="T5" fmla="*/ 21600 h 262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919" h="26208" fill="none" extrusionOk="0">
                  <a:moveTo>
                    <a:pt x="497" y="26207"/>
                  </a:moveTo>
                  <a:cubicBezTo>
                    <a:pt x="166" y="24694"/>
                    <a:pt x="0" y="231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11" y="-1"/>
                    <a:pt x="23820" y="85"/>
                    <a:pt x="24919" y="256"/>
                  </a:cubicBezTo>
                </a:path>
                <a:path w="24919" h="26208" stroke="0" extrusionOk="0">
                  <a:moveTo>
                    <a:pt x="497" y="26207"/>
                  </a:moveTo>
                  <a:cubicBezTo>
                    <a:pt x="166" y="24694"/>
                    <a:pt x="0" y="2314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711" y="-1"/>
                    <a:pt x="23820" y="85"/>
                    <a:pt x="24919" y="256"/>
                  </a:cubicBezTo>
                  <a:lnTo>
                    <a:pt x="2160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Arc 24"/>
            <p:cNvSpPr>
              <a:spLocks/>
            </p:cNvSpPr>
            <p:nvPr/>
          </p:nvSpPr>
          <p:spPr bwMode="auto">
            <a:xfrm flipV="1">
              <a:off x="3785" y="3554"/>
              <a:ext cx="186" cy="18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3644" y="3382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3234" y="3375"/>
              <a:ext cx="0" cy="1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2766" y="2934"/>
              <a:ext cx="0" cy="47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3611563" y="225425"/>
            <a:ext cx="2219325" cy="2828925"/>
            <a:chOff x="2671" y="692"/>
            <a:chExt cx="1398" cy="1782"/>
          </a:xfrm>
        </p:grpSpPr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2858" y="811"/>
              <a:ext cx="11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2857" y="976"/>
              <a:ext cx="111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3848" y="976"/>
              <a:ext cx="0" cy="8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2697" y="1317"/>
              <a:ext cx="531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 flipH="1">
              <a:off x="2768" y="1102"/>
              <a:ext cx="2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 flipH="1">
              <a:off x="2770" y="1527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2773" y="1102"/>
              <a:ext cx="0" cy="4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2998" y="983"/>
              <a:ext cx="0" cy="1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2998" y="1514"/>
              <a:ext cx="0" cy="6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 flipV="1">
              <a:off x="2864" y="809"/>
              <a:ext cx="0" cy="1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>
              <a:off x="3960" y="810"/>
              <a:ext cx="0" cy="17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3115" y="1437"/>
              <a:ext cx="0" cy="9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3731" y="816"/>
              <a:ext cx="0" cy="10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2781" y="1175"/>
              <a:ext cx="3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2789" y="1443"/>
              <a:ext cx="3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2871" y="2217"/>
              <a:ext cx="110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2858" y="2384"/>
              <a:ext cx="112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2859" y="2205"/>
              <a:ext cx="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>
              <a:off x="3556" y="1949"/>
              <a:ext cx="513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3967" y="1802"/>
              <a:ext cx="0" cy="4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>
              <a:off x="3852" y="1795"/>
              <a:ext cx="12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>
              <a:off x="3967" y="1802"/>
              <a:ext cx="0" cy="5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3730" y="1859"/>
              <a:ext cx="2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3722" y="2039"/>
              <a:ext cx="2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>
              <a:off x="3730" y="2039"/>
              <a:ext cx="0" cy="3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 flipV="1">
              <a:off x="3115" y="816"/>
              <a:ext cx="0" cy="3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Arc 55"/>
            <p:cNvSpPr>
              <a:spLocks/>
            </p:cNvSpPr>
            <p:nvPr/>
          </p:nvSpPr>
          <p:spPr bwMode="auto">
            <a:xfrm>
              <a:off x="2671" y="1105"/>
              <a:ext cx="398" cy="423"/>
            </a:xfrm>
            <a:custGeom>
              <a:avLst/>
              <a:gdLst>
                <a:gd name="G0" fmla="+- 0 0 0"/>
                <a:gd name="G1" fmla="+- 11420 0 0"/>
                <a:gd name="G2" fmla="+- 21600 0 0"/>
                <a:gd name="T0" fmla="*/ 18334 w 21600"/>
                <a:gd name="T1" fmla="*/ 0 h 23735"/>
                <a:gd name="T2" fmla="*/ 17745 w 21600"/>
                <a:gd name="T3" fmla="*/ 23735 h 23735"/>
                <a:gd name="T4" fmla="*/ 0 w 21600"/>
                <a:gd name="T5" fmla="*/ 11420 h 237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3735" fill="none" extrusionOk="0">
                  <a:moveTo>
                    <a:pt x="18334" y="-1"/>
                  </a:moveTo>
                  <a:cubicBezTo>
                    <a:pt x="20468" y="3426"/>
                    <a:pt x="21600" y="7382"/>
                    <a:pt x="21600" y="11420"/>
                  </a:cubicBezTo>
                  <a:cubicBezTo>
                    <a:pt x="21600" y="15821"/>
                    <a:pt x="20255" y="20118"/>
                    <a:pt x="17745" y="23735"/>
                  </a:cubicBezTo>
                </a:path>
                <a:path w="21600" h="23735" stroke="0" extrusionOk="0">
                  <a:moveTo>
                    <a:pt x="18334" y="-1"/>
                  </a:moveTo>
                  <a:cubicBezTo>
                    <a:pt x="20468" y="3426"/>
                    <a:pt x="21600" y="7382"/>
                    <a:pt x="21600" y="11420"/>
                  </a:cubicBezTo>
                  <a:cubicBezTo>
                    <a:pt x="21600" y="15821"/>
                    <a:pt x="20255" y="20118"/>
                    <a:pt x="17745" y="23735"/>
                  </a:cubicBezTo>
                  <a:lnTo>
                    <a:pt x="0" y="1142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Arc 56"/>
            <p:cNvSpPr>
              <a:spLocks/>
            </p:cNvSpPr>
            <p:nvPr/>
          </p:nvSpPr>
          <p:spPr bwMode="auto">
            <a:xfrm flipV="1">
              <a:off x="2921" y="1164"/>
              <a:ext cx="250" cy="278"/>
            </a:xfrm>
            <a:custGeom>
              <a:avLst/>
              <a:gdLst>
                <a:gd name="G0" fmla="+- 0 0 0"/>
                <a:gd name="G1" fmla="+- 13883 0 0"/>
                <a:gd name="G2" fmla="+- 21600 0 0"/>
                <a:gd name="T0" fmla="*/ 16548 w 21600"/>
                <a:gd name="T1" fmla="*/ 0 h 28035"/>
                <a:gd name="T2" fmla="*/ 16319 w 21600"/>
                <a:gd name="T3" fmla="*/ 28035 h 28035"/>
                <a:gd name="T4" fmla="*/ 0 w 21600"/>
                <a:gd name="T5" fmla="*/ 13883 h 28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8035" fill="none" extrusionOk="0">
                  <a:moveTo>
                    <a:pt x="16547" y="0"/>
                  </a:moveTo>
                  <a:cubicBezTo>
                    <a:pt x="19811" y="3890"/>
                    <a:pt x="21600" y="8805"/>
                    <a:pt x="21600" y="13883"/>
                  </a:cubicBezTo>
                  <a:cubicBezTo>
                    <a:pt x="21600" y="19082"/>
                    <a:pt x="19724" y="24106"/>
                    <a:pt x="16318" y="28034"/>
                  </a:cubicBezTo>
                </a:path>
                <a:path w="21600" h="28035" stroke="0" extrusionOk="0">
                  <a:moveTo>
                    <a:pt x="16547" y="0"/>
                  </a:moveTo>
                  <a:cubicBezTo>
                    <a:pt x="19811" y="3890"/>
                    <a:pt x="21600" y="8805"/>
                    <a:pt x="21600" y="13883"/>
                  </a:cubicBezTo>
                  <a:cubicBezTo>
                    <a:pt x="21600" y="19082"/>
                    <a:pt x="19724" y="24106"/>
                    <a:pt x="16318" y="28034"/>
                  </a:cubicBezTo>
                  <a:lnTo>
                    <a:pt x="0" y="1388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Arc 57"/>
            <p:cNvSpPr>
              <a:spLocks/>
            </p:cNvSpPr>
            <p:nvPr/>
          </p:nvSpPr>
          <p:spPr bwMode="auto">
            <a:xfrm flipH="1" flipV="1">
              <a:off x="3802" y="1784"/>
              <a:ext cx="84" cy="296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252 w 19252"/>
                <a:gd name="T1" fmla="*/ 9794 h 20647"/>
                <a:gd name="T2" fmla="*/ 6346 w 19252"/>
                <a:gd name="T3" fmla="*/ 20647 h 20647"/>
                <a:gd name="T4" fmla="*/ 0 w 19252"/>
                <a:gd name="T5" fmla="*/ 0 h 20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52" h="20647" fill="none" extrusionOk="0">
                  <a:moveTo>
                    <a:pt x="19251" y="9793"/>
                  </a:moveTo>
                  <a:cubicBezTo>
                    <a:pt x="16598" y="15010"/>
                    <a:pt x="11940" y="18927"/>
                    <a:pt x="6345" y="20646"/>
                  </a:cubicBezTo>
                </a:path>
                <a:path w="19252" h="20647" stroke="0" extrusionOk="0">
                  <a:moveTo>
                    <a:pt x="19251" y="9793"/>
                  </a:moveTo>
                  <a:cubicBezTo>
                    <a:pt x="16598" y="15010"/>
                    <a:pt x="11940" y="18927"/>
                    <a:pt x="6345" y="20646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>
              <a:off x="3800" y="1955"/>
              <a:ext cx="0" cy="2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Arc 59"/>
            <p:cNvSpPr>
              <a:spLocks/>
            </p:cNvSpPr>
            <p:nvPr/>
          </p:nvSpPr>
          <p:spPr bwMode="auto">
            <a:xfrm flipH="1">
              <a:off x="3690" y="1863"/>
              <a:ext cx="155" cy="183"/>
            </a:xfrm>
            <a:custGeom>
              <a:avLst/>
              <a:gdLst>
                <a:gd name="G0" fmla="+- 0 0 0"/>
                <a:gd name="G1" fmla="+- 13254 0 0"/>
                <a:gd name="G2" fmla="+- 21600 0 0"/>
                <a:gd name="T0" fmla="*/ 17056 w 21600"/>
                <a:gd name="T1" fmla="*/ 0 h 26395"/>
                <a:gd name="T2" fmla="*/ 17142 w 21600"/>
                <a:gd name="T3" fmla="*/ 26395 h 26395"/>
                <a:gd name="T4" fmla="*/ 0 w 21600"/>
                <a:gd name="T5" fmla="*/ 13254 h 26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6395" fill="none" extrusionOk="0">
                  <a:moveTo>
                    <a:pt x="17055" y="0"/>
                  </a:moveTo>
                  <a:cubicBezTo>
                    <a:pt x="20001" y="3790"/>
                    <a:pt x="21600" y="8453"/>
                    <a:pt x="21600" y="13254"/>
                  </a:cubicBezTo>
                  <a:cubicBezTo>
                    <a:pt x="21600" y="18005"/>
                    <a:pt x="20033" y="22624"/>
                    <a:pt x="17142" y="26395"/>
                  </a:cubicBezTo>
                </a:path>
                <a:path w="21600" h="26395" stroke="0" extrusionOk="0">
                  <a:moveTo>
                    <a:pt x="17055" y="0"/>
                  </a:moveTo>
                  <a:cubicBezTo>
                    <a:pt x="20001" y="3790"/>
                    <a:pt x="21600" y="8453"/>
                    <a:pt x="21600" y="13254"/>
                  </a:cubicBezTo>
                  <a:cubicBezTo>
                    <a:pt x="21600" y="18005"/>
                    <a:pt x="20033" y="22624"/>
                    <a:pt x="17142" y="26395"/>
                  </a:cubicBezTo>
                  <a:lnTo>
                    <a:pt x="0" y="1325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Oval 60"/>
            <p:cNvSpPr>
              <a:spLocks noChangeArrowheads="1"/>
            </p:cNvSpPr>
            <p:nvPr/>
          </p:nvSpPr>
          <p:spPr bwMode="auto">
            <a:xfrm>
              <a:off x="3234" y="1406"/>
              <a:ext cx="404" cy="404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3431" y="692"/>
              <a:ext cx="0" cy="1782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>
              <a:off x="3089" y="1607"/>
              <a:ext cx="631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4" name="Freeform 63" descr="画布"/>
          <p:cNvSpPr>
            <a:spLocks/>
          </p:cNvSpPr>
          <p:nvPr/>
        </p:nvSpPr>
        <p:spPr bwMode="auto">
          <a:xfrm>
            <a:off x="3117850" y="1790700"/>
            <a:ext cx="965200" cy="1604963"/>
          </a:xfrm>
          <a:custGeom>
            <a:avLst/>
            <a:gdLst/>
            <a:ahLst/>
            <a:cxnLst>
              <a:cxn ang="0">
                <a:pos x="0" y="968"/>
              </a:cxn>
              <a:cxn ang="0">
                <a:pos x="1136" y="0"/>
              </a:cxn>
              <a:cxn ang="0">
                <a:pos x="88" y="1048"/>
              </a:cxn>
              <a:cxn ang="0">
                <a:pos x="0" y="968"/>
              </a:cxn>
            </a:cxnLst>
            <a:rect l="0" t="0" r="r" b="b"/>
            <a:pathLst>
              <a:path w="1136" h="1048">
                <a:moveTo>
                  <a:pt x="0" y="968"/>
                </a:moveTo>
                <a:lnTo>
                  <a:pt x="1136" y="0"/>
                </a:lnTo>
                <a:lnTo>
                  <a:pt x="88" y="1048"/>
                </a:lnTo>
                <a:lnTo>
                  <a:pt x="0" y="968"/>
                </a:lnTo>
                <a:close/>
              </a:path>
            </a:pathLst>
          </a:custGeom>
          <a:blipFill dpi="0" rotWithShape="0">
            <a:blip r:embed="rId2" cstate="print"/>
            <a:srcRect/>
            <a:tile tx="0" ty="0" sx="100000" sy="100000" flip="none" algn="tl"/>
          </a:blipFill>
          <a:ln w="9525">
            <a:solidFill>
              <a:srgbClr val="CC99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Freeform 64"/>
          <p:cNvSpPr>
            <a:spLocks/>
          </p:cNvSpPr>
          <p:nvPr/>
        </p:nvSpPr>
        <p:spPr bwMode="auto">
          <a:xfrm>
            <a:off x="4116388" y="1527175"/>
            <a:ext cx="411162" cy="200025"/>
          </a:xfrm>
          <a:custGeom>
            <a:avLst/>
            <a:gdLst/>
            <a:ahLst/>
            <a:cxnLst>
              <a:cxn ang="0">
                <a:pos x="0" y="126"/>
              </a:cxn>
              <a:cxn ang="0">
                <a:pos x="89" y="56"/>
              </a:cxn>
              <a:cxn ang="0">
                <a:pos x="185" y="43"/>
              </a:cxn>
              <a:cxn ang="0">
                <a:pos x="259" y="0"/>
              </a:cxn>
            </a:cxnLst>
            <a:rect l="0" t="0" r="r" b="b"/>
            <a:pathLst>
              <a:path w="259" h="126">
                <a:moveTo>
                  <a:pt x="0" y="126"/>
                </a:moveTo>
                <a:cubicBezTo>
                  <a:pt x="29" y="98"/>
                  <a:pt x="58" y="70"/>
                  <a:pt x="89" y="56"/>
                </a:cubicBezTo>
                <a:cubicBezTo>
                  <a:pt x="120" y="42"/>
                  <a:pt x="157" y="52"/>
                  <a:pt x="185" y="43"/>
                </a:cubicBezTo>
                <a:cubicBezTo>
                  <a:pt x="213" y="34"/>
                  <a:pt x="244" y="9"/>
                  <a:pt x="259" y="0"/>
                </a:cubicBezTo>
              </a:path>
            </a:pathLst>
          </a:custGeom>
          <a:noFill/>
          <a:ln w="1905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Freeform 65"/>
          <p:cNvSpPr>
            <a:spLocks/>
          </p:cNvSpPr>
          <p:nvPr/>
        </p:nvSpPr>
        <p:spPr bwMode="auto">
          <a:xfrm>
            <a:off x="4125913" y="874713"/>
            <a:ext cx="115887" cy="6699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6" y="25"/>
              </a:cxn>
              <a:cxn ang="0">
                <a:pos x="59" y="97"/>
              </a:cxn>
              <a:cxn ang="0">
                <a:pos x="71" y="151"/>
              </a:cxn>
              <a:cxn ang="0">
                <a:pos x="71" y="211"/>
              </a:cxn>
              <a:cxn ang="0">
                <a:pos x="64" y="281"/>
              </a:cxn>
              <a:cxn ang="0">
                <a:pos x="58" y="320"/>
              </a:cxn>
              <a:cxn ang="0">
                <a:pos x="26" y="390"/>
              </a:cxn>
              <a:cxn ang="0">
                <a:pos x="0" y="422"/>
              </a:cxn>
            </a:cxnLst>
            <a:rect l="0" t="0" r="r" b="b"/>
            <a:pathLst>
              <a:path w="73" h="422">
                <a:moveTo>
                  <a:pt x="0" y="0"/>
                </a:moveTo>
                <a:cubicBezTo>
                  <a:pt x="8" y="3"/>
                  <a:pt x="16" y="9"/>
                  <a:pt x="26" y="25"/>
                </a:cubicBezTo>
                <a:cubicBezTo>
                  <a:pt x="36" y="41"/>
                  <a:pt x="52" y="76"/>
                  <a:pt x="59" y="97"/>
                </a:cubicBezTo>
                <a:cubicBezTo>
                  <a:pt x="66" y="118"/>
                  <a:pt x="69" y="132"/>
                  <a:pt x="71" y="151"/>
                </a:cubicBezTo>
                <a:cubicBezTo>
                  <a:pt x="73" y="170"/>
                  <a:pt x="72" y="189"/>
                  <a:pt x="71" y="211"/>
                </a:cubicBezTo>
                <a:cubicBezTo>
                  <a:pt x="70" y="233"/>
                  <a:pt x="66" y="263"/>
                  <a:pt x="64" y="281"/>
                </a:cubicBezTo>
                <a:cubicBezTo>
                  <a:pt x="62" y="299"/>
                  <a:pt x="64" y="302"/>
                  <a:pt x="58" y="320"/>
                </a:cubicBezTo>
                <a:cubicBezTo>
                  <a:pt x="52" y="338"/>
                  <a:pt x="36" y="373"/>
                  <a:pt x="26" y="390"/>
                </a:cubicBezTo>
                <a:cubicBezTo>
                  <a:pt x="16" y="407"/>
                  <a:pt x="2" y="417"/>
                  <a:pt x="0" y="422"/>
                </a:cubicBezTo>
              </a:path>
            </a:pathLst>
          </a:custGeom>
          <a:noFill/>
          <a:ln w="76200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Freeform 66"/>
          <p:cNvSpPr>
            <a:spLocks/>
          </p:cNvSpPr>
          <p:nvPr/>
        </p:nvSpPr>
        <p:spPr bwMode="auto">
          <a:xfrm>
            <a:off x="5403850" y="1992313"/>
            <a:ext cx="73025" cy="639762"/>
          </a:xfrm>
          <a:custGeom>
            <a:avLst/>
            <a:gdLst/>
            <a:ahLst/>
            <a:cxnLst>
              <a:cxn ang="0">
                <a:pos x="46" y="0"/>
              </a:cxn>
              <a:cxn ang="0">
                <a:pos x="14" y="70"/>
              </a:cxn>
              <a:cxn ang="0">
                <a:pos x="2" y="134"/>
              </a:cxn>
              <a:cxn ang="0">
                <a:pos x="2" y="403"/>
              </a:cxn>
            </a:cxnLst>
            <a:rect l="0" t="0" r="r" b="b"/>
            <a:pathLst>
              <a:path w="46" h="403">
                <a:moveTo>
                  <a:pt x="46" y="0"/>
                </a:moveTo>
                <a:cubicBezTo>
                  <a:pt x="33" y="24"/>
                  <a:pt x="21" y="48"/>
                  <a:pt x="14" y="70"/>
                </a:cubicBezTo>
                <a:cubicBezTo>
                  <a:pt x="7" y="92"/>
                  <a:pt x="4" y="79"/>
                  <a:pt x="2" y="134"/>
                </a:cubicBezTo>
                <a:cubicBezTo>
                  <a:pt x="0" y="189"/>
                  <a:pt x="0" y="359"/>
                  <a:pt x="2" y="403"/>
                </a:cubicBezTo>
              </a:path>
            </a:pathLst>
          </a:custGeom>
          <a:noFill/>
          <a:ln w="76200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Line 67"/>
          <p:cNvSpPr>
            <a:spLocks noChangeShapeType="1"/>
          </p:cNvSpPr>
          <p:nvPr/>
        </p:nvSpPr>
        <p:spPr bwMode="auto">
          <a:xfrm>
            <a:off x="5132388" y="2632075"/>
            <a:ext cx="517525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68"/>
          <p:cNvSpPr>
            <a:spLocks noChangeShapeType="1"/>
          </p:cNvSpPr>
          <p:nvPr/>
        </p:nvSpPr>
        <p:spPr bwMode="auto">
          <a:xfrm>
            <a:off x="4146550" y="671513"/>
            <a:ext cx="1311275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Freeform 69"/>
          <p:cNvSpPr>
            <a:spLocks/>
          </p:cNvSpPr>
          <p:nvPr/>
        </p:nvSpPr>
        <p:spPr bwMode="auto">
          <a:xfrm>
            <a:off x="4540250" y="1354138"/>
            <a:ext cx="612775" cy="617537"/>
          </a:xfrm>
          <a:custGeom>
            <a:avLst/>
            <a:gdLst/>
            <a:ahLst/>
            <a:cxnLst>
              <a:cxn ang="0">
                <a:pos x="0" y="117"/>
              </a:cxn>
              <a:cxn ang="0">
                <a:pos x="20" y="89"/>
              </a:cxn>
              <a:cxn ang="0">
                <a:pos x="40" y="65"/>
              </a:cxn>
              <a:cxn ang="0">
                <a:pos x="76" y="33"/>
              </a:cxn>
              <a:cxn ang="0">
                <a:pos x="120" y="13"/>
              </a:cxn>
              <a:cxn ang="0">
                <a:pos x="168" y="1"/>
              </a:cxn>
              <a:cxn ang="0">
                <a:pos x="236" y="5"/>
              </a:cxn>
              <a:cxn ang="0">
                <a:pos x="284" y="25"/>
              </a:cxn>
              <a:cxn ang="0">
                <a:pos x="337" y="72"/>
              </a:cxn>
              <a:cxn ang="0">
                <a:pos x="363" y="110"/>
              </a:cxn>
              <a:cxn ang="0">
                <a:pos x="383" y="170"/>
              </a:cxn>
              <a:cxn ang="0">
                <a:pos x="383" y="238"/>
              </a:cxn>
              <a:cxn ang="0">
                <a:pos x="371" y="290"/>
              </a:cxn>
              <a:cxn ang="0">
                <a:pos x="350" y="320"/>
              </a:cxn>
              <a:cxn ang="0">
                <a:pos x="308" y="365"/>
              </a:cxn>
              <a:cxn ang="0">
                <a:pos x="268" y="389"/>
              </a:cxn>
            </a:cxnLst>
            <a:rect l="0" t="0" r="r" b="b"/>
            <a:pathLst>
              <a:path w="386" h="389">
                <a:moveTo>
                  <a:pt x="0" y="117"/>
                </a:moveTo>
                <a:cubicBezTo>
                  <a:pt x="3" y="112"/>
                  <a:pt x="13" y="98"/>
                  <a:pt x="20" y="89"/>
                </a:cubicBezTo>
                <a:cubicBezTo>
                  <a:pt x="27" y="80"/>
                  <a:pt x="31" y="74"/>
                  <a:pt x="40" y="65"/>
                </a:cubicBezTo>
                <a:cubicBezTo>
                  <a:pt x="49" y="56"/>
                  <a:pt x="63" y="42"/>
                  <a:pt x="76" y="33"/>
                </a:cubicBezTo>
                <a:cubicBezTo>
                  <a:pt x="89" y="24"/>
                  <a:pt x="105" y="18"/>
                  <a:pt x="120" y="13"/>
                </a:cubicBezTo>
                <a:cubicBezTo>
                  <a:pt x="135" y="8"/>
                  <a:pt x="149" y="2"/>
                  <a:pt x="168" y="1"/>
                </a:cubicBezTo>
                <a:cubicBezTo>
                  <a:pt x="187" y="0"/>
                  <a:pt x="217" y="1"/>
                  <a:pt x="236" y="5"/>
                </a:cubicBezTo>
                <a:cubicBezTo>
                  <a:pt x="255" y="9"/>
                  <a:pt x="267" y="14"/>
                  <a:pt x="284" y="25"/>
                </a:cubicBezTo>
                <a:cubicBezTo>
                  <a:pt x="301" y="36"/>
                  <a:pt x="324" y="58"/>
                  <a:pt x="337" y="72"/>
                </a:cubicBezTo>
                <a:cubicBezTo>
                  <a:pt x="350" y="86"/>
                  <a:pt x="355" y="94"/>
                  <a:pt x="363" y="110"/>
                </a:cubicBezTo>
                <a:cubicBezTo>
                  <a:pt x="371" y="126"/>
                  <a:pt x="380" y="149"/>
                  <a:pt x="383" y="170"/>
                </a:cubicBezTo>
                <a:cubicBezTo>
                  <a:pt x="386" y="191"/>
                  <a:pt x="385" y="218"/>
                  <a:pt x="383" y="238"/>
                </a:cubicBezTo>
                <a:cubicBezTo>
                  <a:pt x="381" y="258"/>
                  <a:pt x="376" y="276"/>
                  <a:pt x="371" y="290"/>
                </a:cubicBezTo>
                <a:cubicBezTo>
                  <a:pt x="366" y="304"/>
                  <a:pt x="361" y="307"/>
                  <a:pt x="350" y="320"/>
                </a:cubicBezTo>
                <a:cubicBezTo>
                  <a:pt x="339" y="333"/>
                  <a:pt x="322" y="354"/>
                  <a:pt x="308" y="365"/>
                </a:cubicBezTo>
                <a:cubicBezTo>
                  <a:pt x="294" y="376"/>
                  <a:pt x="276" y="384"/>
                  <a:pt x="268" y="389"/>
                </a:cubicBezTo>
              </a:path>
            </a:pathLst>
          </a:custGeom>
          <a:noFill/>
          <a:ln w="76200" cmpd="sng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Freeform 70"/>
          <p:cNvSpPr>
            <a:spLocks/>
          </p:cNvSpPr>
          <p:nvPr/>
        </p:nvSpPr>
        <p:spPr bwMode="auto">
          <a:xfrm>
            <a:off x="4908550" y="1971675"/>
            <a:ext cx="271463" cy="9652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58" y="84"/>
              </a:cxn>
              <a:cxn ang="0">
                <a:pos x="141" y="205"/>
              </a:cxn>
              <a:cxn ang="0">
                <a:pos x="122" y="346"/>
              </a:cxn>
              <a:cxn ang="0">
                <a:pos x="109" y="512"/>
              </a:cxn>
              <a:cxn ang="0">
                <a:pos x="109" y="583"/>
              </a:cxn>
            </a:cxnLst>
            <a:rect l="0" t="0" r="r" b="b"/>
            <a:pathLst>
              <a:path w="152" h="589">
                <a:moveTo>
                  <a:pt x="0" y="0"/>
                </a:moveTo>
                <a:cubicBezTo>
                  <a:pt x="17" y="25"/>
                  <a:pt x="35" y="50"/>
                  <a:pt x="58" y="84"/>
                </a:cubicBezTo>
                <a:cubicBezTo>
                  <a:pt x="81" y="118"/>
                  <a:pt x="130" y="161"/>
                  <a:pt x="141" y="205"/>
                </a:cubicBezTo>
                <a:cubicBezTo>
                  <a:pt x="152" y="249"/>
                  <a:pt x="127" y="295"/>
                  <a:pt x="122" y="346"/>
                </a:cubicBezTo>
                <a:cubicBezTo>
                  <a:pt x="117" y="397"/>
                  <a:pt x="111" y="473"/>
                  <a:pt x="109" y="512"/>
                </a:cubicBezTo>
                <a:cubicBezTo>
                  <a:pt x="107" y="551"/>
                  <a:pt x="108" y="589"/>
                  <a:pt x="109" y="583"/>
                </a:cubicBezTo>
              </a:path>
            </a:pathLst>
          </a:custGeom>
          <a:noFill/>
          <a:ln w="1905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Line 71"/>
          <p:cNvSpPr>
            <a:spLocks noChangeShapeType="1"/>
          </p:cNvSpPr>
          <p:nvPr/>
        </p:nvSpPr>
        <p:spPr bwMode="auto">
          <a:xfrm>
            <a:off x="4319588" y="417513"/>
            <a:ext cx="0" cy="588962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Line 72"/>
          <p:cNvSpPr>
            <a:spLocks noChangeShapeType="1"/>
          </p:cNvSpPr>
          <p:nvPr/>
        </p:nvSpPr>
        <p:spPr bwMode="auto">
          <a:xfrm>
            <a:off x="4319588" y="1412875"/>
            <a:ext cx="0" cy="185738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" name="Line 73"/>
          <p:cNvSpPr>
            <a:spLocks noChangeShapeType="1"/>
          </p:cNvSpPr>
          <p:nvPr/>
        </p:nvSpPr>
        <p:spPr bwMode="auto">
          <a:xfrm>
            <a:off x="3790950" y="995363"/>
            <a:ext cx="549275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Line 74"/>
          <p:cNvSpPr>
            <a:spLocks noChangeShapeType="1"/>
          </p:cNvSpPr>
          <p:nvPr/>
        </p:nvSpPr>
        <p:spPr bwMode="auto">
          <a:xfrm>
            <a:off x="3781425" y="1412875"/>
            <a:ext cx="527050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Freeform 75"/>
          <p:cNvSpPr>
            <a:spLocks/>
          </p:cNvSpPr>
          <p:nvPr/>
        </p:nvSpPr>
        <p:spPr bwMode="auto">
          <a:xfrm>
            <a:off x="4314825" y="1006475"/>
            <a:ext cx="87313" cy="396875"/>
          </a:xfrm>
          <a:custGeom>
            <a:avLst/>
            <a:gdLst/>
            <a:ahLst/>
            <a:cxnLst>
              <a:cxn ang="0">
                <a:pos x="9" y="0"/>
              </a:cxn>
              <a:cxn ang="0">
                <a:pos x="41" y="45"/>
              </a:cxn>
              <a:cxn ang="0">
                <a:pos x="54" y="90"/>
              </a:cxn>
              <a:cxn ang="0">
                <a:pos x="48" y="141"/>
              </a:cxn>
              <a:cxn ang="0">
                <a:pos x="28" y="198"/>
              </a:cxn>
              <a:cxn ang="0">
                <a:pos x="9" y="230"/>
              </a:cxn>
            </a:cxnLst>
            <a:rect l="0" t="0" r="r" b="b"/>
            <a:pathLst>
              <a:path w="55" h="230">
                <a:moveTo>
                  <a:pt x="9" y="0"/>
                </a:moveTo>
                <a:cubicBezTo>
                  <a:pt x="21" y="15"/>
                  <a:pt x="34" y="30"/>
                  <a:pt x="41" y="45"/>
                </a:cubicBezTo>
                <a:cubicBezTo>
                  <a:pt x="48" y="60"/>
                  <a:pt x="53" y="74"/>
                  <a:pt x="54" y="90"/>
                </a:cubicBezTo>
                <a:cubicBezTo>
                  <a:pt x="55" y="106"/>
                  <a:pt x="52" y="123"/>
                  <a:pt x="48" y="141"/>
                </a:cubicBezTo>
                <a:cubicBezTo>
                  <a:pt x="44" y="159"/>
                  <a:pt x="35" y="183"/>
                  <a:pt x="28" y="198"/>
                </a:cubicBezTo>
                <a:cubicBezTo>
                  <a:pt x="21" y="213"/>
                  <a:pt x="0" y="209"/>
                  <a:pt x="9" y="230"/>
                </a:cubicBezTo>
              </a:path>
            </a:pathLst>
          </a:custGeom>
          <a:noFill/>
          <a:ln w="38100" cmpd="sng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Line 76"/>
          <p:cNvSpPr>
            <a:spLocks noChangeShapeType="1"/>
          </p:cNvSpPr>
          <p:nvPr/>
        </p:nvSpPr>
        <p:spPr bwMode="auto">
          <a:xfrm>
            <a:off x="5294313" y="417513"/>
            <a:ext cx="0" cy="1655762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Line 77"/>
          <p:cNvSpPr>
            <a:spLocks noChangeShapeType="1"/>
          </p:cNvSpPr>
          <p:nvPr/>
        </p:nvSpPr>
        <p:spPr bwMode="auto">
          <a:xfrm>
            <a:off x="5294313" y="2368550"/>
            <a:ext cx="0" cy="52705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Line 78"/>
          <p:cNvSpPr>
            <a:spLocks noChangeShapeType="1"/>
          </p:cNvSpPr>
          <p:nvPr/>
        </p:nvSpPr>
        <p:spPr bwMode="auto">
          <a:xfrm>
            <a:off x="5294313" y="2073275"/>
            <a:ext cx="366712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Line 79"/>
          <p:cNvSpPr>
            <a:spLocks noChangeShapeType="1"/>
          </p:cNvSpPr>
          <p:nvPr/>
        </p:nvSpPr>
        <p:spPr bwMode="auto">
          <a:xfrm>
            <a:off x="5283200" y="2366963"/>
            <a:ext cx="385763" cy="0"/>
          </a:xfrm>
          <a:prstGeom prst="line">
            <a:avLst/>
          </a:pr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" name="Arc 80"/>
          <p:cNvSpPr>
            <a:spLocks/>
          </p:cNvSpPr>
          <p:nvPr/>
        </p:nvSpPr>
        <p:spPr bwMode="auto">
          <a:xfrm flipH="1" flipV="1">
            <a:off x="5233988" y="2079625"/>
            <a:ext cx="223837" cy="304800"/>
          </a:xfrm>
          <a:custGeom>
            <a:avLst/>
            <a:gdLst>
              <a:gd name="G0" fmla="+- 0 0 0"/>
              <a:gd name="G1" fmla="+- 15217 0 0"/>
              <a:gd name="G2" fmla="+- 21600 0 0"/>
              <a:gd name="T0" fmla="*/ 15330 w 21600"/>
              <a:gd name="T1" fmla="*/ 0 h 29559"/>
              <a:gd name="T2" fmla="*/ 16152 w 21600"/>
              <a:gd name="T3" fmla="*/ 29559 h 29559"/>
              <a:gd name="T4" fmla="*/ 0 w 21600"/>
              <a:gd name="T5" fmla="*/ 15217 h 29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9559" fill="none" extrusionOk="0">
                <a:moveTo>
                  <a:pt x="15329" y="0"/>
                </a:moveTo>
                <a:cubicBezTo>
                  <a:pt x="19346" y="4046"/>
                  <a:pt x="21600" y="9516"/>
                  <a:pt x="21600" y="15217"/>
                </a:cubicBezTo>
                <a:cubicBezTo>
                  <a:pt x="21600" y="20503"/>
                  <a:pt x="19661" y="25605"/>
                  <a:pt x="16151" y="29558"/>
                </a:cubicBezTo>
              </a:path>
              <a:path w="21600" h="29559" stroke="0" extrusionOk="0">
                <a:moveTo>
                  <a:pt x="15329" y="0"/>
                </a:moveTo>
                <a:cubicBezTo>
                  <a:pt x="19346" y="4046"/>
                  <a:pt x="21600" y="9516"/>
                  <a:pt x="21600" y="15217"/>
                </a:cubicBezTo>
                <a:cubicBezTo>
                  <a:pt x="21600" y="20503"/>
                  <a:pt x="19661" y="25605"/>
                  <a:pt x="16151" y="29558"/>
                </a:cubicBezTo>
                <a:lnTo>
                  <a:pt x="0" y="15217"/>
                </a:lnTo>
                <a:close/>
              </a:path>
            </a:pathLst>
          </a:custGeom>
          <a:noFill/>
          <a:ln w="3810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" name="Line 81"/>
          <p:cNvSpPr>
            <a:spLocks noChangeShapeType="1"/>
          </p:cNvSpPr>
          <p:nvPr/>
        </p:nvSpPr>
        <p:spPr bwMode="auto">
          <a:xfrm>
            <a:off x="4319588" y="1625600"/>
            <a:ext cx="0" cy="1004888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Line 82"/>
          <p:cNvSpPr>
            <a:spLocks noChangeShapeType="1"/>
          </p:cNvSpPr>
          <p:nvPr/>
        </p:nvSpPr>
        <p:spPr bwMode="auto">
          <a:xfrm flipH="1">
            <a:off x="3924300" y="438150"/>
            <a:ext cx="192088" cy="1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Line 83"/>
          <p:cNvSpPr>
            <a:spLocks noChangeShapeType="1"/>
          </p:cNvSpPr>
          <p:nvPr/>
        </p:nvSpPr>
        <p:spPr bwMode="auto">
          <a:xfrm flipH="1">
            <a:off x="3811588" y="854075"/>
            <a:ext cx="131762" cy="1317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Line 84"/>
          <p:cNvSpPr>
            <a:spLocks noChangeShapeType="1"/>
          </p:cNvSpPr>
          <p:nvPr/>
        </p:nvSpPr>
        <p:spPr bwMode="auto">
          <a:xfrm flipH="1">
            <a:off x="4117975" y="479425"/>
            <a:ext cx="192088" cy="1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Line 85"/>
          <p:cNvSpPr>
            <a:spLocks noChangeShapeType="1"/>
          </p:cNvSpPr>
          <p:nvPr/>
        </p:nvSpPr>
        <p:spPr bwMode="auto">
          <a:xfrm flipH="1">
            <a:off x="4035425" y="722313"/>
            <a:ext cx="282575" cy="282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" name="Line 86"/>
          <p:cNvSpPr>
            <a:spLocks noChangeShapeType="1"/>
          </p:cNvSpPr>
          <p:nvPr/>
        </p:nvSpPr>
        <p:spPr bwMode="auto">
          <a:xfrm flipH="1">
            <a:off x="3832225" y="1412875"/>
            <a:ext cx="141288" cy="1412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" name="Line 87"/>
          <p:cNvSpPr>
            <a:spLocks noChangeShapeType="1"/>
          </p:cNvSpPr>
          <p:nvPr/>
        </p:nvSpPr>
        <p:spPr bwMode="auto">
          <a:xfrm flipH="1">
            <a:off x="4095750" y="1393825"/>
            <a:ext cx="171450" cy="1714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" name="Line 88"/>
          <p:cNvSpPr>
            <a:spLocks noChangeShapeType="1"/>
          </p:cNvSpPr>
          <p:nvPr/>
        </p:nvSpPr>
        <p:spPr bwMode="auto">
          <a:xfrm flipH="1">
            <a:off x="5295900" y="438150"/>
            <a:ext cx="201613" cy="201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Line 89"/>
          <p:cNvSpPr>
            <a:spLocks noChangeShapeType="1"/>
          </p:cNvSpPr>
          <p:nvPr/>
        </p:nvSpPr>
        <p:spPr bwMode="auto">
          <a:xfrm flipH="1">
            <a:off x="5286375" y="498475"/>
            <a:ext cx="373063" cy="374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" name="Line 90"/>
          <p:cNvSpPr>
            <a:spLocks noChangeShapeType="1"/>
          </p:cNvSpPr>
          <p:nvPr/>
        </p:nvSpPr>
        <p:spPr bwMode="auto">
          <a:xfrm flipH="1">
            <a:off x="5295900" y="917575"/>
            <a:ext cx="190500" cy="1905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" name="Line 91"/>
          <p:cNvSpPr>
            <a:spLocks noChangeShapeType="1"/>
          </p:cNvSpPr>
          <p:nvPr/>
        </p:nvSpPr>
        <p:spPr bwMode="auto">
          <a:xfrm flipH="1">
            <a:off x="5265738" y="1169988"/>
            <a:ext cx="201612" cy="2016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" name="Line 92"/>
          <p:cNvSpPr>
            <a:spLocks noChangeShapeType="1"/>
          </p:cNvSpPr>
          <p:nvPr/>
        </p:nvSpPr>
        <p:spPr bwMode="auto">
          <a:xfrm flipH="1">
            <a:off x="5284788" y="1393825"/>
            <a:ext cx="201612" cy="201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4" name="Line 93"/>
          <p:cNvSpPr>
            <a:spLocks noChangeShapeType="1"/>
          </p:cNvSpPr>
          <p:nvPr/>
        </p:nvSpPr>
        <p:spPr bwMode="auto">
          <a:xfrm flipH="1">
            <a:off x="5276850" y="1647825"/>
            <a:ext cx="201613" cy="2016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" name="Line 94"/>
          <p:cNvSpPr>
            <a:spLocks noChangeShapeType="1"/>
          </p:cNvSpPr>
          <p:nvPr/>
        </p:nvSpPr>
        <p:spPr bwMode="auto">
          <a:xfrm flipH="1">
            <a:off x="5305425" y="1922463"/>
            <a:ext cx="160338" cy="160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" name="Line 95"/>
          <p:cNvSpPr>
            <a:spLocks noChangeShapeType="1"/>
          </p:cNvSpPr>
          <p:nvPr/>
        </p:nvSpPr>
        <p:spPr bwMode="auto">
          <a:xfrm flipH="1">
            <a:off x="5559425" y="1971675"/>
            <a:ext cx="90488" cy="904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" name="Line 96"/>
          <p:cNvSpPr>
            <a:spLocks noChangeShapeType="1"/>
          </p:cNvSpPr>
          <p:nvPr/>
        </p:nvSpPr>
        <p:spPr bwMode="auto">
          <a:xfrm flipH="1">
            <a:off x="5276850" y="2368550"/>
            <a:ext cx="252413" cy="2524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" name="Line 97"/>
          <p:cNvSpPr>
            <a:spLocks noChangeShapeType="1"/>
          </p:cNvSpPr>
          <p:nvPr/>
        </p:nvSpPr>
        <p:spPr bwMode="auto">
          <a:xfrm flipH="1">
            <a:off x="5275263" y="2513013"/>
            <a:ext cx="373062" cy="3714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9" name="Line 98"/>
          <p:cNvSpPr>
            <a:spLocks noChangeShapeType="1"/>
          </p:cNvSpPr>
          <p:nvPr/>
        </p:nvSpPr>
        <p:spPr bwMode="auto">
          <a:xfrm flipH="1">
            <a:off x="5508625" y="2757488"/>
            <a:ext cx="147638" cy="1476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" name="Text Box 99"/>
          <p:cNvSpPr txBox="1">
            <a:spLocks noChangeArrowheads="1"/>
          </p:cNvSpPr>
          <p:nvPr/>
        </p:nvSpPr>
        <p:spPr bwMode="auto">
          <a:xfrm>
            <a:off x="492125" y="6010275"/>
            <a:ext cx="46545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</a:rPr>
              <a:t>局部剖视图用波浪线分界</a:t>
            </a:r>
            <a:endParaRPr lang="zh-CN" altLang="en-US" sz="2800" b="1">
              <a:solidFill>
                <a:srgbClr val="000066"/>
              </a:solidFill>
              <a:ea typeface="隶书" pitchFamily="49" charset="-122"/>
            </a:endParaRPr>
          </a:p>
        </p:txBody>
      </p:sp>
      <p:sp>
        <p:nvSpPr>
          <p:cNvPr id="101" name="AutoShape 100" descr="画布"/>
          <p:cNvSpPr>
            <a:spLocks noChangeArrowheads="1"/>
          </p:cNvSpPr>
          <p:nvPr/>
        </p:nvSpPr>
        <p:spPr bwMode="auto">
          <a:xfrm>
            <a:off x="6107113" y="976313"/>
            <a:ext cx="2406650" cy="479425"/>
          </a:xfrm>
          <a:prstGeom prst="wedgeRectCallout">
            <a:avLst>
              <a:gd name="adj1" fmla="val -107917"/>
              <a:gd name="adj2" fmla="val 123843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102" name="Text Box 101"/>
          <p:cNvSpPr txBox="1">
            <a:spLocks noChangeArrowheads="1"/>
          </p:cNvSpPr>
          <p:nvPr/>
        </p:nvSpPr>
        <p:spPr bwMode="auto">
          <a:xfrm>
            <a:off x="6151563" y="947738"/>
            <a:ext cx="24892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隶书" pitchFamily="49" charset="-122"/>
                <a:ea typeface="隶书" pitchFamily="49" charset="-122"/>
                <a:sym typeface="Marlett" pitchFamily="2" charset="2"/>
              </a:rPr>
              <a:t>不得穿空而过</a:t>
            </a:r>
          </a:p>
        </p:txBody>
      </p:sp>
      <p:sp>
        <p:nvSpPr>
          <p:cNvPr id="103" name="Rectangle 102"/>
          <p:cNvSpPr>
            <a:spLocks noChangeArrowheads="1"/>
          </p:cNvSpPr>
          <p:nvPr/>
        </p:nvSpPr>
        <p:spPr bwMode="auto">
          <a:xfrm>
            <a:off x="314325" y="1211263"/>
            <a:ext cx="3028950" cy="579437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660033"/>
                </a:solidFill>
                <a:ea typeface="隶书" pitchFamily="49" charset="-122"/>
              </a:rPr>
              <a:t>注意波浪线画法</a:t>
            </a:r>
          </a:p>
        </p:txBody>
      </p:sp>
      <p:sp>
        <p:nvSpPr>
          <p:cNvPr id="104" name="Rectangle 103" descr="画布"/>
          <p:cNvSpPr>
            <a:spLocks noChangeArrowheads="1"/>
          </p:cNvSpPr>
          <p:nvPr/>
        </p:nvSpPr>
        <p:spPr bwMode="auto">
          <a:xfrm>
            <a:off x="251520" y="1844824"/>
            <a:ext cx="3394075" cy="52863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latin typeface="隶书" pitchFamily="49" charset="-122"/>
                <a:ea typeface="隶书" pitchFamily="49" charset="-122"/>
                <a:sym typeface="Marlett" pitchFamily="2" charset="2"/>
              </a:rPr>
              <a:t>不应与任何图线重合</a:t>
            </a:r>
          </a:p>
        </p:txBody>
      </p:sp>
      <p:sp>
        <p:nvSpPr>
          <p:cNvPr id="105" name="Line 104"/>
          <p:cNvSpPr>
            <a:spLocks noChangeShapeType="1"/>
          </p:cNvSpPr>
          <p:nvPr/>
        </p:nvSpPr>
        <p:spPr bwMode="auto">
          <a:xfrm>
            <a:off x="4319588" y="2665413"/>
            <a:ext cx="0" cy="230187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6" name="Freeform 105" descr="白色大理石"/>
          <p:cNvSpPr>
            <a:spLocks/>
          </p:cNvSpPr>
          <p:nvPr/>
        </p:nvSpPr>
        <p:spPr bwMode="auto">
          <a:xfrm>
            <a:off x="4335463" y="2087563"/>
            <a:ext cx="2120900" cy="1474787"/>
          </a:xfrm>
          <a:custGeom>
            <a:avLst/>
            <a:gdLst/>
            <a:ahLst/>
            <a:cxnLst>
              <a:cxn ang="0">
                <a:pos x="1328" y="817"/>
              </a:cxn>
              <a:cxn ang="0">
                <a:pos x="0" y="0"/>
              </a:cxn>
              <a:cxn ang="0">
                <a:pos x="1336" y="929"/>
              </a:cxn>
              <a:cxn ang="0">
                <a:pos x="1328" y="817"/>
              </a:cxn>
            </a:cxnLst>
            <a:rect l="0" t="0" r="r" b="b"/>
            <a:pathLst>
              <a:path w="1336" h="929">
                <a:moveTo>
                  <a:pt x="1328" y="817"/>
                </a:moveTo>
                <a:lnTo>
                  <a:pt x="0" y="0"/>
                </a:lnTo>
                <a:lnTo>
                  <a:pt x="1336" y="929"/>
                </a:lnTo>
                <a:lnTo>
                  <a:pt x="1328" y="817"/>
                </a:lnTo>
                <a:close/>
              </a:path>
            </a:pathLst>
          </a:cu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07" name="Text Box 106" descr="紫色网格"/>
          <p:cNvSpPr txBox="1">
            <a:spLocks noChangeArrowheads="1"/>
          </p:cNvSpPr>
          <p:nvPr/>
        </p:nvSpPr>
        <p:spPr bwMode="auto">
          <a:xfrm>
            <a:off x="467544" y="260648"/>
            <a:ext cx="2037737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a typeface="隶书" pitchFamily="49" charset="-122"/>
              </a:rPr>
              <a:t>局部剖视</a:t>
            </a:r>
          </a:p>
        </p:txBody>
      </p:sp>
      <p:sp>
        <p:nvSpPr>
          <p:cNvPr id="108" name="AutoShape 107" descr="蓝色砂纸"/>
          <p:cNvSpPr>
            <a:spLocks noChangeArrowheads="1"/>
          </p:cNvSpPr>
          <p:nvPr/>
        </p:nvSpPr>
        <p:spPr bwMode="auto">
          <a:xfrm>
            <a:off x="366713" y="5313363"/>
            <a:ext cx="8345487" cy="663575"/>
          </a:xfrm>
          <a:prstGeom prst="plaque">
            <a:avLst>
              <a:gd name="adj" fmla="val 16667"/>
            </a:avLst>
          </a:prstGeom>
          <a:blipFill dpi="0" rotWithShape="0">
            <a:blip r:embed="rId3" cstate="print"/>
            <a:srcRect/>
            <a:tile tx="0" ty="0" sx="100000" sy="100000" flip="none" algn="tl"/>
          </a:blipFill>
          <a:ln w="19050">
            <a:solidFill>
              <a:schemeClr val="tx2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109" name="Text Box 108"/>
          <p:cNvSpPr txBox="1">
            <a:spLocks noChangeArrowheads="1"/>
          </p:cNvSpPr>
          <p:nvPr/>
        </p:nvSpPr>
        <p:spPr bwMode="auto">
          <a:xfrm>
            <a:off x="530225" y="5302250"/>
            <a:ext cx="7956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用剖切面局部地剖开物体所得的剖视图</a:t>
            </a:r>
          </a:p>
        </p:txBody>
      </p:sp>
      <p:grpSp>
        <p:nvGrpSpPr>
          <p:cNvPr id="110" name="Group 109"/>
          <p:cNvGrpSpPr>
            <a:grpSpLocks/>
          </p:cNvGrpSpPr>
          <p:nvPr/>
        </p:nvGrpSpPr>
        <p:grpSpPr bwMode="auto">
          <a:xfrm>
            <a:off x="3592513" y="3138488"/>
            <a:ext cx="2282825" cy="2124075"/>
            <a:chOff x="2263" y="1977"/>
            <a:chExt cx="1438" cy="1338"/>
          </a:xfrm>
        </p:grpSpPr>
        <p:sp>
          <p:nvSpPr>
            <p:cNvPr id="111" name="Rectangle 110"/>
            <p:cNvSpPr>
              <a:spLocks noChangeArrowheads="1"/>
            </p:cNvSpPr>
            <p:nvPr/>
          </p:nvSpPr>
          <p:spPr bwMode="auto">
            <a:xfrm>
              <a:off x="2263" y="1977"/>
              <a:ext cx="1438" cy="1338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9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2" name="Group 111"/>
            <p:cNvGrpSpPr>
              <a:grpSpLocks/>
            </p:cNvGrpSpPr>
            <p:nvPr/>
          </p:nvGrpSpPr>
          <p:grpSpPr bwMode="auto">
            <a:xfrm>
              <a:off x="2318" y="2039"/>
              <a:ext cx="1347" cy="1251"/>
              <a:chOff x="2707" y="2555"/>
              <a:chExt cx="1347" cy="1251"/>
            </a:xfrm>
          </p:grpSpPr>
          <p:sp>
            <p:nvSpPr>
              <p:cNvPr id="113" name="Line 112"/>
              <p:cNvSpPr>
                <a:spLocks noChangeShapeType="1"/>
              </p:cNvSpPr>
              <p:nvPr/>
            </p:nvSpPr>
            <p:spPr bwMode="auto">
              <a:xfrm rot="16200000" flipH="1">
                <a:off x="2476" y="3159"/>
                <a:ext cx="774" cy="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4" name="Line 113"/>
              <p:cNvSpPr>
                <a:spLocks noChangeShapeType="1"/>
              </p:cNvSpPr>
              <p:nvPr/>
            </p:nvSpPr>
            <p:spPr bwMode="auto">
              <a:xfrm>
                <a:off x="3017" y="2616"/>
                <a:ext cx="806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5" name="Line 114"/>
              <p:cNvSpPr>
                <a:spLocks noChangeShapeType="1"/>
              </p:cNvSpPr>
              <p:nvPr/>
            </p:nvSpPr>
            <p:spPr bwMode="auto">
              <a:xfrm>
                <a:off x="3012" y="3716"/>
                <a:ext cx="80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6" name="Line 115"/>
              <p:cNvSpPr>
                <a:spLocks noChangeShapeType="1"/>
              </p:cNvSpPr>
              <p:nvPr/>
            </p:nvSpPr>
            <p:spPr bwMode="auto">
              <a:xfrm rot="5400000">
                <a:off x="3583" y="3157"/>
                <a:ext cx="782" cy="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7" name="Oval 116"/>
              <p:cNvSpPr>
                <a:spLocks noChangeArrowheads="1"/>
              </p:cNvSpPr>
              <p:nvPr/>
            </p:nvSpPr>
            <p:spPr bwMode="auto">
              <a:xfrm>
                <a:off x="3146" y="2854"/>
                <a:ext cx="576" cy="576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8" name="Line 117"/>
              <p:cNvSpPr>
                <a:spLocks noChangeShapeType="1"/>
              </p:cNvSpPr>
              <p:nvPr/>
            </p:nvSpPr>
            <p:spPr bwMode="auto">
              <a:xfrm>
                <a:off x="2707" y="3143"/>
                <a:ext cx="1347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" name="Line 118"/>
              <p:cNvSpPr>
                <a:spLocks noChangeShapeType="1"/>
              </p:cNvSpPr>
              <p:nvPr/>
            </p:nvSpPr>
            <p:spPr bwMode="auto">
              <a:xfrm>
                <a:off x="3430" y="2555"/>
                <a:ext cx="0" cy="1251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" name="Line 119"/>
              <p:cNvSpPr>
                <a:spLocks noChangeShapeType="1"/>
              </p:cNvSpPr>
              <p:nvPr/>
            </p:nvSpPr>
            <p:spPr bwMode="auto">
              <a:xfrm>
                <a:off x="2774" y="2923"/>
                <a:ext cx="90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1" name="Line 120"/>
              <p:cNvSpPr>
                <a:spLocks noChangeShapeType="1"/>
              </p:cNvSpPr>
              <p:nvPr/>
            </p:nvSpPr>
            <p:spPr bwMode="auto">
              <a:xfrm>
                <a:off x="2768" y="3371"/>
                <a:ext cx="9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2" name="Arc 121"/>
              <p:cNvSpPr>
                <a:spLocks/>
              </p:cNvSpPr>
              <p:nvPr/>
            </p:nvSpPr>
            <p:spPr bwMode="auto">
              <a:xfrm flipV="1">
                <a:off x="3781" y="2611"/>
                <a:ext cx="191" cy="206"/>
              </a:xfrm>
              <a:custGeom>
                <a:avLst/>
                <a:gdLst>
                  <a:gd name="G0" fmla="+- 573 0 0"/>
                  <a:gd name="G1" fmla="+- 2335 0 0"/>
                  <a:gd name="G2" fmla="+- 21600 0 0"/>
                  <a:gd name="T0" fmla="*/ 22046 w 22173"/>
                  <a:gd name="T1" fmla="*/ 0 h 23935"/>
                  <a:gd name="T2" fmla="*/ 0 w 22173"/>
                  <a:gd name="T3" fmla="*/ 23927 h 23935"/>
                  <a:gd name="T4" fmla="*/ 573 w 22173"/>
                  <a:gd name="T5" fmla="*/ 2335 h 239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2173" h="23935" fill="none" extrusionOk="0">
                    <a:moveTo>
                      <a:pt x="22046" y="-1"/>
                    </a:moveTo>
                    <a:cubicBezTo>
                      <a:pt x="22130" y="775"/>
                      <a:pt x="22173" y="1554"/>
                      <a:pt x="22173" y="2335"/>
                    </a:cubicBezTo>
                    <a:cubicBezTo>
                      <a:pt x="22173" y="14264"/>
                      <a:pt x="12502" y="23935"/>
                      <a:pt x="573" y="23935"/>
                    </a:cubicBezTo>
                    <a:cubicBezTo>
                      <a:pt x="381" y="23935"/>
                      <a:pt x="190" y="23932"/>
                      <a:pt x="-1" y="23927"/>
                    </a:cubicBezTo>
                  </a:path>
                  <a:path w="22173" h="23935" stroke="0" extrusionOk="0">
                    <a:moveTo>
                      <a:pt x="22046" y="-1"/>
                    </a:moveTo>
                    <a:cubicBezTo>
                      <a:pt x="22130" y="775"/>
                      <a:pt x="22173" y="1554"/>
                      <a:pt x="22173" y="2335"/>
                    </a:cubicBezTo>
                    <a:cubicBezTo>
                      <a:pt x="22173" y="14264"/>
                      <a:pt x="12502" y="23935"/>
                      <a:pt x="573" y="23935"/>
                    </a:cubicBezTo>
                    <a:cubicBezTo>
                      <a:pt x="381" y="23935"/>
                      <a:pt x="190" y="23932"/>
                      <a:pt x="-1" y="23927"/>
                    </a:cubicBezTo>
                    <a:lnTo>
                      <a:pt x="573" y="2335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3" name="Arc 122"/>
              <p:cNvSpPr>
                <a:spLocks/>
              </p:cNvSpPr>
              <p:nvPr/>
            </p:nvSpPr>
            <p:spPr bwMode="auto">
              <a:xfrm flipV="1">
                <a:off x="2864" y="2613"/>
                <a:ext cx="204" cy="193"/>
              </a:xfrm>
              <a:custGeom>
                <a:avLst/>
                <a:gdLst>
                  <a:gd name="G0" fmla="+- 21600 0 0"/>
                  <a:gd name="G1" fmla="+- 841 0 0"/>
                  <a:gd name="G2" fmla="+- 21600 0 0"/>
                  <a:gd name="T0" fmla="*/ 23692 w 23692"/>
                  <a:gd name="T1" fmla="*/ 22340 h 22441"/>
                  <a:gd name="T2" fmla="*/ 16 w 23692"/>
                  <a:gd name="T3" fmla="*/ 0 h 22441"/>
                  <a:gd name="T4" fmla="*/ 21600 w 23692"/>
                  <a:gd name="T5" fmla="*/ 841 h 22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3692" h="22441" fill="none" extrusionOk="0">
                    <a:moveTo>
                      <a:pt x="23691" y="22339"/>
                    </a:moveTo>
                    <a:cubicBezTo>
                      <a:pt x="22996" y="22407"/>
                      <a:pt x="22298" y="22440"/>
                      <a:pt x="21600" y="22441"/>
                    </a:cubicBezTo>
                    <a:cubicBezTo>
                      <a:pt x="9670" y="22441"/>
                      <a:pt x="0" y="12770"/>
                      <a:pt x="0" y="841"/>
                    </a:cubicBezTo>
                    <a:cubicBezTo>
                      <a:pt x="-1" y="560"/>
                      <a:pt x="5" y="280"/>
                      <a:pt x="16" y="0"/>
                    </a:cubicBezTo>
                  </a:path>
                  <a:path w="23692" h="22441" stroke="0" extrusionOk="0">
                    <a:moveTo>
                      <a:pt x="23691" y="22339"/>
                    </a:moveTo>
                    <a:cubicBezTo>
                      <a:pt x="22996" y="22407"/>
                      <a:pt x="22298" y="22440"/>
                      <a:pt x="21600" y="22441"/>
                    </a:cubicBezTo>
                    <a:cubicBezTo>
                      <a:pt x="9670" y="22441"/>
                      <a:pt x="0" y="12770"/>
                      <a:pt x="0" y="841"/>
                    </a:cubicBezTo>
                    <a:cubicBezTo>
                      <a:pt x="-1" y="560"/>
                      <a:pt x="5" y="280"/>
                      <a:pt x="16" y="0"/>
                    </a:cubicBezTo>
                    <a:lnTo>
                      <a:pt x="21600" y="841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4" name="Arc 123"/>
              <p:cNvSpPr>
                <a:spLocks/>
              </p:cNvSpPr>
              <p:nvPr/>
            </p:nvSpPr>
            <p:spPr bwMode="auto">
              <a:xfrm flipV="1">
                <a:off x="2864" y="3486"/>
                <a:ext cx="215" cy="226"/>
              </a:xfrm>
              <a:custGeom>
                <a:avLst/>
                <a:gdLst>
                  <a:gd name="G0" fmla="+- 21600 0 0"/>
                  <a:gd name="G1" fmla="+- 21600 0 0"/>
                  <a:gd name="G2" fmla="+- 21600 0 0"/>
                  <a:gd name="T0" fmla="*/ 497 w 24919"/>
                  <a:gd name="T1" fmla="*/ 26208 h 26208"/>
                  <a:gd name="T2" fmla="*/ 24919 w 24919"/>
                  <a:gd name="T3" fmla="*/ 257 h 26208"/>
                  <a:gd name="T4" fmla="*/ 21600 w 24919"/>
                  <a:gd name="T5" fmla="*/ 21600 h 262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4919" h="26208" fill="none" extrusionOk="0">
                    <a:moveTo>
                      <a:pt x="497" y="26207"/>
                    </a:moveTo>
                    <a:cubicBezTo>
                      <a:pt x="166" y="24694"/>
                      <a:pt x="0" y="2314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711" y="-1"/>
                      <a:pt x="23820" y="85"/>
                      <a:pt x="24919" y="256"/>
                    </a:cubicBezTo>
                  </a:path>
                  <a:path w="24919" h="26208" stroke="0" extrusionOk="0">
                    <a:moveTo>
                      <a:pt x="497" y="26207"/>
                    </a:moveTo>
                    <a:cubicBezTo>
                      <a:pt x="166" y="24694"/>
                      <a:pt x="0" y="23149"/>
                      <a:pt x="0" y="21600"/>
                    </a:cubicBezTo>
                    <a:cubicBezTo>
                      <a:pt x="0" y="9670"/>
                      <a:pt x="9670" y="0"/>
                      <a:pt x="21600" y="0"/>
                    </a:cubicBezTo>
                    <a:cubicBezTo>
                      <a:pt x="22711" y="-1"/>
                      <a:pt x="23820" y="85"/>
                      <a:pt x="24919" y="256"/>
                    </a:cubicBezTo>
                    <a:lnTo>
                      <a:pt x="2160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5" name="Arc 124"/>
              <p:cNvSpPr>
                <a:spLocks/>
              </p:cNvSpPr>
              <p:nvPr/>
            </p:nvSpPr>
            <p:spPr bwMode="auto">
              <a:xfrm flipV="1">
                <a:off x="3785" y="3530"/>
                <a:ext cx="186" cy="186"/>
              </a:xfrm>
              <a:custGeom>
                <a:avLst/>
                <a:gdLst>
                  <a:gd name="G0" fmla="+- 0 0 0"/>
                  <a:gd name="G1" fmla="+- 21600 0 0"/>
                  <a:gd name="G2" fmla="+- 21600 0 0"/>
                  <a:gd name="T0" fmla="*/ 0 w 21600"/>
                  <a:gd name="T1" fmla="*/ 0 h 21600"/>
                  <a:gd name="T2" fmla="*/ 21600 w 21600"/>
                  <a:gd name="T3" fmla="*/ 21600 h 21600"/>
                  <a:gd name="T4" fmla="*/ 0 w 21600"/>
                  <a:gd name="T5" fmla="*/ 216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21600" fill="none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</a:path>
                  <a:path w="21600" h="21600" stroke="0" extrusionOk="0">
                    <a:moveTo>
                      <a:pt x="-1" y="0"/>
                    </a:moveTo>
                    <a:cubicBezTo>
                      <a:pt x="11929" y="0"/>
                      <a:pt x="21600" y="9670"/>
                      <a:pt x="21600" y="21600"/>
                    </a:cubicBezTo>
                    <a:lnTo>
                      <a:pt x="0" y="21600"/>
                    </a:lnTo>
                    <a:close/>
                  </a:path>
                </a:pathLst>
              </a:cu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6" name="Line 125"/>
              <p:cNvSpPr>
                <a:spLocks noChangeShapeType="1"/>
              </p:cNvSpPr>
              <p:nvPr/>
            </p:nvSpPr>
            <p:spPr bwMode="auto">
              <a:xfrm>
                <a:off x="2766" y="2910"/>
                <a:ext cx="0" cy="47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27" name="Freeform 126" descr="白色大理石"/>
          <p:cNvSpPr>
            <a:spLocks/>
          </p:cNvSpPr>
          <p:nvPr/>
        </p:nvSpPr>
        <p:spPr bwMode="auto">
          <a:xfrm>
            <a:off x="5167313" y="3900488"/>
            <a:ext cx="1201737" cy="901700"/>
          </a:xfrm>
          <a:custGeom>
            <a:avLst/>
            <a:gdLst/>
            <a:ahLst/>
            <a:cxnLst>
              <a:cxn ang="0">
                <a:pos x="757" y="98"/>
              </a:cxn>
              <a:cxn ang="0">
                <a:pos x="0" y="568"/>
              </a:cxn>
              <a:cxn ang="0">
                <a:pos x="748" y="0"/>
              </a:cxn>
              <a:cxn ang="0">
                <a:pos x="757" y="98"/>
              </a:cxn>
            </a:cxnLst>
            <a:rect l="0" t="0" r="r" b="b"/>
            <a:pathLst>
              <a:path w="757" h="568">
                <a:moveTo>
                  <a:pt x="757" y="98"/>
                </a:moveTo>
                <a:lnTo>
                  <a:pt x="0" y="568"/>
                </a:lnTo>
                <a:lnTo>
                  <a:pt x="748" y="0"/>
                </a:lnTo>
                <a:lnTo>
                  <a:pt x="757" y="98"/>
                </a:lnTo>
                <a:close/>
              </a:path>
            </a:pathLst>
          </a:custGeom>
          <a:blipFill dpi="0" rotWithShape="0">
            <a:blip r:embed="rId4" cstate="print"/>
            <a:srcRect/>
            <a:tile tx="0" ty="0" sx="100000" sy="100000" flip="none" algn="tl"/>
          </a:blipFill>
          <a:ln w="9525">
            <a:solidFill>
              <a:schemeClr val="bg2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28" name="Rectangle 127" descr="白色大理石"/>
          <p:cNvSpPr>
            <a:spLocks noChangeArrowheads="1"/>
          </p:cNvSpPr>
          <p:nvPr/>
        </p:nvSpPr>
        <p:spPr bwMode="auto">
          <a:xfrm>
            <a:off x="6172200" y="3014663"/>
            <a:ext cx="2403475" cy="13271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2800" b="1" dirty="0">
                <a:ea typeface="隶书" pitchFamily="49" charset="-122"/>
              </a:rPr>
              <a:t>已表达清楚的</a:t>
            </a:r>
          </a:p>
          <a:p>
            <a:r>
              <a:rPr lang="zh-CN" altLang="en-US" sz="2800" b="1" dirty="0">
                <a:ea typeface="隶书" pitchFamily="49" charset="-122"/>
              </a:rPr>
              <a:t>结构形状虚线</a:t>
            </a:r>
          </a:p>
          <a:p>
            <a:r>
              <a:rPr lang="zh-CN" altLang="en-US" sz="2800" b="1" dirty="0">
                <a:ea typeface="隶书" pitchFamily="49" charset="-122"/>
              </a:rPr>
              <a:t>不再画出</a:t>
            </a:r>
            <a:endParaRPr lang="zh-CN" altLang="en-US" sz="2800" b="1" dirty="0"/>
          </a:p>
        </p:txBody>
      </p:sp>
      <p:sp>
        <p:nvSpPr>
          <p:cNvPr id="129" name="AutoShape 128" descr="画布"/>
          <p:cNvSpPr>
            <a:spLocks noChangeArrowheads="1"/>
          </p:cNvSpPr>
          <p:nvPr/>
        </p:nvSpPr>
        <p:spPr bwMode="auto">
          <a:xfrm>
            <a:off x="407988" y="3194050"/>
            <a:ext cx="2911475" cy="539750"/>
          </a:xfrm>
          <a:prstGeom prst="wedgeRectCallout">
            <a:avLst>
              <a:gd name="adj1" fmla="val 109704"/>
              <a:gd name="adj2" fmla="val -100296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130" name="Text Box 129"/>
          <p:cNvSpPr txBox="1">
            <a:spLocks noChangeArrowheads="1"/>
          </p:cNvSpPr>
          <p:nvPr/>
        </p:nvSpPr>
        <p:spPr bwMode="auto">
          <a:xfrm>
            <a:off x="496888" y="3200400"/>
            <a:ext cx="2695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隶书" pitchFamily="49" charset="-122"/>
                <a:ea typeface="隶书" pitchFamily="49" charset="-122"/>
                <a:sym typeface="Marlett" pitchFamily="2" charset="2"/>
              </a:rPr>
              <a:t>不得超出轮廓线</a:t>
            </a:r>
            <a:endParaRPr lang="zh-CN" altLang="en-US" sz="2800" b="1" dirty="0">
              <a:latin typeface="隶书" pitchFamily="49" charset="-122"/>
              <a:ea typeface="隶书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2000"/>
                            </p:stCondLst>
                            <p:childTnLst>
                              <p:par>
                                <p:cTn id="58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50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0"/>
                            </p:stCondLst>
                            <p:childTnLst>
                              <p:par>
                                <p:cTn id="66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1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3500"/>
                            </p:stCondLst>
                            <p:childTnLst>
                              <p:par>
                                <p:cTn id="83" presetID="22" presetClass="entr" presetSubtype="8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0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9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"/>
                            </p:stCondLst>
                            <p:childTnLst>
                              <p:par>
                                <p:cTn id="10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"/>
                            </p:stCondLst>
                            <p:childTnLst>
                              <p:par>
                                <p:cTn id="11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1500"/>
                            </p:stCondLst>
                            <p:childTnLst>
                              <p:par>
                                <p:cTn id="11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6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1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3000"/>
                            </p:stCondLst>
                            <p:childTnLst>
                              <p:par>
                                <p:cTn id="12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8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3500"/>
                            </p:stCondLst>
                            <p:childTnLst>
                              <p:par>
                                <p:cTn id="13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2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4000"/>
                            </p:stCondLst>
                            <p:childTnLst>
                              <p:par>
                                <p:cTn id="13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6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450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0"/>
                            </p:stCondLst>
                            <p:childTnLst>
                              <p:par>
                                <p:cTn id="1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5500"/>
                            </p:stCondLst>
                            <p:childTnLst>
                              <p:par>
                                <p:cTn id="14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6000"/>
                            </p:stCondLst>
                            <p:childTnLst>
                              <p:par>
                                <p:cTn id="15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3" fill="hold">
                            <p:stCondLst>
                              <p:cond delay="6500"/>
                            </p:stCondLst>
                            <p:childTnLst>
                              <p:par>
                                <p:cTn id="1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7000"/>
                            </p:stCondLst>
                            <p:childTnLst>
                              <p:par>
                                <p:cTn id="15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7500"/>
                            </p:stCondLst>
                            <p:childTnLst>
                              <p:par>
                                <p:cTn id="16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8000"/>
                            </p:stCondLst>
                            <p:childTnLst>
                              <p:par>
                                <p:cTn id="16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500"/>
                            </p:stCondLst>
                            <p:childTnLst>
                              <p:par>
                                <p:cTn id="18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3" dur="75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4" fill="hold">
                      <p:stCondLst>
                        <p:cond delay="indefinite"/>
                      </p:stCondLst>
                      <p:childTnLst>
                        <p:par>
                          <p:cTn id="185" fill="hold">
                            <p:stCondLst>
                              <p:cond delay="0"/>
                            </p:stCondLst>
                            <p:childTnLst>
                              <p:par>
                                <p:cTn id="18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9" fill="hold">
                      <p:stCondLst>
                        <p:cond delay="indefinite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3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>
                      <p:stCondLst>
                        <p:cond delay="indefinite"/>
                      </p:stCondLst>
                      <p:childTnLst>
                        <p:par>
                          <p:cTn id="196" fill="hold">
                            <p:stCondLst>
                              <p:cond delay="0"/>
                            </p:stCondLst>
                            <p:childTnLst>
                              <p:par>
                                <p:cTn id="19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5" fill="hold">
                            <p:stCondLst>
                              <p:cond delay="500"/>
                            </p:stCondLst>
                            <p:childTnLst>
                              <p:par>
                                <p:cTn id="20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1000"/>
                            </p:stCondLst>
                            <p:childTnLst>
                              <p:par>
                                <p:cTn id="21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7" fill="hold">
                            <p:stCondLst>
                              <p:cond delay="500"/>
                            </p:stCondLst>
                            <p:childTnLst>
                              <p:par>
                                <p:cTn id="2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500"/>
                            </p:stCondLst>
                            <p:childTnLst>
                              <p:par>
                                <p:cTn id="2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9" fill="hold">
                      <p:stCondLst>
                        <p:cond delay="indefinite"/>
                      </p:stCondLst>
                      <p:childTnLst>
                        <p:par>
                          <p:cTn id="230" fill="hold">
                            <p:stCondLst>
                              <p:cond delay="0"/>
                            </p:stCondLst>
                            <p:childTnLst>
                              <p:par>
                                <p:cTn id="231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utoUpdateAnimBg="0"/>
      <p:bldP spid="101" grpId="0" animBg="1" autoUpdateAnimBg="0"/>
      <p:bldP spid="102" grpId="0" autoUpdateAnimBg="0"/>
      <p:bldP spid="103" grpId="0" animBg="1" autoUpdateAnimBg="0"/>
      <p:bldP spid="104" grpId="0" animBg="1" autoUpdateAnimBg="0"/>
      <p:bldP spid="105" grpId="0" animBg="1"/>
      <p:bldP spid="106" grpId="0" animBg="1"/>
      <p:bldP spid="107" grpId="0" animBg="1" autoUpdateAnimBg="0"/>
      <p:bldP spid="108" grpId="0" animBg="1"/>
      <p:bldP spid="109" grpId="0" autoUpdateAnimBg="0"/>
      <p:bldP spid="127" grpId="0" animBg="1"/>
      <p:bldP spid="128" grpId="0" animBg="1" autoUpdateAnimBg="0"/>
      <p:bldP spid="129" grpId="0" animBg="1" autoUpdateAnimBg="0"/>
      <p:bldP spid="130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67744" y="260648"/>
            <a:ext cx="453650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三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断 面 图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AutoShape 2" descr="蓝色砂纸"/>
          <p:cNvSpPr>
            <a:spLocks noChangeArrowheads="1"/>
          </p:cNvSpPr>
          <p:nvPr/>
        </p:nvSpPr>
        <p:spPr bwMode="auto">
          <a:xfrm>
            <a:off x="467544" y="4938142"/>
            <a:ext cx="8301038" cy="1443186"/>
          </a:xfrm>
          <a:prstGeom prst="plaque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251520" y="1052736"/>
            <a:ext cx="342754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66"/>
                </a:solidFill>
                <a:ea typeface="隶书" pitchFamily="49" charset="-122"/>
              </a:rPr>
              <a:t>一、断面图概念</a:t>
            </a:r>
            <a:endParaRPr lang="zh-CN" altLang="en-US" sz="3600" b="1" dirty="0">
              <a:solidFill>
                <a:srgbClr val="000066"/>
              </a:solidFill>
              <a:ea typeface="隶书" pitchFamily="49" charset="-122"/>
            </a:endParaRPr>
          </a:p>
        </p:txBody>
      </p:sp>
      <p:grpSp>
        <p:nvGrpSpPr>
          <p:cNvPr id="7" name="Group 5"/>
          <p:cNvGrpSpPr>
            <a:grpSpLocks/>
          </p:cNvGrpSpPr>
          <p:nvPr/>
        </p:nvGrpSpPr>
        <p:grpSpPr bwMode="auto">
          <a:xfrm>
            <a:off x="5292080" y="2636912"/>
            <a:ext cx="2881313" cy="1279525"/>
            <a:chOff x="3392" y="2450"/>
            <a:chExt cx="1947" cy="864"/>
          </a:xfrm>
        </p:grpSpPr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rot="-5696241">
              <a:off x="4619" y="2417"/>
              <a:ext cx="624" cy="816"/>
            </a:xfrm>
            <a:prstGeom prst="can">
              <a:avLst>
                <a:gd name="adj" fmla="val 58168"/>
              </a:avLst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 rot="-5694767">
              <a:off x="3944" y="2330"/>
              <a:ext cx="864" cy="1104"/>
            </a:xfrm>
            <a:prstGeom prst="can">
              <a:avLst>
                <a:gd name="adj" fmla="val 56837"/>
              </a:avLst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AutoShape 8"/>
            <p:cNvSpPr>
              <a:spLocks noChangeArrowheads="1"/>
            </p:cNvSpPr>
            <p:nvPr/>
          </p:nvSpPr>
          <p:spPr bwMode="auto">
            <a:xfrm rot="-5696241">
              <a:off x="3488" y="2527"/>
              <a:ext cx="624" cy="816"/>
            </a:xfrm>
            <a:prstGeom prst="can">
              <a:avLst>
                <a:gd name="adj" fmla="val 58168"/>
              </a:avLst>
            </a:pr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5000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367" y="2869"/>
              <a:ext cx="507" cy="218"/>
            </a:xfrm>
            <a:custGeom>
              <a:avLst/>
              <a:gdLst/>
              <a:ahLst/>
              <a:cxnLst>
                <a:cxn ang="0">
                  <a:pos x="442" y="0"/>
                </a:cxn>
                <a:cxn ang="0">
                  <a:pos x="475" y="7"/>
                </a:cxn>
                <a:cxn ang="0">
                  <a:pos x="499" y="33"/>
                </a:cxn>
                <a:cxn ang="0">
                  <a:pos x="507" y="65"/>
                </a:cxn>
                <a:cxn ang="0">
                  <a:pos x="507" y="96"/>
                </a:cxn>
                <a:cxn ang="0">
                  <a:pos x="499" y="115"/>
                </a:cxn>
                <a:cxn ang="0">
                  <a:pos x="492" y="144"/>
                </a:cxn>
                <a:cxn ang="0">
                  <a:pos x="475" y="163"/>
                </a:cxn>
                <a:cxn ang="0">
                  <a:pos x="447" y="182"/>
                </a:cxn>
                <a:cxn ang="0">
                  <a:pos x="46" y="218"/>
                </a:cxn>
                <a:cxn ang="0">
                  <a:pos x="17" y="204"/>
                </a:cxn>
                <a:cxn ang="0">
                  <a:pos x="0" y="175"/>
                </a:cxn>
                <a:cxn ang="0">
                  <a:pos x="435" y="132"/>
                </a:cxn>
                <a:cxn ang="0">
                  <a:pos x="451" y="108"/>
                </a:cxn>
                <a:cxn ang="0">
                  <a:pos x="461" y="86"/>
                </a:cxn>
                <a:cxn ang="0">
                  <a:pos x="463" y="60"/>
                </a:cxn>
                <a:cxn ang="0">
                  <a:pos x="461" y="24"/>
                </a:cxn>
                <a:cxn ang="0">
                  <a:pos x="442" y="0"/>
                </a:cxn>
              </a:cxnLst>
              <a:rect l="0" t="0" r="r" b="b"/>
              <a:pathLst>
                <a:path w="507" h="218">
                  <a:moveTo>
                    <a:pt x="442" y="0"/>
                  </a:moveTo>
                  <a:lnTo>
                    <a:pt x="475" y="7"/>
                  </a:lnTo>
                  <a:lnTo>
                    <a:pt x="499" y="33"/>
                  </a:lnTo>
                  <a:lnTo>
                    <a:pt x="507" y="65"/>
                  </a:lnTo>
                  <a:lnTo>
                    <a:pt x="507" y="96"/>
                  </a:lnTo>
                  <a:lnTo>
                    <a:pt x="499" y="115"/>
                  </a:lnTo>
                  <a:lnTo>
                    <a:pt x="492" y="144"/>
                  </a:lnTo>
                  <a:lnTo>
                    <a:pt x="475" y="163"/>
                  </a:lnTo>
                  <a:lnTo>
                    <a:pt x="447" y="182"/>
                  </a:lnTo>
                  <a:cubicBezTo>
                    <a:pt x="320" y="192"/>
                    <a:pt x="118" y="214"/>
                    <a:pt x="46" y="218"/>
                  </a:cubicBezTo>
                  <a:lnTo>
                    <a:pt x="17" y="204"/>
                  </a:lnTo>
                  <a:lnTo>
                    <a:pt x="0" y="175"/>
                  </a:lnTo>
                  <a:lnTo>
                    <a:pt x="435" y="132"/>
                  </a:lnTo>
                  <a:lnTo>
                    <a:pt x="451" y="108"/>
                  </a:lnTo>
                  <a:lnTo>
                    <a:pt x="461" y="86"/>
                  </a:lnTo>
                  <a:lnTo>
                    <a:pt x="463" y="60"/>
                  </a:lnTo>
                  <a:lnTo>
                    <a:pt x="461" y="24"/>
                  </a:lnTo>
                  <a:lnTo>
                    <a:pt x="442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>
                    <a:gamma/>
                    <a:shade val="46275"/>
                    <a:invGamma/>
                  </a:schemeClr>
                </a:gs>
                <a:gs pos="100000">
                  <a:schemeClr val="accent1"/>
                </a:gs>
              </a:gsLst>
              <a:lin ang="1890000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 rot="386614">
              <a:off x="4371" y="2842"/>
              <a:ext cx="458" cy="224"/>
            </a:xfrm>
            <a:custGeom>
              <a:avLst/>
              <a:gdLst/>
              <a:ahLst/>
              <a:cxnLst>
                <a:cxn ang="0">
                  <a:pos x="429" y="0"/>
                </a:cxn>
                <a:cxn ang="0">
                  <a:pos x="445" y="13"/>
                </a:cxn>
                <a:cxn ang="0">
                  <a:pos x="455" y="32"/>
                </a:cxn>
                <a:cxn ang="0">
                  <a:pos x="458" y="52"/>
                </a:cxn>
                <a:cxn ang="0">
                  <a:pos x="458" y="74"/>
                </a:cxn>
                <a:cxn ang="0">
                  <a:pos x="455" y="96"/>
                </a:cxn>
                <a:cxn ang="0">
                  <a:pos x="448" y="116"/>
                </a:cxn>
                <a:cxn ang="0">
                  <a:pos x="429" y="135"/>
                </a:cxn>
                <a:cxn ang="0">
                  <a:pos x="16" y="224"/>
                </a:cxn>
                <a:cxn ang="0">
                  <a:pos x="7" y="205"/>
                </a:cxn>
                <a:cxn ang="0">
                  <a:pos x="0" y="186"/>
                </a:cxn>
                <a:cxn ang="0">
                  <a:pos x="3" y="151"/>
                </a:cxn>
                <a:cxn ang="0">
                  <a:pos x="7" y="128"/>
                </a:cxn>
                <a:cxn ang="0">
                  <a:pos x="26" y="103"/>
                </a:cxn>
                <a:cxn ang="0">
                  <a:pos x="48" y="84"/>
                </a:cxn>
                <a:cxn ang="0">
                  <a:pos x="429" y="0"/>
                </a:cxn>
              </a:cxnLst>
              <a:rect l="0" t="0" r="r" b="b"/>
              <a:pathLst>
                <a:path w="458" h="224">
                  <a:moveTo>
                    <a:pt x="429" y="0"/>
                  </a:moveTo>
                  <a:lnTo>
                    <a:pt x="445" y="13"/>
                  </a:lnTo>
                  <a:lnTo>
                    <a:pt x="455" y="32"/>
                  </a:lnTo>
                  <a:lnTo>
                    <a:pt x="458" y="52"/>
                  </a:lnTo>
                  <a:lnTo>
                    <a:pt x="458" y="74"/>
                  </a:lnTo>
                  <a:lnTo>
                    <a:pt x="455" y="96"/>
                  </a:lnTo>
                  <a:lnTo>
                    <a:pt x="448" y="116"/>
                  </a:lnTo>
                  <a:lnTo>
                    <a:pt x="429" y="135"/>
                  </a:lnTo>
                  <a:lnTo>
                    <a:pt x="16" y="224"/>
                  </a:lnTo>
                  <a:lnTo>
                    <a:pt x="7" y="205"/>
                  </a:lnTo>
                  <a:lnTo>
                    <a:pt x="0" y="186"/>
                  </a:lnTo>
                  <a:lnTo>
                    <a:pt x="3" y="151"/>
                  </a:lnTo>
                  <a:lnTo>
                    <a:pt x="7" y="128"/>
                  </a:lnTo>
                  <a:lnTo>
                    <a:pt x="26" y="103"/>
                  </a:lnTo>
                  <a:lnTo>
                    <a:pt x="48" y="84"/>
                  </a:lnTo>
                  <a:lnTo>
                    <a:pt x="429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1"/>
                </a:gs>
                <a:gs pos="100000">
                  <a:schemeClr val="accent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3" name="Freeform 11"/>
          <p:cNvSpPr>
            <a:spLocks/>
          </p:cNvSpPr>
          <p:nvPr/>
        </p:nvSpPr>
        <p:spPr bwMode="auto">
          <a:xfrm>
            <a:off x="5557193" y="1646312"/>
            <a:ext cx="2273300" cy="29178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" y="836"/>
              </a:cxn>
              <a:cxn ang="0">
                <a:pos x="1" y="841"/>
              </a:cxn>
              <a:cxn ang="0">
                <a:pos x="319" y="812"/>
              </a:cxn>
              <a:cxn ang="0">
                <a:pos x="332" y="764"/>
              </a:cxn>
              <a:cxn ang="0">
                <a:pos x="361" y="730"/>
              </a:cxn>
              <a:cxn ang="0">
                <a:pos x="395" y="701"/>
              </a:cxn>
              <a:cxn ang="0">
                <a:pos x="471" y="673"/>
              </a:cxn>
              <a:cxn ang="0">
                <a:pos x="831" y="649"/>
              </a:cxn>
              <a:cxn ang="0">
                <a:pos x="879" y="677"/>
              </a:cxn>
              <a:cxn ang="0">
                <a:pos x="915" y="704"/>
              </a:cxn>
              <a:cxn ang="0">
                <a:pos x="947" y="740"/>
              </a:cxn>
              <a:cxn ang="0">
                <a:pos x="975" y="783"/>
              </a:cxn>
              <a:cxn ang="0">
                <a:pos x="999" y="826"/>
              </a:cxn>
              <a:cxn ang="0">
                <a:pos x="1023" y="865"/>
              </a:cxn>
              <a:cxn ang="0">
                <a:pos x="1043" y="908"/>
              </a:cxn>
              <a:cxn ang="0">
                <a:pos x="1057" y="965"/>
              </a:cxn>
              <a:cxn ang="0">
                <a:pos x="1067" y="1009"/>
              </a:cxn>
              <a:cxn ang="0">
                <a:pos x="1071" y="1052"/>
              </a:cxn>
              <a:cxn ang="0">
                <a:pos x="1071" y="1100"/>
              </a:cxn>
              <a:cxn ang="0">
                <a:pos x="1011" y="1107"/>
              </a:cxn>
              <a:cxn ang="0">
                <a:pos x="1009" y="1244"/>
              </a:cxn>
              <a:cxn ang="0">
                <a:pos x="1071" y="1273"/>
              </a:cxn>
              <a:cxn ang="0">
                <a:pos x="1067" y="1321"/>
              </a:cxn>
              <a:cxn ang="0">
                <a:pos x="1052" y="1364"/>
              </a:cxn>
              <a:cxn ang="0">
                <a:pos x="1043" y="1393"/>
              </a:cxn>
              <a:cxn ang="0">
                <a:pos x="1023" y="1426"/>
              </a:cxn>
              <a:cxn ang="0">
                <a:pos x="999" y="1465"/>
              </a:cxn>
              <a:cxn ang="0">
                <a:pos x="971" y="1484"/>
              </a:cxn>
              <a:cxn ang="0">
                <a:pos x="940" y="1511"/>
              </a:cxn>
              <a:cxn ang="0">
                <a:pos x="889" y="1546"/>
              </a:cxn>
              <a:cxn ang="0">
                <a:pos x="577" y="1570"/>
              </a:cxn>
              <a:cxn ang="0">
                <a:pos x="515" y="1570"/>
              </a:cxn>
              <a:cxn ang="0">
                <a:pos x="452" y="1551"/>
              </a:cxn>
              <a:cxn ang="0">
                <a:pos x="399" y="1513"/>
              </a:cxn>
              <a:cxn ang="0">
                <a:pos x="366" y="1474"/>
              </a:cxn>
              <a:cxn ang="0">
                <a:pos x="107" y="1493"/>
              </a:cxn>
              <a:cxn ang="0">
                <a:pos x="1536" y="1971"/>
              </a:cxn>
              <a:cxn ang="0">
                <a:pos x="1536" y="531"/>
              </a:cxn>
              <a:cxn ang="0">
                <a:pos x="0" y="0"/>
              </a:cxn>
            </a:cxnLst>
            <a:rect l="0" t="0" r="r" b="b"/>
            <a:pathLst>
              <a:path w="1536" h="1971">
                <a:moveTo>
                  <a:pt x="0" y="0"/>
                </a:moveTo>
                <a:lnTo>
                  <a:pt x="1" y="836"/>
                </a:lnTo>
                <a:lnTo>
                  <a:pt x="1" y="841"/>
                </a:lnTo>
                <a:lnTo>
                  <a:pt x="319" y="812"/>
                </a:lnTo>
                <a:lnTo>
                  <a:pt x="332" y="764"/>
                </a:lnTo>
                <a:lnTo>
                  <a:pt x="361" y="730"/>
                </a:lnTo>
                <a:lnTo>
                  <a:pt x="395" y="701"/>
                </a:lnTo>
                <a:lnTo>
                  <a:pt x="471" y="673"/>
                </a:lnTo>
                <a:lnTo>
                  <a:pt x="831" y="649"/>
                </a:lnTo>
                <a:lnTo>
                  <a:pt x="879" y="677"/>
                </a:lnTo>
                <a:lnTo>
                  <a:pt x="915" y="704"/>
                </a:lnTo>
                <a:lnTo>
                  <a:pt x="947" y="740"/>
                </a:lnTo>
                <a:lnTo>
                  <a:pt x="975" y="783"/>
                </a:lnTo>
                <a:lnTo>
                  <a:pt x="999" y="826"/>
                </a:lnTo>
                <a:lnTo>
                  <a:pt x="1023" y="865"/>
                </a:lnTo>
                <a:lnTo>
                  <a:pt x="1043" y="908"/>
                </a:lnTo>
                <a:lnTo>
                  <a:pt x="1057" y="965"/>
                </a:lnTo>
                <a:lnTo>
                  <a:pt x="1067" y="1009"/>
                </a:lnTo>
                <a:lnTo>
                  <a:pt x="1071" y="1052"/>
                </a:lnTo>
                <a:lnTo>
                  <a:pt x="1071" y="1100"/>
                </a:lnTo>
                <a:lnTo>
                  <a:pt x="1011" y="1107"/>
                </a:lnTo>
                <a:lnTo>
                  <a:pt x="1009" y="1244"/>
                </a:lnTo>
                <a:lnTo>
                  <a:pt x="1071" y="1273"/>
                </a:lnTo>
                <a:lnTo>
                  <a:pt x="1067" y="1321"/>
                </a:lnTo>
                <a:lnTo>
                  <a:pt x="1052" y="1364"/>
                </a:lnTo>
                <a:lnTo>
                  <a:pt x="1043" y="1393"/>
                </a:lnTo>
                <a:cubicBezTo>
                  <a:pt x="1043" y="1388"/>
                  <a:pt x="1038" y="1402"/>
                  <a:pt x="1023" y="1426"/>
                </a:cubicBezTo>
                <a:cubicBezTo>
                  <a:pt x="1018" y="1430"/>
                  <a:pt x="1008" y="1455"/>
                  <a:pt x="999" y="1465"/>
                </a:cubicBezTo>
                <a:lnTo>
                  <a:pt x="971" y="1484"/>
                </a:lnTo>
                <a:lnTo>
                  <a:pt x="940" y="1511"/>
                </a:lnTo>
                <a:lnTo>
                  <a:pt x="889" y="1546"/>
                </a:lnTo>
                <a:lnTo>
                  <a:pt x="577" y="1570"/>
                </a:lnTo>
                <a:lnTo>
                  <a:pt x="515" y="1570"/>
                </a:lnTo>
                <a:lnTo>
                  <a:pt x="452" y="1551"/>
                </a:lnTo>
                <a:lnTo>
                  <a:pt x="399" y="1513"/>
                </a:lnTo>
                <a:lnTo>
                  <a:pt x="366" y="1474"/>
                </a:lnTo>
                <a:lnTo>
                  <a:pt x="107" y="1493"/>
                </a:lnTo>
                <a:lnTo>
                  <a:pt x="1536" y="1971"/>
                </a:lnTo>
                <a:lnTo>
                  <a:pt x="1536" y="531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 w="38100" cmpd="sng">
            <a:solidFill>
              <a:srgbClr val="FF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" name="Text Box 12"/>
          <p:cNvSpPr txBox="1">
            <a:spLocks noChangeArrowheads="1"/>
          </p:cNvSpPr>
          <p:nvPr/>
        </p:nvSpPr>
        <p:spPr bwMode="auto">
          <a:xfrm>
            <a:off x="5712768" y="1838400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660033"/>
                </a:solidFill>
              </a:rPr>
              <a:t>A</a:t>
            </a:r>
            <a:endParaRPr lang="en-US" altLang="zh-CN" sz="2800" b="1">
              <a:solidFill>
                <a:srgbClr val="000066"/>
              </a:solidFill>
            </a:endParaRPr>
          </a:p>
        </p:txBody>
      </p:sp>
      <p:sp>
        <p:nvSpPr>
          <p:cNvPr id="16" name="Text Box 25"/>
          <p:cNvSpPr txBox="1">
            <a:spLocks noChangeArrowheads="1"/>
          </p:cNvSpPr>
          <p:nvPr/>
        </p:nvSpPr>
        <p:spPr bwMode="auto">
          <a:xfrm>
            <a:off x="683568" y="4924325"/>
            <a:ext cx="7966075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 假想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用剖切面将物体的某处切断</a:t>
            </a:r>
            <a:r>
              <a:rPr lang="zh-CN" altLang="en-US" sz="2800" b="1" i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，仅画</a:t>
            </a:r>
            <a:r>
              <a:rPr lang="zh-CN" altLang="en-US" sz="28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出该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剖切面与物体接触部分的图形称为</a:t>
            </a:r>
            <a:r>
              <a:rPr lang="zh-CN" altLang="en-US" sz="28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断面图，断面图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可简称断面</a:t>
            </a:r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>
            <a:off x="2693988" y="1635125"/>
            <a:ext cx="0" cy="21590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>
            <a:off x="2693988" y="3224213"/>
            <a:ext cx="0" cy="21590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>
            <a:off x="2665413" y="1635125"/>
            <a:ext cx="334962" cy="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Line 16"/>
          <p:cNvSpPr>
            <a:spLocks noChangeShapeType="1"/>
          </p:cNvSpPr>
          <p:nvPr/>
        </p:nvSpPr>
        <p:spPr bwMode="auto">
          <a:xfrm>
            <a:off x="2679700" y="3433763"/>
            <a:ext cx="336550" cy="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Line 17"/>
          <p:cNvSpPr>
            <a:spLocks noChangeShapeType="1"/>
          </p:cNvSpPr>
          <p:nvPr/>
        </p:nvSpPr>
        <p:spPr bwMode="auto">
          <a:xfrm flipV="1">
            <a:off x="2174875" y="3673475"/>
            <a:ext cx="639763" cy="3698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3" name="Line 18"/>
          <p:cNvSpPr>
            <a:spLocks noChangeShapeType="1"/>
          </p:cNvSpPr>
          <p:nvPr/>
        </p:nvSpPr>
        <p:spPr bwMode="auto">
          <a:xfrm flipV="1">
            <a:off x="2146300" y="3748088"/>
            <a:ext cx="850900" cy="4905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Line 19"/>
          <p:cNvSpPr>
            <a:spLocks noChangeShapeType="1"/>
          </p:cNvSpPr>
          <p:nvPr/>
        </p:nvSpPr>
        <p:spPr bwMode="auto">
          <a:xfrm flipV="1">
            <a:off x="2147888" y="3851275"/>
            <a:ext cx="990600" cy="5699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5" name="Line 20"/>
          <p:cNvSpPr>
            <a:spLocks noChangeShapeType="1"/>
          </p:cNvSpPr>
          <p:nvPr/>
        </p:nvSpPr>
        <p:spPr bwMode="auto">
          <a:xfrm flipV="1">
            <a:off x="2235200" y="3992563"/>
            <a:ext cx="993775" cy="5746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6" name="Line 21"/>
          <p:cNvSpPr>
            <a:spLocks noChangeShapeType="1"/>
          </p:cNvSpPr>
          <p:nvPr/>
        </p:nvSpPr>
        <p:spPr bwMode="auto">
          <a:xfrm flipV="1">
            <a:off x="2327275" y="4216400"/>
            <a:ext cx="849313" cy="4905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Line 22"/>
          <p:cNvSpPr>
            <a:spLocks noChangeShapeType="1"/>
          </p:cNvSpPr>
          <p:nvPr/>
        </p:nvSpPr>
        <p:spPr bwMode="auto">
          <a:xfrm flipV="1">
            <a:off x="2481263" y="4405313"/>
            <a:ext cx="703262" cy="406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Line 23"/>
          <p:cNvSpPr>
            <a:spLocks noChangeShapeType="1"/>
          </p:cNvSpPr>
          <p:nvPr/>
        </p:nvSpPr>
        <p:spPr bwMode="auto">
          <a:xfrm flipV="1">
            <a:off x="2732088" y="4551363"/>
            <a:ext cx="496887" cy="2873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" name="Group 27"/>
          <p:cNvGrpSpPr>
            <a:grpSpLocks/>
          </p:cNvGrpSpPr>
          <p:nvPr/>
        </p:nvGrpSpPr>
        <p:grpSpPr bwMode="auto">
          <a:xfrm>
            <a:off x="974725" y="1930400"/>
            <a:ext cx="3508375" cy="1185863"/>
            <a:chOff x="269" y="1353"/>
            <a:chExt cx="2410" cy="815"/>
          </a:xfrm>
        </p:grpSpPr>
        <p:sp>
          <p:nvSpPr>
            <p:cNvPr id="30" name="Rectangle 28"/>
            <p:cNvSpPr>
              <a:spLocks noChangeArrowheads="1"/>
            </p:cNvSpPr>
            <p:nvPr/>
          </p:nvSpPr>
          <p:spPr bwMode="auto">
            <a:xfrm>
              <a:off x="1978" y="1491"/>
              <a:ext cx="533" cy="533"/>
            </a:xfrm>
            <a:prstGeom prst="rect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946" y="1353"/>
              <a:ext cx="1040" cy="815"/>
            </a:xfrm>
            <a:prstGeom prst="rect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412" y="1496"/>
              <a:ext cx="533" cy="533"/>
            </a:xfrm>
            <a:prstGeom prst="rect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Oval 31"/>
            <p:cNvSpPr>
              <a:spLocks noChangeArrowheads="1"/>
            </p:cNvSpPr>
            <p:nvPr/>
          </p:nvSpPr>
          <p:spPr bwMode="auto">
            <a:xfrm>
              <a:off x="1119" y="1658"/>
              <a:ext cx="205" cy="205"/>
            </a:xfrm>
            <a:prstGeom prst="ellipse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Oval 32"/>
            <p:cNvSpPr>
              <a:spLocks noChangeArrowheads="1"/>
            </p:cNvSpPr>
            <p:nvPr/>
          </p:nvSpPr>
          <p:spPr bwMode="auto">
            <a:xfrm>
              <a:off x="1590" y="1658"/>
              <a:ext cx="205" cy="205"/>
            </a:xfrm>
            <a:prstGeom prst="ellipse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Rectangle 33"/>
            <p:cNvSpPr>
              <a:spLocks noChangeArrowheads="1"/>
            </p:cNvSpPr>
            <p:nvPr/>
          </p:nvSpPr>
          <p:spPr bwMode="auto">
            <a:xfrm>
              <a:off x="1218" y="1651"/>
              <a:ext cx="487" cy="216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rgbClr val="99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4"/>
            <p:cNvSpPr>
              <a:spLocks noChangeShapeType="1"/>
            </p:cNvSpPr>
            <p:nvPr/>
          </p:nvSpPr>
          <p:spPr bwMode="auto">
            <a:xfrm>
              <a:off x="1219" y="1656"/>
              <a:ext cx="48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35"/>
            <p:cNvSpPr>
              <a:spLocks noChangeShapeType="1"/>
            </p:cNvSpPr>
            <p:nvPr/>
          </p:nvSpPr>
          <p:spPr bwMode="auto">
            <a:xfrm>
              <a:off x="1224" y="1862"/>
              <a:ext cx="48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36"/>
            <p:cNvSpPr>
              <a:spLocks noChangeShapeType="1"/>
            </p:cNvSpPr>
            <p:nvPr/>
          </p:nvSpPr>
          <p:spPr bwMode="auto">
            <a:xfrm>
              <a:off x="269" y="1760"/>
              <a:ext cx="2410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37"/>
            <p:cNvSpPr>
              <a:spLocks noChangeShapeType="1"/>
            </p:cNvSpPr>
            <p:nvPr/>
          </p:nvSpPr>
          <p:spPr bwMode="auto">
            <a:xfrm>
              <a:off x="1704" y="1594"/>
              <a:ext cx="0" cy="36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38"/>
            <p:cNvSpPr>
              <a:spLocks noChangeShapeType="1"/>
            </p:cNvSpPr>
            <p:nvPr/>
          </p:nvSpPr>
          <p:spPr bwMode="auto">
            <a:xfrm>
              <a:off x="1222" y="1589"/>
              <a:ext cx="0" cy="35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41" name="Group 39"/>
          <p:cNvGrpSpPr>
            <a:grpSpLocks/>
          </p:cNvGrpSpPr>
          <p:nvPr/>
        </p:nvGrpSpPr>
        <p:grpSpPr bwMode="auto">
          <a:xfrm>
            <a:off x="2020888" y="3568700"/>
            <a:ext cx="1390650" cy="1376363"/>
            <a:chOff x="970" y="2478"/>
            <a:chExt cx="955" cy="946"/>
          </a:xfrm>
        </p:grpSpPr>
        <p:sp>
          <p:nvSpPr>
            <p:cNvPr id="42" name="Line 40"/>
            <p:cNvSpPr>
              <a:spLocks noChangeShapeType="1"/>
            </p:cNvSpPr>
            <p:nvPr/>
          </p:nvSpPr>
          <p:spPr bwMode="auto">
            <a:xfrm>
              <a:off x="1450" y="2478"/>
              <a:ext cx="0" cy="946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41"/>
            <p:cNvSpPr>
              <a:spLocks noChangeShapeType="1"/>
            </p:cNvSpPr>
            <p:nvPr/>
          </p:nvSpPr>
          <p:spPr bwMode="auto">
            <a:xfrm>
              <a:off x="970" y="2954"/>
              <a:ext cx="955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42"/>
            <p:cNvSpPr>
              <a:spLocks noChangeShapeType="1"/>
            </p:cNvSpPr>
            <p:nvPr/>
          </p:nvSpPr>
          <p:spPr bwMode="auto">
            <a:xfrm>
              <a:off x="1749" y="3054"/>
              <a:ext cx="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Arc 43"/>
            <p:cNvSpPr>
              <a:spLocks/>
            </p:cNvSpPr>
            <p:nvPr/>
          </p:nvSpPr>
          <p:spPr bwMode="auto">
            <a:xfrm flipV="1">
              <a:off x="1052" y="2545"/>
              <a:ext cx="794" cy="808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2686 w 42686"/>
                <a:gd name="T1" fmla="*/ 26283 h 43200"/>
                <a:gd name="T2" fmla="*/ 42608 w 42686"/>
                <a:gd name="T3" fmla="*/ 16580 h 43200"/>
                <a:gd name="T4" fmla="*/ 21600 w 42686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686" h="43200" fill="none" extrusionOk="0">
                  <a:moveTo>
                    <a:pt x="42686" y="26283"/>
                  </a:moveTo>
                  <a:cubicBezTo>
                    <a:pt x="40491" y="36167"/>
                    <a:pt x="3172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1595" y="-1"/>
                    <a:pt x="40285" y="6858"/>
                    <a:pt x="42608" y="16579"/>
                  </a:cubicBezTo>
                </a:path>
                <a:path w="42686" h="43200" stroke="0" extrusionOk="0">
                  <a:moveTo>
                    <a:pt x="42686" y="26283"/>
                  </a:moveTo>
                  <a:cubicBezTo>
                    <a:pt x="40491" y="36167"/>
                    <a:pt x="3172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1595" y="-1"/>
                    <a:pt x="40285" y="6858"/>
                    <a:pt x="42608" y="1657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4"/>
            <p:cNvSpPr>
              <a:spLocks noChangeShapeType="1"/>
            </p:cNvSpPr>
            <p:nvPr/>
          </p:nvSpPr>
          <p:spPr bwMode="auto">
            <a:xfrm>
              <a:off x="1760" y="2854"/>
              <a:ext cx="0" cy="20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5"/>
            <p:cNvSpPr>
              <a:spLocks noChangeShapeType="1"/>
            </p:cNvSpPr>
            <p:nvPr/>
          </p:nvSpPr>
          <p:spPr bwMode="auto">
            <a:xfrm>
              <a:off x="1749" y="2852"/>
              <a:ext cx="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8" name="动作按钮: 后退或前一项 47">
            <a:hlinkClick r:id="rId4" action="ppaction://hlinksldjump" highlightClick="1"/>
          </p:cNvPr>
          <p:cNvSpPr/>
          <p:nvPr/>
        </p:nvSpPr>
        <p:spPr>
          <a:xfrm>
            <a:off x="8460432" y="6453336"/>
            <a:ext cx="576064" cy="360040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00"/>
                            </p:stCondLst>
                            <p:childTnLst>
                              <p:par>
                                <p:cTn id="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500"/>
                            </p:stCondLst>
                            <p:childTnLst>
                              <p:par>
                                <p:cTn id="5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500"/>
                            </p:stCondLst>
                            <p:childTnLst>
                              <p:par>
                                <p:cTn id="6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00"/>
                            </p:stCondLst>
                            <p:childTnLst>
                              <p:par>
                                <p:cTn id="7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3000"/>
                            </p:stCondLst>
                            <p:childTnLst>
                              <p:par>
                                <p:cTn id="7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6" dur="75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build="p" autoUpdateAnimBg="0" advAuto="0"/>
      <p:bldP spid="13" grpId="0" animBg="1"/>
      <p:bldP spid="14" grpId="0" autoUpdateAnimBg="0"/>
      <p:bldP spid="16" grpId="0" build="p" autoUpdateAnimBg="0" advAuto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79512" y="188640"/>
            <a:ext cx="528061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二、断面图的种类及画法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Text Box 4" descr="紫色网格"/>
          <p:cNvSpPr txBox="1">
            <a:spLocks noChangeArrowheads="1"/>
          </p:cNvSpPr>
          <p:nvPr/>
        </p:nvSpPr>
        <p:spPr bwMode="auto">
          <a:xfrm>
            <a:off x="336550" y="946150"/>
            <a:ext cx="2244525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隶书" pitchFamily="49" charset="-122"/>
              </a:rPr>
              <a:t>移出断面图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2112963" y="1687513"/>
            <a:ext cx="2849562" cy="1293812"/>
            <a:chOff x="871" y="1235"/>
            <a:chExt cx="1795" cy="815"/>
          </a:xfrm>
        </p:grpSpPr>
        <p:sp>
          <p:nvSpPr>
            <p:cNvPr id="7" name="Rectangle 6"/>
            <p:cNvSpPr>
              <a:spLocks noChangeArrowheads="1"/>
            </p:cNvSpPr>
            <p:nvPr/>
          </p:nvSpPr>
          <p:spPr bwMode="auto">
            <a:xfrm>
              <a:off x="968" y="1235"/>
              <a:ext cx="1040" cy="815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Oval 7"/>
            <p:cNvSpPr>
              <a:spLocks noChangeArrowheads="1"/>
            </p:cNvSpPr>
            <p:nvPr/>
          </p:nvSpPr>
          <p:spPr bwMode="auto">
            <a:xfrm>
              <a:off x="1141" y="1540"/>
              <a:ext cx="205" cy="2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Oval 8"/>
            <p:cNvSpPr>
              <a:spLocks noChangeArrowheads="1"/>
            </p:cNvSpPr>
            <p:nvPr/>
          </p:nvSpPr>
          <p:spPr bwMode="auto">
            <a:xfrm>
              <a:off x="1612" y="1540"/>
              <a:ext cx="205" cy="20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240" y="1533"/>
              <a:ext cx="487" cy="216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rgbClr val="99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241" y="1538"/>
              <a:ext cx="48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1246" y="1753"/>
              <a:ext cx="48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1236" y="1471"/>
              <a:ext cx="0" cy="35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1726" y="1476"/>
              <a:ext cx="0" cy="36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Rectangle 14"/>
            <p:cNvSpPr>
              <a:spLocks noChangeArrowheads="1"/>
            </p:cNvSpPr>
            <p:nvPr/>
          </p:nvSpPr>
          <p:spPr bwMode="auto">
            <a:xfrm>
              <a:off x="2011" y="1381"/>
              <a:ext cx="533" cy="533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2205" y="1570"/>
              <a:ext cx="141" cy="14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2273" y="1510"/>
              <a:ext cx="0" cy="269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871" y="1645"/>
              <a:ext cx="1795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3025775" y="1379538"/>
            <a:ext cx="0" cy="23495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0" name="Line 19"/>
          <p:cNvSpPr>
            <a:spLocks noChangeShapeType="1"/>
          </p:cNvSpPr>
          <p:nvPr/>
        </p:nvSpPr>
        <p:spPr bwMode="auto">
          <a:xfrm>
            <a:off x="3013075" y="1381125"/>
            <a:ext cx="366713" cy="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1" name="Line 20"/>
          <p:cNvSpPr>
            <a:spLocks noChangeShapeType="1"/>
          </p:cNvSpPr>
          <p:nvPr/>
        </p:nvSpPr>
        <p:spPr bwMode="auto">
          <a:xfrm>
            <a:off x="3016250" y="3302000"/>
            <a:ext cx="366713" cy="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3036888" y="3078163"/>
            <a:ext cx="0" cy="234950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2263775" y="3597275"/>
            <a:ext cx="1516063" cy="1603375"/>
            <a:chOff x="966" y="2463"/>
            <a:chExt cx="955" cy="1010"/>
          </a:xfrm>
        </p:grpSpPr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1071" y="2553"/>
              <a:ext cx="440" cy="25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flipV="1">
              <a:off x="1052" y="2605"/>
              <a:ext cx="584" cy="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V="1">
              <a:off x="1053" y="2675"/>
              <a:ext cx="680" cy="3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 flipV="1">
              <a:off x="1113" y="2773"/>
              <a:ext cx="683" cy="39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 flipV="1">
              <a:off x="1176" y="2926"/>
              <a:ext cx="584" cy="3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 flipV="1">
              <a:off x="1282" y="3056"/>
              <a:ext cx="483" cy="2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 flipV="1">
              <a:off x="1454" y="3157"/>
              <a:ext cx="341" cy="19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1446" y="2463"/>
              <a:ext cx="0" cy="101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966" y="2957"/>
              <a:ext cx="955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1745" y="3057"/>
              <a:ext cx="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rc 33"/>
            <p:cNvSpPr>
              <a:spLocks/>
            </p:cNvSpPr>
            <p:nvPr/>
          </p:nvSpPr>
          <p:spPr bwMode="auto">
            <a:xfrm flipV="1">
              <a:off x="1048" y="2548"/>
              <a:ext cx="794" cy="808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2686 w 42686"/>
                <a:gd name="T1" fmla="*/ 26283 h 43200"/>
                <a:gd name="T2" fmla="*/ 42608 w 42686"/>
                <a:gd name="T3" fmla="*/ 16580 h 43200"/>
                <a:gd name="T4" fmla="*/ 21600 w 42686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686" h="43200" fill="none" extrusionOk="0">
                  <a:moveTo>
                    <a:pt x="42686" y="26283"/>
                  </a:moveTo>
                  <a:cubicBezTo>
                    <a:pt x="40491" y="36167"/>
                    <a:pt x="3172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1595" y="-1"/>
                    <a:pt x="40285" y="6858"/>
                    <a:pt x="42608" y="16579"/>
                  </a:cubicBezTo>
                </a:path>
                <a:path w="42686" h="43200" stroke="0" extrusionOk="0">
                  <a:moveTo>
                    <a:pt x="42686" y="26283"/>
                  </a:moveTo>
                  <a:cubicBezTo>
                    <a:pt x="40491" y="36167"/>
                    <a:pt x="3172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1595" y="-1"/>
                    <a:pt x="40285" y="6858"/>
                    <a:pt x="42608" y="16579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756" y="2857"/>
              <a:ext cx="0" cy="20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1745" y="2855"/>
              <a:ext cx="8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7" name="Group 36"/>
          <p:cNvGrpSpPr>
            <a:grpSpLocks/>
          </p:cNvGrpSpPr>
          <p:nvPr/>
        </p:nvGrpSpPr>
        <p:grpSpPr bwMode="auto">
          <a:xfrm>
            <a:off x="3775075" y="2922588"/>
            <a:ext cx="1092200" cy="1057275"/>
            <a:chOff x="1982" y="2338"/>
            <a:chExt cx="688" cy="666"/>
          </a:xfrm>
        </p:grpSpPr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2111" y="2422"/>
              <a:ext cx="284" cy="16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 flipV="1">
              <a:off x="2310" y="2479"/>
              <a:ext cx="206" cy="11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 flipV="1">
              <a:off x="2112" y="2741"/>
              <a:ext cx="170" cy="9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 flipV="1">
              <a:off x="2217" y="2751"/>
              <a:ext cx="272" cy="15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>
              <a:off x="2337" y="2338"/>
              <a:ext cx="0" cy="666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1982" y="2671"/>
              <a:ext cx="688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Arc 43"/>
            <p:cNvSpPr>
              <a:spLocks/>
            </p:cNvSpPr>
            <p:nvPr/>
          </p:nvSpPr>
          <p:spPr bwMode="auto">
            <a:xfrm flipV="1">
              <a:off x="2067" y="2400"/>
              <a:ext cx="532" cy="53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2686 w 43200"/>
                <a:gd name="T1" fmla="*/ 26283 h 43200"/>
                <a:gd name="T2" fmla="*/ 42863 w 43200"/>
                <a:gd name="T3" fmla="*/ 25400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42686" y="26283"/>
                  </a:moveTo>
                  <a:cubicBezTo>
                    <a:pt x="40491" y="36167"/>
                    <a:pt x="3172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874"/>
                    <a:pt x="43087" y="24145"/>
                    <a:pt x="42863" y="25400"/>
                  </a:cubicBezTo>
                </a:path>
                <a:path w="43200" h="43200" stroke="0" extrusionOk="0">
                  <a:moveTo>
                    <a:pt x="42686" y="26283"/>
                  </a:moveTo>
                  <a:cubicBezTo>
                    <a:pt x="40491" y="36167"/>
                    <a:pt x="31724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874"/>
                    <a:pt x="43087" y="24145"/>
                    <a:pt x="42863" y="25400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>
              <a:off x="2080" y="2593"/>
              <a:ext cx="5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2086" y="2748"/>
              <a:ext cx="50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47" name="Line 46"/>
          <p:cNvSpPr>
            <a:spLocks noChangeShapeType="1"/>
          </p:cNvSpPr>
          <p:nvPr/>
        </p:nvSpPr>
        <p:spPr bwMode="auto">
          <a:xfrm>
            <a:off x="4338638" y="1752600"/>
            <a:ext cx="0" cy="1293813"/>
          </a:xfrm>
          <a:prstGeom prst="line">
            <a:avLst/>
          </a:prstGeom>
          <a:noFill/>
          <a:ln w="9525">
            <a:solidFill>
              <a:srgbClr val="A50021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48" name="Group 47"/>
          <p:cNvGrpSpPr>
            <a:grpSpLocks/>
          </p:cNvGrpSpPr>
          <p:nvPr/>
        </p:nvGrpSpPr>
        <p:grpSpPr bwMode="auto">
          <a:xfrm>
            <a:off x="7007225" y="1851025"/>
            <a:ext cx="1003300" cy="993775"/>
            <a:chOff x="3602" y="1455"/>
            <a:chExt cx="632" cy="626"/>
          </a:xfrm>
        </p:grpSpPr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3683" y="1509"/>
              <a:ext cx="312" cy="1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V="1">
              <a:off x="3666" y="1562"/>
              <a:ext cx="446" cy="25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 flipV="1">
              <a:off x="3708" y="1657"/>
              <a:ext cx="469" cy="27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 flipV="1">
              <a:off x="3813" y="1810"/>
              <a:ext cx="322" cy="18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3933" y="1455"/>
              <a:ext cx="0" cy="626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53"/>
            <p:cNvSpPr>
              <a:spLocks noChangeShapeType="1"/>
            </p:cNvSpPr>
            <p:nvPr/>
          </p:nvSpPr>
          <p:spPr bwMode="auto">
            <a:xfrm flipV="1">
              <a:off x="3948" y="1911"/>
              <a:ext cx="195" cy="11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54"/>
            <p:cNvSpPr>
              <a:spLocks noChangeShapeType="1"/>
            </p:cNvSpPr>
            <p:nvPr/>
          </p:nvSpPr>
          <p:spPr bwMode="auto">
            <a:xfrm>
              <a:off x="3602" y="1765"/>
              <a:ext cx="632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Arc 55"/>
            <p:cNvSpPr>
              <a:spLocks/>
            </p:cNvSpPr>
            <p:nvPr/>
          </p:nvSpPr>
          <p:spPr bwMode="auto">
            <a:xfrm flipV="1">
              <a:off x="3663" y="1493"/>
              <a:ext cx="526" cy="535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42693 w 42735"/>
                <a:gd name="T1" fmla="*/ 26251 h 43200"/>
                <a:gd name="T2" fmla="*/ 42735 w 42735"/>
                <a:gd name="T3" fmla="*/ 17143 h 43200"/>
                <a:gd name="T4" fmla="*/ 21600 w 42735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2735" h="43200" fill="none" extrusionOk="0">
                  <a:moveTo>
                    <a:pt x="42693" y="26251"/>
                  </a:moveTo>
                  <a:cubicBezTo>
                    <a:pt x="40510" y="36150"/>
                    <a:pt x="31737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1811" y="-1"/>
                    <a:pt x="40628" y="7151"/>
                    <a:pt x="42735" y="17142"/>
                  </a:cubicBezTo>
                </a:path>
                <a:path w="42735" h="43200" stroke="0" extrusionOk="0">
                  <a:moveTo>
                    <a:pt x="42693" y="26251"/>
                  </a:moveTo>
                  <a:cubicBezTo>
                    <a:pt x="40510" y="36150"/>
                    <a:pt x="31737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1811" y="-1"/>
                    <a:pt x="40628" y="7151"/>
                    <a:pt x="42735" y="17142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 flipH="1">
              <a:off x="4133" y="1697"/>
              <a:ext cx="5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>
              <a:off x="4133" y="1692"/>
              <a:ext cx="0" cy="1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>
              <a:off x="4123" y="1831"/>
              <a:ext cx="6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0" name="Line 59"/>
          <p:cNvSpPr>
            <a:spLocks noChangeShapeType="1"/>
          </p:cNvSpPr>
          <p:nvPr/>
        </p:nvSpPr>
        <p:spPr bwMode="auto">
          <a:xfrm>
            <a:off x="6253163" y="1535113"/>
            <a:ext cx="0" cy="295275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Text Box 60"/>
          <p:cNvSpPr txBox="1">
            <a:spLocks noChangeArrowheads="1"/>
          </p:cNvSpPr>
          <p:nvPr/>
        </p:nvSpPr>
        <p:spPr bwMode="auto">
          <a:xfrm>
            <a:off x="452438" y="1851025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A50021"/>
                </a:solidFill>
                <a:ea typeface="隶书" pitchFamily="49" charset="-122"/>
              </a:rPr>
              <a:t>画法</a:t>
            </a:r>
          </a:p>
        </p:txBody>
      </p:sp>
      <p:sp>
        <p:nvSpPr>
          <p:cNvPr id="62" name="Text Box 61"/>
          <p:cNvSpPr txBox="1">
            <a:spLocks noChangeArrowheads="1"/>
          </p:cNvSpPr>
          <p:nvPr/>
        </p:nvSpPr>
        <p:spPr bwMode="auto">
          <a:xfrm>
            <a:off x="406400" y="5026025"/>
            <a:ext cx="306846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C0000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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轮廓线为粗实线</a:t>
            </a:r>
            <a:endParaRPr lang="zh-CN" altLang="en-US" sz="2800" b="1" dirty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3" name="Text Box 62"/>
          <p:cNvSpPr txBox="1">
            <a:spLocks noChangeArrowheads="1"/>
          </p:cNvSpPr>
          <p:nvPr/>
        </p:nvSpPr>
        <p:spPr bwMode="auto">
          <a:xfrm>
            <a:off x="387350" y="5513388"/>
            <a:ext cx="487184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CC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  <a:sym typeface="Marlett" pitchFamily="2" charset="2"/>
              </a:rPr>
              <a:t>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尽量画在剖切面的延长线上</a:t>
            </a:r>
            <a:endParaRPr lang="zh-CN" altLang="en-US" sz="2800" b="1" dirty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64" name="Group 63"/>
          <p:cNvGrpSpPr>
            <a:grpSpLocks/>
          </p:cNvGrpSpPr>
          <p:nvPr/>
        </p:nvGrpSpPr>
        <p:grpSpPr bwMode="auto">
          <a:xfrm>
            <a:off x="5457825" y="1773238"/>
            <a:ext cx="1311275" cy="1158875"/>
            <a:chOff x="3658" y="974"/>
            <a:chExt cx="826" cy="730"/>
          </a:xfrm>
          <a:solidFill>
            <a:schemeClr val="bg1"/>
          </a:solidFill>
        </p:grpSpPr>
        <p:sp>
          <p:nvSpPr>
            <p:cNvPr id="65" name="Line 64"/>
            <p:cNvSpPr>
              <a:spLocks noChangeShapeType="1"/>
            </p:cNvSpPr>
            <p:nvPr/>
          </p:nvSpPr>
          <p:spPr bwMode="auto">
            <a:xfrm flipV="1">
              <a:off x="3879" y="974"/>
              <a:ext cx="2" cy="96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 flipH="1">
              <a:off x="3749" y="980"/>
              <a:ext cx="140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66"/>
            <p:cNvSpPr>
              <a:spLocks noChangeShapeType="1"/>
            </p:cNvSpPr>
            <p:nvPr/>
          </p:nvSpPr>
          <p:spPr bwMode="auto">
            <a:xfrm flipH="1">
              <a:off x="3696" y="1697"/>
              <a:ext cx="198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Freeform 67"/>
            <p:cNvSpPr>
              <a:spLocks/>
            </p:cNvSpPr>
            <p:nvPr/>
          </p:nvSpPr>
          <p:spPr bwMode="auto">
            <a:xfrm>
              <a:off x="3691" y="974"/>
              <a:ext cx="77" cy="717"/>
            </a:xfrm>
            <a:custGeom>
              <a:avLst/>
              <a:gdLst/>
              <a:ahLst/>
              <a:cxnLst>
                <a:cxn ang="0">
                  <a:pos x="58" y="0"/>
                </a:cxn>
                <a:cxn ang="0">
                  <a:pos x="77" y="109"/>
                </a:cxn>
                <a:cxn ang="0">
                  <a:pos x="58" y="230"/>
                </a:cxn>
                <a:cxn ang="0">
                  <a:pos x="20" y="339"/>
                </a:cxn>
                <a:cxn ang="0">
                  <a:pos x="20" y="461"/>
                </a:cxn>
                <a:cxn ang="0">
                  <a:pos x="45" y="602"/>
                </a:cxn>
                <a:cxn ang="0">
                  <a:pos x="32" y="672"/>
                </a:cxn>
                <a:cxn ang="0">
                  <a:pos x="0" y="717"/>
                </a:cxn>
              </a:cxnLst>
              <a:rect l="0" t="0" r="r" b="b"/>
              <a:pathLst>
                <a:path w="77" h="717">
                  <a:moveTo>
                    <a:pt x="58" y="0"/>
                  </a:moveTo>
                  <a:cubicBezTo>
                    <a:pt x="67" y="35"/>
                    <a:pt x="77" y="71"/>
                    <a:pt x="77" y="109"/>
                  </a:cubicBezTo>
                  <a:cubicBezTo>
                    <a:pt x="77" y="147"/>
                    <a:pt x="67" y="192"/>
                    <a:pt x="58" y="230"/>
                  </a:cubicBezTo>
                  <a:cubicBezTo>
                    <a:pt x="49" y="268"/>
                    <a:pt x="26" y="301"/>
                    <a:pt x="20" y="339"/>
                  </a:cubicBezTo>
                  <a:cubicBezTo>
                    <a:pt x="14" y="377"/>
                    <a:pt x="16" y="417"/>
                    <a:pt x="20" y="461"/>
                  </a:cubicBezTo>
                  <a:cubicBezTo>
                    <a:pt x="24" y="505"/>
                    <a:pt x="43" y="567"/>
                    <a:pt x="45" y="602"/>
                  </a:cubicBezTo>
                  <a:cubicBezTo>
                    <a:pt x="47" y="637"/>
                    <a:pt x="40" y="653"/>
                    <a:pt x="32" y="672"/>
                  </a:cubicBezTo>
                  <a:cubicBezTo>
                    <a:pt x="24" y="691"/>
                    <a:pt x="4" y="710"/>
                    <a:pt x="0" y="717"/>
                  </a:cubicBezTo>
                </a:path>
              </a:pathLst>
            </a:custGeom>
            <a:grp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Rectangle 68"/>
            <p:cNvSpPr>
              <a:spLocks noChangeArrowheads="1"/>
            </p:cNvSpPr>
            <p:nvPr/>
          </p:nvSpPr>
          <p:spPr bwMode="auto">
            <a:xfrm>
              <a:off x="3878" y="1063"/>
              <a:ext cx="533" cy="533"/>
            </a:xfrm>
            <a:prstGeom prst="rect">
              <a:avLst/>
            </a:prstGeom>
            <a:grp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Oval 69"/>
            <p:cNvSpPr>
              <a:spLocks noChangeArrowheads="1"/>
            </p:cNvSpPr>
            <p:nvPr/>
          </p:nvSpPr>
          <p:spPr bwMode="auto">
            <a:xfrm>
              <a:off x="3981" y="1256"/>
              <a:ext cx="141" cy="149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Oval 70"/>
            <p:cNvSpPr>
              <a:spLocks noChangeArrowheads="1"/>
            </p:cNvSpPr>
            <p:nvPr/>
          </p:nvSpPr>
          <p:spPr bwMode="auto">
            <a:xfrm>
              <a:off x="4210" y="1256"/>
              <a:ext cx="141" cy="146"/>
            </a:xfrm>
            <a:prstGeom prst="ellips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Rectangle 71"/>
            <p:cNvSpPr>
              <a:spLocks noChangeArrowheads="1"/>
            </p:cNvSpPr>
            <p:nvPr/>
          </p:nvSpPr>
          <p:spPr bwMode="auto">
            <a:xfrm>
              <a:off x="4045" y="1262"/>
              <a:ext cx="240" cy="134"/>
            </a:xfrm>
            <a:prstGeom prst="rect">
              <a:avLst/>
            </a:prstGeom>
            <a:grpFill/>
            <a:ln w="9525">
              <a:solidFill>
                <a:srgbClr val="99CCFF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>
              <a:off x="4047" y="1257"/>
              <a:ext cx="238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>
              <a:off x="4045" y="1407"/>
              <a:ext cx="245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>
              <a:off x="3658" y="1331"/>
              <a:ext cx="826" cy="0"/>
            </a:xfrm>
            <a:prstGeom prst="line">
              <a:avLst/>
            </a:prstGeom>
            <a:grp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>
              <a:off x="4043" y="1211"/>
              <a:ext cx="0" cy="243"/>
            </a:xfrm>
            <a:prstGeom prst="line">
              <a:avLst/>
            </a:prstGeom>
            <a:grp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76"/>
            <p:cNvSpPr>
              <a:spLocks noChangeShapeType="1"/>
            </p:cNvSpPr>
            <p:nvPr/>
          </p:nvSpPr>
          <p:spPr bwMode="auto">
            <a:xfrm>
              <a:off x="4284" y="1214"/>
              <a:ext cx="0" cy="230"/>
            </a:xfrm>
            <a:prstGeom prst="line">
              <a:avLst/>
            </a:prstGeom>
            <a:grp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77"/>
            <p:cNvSpPr>
              <a:spLocks noChangeShapeType="1"/>
            </p:cNvSpPr>
            <p:nvPr/>
          </p:nvSpPr>
          <p:spPr bwMode="auto">
            <a:xfrm flipV="1">
              <a:off x="3880" y="1580"/>
              <a:ext cx="0" cy="124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9" name="Text Box 78"/>
          <p:cNvSpPr txBox="1">
            <a:spLocks noChangeArrowheads="1"/>
          </p:cNvSpPr>
          <p:nvPr/>
        </p:nvSpPr>
        <p:spPr bwMode="auto">
          <a:xfrm>
            <a:off x="5802313" y="1290638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</a:t>
            </a:r>
          </a:p>
        </p:txBody>
      </p:sp>
      <p:sp>
        <p:nvSpPr>
          <p:cNvPr id="80" name="Text Box 79"/>
          <p:cNvSpPr txBox="1">
            <a:spLocks noChangeArrowheads="1"/>
          </p:cNvSpPr>
          <p:nvPr/>
        </p:nvSpPr>
        <p:spPr bwMode="auto">
          <a:xfrm>
            <a:off x="5822950" y="2816225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</a:t>
            </a:r>
          </a:p>
        </p:txBody>
      </p:sp>
      <p:sp>
        <p:nvSpPr>
          <p:cNvPr id="81" name="Text Box 80"/>
          <p:cNvSpPr txBox="1">
            <a:spLocks noChangeArrowheads="1"/>
          </p:cNvSpPr>
          <p:nvPr/>
        </p:nvSpPr>
        <p:spPr bwMode="auto">
          <a:xfrm>
            <a:off x="7000875" y="1357313"/>
            <a:ext cx="10541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A—A</a:t>
            </a:r>
          </a:p>
        </p:txBody>
      </p:sp>
      <p:sp>
        <p:nvSpPr>
          <p:cNvPr id="82" name="Line 81"/>
          <p:cNvSpPr>
            <a:spLocks noChangeShapeType="1"/>
          </p:cNvSpPr>
          <p:nvPr/>
        </p:nvSpPr>
        <p:spPr bwMode="auto">
          <a:xfrm>
            <a:off x="6262688" y="2859088"/>
            <a:ext cx="0" cy="295275"/>
          </a:xfrm>
          <a:prstGeom prst="line">
            <a:avLst/>
          </a:pr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Text Box 82" descr="蓝色砂纸"/>
          <p:cNvSpPr txBox="1">
            <a:spLocks noChangeArrowheads="1"/>
          </p:cNvSpPr>
          <p:nvPr/>
        </p:nvSpPr>
        <p:spPr bwMode="auto">
          <a:xfrm>
            <a:off x="6012160" y="3861048"/>
            <a:ext cx="2655466" cy="193899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注 意</a:t>
            </a:r>
            <a:endParaRPr lang="zh-CN" altLang="en-US" sz="2400" b="1" dirty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  <a:p>
            <a:r>
              <a:rPr lang="zh-CN" altLang="en-US" sz="24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当剖切平面通过回转面形成的孔、凹坑的轴线时，该结构按剖视绘制    </a:t>
            </a:r>
          </a:p>
        </p:txBody>
      </p:sp>
      <p:sp>
        <p:nvSpPr>
          <p:cNvPr id="84" name="Freeform 83"/>
          <p:cNvSpPr>
            <a:spLocks/>
          </p:cNvSpPr>
          <p:nvPr/>
        </p:nvSpPr>
        <p:spPr bwMode="auto">
          <a:xfrm>
            <a:off x="3897313" y="3322638"/>
            <a:ext cx="26987" cy="252412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1" y="74"/>
              </a:cxn>
              <a:cxn ang="0">
                <a:pos x="17" y="159"/>
              </a:cxn>
            </a:cxnLst>
            <a:rect l="0" t="0" r="r" b="b"/>
            <a:pathLst>
              <a:path w="17" h="159">
                <a:moveTo>
                  <a:pt x="13" y="0"/>
                </a:moveTo>
                <a:cubicBezTo>
                  <a:pt x="11" y="12"/>
                  <a:pt x="0" y="48"/>
                  <a:pt x="1" y="74"/>
                </a:cubicBezTo>
                <a:cubicBezTo>
                  <a:pt x="2" y="100"/>
                  <a:pt x="14" y="141"/>
                  <a:pt x="17" y="159"/>
                </a:cubicBezTo>
              </a:path>
            </a:pathLst>
          </a:custGeom>
          <a:noFill/>
          <a:ln w="7620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Freeform 84"/>
          <p:cNvSpPr>
            <a:spLocks/>
          </p:cNvSpPr>
          <p:nvPr/>
        </p:nvSpPr>
        <p:spPr bwMode="auto">
          <a:xfrm>
            <a:off x="4724400" y="3316288"/>
            <a:ext cx="25400" cy="2587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" y="57"/>
              </a:cxn>
              <a:cxn ang="0">
                <a:pos x="14" y="105"/>
              </a:cxn>
              <a:cxn ang="0">
                <a:pos x="0" y="163"/>
              </a:cxn>
            </a:cxnLst>
            <a:rect l="0" t="0" r="r" b="b"/>
            <a:pathLst>
              <a:path w="16" h="163">
                <a:moveTo>
                  <a:pt x="0" y="0"/>
                </a:moveTo>
                <a:cubicBezTo>
                  <a:pt x="2" y="9"/>
                  <a:pt x="12" y="40"/>
                  <a:pt x="14" y="57"/>
                </a:cubicBezTo>
                <a:cubicBezTo>
                  <a:pt x="16" y="74"/>
                  <a:pt x="16" y="87"/>
                  <a:pt x="14" y="105"/>
                </a:cubicBezTo>
                <a:cubicBezTo>
                  <a:pt x="12" y="123"/>
                  <a:pt x="3" y="151"/>
                  <a:pt x="0" y="163"/>
                </a:cubicBezTo>
              </a:path>
            </a:pathLst>
          </a:custGeom>
          <a:noFill/>
          <a:ln w="7620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Freeform 85"/>
          <p:cNvSpPr>
            <a:spLocks/>
          </p:cNvSpPr>
          <p:nvPr/>
        </p:nvSpPr>
        <p:spPr bwMode="auto">
          <a:xfrm>
            <a:off x="4733925" y="3325813"/>
            <a:ext cx="25400" cy="258762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4" y="57"/>
              </a:cxn>
              <a:cxn ang="0">
                <a:pos x="14" y="105"/>
              </a:cxn>
              <a:cxn ang="0">
                <a:pos x="0" y="163"/>
              </a:cxn>
            </a:cxnLst>
            <a:rect l="0" t="0" r="r" b="b"/>
            <a:pathLst>
              <a:path w="16" h="163">
                <a:moveTo>
                  <a:pt x="0" y="0"/>
                </a:moveTo>
                <a:cubicBezTo>
                  <a:pt x="2" y="9"/>
                  <a:pt x="12" y="40"/>
                  <a:pt x="14" y="57"/>
                </a:cubicBezTo>
                <a:cubicBezTo>
                  <a:pt x="16" y="74"/>
                  <a:pt x="16" y="87"/>
                  <a:pt x="14" y="105"/>
                </a:cubicBezTo>
                <a:cubicBezTo>
                  <a:pt x="12" y="123"/>
                  <a:pt x="3" y="151"/>
                  <a:pt x="0" y="163"/>
                </a:cubicBezTo>
              </a:path>
            </a:pathLst>
          </a:custGeom>
          <a:noFill/>
          <a:ln w="7620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" name="Freeform 86"/>
          <p:cNvSpPr>
            <a:spLocks/>
          </p:cNvSpPr>
          <p:nvPr/>
        </p:nvSpPr>
        <p:spPr bwMode="auto">
          <a:xfrm>
            <a:off x="3897313" y="3313113"/>
            <a:ext cx="26987" cy="252412"/>
          </a:xfrm>
          <a:custGeom>
            <a:avLst/>
            <a:gdLst/>
            <a:ahLst/>
            <a:cxnLst>
              <a:cxn ang="0">
                <a:pos x="13" y="0"/>
              </a:cxn>
              <a:cxn ang="0">
                <a:pos x="1" y="74"/>
              </a:cxn>
              <a:cxn ang="0">
                <a:pos x="17" y="159"/>
              </a:cxn>
            </a:cxnLst>
            <a:rect l="0" t="0" r="r" b="b"/>
            <a:pathLst>
              <a:path w="17" h="159">
                <a:moveTo>
                  <a:pt x="13" y="0"/>
                </a:moveTo>
                <a:cubicBezTo>
                  <a:pt x="11" y="12"/>
                  <a:pt x="0" y="48"/>
                  <a:pt x="1" y="74"/>
                </a:cubicBezTo>
                <a:cubicBezTo>
                  <a:pt x="2" y="100"/>
                  <a:pt x="14" y="141"/>
                  <a:pt x="17" y="159"/>
                </a:cubicBezTo>
              </a:path>
            </a:pathLst>
          </a:custGeom>
          <a:noFill/>
          <a:ln w="76200" cmpd="sng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" name="AutoShape 87"/>
          <p:cNvSpPr>
            <a:spLocks noChangeArrowheads="1"/>
          </p:cNvSpPr>
          <p:nvPr/>
        </p:nvSpPr>
        <p:spPr bwMode="auto">
          <a:xfrm rot="19948487">
            <a:off x="3468688" y="3392488"/>
            <a:ext cx="381000" cy="381000"/>
          </a:xfrm>
          <a:prstGeom prst="rightArrow">
            <a:avLst>
              <a:gd name="adj1" fmla="val 40944"/>
              <a:gd name="adj2" fmla="val 36986"/>
            </a:avLst>
          </a:prstGeom>
          <a:gradFill rotWithShape="0">
            <a:gsLst>
              <a:gs pos="0">
                <a:srgbClr val="CCFFCC"/>
              </a:gs>
              <a:gs pos="100000">
                <a:srgbClr val="CCFFCC">
                  <a:gamma/>
                  <a:shade val="32941"/>
                  <a:invGamma/>
                </a:srgbClr>
              </a:gs>
            </a:gsLst>
            <a:lin ang="189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" name="AutoShape 88"/>
          <p:cNvSpPr>
            <a:spLocks noChangeArrowheads="1"/>
          </p:cNvSpPr>
          <p:nvPr/>
        </p:nvSpPr>
        <p:spPr bwMode="auto">
          <a:xfrm rot="13531944">
            <a:off x="4782344" y="3459957"/>
            <a:ext cx="325437" cy="381000"/>
          </a:xfrm>
          <a:prstGeom prst="rightArrow">
            <a:avLst>
              <a:gd name="adj1" fmla="val 38306"/>
              <a:gd name="adj2" fmla="val 44532"/>
            </a:avLst>
          </a:prstGeom>
          <a:gradFill rotWithShape="0">
            <a:gsLst>
              <a:gs pos="0">
                <a:srgbClr val="CCFFCC">
                  <a:gamma/>
                  <a:shade val="32941"/>
                  <a:invGamma/>
                </a:srgbClr>
              </a:gs>
              <a:gs pos="100000">
                <a:srgbClr val="CCFFCC"/>
              </a:gs>
            </a:gsLst>
            <a:lin ang="2700000" scaled="1"/>
          </a:gradFill>
          <a:ln w="28575">
            <a:solidFill>
              <a:schemeClr val="tx1"/>
            </a:solidFill>
            <a:miter lim="800000"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Rectangle 89"/>
          <p:cNvSpPr>
            <a:spLocks noChangeArrowheads="1"/>
          </p:cNvSpPr>
          <p:nvPr/>
        </p:nvSpPr>
        <p:spPr bwMode="auto">
          <a:xfrm>
            <a:off x="787400" y="5973763"/>
            <a:ext cx="379142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亦可画在其它适当位置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0" dur="75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5" dur="75"/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75"/>
                                        <p:tgtEl>
                                          <p:spTgt spid="9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8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8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3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75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3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5" grpId="0" animBg="1" autoUpdateAnimBg="0"/>
      <p:bldP spid="19" grpId="0" animBg="1"/>
      <p:bldP spid="20" grpId="0" animBg="1"/>
      <p:bldP spid="21" grpId="0" animBg="1"/>
      <p:bldP spid="22" grpId="0" animBg="1"/>
      <p:bldP spid="47" grpId="0" animBg="1"/>
      <p:bldP spid="60" grpId="0" animBg="1"/>
      <p:bldP spid="61" grpId="0" autoUpdateAnimBg="0"/>
      <p:bldP spid="62" grpId="0" autoUpdateAnimBg="0"/>
      <p:bldP spid="63" grpId="0" build="p" autoUpdateAnimBg="0"/>
      <p:bldP spid="79" grpId="0" autoUpdateAnimBg="0"/>
      <p:bldP spid="80" grpId="0" autoUpdateAnimBg="0"/>
      <p:bldP spid="81" grpId="0" autoUpdateAnimBg="0"/>
      <p:bldP spid="82" grpId="0" animBg="1"/>
      <p:bldP spid="83" grpId="0" animBg="1" autoUpdateAnimBg="0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build="p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 flipH="1" flipV="1">
            <a:off x="5219700" y="2943225"/>
            <a:ext cx="881063" cy="847725"/>
          </a:xfrm>
          <a:prstGeom prst="line">
            <a:avLst/>
          </a:prstGeom>
          <a:noFill/>
          <a:ln w="19050">
            <a:solidFill>
              <a:srgbClr val="99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 Box 3" descr="紫色网格"/>
          <p:cNvSpPr txBox="1">
            <a:spLocks noChangeArrowheads="1"/>
          </p:cNvSpPr>
          <p:nvPr/>
        </p:nvSpPr>
        <p:spPr bwMode="auto">
          <a:xfrm>
            <a:off x="347663" y="598488"/>
            <a:ext cx="2244525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移出断面图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962025" y="1360488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标注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539750" y="5014913"/>
            <a:ext cx="6362639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Marlett" pitchFamily="2" charset="2"/>
              </a:rPr>
              <a:t></a:t>
            </a:r>
            <a:r>
              <a:rPr lang="zh-CN" altLang="en-US" sz="3200" b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Marlett" pitchFamily="2" charset="2"/>
              </a:rPr>
              <a:t>剖切线</a:t>
            </a:r>
            <a:r>
              <a:rPr lang="zh-CN" altLang="en-US" sz="3200" b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Marlett" pitchFamily="2" charset="2"/>
              </a:rPr>
              <a:t>表示剖切位置</a:t>
            </a:r>
          </a:p>
          <a:p>
            <a:r>
              <a:rPr lang="zh-CN" altLang="en-US" sz="3200" b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Marlett" pitchFamily="2" charset="2"/>
              </a:rPr>
              <a:t>箭头</a:t>
            </a:r>
            <a:r>
              <a:rPr lang="zh-CN" altLang="en-US" sz="3200" b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Marlett" pitchFamily="2" charset="2"/>
              </a:rPr>
              <a:t>表示投射方向，并注上字母</a:t>
            </a:r>
          </a:p>
          <a:p>
            <a:r>
              <a:rPr lang="zh-CN" altLang="en-US" sz="3200" b="1">
                <a:solidFill>
                  <a:srgbClr val="A5002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Marlett" pitchFamily="2" charset="2"/>
              </a:rPr>
              <a:t>断面图名称</a:t>
            </a:r>
            <a:r>
              <a:rPr lang="zh-CN" altLang="en-US" sz="3200" b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Marlett" pitchFamily="2" charset="2"/>
              </a:rPr>
              <a:t>：</a:t>
            </a:r>
            <a:r>
              <a:rPr lang="zh-CN" altLang="en-US" sz="3200" b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隶书" pitchFamily="49" charset="-122"/>
                <a:sym typeface="Marlett" pitchFamily="2" charset="2"/>
              </a:rPr>
              <a:t>“</a:t>
            </a:r>
            <a:r>
              <a:rPr lang="en-US" altLang="zh-CN" sz="3200" b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sym typeface="Marlett" pitchFamily="2" charset="2"/>
              </a:rPr>
              <a:t>X--X</a:t>
            </a:r>
            <a:r>
              <a:rPr lang="en-US" altLang="zh-CN" sz="3200" b="1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/>
                <a:ea typeface="隶书" pitchFamily="49" charset="-122"/>
                <a:sym typeface="Marlett" pitchFamily="2" charset="2"/>
              </a:rPr>
              <a:t>”</a:t>
            </a:r>
            <a:endParaRPr lang="en-US" altLang="zh-CN" sz="3200" b="1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隶书" pitchFamily="49" charset="-122"/>
              <a:ea typeface="隶书" pitchFamily="49" charset="-122"/>
              <a:sym typeface="Marlett" pitchFamily="2" charset="2"/>
            </a:endParaRPr>
          </a:p>
        </p:txBody>
      </p:sp>
      <p:sp>
        <p:nvSpPr>
          <p:cNvPr id="7" name="Line 6"/>
          <p:cNvSpPr>
            <a:spLocks noChangeShapeType="1"/>
          </p:cNvSpPr>
          <p:nvPr/>
        </p:nvSpPr>
        <p:spPr bwMode="auto">
          <a:xfrm flipH="1">
            <a:off x="2338388" y="2928938"/>
            <a:ext cx="892175" cy="393700"/>
          </a:xfrm>
          <a:prstGeom prst="line">
            <a:avLst/>
          </a:prstGeom>
          <a:noFill/>
          <a:ln w="19050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 Box 7" descr="绿色大理石"/>
          <p:cNvSpPr txBox="1">
            <a:spLocks noChangeArrowheads="1"/>
          </p:cNvSpPr>
          <p:nvPr/>
        </p:nvSpPr>
        <p:spPr bwMode="auto">
          <a:xfrm>
            <a:off x="463550" y="2646363"/>
            <a:ext cx="1988045" cy="138499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ea typeface="隶书" pitchFamily="49" charset="-122"/>
                <a:sym typeface="Marlett" pitchFamily="2" charset="2"/>
              </a:rPr>
              <a:t>画在剖切面</a:t>
            </a:r>
          </a:p>
          <a:p>
            <a:r>
              <a:rPr lang="zh-CN" altLang="en-US" sz="2800" b="1" dirty="0">
                <a:solidFill>
                  <a:schemeClr val="tx1"/>
                </a:solidFill>
                <a:ea typeface="隶书" pitchFamily="49" charset="-122"/>
                <a:sym typeface="Marlett" pitchFamily="2" charset="2"/>
              </a:rPr>
              <a:t>延长线上，</a:t>
            </a:r>
          </a:p>
          <a:p>
            <a:r>
              <a:rPr lang="zh-CN" altLang="en-US" sz="2800" b="1" dirty="0">
                <a:solidFill>
                  <a:schemeClr val="tx1"/>
                </a:solidFill>
                <a:ea typeface="隶书" pitchFamily="49" charset="-122"/>
                <a:sym typeface="Marlett" pitchFamily="2" charset="2"/>
              </a:rPr>
              <a:t>字母省略</a:t>
            </a:r>
          </a:p>
        </p:txBody>
      </p:sp>
      <p:sp>
        <p:nvSpPr>
          <p:cNvPr id="9" name="Text Box 8" descr="棕色大理石"/>
          <p:cNvSpPr txBox="1">
            <a:spLocks noChangeArrowheads="1"/>
          </p:cNvSpPr>
          <p:nvPr/>
        </p:nvSpPr>
        <p:spPr bwMode="auto">
          <a:xfrm>
            <a:off x="4625975" y="3692525"/>
            <a:ext cx="3449638" cy="1373188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对称断面，箭头省略</a:t>
            </a:r>
          </a:p>
          <a:p>
            <a:r>
              <a:rPr lang="zh-CN" altLang="en-US" sz="28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又画在剖切面延长线</a:t>
            </a:r>
          </a:p>
          <a:p>
            <a:r>
              <a:rPr lang="zh-CN" altLang="en-US" sz="28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上，剖切线省略</a:t>
            </a:r>
          </a:p>
        </p:txBody>
      </p:sp>
      <p:sp>
        <p:nvSpPr>
          <p:cNvPr id="10" name="Text Box 9"/>
          <p:cNvSpPr txBox="1">
            <a:spLocks noChangeArrowheads="1"/>
          </p:cNvSpPr>
          <p:nvPr/>
        </p:nvSpPr>
        <p:spPr bwMode="auto">
          <a:xfrm>
            <a:off x="3240088" y="290513"/>
            <a:ext cx="3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A50021"/>
                </a:solidFill>
              </a:rPr>
              <a:t>B</a:t>
            </a:r>
          </a:p>
        </p:txBody>
      </p:sp>
      <p:sp>
        <p:nvSpPr>
          <p:cNvPr id="11" name="Text Box 10"/>
          <p:cNvSpPr txBox="1">
            <a:spLocks noChangeArrowheads="1"/>
          </p:cNvSpPr>
          <p:nvPr/>
        </p:nvSpPr>
        <p:spPr bwMode="auto">
          <a:xfrm>
            <a:off x="3270250" y="2139950"/>
            <a:ext cx="38664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A50021"/>
                </a:solidFill>
              </a:rPr>
              <a:t>B</a:t>
            </a: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3181350" y="2487613"/>
            <a:ext cx="91403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A50021"/>
                </a:solidFill>
              </a:rPr>
              <a:t>B—B</a:t>
            </a:r>
          </a:p>
        </p:txBody>
      </p:sp>
      <p:sp>
        <p:nvSpPr>
          <p:cNvPr id="13" name="Text Box 12" descr="紫色网格"/>
          <p:cNvSpPr txBox="1">
            <a:spLocks noChangeArrowheads="1"/>
          </p:cNvSpPr>
          <p:nvPr/>
        </p:nvSpPr>
        <p:spPr bwMode="auto">
          <a:xfrm>
            <a:off x="6332538" y="2571750"/>
            <a:ext cx="2348720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按投影关系配</a:t>
            </a:r>
          </a:p>
          <a:p>
            <a:r>
              <a:rPr lang="zh-CN" altLang="en-US" sz="28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置，箭头省略</a:t>
            </a:r>
          </a:p>
        </p:txBody>
      </p:sp>
      <p:sp>
        <p:nvSpPr>
          <p:cNvPr id="14" name="Line 13"/>
          <p:cNvSpPr>
            <a:spLocks noChangeShapeType="1"/>
          </p:cNvSpPr>
          <p:nvPr/>
        </p:nvSpPr>
        <p:spPr bwMode="auto">
          <a:xfrm flipV="1">
            <a:off x="7366000" y="2024063"/>
            <a:ext cx="446088" cy="608012"/>
          </a:xfrm>
          <a:prstGeom prst="line">
            <a:avLst/>
          </a:prstGeom>
          <a:noFill/>
          <a:ln w="19050">
            <a:solidFill>
              <a:srgbClr val="3333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" name="Line 14"/>
          <p:cNvSpPr>
            <a:spLocks noChangeShapeType="1"/>
          </p:cNvSpPr>
          <p:nvPr/>
        </p:nvSpPr>
        <p:spPr bwMode="auto">
          <a:xfrm>
            <a:off x="6751638" y="708025"/>
            <a:ext cx="401637" cy="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6" name="Line 15"/>
          <p:cNvSpPr>
            <a:spLocks noChangeShapeType="1"/>
          </p:cNvSpPr>
          <p:nvPr/>
        </p:nvSpPr>
        <p:spPr bwMode="auto">
          <a:xfrm>
            <a:off x="6769100" y="2316163"/>
            <a:ext cx="401638" cy="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grpSp>
        <p:nvGrpSpPr>
          <p:cNvPr id="17" name="Group 93"/>
          <p:cNvGrpSpPr>
            <a:grpSpLocks/>
          </p:cNvGrpSpPr>
          <p:nvPr/>
        </p:nvGrpSpPr>
        <p:grpSpPr bwMode="auto">
          <a:xfrm>
            <a:off x="2755900" y="468313"/>
            <a:ext cx="5775325" cy="4014787"/>
            <a:chOff x="1736" y="295"/>
            <a:chExt cx="3638" cy="2529"/>
          </a:xfrm>
        </p:grpSpPr>
        <p:grpSp>
          <p:nvGrpSpPr>
            <p:cNvPr id="18" name="Group 92"/>
            <p:cNvGrpSpPr>
              <a:grpSpLocks/>
            </p:cNvGrpSpPr>
            <p:nvPr/>
          </p:nvGrpSpPr>
          <p:grpSpPr bwMode="auto">
            <a:xfrm>
              <a:off x="1736" y="295"/>
              <a:ext cx="3638" cy="2529"/>
              <a:chOff x="1736" y="295"/>
              <a:chExt cx="3638" cy="2529"/>
            </a:xfrm>
          </p:grpSpPr>
          <p:grpSp>
            <p:nvGrpSpPr>
              <p:cNvPr id="20" name="Group 18"/>
              <p:cNvGrpSpPr>
                <a:grpSpLocks/>
              </p:cNvGrpSpPr>
              <p:nvPr/>
            </p:nvGrpSpPr>
            <p:grpSpPr bwMode="auto">
              <a:xfrm>
                <a:off x="1736" y="527"/>
                <a:ext cx="1795" cy="815"/>
                <a:chOff x="871" y="1235"/>
                <a:chExt cx="1795" cy="815"/>
              </a:xfrm>
            </p:grpSpPr>
            <p:sp>
              <p:nvSpPr>
                <p:cNvPr id="81" name="Rectangle 19"/>
                <p:cNvSpPr>
                  <a:spLocks noChangeArrowheads="1"/>
                </p:cNvSpPr>
                <p:nvPr/>
              </p:nvSpPr>
              <p:spPr bwMode="auto">
                <a:xfrm>
                  <a:off x="968" y="1235"/>
                  <a:ext cx="1040" cy="815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2" name="Oval 20"/>
                <p:cNvSpPr>
                  <a:spLocks noChangeArrowheads="1"/>
                </p:cNvSpPr>
                <p:nvPr/>
              </p:nvSpPr>
              <p:spPr bwMode="auto">
                <a:xfrm>
                  <a:off x="1141" y="1540"/>
                  <a:ext cx="205" cy="20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3" name="Oval 21"/>
                <p:cNvSpPr>
                  <a:spLocks noChangeArrowheads="1"/>
                </p:cNvSpPr>
                <p:nvPr/>
              </p:nvSpPr>
              <p:spPr bwMode="auto">
                <a:xfrm>
                  <a:off x="1612" y="1540"/>
                  <a:ext cx="205" cy="205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4" name="Rectangle 22"/>
                <p:cNvSpPr>
                  <a:spLocks noChangeArrowheads="1"/>
                </p:cNvSpPr>
                <p:nvPr/>
              </p:nvSpPr>
              <p:spPr bwMode="auto">
                <a:xfrm>
                  <a:off x="1240" y="1533"/>
                  <a:ext cx="487" cy="216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9CC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5" name="Line 23"/>
                <p:cNvSpPr>
                  <a:spLocks noChangeShapeType="1"/>
                </p:cNvSpPr>
                <p:nvPr/>
              </p:nvSpPr>
              <p:spPr bwMode="auto">
                <a:xfrm>
                  <a:off x="1241" y="1538"/>
                  <a:ext cx="48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6" name="Line 24"/>
                <p:cNvSpPr>
                  <a:spLocks noChangeShapeType="1"/>
                </p:cNvSpPr>
                <p:nvPr/>
              </p:nvSpPr>
              <p:spPr bwMode="auto">
                <a:xfrm>
                  <a:off x="1246" y="1753"/>
                  <a:ext cx="48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7" name="Line 25"/>
                <p:cNvSpPr>
                  <a:spLocks noChangeShapeType="1"/>
                </p:cNvSpPr>
                <p:nvPr/>
              </p:nvSpPr>
              <p:spPr bwMode="auto">
                <a:xfrm>
                  <a:off x="1236" y="1471"/>
                  <a:ext cx="0" cy="35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8" name="Line 26"/>
                <p:cNvSpPr>
                  <a:spLocks noChangeShapeType="1"/>
                </p:cNvSpPr>
                <p:nvPr/>
              </p:nvSpPr>
              <p:spPr bwMode="auto">
                <a:xfrm>
                  <a:off x="1726" y="1476"/>
                  <a:ext cx="0" cy="36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9" name="Rectangle 27"/>
                <p:cNvSpPr>
                  <a:spLocks noChangeArrowheads="1"/>
                </p:cNvSpPr>
                <p:nvPr/>
              </p:nvSpPr>
              <p:spPr bwMode="auto">
                <a:xfrm>
                  <a:off x="2011" y="1381"/>
                  <a:ext cx="533" cy="533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0" name="Oval 28"/>
                <p:cNvSpPr>
                  <a:spLocks noChangeArrowheads="1"/>
                </p:cNvSpPr>
                <p:nvPr/>
              </p:nvSpPr>
              <p:spPr bwMode="auto">
                <a:xfrm>
                  <a:off x="2205" y="1570"/>
                  <a:ext cx="141" cy="141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1" name="Line 29"/>
                <p:cNvSpPr>
                  <a:spLocks noChangeShapeType="1"/>
                </p:cNvSpPr>
                <p:nvPr/>
              </p:nvSpPr>
              <p:spPr bwMode="auto">
                <a:xfrm>
                  <a:off x="2273" y="1510"/>
                  <a:ext cx="0" cy="269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92" name="Line 30"/>
                <p:cNvSpPr>
                  <a:spLocks noChangeShapeType="1"/>
                </p:cNvSpPr>
                <p:nvPr/>
              </p:nvSpPr>
              <p:spPr bwMode="auto">
                <a:xfrm>
                  <a:off x="871" y="1645"/>
                  <a:ext cx="1795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1" name="Line 31"/>
              <p:cNvSpPr>
                <a:spLocks noChangeShapeType="1"/>
              </p:cNvSpPr>
              <p:nvPr/>
            </p:nvSpPr>
            <p:spPr bwMode="auto">
              <a:xfrm>
                <a:off x="2311" y="315"/>
                <a:ext cx="0" cy="148"/>
              </a:xfrm>
              <a:prstGeom prst="line">
                <a:avLst/>
              </a:prstGeom>
              <a:noFill/>
              <a:ln w="5715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2" name="Line 32"/>
              <p:cNvSpPr>
                <a:spLocks noChangeShapeType="1"/>
              </p:cNvSpPr>
              <p:nvPr/>
            </p:nvSpPr>
            <p:spPr bwMode="auto">
              <a:xfrm>
                <a:off x="2303" y="316"/>
                <a:ext cx="231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 type="triangle" w="sm" len="lg"/>
              </a:ln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3" name="Line 33"/>
              <p:cNvSpPr>
                <a:spLocks noChangeShapeType="1"/>
              </p:cNvSpPr>
              <p:nvPr/>
            </p:nvSpPr>
            <p:spPr bwMode="auto">
              <a:xfrm>
                <a:off x="2305" y="1544"/>
                <a:ext cx="231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round/>
                <a:headEnd/>
                <a:tailEnd type="triangle" w="sm" len="lg"/>
              </a:ln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sp>
            <p:nvSpPr>
              <p:cNvPr id="24" name="Line 34"/>
              <p:cNvSpPr>
                <a:spLocks noChangeShapeType="1"/>
              </p:cNvSpPr>
              <p:nvPr/>
            </p:nvSpPr>
            <p:spPr bwMode="auto">
              <a:xfrm>
                <a:off x="2318" y="1403"/>
                <a:ext cx="0" cy="148"/>
              </a:xfrm>
              <a:prstGeom prst="line">
                <a:avLst/>
              </a:prstGeom>
              <a:noFill/>
              <a:ln w="5715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25" name="Group 35"/>
              <p:cNvGrpSpPr>
                <a:grpSpLocks/>
              </p:cNvGrpSpPr>
              <p:nvPr/>
            </p:nvGrpSpPr>
            <p:grpSpPr bwMode="auto">
              <a:xfrm>
                <a:off x="1831" y="1814"/>
                <a:ext cx="955" cy="1010"/>
                <a:chOff x="966" y="2463"/>
                <a:chExt cx="955" cy="1010"/>
              </a:xfrm>
            </p:grpSpPr>
            <p:sp>
              <p:nvSpPr>
                <p:cNvPr id="68" name="Line 36"/>
                <p:cNvSpPr>
                  <a:spLocks noChangeShapeType="1"/>
                </p:cNvSpPr>
                <p:nvPr/>
              </p:nvSpPr>
              <p:spPr bwMode="auto">
                <a:xfrm flipV="1">
                  <a:off x="1071" y="2553"/>
                  <a:ext cx="440" cy="25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9" name="Line 37"/>
                <p:cNvSpPr>
                  <a:spLocks noChangeShapeType="1"/>
                </p:cNvSpPr>
                <p:nvPr/>
              </p:nvSpPr>
              <p:spPr bwMode="auto">
                <a:xfrm flipV="1">
                  <a:off x="1052" y="2605"/>
                  <a:ext cx="584" cy="33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0" name="Line 38"/>
                <p:cNvSpPr>
                  <a:spLocks noChangeShapeType="1"/>
                </p:cNvSpPr>
                <p:nvPr/>
              </p:nvSpPr>
              <p:spPr bwMode="auto">
                <a:xfrm flipV="1">
                  <a:off x="1053" y="2675"/>
                  <a:ext cx="680" cy="392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1" name="Line 39"/>
                <p:cNvSpPr>
                  <a:spLocks noChangeShapeType="1"/>
                </p:cNvSpPr>
                <p:nvPr/>
              </p:nvSpPr>
              <p:spPr bwMode="auto">
                <a:xfrm flipV="1">
                  <a:off x="1113" y="2773"/>
                  <a:ext cx="683" cy="39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2" name="Line 40"/>
                <p:cNvSpPr>
                  <a:spLocks noChangeShapeType="1"/>
                </p:cNvSpPr>
                <p:nvPr/>
              </p:nvSpPr>
              <p:spPr bwMode="auto">
                <a:xfrm flipV="1">
                  <a:off x="1176" y="2926"/>
                  <a:ext cx="584" cy="33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3" name="Line 41"/>
                <p:cNvSpPr>
                  <a:spLocks noChangeShapeType="1"/>
                </p:cNvSpPr>
                <p:nvPr/>
              </p:nvSpPr>
              <p:spPr bwMode="auto">
                <a:xfrm flipV="1">
                  <a:off x="1282" y="3056"/>
                  <a:ext cx="483" cy="27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4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1454" y="3157"/>
                  <a:ext cx="341" cy="19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5" name="Line 43"/>
                <p:cNvSpPr>
                  <a:spLocks noChangeShapeType="1"/>
                </p:cNvSpPr>
                <p:nvPr/>
              </p:nvSpPr>
              <p:spPr bwMode="auto">
                <a:xfrm>
                  <a:off x="1446" y="2463"/>
                  <a:ext cx="0" cy="101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6" name="Line 44"/>
                <p:cNvSpPr>
                  <a:spLocks noChangeShapeType="1"/>
                </p:cNvSpPr>
                <p:nvPr/>
              </p:nvSpPr>
              <p:spPr bwMode="auto">
                <a:xfrm>
                  <a:off x="966" y="2957"/>
                  <a:ext cx="955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7" name="Line 45"/>
                <p:cNvSpPr>
                  <a:spLocks noChangeShapeType="1"/>
                </p:cNvSpPr>
                <p:nvPr/>
              </p:nvSpPr>
              <p:spPr bwMode="auto">
                <a:xfrm>
                  <a:off x="1745" y="3057"/>
                  <a:ext cx="8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8" name="Arc 46"/>
                <p:cNvSpPr>
                  <a:spLocks/>
                </p:cNvSpPr>
                <p:nvPr/>
              </p:nvSpPr>
              <p:spPr bwMode="auto">
                <a:xfrm flipV="1">
                  <a:off x="1048" y="2548"/>
                  <a:ext cx="794" cy="808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42686 w 42686"/>
                    <a:gd name="T1" fmla="*/ 26283 h 43200"/>
                    <a:gd name="T2" fmla="*/ 42608 w 42686"/>
                    <a:gd name="T3" fmla="*/ 16580 h 43200"/>
                    <a:gd name="T4" fmla="*/ 21600 w 42686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686" h="43200" fill="none" extrusionOk="0">
                      <a:moveTo>
                        <a:pt x="42686" y="26283"/>
                      </a:moveTo>
                      <a:cubicBezTo>
                        <a:pt x="40491" y="36167"/>
                        <a:pt x="31724" y="43199"/>
                        <a:pt x="21600" y="43200"/>
                      </a:cubicBez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595" y="-1"/>
                        <a:pt x="40285" y="6858"/>
                        <a:pt x="42608" y="16579"/>
                      </a:cubicBezTo>
                    </a:path>
                    <a:path w="42686" h="43200" stroke="0" extrusionOk="0">
                      <a:moveTo>
                        <a:pt x="42686" y="26283"/>
                      </a:moveTo>
                      <a:cubicBezTo>
                        <a:pt x="40491" y="36167"/>
                        <a:pt x="31724" y="43199"/>
                        <a:pt x="21600" y="43200"/>
                      </a:cubicBez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595" y="-1"/>
                        <a:pt x="40285" y="6858"/>
                        <a:pt x="42608" y="16579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79" name="Line 47"/>
                <p:cNvSpPr>
                  <a:spLocks noChangeShapeType="1"/>
                </p:cNvSpPr>
                <p:nvPr/>
              </p:nvSpPr>
              <p:spPr bwMode="auto">
                <a:xfrm>
                  <a:off x="1756" y="2857"/>
                  <a:ext cx="0" cy="20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80" name="Line 48"/>
                <p:cNvSpPr>
                  <a:spLocks noChangeShapeType="1"/>
                </p:cNvSpPr>
                <p:nvPr/>
              </p:nvSpPr>
              <p:spPr bwMode="auto">
                <a:xfrm>
                  <a:off x="1745" y="2855"/>
                  <a:ext cx="8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6" name="Group 49"/>
              <p:cNvGrpSpPr>
                <a:grpSpLocks/>
              </p:cNvGrpSpPr>
              <p:nvPr/>
            </p:nvGrpSpPr>
            <p:grpSpPr bwMode="auto">
              <a:xfrm>
                <a:off x="2783" y="1323"/>
                <a:ext cx="688" cy="666"/>
                <a:chOff x="1982" y="2338"/>
                <a:chExt cx="688" cy="666"/>
              </a:xfrm>
            </p:grpSpPr>
            <p:sp>
              <p:nvSpPr>
                <p:cNvPr id="59" name="Line 50"/>
                <p:cNvSpPr>
                  <a:spLocks noChangeShapeType="1"/>
                </p:cNvSpPr>
                <p:nvPr/>
              </p:nvSpPr>
              <p:spPr bwMode="auto">
                <a:xfrm flipV="1">
                  <a:off x="2111" y="2422"/>
                  <a:ext cx="284" cy="16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0" name="Line 51"/>
                <p:cNvSpPr>
                  <a:spLocks noChangeShapeType="1"/>
                </p:cNvSpPr>
                <p:nvPr/>
              </p:nvSpPr>
              <p:spPr bwMode="auto">
                <a:xfrm flipV="1">
                  <a:off x="2310" y="2479"/>
                  <a:ext cx="206" cy="11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1" name="Line 52"/>
                <p:cNvSpPr>
                  <a:spLocks noChangeShapeType="1"/>
                </p:cNvSpPr>
                <p:nvPr/>
              </p:nvSpPr>
              <p:spPr bwMode="auto">
                <a:xfrm flipV="1">
                  <a:off x="2112" y="2741"/>
                  <a:ext cx="170" cy="9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2" name="Line 53"/>
                <p:cNvSpPr>
                  <a:spLocks noChangeShapeType="1"/>
                </p:cNvSpPr>
                <p:nvPr/>
              </p:nvSpPr>
              <p:spPr bwMode="auto">
                <a:xfrm flipV="1">
                  <a:off x="2217" y="2751"/>
                  <a:ext cx="272" cy="157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3" name="Line 54"/>
                <p:cNvSpPr>
                  <a:spLocks noChangeShapeType="1"/>
                </p:cNvSpPr>
                <p:nvPr/>
              </p:nvSpPr>
              <p:spPr bwMode="auto">
                <a:xfrm>
                  <a:off x="2337" y="2338"/>
                  <a:ext cx="0" cy="666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4" name="Line 55"/>
                <p:cNvSpPr>
                  <a:spLocks noChangeShapeType="1"/>
                </p:cNvSpPr>
                <p:nvPr/>
              </p:nvSpPr>
              <p:spPr bwMode="auto">
                <a:xfrm>
                  <a:off x="1982" y="2671"/>
                  <a:ext cx="688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5" name="Arc 56"/>
                <p:cNvSpPr>
                  <a:spLocks/>
                </p:cNvSpPr>
                <p:nvPr/>
              </p:nvSpPr>
              <p:spPr bwMode="auto">
                <a:xfrm flipV="1">
                  <a:off x="2067" y="2400"/>
                  <a:ext cx="532" cy="535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42686 w 43200"/>
                    <a:gd name="T1" fmla="*/ 26283 h 43200"/>
                    <a:gd name="T2" fmla="*/ 42863 w 43200"/>
                    <a:gd name="T3" fmla="*/ 25400 h 43200"/>
                    <a:gd name="T4" fmla="*/ 21600 w 43200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3200" h="43200" fill="none" extrusionOk="0">
                      <a:moveTo>
                        <a:pt x="42686" y="26283"/>
                      </a:moveTo>
                      <a:cubicBezTo>
                        <a:pt x="40491" y="36167"/>
                        <a:pt x="31724" y="43199"/>
                        <a:pt x="21600" y="43200"/>
                      </a:cubicBez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874"/>
                        <a:pt x="43087" y="24145"/>
                        <a:pt x="42863" y="25400"/>
                      </a:cubicBezTo>
                    </a:path>
                    <a:path w="43200" h="43200" stroke="0" extrusionOk="0">
                      <a:moveTo>
                        <a:pt x="42686" y="26283"/>
                      </a:moveTo>
                      <a:cubicBezTo>
                        <a:pt x="40491" y="36167"/>
                        <a:pt x="31724" y="43199"/>
                        <a:pt x="21600" y="43200"/>
                      </a:cubicBez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3529" y="0"/>
                        <a:pt x="43200" y="9670"/>
                        <a:pt x="43200" y="21600"/>
                      </a:cubicBezTo>
                      <a:cubicBezTo>
                        <a:pt x="43200" y="22874"/>
                        <a:pt x="43087" y="24145"/>
                        <a:pt x="42863" y="25400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6" name="Line 57"/>
                <p:cNvSpPr>
                  <a:spLocks noChangeShapeType="1"/>
                </p:cNvSpPr>
                <p:nvPr/>
              </p:nvSpPr>
              <p:spPr bwMode="auto">
                <a:xfrm>
                  <a:off x="2080" y="2593"/>
                  <a:ext cx="50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67" name="Line 58"/>
                <p:cNvSpPr>
                  <a:spLocks noChangeShapeType="1"/>
                </p:cNvSpPr>
                <p:nvPr/>
              </p:nvSpPr>
              <p:spPr bwMode="auto">
                <a:xfrm>
                  <a:off x="2086" y="2748"/>
                  <a:ext cx="50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grpSp>
            <p:nvGrpSpPr>
              <p:cNvPr id="27" name="Group 59"/>
              <p:cNvGrpSpPr>
                <a:grpSpLocks/>
              </p:cNvGrpSpPr>
              <p:nvPr/>
            </p:nvGrpSpPr>
            <p:grpSpPr bwMode="auto">
              <a:xfrm>
                <a:off x="4742" y="648"/>
                <a:ext cx="632" cy="626"/>
                <a:chOff x="3602" y="1455"/>
                <a:chExt cx="632" cy="626"/>
              </a:xfrm>
            </p:grpSpPr>
            <p:sp>
              <p:nvSpPr>
                <p:cNvPr id="48" name="Line 60"/>
                <p:cNvSpPr>
                  <a:spLocks noChangeShapeType="1"/>
                </p:cNvSpPr>
                <p:nvPr/>
              </p:nvSpPr>
              <p:spPr bwMode="auto">
                <a:xfrm flipV="1">
                  <a:off x="3683" y="1509"/>
                  <a:ext cx="312" cy="17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9" name="Line 61"/>
                <p:cNvSpPr>
                  <a:spLocks noChangeShapeType="1"/>
                </p:cNvSpPr>
                <p:nvPr/>
              </p:nvSpPr>
              <p:spPr bwMode="auto">
                <a:xfrm flipV="1">
                  <a:off x="3666" y="1562"/>
                  <a:ext cx="446" cy="258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0" name="Line 62"/>
                <p:cNvSpPr>
                  <a:spLocks noChangeShapeType="1"/>
                </p:cNvSpPr>
                <p:nvPr/>
              </p:nvSpPr>
              <p:spPr bwMode="auto">
                <a:xfrm flipV="1">
                  <a:off x="3708" y="1657"/>
                  <a:ext cx="469" cy="27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1" name="Line 63"/>
                <p:cNvSpPr>
                  <a:spLocks noChangeShapeType="1"/>
                </p:cNvSpPr>
                <p:nvPr/>
              </p:nvSpPr>
              <p:spPr bwMode="auto">
                <a:xfrm flipV="1">
                  <a:off x="3813" y="1810"/>
                  <a:ext cx="322" cy="18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2" name="Line 64"/>
                <p:cNvSpPr>
                  <a:spLocks noChangeShapeType="1"/>
                </p:cNvSpPr>
                <p:nvPr/>
              </p:nvSpPr>
              <p:spPr bwMode="auto">
                <a:xfrm>
                  <a:off x="3933" y="1455"/>
                  <a:ext cx="0" cy="626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3" name="Line 65"/>
                <p:cNvSpPr>
                  <a:spLocks noChangeShapeType="1"/>
                </p:cNvSpPr>
                <p:nvPr/>
              </p:nvSpPr>
              <p:spPr bwMode="auto">
                <a:xfrm flipV="1">
                  <a:off x="3948" y="1911"/>
                  <a:ext cx="195" cy="11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4" name="Line 66"/>
                <p:cNvSpPr>
                  <a:spLocks noChangeShapeType="1"/>
                </p:cNvSpPr>
                <p:nvPr/>
              </p:nvSpPr>
              <p:spPr bwMode="auto">
                <a:xfrm>
                  <a:off x="3602" y="1765"/>
                  <a:ext cx="632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5" name="Arc 67"/>
                <p:cNvSpPr>
                  <a:spLocks/>
                </p:cNvSpPr>
                <p:nvPr/>
              </p:nvSpPr>
              <p:spPr bwMode="auto">
                <a:xfrm flipV="1">
                  <a:off x="3663" y="1493"/>
                  <a:ext cx="526" cy="535"/>
                </a:xfrm>
                <a:custGeom>
                  <a:avLst/>
                  <a:gdLst>
                    <a:gd name="G0" fmla="+- 21600 0 0"/>
                    <a:gd name="G1" fmla="+- 21600 0 0"/>
                    <a:gd name="G2" fmla="+- 21600 0 0"/>
                    <a:gd name="T0" fmla="*/ 42693 w 42735"/>
                    <a:gd name="T1" fmla="*/ 26251 h 43200"/>
                    <a:gd name="T2" fmla="*/ 42735 w 42735"/>
                    <a:gd name="T3" fmla="*/ 17143 h 43200"/>
                    <a:gd name="T4" fmla="*/ 21600 w 42735"/>
                    <a:gd name="T5" fmla="*/ 21600 h 432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42735" h="43200" fill="none" extrusionOk="0">
                      <a:moveTo>
                        <a:pt x="42693" y="26251"/>
                      </a:moveTo>
                      <a:cubicBezTo>
                        <a:pt x="40510" y="36150"/>
                        <a:pt x="31737" y="43199"/>
                        <a:pt x="21600" y="43200"/>
                      </a:cubicBez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811" y="-1"/>
                        <a:pt x="40628" y="7151"/>
                        <a:pt x="42735" y="17142"/>
                      </a:cubicBezTo>
                    </a:path>
                    <a:path w="42735" h="43200" stroke="0" extrusionOk="0">
                      <a:moveTo>
                        <a:pt x="42693" y="26251"/>
                      </a:moveTo>
                      <a:cubicBezTo>
                        <a:pt x="40510" y="36150"/>
                        <a:pt x="31737" y="43199"/>
                        <a:pt x="21600" y="43200"/>
                      </a:cubicBezTo>
                      <a:cubicBezTo>
                        <a:pt x="9670" y="43200"/>
                        <a:pt x="0" y="33529"/>
                        <a:pt x="0" y="21600"/>
                      </a:cubicBezTo>
                      <a:cubicBezTo>
                        <a:pt x="0" y="9670"/>
                        <a:pt x="9670" y="0"/>
                        <a:pt x="21600" y="0"/>
                      </a:cubicBezTo>
                      <a:cubicBezTo>
                        <a:pt x="31811" y="-1"/>
                        <a:pt x="40628" y="7151"/>
                        <a:pt x="42735" y="17142"/>
                      </a:cubicBezTo>
                      <a:lnTo>
                        <a:pt x="21600" y="21600"/>
                      </a:lnTo>
                      <a:close/>
                    </a:path>
                  </a:pathLst>
                </a:cu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6" name="Line 68"/>
                <p:cNvSpPr>
                  <a:spLocks noChangeShapeType="1"/>
                </p:cNvSpPr>
                <p:nvPr/>
              </p:nvSpPr>
              <p:spPr bwMode="auto">
                <a:xfrm flipH="1">
                  <a:off x="4133" y="1697"/>
                  <a:ext cx="53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7" name="Line 69"/>
                <p:cNvSpPr>
                  <a:spLocks noChangeShapeType="1"/>
                </p:cNvSpPr>
                <p:nvPr/>
              </p:nvSpPr>
              <p:spPr bwMode="auto">
                <a:xfrm>
                  <a:off x="4133" y="1692"/>
                  <a:ext cx="0" cy="14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58" name="Line 70"/>
                <p:cNvSpPr>
                  <a:spLocks noChangeShapeType="1"/>
                </p:cNvSpPr>
                <p:nvPr/>
              </p:nvSpPr>
              <p:spPr bwMode="auto">
                <a:xfrm>
                  <a:off x="4123" y="1831"/>
                  <a:ext cx="67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28" name="Line 71"/>
              <p:cNvSpPr>
                <a:spLocks noChangeShapeType="1"/>
              </p:cNvSpPr>
              <p:nvPr/>
            </p:nvSpPr>
            <p:spPr bwMode="auto">
              <a:xfrm>
                <a:off x="4267" y="449"/>
                <a:ext cx="0" cy="186"/>
              </a:xfrm>
              <a:prstGeom prst="line">
                <a:avLst/>
              </a:prstGeom>
              <a:noFill/>
              <a:ln w="5715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  <p:grpSp>
            <p:nvGrpSpPr>
              <p:cNvPr id="29" name="Group 72"/>
              <p:cNvGrpSpPr>
                <a:grpSpLocks/>
              </p:cNvGrpSpPr>
              <p:nvPr/>
            </p:nvGrpSpPr>
            <p:grpSpPr bwMode="auto">
              <a:xfrm>
                <a:off x="3766" y="599"/>
                <a:ext cx="826" cy="730"/>
                <a:chOff x="3658" y="974"/>
                <a:chExt cx="826" cy="730"/>
              </a:xfrm>
            </p:grpSpPr>
            <p:sp>
              <p:nvSpPr>
                <p:cNvPr id="34" name="Line 73"/>
                <p:cNvSpPr>
                  <a:spLocks noChangeShapeType="1"/>
                </p:cNvSpPr>
                <p:nvPr/>
              </p:nvSpPr>
              <p:spPr bwMode="auto">
                <a:xfrm flipV="1">
                  <a:off x="3879" y="974"/>
                  <a:ext cx="2" cy="96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5" name="Line 74"/>
                <p:cNvSpPr>
                  <a:spLocks noChangeShapeType="1"/>
                </p:cNvSpPr>
                <p:nvPr/>
              </p:nvSpPr>
              <p:spPr bwMode="auto">
                <a:xfrm flipH="1">
                  <a:off x="3749" y="980"/>
                  <a:ext cx="14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6" name="Line 75"/>
                <p:cNvSpPr>
                  <a:spLocks noChangeShapeType="1"/>
                </p:cNvSpPr>
                <p:nvPr/>
              </p:nvSpPr>
              <p:spPr bwMode="auto">
                <a:xfrm flipH="1">
                  <a:off x="3696" y="1697"/>
                  <a:ext cx="19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7" name="Freeform 76"/>
                <p:cNvSpPr>
                  <a:spLocks/>
                </p:cNvSpPr>
                <p:nvPr/>
              </p:nvSpPr>
              <p:spPr bwMode="auto">
                <a:xfrm>
                  <a:off x="3691" y="974"/>
                  <a:ext cx="77" cy="717"/>
                </a:xfrm>
                <a:custGeom>
                  <a:avLst/>
                  <a:gdLst/>
                  <a:ahLst/>
                  <a:cxnLst>
                    <a:cxn ang="0">
                      <a:pos x="58" y="0"/>
                    </a:cxn>
                    <a:cxn ang="0">
                      <a:pos x="77" y="109"/>
                    </a:cxn>
                    <a:cxn ang="0">
                      <a:pos x="58" y="230"/>
                    </a:cxn>
                    <a:cxn ang="0">
                      <a:pos x="20" y="339"/>
                    </a:cxn>
                    <a:cxn ang="0">
                      <a:pos x="20" y="461"/>
                    </a:cxn>
                    <a:cxn ang="0">
                      <a:pos x="45" y="602"/>
                    </a:cxn>
                    <a:cxn ang="0">
                      <a:pos x="32" y="672"/>
                    </a:cxn>
                    <a:cxn ang="0">
                      <a:pos x="0" y="717"/>
                    </a:cxn>
                  </a:cxnLst>
                  <a:rect l="0" t="0" r="r" b="b"/>
                  <a:pathLst>
                    <a:path w="77" h="717">
                      <a:moveTo>
                        <a:pt x="58" y="0"/>
                      </a:moveTo>
                      <a:cubicBezTo>
                        <a:pt x="67" y="35"/>
                        <a:pt x="77" y="71"/>
                        <a:pt x="77" y="109"/>
                      </a:cubicBezTo>
                      <a:cubicBezTo>
                        <a:pt x="77" y="147"/>
                        <a:pt x="67" y="192"/>
                        <a:pt x="58" y="230"/>
                      </a:cubicBezTo>
                      <a:cubicBezTo>
                        <a:pt x="49" y="268"/>
                        <a:pt x="26" y="301"/>
                        <a:pt x="20" y="339"/>
                      </a:cubicBezTo>
                      <a:cubicBezTo>
                        <a:pt x="14" y="377"/>
                        <a:pt x="16" y="417"/>
                        <a:pt x="20" y="461"/>
                      </a:cubicBezTo>
                      <a:cubicBezTo>
                        <a:pt x="24" y="505"/>
                        <a:pt x="43" y="567"/>
                        <a:pt x="45" y="602"/>
                      </a:cubicBezTo>
                      <a:cubicBezTo>
                        <a:pt x="47" y="637"/>
                        <a:pt x="40" y="653"/>
                        <a:pt x="32" y="672"/>
                      </a:cubicBezTo>
                      <a:cubicBezTo>
                        <a:pt x="24" y="691"/>
                        <a:pt x="4" y="710"/>
                        <a:pt x="0" y="717"/>
                      </a:cubicBezTo>
                    </a:path>
                  </a:pathLst>
                </a:custGeom>
                <a:solidFill>
                  <a:schemeClr val="bg1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8" name="Rectangle 77"/>
                <p:cNvSpPr>
                  <a:spLocks noChangeArrowheads="1"/>
                </p:cNvSpPr>
                <p:nvPr/>
              </p:nvSpPr>
              <p:spPr bwMode="auto">
                <a:xfrm>
                  <a:off x="3878" y="1063"/>
                  <a:ext cx="533" cy="533"/>
                </a:xfrm>
                <a:prstGeom prst="rect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39" name="Oval 78"/>
                <p:cNvSpPr>
                  <a:spLocks noChangeArrowheads="1"/>
                </p:cNvSpPr>
                <p:nvPr/>
              </p:nvSpPr>
              <p:spPr bwMode="auto">
                <a:xfrm>
                  <a:off x="3981" y="1256"/>
                  <a:ext cx="141" cy="149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0" name="Oval 79"/>
                <p:cNvSpPr>
                  <a:spLocks noChangeArrowheads="1"/>
                </p:cNvSpPr>
                <p:nvPr/>
              </p:nvSpPr>
              <p:spPr bwMode="auto">
                <a:xfrm>
                  <a:off x="4210" y="1256"/>
                  <a:ext cx="141" cy="146"/>
                </a:xfrm>
                <a:prstGeom prst="ellipse">
                  <a:avLst/>
                </a:prstGeom>
                <a:solidFill>
                  <a:schemeClr val="bg1"/>
                </a:solidFill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1" name="Rectangle 80"/>
                <p:cNvSpPr>
                  <a:spLocks noChangeArrowheads="1"/>
                </p:cNvSpPr>
                <p:nvPr/>
              </p:nvSpPr>
              <p:spPr bwMode="auto">
                <a:xfrm>
                  <a:off x="4045" y="1262"/>
                  <a:ext cx="240" cy="134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rgbClr val="99CCFF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2" name="Line 81"/>
                <p:cNvSpPr>
                  <a:spLocks noChangeShapeType="1"/>
                </p:cNvSpPr>
                <p:nvPr/>
              </p:nvSpPr>
              <p:spPr bwMode="auto">
                <a:xfrm>
                  <a:off x="4047" y="1257"/>
                  <a:ext cx="23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3" name="Line 82"/>
                <p:cNvSpPr>
                  <a:spLocks noChangeShapeType="1"/>
                </p:cNvSpPr>
                <p:nvPr/>
              </p:nvSpPr>
              <p:spPr bwMode="auto">
                <a:xfrm>
                  <a:off x="4045" y="1407"/>
                  <a:ext cx="245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4" name="Line 83"/>
                <p:cNvSpPr>
                  <a:spLocks noChangeShapeType="1"/>
                </p:cNvSpPr>
                <p:nvPr/>
              </p:nvSpPr>
              <p:spPr bwMode="auto">
                <a:xfrm>
                  <a:off x="3658" y="1331"/>
                  <a:ext cx="826" cy="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5" name="Line 84"/>
                <p:cNvSpPr>
                  <a:spLocks noChangeShapeType="1"/>
                </p:cNvSpPr>
                <p:nvPr/>
              </p:nvSpPr>
              <p:spPr bwMode="auto">
                <a:xfrm>
                  <a:off x="4043" y="1211"/>
                  <a:ext cx="0" cy="243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6" name="Line 85"/>
                <p:cNvSpPr>
                  <a:spLocks noChangeShapeType="1"/>
                </p:cNvSpPr>
                <p:nvPr/>
              </p:nvSpPr>
              <p:spPr bwMode="auto">
                <a:xfrm>
                  <a:off x="4284" y="1214"/>
                  <a:ext cx="0" cy="230"/>
                </a:xfrm>
                <a:prstGeom prst="line">
                  <a:avLst/>
                </a:prstGeom>
                <a:noFill/>
                <a:ln w="9525">
                  <a:solidFill>
                    <a:srgbClr val="A50021"/>
                  </a:solidFill>
                  <a:prstDash val="lgDashDot"/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  <p:sp>
              <p:nvSpPr>
                <p:cNvPr id="47" name="Line 86"/>
                <p:cNvSpPr>
                  <a:spLocks noChangeShapeType="1"/>
                </p:cNvSpPr>
                <p:nvPr/>
              </p:nvSpPr>
              <p:spPr bwMode="auto">
                <a:xfrm flipV="1">
                  <a:off x="3880" y="1580"/>
                  <a:ext cx="0" cy="124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zh-CN" altLang="en-US"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endParaRPr>
                </a:p>
              </p:txBody>
            </p:sp>
          </p:grpSp>
          <p:sp>
            <p:nvSpPr>
              <p:cNvPr id="30" name="Text Box 87"/>
              <p:cNvSpPr txBox="1">
                <a:spLocks noChangeArrowheads="1"/>
              </p:cNvSpPr>
              <p:nvPr/>
            </p:nvSpPr>
            <p:spPr bwMode="auto">
              <a:xfrm>
                <a:off x="3983" y="295"/>
                <a:ext cx="254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A5002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</a:rPr>
                  <a:t>A</a:t>
                </a:r>
              </a:p>
            </p:txBody>
          </p:sp>
          <p:sp>
            <p:nvSpPr>
              <p:cNvPr id="31" name="Text Box 88"/>
              <p:cNvSpPr txBox="1">
                <a:spLocks noChangeArrowheads="1"/>
              </p:cNvSpPr>
              <p:nvPr/>
            </p:nvSpPr>
            <p:spPr bwMode="auto">
              <a:xfrm>
                <a:off x="3996" y="1256"/>
                <a:ext cx="254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A50021"/>
                    </a:solidFill>
                  </a:rPr>
                  <a:t>A</a:t>
                </a:r>
              </a:p>
            </p:txBody>
          </p:sp>
          <p:sp>
            <p:nvSpPr>
              <p:cNvPr id="32" name="Text Box 89"/>
              <p:cNvSpPr txBox="1">
                <a:spLocks noChangeArrowheads="1"/>
              </p:cNvSpPr>
              <p:nvPr/>
            </p:nvSpPr>
            <p:spPr bwMode="auto">
              <a:xfrm>
                <a:off x="4738" y="337"/>
                <a:ext cx="596" cy="33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r>
                  <a:rPr lang="en-US" altLang="zh-CN" sz="2800" b="1" dirty="0">
                    <a:solidFill>
                      <a:srgbClr val="A50021"/>
                    </a:solidFill>
                  </a:rPr>
                  <a:t>A—A</a:t>
                </a:r>
              </a:p>
            </p:txBody>
          </p:sp>
          <p:sp>
            <p:nvSpPr>
              <p:cNvPr id="33" name="Line 90"/>
              <p:cNvSpPr>
                <a:spLocks noChangeShapeType="1"/>
              </p:cNvSpPr>
              <p:nvPr/>
            </p:nvSpPr>
            <p:spPr bwMode="auto">
              <a:xfrm>
                <a:off x="4273" y="1283"/>
                <a:ext cx="0" cy="186"/>
              </a:xfrm>
              <a:prstGeom prst="line">
                <a:avLst/>
              </a:prstGeom>
              <a:noFill/>
              <a:ln w="57150">
                <a:solidFill>
                  <a:srgbClr val="A5002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endParaRPr>
              </a:p>
            </p:txBody>
          </p:sp>
        </p:grpSp>
        <p:sp>
          <p:nvSpPr>
            <p:cNvPr id="19" name="Line 91"/>
            <p:cNvSpPr>
              <a:spLocks noChangeShapeType="1"/>
            </p:cNvSpPr>
            <p:nvPr/>
          </p:nvSpPr>
          <p:spPr bwMode="auto">
            <a:xfrm>
              <a:off x="3139" y="608"/>
              <a:ext cx="0" cy="673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000"/>
                            </p:stCondLst>
                            <p:childTnLst>
                              <p:par>
                                <p:cTn id="46" presetID="1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utoUpdateAnimBg="0"/>
      <p:bldP spid="6" grpId="0" autoUpdateAnimBg="0"/>
      <p:bldP spid="7" grpId="0" animBg="1"/>
      <p:bldP spid="8" grpId="0" animBg="1" autoUpdateAnimBg="0"/>
      <p:bldP spid="9" grpId="0" animBg="1" autoUpdateAnimBg="0"/>
      <p:bldP spid="10" grpId="0" autoUpdateAnimBg="0"/>
      <p:bldP spid="11" grpId="0" autoUpdateAnimBg="0"/>
      <p:bldP spid="12" grpId="0" autoUpdateAnimBg="0"/>
      <p:bldP spid="13" grpId="0" animBg="1" autoUpdateAnimBg="0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1475656" y="2204864"/>
            <a:ext cx="52822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第一节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视图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Text Box 3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1502896" y="2852936"/>
            <a:ext cx="34291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第二节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剖视图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Text Box 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1502896" y="3501008"/>
            <a:ext cx="342914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第三节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断面图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547664" y="1844824"/>
            <a:ext cx="5544616" cy="45719"/>
          </a:xfrm>
          <a:prstGeom prst="rect">
            <a:avLst/>
          </a:prstGeom>
          <a:gradFill rotWithShape="0">
            <a:gsLst>
              <a:gs pos="0">
                <a:srgbClr val="99CCFF">
                  <a:gamma/>
                  <a:shade val="46275"/>
                  <a:invGamma/>
                </a:srgbClr>
              </a:gs>
              <a:gs pos="100000">
                <a:srgbClr val="99CC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3308350" y="838200"/>
            <a:ext cx="2292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内   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Line 2"/>
          <p:cNvSpPr>
            <a:spLocks noChangeShapeType="1"/>
          </p:cNvSpPr>
          <p:nvPr/>
        </p:nvSpPr>
        <p:spPr bwMode="auto">
          <a:xfrm>
            <a:off x="4514850" y="2017713"/>
            <a:ext cx="3090863" cy="906462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4470400" y="2036763"/>
            <a:ext cx="1966913" cy="1519237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5568950" y="1760538"/>
            <a:ext cx="2633663" cy="2471737"/>
            <a:chOff x="1306" y="691"/>
            <a:chExt cx="2379" cy="2232"/>
          </a:xfrm>
        </p:grpSpPr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1306" y="693"/>
              <a:ext cx="23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1306" y="933"/>
              <a:ext cx="237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>
              <a:off x="1321" y="693"/>
              <a:ext cx="0" cy="25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1613" y="934"/>
              <a:ext cx="962" cy="198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1930" y="1127"/>
              <a:ext cx="832" cy="1703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3125" y="1035"/>
              <a:ext cx="273" cy="16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3322" y="1083"/>
              <a:ext cx="248" cy="155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3645" y="691"/>
              <a:ext cx="35" cy="237"/>
            </a:xfrm>
            <a:custGeom>
              <a:avLst/>
              <a:gdLst/>
              <a:ahLst/>
              <a:cxnLst>
                <a:cxn ang="0">
                  <a:pos x="16" y="0"/>
                </a:cxn>
                <a:cxn ang="0">
                  <a:pos x="9" y="39"/>
                </a:cxn>
                <a:cxn ang="0">
                  <a:pos x="3" y="128"/>
                </a:cxn>
                <a:cxn ang="0">
                  <a:pos x="28" y="173"/>
                </a:cxn>
                <a:cxn ang="0">
                  <a:pos x="35" y="237"/>
                </a:cxn>
              </a:cxnLst>
              <a:rect l="0" t="0" r="r" b="b"/>
              <a:pathLst>
                <a:path w="35" h="237">
                  <a:moveTo>
                    <a:pt x="16" y="0"/>
                  </a:moveTo>
                  <a:cubicBezTo>
                    <a:pt x="13" y="9"/>
                    <a:pt x="11" y="18"/>
                    <a:pt x="9" y="39"/>
                  </a:cubicBezTo>
                  <a:cubicBezTo>
                    <a:pt x="7" y="60"/>
                    <a:pt x="0" y="106"/>
                    <a:pt x="3" y="128"/>
                  </a:cubicBezTo>
                  <a:cubicBezTo>
                    <a:pt x="6" y="150"/>
                    <a:pt x="23" y="155"/>
                    <a:pt x="28" y="173"/>
                  </a:cubicBezTo>
                  <a:cubicBezTo>
                    <a:pt x="33" y="191"/>
                    <a:pt x="35" y="225"/>
                    <a:pt x="35" y="23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Arc 13"/>
            <p:cNvSpPr>
              <a:spLocks/>
            </p:cNvSpPr>
            <p:nvPr/>
          </p:nvSpPr>
          <p:spPr bwMode="auto">
            <a:xfrm flipV="1">
              <a:off x="1913" y="932"/>
              <a:ext cx="133" cy="218"/>
            </a:xfrm>
            <a:custGeom>
              <a:avLst/>
              <a:gdLst>
                <a:gd name="G0" fmla="+- 21600 0 0"/>
                <a:gd name="G1" fmla="+- 13760 0 0"/>
                <a:gd name="G2" fmla="+- 21600 0 0"/>
                <a:gd name="T0" fmla="*/ 21135 w 21600"/>
                <a:gd name="T1" fmla="*/ 35355 h 35355"/>
                <a:gd name="T2" fmla="*/ 4950 w 21600"/>
                <a:gd name="T3" fmla="*/ 0 h 35355"/>
                <a:gd name="T4" fmla="*/ 21600 w 21600"/>
                <a:gd name="T5" fmla="*/ 13760 h 35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5355" fill="none" extrusionOk="0">
                  <a:moveTo>
                    <a:pt x="21135" y="35354"/>
                  </a:moveTo>
                  <a:cubicBezTo>
                    <a:pt x="9389" y="35102"/>
                    <a:pt x="0" y="25508"/>
                    <a:pt x="0" y="13760"/>
                  </a:cubicBezTo>
                  <a:cubicBezTo>
                    <a:pt x="-1" y="8737"/>
                    <a:pt x="1750" y="3871"/>
                    <a:pt x="4950" y="0"/>
                  </a:cubicBezTo>
                </a:path>
                <a:path w="21600" h="35355" stroke="0" extrusionOk="0">
                  <a:moveTo>
                    <a:pt x="21135" y="35354"/>
                  </a:moveTo>
                  <a:cubicBezTo>
                    <a:pt x="9389" y="35102"/>
                    <a:pt x="0" y="25508"/>
                    <a:pt x="0" y="13760"/>
                  </a:cubicBezTo>
                  <a:cubicBezTo>
                    <a:pt x="-1" y="8737"/>
                    <a:pt x="1750" y="3871"/>
                    <a:pt x="4950" y="0"/>
                  </a:cubicBezTo>
                  <a:lnTo>
                    <a:pt x="21600" y="1376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Arc 14"/>
            <p:cNvSpPr>
              <a:spLocks/>
            </p:cNvSpPr>
            <p:nvPr/>
          </p:nvSpPr>
          <p:spPr bwMode="auto">
            <a:xfrm flipV="1">
              <a:off x="2992" y="935"/>
              <a:ext cx="132" cy="135"/>
            </a:xfrm>
            <a:custGeom>
              <a:avLst/>
              <a:gdLst>
                <a:gd name="G0" fmla="+- 3188 0 0"/>
                <a:gd name="G1" fmla="+- 3743 0 0"/>
                <a:gd name="G2" fmla="+- 21600 0 0"/>
                <a:gd name="T0" fmla="*/ 24461 w 24788"/>
                <a:gd name="T1" fmla="*/ 0 h 25343"/>
                <a:gd name="T2" fmla="*/ 0 w 24788"/>
                <a:gd name="T3" fmla="*/ 25106 h 25343"/>
                <a:gd name="T4" fmla="*/ 3188 w 24788"/>
                <a:gd name="T5" fmla="*/ 3743 h 253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788" h="25343" fill="none" extrusionOk="0">
                  <a:moveTo>
                    <a:pt x="24461" y="-1"/>
                  </a:moveTo>
                  <a:cubicBezTo>
                    <a:pt x="24678" y="1235"/>
                    <a:pt x="24788" y="2488"/>
                    <a:pt x="24788" y="3743"/>
                  </a:cubicBezTo>
                  <a:cubicBezTo>
                    <a:pt x="24788" y="15672"/>
                    <a:pt x="15117" y="25343"/>
                    <a:pt x="3188" y="25343"/>
                  </a:cubicBezTo>
                  <a:cubicBezTo>
                    <a:pt x="2120" y="25343"/>
                    <a:pt x="1055" y="25263"/>
                    <a:pt x="-1" y="25106"/>
                  </a:cubicBezTo>
                </a:path>
                <a:path w="24788" h="25343" stroke="0" extrusionOk="0">
                  <a:moveTo>
                    <a:pt x="24461" y="-1"/>
                  </a:moveTo>
                  <a:cubicBezTo>
                    <a:pt x="24678" y="1235"/>
                    <a:pt x="24788" y="2488"/>
                    <a:pt x="24788" y="3743"/>
                  </a:cubicBezTo>
                  <a:cubicBezTo>
                    <a:pt x="24788" y="15672"/>
                    <a:pt x="15117" y="25343"/>
                    <a:pt x="3188" y="25343"/>
                  </a:cubicBezTo>
                  <a:cubicBezTo>
                    <a:pt x="2120" y="25343"/>
                    <a:pt x="1055" y="25263"/>
                    <a:pt x="-1" y="25106"/>
                  </a:cubicBezTo>
                  <a:lnTo>
                    <a:pt x="3188" y="3743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Arc 15"/>
            <p:cNvSpPr>
              <a:spLocks/>
            </p:cNvSpPr>
            <p:nvPr/>
          </p:nvSpPr>
          <p:spPr bwMode="auto">
            <a:xfrm flipV="1">
              <a:off x="3316" y="930"/>
              <a:ext cx="122" cy="160"/>
            </a:xfrm>
            <a:custGeom>
              <a:avLst/>
              <a:gdLst>
                <a:gd name="G0" fmla="+- 21600 0 0"/>
                <a:gd name="G1" fmla="+- 5055 0 0"/>
                <a:gd name="G2" fmla="+- 21600 0 0"/>
                <a:gd name="T0" fmla="*/ 19954 w 21600"/>
                <a:gd name="T1" fmla="*/ 26592 h 26592"/>
                <a:gd name="T2" fmla="*/ 600 w 21600"/>
                <a:gd name="T3" fmla="*/ 0 h 26592"/>
                <a:gd name="T4" fmla="*/ 21600 w 21600"/>
                <a:gd name="T5" fmla="*/ 5055 h 265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6592" fill="none" extrusionOk="0">
                  <a:moveTo>
                    <a:pt x="19953" y="26592"/>
                  </a:moveTo>
                  <a:cubicBezTo>
                    <a:pt x="8695" y="25731"/>
                    <a:pt x="0" y="16345"/>
                    <a:pt x="0" y="5055"/>
                  </a:cubicBezTo>
                  <a:cubicBezTo>
                    <a:pt x="-1" y="3352"/>
                    <a:pt x="201" y="1655"/>
                    <a:pt x="599" y="-1"/>
                  </a:cubicBezTo>
                </a:path>
                <a:path w="21600" h="26592" stroke="0" extrusionOk="0">
                  <a:moveTo>
                    <a:pt x="19953" y="26592"/>
                  </a:moveTo>
                  <a:cubicBezTo>
                    <a:pt x="8695" y="25731"/>
                    <a:pt x="0" y="16345"/>
                    <a:pt x="0" y="5055"/>
                  </a:cubicBezTo>
                  <a:cubicBezTo>
                    <a:pt x="-1" y="3352"/>
                    <a:pt x="201" y="1655"/>
                    <a:pt x="599" y="-1"/>
                  </a:cubicBezTo>
                  <a:lnTo>
                    <a:pt x="21600" y="5055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2579" y="2631"/>
              <a:ext cx="992" cy="287"/>
            </a:xfrm>
            <a:custGeom>
              <a:avLst/>
              <a:gdLst/>
              <a:ahLst/>
              <a:cxnLst>
                <a:cxn ang="0">
                  <a:pos x="0" y="287"/>
                </a:cxn>
                <a:cxn ang="0">
                  <a:pos x="26" y="262"/>
                </a:cxn>
                <a:cxn ang="0">
                  <a:pos x="77" y="217"/>
                </a:cxn>
                <a:cxn ang="0">
                  <a:pos x="218" y="191"/>
                </a:cxn>
                <a:cxn ang="0">
                  <a:pos x="410" y="185"/>
                </a:cxn>
                <a:cxn ang="0">
                  <a:pos x="570" y="134"/>
                </a:cxn>
                <a:cxn ang="0">
                  <a:pos x="691" y="95"/>
                </a:cxn>
                <a:cxn ang="0">
                  <a:pos x="871" y="57"/>
                </a:cxn>
                <a:cxn ang="0">
                  <a:pos x="992" y="12"/>
                </a:cxn>
              </a:cxnLst>
              <a:rect l="0" t="0" r="r" b="b"/>
              <a:pathLst>
                <a:path w="992" h="287">
                  <a:moveTo>
                    <a:pt x="0" y="287"/>
                  </a:moveTo>
                  <a:cubicBezTo>
                    <a:pt x="6" y="280"/>
                    <a:pt x="13" y="274"/>
                    <a:pt x="26" y="262"/>
                  </a:cubicBezTo>
                  <a:cubicBezTo>
                    <a:pt x="39" y="250"/>
                    <a:pt x="45" y="229"/>
                    <a:pt x="77" y="217"/>
                  </a:cubicBezTo>
                  <a:cubicBezTo>
                    <a:pt x="109" y="205"/>
                    <a:pt x="163" y="196"/>
                    <a:pt x="218" y="191"/>
                  </a:cubicBezTo>
                  <a:cubicBezTo>
                    <a:pt x="273" y="186"/>
                    <a:pt x="351" y="195"/>
                    <a:pt x="410" y="185"/>
                  </a:cubicBezTo>
                  <a:cubicBezTo>
                    <a:pt x="469" y="175"/>
                    <a:pt x="523" y="149"/>
                    <a:pt x="570" y="134"/>
                  </a:cubicBezTo>
                  <a:cubicBezTo>
                    <a:pt x="617" y="119"/>
                    <a:pt x="641" y="108"/>
                    <a:pt x="691" y="95"/>
                  </a:cubicBezTo>
                  <a:cubicBezTo>
                    <a:pt x="741" y="82"/>
                    <a:pt x="821" y="71"/>
                    <a:pt x="871" y="57"/>
                  </a:cubicBezTo>
                  <a:cubicBezTo>
                    <a:pt x="921" y="43"/>
                    <a:pt x="970" y="0"/>
                    <a:pt x="992" y="1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8" name="Line 17"/>
          <p:cNvSpPr>
            <a:spLocks noChangeShapeType="1"/>
          </p:cNvSpPr>
          <p:nvPr/>
        </p:nvSpPr>
        <p:spPr bwMode="auto">
          <a:xfrm flipV="1">
            <a:off x="4889500" y="3011488"/>
            <a:ext cx="2368550" cy="1431925"/>
          </a:xfrm>
          <a:prstGeom prst="line">
            <a:avLst/>
          </a:prstGeom>
          <a:noFill/>
          <a:ln w="9525">
            <a:solidFill>
              <a:srgbClr val="A50021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 flipV="1">
            <a:off x="7216775" y="2838450"/>
            <a:ext cx="1038225" cy="195263"/>
          </a:xfrm>
          <a:prstGeom prst="line">
            <a:avLst/>
          </a:prstGeom>
          <a:noFill/>
          <a:ln w="9525">
            <a:solidFill>
              <a:srgbClr val="A50021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990600" y="2935288"/>
            <a:ext cx="2641600" cy="1722437"/>
            <a:chOff x="624" y="1655"/>
            <a:chExt cx="1664" cy="1085"/>
          </a:xfrm>
        </p:grpSpPr>
        <p:sp>
          <p:nvSpPr>
            <p:cNvPr id="21" name="Line 20"/>
            <p:cNvSpPr>
              <a:spLocks noChangeShapeType="1"/>
            </p:cNvSpPr>
            <p:nvPr/>
          </p:nvSpPr>
          <p:spPr bwMode="auto">
            <a:xfrm flipV="1">
              <a:off x="2274" y="1658"/>
              <a:ext cx="0" cy="10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2156" y="1658"/>
              <a:ext cx="11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Line 22"/>
            <p:cNvSpPr>
              <a:spLocks noChangeShapeType="1"/>
            </p:cNvSpPr>
            <p:nvPr/>
          </p:nvSpPr>
          <p:spPr bwMode="auto">
            <a:xfrm>
              <a:off x="2066" y="1741"/>
              <a:ext cx="0" cy="68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H="1">
              <a:off x="728" y="2519"/>
              <a:ext cx="1253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>
              <a:off x="639" y="2622"/>
              <a:ext cx="0" cy="11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V="1">
              <a:off x="692" y="1875"/>
              <a:ext cx="1304" cy="65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624" y="2737"/>
              <a:ext cx="166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Arc 27"/>
            <p:cNvSpPr>
              <a:spLocks/>
            </p:cNvSpPr>
            <p:nvPr/>
          </p:nvSpPr>
          <p:spPr bwMode="auto">
            <a:xfrm flipV="1">
              <a:off x="1961" y="2417"/>
              <a:ext cx="102" cy="102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Arc 28"/>
            <p:cNvSpPr>
              <a:spLocks/>
            </p:cNvSpPr>
            <p:nvPr/>
          </p:nvSpPr>
          <p:spPr bwMode="auto">
            <a:xfrm flipH="1">
              <a:off x="2065" y="1655"/>
              <a:ext cx="96" cy="96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Arc 29"/>
            <p:cNvSpPr>
              <a:spLocks/>
            </p:cNvSpPr>
            <p:nvPr/>
          </p:nvSpPr>
          <p:spPr bwMode="auto">
            <a:xfrm>
              <a:off x="642" y="2518"/>
              <a:ext cx="94" cy="137"/>
            </a:xfrm>
            <a:custGeom>
              <a:avLst/>
              <a:gdLst>
                <a:gd name="G0" fmla="+- 21189 0 0"/>
                <a:gd name="G1" fmla="+- 20960 0 0"/>
                <a:gd name="G2" fmla="+- 21600 0 0"/>
                <a:gd name="T0" fmla="*/ 0 w 21189"/>
                <a:gd name="T1" fmla="*/ 16766 h 20960"/>
                <a:gd name="T2" fmla="*/ 15969 w 21189"/>
                <a:gd name="T3" fmla="*/ 0 h 20960"/>
                <a:gd name="T4" fmla="*/ 21189 w 21189"/>
                <a:gd name="T5" fmla="*/ 20960 h 209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189" h="20960" fill="none" extrusionOk="0">
                  <a:moveTo>
                    <a:pt x="0" y="16766"/>
                  </a:moveTo>
                  <a:cubicBezTo>
                    <a:pt x="1625" y="8555"/>
                    <a:pt x="7847" y="2022"/>
                    <a:pt x="15969" y="0"/>
                  </a:cubicBezTo>
                </a:path>
                <a:path w="21189" h="20960" stroke="0" extrusionOk="0">
                  <a:moveTo>
                    <a:pt x="0" y="16766"/>
                  </a:moveTo>
                  <a:cubicBezTo>
                    <a:pt x="1625" y="8555"/>
                    <a:pt x="7847" y="2022"/>
                    <a:pt x="15969" y="0"/>
                  </a:cubicBezTo>
                  <a:lnTo>
                    <a:pt x="21189" y="2096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Arc 30"/>
            <p:cNvSpPr>
              <a:spLocks/>
            </p:cNvSpPr>
            <p:nvPr/>
          </p:nvSpPr>
          <p:spPr bwMode="auto">
            <a:xfrm flipV="1">
              <a:off x="1961" y="1776"/>
              <a:ext cx="102" cy="99"/>
            </a:xfrm>
            <a:custGeom>
              <a:avLst/>
              <a:gdLst>
                <a:gd name="G0" fmla="+- 0 0 0"/>
                <a:gd name="G1" fmla="+- 21046 0 0"/>
                <a:gd name="G2" fmla="+- 21600 0 0"/>
                <a:gd name="T0" fmla="*/ 4863 w 21600"/>
                <a:gd name="T1" fmla="*/ 0 h 21046"/>
                <a:gd name="T2" fmla="*/ 21600 w 21600"/>
                <a:gd name="T3" fmla="*/ 21046 h 21046"/>
                <a:gd name="T4" fmla="*/ 0 w 21600"/>
                <a:gd name="T5" fmla="*/ 21046 h 21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046" fill="none" extrusionOk="0">
                  <a:moveTo>
                    <a:pt x="4862" y="0"/>
                  </a:moveTo>
                  <a:cubicBezTo>
                    <a:pt x="14660" y="2264"/>
                    <a:pt x="21600" y="10990"/>
                    <a:pt x="21600" y="21046"/>
                  </a:cubicBezTo>
                </a:path>
                <a:path w="21600" h="21046" stroke="0" extrusionOk="0">
                  <a:moveTo>
                    <a:pt x="4862" y="0"/>
                  </a:moveTo>
                  <a:cubicBezTo>
                    <a:pt x="14660" y="2264"/>
                    <a:pt x="21600" y="10990"/>
                    <a:pt x="21600" y="21046"/>
                  </a:cubicBezTo>
                  <a:lnTo>
                    <a:pt x="0" y="21046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2" name="Text Box 31"/>
          <p:cNvSpPr txBox="1">
            <a:spLocks noChangeArrowheads="1"/>
          </p:cNvSpPr>
          <p:nvPr/>
        </p:nvSpPr>
        <p:spPr bwMode="auto">
          <a:xfrm>
            <a:off x="522288" y="409575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000066"/>
                </a:solidFill>
                <a:ea typeface="隶书" pitchFamily="49" charset="-122"/>
              </a:rPr>
              <a:t>例</a:t>
            </a: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2039938" y="2809875"/>
            <a:ext cx="571500" cy="1249363"/>
          </a:xfrm>
          <a:prstGeom prst="line">
            <a:avLst/>
          </a:prstGeom>
          <a:noFill/>
          <a:ln w="9525">
            <a:solidFill>
              <a:srgbClr val="A50021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Text Box 33" descr="紫色网格"/>
          <p:cNvSpPr txBox="1">
            <a:spLocks noChangeArrowheads="1"/>
          </p:cNvSpPr>
          <p:nvPr/>
        </p:nvSpPr>
        <p:spPr bwMode="auto">
          <a:xfrm>
            <a:off x="1543050" y="1228725"/>
            <a:ext cx="3070071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点画线</a:t>
            </a:r>
            <a:r>
              <a:rPr lang="en-US" altLang="zh-CN" sz="32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(</a:t>
            </a:r>
            <a:r>
              <a:rPr lang="zh-CN" altLang="en-US" sz="32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剖切面</a:t>
            </a:r>
            <a:r>
              <a:rPr lang="en-US" altLang="zh-CN" sz="32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)</a:t>
            </a:r>
          </a:p>
          <a:p>
            <a:r>
              <a:rPr lang="zh-CN" altLang="en-US" sz="32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必须垂直轮廓线</a:t>
            </a:r>
          </a:p>
        </p:txBody>
      </p:sp>
      <p:sp>
        <p:nvSpPr>
          <p:cNvPr id="35" name="Line 34"/>
          <p:cNvSpPr>
            <a:spLocks noChangeShapeType="1"/>
          </p:cNvSpPr>
          <p:nvPr/>
        </p:nvSpPr>
        <p:spPr bwMode="auto">
          <a:xfrm>
            <a:off x="2008188" y="3173413"/>
            <a:ext cx="161925" cy="3651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Line 35"/>
          <p:cNvSpPr>
            <a:spLocks noChangeShapeType="1"/>
          </p:cNvSpPr>
          <p:nvPr/>
        </p:nvSpPr>
        <p:spPr bwMode="auto">
          <a:xfrm>
            <a:off x="2300288" y="2974975"/>
            <a:ext cx="192087" cy="4254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1989138" y="2957513"/>
            <a:ext cx="317500" cy="214312"/>
          </a:xfrm>
          <a:custGeom>
            <a:avLst/>
            <a:gdLst/>
            <a:ahLst/>
            <a:cxnLst>
              <a:cxn ang="0">
                <a:pos x="200" y="33"/>
              </a:cxn>
              <a:cxn ang="0">
                <a:pos x="161" y="1"/>
              </a:cxn>
              <a:cxn ang="0">
                <a:pos x="65" y="39"/>
              </a:cxn>
              <a:cxn ang="0">
                <a:pos x="8" y="90"/>
              </a:cxn>
              <a:cxn ang="0">
                <a:pos x="14" y="135"/>
              </a:cxn>
            </a:cxnLst>
            <a:rect l="0" t="0" r="r" b="b"/>
            <a:pathLst>
              <a:path w="200" h="135">
                <a:moveTo>
                  <a:pt x="200" y="33"/>
                </a:moveTo>
                <a:cubicBezTo>
                  <a:pt x="194" y="28"/>
                  <a:pt x="183" y="0"/>
                  <a:pt x="161" y="1"/>
                </a:cubicBezTo>
                <a:cubicBezTo>
                  <a:pt x="139" y="2"/>
                  <a:pt x="90" y="24"/>
                  <a:pt x="65" y="39"/>
                </a:cubicBezTo>
                <a:cubicBezTo>
                  <a:pt x="40" y="54"/>
                  <a:pt x="16" y="74"/>
                  <a:pt x="8" y="90"/>
                </a:cubicBezTo>
                <a:cubicBezTo>
                  <a:pt x="0" y="106"/>
                  <a:pt x="13" y="126"/>
                  <a:pt x="14" y="135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2184400" y="3384550"/>
            <a:ext cx="274638" cy="142875"/>
          </a:xfrm>
          <a:custGeom>
            <a:avLst/>
            <a:gdLst/>
            <a:ahLst/>
            <a:cxnLst>
              <a:cxn ang="0">
                <a:pos x="0" y="90"/>
              </a:cxn>
              <a:cxn ang="0">
                <a:pos x="57" y="52"/>
              </a:cxn>
              <a:cxn ang="0">
                <a:pos x="83" y="20"/>
              </a:cxn>
              <a:cxn ang="0">
                <a:pos x="128" y="13"/>
              </a:cxn>
              <a:cxn ang="0">
                <a:pos x="173" y="0"/>
              </a:cxn>
            </a:cxnLst>
            <a:rect l="0" t="0" r="r" b="b"/>
            <a:pathLst>
              <a:path w="173" h="90">
                <a:moveTo>
                  <a:pt x="0" y="90"/>
                </a:moveTo>
                <a:cubicBezTo>
                  <a:pt x="21" y="77"/>
                  <a:pt x="43" y="64"/>
                  <a:pt x="57" y="52"/>
                </a:cubicBezTo>
                <a:cubicBezTo>
                  <a:pt x="71" y="40"/>
                  <a:pt x="71" y="26"/>
                  <a:pt x="83" y="20"/>
                </a:cubicBezTo>
                <a:cubicBezTo>
                  <a:pt x="95" y="14"/>
                  <a:pt x="113" y="16"/>
                  <a:pt x="128" y="13"/>
                </a:cubicBezTo>
                <a:cubicBezTo>
                  <a:pt x="143" y="10"/>
                  <a:pt x="166" y="3"/>
                  <a:pt x="173" y="0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 flipV="1">
            <a:off x="2041525" y="2989263"/>
            <a:ext cx="142875" cy="3143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Line 39"/>
          <p:cNvSpPr>
            <a:spLocks noChangeShapeType="1"/>
          </p:cNvSpPr>
          <p:nvPr/>
        </p:nvSpPr>
        <p:spPr bwMode="auto">
          <a:xfrm flipV="1">
            <a:off x="2116138" y="3022600"/>
            <a:ext cx="206375" cy="4286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 flipV="1">
            <a:off x="2249488" y="3200400"/>
            <a:ext cx="144462" cy="28416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Line 41"/>
          <p:cNvSpPr>
            <a:spLocks noChangeShapeType="1"/>
          </p:cNvSpPr>
          <p:nvPr/>
        </p:nvSpPr>
        <p:spPr bwMode="auto">
          <a:xfrm>
            <a:off x="5881688" y="3333750"/>
            <a:ext cx="442912" cy="79216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Line 42"/>
          <p:cNvSpPr>
            <a:spLocks noChangeShapeType="1"/>
          </p:cNvSpPr>
          <p:nvPr/>
        </p:nvSpPr>
        <p:spPr bwMode="auto">
          <a:xfrm>
            <a:off x="5951538" y="4065588"/>
            <a:ext cx="115887" cy="1762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>
            <a:off x="5284788" y="4457700"/>
            <a:ext cx="127000" cy="227013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Line 44"/>
          <p:cNvSpPr>
            <a:spLocks noChangeShapeType="1"/>
          </p:cNvSpPr>
          <p:nvPr/>
        </p:nvSpPr>
        <p:spPr bwMode="auto">
          <a:xfrm>
            <a:off x="4719638" y="4017963"/>
            <a:ext cx="446087" cy="79851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Line 45"/>
          <p:cNvSpPr>
            <a:spLocks noChangeShapeType="1"/>
          </p:cNvSpPr>
          <p:nvPr/>
        </p:nvSpPr>
        <p:spPr bwMode="auto">
          <a:xfrm flipV="1">
            <a:off x="5348288" y="4246563"/>
            <a:ext cx="155575" cy="98425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Arc 46"/>
          <p:cNvSpPr>
            <a:spLocks/>
          </p:cNvSpPr>
          <p:nvPr/>
        </p:nvSpPr>
        <p:spPr bwMode="auto">
          <a:xfrm flipH="1" flipV="1">
            <a:off x="5137150" y="4646613"/>
            <a:ext cx="280988" cy="22542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3564 w 42885"/>
              <a:gd name="T1" fmla="*/ 33486 h 33486"/>
              <a:gd name="T2" fmla="*/ 42885 w 42885"/>
              <a:gd name="T3" fmla="*/ 17927 h 33486"/>
              <a:gd name="T4" fmla="*/ 21600 w 42885"/>
              <a:gd name="T5" fmla="*/ 21600 h 3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85" h="33486" fill="none" extrusionOk="0">
                <a:moveTo>
                  <a:pt x="3564" y="33485"/>
                </a:moveTo>
                <a:cubicBezTo>
                  <a:pt x="1239" y="29957"/>
                  <a:pt x="0" y="258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2112" y="-1"/>
                  <a:pt x="41097" y="7567"/>
                  <a:pt x="42885" y="17926"/>
                </a:cubicBezTo>
              </a:path>
              <a:path w="42885" h="33486" stroke="0" extrusionOk="0">
                <a:moveTo>
                  <a:pt x="3564" y="33485"/>
                </a:moveTo>
                <a:cubicBezTo>
                  <a:pt x="1239" y="29957"/>
                  <a:pt x="0" y="258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2112" y="-1"/>
                  <a:pt x="41097" y="7567"/>
                  <a:pt x="42885" y="17926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Arc 47"/>
          <p:cNvSpPr>
            <a:spLocks/>
          </p:cNvSpPr>
          <p:nvPr/>
        </p:nvSpPr>
        <p:spPr bwMode="auto">
          <a:xfrm flipH="1" flipV="1">
            <a:off x="6045200" y="4084638"/>
            <a:ext cx="280988" cy="22542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3564 w 42885"/>
              <a:gd name="T1" fmla="*/ 33486 h 33486"/>
              <a:gd name="T2" fmla="*/ 42885 w 42885"/>
              <a:gd name="T3" fmla="*/ 17927 h 33486"/>
              <a:gd name="T4" fmla="*/ 21600 w 42885"/>
              <a:gd name="T5" fmla="*/ 21600 h 334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85" h="33486" fill="none" extrusionOk="0">
                <a:moveTo>
                  <a:pt x="3564" y="33485"/>
                </a:moveTo>
                <a:cubicBezTo>
                  <a:pt x="1239" y="29957"/>
                  <a:pt x="0" y="258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2112" y="-1"/>
                  <a:pt x="41097" y="7567"/>
                  <a:pt x="42885" y="17926"/>
                </a:cubicBezTo>
              </a:path>
              <a:path w="42885" h="33486" stroke="0" extrusionOk="0">
                <a:moveTo>
                  <a:pt x="3564" y="33485"/>
                </a:moveTo>
                <a:cubicBezTo>
                  <a:pt x="1239" y="29957"/>
                  <a:pt x="0" y="258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2112" y="-1"/>
                  <a:pt x="41097" y="7567"/>
                  <a:pt x="42885" y="17926"/>
                </a:cubicBezTo>
                <a:lnTo>
                  <a:pt x="21600" y="21600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Arc 48"/>
          <p:cNvSpPr>
            <a:spLocks/>
          </p:cNvSpPr>
          <p:nvPr/>
        </p:nvSpPr>
        <p:spPr bwMode="auto">
          <a:xfrm flipH="1" flipV="1">
            <a:off x="4721225" y="3838575"/>
            <a:ext cx="274638" cy="238125"/>
          </a:xfrm>
          <a:custGeom>
            <a:avLst/>
            <a:gdLst>
              <a:gd name="G0" fmla="+- 20348 0 0"/>
              <a:gd name="G1" fmla="+- 13774 0 0"/>
              <a:gd name="G2" fmla="+- 21600 0 0"/>
              <a:gd name="T0" fmla="*/ 36987 w 41948"/>
              <a:gd name="T1" fmla="*/ 0 h 35374"/>
              <a:gd name="T2" fmla="*/ 0 w 41948"/>
              <a:gd name="T3" fmla="*/ 21021 h 35374"/>
              <a:gd name="T4" fmla="*/ 20348 w 41948"/>
              <a:gd name="T5" fmla="*/ 13774 h 35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948" h="35374" fill="none" extrusionOk="0">
                <a:moveTo>
                  <a:pt x="36986" y="0"/>
                </a:moveTo>
                <a:cubicBezTo>
                  <a:pt x="40193" y="3874"/>
                  <a:pt x="41948" y="8745"/>
                  <a:pt x="41948" y="13774"/>
                </a:cubicBezTo>
                <a:cubicBezTo>
                  <a:pt x="41948" y="25703"/>
                  <a:pt x="32277" y="35374"/>
                  <a:pt x="20348" y="35374"/>
                </a:cubicBezTo>
                <a:cubicBezTo>
                  <a:pt x="11212" y="35374"/>
                  <a:pt x="3065" y="29626"/>
                  <a:pt x="0" y="21020"/>
                </a:cubicBezTo>
              </a:path>
              <a:path w="41948" h="35374" stroke="0" extrusionOk="0">
                <a:moveTo>
                  <a:pt x="36986" y="0"/>
                </a:moveTo>
                <a:cubicBezTo>
                  <a:pt x="40193" y="3874"/>
                  <a:pt x="41948" y="8745"/>
                  <a:pt x="41948" y="13774"/>
                </a:cubicBezTo>
                <a:cubicBezTo>
                  <a:pt x="41948" y="25703"/>
                  <a:pt x="32277" y="35374"/>
                  <a:pt x="20348" y="35374"/>
                </a:cubicBezTo>
                <a:cubicBezTo>
                  <a:pt x="11212" y="35374"/>
                  <a:pt x="3065" y="29626"/>
                  <a:pt x="0" y="21020"/>
                </a:cubicBezTo>
                <a:lnTo>
                  <a:pt x="20348" y="13774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Arc 49"/>
          <p:cNvSpPr>
            <a:spLocks/>
          </p:cNvSpPr>
          <p:nvPr/>
        </p:nvSpPr>
        <p:spPr bwMode="auto">
          <a:xfrm flipH="1" flipV="1">
            <a:off x="5635625" y="3279775"/>
            <a:ext cx="274638" cy="238125"/>
          </a:xfrm>
          <a:custGeom>
            <a:avLst/>
            <a:gdLst>
              <a:gd name="G0" fmla="+- 20348 0 0"/>
              <a:gd name="G1" fmla="+- 13774 0 0"/>
              <a:gd name="G2" fmla="+- 21600 0 0"/>
              <a:gd name="T0" fmla="*/ 36987 w 41948"/>
              <a:gd name="T1" fmla="*/ 0 h 35374"/>
              <a:gd name="T2" fmla="*/ 0 w 41948"/>
              <a:gd name="T3" fmla="*/ 21021 h 35374"/>
              <a:gd name="T4" fmla="*/ 20348 w 41948"/>
              <a:gd name="T5" fmla="*/ 13774 h 353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948" h="35374" fill="none" extrusionOk="0">
                <a:moveTo>
                  <a:pt x="36986" y="0"/>
                </a:moveTo>
                <a:cubicBezTo>
                  <a:pt x="40193" y="3874"/>
                  <a:pt x="41948" y="8745"/>
                  <a:pt x="41948" y="13774"/>
                </a:cubicBezTo>
                <a:cubicBezTo>
                  <a:pt x="41948" y="25703"/>
                  <a:pt x="32277" y="35374"/>
                  <a:pt x="20348" y="35374"/>
                </a:cubicBezTo>
                <a:cubicBezTo>
                  <a:pt x="11212" y="35374"/>
                  <a:pt x="3065" y="29626"/>
                  <a:pt x="0" y="21020"/>
                </a:cubicBezTo>
              </a:path>
              <a:path w="41948" h="35374" stroke="0" extrusionOk="0">
                <a:moveTo>
                  <a:pt x="36986" y="0"/>
                </a:moveTo>
                <a:cubicBezTo>
                  <a:pt x="40193" y="3874"/>
                  <a:pt x="41948" y="8745"/>
                  <a:pt x="41948" y="13774"/>
                </a:cubicBezTo>
                <a:cubicBezTo>
                  <a:pt x="41948" y="25703"/>
                  <a:pt x="32277" y="35374"/>
                  <a:pt x="20348" y="35374"/>
                </a:cubicBezTo>
                <a:cubicBezTo>
                  <a:pt x="11212" y="35374"/>
                  <a:pt x="3065" y="29626"/>
                  <a:pt x="0" y="21020"/>
                </a:cubicBezTo>
                <a:lnTo>
                  <a:pt x="20348" y="13774"/>
                </a:lnTo>
                <a:close/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1" name="Line 50"/>
          <p:cNvSpPr>
            <a:spLocks noChangeShapeType="1"/>
          </p:cNvSpPr>
          <p:nvPr/>
        </p:nvSpPr>
        <p:spPr bwMode="auto">
          <a:xfrm>
            <a:off x="5670550" y="3517900"/>
            <a:ext cx="85725" cy="14605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2" name="Line 51"/>
          <p:cNvSpPr>
            <a:spLocks noChangeShapeType="1"/>
          </p:cNvSpPr>
          <p:nvPr/>
        </p:nvSpPr>
        <p:spPr bwMode="auto">
          <a:xfrm>
            <a:off x="4992688" y="3925888"/>
            <a:ext cx="92075" cy="1317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3" name="Freeform 52"/>
          <p:cNvSpPr>
            <a:spLocks/>
          </p:cNvSpPr>
          <p:nvPr/>
        </p:nvSpPr>
        <p:spPr bwMode="auto">
          <a:xfrm>
            <a:off x="5038725" y="3981450"/>
            <a:ext cx="296863" cy="100013"/>
          </a:xfrm>
          <a:custGeom>
            <a:avLst/>
            <a:gdLst/>
            <a:ahLst/>
            <a:cxnLst>
              <a:cxn ang="0">
                <a:pos x="0" y="29"/>
              </a:cxn>
              <a:cxn ang="0">
                <a:pos x="33" y="48"/>
              </a:cxn>
              <a:cxn ang="0">
                <a:pos x="57" y="62"/>
              </a:cxn>
              <a:cxn ang="0">
                <a:pos x="110" y="43"/>
              </a:cxn>
              <a:cxn ang="0">
                <a:pos x="187" y="0"/>
              </a:cxn>
            </a:cxnLst>
            <a:rect l="0" t="0" r="r" b="b"/>
            <a:pathLst>
              <a:path w="187" h="63">
                <a:moveTo>
                  <a:pt x="0" y="29"/>
                </a:moveTo>
                <a:cubicBezTo>
                  <a:pt x="12" y="36"/>
                  <a:pt x="24" y="43"/>
                  <a:pt x="33" y="48"/>
                </a:cubicBezTo>
                <a:cubicBezTo>
                  <a:pt x="42" y="53"/>
                  <a:pt x="44" y="63"/>
                  <a:pt x="57" y="62"/>
                </a:cubicBezTo>
                <a:cubicBezTo>
                  <a:pt x="70" y="61"/>
                  <a:pt x="88" y="53"/>
                  <a:pt x="110" y="43"/>
                </a:cubicBezTo>
                <a:cubicBezTo>
                  <a:pt x="132" y="33"/>
                  <a:pt x="159" y="16"/>
                  <a:pt x="187" y="0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4" name="Freeform 53"/>
          <p:cNvSpPr>
            <a:spLocks/>
          </p:cNvSpPr>
          <p:nvPr/>
        </p:nvSpPr>
        <p:spPr bwMode="auto">
          <a:xfrm>
            <a:off x="5295900" y="4332288"/>
            <a:ext cx="85725" cy="166687"/>
          </a:xfrm>
          <a:custGeom>
            <a:avLst/>
            <a:gdLst/>
            <a:ahLst/>
            <a:cxnLst>
              <a:cxn ang="0">
                <a:pos x="54" y="0"/>
              </a:cxn>
              <a:cxn ang="0">
                <a:pos x="11" y="28"/>
              </a:cxn>
              <a:cxn ang="0">
                <a:pos x="1" y="52"/>
              </a:cxn>
              <a:cxn ang="0">
                <a:pos x="6" y="105"/>
              </a:cxn>
            </a:cxnLst>
            <a:rect l="0" t="0" r="r" b="b"/>
            <a:pathLst>
              <a:path w="54" h="105">
                <a:moveTo>
                  <a:pt x="54" y="0"/>
                </a:moveTo>
                <a:cubicBezTo>
                  <a:pt x="37" y="9"/>
                  <a:pt x="20" y="19"/>
                  <a:pt x="11" y="28"/>
                </a:cubicBezTo>
                <a:cubicBezTo>
                  <a:pt x="2" y="37"/>
                  <a:pt x="2" y="39"/>
                  <a:pt x="1" y="52"/>
                </a:cubicBezTo>
                <a:cubicBezTo>
                  <a:pt x="0" y="65"/>
                  <a:pt x="3" y="95"/>
                  <a:pt x="6" y="105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5" name="Freeform 54"/>
          <p:cNvSpPr>
            <a:spLocks/>
          </p:cNvSpPr>
          <p:nvPr/>
        </p:nvSpPr>
        <p:spPr bwMode="auto">
          <a:xfrm>
            <a:off x="5548313" y="3638550"/>
            <a:ext cx="201612" cy="212725"/>
          </a:xfrm>
          <a:custGeom>
            <a:avLst/>
            <a:gdLst/>
            <a:ahLst/>
            <a:cxnLst>
              <a:cxn ang="0">
                <a:pos x="120" y="0"/>
              </a:cxn>
              <a:cxn ang="0">
                <a:pos x="125" y="29"/>
              </a:cxn>
              <a:cxn ang="0">
                <a:pos x="106" y="67"/>
              </a:cxn>
              <a:cxn ang="0">
                <a:pos x="0" y="134"/>
              </a:cxn>
            </a:cxnLst>
            <a:rect l="0" t="0" r="r" b="b"/>
            <a:pathLst>
              <a:path w="127" h="134">
                <a:moveTo>
                  <a:pt x="120" y="0"/>
                </a:moveTo>
                <a:cubicBezTo>
                  <a:pt x="123" y="9"/>
                  <a:pt x="127" y="18"/>
                  <a:pt x="125" y="29"/>
                </a:cubicBezTo>
                <a:cubicBezTo>
                  <a:pt x="123" y="40"/>
                  <a:pt x="127" y="49"/>
                  <a:pt x="106" y="67"/>
                </a:cubicBezTo>
                <a:cubicBezTo>
                  <a:pt x="85" y="85"/>
                  <a:pt x="15" y="122"/>
                  <a:pt x="0" y="134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6" name="Freeform 55"/>
          <p:cNvSpPr>
            <a:spLocks/>
          </p:cNvSpPr>
          <p:nvPr/>
        </p:nvSpPr>
        <p:spPr bwMode="auto">
          <a:xfrm>
            <a:off x="5740400" y="4049713"/>
            <a:ext cx="244475" cy="80962"/>
          </a:xfrm>
          <a:custGeom>
            <a:avLst/>
            <a:gdLst/>
            <a:ahLst/>
            <a:cxnLst>
              <a:cxn ang="0">
                <a:pos x="178" y="54"/>
              </a:cxn>
              <a:cxn ang="0">
                <a:pos x="144" y="15"/>
              </a:cxn>
              <a:cxn ang="0">
                <a:pos x="106" y="10"/>
              </a:cxn>
              <a:cxn ang="0">
                <a:pos x="0" y="78"/>
              </a:cxn>
            </a:cxnLst>
            <a:rect l="0" t="0" r="r" b="b"/>
            <a:pathLst>
              <a:path w="178" h="78">
                <a:moveTo>
                  <a:pt x="178" y="54"/>
                </a:moveTo>
                <a:cubicBezTo>
                  <a:pt x="172" y="48"/>
                  <a:pt x="156" y="22"/>
                  <a:pt x="144" y="15"/>
                </a:cubicBezTo>
                <a:cubicBezTo>
                  <a:pt x="132" y="8"/>
                  <a:pt x="130" y="0"/>
                  <a:pt x="106" y="10"/>
                </a:cubicBezTo>
                <a:cubicBezTo>
                  <a:pt x="82" y="20"/>
                  <a:pt x="22" y="64"/>
                  <a:pt x="0" y="78"/>
                </a:cubicBezTo>
              </a:path>
            </a:pathLst>
          </a:custGeom>
          <a:noFill/>
          <a:ln w="38100" cmpd="sng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Freeform 56"/>
          <p:cNvSpPr>
            <a:spLocks/>
          </p:cNvSpPr>
          <p:nvPr/>
        </p:nvSpPr>
        <p:spPr bwMode="auto">
          <a:xfrm>
            <a:off x="5319713" y="3973513"/>
            <a:ext cx="184150" cy="2746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5" y="58"/>
              </a:cxn>
              <a:cxn ang="0">
                <a:pos x="53" y="72"/>
              </a:cxn>
              <a:cxn ang="0">
                <a:pos x="79" y="105"/>
              </a:cxn>
              <a:cxn ang="0">
                <a:pos x="116" y="173"/>
              </a:cxn>
            </a:cxnLst>
            <a:rect l="0" t="0" r="r" b="b"/>
            <a:pathLst>
              <a:path w="116" h="173">
                <a:moveTo>
                  <a:pt x="0" y="0"/>
                </a:moveTo>
                <a:cubicBezTo>
                  <a:pt x="3" y="23"/>
                  <a:pt x="6" y="46"/>
                  <a:pt x="15" y="58"/>
                </a:cubicBezTo>
                <a:cubicBezTo>
                  <a:pt x="24" y="70"/>
                  <a:pt x="42" y="64"/>
                  <a:pt x="53" y="72"/>
                </a:cubicBezTo>
                <a:cubicBezTo>
                  <a:pt x="64" y="80"/>
                  <a:pt x="69" y="88"/>
                  <a:pt x="79" y="105"/>
                </a:cubicBezTo>
                <a:cubicBezTo>
                  <a:pt x="89" y="122"/>
                  <a:pt x="108" y="159"/>
                  <a:pt x="116" y="173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8" name="Freeform 57"/>
          <p:cNvSpPr>
            <a:spLocks/>
          </p:cNvSpPr>
          <p:nvPr/>
        </p:nvSpPr>
        <p:spPr bwMode="auto">
          <a:xfrm>
            <a:off x="5548313" y="3843338"/>
            <a:ext cx="198437" cy="28257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9" y="44"/>
              </a:cxn>
              <a:cxn ang="0">
                <a:pos x="77" y="77"/>
              </a:cxn>
              <a:cxn ang="0">
                <a:pos x="92" y="135"/>
              </a:cxn>
              <a:cxn ang="0">
                <a:pos x="125" y="178"/>
              </a:cxn>
            </a:cxnLst>
            <a:rect l="0" t="0" r="r" b="b"/>
            <a:pathLst>
              <a:path w="125" h="178">
                <a:moveTo>
                  <a:pt x="0" y="0"/>
                </a:moveTo>
                <a:cubicBezTo>
                  <a:pt x="8" y="15"/>
                  <a:pt x="16" y="31"/>
                  <a:pt x="29" y="44"/>
                </a:cubicBezTo>
                <a:cubicBezTo>
                  <a:pt x="42" y="57"/>
                  <a:pt x="66" y="62"/>
                  <a:pt x="77" y="77"/>
                </a:cubicBezTo>
                <a:cubicBezTo>
                  <a:pt x="88" y="92"/>
                  <a:pt x="84" y="118"/>
                  <a:pt x="92" y="135"/>
                </a:cubicBezTo>
                <a:cubicBezTo>
                  <a:pt x="100" y="152"/>
                  <a:pt x="120" y="169"/>
                  <a:pt x="125" y="178"/>
                </a:cubicBezTo>
              </a:path>
            </a:pathLst>
          </a:cu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Line 58"/>
          <p:cNvSpPr>
            <a:spLocks noChangeShapeType="1"/>
          </p:cNvSpPr>
          <p:nvPr/>
        </p:nvSpPr>
        <p:spPr bwMode="auto">
          <a:xfrm flipV="1">
            <a:off x="4781550" y="3841750"/>
            <a:ext cx="133350" cy="3000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Line 59"/>
          <p:cNvSpPr>
            <a:spLocks noChangeShapeType="1"/>
          </p:cNvSpPr>
          <p:nvPr/>
        </p:nvSpPr>
        <p:spPr bwMode="auto">
          <a:xfrm flipV="1">
            <a:off x="4870450" y="3949700"/>
            <a:ext cx="144463" cy="341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" name="Line 60"/>
          <p:cNvSpPr>
            <a:spLocks noChangeShapeType="1"/>
          </p:cNvSpPr>
          <p:nvPr/>
        </p:nvSpPr>
        <p:spPr bwMode="auto">
          <a:xfrm flipV="1">
            <a:off x="4953000" y="4075113"/>
            <a:ext cx="157163" cy="3667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" name="Line 61"/>
          <p:cNvSpPr>
            <a:spLocks noChangeShapeType="1"/>
          </p:cNvSpPr>
          <p:nvPr/>
        </p:nvSpPr>
        <p:spPr bwMode="auto">
          <a:xfrm flipV="1">
            <a:off x="5035550" y="3997325"/>
            <a:ext cx="249238" cy="59213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Line 62"/>
          <p:cNvSpPr>
            <a:spLocks noChangeShapeType="1"/>
          </p:cNvSpPr>
          <p:nvPr/>
        </p:nvSpPr>
        <p:spPr bwMode="auto">
          <a:xfrm flipV="1">
            <a:off x="5116513" y="4090988"/>
            <a:ext cx="268287" cy="6492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Line 63"/>
          <p:cNvSpPr>
            <a:spLocks noChangeShapeType="1"/>
          </p:cNvSpPr>
          <p:nvPr/>
        </p:nvSpPr>
        <p:spPr bwMode="auto">
          <a:xfrm flipV="1">
            <a:off x="5200650" y="4548188"/>
            <a:ext cx="133350" cy="31591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Line 64"/>
          <p:cNvSpPr>
            <a:spLocks noChangeShapeType="1"/>
          </p:cNvSpPr>
          <p:nvPr/>
        </p:nvSpPr>
        <p:spPr bwMode="auto">
          <a:xfrm flipV="1">
            <a:off x="5326063" y="4683125"/>
            <a:ext cx="77787" cy="1920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6" name="Line 65"/>
          <p:cNvSpPr>
            <a:spLocks noChangeShapeType="1"/>
          </p:cNvSpPr>
          <p:nvPr/>
        </p:nvSpPr>
        <p:spPr bwMode="auto">
          <a:xfrm flipV="1">
            <a:off x="5689600" y="3303588"/>
            <a:ext cx="109538" cy="255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7" name="Line 66"/>
          <p:cNvSpPr>
            <a:spLocks noChangeShapeType="1"/>
          </p:cNvSpPr>
          <p:nvPr/>
        </p:nvSpPr>
        <p:spPr bwMode="auto">
          <a:xfrm flipV="1">
            <a:off x="5653088" y="3376613"/>
            <a:ext cx="246062" cy="5762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8" name="Line 67"/>
          <p:cNvSpPr>
            <a:spLocks noChangeShapeType="1"/>
          </p:cNvSpPr>
          <p:nvPr/>
        </p:nvSpPr>
        <p:spPr bwMode="auto">
          <a:xfrm flipV="1">
            <a:off x="5730875" y="3516313"/>
            <a:ext cx="249238" cy="5794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68"/>
          <p:cNvSpPr>
            <a:spLocks noChangeShapeType="1"/>
          </p:cNvSpPr>
          <p:nvPr/>
        </p:nvSpPr>
        <p:spPr bwMode="auto">
          <a:xfrm flipV="1">
            <a:off x="5894388" y="3646488"/>
            <a:ext cx="174625" cy="4095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Line 69"/>
          <p:cNvSpPr>
            <a:spLocks noChangeShapeType="1"/>
          </p:cNvSpPr>
          <p:nvPr/>
        </p:nvSpPr>
        <p:spPr bwMode="auto">
          <a:xfrm flipV="1">
            <a:off x="5999163" y="3802063"/>
            <a:ext cx="141287" cy="33813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Line 70"/>
          <p:cNvSpPr>
            <a:spLocks noChangeShapeType="1"/>
          </p:cNvSpPr>
          <p:nvPr/>
        </p:nvSpPr>
        <p:spPr bwMode="auto">
          <a:xfrm flipV="1">
            <a:off x="6088063" y="3952875"/>
            <a:ext cx="123825" cy="30797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Line 71"/>
          <p:cNvSpPr>
            <a:spLocks noChangeShapeType="1"/>
          </p:cNvSpPr>
          <p:nvPr/>
        </p:nvSpPr>
        <p:spPr bwMode="auto">
          <a:xfrm flipV="1">
            <a:off x="6213475" y="4079875"/>
            <a:ext cx="74613" cy="214313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3" name="Line 72"/>
          <p:cNvSpPr>
            <a:spLocks noChangeShapeType="1"/>
          </p:cNvSpPr>
          <p:nvPr/>
        </p:nvSpPr>
        <p:spPr bwMode="auto">
          <a:xfrm flipH="1">
            <a:off x="2073275" y="2165350"/>
            <a:ext cx="647700" cy="728663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4" name="Text Box 73" descr="紫色网格"/>
          <p:cNvSpPr txBox="1">
            <a:spLocks noChangeArrowheads="1"/>
          </p:cNvSpPr>
          <p:nvPr/>
        </p:nvSpPr>
        <p:spPr bwMode="auto">
          <a:xfrm>
            <a:off x="2365375" y="5097463"/>
            <a:ext cx="4716356" cy="107721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由两个相交的剖切面剖切</a:t>
            </a:r>
          </a:p>
          <a:p>
            <a:r>
              <a:rPr lang="zh-CN" altLang="en-US" sz="32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得出的断面，中间应断开</a:t>
            </a:r>
          </a:p>
        </p:txBody>
      </p:sp>
      <p:sp>
        <p:nvSpPr>
          <p:cNvPr id="75" name="Line 74"/>
          <p:cNvSpPr>
            <a:spLocks noChangeShapeType="1"/>
          </p:cNvSpPr>
          <p:nvPr/>
        </p:nvSpPr>
        <p:spPr bwMode="auto">
          <a:xfrm flipH="1" flipV="1">
            <a:off x="5603875" y="4252913"/>
            <a:ext cx="393700" cy="885825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Text Box 75"/>
          <p:cNvSpPr txBox="1">
            <a:spLocks noChangeArrowheads="1"/>
          </p:cNvSpPr>
          <p:nvPr/>
        </p:nvSpPr>
        <p:spPr bwMode="auto">
          <a:xfrm>
            <a:off x="1382713" y="469900"/>
            <a:ext cx="38417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ea typeface="隶书" pitchFamily="49" charset="-122"/>
              </a:rPr>
              <a:t>表示肋断面的形状</a:t>
            </a:r>
          </a:p>
        </p:txBody>
      </p:sp>
      <p:sp>
        <p:nvSpPr>
          <p:cNvPr id="77" name="Line 76"/>
          <p:cNvSpPr>
            <a:spLocks noChangeShapeType="1"/>
          </p:cNvSpPr>
          <p:nvPr/>
        </p:nvSpPr>
        <p:spPr bwMode="auto">
          <a:xfrm flipV="1">
            <a:off x="5424488" y="4195763"/>
            <a:ext cx="42862" cy="106362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75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125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000"/>
                            </p:stCondLst>
                            <p:childTnLst>
                              <p:par>
                                <p:cTn id="60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500"/>
                            </p:stCondLst>
                            <p:childTnLst>
                              <p:par>
                                <p:cTn id="10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2500"/>
                            </p:stCondLst>
                            <p:childTnLst>
                              <p:par>
                                <p:cTn id="10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000"/>
                            </p:stCondLst>
                            <p:childTnLst>
                              <p:par>
                                <p:cTn id="1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1500"/>
                            </p:stCondLst>
                            <p:childTnLst>
                              <p:par>
                                <p:cTn id="1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2000"/>
                            </p:stCondLst>
                            <p:childTnLst>
                              <p:par>
                                <p:cTn id="14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>
                            <p:stCondLst>
                              <p:cond delay="2500"/>
                            </p:stCondLst>
                            <p:childTnLst>
                              <p:par>
                                <p:cTn id="14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3000"/>
                            </p:stCondLst>
                            <p:childTnLst>
                              <p:par>
                                <p:cTn id="151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"/>
                            </p:stCondLst>
                            <p:childTnLst>
                              <p:par>
                                <p:cTn id="16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1000"/>
                            </p:stCondLst>
                            <p:childTnLst>
                              <p:par>
                                <p:cTn id="16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1500"/>
                            </p:stCondLst>
                            <p:childTnLst>
                              <p:par>
                                <p:cTn id="17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2500"/>
                            </p:stCondLst>
                            <p:childTnLst>
                              <p:par>
                                <p:cTn id="18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3000"/>
                            </p:stCondLst>
                            <p:childTnLst>
                              <p:par>
                                <p:cTn id="18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3500"/>
                            </p:stCondLst>
                            <p:childTnLst>
                              <p:par>
                                <p:cTn id="18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000"/>
                            </p:stCondLst>
                            <p:childTnLst>
                              <p:par>
                                <p:cTn id="19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4500"/>
                            </p:stCondLst>
                            <p:childTnLst>
                              <p:par>
                                <p:cTn id="19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0"/>
                            </p:stCondLst>
                            <p:childTnLst>
                              <p:par>
                                <p:cTn id="2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5500"/>
                            </p:stCondLst>
                            <p:childTnLst>
                              <p:par>
                                <p:cTn id="20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6000"/>
                            </p:stCondLst>
                            <p:childTnLst>
                              <p:par>
                                <p:cTn id="20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6500"/>
                            </p:stCondLst>
                            <p:childTnLst>
                              <p:par>
                                <p:cTn id="2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6" fill="hold">
                            <p:stCondLst>
                              <p:cond delay="7000"/>
                            </p:stCondLst>
                            <p:childTnLst>
                              <p:par>
                                <p:cTn id="21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4" dur="75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5" fill="hold">
                            <p:stCondLst>
                              <p:cond delay="1650"/>
                            </p:stCondLst>
                            <p:childTnLst>
                              <p:par>
                                <p:cTn id="22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18" grpId="0" animBg="1"/>
      <p:bldP spid="19" grpId="0" animBg="1"/>
      <p:bldP spid="32" grpId="0" build="p" autoUpdateAnimBg="0" advAuto="0"/>
      <p:bldP spid="33" grpId="0" animBg="1"/>
      <p:bldP spid="34" grpId="0" animBg="1" autoUpdateAnimBg="0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 autoUpdateAnimBg="0"/>
      <p:bldP spid="75" grpId="0" animBg="1"/>
      <p:bldP spid="76" grpId="0" autoUpdateAnimBg="0"/>
      <p:bldP spid="7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 descr="紫色网格"/>
          <p:cNvSpPr txBox="1">
            <a:spLocks noChangeArrowheads="1"/>
          </p:cNvSpPr>
          <p:nvPr/>
        </p:nvSpPr>
        <p:spPr bwMode="auto">
          <a:xfrm>
            <a:off x="611560" y="548680"/>
            <a:ext cx="2244525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tx1"/>
                </a:solidFill>
                <a:ea typeface="隶书" pitchFamily="49" charset="-122"/>
              </a:rPr>
              <a:t>重合断面图</a:t>
            </a:r>
          </a:p>
        </p:txBody>
      </p:sp>
      <p:grpSp>
        <p:nvGrpSpPr>
          <p:cNvPr id="4" name="Group 3"/>
          <p:cNvGrpSpPr>
            <a:grpSpLocks/>
          </p:cNvGrpSpPr>
          <p:nvPr/>
        </p:nvGrpSpPr>
        <p:grpSpPr bwMode="auto">
          <a:xfrm>
            <a:off x="1073150" y="1603375"/>
            <a:ext cx="2771775" cy="2152650"/>
            <a:chOff x="619" y="637"/>
            <a:chExt cx="1746" cy="1356"/>
          </a:xfrm>
        </p:grpSpPr>
        <p:grpSp>
          <p:nvGrpSpPr>
            <p:cNvPr id="5" name="Group 4"/>
            <p:cNvGrpSpPr>
              <a:grpSpLocks/>
            </p:cNvGrpSpPr>
            <p:nvPr/>
          </p:nvGrpSpPr>
          <p:grpSpPr bwMode="auto">
            <a:xfrm>
              <a:off x="619" y="893"/>
              <a:ext cx="1746" cy="832"/>
              <a:chOff x="3040" y="1560"/>
              <a:chExt cx="1746" cy="832"/>
            </a:xfrm>
          </p:grpSpPr>
          <p:sp>
            <p:nvSpPr>
              <p:cNvPr id="10" name="Line 5"/>
              <p:cNvSpPr>
                <a:spLocks noChangeShapeType="1"/>
              </p:cNvSpPr>
              <p:nvPr/>
            </p:nvSpPr>
            <p:spPr bwMode="auto">
              <a:xfrm>
                <a:off x="3075" y="1561"/>
                <a:ext cx="169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grpSp>
            <p:nvGrpSpPr>
              <p:cNvPr id="11" name="Group 6"/>
              <p:cNvGrpSpPr>
                <a:grpSpLocks/>
              </p:cNvGrpSpPr>
              <p:nvPr/>
            </p:nvGrpSpPr>
            <p:grpSpPr bwMode="auto">
              <a:xfrm>
                <a:off x="3040" y="1560"/>
                <a:ext cx="1746" cy="832"/>
                <a:chOff x="3160" y="813"/>
                <a:chExt cx="1746" cy="832"/>
              </a:xfrm>
            </p:grpSpPr>
            <p:sp>
              <p:nvSpPr>
                <p:cNvPr id="12" name="Line 7"/>
                <p:cNvSpPr>
                  <a:spLocks noChangeShapeType="1"/>
                </p:cNvSpPr>
                <p:nvPr/>
              </p:nvSpPr>
              <p:spPr bwMode="auto">
                <a:xfrm>
                  <a:off x="3173" y="1516"/>
                  <a:ext cx="170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3" name="Line 8"/>
                <p:cNvSpPr>
                  <a:spLocks noChangeShapeType="1"/>
                </p:cNvSpPr>
                <p:nvPr/>
              </p:nvSpPr>
              <p:spPr bwMode="auto">
                <a:xfrm>
                  <a:off x="3186" y="1640"/>
                  <a:ext cx="1720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4" name="Freeform 9"/>
                <p:cNvSpPr>
                  <a:spLocks/>
                </p:cNvSpPr>
                <p:nvPr/>
              </p:nvSpPr>
              <p:spPr bwMode="auto">
                <a:xfrm>
                  <a:off x="3160" y="813"/>
                  <a:ext cx="49" cy="832"/>
                </a:xfrm>
                <a:custGeom>
                  <a:avLst/>
                  <a:gdLst/>
                  <a:ahLst/>
                  <a:cxnLst>
                    <a:cxn ang="0">
                      <a:pos x="27" y="0"/>
                    </a:cxn>
                    <a:cxn ang="0">
                      <a:pos x="46" y="96"/>
                    </a:cxn>
                    <a:cxn ang="0">
                      <a:pos x="46" y="198"/>
                    </a:cxn>
                    <a:cxn ang="0">
                      <a:pos x="27" y="288"/>
                    </a:cxn>
                    <a:cxn ang="0">
                      <a:pos x="2" y="390"/>
                    </a:cxn>
                    <a:cxn ang="0">
                      <a:pos x="14" y="454"/>
                    </a:cxn>
                    <a:cxn ang="0">
                      <a:pos x="27" y="569"/>
                    </a:cxn>
                    <a:cxn ang="0">
                      <a:pos x="14" y="697"/>
                    </a:cxn>
                    <a:cxn ang="0">
                      <a:pos x="14" y="781"/>
                    </a:cxn>
                    <a:cxn ang="0">
                      <a:pos x="27" y="825"/>
                    </a:cxn>
                  </a:cxnLst>
                  <a:rect l="0" t="0" r="r" b="b"/>
                  <a:pathLst>
                    <a:path w="49" h="832">
                      <a:moveTo>
                        <a:pt x="27" y="0"/>
                      </a:moveTo>
                      <a:cubicBezTo>
                        <a:pt x="35" y="31"/>
                        <a:pt x="43" y="63"/>
                        <a:pt x="46" y="96"/>
                      </a:cubicBezTo>
                      <a:cubicBezTo>
                        <a:pt x="49" y="129"/>
                        <a:pt x="49" y="166"/>
                        <a:pt x="46" y="198"/>
                      </a:cubicBezTo>
                      <a:cubicBezTo>
                        <a:pt x="43" y="230"/>
                        <a:pt x="34" y="256"/>
                        <a:pt x="27" y="288"/>
                      </a:cubicBezTo>
                      <a:cubicBezTo>
                        <a:pt x="20" y="320"/>
                        <a:pt x="4" y="362"/>
                        <a:pt x="2" y="390"/>
                      </a:cubicBezTo>
                      <a:cubicBezTo>
                        <a:pt x="0" y="418"/>
                        <a:pt x="10" y="424"/>
                        <a:pt x="14" y="454"/>
                      </a:cubicBezTo>
                      <a:cubicBezTo>
                        <a:pt x="18" y="484"/>
                        <a:pt x="27" y="529"/>
                        <a:pt x="27" y="569"/>
                      </a:cubicBezTo>
                      <a:cubicBezTo>
                        <a:pt x="27" y="609"/>
                        <a:pt x="16" y="662"/>
                        <a:pt x="14" y="697"/>
                      </a:cubicBezTo>
                      <a:cubicBezTo>
                        <a:pt x="12" y="732"/>
                        <a:pt x="12" y="760"/>
                        <a:pt x="14" y="781"/>
                      </a:cubicBezTo>
                      <a:cubicBezTo>
                        <a:pt x="16" y="802"/>
                        <a:pt x="39" y="832"/>
                        <a:pt x="27" y="825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5" name="Freeform 10"/>
                <p:cNvSpPr>
                  <a:spLocks/>
                </p:cNvSpPr>
                <p:nvPr/>
              </p:nvSpPr>
              <p:spPr bwMode="auto">
                <a:xfrm>
                  <a:off x="4855" y="813"/>
                  <a:ext cx="46" cy="824"/>
                </a:xfrm>
                <a:custGeom>
                  <a:avLst/>
                  <a:gdLst/>
                  <a:ahLst/>
                  <a:cxnLst>
                    <a:cxn ang="0">
                      <a:pos x="22" y="0"/>
                    </a:cxn>
                    <a:cxn ang="0">
                      <a:pos x="3" y="77"/>
                    </a:cxn>
                    <a:cxn ang="0">
                      <a:pos x="9" y="147"/>
                    </a:cxn>
                    <a:cxn ang="0">
                      <a:pos x="15" y="217"/>
                    </a:cxn>
                    <a:cxn ang="0">
                      <a:pos x="28" y="288"/>
                    </a:cxn>
                    <a:cxn ang="0">
                      <a:pos x="22" y="345"/>
                    </a:cxn>
                    <a:cxn ang="0">
                      <a:pos x="9" y="416"/>
                    </a:cxn>
                    <a:cxn ang="0">
                      <a:pos x="3" y="512"/>
                    </a:cxn>
                    <a:cxn ang="0">
                      <a:pos x="28" y="608"/>
                    </a:cxn>
                    <a:cxn ang="0">
                      <a:pos x="28" y="659"/>
                    </a:cxn>
                    <a:cxn ang="0">
                      <a:pos x="15" y="704"/>
                    </a:cxn>
                    <a:cxn ang="0">
                      <a:pos x="28" y="755"/>
                    </a:cxn>
                    <a:cxn ang="0">
                      <a:pos x="46" y="824"/>
                    </a:cxn>
                  </a:cxnLst>
                  <a:rect l="0" t="0" r="r" b="b"/>
                  <a:pathLst>
                    <a:path w="46" h="824">
                      <a:moveTo>
                        <a:pt x="22" y="0"/>
                      </a:moveTo>
                      <a:cubicBezTo>
                        <a:pt x="13" y="26"/>
                        <a:pt x="5" y="53"/>
                        <a:pt x="3" y="77"/>
                      </a:cubicBezTo>
                      <a:cubicBezTo>
                        <a:pt x="1" y="101"/>
                        <a:pt x="7" y="124"/>
                        <a:pt x="9" y="147"/>
                      </a:cubicBezTo>
                      <a:cubicBezTo>
                        <a:pt x="11" y="170"/>
                        <a:pt x="12" y="194"/>
                        <a:pt x="15" y="217"/>
                      </a:cubicBezTo>
                      <a:cubicBezTo>
                        <a:pt x="18" y="240"/>
                        <a:pt x="27" y="267"/>
                        <a:pt x="28" y="288"/>
                      </a:cubicBezTo>
                      <a:cubicBezTo>
                        <a:pt x="29" y="309"/>
                        <a:pt x="25" y="324"/>
                        <a:pt x="22" y="345"/>
                      </a:cubicBezTo>
                      <a:cubicBezTo>
                        <a:pt x="19" y="366"/>
                        <a:pt x="12" y="388"/>
                        <a:pt x="9" y="416"/>
                      </a:cubicBezTo>
                      <a:cubicBezTo>
                        <a:pt x="6" y="444"/>
                        <a:pt x="0" y="480"/>
                        <a:pt x="3" y="512"/>
                      </a:cubicBezTo>
                      <a:cubicBezTo>
                        <a:pt x="6" y="544"/>
                        <a:pt x="24" y="584"/>
                        <a:pt x="28" y="608"/>
                      </a:cubicBezTo>
                      <a:cubicBezTo>
                        <a:pt x="32" y="632"/>
                        <a:pt x="30" y="643"/>
                        <a:pt x="28" y="659"/>
                      </a:cubicBezTo>
                      <a:cubicBezTo>
                        <a:pt x="26" y="675"/>
                        <a:pt x="15" y="688"/>
                        <a:pt x="15" y="704"/>
                      </a:cubicBezTo>
                      <a:cubicBezTo>
                        <a:pt x="15" y="720"/>
                        <a:pt x="23" y="735"/>
                        <a:pt x="28" y="755"/>
                      </a:cubicBezTo>
                      <a:cubicBezTo>
                        <a:pt x="33" y="775"/>
                        <a:pt x="42" y="810"/>
                        <a:pt x="46" y="824"/>
                      </a:cubicBezTo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6" name="Line 11"/>
                <p:cNvSpPr>
                  <a:spLocks noChangeShapeType="1"/>
                </p:cNvSpPr>
                <p:nvPr/>
              </p:nvSpPr>
              <p:spPr bwMode="auto">
                <a:xfrm>
                  <a:off x="3763" y="813"/>
                  <a:ext cx="0" cy="8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7" name="Arc 12"/>
                <p:cNvSpPr>
                  <a:spLocks/>
                </p:cNvSpPr>
                <p:nvPr/>
              </p:nvSpPr>
              <p:spPr bwMode="auto">
                <a:xfrm flipV="1">
                  <a:off x="3754" y="818"/>
                  <a:ext cx="129" cy="116"/>
                </a:xfrm>
                <a:custGeom>
                  <a:avLst/>
                  <a:gdLst>
                    <a:gd name="G0" fmla="+- 2349 0 0"/>
                    <a:gd name="G1" fmla="+- 0 0 0"/>
                    <a:gd name="G2" fmla="+- 21600 0 0"/>
                    <a:gd name="T0" fmla="*/ 23948 w 23948"/>
                    <a:gd name="T1" fmla="*/ 161 h 21600"/>
                    <a:gd name="T2" fmla="*/ 0 w 23948"/>
                    <a:gd name="T3" fmla="*/ 21472 h 21600"/>
                    <a:gd name="T4" fmla="*/ 2349 w 23948"/>
                    <a:gd name="T5" fmla="*/ 0 h 216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3948" h="21600" fill="none" extrusionOk="0">
                      <a:moveTo>
                        <a:pt x="23948" y="161"/>
                      </a:moveTo>
                      <a:cubicBezTo>
                        <a:pt x="23859" y="12027"/>
                        <a:pt x="14215" y="21599"/>
                        <a:pt x="2349" y="21600"/>
                      </a:cubicBezTo>
                      <a:cubicBezTo>
                        <a:pt x="1564" y="21600"/>
                        <a:pt x="780" y="21557"/>
                        <a:pt x="0" y="21471"/>
                      </a:cubicBezTo>
                    </a:path>
                    <a:path w="23948" h="21600" stroke="0" extrusionOk="0">
                      <a:moveTo>
                        <a:pt x="23948" y="161"/>
                      </a:moveTo>
                      <a:cubicBezTo>
                        <a:pt x="23859" y="12027"/>
                        <a:pt x="14215" y="21599"/>
                        <a:pt x="2349" y="21600"/>
                      </a:cubicBezTo>
                      <a:cubicBezTo>
                        <a:pt x="1564" y="21600"/>
                        <a:pt x="780" y="21557"/>
                        <a:pt x="0" y="21471"/>
                      </a:cubicBezTo>
                      <a:lnTo>
                        <a:pt x="2349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8" name="Arc 13"/>
                <p:cNvSpPr>
                  <a:spLocks/>
                </p:cNvSpPr>
                <p:nvPr/>
              </p:nvSpPr>
              <p:spPr bwMode="auto">
                <a:xfrm flipV="1">
                  <a:off x="4270" y="1517"/>
                  <a:ext cx="121" cy="120"/>
                </a:xfrm>
                <a:custGeom>
                  <a:avLst/>
                  <a:gdLst>
                    <a:gd name="G0" fmla="+- 0 0 0"/>
                    <a:gd name="G1" fmla="+- 0 0 0"/>
                    <a:gd name="G2" fmla="+- 21600 0 0"/>
                    <a:gd name="T0" fmla="*/ 21582 w 21582"/>
                    <a:gd name="T1" fmla="*/ 872 h 21426"/>
                    <a:gd name="T2" fmla="*/ 2735 w 21582"/>
                    <a:gd name="T3" fmla="*/ 21426 h 21426"/>
                    <a:gd name="T4" fmla="*/ 0 w 21582"/>
                    <a:gd name="T5" fmla="*/ 0 h 2142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582" h="21426" fill="none" extrusionOk="0">
                      <a:moveTo>
                        <a:pt x="21582" y="872"/>
                      </a:moveTo>
                      <a:cubicBezTo>
                        <a:pt x="21156" y="11404"/>
                        <a:pt x="13191" y="20091"/>
                        <a:pt x="2735" y="21426"/>
                      </a:cubicBezTo>
                    </a:path>
                    <a:path w="21582" h="21426" stroke="0" extrusionOk="0">
                      <a:moveTo>
                        <a:pt x="21582" y="872"/>
                      </a:moveTo>
                      <a:cubicBezTo>
                        <a:pt x="21156" y="11404"/>
                        <a:pt x="13191" y="20091"/>
                        <a:pt x="2735" y="21426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19" name="Line 14"/>
                <p:cNvSpPr>
                  <a:spLocks noChangeShapeType="1"/>
                </p:cNvSpPr>
                <p:nvPr/>
              </p:nvSpPr>
              <p:spPr bwMode="auto">
                <a:xfrm>
                  <a:off x="3885" y="928"/>
                  <a:ext cx="0" cy="46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0" name="Arc 15"/>
                <p:cNvSpPr>
                  <a:spLocks/>
                </p:cNvSpPr>
                <p:nvPr/>
              </p:nvSpPr>
              <p:spPr bwMode="auto">
                <a:xfrm flipV="1">
                  <a:off x="3883" y="1379"/>
                  <a:ext cx="134" cy="143"/>
                </a:xfrm>
                <a:custGeom>
                  <a:avLst/>
                  <a:gdLst>
                    <a:gd name="G0" fmla="+- 21600 0 0"/>
                    <a:gd name="G1" fmla="+- 21538 0 0"/>
                    <a:gd name="G2" fmla="+- 21600 0 0"/>
                    <a:gd name="T0" fmla="*/ 289 w 21600"/>
                    <a:gd name="T1" fmla="*/ 25058 h 25058"/>
                    <a:gd name="T2" fmla="*/ 19969 w 21600"/>
                    <a:gd name="T3" fmla="*/ 0 h 25058"/>
                    <a:gd name="T4" fmla="*/ 21600 w 21600"/>
                    <a:gd name="T5" fmla="*/ 21538 h 2505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</a:cxnLst>
                  <a:rect l="0" t="0" r="r" b="b"/>
                  <a:pathLst>
                    <a:path w="21600" h="25058" fill="none" extrusionOk="0">
                      <a:moveTo>
                        <a:pt x="288" y="25058"/>
                      </a:moveTo>
                      <a:cubicBezTo>
                        <a:pt x="96" y="23894"/>
                        <a:pt x="0" y="22717"/>
                        <a:pt x="0" y="21538"/>
                      </a:cubicBezTo>
                      <a:cubicBezTo>
                        <a:pt x="-1" y="10241"/>
                        <a:pt x="8704" y="852"/>
                        <a:pt x="19968" y="-1"/>
                      </a:cubicBezTo>
                    </a:path>
                    <a:path w="21600" h="25058" stroke="0" extrusionOk="0">
                      <a:moveTo>
                        <a:pt x="288" y="25058"/>
                      </a:moveTo>
                      <a:cubicBezTo>
                        <a:pt x="96" y="23894"/>
                        <a:pt x="0" y="22717"/>
                        <a:pt x="0" y="21538"/>
                      </a:cubicBezTo>
                      <a:cubicBezTo>
                        <a:pt x="-1" y="10241"/>
                        <a:pt x="8704" y="852"/>
                        <a:pt x="19968" y="-1"/>
                      </a:cubicBezTo>
                      <a:lnTo>
                        <a:pt x="21600" y="21538"/>
                      </a:lnTo>
                      <a:close/>
                    </a:path>
                  </a:pathLst>
                </a:cu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1" name="Line 16"/>
                <p:cNvSpPr>
                  <a:spLocks noChangeShapeType="1"/>
                </p:cNvSpPr>
                <p:nvPr/>
              </p:nvSpPr>
              <p:spPr bwMode="auto">
                <a:xfrm flipV="1">
                  <a:off x="3763" y="869"/>
                  <a:ext cx="110" cy="11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2" name="Line 17"/>
                <p:cNvSpPr>
                  <a:spLocks noChangeShapeType="1"/>
                </p:cNvSpPr>
                <p:nvPr/>
              </p:nvSpPr>
              <p:spPr bwMode="auto">
                <a:xfrm flipV="1">
                  <a:off x="3768" y="999"/>
                  <a:ext cx="114" cy="114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3" name="Line 18"/>
                <p:cNvSpPr>
                  <a:spLocks noChangeShapeType="1"/>
                </p:cNvSpPr>
                <p:nvPr/>
              </p:nvSpPr>
              <p:spPr bwMode="auto">
                <a:xfrm flipV="1">
                  <a:off x="3763" y="1124"/>
                  <a:ext cx="120" cy="11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Line 19"/>
                <p:cNvSpPr>
                  <a:spLocks noChangeShapeType="1"/>
                </p:cNvSpPr>
                <p:nvPr/>
              </p:nvSpPr>
              <p:spPr bwMode="auto">
                <a:xfrm flipV="1">
                  <a:off x="3763" y="1243"/>
                  <a:ext cx="124" cy="12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Line 20"/>
                <p:cNvSpPr>
                  <a:spLocks noChangeShapeType="1"/>
                </p:cNvSpPr>
                <p:nvPr/>
              </p:nvSpPr>
              <p:spPr bwMode="auto">
                <a:xfrm flipV="1">
                  <a:off x="3768" y="1368"/>
                  <a:ext cx="120" cy="12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Line 21"/>
                <p:cNvSpPr>
                  <a:spLocks noChangeShapeType="1"/>
                </p:cNvSpPr>
                <p:nvPr/>
              </p:nvSpPr>
              <p:spPr bwMode="auto">
                <a:xfrm flipV="1">
                  <a:off x="3768" y="1474"/>
                  <a:ext cx="154" cy="153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Line 22"/>
                <p:cNvSpPr>
                  <a:spLocks noChangeShapeType="1"/>
                </p:cNvSpPr>
                <p:nvPr/>
              </p:nvSpPr>
              <p:spPr bwMode="auto">
                <a:xfrm flipV="1">
                  <a:off x="3903" y="1526"/>
                  <a:ext cx="110" cy="11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Line 23"/>
                <p:cNvSpPr>
                  <a:spLocks noChangeShapeType="1"/>
                </p:cNvSpPr>
                <p:nvPr/>
              </p:nvSpPr>
              <p:spPr bwMode="auto">
                <a:xfrm flipV="1">
                  <a:off x="4032" y="1517"/>
                  <a:ext cx="119" cy="119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Line 24"/>
                <p:cNvSpPr>
                  <a:spLocks noChangeShapeType="1"/>
                </p:cNvSpPr>
                <p:nvPr/>
              </p:nvSpPr>
              <p:spPr bwMode="auto">
                <a:xfrm flipV="1">
                  <a:off x="4166" y="1522"/>
                  <a:ext cx="115" cy="115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Line 25"/>
                <p:cNvSpPr>
                  <a:spLocks noChangeShapeType="1"/>
                </p:cNvSpPr>
                <p:nvPr/>
              </p:nvSpPr>
              <p:spPr bwMode="auto">
                <a:xfrm flipV="1">
                  <a:off x="4291" y="1565"/>
                  <a:ext cx="76" cy="76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/>
                </a:p>
              </p:txBody>
            </p:sp>
          </p:grpSp>
        </p:grpSp>
        <p:sp>
          <p:nvSpPr>
            <p:cNvPr id="6" name="Line 26"/>
            <p:cNvSpPr>
              <a:spLocks noChangeShapeType="1"/>
            </p:cNvSpPr>
            <p:nvPr/>
          </p:nvSpPr>
          <p:spPr bwMode="auto">
            <a:xfrm>
              <a:off x="1227" y="637"/>
              <a:ext cx="0" cy="170"/>
            </a:xfrm>
            <a:prstGeom prst="line">
              <a:avLst/>
            </a:pr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27"/>
            <p:cNvSpPr>
              <a:spLocks noChangeShapeType="1"/>
            </p:cNvSpPr>
            <p:nvPr/>
          </p:nvSpPr>
          <p:spPr bwMode="auto">
            <a:xfrm>
              <a:off x="1240" y="1823"/>
              <a:ext cx="0" cy="170"/>
            </a:xfrm>
            <a:prstGeom prst="line">
              <a:avLst/>
            </a:pr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28"/>
            <p:cNvSpPr>
              <a:spLocks noChangeShapeType="1"/>
            </p:cNvSpPr>
            <p:nvPr/>
          </p:nvSpPr>
          <p:spPr bwMode="auto">
            <a:xfrm>
              <a:off x="1206" y="639"/>
              <a:ext cx="230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29"/>
            <p:cNvSpPr>
              <a:spLocks noChangeShapeType="1"/>
            </p:cNvSpPr>
            <p:nvPr/>
          </p:nvSpPr>
          <p:spPr bwMode="auto">
            <a:xfrm>
              <a:off x="1226" y="1985"/>
              <a:ext cx="230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round/>
              <a:headEnd/>
              <a:tailEnd type="triangle" w="sm" len="lg"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989013" y="4264025"/>
            <a:ext cx="3030537" cy="1493838"/>
            <a:chOff x="531" y="2694"/>
            <a:chExt cx="1909" cy="941"/>
          </a:xfrm>
        </p:grpSpPr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541" y="3401"/>
              <a:ext cx="18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533" y="3561"/>
              <a:ext cx="190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580" y="2765"/>
              <a:ext cx="176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1490" y="2694"/>
              <a:ext cx="0" cy="941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35"/>
            <p:cNvSpPr>
              <a:spLocks noChangeShapeType="1"/>
            </p:cNvSpPr>
            <p:nvPr/>
          </p:nvSpPr>
          <p:spPr bwMode="auto">
            <a:xfrm>
              <a:off x="1405" y="2797"/>
              <a:ext cx="0" cy="53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1405" y="2766"/>
              <a:ext cx="169" cy="36"/>
            </a:xfrm>
            <a:custGeom>
              <a:avLst/>
              <a:gdLst/>
              <a:ahLst/>
              <a:cxnLst>
                <a:cxn ang="0">
                  <a:pos x="0" y="34"/>
                </a:cxn>
                <a:cxn ang="0">
                  <a:pos x="29" y="5"/>
                </a:cxn>
                <a:cxn ang="0">
                  <a:pos x="146" y="6"/>
                </a:cxn>
                <a:cxn ang="0">
                  <a:pos x="169" y="36"/>
                </a:cxn>
              </a:cxnLst>
              <a:rect l="0" t="0" r="r" b="b"/>
              <a:pathLst>
                <a:path w="169" h="36">
                  <a:moveTo>
                    <a:pt x="0" y="34"/>
                  </a:moveTo>
                  <a:cubicBezTo>
                    <a:pt x="2" y="22"/>
                    <a:pt x="5" y="10"/>
                    <a:pt x="29" y="5"/>
                  </a:cubicBezTo>
                  <a:cubicBezTo>
                    <a:pt x="53" y="0"/>
                    <a:pt x="123" y="1"/>
                    <a:pt x="146" y="6"/>
                  </a:cubicBezTo>
                  <a:cubicBezTo>
                    <a:pt x="169" y="11"/>
                    <a:pt x="164" y="30"/>
                    <a:pt x="169" y="36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1573" y="2801"/>
              <a:ext cx="0" cy="53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1574" y="3340"/>
              <a:ext cx="76" cy="6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" y="20"/>
                </a:cxn>
                <a:cxn ang="0">
                  <a:pos x="12" y="33"/>
                </a:cxn>
                <a:cxn ang="0">
                  <a:pos x="25" y="46"/>
                </a:cxn>
                <a:cxn ang="0">
                  <a:pos x="41" y="54"/>
                </a:cxn>
                <a:cxn ang="0">
                  <a:pos x="58" y="59"/>
                </a:cxn>
                <a:cxn ang="0">
                  <a:pos x="76" y="60"/>
                </a:cxn>
              </a:cxnLst>
              <a:rect l="0" t="0" r="r" b="b"/>
              <a:pathLst>
                <a:path w="76" h="60">
                  <a:moveTo>
                    <a:pt x="0" y="0"/>
                  </a:moveTo>
                  <a:cubicBezTo>
                    <a:pt x="1" y="3"/>
                    <a:pt x="3" y="15"/>
                    <a:pt x="5" y="20"/>
                  </a:cubicBezTo>
                  <a:cubicBezTo>
                    <a:pt x="7" y="25"/>
                    <a:pt x="9" y="29"/>
                    <a:pt x="12" y="33"/>
                  </a:cubicBezTo>
                  <a:cubicBezTo>
                    <a:pt x="15" y="37"/>
                    <a:pt x="20" y="43"/>
                    <a:pt x="25" y="46"/>
                  </a:cubicBezTo>
                  <a:cubicBezTo>
                    <a:pt x="30" y="49"/>
                    <a:pt x="36" y="52"/>
                    <a:pt x="41" y="54"/>
                  </a:cubicBezTo>
                  <a:cubicBezTo>
                    <a:pt x="46" y="56"/>
                    <a:pt x="52" y="58"/>
                    <a:pt x="58" y="59"/>
                  </a:cubicBezTo>
                  <a:cubicBezTo>
                    <a:pt x="64" y="60"/>
                    <a:pt x="72" y="60"/>
                    <a:pt x="76" y="6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1333" y="3332"/>
              <a:ext cx="72" cy="70"/>
            </a:xfrm>
            <a:custGeom>
              <a:avLst/>
              <a:gdLst/>
              <a:ahLst/>
              <a:cxnLst>
                <a:cxn ang="0">
                  <a:pos x="72" y="0"/>
                </a:cxn>
                <a:cxn ang="0">
                  <a:pos x="68" y="17"/>
                </a:cxn>
                <a:cxn ang="0">
                  <a:pos x="62" y="30"/>
                </a:cxn>
                <a:cxn ang="0">
                  <a:pos x="54" y="42"/>
                </a:cxn>
                <a:cxn ang="0">
                  <a:pos x="42" y="53"/>
                </a:cxn>
                <a:cxn ang="0">
                  <a:pos x="31" y="60"/>
                </a:cxn>
                <a:cxn ang="0">
                  <a:pos x="14" y="66"/>
                </a:cxn>
                <a:cxn ang="0">
                  <a:pos x="0" y="70"/>
                </a:cxn>
              </a:cxnLst>
              <a:rect l="0" t="0" r="r" b="b"/>
              <a:pathLst>
                <a:path w="72" h="70">
                  <a:moveTo>
                    <a:pt x="72" y="0"/>
                  </a:moveTo>
                  <a:cubicBezTo>
                    <a:pt x="71" y="6"/>
                    <a:pt x="70" y="12"/>
                    <a:pt x="68" y="17"/>
                  </a:cubicBezTo>
                  <a:cubicBezTo>
                    <a:pt x="66" y="22"/>
                    <a:pt x="64" y="26"/>
                    <a:pt x="62" y="30"/>
                  </a:cubicBezTo>
                  <a:cubicBezTo>
                    <a:pt x="60" y="34"/>
                    <a:pt x="57" y="38"/>
                    <a:pt x="54" y="42"/>
                  </a:cubicBezTo>
                  <a:cubicBezTo>
                    <a:pt x="51" y="46"/>
                    <a:pt x="46" y="50"/>
                    <a:pt x="42" y="53"/>
                  </a:cubicBezTo>
                  <a:cubicBezTo>
                    <a:pt x="38" y="56"/>
                    <a:pt x="35" y="58"/>
                    <a:pt x="31" y="60"/>
                  </a:cubicBezTo>
                  <a:cubicBezTo>
                    <a:pt x="27" y="62"/>
                    <a:pt x="19" y="64"/>
                    <a:pt x="14" y="66"/>
                  </a:cubicBezTo>
                  <a:cubicBezTo>
                    <a:pt x="9" y="68"/>
                    <a:pt x="3" y="69"/>
                    <a:pt x="0" y="70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1862" y="3400"/>
              <a:ext cx="79" cy="16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3" y="8"/>
                </a:cxn>
                <a:cxn ang="0">
                  <a:pos x="41" y="22"/>
                </a:cxn>
                <a:cxn ang="0">
                  <a:pos x="53" y="40"/>
                </a:cxn>
                <a:cxn ang="0">
                  <a:pos x="62" y="57"/>
                </a:cxn>
                <a:cxn ang="0">
                  <a:pos x="68" y="78"/>
                </a:cxn>
                <a:cxn ang="0">
                  <a:pos x="71" y="92"/>
                </a:cxn>
                <a:cxn ang="0">
                  <a:pos x="76" y="125"/>
                </a:cxn>
                <a:cxn ang="0">
                  <a:pos x="77" y="134"/>
                </a:cxn>
                <a:cxn ang="0">
                  <a:pos x="79" y="162"/>
                </a:cxn>
              </a:cxnLst>
              <a:rect l="0" t="0" r="r" b="b"/>
              <a:pathLst>
                <a:path w="79" h="162">
                  <a:moveTo>
                    <a:pt x="0" y="0"/>
                  </a:moveTo>
                  <a:cubicBezTo>
                    <a:pt x="8" y="2"/>
                    <a:pt x="16" y="4"/>
                    <a:pt x="23" y="8"/>
                  </a:cubicBezTo>
                  <a:cubicBezTo>
                    <a:pt x="30" y="12"/>
                    <a:pt x="36" y="17"/>
                    <a:pt x="41" y="22"/>
                  </a:cubicBezTo>
                  <a:cubicBezTo>
                    <a:pt x="46" y="27"/>
                    <a:pt x="50" y="34"/>
                    <a:pt x="53" y="40"/>
                  </a:cubicBezTo>
                  <a:cubicBezTo>
                    <a:pt x="56" y="46"/>
                    <a:pt x="60" y="51"/>
                    <a:pt x="62" y="57"/>
                  </a:cubicBezTo>
                  <a:cubicBezTo>
                    <a:pt x="64" y="63"/>
                    <a:pt x="67" y="72"/>
                    <a:pt x="68" y="78"/>
                  </a:cubicBezTo>
                  <a:cubicBezTo>
                    <a:pt x="69" y="84"/>
                    <a:pt x="70" y="84"/>
                    <a:pt x="71" y="92"/>
                  </a:cubicBezTo>
                  <a:cubicBezTo>
                    <a:pt x="72" y="100"/>
                    <a:pt x="75" y="118"/>
                    <a:pt x="76" y="125"/>
                  </a:cubicBezTo>
                  <a:cubicBezTo>
                    <a:pt x="77" y="132"/>
                    <a:pt x="77" y="128"/>
                    <a:pt x="77" y="134"/>
                  </a:cubicBezTo>
                  <a:cubicBezTo>
                    <a:pt x="77" y="140"/>
                    <a:pt x="78" y="151"/>
                    <a:pt x="79" y="16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1041" y="3403"/>
              <a:ext cx="86" cy="153"/>
            </a:xfrm>
            <a:custGeom>
              <a:avLst/>
              <a:gdLst/>
              <a:ahLst/>
              <a:cxnLst>
                <a:cxn ang="0">
                  <a:pos x="86" y="0"/>
                </a:cxn>
                <a:cxn ang="0">
                  <a:pos x="68" y="6"/>
                </a:cxn>
                <a:cxn ang="0">
                  <a:pos x="57" y="13"/>
                </a:cxn>
                <a:cxn ang="0">
                  <a:pos x="47" y="19"/>
                </a:cxn>
                <a:cxn ang="0">
                  <a:pos x="29" y="40"/>
                </a:cxn>
                <a:cxn ang="0">
                  <a:pos x="28" y="40"/>
                </a:cxn>
                <a:cxn ang="0">
                  <a:pos x="26" y="46"/>
                </a:cxn>
                <a:cxn ang="0">
                  <a:pos x="21" y="54"/>
                </a:cxn>
                <a:cxn ang="0">
                  <a:pos x="16" y="66"/>
                </a:cxn>
                <a:cxn ang="0">
                  <a:pos x="11" y="78"/>
                </a:cxn>
                <a:cxn ang="0">
                  <a:pos x="10" y="86"/>
                </a:cxn>
                <a:cxn ang="0">
                  <a:pos x="7" y="91"/>
                </a:cxn>
                <a:cxn ang="0">
                  <a:pos x="5" y="99"/>
                </a:cxn>
                <a:cxn ang="0">
                  <a:pos x="4" y="107"/>
                </a:cxn>
                <a:cxn ang="0">
                  <a:pos x="1" y="133"/>
                </a:cxn>
                <a:cxn ang="0">
                  <a:pos x="0" y="129"/>
                </a:cxn>
                <a:cxn ang="0">
                  <a:pos x="1" y="145"/>
                </a:cxn>
                <a:cxn ang="0">
                  <a:pos x="2" y="153"/>
                </a:cxn>
              </a:cxnLst>
              <a:rect l="0" t="0" r="r" b="b"/>
              <a:pathLst>
                <a:path w="86" h="153">
                  <a:moveTo>
                    <a:pt x="86" y="0"/>
                  </a:moveTo>
                  <a:cubicBezTo>
                    <a:pt x="83" y="1"/>
                    <a:pt x="73" y="4"/>
                    <a:pt x="68" y="6"/>
                  </a:cubicBezTo>
                  <a:cubicBezTo>
                    <a:pt x="63" y="8"/>
                    <a:pt x="60" y="11"/>
                    <a:pt x="57" y="13"/>
                  </a:cubicBezTo>
                  <a:cubicBezTo>
                    <a:pt x="54" y="15"/>
                    <a:pt x="52" y="15"/>
                    <a:pt x="47" y="19"/>
                  </a:cubicBezTo>
                  <a:cubicBezTo>
                    <a:pt x="42" y="23"/>
                    <a:pt x="32" y="37"/>
                    <a:pt x="29" y="40"/>
                  </a:cubicBezTo>
                  <a:cubicBezTo>
                    <a:pt x="26" y="43"/>
                    <a:pt x="28" y="39"/>
                    <a:pt x="28" y="40"/>
                  </a:cubicBezTo>
                  <a:cubicBezTo>
                    <a:pt x="28" y="41"/>
                    <a:pt x="27" y="44"/>
                    <a:pt x="26" y="46"/>
                  </a:cubicBezTo>
                  <a:cubicBezTo>
                    <a:pt x="25" y="48"/>
                    <a:pt x="23" y="51"/>
                    <a:pt x="21" y="54"/>
                  </a:cubicBezTo>
                  <a:cubicBezTo>
                    <a:pt x="19" y="57"/>
                    <a:pt x="18" y="62"/>
                    <a:pt x="16" y="66"/>
                  </a:cubicBezTo>
                  <a:cubicBezTo>
                    <a:pt x="14" y="70"/>
                    <a:pt x="12" y="75"/>
                    <a:pt x="11" y="78"/>
                  </a:cubicBezTo>
                  <a:cubicBezTo>
                    <a:pt x="10" y="81"/>
                    <a:pt x="11" y="84"/>
                    <a:pt x="10" y="86"/>
                  </a:cubicBezTo>
                  <a:cubicBezTo>
                    <a:pt x="9" y="88"/>
                    <a:pt x="8" y="89"/>
                    <a:pt x="7" y="91"/>
                  </a:cubicBezTo>
                  <a:cubicBezTo>
                    <a:pt x="6" y="93"/>
                    <a:pt x="5" y="96"/>
                    <a:pt x="5" y="99"/>
                  </a:cubicBezTo>
                  <a:cubicBezTo>
                    <a:pt x="5" y="102"/>
                    <a:pt x="5" y="101"/>
                    <a:pt x="4" y="107"/>
                  </a:cubicBezTo>
                  <a:cubicBezTo>
                    <a:pt x="3" y="113"/>
                    <a:pt x="2" y="129"/>
                    <a:pt x="1" y="133"/>
                  </a:cubicBezTo>
                  <a:cubicBezTo>
                    <a:pt x="0" y="137"/>
                    <a:pt x="0" y="127"/>
                    <a:pt x="0" y="129"/>
                  </a:cubicBezTo>
                  <a:cubicBezTo>
                    <a:pt x="0" y="131"/>
                    <a:pt x="1" y="141"/>
                    <a:pt x="1" y="145"/>
                  </a:cubicBezTo>
                  <a:cubicBezTo>
                    <a:pt x="1" y="149"/>
                    <a:pt x="2" y="151"/>
                    <a:pt x="2" y="153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Freeform 42"/>
            <p:cNvSpPr>
              <a:spLocks/>
            </p:cNvSpPr>
            <p:nvPr/>
          </p:nvSpPr>
          <p:spPr bwMode="auto">
            <a:xfrm>
              <a:off x="531" y="2771"/>
              <a:ext cx="75" cy="774"/>
            </a:xfrm>
            <a:custGeom>
              <a:avLst/>
              <a:gdLst/>
              <a:ahLst/>
              <a:cxnLst>
                <a:cxn ang="0">
                  <a:pos x="50" y="0"/>
                </a:cxn>
                <a:cxn ang="0">
                  <a:pos x="63" y="160"/>
                </a:cxn>
                <a:cxn ang="0">
                  <a:pos x="69" y="307"/>
                </a:cxn>
                <a:cxn ang="0">
                  <a:pos x="29" y="417"/>
                </a:cxn>
                <a:cxn ang="0">
                  <a:pos x="2" y="563"/>
                </a:cxn>
                <a:cxn ang="0">
                  <a:pos x="42" y="683"/>
                </a:cxn>
                <a:cxn ang="0">
                  <a:pos x="11" y="774"/>
                </a:cxn>
              </a:cxnLst>
              <a:rect l="0" t="0" r="r" b="b"/>
              <a:pathLst>
                <a:path w="75" h="774">
                  <a:moveTo>
                    <a:pt x="50" y="0"/>
                  </a:moveTo>
                  <a:cubicBezTo>
                    <a:pt x="50" y="27"/>
                    <a:pt x="60" y="109"/>
                    <a:pt x="63" y="160"/>
                  </a:cubicBezTo>
                  <a:cubicBezTo>
                    <a:pt x="66" y="211"/>
                    <a:pt x="75" y="264"/>
                    <a:pt x="69" y="307"/>
                  </a:cubicBezTo>
                  <a:cubicBezTo>
                    <a:pt x="63" y="350"/>
                    <a:pt x="40" y="375"/>
                    <a:pt x="29" y="417"/>
                  </a:cubicBezTo>
                  <a:cubicBezTo>
                    <a:pt x="18" y="459"/>
                    <a:pt x="0" y="519"/>
                    <a:pt x="2" y="563"/>
                  </a:cubicBezTo>
                  <a:cubicBezTo>
                    <a:pt x="4" y="607"/>
                    <a:pt x="41" y="648"/>
                    <a:pt x="42" y="683"/>
                  </a:cubicBezTo>
                  <a:cubicBezTo>
                    <a:pt x="43" y="718"/>
                    <a:pt x="17" y="755"/>
                    <a:pt x="11" y="774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Freeform 43"/>
            <p:cNvSpPr>
              <a:spLocks/>
            </p:cNvSpPr>
            <p:nvPr/>
          </p:nvSpPr>
          <p:spPr bwMode="auto">
            <a:xfrm>
              <a:off x="2331" y="2761"/>
              <a:ext cx="95" cy="787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2" y="80"/>
                </a:cxn>
                <a:cxn ang="0">
                  <a:pos x="2" y="187"/>
                </a:cxn>
                <a:cxn ang="0">
                  <a:pos x="15" y="293"/>
                </a:cxn>
                <a:cxn ang="0">
                  <a:pos x="29" y="413"/>
                </a:cxn>
                <a:cxn ang="0">
                  <a:pos x="15" y="560"/>
                </a:cxn>
                <a:cxn ang="0">
                  <a:pos x="55" y="680"/>
                </a:cxn>
                <a:cxn ang="0">
                  <a:pos x="95" y="787"/>
                </a:cxn>
              </a:cxnLst>
              <a:rect l="0" t="0" r="r" b="b"/>
              <a:pathLst>
                <a:path w="95" h="787">
                  <a:moveTo>
                    <a:pt x="15" y="0"/>
                  </a:moveTo>
                  <a:cubicBezTo>
                    <a:pt x="9" y="24"/>
                    <a:pt x="4" y="49"/>
                    <a:pt x="2" y="80"/>
                  </a:cubicBezTo>
                  <a:cubicBezTo>
                    <a:pt x="0" y="111"/>
                    <a:pt x="0" y="152"/>
                    <a:pt x="2" y="187"/>
                  </a:cubicBezTo>
                  <a:cubicBezTo>
                    <a:pt x="4" y="222"/>
                    <a:pt x="11" y="255"/>
                    <a:pt x="15" y="293"/>
                  </a:cubicBezTo>
                  <a:cubicBezTo>
                    <a:pt x="19" y="331"/>
                    <a:pt x="29" y="369"/>
                    <a:pt x="29" y="413"/>
                  </a:cubicBezTo>
                  <a:cubicBezTo>
                    <a:pt x="29" y="457"/>
                    <a:pt x="11" y="516"/>
                    <a:pt x="15" y="560"/>
                  </a:cubicBezTo>
                  <a:cubicBezTo>
                    <a:pt x="19" y="604"/>
                    <a:pt x="42" y="642"/>
                    <a:pt x="55" y="680"/>
                  </a:cubicBezTo>
                  <a:cubicBezTo>
                    <a:pt x="68" y="718"/>
                    <a:pt x="88" y="767"/>
                    <a:pt x="95" y="787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44"/>
            <p:cNvSpPr>
              <a:spLocks noChangeShapeType="1"/>
            </p:cNvSpPr>
            <p:nvPr/>
          </p:nvSpPr>
          <p:spPr bwMode="auto">
            <a:xfrm flipV="1">
              <a:off x="1413" y="2803"/>
              <a:ext cx="153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 flipV="1">
              <a:off x="1400" y="2956"/>
              <a:ext cx="179" cy="17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 flipV="1">
              <a:off x="1413" y="3136"/>
              <a:ext cx="159" cy="1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V="1">
              <a:off x="1336" y="3303"/>
              <a:ext cx="242" cy="24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 flipV="1">
              <a:off x="1509" y="3392"/>
              <a:ext cx="153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V="1">
              <a:off x="1663" y="3385"/>
              <a:ext cx="153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 flipV="1">
              <a:off x="1803" y="3442"/>
              <a:ext cx="109" cy="10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 flipV="1">
              <a:off x="1182" y="3385"/>
              <a:ext cx="153" cy="15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 flipV="1">
              <a:off x="1036" y="3386"/>
              <a:ext cx="140" cy="14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54" name="Text Box 53"/>
          <p:cNvSpPr txBox="1">
            <a:spLocks noChangeArrowheads="1"/>
          </p:cNvSpPr>
          <p:nvPr/>
        </p:nvSpPr>
        <p:spPr bwMode="auto">
          <a:xfrm>
            <a:off x="4811713" y="406400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A50021"/>
                </a:solidFill>
                <a:ea typeface="隶书" pitchFamily="49" charset="-122"/>
              </a:rPr>
              <a:t>画法</a:t>
            </a:r>
          </a:p>
        </p:txBody>
      </p:sp>
      <p:sp>
        <p:nvSpPr>
          <p:cNvPr id="55" name="Text Box 54"/>
          <p:cNvSpPr txBox="1">
            <a:spLocks noChangeArrowheads="1"/>
          </p:cNvSpPr>
          <p:nvPr/>
        </p:nvSpPr>
        <p:spPr bwMode="auto">
          <a:xfrm>
            <a:off x="4046538" y="900113"/>
            <a:ext cx="4548187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A50021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</a:t>
            </a:r>
            <a:r>
              <a:rPr lang="zh-CN" altLang="en-US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断面</a:t>
            </a:r>
            <a:r>
              <a:rPr lang="zh-CN" altLang="en-US" sz="3200" b="1">
                <a:latin typeface="隶书" pitchFamily="49" charset="-122"/>
                <a:ea typeface="隶书" pitchFamily="49" charset="-122"/>
                <a:sym typeface="Marlett" pitchFamily="2" charset="2"/>
              </a:rPr>
              <a:t>轮廓线为细实线</a:t>
            </a:r>
            <a:endParaRPr lang="zh-CN" altLang="en-US" sz="32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6" name="Text Box 55"/>
          <p:cNvSpPr txBox="1">
            <a:spLocks noChangeArrowheads="1"/>
          </p:cNvSpPr>
          <p:nvPr/>
        </p:nvSpPr>
        <p:spPr bwMode="auto">
          <a:xfrm>
            <a:off x="4840288" y="3409950"/>
            <a:ext cx="121379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A50021"/>
                </a:solidFill>
                <a:ea typeface="隶书" pitchFamily="49" charset="-122"/>
              </a:rPr>
              <a:t>标注</a:t>
            </a:r>
          </a:p>
        </p:txBody>
      </p:sp>
      <p:sp>
        <p:nvSpPr>
          <p:cNvPr id="57" name="Text Box 56" descr="棕色大理石"/>
          <p:cNvSpPr txBox="1">
            <a:spLocks noChangeArrowheads="1"/>
          </p:cNvSpPr>
          <p:nvPr/>
        </p:nvSpPr>
        <p:spPr bwMode="auto">
          <a:xfrm>
            <a:off x="4602877" y="4098925"/>
            <a:ext cx="3430747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tx1"/>
                </a:solidFill>
                <a:ea typeface="隶书" pitchFamily="49" charset="-122"/>
              </a:rPr>
              <a:t>不对称</a:t>
            </a:r>
            <a:r>
              <a:rPr lang="zh-CN" altLang="en-US" sz="2800" b="1" dirty="0">
                <a:solidFill>
                  <a:schemeClr val="tx1"/>
                </a:solidFill>
                <a:ea typeface="隶书" pitchFamily="49" charset="-122"/>
                <a:sym typeface="Marlett" pitchFamily="2" charset="2"/>
              </a:rPr>
              <a:t>重合断面图</a:t>
            </a:r>
          </a:p>
          <a:p>
            <a:pPr algn="ctr"/>
            <a:r>
              <a:rPr lang="zh-CN" altLang="en-US" sz="2800" b="1" dirty="0">
                <a:solidFill>
                  <a:schemeClr val="tx1"/>
                </a:solidFill>
                <a:ea typeface="隶书" pitchFamily="49" charset="-122"/>
                <a:sym typeface="Marlett" pitchFamily="2" charset="2"/>
              </a:rPr>
              <a:t>须标注剖切线及箭头</a:t>
            </a:r>
          </a:p>
        </p:txBody>
      </p:sp>
      <p:sp>
        <p:nvSpPr>
          <p:cNvPr id="58" name="Line 57"/>
          <p:cNvSpPr>
            <a:spLocks noChangeShapeType="1"/>
          </p:cNvSpPr>
          <p:nvPr/>
        </p:nvSpPr>
        <p:spPr bwMode="auto">
          <a:xfrm flipH="1" flipV="1">
            <a:off x="2408238" y="3636963"/>
            <a:ext cx="2311400" cy="611187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9" name="Line 58"/>
          <p:cNvSpPr>
            <a:spLocks noChangeShapeType="1"/>
          </p:cNvSpPr>
          <p:nvPr/>
        </p:nvSpPr>
        <p:spPr bwMode="auto">
          <a:xfrm flipH="1" flipV="1">
            <a:off x="2946400" y="4665663"/>
            <a:ext cx="1778000" cy="1096962"/>
          </a:xfrm>
          <a:prstGeom prst="line">
            <a:avLst/>
          </a:prstGeom>
          <a:noFill/>
          <a:ln w="190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0" name="Rectangle 59" descr="棕色大理石"/>
          <p:cNvSpPr>
            <a:spLocks noChangeArrowheads="1"/>
          </p:cNvSpPr>
          <p:nvPr/>
        </p:nvSpPr>
        <p:spPr bwMode="auto">
          <a:xfrm>
            <a:off x="4603828" y="5246688"/>
            <a:ext cx="3070071" cy="95410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/>
            <a:r>
              <a:rPr lang="zh-CN" altLang="en-US" sz="2800" b="1" dirty="0">
                <a:ea typeface="隶书" pitchFamily="49" charset="-122"/>
              </a:rPr>
              <a:t>对称的</a:t>
            </a:r>
            <a:r>
              <a:rPr lang="zh-CN" altLang="en-US" sz="2800" b="1" dirty="0">
                <a:ea typeface="隶书" pitchFamily="49" charset="-122"/>
                <a:sym typeface="Marlett" pitchFamily="2" charset="2"/>
              </a:rPr>
              <a:t>重合断面图</a:t>
            </a:r>
          </a:p>
          <a:p>
            <a:pPr algn="ctr"/>
            <a:r>
              <a:rPr lang="zh-CN" altLang="en-US" sz="2800" b="1" dirty="0">
                <a:ea typeface="隶书" pitchFamily="49" charset="-122"/>
                <a:sym typeface="Marlett" pitchFamily="2" charset="2"/>
              </a:rPr>
              <a:t>均不标注</a:t>
            </a:r>
          </a:p>
        </p:txBody>
      </p:sp>
      <p:sp>
        <p:nvSpPr>
          <p:cNvPr id="61" name="Line 60"/>
          <p:cNvSpPr>
            <a:spLocks noChangeShapeType="1"/>
          </p:cNvSpPr>
          <p:nvPr/>
        </p:nvSpPr>
        <p:spPr bwMode="auto">
          <a:xfrm>
            <a:off x="1087438" y="3125788"/>
            <a:ext cx="2692400" cy="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2" name="Line 61"/>
          <p:cNvSpPr>
            <a:spLocks noChangeShapeType="1"/>
          </p:cNvSpPr>
          <p:nvPr/>
        </p:nvSpPr>
        <p:spPr bwMode="auto">
          <a:xfrm>
            <a:off x="1087438" y="3125788"/>
            <a:ext cx="2692400" cy="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Line 62"/>
          <p:cNvSpPr>
            <a:spLocks noChangeShapeType="1"/>
          </p:cNvSpPr>
          <p:nvPr/>
        </p:nvSpPr>
        <p:spPr bwMode="auto">
          <a:xfrm>
            <a:off x="1031875" y="5378450"/>
            <a:ext cx="2873375" cy="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4" name="Line 63"/>
          <p:cNvSpPr>
            <a:spLocks noChangeShapeType="1"/>
          </p:cNvSpPr>
          <p:nvPr/>
        </p:nvSpPr>
        <p:spPr bwMode="auto">
          <a:xfrm>
            <a:off x="1041400" y="5381625"/>
            <a:ext cx="2844800" cy="0"/>
          </a:xfrm>
          <a:prstGeom prst="line">
            <a:avLst/>
          </a:prstGeom>
          <a:noFill/>
          <a:ln w="76200">
            <a:solidFill>
              <a:srgbClr val="A5002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Text Box 64"/>
          <p:cNvSpPr txBox="1">
            <a:spLocks noChangeArrowheads="1"/>
          </p:cNvSpPr>
          <p:nvPr/>
        </p:nvSpPr>
        <p:spPr bwMode="auto">
          <a:xfrm>
            <a:off x="4057650" y="1435100"/>
            <a:ext cx="4841875" cy="2062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A50021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</a:t>
            </a:r>
            <a:r>
              <a:rPr lang="zh-CN" altLang="zh-CN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当</a:t>
            </a:r>
            <a:r>
              <a:rPr lang="zh-CN" altLang="en-US" sz="3200" b="1">
                <a:latin typeface="隶书" pitchFamily="49" charset="-122"/>
                <a:ea typeface="隶书" pitchFamily="49" charset="-122"/>
                <a:sym typeface="Marlett" pitchFamily="2" charset="2"/>
              </a:rPr>
              <a:t>视图中轮廓线与重合</a:t>
            </a:r>
          </a:p>
          <a:p>
            <a:r>
              <a:rPr lang="zh-CN" altLang="en-US" sz="3200" b="1">
                <a:latin typeface="隶书" pitchFamily="49" charset="-122"/>
                <a:ea typeface="隶书" pitchFamily="49" charset="-122"/>
                <a:sym typeface="Marlett" pitchFamily="2" charset="2"/>
              </a:rPr>
              <a:t>  断面图的图形重叠时，</a:t>
            </a:r>
          </a:p>
          <a:p>
            <a:r>
              <a:rPr lang="zh-CN" altLang="en-US" sz="3200" b="1">
                <a:latin typeface="隶书" pitchFamily="49" charset="-122"/>
                <a:ea typeface="隶书" pitchFamily="49" charset="-122"/>
                <a:sym typeface="Marlett" pitchFamily="2" charset="2"/>
              </a:rPr>
              <a:t>  视图中的轮廓线仍应连</a:t>
            </a:r>
          </a:p>
          <a:p>
            <a:r>
              <a:rPr lang="zh-CN" altLang="en-US" sz="3200" b="1">
                <a:latin typeface="隶书" pitchFamily="49" charset="-122"/>
                <a:ea typeface="隶书" pitchFamily="49" charset="-122"/>
                <a:sym typeface="Marlett" pitchFamily="2" charset="2"/>
              </a:rPr>
              <a:t>  续画出，不可间断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27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75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75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4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75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275"/>
                            </p:stCondLst>
                            <p:childTnLst>
                              <p:par>
                                <p:cTn id="6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" dur="3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100"/>
                            </p:stCondLst>
                            <p:childTnLst>
                              <p:par>
                                <p:cTn id="7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2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54" grpId="0" autoUpdateAnimBg="0"/>
      <p:bldP spid="55" grpId="0" build="p" autoUpdateAnimBg="0"/>
      <p:bldP spid="56" grpId="0" autoUpdateAnimBg="0"/>
      <p:bldP spid="57" grpId="0" animBg="1" autoUpdateAnimBg="0"/>
      <p:bldP spid="58" grpId="0" animBg="1"/>
      <p:bldP spid="59" grpId="0" animBg="1"/>
      <p:bldP spid="60" grpId="0" animBg="1" autoUpdateAnimBg="0"/>
      <p:bldP spid="61" grpId="0" animBg="1"/>
      <p:bldP spid="62" grpId="0" animBg="1"/>
      <p:bldP spid="63" grpId="0" animBg="1"/>
      <p:bldP spid="64" grpId="0" animBg="1"/>
      <p:bldP spid="65" grpId="0" autoUpdateAnimBg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483768" y="404664"/>
            <a:ext cx="3960440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一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视 图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5" name="Group 2"/>
          <p:cNvGrpSpPr>
            <a:grpSpLocks/>
          </p:cNvGrpSpPr>
          <p:nvPr/>
        </p:nvGrpSpPr>
        <p:grpSpPr bwMode="auto">
          <a:xfrm>
            <a:off x="1683569" y="2103983"/>
            <a:ext cx="3344863" cy="3717925"/>
            <a:chOff x="1223" y="1030"/>
            <a:chExt cx="2107" cy="2342"/>
          </a:xfrm>
        </p:grpSpPr>
        <p:sp>
          <p:nvSpPr>
            <p:cNvPr id="6" name="Line 3"/>
            <p:cNvSpPr>
              <a:spLocks noChangeShapeType="1"/>
            </p:cNvSpPr>
            <p:nvPr/>
          </p:nvSpPr>
          <p:spPr bwMode="auto">
            <a:xfrm flipV="1">
              <a:off x="1223" y="1038"/>
              <a:ext cx="1073" cy="58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Line 4"/>
            <p:cNvSpPr>
              <a:spLocks noChangeShapeType="1"/>
            </p:cNvSpPr>
            <p:nvPr/>
          </p:nvSpPr>
          <p:spPr bwMode="auto">
            <a:xfrm>
              <a:off x="2291" y="1030"/>
              <a:ext cx="0" cy="135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5"/>
            <p:cNvSpPr>
              <a:spLocks noChangeShapeType="1"/>
            </p:cNvSpPr>
            <p:nvPr/>
          </p:nvSpPr>
          <p:spPr bwMode="auto">
            <a:xfrm flipH="1" flipV="1">
              <a:off x="2289" y="1041"/>
              <a:ext cx="1040" cy="4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6"/>
            <p:cNvSpPr>
              <a:spLocks noChangeShapeType="1"/>
            </p:cNvSpPr>
            <p:nvPr/>
          </p:nvSpPr>
          <p:spPr bwMode="auto">
            <a:xfrm flipV="1">
              <a:off x="1236" y="1607"/>
              <a:ext cx="0" cy="136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7"/>
            <p:cNvSpPr>
              <a:spLocks noChangeShapeType="1"/>
            </p:cNvSpPr>
            <p:nvPr/>
          </p:nvSpPr>
          <p:spPr bwMode="auto">
            <a:xfrm flipV="1">
              <a:off x="1227" y="2378"/>
              <a:ext cx="1073" cy="58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8"/>
            <p:cNvSpPr>
              <a:spLocks noChangeShapeType="1"/>
            </p:cNvSpPr>
            <p:nvPr/>
          </p:nvSpPr>
          <p:spPr bwMode="auto">
            <a:xfrm flipH="1" flipV="1">
              <a:off x="2280" y="2377"/>
              <a:ext cx="1041" cy="4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9"/>
            <p:cNvSpPr>
              <a:spLocks noChangeShapeType="1"/>
            </p:cNvSpPr>
            <p:nvPr/>
          </p:nvSpPr>
          <p:spPr bwMode="auto">
            <a:xfrm flipH="1" flipV="1">
              <a:off x="1238" y="2957"/>
              <a:ext cx="1040" cy="41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0"/>
            <p:cNvSpPr>
              <a:spLocks noChangeShapeType="1"/>
            </p:cNvSpPr>
            <p:nvPr/>
          </p:nvSpPr>
          <p:spPr bwMode="auto">
            <a:xfrm>
              <a:off x="3326" y="1450"/>
              <a:ext cx="0" cy="1354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1"/>
            <p:cNvSpPr>
              <a:spLocks noChangeShapeType="1"/>
            </p:cNvSpPr>
            <p:nvPr/>
          </p:nvSpPr>
          <p:spPr bwMode="auto">
            <a:xfrm flipV="1">
              <a:off x="2257" y="2787"/>
              <a:ext cx="1073" cy="585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" name="Group 12"/>
          <p:cNvGrpSpPr>
            <a:grpSpLocks/>
          </p:cNvGrpSpPr>
          <p:nvPr/>
        </p:nvGrpSpPr>
        <p:grpSpPr bwMode="auto">
          <a:xfrm>
            <a:off x="2520182" y="3369221"/>
            <a:ext cx="1595437" cy="1543050"/>
            <a:chOff x="1120" y="564"/>
            <a:chExt cx="1005" cy="972"/>
          </a:xfrm>
        </p:grpSpPr>
        <p:sp>
          <p:nvSpPr>
            <p:cNvPr id="16" name="Freeform 13"/>
            <p:cNvSpPr>
              <a:spLocks/>
            </p:cNvSpPr>
            <p:nvPr/>
          </p:nvSpPr>
          <p:spPr bwMode="auto">
            <a:xfrm>
              <a:off x="1125" y="935"/>
              <a:ext cx="988" cy="408"/>
            </a:xfrm>
            <a:custGeom>
              <a:avLst/>
              <a:gdLst/>
              <a:ahLst/>
              <a:cxnLst>
                <a:cxn ang="0">
                  <a:pos x="788" y="0"/>
                </a:cxn>
                <a:cxn ang="0">
                  <a:pos x="988" y="115"/>
                </a:cxn>
                <a:cxn ang="0">
                  <a:pos x="480" y="408"/>
                </a:cxn>
                <a:cxn ang="0">
                  <a:pos x="186" y="408"/>
                </a:cxn>
                <a:cxn ang="0">
                  <a:pos x="0" y="301"/>
                </a:cxn>
                <a:cxn ang="0">
                  <a:pos x="276" y="142"/>
                </a:cxn>
                <a:cxn ang="0">
                  <a:pos x="395" y="211"/>
                </a:cxn>
                <a:cxn ang="0">
                  <a:pos x="788" y="0"/>
                </a:cxn>
              </a:cxnLst>
              <a:rect l="0" t="0" r="r" b="b"/>
              <a:pathLst>
                <a:path w="988" h="408">
                  <a:moveTo>
                    <a:pt x="788" y="0"/>
                  </a:moveTo>
                  <a:lnTo>
                    <a:pt x="988" y="115"/>
                  </a:lnTo>
                  <a:lnTo>
                    <a:pt x="480" y="408"/>
                  </a:lnTo>
                  <a:lnTo>
                    <a:pt x="186" y="408"/>
                  </a:lnTo>
                  <a:lnTo>
                    <a:pt x="0" y="301"/>
                  </a:lnTo>
                  <a:lnTo>
                    <a:pt x="276" y="142"/>
                  </a:lnTo>
                  <a:lnTo>
                    <a:pt x="395" y="211"/>
                  </a:lnTo>
                  <a:lnTo>
                    <a:pt x="788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path path="rect">
                <a:fillToRect t="100000" r="100000"/>
              </a:path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Freeform 14"/>
            <p:cNvSpPr>
              <a:spLocks/>
            </p:cNvSpPr>
            <p:nvPr/>
          </p:nvSpPr>
          <p:spPr bwMode="auto">
            <a:xfrm>
              <a:off x="1616" y="1057"/>
              <a:ext cx="509" cy="473"/>
            </a:xfrm>
            <a:custGeom>
              <a:avLst/>
              <a:gdLst/>
              <a:ahLst/>
              <a:cxnLst>
                <a:cxn ang="0">
                  <a:pos x="509" y="173"/>
                </a:cxn>
                <a:cxn ang="0">
                  <a:pos x="509" y="0"/>
                </a:cxn>
                <a:cxn ang="0">
                  <a:pos x="0" y="294"/>
                </a:cxn>
                <a:cxn ang="0">
                  <a:pos x="0" y="473"/>
                </a:cxn>
                <a:cxn ang="0">
                  <a:pos x="509" y="173"/>
                </a:cxn>
              </a:cxnLst>
              <a:rect l="0" t="0" r="r" b="b"/>
              <a:pathLst>
                <a:path w="509" h="473">
                  <a:moveTo>
                    <a:pt x="509" y="173"/>
                  </a:moveTo>
                  <a:lnTo>
                    <a:pt x="509" y="0"/>
                  </a:lnTo>
                  <a:lnTo>
                    <a:pt x="0" y="294"/>
                  </a:lnTo>
                  <a:lnTo>
                    <a:pt x="0" y="473"/>
                  </a:lnTo>
                  <a:lnTo>
                    <a:pt x="509" y="173"/>
                  </a:lnTo>
                  <a:close/>
                </a:path>
              </a:pathLst>
            </a:cu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Rectangle 15"/>
            <p:cNvSpPr>
              <a:spLocks noChangeArrowheads="1"/>
            </p:cNvSpPr>
            <p:nvPr/>
          </p:nvSpPr>
          <p:spPr bwMode="auto">
            <a:xfrm>
              <a:off x="1306" y="1363"/>
              <a:ext cx="300" cy="173"/>
            </a:xfrm>
            <a:prstGeom prst="rect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1120" y="1243"/>
              <a:ext cx="179" cy="28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85"/>
                </a:cxn>
                <a:cxn ang="0">
                  <a:pos x="179" y="288"/>
                </a:cxn>
                <a:cxn ang="0">
                  <a:pos x="179" y="115"/>
                </a:cxn>
                <a:cxn ang="0">
                  <a:pos x="0" y="0"/>
                </a:cxn>
              </a:cxnLst>
              <a:rect l="0" t="0" r="r" b="b"/>
              <a:pathLst>
                <a:path w="179" h="288">
                  <a:moveTo>
                    <a:pt x="0" y="0"/>
                  </a:moveTo>
                  <a:lnTo>
                    <a:pt x="0" y="185"/>
                  </a:lnTo>
                  <a:lnTo>
                    <a:pt x="179" y="288"/>
                  </a:lnTo>
                  <a:lnTo>
                    <a:pt x="179" y="115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Freeform 17"/>
            <p:cNvSpPr>
              <a:spLocks/>
            </p:cNvSpPr>
            <p:nvPr/>
          </p:nvSpPr>
          <p:spPr bwMode="auto">
            <a:xfrm>
              <a:off x="1523" y="646"/>
              <a:ext cx="384" cy="510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384" y="288"/>
                </a:cxn>
                <a:cxn ang="0">
                  <a:pos x="0" y="510"/>
                </a:cxn>
                <a:cxn ang="0">
                  <a:pos x="0" y="218"/>
                </a:cxn>
                <a:cxn ang="0">
                  <a:pos x="121" y="148"/>
                </a:cxn>
                <a:cxn ang="0">
                  <a:pos x="121" y="301"/>
                </a:cxn>
                <a:cxn ang="0">
                  <a:pos x="254" y="224"/>
                </a:cxn>
                <a:cxn ang="0">
                  <a:pos x="254" y="71"/>
                </a:cxn>
                <a:cxn ang="0">
                  <a:pos x="384" y="0"/>
                </a:cxn>
              </a:cxnLst>
              <a:rect l="0" t="0" r="r" b="b"/>
              <a:pathLst>
                <a:path w="384" h="510">
                  <a:moveTo>
                    <a:pt x="384" y="0"/>
                  </a:moveTo>
                  <a:lnTo>
                    <a:pt x="384" y="288"/>
                  </a:lnTo>
                  <a:lnTo>
                    <a:pt x="0" y="510"/>
                  </a:lnTo>
                  <a:lnTo>
                    <a:pt x="0" y="218"/>
                  </a:lnTo>
                  <a:lnTo>
                    <a:pt x="121" y="148"/>
                  </a:lnTo>
                  <a:lnTo>
                    <a:pt x="121" y="301"/>
                  </a:lnTo>
                  <a:lnTo>
                    <a:pt x="254" y="224"/>
                  </a:lnTo>
                  <a:lnTo>
                    <a:pt x="254" y="71"/>
                  </a:lnTo>
                  <a:lnTo>
                    <a:pt x="384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Freeform 18"/>
            <p:cNvSpPr>
              <a:spLocks/>
            </p:cNvSpPr>
            <p:nvPr/>
          </p:nvSpPr>
          <p:spPr bwMode="auto">
            <a:xfrm>
              <a:off x="1651" y="640"/>
              <a:ext cx="122" cy="2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" y="70"/>
                </a:cxn>
                <a:cxn ang="0">
                  <a:pos x="122" y="230"/>
                </a:cxn>
                <a:cxn ang="0">
                  <a:pos x="1" y="160"/>
                </a:cxn>
                <a:cxn ang="0">
                  <a:pos x="0" y="0"/>
                </a:cxn>
              </a:cxnLst>
              <a:rect l="0" t="0" r="r" b="b"/>
              <a:pathLst>
                <a:path w="122" h="230">
                  <a:moveTo>
                    <a:pt x="0" y="0"/>
                  </a:moveTo>
                  <a:lnTo>
                    <a:pt x="122" y="70"/>
                  </a:lnTo>
                  <a:lnTo>
                    <a:pt x="122" y="230"/>
                  </a:lnTo>
                  <a:lnTo>
                    <a:pt x="1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Freeform 19"/>
            <p:cNvSpPr>
              <a:spLocks/>
            </p:cNvSpPr>
            <p:nvPr/>
          </p:nvSpPr>
          <p:spPr bwMode="auto">
            <a:xfrm>
              <a:off x="1397" y="813"/>
              <a:ext cx="121" cy="352"/>
            </a:xfrm>
            <a:custGeom>
              <a:avLst/>
              <a:gdLst/>
              <a:ahLst/>
              <a:cxnLst>
                <a:cxn ang="0">
                  <a:pos x="121" y="64"/>
                </a:cxn>
                <a:cxn ang="0">
                  <a:pos x="121" y="352"/>
                </a:cxn>
                <a:cxn ang="0">
                  <a:pos x="0" y="282"/>
                </a:cxn>
                <a:cxn ang="0">
                  <a:pos x="0" y="0"/>
                </a:cxn>
                <a:cxn ang="0">
                  <a:pos x="121" y="64"/>
                </a:cxn>
              </a:cxnLst>
              <a:rect l="0" t="0" r="r" b="b"/>
              <a:pathLst>
                <a:path w="121" h="352">
                  <a:moveTo>
                    <a:pt x="121" y="64"/>
                  </a:moveTo>
                  <a:lnTo>
                    <a:pt x="121" y="352"/>
                  </a:lnTo>
                  <a:lnTo>
                    <a:pt x="0" y="282"/>
                  </a:lnTo>
                  <a:lnTo>
                    <a:pt x="0" y="0"/>
                  </a:lnTo>
                  <a:lnTo>
                    <a:pt x="121" y="64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1395" y="730"/>
              <a:ext cx="250" cy="147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23" y="147"/>
                </a:cxn>
                <a:cxn ang="0">
                  <a:pos x="250" y="74"/>
                </a:cxn>
                <a:cxn ang="0">
                  <a:pos x="122" y="0"/>
                </a:cxn>
                <a:cxn ang="0">
                  <a:pos x="0" y="76"/>
                </a:cxn>
              </a:cxnLst>
              <a:rect l="0" t="0" r="r" b="b"/>
              <a:pathLst>
                <a:path w="250" h="147">
                  <a:moveTo>
                    <a:pt x="0" y="76"/>
                  </a:moveTo>
                  <a:lnTo>
                    <a:pt x="123" y="147"/>
                  </a:lnTo>
                  <a:lnTo>
                    <a:pt x="250" y="74"/>
                  </a:lnTo>
                  <a:lnTo>
                    <a:pt x="122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Freeform 21"/>
            <p:cNvSpPr>
              <a:spLocks/>
            </p:cNvSpPr>
            <p:nvPr/>
          </p:nvSpPr>
          <p:spPr bwMode="auto">
            <a:xfrm>
              <a:off x="1651" y="564"/>
              <a:ext cx="250" cy="147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23" y="147"/>
                </a:cxn>
                <a:cxn ang="0">
                  <a:pos x="250" y="74"/>
                </a:cxn>
                <a:cxn ang="0">
                  <a:pos x="122" y="0"/>
                </a:cxn>
                <a:cxn ang="0">
                  <a:pos x="0" y="76"/>
                </a:cxn>
              </a:cxnLst>
              <a:rect l="0" t="0" r="r" b="b"/>
              <a:pathLst>
                <a:path w="250" h="147">
                  <a:moveTo>
                    <a:pt x="0" y="76"/>
                  </a:moveTo>
                  <a:lnTo>
                    <a:pt x="123" y="147"/>
                  </a:lnTo>
                  <a:lnTo>
                    <a:pt x="250" y="74"/>
                  </a:lnTo>
                  <a:lnTo>
                    <a:pt x="122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Freeform 22"/>
            <p:cNvSpPr>
              <a:spLocks/>
            </p:cNvSpPr>
            <p:nvPr/>
          </p:nvSpPr>
          <p:spPr bwMode="auto">
            <a:xfrm>
              <a:off x="1658" y="806"/>
              <a:ext cx="105" cy="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" y="64"/>
                </a:cxn>
                <a:cxn ang="0">
                  <a:pos x="0" y="125"/>
                </a:cxn>
                <a:cxn ang="0">
                  <a:pos x="0" y="0"/>
                </a:cxn>
              </a:cxnLst>
              <a:rect l="0" t="0" r="r" b="b"/>
              <a:pathLst>
                <a:path w="105" h="125">
                  <a:moveTo>
                    <a:pt x="0" y="0"/>
                  </a:moveTo>
                  <a:lnTo>
                    <a:pt x="105" y="64"/>
                  </a:lnTo>
                  <a:lnTo>
                    <a:pt x="0" y="125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path path="rect">
                <a:fillToRect t="100000" r="100000"/>
              </a:path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" name="Freeform 23"/>
          <p:cNvSpPr>
            <a:spLocks/>
          </p:cNvSpPr>
          <p:nvPr/>
        </p:nvSpPr>
        <p:spPr bwMode="auto">
          <a:xfrm>
            <a:off x="1693094" y="3040608"/>
            <a:ext cx="1641475" cy="2774950"/>
          </a:xfrm>
          <a:custGeom>
            <a:avLst/>
            <a:gdLst/>
            <a:ahLst/>
            <a:cxnLst>
              <a:cxn ang="0">
                <a:pos x="1" y="0"/>
              </a:cxn>
              <a:cxn ang="0">
                <a:pos x="1034" y="448"/>
              </a:cxn>
              <a:cxn ang="0">
                <a:pos x="1034" y="1748"/>
              </a:cxn>
              <a:cxn ang="0">
                <a:pos x="0" y="1338"/>
              </a:cxn>
              <a:cxn ang="0">
                <a:pos x="1" y="0"/>
              </a:cxn>
            </a:cxnLst>
            <a:rect l="0" t="0" r="r" b="b"/>
            <a:pathLst>
              <a:path w="1034" h="1748">
                <a:moveTo>
                  <a:pt x="1" y="0"/>
                </a:moveTo>
                <a:lnTo>
                  <a:pt x="1034" y="448"/>
                </a:lnTo>
                <a:lnTo>
                  <a:pt x="1034" y="1748"/>
                </a:lnTo>
                <a:lnTo>
                  <a:pt x="0" y="1338"/>
                </a:lnTo>
                <a:lnTo>
                  <a:pt x="1" y="0"/>
                </a:lnTo>
                <a:close/>
              </a:path>
            </a:pathLst>
          </a:custGeom>
          <a:solidFill>
            <a:srgbClr val="FFCCFF">
              <a:alpha val="50000"/>
            </a:srgbClr>
          </a:solidFill>
          <a:ln w="28575" cmpd="sng">
            <a:solidFill>
              <a:srgbClr val="FF99FF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7" name="Freeform 24"/>
          <p:cNvSpPr>
            <a:spLocks/>
          </p:cNvSpPr>
          <p:nvPr/>
        </p:nvSpPr>
        <p:spPr bwMode="auto">
          <a:xfrm>
            <a:off x="3344094" y="2754858"/>
            <a:ext cx="1681163" cy="3059113"/>
          </a:xfrm>
          <a:custGeom>
            <a:avLst/>
            <a:gdLst/>
            <a:ahLst/>
            <a:cxnLst>
              <a:cxn ang="0">
                <a:pos x="0" y="616"/>
              </a:cxn>
              <a:cxn ang="0">
                <a:pos x="0" y="1927"/>
              </a:cxn>
              <a:cxn ang="0">
                <a:pos x="1057" y="1350"/>
              </a:cxn>
              <a:cxn ang="0">
                <a:pos x="1059" y="0"/>
              </a:cxn>
              <a:cxn ang="0">
                <a:pos x="0" y="616"/>
              </a:cxn>
            </a:cxnLst>
            <a:rect l="0" t="0" r="r" b="b"/>
            <a:pathLst>
              <a:path w="1059" h="1927">
                <a:moveTo>
                  <a:pt x="0" y="616"/>
                </a:moveTo>
                <a:lnTo>
                  <a:pt x="0" y="1927"/>
                </a:lnTo>
                <a:lnTo>
                  <a:pt x="1057" y="1350"/>
                </a:lnTo>
                <a:lnTo>
                  <a:pt x="1059" y="0"/>
                </a:lnTo>
                <a:lnTo>
                  <a:pt x="0" y="616"/>
                </a:lnTo>
                <a:close/>
              </a:path>
            </a:pathLst>
          </a:custGeom>
          <a:solidFill>
            <a:srgbClr val="FFFFCC">
              <a:alpha val="50000"/>
            </a:srgbClr>
          </a:solidFill>
          <a:ln w="28575" cmpd="sng">
            <a:solidFill>
              <a:srgbClr val="FFFF99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Freeform 25"/>
          <p:cNvSpPr>
            <a:spLocks/>
          </p:cNvSpPr>
          <p:nvPr/>
        </p:nvSpPr>
        <p:spPr bwMode="auto">
          <a:xfrm>
            <a:off x="1712144" y="2124621"/>
            <a:ext cx="3295650" cy="1606550"/>
          </a:xfrm>
          <a:custGeom>
            <a:avLst/>
            <a:gdLst/>
            <a:ahLst/>
            <a:cxnLst>
              <a:cxn ang="0">
                <a:pos x="1062" y="0"/>
              </a:cxn>
              <a:cxn ang="0">
                <a:pos x="0" y="576"/>
              </a:cxn>
              <a:cxn ang="0">
                <a:pos x="1016" y="1012"/>
              </a:cxn>
              <a:cxn ang="0">
                <a:pos x="2076" y="414"/>
              </a:cxn>
              <a:cxn ang="0">
                <a:pos x="1062" y="0"/>
              </a:cxn>
            </a:cxnLst>
            <a:rect l="0" t="0" r="r" b="b"/>
            <a:pathLst>
              <a:path w="2076" h="1012">
                <a:moveTo>
                  <a:pt x="1062" y="0"/>
                </a:moveTo>
                <a:lnTo>
                  <a:pt x="0" y="576"/>
                </a:lnTo>
                <a:lnTo>
                  <a:pt x="1016" y="1012"/>
                </a:lnTo>
                <a:lnTo>
                  <a:pt x="2076" y="414"/>
                </a:lnTo>
                <a:lnTo>
                  <a:pt x="1062" y="0"/>
                </a:lnTo>
                <a:close/>
              </a:path>
            </a:pathLst>
          </a:custGeom>
          <a:solidFill>
            <a:srgbClr val="00FFCC">
              <a:alpha val="50000"/>
            </a:srgbClr>
          </a:solidFill>
          <a:ln w="28575" cmpd="sng">
            <a:solidFill>
              <a:srgbClr val="00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AutoShape 27" descr="新闻纸"/>
          <p:cNvSpPr>
            <a:spLocks noChangeArrowheads="1"/>
          </p:cNvSpPr>
          <p:nvPr/>
        </p:nvSpPr>
        <p:spPr bwMode="auto">
          <a:xfrm>
            <a:off x="5457057" y="4050258"/>
            <a:ext cx="2819400" cy="1600200"/>
          </a:xfrm>
          <a:prstGeom prst="wedgeRectCallout">
            <a:avLst>
              <a:gd name="adj1" fmla="val -83167"/>
              <a:gd name="adj2" fmla="val -66370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31" name="Text Box 28"/>
          <p:cNvSpPr txBox="1">
            <a:spLocks noChangeArrowheads="1"/>
          </p:cNvSpPr>
          <p:nvPr/>
        </p:nvSpPr>
        <p:spPr bwMode="auto">
          <a:xfrm>
            <a:off x="5590407" y="3964533"/>
            <a:ext cx="2809875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 dirty="0">
                <a:solidFill>
                  <a:srgbClr val="000066"/>
                </a:solidFill>
                <a:ea typeface="隶书" pitchFamily="49" charset="-122"/>
              </a:rPr>
              <a:t>再增加三个投影面构成正六面体</a:t>
            </a:r>
          </a:p>
        </p:txBody>
      </p:sp>
      <p:sp>
        <p:nvSpPr>
          <p:cNvPr id="32" name="Text Box 29"/>
          <p:cNvSpPr txBox="1">
            <a:spLocks noChangeArrowheads="1"/>
          </p:cNvSpPr>
          <p:nvPr/>
        </p:nvSpPr>
        <p:spPr bwMode="auto">
          <a:xfrm>
            <a:off x="899592" y="5949280"/>
            <a:ext cx="738856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物体分别向六个基本投影面投射</a:t>
            </a:r>
          </a:p>
        </p:txBody>
      </p:sp>
      <p:sp>
        <p:nvSpPr>
          <p:cNvPr id="33" name="WordArt 30"/>
          <p:cNvSpPr>
            <a:spLocks noChangeArrowheads="1" noChangeShapeType="1" noTextEdit="1"/>
          </p:cNvSpPr>
          <p:nvPr/>
        </p:nvSpPr>
        <p:spPr bwMode="auto">
          <a:xfrm>
            <a:off x="5826944" y="2848521"/>
            <a:ext cx="2438400" cy="482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2866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3300"/>
                </a:solidFill>
                <a:latin typeface="隶书"/>
                <a:ea typeface="隶书"/>
              </a:rPr>
              <a:t>基本投影面</a:t>
            </a:r>
          </a:p>
        </p:txBody>
      </p:sp>
      <p:sp>
        <p:nvSpPr>
          <p:cNvPr id="34" name="Text Box 31"/>
          <p:cNvSpPr txBox="1">
            <a:spLocks noChangeArrowheads="1"/>
          </p:cNvSpPr>
          <p:nvPr/>
        </p:nvSpPr>
        <p:spPr bwMode="auto">
          <a:xfrm>
            <a:off x="539552" y="1340768"/>
            <a:ext cx="7639943" cy="6441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3600" b="1" dirty="0">
                <a:ea typeface="隶书" pitchFamily="49" charset="-122"/>
              </a:rPr>
              <a:t>工程上称表达形体的正投影图为视图</a:t>
            </a:r>
          </a:p>
        </p:txBody>
      </p:sp>
      <p:sp>
        <p:nvSpPr>
          <p:cNvPr id="35" name="动作按钮: 后退或前一项 34">
            <a:hlinkClick r:id="rId3" action="ppaction://hlinksldjump" highlightClick="1"/>
          </p:cNvPr>
          <p:cNvSpPr/>
          <p:nvPr/>
        </p:nvSpPr>
        <p:spPr>
          <a:xfrm>
            <a:off x="8316416" y="6453336"/>
            <a:ext cx="648072" cy="4046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75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75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30" grpId="0" animBg="1" autoUpdateAnimBg="0"/>
      <p:bldP spid="31" grpId="0" build="p" autoUpdateAnimBg="0" advAuto="0"/>
      <p:bldP spid="32" grpId="0" autoUpdateAnimBg="0"/>
      <p:bldP spid="33" grpId="0" animBg="1"/>
      <p:bldP spid="34" grpId="0" build="p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>
            <a:grpSpLocks/>
          </p:cNvGrpSpPr>
          <p:nvPr/>
        </p:nvGrpSpPr>
        <p:grpSpPr bwMode="auto">
          <a:xfrm>
            <a:off x="1382713" y="1133475"/>
            <a:ext cx="5064125" cy="5029200"/>
            <a:chOff x="391" y="461"/>
            <a:chExt cx="3190" cy="3168"/>
          </a:xfrm>
        </p:grpSpPr>
        <p:sp>
          <p:nvSpPr>
            <p:cNvPr id="4" name="Line 3"/>
            <p:cNvSpPr>
              <a:spLocks noChangeShapeType="1"/>
            </p:cNvSpPr>
            <p:nvPr/>
          </p:nvSpPr>
          <p:spPr bwMode="auto">
            <a:xfrm flipV="1">
              <a:off x="1527" y="470"/>
              <a:ext cx="1081" cy="624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" name="Line 4"/>
            <p:cNvSpPr>
              <a:spLocks noChangeShapeType="1"/>
            </p:cNvSpPr>
            <p:nvPr/>
          </p:nvSpPr>
          <p:spPr bwMode="auto">
            <a:xfrm>
              <a:off x="1949" y="1142"/>
              <a:ext cx="0" cy="1152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854" y="1767"/>
              <a:ext cx="0" cy="1152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flipV="1">
              <a:off x="875" y="1133"/>
              <a:ext cx="1081" cy="624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 flipH="1">
              <a:off x="1939" y="461"/>
              <a:ext cx="691" cy="691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V="1">
              <a:off x="875" y="2257"/>
              <a:ext cx="1081" cy="624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V="1">
              <a:off x="1633" y="2832"/>
              <a:ext cx="1081" cy="624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 flipH="1">
              <a:off x="402" y="2889"/>
              <a:ext cx="453" cy="719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 flipH="1">
              <a:off x="391" y="1755"/>
              <a:ext cx="453" cy="719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844" y="2890"/>
              <a:ext cx="797" cy="576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1940" y="2275"/>
              <a:ext cx="797" cy="576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>
              <a:off x="404" y="2477"/>
              <a:ext cx="0" cy="115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6" name="Line 15"/>
            <p:cNvSpPr>
              <a:spLocks noChangeShapeType="1"/>
            </p:cNvSpPr>
            <p:nvPr/>
          </p:nvSpPr>
          <p:spPr bwMode="auto">
            <a:xfrm>
              <a:off x="2919" y="1344"/>
              <a:ext cx="0" cy="1152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1959" y="2276"/>
              <a:ext cx="951" cy="192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1958" y="1151"/>
              <a:ext cx="951" cy="19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9" name="Line 18"/>
            <p:cNvSpPr>
              <a:spLocks noChangeShapeType="1"/>
            </p:cNvSpPr>
            <p:nvPr/>
          </p:nvSpPr>
          <p:spPr bwMode="auto">
            <a:xfrm>
              <a:off x="3581" y="1997"/>
              <a:ext cx="0" cy="1152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>
              <a:off x="2918" y="1344"/>
              <a:ext cx="653" cy="653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2919" y="2468"/>
              <a:ext cx="653" cy="653"/>
            </a:xfrm>
            <a:prstGeom prst="line">
              <a:avLst/>
            </a:prstGeom>
            <a:noFill/>
            <a:ln w="19050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 flipH="1">
              <a:off x="835" y="1094"/>
              <a:ext cx="691" cy="691"/>
            </a:xfrm>
            <a:prstGeom prst="line">
              <a:avLst/>
            </a:prstGeom>
            <a:noFill/>
            <a:ln w="28575">
              <a:solidFill>
                <a:srgbClr val="33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2424113" y="2824163"/>
            <a:ext cx="1101725" cy="1371600"/>
            <a:chOff x="1047" y="1526"/>
            <a:chExt cx="694" cy="864"/>
          </a:xfrm>
        </p:grpSpPr>
        <p:sp>
          <p:nvSpPr>
            <p:cNvPr id="24" name="Line 23"/>
            <p:cNvSpPr>
              <a:spLocks noChangeShapeType="1"/>
            </p:cNvSpPr>
            <p:nvPr/>
          </p:nvSpPr>
          <p:spPr bwMode="auto">
            <a:xfrm flipV="1">
              <a:off x="1059" y="1796"/>
              <a:ext cx="682" cy="3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5" name="Line 24"/>
            <p:cNvSpPr>
              <a:spLocks noChangeShapeType="1"/>
            </p:cNvSpPr>
            <p:nvPr/>
          </p:nvSpPr>
          <p:spPr bwMode="auto">
            <a:xfrm flipV="1">
              <a:off x="1047" y="2008"/>
              <a:ext cx="646" cy="3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V="1">
              <a:off x="1738" y="1527"/>
              <a:ext cx="0" cy="3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1334" y="1747"/>
              <a:ext cx="0" cy="27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1613" y="1594"/>
              <a:ext cx="0" cy="1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 flipH="1">
              <a:off x="1466" y="1746"/>
              <a:ext cx="138" cy="7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1210" y="2093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1" name="Line 30"/>
            <p:cNvSpPr>
              <a:spLocks noChangeShapeType="1"/>
            </p:cNvSpPr>
            <p:nvPr/>
          </p:nvSpPr>
          <p:spPr bwMode="auto">
            <a:xfrm>
              <a:off x="1056" y="2170"/>
              <a:ext cx="0" cy="2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2" name="Line 31"/>
            <p:cNvSpPr>
              <a:spLocks noChangeShapeType="1"/>
            </p:cNvSpPr>
            <p:nvPr/>
          </p:nvSpPr>
          <p:spPr bwMode="auto">
            <a:xfrm>
              <a:off x="1469" y="1681"/>
              <a:ext cx="0" cy="1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 flipH="1">
              <a:off x="1613" y="1526"/>
              <a:ext cx="125" cy="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 flipH="1">
              <a:off x="1325" y="1689"/>
              <a:ext cx="125" cy="7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2997200" y="4514850"/>
            <a:ext cx="1538288" cy="869950"/>
            <a:chOff x="1408" y="2591"/>
            <a:chExt cx="969" cy="548"/>
          </a:xfrm>
        </p:grpSpPr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 flipV="1">
              <a:off x="2064" y="2591"/>
              <a:ext cx="307" cy="2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 flipH="1" flipV="1">
              <a:off x="1408" y="2986"/>
              <a:ext cx="163" cy="1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>
              <a:off x="1563" y="3100"/>
              <a:ext cx="299" cy="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 flipV="1">
              <a:off x="1852" y="2813"/>
              <a:ext cx="525" cy="3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0" name="Line 39"/>
            <p:cNvSpPr>
              <a:spLocks noChangeShapeType="1"/>
            </p:cNvSpPr>
            <p:nvPr/>
          </p:nvSpPr>
          <p:spPr bwMode="auto">
            <a:xfrm flipV="1">
              <a:off x="1420" y="2612"/>
              <a:ext cx="664" cy="3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1699" y="2832"/>
              <a:ext cx="116" cy="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2" name="Line 41"/>
            <p:cNvSpPr>
              <a:spLocks noChangeShapeType="1"/>
            </p:cNvSpPr>
            <p:nvPr/>
          </p:nvSpPr>
          <p:spPr bwMode="auto">
            <a:xfrm flipV="1">
              <a:off x="1817" y="2689"/>
              <a:ext cx="379" cy="22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3" name="Line 42"/>
            <p:cNvSpPr>
              <a:spLocks noChangeShapeType="1"/>
            </p:cNvSpPr>
            <p:nvPr/>
          </p:nvSpPr>
          <p:spPr bwMode="auto">
            <a:xfrm>
              <a:off x="1834" y="2746"/>
              <a:ext cx="116" cy="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4" name="Line 43"/>
            <p:cNvSpPr>
              <a:spLocks noChangeShapeType="1"/>
            </p:cNvSpPr>
            <p:nvPr/>
          </p:nvSpPr>
          <p:spPr bwMode="auto">
            <a:xfrm>
              <a:off x="1978" y="2678"/>
              <a:ext cx="116" cy="7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45" name="Group 44"/>
          <p:cNvGrpSpPr>
            <a:grpSpLocks/>
          </p:cNvGrpSpPr>
          <p:nvPr/>
        </p:nvGrpSpPr>
        <p:grpSpPr bwMode="auto">
          <a:xfrm>
            <a:off x="4597400" y="2776538"/>
            <a:ext cx="525463" cy="827087"/>
            <a:chOff x="2416" y="1496"/>
            <a:chExt cx="331" cy="521"/>
          </a:xfrm>
        </p:grpSpPr>
        <p:sp>
          <p:nvSpPr>
            <p:cNvPr id="46" name="Line 45"/>
            <p:cNvSpPr>
              <a:spLocks noChangeShapeType="1"/>
            </p:cNvSpPr>
            <p:nvPr/>
          </p:nvSpPr>
          <p:spPr bwMode="auto">
            <a:xfrm>
              <a:off x="2574" y="1526"/>
              <a:ext cx="0" cy="28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 flipV="1">
              <a:off x="2428" y="1496"/>
              <a:ext cx="0" cy="45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 flipV="1">
              <a:off x="2421" y="1497"/>
              <a:ext cx="156" cy="3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2746" y="1836"/>
              <a:ext cx="0" cy="1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H="1" flipV="1">
              <a:off x="2417" y="1942"/>
              <a:ext cx="330" cy="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 flipH="1" flipV="1">
              <a:off x="2416" y="1776"/>
              <a:ext cx="323" cy="6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2" name="Line 51"/>
            <p:cNvSpPr>
              <a:spLocks noChangeShapeType="1"/>
            </p:cNvSpPr>
            <p:nvPr/>
          </p:nvSpPr>
          <p:spPr bwMode="auto">
            <a:xfrm>
              <a:off x="2429" y="1651"/>
              <a:ext cx="144" cy="3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3" name="Line 52"/>
            <p:cNvSpPr>
              <a:spLocks noChangeShapeType="1"/>
            </p:cNvSpPr>
            <p:nvPr/>
          </p:nvSpPr>
          <p:spPr bwMode="auto">
            <a:xfrm>
              <a:off x="2621" y="1814"/>
              <a:ext cx="0" cy="1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54" name="Group 53"/>
          <p:cNvGrpSpPr>
            <a:grpSpLocks/>
          </p:cNvGrpSpPr>
          <p:nvPr/>
        </p:nvGrpSpPr>
        <p:grpSpPr bwMode="auto">
          <a:xfrm>
            <a:off x="5621338" y="3208338"/>
            <a:ext cx="598487" cy="1293812"/>
            <a:chOff x="3061" y="1768"/>
            <a:chExt cx="377" cy="815"/>
          </a:xfrm>
        </p:grpSpPr>
        <p:sp>
          <p:nvSpPr>
            <p:cNvPr id="55" name="Line 54"/>
            <p:cNvSpPr>
              <a:spLocks noChangeShapeType="1"/>
            </p:cNvSpPr>
            <p:nvPr/>
          </p:nvSpPr>
          <p:spPr bwMode="auto">
            <a:xfrm flipH="1" flipV="1">
              <a:off x="3061" y="2208"/>
              <a:ext cx="377" cy="37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6" name="Line 55"/>
            <p:cNvSpPr>
              <a:spLocks noChangeShapeType="1"/>
            </p:cNvSpPr>
            <p:nvPr/>
          </p:nvSpPr>
          <p:spPr bwMode="auto">
            <a:xfrm>
              <a:off x="3081" y="1768"/>
              <a:ext cx="0" cy="45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7" name="Line 56"/>
            <p:cNvSpPr>
              <a:spLocks noChangeShapeType="1"/>
            </p:cNvSpPr>
            <p:nvPr/>
          </p:nvSpPr>
          <p:spPr bwMode="auto">
            <a:xfrm>
              <a:off x="3436" y="2390"/>
              <a:ext cx="0" cy="19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8" name="Line 57"/>
            <p:cNvSpPr>
              <a:spLocks noChangeShapeType="1"/>
            </p:cNvSpPr>
            <p:nvPr/>
          </p:nvSpPr>
          <p:spPr bwMode="auto">
            <a:xfrm flipH="1" flipV="1">
              <a:off x="3079" y="2035"/>
              <a:ext cx="234" cy="2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59" name="Line 58"/>
            <p:cNvSpPr>
              <a:spLocks noChangeShapeType="1"/>
            </p:cNvSpPr>
            <p:nvPr/>
          </p:nvSpPr>
          <p:spPr bwMode="auto">
            <a:xfrm>
              <a:off x="3312" y="2006"/>
              <a:ext cx="0" cy="26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0" name="Line 59"/>
            <p:cNvSpPr>
              <a:spLocks noChangeShapeType="1"/>
            </p:cNvSpPr>
            <p:nvPr/>
          </p:nvSpPr>
          <p:spPr bwMode="auto">
            <a:xfrm>
              <a:off x="3312" y="2256"/>
              <a:ext cx="125" cy="125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1" name="Line 60"/>
            <p:cNvSpPr>
              <a:spLocks noChangeShapeType="1"/>
            </p:cNvSpPr>
            <p:nvPr/>
          </p:nvSpPr>
          <p:spPr bwMode="auto">
            <a:xfrm>
              <a:off x="3158" y="1834"/>
              <a:ext cx="0" cy="1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2" name="Line 61"/>
            <p:cNvSpPr>
              <a:spLocks noChangeShapeType="1"/>
            </p:cNvSpPr>
            <p:nvPr/>
          </p:nvSpPr>
          <p:spPr bwMode="auto">
            <a:xfrm>
              <a:off x="3245" y="1920"/>
              <a:ext cx="0" cy="16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3" name="Line 62"/>
            <p:cNvSpPr>
              <a:spLocks noChangeShapeType="1"/>
            </p:cNvSpPr>
            <p:nvPr/>
          </p:nvSpPr>
          <p:spPr bwMode="auto">
            <a:xfrm>
              <a:off x="3235" y="1929"/>
              <a:ext cx="77" cy="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4" name="Line 63"/>
            <p:cNvSpPr>
              <a:spLocks noChangeShapeType="1"/>
            </p:cNvSpPr>
            <p:nvPr/>
          </p:nvSpPr>
          <p:spPr bwMode="auto">
            <a:xfrm>
              <a:off x="3082" y="1775"/>
              <a:ext cx="77" cy="7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5" name="Line 64"/>
            <p:cNvSpPr>
              <a:spLocks noChangeShapeType="1"/>
            </p:cNvSpPr>
            <p:nvPr/>
          </p:nvSpPr>
          <p:spPr bwMode="auto">
            <a:xfrm>
              <a:off x="3149" y="1987"/>
              <a:ext cx="87" cy="8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6" name="Line 65"/>
            <p:cNvSpPr>
              <a:spLocks noChangeShapeType="1"/>
            </p:cNvSpPr>
            <p:nvPr/>
          </p:nvSpPr>
          <p:spPr bwMode="auto">
            <a:xfrm>
              <a:off x="3341" y="2275"/>
              <a:ext cx="0" cy="21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67" name="Group 66"/>
          <p:cNvGrpSpPr>
            <a:grpSpLocks/>
          </p:cNvGrpSpPr>
          <p:nvPr/>
        </p:nvGrpSpPr>
        <p:grpSpPr bwMode="auto">
          <a:xfrm>
            <a:off x="1508125" y="4103688"/>
            <a:ext cx="303213" cy="1250950"/>
            <a:chOff x="470" y="2332"/>
            <a:chExt cx="191" cy="788"/>
          </a:xfrm>
        </p:grpSpPr>
        <p:sp>
          <p:nvSpPr>
            <p:cNvPr id="68" name="Line 67"/>
            <p:cNvSpPr>
              <a:spLocks noChangeShapeType="1"/>
            </p:cNvSpPr>
            <p:nvPr/>
          </p:nvSpPr>
          <p:spPr bwMode="auto">
            <a:xfrm flipH="1">
              <a:off x="479" y="2792"/>
              <a:ext cx="182" cy="31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69" name="Line 68"/>
            <p:cNvSpPr>
              <a:spLocks noChangeShapeType="1"/>
            </p:cNvSpPr>
            <p:nvPr/>
          </p:nvSpPr>
          <p:spPr bwMode="auto">
            <a:xfrm flipV="1">
              <a:off x="660" y="2333"/>
              <a:ext cx="0" cy="4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0" name="Line 69"/>
            <p:cNvSpPr>
              <a:spLocks noChangeShapeType="1"/>
            </p:cNvSpPr>
            <p:nvPr/>
          </p:nvSpPr>
          <p:spPr bwMode="auto">
            <a:xfrm flipV="1">
              <a:off x="479" y="2937"/>
              <a:ext cx="0" cy="18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1" name="Line 70"/>
            <p:cNvSpPr>
              <a:spLocks noChangeShapeType="1"/>
            </p:cNvSpPr>
            <p:nvPr/>
          </p:nvSpPr>
          <p:spPr bwMode="auto">
            <a:xfrm flipH="1">
              <a:off x="470" y="2764"/>
              <a:ext cx="108" cy="18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2" name="Line 71"/>
            <p:cNvSpPr>
              <a:spLocks noChangeShapeType="1"/>
            </p:cNvSpPr>
            <p:nvPr/>
          </p:nvSpPr>
          <p:spPr bwMode="auto">
            <a:xfrm flipH="1">
              <a:off x="566" y="2332"/>
              <a:ext cx="87" cy="159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3" name="Line 72"/>
            <p:cNvSpPr>
              <a:spLocks noChangeShapeType="1"/>
            </p:cNvSpPr>
            <p:nvPr/>
          </p:nvSpPr>
          <p:spPr bwMode="auto">
            <a:xfrm>
              <a:off x="576" y="2486"/>
              <a:ext cx="0" cy="29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4" name="Line 73"/>
            <p:cNvSpPr>
              <a:spLocks noChangeShapeType="1"/>
            </p:cNvSpPr>
            <p:nvPr/>
          </p:nvSpPr>
          <p:spPr bwMode="auto">
            <a:xfrm flipV="1">
              <a:off x="586" y="2640"/>
              <a:ext cx="67" cy="11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5" name="Line 74"/>
            <p:cNvSpPr>
              <a:spLocks noChangeShapeType="1"/>
            </p:cNvSpPr>
            <p:nvPr/>
          </p:nvSpPr>
          <p:spPr bwMode="auto">
            <a:xfrm>
              <a:off x="547" y="2813"/>
              <a:ext cx="0" cy="19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6" name="Line 75"/>
            <p:cNvSpPr>
              <a:spLocks noChangeShapeType="1"/>
            </p:cNvSpPr>
            <p:nvPr/>
          </p:nvSpPr>
          <p:spPr bwMode="auto">
            <a:xfrm flipV="1">
              <a:off x="566" y="2515"/>
              <a:ext cx="76" cy="13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grpSp>
        <p:nvGrpSpPr>
          <p:cNvPr id="77" name="Group 76"/>
          <p:cNvGrpSpPr>
            <a:grpSpLocks/>
          </p:cNvGrpSpPr>
          <p:nvPr/>
        </p:nvGrpSpPr>
        <p:grpSpPr bwMode="auto">
          <a:xfrm>
            <a:off x="2957513" y="1543050"/>
            <a:ext cx="1420812" cy="949325"/>
            <a:chOff x="1383" y="719"/>
            <a:chExt cx="895" cy="598"/>
          </a:xfrm>
        </p:grpSpPr>
        <p:sp>
          <p:nvSpPr>
            <p:cNvPr id="78" name="Line 77"/>
            <p:cNvSpPr>
              <a:spLocks noChangeShapeType="1"/>
            </p:cNvSpPr>
            <p:nvPr/>
          </p:nvSpPr>
          <p:spPr bwMode="auto">
            <a:xfrm flipH="1">
              <a:off x="1535" y="1036"/>
              <a:ext cx="173" cy="127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79" name="Line 78"/>
            <p:cNvSpPr>
              <a:spLocks noChangeShapeType="1"/>
            </p:cNvSpPr>
            <p:nvPr/>
          </p:nvSpPr>
          <p:spPr bwMode="auto">
            <a:xfrm flipV="1">
              <a:off x="1394" y="923"/>
              <a:ext cx="682" cy="394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0" name="Line 79"/>
            <p:cNvSpPr>
              <a:spLocks noChangeShapeType="1"/>
            </p:cNvSpPr>
            <p:nvPr/>
          </p:nvSpPr>
          <p:spPr bwMode="auto">
            <a:xfrm flipV="1">
              <a:off x="1673" y="730"/>
              <a:ext cx="596" cy="33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1" name="Line 80"/>
            <p:cNvSpPr>
              <a:spLocks noChangeShapeType="1"/>
            </p:cNvSpPr>
            <p:nvPr/>
          </p:nvSpPr>
          <p:spPr bwMode="auto">
            <a:xfrm flipV="1">
              <a:off x="2074" y="719"/>
              <a:ext cx="204" cy="20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2" name="Line 81"/>
            <p:cNvSpPr>
              <a:spLocks noChangeShapeType="1"/>
            </p:cNvSpPr>
            <p:nvPr/>
          </p:nvSpPr>
          <p:spPr bwMode="auto">
            <a:xfrm flipV="1">
              <a:off x="1383" y="1142"/>
              <a:ext cx="173" cy="173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3" name="Line 82"/>
            <p:cNvSpPr>
              <a:spLocks noChangeShapeType="1"/>
            </p:cNvSpPr>
            <p:nvPr/>
          </p:nvSpPr>
          <p:spPr bwMode="auto">
            <a:xfrm flipV="1">
              <a:off x="1680" y="1037"/>
              <a:ext cx="97" cy="1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4" name="Line 83"/>
            <p:cNvSpPr>
              <a:spLocks noChangeShapeType="1"/>
            </p:cNvSpPr>
            <p:nvPr/>
          </p:nvSpPr>
          <p:spPr bwMode="auto">
            <a:xfrm flipV="1">
              <a:off x="1759" y="836"/>
              <a:ext cx="394" cy="22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5" name="Line 84"/>
            <p:cNvSpPr>
              <a:spLocks noChangeShapeType="1"/>
            </p:cNvSpPr>
            <p:nvPr/>
          </p:nvSpPr>
          <p:spPr bwMode="auto">
            <a:xfrm flipV="1">
              <a:off x="1795" y="970"/>
              <a:ext cx="97" cy="1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6" name="Line 85"/>
            <p:cNvSpPr>
              <a:spLocks noChangeShapeType="1"/>
            </p:cNvSpPr>
            <p:nvPr/>
          </p:nvSpPr>
          <p:spPr bwMode="auto">
            <a:xfrm flipV="1">
              <a:off x="1958" y="884"/>
              <a:ext cx="97" cy="10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87" name="AutoShape 86"/>
          <p:cNvSpPr>
            <a:spLocks noChangeArrowheads="1"/>
          </p:cNvSpPr>
          <p:nvPr/>
        </p:nvSpPr>
        <p:spPr bwMode="auto">
          <a:xfrm>
            <a:off x="2744788" y="2682875"/>
            <a:ext cx="304800" cy="411163"/>
          </a:xfrm>
          <a:prstGeom prst="downArrow">
            <a:avLst>
              <a:gd name="adj1" fmla="val 49130"/>
              <a:gd name="adj2" fmla="val 44272"/>
            </a:avLst>
          </a:prstGeom>
          <a:gradFill rotWithShape="0">
            <a:gsLst>
              <a:gs pos="0">
                <a:srgbClr val="A50021">
                  <a:gamma/>
                  <a:shade val="46275"/>
                  <a:invGamma/>
                </a:srgbClr>
              </a:gs>
              <a:gs pos="100000">
                <a:srgbClr val="A50021"/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8" name="AutoShape 87"/>
          <p:cNvSpPr>
            <a:spLocks noChangeArrowheads="1"/>
          </p:cNvSpPr>
          <p:nvPr/>
        </p:nvSpPr>
        <p:spPr bwMode="auto">
          <a:xfrm rot="1759213">
            <a:off x="4641850" y="4806950"/>
            <a:ext cx="423863" cy="368300"/>
          </a:xfrm>
          <a:prstGeom prst="leftArrow">
            <a:avLst>
              <a:gd name="adj1" fmla="val 37306"/>
              <a:gd name="adj2" fmla="val 39987"/>
            </a:avLst>
          </a:prstGeom>
          <a:gradFill rotWithShape="0">
            <a:gsLst>
              <a:gs pos="0">
                <a:srgbClr val="A50021"/>
              </a:gs>
              <a:gs pos="100000">
                <a:srgbClr val="A50021">
                  <a:gamma/>
                  <a:shade val="46275"/>
                  <a:invGamma/>
                </a:srgbClr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2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9" name="Line 88"/>
          <p:cNvSpPr>
            <a:spLocks noChangeShapeType="1"/>
          </p:cNvSpPr>
          <p:nvPr/>
        </p:nvSpPr>
        <p:spPr bwMode="auto">
          <a:xfrm>
            <a:off x="3598863" y="5305425"/>
            <a:ext cx="393700" cy="642938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0" name="Text Box 89" descr="棕色大理石"/>
          <p:cNvSpPr txBox="1">
            <a:spLocks noChangeArrowheads="1"/>
          </p:cNvSpPr>
          <p:nvPr/>
        </p:nvSpPr>
        <p:spPr bwMode="auto">
          <a:xfrm>
            <a:off x="3962400" y="5867400"/>
            <a:ext cx="1266693" cy="52322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8575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俯视图</a:t>
            </a:r>
          </a:p>
        </p:txBody>
      </p:sp>
      <p:sp>
        <p:nvSpPr>
          <p:cNvPr id="91" name="Line 90"/>
          <p:cNvSpPr>
            <a:spLocks noChangeShapeType="1"/>
          </p:cNvSpPr>
          <p:nvPr/>
        </p:nvSpPr>
        <p:spPr bwMode="auto">
          <a:xfrm flipH="1" flipV="1">
            <a:off x="1965325" y="2794000"/>
            <a:ext cx="898525" cy="479425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2" name="Text Box 91" descr="棕色大理石"/>
          <p:cNvSpPr txBox="1">
            <a:spLocks noChangeArrowheads="1"/>
          </p:cNvSpPr>
          <p:nvPr/>
        </p:nvSpPr>
        <p:spPr bwMode="auto">
          <a:xfrm>
            <a:off x="1233488" y="2305050"/>
            <a:ext cx="1266693" cy="52322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8575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主视图</a:t>
            </a:r>
          </a:p>
        </p:txBody>
      </p:sp>
      <p:sp>
        <p:nvSpPr>
          <p:cNvPr id="93" name="AutoShape 92"/>
          <p:cNvSpPr>
            <a:spLocks noChangeArrowheads="1"/>
          </p:cNvSpPr>
          <p:nvPr/>
        </p:nvSpPr>
        <p:spPr bwMode="auto">
          <a:xfrm rot="20544461">
            <a:off x="2238375" y="4403725"/>
            <a:ext cx="425450" cy="390525"/>
          </a:xfrm>
          <a:prstGeom prst="rightArrow">
            <a:avLst>
              <a:gd name="adj1" fmla="val 38046"/>
              <a:gd name="adj2" fmla="val 43638"/>
            </a:avLst>
          </a:prstGeom>
          <a:gradFill rotWithShape="0">
            <a:gsLst>
              <a:gs pos="0">
                <a:srgbClr val="A50021">
                  <a:gamma/>
                  <a:shade val="46275"/>
                  <a:invGamma/>
                </a:srgbClr>
              </a:gs>
              <a:gs pos="100000">
                <a:srgbClr val="A50021"/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4" name="Line 93"/>
          <p:cNvSpPr>
            <a:spLocks noChangeShapeType="1"/>
          </p:cNvSpPr>
          <p:nvPr/>
        </p:nvSpPr>
        <p:spPr bwMode="auto">
          <a:xfrm flipV="1">
            <a:off x="4729163" y="1860550"/>
            <a:ext cx="444500" cy="954088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5" name="Text Box 94" descr="棕色大理石"/>
          <p:cNvSpPr txBox="1">
            <a:spLocks noChangeArrowheads="1"/>
          </p:cNvSpPr>
          <p:nvPr/>
        </p:nvSpPr>
        <p:spPr bwMode="auto">
          <a:xfrm>
            <a:off x="5010150" y="1382713"/>
            <a:ext cx="1266693" cy="52322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8575">
            <a:solidFill>
              <a:srgbClr val="0033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左视图</a:t>
            </a:r>
          </a:p>
        </p:txBody>
      </p:sp>
      <p:sp>
        <p:nvSpPr>
          <p:cNvPr id="96" name="AutoShape 95"/>
          <p:cNvSpPr>
            <a:spLocks noChangeArrowheads="1"/>
          </p:cNvSpPr>
          <p:nvPr/>
        </p:nvSpPr>
        <p:spPr bwMode="auto">
          <a:xfrm rot="19570020">
            <a:off x="4945063" y="2925763"/>
            <a:ext cx="419100" cy="304800"/>
          </a:xfrm>
          <a:prstGeom prst="leftArrow">
            <a:avLst>
              <a:gd name="adj1" fmla="val 50000"/>
              <a:gd name="adj2" fmla="val 34375"/>
            </a:avLst>
          </a:prstGeom>
          <a:gradFill rotWithShape="0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7" name="Line 96"/>
          <p:cNvSpPr>
            <a:spLocks noChangeShapeType="1"/>
          </p:cNvSpPr>
          <p:nvPr/>
        </p:nvSpPr>
        <p:spPr bwMode="auto">
          <a:xfrm>
            <a:off x="1576388" y="5127625"/>
            <a:ext cx="668337" cy="727075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8" name="Text Box 97" descr="绿色大理石"/>
          <p:cNvSpPr txBox="1">
            <a:spLocks noChangeArrowheads="1"/>
          </p:cNvSpPr>
          <p:nvPr/>
        </p:nvSpPr>
        <p:spPr bwMode="auto">
          <a:xfrm>
            <a:off x="1670050" y="5856288"/>
            <a:ext cx="1266693" cy="523220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2857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右视图</a:t>
            </a:r>
          </a:p>
        </p:txBody>
      </p:sp>
      <p:sp>
        <p:nvSpPr>
          <p:cNvPr id="99" name="AutoShape 98"/>
          <p:cNvSpPr>
            <a:spLocks noChangeArrowheads="1"/>
          </p:cNvSpPr>
          <p:nvPr/>
        </p:nvSpPr>
        <p:spPr bwMode="auto">
          <a:xfrm>
            <a:off x="3886200" y="5257800"/>
            <a:ext cx="365125" cy="427038"/>
          </a:xfrm>
          <a:prstGeom prst="upArrow">
            <a:avLst>
              <a:gd name="adj1" fmla="val 40269"/>
              <a:gd name="adj2" fmla="val 49999"/>
            </a:avLst>
          </a:prstGeom>
          <a:gradFill rotWithShape="0">
            <a:gsLst>
              <a:gs pos="0">
                <a:srgbClr val="FFFFCC"/>
              </a:gs>
              <a:gs pos="100000">
                <a:srgbClr val="FFFFCC">
                  <a:gamma/>
                  <a:shade val="46275"/>
                  <a:invGamma/>
                </a:srgbClr>
              </a:gs>
            </a:gsLst>
            <a:lin ang="540000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0" name="Line 99"/>
          <p:cNvSpPr>
            <a:spLocks noChangeShapeType="1"/>
          </p:cNvSpPr>
          <p:nvPr/>
        </p:nvSpPr>
        <p:spPr bwMode="auto">
          <a:xfrm flipH="1" flipV="1">
            <a:off x="3111500" y="1697038"/>
            <a:ext cx="365125" cy="363537"/>
          </a:xfrm>
          <a:prstGeom prst="line">
            <a:avLst/>
          </a:prstGeom>
          <a:noFill/>
          <a:ln w="2857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1" name="Text Box 100" descr="绿色大理石"/>
          <p:cNvSpPr txBox="1">
            <a:spLocks noChangeArrowheads="1"/>
          </p:cNvSpPr>
          <p:nvPr/>
        </p:nvSpPr>
        <p:spPr bwMode="auto">
          <a:xfrm>
            <a:off x="2057400" y="1143000"/>
            <a:ext cx="1295400" cy="523220"/>
          </a:xfrm>
          <a:prstGeom prst="rect">
            <a:avLst/>
          </a:prstGeom>
          <a:blipFill dpi="0" rotWithShape="0">
            <a:blip r:embed="rId3" cstate="print"/>
            <a:srcRect/>
            <a:tile tx="0" ty="0" sx="100000" sy="100000" flip="none" algn="tl"/>
          </a:blipFill>
          <a:ln w="28575">
            <a:solidFill>
              <a:srgbClr val="006600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仰视图</a:t>
            </a:r>
          </a:p>
        </p:txBody>
      </p:sp>
      <p:sp>
        <p:nvSpPr>
          <p:cNvPr id="102" name="AutoShape 101"/>
          <p:cNvSpPr>
            <a:spLocks noChangeArrowheads="1"/>
          </p:cNvSpPr>
          <p:nvPr/>
        </p:nvSpPr>
        <p:spPr bwMode="auto">
          <a:xfrm rot="2020985">
            <a:off x="3471863" y="2514600"/>
            <a:ext cx="430212" cy="341313"/>
          </a:xfrm>
          <a:prstGeom prst="rightArrow">
            <a:avLst>
              <a:gd name="adj1" fmla="val 45463"/>
              <a:gd name="adj2" fmla="val 46736"/>
            </a:avLst>
          </a:prstGeom>
          <a:gradFill rotWithShape="0">
            <a:gsLst>
              <a:gs pos="0">
                <a:srgbClr val="FFFFCC">
                  <a:gamma/>
                  <a:shade val="46275"/>
                  <a:invGamma/>
                </a:srgbClr>
              </a:gs>
              <a:gs pos="100000">
                <a:srgbClr val="FFFFCC"/>
              </a:gs>
            </a:gsLst>
            <a:lin ang="0" scaled="1"/>
          </a:gradFill>
          <a:ln w="2857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3" name="Line 102"/>
          <p:cNvSpPr>
            <a:spLocks noChangeShapeType="1"/>
          </p:cNvSpPr>
          <p:nvPr/>
        </p:nvSpPr>
        <p:spPr bwMode="auto">
          <a:xfrm flipV="1">
            <a:off x="5983288" y="3048000"/>
            <a:ext cx="630237" cy="592138"/>
          </a:xfrm>
          <a:prstGeom prst="line">
            <a:avLst/>
          </a:prstGeom>
          <a:noFill/>
          <a:ln w="28575">
            <a:solidFill>
              <a:srgbClr val="0033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4" name="Text Box 103" descr="棕色大理石"/>
          <p:cNvSpPr txBox="1">
            <a:spLocks noChangeArrowheads="1"/>
          </p:cNvSpPr>
          <p:nvPr/>
        </p:nvSpPr>
        <p:spPr bwMode="auto">
          <a:xfrm>
            <a:off x="6399213" y="2533650"/>
            <a:ext cx="1266693" cy="523220"/>
          </a:xfrm>
          <a:prstGeom prst="rect">
            <a:avLst/>
          </a:prstGeom>
          <a:blipFill dpi="0" rotWithShape="0">
            <a:blip r:embed="rId2" cstate="print"/>
            <a:srcRect/>
            <a:tile tx="0" ty="0" sx="100000" sy="100000" flip="none" algn="tl"/>
          </a:blipFill>
          <a:ln w="28575">
            <a:solidFill>
              <a:srgbClr val="006600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FF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隶书" pitchFamily="49" charset="-122"/>
              </a:rPr>
              <a:t>后视图</a:t>
            </a:r>
          </a:p>
        </p:txBody>
      </p:sp>
      <p:sp>
        <p:nvSpPr>
          <p:cNvPr id="106" name="Line 105"/>
          <p:cNvSpPr>
            <a:spLocks noChangeShapeType="1"/>
          </p:cNvSpPr>
          <p:nvPr/>
        </p:nvSpPr>
        <p:spPr bwMode="auto">
          <a:xfrm flipH="1">
            <a:off x="3087688" y="5894388"/>
            <a:ext cx="280987" cy="461962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7" name="Line 106"/>
          <p:cNvSpPr>
            <a:spLocks noChangeShapeType="1"/>
          </p:cNvSpPr>
          <p:nvPr/>
        </p:nvSpPr>
        <p:spPr bwMode="auto">
          <a:xfrm flipH="1" flipV="1">
            <a:off x="5292725" y="1965325"/>
            <a:ext cx="80963" cy="561975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8" name="Line 107"/>
          <p:cNvSpPr>
            <a:spLocks noChangeShapeType="1"/>
          </p:cNvSpPr>
          <p:nvPr/>
        </p:nvSpPr>
        <p:spPr bwMode="auto">
          <a:xfrm flipV="1">
            <a:off x="6456363" y="3248025"/>
            <a:ext cx="622300" cy="320675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9" name="Line 108"/>
          <p:cNvSpPr>
            <a:spLocks noChangeShapeType="1"/>
          </p:cNvSpPr>
          <p:nvPr/>
        </p:nvSpPr>
        <p:spPr bwMode="auto">
          <a:xfrm flipH="1" flipV="1">
            <a:off x="4483100" y="798513"/>
            <a:ext cx="420688" cy="339725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0" name="Line 109"/>
          <p:cNvSpPr>
            <a:spLocks noChangeShapeType="1"/>
          </p:cNvSpPr>
          <p:nvPr/>
        </p:nvSpPr>
        <p:spPr bwMode="auto">
          <a:xfrm flipH="1" flipV="1">
            <a:off x="922338" y="4029075"/>
            <a:ext cx="501650" cy="282575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1" name="Text Box 110"/>
          <p:cNvSpPr txBox="1">
            <a:spLocks noChangeArrowheads="1"/>
          </p:cNvSpPr>
          <p:nvPr/>
        </p:nvSpPr>
        <p:spPr bwMode="auto">
          <a:xfrm>
            <a:off x="395536" y="188640"/>
            <a:ext cx="296427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一、基本</a:t>
            </a:r>
            <a:r>
              <a:rPr lang="zh-CN" altLang="en-US" sz="36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视图</a:t>
            </a:r>
          </a:p>
        </p:txBody>
      </p:sp>
      <p:sp>
        <p:nvSpPr>
          <p:cNvPr id="112" name="Text Box 111"/>
          <p:cNvSpPr txBox="1">
            <a:spLocks noChangeArrowheads="1"/>
          </p:cNvSpPr>
          <p:nvPr/>
        </p:nvSpPr>
        <p:spPr bwMode="auto">
          <a:xfrm>
            <a:off x="6437760" y="4660900"/>
            <a:ext cx="250100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zh-CN" altLang="en-US" sz="3600" b="1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基本投影面</a:t>
            </a:r>
          </a:p>
          <a:p>
            <a:pPr algn="ctr"/>
            <a:r>
              <a:rPr lang="zh-CN" altLang="en-US" sz="3600" b="1">
                <a:solidFill>
                  <a:srgbClr val="66003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</a:rPr>
              <a:t>展开方式</a:t>
            </a:r>
          </a:p>
        </p:txBody>
      </p:sp>
      <p:grpSp>
        <p:nvGrpSpPr>
          <p:cNvPr id="114" name="Group 113"/>
          <p:cNvGrpSpPr>
            <a:grpSpLocks/>
          </p:cNvGrpSpPr>
          <p:nvPr/>
        </p:nvGrpSpPr>
        <p:grpSpPr bwMode="auto">
          <a:xfrm>
            <a:off x="3025775" y="3127375"/>
            <a:ext cx="1576388" cy="1543050"/>
            <a:chOff x="1906" y="1970"/>
            <a:chExt cx="993" cy="972"/>
          </a:xfrm>
        </p:grpSpPr>
        <p:sp>
          <p:nvSpPr>
            <p:cNvPr id="115" name="Freeform 114"/>
            <p:cNvSpPr>
              <a:spLocks/>
            </p:cNvSpPr>
            <p:nvPr/>
          </p:nvSpPr>
          <p:spPr bwMode="auto">
            <a:xfrm>
              <a:off x="1911" y="2341"/>
              <a:ext cx="988" cy="408"/>
            </a:xfrm>
            <a:custGeom>
              <a:avLst/>
              <a:gdLst/>
              <a:ahLst/>
              <a:cxnLst>
                <a:cxn ang="0">
                  <a:pos x="788" y="0"/>
                </a:cxn>
                <a:cxn ang="0">
                  <a:pos x="988" y="115"/>
                </a:cxn>
                <a:cxn ang="0">
                  <a:pos x="480" y="408"/>
                </a:cxn>
                <a:cxn ang="0">
                  <a:pos x="186" y="408"/>
                </a:cxn>
                <a:cxn ang="0">
                  <a:pos x="0" y="301"/>
                </a:cxn>
                <a:cxn ang="0">
                  <a:pos x="276" y="142"/>
                </a:cxn>
                <a:cxn ang="0">
                  <a:pos x="395" y="211"/>
                </a:cxn>
                <a:cxn ang="0">
                  <a:pos x="788" y="0"/>
                </a:cxn>
              </a:cxnLst>
              <a:rect l="0" t="0" r="r" b="b"/>
              <a:pathLst>
                <a:path w="988" h="408">
                  <a:moveTo>
                    <a:pt x="788" y="0"/>
                  </a:moveTo>
                  <a:lnTo>
                    <a:pt x="988" y="115"/>
                  </a:lnTo>
                  <a:lnTo>
                    <a:pt x="480" y="408"/>
                  </a:lnTo>
                  <a:lnTo>
                    <a:pt x="186" y="408"/>
                  </a:lnTo>
                  <a:lnTo>
                    <a:pt x="0" y="301"/>
                  </a:lnTo>
                  <a:lnTo>
                    <a:pt x="276" y="142"/>
                  </a:lnTo>
                  <a:lnTo>
                    <a:pt x="395" y="211"/>
                  </a:lnTo>
                  <a:lnTo>
                    <a:pt x="788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path path="rect">
                <a:fillToRect t="100000" r="100000"/>
              </a:path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6" name="Freeform 115"/>
            <p:cNvSpPr>
              <a:spLocks/>
            </p:cNvSpPr>
            <p:nvPr/>
          </p:nvSpPr>
          <p:spPr bwMode="auto">
            <a:xfrm>
              <a:off x="2388" y="2454"/>
              <a:ext cx="511" cy="488"/>
            </a:xfrm>
            <a:custGeom>
              <a:avLst/>
              <a:gdLst/>
              <a:ahLst/>
              <a:cxnLst>
                <a:cxn ang="0">
                  <a:pos x="511" y="178"/>
                </a:cxn>
                <a:cxn ang="0">
                  <a:pos x="510" y="0"/>
                </a:cxn>
                <a:cxn ang="0">
                  <a:pos x="0" y="294"/>
                </a:cxn>
                <a:cxn ang="0">
                  <a:pos x="2" y="488"/>
                </a:cxn>
                <a:cxn ang="0">
                  <a:pos x="511" y="178"/>
                </a:cxn>
              </a:cxnLst>
              <a:rect l="0" t="0" r="r" b="b"/>
              <a:pathLst>
                <a:path w="511" h="488">
                  <a:moveTo>
                    <a:pt x="511" y="178"/>
                  </a:moveTo>
                  <a:lnTo>
                    <a:pt x="510" y="0"/>
                  </a:lnTo>
                  <a:lnTo>
                    <a:pt x="0" y="294"/>
                  </a:lnTo>
                  <a:lnTo>
                    <a:pt x="2" y="488"/>
                  </a:lnTo>
                  <a:lnTo>
                    <a:pt x="511" y="178"/>
                  </a:lnTo>
                  <a:close/>
                </a:path>
              </a:pathLst>
            </a:cu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7" name="Rectangle 116"/>
            <p:cNvSpPr>
              <a:spLocks noChangeArrowheads="1"/>
            </p:cNvSpPr>
            <p:nvPr/>
          </p:nvSpPr>
          <p:spPr bwMode="auto">
            <a:xfrm>
              <a:off x="2100" y="2742"/>
              <a:ext cx="300" cy="200"/>
            </a:xfrm>
            <a:prstGeom prst="rect">
              <a:avLst/>
            </a:prstGeom>
            <a:solidFill>
              <a:srgbClr val="99CCFF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8" name="Freeform 117"/>
            <p:cNvSpPr>
              <a:spLocks/>
            </p:cNvSpPr>
            <p:nvPr/>
          </p:nvSpPr>
          <p:spPr bwMode="auto">
            <a:xfrm>
              <a:off x="1906" y="2634"/>
              <a:ext cx="188" cy="3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5"/>
                </a:cxn>
                <a:cxn ang="0">
                  <a:pos x="188" y="300"/>
                </a:cxn>
                <a:cxn ang="0">
                  <a:pos x="188" y="108"/>
                </a:cxn>
                <a:cxn ang="0">
                  <a:pos x="0" y="0"/>
                </a:cxn>
              </a:cxnLst>
              <a:rect l="0" t="0" r="r" b="b"/>
              <a:pathLst>
                <a:path w="188" h="300">
                  <a:moveTo>
                    <a:pt x="0" y="0"/>
                  </a:moveTo>
                  <a:lnTo>
                    <a:pt x="0" y="195"/>
                  </a:lnTo>
                  <a:lnTo>
                    <a:pt x="188" y="300"/>
                  </a:lnTo>
                  <a:lnTo>
                    <a:pt x="188" y="108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19" name="Freeform 118"/>
            <p:cNvSpPr>
              <a:spLocks/>
            </p:cNvSpPr>
            <p:nvPr/>
          </p:nvSpPr>
          <p:spPr bwMode="auto">
            <a:xfrm>
              <a:off x="2309" y="2052"/>
              <a:ext cx="384" cy="510"/>
            </a:xfrm>
            <a:custGeom>
              <a:avLst/>
              <a:gdLst/>
              <a:ahLst/>
              <a:cxnLst>
                <a:cxn ang="0">
                  <a:pos x="384" y="0"/>
                </a:cxn>
                <a:cxn ang="0">
                  <a:pos x="384" y="288"/>
                </a:cxn>
                <a:cxn ang="0">
                  <a:pos x="0" y="510"/>
                </a:cxn>
                <a:cxn ang="0">
                  <a:pos x="0" y="218"/>
                </a:cxn>
                <a:cxn ang="0">
                  <a:pos x="121" y="148"/>
                </a:cxn>
                <a:cxn ang="0">
                  <a:pos x="121" y="301"/>
                </a:cxn>
                <a:cxn ang="0">
                  <a:pos x="254" y="224"/>
                </a:cxn>
                <a:cxn ang="0">
                  <a:pos x="254" y="71"/>
                </a:cxn>
                <a:cxn ang="0">
                  <a:pos x="384" y="0"/>
                </a:cxn>
              </a:cxnLst>
              <a:rect l="0" t="0" r="r" b="b"/>
              <a:pathLst>
                <a:path w="384" h="510">
                  <a:moveTo>
                    <a:pt x="384" y="0"/>
                  </a:moveTo>
                  <a:lnTo>
                    <a:pt x="384" y="288"/>
                  </a:lnTo>
                  <a:lnTo>
                    <a:pt x="0" y="510"/>
                  </a:lnTo>
                  <a:lnTo>
                    <a:pt x="0" y="218"/>
                  </a:lnTo>
                  <a:lnTo>
                    <a:pt x="121" y="148"/>
                  </a:lnTo>
                  <a:lnTo>
                    <a:pt x="121" y="301"/>
                  </a:lnTo>
                  <a:lnTo>
                    <a:pt x="254" y="224"/>
                  </a:lnTo>
                  <a:lnTo>
                    <a:pt x="254" y="71"/>
                  </a:lnTo>
                  <a:lnTo>
                    <a:pt x="384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lin ang="0" scaled="1"/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0" name="Freeform 119"/>
            <p:cNvSpPr>
              <a:spLocks/>
            </p:cNvSpPr>
            <p:nvPr/>
          </p:nvSpPr>
          <p:spPr bwMode="auto">
            <a:xfrm>
              <a:off x="2437" y="2046"/>
              <a:ext cx="122" cy="23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2" y="70"/>
                </a:cxn>
                <a:cxn ang="0">
                  <a:pos x="122" y="230"/>
                </a:cxn>
                <a:cxn ang="0">
                  <a:pos x="1" y="160"/>
                </a:cxn>
                <a:cxn ang="0">
                  <a:pos x="0" y="0"/>
                </a:cxn>
              </a:cxnLst>
              <a:rect l="0" t="0" r="r" b="b"/>
              <a:pathLst>
                <a:path w="122" h="230">
                  <a:moveTo>
                    <a:pt x="0" y="0"/>
                  </a:moveTo>
                  <a:lnTo>
                    <a:pt x="122" y="70"/>
                  </a:lnTo>
                  <a:lnTo>
                    <a:pt x="122" y="230"/>
                  </a:lnTo>
                  <a:lnTo>
                    <a:pt x="1" y="16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1" name="Freeform 120"/>
            <p:cNvSpPr>
              <a:spLocks/>
            </p:cNvSpPr>
            <p:nvPr/>
          </p:nvSpPr>
          <p:spPr bwMode="auto">
            <a:xfrm>
              <a:off x="2183" y="2219"/>
              <a:ext cx="121" cy="352"/>
            </a:xfrm>
            <a:custGeom>
              <a:avLst/>
              <a:gdLst/>
              <a:ahLst/>
              <a:cxnLst>
                <a:cxn ang="0">
                  <a:pos x="121" y="64"/>
                </a:cxn>
                <a:cxn ang="0">
                  <a:pos x="121" y="352"/>
                </a:cxn>
                <a:cxn ang="0">
                  <a:pos x="0" y="282"/>
                </a:cxn>
                <a:cxn ang="0">
                  <a:pos x="0" y="0"/>
                </a:cxn>
                <a:cxn ang="0">
                  <a:pos x="121" y="64"/>
                </a:cxn>
              </a:cxnLst>
              <a:rect l="0" t="0" r="r" b="b"/>
              <a:pathLst>
                <a:path w="121" h="352">
                  <a:moveTo>
                    <a:pt x="121" y="64"/>
                  </a:moveTo>
                  <a:lnTo>
                    <a:pt x="121" y="352"/>
                  </a:lnTo>
                  <a:lnTo>
                    <a:pt x="0" y="282"/>
                  </a:lnTo>
                  <a:lnTo>
                    <a:pt x="0" y="0"/>
                  </a:lnTo>
                  <a:lnTo>
                    <a:pt x="121" y="64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2" name="Freeform 121"/>
            <p:cNvSpPr>
              <a:spLocks/>
            </p:cNvSpPr>
            <p:nvPr/>
          </p:nvSpPr>
          <p:spPr bwMode="auto">
            <a:xfrm>
              <a:off x="2181" y="2136"/>
              <a:ext cx="250" cy="147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23" y="147"/>
                </a:cxn>
                <a:cxn ang="0">
                  <a:pos x="250" y="74"/>
                </a:cxn>
                <a:cxn ang="0">
                  <a:pos x="122" y="0"/>
                </a:cxn>
                <a:cxn ang="0">
                  <a:pos x="0" y="76"/>
                </a:cxn>
              </a:cxnLst>
              <a:rect l="0" t="0" r="r" b="b"/>
              <a:pathLst>
                <a:path w="250" h="147">
                  <a:moveTo>
                    <a:pt x="0" y="76"/>
                  </a:moveTo>
                  <a:lnTo>
                    <a:pt x="123" y="147"/>
                  </a:lnTo>
                  <a:lnTo>
                    <a:pt x="250" y="74"/>
                  </a:lnTo>
                  <a:lnTo>
                    <a:pt x="122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3" name="Freeform 122"/>
            <p:cNvSpPr>
              <a:spLocks/>
            </p:cNvSpPr>
            <p:nvPr/>
          </p:nvSpPr>
          <p:spPr bwMode="auto">
            <a:xfrm>
              <a:off x="2437" y="1970"/>
              <a:ext cx="250" cy="147"/>
            </a:xfrm>
            <a:custGeom>
              <a:avLst/>
              <a:gdLst/>
              <a:ahLst/>
              <a:cxnLst>
                <a:cxn ang="0">
                  <a:pos x="0" y="76"/>
                </a:cxn>
                <a:cxn ang="0">
                  <a:pos x="123" y="147"/>
                </a:cxn>
                <a:cxn ang="0">
                  <a:pos x="250" y="74"/>
                </a:cxn>
                <a:cxn ang="0">
                  <a:pos x="122" y="0"/>
                </a:cxn>
                <a:cxn ang="0">
                  <a:pos x="0" y="76"/>
                </a:cxn>
              </a:cxnLst>
              <a:rect l="0" t="0" r="r" b="b"/>
              <a:pathLst>
                <a:path w="250" h="147">
                  <a:moveTo>
                    <a:pt x="0" y="76"/>
                  </a:moveTo>
                  <a:lnTo>
                    <a:pt x="123" y="147"/>
                  </a:lnTo>
                  <a:lnTo>
                    <a:pt x="250" y="74"/>
                  </a:lnTo>
                  <a:lnTo>
                    <a:pt x="122" y="0"/>
                  </a:lnTo>
                  <a:lnTo>
                    <a:pt x="0" y="76"/>
                  </a:lnTo>
                  <a:close/>
                </a:path>
              </a:pathLst>
            </a:custGeom>
            <a:solidFill>
              <a:srgbClr val="99CCFF"/>
            </a:soli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124" name="Freeform 123"/>
            <p:cNvSpPr>
              <a:spLocks/>
            </p:cNvSpPr>
            <p:nvPr/>
          </p:nvSpPr>
          <p:spPr bwMode="auto">
            <a:xfrm>
              <a:off x="2444" y="2212"/>
              <a:ext cx="105" cy="12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05" y="64"/>
                </a:cxn>
                <a:cxn ang="0">
                  <a:pos x="0" y="125"/>
                </a:cxn>
                <a:cxn ang="0">
                  <a:pos x="0" y="0"/>
                </a:cxn>
              </a:cxnLst>
              <a:rect l="0" t="0" r="r" b="b"/>
              <a:pathLst>
                <a:path w="105" h="125">
                  <a:moveTo>
                    <a:pt x="0" y="0"/>
                  </a:moveTo>
                  <a:lnTo>
                    <a:pt x="105" y="64"/>
                  </a:lnTo>
                  <a:lnTo>
                    <a:pt x="0" y="125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rgbClr val="99CCFF"/>
                </a:gs>
                <a:gs pos="100000">
                  <a:srgbClr val="99CCFF">
                    <a:gamma/>
                    <a:shade val="46275"/>
                    <a:invGamma/>
                  </a:srgbClr>
                </a:gs>
              </a:gsLst>
              <a:path path="rect">
                <a:fillToRect t="100000" r="100000"/>
              </a:path>
            </a:gradFill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500"/>
                            </p:stCondLst>
                            <p:childTnLst>
                              <p:par>
                                <p:cTn id="9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1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2" fill="hold">
                            <p:stCondLst>
                              <p:cond delay="500"/>
                            </p:stCondLst>
                            <p:childTnLst>
                              <p:par>
                                <p:cTn id="1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0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5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" grpId="0" animBg="1"/>
      <p:bldP spid="88" grpId="0" animBg="1" autoUpdateAnimBg="0"/>
      <p:bldP spid="89" grpId="0" animBg="1"/>
      <p:bldP spid="90" grpId="0" animBg="1" autoUpdateAnimBg="0"/>
      <p:bldP spid="91" grpId="0" animBg="1"/>
      <p:bldP spid="92" grpId="0" animBg="1" autoUpdateAnimBg="0"/>
      <p:bldP spid="93" grpId="0" animBg="1"/>
      <p:bldP spid="94" grpId="0" animBg="1"/>
      <p:bldP spid="95" grpId="0" animBg="1" autoUpdateAnimBg="0"/>
      <p:bldP spid="96" grpId="0" animBg="1"/>
      <p:bldP spid="97" grpId="0" animBg="1"/>
      <p:bldP spid="98" grpId="0" animBg="1" autoUpdateAnimBg="0"/>
      <p:bldP spid="99" grpId="0" animBg="1"/>
      <p:bldP spid="100" grpId="0" animBg="1"/>
      <p:bldP spid="101" grpId="0" animBg="1" autoUpdateAnimBg="0"/>
      <p:bldP spid="102" grpId="0" animBg="1"/>
      <p:bldP spid="103" grpId="0" animBg="1"/>
      <p:bldP spid="104" grpId="0" animBg="1" autoUpdateAnimBg="0"/>
      <p:bldP spid="106" grpId="0" animBg="1"/>
      <p:bldP spid="107" grpId="0" animBg="1"/>
      <p:bldP spid="108" grpId="0" animBg="1"/>
      <p:bldP spid="109" grpId="0" animBg="1"/>
      <p:bldP spid="110" grpId="0" animBg="1"/>
      <p:bldP spid="111" grpId="0" build="p" autoUpdateAnimBg="0" advAuto="0"/>
      <p:bldP spid="112" grpId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5076056" y="404664"/>
            <a:ext cx="3546475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3300"/>
                </a:solidFill>
                <a:latin typeface="隶书" pitchFamily="49" charset="-122"/>
                <a:ea typeface="隶书" pitchFamily="49" charset="-122"/>
              </a:rPr>
              <a:t>按规定位置配置时</a:t>
            </a:r>
          </a:p>
          <a:p>
            <a:r>
              <a:rPr lang="zh-CN" altLang="en-US" sz="3200" b="1" dirty="0">
                <a:solidFill>
                  <a:srgbClr val="003300"/>
                </a:solidFill>
                <a:latin typeface="隶书" pitchFamily="49" charset="-122"/>
                <a:ea typeface="隶书" pitchFamily="49" charset="-122"/>
              </a:rPr>
              <a:t>一律不标注</a:t>
            </a:r>
          </a:p>
        </p:txBody>
      </p:sp>
      <p:sp>
        <p:nvSpPr>
          <p:cNvPr id="4" name="Text Box 3" descr="紫色网格"/>
          <p:cNvSpPr txBox="1">
            <a:spLocks noChangeArrowheads="1"/>
          </p:cNvSpPr>
          <p:nvPr/>
        </p:nvSpPr>
        <p:spPr bwMode="auto">
          <a:xfrm>
            <a:off x="251520" y="260648"/>
            <a:ext cx="4354077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a typeface="隶书" pitchFamily="49" charset="-122"/>
              </a:rPr>
              <a:t>基本视图的配置关系</a:t>
            </a:r>
          </a:p>
        </p:txBody>
      </p:sp>
      <p:sp>
        <p:nvSpPr>
          <p:cNvPr id="16" name="Rectangle 15" descr="紫色网格"/>
          <p:cNvSpPr>
            <a:spLocks noChangeArrowheads="1"/>
          </p:cNvSpPr>
          <p:nvPr/>
        </p:nvSpPr>
        <p:spPr bwMode="auto">
          <a:xfrm>
            <a:off x="376238" y="5151438"/>
            <a:ext cx="2946400" cy="641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ea typeface="隶书" pitchFamily="49" charset="-122"/>
              </a:rPr>
              <a:t>投影对应关系</a:t>
            </a:r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3351213" y="4959350"/>
            <a:ext cx="2160587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A50021"/>
                </a:solidFill>
                <a:ea typeface="隶书" pitchFamily="49" charset="-122"/>
              </a:rPr>
              <a:t>度量关系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349625" y="5411788"/>
            <a:ext cx="3125788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A50021"/>
                </a:solidFill>
                <a:ea typeface="隶书" pitchFamily="49" charset="-122"/>
              </a:rPr>
              <a:t>方位对应关系</a:t>
            </a:r>
          </a:p>
        </p:txBody>
      </p:sp>
      <p:sp>
        <p:nvSpPr>
          <p:cNvPr id="73" name="Rectangle 72"/>
          <p:cNvSpPr>
            <a:spLocks noChangeArrowheads="1"/>
          </p:cNvSpPr>
          <p:nvPr/>
        </p:nvSpPr>
        <p:spPr bwMode="auto">
          <a:xfrm>
            <a:off x="4454525" y="5886450"/>
            <a:ext cx="4279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66"/>
                </a:solidFill>
                <a:ea typeface="隶书" pitchFamily="49" charset="-122"/>
              </a:rPr>
              <a:t>靠近主视图一侧为后方</a:t>
            </a:r>
          </a:p>
        </p:txBody>
      </p:sp>
      <p:sp>
        <p:nvSpPr>
          <p:cNvPr id="74" name="Rectangle 73"/>
          <p:cNvSpPr>
            <a:spLocks noChangeArrowheads="1"/>
          </p:cNvSpPr>
          <p:nvPr/>
        </p:nvSpPr>
        <p:spPr bwMode="auto">
          <a:xfrm>
            <a:off x="5572125" y="5030788"/>
            <a:ext cx="348044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000066"/>
                </a:solidFill>
                <a:ea typeface="隶书" pitchFamily="49" charset="-122"/>
              </a:rPr>
              <a:t>符合“三等”关系</a:t>
            </a:r>
          </a:p>
        </p:txBody>
      </p:sp>
      <p:grpSp>
        <p:nvGrpSpPr>
          <p:cNvPr id="89" name="Group 4"/>
          <p:cNvGrpSpPr>
            <a:grpSpLocks/>
          </p:cNvGrpSpPr>
          <p:nvPr/>
        </p:nvGrpSpPr>
        <p:grpSpPr bwMode="auto">
          <a:xfrm>
            <a:off x="2332038" y="3867150"/>
            <a:ext cx="1077912" cy="714375"/>
            <a:chOff x="860" y="2479"/>
            <a:chExt cx="679" cy="450"/>
          </a:xfrm>
        </p:grpSpPr>
        <p:sp>
          <p:nvSpPr>
            <p:cNvPr id="90" name="Freeform 5"/>
            <p:cNvSpPr>
              <a:spLocks/>
            </p:cNvSpPr>
            <p:nvPr/>
          </p:nvSpPr>
          <p:spPr bwMode="auto">
            <a:xfrm>
              <a:off x="860" y="2479"/>
              <a:ext cx="679" cy="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8" y="0"/>
                </a:cxn>
                <a:cxn ang="0">
                  <a:pos x="588" y="360"/>
                </a:cxn>
                <a:cxn ang="0">
                  <a:pos x="156" y="360"/>
                </a:cxn>
                <a:cxn ang="0">
                  <a:pos x="0" y="228"/>
                </a:cxn>
                <a:cxn ang="0">
                  <a:pos x="0" y="0"/>
                </a:cxn>
              </a:cxnLst>
              <a:rect l="0" t="0" r="r" b="b"/>
              <a:pathLst>
                <a:path w="588" h="360">
                  <a:moveTo>
                    <a:pt x="0" y="0"/>
                  </a:moveTo>
                  <a:lnTo>
                    <a:pt x="588" y="0"/>
                  </a:lnTo>
                  <a:lnTo>
                    <a:pt x="588" y="360"/>
                  </a:lnTo>
                  <a:lnTo>
                    <a:pt x="156" y="360"/>
                  </a:lnTo>
                  <a:lnTo>
                    <a:pt x="0" y="2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Freeform 6"/>
            <p:cNvSpPr>
              <a:spLocks/>
            </p:cNvSpPr>
            <p:nvPr/>
          </p:nvSpPr>
          <p:spPr bwMode="auto">
            <a:xfrm>
              <a:off x="1137" y="2484"/>
              <a:ext cx="400" cy="185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48"/>
                </a:cxn>
                <a:cxn ang="0">
                  <a:pos x="340" y="148"/>
                </a:cxn>
              </a:cxnLst>
              <a:rect l="0" t="0" r="r" b="b"/>
              <a:pathLst>
                <a:path w="340" h="148">
                  <a:moveTo>
                    <a:pt x="0" y="0"/>
                  </a:moveTo>
                  <a:lnTo>
                    <a:pt x="0" y="148"/>
                  </a:lnTo>
                  <a:lnTo>
                    <a:pt x="340" y="148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Line 7"/>
            <p:cNvSpPr>
              <a:spLocks noChangeShapeType="1"/>
            </p:cNvSpPr>
            <p:nvPr/>
          </p:nvSpPr>
          <p:spPr bwMode="auto">
            <a:xfrm>
              <a:off x="1263" y="2486"/>
              <a:ext cx="0" cy="19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Line 8"/>
            <p:cNvSpPr>
              <a:spLocks noChangeShapeType="1"/>
            </p:cNvSpPr>
            <p:nvPr/>
          </p:nvSpPr>
          <p:spPr bwMode="auto">
            <a:xfrm>
              <a:off x="1403" y="2484"/>
              <a:ext cx="0" cy="18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94" name="Group 9"/>
          <p:cNvGrpSpPr>
            <a:grpSpLocks/>
          </p:cNvGrpSpPr>
          <p:nvPr/>
        </p:nvGrpSpPr>
        <p:grpSpPr bwMode="auto">
          <a:xfrm>
            <a:off x="1009650" y="2547938"/>
            <a:ext cx="658813" cy="877887"/>
            <a:chOff x="636" y="1515"/>
            <a:chExt cx="415" cy="553"/>
          </a:xfrm>
        </p:grpSpPr>
        <p:sp>
          <p:nvSpPr>
            <p:cNvPr id="95" name="Freeform 10"/>
            <p:cNvSpPr>
              <a:spLocks/>
            </p:cNvSpPr>
            <p:nvPr/>
          </p:nvSpPr>
          <p:spPr bwMode="auto">
            <a:xfrm>
              <a:off x="640" y="1515"/>
              <a:ext cx="407" cy="545"/>
            </a:xfrm>
            <a:custGeom>
              <a:avLst/>
              <a:gdLst/>
              <a:ahLst/>
              <a:cxnLst>
                <a:cxn ang="0">
                  <a:pos x="0" y="432"/>
                </a:cxn>
                <a:cxn ang="0">
                  <a:pos x="0" y="268"/>
                </a:cxn>
                <a:cxn ang="0">
                  <a:pos x="192" y="268"/>
                </a:cxn>
                <a:cxn ang="0">
                  <a:pos x="192" y="0"/>
                </a:cxn>
                <a:cxn ang="0">
                  <a:pos x="352" y="0"/>
                </a:cxn>
                <a:cxn ang="0">
                  <a:pos x="352" y="436"/>
                </a:cxn>
              </a:cxnLst>
              <a:rect l="0" t="0" r="r" b="b"/>
              <a:pathLst>
                <a:path w="352" h="436">
                  <a:moveTo>
                    <a:pt x="0" y="432"/>
                  </a:moveTo>
                  <a:lnTo>
                    <a:pt x="0" y="268"/>
                  </a:lnTo>
                  <a:lnTo>
                    <a:pt x="192" y="268"/>
                  </a:lnTo>
                  <a:lnTo>
                    <a:pt x="192" y="0"/>
                  </a:lnTo>
                  <a:lnTo>
                    <a:pt x="352" y="0"/>
                  </a:lnTo>
                  <a:lnTo>
                    <a:pt x="352" y="436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Line 11"/>
            <p:cNvSpPr>
              <a:spLocks noChangeShapeType="1"/>
            </p:cNvSpPr>
            <p:nvPr/>
          </p:nvSpPr>
          <p:spPr bwMode="auto">
            <a:xfrm>
              <a:off x="636" y="2055"/>
              <a:ext cx="41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Line 12"/>
            <p:cNvSpPr>
              <a:spLocks noChangeShapeType="1"/>
            </p:cNvSpPr>
            <p:nvPr/>
          </p:nvSpPr>
          <p:spPr bwMode="auto">
            <a:xfrm>
              <a:off x="862" y="1845"/>
              <a:ext cx="18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Line 13"/>
            <p:cNvSpPr>
              <a:spLocks noChangeShapeType="1"/>
            </p:cNvSpPr>
            <p:nvPr/>
          </p:nvSpPr>
          <p:spPr bwMode="auto">
            <a:xfrm>
              <a:off x="862" y="1697"/>
              <a:ext cx="18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9" name="Line 14"/>
            <p:cNvSpPr>
              <a:spLocks noChangeShapeType="1"/>
            </p:cNvSpPr>
            <p:nvPr/>
          </p:nvSpPr>
          <p:spPr bwMode="auto">
            <a:xfrm>
              <a:off x="797" y="1856"/>
              <a:ext cx="0" cy="212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0" name="Rectangle 18"/>
          <p:cNvSpPr>
            <a:spLocks noChangeArrowheads="1"/>
          </p:cNvSpPr>
          <p:nvPr/>
        </p:nvSpPr>
        <p:spPr bwMode="auto">
          <a:xfrm>
            <a:off x="5111750" y="3976688"/>
            <a:ext cx="338455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000066"/>
                </a:solidFill>
                <a:ea typeface="隶书" pitchFamily="49" charset="-122"/>
              </a:rPr>
              <a:t>注意后视图方位</a:t>
            </a:r>
          </a:p>
        </p:txBody>
      </p:sp>
      <p:grpSp>
        <p:nvGrpSpPr>
          <p:cNvPr id="101" name="Group 19"/>
          <p:cNvGrpSpPr>
            <a:grpSpLocks/>
          </p:cNvGrpSpPr>
          <p:nvPr/>
        </p:nvGrpSpPr>
        <p:grpSpPr bwMode="auto">
          <a:xfrm>
            <a:off x="2324100" y="1368425"/>
            <a:ext cx="1089025" cy="714375"/>
            <a:chOff x="855" y="969"/>
            <a:chExt cx="686" cy="450"/>
          </a:xfrm>
        </p:grpSpPr>
        <p:sp>
          <p:nvSpPr>
            <p:cNvPr id="102" name="Freeform 20"/>
            <p:cNvSpPr>
              <a:spLocks/>
            </p:cNvSpPr>
            <p:nvPr/>
          </p:nvSpPr>
          <p:spPr bwMode="auto">
            <a:xfrm flipV="1">
              <a:off x="855" y="969"/>
              <a:ext cx="685" cy="45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588" y="0"/>
                </a:cxn>
                <a:cxn ang="0">
                  <a:pos x="588" y="360"/>
                </a:cxn>
                <a:cxn ang="0">
                  <a:pos x="156" y="360"/>
                </a:cxn>
                <a:cxn ang="0">
                  <a:pos x="0" y="228"/>
                </a:cxn>
                <a:cxn ang="0">
                  <a:pos x="0" y="0"/>
                </a:cxn>
              </a:cxnLst>
              <a:rect l="0" t="0" r="r" b="b"/>
              <a:pathLst>
                <a:path w="588" h="360">
                  <a:moveTo>
                    <a:pt x="0" y="0"/>
                  </a:moveTo>
                  <a:lnTo>
                    <a:pt x="588" y="0"/>
                  </a:lnTo>
                  <a:lnTo>
                    <a:pt x="588" y="360"/>
                  </a:lnTo>
                  <a:lnTo>
                    <a:pt x="156" y="360"/>
                  </a:lnTo>
                  <a:lnTo>
                    <a:pt x="0" y="2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3" name="Line 21"/>
            <p:cNvSpPr>
              <a:spLocks noChangeShapeType="1"/>
            </p:cNvSpPr>
            <p:nvPr/>
          </p:nvSpPr>
          <p:spPr bwMode="auto">
            <a:xfrm>
              <a:off x="1268" y="1221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4" name="Line 22"/>
            <p:cNvSpPr>
              <a:spLocks noChangeShapeType="1"/>
            </p:cNvSpPr>
            <p:nvPr/>
          </p:nvSpPr>
          <p:spPr bwMode="auto">
            <a:xfrm>
              <a:off x="1403" y="1224"/>
              <a:ext cx="0" cy="1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5" name="Line 23"/>
            <p:cNvSpPr>
              <a:spLocks noChangeShapeType="1"/>
            </p:cNvSpPr>
            <p:nvPr/>
          </p:nvSpPr>
          <p:spPr bwMode="auto">
            <a:xfrm>
              <a:off x="1126" y="1215"/>
              <a:ext cx="415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6" name="Line 24"/>
            <p:cNvSpPr>
              <a:spLocks noChangeShapeType="1"/>
            </p:cNvSpPr>
            <p:nvPr/>
          </p:nvSpPr>
          <p:spPr bwMode="auto">
            <a:xfrm>
              <a:off x="1124" y="1222"/>
              <a:ext cx="0" cy="19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07" name="Group 25"/>
          <p:cNvGrpSpPr>
            <a:grpSpLocks/>
          </p:cNvGrpSpPr>
          <p:nvPr/>
        </p:nvGrpSpPr>
        <p:grpSpPr bwMode="auto">
          <a:xfrm>
            <a:off x="4059238" y="2565400"/>
            <a:ext cx="644525" cy="841375"/>
            <a:chOff x="1752" y="1634"/>
            <a:chExt cx="406" cy="530"/>
          </a:xfrm>
        </p:grpSpPr>
        <p:sp>
          <p:nvSpPr>
            <p:cNvPr id="108" name="Rectangle 26"/>
            <p:cNvSpPr>
              <a:spLocks noChangeArrowheads="1"/>
            </p:cNvSpPr>
            <p:nvPr/>
          </p:nvSpPr>
          <p:spPr bwMode="auto">
            <a:xfrm>
              <a:off x="1752" y="1954"/>
              <a:ext cx="406" cy="21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9" name="Freeform 27"/>
            <p:cNvSpPr>
              <a:spLocks/>
            </p:cNvSpPr>
            <p:nvPr/>
          </p:nvSpPr>
          <p:spPr bwMode="auto">
            <a:xfrm>
              <a:off x="1752" y="1634"/>
              <a:ext cx="189" cy="325"/>
            </a:xfrm>
            <a:custGeom>
              <a:avLst/>
              <a:gdLst/>
              <a:ahLst/>
              <a:cxnLst>
                <a:cxn ang="0">
                  <a:pos x="0" y="252"/>
                </a:cxn>
                <a:cxn ang="0">
                  <a:pos x="0" y="0"/>
                </a:cxn>
                <a:cxn ang="0">
                  <a:pos x="164" y="0"/>
                </a:cxn>
                <a:cxn ang="0">
                  <a:pos x="164" y="260"/>
                </a:cxn>
              </a:cxnLst>
              <a:rect l="0" t="0" r="r" b="b"/>
              <a:pathLst>
                <a:path w="164" h="260">
                  <a:moveTo>
                    <a:pt x="0" y="252"/>
                  </a:moveTo>
                  <a:lnTo>
                    <a:pt x="0" y="0"/>
                  </a:lnTo>
                  <a:lnTo>
                    <a:pt x="164" y="0"/>
                  </a:lnTo>
                  <a:lnTo>
                    <a:pt x="164" y="260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0" name="Line 28"/>
            <p:cNvSpPr>
              <a:spLocks noChangeShapeType="1"/>
            </p:cNvSpPr>
            <p:nvPr/>
          </p:nvSpPr>
          <p:spPr bwMode="auto">
            <a:xfrm>
              <a:off x="2031" y="1953"/>
              <a:ext cx="0" cy="20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1" name="Line 29"/>
            <p:cNvSpPr>
              <a:spLocks noChangeShapeType="1"/>
            </p:cNvSpPr>
            <p:nvPr/>
          </p:nvSpPr>
          <p:spPr bwMode="auto">
            <a:xfrm>
              <a:off x="1752" y="1810"/>
              <a:ext cx="200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12" name="Group 30"/>
          <p:cNvGrpSpPr>
            <a:grpSpLocks/>
          </p:cNvGrpSpPr>
          <p:nvPr/>
        </p:nvGrpSpPr>
        <p:grpSpPr bwMode="auto">
          <a:xfrm>
            <a:off x="2306638" y="2555875"/>
            <a:ext cx="1123950" cy="849313"/>
            <a:chOff x="1299" y="1520"/>
            <a:chExt cx="708" cy="535"/>
          </a:xfrm>
        </p:grpSpPr>
        <p:sp>
          <p:nvSpPr>
            <p:cNvPr id="113" name="Rectangle 31"/>
            <p:cNvSpPr>
              <a:spLocks noChangeArrowheads="1"/>
            </p:cNvSpPr>
            <p:nvPr/>
          </p:nvSpPr>
          <p:spPr bwMode="auto">
            <a:xfrm>
              <a:off x="1299" y="1855"/>
              <a:ext cx="693" cy="200"/>
            </a:xfrm>
            <a:prstGeom prst="rect">
              <a:avLst/>
            </a:prstGeom>
            <a:noFill/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4" name="Line 32"/>
            <p:cNvSpPr>
              <a:spLocks noChangeShapeType="1"/>
            </p:cNvSpPr>
            <p:nvPr/>
          </p:nvSpPr>
          <p:spPr bwMode="auto">
            <a:xfrm>
              <a:off x="1479" y="1847"/>
              <a:ext cx="0" cy="20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15" name="Group 33"/>
            <p:cNvGrpSpPr>
              <a:grpSpLocks/>
            </p:cNvGrpSpPr>
            <p:nvPr/>
          </p:nvGrpSpPr>
          <p:grpSpPr bwMode="auto">
            <a:xfrm>
              <a:off x="1578" y="1520"/>
              <a:ext cx="429" cy="342"/>
              <a:chOff x="1578" y="1520"/>
              <a:chExt cx="429" cy="342"/>
            </a:xfrm>
          </p:grpSpPr>
          <p:sp>
            <p:nvSpPr>
              <p:cNvPr id="116" name="Line 34"/>
              <p:cNvSpPr>
                <a:spLocks noChangeShapeType="1"/>
              </p:cNvSpPr>
              <p:nvPr/>
            </p:nvSpPr>
            <p:spPr bwMode="auto">
              <a:xfrm flipV="1">
                <a:off x="1582" y="1520"/>
                <a:ext cx="0" cy="3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7" name="Line 35"/>
              <p:cNvSpPr>
                <a:spLocks noChangeShapeType="1"/>
              </p:cNvSpPr>
              <p:nvPr/>
            </p:nvSpPr>
            <p:spPr bwMode="auto">
              <a:xfrm>
                <a:off x="1578" y="1521"/>
                <a:ext cx="1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8" name="Line 36"/>
              <p:cNvSpPr>
                <a:spLocks noChangeShapeType="1"/>
              </p:cNvSpPr>
              <p:nvPr/>
            </p:nvSpPr>
            <p:spPr bwMode="auto">
              <a:xfrm>
                <a:off x="1713" y="1527"/>
                <a:ext cx="0" cy="17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9" name="Line 37"/>
              <p:cNvSpPr>
                <a:spLocks noChangeShapeType="1"/>
              </p:cNvSpPr>
              <p:nvPr/>
            </p:nvSpPr>
            <p:spPr bwMode="auto">
              <a:xfrm>
                <a:off x="1705" y="1702"/>
                <a:ext cx="15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0" name="Line 38"/>
              <p:cNvSpPr>
                <a:spLocks noChangeShapeType="1"/>
              </p:cNvSpPr>
              <p:nvPr/>
            </p:nvSpPr>
            <p:spPr bwMode="auto">
              <a:xfrm flipV="1">
                <a:off x="1851" y="1520"/>
                <a:ext cx="0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1" name="Line 39"/>
              <p:cNvSpPr>
                <a:spLocks noChangeShapeType="1"/>
              </p:cNvSpPr>
              <p:nvPr/>
            </p:nvSpPr>
            <p:spPr bwMode="auto">
              <a:xfrm>
                <a:off x="1844" y="1520"/>
                <a:ext cx="16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2" name="Line 40"/>
              <p:cNvSpPr>
                <a:spLocks noChangeShapeType="1"/>
              </p:cNvSpPr>
              <p:nvPr/>
            </p:nvSpPr>
            <p:spPr bwMode="auto">
              <a:xfrm>
                <a:off x="1990" y="1520"/>
                <a:ext cx="0" cy="3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123" name="Group 41"/>
          <p:cNvGrpSpPr>
            <a:grpSpLocks/>
          </p:cNvGrpSpPr>
          <p:nvPr/>
        </p:nvGrpSpPr>
        <p:grpSpPr bwMode="auto">
          <a:xfrm>
            <a:off x="5541963" y="2549525"/>
            <a:ext cx="1090612" cy="871538"/>
            <a:chOff x="3097" y="1516"/>
            <a:chExt cx="687" cy="549"/>
          </a:xfrm>
        </p:grpSpPr>
        <p:sp>
          <p:nvSpPr>
            <p:cNvPr id="124" name="Line 42"/>
            <p:cNvSpPr>
              <a:spLocks noChangeShapeType="1"/>
            </p:cNvSpPr>
            <p:nvPr/>
          </p:nvSpPr>
          <p:spPr bwMode="auto">
            <a:xfrm flipH="1">
              <a:off x="3590" y="1865"/>
              <a:ext cx="0" cy="20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5" name="Freeform 43"/>
            <p:cNvSpPr>
              <a:spLocks/>
            </p:cNvSpPr>
            <p:nvPr/>
          </p:nvSpPr>
          <p:spPr bwMode="auto">
            <a:xfrm>
              <a:off x="3105" y="1855"/>
              <a:ext cx="679" cy="20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60"/>
                </a:cxn>
                <a:cxn ang="0">
                  <a:pos x="588" y="160"/>
                </a:cxn>
                <a:cxn ang="0">
                  <a:pos x="588" y="0"/>
                </a:cxn>
                <a:cxn ang="0">
                  <a:pos x="344" y="0"/>
                </a:cxn>
              </a:cxnLst>
              <a:rect l="0" t="0" r="r" b="b"/>
              <a:pathLst>
                <a:path w="588" h="160">
                  <a:moveTo>
                    <a:pt x="0" y="0"/>
                  </a:moveTo>
                  <a:lnTo>
                    <a:pt x="0" y="160"/>
                  </a:lnTo>
                  <a:lnTo>
                    <a:pt x="588" y="160"/>
                  </a:lnTo>
                  <a:lnTo>
                    <a:pt x="588" y="0"/>
                  </a:lnTo>
                  <a:lnTo>
                    <a:pt x="344" y="0"/>
                  </a:lnTo>
                </a:path>
              </a:pathLst>
            </a:custGeom>
            <a:noFill/>
            <a:ln w="38100" cmpd="sng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6" name="Line 44"/>
            <p:cNvSpPr>
              <a:spLocks noChangeShapeType="1"/>
            </p:cNvSpPr>
            <p:nvPr/>
          </p:nvSpPr>
          <p:spPr bwMode="auto">
            <a:xfrm>
              <a:off x="3105" y="1850"/>
              <a:ext cx="393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grpSp>
          <p:nvGrpSpPr>
            <p:cNvPr id="127" name="Group 45"/>
            <p:cNvGrpSpPr>
              <a:grpSpLocks/>
            </p:cNvGrpSpPr>
            <p:nvPr/>
          </p:nvGrpSpPr>
          <p:grpSpPr bwMode="auto">
            <a:xfrm>
              <a:off x="3097" y="1516"/>
              <a:ext cx="433" cy="342"/>
              <a:chOff x="3097" y="1516"/>
              <a:chExt cx="433" cy="342"/>
            </a:xfrm>
          </p:grpSpPr>
          <p:sp>
            <p:nvSpPr>
              <p:cNvPr id="128" name="Line 46"/>
              <p:cNvSpPr>
                <a:spLocks noChangeShapeType="1"/>
              </p:cNvSpPr>
              <p:nvPr/>
            </p:nvSpPr>
            <p:spPr bwMode="auto">
              <a:xfrm flipV="1">
                <a:off x="3105" y="1516"/>
                <a:ext cx="0" cy="3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9" name="Line 47"/>
              <p:cNvSpPr>
                <a:spLocks noChangeShapeType="1"/>
              </p:cNvSpPr>
              <p:nvPr/>
            </p:nvSpPr>
            <p:spPr bwMode="auto">
              <a:xfrm>
                <a:off x="3097" y="1517"/>
                <a:ext cx="15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0" name="Line 48"/>
              <p:cNvSpPr>
                <a:spLocks noChangeShapeType="1"/>
              </p:cNvSpPr>
              <p:nvPr/>
            </p:nvSpPr>
            <p:spPr bwMode="auto">
              <a:xfrm>
                <a:off x="3236" y="1523"/>
                <a:ext cx="0" cy="17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1" name="Line 49"/>
              <p:cNvSpPr>
                <a:spLocks noChangeShapeType="1"/>
              </p:cNvSpPr>
              <p:nvPr/>
            </p:nvSpPr>
            <p:spPr bwMode="auto">
              <a:xfrm>
                <a:off x="3228" y="1698"/>
                <a:ext cx="159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2" name="Line 50"/>
              <p:cNvSpPr>
                <a:spLocks noChangeShapeType="1"/>
              </p:cNvSpPr>
              <p:nvPr/>
            </p:nvSpPr>
            <p:spPr bwMode="auto">
              <a:xfrm flipV="1">
                <a:off x="3374" y="1516"/>
                <a:ext cx="0" cy="183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3" name="Line 51"/>
              <p:cNvSpPr>
                <a:spLocks noChangeShapeType="1"/>
              </p:cNvSpPr>
              <p:nvPr/>
            </p:nvSpPr>
            <p:spPr bwMode="auto">
              <a:xfrm>
                <a:off x="3367" y="1516"/>
                <a:ext cx="163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4" name="Line 52"/>
              <p:cNvSpPr>
                <a:spLocks noChangeShapeType="1"/>
              </p:cNvSpPr>
              <p:nvPr/>
            </p:nvSpPr>
            <p:spPr bwMode="auto">
              <a:xfrm>
                <a:off x="3513" y="1516"/>
                <a:ext cx="0" cy="3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sp>
        <p:nvSpPr>
          <p:cNvPr id="135" name="Freeform 53"/>
          <p:cNvSpPr>
            <a:spLocks/>
          </p:cNvSpPr>
          <p:nvPr/>
        </p:nvSpPr>
        <p:spPr bwMode="auto">
          <a:xfrm>
            <a:off x="2339752" y="2564904"/>
            <a:ext cx="1096962" cy="854075"/>
          </a:xfrm>
          <a:custGeom>
            <a:avLst/>
            <a:gdLst/>
            <a:ahLst/>
            <a:cxnLst>
              <a:cxn ang="0">
                <a:pos x="691" y="538"/>
              </a:cxn>
              <a:cxn ang="0">
                <a:pos x="691" y="0"/>
              </a:cxn>
              <a:cxn ang="0">
                <a:pos x="551" y="0"/>
              </a:cxn>
              <a:cxn ang="0">
                <a:pos x="551" y="173"/>
              </a:cxn>
              <a:cxn ang="0">
                <a:pos x="416" y="173"/>
              </a:cxn>
              <a:cxn ang="0">
                <a:pos x="416" y="0"/>
              </a:cxn>
              <a:cxn ang="0">
                <a:pos x="282" y="0"/>
              </a:cxn>
              <a:cxn ang="0">
                <a:pos x="282" y="339"/>
              </a:cxn>
              <a:cxn ang="0">
                <a:pos x="0" y="339"/>
              </a:cxn>
              <a:cxn ang="0">
                <a:pos x="0" y="538"/>
              </a:cxn>
              <a:cxn ang="0">
                <a:pos x="691" y="538"/>
              </a:cxn>
            </a:cxnLst>
            <a:rect l="0" t="0" r="r" b="b"/>
            <a:pathLst>
              <a:path w="691" h="538">
                <a:moveTo>
                  <a:pt x="691" y="538"/>
                </a:moveTo>
                <a:lnTo>
                  <a:pt x="691" y="0"/>
                </a:lnTo>
                <a:lnTo>
                  <a:pt x="551" y="0"/>
                </a:lnTo>
                <a:lnTo>
                  <a:pt x="551" y="173"/>
                </a:lnTo>
                <a:lnTo>
                  <a:pt x="416" y="173"/>
                </a:lnTo>
                <a:lnTo>
                  <a:pt x="416" y="0"/>
                </a:lnTo>
                <a:lnTo>
                  <a:pt x="282" y="0"/>
                </a:lnTo>
                <a:lnTo>
                  <a:pt x="282" y="339"/>
                </a:lnTo>
                <a:lnTo>
                  <a:pt x="0" y="339"/>
                </a:lnTo>
                <a:lnTo>
                  <a:pt x="0" y="538"/>
                </a:lnTo>
                <a:lnTo>
                  <a:pt x="691" y="538"/>
                </a:lnTo>
                <a:close/>
              </a:path>
            </a:pathLst>
          </a:custGeom>
          <a:solidFill>
            <a:srgbClr val="00FFCC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6" name="Freeform 54"/>
          <p:cNvSpPr>
            <a:spLocks/>
          </p:cNvSpPr>
          <p:nvPr/>
        </p:nvSpPr>
        <p:spPr bwMode="auto">
          <a:xfrm>
            <a:off x="2339752" y="3861048"/>
            <a:ext cx="1077913" cy="722313"/>
          </a:xfrm>
          <a:custGeom>
            <a:avLst/>
            <a:gdLst/>
            <a:ahLst/>
            <a:cxnLst>
              <a:cxn ang="0">
                <a:pos x="679" y="0"/>
              </a:cxn>
              <a:cxn ang="0">
                <a:pos x="0" y="0"/>
              </a:cxn>
              <a:cxn ang="0">
                <a:pos x="0" y="288"/>
              </a:cxn>
              <a:cxn ang="0">
                <a:pos x="180" y="455"/>
              </a:cxn>
              <a:cxn ang="0">
                <a:pos x="679" y="455"/>
              </a:cxn>
              <a:cxn ang="0">
                <a:pos x="679" y="0"/>
              </a:cxn>
            </a:cxnLst>
            <a:rect l="0" t="0" r="r" b="b"/>
            <a:pathLst>
              <a:path w="679" h="455">
                <a:moveTo>
                  <a:pt x="679" y="0"/>
                </a:moveTo>
                <a:lnTo>
                  <a:pt x="0" y="0"/>
                </a:lnTo>
                <a:lnTo>
                  <a:pt x="0" y="288"/>
                </a:lnTo>
                <a:lnTo>
                  <a:pt x="180" y="455"/>
                </a:lnTo>
                <a:lnTo>
                  <a:pt x="679" y="455"/>
                </a:lnTo>
                <a:lnTo>
                  <a:pt x="679" y="0"/>
                </a:lnTo>
                <a:close/>
              </a:path>
            </a:pathLst>
          </a:custGeom>
          <a:solidFill>
            <a:srgbClr val="00FFCC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7" name="Freeform 55"/>
          <p:cNvSpPr>
            <a:spLocks/>
          </p:cNvSpPr>
          <p:nvPr/>
        </p:nvSpPr>
        <p:spPr bwMode="auto">
          <a:xfrm>
            <a:off x="2339752" y="1340768"/>
            <a:ext cx="1096962" cy="720725"/>
          </a:xfrm>
          <a:custGeom>
            <a:avLst/>
            <a:gdLst/>
            <a:ahLst/>
            <a:cxnLst>
              <a:cxn ang="0">
                <a:pos x="691" y="0"/>
              </a:cxn>
              <a:cxn ang="0">
                <a:pos x="691" y="454"/>
              </a:cxn>
              <a:cxn ang="0">
                <a:pos x="0" y="454"/>
              </a:cxn>
              <a:cxn ang="0">
                <a:pos x="0" y="166"/>
              </a:cxn>
              <a:cxn ang="0">
                <a:pos x="185" y="0"/>
              </a:cxn>
              <a:cxn ang="0">
                <a:pos x="691" y="0"/>
              </a:cxn>
            </a:cxnLst>
            <a:rect l="0" t="0" r="r" b="b"/>
            <a:pathLst>
              <a:path w="691" h="454">
                <a:moveTo>
                  <a:pt x="691" y="0"/>
                </a:moveTo>
                <a:lnTo>
                  <a:pt x="691" y="454"/>
                </a:lnTo>
                <a:lnTo>
                  <a:pt x="0" y="454"/>
                </a:lnTo>
                <a:lnTo>
                  <a:pt x="0" y="166"/>
                </a:lnTo>
                <a:lnTo>
                  <a:pt x="185" y="0"/>
                </a:lnTo>
                <a:lnTo>
                  <a:pt x="691" y="0"/>
                </a:lnTo>
                <a:close/>
              </a:path>
            </a:pathLst>
          </a:custGeom>
          <a:solidFill>
            <a:srgbClr val="00FFCC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8" name="Freeform 56"/>
          <p:cNvSpPr>
            <a:spLocks/>
          </p:cNvSpPr>
          <p:nvPr/>
        </p:nvSpPr>
        <p:spPr bwMode="auto">
          <a:xfrm>
            <a:off x="1031280" y="2564904"/>
            <a:ext cx="660400" cy="854075"/>
          </a:xfrm>
          <a:custGeom>
            <a:avLst/>
            <a:gdLst/>
            <a:ahLst/>
            <a:cxnLst>
              <a:cxn ang="0">
                <a:pos x="416" y="0"/>
              </a:cxn>
              <a:cxn ang="0">
                <a:pos x="416" y="538"/>
              </a:cxn>
              <a:cxn ang="0">
                <a:pos x="0" y="538"/>
              </a:cxn>
              <a:cxn ang="0">
                <a:pos x="0" y="326"/>
              </a:cxn>
              <a:cxn ang="0">
                <a:pos x="224" y="326"/>
              </a:cxn>
              <a:cxn ang="0">
                <a:pos x="224" y="0"/>
              </a:cxn>
              <a:cxn ang="0">
                <a:pos x="416" y="0"/>
              </a:cxn>
            </a:cxnLst>
            <a:rect l="0" t="0" r="r" b="b"/>
            <a:pathLst>
              <a:path w="416" h="538">
                <a:moveTo>
                  <a:pt x="416" y="0"/>
                </a:moveTo>
                <a:lnTo>
                  <a:pt x="416" y="538"/>
                </a:lnTo>
                <a:lnTo>
                  <a:pt x="0" y="538"/>
                </a:lnTo>
                <a:lnTo>
                  <a:pt x="0" y="326"/>
                </a:lnTo>
                <a:lnTo>
                  <a:pt x="224" y="326"/>
                </a:lnTo>
                <a:lnTo>
                  <a:pt x="224" y="0"/>
                </a:lnTo>
                <a:lnTo>
                  <a:pt x="416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39" name="Freeform 57"/>
          <p:cNvSpPr>
            <a:spLocks/>
          </p:cNvSpPr>
          <p:nvPr/>
        </p:nvSpPr>
        <p:spPr bwMode="auto">
          <a:xfrm>
            <a:off x="4067944" y="2564904"/>
            <a:ext cx="641350" cy="863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6" y="0"/>
              </a:cxn>
              <a:cxn ang="0">
                <a:pos x="186" y="320"/>
              </a:cxn>
              <a:cxn ang="0">
                <a:pos x="404" y="320"/>
              </a:cxn>
              <a:cxn ang="0">
                <a:pos x="404" y="544"/>
              </a:cxn>
              <a:cxn ang="0">
                <a:pos x="0" y="544"/>
              </a:cxn>
              <a:cxn ang="0">
                <a:pos x="0" y="0"/>
              </a:cxn>
            </a:cxnLst>
            <a:rect l="0" t="0" r="r" b="b"/>
            <a:pathLst>
              <a:path w="404" h="544">
                <a:moveTo>
                  <a:pt x="0" y="0"/>
                </a:moveTo>
                <a:lnTo>
                  <a:pt x="186" y="0"/>
                </a:lnTo>
                <a:lnTo>
                  <a:pt x="186" y="320"/>
                </a:lnTo>
                <a:lnTo>
                  <a:pt x="404" y="320"/>
                </a:lnTo>
                <a:lnTo>
                  <a:pt x="404" y="544"/>
                </a:lnTo>
                <a:lnTo>
                  <a:pt x="0" y="544"/>
                </a:lnTo>
                <a:lnTo>
                  <a:pt x="0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0" name="Freeform 58"/>
          <p:cNvSpPr>
            <a:spLocks/>
          </p:cNvSpPr>
          <p:nvPr/>
        </p:nvSpPr>
        <p:spPr bwMode="auto">
          <a:xfrm>
            <a:off x="5553075" y="2543175"/>
            <a:ext cx="1076325" cy="873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50"/>
              </a:cxn>
              <a:cxn ang="0">
                <a:pos x="678" y="550"/>
              </a:cxn>
              <a:cxn ang="0">
                <a:pos x="678" y="345"/>
              </a:cxn>
              <a:cxn ang="0">
                <a:pos x="409" y="345"/>
              </a:cxn>
              <a:cxn ang="0">
                <a:pos x="409" y="6"/>
              </a:cxn>
              <a:cxn ang="0">
                <a:pos x="268" y="6"/>
              </a:cxn>
              <a:cxn ang="0">
                <a:pos x="268" y="185"/>
              </a:cxn>
              <a:cxn ang="0">
                <a:pos x="128" y="185"/>
              </a:cxn>
              <a:cxn ang="0">
                <a:pos x="128" y="0"/>
              </a:cxn>
              <a:cxn ang="0">
                <a:pos x="0" y="0"/>
              </a:cxn>
            </a:cxnLst>
            <a:rect l="0" t="0" r="r" b="b"/>
            <a:pathLst>
              <a:path w="678" h="550">
                <a:moveTo>
                  <a:pt x="0" y="0"/>
                </a:moveTo>
                <a:lnTo>
                  <a:pt x="0" y="550"/>
                </a:lnTo>
                <a:lnTo>
                  <a:pt x="678" y="550"/>
                </a:lnTo>
                <a:lnTo>
                  <a:pt x="678" y="345"/>
                </a:lnTo>
                <a:lnTo>
                  <a:pt x="409" y="345"/>
                </a:lnTo>
                <a:lnTo>
                  <a:pt x="409" y="6"/>
                </a:lnTo>
                <a:lnTo>
                  <a:pt x="268" y="6"/>
                </a:lnTo>
                <a:lnTo>
                  <a:pt x="268" y="185"/>
                </a:lnTo>
                <a:lnTo>
                  <a:pt x="128" y="185"/>
                </a:ln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00FFCC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1" name="Freeform 59"/>
          <p:cNvSpPr>
            <a:spLocks/>
          </p:cNvSpPr>
          <p:nvPr/>
        </p:nvSpPr>
        <p:spPr bwMode="auto">
          <a:xfrm>
            <a:off x="2339752" y="3861048"/>
            <a:ext cx="1077913" cy="722312"/>
          </a:xfrm>
          <a:custGeom>
            <a:avLst/>
            <a:gdLst/>
            <a:ahLst/>
            <a:cxnLst>
              <a:cxn ang="0">
                <a:pos x="679" y="0"/>
              </a:cxn>
              <a:cxn ang="0">
                <a:pos x="0" y="0"/>
              </a:cxn>
              <a:cxn ang="0">
                <a:pos x="0" y="288"/>
              </a:cxn>
              <a:cxn ang="0">
                <a:pos x="180" y="455"/>
              </a:cxn>
              <a:cxn ang="0">
                <a:pos x="679" y="455"/>
              </a:cxn>
              <a:cxn ang="0">
                <a:pos x="679" y="0"/>
              </a:cxn>
            </a:cxnLst>
            <a:rect l="0" t="0" r="r" b="b"/>
            <a:pathLst>
              <a:path w="679" h="455">
                <a:moveTo>
                  <a:pt x="679" y="0"/>
                </a:moveTo>
                <a:lnTo>
                  <a:pt x="0" y="0"/>
                </a:lnTo>
                <a:lnTo>
                  <a:pt x="0" y="288"/>
                </a:lnTo>
                <a:lnTo>
                  <a:pt x="180" y="455"/>
                </a:lnTo>
                <a:lnTo>
                  <a:pt x="679" y="455"/>
                </a:lnTo>
                <a:lnTo>
                  <a:pt x="679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2" name="Freeform 60"/>
          <p:cNvSpPr>
            <a:spLocks/>
          </p:cNvSpPr>
          <p:nvPr/>
        </p:nvSpPr>
        <p:spPr bwMode="auto">
          <a:xfrm>
            <a:off x="2339752" y="1340768"/>
            <a:ext cx="1096963" cy="720725"/>
          </a:xfrm>
          <a:custGeom>
            <a:avLst/>
            <a:gdLst/>
            <a:ahLst/>
            <a:cxnLst>
              <a:cxn ang="0">
                <a:pos x="691" y="0"/>
              </a:cxn>
              <a:cxn ang="0">
                <a:pos x="691" y="454"/>
              </a:cxn>
              <a:cxn ang="0">
                <a:pos x="0" y="454"/>
              </a:cxn>
              <a:cxn ang="0">
                <a:pos x="0" y="166"/>
              </a:cxn>
              <a:cxn ang="0">
                <a:pos x="185" y="0"/>
              </a:cxn>
              <a:cxn ang="0">
                <a:pos x="691" y="0"/>
              </a:cxn>
            </a:cxnLst>
            <a:rect l="0" t="0" r="r" b="b"/>
            <a:pathLst>
              <a:path w="691" h="454">
                <a:moveTo>
                  <a:pt x="691" y="0"/>
                </a:moveTo>
                <a:lnTo>
                  <a:pt x="691" y="454"/>
                </a:lnTo>
                <a:lnTo>
                  <a:pt x="0" y="454"/>
                </a:lnTo>
                <a:lnTo>
                  <a:pt x="0" y="166"/>
                </a:lnTo>
                <a:lnTo>
                  <a:pt x="185" y="0"/>
                </a:lnTo>
                <a:lnTo>
                  <a:pt x="691" y="0"/>
                </a:lnTo>
                <a:close/>
              </a:path>
            </a:pathLst>
          </a:custGeom>
          <a:solidFill>
            <a:srgbClr val="92D050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43" name="Text Box 61"/>
          <p:cNvSpPr txBox="1">
            <a:spLocks noChangeArrowheads="1"/>
          </p:cNvSpPr>
          <p:nvPr/>
        </p:nvSpPr>
        <p:spPr bwMode="auto">
          <a:xfrm>
            <a:off x="2620963" y="19685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后</a:t>
            </a:r>
          </a:p>
        </p:txBody>
      </p:sp>
      <p:sp>
        <p:nvSpPr>
          <p:cNvPr id="144" name="Text Box 62"/>
          <p:cNvSpPr txBox="1">
            <a:spLocks noChangeArrowheads="1"/>
          </p:cNvSpPr>
          <p:nvPr/>
        </p:nvSpPr>
        <p:spPr bwMode="auto">
          <a:xfrm>
            <a:off x="3621088" y="274002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后</a:t>
            </a:r>
          </a:p>
        </p:txBody>
      </p:sp>
      <p:sp>
        <p:nvSpPr>
          <p:cNvPr id="145" name="Text Box 63"/>
          <p:cNvSpPr txBox="1">
            <a:spLocks noChangeArrowheads="1"/>
          </p:cNvSpPr>
          <p:nvPr/>
        </p:nvSpPr>
        <p:spPr bwMode="auto">
          <a:xfrm>
            <a:off x="2633663" y="345122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后</a:t>
            </a:r>
          </a:p>
        </p:txBody>
      </p:sp>
      <p:sp>
        <p:nvSpPr>
          <p:cNvPr id="146" name="Text Box 64"/>
          <p:cNvSpPr txBox="1">
            <a:spLocks noChangeArrowheads="1"/>
          </p:cNvSpPr>
          <p:nvPr/>
        </p:nvSpPr>
        <p:spPr bwMode="auto">
          <a:xfrm>
            <a:off x="1585913" y="274002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后</a:t>
            </a:r>
          </a:p>
        </p:txBody>
      </p:sp>
      <p:sp>
        <p:nvSpPr>
          <p:cNvPr id="147" name="Text Box 65"/>
          <p:cNvSpPr txBox="1">
            <a:spLocks noChangeArrowheads="1"/>
          </p:cNvSpPr>
          <p:nvPr/>
        </p:nvSpPr>
        <p:spPr bwMode="auto">
          <a:xfrm>
            <a:off x="463550" y="2419350"/>
            <a:ext cx="709613" cy="415925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66"/>
                </a:solidFill>
              </a:rPr>
              <a:t>右视</a:t>
            </a:r>
          </a:p>
        </p:txBody>
      </p:sp>
      <p:sp>
        <p:nvSpPr>
          <p:cNvPr id="148" name="Text Box 66"/>
          <p:cNvSpPr txBox="1">
            <a:spLocks noChangeArrowheads="1"/>
          </p:cNvSpPr>
          <p:nvPr/>
        </p:nvSpPr>
        <p:spPr bwMode="auto">
          <a:xfrm>
            <a:off x="3556000" y="1416050"/>
            <a:ext cx="711200" cy="415925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66"/>
                </a:solidFill>
              </a:rPr>
              <a:t>仰视</a:t>
            </a:r>
          </a:p>
        </p:txBody>
      </p:sp>
      <p:sp>
        <p:nvSpPr>
          <p:cNvPr id="149" name="Text Box 67"/>
          <p:cNvSpPr txBox="1">
            <a:spLocks noChangeArrowheads="1"/>
          </p:cNvSpPr>
          <p:nvPr/>
        </p:nvSpPr>
        <p:spPr bwMode="auto">
          <a:xfrm>
            <a:off x="6369050" y="2419350"/>
            <a:ext cx="711200" cy="415925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66"/>
                </a:solidFill>
              </a:rPr>
              <a:t>后视</a:t>
            </a:r>
          </a:p>
        </p:txBody>
      </p:sp>
      <p:sp>
        <p:nvSpPr>
          <p:cNvPr id="150" name="Rectangle 68"/>
          <p:cNvSpPr>
            <a:spLocks noChangeArrowheads="1"/>
          </p:cNvSpPr>
          <p:nvPr/>
        </p:nvSpPr>
        <p:spPr bwMode="auto">
          <a:xfrm>
            <a:off x="5795963" y="3325813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下</a:t>
            </a:r>
          </a:p>
        </p:txBody>
      </p:sp>
      <p:sp>
        <p:nvSpPr>
          <p:cNvPr id="151" name="Rectangle 69"/>
          <p:cNvSpPr>
            <a:spLocks noChangeArrowheads="1"/>
          </p:cNvSpPr>
          <p:nvPr/>
        </p:nvSpPr>
        <p:spPr bwMode="auto">
          <a:xfrm>
            <a:off x="5121275" y="273367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右</a:t>
            </a:r>
          </a:p>
        </p:txBody>
      </p:sp>
      <p:sp>
        <p:nvSpPr>
          <p:cNvPr id="152" name="Rectangle 70"/>
          <p:cNvSpPr>
            <a:spLocks noChangeArrowheads="1"/>
          </p:cNvSpPr>
          <p:nvPr/>
        </p:nvSpPr>
        <p:spPr bwMode="auto">
          <a:xfrm>
            <a:off x="6607175" y="273685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99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左</a:t>
            </a:r>
          </a:p>
        </p:txBody>
      </p:sp>
      <p:sp>
        <p:nvSpPr>
          <p:cNvPr id="153" name="Rectangle 71"/>
          <p:cNvSpPr>
            <a:spLocks noChangeArrowheads="1"/>
          </p:cNvSpPr>
          <p:nvPr/>
        </p:nvSpPr>
        <p:spPr bwMode="auto">
          <a:xfrm>
            <a:off x="5791200" y="2070100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上</a:t>
            </a:r>
            <a:endParaRPr lang="zh-CN" altLang="en-US" b="1">
              <a:solidFill>
                <a:srgbClr val="000066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54" name="Text Box 74"/>
          <p:cNvSpPr txBox="1">
            <a:spLocks noChangeArrowheads="1"/>
          </p:cNvSpPr>
          <p:nvPr/>
        </p:nvSpPr>
        <p:spPr bwMode="auto">
          <a:xfrm>
            <a:off x="2627313" y="4500563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前</a:t>
            </a:r>
          </a:p>
        </p:txBody>
      </p:sp>
      <p:sp>
        <p:nvSpPr>
          <p:cNvPr id="155" name="Text Box 75"/>
          <p:cNvSpPr txBox="1">
            <a:spLocks noChangeArrowheads="1"/>
          </p:cNvSpPr>
          <p:nvPr/>
        </p:nvSpPr>
        <p:spPr bwMode="auto">
          <a:xfrm>
            <a:off x="4668838" y="2744788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前</a:t>
            </a:r>
          </a:p>
        </p:txBody>
      </p:sp>
      <p:sp>
        <p:nvSpPr>
          <p:cNvPr id="156" name="Text Box 76"/>
          <p:cNvSpPr txBox="1">
            <a:spLocks noChangeArrowheads="1"/>
          </p:cNvSpPr>
          <p:nvPr/>
        </p:nvSpPr>
        <p:spPr bwMode="auto">
          <a:xfrm>
            <a:off x="436563" y="2746375"/>
            <a:ext cx="4889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33339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前</a:t>
            </a:r>
          </a:p>
        </p:txBody>
      </p:sp>
      <p:sp>
        <p:nvSpPr>
          <p:cNvPr id="157" name="Text Box 78"/>
          <p:cNvSpPr txBox="1">
            <a:spLocks noChangeArrowheads="1"/>
          </p:cNvSpPr>
          <p:nvPr/>
        </p:nvSpPr>
        <p:spPr bwMode="auto">
          <a:xfrm>
            <a:off x="7034213" y="1589088"/>
            <a:ext cx="1809750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等长关系</a:t>
            </a:r>
          </a:p>
        </p:txBody>
      </p:sp>
      <p:sp>
        <p:nvSpPr>
          <p:cNvPr id="158" name="Text Box 79"/>
          <p:cNvSpPr txBox="1">
            <a:spLocks noChangeArrowheads="1"/>
          </p:cNvSpPr>
          <p:nvPr/>
        </p:nvSpPr>
        <p:spPr bwMode="auto">
          <a:xfrm>
            <a:off x="7024688" y="1593850"/>
            <a:ext cx="1809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等宽关系</a:t>
            </a:r>
          </a:p>
        </p:txBody>
      </p:sp>
      <p:sp>
        <p:nvSpPr>
          <p:cNvPr id="159" name="Text Box 80"/>
          <p:cNvSpPr txBox="1">
            <a:spLocks noChangeArrowheads="1"/>
          </p:cNvSpPr>
          <p:nvPr/>
        </p:nvSpPr>
        <p:spPr bwMode="auto">
          <a:xfrm>
            <a:off x="7043738" y="1603375"/>
            <a:ext cx="180975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A5002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等高关系</a:t>
            </a:r>
          </a:p>
        </p:txBody>
      </p:sp>
      <p:sp>
        <p:nvSpPr>
          <p:cNvPr id="160" name="Freeform 81"/>
          <p:cNvSpPr>
            <a:spLocks/>
          </p:cNvSpPr>
          <p:nvPr/>
        </p:nvSpPr>
        <p:spPr bwMode="auto">
          <a:xfrm>
            <a:off x="1043608" y="2564904"/>
            <a:ext cx="660400" cy="854075"/>
          </a:xfrm>
          <a:custGeom>
            <a:avLst/>
            <a:gdLst/>
            <a:ahLst/>
            <a:cxnLst>
              <a:cxn ang="0">
                <a:pos x="416" y="0"/>
              </a:cxn>
              <a:cxn ang="0">
                <a:pos x="416" y="538"/>
              </a:cxn>
              <a:cxn ang="0">
                <a:pos x="0" y="538"/>
              </a:cxn>
              <a:cxn ang="0">
                <a:pos x="0" y="326"/>
              </a:cxn>
              <a:cxn ang="0">
                <a:pos x="224" y="326"/>
              </a:cxn>
              <a:cxn ang="0">
                <a:pos x="224" y="0"/>
              </a:cxn>
              <a:cxn ang="0">
                <a:pos x="416" y="0"/>
              </a:cxn>
            </a:cxnLst>
            <a:rect l="0" t="0" r="r" b="b"/>
            <a:pathLst>
              <a:path w="416" h="538">
                <a:moveTo>
                  <a:pt x="416" y="0"/>
                </a:moveTo>
                <a:lnTo>
                  <a:pt x="416" y="538"/>
                </a:lnTo>
                <a:lnTo>
                  <a:pt x="0" y="538"/>
                </a:lnTo>
                <a:lnTo>
                  <a:pt x="0" y="326"/>
                </a:lnTo>
                <a:lnTo>
                  <a:pt x="224" y="326"/>
                </a:lnTo>
                <a:lnTo>
                  <a:pt x="224" y="0"/>
                </a:lnTo>
                <a:lnTo>
                  <a:pt x="416" y="0"/>
                </a:lnTo>
                <a:close/>
              </a:path>
            </a:pathLst>
          </a:custGeom>
          <a:solidFill>
            <a:srgbClr val="FFCCFF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1" name="Freeform 82"/>
          <p:cNvSpPr>
            <a:spLocks/>
          </p:cNvSpPr>
          <p:nvPr/>
        </p:nvSpPr>
        <p:spPr bwMode="auto">
          <a:xfrm>
            <a:off x="2339752" y="2564904"/>
            <a:ext cx="1096962" cy="854075"/>
          </a:xfrm>
          <a:custGeom>
            <a:avLst/>
            <a:gdLst/>
            <a:ahLst/>
            <a:cxnLst>
              <a:cxn ang="0">
                <a:pos x="691" y="538"/>
              </a:cxn>
              <a:cxn ang="0">
                <a:pos x="691" y="0"/>
              </a:cxn>
              <a:cxn ang="0">
                <a:pos x="551" y="0"/>
              </a:cxn>
              <a:cxn ang="0">
                <a:pos x="551" y="173"/>
              </a:cxn>
              <a:cxn ang="0">
                <a:pos x="416" y="173"/>
              </a:cxn>
              <a:cxn ang="0">
                <a:pos x="416" y="0"/>
              </a:cxn>
              <a:cxn ang="0">
                <a:pos x="282" y="0"/>
              </a:cxn>
              <a:cxn ang="0">
                <a:pos x="282" y="339"/>
              </a:cxn>
              <a:cxn ang="0">
                <a:pos x="0" y="339"/>
              </a:cxn>
              <a:cxn ang="0">
                <a:pos x="0" y="538"/>
              </a:cxn>
              <a:cxn ang="0">
                <a:pos x="691" y="538"/>
              </a:cxn>
            </a:cxnLst>
            <a:rect l="0" t="0" r="r" b="b"/>
            <a:pathLst>
              <a:path w="691" h="538">
                <a:moveTo>
                  <a:pt x="691" y="538"/>
                </a:moveTo>
                <a:lnTo>
                  <a:pt x="691" y="0"/>
                </a:lnTo>
                <a:lnTo>
                  <a:pt x="551" y="0"/>
                </a:lnTo>
                <a:lnTo>
                  <a:pt x="551" y="173"/>
                </a:lnTo>
                <a:lnTo>
                  <a:pt x="416" y="173"/>
                </a:lnTo>
                <a:lnTo>
                  <a:pt x="416" y="0"/>
                </a:lnTo>
                <a:lnTo>
                  <a:pt x="282" y="0"/>
                </a:lnTo>
                <a:lnTo>
                  <a:pt x="282" y="339"/>
                </a:lnTo>
                <a:lnTo>
                  <a:pt x="0" y="339"/>
                </a:lnTo>
                <a:lnTo>
                  <a:pt x="0" y="538"/>
                </a:lnTo>
                <a:lnTo>
                  <a:pt x="691" y="538"/>
                </a:lnTo>
                <a:close/>
              </a:path>
            </a:pathLst>
          </a:custGeom>
          <a:solidFill>
            <a:srgbClr val="FFCCFF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2" name="Freeform 83"/>
          <p:cNvSpPr>
            <a:spLocks/>
          </p:cNvSpPr>
          <p:nvPr/>
        </p:nvSpPr>
        <p:spPr bwMode="auto">
          <a:xfrm>
            <a:off x="4067944" y="2564904"/>
            <a:ext cx="641350" cy="863600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186" y="0"/>
              </a:cxn>
              <a:cxn ang="0">
                <a:pos x="186" y="320"/>
              </a:cxn>
              <a:cxn ang="0">
                <a:pos x="404" y="320"/>
              </a:cxn>
              <a:cxn ang="0">
                <a:pos x="404" y="544"/>
              </a:cxn>
              <a:cxn ang="0">
                <a:pos x="0" y="544"/>
              </a:cxn>
              <a:cxn ang="0">
                <a:pos x="0" y="0"/>
              </a:cxn>
            </a:cxnLst>
            <a:rect l="0" t="0" r="r" b="b"/>
            <a:pathLst>
              <a:path w="404" h="544">
                <a:moveTo>
                  <a:pt x="0" y="0"/>
                </a:moveTo>
                <a:lnTo>
                  <a:pt x="186" y="0"/>
                </a:lnTo>
                <a:lnTo>
                  <a:pt x="186" y="320"/>
                </a:lnTo>
                <a:lnTo>
                  <a:pt x="404" y="320"/>
                </a:lnTo>
                <a:lnTo>
                  <a:pt x="404" y="544"/>
                </a:lnTo>
                <a:lnTo>
                  <a:pt x="0" y="544"/>
                </a:lnTo>
                <a:lnTo>
                  <a:pt x="0" y="0"/>
                </a:lnTo>
                <a:close/>
              </a:path>
            </a:pathLst>
          </a:custGeom>
          <a:solidFill>
            <a:srgbClr val="FFCCFF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3" name="Freeform 84"/>
          <p:cNvSpPr>
            <a:spLocks/>
          </p:cNvSpPr>
          <p:nvPr/>
        </p:nvSpPr>
        <p:spPr bwMode="auto">
          <a:xfrm>
            <a:off x="5553075" y="2543175"/>
            <a:ext cx="1076325" cy="873125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0" y="550"/>
              </a:cxn>
              <a:cxn ang="0">
                <a:pos x="678" y="550"/>
              </a:cxn>
              <a:cxn ang="0">
                <a:pos x="678" y="345"/>
              </a:cxn>
              <a:cxn ang="0">
                <a:pos x="409" y="345"/>
              </a:cxn>
              <a:cxn ang="0">
                <a:pos x="409" y="6"/>
              </a:cxn>
              <a:cxn ang="0">
                <a:pos x="268" y="6"/>
              </a:cxn>
              <a:cxn ang="0">
                <a:pos x="268" y="185"/>
              </a:cxn>
              <a:cxn ang="0">
                <a:pos x="128" y="185"/>
              </a:cxn>
              <a:cxn ang="0">
                <a:pos x="128" y="0"/>
              </a:cxn>
              <a:cxn ang="0">
                <a:pos x="0" y="0"/>
              </a:cxn>
            </a:cxnLst>
            <a:rect l="0" t="0" r="r" b="b"/>
            <a:pathLst>
              <a:path w="678" h="550">
                <a:moveTo>
                  <a:pt x="0" y="0"/>
                </a:moveTo>
                <a:lnTo>
                  <a:pt x="0" y="550"/>
                </a:lnTo>
                <a:lnTo>
                  <a:pt x="678" y="550"/>
                </a:lnTo>
                <a:lnTo>
                  <a:pt x="678" y="345"/>
                </a:lnTo>
                <a:lnTo>
                  <a:pt x="409" y="345"/>
                </a:lnTo>
                <a:lnTo>
                  <a:pt x="409" y="6"/>
                </a:lnTo>
                <a:lnTo>
                  <a:pt x="268" y="6"/>
                </a:lnTo>
                <a:lnTo>
                  <a:pt x="268" y="185"/>
                </a:lnTo>
                <a:lnTo>
                  <a:pt x="128" y="185"/>
                </a:lnTo>
                <a:lnTo>
                  <a:pt x="128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CFF">
              <a:alpha val="50000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64" name="Text Box 85"/>
          <p:cNvSpPr txBox="1">
            <a:spLocks noChangeArrowheads="1"/>
          </p:cNvSpPr>
          <p:nvPr/>
        </p:nvSpPr>
        <p:spPr bwMode="auto">
          <a:xfrm>
            <a:off x="2000250" y="2409825"/>
            <a:ext cx="711200" cy="415925"/>
          </a:xfrm>
          <a:prstGeom prst="rect">
            <a:avLst/>
          </a:prstGeom>
          <a:noFill/>
          <a:ln w="19050">
            <a:solidFill>
              <a:srgbClr val="A5002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A50021"/>
                </a:solidFill>
              </a:rPr>
              <a:t>主视</a:t>
            </a:r>
          </a:p>
        </p:txBody>
      </p:sp>
      <p:sp>
        <p:nvSpPr>
          <p:cNvPr id="165" name="Text Box 86"/>
          <p:cNvSpPr txBox="1">
            <a:spLocks noChangeArrowheads="1"/>
          </p:cNvSpPr>
          <p:nvPr/>
        </p:nvSpPr>
        <p:spPr bwMode="auto">
          <a:xfrm>
            <a:off x="3557588" y="4011613"/>
            <a:ext cx="711200" cy="415925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66"/>
                </a:solidFill>
              </a:rPr>
              <a:t>俯视</a:t>
            </a:r>
          </a:p>
        </p:txBody>
      </p:sp>
      <p:sp>
        <p:nvSpPr>
          <p:cNvPr id="166" name="Text Box 87"/>
          <p:cNvSpPr txBox="1">
            <a:spLocks noChangeArrowheads="1"/>
          </p:cNvSpPr>
          <p:nvPr/>
        </p:nvSpPr>
        <p:spPr bwMode="auto">
          <a:xfrm>
            <a:off x="4471988" y="2419350"/>
            <a:ext cx="711200" cy="415925"/>
          </a:xfrm>
          <a:prstGeom prst="rect">
            <a:avLst/>
          </a:prstGeom>
          <a:noFill/>
          <a:ln w="19050">
            <a:solidFill>
              <a:srgbClr val="00006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solidFill>
                  <a:srgbClr val="000066"/>
                </a:solidFill>
              </a:rPr>
              <a:t>左视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25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3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1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49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0" dur="75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5" dur="75"/>
                                        <p:tgtEl>
                                          <p:spTgt spid="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1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9" dur="75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>
                            <p:stCondLst>
                              <p:cond delay="5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3500"/>
                            </p:stCondLst>
                            <p:childTnLst>
                              <p:par>
                                <p:cTn id="156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500"/>
                            </p:stCondLst>
                            <p:childTnLst>
                              <p:par>
                                <p:cTn id="177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>
                            <p:stCondLst>
                              <p:cond delay="500"/>
                            </p:stCondLst>
                            <p:childTnLst>
                              <p:par>
                                <p:cTn id="184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utoUpdateAnimBg="0"/>
      <p:bldP spid="16" grpId="0" animBg="1" autoUpdateAnimBg="0"/>
      <p:bldP spid="17" grpId="0" build="p" autoUpdateAnimBg="0"/>
      <p:bldP spid="18" grpId="0" build="p" autoUpdateAnimBg="0"/>
      <p:bldP spid="73" grpId="0" autoUpdateAnimBg="0"/>
      <p:bldP spid="74" grpId="0" build="p" autoUpdateAnimBg="0"/>
      <p:bldP spid="100" grpId="0" autoUpdateAnimBg="0"/>
      <p:bldP spid="135" grpId="0" animBg="1"/>
      <p:bldP spid="136" grpId="0" animBg="1"/>
      <p:bldP spid="137" grpId="0" animBg="1"/>
      <p:bldP spid="138" grpId="0" animBg="1"/>
      <p:bldP spid="139" grpId="0" animBg="1"/>
      <p:bldP spid="140" grpId="0" animBg="1"/>
      <p:bldP spid="141" grpId="0" animBg="1"/>
      <p:bldP spid="142" grpId="0" animBg="1"/>
      <p:bldP spid="143" grpId="0" autoUpdateAnimBg="0"/>
      <p:bldP spid="144" grpId="0" autoUpdateAnimBg="0"/>
      <p:bldP spid="145" grpId="0" autoUpdateAnimBg="0"/>
      <p:bldP spid="146" grpId="0" autoUpdateAnimBg="0"/>
      <p:bldP spid="147" grpId="0" animBg="1" autoUpdateAnimBg="0"/>
      <p:bldP spid="148" grpId="0" animBg="1" autoUpdateAnimBg="0"/>
      <p:bldP spid="149" grpId="0" animBg="1" autoUpdateAnimBg="0"/>
      <p:bldP spid="150" grpId="0" autoUpdateAnimBg="0"/>
      <p:bldP spid="151" grpId="0" autoUpdateAnimBg="0"/>
      <p:bldP spid="152" grpId="0" autoUpdateAnimBg="0"/>
      <p:bldP spid="153" grpId="0" autoUpdateAnimBg="0"/>
      <p:bldP spid="154" grpId="0" autoUpdateAnimBg="0"/>
      <p:bldP spid="155" grpId="0" autoUpdateAnimBg="0"/>
      <p:bldP spid="156" grpId="0" autoUpdateAnimBg="0"/>
      <p:bldP spid="158" grpId="0" autoUpdateAnimBg="0"/>
      <p:bldP spid="159" grpId="0" autoUpdateAnimBg="0"/>
      <p:bldP spid="160" grpId="0" animBg="1"/>
      <p:bldP spid="161" grpId="0" animBg="1"/>
      <p:bldP spid="162" grpId="0" animBg="1"/>
      <p:bldP spid="163" grpId="0" animBg="1"/>
      <p:bldP spid="164" grpId="0" animBg="1" autoUpdateAnimBg="0"/>
      <p:bldP spid="165" grpId="0" animBg="1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467544" y="260648"/>
            <a:ext cx="1722437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向视图</a:t>
            </a:r>
          </a:p>
        </p:txBody>
      </p:sp>
      <p:grpSp>
        <p:nvGrpSpPr>
          <p:cNvPr id="5" name="Group 4"/>
          <p:cNvGrpSpPr>
            <a:grpSpLocks/>
          </p:cNvGrpSpPr>
          <p:nvPr/>
        </p:nvGrpSpPr>
        <p:grpSpPr bwMode="auto">
          <a:xfrm>
            <a:off x="1201738" y="1392238"/>
            <a:ext cx="1312862" cy="1731962"/>
            <a:chOff x="991" y="845"/>
            <a:chExt cx="827" cy="1091"/>
          </a:xfrm>
        </p:grpSpPr>
        <p:sp>
          <p:nvSpPr>
            <p:cNvPr id="6" name="Line 5"/>
            <p:cNvSpPr>
              <a:spLocks noChangeShapeType="1"/>
            </p:cNvSpPr>
            <p:nvPr/>
          </p:nvSpPr>
          <p:spPr bwMode="auto">
            <a:xfrm>
              <a:off x="1000" y="845"/>
              <a:ext cx="0" cy="10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7" name="Line 6"/>
            <p:cNvSpPr>
              <a:spLocks noChangeShapeType="1"/>
            </p:cNvSpPr>
            <p:nvPr/>
          </p:nvSpPr>
          <p:spPr bwMode="auto">
            <a:xfrm flipV="1">
              <a:off x="1818" y="1718"/>
              <a:ext cx="0" cy="2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 flipH="1">
              <a:off x="1618" y="1718"/>
              <a:ext cx="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V="1">
              <a:off x="1618" y="854"/>
              <a:ext cx="0" cy="8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H="1">
              <a:off x="991" y="854"/>
              <a:ext cx="6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1000" y="1054"/>
              <a:ext cx="61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2" name="Line 11"/>
            <p:cNvSpPr>
              <a:spLocks noChangeShapeType="1"/>
            </p:cNvSpPr>
            <p:nvPr/>
          </p:nvSpPr>
          <p:spPr bwMode="auto">
            <a:xfrm>
              <a:off x="991" y="1918"/>
              <a:ext cx="8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13" name="Line 12"/>
          <p:cNvSpPr>
            <a:spLocks noChangeShapeType="1"/>
          </p:cNvSpPr>
          <p:nvPr/>
        </p:nvSpPr>
        <p:spPr bwMode="auto">
          <a:xfrm>
            <a:off x="1778000" y="987425"/>
            <a:ext cx="0" cy="40640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sm" len="lg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393825" y="790575"/>
            <a:ext cx="361950" cy="5191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B</a:t>
            </a: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1175684" y="3709147"/>
            <a:ext cx="1295400" cy="838200"/>
            <a:chOff x="1000" y="1960"/>
            <a:chExt cx="816" cy="528"/>
          </a:xfrm>
        </p:grpSpPr>
        <p:sp>
          <p:nvSpPr>
            <p:cNvPr id="16" name="Rectangle 15"/>
            <p:cNvSpPr>
              <a:spLocks noChangeArrowheads="1"/>
            </p:cNvSpPr>
            <p:nvPr/>
          </p:nvSpPr>
          <p:spPr bwMode="auto">
            <a:xfrm>
              <a:off x="1000" y="1960"/>
              <a:ext cx="816" cy="52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7" name="Line 16"/>
            <p:cNvSpPr>
              <a:spLocks noChangeShapeType="1"/>
            </p:cNvSpPr>
            <p:nvPr/>
          </p:nvSpPr>
          <p:spPr bwMode="auto">
            <a:xfrm>
              <a:off x="1616" y="1960"/>
              <a:ext cx="0" cy="5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18" name="Line 17"/>
            <p:cNvSpPr>
              <a:spLocks noChangeShapeType="1"/>
            </p:cNvSpPr>
            <p:nvPr/>
          </p:nvSpPr>
          <p:spPr bwMode="auto">
            <a:xfrm>
              <a:off x="1000" y="2312"/>
              <a:ext cx="61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3632200" y="2020888"/>
            <a:ext cx="1295400" cy="838200"/>
            <a:chOff x="1000" y="1960"/>
            <a:chExt cx="816" cy="528"/>
          </a:xfrm>
          <a:solidFill>
            <a:schemeClr val="bg1"/>
          </a:solidFill>
        </p:grpSpPr>
        <p:sp>
          <p:nvSpPr>
            <p:cNvPr id="20" name="Rectangle 19"/>
            <p:cNvSpPr>
              <a:spLocks noChangeArrowheads="1"/>
            </p:cNvSpPr>
            <p:nvPr/>
          </p:nvSpPr>
          <p:spPr bwMode="auto">
            <a:xfrm>
              <a:off x="1000" y="1960"/>
              <a:ext cx="816" cy="528"/>
            </a:xfrm>
            <a:prstGeom prst="rect">
              <a:avLst/>
            </a:prstGeom>
            <a:grp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1" name="Line 20"/>
            <p:cNvSpPr>
              <a:spLocks noChangeShapeType="1"/>
            </p:cNvSpPr>
            <p:nvPr/>
          </p:nvSpPr>
          <p:spPr bwMode="auto">
            <a:xfrm>
              <a:off x="1616" y="1960"/>
              <a:ext cx="0" cy="528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22" name="Line 21"/>
            <p:cNvSpPr>
              <a:spLocks noChangeShapeType="1"/>
            </p:cNvSpPr>
            <p:nvPr/>
          </p:nvSpPr>
          <p:spPr bwMode="auto">
            <a:xfrm>
              <a:off x="1000" y="2312"/>
              <a:ext cx="616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23" name="Text Box 22"/>
          <p:cNvSpPr txBox="1">
            <a:spLocks noChangeArrowheads="1"/>
          </p:cNvSpPr>
          <p:nvPr/>
        </p:nvSpPr>
        <p:spPr bwMode="auto">
          <a:xfrm>
            <a:off x="4073525" y="1544638"/>
            <a:ext cx="361950" cy="519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B</a:t>
            </a:r>
            <a:endParaRPr lang="en-US" altLang="zh-CN" sz="2800" b="1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4" name="Line 23"/>
          <p:cNvSpPr>
            <a:spLocks noChangeShapeType="1"/>
          </p:cNvSpPr>
          <p:nvPr/>
        </p:nvSpPr>
        <p:spPr bwMode="auto">
          <a:xfrm flipH="1">
            <a:off x="2486025" y="2374900"/>
            <a:ext cx="4064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sm" len="lg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5" name="Text Box 24"/>
          <p:cNvSpPr txBox="1">
            <a:spLocks noChangeArrowheads="1"/>
          </p:cNvSpPr>
          <p:nvPr/>
        </p:nvSpPr>
        <p:spPr bwMode="auto">
          <a:xfrm>
            <a:off x="2686050" y="1822450"/>
            <a:ext cx="361950" cy="5191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D</a:t>
            </a:r>
          </a:p>
        </p:txBody>
      </p:sp>
      <p:sp>
        <p:nvSpPr>
          <p:cNvPr id="26" name="Line 25"/>
          <p:cNvSpPr>
            <a:spLocks noChangeShapeType="1"/>
          </p:cNvSpPr>
          <p:nvPr/>
        </p:nvSpPr>
        <p:spPr bwMode="auto">
          <a:xfrm>
            <a:off x="581025" y="2374900"/>
            <a:ext cx="4191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sm" len="lg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27" name="Text Box 26"/>
          <p:cNvSpPr txBox="1">
            <a:spLocks noChangeArrowheads="1"/>
          </p:cNvSpPr>
          <p:nvPr/>
        </p:nvSpPr>
        <p:spPr bwMode="auto">
          <a:xfrm>
            <a:off x="628650" y="1822450"/>
            <a:ext cx="361950" cy="5191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C</a:t>
            </a:r>
          </a:p>
        </p:txBody>
      </p: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3100388" y="3440113"/>
            <a:ext cx="838200" cy="1689100"/>
            <a:chOff x="1872" y="888"/>
            <a:chExt cx="528" cy="1064"/>
          </a:xfrm>
          <a:solidFill>
            <a:schemeClr val="bg1"/>
          </a:solidFill>
        </p:grpSpPr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1872" y="888"/>
              <a:ext cx="528" cy="1064"/>
            </a:xfrm>
            <a:custGeom>
              <a:avLst/>
              <a:gdLst/>
              <a:ahLst/>
              <a:cxnLst>
                <a:cxn ang="0">
                  <a:pos x="0" y="1064"/>
                </a:cxn>
                <a:cxn ang="0">
                  <a:pos x="0" y="0"/>
                </a:cxn>
                <a:cxn ang="0">
                  <a:pos x="344" y="0"/>
                </a:cxn>
                <a:cxn ang="0">
                  <a:pos x="528" y="184"/>
                </a:cxn>
                <a:cxn ang="0">
                  <a:pos x="528" y="1064"/>
                </a:cxn>
                <a:cxn ang="0">
                  <a:pos x="0" y="1064"/>
                </a:cxn>
              </a:cxnLst>
              <a:rect l="0" t="0" r="r" b="b"/>
              <a:pathLst>
                <a:path w="528" h="1064">
                  <a:moveTo>
                    <a:pt x="0" y="1064"/>
                  </a:moveTo>
                  <a:lnTo>
                    <a:pt x="0" y="0"/>
                  </a:lnTo>
                  <a:lnTo>
                    <a:pt x="344" y="0"/>
                  </a:lnTo>
                  <a:lnTo>
                    <a:pt x="528" y="184"/>
                  </a:lnTo>
                  <a:lnTo>
                    <a:pt x="528" y="1064"/>
                  </a:lnTo>
                  <a:lnTo>
                    <a:pt x="0" y="1064"/>
                  </a:ln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0" name="Line 29"/>
            <p:cNvSpPr>
              <a:spLocks noChangeShapeType="1"/>
            </p:cNvSpPr>
            <p:nvPr/>
          </p:nvSpPr>
          <p:spPr bwMode="auto">
            <a:xfrm>
              <a:off x="1872" y="1760"/>
              <a:ext cx="528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1" name="Text Box 30"/>
          <p:cNvSpPr txBox="1">
            <a:spLocks noChangeArrowheads="1"/>
          </p:cNvSpPr>
          <p:nvPr/>
        </p:nvSpPr>
        <p:spPr bwMode="auto">
          <a:xfrm>
            <a:off x="3186113" y="2928938"/>
            <a:ext cx="361950" cy="519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C</a:t>
            </a:r>
          </a:p>
        </p:txBody>
      </p: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4646613" y="3455988"/>
            <a:ext cx="838200" cy="1689100"/>
            <a:chOff x="3248" y="2112"/>
            <a:chExt cx="528" cy="1064"/>
          </a:xfrm>
          <a:solidFill>
            <a:schemeClr val="bg1"/>
          </a:solidFill>
        </p:grpSpPr>
        <p:sp>
          <p:nvSpPr>
            <p:cNvPr id="33" name="Freeform 32"/>
            <p:cNvSpPr>
              <a:spLocks/>
            </p:cNvSpPr>
            <p:nvPr/>
          </p:nvSpPr>
          <p:spPr bwMode="auto">
            <a:xfrm flipH="1">
              <a:off x="3248" y="2112"/>
              <a:ext cx="528" cy="1064"/>
            </a:xfrm>
            <a:custGeom>
              <a:avLst/>
              <a:gdLst/>
              <a:ahLst/>
              <a:cxnLst>
                <a:cxn ang="0">
                  <a:pos x="0" y="1064"/>
                </a:cxn>
                <a:cxn ang="0">
                  <a:pos x="0" y="0"/>
                </a:cxn>
                <a:cxn ang="0">
                  <a:pos x="344" y="0"/>
                </a:cxn>
                <a:cxn ang="0">
                  <a:pos x="528" y="184"/>
                </a:cxn>
                <a:cxn ang="0">
                  <a:pos x="528" y="1064"/>
                </a:cxn>
                <a:cxn ang="0">
                  <a:pos x="0" y="1064"/>
                </a:cxn>
              </a:cxnLst>
              <a:rect l="0" t="0" r="r" b="b"/>
              <a:pathLst>
                <a:path w="528" h="1064">
                  <a:moveTo>
                    <a:pt x="0" y="1064"/>
                  </a:moveTo>
                  <a:lnTo>
                    <a:pt x="0" y="0"/>
                  </a:lnTo>
                  <a:lnTo>
                    <a:pt x="344" y="0"/>
                  </a:lnTo>
                  <a:lnTo>
                    <a:pt x="528" y="184"/>
                  </a:lnTo>
                  <a:lnTo>
                    <a:pt x="528" y="1064"/>
                  </a:lnTo>
                  <a:lnTo>
                    <a:pt x="0" y="1064"/>
                  </a:lnTo>
                  <a:close/>
                </a:path>
              </a:pathLst>
            </a:custGeom>
            <a:grpFill/>
            <a:ln w="381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 flipH="1">
              <a:off x="3248" y="2984"/>
              <a:ext cx="528" cy="0"/>
            </a:xfrm>
            <a:prstGeom prst="line">
              <a:avLst/>
            </a:prstGeom>
            <a:grp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35" name="Text Box 34"/>
          <p:cNvSpPr txBox="1">
            <a:spLocks noChangeArrowheads="1"/>
          </p:cNvSpPr>
          <p:nvPr/>
        </p:nvSpPr>
        <p:spPr bwMode="auto">
          <a:xfrm>
            <a:off x="4829175" y="2957513"/>
            <a:ext cx="361950" cy="519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D</a:t>
            </a:r>
          </a:p>
        </p:txBody>
      </p:sp>
      <p:grpSp>
        <p:nvGrpSpPr>
          <p:cNvPr id="36" name="Group 35"/>
          <p:cNvGrpSpPr>
            <a:grpSpLocks/>
          </p:cNvGrpSpPr>
          <p:nvPr/>
        </p:nvGrpSpPr>
        <p:grpSpPr bwMode="auto">
          <a:xfrm>
            <a:off x="5689600" y="2033588"/>
            <a:ext cx="1308100" cy="838200"/>
            <a:chOff x="3344" y="1720"/>
            <a:chExt cx="824" cy="528"/>
          </a:xfrm>
          <a:solidFill>
            <a:schemeClr val="bg1"/>
          </a:solidFill>
        </p:grpSpPr>
        <p:sp>
          <p:nvSpPr>
            <p:cNvPr id="37" name="Rectangle 36"/>
            <p:cNvSpPr>
              <a:spLocks noChangeArrowheads="1"/>
            </p:cNvSpPr>
            <p:nvPr/>
          </p:nvSpPr>
          <p:spPr bwMode="auto">
            <a:xfrm flipV="1">
              <a:off x="3352" y="1720"/>
              <a:ext cx="816" cy="528"/>
            </a:xfrm>
            <a:prstGeom prst="rect">
              <a:avLst/>
            </a:prstGeom>
            <a:grpFill/>
            <a:ln w="3810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8" name="Line 37"/>
            <p:cNvSpPr>
              <a:spLocks noChangeShapeType="1"/>
            </p:cNvSpPr>
            <p:nvPr/>
          </p:nvSpPr>
          <p:spPr bwMode="auto">
            <a:xfrm flipV="1">
              <a:off x="3968" y="1720"/>
              <a:ext cx="0" cy="528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39" name="Line 38"/>
            <p:cNvSpPr>
              <a:spLocks noChangeShapeType="1"/>
            </p:cNvSpPr>
            <p:nvPr/>
          </p:nvSpPr>
          <p:spPr bwMode="auto">
            <a:xfrm flipV="1">
              <a:off x="3344" y="1896"/>
              <a:ext cx="632" cy="0"/>
            </a:xfrm>
            <a:prstGeom prst="line">
              <a:avLst/>
            </a:prstGeom>
            <a:grp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0" name="Text Box 39"/>
          <p:cNvSpPr txBox="1">
            <a:spLocks noChangeArrowheads="1"/>
          </p:cNvSpPr>
          <p:nvPr/>
        </p:nvSpPr>
        <p:spPr bwMode="auto">
          <a:xfrm>
            <a:off x="6156325" y="1544638"/>
            <a:ext cx="361950" cy="519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E</a:t>
            </a:r>
          </a:p>
        </p:txBody>
      </p:sp>
      <p:sp>
        <p:nvSpPr>
          <p:cNvPr id="41" name="Line 40"/>
          <p:cNvSpPr>
            <a:spLocks noChangeShapeType="1"/>
          </p:cNvSpPr>
          <p:nvPr/>
        </p:nvSpPr>
        <p:spPr bwMode="auto">
          <a:xfrm flipH="1">
            <a:off x="5676900" y="4352925"/>
            <a:ext cx="457200" cy="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sm" len="lg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42" name="Text Box 41"/>
          <p:cNvSpPr txBox="1">
            <a:spLocks noChangeArrowheads="1"/>
          </p:cNvSpPr>
          <p:nvPr/>
        </p:nvSpPr>
        <p:spPr bwMode="auto">
          <a:xfrm>
            <a:off x="5743575" y="3730625"/>
            <a:ext cx="361950" cy="5191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F</a:t>
            </a:r>
          </a:p>
        </p:txBody>
      </p:sp>
      <p:sp>
        <p:nvSpPr>
          <p:cNvPr id="43" name="Text Box 42"/>
          <p:cNvSpPr txBox="1">
            <a:spLocks noChangeArrowheads="1"/>
          </p:cNvSpPr>
          <p:nvPr/>
        </p:nvSpPr>
        <p:spPr bwMode="auto">
          <a:xfrm>
            <a:off x="6838950" y="2935288"/>
            <a:ext cx="361950" cy="519112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F</a:t>
            </a:r>
          </a:p>
        </p:txBody>
      </p:sp>
      <p:grpSp>
        <p:nvGrpSpPr>
          <p:cNvPr id="44" name="Group 43"/>
          <p:cNvGrpSpPr>
            <a:grpSpLocks/>
          </p:cNvGrpSpPr>
          <p:nvPr/>
        </p:nvGrpSpPr>
        <p:grpSpPr bwMode="auto">
          <a:xfrm>
            <a:off x="6321425" y="3411538"/>
            <a:ext cx="1312863" cy="1731962"/>
            <a:chOff x="3631" y="2437"/>
            <a:chExt cx="827" cy="1091"/>
          </a:xfrm>
        </p:grpSpPr>
        <p:sp>
          <p:nvSpPr>
            <p:cNvPr id="45" name="Line 44"/>
            <p:cNvSpPr>
              <a:spLocks noChangeShapeType="1"/>
            </p:cNvSpPr>
            <p:nvPr/>
          </p:nvSpPr>
          <p:spPr bwMode="auto">
            <a:xfrm flipH="1">
              <a:off x="4449" y="2437"/>
              <a:ext cx="0" cy="108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6" name="Line 45"/>
            <p:cNvSpPr>
              <a:spLocks noChangeShapeType="1"/>
            </p:cNvSpPr>
            <p:nvPr/>
          </p:nvSpPr>
          <p:spPr bwMode="auto">
            <a:xfrm flipH="1" flipV="1">
              <a:off x="3631" y="3310"/>
              <a:ext cx="0" cy="21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7" name="Line 46"/>
            <p:cNvSpPr>
              <a:spLocks noChangeShapeType="1"/>
            </p:cNvSpPr>
            <p:nvPr/>
          </p:nvSpPr>
          <p:spPr bwMode="auto">
            <a:xfrm>
              <a:off x="3631" y="3310"/>
              <a:ext cx="20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8" name="Line 47"/>
            <p:cNvSpPr>
              <a:spLocks noChangeShapeType="1"/>
            </p:cNvSpPr>
            <p:nvPr/>
          </p:nvSpPr>
          <p:spPr bwMode="auto">
            <a:xfrm flipH="1" flipV="1">
              <a:off x="3831" y="2446"/>
              <a:ext cx="0" cy="87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9" name="Line 48"/>
            <p:cNvSpPr>
              <a:spLocks noChangeShapeType="1"/>
            </p:cNvSpPr>
            <p:nvPr/>
          </p:nvSpPr>
          <p:spPr bwMode="auto">
            <a:xfrm>
              <a:off x="3822" y="2446"/>
              <a:ext cx="63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0" name="Line 49"/>
            <p:cNvSpPr>
              <a:spLocks noChangeShapeType="1"/>
            </p:cNvSpPr>
            <p:nvPr/>
          </p:nvSpPr>
          <p:spPr bwMode="auto">
            <a:xfrm flipH="1">
              <a:off x="3831" y="2646"/>
              <a:ext cx="618" cy="0"/>
            </a:xfrm>
            <a:prstGeom prst="line">
              <a:avLst/>
            </a:prstGeom>
            <a:noFill/>
            <a:ln w="1905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51" name="Line 50"/>
            <p:cNvSpPr>
              <a:spLocks noChangeShapeType="1"/>
            </p:cNvSpPr>
            <p:nvPr/>
          </p:nvSpPr>
          <p:spPr bwMode="auto">
            <a:xfrm flipH="1">
              <a:off x="3631" y="3510"/>
              <a:ext cx="8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52" name="AutoShape 51" descr="白色大理石"/>
          <p:cNvSpPr>
            <a:spLocks noChangeArrowheads="1"/>
          </p:cNvSpPr>
          <p:nvPr/>
        </p:nvSpPr>
        <p:spPr bwMode="auto">
          <a:xfrm>
            <a:off x="3327400" y="609600"/>
            <a:ext cx="5181600" cy="652463"/>
          </a:xfrm>
          <a:prstGeom prst="roundRect">
            <a:avLst>
              <a:gd name="adj" fmla="val 16667"/>
            </a:avLst>
          </a:prstGeom>
          <a:blipFill dpi="0" rotWithShape="0">
            <a:blip r:embed="rId2" cstate="print"/>
            <a:srcRect/>
            <a:tile tx="0" ty="0" sx="100000" sy="100000" flip="none" algn="tl"/>
          </a:blipFill>
          <a:ln w="19050">
            <a:solidFill>
              <a:schemeClr val="tx1"/>
            </a:solidFill>
            <a:round/>
            <a:headEnd/>
            <a:tailEnd/>
          </a:ln>
          <a:effectLst>
            <a:outerShdw dist="35921" dir="2700000" algn="ctr" rotWithShape="0">
              <a:srgbClr val="808080"/>
            </a:outerShdw>
          </a:effectLst>
        </p:spPr>
        <p:txBody>
          <a:bodyPr wrap="none" anchor="ctr">
            <a:spAutoFit/>
          </a:bodyPr>
          <a:lstStyle/>
          <a:p>
            <a:pPr algn="ctr"/>
            <a:r>
              <a:rPr lang="zh-CN" altLang="en-US" sz="3200" b="1">
                <a:latin typeface="隶书" pitchFamily="49" charset="-122"/>
                <a:ea typeface="隶书" pitchFamily="49" charset="-122"/>
              </a:rPr>
              <a:t>向视图是可自由配置的视图</a:t>
            </a:r>
          </a:p>
        </p:txBody>
      </p:sp>
      <p:sp>
        <p:nvSpPr>
          <p:cNvPr id="53" name="Text Box 52" descr="紫色网格"/>
          <p:cNvSpPr txBox="1">
            <a:spLocks noChangeArrowheads="1"/>
          </p:cNvSpPr>
          <p:nvPr/>
        </p:nvSpPr>
        <p:spPr bwMode="auto">
          <a:xfrm>
            <a:off x="704850" y="5538788"/>
            <a:ext cx="1104900" cy="64135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标注</a:t>
            </a:r>
            <a:endParaRPr lang="zh-CN" altLang="en-US" sz="3600" b="1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4" name="Text Box 53"/>
          <p:cNvSpPr txBox="1">
            <a:spLocks noChangeArrowheads="1"/>
          </p:cNvSpPr>
          <p:nvPr/>
        </p:nvSpPr>
        <p:spPr bwMode="auto">
          <a:xfrm>
            <a:off x="2020888" y="5389563"/>
            <a:ext cx="5502275" cy="579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A50021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视图名称</a:t>
            </a:r>
            <a:r>
              <a:rPr lang="zh-CN" altLang="en-US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：</a:t>
            </a:r>
            <a:r>
              <a:rPr lang="zh-CN" altLang="en-US" sz="3200" b="1">
                <a:solidFill>
                  <a:srgbClr val="000066"/>
                </a:solidFill>
                <a:latin typeface="Times New Roman"/>
                <a:ea typeface="隶书" pitchFamily="49" charset="-122"/>
                <a:sym typeface="Marlett" pitchFamily="2" charset="2"/>
              </a:rPr>
              <a:t>“</a:t>
            </a:r>
            <a:r>
              <a:rPr lang="en-US" altLang="zh-CN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X</a:t>
            </a:r>
            <a:r>
              <a:rPr lang="en-US" altLang="zh-CN" sz="3200" b="1">
                <a:solidFill>
                  <a:srgbClr val="000066"/>
                </a:solidFill>
                <a:latin typeface="Times New Roman"/>
                <a:ea typeface="隶书" pitchFamily="49" charset="-122"/>
                <a:sym typeface="Marlett" pitchFamily="2" charset="2"/>
              </a:rPr>
              <a:t>”</a:t>
            </a:r>
            <a:r>
              <a:rPr lang="en-US" altLang="zh-CN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 </a:t>
            </a:r>
            <a:r>
              <a:rPr lang="zh-CN" altLang="en-US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标在视图上方</a:t>
            </a:r>
            <a:endParaRPr lang="zh-CN" altLang="en-US" sz="3200" b="1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5" name="Text Box 54"/>
          <p:cNvSpPr txBox="1">
            <a:spLocks noChangeArrowheads="1"/>
          </p:cNvSpPr>
          <p:nvPr/>
        </p:nvSpPr>
        <p:spPr bwMode="auto">
          <a:xfrm>
            <a:off x="2024063" y="5886450"/>
            <a:ext cx="63119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A50021"/>
                </a:solidFill>
                <a:latin typeface="隶书" pitchFamily="49" charset="-122"/>
                <a:ea typeface="隶书" pitchFamily="49" charset="-122"/>
              </a:rPr>
              <a:t>投射方向</a:t>
            </a:r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3200" b="1" dirty="0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 dirty="0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及相同字母</a:t>
            </a:r>
            <a:r>
              <a:rPr lang="zh-CN" altLang="en-US" sz="3200" b="1" dirty="0">
                <a:solidFill>
                  <a:srgbClr val="000066"/>
                </a:solidFill>
                <a:latin typeface="Times New Roman"/>
                <a:ea typeface="隶书" pitchFamily="49" charset="-122"/>
                <a:sym typeface="Marlett" pitchFamily="2" charset="2"/>
              </a:rPr>
              <a:t>“</a:t>
            </a:r>
            <a:r>
              <a:rPr lang="en-US" altLang="zh-CN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X</a:t>
            </a:r>
            <a:r>
              <a:rPr lang="en-US" altLang="zh-CN" sz="3200" b="1" dirty="0">
                <a:solidFill>
                  <a:srgbClr val="000066"/>
                </a:solidFill>
                <a:latin typeface="Times New Roman"/>
                <a:ea typeface="隶书" pitchFamily="49" charset="-122"/>
                <a:sym typeface="Marlett" pitchFamily="2" charset="2"/>
              </a:rPr>
              <a:t>”</a:t>
            </a:r>
            <a:r>
              <a:rPr lang="en-US" altLang="zh-CN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 </a:t>
            </a:r>
          </a:p>
        </p:txBody>
      </p:sp>
      <p:sp>
        <p:nvSpPr>
          <p:cNvPr id="56" name="Line 55"/>
          <p:cNvSpPr>
            <a:spLocks noChangeShapeType="1"/>
          </p:cNvSpPr>
          <p:nvPr/>
        </p:nvSpPr>
        <p:spPr bwMode="auto">
          <a:xfrm>
            <a:off x="4716016" y="6165304"/>
            <a:ext cx="581025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7" name="Text Box 60"/>
          <p:cNvSpPr txBox="1">
            <a:spLocks noChangeArrowheads="1"/>
          </p:cNvSpPr>
          <p:nvPr/>
        </p:nvSpPr>
        <p:spPr bwMode="auto">
          <a:xfrm>
            <a:off x="1733550" y="3143250"/>
            <a:ext cx="361950" cy="519113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E</a:t>
            </a:r>
          </a:p>
        </p:txBody>
      </p:sp>
      <p:sp>
        <p:nvSpPr>
          <p:cNvPr id="58" name="Line 61"/>
          <p:cNvSpPr>
            <a:spLocks noChangeShapeType="1"/>
          </p:cNvSpPr>
          <p:nvPr/>
        </p:nvSpPr>
        <p:spPr bwMode="auto">
          <a:xfrm flipV="1">
            <a:off x="1660525" y="3130550"/>
            <a:ext cx="0" cy="571500"/>
          </a:xfrm>
          <a:prstGeom prst="line">
            <a:avLst/>
          </a:prstGeom>
          <a:noFill/>
          <a:ln w="28575">
            <a:solidFill>
              <a:srgbClr val="A50021"/>
            </a:solidFill>
            <a:round/>
            <a:headEnd/>
            <a:tailEnd type="triangle" w="sm" len="lg"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6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6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1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6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>
                            <p:stCondLst>
                              <p:cond delay="500"/>
                            </p:stCondLst>
                            <p:childTnLst>
                              <p:par>
                                <p:cTn id="1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utoUpdateAnimBg="0" advAuto="0"/>
      <p:bldP spid="13" grpId="0" animBg="1"/>
      <p:bldP spid="14" grpId="0" build="p" autoUpdateAnimBg="0"/>
      <p:bldP spid="23" grpId="0" build="p" autoUpdateAnimBg="0"/>
      <p:bldP spid="24" grpId="0" animBg="1"/>
      <p:bldP spid="25" grpId="0" autoUpdateAnimBg="0"/>
      <p:bldP spid="26" grpId="0" animBg="1"/>
      <p:bldP spid="27" grpId="0" autoUpdateAnimBg="0"/>
      <p:bldP spid="31" grpId="0" build="p" autoUpdateAnimBg="0"/>
      <p:bldP spid="35" grpId="0" build="p" autoUpdateAnimBg="0"/>
      <p:bldP spid="40" grpId="0" build="p" autoUpdateAnimBg="0"/>
      <p:bldP spid="41" grpId="0" animBg="1"/>
      <p:bldP spid="42" grpId="0" autoUpdateAnimBg="0"/>
      <p:bldP spid="43" grpId="0" autoUpdateAnimBg="0"/>
      <p:bldP spid="52" grpId="0" animBg="1" autoUpdateAnimBg="0"/>
      <p:bldP spid="53" grpId="0" animBg="1" autoUpdateAnimBg="0"/>
      <p:bldP spid="54" grpId="0" autoUpdateAnimBg="0"/>
      <p:bldP spid="55" grpId="0" autoUpdateAnimBg="0"/>
      <p:bldP spid="56" grpId="0" animBg="1"/>
      <p:bldP spid="57" grpId="0" build="p" autoUpdateAnimBg="0"/>
      <p:bldP spid="5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roup 81"/>
          <p:cNvGrpSpPr>
            <a:grpSpLocks/>
          </p:cNvGrpSpPr>
          <p:nvPr/>
        </p:nvGrpSpPr>
        <p:grpSpPr bwMode="auto">
          <a:xfrm>
            <a:off x="3430588" y="1395413"/>
            <a:ext cx="1797050" cy="2808287"/>
            <a:chOff x="2454" y="708"/>
            <a:chExt cx="1132" cy="1769"/>
          </a:xfrm>
        </p:grpSpPr>
        <p:sp>
          <p:nvSpPr>
            <p:cNvPr id="65" name="Oval 82"/>
            <p:cNvSpPr>
              <a:spLocks noChangeArrowheads="1"/>
            </p:cNvSpPr>
            <p:nvPr/>
          </p:nvSpPr>
          <p:spPr bwMode="auto">
            <a:xfrm>
              <a:off x="2933" y="1859"/>
              <a:ext cx="173" cy="173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6" name="Line 83"/>
            <p:cNvSpPr>
              <a:spLocks noChangeShapeType="1"/>
            </p:cNvSpPr>
            <p:nvPr/>
          </p:nvSpPr>
          <p:spPr bwMode="auto">
            <a:xfrm>
              <a:off x="2598" y="982"/>
              <a:ext cx="0" cy="123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7" name="Line 84"/>
            <p:cNvSpPr>
              <a:spLocks noChangeShapeType="1"/>
            </p:cNvSpPr>
            <p:nvPr/>
          </p:nvSpPr>
          <p:spPr bwMode="auto">
            <a:xfrm>
              <a:off x="3436" y="982"/>
              <a:ext cx="0" cy="125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8" name="Oval 85"/>
            <p:cNvSpPr>
              <a:spLocks noChangeArrowheads="1"/>
            </p:cNvSpPr>
            <p:nvPr/>
          </p:nvSpPr>
          <p:spPr bwMode="auto">
            <a:xfrm>
              <a:off x="2812" y="1103"/>
              <a:ext cx="417" cy="41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9" name="Oval 86"/>
            <p:cNvSpPr>
              <a:spLocks noChangeArrowheads="1"/>
            </p:cNvSpPr>
            <p:nvPr/>
          </p:nvSpPr>
          <p:spPr bwMode="auto">
            <a:xfrm>
              <a:off x="2886" y="1183"/>
              <a:ext cx="265" cy="26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0" name="Line 87"/>
            <p:cNvSpPr>
              <a:spLocks noChangeShapeType="1"/>
            </p:cNvSpPr>
            <p:nvPr/>
          </p:nvSpPr>
          <p:spPr bwMode="auto">
            <a:xfrm>
              <a:off x="2718" y="1317"/>
              <a:ext cx="581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1" name="Line 88"/>
            <p:cNvSpPr>
              <a:spLocks noChangeShapeType="1"/>
            </p:cNvSpPr>
            <p:nvPr/>
          </p:nvSpPr>
          <p:spPr bwMode="auto">
            <a:xfrm>
              <a:off x="3016" y="708"/>
              <a:ext cx="0" cy="1769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2" name="Line 89"/>
            <p:cNvSpPr>
              <a:spLocks noChangeShapeType="1"/>
            </p:cNvSpPr>
            <p:nvPr/>
          </p:nvSpPr>
          <p:spPr bwMode="auto">
            <a:xfrm>
              <a:off x="2459" y="2217"/>
              <a:ext cx="0" cy="17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3" name="Line 90"/>
            <p:cNvSpPr>
              <a:spLocks noChangeShapeType="1"/>
            </p:cNvSpPr>
            <p:nvPr/>
          </p:nvSpPr>
          <p:spPr bwMode="auto">
            <a:xfrm>
              <a:off x="2843" y="1949"/>
              <a:ext cx="346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4" name="Line 91"/>
            <p:cNvSpPr>
              <a:spLocks noChangeShapeType="1"/>
            </p:cNvSpPr>
            <p:nvPr/>
          </p:nvSpPr>
          <p:spPr bwMode="auto">
            <a:xfrm>
              <a:off x="2457" y="990"/>
              <a:ext cx="112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5" name="Line 92"/>
            <p:cNvSpPr>
              <a:spLocks noChangeShapeType="1"/>
            </p:cNvSpPr>
            <p:nvPr/>
          </p:nvSpPr>
          <p:spPr bwMode="auto">
            <a:xfrm>
              <a:off x="2464" y="820"/>
              <a:ext cx="111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6" name="Line 93"/>
            <p:cNvSpPr>
              <a:spLocks noChangeShapeType="1"/>
            </p:cNvSpPr>
            <p:nvPr/>
          </p:nvSpPr>
          <p:spPr bwMode="auto">
            <a:xfrm>
              <a:off x="2458" y="818"/>
              <a:ext cx="0" cy="16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7" name="Line 94"/>
            <p:cNvSpPr>
              <a:spLocks noChangeShapeType="1"/>
            </p:cNvSpPr>
            <p:nvPr/>
          </p:nvSpPr>
          <p:spPr bwMode="auto">
            <a:xfrm>
              <a:off x="3572" y="819"/>
              <a:ext cx="0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8" name="Line 95"/>
            <p:cNvSpPr>
              <a:spLocks noChangeShapeType="1"/>
            </p:cNvSpPr>
            <p:nvPr/>
          </p:nvSpPr>
          <p:spPr bwMode="auto">
            <a:xfrm>
              <a:off x="2454" y="2223"/>
              <a:ext cx="111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9" name="Line 96"/>
            <p:cNvSpPr>
              <a:spLocks noChangeShapeType="1"/>
            </p:cNvSpPr>
            <p:nvPr/>
          </p:nvSpPr>
          <p:spPr bwMode="auto">
            <a:xfrm>
              <a:off x="2459" y="2392"/>
              <a:ext cx="1127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0" name="Line 97"/>
            <p:cNvSpPr>
              <a:spLocks noChangeShapeType="1"/>
            </p:cNvSpPr>
            <p:nvPr/>
          </p:nvSpPr>
          <p:spPr bwMode="auto">
            <a:xfrm>
              <a:off x="2722" y="830"/>
              <a:ext cx="0" cy="15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1" name="Line 98"/>
            <p:cNvSpPr>
              <a:spLocks noChangeShapeType="1"/>
            </p:cNvSpPr>
            <p:nvPr/>
          </p:nvSpPr>
          <p:spPr bwMode="auto">
            <a:xfrm>
              <a:off x="3313" y="824"/>
              <a:ext cx="0" cy="15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2" name="Arc 99"/>
            <p:cNvSpPr>
              <a:spLocks/>
            </p:cNvSpPr>
            <p:nvPr/>
          </p:nvSpPr>
          <p:spPr bwMode="auto">
            <a:xfrm flipH="1" flipV="1">
              <a:off x="2875" y="1808"/>
              <a:ext cx="288" cy="146"/>
            </a:xfrm>
            <a:custGeom>
              <a:avLst/>
              <a:gdLst>
                <a:gd name="G0" fmla="+- 21529 0 0"/>
                <a:gd name="G1" fmla="+- 211 0 0"/>
                <a:gd name="G2" fmla="+- 21600 0 0"/>
                <a:gd name="T0" fmla="*/ 43128 w 43129"/>
                <a:gd name="T1" fmla="*/ 0 h 21811"/>
                <a:gd name="T2" fmla="*/ 0 w 43129"/>
                <a:gd name="T3" fmla="*/ 1963 h 21811"/>
                <a:gd name="T4" fmla="*/ 21529 w 43129"/>
                <a:gd name="T5" fmla="*/ 211 h 218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29" h="21811" fill="none" extrusionOk="0">
                  <a:moveTo>
                    <a:pt x="43127" y="0"/>
                  </a:moveTo>
                  <a:cubicBezTo>
                    <a:pt x="43128" y="70"/>
                    <a:pt x="43129" y="140"/>
                    <a:pt x="43129" y="211"/>
                  </a:cubicBezTo>
                  <a:cubicBezTo>
                    <a:pt x="43129" y="12140"/>
                    <a:pt x="33458" y="21811"/>
                    <a:pt x="21529" y="21811"/>
                  </a:cubicBezTo>
                  <a:cubicBezTo>
                    <a:pt x="10278" y="21811"/>
                    <a:pt x="912" y="13175"/>
                    <a:pt x="0" y="1962"/>
                  </a:cubicBezTo>
                </a:path>
                <a:path w="43129" h="21811" stroke="0" extrusionOk="0">
                  <a:moveTo>
                    <a:pt x="43127" y="0"/>
                  </a:moveTo>
                  <a:cubicBezTo>
                    <a:pt x="43128" y="70"/>
                    <a:pt x="43129" y="140"/>
                    <a:pt x="43129" y="211"/>
                  </a:cubicBezTo>
                  <a:cubicBezTo>
                    <a:pt x="43129" y="12140"/>
                    <a:pt x="33458" y="21811"/>
                    <a:pt x="21529" y="21811"/>
                  </a:cubicBezTo>
                  <a:cubicBezTo>
                    <a:pt x="10278" y="21811"/>
                    <a:pt x="912" y="13175"/>
                    <a:pt x="0" y="1962"/>
                  </a:cubicBezTo>
                  <a:lnTo>
                    <a:pt x="21529" y="211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3" name="Line 100"/>
            <p:cNvSpPr>
              <a:spLocks noChangeShapeType="1"/>
            </p:cNvSpPr>
            <p:nvPr/>
          </p:nvSpPr>
          <p:spPr bwMode="auto">
            <a:xfrm>
              <a:off x="2874" y="1947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4" name="Line 101"/>
            <p:cNvSpPr>
              <a:spLocks noChangeShapeType="1"/>
            </p:cNvSpPr>
            <p:nvPr/>
          </p:nvSpPr>
          <p:spPr bwMode="auto">
            <a:xfrm>
              <a:off x="3162" y="1948"/>
              <a:ext cx="0" cy="2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5" name="Line 102"/>
            <p:cNvSpPr>
              <a:spLocks noChangeShapeType="1"/>
            </p:cNvSpPr>
            <p:nvPr/>
          </p:nvSpPr>
          <p:spPr bwMode="auto">
            <a:xfrm flipV="1">
              <a:off x="3582" y="2214"/>
              <a:ext cx="0" cy="18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86" name="Rectangle 103"/>
          <p:cNvSpPr>
            <a:spLocks noChangeArrowheads="1"/>
          </p:cNvSpPr>
          <p:nvPr/>
        </p:nvSpPr>
        <p:spPr bwMode="auto">
          <a:xfrm>
            <a:off x="3347864" y="1412776"/>
            <a:ext cx="2088232" cy="295910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" name="Group 15"/>
          <p:cNvGrpSpPr>
            <a:grpSpLocks/>
          </p:cNvGrpSpPr>
          <p:nvPr/>
        </p:nvGrpSpPr>
        <p:grpSpPr bwMode="auto">
          <a:xfrm>
            <a:off x="555625" y="4405313"/>
            <a:ext cx="2138363" cy="1985962"/>
            <a:chOff x="490" y="2613"/>
            <a:chExt cx="1347" cy="1251"/>
          </a:xfrm>
        </p:grpSpPr>
        <p:sp>
          <p:nvSpPr>
            <p:cNvPr id="3" name="Oval 16"/>
            <p:cNvSpPr>
              <a:spLocks noChangeArrowheads="1"/>
            </p:cNvSpPr>
            <p:nvPr/>
          </p:nvSpPr>
          <p:spPr bwMode="auto">
            <a:xfrm>
              <a:off x="780" y="2783"/>
              <a:ext cx="864" cy="864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" name="Line 17"/>
            <p:cNvSpPr>
              <a:spLocks noChangeShapeType="1"/>
            </p:cNvSpPr>
            <p:nvPr/>
          </p:nvSpPr>
          <p:spPr bwMode="auto">
            <a:xfrm rot="5400000">
              <a:off x="264" y="3229"/>
              <a:ext cx="769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" name="Line 18"/>
            <p:cNvSpPr>
              <a:spLocks noChangeShapeType="1"/>
            </p:cNvSpPr>
            <p:nvPr/>
          </p:nvSpPr>
          <p:spPr bwMode="auto">
            <a:xfrm>
              <a:off x="801" y="2667"/>
              <a:ext cx="74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Line 19"/>
            <p:cNvSpPr>
              <a:spLocks noChangeShapeType="1"/>
            </p:cNvSpPr>
            <p:nvPr/>
          </p:nvSpPr>
          <p:spPr bwMode="auto">
            <a:xfrm>
              <a:off x="830" y="3774"/>
              <a:ext cx="75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7" name="Oval 20"/>
            <p:cNvSpPr>
              <a:spLocks noChangeArrowheads="1"/>
            </p:cNvSpPr>
            <p:nvPr/>
          </p:nvSpPr>
          <p:spPr bwMode="auto">
            <a:xfrm>
              <a:off x="929" y="2924"/>
              <a:ext cx="576" cy="576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21"/>
            <p:cNvSpPr>
              <a:spLocks noChangeShapeType="1"/>
            </p:cNvSpPr>
            <p:nvPr/>
          </p:nvSpPr>
          <p:spPr bwMode="auto">
            <a:xfrm>
              <a:off x="490" y="3201"/>
              <a:ext cx="1347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22"/>
            <p:cNvSpPr>
              <a:spLocks noChangeShapeType="1"/>
            </p:cNvSpPr>
            <p:nvPr/>
          </p:nvSpPr>
          <p:spPr bwMode="auto">
            <a:xfrm>
              <a:off x="1213" y="2613"/>
              <a:ext cx="0" cy="1251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23"/>
            <p:cNvSpPr>
              <a:spLocks noChangeShapeType="1"/>
            </p:cNvSpPr>
            <p:nvPr/>
          </p:nvSpPr>
          <p:spPr bwMode="auto">
            <a:xfrm>
              <a:off x="1485" y="3096"/>
              <a:ext cx="2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24"/>
            <p:cNvSpPr>
              <a:spLocks noChangeShapeType="1"/>
            </p:cNvSpPr>
            <p:nvPr/>
          </p:nvSpPr>
          <p:spPr bwMode="auto">
            <a:xfrm>
              <a:off x="1485" y="3301"/>
              <a:ext cx="26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Line 25"/>
            <p:cNvSpPr>
              <a:spLocks noChangeShapeType="1"/>
            </p:cNvSpPr>
            <p:nvPr/>
          </p:nvSpPr>
          <p:spPr bwMode="auto">
            <a:xfrm>
              <a:off x="1607" y="3390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26"/>
            <p:cNvSpPr>
              <a:spLocks noChangeShapeType="1"/>
            </p:cNvSpPr>
            <p:nvPr/>
          </p:nvSpPr>
          <p:spPr bwMode="auto">
            <a:xfrm>
              <a:off x="1608" y="3014"/>
              <a:ext cx="15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27"/>
            <p:cNvSpPr>
              <a:spLocks noChangeShapeType="1"/>
            </p:cNvSpPr>
            <p:nvPr/>
          </p:nvSpPr>
          <p:spPr bwMode="auto">
            <a:xfrm flipH="1">
              <a:off x="641" y="2981"/>
              <a:ext cx="20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28"/>
            <p:cNvSpPr>
              <a:spLocks noChangeShapeType="1"/>
            </p:cNvSpPr>
            <p:nvPr/>
          </p:nvSpPr>
          <p:spPr bwMode="auto">
            <a:xfrm flipH="1">
              <a:off x="654" y="3429"/>
              <a:ext cx="1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Line 29"/>
            <p:cNvSpPr>
              <a:spLocks noChangeShapeType="1"/>
            </p:cNvSpPr>
            <p:nvPr/>
          </p:nvSpPr>
          <p:spPr bwMode="auto">
            <a:xfrm>
              <a:off x="553" y="2981"/>
              <a:ext cx="94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Line 30"/>
            <p:cNvSpPr>
              <a:spLocks noChangeShapeType="1"/>
            </p:cNvSpPr>
            <p:nvPr/>
          </p:nvSpPr>
          <p:spPr bwMode="auto">
            <a:xfrm>
              <a:off x="551" y="3429"/>
              <a:ext cx="95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8" name="Line 31"/>
            <p:cNvSpPr>
              <a:spLocks noChangeShapeType="1"/>
            </p:cNvSpPr>
            <p:nvPr/>
          </p:nvSpPr>
          <p:spPr bwMode="auto">
            <a:xfrm>
              <a:off x="558" y="2983"/>
              <a:ext cx="0" cy="44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9" name="Line 32"/>
            <p:cNvSpPr>
              <a:spLocks noChangeShapeType="1"/>
            </p:cNvSpPr>
            <p:nvPr/>
          </p:nvSpPr>
          <p:spPr bwMode="auto">
            <a:xfrm>
              <a:off x="552" y="3077"/>
              <a:ext cx="40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33"/>
            <p:cNvSpPr>
              <a:spLocks noChangeShapeType="1"/>
            </p:cNvSpPr>
            <p:nvPr/>
          </p:nvSpPr>
          <p:spPr bwMode="auto">
            <a:xfrm>
              <a:off x="552" y="3327"/>
              <a:ext cx="42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1" name="Arc 34"/>
            <p:cNvSpPr>
              <a:spLocks/>
            </p:cNvSpPr>
            <p:nvPr/>
          </p:nvSpPr>
          <p:spPr bwMode="auto">
            <a:xfrm flipV="1">
              <a:off x="1549" y="3576"/>
              <a:ext cx="199" cy="199"/>
            </a:xfrm>
            <a:custGeom>
              <a:avLst/>
              <a:gdLst>
                <a:gd name="G0" fmla="+- 0 0 0"/>
                <a:gd name="G1" fmla="+- 21600 0 0"/>
                <a:gd name="G2" fmla="+- 21600 0 0"/>
                <a:gd name="T0" fmla="*/ 0 w 21600"/>
                <a:gd name="T1" fmla="*/ 0 h 21600"/>
                <a:gd name="T2" fmla="*/ 21600 w 21600"/>
                <a:gd name="T3" fmla="*/ 21600 h 21600"/>
                <a:gd name="T4" fmla="*/ 0 w 21600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600" fill="none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</a:path>
                <a:path w="21600" h="21600" stroke="0" extrusionOk="0">
                  <a:moveTo>
                    <a:pt x="-1" y="0"/>
                  </a:moveTo>
                  <a:cubicBezTo>
                    <a:pt x="11929" y="0"/>
                    <a:pt x="21600" y="9670"/>
                    <a:pt x="21600" y="21600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2" name="Arc 35"/>
            <p:cNvSpPr>
              <a:spLocks/>
            </p:cNvSpPr>
            <p:nvPr/>
          </p:nvSpPr>
          <p:spPr bwMode="auto">
            <a:xfrm flipV="1">
              <a:off x="648" y="2671"/>
              <a:ext cx="183" cy="191"/>
            </a:xfrm>
            <a:custGeom>
              <a:avLst/>
              <a:gdLst>
                <a:gd name="G0" fmla="+- 21600 0 0"/>
                <a:gd name="G1" fmla="+- 218 0 0"/>
                <a:gd name="G2" fmla="+- 21600 0 0"/>
                <a:gd name="T0" fmla="*/ 20727 w 21600"/>
                <a:gd name="T1" fmla="*/ 21800 h 21800"/>
                <a:gd name="T2" fmla="*/ 1 w 21600"/>
                <a:gd name="T3" fmla="*/ 0 h 21800"/>
                <a:gd name="T4" fmla="*/ 21600 w 21600"/>
                <a:gd name="T5" fmla="*/ 218 h 218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1800" fill="none" extrusionOk="0">
                  <a:moveTo>
                    <a:pt x="20726" y="21800"/>
                  </a:moveTo>
                  <a:cubicBezTo>
                    <a:pt x="9146" y="21331"/>
                    <a:pt x="0" y="11807"/>
                    <a:pt x="0" y="218"/>
                  </a:cubicBezTo>
                  <a:cubicBezTo>
                    <a:pt x="-1" y="145"/>
                    <a:pt x="0" y="72"/>
                    <a:pt x="1" y="0"/>
                  </a:cubicBezTo>
                </a:path>
                <a:path w="21600" h="21800" stroke="0" extrusionOk="0">
                  <a:moveTo>
                    <a:pt x="20726" y="21800"/>
                  </a:moveTo>
                  <a:cubicBezTo>
                    <a:pt x="9146" y="21331"/>
                    <a:pt x="0" y="11807"/>
                    <a:pt x="0" y="218"/>
                  </a:cubicBezTo>
                  <a:cubicBezTo>
                    <a:pt x="-1" y="145"/>
                    <a:pt x="0" y="72"/>
                    <a:pt x="1" y="0"/>
                  </a:cubicBezTo>
                  <a:lnTo>
                    <a:pt x="21600" y="218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Arc 36"/>
            <p:cNvSpPr>
              <a:spLocks/>
            </p:cNvSpPr>
            <p:nvPr/>
          </p:nvSpPr>
          <p:spPr bwMode="auto">
            <a:xfrm flipV="1">
              <a:off x="1538" y="2668"/>
              <a:ext cx="212" cy="207"/>
            </a:xfrm>
            <a:custGeom>
              <a:avLst/>
              <a:gdLst>
                <a:gd name="G0" fmla="+- 1398 0 0"/>
                <a:gd name="G1" fmla="+- 110 0 0"/>
                <a:gd name="G2" fmla="+- 21600 0 0"/>
                <a:gd name="T0" fmla="*/ 22998 w 22998"/>
                <a:gd name="T1" fmla="*/ 0 h 21710"/>
                <a:gd name="T2" fmla="*/ 0 w 22998"/>
                <a:gd name="T3" fmla="*/ 21665 h 21710"/>
                <a:gd name="T4" fmla="*/ 1398 w 22998"/>
                <a:gd name="T5" fmla="*/ 110 h 217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998" h="21710" fill="none" extrusionOk="0">
                  <a:moveTo>
                    <a:pt x="22997" y="0"/>
                  </a:moveTo>
                  <a:cubicBezTo>
                    <a:pt x="22997" y="36"/>
                    <a:pt x="22998" y="73"/>
                    <a:pt x="22998" y="110"/>
                  </a:cubicBezTo>
                  <a:cubicBezTo>
                    <a:pt x="22998" y="12039"/>
                    <a:pt x="13327" y="21710"/>
                    <a:pt x="1398" y="21710"/>
                  </a:cubicBezTo>
                  <a:cubicBezTo>
                    <a:pt x="931" y="21710"/>
                    <a:pt x="465" y="21694"/>
                    <a:pt x="0" y="21664"/>
                  </a:cubicBezTo>
                </a:path>
                <a:path w="22998" h="21710" stroke="0" extrusionOk="0">
                  <a:moveTo>
                    <a:pt x="22997" y="0"/>
                  </a:moveTo>
                  <a:cubicBezTo>
                    <a:pt x="22997" y="36"/>
                    <a:pt x="22998" y="73"/>
                    <a:pt x="22998" y="110"/>
                  </a:cubicBezTo>
                  <a:cubicBezTo>
                    <a:pt x="22998" y="12039"/>
                    <a:pt x="13327" y="21710"/>
                    <a:pt x="1398" y="21710"/>
                  </a:cubicBezTo>
                  <a:cubicBezTo>
                    <a:pt x="931" y="21710"/>
                    <a:pt x="465" y="21694"/>
                    <a:pt x="0" y="21664"/>
                  </a:cubicBezTo>
                  <a:lnTo>
                    <a:pt x="1398" y="11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4" name="Arc 37"/>
            <p:cNvSpPr>
              <a:spLocks/>
            </p:cNvSpPr>
            <p:nvPr/>
          </p:nvSpPr>
          <p:spPr bwMode="auto">
            <a:xfrm flipV="1">
              <a:off x="648" y="3574"/>
              <a:ext cx="189" cy="200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187 w 23098"/>
                <a:gd name="T1" fmla="*/ 24435 h 24435"/>
                <a:gd name="T2" fmla="*/ 23098 w 23098"/>
                <a:gd name="T3" fmla="*/ 52 h 24435"/>
                <a:gd name="T4" fmla="*/ 21600 w 23098"/>
                <a:gd name="T5" fmla="*/ 21600 h 244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098" h="24435" fill="none" extrusionOk="0">
                  <a:moveTo>
                    <a:pt x="186" y="24435"/>
                  </a:moveTo>
                  <a:cubicBezTo>
                    <a:pt x="62" y="23495"/>
                    <a:pt x="0" y="2254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099" y="-1"/>
                    <a:pt x="22599" y="17"/>
                    <a:pt x="23097" y="52"/>
                  </a:cubicBezTo>
                </a:path>
                <a:path w="23098" h="24435" stroke="0" extrusionOk="0">
                  <a:moveTo>
                    <a:pt x="186" y="24435"/>
                  </a:moveTo>
                  <a:cubicBezTo>
                    <a:pt x="62" y="23495"/>
                    <a:pt x="0" y="22548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22099" y="-1"/>
                    <a:pt x="22599" y="17"/>
                    <a:pt x="23097" y="52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5" name="Line 38"/>
            <p:cNvSpPr>
              <a:spLocks noChangeShapeType="1"/>
            </p:cNvSpPr>
            <p:nvPr/>
          </p:nvSpPr>
          <p:spPr bwMode="auto">
            <a:xfrm>
              <a:off x="1752" y="2866"/>
              <a:ext cx="0" cy="71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6" name="Text Box 39"/>
          <p:cNvSpPr txBox="1">
            <a:spLocks noChangeArrowheads="1"/>
          </p:cNvSpPr>
          <p:nvPr/>
        </p:nvSpPr>
        <p:spPr bwMode="auto">
          <a:xfrm>
            <a:off x="323528" y="332656"/>
            <a:ext cx="2964273" cy="646331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二、局部</a:t>
            </a:r>
            <a:r>
              <a:rPr lang="zh-CN" altLang="en-US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</a:rPr>
              <a:t>视图</a:t>
            </a:r>
            <a:endParaRPr lang="zh-CN" altLang="en-US" sz="3600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7" name="Line 40"/>
          <p:cNvSpPr>
            <a:spLocks noChangeShapeType="1"/>
          </p:cNvSpPr>
          <p:nvPr/>
        </p:nvSpPr>
        <p:spPr bwMode="auto">
          <a:xfrm flipH="1">
            <a:off x="2719388" y="3413125"/>
            <a:ext cx="701675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Text Box 41"/>
          <p:cNvSpPr txBox="1">
            <a:spLocks noChangeArrowheads="1"/>
          </p:cNvSpPr>
          <p:nvPr/>
        </p:nvSpPr>
        <p:spPr bwMode="auto">
          <a:xfrm>
            <a:off x="2927350" y="2860675"/>
            <a:ext cx="4413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  <a:ea typeface="隶书" pitchFamily="49" charset="-122"/>
              </a:rPr>
              <a:t>A</a:t>
            </a:r>
          </a:p>
        </p:txBody>
      </p:sp>
      <p:sp>
        <p:nvSpPr>
          <p:cNvPr id="29" name="Text Box 42"/>
          <p:cNvSpPr txBox="1">
            <a:spLocks noChangeArrowheads="1"/>
          </p:cNvSpPr>
          <p:nvPr/>
        </p:nvSpPr>
        <p:spPr bwMode="auto">
          <a:xfrm>
            <a:off x="4046538" y="4329113"/>
            <a:ext cx="4413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990000"/>
                </a:solidFill>
                <a:ea typeface="隶书" pitchFamily="49" charset="-122"/>
              </a:rPr>
              <a:t>A</a:t>
            </a:r>
          </a:p>
        </p:txBody>
      </p:sp>
      <p:sp>
        <p:nvSpPr>
          <p:cNvPr id="30" name="Rectangle 47"/>
          <p:cNvSpPr>
            <a:spLocks noChangeArrowheads="1"/>
          </p:cNvSpPr>
          <p:nvPr/>
        </p:nvSpPr>
        <p:spPr bwMode="auto">
          <a:xfrm>
            <a:off x="7380312" y="2204864"/>
            <a:ext cx="72487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“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X</a:t>
            </a:r>
            <a:r>
              <a:rPr lang="en-US" altLang="zh-CN" sz="2800" b="1" dirty="0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”</a:t>
            </a:r>
            <a:endParaRPr lang="en-US" altLang="zh-CN" sz="2800" b="1" dirty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31" name="Group 48"/>
          <p:cNvGrpSpPr>
            <a:grpSpLocks/>
          </p:cNvGrpSpPr>
          <p:nvPr/>
        </p:nvGrpSpPr>
        <p:grpSpPr bwMode="auto">
          <a:xfrm>
            <a:off x="498475" y="1370013"/>
            <a:ext cx="2219325" cy="2828925"/>
            <a:chOff x="454" y="701"/>
            <a:chExt cx="1398" cy="1782"/>
          </a:xfrm>
        </p:grpSpPr>
        <p:sp>
          <p:nvSpPr>
            <p:cNvPr id="32" name="Line 49"/>
            <p:cNvSpPr>
              <a:spLocks noChangeShapeType="1"/>
            </p:cNvSpPr>
            <p:nvPr/>
          </p:nvSpPr>
          <p:spPr bwMode="auto">
            <a:xfrm>
              <a:off x="1214" y="701"/>
              <a:ext cx="0" cy="1782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50"/>
            <p:cNvSpPr>
              <a:spLocks noChangeShapeType="1"/>
            </p:cNvSpPr>
            <p:nvPr/>
          </p:nvSpPr>
          <p:spPr bwMode="auto">
            <a:xfrm>
              <a:off x="641" y="820"/>
              <a:ext cx="111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51"/>
            <p:cNvSpPr>
              <a:spLocks noChangeShapeType="1"/>
            </p:cNvSpPr>
            <p:nvPr/>
          </p:nvSpPr>
          <p:spPr bwMode="auto">
            <a:xfrm>
              <a:off x="640" y="985"/>
              <a:ext cx="1119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52"/>
            <p:cNvSpPr>
              <a:spLocks noChangeShapeType="1"/>
            </p:cNvSpPr>
            <p:nvPr/>
          </p:nvSpPr>
          <p:spPr bwMode="auto">
            <a:xfrm>
              <a:off x="1631" y="985"/>
              <a:ext cx="0" cy="82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6" name="Line 53"/>
            <p:cNvSpPr>
              <a:spLocks noChangeShapeType="1"/>
            </p:cNvSpPr>
            <p:nvPr/>
          </p:nvSpPr>
          <p:spPr bwMode="auto">
            <a:xfrm>
              <a:off x="480" y="1326"/>
              <a:ext cx="531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54"/>
            <p:cNvSpPr>
              <a:spLocks noChangeShapeType="1"/>
            </p:cNvSpPr>
            <p:nvPr/>
          </p:nvSpPr>
          <p:spPr bwMode="auto">
            <a:xfrm flipH="1">
              <a:off x="551" y="1111"/>
              <a:ext cx="228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" name="Line 55"/>
            <p:cNvSpPr>
              <a:spLocks noChangeShapeType="1"/>
            </p:cNvSpPr>
            <p:nvPr/>
          </p:nvSpPr>
          <p:spPr bwMode="auto">
            <a:xfrm flipH="1">
              <a:off x="553" y="1536"/>
              <a:ext cx="24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9" name="Line 56"/>
            <p:cNvSpPr>
              <a:spLocks noChangeShapeType="1"/>
            </p:cNvSpPr>
            <p:nvPr/>
          </p:nvSpPr>
          <p:spPr bwMode="auto">
            <a:xfrm>
              <a:off x="556" y="1111"/>
              <a:ext cx="0" cy="429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0" name="Line 57"/>
            <p:cNvSpPr>
              <a:spLocks noChangeShapeType="1"/>
            </p:cNvSpPr>
            <p:nvPr/>
          </p:nvSpPr>
          <p:spPr bwMode="auto">
            <a:xfrm>
              <a:off x="781" y="992"/>
              <a:ext cx="0" cy="12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1" name="Line 58"/>
            <p:cNvSpPr>
              <a:spLocks noChangeShapeType="1"/>
            </p:cNvSpPr>
            <p:nvPr/>
          </p:nvSpPr>
          <p:spPr bwMode="auto">
            <a:xfrm>
              <a:off x="781" y="1523"/>
              <a:ext cx="0" cy="69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2" name="Line 59"/>
            <p:cNvSpPr>
              <a:spLocks noChangeShapeType="1"/>
            </p:cNvSpPr>
            <p:nvPr/>
          </p:nvSpPr>
          <p:spPr bwMode="auto">
            <a:xfrm flipV="1">
              <a:off x="647" y="818"/>
              <a:ext cx="0" cy="16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3" name="Line 60"/>
            <p:cNvSpPr>
              <a:spLocks noChangeShapeType="1"/>
            </p:cNvSpPr>
            <p:nvPr/>
          </p:nvSpPr>
          <p:spPr bwMode="auto">
            <a:xfrm>
              <a:off x="898" y="1446"/>
              <a:ext cx="0" cy="947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4" name="Line 61"/>
            <p:cNvSpPr>
              <a:spLocks noChangeShapeType="1"/>
            </p:cNvSpPr>
            <p:nvPr/>
          </p:nvSpPr>
          <p:spPr bwMode="auto">
            <a:xfrm>
              <a:off x="1514" y="825"/>
              <a:ext cx="0" cy="103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5" name="Line 62"/>
            <p:cNvSpPr>
              <a:spLocks noChangeShapeType="1"/>
            </p:cNvSpPr>
            <p:nvPr/>
          </p:nvSpPr>
          <p:spPr bwMode="auto">
            <a:xfrm>
              <a:off x="564" y="1184"/>
              <a:ext cx="33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6" name="Line 63"/>
            <p:cNvSpPr>
              <a:spLocks noChangeShapeType="1"/>
            </p:cNvSpPr>
            <p:nvPr/>
          </p:nvSpPr>
          <p:spPr bwMode="auto">
            <a:xfrm>
              <a:off x="572" y="1452"/>
              <a:ext cx="33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7" name="Line 64"/>
            <p:cNvSpPr>
              <a:spLocks noChangeShapeType="1"/>
            </p:cNvSpPr>
            <p:nvPr/>
          </p:nvSpPr>
          <p:spPr bwMode="auto">
            <a:xfrm>
              <a:off x="654" y="2226"/>
              <a:ext cx="1102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65"/>
            <p:cNvSpPr>
              <a:spLocks noChangeShapeType="1"/>
            </p:cNvSpPr>
            <p:nvPr/>
          </p:nvSpPr>
          <p:spPr bwMode="auto">
            <a:xfrm>
              <a:off x="641" y="2393"/>
              <a:ext cx="1121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9" name="Line 66"/>
            <p:cNvSpPr>
              <a:spLocks noChangeShapeType="1"/>
            </p:cNvSpPr>
            <p:nvPr/>
          </p:nvSpPr>
          <p:spPr bwMode="auto">
            <a:xfrm>
              <a:off x="642" y="2214"/>
              <a:ext cx="0" cy="192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0" name="Line 67"/>
            <p:cNvSpPr>
              <a:spLocks noChangeShapeType="1"/>
            </p:cNvSpPr>
            <p:nvPr/>
          </p:nvSpPr>
          <p:spPr bwMode="auto">
            <a:xfrm>
              <a:off x="1339" y="1958"/>
              <a:ext cx="513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1" name="Line 68"/>
            <p:cNvSpPr>
              <a:spLocks noChangeShapeType="1"/>
            </p:cNvSpPr>
            <p:nvPr/>
          </p:nvSpPr>
          <p:spPr bwMode="auto">
            <a:xfrm>
              <a:off x="1750" y="1811"/>
              <a:ext cx="0" cy="416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2" name="Line 69"/>
            <p:cNvSpPr>
              <a:spLocks noChangeShapeType="1"/>
            </p:cNvSpPr>
            <p:nvPr/>
          </p:nvSpPr>
          <p:spPr bwMode="auto">
            <a:xfrm>
              <a:off x="1635" y="1804"/>
              <a:ext cx="120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3" name="Line 70"/>
            <p:cNvSpPr>
              <a:spLocks noChangeShapeType="1"/>
            </p:cNvSpPr>
            <p:nvPr/>
          </p:nvSpPr>
          <p:spPr bwMode="auto">
            <a:xfrm>
              <a:off x="1750" y="1793"/>
              <a:ext cx="0" cy="614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4" name="Line 71"/>
            <p:cNvSpPr>
              <a:spLocks noChangeShapeType="1"/>
            </p:cNvSpPr>
            <p:nvPr/>
          </p:nvSpPr>
          <p:spPr bwMode="auto">
            <a:xfrm>
              <a:off x="1513" y="1868"/>
              <a:ext cx="2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5" name="Line 72"/>
            <p:cNvSpPr>
              <a:spLocks noChangeShapeType="1"/>
            </p:cNvSpPr>
            <p:nvPr/>
          </p:nvSpPr>
          <p:spPr bwMode="auto">
            <a:xfrm>
              <a:off x="1505" y="2048"/>
              <a:ext cx="2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6" name="Line 73"/>
            <p:cNvSpPr>
              <a:spLocks noChangeShapeType="1"/>
            </p:cNvSpPr>
            <p:nvPr/>
          </p:nvSpPr>
          <p:spPr bwMode="auto">
            <a:xfrm>
              <a:off x="1513" y="2048"/>
              <a:ext cx="0" cy="34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7" name="Line 74"/>
            <p:cNvSpPr>
              <a:spLocks noChangeShapeType="1"/>
            </p:cNvSpPr>
            <p:nvPr/>
          </p:nvSpPr>
          <p:spPr bwMode="auto">
            <a:xfrm flipV="1">
              <a:off x="898" y="825"/>
              <a:ext cx="0" cy="35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8" name="Arc 75"/>
            <p:cNvSpPr>
              <a:spLocks/>
            </p:cNvSpPr>
            <p:nvPr/>
          </p:nvSpPr>
          <p:spPr bwMode="auto">
            <a:xfrm>
              <a:off x="454" y="1104"/>
              <a:ext cx="398" cy="434"/>
            </a:xfrm>
            <a:custGeom>
              <a:avLst/>
              <a:gdLst>
                <a:gd name="G0" fmla="+- 0 0 0"/>
                <a:gd name="G1" fmla="+- 12037 0 0"/>
                <a:gd name="G2" fmla="+- 21600 0 0"/>
                <a:gd name="T0" fmla="*/ 17935 w 21600"/>
                <a:gd name="T1" fmla="*/ 0 h 24352"/>
                <a:gd name="T2" fmla="*/ 17745 w 21600"/>
                <a:gd name="T3" fmla="*/ 24352 h 24352"/>
                <a:gd name="T4" fmla="*/ 0 w 21600"/>
                <a:gd name="T5" fmla="*/ 12037 h 24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4352" fill="none" extrusionOk="0">
                  <a:moveTo>
                    <a:pt x="17935" y="-1"/>
                  </a:moveTo>
                  <a:cubicBezTo>
                    <a:pt x="20324" y="3559"/>
                    <a:pt x="21600" y="7749"/>
                    <a:pt x="21600" y="12037"/>
                  </a:cubicBezTo>
                  <a:cubicBezTo>
                    <a:pt x="21600" y="16438"/>
                    <a:pt x="20255" y="20735"/>
                    <a:pt x="17745" y="24352"/>
                  </a:cubicBezTo>
                </a:path>
                <a:path w="21600" h="24352" stroke="0" extrusionOk="0">
                  <a:moveTo>
                    <a:pt x="17935" y="-1"/>
                  </a:moveTo>
                  <a:cubicBezTo>
                    <a:pt x="20324" y="3559"/>
                    <a:pt x="21600" y="7749"/>
                    <a:pt x="21600" y="12037"/>
                  </a:cubicBezTo>
                  <a:cubicBezTo>
                    <a:pt x="21600" y="16438"/>
                    <a:pt x="20255" y="20735"/>
                    <a:pt x="17745" y="24352"/>
                  </a:cubicBezTo>
                  <a:lnTo>
                    <a:pt x="0" y="12037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59" name="Arc 76"/>
            <p:cNvSpPr>
              <a:spLocks/>
            </p:cNvSpPr>
            <p:nvPr/>
          </p:nvSpPr>
          <p:spPr bwMode="auto">
            <a:xfrm flipV="1">
              <a:off x="704" y="1173"/>
              <a:ext cx="250" cy="278"/>
            </a:xfrm>
            <a:custGeom>
              <a:avLst/>
              <a:gdLst>
                <a:gd name="G0" fmla="+- 0 0 0"/>
                <a:gd name="G1" fmla="+- 13883 0 0"/>
                <a:gd name="G2" fmla="+- 21600 0 0"/>
                <a:gd name="T0" fmla="*/ 16548 w 21600"/>
                <a:gd name="T1" fmla="*/ 0 h 28035"/>
                <a:gd name="T2" fmla="*/ 16319 w 21600"/>
                <a:gd name="T3" fmla="*/ 28035 h 28035"/>
                <a:gd name="T4" fmla="*/ 0 w 21600"/>
                <a:gd name="T5" fmla="*/ 13883 h 280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8035" fill="none" extrusionOk="0">
                  <a:moveTo>
                    <a:pt x="16547" y="0"/>
                  </a:moveTo>
                  <a:cubicBezTo>
                    <a:pt x="19811" y="3890"/>
                    <a:pt x="21600" y="8805"/>
                    <a:pt x="21600" y="13883"/>
                  </a:cubicBezTo>
                  <a:cubicBezTo>
                    <a:pt x="21600" y="19082"/>
                    <a:pt x="19724" y="24106"/>
                    <a:pt x="16318" y="28034"/>
                  </a:cubicBezTo>
                </a:path>
                <a:path w="21600" h="28035" stroke="0" extrusionOk="0">
                  <a:moveTo>
                    <a:pt x="16547" y="0"/>
                  </a:moveTo>
                  <a:cubicBezTo>
                    <a:pt x="19811" y="3890"/>
                    <a:pt x="21600" y="8805"/>
                    <a:pt x="21600" y="13883"/>
                  </a:cubicBezTo>
                  <a:cubicBezTo>
                    <a:pt x="21600" y="19082"/>
                    <a:pt x="19724" y="24106"/>
                    <a:pt x="16318" y="28034"/>
                  </a:cubicBezTo>
                  <a:lnTo>
                    <a:pt x="0" y="13883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0" name="Arc 77"/>
            <p:cNvSpPr>
              <a:spLocks/>
            </p:cNvSpPr>
            <p:nvPr/>
          </p:nvSpPr>
          <p:spPr bwMode="auto">
            <a:xfrm flipH="1" flipV="1">
              <a:off x="1585" y="1793"/>
              <a:ext cx="84" cy="296"/>
            </a:xfrm>
            <a:custGeom>
              <a:avLst/>
              <a:gdLst>
                <a:gd name="G0" fmla="+- 0 0 0"/>
                <a:gd name="G1" fmla="+- 0 0 0"/>
                <a:gd name="G2" fmla="+- 21600 0 0"/>
                <a:gd name="T0" fmla="*/ 19252 w 19252"/>
                <a:gd name="T1" fmla="*/ 9794 h 20647"/>
                <a:gd name="T2" fmla="*/ 6346 w 19252"/>
                <a:gd name="T3" fmla="*/ 20647 h 20647"/>
                <a:gd name="T4" fmla="*/ 0 w 19252"/>
                <a:gd name="T5" fmla="*/ 0 h 206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252" h="20647" fill="none" extrusionOk="0">
                  <a:moveTo>
                    <a:pt x="19251" y="9793"/>
                  </a:moveTo>
                  <a:cubicBezTo>
                    <a:pt x="16598" y="15010"/>
                    <a:pt x="11940" y="18927"/>
                    <a:pt x="6345" y="20646"/>
                  </a:cubicBezTo>
                </a:path>
                <a:path w="19252" h="20647" stroke="0" extrusionOk="0">
                  <a:moveTo>
                    <a:pt x="19251" y="9793"/>
                  </a:moveTo>
                  <a:cubicBezTo>
                    <a:pt x="16598" y="15010"/>
                    <a:pt x="11940" y="18927"/>
                    <a:pt x="6345" y="20646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1" name="Line 78"/>
            <p:cNvSpPr>
              <a:spLocks noChangeShapeType="1"/>
            </p:cNvSpPr>
            <p:nvPr/>
          </p:nvSpPr>
          <p:spPr bwMode="auto">
            <a:xfrm>
              <a:off x="1583" y="1964"/>
              <a:ext cx="0" cy="27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2" name="Arc 79"/>
            <p:cNvSpPr>
              <a:spLocks/>
            </p:cNvSpPr>
            <p:nvPr/>
          </p:nvSpPr>
          <p:spPr bwMode="auto">
            <a:xfrm flipH="1">
              <a:off x="1473" y="1872"/>
              <a:ext cx="155" cy="183"/>
            </a:xfrm>
            <a:custGeom>
              <a:avLst/>
              <a:gdLst>
                <a:gd name="G0" fmla="+- 0 0 0"/>
                <a:gd name="G1" fmla="+- 13254 0 0"/>
                <a:gd name="G2" fmla="+- 21600 0 0"/>
                <a:gd name="T0" fmla="*/ 17056 w 21600"/>
                <a:gd name="T1" fmla="*/ 0 h 26395"/>
                <a:gd name="T2" fmla="*/ 17142 w 21600"/>
                <a:gd name="T3" fmla="*/ 26395 h 26395"/>
                <a:gd name="T4" fmla="*/ 0 w 21600"/>
                <a:gd name="T5" fmla="*/ 13254 h 26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6395" fill="none" extrusionOk="0">
                  <a:moveTo>
                    <a:pt x="17055" y="0"/>
                  </a:moveTo>
                  <a:cubicBezTo>
                    <a:pt x="20001" y="3790"/>
                    <a:pt x="21600" y="8453"/>
                    <a:pt x="21600" y="13254"/>
                  </a:cubicBezTo>
                  <a:cubicBezTo>
                    <a:pt x="21600" y="18005"/>
                    <a:pt x="20033" y="22624"/>
                    <a:pt x="17142" y="26395"/>
                  </a:cubicBezTo>
                </a:path>
                <a:path w="21600" h="26395" stroke="0" extrusionOk="0">
                  <a:moveTo>
                    <a:pt x="17055" y="0"/>
                  </a:moveTo>
                  <a:cubicBezTo>
                    <a:pt x="20001" y="3790"/>
                    <a:pt x="21600" y="8453"/>
                    <a:pt x="21600" y="13254"/>
                  </a:cubicBezTo>
                  <a:cubicBezTo>
                    <a:pt x="21600" y="18005"/>
                    <a:pt x="20033" y="22624"/>
                    <a:pt x="17142" y="26395"/>
                  </a:cubicBezTo>
                  <a:lnTo>
                    <a:pt x="0" y="13254"/>
                  </a:lnTo>
                  <a:close/>
                </a:path>
              </a:pathLst>
            </a:custGeom>
            <a:noFill/>
            <a:ln w="9525">
              <a:solidFill>
                <a:schemeClr val="tx1"/>
              </a:solidFill>
              <a:prstDash val="lgDash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3" name="Line 80"/>
            <p:cNvSpPr>
              <a:spLocks noChangeShapeType="1"/>
            </p:cNvSpPr>
            <p:nvPr/>
          </p:nvSpPr>
          <p:spPr bwMode="auto">
            <a:xfrm>
              <a:off x="1752" y="810"/>
              <a:ext cx="0" cy="18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87" name="Group 104"/>
          <p:cNvGrpSpPr>
            <a:grpSpLocks/>
          </p:cNvGrpSpPr>
          <p:nvPr/>
        </p:nvGrpSpPr>
        <p:grpSpPr bwMode="auto">
          <a:xfrm>
            <a:off x="3851920" y="2780804"/>
            <a:ext cx="1011237" cy="1389062"/>
            <a:chOff x="2570" y="1566"/>
            <a:chExt cx="637" cy="875"/>
          </a:xfrm>
        </p:grpSpPr>
        <p:sp>
          <p:nvSpPr>
            <p:cNvPr id="88" name="Oval 105"/>
            <p:cNvSpPr>
              <a:spLocks noChangeArrowheads="1"/>
            </p:cNvSpPr>
            <p:nvPr/>
          </p:nvSpPr>
          <p:spPr bwMode="auto">
            <a:xfrm>
              <a:off x="2739" y="1793"/>
              <a:ext cx="291" cy="291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9" name="Rectangle 106"/>
            <p:cNvSpPr>
              <a:spLocks noChangeArrowheads="1"/>
            </p:cNvSpPr>
            <p:nvPr/>
          </p:nvSpPr>
          <p:spPr bwMode="auto">
            <a:xfrm>
              <a:off x="2733" y="1944"/>
              <a:ext cx="296" cy="252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0" name="Line 107"/>
            <p:cNvSpPr>
              <a:spLocks noChangeShapeType="1"/>
            </p:cNvSpPr>
            <p:nvPr/>
          </p:nvSpPr>
          <p:spPr bwMode="auto">
            <a:xfrm>
              <a:off x="2741" y="2200"/>
              <a:ext cx="283" cy="1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1" name="Line 108"/>
            <p:cNvSpPr>
              <a:spLocks noChangeShapeType="1"/>
            </p:cNvSpPr>
            <p:nvPr/>
          </p:nvSpPr>
          <p:spPr bwMode="auto">
            <a:xfrm>
              <a:off x="2589" y="2366"/>
              <a:ext cx="603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2" name="Line 109"/>
            <p:cNvSpPr>
              <a:spLocks noChangeShapeType="1"/>
            </p:cNvSpPr>
            <p:nvPr/>
          </p:nvSpPr>
          <p:spPr bwMode="auto">
            <a:xfrm>
              <a:off x="2750" y="1938"/>
              <a:ext cx="269" cy="0"/>
            </a:xfrm>
            <a:prstGeom prst="line">
              <a:avLst/>
            </a:prstGeom>
            <a:noFill/>
            <a:ln w="76200">
              <a:solidFill>
                <a:schemeClr val="bg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3" name="Line 110"/>
            <p:cNvSpPr>
              <a:spLocks noChangeShapeType="1"/>
            </p:cNvSpPr>
            <p:nvPr/>
          </p:nvSpPr>
          <p:spPr bwMode="auto">
            <a:xfrm>
              <a:off x="2584" y="2200"/>
              <a:ext cx="153" cy="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4" name="Line 111"/>
            <p:cNvSpPr>
              <a:spLocks noChangeShapeType="1"/>
            </p:cNvSpPr>
            <p:nvPr/>
          </p:nvSpPr>
          <p:spPr bwMode="auto">
            <a:xfrm>
              <a:off x="3031" y="2200"/>
              <a:ext cx="166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5" name="Freeform 112"/>
            <p:cNvSpPr>
              <a:spLocks/>
            </p:cNvSpPr>
            <p:nvPr/>
          </p:nvSpPr>
          <p:spPr bwMode="auto">
            <a:xfrm>
              <a:off x="2570" y="1566"/>
              <a:ext cx="637" cy="808"/>
            </a:xfrm>
            <a:custGeom>
              <a:avLst/>
              <a:gdLst/>
              <a:ahLst/>
              <a:cxnLst>
                <a:cxn ang="0">
                  <a:pos x="14" y="808"/>
                </a:cxn>
                <a:cxn ang="0">
                  <a:pos x="1" y="706"/>
                </a:cxn>
                <a:cxn ang="0">
                  <a:pos x="20" y="629"/>
                </a:cxn>
                <a:cxn ang="0">
                  <a:pos x="33" y="444"/>
                </a:cxn>
                <a:cxn ang="0">
                  <a:pos x="58" y="226"/>
                </a:cxn>
                <a:cxn ang="0">
                  <a:pos x="180" y="40"/>
                </a:cxn>
                <a:cxn ang="0">
                  <a:pos x="372" y="8"/>
                </a:cxn>
                <a:cxn ang="0">
                  <a:pos x="545" y="85"/>
                </a:cxn>
                <a:cxn ang="0">
                  <a:pos x="622" y="296"/>
                </a:cxn>
                <a:cxn ang="0">
                  <a:pos x="634" y="514"/>
                </a:cxn>
                <a:cxn ang="0">
                  <a:pos x="622" y="648"/>
                </a:cxn>
                <a:cxn ang="0">
                  <a:pos x="622" y="802"/>
                </a:cxn>
              </a:cxnLst>
              <a:rect l="0" t="0" r="r" b="b"/>
              <a:pathLst>
                <a:path w="637" h="808">
                  <a:moveTo>
                    <a:pt x="14" y="808"/>
                  </a:moveTo>
                  <a:cubicBezTo>
                    <a:pt x="7" y="772"/>
                    <a:pt x="0" y="736"/>
                    <a:pt x="1" y="706"/>
                  </a:cubicBezTo>
                  <a:cubicBezTo>
                    <a:pt x="2" y="676"/>
                    <a:pt x="15" y="673"/>
                    <a:pt x="20" y="629"/>
                  </a:cubicBezTo>
                  <a:cubicBezTo>
                    <a:pt x="25" y="585"/>
                    <a:pt x="27" y="511"/>
                    <a:pt x="33" y="444"/>
                  </a:cubicBezTo>
                  <a:cubicBezTo>
                    <a:pt x="39" y="377"/>
                    <a:pt x="33" y="293"/>
                    <a:pt x="58" y="226"/>
                  </a:cubicBezTo>
                  <a:cubicBezTo>
                    <a:pt x="83" y="159"/>
                    <a:pt x="128" y="76"/>
                    <a:pt x="180" y="40"/>
                  </a:cubicBezTo>
                  <a:cubicBezTo>
                    <a:pt x="232" y="4"/>
                    <a:pt x="311" y="0"/>
                    <a:pt x="372" y="8"/>
                  </a:cubicBezTo>
                  <a:cubicBezTo>
                    <a:pt x="433" y="16"/>
                    <a:pt x="503" y="37"/>
                    <a:pt x="545" y="85"/>
                  </a:cubicBezTo>
                  <a:cubicBezTo>
                    <a:pt x="587" y="133"/>
                    <a:pt x="607" y="225"/>
                    <a:pt x="622" y="296"/>
                  </a:cubicBezTo>
                  <a:cubicBezTo>
                    <a:pt x="637" y="367"/>
                    <a:pt x="634" y="455"/>
                    <a:pt x="634" y="514"/>
                  </a:cubicBezTo>
                  <a:cubicBezTo>
                    <a:pt x="634" y="573"/>
                    <a:pt x="624" y="600"/>
                    <a:pt x="622" y="648"/>
                  </a:cubicBezTo>
                  <a:cubicBezTo>
                    <a:pt x="620" y="696"/>
                    <a:pt x="620" y="781"/>
                    <a:pt x="622" y="802"/>
                  </a:cubicBezTo>
                </a:path>
              </a:pathLst>
            </a:cu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6" name="Oval 113"/>
            <p:cNvSpPr>
              <a:spLocks noChangeArrowheads="1"/>
            </p:cNvSpPr>
            <p:nvPr/>
          </p:nvSpPr>
          <p:spPr bwMode="auto">
            <a:xfrm>
              <a:off x="2793" y="1860"/>
              <a:ext cx="177" cy="177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7" name="Line 114"/>
            <p:cNvSpPr>
              <a:spLocks noChangeShapeType="1"/>
            </p:cNvSpPr>
            <p:nvPr/>
          </p:nvSpPr>
          <p:spPr bwMode="auto">
            <a:xfrm>
              <a:off x="2879" y="1692"/>
              <a:ext cx="0" cy="749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8" name="Line 115"/>
            <p:cNvSpPr>
              <a:spLocks noChangeShapeType="1"/>
            </p:cNvSpPr>
            <p:nvPr/>
          </p:nvSpPr>
          <p:spPr bwMode="auto">
            <a:xfrm>
              <a:off x="2655" y="1946"/>
              <a:ext cx="467" cy="0"/>
            </a:xfrm>
            <a:prstGeom prst="line">
              <a:avLst/>
            </a:prstGeom>
            <a:noFill/>
            <a:ln w="9525">
              <a:solidFill>
                <a:srgbClr val="A5002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99" name="Text Box 116"/>
          <p:cNvSpPr txBox="1">
            <a:spLocks noChangeArrowheads="1"/>
          </p:cNvSpPr>
          <p:nvPr/>
        </p:nvSpPr>
        <p:spPr bwMode="auto">
          <a:xfrm>
            <a:off x="5398621" y="4442106"/>
            <a:ext cx="1971675" cy="955675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用波浪线表</a:t>
            </a:r>
          </a:p>
          <a:p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示断裂边界</a:t>
            </a:r>
            <a:endParaRPr lang="zh-CN" altLang="en-US" sz="2800" b="1" dirty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0" name="Line 117"/>
          <p:cNvSpPr>
            <a:spLocks noChangeShapeType="1"/>
          </p:cNvSpPr>
          <p:nvPr/>
        </p:nvSpPr>
        <p:spPr bwMode="auto">
          <a:xfrm>
            <a:off x="4721225" y="3548062"/>
            <a:ext cx="845857" cy="8760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" name="Text Box 120"/>
          <p:cNvSpPr txBox="1">
            <a:spLocks noChangeArrowheads="1"/>
          </p:cNvSpPr>
          <p:nvPr/>
        </p:nvSpPr>
        <p:spPr bwMode="auto">
          <a:xfrm>
            <a:off x="3957638" y="2214563"/>
            <a:ext cx="441325" cy="5191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A50021"/>
                </a:solidFill>
                <a:ea typeface="隶书" pitchFamily="49" charset="-122"/>
              </a:rPr>
              <a:t>A</a:t>
            </a:r>
          </a:p>
        </p:txBody>
      </p:sp>
      <p:sp>
        <p:nvSpPr>
          <p:cNvPr id="103" name="Text Box 121"/>
          <p:cNvSpPr txBox="1">
            <a:spLocks noChangeArrowheads="1"/>
          </p:cNvSpPr>
          <p:nvPr/>
        </p:nvSpPr>
        <p:spPr bwMode="auto">
          <a:xfrm>
            <a:off x="5532114" y="3140968"/>
            <a:ext cx="3611886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 dirty="0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“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</a:t>
            </a:r>
            <a:r>
              <a:rPr lang="en-US" altLang="zh-CN" sz="2800" b="1" dirty="0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及相同字母</a:t>
            </a:r>
            <a:r>
              <a:rPr lang="zh-CN" altLang="en-US" sz="2800" b="1" dirty="0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“</a:t>
            </a:r>
            <a:r>
              <a:rPr lang="en-US" altLang="zh-CN" sz="28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X</a:t>
            </a:r>
            <a:r>
              <a:rPr lang="en-US" altLang="zh-CN" sz="2800" b="1" dirty="0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”</a:t>
            </a:r>
            <a:endParaRPr lang="en-US" altLang="zh-CN" sz="2800" b="1" dirty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4" name="Text Box 122"/>
          <p:cNvSpPr txBox="1">
            <a:spLocks noChangeArrowheads="1"/>
          </p:cNvSpPr>
          <p:nvPr/>
        </p:nvSpPr>
        <p:spPr bwMode="auto">
          <a:xfrm>
            <a:off x="5580112" y="2204864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视图名称</a:t>
            </a:r>
            <a:r>
              <a:rPr lang="zh-CN" altLang="en-US" sz="2800" b="1" dirty="0"/>
              <a:t>：</a:t>
            </a:r>
          </a:p>
        </p:txBody>
      </p:sp>
      <p:sp>
        <p:nvSpPr>
          <p:cNvPr id="105" name="Text Box 123"/>
          <p:cNvSpPr txBox="1">
            <a:spLocks noChangeArrowheads="1"/>
          </p:cNvSpPr>
          <p:nvPr/>
        </p:nvSpPr>
        <p:spPr bwMode="auto">
          <a:xfrm>
            <a:off x="5580112" y="2708920"/>
            <a:ext cx="1988045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00"/>
                </a:solidFill>
                <a:ea typeface="隶书" pitchFamily="49" charset="-122"/>
              </a:rPr>
              <a:t>投射方向</a:t>
            </a:r>
            <a:r>
              <a:rPr lang="zh-CN" altLang="en-US" sz="2800" b="1" dirty="0"/>
              <a:t>：</a:t>
            </a:r>
          </a:p>
        </p:txBody>
      </p:sp>
      <p:sp>
        <p:nvSpPr>
          <p:cNvPr id="106" name="Text Box 124" descr="紫色网格"/>
          <p:cNvSpPr txBox="1">
            <a:spLocks noChangeArrowheads="1"/>
          </p:cNvSpPr>
          <p:nvPr/>
        </p:nvSpPr>
        <p:spPr bwMode="auto">
          <a:xfrm>
            <a:off x="5580112" y="1556792"/>
            <a:ext cx="1008609" cy="584775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标注</a:t>
            </a:r>
            <a:endParaRPr lang="zh-CN" altLang="en-US" sz="3200" b="1" dirty="0">
              <a:solidFill>
                <a:schemeClr val="bg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7" name="Line 125"/>
          <p:cNvSpPr>
            <a:spLocks noChangeShapeType="1"/>
          </p:cNvSpPr>
          <p:nvPr/>
        </p:nvSpPr>
        <p:spPr bwMode="auto">
          <a:xfrm>
            <a:off x="5796136" y="3501008"/>
            <a:ext cx="541338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8" name="AutoShape 2" descr="白色大理石"/>
          <p:cNvSpPr>
            <a:spLocks noChangeArrowheads="1"/>
          </p:cNvSpPr>
          <p:nvPr/>
        </p:nvSpPr>
        <p:spPr bwMode="auto">
          <a:xfrm>
            <a:off x="3491880" y="260648"/>
            <a:ext cx="5403850" cy="1087438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09" name="Rectangle 119"/>
          <p:cNvSpPr>
            <a:spLocks noChangeArrowheads="1"/>
          </p:cNvSpPr>
          <p:nvPr/>
        </p:nvSpPr>
        <p:spPr bwMode="auto">
          <a:xfrm>
            <a:off x="3635896" y="332656"/>
            <a:ext cx="5655235" cy="954107"/>
          </a:xfrm>
          <a:prstGeom prst="rect">
            <a:avLst/>
          </a:prstGeom>
          <a:noFill/>
          <a:ln w="2857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000066"/>
                </a:solidFill>
                <a:ea typeface="隶书" pitchFamily="49" charset="-122"/>
              </a:rPr>
              <a:t>将形体的某一部分向基本投影面</a:t>
            </a:r>
          </a:p>
          <a:p>
            <a:r>
              <a:rPr lang="zh-CN" altLang="en-US" sz="2800" b="1" dirty="0">
                <a:solidFill>
                  <a:srgbClr val="000066"/>
                </a:solidFill>
                <a:ea typeface="隶书" pitchFamily="49" charset="-122"/>
              </a:rPr>
              <a:t>投射所得的视图，称为局部视图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4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75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75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75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67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8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75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75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1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1000"/>
                            </p:stCondLst>
                            <p:childTnLst>
                              <p:par>
                                <p:cTn id="9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26" grpId="0" animBg="1" autoUpdateAnimBg="0"/>
      <p:bldP spid="27" grpId="0" animBg="1"/>
      <p:bldP spid="28" grpId="0" autoUpdateAnimBg="0"/>
      <p:bldP spid="29" grpId="0" autoUpdateAnimBg="0"/>
      <p:bldP spid="30" grpId="0" autoUpdateAnimBg="0"/>
      <p:bldP spid="99" grpId="0" animBg="1" autoUpdateAnimBg="0"/>
      <p:bldP spid="100" grpId="0" animBg="1"/>
      <p:bldP spid="102" grpId="0" animBg="1" autoUpdateAnimBg="0"/>
      <p:bldP spid="103" grpId="0" autoUpdateAnimBg="0"/>
      <p:bldP spid="104" grpId="0" autoUpdateAnimBg="0"/>
      <p:bldP spid="105" grpId="0" autoUpdateAnimBg="0"/>
      <p:bldP spid="106" grpId="0" animBg="1" autoUpdateAnimBg="0"/>
      <p:bldP spid="107" grpId="0" animBg="1"/>
      <p:bldP spid="108" grpId="0" animBg="1"/>
      <p:bldP spid="10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0" y="188640"/>
            <a:ext cx="2501006" cy="646331"/>
          </a:xfrm>
          <a:prstGeom prst="rect">
            <a:avLst/>
          </a:prstGeom>
          <a:ln>
            <a:noFill/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三、斜视图</a:t>
            </a:r>
            <a:endParaRPr lang="zh-CN" altLang="en-US" sz="3600" b="1" dirty="0"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4" name="Line 3"/>
          <p:cNvSpPr>
            <a:spLocks noChangeShapeType="1"/>
          </p:cNvSpPr>
          <p:nvPr/>
        </p:nvSpPr>
        <p:spPr bwMode="auto">
          <a:xfrm>
            <a:off x="2851523" y="1458888"/>
            <a:ext cx="428625" cy="428625"/>
          </a:xfrm>
          <a:prstGeom prst="line">
            <a:avLst/>
          </a:prstGeom>
          <a:noFill/>
          <a:ln w="38100">
            <a:solidFill>
              <a:srgbClr val="800000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4934323" y="1833538"/>
            <a:ext cx="4331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800000"/>
                </a:solidFill>
                <a:ea typeface="隶书" pitchFamily="49" charset="-122"/>
              </a:rPr>
              <a:t>A</a:t>
            </a:r>
          </a:p>
        </p:txBody>
      </p:sp>
      <p:grpSp>
        <p:nvGrpSpPr>
          <p:cNvPr id="6" name="Group 5"/>
          <p:cNvGrpSpPr>
            <a:grpSpLocks/>
          </p:cNvGrpSpPr>
          <p:nvPr/>
        </p:nvGrpSpPr>
        <p:grpSpPr bwMode="auto">
          <a:xfrm>
            <a:off x="3511923" y="2265338"/>
            <a:ext cx="2001837" cy="2012950"/>
            <a:chOff x="3098" y="1075"/>
            <a:chExt cx="1408" cy="1415"/>
          </a:xfrm>
        </p:grpSpPr>
        <p:sp>
          <p:nvSpPr>
            <p:cNvPr id="7" name="Line 6"/>
            <p:cNvSpPr>
              <a:spLocks noChangeShapeType="1"/>
            </p:cNvSpPr>
            <p:nvPr/>
          </p:nvSpPr>
          <p:spPr bwMode="auto">
            <a:xfrm>
              <a:off x="3782" y="1075"/>
              <a:ext cx="724" cy="724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Line 7"/>
            <p:cNvSpPr>
              <a:spLocks noChangeShapeType="1"/>
            </p:cNvSpPr>
            <p:nvPr/>
          </p:nvSpPr>
          <p:spPr bwMode="auto">
            <a:xfrm flipH="1">
              <a:off x="3098" y="1082"/>
              <a:ext cx="691" cy="691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9" name="Line 8"/>
            <p:cNvSpPr>
              <a:spLocks noChangeShapeType="1"/>
            </p:cNvSpPr>
            <p:nvPr/>
          </p:nvSpPr>
          <p:spPr bwMode="auto">
            <a:xfrm flipH="1">
              <a:off x="3802" y="1799"/>
              <a:ext cx="691" cy="691"/>
            </a:xfrm>
            <a:prstGeom prst="line">
              <a:avLst/>
            </a:prstGeom>
            <a:noFill/>
            <a:ln w="38100">
              <a:solidFill>
                <a:srgbClr val="00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 flipH="1">
              <a:off x="3367" y="1261"/>
              <a:ext cx="960" cy="960"/>
            </a:xfrm>
            <a:prstGeom prst="line">
              <a:avLst/>
            </a:prstGeom>
            <a:noFill/>
            <a:ln w="9525">
              <a:solidFill>
                <a:srgbClr val="000066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Oval 10"/>
            <p:cNvSpPr>
              <a:spLocks noChangeArrowheads="1"/>
            </p:cNvSpPr>
            <p:nvPr/>
          </p:nvSpPr>
          <p:spPr bwMode="auto">
            <a:xfrm>
              <a:off x="3609" y="1357"/>
              <a:ext cx="269" cy="2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2" name="Oval 11"/>
            <p:cNvSpPr>
              <a:spLocks noChangeArrowheads="1"/>
            </p:cNvSpPr>
            <p:nvPr/>
          </p:nvSpPr>
          <p:spPr bwMode="auto">
            <a:xfrm>
              <a:off x="3948" y="1695"/>
              <a:ext cx="269" cy="26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12"/>
            <p:cNvSpPr>
              <a:spLocks noChangeShapeType="1"/>
            </p:cNvSpPr>
            <p:nvPr/>
          </p:nvSpPr>
          <p:spPr bwMode="auto">
            <a:xfrm>
              <a:off x="3610" y="1363"/>
              <a:ext cx="620" cy="620"/>
            </a:xfrm>
            <a:prstGeom prst="line">
              <a:avLst/>
            </a:prstGeom>
            <a:noFill/>
            <a:ln w="9525">
              <a:solidFill>
                <a:srgbClr val="000066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 flipH="1">
              <a:off x="3622" y="1357"/>
              <a:ext cx="263" cy="263"/>
            </a:xfrm>
            <a:prstGeom prst="line">
              <a:avLst/>
            </a:prstGeom>
            <a:noFill/>
            <a:ln w="9525">
              <a:solidFill>
                <a:srgbClr val="000066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5" name="Line 14"/>
            <p:cNvSpPr>
              <a:spLocks noChangeShapeType="1"/>
            </p:cNvSpPr>
            <p:nvPr/>
          </p:nvSpPr>
          <p:spPr bwMode="auto">
            <a:xfrm flipH="1">
              <a:off x="3941" y="1696"/>
              <a:ext cx="270" cy="270"/>
            </a:xfrm>
            <a:prstGeom prst="line">
              <a:avLst/>
            </a:prstGeom>
            <a:noFill/>
            <a:ln w="9525">
              <a:solidFill>
                <a:srgbClr val="000066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104" y="1779"/>
              <a:ext cx="704" cy="711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83" y="51"/>
                </a:cxn>
                <a:cxn ang="0">
                  <a:pos x="128" y="179"/>
                </a:cxn>
                <a:cxn ang="0">
                  <a:pos x="237" y="243"/>
                </a:cxn>
                <a:cxn ang="0">
                  <a:pos x="352" y="346"/>
                </a:cxn>
                <a:cxn ang="0">
                  <a:pos x="429" y="448"/>
                </a:cxn>
                <a:cxn ang="0">
                  <a:pos x="608" y="512"/>
                </a:cxn>
                <a:cxn ang="0">
                  <a:pos x="704" y="711"/>
                </a:cxn>
              </a:cxnLst>
              <a:rect l="0" t="0" r="r" b="b"/>
              <a:pathLst>
                <a:path w="704" h="711">
                  <a:moveTo>
                    <a:pt x="0" y="0"/>
                  </a:moveTo>
                  <a:cubicBezTo>
                    <a:pt x="31" y="10"/>
                    <a:pt x="62" y="21"/>
                    <a:pt x="83" y="51"/>
                  </a:cubicBezTo>
                  <a:cubicBezTo>
                    <a:pt x="104" y="81"/>
                    <a:pt x="102" y="147"/>
                    <a:pt x="128" y="179"/>
                  </a:cubicBezTo>
                  <a:cubicBezTo>
                    <a:pt x="154" y="211"/>
                    <a:pt x="200" y="215"/>
                    <a:pt x="237" y="243"/>
                  </a:cubicBezTo>
                  <a:cubicBezTo>
                    <a:pt x="274" y="271"/>
                    <a:pt x="320" y="312"/>
                    <a:pt x="352" y="346"/>
                  </a:cubicBezTo>
                  <a:cubicBezTo>
                    <a:pt x="384" y="380"/>
                    <a:pt x="386" y="420"/>
                    <a:pt x="429" y="448"/>
                  </a:cubicBezTo>
                  <a:cubicBezTo>
                    <a:pt x="472" y="476"/>
                    <a:pt x="562" y="468"/>
                    <a:pt x="608" y="512"/>
                  </a:cubicBezTo>
                  <a:cubicBezTo>
                    <a:pt x="654" y="556"/>
                    <a:pt x="689" y="681"/>
                    <a:pt x="704" y="711"/>
                  </a:cubicBezTo>
                </a:path>
              </a:pathLst>
            </a:custGeom>
            <a:noFill/>
            <a:ln w="9525">
              <a:solidFill>
                <a:srgbClr val="0000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7" name="Text Box 16"/>
          <p:cNvSpPr txBox="1">
            <a:spLocks noChangeArrowheads="1"/>
          </p:cNvSpPr>
          <p:nvPr/>
        </p:nvSpPr>
        <p:spPr bwMode="auto">
          <a:xfrm>
            <a:off x="2541960" y="1431901"/>
            <a:ext cx="615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800000"/>
                </a:solidFill>
              </a:rPr>
              <a:t>A</a:t>
            </a:r>
          </a:p>
        </p:txBody>
      </p:sp>
      <p:sp>
        <p:nvSpPr>
          <p:cNvPr id="18" name="AutoShape 17" descr="白色大理石"/>
          <p:cNvSpPr>
            <a:spLocks noChangeArrowheads="1"/>
          </p:cNvSpPr>
          <p:nvPr/>
        </p:nvSpPr>
        <p:spPr bwMode="auto">
          <a:xfrm>
            <a:off x="3347864" y="260648"/>
            <a:ext cx="5580112" cy="1087437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anchor="ctr"/>
          <a:lstStyle/>
          <a:p>
            <a:endParaRPr lang="zh-CN" altLang="en-US"/>
          </a:p>
        </p:txBody>
      </p:sp>
      <p:sp>
        <p:nvSpPr>
          <p:cNvPr id="19" name="Text Box 18"/>
          <p:cNvSpPr txBox="1">
            <a:spLocks noChangeArrowheads="1"/>
          </p:cNvSpPr>
          <p:nvPr/>
        </p:nvSpPr>
        <p:spPr bwMode="auto">
          <a:xfrm>
            <a:off x="3491880" y="332656"/>
            <a:ext cx="523412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3300"/>
                </a:solidFill>
                <a:latin typeface="隶书" pitchFamily="49" charset="-122"/>
                <a:ea typeface="隶书" pitchFamily="49" charset="-122"/>
              </a:rPr>
              <a:t>物体向不平行于基本投影面的平</a:t>
            </a:r>
          </a:p>
          <a:p>
            <a:r>
              <a:rPr lang="zh-CN" altLang="en-US" sz="2800" b="1" dirty="0">
                <a:solidFill>
                  <a:srgbClr val="003300"/>
                </a:solidFill>
                <a:latin typeface="隶书" pitchFamily="49" charset="-122"/>
                <a:ea typeface="隶书" pitchFamily="49" charset="-122"/>
              </a:rPr>
              <a:t>面投射所得的视图，称为斜视图</a:t>
            </a:r>
          </a:p>
        </p:txBody>
      </p:sp>
      <p:sp>
        <p:nvSpPr>
          <p:cNvPr id="20" name="Text Box 19" descr="紫色网格"/>
          <p:cNvSpPr txBox="1">
            <a:spLocks noChangeArrowheads="1"/>
          </p:cNvSpPr>
          <p:nvPr/>
        </p:nvSpPr>
        <p:spPr bwMode="auto">
          <a:xfrm>
            <a:off x="539552" y="5445224"/>
            <a:ext cx="1117154" cy="646331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chemeClr val="tx1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标注</a:t>
            </a:r>
            <a:endParaRPr lang="zh-CN" altLang="en-US" sz="3600" b="1" dirty="0">
              <a:solidFill>
                <a:schemeClr val="tx1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1" name="Text Box 20"/>
          <p:cNvSpPr txBox="1">
            <a:spLocks noChangeArrowheads="1"/>
          </p:cNvSpPr>
          <p:nvPr/>
        </p:nvSpPr>
        <p:spPr bwMode="auto">
          <a:xfrm>
            <a:off x="1865685" y="5245076"/>
            <a:ext cx="5953874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rgbClr val="990000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视图名称</a:t>
            </a:r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：</a:t>
            </a:r>
            <a:r>
              <a:rPr lang="zh-CN" altLang="en-US" sz="3200" b="1" dirty="0">
                <a:solidFill>
                  <a:srgbClr val="000066"/>
                </a:solidFill>
                <a:latin typeface="Times New Roman"/>
                <a:ea typeface="隶书" pitchFamily="49" charset="-122"/>
                <a:sym typeface="Marlett" pitchFamily="2" charset="2"/>
              </a:rPr>
              <a:t>“</a:t>
            </a:r>
            <a:r>
              <a:rPr lang="en-US" altLang="zh-CN" sz="32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X</a:t>
            </a:r>
            <a:r>
              <a:rPr lang="zh-CN" altLang="en-US" sz="32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”</a:t>
            </a:r>
            <a:r>
              <a:rPr lang="en-US" altLang="zh-CN" sz="32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 </a:t>
            </a:r>
            <a:r>
              <a:rPr lang="zh-CN" altLang="en-US" sz="3200" b="1" dirty="0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标在视图上方</a:t>
            </a:r>
            <a:endParaRPr lang="zh-CN" altLang="en-US" sz="3200" b="1" dirty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22" name="Text Box 21"/>
          <p:cNvSpPr txBox="1">
            <a:spLocks noChangeArrowheads="1"/>
          </p:cNvSpPr>
          <p:nvPr/>
        </p:nvSpPr>
        <p:spPr bwMode="auto">
          <a:xfrm>
            <a:off x="1835696" y="5805264"/>
            <a:ext cx="69862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990000"/>
                </a:solidFill>
                <a:latin typeface="隶书" pitchFamily="49" charset="-122"/>
                <a:ea typeface="隶书" pitchFamily="49" charset="-122"/>
              </a:rPr>
              <a:t>投射方向</a:t>
            </a:r>
            <a:r>
              <a:rPr lang="zh-CN" altLang="en-US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：</a:t>
            </a:r>
            <a:r>
              <a:rPr lang="zh-CN" altLang="en-US" sz="3200" b="1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“</a:t>
            </a:r>
            <a:r>
              <a:rPr lang="zh-CN" altLang="en-US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    </a:t>
            </a:r>
            <a:r>
              <a:rPr lang="zh-CN" altLang="en-US" sz="3200" b="1">
                <a:solidFill>
                  <a:srgbClr val="000066"/>
                </a:solidFill>
                <a:latin typeface="Times New Roman"/>
                <a:ea typeface="隶书" pitchFamily="49" charset="-122"/>
              </a:rPr>
              <a:t>”</a:t>
            </a:r>
            <a:r>
              <a:rPr lang="zh-CN" altLang="en-US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及相同字母</a:t>
            </a:r>
            <a:r>
              <a:rPr lang="zh-CN" altLang="en-US" sz="3200" b="1">
                <a:solidFill>
                  <a:srgbClr val="000066"/>
                </a:solidFill>
                <a:latin typeface="Times New Roman"/>
                <a:ea typeface="隶书" pitchFamily="49" charset="-122"/>
                <a:sym typeface="Marlett" pitchFamily="2" charset="2"/>
              </a:rPr>
              <a:t>“</a:t>
            </a:r>
            <a:r>
              <a:rPr lang="en-US" altLang="zh-CN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X</a:t>
            </a:r>
            <a:r>
              <a:rPr lang="en-US" altLang="zh-CN" sz="3200" b="1">
                <a:solidFill>
                  <a:srgbClr val="000066"/>
                </a:solidFill>
                <a:latin typeface="Times New Roman"/>
                <a:ea typeface="隶书" pitchFamily="49" charset="-122"/>
                <a:sym typeface="Marlett" pitchFamily="2" charset="2"/>
              </a:rPr>
              <a:t>”</a:t>
            </a:r>
            <a:r>
              <a:rPr lang="en-US" altLang="zh-CN" sz="3200" b="1">
                <a:solidFill>
                  <a:srgbClr val="000066"/>
                </a:solidFill>
                <a:latin typeface="隶书" pitchFamily="49" charset="-122"/>
                <a:ea typeface="隶书" pitchFamily="49" charset="-122"/>
                <a:sym typeface="Marlett" pitchFamily="2" charset="2"/>
              </a:rPr>
              <a:t> </a:t>
            </a:r>
          </a:p>
        </p:txBody>
      </p:sp>
      <p:sp>
        <p:nvSpPr>
          <p:cNvPr id="23" name="Line 22"/>
          <p:cNvSpPr>
            <a:spLocks noChangeShapeType="1"/>
          </p:cNvSpPr>
          <p:nvPr/>
        </p:nvSpPr>
        <p:spPr bwMode="auto">
          <a:xfrm>
            <a:off x="4572000" y="6165304"/>
            <a:ext cx="581025" cy="0"/>
          </a:xfrm>
          <a:prstGeom prst="line">
            <a:avLst/>
          </a:prstGeom>
          <a:noFill/>
          <a:ln w="38100">
            <a:solidFill>
              <a:srgbClr val="000066"/>
            </a:solidFill>
            <a:round/>
            <a:headEnd/>
            <a:tailEnd type="triangle" w="med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4" name="Text Box 23"/>
          <p:cNvSpPr txBox="1">
            <a:spLocks noChangeArrowheads="1"/>
          </p:cNvSpPr>
          <p:nvPr/>
        </p:nvSpPr>
        <p:spPr bwMode="auto">
          <a:xfrm>
            <a:off x="2873748" y="4464026"/>
            <a:ext cx="3791423" cy="52322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solidFill>
                  <a:srgbClr val="000066"/>
                </a:solidFill>
                <a:ea typeface="隶书" pitchFamily="49" charset="-122"/>
              </a:rPr>
              <a:t>用波浪线表示断裂边界</a:t>
            </a:r>
          </a:p>
        </p:txBody>
      </p:sp>
      <p:grpSp>
        <p:nvGrpSpPr>
          <p:cNvPr id="25" name="Group 24"/>
          <p:cNvGrpSpPr>
            <a:grpSpLocks/>
          </p:cNvGrpSpPr>
          <p:nvPr/>
        </p:nvGrpSpPr>
        <p:grpSpPr bwMode="auto">
          <a:xfrm>
            <a:off x="6169398" y="2595538"/>
            <a:ext cx="1450975" cy="1752600"/>
            <a:chOff x="4269" y="1472"/>
            <a:chExt cx="914" cy="1104"/>
          </a:xfrm>
        </p:grpSpPr>
        <p:sp>
          <p:nvSpPr>
            <p:cNvPr id="26" name="Line 25"/>
            <p:cNvSpPr>
              <a:spLocks noChangeShapeType="1"/>
            </p:cNvSpPr>
            <p:nvPr/>
          </p:nvSpPr>
          <p:spPr bwMode="auto">
            <a:xfrm>
              <a:off x="4270" y="1629"/>
              <a:ext cx="908" cy="6"/>
            </a:xfrm>
            <a:prstGeom prst="line">
              <a:avLst/>
            </a:prstGeom>
            <a:noFill/>
            <a:ln w="38100">
              <a:solidFill>
                <a:srgbClr val="0066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5166" y="1643"/>
              <a:ext cx="0" cy="821"/>
            </a:xfrm>
            <a:prstGeom prst="line">
              <a:avLst/>
            </a:prstGeom>
            <a:noFill/>
            <a:ln w="38100">
              <a:solidFill>
                <a:srgbClr val="0066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8" name="Line 27"/>
            <p:cNvSpPr>
              <a:spLocks noChangeShapeType="1"/>
            </p:cNvSpPr>
            <p:nvPr/>
          </p:nvSpPr>
          <p:spPr bwMode="auto">
            <a:xfrm>
              <a:off x="4269" y="1616"/>
              <a:ext cx="0" cy="846"/>
            </a:xfrm>
            <a:prstGeom prst="line">
              <a:avLst/>
            </a:prstGeom>
            <a:noFill/>
            <a:ln w="38100">
              <a:solidFill>
                <a:srgbClr val="0066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8"/>
            <p:cNvSpPr>
              <a:spLocks noChangeShapeType="1"/>
            </p:cNvSpPr>
            <p:nvPr/>
          </p:nvSpPr>
          <p:spPr bwMode="auto">
            <a:xfrm>
              <a:off x="4724" y="1472"/>
              <a:ext cx="0" cy="1104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4269" y="2431"/>
              <a:ext cx="914" cy="97"/>
            </a:xfrm>
            <a:custGeom>
              <a:avLst/>
              <a:gdLst/>
              <a:ahLst/>
              <a:cxnLst>
                <a:cxn ang="0">
                  <a:pos x="0" y="19"/>
                </a:cxn>
                <a:cxn ang="0">
                  <a:pos x="152" y="6"/>
                </a:cxn>
                <a:cxn ang="0">
                  <a:pos x="304" y="57"/>
                </a:cxn>
                <a:cxn ang="0">
                  <a:pos x="569" y="44"/>
                </a:cxn>
                <a:cxn ang="0">
                  <a:pos x="771" y="95"/>
                </a:cxn>
                <a:cxn ang="0">
                  <a:pos x="897" y="32"/>
                </a:cxn>
              </a:cxnLst>
              <a:rect l="0" t="0" r="r" b="b"/>
              <a:pathLst>
                <a:path w="914" h="97">
                  <a:moveTo>
                    <a:pt x="0" y="19"/>
                  </a:moveTo>
                  <a:cubicBezTo>
                    <a:pt x="50" y="9"/>
                    <a:pt x="101" y="0"/>
                    <a:pt x="152" y="6"/>
                  </a:cubicBezTo>
                  <a:cubicBezTo>
                    <a:pt x="203" y="12"/>
                    <a:pt x="235" y="51"/>
                    <a:pt x="304" y="57"/>
                  </a:cubicBezTo>
                  <a:cubicBezTo>
                    <a:pt x="373" y="63"/>
                    <a:pt x="491" y="38"/>
                    <a:pt x="569" y="44"/>
                  </a:cubicBezTo>
                  <a:cubicBezTo>
                    <a:pt x="647" y="50"/>
                    <a:pt x="716" y="97"/>
                    <a:pt x="771" y="95"/>
                  </a:cubicBezTo>
                  <a:cubicBezTo>
                    <a:pt x="826" y="93"/>
                    <a:pt x="914" y="1"/>
                    <a:pt x="897" y="32"/>
                  </a:cubicBezTo>
                </a:path>
              </a:pathLst>
            </a:custGeom>
            <a:noFill/>
            <a:ln w="9525">
              <a:solidFill>
                <a:srgbClr val="0066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Oval 30"/>
            <p:cNvSpPr>
              <a:spLocks noChangeArrowheads="1"/>
            </p:cNvSpPr>
            <p:nvPr/>
          </p:nvSpPr>
          <p:spPr bwMode="auto">
            <a:xfrm>
              <a:off x="4370" y="1781"/>
              <a:ext cx="239" cy="239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66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2" name="Oval 31"/>
            <p:cNvSpPr>
              <a:spLocks noChangeArrowheads="1"/>
            </p:cNvSpPr>
            <p:nvPr/>
          </p:nvSpPr>
          <p:spPr bwMode="auto">
            <a:xfrm>
              <a:off x="4838" y="1777"/>
              <a:ext cx="230" cy="245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rgbClr val="006666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3" name="Line 32"/>
            <p:cNvSpPr>
              <a:spLocks noChangeShapeType="1"/>
            </p:cNvSpPr>
            <p:nvPr/>
          </p:nvSpPr>
          <p:spPr bwMode="auto">
            <a:xfrm>
              <a:off x="4320" y="1894"/>
              <a:ext cx="7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Line 33"/>
            <p:cNvSpPr>
              <a:spLocks noChangeShapeType="1"/>
            </p:cNvSpPr>
            <p:nvPr/>
          </p:nvSpPr>
          <p:spPr bwMode="auto">
            <a:xfrm>
              <a:off x="4484" y="1705"/>
              <a:ext cx="0" cy="4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5" name="Line 34"/>
            <p:cNvSpPr>
              <a:spLocks noChangeShapeType="1"/>
            </p:cNvSpPr>
            <p:nvPr/>
          </p:nvSpPr>
          <p:spPr bwMode="auto">
            <a:xfrm>
              <a:off x="4946" y="1712"/>
              <a:ext cx="0" cy="429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6" name="Text Box 35"/>
          <p:cNvSpPr txBox="1">
            <a:spLocks noChangeArrowheads="1"/>
          </p:cNvSpPr>
          <p:nvPr/>
        </p:nvSpPr>
        <p:spPr bwMode="auto">
          <a:xfrm>
            <a:off x="6340848" y="2105001"/>
            <a:ext cx="43313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800000"/>
                </a:solidFill>
                <a:ea typeface="隶书" pitchFamily="49" charset="-122"/>
              </a:rPr>
              <a:t>A</a:t>
            </a:r>
          </a:p>
        </p:txBody>
      </p:sp>
      <p:sp>
        <p:nvSpPr>
          <p:cNvPr id="37" name="Line 36"/>
          <p:cNvSpPr>
            <a:spLocks noChangeShapeType="1"/>
          </p:cNvSpPr>
          <p:nvPr/>
        </p:nvSpPr>
        <p:spPr bwMode="auto">
          <a:xfrm flipV="1">
            <a:off x="2780085" y="1766863"/>
            <a:ext cx="1763713" cy="1763713"/>
          </a:xfrm>
          <a:prstGeom prst="line">
            <a:avLst/>
          </a:prstGeom>
          <a:noFill/>
          <a:ln w="28575">
            <a:solidFill>
              <a:srgbClr val="80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Line 38"/>
          <p:cNvSpPr>
            <a:spLocks noChangeShapeType="1"/>
          </p:cNvSpPr>
          <p:nvPr/>
        </p:nvSpPr>
        <p:spPr bwMode="auto">
          <a:xfrm flipH="1">
            <a:off x="3934198" y="3957613"/>
            <a:ext cx="373062" cy="517525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6817098" y="2198663"/>
            <a:ext cx="514350" cy="384175"/>
            <a:chOff x="4677" y="1240"/>
            <a:chExt cx="324" cy="242"/>
          </a:xfrm>
        </p:grpSpPr>
        <p:sp>
          <p:nvSpPr>
            <p:cNvPr id="41" name="Arc 40"/>
            <p:cNvSpPr>
              <a:spLocks/>
            </p:cNvSpPr>
            <p:nvPr/>
          </p:nvSpPr>
          <p:spPr bwMode="auto">
            <a:xfrm flipH="1" flipV="1">
              <a:off x="4677" y="1240"/>
              <a:ext cx="324" cy="234"/>
            </a:xfrm>
            <a:custGeom>
              <a:avLst/>
              <a:gdLst>
                <a:gd name="G0" fmla="+- 21590 0 0"/>
                <a:gd name="G1" fmla="+- 36 0 0"/>
                <a:gd name="G2" fmla="+- 21600 0 0"/>
                <a:gd name="T0" fmla="*/ 43190 w 43190"/>
                <a:gd name="T1" fmla="*/ 0 h 21636"/>
                <a:gd name="T2" fmla="*/ 0 w 43190"/>
                <a:gd name="T3" fmla="*/ 686 h 21636"/>
                <a:gd name="T4" fmla="*/ 21590 w 43190"/>
                <a:gd name="T5" fmla="*/ 36 h 21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90" h="21636" fill="none" extrusionOk="0">
                  <a:moveTo>
                    <a:pt x="43189" y="0"/>
                  </a:moveTo>
                  <a:cubicBezTo>
                    <a:pt x="43189" y="12"/>
                    <a:pt x="43190" y="24"/>
                    <a:pt x="43190" y="36"/>
                  </a:cubicBezTo>
                  <a:cubicBezTo>
                    <a:pt x="43190" y="11965"/>
                    <a:pt x="33519" y="21636"/>
                    <a:pt x="21590" y="21636"/>
                  </a:cubicBezTo>
                  <a:cubicBezTo>
                    <a:pt x="9913" y="21636"/>
                    <a:pt x="351" y="12356"/>
                    <a:pt x="-1" y="686"/>
                  </a:cubicBezTo>
                </a:path>
                <a:path w="43190" h="21636" stroke="0" extrusionOk="0">
                  <a:moveTo>
                    <a:pt x="43189" y="0"/>
                  </a:moveTo>
                  <a:cubicBezTo>
                    <a:pt x="43189" y="12"/>
                    <a:pt x="43190" y="24"/>
                    <a:pt x="43190" y="36"/>
                  </a:cubicBezTo>
                  <a:cubicBezTo>
                    <a:pt x="43190" y="11965"/>
                    <a:pt x="33519" y="21636"/>
                    <a:pt x="21590" y="21636"/>
                  </a:cubicBezTo>
                  <a:cubicBezTo>
                    <a:pt x="9913" y="21636"/>
                    <a:pt x="351" y="12356"/>
                    <a:pt x="-1" y="686"/>
                  </a:cubicBezTo>
                  <a:lnTo>
                    <a:pt x="21590" y="36"/>
                  </a:lnTo>
                  <a:close/>
                </a:path>
              </a:pathLst>
            </a:custGeom>
            <a:noFill/>
            <a:ln w="28575">
              <a:solidFill>
                <a:srgbClr val="800000"/>
              </a:solidFill>
              <a:round/>
              <a:headEnd/>
              <a:tailEnd/>
            </a:ln>
            <a:effectLst/>
          </p:spPr>
          <p:txBody>
            <a:bodyPr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  <p:sp>
          <p:nvSpPr>
            <p:cNvPr id="42" name="Freeform 41"/>
            <p:cNvSpPr>
              <a:spLocks/>
            </p:cNvSpPr>
            <p:nvPr/>
          </p:nvSpPr>
          <p:spPr bwMode="auto">
            <a:xfrm>
              <a:off x="4677" y="1248"/>
              <a:ext cx="115" cy="234"/>
            </a:xfrm>
            <a:custGeom>
              <a:avLst/>
              <a:gdLst/>
              <a:ahLst/>
              <a:cxnLst>
                <a:cxn ang="0">
                  <a:pos x="0" y="144"/>
                </a:cxn>
                <a:cxn ang="0">
                  <a:pos x="30" y="87"/>
                </a:cxn>
                <a:cxn ang="0">
                  <a:pos x="51" y="57"/>
                </a:cxn>
                <a:cxn ang="0">
                  <a:pos x="75" y="33"/>
                </a:cxn>
                <a:cxn ang="0">
                  <a:pos x="30" y="0"/>
                </a:cxn>
                <a:cxn ang="0">
                  <a:pos x="9" y="48"/>
                </a:cxn>
                <a:cxn ang="0">
                  <a:pos x="0" y="90"/>
                </a:cxn>
                <a:cxn ang="0">
                  <a:pos x="0" y="144"/>
                </a:cxn>
              </a:cxnLst>
              <a:rect l="0" t="0" r="r" b="b"/>
              <a:pathLst>
                <a:path w="75" h="144">
                  <a:moveTo>
                    <a:pt x="0" y="144"/>
                  </a:moveTo>
                  <a:lnTo>
                    <a:pt x="30" y="87"/>
                  </a:lnTo>
                  <a:lnTo>
                    <a:pt x="51" y="57"/>
                  </a:lnTo>
                  <a:lnTo>
                    <a:pt x="75" y="33"/>
                  </a:lnTo>
                  <a:lnTo>
                    <a:pt x="30" y="0"/>
                  </a:lnTo>
                  <a:lnTo>
                    <a:pt x="9" y="48"/>
                  </a:lnTo>
                  <a:lnTo>
                    <a:pt x="0" y="90"/>
                  </a:lnTo>
                  <a:lnTo>
                    <a:pt x="0" y="144"/>
                  </a:lnTo>
                  <a:close/>
                </a:path>
              </a:pathLst>
            </a:custGeom>
            <a:solidFill>
              <a:srgbClr val="800000"/>
            </a:solidFill>
            <a:ln w="9525" cap="flat" cmpd="sng">
              <a:solidFill>
                <a:srgbClr val="800000"/>
              </a:solidFill>
              <a:prstDash val="solid"/>
              <a:round/>
              <a:headEnd/>
              <a:tailEnd/>
            </a:ln>
            <a:effectLst/>
          </p:spPr>
          <p:txBody>
            <a:bodyPr wrap="none" lIns="90000" tIns="46800" rIns="90000" bIns="46800" anchor="ctr">
              <a:spAutoFit/>
            </a:bodyPr>
            <a:lstStyle/>
            <a:p>
              <a:endParaRPr lang="zh-CN" altLang="en-US"/>
            </a:p>
          </p:txBody>
        </p:sp>
      </p:grpSp>
      <p:sp>
        <p:nvSpPr>
          <p:cNvPr id="43" name="Text Box 42"/>
          <p:cNvSpPr txBox="1">
            <a:spLocks noChangeArrowheads="1"/>
          </p:cNvSpPr>
          <p:nvPr/>
        </p:nvSpPr>
        <p:spPr bwMode="auto">
          <a:xfrm>
            <a:off x="6912918" y="1606526"/>
            <a:ext cx="1624460" cy="525401"/>
          </a:xfrm>
          <a:prstGeom prst="rect">
            <a:avLst/>
          </a:prstGeom>
          <a:solidFill>
            <a:srgbClr val="000066"/>
          </a:solidFill>
          <a:ln w="9525">
            <a:noFill/>
            <a:miter lim="800000"/>
            <a:headEnd/>
            <a:tailEnd/>
          </a:ln>
          <a:effectLst/>
        </p:spPr>
        <p:txBody>
          <a:bodyPr wrap="none" lIns="90000" tIns="46800" rIns="90000" bIns="46800">
            <a:spAutoFit/>
          </a:bodyPr>
          <a:lstStyle/>
          <a:p>
            <a:pPr algn="ctr"/>
            <a:r>
              <a:rPr lang="zh-CN" altLang="en-US" sz="2800" b="1">
                <a:solidFill>
                  <a:srgbClr val="CCECFF"/>
                </a:solidFill>
                <a:latin typeface="隶书" pitchFamily="49" charset="-122"/>
                <a:ea typeface="隶书" pitchFamily="49" charset="-122"/>
              </a:rPr>
              <a:t>旋转符号</a:t>
            </a:r>
          </a:p>
        </p:txBody>
      </p:sp>
      <p:sp>
        <p:nvSpPr>
          <p:cNvPr id="44" name="Line 43"/>
          <p:cNvSpPr>
            <a:spLocks noChangeShapeType="1"/>
          </p:cNvSpPr>
          <p:nvPr/>
        </p:nvSpPr>
        <p:spPr bwMode="auto">
          <a:xfrm flipH="1">
            <a:off x="7267948" y="2078013"/>
            <a:ext cx="461962" cy="288925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lIns="90000" tIns="46800" rIns="90000" bIns="46800" anchor="ctr">
            <a:spAutoFit/>
          </a:bodyPr>
          <a:lstStyle/>
          <a:p>
            <a:endParaRPr lang="zh-CN" altLang="en-US"/>
          </a:p>
        </p:txBody>
      </p:sp>
      <p:grpSp>
        <p:nvGrpSpPr>
          <p:cNvPr id="45" name="Group 44"/>
          <p:cNvGrpSpPr>
            <a:grpSpLocks/>
          </p:cNvGrpSpPr>
          <p:nvPr/>
        </p:nvGrpSpPr>
        <p:grpSpPr bwMode="auto">
          <a:xfrm>
            <a:off x="338510" y="1581126"/>
            <a:ext cx="3743325" cy="3433762"/>
            <a:chOff x="311" y="1000"/>
            <a:chExt cx="2358" cy="2163"/>
          </a:xfrm>
        </p:grpSpPr>
        <p:grpSp>
          <p:nvGrpSpPr>
            <p:cNvPr id="46" name="Group 45"/>
            <p:cNvGrpSpPr>
              <a:grpSpLocks/>
            </p:cNvGrpSpPr>
            <p:nvPr/>
          </p:nvGrpSpPr>
          <p:grpSpPr bwMode="auto">
            <a:xfrm>
              <a:off x="311" y="1000"/>
              <a:ext cx="2358" cy="2163"/>
              <a:chOff x="311" y="1000"/>
              <a:chExt cx="2358" cy="2163"/>
            </a:xfrm>
          </p:grpSpPr>
          <p:sp>
            <p:nvSpPr>
              <p:cNvPr id="49" name="Line 46"/>
              <p:cNvSpPr>
                <a:spLocks noChangeShapeType="1"/>
              </p:cNvSpPr>
              <p:nvPr/>
            </p:nvSpPr>
            <p:spPr bwMode="auto">
              <a:xfrm>
                <a:off x="406" y="1995"/>
                <a:ext cx="144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47"/>
              <p:cNvSpPr>
                <a:spLocks noChangeShapeType="1"/>
              </p:cNvSpPr>
              <p:nvPr/>
            </p:nvSpPr>
            <p:spPr bwMode="auto">
              <a:xfrm flipH="1" flipV="1">
                <a:off x="2488" y="1000"/>
                <a:ext cx="181" cy="186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48"/>
              <p:cNvSpPr>
                <a:spLocks noChangeShapeType="1"/>
              </p:cNvSpPr>
              <p:nvPr/>
            </p:nvSpPr>
            <p:spPr bwMode="auto">
              <a:xfrm flipH="1">
                <a:off x="1759" y="1012"/>
                <a:ext cx="729" cy="7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Line 49"/>
              <p:cNvSpPr>
                <a:spLocks noChangeShapeType="1"/>
              </p:cNvSpPr>
              <p:nvPr/>
            </p:nvSpPr>
            <p:spPr bwMode="auto">
              <a:xfrm flipH="1">
                <a:off x="395" y="1745"/>
                <a:ext cx="136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Line 50"/>
              <p:cNvSpPr>
                <a:spLocks noChangeShapeType="1"/>
              </p:cNvSpPr>
              <p:nvPr/>
            </p:nvSpPr>
            <p:spPr bwMode="auto">
              <a:xfrm flipH="1">
                <a:off x="1855" y="1181"/>
                <a:ext cx="814" cy="81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Line 51"/>
              <p:cNvSpPr>
                <a:spLocks noChangeShapeType="1"/>
              </p:cNvSpPr>
              <p:nvPr/>
            </p:nvSpPr>
            <p:spPr bwMode="auto">
              <a:xfrm>
                <a:off x="406" y="1746"/>
                <a:ext cx="0" cy="249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Line 52"/>
              <p:cNvSpPr>
                <a:spLocks noChangeShapeType="1"/>
              </p:cNvSpPr>
              <p:nvPr/>
            </p:nvSpPr>
            <p:spPr bwMode="auto">
              <a:xfrm>
                <a:off x="406" y="2267"/>
                <a:ext cx="126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Line 53"/>
              <p:cNvSpPr>
                <a:spLocks noChangeShapeType="1"/>
              </p:cNvSpPr>
              <p:nvPr/>
            </p:nvSpPr>
            <p:spPr bwMode="auto">
              <a:xfrm>
                <a:off x="406" y="2267"/>
                <a:ext cx="0" cy="89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Line 54"/>
              <p:cNvSpPr>
                <a:spLocks noChangeShapeType="1"/>
              </p:cNvSpPr>
              <p:nvPr/>
            </p:nvSpPr>
            <p:spPr bwMode="auto">
              <a:xfrm>
                <a:off x="406" y="3161"/>
                <a:ext cx="122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Line 55"/>
              <p:cNvSpPr>
                <a:spLocks noChangeShapeType="1"/>
              </p:cNvSpPr>
              <p:nvPr/>
            </p:nvSpPr>
            <p:spPr bwMode="auto">
              <a:xfrm>
                <a:off x="771" y="1644"/>
                <a:ext cx="0" cy="44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56"/>
              <p:cNvSpPr>
                <a:spLocks noChangeShapeType="1"/>
              </p:cNvSpPr>
              <p:nvPr/>
            </p:nvSpPr>
            <p:spPr bwMode="auto">
              <a:xfrm>
                <a:off x="1327" y="1668"/>
                <a:ext cx="0" cy="406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0" name="Oval 57"/>
              <p:cNvSpPr>
                <a:spLocks noChangeArrowheads="1"/>
              </p:cNvSpPr>
              <p:nvPr/>
            </p:nvSpPr>
            <p:spPr bwMode="auto">
              <a:xfrm>
                <a:off x="638" y="2585"/>
                <a:ext cx="271" cy="28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1" name="Oval 58"/>
              <p:cNvSpPr>
                <a:spLocks noChangeArrowheads="1"/>
              </p:cNvSpPr>
              <p:nvPr/>
            </p:nvSpPr>
            <p:spPr bwMode="auto">
              <a:xfrm>
                <a:off x="1180" y="2586"/>
                <a:ext cx="282" cy="282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2" name="Rectangle 59"/>
              <p:cNvSpPr>
                <a:spLocks noChangeArrowheads="1"/>
              </p:cNvSpPr>
              <p:nvPr/>
            </p:nvSpPr>
            <p:spPr bwMode="auto">
              <a:xfrm>
                <a:off x="779" y="2584"/>
                <a:ext cx="547" cy="289"/>
              </a:xfrm>
              <a:prstGeom prst="rect">
                <a:avLst/>
              </a:prstGeom>
              <a:solidFill>
                <a:schemeClr val="bg1"/>
              </a:solidFill>
              <a:ln w="38100">
                <a:solidFill>
                  <a:schemeClr val="bg1"/>
                </a:solidFill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3" name="Line 60"/>
              <p:cNvSpPr>
                <a:spLocks noChangeShapeType="1"/>
              </p:cNvSpPr>
              <p:nvPr/>
            </p:nvSpPr>
            <p:spPr bwMode="auto">
              <a:xfrm>
                <a:off x="311" y="2719"/>
                <a:ext cx="129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4" name="Line 61"/>
              <p:cNvSpPr>
                <a:spLocks noChangeShapeType="1"/>
              </p:cNvSpPr>
              <p:nvPr/>
            </p:nvSpPr>
            <p:spPr bwMode="auto">
              <a:xfrm>
                <a:off x="2176" y="1096"/>
                <a:ext cx="402" cy="40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5" name="Line 62"/>
              <p:cNvSpPr>
                <a:spLocks noChangeShapeType="1"/>
              </p:cNvSpPr>
              <p:nvPr/>
            </p:nvSpPr>
            <p:spPr bwMode="auto">
              <a:xfrm>
                <a:off x="780" y="2584"/>
                <a:ext cx="561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6" name="Line 63"/>
              <p:cNvSpPr>
                <a:spLocks noChangeShapeType="1"/>
              </p:cNvSpPr>
              <p:nvPr/>
            </p:nvSpPr>
            <p:spPr bwMode="auto">
              <a:xfrm>
                <a:off x="773" y="2870"/>
                <a:ext cx="567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7" name="Line 64"/>
              <p:cNvSpPr>
                <a:spLocks noChangeShapeType="1"/>
              </p:cNvSpPr>
              <p:nvPr/>
            </p:nvSpPr>
            <p:spPr bwMode="auto">
              <a:xfrm>
                <a:off x="771" y="2482"/>
                <a:ext cx="0" cy="50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8" name="Line 65"/>
              <p:cNvSpPr>
                <a:spLocks noChangeShapeType="1"/>
              </p:cNvSpPr>
              <p:nvPr/>
            </p:nvSpPr>
            <p:spPr bwMode="auto">
              <a:xfrm>
                <a:off x="1331" y="2471"/>
                <a:ext cx="0" cy="498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69" name="Freeform 66"/>
              <p:cNvSpPr>
                <a:spLocks/>
              </p:cNvSpPr>
              <p:nvPr/>
            </p:nvSpPr>
            <p:spPr bwMode="auto">
              <a:xfrm>
                <a:off x="1618" y="2262"/>
                <a:ext cx="55" cy="901"/>
              </a:xfrm>
              <a:custGeom>
                <a:avLst/>
                <a:gdLst/>
                <a:ahLst/>
                <a:cxnLst>
                  <a:cxn ang="0">
                    <a:pos x="61" y="0"/>
                  </a:cxn>
                  <a:cxn ang="0">
                    <a:pos x="36" y="45"/>
                  </a:cxn>
                  <a:cxn ang="0">
                    <a:pos x="48" y="218"/>
                  </a:cxn>
                  <a:cxn ang="0">
                    <a:pos x="23" y="339"/>
                  </a:cxn>
                  <a:cxn ang="0">
                    <a:pos x="29" y="531"/>
                  </a:cxn>
                  <a:cxn ang="0">
                    <a:pos x="42" y="595"/>
                  </a:cxn>
                  <a:cxn ang="0">
                    <a:pos x="4" y="781"/>
                  </a:cxn>
                  <a:cxn ang="0">
                    <a:pos x="16" y="954"/>
                  </a:cxn>
                  <a:cxn ang="0">
                    <a:pos x="4" y="1005"/>
                  </a:cxn>
                </a:cxnLst>
                <a:rect l="0" t="0" r="r" b="b"/>
                <a:pathLst>
                  <a:path w="61" h="1005">
                    <a:moveTo>
                      <a:pt x="61" y="0"/>
                    </a:moveTo>
                    <a:cubicBezTo>
                      <a:pt x="49" y="4"/>
                      <a:pt x="38" y="9"/>
                      <a:pt x="36" y="45"/>
                    </a:cubicBezTo>
                    <a:cubicBezTo>
                      <a:pt x="34" y="81"/>
                      <a:pt x="50" y="169"/>
                      <a:pt x="48" y="218"/>
                    </a:cubicBezTo>
                    <a:cubicBezTo>
                      <a:pt x="46" y="267"/>
                      <a:pt x="26" y="287"/>
                      <a:pt x="23" y="339"/>
                    </a:cubicBezTo>
                    <a:cubicBezTo>
                      <a:pt x="20" y="391"/>
                      <a:pt x="26" y="488"/>
                      <a:pt x="29" y="531"/>
                    </a:cubicBezTo>
                    <a:cubicBezTo>
                      <a:pt x="32" y="574"/>
                      <a:pt x="46" y="553"/>
                      <a:pt x="42" y="595"/>
                    </a:cubicBezTo>
                    <a:cubicBezTo>
                      <a:pt x="38" y="637"/>
                      <a:pt x="8" y="721"/>
                      <a:pt x="4" y="781"/>
                    </a:cubicBezTo>
                    <a:cubicBezTo>
                      <a:pt x="0" y="841"/>
                      <a:pt x="16" y="917"/>
                      <a:pt x="16" y="954"/>
                    </a:cubicBezTo>
                    <a:cubicBezTo>
                      <a:pt x="16" y="991"/>
                      <a:pt x="7" y="997"/>
                      <a:pt x="4" y="1005"/>
                    </a:cubicBezTo>
                  </a:path>
                </a:pathLst>
              </a:cu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" name="Line 67"/>
              <p:cNvSpPr>
                <a:spLocks noChangeShapeType="1"/>
              </p:cNvSpPr>
              <p:nvPr/>
            </p:nvSpPr>
            <p:spPr bwMode="auto">
              <a:xfrm>
                <a:off x="2378" y="1127"/>
                <a:ext cx="177" cy="166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1" name="Line 68"/>
              <p:cNvSpPr>
                <a:spLocks noChangeShapeType="1"/>
              </p:cNvSpPr>
              <p:nvPr/>
            </p:nvSpPr>
            <p:spPr bwMode="auto">
              <a:xfrm>
                <a:off x="2206" y="1305"/>
                <a:ext cx="178" cy="165"/>
              </a:xfrm>
              <a:prstGeom prst="line">
                <a:avLst/>
              </a:prstGeom>
              <a:noFill/>
              <a:ln w="12700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7" name="Line 69"/>
            <p:cNvSpPr>
              <a:spLocks noChangeShapeType="1"/>
            </p:cNvSpPr>
            <p:nvPr/>
          </p:nvSpPr>
          <p:spPr bwMode="auto">
            <a:xfrm flipV="1">
              <a:off x="634" y="1743"/>
              <a:ext cx="4" cy="25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48" name="Line 70"/>
            <p:cNvSpPr>
              <a:spLocks noChangeShapeType="1"/>
            </p:cNvSpPr>
            <p:nvPr/>
          </p:nvSpPr>
          <p:spPr bwMode="auto">
            <a:xfrm>
              <a:off x="1464" y="1744"/>
              <a:ext cx="0" cy="256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lgDash"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75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00"/>
                            </p:stCondLst>
                            <p:childTnLst>
                              <p:par>
                                <p:cTn id="6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500"/>
                            </p:stCondLst>
                            <p:childTnLst>
                              <p:par>
                                <p:cTn id="91" presetID="3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9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 autoUpdateAnimBg="0"/>
      <p:bldP spid="4" grpId="0" animBg="1"/>
      <p:bldP spid="5" grpId="0" autoUpdateAnimBg="0"/>
      <p:bldP spid="17" grpId="0" autoUpdateAnimBg="0"/>
      <p:bldP spid="18" grpId="0" animBg="1"/>
      <p:bldP spid="19" grpId="0" autoUpdateAnimBg="0"/>
      <p:bldP spid="20" grpId="0" animBg="1" autoUpdateAnimBg="0"/>
      <p:bldP spid="21" grpId="0" autoUpdateAnimBg="0"/>
      <p:bldP spid="22" grpId="0" autoUpdateAnimBg="0"/>
      <p:bldP spid="23" grpId="0" animBg="1"/>
      <p:bldP spid="24" grpId="0" animBg="1" autoUpdateAnimBg="0"/>
      <p:bldP spid="36" grpId="0" autoUpdateAnimBg="0"/>
      <p:bldP spid="37" grpId="0" animBg="1"/>
      <p:bldP spid="39" grpId="0" animBg="1"/>
      <p:bldP spid="43" grpId="0" animBg="1" autoUpdateAnimBg="0"/>
      <p:bldP spid="4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339752" y="332656"/>
            <a:ext cx="4536504" cy="64633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第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二</a:t>
            </a:r>
            <a:r>
              <a:rPr lang="zh-CN" altLang="zh-CN" sz="3600" b="1" dirty="0" smtClean="0">
                <a:latin typeface="隶书" pitchFamily="49" charset="-122"/>
                <a:ea typeface="隶书" pitchFamily="49" charset="-122"/>
              </a:rPr>
              <a:t>节</a:t>
            </a:r>
            <a:r>
              <a:rPr lang="en-US" altLang="zh-CN" sz="3600" b="1" dirty="0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z="3600" b="1" dirty="0" smtClean="0">
                <a:latin typeface="隶书" pitchFamily="49" charset="-122"/>
                <a:ea typeface="隶书" pitchFamily="49" charset="-122"/>
              </a:rPr>
              <a:t>剖 视 图</a:t>
            </a:r>
            <a:endParaRPr lang="zh-CN" altLang="zh-CN" sz="3600" b="1" dirty="0"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1195388" y="2401888"/>
            <a:ext cx="3373437" cy="3384550"/>
            <a:chOff x="753" y="820"/>
            <a:chExt cx="2125" cy="2132"/>
          </a:xfrm>
        </p:grpSpPr>
        <p:grpSp>
          <p:nvGrpSpPr>
            <p:cNvPr id="5" name="Group 3"/>
            <p:cNvGrpSpPr>
              <a:grpSpLocks/>
            </p:cNvGrpSpPr>
            <p:nvPr/>
          </p:nvGrpSpPr>
          <p:grpSpPr bwMode="auto">
            <a:xfrm>
              <a:off x="753" y="1852"/>
              <a:ext cx="2125" cy="1100"/>
              <a:chOff x="753" y="1852"/>
              <a:chExt cx="2125" cy="1100"/>
            </a:xfrm>
          </p:grpSpPr>
          <p:sp>
            <p:nvSpPr>
              <p:cNvPr id="27" name="Oval 4"/>
              <p:cNvSpPr>
                <a:spLocks noChangeArrowheads="1"/>
              </p:cNvSpPr>
              <p:nvPr/>
            </p:nvSpPr>
            <p:spPr bwMode="auto">
              <a:xfrm>
                <a:off x="1784" y="1938"/>
                <a:ext cx="909" cy="90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8" name="Oval 5"/>
              <p:cNvSpPr>
                <a:spLocks noChangeArrowheads="1"/>
              </p:cNvSpPr>
              <p:nvPr/>
            </p:nvSpPr>
            <p:spPr bwMode="auto">
              <a:xfrm>
                <a:off x="1896" y="2040"/>
                <a:ext cx="689" cy="699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9" name="Oval 6"/>
              <p:cNvSpPr>
                <a:spLocks noChangeArrowheads="1"/>
              </p:cNvSpPr>
              <p:nvPr/>
            </p:nvSpPr>
            <p:spPr bwMode="auto">
              <a:xfrm>
                <a:off x="2004" y="2149"/>
                <a:ext cx="480" cy="480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0" name="Oval 7"/>
              <p:cNvSpPr>
                <a:spLocks noChangeArrowheads="1"/>
              </p:cNvSpPr>
              <p:nvPr/>
            </p:nvSpPr>
            <p:spPr bwMode="auto">
              <a:xfrm>
                <a:off x="1035" y="2254"/>
                <a:ext cx="278" cy="278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1" name="Oval 8"/>
              <p:cNvSpPr>
                <a:spLocks noChangeArrowheads="1"/>
              </p:cNvSpPr>
              <p:nvPr/>
            </p:nvSpPr>
            <p:spPr bwMode="auto">
              <a:xfrm>
                <a:off x="1090" y="2308"/>
                <a:ext cx="163" cy="164"/>
              </a:xfrm>
              <a:prstGeom prst="ellipse">
                <a:avLst/>
              </a:prstGeom>
              <a:solidFill>
                <a:schemeClr val="bg1"/>
              </a:solidFill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2" name="Line 9"/>
              <p:cNvSpPr>
                <a:spLocks noChangeShapeType="1"/>
              </p:cNvSpPr>
              <p:nvPr/>
            </p:nvSpPr>
            <p:spPr bwMode="auto">
              <a:xfrm>
                <a:off x="2248" y="1852"/>
                <a:ext cx="0" cy="110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Line 10"/>
              <p:cNvSpPr>
                <a:spLocks noChangeShapeType="1"/>
              </p:cNvSpPr>
              <p:nvPr/>
            </p:nvSpPr>
            <p:spPr bwMode="auto">
              <a:xfrm>
                <a:off x="1174" y="2192"/>
                <a:ext cx="0" cy="435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4" name="Arc 11"/>
              <p:cNvSpPr>
                <a:spLocks/>
              </p:cNvSpPr>
              <p:nvPr/>
            </p:nvSpPr>
            <p:spPr bwMode="auto">
              <a:xfrm flipH="1" flipV="1">
                <a:off x="943" y="2173"/>
                <a:ext cx="223" cy="438"/>
              </a:xfrm>
              <a:custGeom>
                <a:avLst/>
                <a:gdLst>
                  <a:gd name="G0" fmla="+- 0 0 0"/>
                  <a:gd name="G1" fmla="+- 21026 0 0"/>
                  <a:gd name="G2" fmla="+- 21600 0 0"/>
                  <a:gd name="T0" fmla="*/ 4945 w 21600"/>
                  <a:gd name="T1" fmla="*/ 0 h 42256"/>
                  <a:gd name="T2" fmla="*/ 3979 w 21600"/>
                  <a:gd name="T3" fmla="*/ 42256 h 42256"/>
                  <a:gd name="T4" fmla="*/ 0 w 21600"/>
                  <a:gd name="T5" fmla="*/ 21026 h 42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600" h="42256" fill="none" extrusionOk="0">
                    <a:moveTo>
                      <a:pt x="4945" y="-1"/>
                    </a:moveTo>
                    <a:cubicBezTo>
                      <a:pt x="14703" y="2294"/>
                      <a:pt x="21600" y="11001"/>
                      <a:pt x="21600" y="21026"/>
                    </a:cubicBezTo>
                    <a:cubicBezTo>
                      <a:pt x="21600" y="31420"/>
                      <a:pt x="14196" y="40341"/>
                      <a:pt x="3979" y="42256"/>
                    </a:cubicBezTo>
                  </a:path>
                  <a:path w="21600" h="42256" stroke="0" extrusionOk="0">
                    <a:moveTo>
                      <a:pt x="4945" y="-1"/>
                    </a:moveTo>
                    <a:cubicBezTo>
                      <a:pt x="14703" y="2294"/>
                      <a:pt x="21600" y="11001"/>
                      <a:pt x="21600" y="21026"/>
                    </a:cubicBezTo>
                    <a:cubicBezTo>
                      <a:pt x="21600" y="31420"/>
                      <a:pt x="14196" y="40341"/>
                      <a:pt x="3979" y="42256"/>
                    </a:cubicBezTo>
                    <a:lnTo>
                      <a:pt x="0" y="21026"/>
                    </a:lnTo>
                    <a:close/>
                  </a:path>
                </a:pathLst>
              </a:cu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5" name="Line 12"/>
              <p:cNvSpPr>
                <a:spLocks noChangeShapeType="1"/>
              </p:cNvSpPr>
              <p:nvPr/>
            </p:nvSpPr>
            <p:spPr bwMode="auto">
              <a:xfrm>
                <a:off x="1093" y="2608"/>
                <a:ext cx="1055" cy="23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6" name="Line 13"/>
              <p:cNvSpPr>
                <a:spLocks noChangeShapeType="1"/>
              </p:cNvSpPr>
              <p:nvPr/>
            </p:nvSpPr>
            <p:spPr bwMode="auto">
              <a:xfrm flipV="1">
                <a:off x="1125" y="1945"/>
                <a:ext cx="1030" cy="228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7" name="Rectangle 14"/>
              <p:cNvSpPr>
                <a:spLocks noChangeArrowheads="1"/>
              </p:cNvSpPr>
              <p:nvPr/>
            </p:nvSpPr>
            <p:spPr bwMode="auto">
              <a:xfrm>
                <a:off x="2450" y="2333"/>
                <a:ext cx="77" cy="111"/>
              </a:xfrm>
              <a:prstGeom prst="rect">
                <a:avLst/>
              </a:prstGeom>
              <a:solidFill>
                <a:schemeClr val="bg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8" name="Line 15"/>
              <p:cNvSpPr>
                <a:spLocks noChangeShapeType="1"/>
              </p:cNvSpPr>
              <p:nvPr/>
            </p:nvSpPr>
            <p:spPr bwMode="auto">
              <a:xfrm>
                <a:off x="753" y="2391"/>
                <a:ext cx="2125" cy="0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9" name="Line 16"/>
              <p:cNvSpPr>
                <a:spLocks noChangeShapeType="1"/>
              </p:cNvSpPr>
              <p:nvPr/>
            </p:nvSpPr>
            <p:spPr bwMode="auto">
              <a:xfrm>
                <a:off x="2468" y="2330"/>
                <a:ext cx="5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0" name="Line 17"/>
              <p:cNvSpPr>
                <a:spLocks noChangeShapeType="1"/>
              </p:cNvSpPr>
              <p:nvPr/>
            </p:nvSpPr>
            <p:spPr bwMode="auto">
              <a:xfrm>
                <a:off x="2526" y="2320"/>
                <a:ext cx="0" cy="14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1" name="Line 18"/>
              <p:cNvSpPr>
                <a:spLocks noChangeShapeType="1"/>
              </p:cNvSpPr>
              <p:nvPr/>
            </p:nvSpPr>
            <p:spPr bwMode="auto">
              <a:xfrm>
                <a:off x="2473" y="2449"/>
                <a:ext cx="58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grpSp>
          <p:nvGrpSpPr>
            <p:cNvPr id="6" name="Group 19"/>
            <p:cNvGrpSpPr>
              <a:grpSpLocks/>
            </p:cNvGrpSpPr>
            <p:nvPr/>
          </p:nvGrpSpPr>
          <p:grpSpPr bwMode="auto">
            <a:xfrm>
              <a:off x="935" y="820"/>
              <a:ext cx="1772" cy="917"/>
              <a:chOff x="935" y="820"/>
              <a:chExt cx="1772" cy="917"/>
            </a:xfrm>
          </p:grpSpPr>
          <p:sp>
            <p:nvSpPr>
              <p:cNvPr id="7" name="Line 20"/>
              <p:cNvSpPr>
                <a:spLocks noChangeShapeType="1"/>
              </p:cNvSpPr>
              <p:nvPr/>
            </p:nvSpPr>
            <p:spPr bwMode="auto">
              <a:xfrm>
                <a:off x="935" y="1623"/>
                <a:ext cx="177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8" name="Line 21"/>
              <p:cNvSpPr>
                <a:spLocks noChangeShapeType="1"/>
              </p:cNvSpPr>
              <p:nvPr/>
            </p:nvSpPr>
            <p:spPr bwMode="auto">
              <a:xfrm>
                <a:off x="955" y="1405"/>
                <a:ext cx="1205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9" name="Line 22"/>
              <p:cNvSpPr>
                <a:spLocks noChangeShapeType="1"/>
              </p:cNvSpPr>
              <p:nvPr/>
            </p:nvSpPr>
            <p:spPr bwMode="auto">
              <a:xfrm>
                <a:off x="2247" y="820"/>
                <a:ext cx="0" cy="917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0" name="Line 23"/>
              <p:cNvSpPr>
                <a:spLocks noChangeShapeType="1"/>
              </p:cNvSpPr>
              <p:nvPr/>
            </p:nvSpPr>
            <p:spPr bwMode="auto">
              <a:xfrm flipH="1">
                <a:off x="1800" y="896"/>
                <a:ext cx="888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1" name="Line 24"/>
              <p:cNvSpPr>
                <a:spLocks noChangeShapeType="1"/>
              </p:cNvSpPr>
              <p:nvPr/>
            </p:nvSpPr>
            <p:spPr bwMode="auto">
              <a:xfrm flipV="1">
                <a:off x="1172" y="1232"/>
                <a:ext cx="0" cy="461"/>
              </a:xfrm>
              <a:prstGeom prst="line">
                <a:avLst/>
              </a:prstGeom>
              <a:noFill/>
              <a:ln w="9525">
                <a:solidFill>
                  <a:srgbClr val="A50021"/>
                </a:solidFill>
                <a:prstDash val="lgDashDot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2" name="Line 25"/>
              <p:cNvSpPr>
                <a:spLocks noChangeShapeType="1"/>
              </p:cNvSpPr>
              <p:nvPr/>
            </p:nvSpPr>
            <p:spPr bwMode="auto">
              <a:xfrm>
                <a:off x="1781" y="896"/>
                <a:ext cx="912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3" name="Line 26"/>
              <p:cNvSpPr>
                <a:spLocks noChangeShapeType="1"/>
              </p:cNvSpPr>
              <p:nvPr/>
            </p:nvSpPr>
            <p:spPr bwMode="auto">
              <a:xfrm>
                <a:off x="2692" y="892"/>
                <a:ext cx="0" cy="725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4" name="Line 27"/>
              <p:cNvSpPr>
                <a:spLocks noChangeShapeType="1"/>
              </p:cNvSpPr>
              <p:nvPr/>
            </p:nvSpPr>
            <p:spPr bwMode="auto">
              <a:xfrm>
                <a:off x="1776" y="891"/>
                <a:ext cx="0" cy="514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5" name="Line 28"/>
              <p:cNvSpPr>
                <a:spLocks noChangeShapeType="1"/>
              </p:cNvSpPr>
              <p:nvPr/>
            </p:nvSpPr>
            <p:spPr bwMode="auto">
              <a:xfrm flipV="1">
                <a:off x="1032" y="1304"/>
                <a:ext cx="0" cy="9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6" name="Line 29"/>
              <p:cNvSpPr>
                <a:spLocks noChangeShapeType="1"/>
              </p:cNvSpPr>
              <p:nvPr/>
            </p:nvSpPr>
            <p:spPr bwMode="auto">
              <a:xfrm>
                <a:off x="1032" y="1314"/>
                <a:ext cx="274" cy="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7" name="Line 30"/>
              <p:cNvSpPr>
                <a:spLocks noChangeShapeType="1"/>
              </p:cNvSpPr>
              <p:nvPr/>
            </p:nvSpPr>
            <p:spPr bwMode="auto">
              <a:xfrm>
                <a:off x="1311" y="1311"/>
                <a:ext cx="0" cy="102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8" name="Line 31"/>
              <p:cNvSpPr>
                <a:spLocks noChangeShapeType="1"/>
              </p:cNvSpPr>
              <p:nvPr/>
            </p:nvSpPr>
            <p:spPr bwMode="auto">
              <a:xfrm>
                <a:off x="1252" y="1319"/>
                <a:ext cx="0" cy="30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19" name="Line 32"/>
              <p:cNvSpPr>
                <a:spLocks noChangeShapeType="1"/>
              </p:cNvSpPr>
              <p:nvPr/>
            </p:nvSpPr>
            <p:spPr bwMode="auto">
              <a:xfrm>
                <a:off x="1089" y="1328"/>
                <a:ext cx="0" cy="302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0" name="Line 33"/>
              <p:cNvSpPr>
                <a:spLocks noChangeShapeType="1"/>
              </p:cNvSpPr>
              <p:nvPr/>
            </p:nvSpPr>
            <p:spPr bwMode="auto">
              <a:xfrm>
                <a:off x="1892" y="896"/>
                <a:ext cx="0" cy="23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1" name="Line 34"/>
              <p:cNvSpPr>
                <a:spLocks noChangeShapeType="1"/>
              </p:cNvSpPr>
              <p:nvPr/>
            </p:nvSpPr>
            <p:spPr bwMode="auto">
              <a:xfrm>
                <a:off x="1892" y="1127"/>
                <a:ext cx="695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2" name="Line 35"/>
              <p:cNvSpPr>
                <a:spLocks noChangeShapeType="1"/>
              </p:cNvSpPr>
              <p:nvPr/>
            </p:nvSpPr>
            <p:spPr bwMode="auto">
              <a:xfrm>
                <a:off x="2579" y="901"/>
                <a:ext cx="0" cy="231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3" name="Line 36"/>
              <p:cNvSpPr>
                <a:spLocks noChangeShapeType="1"/>
              </p:cNvSpPr>
              <p:nvPr/>
            </p:nvSpPr>
            <p:spPr bwMode="auto">
              <a:xfrm>
                <a:off x="2525" y="1127"/>
                <a:ext cx="0" cy="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Line 37"/>
              <p:cNvSpPr>
                <a:spLocks noChangeShapeType="1"/>
              </p:cNvSpPr>
              <p:nvPr/>
            </p:nvSpPr>
            <p:spPr bwMode="auto">
              <a:xfrm>
                <a:off x="2477" y="1127"/>
                <a:ext cx="0" cy="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5" name="Line 38"/>
              <p:cNvSpPr>
                <a:spLocks noChangeShapeType="1"/>
              </p:cNvSpPr>
              <p:nvPr/>
            </p:nvSpPr>
            <p:spPr bwMode="auto">
              <a:xfrm>
                <a:off x="2007" y="1136"/>
                <a:ext cx="0" cy="49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prstDash val="lgDash"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6" name="Line 39"/>
              <p:cNvSpPr>
                <a:spLocks noChangeShapeType="1"/>
              </p:cNvSpPr>
              <p:nvPr/>
            </p:nvSpPr>
            <p:spPr bwMode="auto">
              <a:xfrm>
                <a:off x="944" y="1396"/>
                <a:ext cx="0" cy="240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42" name="Group 40"/>
          <p:cNvGrpSpPr>
            <a:grpSpLocks/>
          </p:cNvGrpSpPr>
          <p:nvPr/>
        </p:nvGrpSpPr>
        <p:grpSpPr bwMode="auto">
          <a:xfrm>
            <a:off x="5641975" y="3622675"/>
            <a:ext cx="2632075" cy="1362075"/>
            <a:chOff x="3482" y="1308"/>
            <a:chExt cx="1658" cy="858"/>
          </a:xfrm>
        </p:grpSpPr>
        <p:grpSp>
          <p:nvGrpSpPr>
            <p:cNvPr id="43" name="Group 41"/>
            <p:cNvGrpSpPr>
              <a:grpSpLocks/>
            </p:cNvGrpSpPr>
            <p:nvPr/>
          </p:nvGrpSpPr>
          <p:grpSpPr bwMode="auto">
            <a:xfrm>
              <a:off x="3482" y="1308"/>
              <a:ext cx="1658" cy="858"/>
              <a:chOff x="3398" y="563"/>
              <a:chExt cx="1658" cy="858"/>
            </a:xfrm>
          </p:grpSpPr>
          <p:sp>
            <p:nvSpPr>
              <p:cNvPr id="45" name="AutoShape 42"/>
              <p:cNvSpPr>
                <a:spLocks noChangeArrowheads="1"/>
              </p:cNvSpPr>
              <p:nvPr/>
            </p:nvSpPr>
            <p:spPr bwMode="auto">
              <a:xfrm>
                <a:off x="4244" y="563"/>
                <a:ext cx="812" cy="832"/>
              </a:xfrm>
              <a:prstGeom prst="can">
                <a:avLst>
                  <a:gd name="adj" fmla="val 45273"/>
                </a:avLst>
              </a:pr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6" name="Oval 43"/>
              <p:cNvSpPr>
                <a:spLocks noChangeArrowheads="1"/>
              </p:cNvSpPr>
              <p:nvPr/>
            </p:nvSpPr>
            <p:spPr bwMode="auto">
              <a:xfrm>
                <a:off x="4365" y="620"/>
                <a:ext cx="596" cy="250"/>
              </a:xfrm>
              <a:prstGeom prst="ellipse">
                <a:avLst/>
              </a:pr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7" name="AutoShape 44"/>
              <p:cNvSpPr>
                <a:spLocks noChangeArrowheads="1"/>
              </p:cNvSpPr>
              <p:nvPr/>
            </p:nvSpPr>
            <p:spPr bwMode="auto">
              <a:xfrm>
                <a:off x="3398" y="1006"/>
                <a:ext cx="506" cy="410"/>
              </a:xfrm>
              <a:prstGeom prst="can">
                <a:avLst>
                  <a:gd name="adj" fmla="val 44139"/>
                </a:avLst>
              </a:prstGeom>
              <a:gradFill rotWithShape="0">
                <a:gsLst>
                  <a:gs pos="0">
                    <a:schemeClr val="accent1"/>
                  </a:gs>
                  <a:gs pos="5000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8" name="Line 45"/>
              <p:cNvSpPr>
                <a:spLocks noChangeShapeType="1"/>
              </p:cNvSpPr>
              <p:nvPr/>
            </p:nvSpPr>
            <p:spPr bwMode="auto">
              <a:xfrm flipV="1">
                <a:off x="3686" y="1395"/>
                <a:ext cx="1076" cy="19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49" name="Line 46"/>
              <p:cNvSpPr>
                <a:spLocks noChangeShapeType="1"/>
              </p:cNvSpPr>
              <p:nvPr/>
            </p:nvSpPr>
            <p:spPr bwMode="auto">
              <a:xfrm flipV="1">
                <a:off x="3689" y="1179"/>
                <a:ext cx="0" cy="2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0" name="Line 47"/>
              <p:cNvSpPr>
                <a:spLocks noChangeShapeType="1"/>
              </p:cNvSpPr>
              <p:nvPr/>
            </p:nvSpPr>
            <p:spPr bwMode="auto">
              <a:xfrm flipV="1">
                <a:off x="4673" y="1161"/>
                <a:ext cx="0" cy="23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1" name="Line 48"/>
              <p:cNvSpPr>
                <a:spLocks noChangeShapeType="1"/>
              </p:cNvSpPr>
              <p:nvPr/>
            </p:nvSpPr>
            <p:spPr bwMode="auto">
              <a:xfrm flipH="1" flipV="1">
                <a:off x="3578" y="1011"/>
                <a:ext cx="96" cy="173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2" name="Freeform 49"/>
              <p:cNvSpPr>
                <a:spLocks/>
              </p:cNvSpPr>
              <p:nvPr/>
            </p:nvSpPr>
            <p:spPr bwMode="auto">
              <a:xfrm>
                <a:off x="3398" y="902"/>
                <a:ext cx="1277" cy="284"/>
              </a:xfrm>
              <a:custGeom>
                <a:avLst/>
                <a:gdLst/>
                <a:ahLst/>
                <a:cxnLst>
                  <a:cxn ang="0">
                    <a:pos x="1277" y="264"/>
                  </a:cxn>
                  <a:cxn ang="0">
                    <a:pos x="293" y="284"/>
                  </a:cxn>
                  <a:cxn ang="0">
                    <a:pos x="231" y="284"/>
                  </a:cxn>
                  <a:cxn ang="0">
                    <a:pos x="188" y="284"/>
                  </a:cxn>
                  <a:cxn ang="0">
                    <a:pos x="149" y="279"/>
                  </a:cxn>
                  <a:cxn ang="0">
                    <a:pos x="96" y="269"/>
                  </a:cxn>
                  <a:cxn ang="0">
                    <a:pos x="63" y="255"/>
                  </a:cxn>
                  <a:cxn ang="0">
                    <a:pos x="39" y="245"/>
                  </a:cxn>
                  <a:cxn ang="0">
                    <a:pos x="0" y="207"/>
                  </a:cxn>
                  <a:cxn ang="0">
                    <a:pos x="10" y="168"/>
                  </a:cxn>
                  <a:cxn ang="0">
                    <a:pos x="34" y="149"/>
                  </a:cxn>
                  <a:cxn ang="0">
                    <a:pos x="68" y="130"/>
                  </a:cxn>
                  <a:cxn ang="0">
                    <a:pos x="106" y="120"/>
                  </a:cxn>
                  <a:cxn ang="0">
                    <a:pos x="154" y="116"/>
                  </a:cxn>
                  <a:cxn ang="0">
                    <a:pos x="188" y="106"/>
                  </a:cxn>
                  <a:cxn ang="0">
                    <a:pos x="845" y="0"/>
                  </a:cxn>
                  <a:cxn ang="0">
                    <a:pos x="845" y="72"/>
                  </a:cxn>
                  <a:cxn ang="0">
                    <a:pos x="850" y="106"/>
                  </a:cxn>
                  <a:cxn ang="0">
                    <a:pos x="864" y="135"/>
                  </a:cxn>
                  <a:cxn ang="0">
                    <a:pos x="888" y="159"/>
                  </a:cxn>
                  <a:cxn ang="0">
                    <a:pos x="922" y="183"/>
                  </a:cxn>
                  <a:cxn ang="0">
                    <a:pos x="960" y="212"/>
                  </a:cxn>
                  <a:cxn ang="0">
                    <a:pos x="1008" y="231"/>
                  </a:cxn>
                  <a:cxn ang="0">
                    <a:pos x="1052" y="245"/>
                  </a:cxn>
                  <a:cxn ang="0">
                    <a:pos x="1095" y="250"/>
                  </a:cxn>
                  <a:cxn ang="0">
                    <a:pos x="1148" y="260"/>
                  </a:cxn>
                  <a:cxn ang="0">
                    <a:pos x="1181" y="264"/>
                  </a:cxn>
                  <a:cxn ang="0">
                    <a:pos x="1244" y="264"/>
                  </a:cxn>
                  <a:cxn ang="0">
                    <a:pos x="1277" y="264"/>
                  </a:cxn>
                </a:cxnLst>
                <a:rect l="0" t="0" r="r" b="b"/>
                <a:pathLst>
                  <a:path w="1277" h="284">
                    <a:moveTo>
                      <a:pt x="1277" y="264"/>
                    </a:moveTo>
                    <a:lnTo>
                      <a:pt x="293" y="284"/>
                    </a:lnTo>
                    <a:lnTo>
                      <a:pt x="231" y="284"/>
                    </a:lnTo>
                    <a:lnTo>
                      <a:pt x="188" y="284"/>
                    </a:lnTo>
                    <a:lnTo>
                      <a:pt x="149" y="279"/>
                    </a:lnTo>
                    <a:lnTo>
                      <a:pt x="96" y="269"/>
                    </a:lnTo>
                    <a:lnTo>
                      <a:pt x="63" y="255"/>
                    </a:lnTo>
                    <a:lnTo>
                      <a:pt x="39" y="245"/>
                    </a:lnTo>
                    <a:lnTo>
                      <a:pt x="0" y="207"/>
                    </a:lnTo>
                    <a:lnTo>
                      <a:pt x="10" y="168"/>
                    </a:lnTo>
                    <a:lnTo>
                      <a:pt x="34" y="149"/>
                    </a:lnTo>
                    <a:lnTo>
                      <a:pt x="68" y="130"/>
                    </a:lnTo>
                    <a:lnTo>
                      <a:pt x="106" y="120"/>
                    </a:lnTo>
                    <a:lnTo>
                      <a:pt x="154" y="116"/>
                    </a:lnTo>
                    <a:lnTo>
                      <a:pt x="188" y="106"/>
                    </a:lnTo>
                    <a:lnTo>
                      <a:pt x="845" y="0"/>
                    </a:lnTo>
                    <a:lnTo>
                      <a:pt x="845" y="72"/>
                    </a:lnTo>
                    <a:lnTo>
                      <a:pt x="850" y="106"/>
                    </a:lnTo>
                    <a:lnTo>
                      <a:pt x="864" y="135"/>
                    </a:lnTo>
                    <a:lnTo>
                      <a:pt x="888" y="159"/>
                    </a:lnTo>
                    <a:lnTo>
                      <a:pt x="922" y="183"/>
                    </a:lnTo>
                    <a:lnTo>
                      <a:pt x="960" y="212"/>
                    </a:lnTo>
                    <a:lnTo>
                      <a:pt x="1008" y="231"/>
                    </a:lnTo>
                    <a:lnTo>
                      <a:pt x="1052" y="245"/>
                    </a:lnTo>
                    <a:lnTo>
                      <a:pt x="1095" y="250"/>
                    </a:lnTo>
                    <a:lnTo>
                      <a:pt x="1148" y="260"/>
                    </a:lnTo>
                    <a:lnTo>
                      <a:pt x="1181" y="264"/>
                    </a:lnTo>
                    <a:lnTo>
                      <a:pt x="1244" y="264"/>
                    </a:lnTo>
                    <a:lnTo>
                      <a:pt x="1277" y="26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path path="rect">
                  <a:fillToRect t="100000" r="100000"/>
                </a:path>
              </a:gradFill>
              <a:ln w="190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" name="Freeform 50"/>
              <p:cNvSpPr>
                <a:spLocks/>
              </p:cNvSpPr>
              <p:nvPr/>
            </p:nvSpPr>
            <p:spPr bwMode="auto">
              <a:xfrm>
                <a:off x="3691" y="1166"/>
                <a:ext cx="984" cy="245"/>
              </a:xfrm>
              <a:custGeom>
                <a:avLst/>
                <a:gdLst/>
                <a:ahLst/>
                <a:cxnLst>
                  <a:cxn ang="0">
                    <a:pos x="0" y="20"/>
                  </a:cxn>
                  <a:cxn ang="0">
                    <a:pos x="984" y="0"/>
                  </a:cxn>
                  <a:cxn ang="0">
                    <a:pos x="984" y="236"/>
                  </a:cxn>
                  <a:cxn ang="0">
                    <a:pos x="0" y="245"/>
                  </a:cxn>
                  <a:cxn ang="0">
                    <a:pos x="0" y="20"/>
                  </a:cxn>
                </a:cxnLst>
                <a:rect l="0" t="0" r="r" b="b"/>
                <a:pathLst>
                  <a:path w="984" h="245">
                    <a:moveTo>
                      <a:pt x="0" y="20"/>
                    </a:moveTo>
                    <a:lnTo>
                      <a:pt x="984" y="0"/>
                    </a:lnTo>
                    <a:lnTo>
                      <a:pt x="984" y="236"/>
                    </a:lnTo>
                    <a:lnTo>
                      <a:pt x="0" y="245"/>
                    </a:lnTo>
                    <a:lnTo>
                      <a:pt x="0" y="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190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4" name="Freeform 51"/>
              <p:cNvSpPr>
                <a:spLocks/>
              </p:cNvSpPr>
              <p:nvPr/>
            </p:nvSpPr>
            <p:spPr bwMode="auto">
              <a:xfrm>
                <a:off x="4430" y="763"/>
                <a:ext cx="485" cy="101"/>
              </a:xfrm>
              <a:custGeom>
                <a:avLst/>
                <a:gdLst/>
                <a:ahLst/>
                <a:cxnLst>
                  <a:cxn ang="0">
                    <a:pos x="485" y="48"/>
                  </a:cxn>
                  <a:cxn ang="0">
                    <a:pos x="456" y="29"/>
                  </a:cxn>
                  <a:cxn ang="0">
                    <a:pos x="418" y="19"/>
                  </a:cxn>
                  <a:cxn ang="0">
                    <a:pos x="380" y="10"/>
                  </a:cxn>
                  <a:cxn ang="0">
                    <a:pos x="327" y="0"/>
                  </a:cxn>
                  <a:cxn ang="0">
                    <a:pos x="293" y="0"/>
                  </a:cxn>
                  <a:cxn ang="0">
                    <a:pos x="245" y="0"/>
                  </a:cxn>
                  <a:cxn ang="0">
                    <a:pos x="216" y="0"/>
                  </a:cxn>
                  <a:cxn ang="0">
                    <a:pos x="159" y="5"/>
                  </a:cxn>
                  <a:cxn ang="0">
                    <a:pos x="106" y="15"/>
                  </a:cxn>
                  <a:cxn ang="0">
                    <a:pos x="68" y="29"/>
                  </a:cxn>
                  <a:cxn ang="0">
                    <a:pos x="29" y="43"/>
                  </a:cxn>
                  <a:cxn ang="0">
                    <a:pos x="0" y="53"/>
                  </a:cxn>
                  <a:cxn ang="0">
                    <a:pos x="63" y="82"/>
                  </a:cxn>
                  <a:cxn ang="0">
                    <a:pos x="125" y="96"/>
                  </a:cxn>
                  <a:cxn ang="0">
                    <a:pos x="192" y="101"/>
                  </a:cxn>
                  <a:cxn ang="0">
                    <a:pos x="264" y="101"/>
                  </a:cxn>
                  <a:cxn ang="0">
                    <a:pos x="336" y="96"/>
                  </a:cxn>
                  <a:cxn ang="0">
                    <a:pos x="389" y="87"/>
                  </a:cxn>
                  <a:cxn ang="0">
                    <a:pos x="442" y="67"/>
                  </a:cxn>
                  <a:cxn ang="0">
                    <a:pos x="485" y="48"/>
                  </a:cxn>
                </a:cxnLst>
                <a:rect l="0" t="0" r="r" b="b"/>
                <a:pathLst>
                  <a:path w="485" h="101">
                    <a:moveTo>
                      <a:pt x="485" y="48"/>
                    </a:moveTo>
                    <a:lnTo>
                      <a:pt x="456" y="29"/>
                    </a:lnTo>
                    <a:lnTo>
                      <a:pt x="418" y="19"/>
                    </a:lnTo>
                    <a:lnTo>
                      <a:pt x="380" y="10"/>
                    </a:lnTo>
                    <a:lnTo>
                      <a:pt x="327" y="0"/>
                    </a:lnTo>
                    <a:lnTo>
                      <a:pt x="293" y="0"/>
                    </a:lnTo>
                    <a:lnTo>
                      <a:pt x="245" y="0"/>
                    </a:lnTo>
                    <a:lnTo>
                      <a:pt x="216" y="0"/>
                    </a:lnTo>
                    <a:lnTo>
                      <a:pt x="159" y="5"/>
                    </a:lnTo>
                    <a:lnTo>
                      <a:pt x="106" y="15"/>
                    </a:lnTo>
                    <a:lnTo>
                      <a:pt x="68" y="29"/>
                    </a:lnTo>
                    <a:lnTo>
                      <a:pt x="29" y="43"/>
                    </a:lnTo>
                    <a:lnTo>
                      <a:pt x="0" y="53"/>
                    </a:lnTo>
                    <a:lnTo>
                      <a:pt x="63" y="82"/>
                    </a:lnTo>
                    <a:lnTo>
                      <a:pt x="125" y="96"/>
                    </a:lnTo>
                    <a:lnTo>
                      <a:pt x="192" y="101"/>
                    </a:lnTo>
                    <a:lnTo>
                      <a:pt x="264" y="101"/>
                    </a:lnTo>
                    <a:lnTo>
                      <a:pt x="336" y="96"/>
                    </a:lnTo>
                    <a:lnTo>
                      <a:pt x="389" y="87"/>
                    </a:lnTo>
                    <a:lnTo>
                      <a:pt x="442" y="67"/>
                    </a:lnTo>
                    <a:lnTo>
                      <a:pt x="485" y="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5400000" scaled="1"/>
              </a:gradFill>
              <a:ln w="190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5" name="AutoShape 52"/>
              <p:cNvSpPr>
                <a:spLocks noChangeArrowheads="1"/>
              </p:cNvSpPr>
              <p:nvPr/>
            </p:nvSpPr>
            <p:spPr bwMode="auto">
              <a:xfrm>
                <a:off x="3486" y="959"/>
                <a:ext cx="256" cy="173"/>
              </a:xfrm>
              <a:prstGeom prst="can">
                <a:avLst>
                  <a:gd name="adj" fmla="val 50000"/>
                </a:avLst>
              </a:pr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5000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6" name="Oval 53"/>
              <p:cNvSpPr>
                <a:spLocks noChangeArrowheads="1"/>
              </p:cNvSpPr>
              <p:nvPr/>
            </p:nvSpPr>
            <p:spPr bwMode="auto">
              <a:xfrm>
                <a:off x="3538" y="981"/>
                <a:ext cx="147" cy="47"/>
              </a:xfrm>
              <a:prstGeom prst="ellipse">
                <a:avLst/>
              </a:prstGeom>
              <a:gradFill rotWithShape="0">
                <a:gsLst>
                  <a:gs pos="0">
                    <a:schemeClr val="accent1">
                      <a:gamma/>
                      <a:shade val="46275"/>
                      <a:invGamma/>
                    </a:schemeClr>
                  </a:gs>
                  <a:gs pos="100000">
                    <a:schemeClr val="accent1"/>
                  </a:gs>
                </a:gsLst>
                <a:lin ang="0" scaled="1"/>
              </a:gradFill>
              <a:ln w="19050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7" name="Freeform 54"/>
              <p:cNvSpPr>
                <a:spLocks/>
              </p:cNvSpPr>
              <p:nvPr/>
            </p:nvSpPr>
            <p:spPr bwMode="auto">
              <a:xfrm>
                <a:off x="4512" y="816"/>
                <a:ext cx="331" cy="53"/>
              </a:xfrm>
              <a:custGeom>
                <a:avLst/>
                <a:gdLst/>
                <a:ahLst/>
                <a:cxnLst>
                  <a:cxn ang="0">
                    <a:pos x="331" y="29"/>
                  </a:cxn>
                  <a:cxn ang="0">
                    <a:pos x="283" y="14"/>
                  </a:cxn>
                  <a:cxn ang="0">
                    <a:pos x="240" y="5"/>
                  </a:cxn>
                  <a:cxn ang="0">
                    <a:pos x="158" y="0"/>
                  </a:cxn>
                  <a:cxn ang="0">
                    <a:pos x="101" y="5"/>
                  </a:cxn>
                  <a:cxn ang="0">
                    <a:pos x="38" y="19"/>
                  </a:cxn>
                  <a:cxn ang="0">
                    <a:pos x="0" y="34"/>
                  </a:cxn>
                  <a:cxn ang="0">
                    <a:pos x="38" y="43"/>
                  </a:cxn>
                  <a:cxn ang="0">
                    <a:pos x="106" y="53"/>
                  </a:cxn>
                  <a:cxn ang="0">
                    <a:pos x="163" y="53"/>
                  </a:cxn>
                  <a:cxn ang="0">
                    <a:pos x="226" y="53"/>
                  </a:cxn>
                  <a:cxn ang="0">
                    <a:pos x="283" y="43"/>
                  </a:cxn>
                  <a:cxn ang="0">
                    <a:pos x="331" y="29"/>
                  </a:cxn>
                </a:cxnLst>
                <a:rect l="0" t="0" r="r" b="b"/>
                <a:pathLst>
                  <a:path w="331" h="53">
                    <a:moveTo>
                      <a:pt x="331" y="29"/>
                    </a:moveTo>
                    <a:lnTo>
                      <a:pt x="283" y="14"/>
                    </a:lnTo>
                    <a:lnTo>
                      <a:pt x="240" y="5"/>
                    </a:lnTo>
                    <a:lnTo>
                      <a:pt x="158" y="0"/>
                    </a:lnTo>
                    <a:lnTo>
                      <a:pt x="101" y="5"/>
                    </a:lnTo>
                    <a:lnTo>
                      <a:pt x="38" y="19"/>
                    </a:lnTo>
                    <a:lnTo>
                      <a:pt x="0" y="34"/>
                    </a:lnTo>
                    <a:lnTo>
                      <a:pt x="38" y="43"/>
                    </a:lnTo>
                    <a:lnTo>
                      <a:pt x="106" y="53"/>
                    </a:lnTo>
                    <a:lnTo>
                      <a:pt x="163" y="53"/>
                    </a:lnTo>
                    <a:lnTo>
                      <a:pt x="226" y="53"/>
                    </a:lnTo>
                    <a:lnTo>
                      <a:pt x="283" y="43"/>
                    </a:lnTo>
                    <a:lnTo>
                      <a:pt x="331" y="2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1"/>
                  </a:gs>
                  <a:gs pos="100000">
                    <a:schemeClr val="accent1">
                      <a:gamma/>
                      <a:shade val="46275"/>
                      <a:invGamma/>
                    </a:schemeClr>
                  </a:gs>
                </a:gsLst>
                <a:lin ang="0" scaled="1"/>
              </a:gradFill>
              <a:ln w="19050" cmpd="sng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8" name="Line 55"/>
              <p:cNvSpPr>
                <a:spLocks noChangeShapeType="1"/>
              </p:cNvSpPr>
              <p:nvPr/>
            </p:nvSpPr>
            <p:spPr bwMode="auto">
              <a:xfrm>
                <a:off x="4680" y="1171"/>
                <a:ext cx="0" cy="221"/>
              </a:xfrm>
              <a:prstGeom prst="line">
                <a:avLst/>
              </a:prstGeom>
              <a:noFill/>
              <a:ln w="38100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9" name="Line 56"/>
              <p:cNvSpPr>
                <a:spLocks noChangeShapeType="1"/>
              </p:cNvSpPr>
              <p:nvPr/>
            </p:nvSpPr>
            <p:spPr bwMode="auto">
              <a:xfrm>
                <a:off x="3691" y="1190"/>
                <a:ext cx="0" cy="231"/>
              </a:xfrm>
              <a:prstGeom prst="line">
                <a:avLst/>
              </a:prstGeom>
              <a:noFill/>
              <a:ln w="38100">
                <a:solidFill>
                  <a:srgbClr val="0066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  <p:sp>
          <p:nvSpPr>
            <p:cNvPr id="44" name="Line 57"/>
            <p:cNvSpPr>
              <a:spLocks noChangeShapeType="1"/>
            </p:cNvSpPr>
            <p:nvPr/>
          </p:nvSpPr>
          <p:spPr bwMode="auto">
            <a:xfrm>
              <a:off x="4757" y="1930"/>
              <a:ext cx="0" cy="220"/>
            </a:xfrm>
            <a:prstGeom prst="line">
              <a:avLst/>
            </a:prstGeom>
            <a:noFill/>
            <a:ln w="57150">
              <a:solidFill>
                <a:schemeClr val="accent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62" name="Freeform 60"/>
          <p:cNvSpPr>
            <a:spLocks/>
          </p:cNvSpPr>
          <p:nvPr/>
        </p:nvSpPr>
        <p:spPr bwMode="auto">
          <a:xfrm>
            <a:off x="5524500" y="3273425"/>
            <a:ext cx="2978150" cy="1614488"/>
          </a:xfrm>
          <a:custGeom>
            <a:avLst/>
            <a:gdLst/>
            <a:ahLst/>
            <a:cxnLst>
              <a:cxn ang="0">
                <a:pos x="0" y="201"/>
              </a:cxn>
              <a:cxn ang="0">
                <a:pos x="0" y="1017"/>
              </a:cxn>
              <a:cxn ang="0">
                <a:pos x="86" y="1008"/>
              </a:cxn>
              <a:cxn ang="0">
                <a:pos x="86" y="768"/>
              </a:cxn>
              <a:cxn ang="0">
                <a:pos x="168" y="758"/>
              </a:cxn>
              <a:cxn ang="0">
                <a:pos x="168" y="677"/>
              </a:cxn>
              <a:cxn ang="0">
                <a:pos x="206" y="677"/>
              </a:cxn>
              <a:cxn ang="0">
                <a:pos x="244" y="681"/>
              </a:cxn>
              <a:cxn ang="0">
                <a:pos x="273" y="686"/>
              </a:cxn>
              <a:cxn ang="0">
                <a:pos x="321" y="681"/>
              </a:cxn>
              <a:cxn ang="0">
                <a:pos x="355" y="672"/>
              </a:cxn>
              <a:cxn ang="0">
                <a:pos x="412" y="648"/>
              </a:cxn>
              <a:cxn ang="0">
                <a:pos x="422" y="677"/>
              </a:cxn>
              <a:cxn ang="0">
                <a:pos x="422" y="731"/>
              </a:cxn>
              <a:cxn ang="0">
                <a:pos x="931" y="677"/>
              </a:cxn>
              <a:cxn ang="0">
                <a:pos x="931" y="437"/>
              </a:cxn>
              <a:cxn ang="0">
                <a:pos x="1041" y="422"/>
              </a:cxn>
              <a:cxn ang="0">
                <a:pos x="1060" y="451"/>
              </a:cxn>
              <a:cxn ang="0">
                <a:pos x="1084" y="475"/>
              </a:cxn>
              <a:cxn ang="0">
                <a:pos x="1113" y="489"/>
              </a:cxn>
              <a:cxn ang="0">
                <a:pos x="1161" y="509"/>
              </a:cxn>
              <a:cxn ang="0">
                <a:pos x="1209" y="518"/>
              </a:cxn>
              <a:cxn ang="0">
                <a:pos x="1276" y="528"/>
              </a:cxn>
              <a:cxn ang="0">
                <a:pos x="1329" y="528"/>
              </a:cxn>
              <a:cxn ang="0">
                <a:pos x="1382" y="528"/>
              </a:cxn>
              <a:cxn ang="0">
                <a:pos x="1440" y="528"/>
              </a:cxn>
              <a:cxn ang="0">
                <a:pos x="1483" y="523"/>
              </a:cxn>
              <a:cxn ang="0">
                <a:pos x="1540" y="504"/>
              </a:cxn>
              <a:cxn ang="0">
                <a:pos x="1569" y="485"/>
              </a:cxn>
              <a:cxn ang="0">
                <a:pos x="1598" y="465"/>
              </a:cxn>
              <a:cxn ang="0">
                <a:pos x="1622" y="446"/>
              </a:cxn>
              <a:cxn ang="0">
                <a:pos x="1632" y="360"/>
              </a:cxn>
              <a:cxn ang="0">
                <a:pos x="1713" y="345"/>
              </a:cxn>
              <a:cxn ang="0">
                <a:pos x="1728" y="379"/>
              </a:cxn>
              <a:cxn ang="0">
                <a:pos x="1732" y="427"/>
              </a:cxn>
              <a:cxn ang="0">
                <a:pos x="1732" y="825"/>
              </a:cxn>
              <a:cxn ang="0">
                <a:pos x="1876" y="811"/>
              </a:cxn>
              <a:cxn ang="0">
                <a:pos x="1876" y="0"/>
              </a:cxn>
              <a:cxn ang="0">
                <a:pos x="0" y="201"/>
              </a:cxn>
            </a:cxnLst>
            <a:rect l="0" t="0" r="r" b="b"/>
            <a:pathLst>
              <a:path w="1876" h="1017">
                <a:moveTo>
                  <a:pt x="0" y="201"/>
                </a:moveTo>
                <a:lnTo>
                  <a:pt x="0" y="1017"/>
                </a:lnTo>
                <a:lnTo>
                  <a:pt x="86" y="1008"/>
                </a:lnTo>
                <a:lnTo>
                  <a:pt x="86" y="768"/>
                </a:lnTo>
                <a:lnTo>
                  <a:pt x="168" y="758"/>
                </a:lnTo>
                <a:lnTo>
                  <a:pt x="168" y="677"/>
                </a:lnTo>
                <a:lnTo>
                  <a:pt x="206" y="677"/>
                </a:lnTo>
                <a:lnTo>
                  <a:pt x="244" y="681"/>
                </a:lnTo>
                <a:lnTo>
                  <a:pt x="273" y="686"/>
                </a:lnTo>
                <a:lnTo>
                  <a:pt x="321" y="681"/>
                </a:lnTo>
                <a:lnTo>
                  <a:pt x="355" y="672"/>
                </a:lnTo>
                <a:lnTo>
                  <a:pt x="412" y="648"/>
                </a:lnTo>
                <a:lnTo>
                  <a:pt x="422" y="677"/>
                </a:lnTo>
                <a:lnTo>
                  <a:pt x="422" y="731"/>
                </a:lnTo>
                <a:lnTo>
                  <a:pt x="931" y="677"/>
                </a:lnTo>
                <a:lnTo>
                  <a:pt x="931" y="437"/>
                </a:lnTo>
                <a:lnTo>
                  <a:pt x="1041" y="422"/>
                </a:lnTo>
                <a:lnTo>
                  <a:pt x="1060" y="451"/>
                </a:lnTo>
                <a:lnTo>
                  <a:pt x="1084" y="475"/>
                </a:lnTo>
                <a:lnTo>
                  <a:pt x="1113" y="489"/>
                </a:lnTo>
                <a:lnTo>
                  <a:pt x="1161" y="509"/>
                </a:lnTo>
                <a:lnTo>
                  <a:pt x="1209" y="518"/>
                </a:lnTo>
                <a:lnTo>
                  <a:pt x="1276" y="528"/>
                </a:lnTo>
                <a:lnTo>
                  <a:pt x="1329" y="528"/>
                </a:lnTo>
                <a:lnTo>
                  <a:pt x="1382" y="528"/>
                </a:lnTo>
                <a:lnTo>
                  <a:pt x="1440" y="528"/>
                </a:lnTo>
                <a:lnTo>
                  <a:pt x="1483" y="523"/>
                </a:lnTo>
                <a:lnTo>
                  <a:pt x="1540" y="504"/>
                </a:lnTo>
                <a:lnTo>
                  <a:pt x="1569" y="485"/>
                </a:lnTo>
                <a:lnTo>
                  <a:pt x="1598" y="465"/>
                </a:lnTo>
                <a:lnTo>
                  <a:pt x="1622" y="446"/>
                </a:lnTo>
                <a:lnTo>
                  <a:pt x="1632" y="360"/>
                </a:lnTo>
                <a:lnTo>
                  <a:pt x="1713" y="345"/>
                </a:lnTo>
                <a:lnTo>
                  <a:pt x="1728" y="379"/>
                </a:lnTo>
                <a:lnTo>
                  <a:pt x="1732" y="427"/>
                </a:lnTo>
                <a:lnTo>
                  <a:pt x="1732" y="825"/>
                </a:lnTo>
                <a:lnTo>
                  <a:pt x="1876" y="811"/>
                </a:lnTo>
                <a:lnTo>
                  <a:pt x="1876" y="0"/>
                </a:lnTo>
                <a:lnTo>
                  <a:pt x="0" y="201"/>
                </a:lnTo>
                <a:close/>
              </a:path>
            </a:pathLst>
          </a:custGeom>
          <a:solidFill>
            <a:srgbClr val="FFFFCC">
              <a:alpha val="50000"/>
            </a:srgbClr>
          </a:solidFill>
          <a:ln w="9525">
            <a:solidFill>
              <a:srgbClr val="FFFFCC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3" name="Text Box 61"/>
          <p:cNvSpPr txBox="1">
            <a:spLocks noChangeArrowheads="1"/>
          </p:cNvSpPr>
          <p:nvPr/>
        </p:nvSpPr>
        <p:spPr bwMode="auto">
          <a:xfrm>
            <a:off x="5637213" y="3522663"/>
            <a:ext cx="4026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</a:t>
            </a:r>
          </a:p>
        </p:txBody>
      </p:sp>
      <p:sp>
        <p:nvSpPr>
          <p:cNvPr id="64" name="Line 62"/>
          <p:cNvSpPr>
            <a:spLocks noChangeShapeType="1"/>
          </p:cNvSpPr>
          <p:nvPr/>
        </p:nvSpPr>
        <p:spPr bwMode="auto">
          <a:xfrm>
            <a:off x="7112000" y="4754563"/>
            <a:ext cx="360363" cy="581025"/>
          </a:xfrm>
          <a:prstGeom prst="line">
            <a:avLst/>
          </a:prstGeom>
          <a:noFill/>
          <a:ln w="28575">
            <a:solidFill>
              <a:srgbClr val="006666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5" name="AutoShape 63" descr="紫色网格"/>
          <p:cNvSpPr>
            <a:spLocks noChangeArrowheads="1"/>
          </p:cNvSpPr>
          <p:nvPr/>
        </p:nvSpPr>
        <p:spPr bwMode="auto">
          <a:xfrm>
            <a:off x="6049963" y="2751138"/>
            <a:ext cx="1241425" cy="388937"/>
          </a:xfrm>
          <a:prstGeom prst="wedgeRectCallout">
            <a:avLst>
              <a:gd name="adj1" fmla="val 121393"/>
              <a:gd name="adj2" fmla="val 211703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r>
              <a:rPr lang="zh-CN" altLang="en-US" sz="2800" b="1" dirty="0" smtClean="0">
                <a:ea typeface="隶书" pitchFamily="49" charset="-122"/>
              </a:rPr>
              <a:t>剖切面</a:t>
            </a:r>
            <a:endParaRPr lang="zh-CN" altLang="en-US" sz="2800" b="1" dirty="0">
              <a:ea typeface="隶书" pitchFamily="49" charset="-122"/>
            </a:endParaRPr>
          </a:p>
        </p:txBody>
      </p:sp>
      <p:sp>
        <p:nvSpPr>
          <p:cNvPr id="67" name="Text Box 65" descr="紫色网格"/>
          <p:cNvSpPr txBox="1">
            <a:spLocks noChangeArrowheads="1"/>
          </p:cNvSpPr>
          <p:nvPr/>
        </p:nvSpPr>
        <p:spPr bwMode="auto">
          <a:xfrm>
            <a:off x="7459663" y="5183188"/>
            <a:ext cx="901700" cy="5191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 dirty="0">
                <a:ea typeface="隶书" pitchFamily="49" charset="-122"/>
              </a:rPr>
              <a:t>移去</a:t>
            </a:r>
          </a:p>
        </p:txBody>
      </p:sp>
      <p:sp>
        <p:nvSpPr>
          <p:cNvPr id="68" name="Line 66"/>
          <p:cNvSpPr>
            <a:spLocks noChangeShapeType="1"/>
          </p:cNvSpPr>
          <p:nvPr/>
        </p:nvSpPr>
        <p:spPr bwMode="auto">
          <a:xfrm>
            <a:off x="1038225" y="4894263"/>
            <a:ext cx="27940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" name="Line 67"/>
          <p:cNvSpPr>
            <a:spLocks noChangeShapeType="1"/>
          </p:cNvSpPr>
          <p:nvPr/>
        </p:nvSpPr>
        <p:spPr bwMode="auto">
          <a:xfrm>
            <a:off x="4492625" y="4894263"/>
            <a:ext cx="298450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0" name="Line 68"/>
          <p:cNvSpPr>
            <a:spLocks noChangeShapeType="1"/>
          </p:cNvSpPr>
          <p:nvPr/>
        </p:nvSpPr>
        <p:spPr bwMode="auto">
          <a:xfrm flipV="1">
            <a:off x="1039813" y="4508500"/>
            <a:ext cx="0" cy="35560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1" name="Line 69"/>
          <p:cNvSpPr>
            <a:spLocks noChangeShapeType="1"/>
          </p:cNvSpPr>
          <p:nvPr/>
        </p:nvSpPr>
        <p:spPr bwMode="auto">
          <a:xfrm flipV="1">
            <a:off x="4779963" y="4529138"/>
            <a:ext cx="0" cy="355600"/>
          </a:xfrm>
          <a:prstGeom prst="line">
            <a:avLst/>
          </a:prstGeom>
          <a:noFill/>
          <a:ln w="9525">
            <a:solidFill>
              <a:srgbClr val="A50021"/>
            </a:solidFill>
            <a:round/>
            <a:headEnd/>
            <a:tailEnd type="triangle" w="sm" len="lg"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2" name="Text Box 70"/>
          <p:cNvSpPr txBox="1">
            <a:spLocks noChangeArrowheads="1"/>
          </p:cNvSpPr>
          <p:nvPr/>
        </p:nvSpPr>
        <p:spPr bwMode="auto">
          <a:xfrm>
            <a:off x="604838" y="4557713"/>
            <a:ext cx="4026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</a:t>
            </a:r>
          </a:p>
        </p:txBody>
      </p:sp>
      <p:sp>
        <p:nvSpPr>
          <p:cNvPr id="73" name="Text Box 71"/>
          <p:cNvSpPr txBox="1">
            <a:spLocks noChangeArrowheads="1"/>
          </p:cNvSpPr>
          <p:nvPr/>
        </p:nvSpPr>
        <p:spPr bwMode="auto">
          <a:xfrm>
            <a:off x="4765675" y="4545013"/>
            <a:ext cx="40267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</a:t>
            </a:r>
          </a:p>
        </p:txBody>
      </p:sp>
      <p:sp>
        <p:nvSpPr>
          <p:cNvPr id="74" name="Line 72"/>
          <p:cNvSpPr>
            <a:spLocks noChangeShapeType="1"/>
          </p:cNvSpPr>
          <p:nvPr/>
        </p:nvSpPr>
        <p:spPr bwMode="auto">
          <a:xfrm>
            <a:off x="1660525" y="3319463"/>
            <a:ext cx="400050" cy="0"/>
          </a:xfrm>
          <a:prstGeom prst="line">
            <a:avLst/>
          </a:prstGeom>
          <a:noFill/>
          <a:ln w="762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5" name="Line 73"/>
          <p:cNvSpPr>
            <a:spLocks noChangeShapeType="1"/>
          </p:cNvSpPr>
          <p:nvPr/>
        </p:nvSpPr>
        <p:spPr bwMode="auto">
          <a:xfrm>
            <a:off x="2836863" y="3330575"/>
            <a:ext cx="609600" cy="0"/>
          </a:xfrm>
          <a:prstGeom prst="line">
            <a:avLst/>
          </a:prstGeom>
          <a:noFill/>
          <a:ln w="5715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6" name="Line 74"/>
          <p:cNvSpPr>
            <a:spLocks noChangeShapeType="1"/>
          </p:cNvSpPr>
          <p:nvPr/>
        </p:nvSpPr>
        <p:spPr bwMode="auto">
          <a:xfrm flipV="1">
            <a:off x="1497013" y="3246438"/>
            <a:ext cx="222250" cy="2159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7" name="Line 75"/>
          <p:cNvSpPr>
            <a:spLocks noChangeShapeType="1"/>
          </p:cNvSpPr>
          <p:nvPr/>
        </p:nvSpPr>
        <p:spPr bwMode="auto">
          <a:xfrm flipV="1">
            <a:off x="1527175" y="3440113"/>
            <a:ext cx="212725" cy="225425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8" name="Line 76"/>
          <p:cNvSpPr>
            <a:spLocks noChangeShapeType="1"/>
          </p:cNvSpPr>
          <p:nvPr/>
        </p:nvSpPr>
        <p:spPr bwMode="auto">
          <a:xfrm flipV="1">
            <a:off x="1962150" y="3187700"/>
            <a:ext cx="90488" cy="90488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79" name="Line 77"/>
          <p:cNvSpPr>
            <a:spLocks noChangeShapeType="1"/>
          </p:cNvSpPr>
          <p:nvPr/>
        </p:nvSpPr>
        <p:spPr bwMode="auto">
          <a:xfrm flipV="1">
            <a:off x="2814638" y="2540000"/>
            <a:ext cx="155575" cy="168275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0" name="Line 78"/>
          <p:cNvSpPr>
            <a:spLocks noChangeShapeType="1"/>
          </p:cNvSpPr>
          <p:nvPr/>
        </p:nvSpPr>
        <p:spPr bwMode="auto">
          <a:xfrm flipV="1">
            <a:off x="1971675" y="3324225"/>
            <a:ext cx="212725" cy="227013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1" name="Line 79"/>
          <p:cNvSpPr>
            <a:spLocks noChangeShapeType="1"/>
          </p:cNvSpPr>
          <p:nvPr/>
        </p:nvSpPr>
        <p:spPr bwMode="auto">
          <a:xfrm flipV="1">
            <a:off x="2084388" y="3338513"/>
            <a:ext cx="334962" cy="334962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2" name="Line 80"/>
          <p:cNvSpPr>
            <a:spLocks noChangeShapeType="1"/>
          </p:cNvSpPr>
          <p:nvPr/>
        </p:nvSpPr>
        <p:spPr bwMode="auto">
          <a:xfrm flipV="1">
            <a:off x="2817813" y="2730500"/>
            <a:ext cx="179387" cy="19050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3" name="Line 81"/>
          <p:cNvSpPr>
            <a:spLocks noChangeShapeType="1"/>
          </p:cNvSpPr>
          <p:nvPr/>
        </p:nvSpPr>
        <p:spPr bwMode="auto">
          <a:xfrm flipV="1">
            <a:off x="2324100" y="3338513"/>
            <a:ext cx="327025" cy="327025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4" name="Line 82"/>
          <p:cNvSpPr>
            <a:spLocks noChangeShapeType="1"/>
          </p:cNvSpPr>
          <p:nvPr/>
        </p:nvSpPr>
        <p:spPr bwMode="auto">
          <a:xfrm flipV="1">
            <a:off x="2803525" y="2882900"/>
            <a:ext cx="314325" cy="3111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5" name="Line 83"/>
          <p:cNvSpPr>
            <a:spLocks noChangeShapeType="1"/>
          </p:cNvSpPr>
          <p:nvPr/>
        </p:nvSpPr>
        <p:spPr bwMode="auto">
          <a:xfrm flipV="1">
            <a:off x="2574925" y="3049588"/>
            <a:ext cx="614363" cy="6159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6" name="Line 84"/>
          <p:cNvSpPr>
            <a:spLocks noChangeShapeType="1"/>
          </p:cNvSpPr>
          <p:nvPr/>
        </p:nvSpPr>
        <p:spPr bwMode="auto">
          <a:xfrm flipV="1">
            <a:off x="2814638" y="3289300"/>
            <a:ext cx="371475" cy="382588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7" name="Line 85"/>
          <p:cNvSpPr>
            <a:spLocks noChangeShapeType="1"/>
          </p:cNvSpPr>
          <p:nvPr/>
        </p:nvSpPr>
        <p:spPr bwMode="auto">
          <a:xfrm flipV="1">
            <a:off x="3063875" y="3530600"/>
            <a:ext cx="122238" cy="134938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8" name="Line 86"/>
          <p:cNvSpPr>
            <a:spLocks noChangeShapeType="1"/>
          </p:cNvSpPr>
          <p:nvPr/>
        </p:nvSpPr>
        <p:spPr bwMode="auto">
          <a:xfrm flipV="1">
            <a:off x="4086225" y="2527300"/>
            <a:ext cx="107950" cy="1079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89" name="Line 87"/>
          <p:cNvSpPr>
            <a:spLocks noChangeShapeType="1"/>
          </p:cNvSpPr>
          <p:nvPr/>
        </p:nvSpPr>
        <p:spPr bwMode="auto">
          <a:xfrm flipV="1">
            <a:off x="4014788" y="2705100"/>
            <a:ext cx="242887" cy="246063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0" name="Line 88"/>
          <p:cNvSpPr>
            <a:spLocks noChangeShapeType="1"/>
          </p:cNvSpPr>
          <p:nvPr/>
        </p:nvSpPr>
        <p:spPr bwMode="auto">
          <a:xfrm flipV="1">
            <a:off x="4003675" y="2928938"/>
            <a:ext cx="276225" cy="277812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1" name="Line 89"/>
          <p:cNvSpPr>
            <a:spLocks noChangeShapeType="1"/>
          </p:cNvSpPr>
          <p:nvPr/>
        </p:nvSpPr>
        <p:spPr bwMode="auto">
          <a:xfrm flipV="1">
            <a:off x="4014788" y="3190875"/>
            <a:ext cx="261937" cy="249238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2" name="Line 90"/>
          <p:cNvSpPr>
            <a:spLocks noChangeShapeType="1"/>
          </p:cNvSpPr>
          <p:nvPr/>
        </p:nvSpPr>
        <p:spPr bwMode="auto">
          <a:xfrm flipV="1">
            <a:off x="4054475" y="3443288"/>
            <a:ext cx="209550" cy="209550"/>
          </a:xfrm>
          <a:prstGeom prst="line">
            <a:avLst/>
          </a:prstGeom>
          <a:noFill/>
          <a:ln w="9525">
            <a:solidFill>
              <a:srgbClr val="CC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3" name="Text Box 91"/>
          <p:cNvSpPr txBox="1">
            <a:spLocks noChangeArrowheads="1"/>
          </p:cNvSpPr>
          <p:nvPr/>
        </p:nvSpPr>
        <p:spPr bwMode="auto">
          <a:xfrm>
            <a:off x="2936875" y="1978025"/>
            <a:ext cx="110959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A50021"/>
                </a:solidFill>
              </a:rPr>
              <a:t>A — A</a:t>
            </a:r>
          </a:p>
        </p:txBody>
      </p:sp>
      <p:sp>
        <p:nvSpPr>
          <p:cNvPr id="94" name="Line 92"/>
          <p:cNvSpPr>
            <a:spLocks noChangeShapeType="1"/>
          </p:cNvSpPr>
          <p:nvPr/>
        </p:nvSpPr>
        <p:spPr bwMode="auto">
          <a:xfrm>
            <a:off x="1727200" y="3182938"/>
            <a:ext cx="0" cy="4953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5" name="Line 93"/>
          <p:cNvSpPr>
            <a:spLocks noChangeShapeType="1"/>
          </p:cNvSpPr>
          <p:nvPr/>
        </p:nvSpPr>
        <p:spPr bwMode="auto">
          <a:xfrm>
            <a:off x="1985963" y="3192463"/>
            <a:ext cx="0" cy="49530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6" name="Line 94"/>
          <p:cNvSpPr>
            <a:spLocks noChangeShapeType="1"/>
          </p:cNvSpPr>
          <p:nvPr/>
        </p:nvSpPr>
        <p:spPr bwMode="auto">
          <a:xfrm>
            <a:off x="2998788" y="2530475"/>
            <a:ext cx="0" cy="360363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7" name="Line 95"/>
          <p:cNvSpPr>
            <a:spLocks noChangeShapeType="1"/>
          </p:cNvSpPr>
          <p:nvPr/>
        </p:nvSpPr>
        <p:spPr bwMode="auto">
          <a:xfrm>
            <a:off x="4095750" y="2530475"/>
            <a:ext cx="0" cy="360363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8" name="Line 96"/>
          <p:cNvSpPr>
            <a:spLocks noChangeShapeType="1"/>
          </p:cNvSpPr>
          <p:nvPr/>
        </p:nvSpPr>
        <p:spPr bwMode="auto">
          <a:xfrm>
            <a:off x="2984500" y="2886075"/>
            <a:ext cx="1135063" cy="0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9" name="Line 97"/>
          <p:cNvSpPr>
            <a:spLocks noChangeShapeType="1"/>
          </p:cNvSpPr>
          <p:nvPr/>
        </p:nvSpPr>
        <p:spPr bwMode="auto">
          <a:xfrm>
            <a:off x="3182938" y="2886075"/>
            <a:ext cx="0" cy="792163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0" name="Line 98"/>
          <p:cNvSpPr>
            <a:spLocks noChangeShapeType="1"/>
          </p:cNvSpPr>
          <p:nvPr/>
        </p:nvSpPr>
        <p:spPr bwMode="auto">
          <a:xfrm>
            <a:off x="4006850" y="2894013"/>
            <a:ext cx="0" cy="792162"/>
          </a:xfrm>
          <a:prstGeom prst="line">
            <a:avLst/>
          </a:prstGeom>
          <a:noFill/>
          <a:ln w="3810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1" name="Line 99"/>
          <p:cNvSpPr>
            <a:spLocks noChangeShapeType="1"/>
          </p:cNvSpPr>
          <p:nvPr/>
        </p:nvSpPr>
        <p:spPr bwMode="auto">
          <a:xfrm>
            <a:off x="3930650" y="2909888"/>
            <a:ext cx="0" cy="792162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2" name="AutoShape 100" descr="紫色网格"/>
          <p:cNvSpPr>
            <a:spLocks noChangeArrowheads="1"/>
          </p:cNvSpPr>
          <p:nvPr/>
        </p:nvSpPr>
        <p:spPr bwMode="auto">
          <a:xfrm>
            <a:off x="4749800" y="2252663"/>
            <a:ext cx="1270000" cy="387350"/>
          </a:xfrm>
          <a:prstGeom prst="wedgeRectCallout">
            <a:avLst>
              <a:gd name="adj1" fmla="val -104000"/>
              <a:gd name="adj2" fmla="val 136065"/>
            </a:avLst>
          </a:prstGeom>
          <a:ln>
            <a:headEnd/>
            <a:tailEnd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/>
            <a:endParaRPr lang="zh-CN" altLang="zh-CN" sz="2800" b="1"/>
          </a:p>
        </p:txBody>
      </p:sp>
      <p:sp>
        <p:nvSpPr>
          <p:cNvPr id="103" name="Text Box 101"/>
          <p:cNvSpPr txBox="1">
            <a:spLocks noChangeArrowheads="1"/>
          </p:cNvSpPr>
          <p:nvPr/>
        </p:nvSpPr>
        <p:spPr bwMode="auto">
          <a:xfrm>
            <a:off x="4756150" y="2154238"/>
            <a:ext cx="12604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800" b="1" dirty="0">
                <a:ea typeface="隶书" pitchFamily="49" charset="-122"/>
              </a:rPr>
              <a:t>剖面线</a:t>
            </a:r>
          </a:p>
        </p:txBody>
      </p:sp>
      <p:sp>
        <p:nvSpPr>
          <p:cNvPr id="104" name="Text Box 102"/>
          <p:cNvSpPr txBox="1">
            <a:spLocks noChangeArrowheads="1"/>
          </p:cNvSpPr>
          <p:nvPr/>
        </p:nvSpPr>
        <p:spPr bwMode="auto">
          <a:xfrm>
            <a:off x="467544" y="1268760"/>
            <a:ext cx="396044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solidFill>
                  <a:srgbClr val="000066"/>
                </a:solidFill>
                <a:latin typeface="隶书" pitchFamily="49" charset="-122"/>
                <a:ea typeface="隶书" pitchFamily="49" charset="-122"/>
              </a:rPr>
              <a:t>一、剖视图形成</a:t>
            </a:r>
            <a:endParaRPr lang="zh-CN" altLang="en-US" sz="3600" b="1" dirty="0">
              <a:solidFill>
                <a:srgbClr val="000066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105" name="WordArt 103"/>
          <p:cNvSpPr>
            <a:spLocks noChangeArrowheads="1" noChangeShapeType="1" noTextEdit="1"/>
          </p:cNvSpPr>
          <p:nvPr/>
        </p:nvSpPr>
        <p:spPr bwMode="auto">
          <a:xfrm>
            <a:off x="795338" y="2260600"/>
            <a:ext cx="1249362" cy="4127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6634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9525">
                  <a:solidFill>
                    <a:srgbClr val="A50021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隶书"/>
                <a:ea typeface="隶书"/>
              </a:rPr>
              <a:t>剖视图</a:t>
            </a:r>
          </a:p>
        </p:txBody>
      </p:sp>
      <p:sp>
        <p:nvSpPr>
          <p:cNvPr id="106" name="Line 104"/>
          <p:cNvSpPr>
            <a:spLocks noChangeShapeType="1"/>
          </p:cNvSpPr>
          <p:nvPr/>
        </p:nvSpPr>
        <p:spPr bwMode="auto">
          <a:xfrm>
            <a:off x="4044950" y="5294313"/>
            <a:ext cx="661988" cy="261937"/>
          </a:xfrm>
          <a:prstGeom prst="line">
            <a:avLst/>
          </a:prstGeom>
          <a:noFill/>
          <a:ln w="28575">
            <a:solidFill>
              <a:srgbClr val="33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7" name="Text Box 105" descr="紫色网格"/>
          <p:cNvSpPr txBox="1">
            <a:spLocks noChangeArrowheads="1"/>
          </p:cNvSpPr>
          <p:nvPr/>
        </p:nvSpPr>
        <p:spPr bwMode="auto">
          <a:xfrm>
            <a:off x="4684713" y="5295900"/>
            <a:ext cx="906017" cy="52322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b="1">
                <a:ea typeface="隶书" pitchFamily="49" charset="-122"/>
              </a:rPr>
              <a:t>移去</a:t>
            </a:r>
          </a:p>
        </p:txBody>
      </p:sp>
      <p:sp>
        <p:nvSpPr>
          <p:cNvPr id="110" name="动作按钮: 后退或前一项 109">
            <a:hlinkClick r:id="rId2" action="ppaction://hlinksldjump" highlightClick="1"/>
          </p:cNvPr>
          <p:cNvSpPr/>
          <p:nvPr/>
        </p:nvSpPr>
        <p:spPr>
          <a:xfrm>
            <a:off x="8172400" y="6237312"/>
            <a:ext cx="648072" cy="404664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75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"/>
                            </p:stCondLst>
                            <p:childTnLst>
                              <p:par>
                                <p:cTn id="3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3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3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8" fill="hold">
                            <p:stCondLst>
                              <p:cond delay="500"/>
                            </p:stCondLst>
                            <p:childTnLst>
                              <p:par>
                                <p:cTn id="1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1500"/>
                            </p:stCondLst>
                            <p:childTnLst>
                              <p:par>
                                <p:cTn id="13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20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2500"/>
                            </p:stCondLst>
                            <p:childTnLst>
                              <p:par>
                                <p:cTn id="1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3000"/>
                            </p:stCondLst>
                            <p:childTnLst>
                              <p:par>
                                <p:cTn id="14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3500"/>
                            </p:stCondLst>
                            <p:childTnLst>
                              <p:par>
                                <p:cTn id="1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5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000"/>
                            </p:stCondLst>
                            <p:childTnLst>
                              <p:par>
                                <p:cTn id="1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0" fill="hold">
                            <p:stCondLst>
                              <p:cond delay="4500"/>
                            </p:stCondLst>
                            <p:childTnLst>
                              <p:par>
                                <p:cTn id="1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3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5000"/>
                            </p:stCondLst>
                            <p:childTnLst>
                              <p:par>
                                <p:cTn id="1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5500"/>
                            </p:stCondLst>
                            <p:childTnLst>
                              <p:par>
                                <p:cTn id="1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6000"/>
                            </p:stCondLst>
                            <p:childTnLst>
                              <p:par>
                                <p:cTn id="17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6" fill="hold">
                            <p:stCondLst>
                              <p:cond delay="6500"/>
                            </p:stCondLst>
                            <p:childTnLst>
                              <p:par>
                                <p:cTn id="1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0" fill="hold">
                            <p:stCondLst>
                              <p:cond delay="7000"/>
                            </p:stCondLst>
                            <p:childTnLst>
                              <p:par>
                                <p:cTn id="18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500"/>
                            </p:stCondLst>
                            <p:childTnLst>
                              <p:par>
                                <p:cTn id="1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8" fill="hold">
                            <p:stCondLst>
                              <p:cond delay="8000"/>
                            </p:stCondLst>
                            <p:childTnLst>
                              <p:par>
                                <p:cTn id="1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2" fill="hold">
                      <p:stCondLst>
                        <p:cond delay="indefinite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6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7" fill="hold">
                            <p:stCondLst>
                              <p:cond delay="500"/>
                            </p:stCondLst>
                            <p:childTnLst>
                              <p:par>
                                <p:cTn id="198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0" dur="500"/>
                                        <p:tgtEl>
                                          <p:spTgt spid="1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5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3" presetClass="entr" presetSubtype="28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0" animBg="1"/>
      <p:bldP spid="63" grpId="0" autoUpdateAnimBg="0"/>
      <p:bldP spid="64" grpId="0" animBg="1"/>
      <p:bldP spid="65" grpId="0" animBg="1" autoUpdateAnimBg="0"/>
      <p:bldP spid="67" grpId="0" animBg="1" autoUpdateAnimBg="0"/>
      <p:bldP spid="68" grpId="0" animBg="1"/>
      <p:bldP spid="69" grpId="0" animBg="1"/>
      <p:bldP spid="70" grpId="0" animBg="1"/>
      <p:bldP spid="71" grpId="0" animBg="1"/>
      <p:bldP spid="72" grpId="0" autoUpdateAnimBg="0"/>
      <p:bldP spid="73" grpId="0" autoUpdateAnimBg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utoUpdateAnimBg="0"/>
      <p:bldP spid="94" grpId="0" animBg="1"/>
      <p:bldP spid="95" grpId="0" animBg="1"/>
      <p:bldP spid="96" grpId="0" animBg="1"/>
      <p:bldP spid="97" grpId="0" animBg="1"/>
      <p:bldP spid="98" grpId="0" animBg="1"/>
      <p:bldP spid="99" grpId="0" animBg="1"/>
      <p:bldP spid="100" grpId="0" animBg="1"/>
      <p:bldP spid="101" grpId="0" animBg="1"/>
      <p:bldP spid="102" grpId="0" animBg="1" autoUpdateAnimBg="0"/>
      <p:bldP spid="103" grpId="0" build="p" autoUpdateAnimBg="0" advAuto="0"/>
      <p:bldP spid="104" grpId="0" autoUpdateAnimBg="0"/>
      <p:bldP spid="105" grpId="0" animBg="1"/>
      <p:bldP spid="106" grpId="0" animBg="1"/>
      <p:bldP spid="107" grpId="0" animBg="1" autoUpdateAnimBg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388</TotalTime>
  <Words>950</Words>
  <Application>Microsoft Office PowerPoint</Application>
  <PresentationFormat>全屏显示(4:3)</PresentationFormat>
  <Paragraphs>242</Paragraphs>
  <Slides>21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秋水无痕</dc:creator>
  <cp:lastModifiedBy>qiushui1987</cp:lastModifiedBy>
  <cp:revision>44</cp:revision>
  <dcterms:created xsi:type="dcterms:W3CDTF">2011-03-30T06:42:34Z</dcterms:created>
  <dcterms:modified xsi:type="dcterms:W3CDTF">2011-04-13T02:07:49Z</dcterms:modified>
</cp:coreProperties>
</file>