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56" r:id="rId2"/>
    <p:sldId id="286" r:id="rId3"/>
    <p:sldId id="287" r:id="rId4"/>
    <p:sldId id="288"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285"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67EE8"/>
    <a:srgbClr val="FFC319"/>
    <a:srgbClr val="FDF58D"/>
    <a:srgbClr val="808080"/>
    <a:srgbClr val="FCFCFC"/>
    <a:srgbClr val="E8E8E8"/>
    <a:srgbClr val="FFD84B"/>
    <a:srgbClr val="FFFFFF"/>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4659" autoAdjust="0"/>
  </p:normalViewPr>
  <p:slideViewPr>
    <p:cSldViewPr>
      <p:cViewPr>
        <p:scale>
          <a:sx n="66" d="100"/>
          <a:sy n="66" d="100"/>
        </p:scale>
        <p:origin x="-1176" y="-3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4608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4608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275B056-18F2-41E3-A514-1526321A07F1}" type="slidenum">
              <a:rPr lang="en-US" altLang="zh-CN"/>
              <a:pPr/>
              <a:t>‹#›</a:t>
            </a:fld>
            <a:endParaRPr lang="en-US" altLang="zh-CN"/>
          </a:p>
        </p:txBody>
      </p:sp>
    </p:spTree>
    <p:extLst>
      <p:ext uri="{BB962C8B-B14F-4D97-AF65-F5344CB8AC3E}">
        <p14:creationId xmlns:p14="http://schemas.microsoft.com/office/powerpoint/2010/main" val="7949651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81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7BA8D27B-79DE-4ED1-88D0-D5781016595A}" type="slidenum">
              <a:rPr lang="en-US" altLang="zh-CN"/>
              <a:pPr/>
              <a:t>‹#›</a:t>
            </a:fld>
            <a:endParaRPr lang="en-US" altLang="zh-CN"/>
          </a:p>
        </p:txBody>
      </p:sp>
    </p:spTree>
    <p:extLst>
      <p:ext uri="{BB962C8B-B14F-4D97-AF65-F5344CB8AC3E}">
        <p14:creationId xmlns:p14="http://schemas.microsoft.com/office/powerpoint/2010/main" val="109359151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A8D27B-79DE-4ED1-88D0-D5781016595A}" type="slidenum">
              <a:rPr lang="en-US" altLang="zh-CN" smtClean="0"/>
              <a:pPr/>
              <a:t>15</a:t>
            </a:fld>
            <a:endParaRPr lang="en-US" altLang="zh-CN"/>
          </a:p>
        </p:txBody>
      </p:sp>
    </p:spTree>
    <p:extLst>
      <p:ext uri="{BB962C8B-B14F-4D97-AF65-F5344CB8AC3E}">
        <p14:creationId xmlns:p14="http://schemas.microsoft.com/office/powerpoint/2010/main" val="3843996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112" name="Freeform 40"/>
          <p:cNvSpPr>
            <a:spLocks/>
          </p:cNvSpPr>
          <p:nvPr/>
        </p:nvSpPr>
        <p:spPr bwMode="gray">
          <a:xfrm>
            <a:off x="0" y="6048375"/>
            <a:ext cx="2762250" cy="809625"/>
          </a:xfrm>
          <a:custGeom>
            <a:avLst/>
            <a:gdLst>
              <a:gd name="T0" fmla="*/ 0 w 1740"/>
              <a:gd name="T1" fmla="*/ 0 h 510"/>
              <a:gd name="T2" fmla="*/ 0 w 1740"/>
              <a:gd name="T3" fmla="*/ 510 h 510"/>
              <a:gd name="T4" fmla="*/ 1740 w 1740"/>
              <a:gd name="T5" fmla="*/ 510 h 510"/>
              <a:gd name="T6" fmla="*/ 1595 w 1740"/>
              <a:gd name="T7" fmla="*/ 30 h 510"/>
              <a:gd name="T8" fmla="*/ 0 w 1740"/>
              <a:gd name="T9" fmla="*/ 0 h 510"/>
            </a:gdLst>
            <a:ahLst/>
            <a:cxnLst>
              <a:cxn ang="0">
                <a:pos x="T0" y="T1"/>
              </a:cxn>
              <a:cxn ang="0">
                <a:pos x="T2" y="T3"/>
              </a:cxn>
              <a:cxn ang="0">
                <a:pos x="T4" y="T5"/>
              </a:cxn>
              <a:cxn ang="0">
                <a:pos x="T6" y="T7"/>
              </a:cxn>
              <a:cxn ang="0">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3" name="Freeform 41"/>
          <p:cNvSpPr>
            <a:spLocks/>
          </p:cNvSpPr>
          <p:nvPr/>
        </p:nvSpPr>
        <p:spPr bwMode="gray">
          <a:xfrm>
            <a:off x="2590800" y="4705350"/>
            <a:ext cx="6400800" cy="2152650"/>
          </a:xfrm>
          <a:custGeom>
            <a:avLst/>
            <a:gdLst>
              <a:gd name="T0" fmla="*/ 1116 w 4032"/>
              <a:gd name="T1" fmla="*/ 0 h 1356"/>
              <a:gd name="T2" fmla="*/ 3840 w 4032"/>
              <a:gd name="T3" fmla="*/ 636 h 1356"/>
              <a:gd name="T4" fmla="*/ 4032 w 4032"/>
              <a:gd name="T5" fmla="*/ 1356 h 1356"/>
              <a:gd name="T6" fmla="*/ 288 w 4032"/>
              <a:gd name="T7" fmla="*/ 1356 h 1356"/>
              <a:gd name="T8" fmla="*/ 0 w 4032"/>
              <a:gd name="T9" fmla="*/ 828 h 1356"/>
              <a:gd name="T10" fmla="*/ 1116 w 4032"/>
              <a:gd name="T11" fmla="*/ 0 h 1356"/>
            </a:gdLst>
            <a:ahLst/>
            <a:cxnLst>
              <a:cxn ang="0">
                <a:pos x="T0" y="T1"/>
              </a:cxn>
              <a:cxn ang="0">
                <a:pos x="T2" y="T3"/>
              </a:cxn>
              <a:cxn ang="0">
                <a:pos x="T4" y="T5"/>
              </a:cxn>
              <a:cxn ang="0">
                <a:pos x="T6" y="T7"/>
              </a:cxn>
              <a:cxn ang="0">
                <a:pos x="T8" y="T9"/>
              </a:cxn>
              <a:cxn ang="0">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4" name="Freeform 42"/>
          <p:cNvSpPr>
            <a:spLocks/>
          </p:cNvSpPr>
          <p:nvPr/>
        </p:nvSpPr>
        <p:spPr bwMode="gray">
          <a:xfrm>
            <a:off x="4477578" y="730595"/>
            <a:ext cx="4743450" cy="5048250"/>
          </a:xfrm>
          <a:custGeom>
            <a:avLst/>
            <a:gdLst>
              <a:gd name="T0" fmla="*/ 510 w 2988"/>
              <a:gd name="T1" fmla="*/ 1098 h 3180"/>
              <a:gd name="T2" fmla="*/ 2280 w 2988"/>
              <a:gd name="T3" fmla="*/ 0 h 3180"/>
              <a:gd name="T4" fmla="*/ 2988 w 2988"/>
              <a:gd name="T5" fmla="*/ 342 h 3180"/>
              <a:gd name="T6" fmla="*/ 2988 w 2988"/>
              <a:gd name="T7" fmla="*/ 2772 h 3180"/>
              <a:gd name="T8" fmla="*/ 1452 w 2988"/>
              <a:gd name="T9" fmla="*/ 3060 h 3180"/>
              <a:gd name="T10" fmla="*/ 0 w 2988"/>
              <a:gd name="T11" fmla="*/ 2406 h 3180"/>
              <a:gd name="T12" fmla="*/ 510 w 2988"/>
              <a:gd name="T13" fmla="*/ 1098 h 3180"/>
            </a:gdLst>
            <a:ahLst/>
            <a:cxnLst>
              <a:cxn ang="0">
                <a:pos x="T0" y="T1"/>
              </a:cxn>
              <a:cxn ang="0">
                <a:pos x="T2" y="T3"/>
              </a:cxn>
              <a:cxn ang="0">
                <a:pos x="T4" y="T5"/>
              </a:cxn>
              <a:cxn ang="0">
                <a:pos x="T6" y="T7"/>
              </a:cxn>
              <a:cxn ang="0">
                <a:pos x="T8" y="T9"/>
              </a:cxn>
              <a:cxn ang="0">
                <a:pos x="T10" y="T11"/>
              </a:cxn>
              <a:cxn ang="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rgbClr val="F67EE8"/>
          </a:solidFill>
          <a:ln>
            <a:noFill/>
          </a:ln>
          <a:effectLst/>
        </p:spPr>
        <p:txBody>
          <a:bodyPr/>
          <a:lstStyle/>
          <a:p>
            <a:endParaRPr lang="zh-CN" altLang="en-US">
              <a:solidFill>
                <a:srgbClr val="FF0000"/>
              </a:solidFill>
            </a:endParaRPr>
          </a:p>
        </p:txBody>
      </p:sp>
      <p:sp>
        <p:nvSpPr>
          <p:cNvPr id="3115" name="Freeform 43"/>
          <p:cNvSpPr>
            <a:spLocks/>
          </p:cNvSpPr>
          <p:nvPr/>
        </p:nvSpPr>
        <p:spPr bwMode="gray">
          <a:xfrm>
            <a:off x="4800600" y="0"/>
            <a:ext cx="3276600" cy="2409825"/>
          </a:xfrm>
          <a:custGeom>
            <a:avLst/>
            <a:gdLst>
              <a:gd name="T0" fmla="*/ 0 w 2064"/>
              <a:gd name="T1" fmla="*/ 0 h 1518"/>
              <a:gd name="T2" fmla="*/ 276 w 2064"/>
              <a:gd name="T3" fmla="*/ 1518 h 1518"/>
              <a:gd name="T4" fmla="*/ 2064 w 2064"/>
              <a:gd name="T5" fmla="*/ 0 h 1518"/>
              <a:gd name="T6" fmla="*/ 0 w 2064"/>
              <a:gd name="T7" fmla="*/ 0 h 1518"/>
            </a:gdLst>
            <a:ahLst/>
            <a:cxnLst>
              <a:cxn ang="0">
                <a:pos x="T0" y="T1"/>
              </a:cxn>
              <a:cxn ang="0">
                <a:pos x="T2" y="T3"/>
              </a:cxn>
              <a:cxn ang="0">
                <a:pos x="T4" y="T5"/>
              </a:cxn>
              <a:cxn ang="0">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51" name="Freeform 79"/>
          <p:cNvSpPr>
            <a:spLocks/>
          </p:cNvSpPr>
          <p:nvPr/>
        </p:nvSpPr>
        <p:spPr bwMode="gray">
          <a:xfrm>
            <a:off x="0" y="0"/>
            <a:ext cx="6583363" cy="7267575"/>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Lst>
            <a:ahLst/>
            <a:cxnLst>
              <a:cxn ang="0">
                <a:pos x="T0" y="T1"/>
              </a:cxn>
              <a:cxn ang="0">
                <a:pos x="T2" y="T3"/>
              </a:cxn>
              <a:cxn ang="0">
                <a:pos x="T4" y="T5"/>
              </a:cxn>
              <a:cxn ang="0">
                <a:pos x="T6" y="T7"/>
              </a:cxn>
              <a:cxn ang="0">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7" name="Freeform 45"/>
          <p:cNvSpPr>
            <a:spLocks/>
          </p:cNvSpPr>
          <p:nvPr/>
        </p:nvSpPr>
        <p:spPr bwMode="gray">
          <a:xfrm>
            <a:off x="0" y="0"/>
            <a:ext cx="6372225" cy="7072313"/>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Lst>
            <a:ahLst/>
            <a:cxnLst>
              <a:cxn ang="0">
                <a:pos x="T0" y="T1"/>
              </a:cxn>
              <a:cxn ang="0">
                <a:pos x="T2" y="T3"/>
              </a:cxn>
              <a:cxn ang="0">
                <a:pos x="T4" y="T5"/>
              </a:cxn>
              <a:cxn ang="0">
                <a:pos x="T6" y="T7"/>
              </a:cxn>
              <a:cxn ang="0">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chemeClr val="bg1">
                  <a:gamma/>
                  <a:tint val="25490"/>
                  <a:invGamma/>
                </a:schemeClr>
              </a:gs>
              <a:gs pos="100000">
                <a:schemeClr val="bg1"/>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30" name="Line 58"/>
          <p:cNvSpPr>
            <a:spLocks noChangeShapeType="1"/>
          </p:cNvSpPr>
          <p:nvPr/>
        </p:nvSpPr>
        <p:spPr bwMode="gray">
          <a:xfrm rot="5400000">
            <a:off x="2115344" y="3472656"/>
            <a:ext cx="0" cy="4217988"/>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3131" name="Rectangle 59"/>
          <p:cNvSpPr>
            <a:spLocks noChangeArrowheads="1"/>
          </p:cNvSpPr>
          <p:nvPr/>
        </p:nvSpPr>
        <p:spPr bwMode="gray">
          <a:xfrm>
            <a:off x="2362200" y="277813"/>
            <a:ext cx="1012825" cy="1025525"/>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2" name="Rectangle 60"/>
          <p:cNvSpPr>
            <a:spLocks noChangeArrowheads="1"/>
          </p:cNvSpPr>
          <p:nvPr/>
        </p:nvSpPr>
        <p:spPr bwMode="gray">
          <a:xfrm>
            <a:off x="285750" y="2427288"/>
            <a:ext cx="1012825" cy="1025525"/>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4" name="Rectangle 62"/>
          <p:cNvSpPr>
            <a:spLocks noChangeArrowheads="1"/>
          </p:cNvSpPr>
          <p:nvPr/>
        </p:nvSpPr>
        <p:spPr bwMode="gray">
          <a:xfrm>
            <a:off x="1331913" y="1588"/>
            <a:ext cx="1012825" cy="234950"/>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6" name="Freeform 64"/>
          <p:cNvSpPr>
            <a:spLocks/>
          </p:cNvSpPr>
          <p:nvPr/>
        </p:nvSpPr>
        <p:spPr bwMode="gray">
          <a:xfrm>
            <a:off x="2365375" y="4541838"/>
            <a:ext cx="1009650" cy="1033462"/>
          </a:xfrm>
          <a:custGeom>
            <a:avLst/>
            <a:gdLst>
              <a:gd name="T0" fmla="*/ 0 w 636"/>
              <a:gd name="T1" fmla="*/ 0 h 651"/>
              <a:gd name="T2" fmla="*/ 0 w 636"/>
              <a:gd name="T3" fmla="*/ 645 h 651"/>
              <a:gd name="T4" fmla="*/ 636 w 636"/>
              <a:gd name="T5" fmla="*/ 651 h 651"/>
              <a:gd name="T6" fmla="*/ 632 w 636"/>
              <a:gd name="T7" fmla="*/ 0 h 651"/>
              <a:gd name="T8" fmla="*/ 0 w 636"/>
              <a:gd name="T9" fmla="*/ 0 h 651"/>
            </a:gdLst>
            <a:ahLst/>
            <a:cxnLst>
              <a:cxn ang="0">
                <a:pos x="T0" y="T1"/>
              </a:cxn>
              <a:cxn ang="0">
                <a:pos x="T2" y="T3"/>
              </a:cxn>
              <a:cxn ang="0">
                <a:pos x="T4" y="T5"/>
              </a:cxn>
              <a:cxn ang="0">
                <a:pos x="T6" y="T7"/>
              </a:cxn>
              <a:cxn ang="0">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3" name="Rectangle 31"/>
          <p:cNvSpPr>
            <a:spLocks noChangeArrowheads="1"/>
          </p:cNvSpPr>
          <p:nvPr/>
        </p:nvSpPr>
        <p:spPr bwMode="gray">
          <a:xfrm>
            <a:off x="285750" y="2435225"/>
            <a:ext cx="1012825" cy="10255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5" name="Rectangle 3"/>
          <p:cNvSpPr>
            <a:spLocks noGrp="1" noChangeArrowheads="1"/>
          </p:cNvSpPr>
          <p:nvPr>
            <p:ph type="subTitle" idx="1"/>
          </p:nvPr>
        </p:nvSpPr>
        <p:spPr>
          <a:xfrm>
            <a:off x="349771" y="5028303"/>
            <a:ext cx="6400800" cy="457200"/>
          </a:xfrm>
        </p:spPr>
        <p:txBody>
          <a:bodyPr/>
          <a:lstStyle>
            <a:lvl1pPr marL="0" indent="0">
              <a:buFontTx/>
              <a:buNone/>
              <a:defRPr sz="1600">
                <a:latin typeface="Times New Roman" pitchFamily="18" charset="0"/>
              </a:defRPr>
            </a:lvl1pPr>
          </a:lstStyle>
          <a:p>
            <a:pPr lvl="0"/>
            <a:r>
              <a:rPr lang="zh-CN" altLang="en-US" noProof="0" smtClean="0"/>
              <a:t>单击此处编辑母版副标题样式</a:t>
            </a:r>
            <a:endParaRPr lang="en-US" altLang="zh-CN" noProof="0" smtClean="0"/>
          </a:p>
        </p:txBody>
      </p:sp>
      <p:sp>
        <p:nvSpPr>
          <p:cNvPr id="3076" name="Rectangle 4"/>
          <p:cNvSpPr>
            <a:spLocks noGrp="1" noChangeArrowheads="1"/>
          </p:cNvSpPr>
          <p:nvPr>
            <p:ph type="dt" sz="half" idx="2"/>
          </p:nvPr>
        </p:nvSpPr>
        <p:spPr>
          <a:xfrm>
            <a:off x="457200" y="6407150"/>
            <a:ext cx="2133600" cy="314325"/>
          </a:xfrm>
        </p:spPr>
        <p:txBody>
          <a:bodyPr/>
          <a:lstStyle>
            <a:lvl1pPr>
              <a:defRPr/>
            </a:lvl1pPr>
          </a:lstStyle>
          <a:p>
            <a:endParaRPr lang="en-US" altLang="zh-CN"/>
          </a:p>
        </p:txBody>
      </p:sp>
      <p:sp>
        <p:nvSpPr>
          <p:cNvPr id="3077" name="Rectangle 5"/>
          <p:cNvSpPr>
            <a:spLocks noGrp="1" noChangeArrowheads="1"/>
          </p:cNvSpPr>
          <p:nvPr>
            <p:ph type="ftr" sz="quarter" idx="3"/>
          </p:nvPr>
        </p:nvSpPr>
        <p:spPr>
          <a:xfrm>
            <a:off x="3124200" y="6407150"/>
            <a:ext cx="2895600" cy="314325"/>
          </a:xfrm>
        </p:spPr>
        <p:txBody>
          <a:bodyPr/>
          <a:lstStyle>
            <a:lvl1pPr>
              <a:defRPr/>
            </a:lvl1pPr>
          </a:lstStyle>
          <a:p>
            <a:endParaRPr lang="en-US" altLang="zh-CN"/>
          </a:p>
        </p:txBody>
      </p:sp>
      <p:sp>
        <p:nvSpPr>
          <p:cNvPr id="3078" name="Rectangle 6"/>
          <p:cNvSpPr>
            <a:spLocks noGrp="1" noChangeArrowheads="1"/>
          </p:cNvSpPr>
          <p:nvPr>
            <p:ph type="sldNum" sz="quarter" idx="4"/>
          </p:nvPr>
        </p:nvSpPr>
        <p:spPr>
          <a:xfrm>
            <a:off x="6553200" y="6407150"/>
            <a:ext cx="2133600" cy="314325"/>
          </a:xfrm>
        </p:spPr>
        <p:txBody>
          <a:bodyPr/>
          <a:lstStyle>
            <a:lvl1pPr>
              <a:defRPr/>
            </a:lvl1pPr>
          </a:lstStyle>
          <a:p>
            <a:fld id="{52025B5F-882A-4CC4-ACEA-59857776F2E6}" type="slidenum">
              <a:rPr lang="en-US" altLang="zh-CN"/>
              <a:pPr/>
              <a:t>‹#›</a:t>
            </a:fld>
            <a:endParaRPr lang="en-US" altLang="zh-CN"/>
          </a:p>
        </p:txBody>
      </p:sp>
      <p:grpSp>
        <p:nvGrpSpPr>
          <p:cNvPr id="3143" name="Group 71"/>
          <p:cNvGrpSpPr>
            <a:grpSpLocks/>
          </p:cNvGrpSpPr>
          <p:nvPr/>
        </p:nvGrpSpPr>
        <p:grpSpPr bwMode="auto">
          <a:xfrm>
            <a:off x="8077200" y="0"/>
            <a:ext cx="1076325" cy="6858000"/>
            <a:chOff x="5088" y="0"/>
            <a:chExt cx="678" cy="4320"/>
          </a:xfrm>
        </p:grpSpPr>
        <p:sp>
          <p:nvSpPr>
            <p:cNvPr id="3138" name="Freeform 66"/>
            <p:cNvSpPr>
              <a:spLocks/>
            </p:cNvSpPr>
            <p:nvPr userDrawn="1"/>
          </p:nvSpPr>
          <p:spPr bwMode="gray">
            <a:xfrm>
              <a:off x="5088" y="0"/>
              <a:ext cx="672" cy="702"/>
            </a:xfrm>
            <a:custGeom>
              <a:avLst/>
              <a:gdLst>
                <a:gd name="T0" fmla="*/ 0 w 672"/>
                <a:gd name="T1" fmla="*/ 432 h 720"/>
                <a:gd name="T2" fmla="*/ 288 w 672"/>
                <a:gd name="T3" fmla="*/ 0 h 720"/>
                <a:gd name="T4" fmla="*/ 672 w 672"/>
                <a:gd name="T5" fmla="*/ 0 h 720"/>
                <a:gd name="T6" fmla="*/ 672 w 672"/>
                <a:gd name="T7" fmla="*/ 720 h 720"/>
                <a:gd name="T8" fmla="*/ 0 w 672"/>
                <a:gd name="T9" fmla="*/ 432 h 720"/>
              </a:gdLst>
              <a:ahLst/>
              <a:cxnLst>
                <a:cxn ang="0">
                  <a:pos x="T0" y="T1"/>
                </a:cxn>
                <a:cxn ang="0">
                  <a:pos x="T2" y="T3"/>
                </a:cxn>
                <a:cxn ang="0">
                  <a:pos x="T4" y="T5"/>
                </a:cxn>
                <a:cxn ang="0">
                  <a:pos x="T6" y="T7"/>
                </a:cxn>
                <a:cxn ang="0">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39" name="Freeform 67"/>
            <p:cNvSpPr>
              <a:spLocks/>
            </p:cNvSpPr>
            <p:nvPr userDrawn="1"/>
          </p:nvSpPr>
          <p:spPr bwMode="gray">
            <a:xfrm>
              <a:off x="5602" y="3496"/>
              <a:ext cx="164" cy="824"/>
            </a:xfrm>
            <a:custGeom>
              <a:avLst/>
              <a:gdLst>
                <a:gd name="T0" fmla="*/ 206 w 212"/>
                <a:gd name="T1" fmla="*/ 0 h 824"/>
                <a:gd name="T2" fmla="*/ 0 w 212"/>
                <a:gd name="T3" fmla="*/ 82 h 824"/>
                <a:gd name="T4" fmla="*/ 168 w 212"/>
                <a:gd name="T5" fmla="*/ 824 h 824"/>
                <a:gd name="T6" fmla="*/ 212 w 212"/>
                <a:gd name="T7" fmla="*/ 822 h 824"/>
                <a:gd name="T8" fmla="*/ 206 w 212"/>
                <a:gd name="T9" fmla="*/ 0 h 824"/>
              </a:gdLst>
              <a:ahLst/>
              <a:cxnLst>
                <a:cxn ang="0">
                  <a:pos x="T0" y="T1"/>
                </a:cxn>
                <a:cxn ang="0">
                  <a:pos x="T2" y="T3"/>
                </a:cxn>
                <a:cxn ang="0">
                  <a:pos x="T4" y="T5"/>
                </a:cxn>
                <a:cxn ang="0">
                  <a:pos x="T6" y="T7"/>
                </a:cxn>
                <a:cxn ang="0">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2" name="Rectangle 80"/>
          <p:cNvSpPr>
            <a:spLocks noChangeArrowheads="1"/>
          </p:cNvSpPr>
          <p:nvPr/>
        </p:nvSpPr>
        <p:spPr bwMode="gray">
          <a:xfrm>
            <a:off x="5495925" y="1333500"/>
            <a:ext cx="660400" cy="1025525"/>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54" name="Rectangle 82"/>
          <p:cNvSpPr>
            <a:spLocks noChangeArrowheads="1"/>
          </p:cNvSpPr>
          <p:nvPr/>
        </p:nvSpPr>
        <p:spPr bwMode="gray">
          <a:xfrm>
            <a:off x="4457700" y="3495675"/>
            <a:ext cx="1012825" cy="10255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4" name="Rectangle 2"/>
          <p:cNvSpPr>
            <a:spLocks noGrp="1" noChangeArrowheads="1"/>
          </p:cNvSpPr>
          <p:nvPr>
            <p:ph type="ctrTitle"/>
          </p:nvPr>
        </p:nvSpPr>
        <p:spPr bwMode="gray">
          <a:xfrm>
            <a:off x="333375" y="1884363"/>
            <a:ext cx="8229600" cy="1470025"/>
          </a:xfrm>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4800"/>
            </a:lvl1pPr>
          </a:lstStyle>
          <a:p>
            <a:pPr lvl="0"/>
            <a:r>
              <a:rPr lang="zh-CN" altLang="en-US" noProof="0" smtClean="0"/>
              <a:t>单击此处编辑母版标题样式</a:t>
            </a:r>
            <a:endParaRPr lang="en-US" altLang="zh-CN" noProof="0" smtClean="0"/>
          </a:p>
        </p:txBody>
      </p:sp>
      <p:pic>
        <p:nvPicPr>
          <p:cNvPr id="3155" name="Picture 83" descr="water"/>
          <p:cNvPicPr>
            <a:picLocks noChangeAspect="1" noChangeArrowheads="1"/>
          </p:cNvPicPr>
          <p:nvPr/>
        </p:nvPicPr>
        <p:blipFill>
          <a:blip r:embed="rId2">
            <a:extLst>
              <a:ext uri="{28A0092B-C50C-407E-A947-70E740481C1C}">
                <a14:useLocalDpi xmlns:a14="http://schemas.microsoft.com/office/drawing/2010/main" val="0"/>
              </a:ext>
            </a:extLst>
          </a:blip>
          <a:srcRect l="22409" t="16374" b="27486"/>
          <a:stretch>
            <a:fillRect/>
          </a:stretch>
        </p:blipFill>
        <p:spPr bwMode="gray">
          <a:xfrm rot="393398">
            <a:off x="2667000" y="609600"/>
            <a:ext cx="2663825" cy="2197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A481794-6622-4FDB-8A3D-53F2C195AE46}" type="slidenum">
              <a:rPr lang="en-US" altLang="zh-CN"/>
              <a:pPr/>
              <a:t>‹#›</a:t>
            </a:fld>
            <a:endParaRPr lang="en-US" altLang="zh-CN"/>
          </a:p>
        </p:txBody>
      </p:sp>
    </p:spTree>
    <p:extLst>
      <p:ext uri="{BB962C8B-B14F-4D97-AF65-F5344CB8AC3E}">
        <p14:creationId xmlns:p14="http://schemas.microsoft.com/office/powerpoint/2010/main" val="1169464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25438"/>
            <a:ext cx="2057400" cy="58007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25438"/>
            <a:ext cx="6019800" cy="58007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4D751D6-629D-493A-9904-3D43B2DB3781}" type="slidenum">
              <a:rPr lang="en-US" altLang="zh-CN"/>
              <a:pPr/>
              <a:t>‹#›</a:t>
            </a:fld>
            <a:endParaRPr lang="en-US" altLang="zh-CN"/>
          </a:p>
        </p:txBody>
      </p:sp>
    </p:spTree>
    <p:extLst>
      <p:ext uri="{BB962C8B-B14F-4D97-AF65-F5344CB8AC3E}">
        <p14:creationId xmlns:p14="http://schemas.microsoft.com/office/powerpoint/2010/main" val="3448016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0C351BB3-03B1-456C-B16A-018F1D82C917}" type="slidenum">
              <a:rPr lang="en-US" altLang="zh-CN"/>
              <a:pPr/>
              <a:t>‹#›</a:t>
            </a:fld>
            <a:endParaRPr lang="en-US" altLang="zh-CN"/>
          </a:p>
        </p:txBody>
      </p:sp>
    </p:spTree>
    <p:extLst>
      <p:ext uri="{BB962C8B-B14F-4D97-AF65-F5344CB8AC3E}">
        <p14:creationId xmlns:p14="http://schemas.microsoft.com/office/powerpoint/2010/main" val="60333994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EB42FC09-9375-4CA0-909A-6CA10ED8B3B6}" type="slidenum">
              <a:rPr lang="en-US" altLang="zh-CN"/>
              <a:pPr/>
              <a:t>‹#›</a:t>
            </a:fld>
            <a:endParaRPr lang="en-US" altLang="zh-CN"/>
          </a:p>
        </p:txBody>
      </p:sp>
    </p:spTree>
    <p:extLst>
      <p:ext uri="{BB962C8B-B14F-4D97-AF65-F5344CB8AC3E}">
        <p14:creationId xmlns:p14="http://schemas.microsoft.com/office/powerpoint/2010/main" val="24758220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A6A8DD16-1CF5-4202-BA93-6E36388082FC}" type="slidenum">
              <a:rPr lang="en-US" altLang="zh-CN"/>
              <a:pPr/>
              <a:t>‹#›</a:t>
            </a:fld>
            <a:endParaRPr lang="en-US" altLang="zh-CN"/>
          </a:p>
        </p:txBody>
      </p:sp>
    </p:spTree>
    <p:extLst>
      <p:ext uri="{BB962C8B-B14F-4D97-AF65-F5344CB8AC3E}">
        <p14:creationId xmlns:p14="http://schemas.microsoft.com/office/powerpoint/2010/main" val="33302692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A84CF16-3815-41A7-AE91-8064A8A1BF44}" type="slidenum">
              <a:rPr lang="en-US" altLang="zh-CN"/>
              <a:pPr/>
              <a:t>‹#›</a:t>
            </a:fld>
            <a:endParaRPr lang="en-US" altLang="zh-CN"/>
          </a:p>
        </p:txBody>
      </p:sp>
    </p:spTree>
    <p:extLst>
      <p:ext uri="{BB962C8B-B14F-4D97-AF65-F5344CB8AC3E}">
        <p14:creationId xmlns:p14="http://schemas.microsoft.com/office/powerpoint/2010/main" val="4741413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C773EA8-7422-40C2-9CFB-01E309ED1BA9}" type="slidenum">
              <a:rPr lang="en-US" altLang="zh-CN"/>
              <a:pPr/>
              <a:t>‹#›</a:t>
            </a:fld>
            <a:endParaRPr lang="en-US" altLang="zh-CN"/>
          </a:p>
        </p:txBody>
      </p:sp>
    </p:spTree>
    <p:extLst>
      <p:ext uri="{BB962C8B-B14F-4D97-AF65-F5344CB8AC3E}">
        <p14:creationId xmlns:p14="http://schemas.microsoft.com/office/powerpoint/2010/main" val="30029942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8FA6E47-1B84-485D-B71C-7AFDC9A7FAF1}" type="slidenum">
              <a:rPr lang="en-US" altLang="zh-CN"/>
              <a:pPr/>
              <a:t>‹#›</a:t>
            </a:fld>
            <a:endParaRPr lang="en-US" altLang="zh-CN"/>
          </a:p>
        </p:txBody>
      </p:sp>
    </p:spTree>
    <p:extLst>
      <p:ext uri="{BB962C8B-B14F-4D97-AF65-F5344CB8AC3E}">
        <p14:creationId xmlns:p14="http://schemas.microsoft.com/office/powerpoint/2010/main" val="37090210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F9225BB2-1B9D-4E2A-84E6-1CDAAB4EF63D}" type="slidenum">
              <a:rPr lang="en-US" altLang="zh-CN"/>
              <a:pPr/>
              <a:t>‹#›</a:t>
            </a:fld>
            <a:endParaRPr lang="en-US" altLang="zh-CN"/>
          </a:p>
        </p:txBody>
      </p:sp>
    </p:spTree>
    <p:extLst>
      <p:ext uri="{BB962C8B-B14F-4D97-AF65-F5344CB8AC3E}">
        <p14:creationId xmlns:p14="http://schemas.microsoft.com/office/powerpoint/2010/main" val="3858720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4E4B9060-D9C2-46CF-AAC3-B9F936D024F5}" type="slidenum">
              <a:rPr lang="en-US" altLang="zh-CN"/>
              <a:pPr/>
              <a:t>‹#›</a:t>
            </a:fld>
            <a:endParaRPr lang="en-US" altLang="zh-CN"/>
          </a:p>
        </p:txBody>
      </p:sp>
    </p:spTree>
    <p:extLst>
      <p:ext uri="{BB962C8B-B14F-4D97-AF65-F5344CB8AC3E}">
        <p14:creationId xmlns:p14="http://schemas.microsoft.com/office/powerpoint/2010/main" val="32616674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875E52F9-2F74-4A00-AB13-1437F4F88A16}" type="slidenum">
              <a:rPr lang="en-US" altLang="zh-CN"/>
              <a:pPr/>
              <a:t>‹#›</a:t>
            </a:fld>
            <a:endParaRPr lang="en-US" altLang="zh-CN"/>
          </a:p>
        </p:txBody>
      </p:sp>
    </p:spTree>
    <p:extLst>
      <p:ext uri="{BB962C8B-B14F-4D97-AF65-F5344CB8AC3E}">
        <p14:creationId xmlns:p14="http://schemas.microsoft.com/office/powerpoint/2010/main" val="393463354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5480805-7FB4-48B9-A2C9-4F9680E08CF2}" type="slidenum">
              <a:rPr lang="en-US" altLang="zh-CN"/>
              <a:pPr/>
              <a:t>‹#›</a:t>
            </a:fld>
            <a:endParaRPr lang="en-US" altLang="zh-CN"/>
          </a:p>
        </p:txBody>
      </p:sp>
    </p:spTree>
    <p:extLst>
      <p:ext uri="{BB962C8B-B14F-4D97-AF65-F5344CB8AC3E}">
        <p14:creationId xmlns:p14="http://schemas.microsoft.com/office/powerpoint/2010/main" val="24870222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56E25C3-62ED-4B72-AC04-13CA1F730C49}" type="slidenum">
              <a:rPr lang="en-US" altLang="zh-CN"/>
              <a:pPr/>
              <a:t>‹#›</a:t>
            </a:fld>
            <a:endParaRPr lang="en-US" altLang="zh-CN"/>
          </a:p>
        </p:txBody>
      </p:sp>
    </p:spTree>
    <p:extLst>
      <p:ext uri="{BB962C8B-B14F-4D97-AF65-F5344CB8AC3E}">
        <p14:creationId xmlns:p14="http://schemas.microsoft.com/office/powerpoint/2010/main" val="25316412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1" name="Freeform 7"/>
          <p:cNvSpPr>
            <a:spLocks/>
          </p:cNvSpPr>
          <p:nvPr/>
        </p:nvSpPr>
        <p:spPr bwMode="gray">
          <a:xfrm>
            <a:off x="-9525" y="-9525"/>
            <a:ext cx="9156700" cy="6872288"/>
          </a:xfrm>
          <a:custGeom>
            <a:avLst/>
            <a:gdLst>
              <a:gd name="T0" fmla="*/ 5766 w 5768"/>
              <a:gd name="T1" fmla="*/ 605 h 4329"/>
              <a:gd name="T2" fmla="*/ 5768 w 5768"/>
              <a:gd name="T3" fmla="*/ 4325 h 4329"/>
              <a:gd name="T4" fmla="*/ 1082 w 5768"/>
              <a:gd name="T5" fmla="*/ 4329 h 4329"/>
              <a:gd name="T6" fmla="*/ 13 w 5768"/>
              <a:gd name="T7" fmla="*/ 3351 h 4329"/>
              <a:gd name="T8" fmla="*/ 0 w 5768"/>
              <a:gd name="T9" fmla="*/ 0 h 4329"/>
              <a:gd name="T10" fmla="*/ 2428 w 5768"/>
              <a:gd name="T11" fmla="*/ 7 h 4329"/>
              <a:gd name="T12" fmla="*/ 5766 w 5768"/>
              <a:gd name="T13" fmla="*/ 605 h 4329"/>
            </a:gdLst>
            <a:ahLst/>
            <a:cxnLst>
              <a:cxn ang="0">
                <a:pos x="T0" y="T1"/>
              </a:cxn>
              <a:cxn ang="0">
                <a:pos x="T2" y="T3"/>
              </a:cxn>
              <a:cxn ang="0">
                <a:pos x="T4" y="T5"/>
              </a:cxn>
              <a:cxn ang="0">
                <a:pos x="T6" y="T7"/>
              </a:cxn>
              <a:cxn ang="0">
                <a:pos x="T8" y="T9"/>
              </a:cxn>
              <a:cxn ang="0">
                <a:pos x="T10" y="T11"/>
              </a:cxn>
              <a:cxn ang="0">
                <a:pos x="T12" y="T13"/>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chemeClr val="bg1">
                  <a:gamma/>
                  <a:tint val="3137"/>
                  <a:invGamma/>
                </a:schemeClr>
              </a:gs>
              <a:gs pos="100000">
                <a:schemeClr val="bg1">
                  <a:alpha val="70000"/>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楷体" pitchFamily="49" charset="-122"/>
              <a:ea typeface="楷体" pitchFamily="49" charset="-122"/>
            </a:endParaRPr>
          </a:p>
        </p:txBody>
      </p:sp>
      <p:sp>
        <p:nvSpPr>
          <p:cNvPr id="1033" name="Freeform 9"/>
          <p:cNvSpPr>
            <a:spLocks/>
          </p:cNvSpPr>
          <p:nvPr/>
        </p:nvSpPr>
        <p:spPr bwMode="gray">
          <a:xfrm>
            <a:off x="-4763" y="5500688"/>
            <a:ext cx="1441451" cy="1358900"/>
          </a:xfrm>
          <a:custGeom>
            <a:avLst/>
            <a:gdLst>
              <a:gd name="T0" fmla="*/ 0 w 1089"/>
              <a:gd name="T1" fmla="*/ 0 h 1100"/>
              <a:gd name="T2" fmla="*/ 0 w 1089"/>
              <a:gd name="T3" fmla="*/ 1100 h 1100"/>
              <a:gd name="T4" fmla="*/ 1089 w 1089"/>
              <a:gd name="T5" fmla="*/ 1100 h 1100"/>
              <a:gd name="T6" fmla="*/ 0 w 1089"/>
              <a:gd name="T7" fmla="*/ 0 h 1100"/>
            </a:gdLst>
            <a:ahLst/>
            <a:cxnLst>
              <a:cxn ang="0">
                <a:pos x="T0" y="T1"/>
              </a:cxn>
              <a:cxn ang="0">
                <a:pos x="T2" y="T3"/>
              </a:cxn>
              <a:cxn ang="0">
                <a:pos x="T4" y="T5"/>
              </a:cxn>
              <a:cxn ang="0">
                <a:pos x="T6" y="T7"/>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4" name="Line 20"/>
          <p:cNvSpPr>
            <a:spLocks noChangeShapeType="1"/>
          </p:cNvSpPr>
          <p:nvPr/>
        </p:nvSpPr>
        <p:spPr bwMode="gray">
          <a:xfrm>
            <a:off x="8591550" y="900113"/>
            <a:ext cx="0" cy="5975350"/>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047" name="Line 23"/>
          <p:cNvSpPr>
            <a:spLocks noChangeShapeType="1"/>
          </p:cNvSpPr>
          <p:nvPr/>
        </p:nvSpPr>
        <p:spPr bwMode="gray">
          <a:xfrm rot="5400000">
            <a:off x="4560350" y="-3147574"/>
            <a:ext cx="36000" cy="9156700"/>
          </a:xfrm>
          <a:prstGeom prst="line">
            <a:avLst/>
          </a:prstGeom>
          <a:ln w="31750">
            <a:solidFill>
              <a:srgbClr val="FFC319"/>
            </a:solidFill>
            <a:headEnd/>
            <a:tailEnd/>
          </a:ln>
        </p:spPr>
        <p:style>
          <a:lnRef idx="1">
            <a:schemeClr val="accent1"/>
          </a:lnRef>
          <a:fillRef idx="0">
            <a:schemeClr val="accent1"/>
          </a:fillRef>
          <a:effectRef idx="0">
            <a:schemeClr val="accent1"/>
          </a:effectRef>
          <a:fontRef idx="minor">
            <a:schemeClr val="tx1"/>
          </a:fontRef>
        </p:style>
        <p:txBody>
          <a:bodyPr/>
          <a:lstStyle/>
          <a:p>
            <a:endParaRPr lang="zh-CN" altLang="en-US"/>
          </a:p>
        </p:txBody>
      </p:sp>
      <p:sp>
        <p:nvSpPr>
          <p:cNvPr id="1052" name="Rectangle 28"/>
          <p:cNvSpPr>
            <a:spLocks noChangeArrowheads="1"/>
          </p:cNvSpPr>
          <p:nvPr/>
        </p:nvSpPr>
        <p:spPr bwMode="gray">
          <a:xfrm>
            <a:off x="4005263" y="2692400"/>
            <a:ext cx="1128712" cy="1079500"/>
          </a:xfrm>
          <a:prstGeom prst="rect">
            <a:avLst/>
          </a:prstGeom>
          <a:solidFill>
            <a:srgbClr val="FFFFFF">
              <a:alpha val="25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29"/>
          <p:cNvSpPr>
            <a:spLocks noChangeArrowheads="1"/>
          </p:cNvSpPr>
          <p:nvPr/>
        </p:nvSpPr>
        <p:spPr bwMode="gray">
          <a:xfrm>
            <a:off x="7459663" y="4937125"/>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30"/>
          <p:cNvSpPr>
            <a:spLocks noChangeArrowheads="1"/>
          </p:cNvSpPr>
          <p:nvPr/>
        </p:nvSpPr>
        <p:spPr bwMode="gray">
          <a:xfrm>
            <a:off x="549275" y="3808413"/>
            <a:ext cx="1128713" cy="1079500"/>
          </a:xfrm>
          <a:prstGeom prst="rect">
            <a:avLst/>
          </a:prstGeom>
          <a:solidFill>
            <a:srgbClr val="FFFF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31"/>
          <p:cNvSpPr>
            <a:spLocks noChangeArrowheads="1"/>
          </p:cNvSpPr>
          <p:nvPr/>
        </p:nvSpPr>
        <p:spPr bwMode="gray">
          <a:xfrm>
            <a:off x="6307138" y="6064250"/>
            <a:ext cx="1128712" cy="796925"/>
          </a:xfrm>
          <a:prstGeom prst="rect">
            <a:avLst/>
          </a:prstGeom>
          <a:solidFill>
            <a:srgbClr val="FFFF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6" name="Rectangle 32"/>
          <p:cNvSpPr>
            <a:spLocks noChangeArrowheads="1"/>
          </p:cNvSpPr>
          <p:nvPr/>
        </p:nvSpPr>
        <p:spPr bwMode="gray">
          <a:xfrm>
            <a:off x="2846388" y="0"/>
            <a:ext cx="1128712" cy="404813"/>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33"/>
          <p:cNvSpPr>
            <a:spLocks noChangeArrowheads="1"/>
          </p:cNvSpPr>
          <p:nvPr/>
        </p:nvSpPr>
        <p:spPr bwMode="gray">
          <a:xfrm>
            <a:off x="2852738" y="4938713"/>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34"/>
          <p:cNvSpPr>
            <a:spLocks noChangeArrowheads="1"/>
          </p:cNvSpPr>
          <p:nvPr/>
        </p:nvSpPr>
        <p:spPr bwMode="gray">
          <a:xfrm>
            <a:off x="6300788" y="1566863"/>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1028" name="Rectangle 4"/>
          <p:cNvSpPr>
            <a:spLocks noGrp="1" noChangeArrowheads="1"/>
          </p:cNvSpPr>
          <p:nvPr>
            <p:ph type="dt" sz="half" idx="2"/>
          </p:nvPr>
        </p:nvSpPr>
        <p:spPr bwMode="gray">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宋体" charset="-122"/>
              </a:defRPr>
            </a:lvl1pPr>
          </a:lstStyle>
          <a:p>
            <a:endParaRPr lang="en-US" altLang="zh-CN"/>
          </a:p>
        </p:txBody>
      </p:sp>
      <p:sp>
        <p:nvSpPr>
          <p:cNvPr id="1030" name="Rectangle 6"/>
          <p:cNvSpPr>
            <a:spLocks noGrp="1" noChangeArrowheads="1"/>
          </p:cNvSpPr>
          <p:nvPr>
            <p:ph type="sldNum" sz="quarter" idx="4"/>
          </p:nvPr>
        </p:nvSpPr>
        <p:spPr bwMode="gray">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宋体" charset="-122"/>
              </a:defRPr>
            </a:lvl1pPr>
          </a:lstStyle>
          <a:p>
            <a:fld id="{63808047-03A9-4ABB-A726-632DD2B29F84}" type="slidenum">
              <a:rPr lang="en-US" altLang="zh-CN"/>
              <a:pPr/>
              <a:t>‹#›</a:t>
            </a:fld>
            <a:endParaRPr lang="en-US" altLang="zh-CN"/>
          </a:p>
        </p:txBody>
      </p:sp>
      <p:sp>
        <p:nvSpPr>
          <p:cNvPr id="1060" name="Freeform 36"/>
          <p:cNvSpPr>
            <a:spLocks/>
          </p:cNvSpPr>
          <p:nvPr/>
        </p:nvSpPr>
        <p:spPr bwMode="gray">
          <a:xfrm>
            <a:off x="4041775" y="0"/>
            <a:ext cx="5105400" cy="739775"/>
          </a:xfrm>
          <a:custGeom>
            <a:avLst/>
            <a:gdLst>
              <a:gd name="T0" fmla="*/ 3130 w 3130"/>
              <a:gd name="T1" fmla="*/ 453 h 453"/>
              <a:gd name="T2" fmla="*/ 3130 w 3130"/>
              <a:gd name="T3" fmla="*/ 0 h 453"/>
              <a:gd name="T4" fmla="*/ 0 w 3130"/>
              <a:gd name="T5" fmla="*/ 0 h 453"/>
              <a:gd name="T6" fmla="*/ 3130 w 3130"/>
              <a:gd name="T7" fmla="*/ 453 h 453"/>
            </a:gdLst>
            <a:ahLst/>
            <a:cxnLst>
              <a:cxn ang="0">
                <a:pos x="T0" y="T1"/>
              </a:cxn>
              <a:cxn ang="0">
                <a:pos x="T2" y="T3"/>
              </a:cxn>
              <a:cxn ang="0">
                <a:pos x="T4" y="T5"/>
              </a:cxn>
              <a:cxn ang="0">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 name="Rectangle 2"/>
          <p:cNvSpPr>
            <a:spLocks noGrp="1" noChangeArrowheads="1"/>
          </p:cNvSpPr>
          <p:nvPr>
            <p:ph type="title"/>
          </p:nvPr>
        </p:nvSpPr>
        <p:spPr bwMode="black">
          <a:xfrm>
            <a:off x="457200" y="325438"/>
            <a:ext cx="8229600" cy="927100"/>
          </a:xfrm>
          <a:prstGeom prst="rect">
            <a:avLst/>
          </a:prstGeom>
          <a:noFill/>
          <a:ln>
            <a:noFill/>
          </a:ln>
          <a:effectLst>
            <a:outerShdw dist="35921" dir="2700000" algn="ctr" rotWithShape="0">
              <a:srgbClr val="FFFFFF"/>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61" name="Picture 37" descr="water"/>
          <p:cNvPicPr>
            <a:picLocks noChangeAspect="1" noChangeArrowheads="1"/>
          </p:cNvPicPr>
          <p:nvPr/>
        </p:nvPicPr>
        <p:blipFill>
          <a:blip r:embed="rId16">
            <a:extLst>
              <a:ext uri="{28A0092B-C50C-407E-A947-70E740481C1C}">
                <a14:useLocalDpi xmlns:a14="http://schemas.microsoft.com/office/drawing/2010/main" val="0"/>
              </a:ext>
            </a:extLst>
          </a:blip>
          <a:srcRect l="22409" t="16374" b="27486"/>
          <a:stretch>
            <a:fillRect/>
          </a:stretch>
        </p:blipFill>
        <p:spPr bwMode="gray">
          <a:xfrm rot="786797">
            <a:off x="6629400" y="-381000"/>
            <a:ext cx="2417763" cy="1995488"/>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gray">
          <a:xfrm rot="20740733" flipH="1">
            <a:off x="49213" y="5726113"/>
            <a:ext cx="1223962" cy="1371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l" rtl="0" eaLnBrk="1" fontAlgn="base" hangingPunct="1">
        <a:spcBef>
          <a:spcPct val="0"/>
        </a:spcBef>
        <a:spcAft>
          <a:spcPct val="0"/>
        </a:spcAft>
        <a:defRPr sz="4000" b="1">
          <a:solidFill>
            <a:schemeClr val="tx2"/>
          </a:solidFill>
          <a:latin typeface="隶书" pitchFamily="49" charset="-122"/>
          <a:ea typeface="隶书" pitchFamily="49" charset="-122"/>
          <a:cs typeface="+mj-cs"/>
        </a:defRPr>
      </a:lvl1pPr>
      <a:lvl2pPr algn="l" rtl="0" eaLnBrk="1" fontAlgn="base" hangingPunct="1">
        <a:spcBef>
          <a:spcPct val="0"/>
        </a:spcBef>
        <a:spcAft>
          <a:spcPct val="0"/>
        </a:spcAft>
        <a:defRPr sz="4400" b="1">
          <a:solidFill>
            <a:schemeClr val="tx2"/>
          </a:solidFill>
          <a:latin typeface="Arial" charset="0"/>
        </a:defRPr>
      </a:lvl2pPr>
      <a:lvl3pPr algn="l" rtl="0" eaLnBrk="1" fontAlgn="base" hangingPunct="1">
        <a:spcBef>
          <a:spcPct val="0"/>
        </a:spcBef>
        <a:spcAft>
          <a:spcPct val="0"/>
        </a:spcAft>
        <a:defRPr sz="4400" b="1">
          <a:solidFill>
            <a:schemeClr val="tx2"/>
          </a:solidFill>
          <a:latin typeface="Arial" charset="0"/>
        </a:defRPr>
      </a:lvl3pPr>
      <a:lvl4pPr algn="l" rtl="0" eaLnBrk="1" fontAlgn="base" hangingPunct="1">
        <a:spcBef>
          <a:spcPct val="0"/>
        </a:spcBef>
        <a:spcAft>
          <a:spcPct val="0"/>
        </a:spcAft>
        <a:defRPr sz="4400" b="1">
          <a:solidFill>
            <a:schemeClr val="tx2"/>
          </a:solidFill>
          <a:latin typeface="Arial" charset="0"/>
        </a:defRPr>
      </a:lvl4pPr>
      <a:lvl5pPr algn="l" rtl="0" eaLnBrk="1" fontAlgn="base" hangingPunct="1">
        <a:spcBef>
          <a:spcPct val="0"/>
        </a:spcBef>
        <a:spcAft>
          <a:spcPct val="0"/>
        </a:spcAft>
        <a:defRPr sz="4400" b="1">
          <a:solidFill>
            <a:schemeClr val="tx2"/>
          </a:solidFill>
          <a:latin typeface="Arial" charset="0"/>
        </a:defRPr>
      </a:lvl5pPr>
      <a:lvl6pPr marL="457200" algn="l" rtl="0" eaLnBrk="1" fontAlgn="base" hangingPunct="1">
        <a:spcBef>
          <a:spcPct val="0"/>
        </a:spcBef>
        <a:spcAft>
          <a:spcPct val="0"/>
        </a:spcAft>
        <a:defRPr sz="4400" b="1">
          <a:solidFill>
            <a:schemeClr val="tx2"/>
          </a:solidFill>
          <a:latin typeface="Arial" charset="0"/>
        </a:defRPr>
      </a:lvl6pPr>
      <a:lvl7pPr marL="914400" algn="l" rtl="0" eaLnBrk="1" fontAlgn="base" hangingPunct="1">
        <a:spcBef>
          <a:spcPct val="0"/>
        </a:spcBef>
        <a:spcAft>
          <a:spcPct val="0"/>
        </a:spcAft>
        <a:defRPr sz="4400" b="1">
          <a:solidFill>
            <a:schemeClr val="tx2"/>
          </a:solidFill>
          <a:latin typeface="Arial" charset="0"/>
        </a:defRPr>
      </a:lvl7pPr>
      <a:lvl8pPr marL="1371600" algn="l" rtl="0" eaLnBrk="1" fontAlgn="base" hangingPunct="1">
        <a:spcBef>
          <a:spcPct val="0"/>
        </a:spcBef>
        <a:spcAft>
          <a:spcPct val="0"/>
        </a:spcAft>
        <a:defRPr sz="4400" b="1">
          <a:solidFill>
            <a:schemeClr val="tx2"/>
          </a:solidFill>
          <a:latin typeface="Arial" charset="0"/>
        </a:defRPr>
      </a:lvl8pPr>
      <a:lvl9pPr marL="1828800" algn="l" rtl="0" eaLnBrk="1" fontAlgn="base" hangingPunct="1">
        <a:spcBef>
          <a:spcPct val="0"/>
        </a:spcBef>
        <a:spcAft>
          <a:spcPct val="0"/>
        </a:spcAft>
        <a:defRPr sz="44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2800" b="1">
          <a:solidFill>
            <a:schemeClr val="tx1"/>
          </a:solidFill>
          <a:latin typeface="楷体" pitchFamily="49" charset="-122"/>
          <a:ea typeface="楷体" pitchFamily="49" charset="-122"/>
          <a:cs typeface="+mn-cs"/>
        </a:defRPr>
      </a:lvl1pPr>
      <a:lvl2pPr marL="742950" indent="-285750" algn="l" rtl="0" eaLnBrk="1" fontAlgn="base" hangingPunct="1">
        <a:spcBef>
          <a:spcPct val="20000"/>
        </a:spcBef>
        <a:spcAft>
          <a:spcPct val="0"/>
        </a:spcAft>
        <a:buChar char="–"/>
        <a:defRPr sz="2800" b="1">
          <a:solidFill>
            <a:schemeClr val="tx1"/>
          </a:solidFill>
          <a:latin typeface="楷体" pitchFamily="49" charset="-122"/>
          <a:ea typeface="楷体" pitchFamily="49" charset="-122"/>
        </a:defRPr>
      </a:lvl2pPr>
      <a:lvl3pPr marL="1143000" indent="-228600" algn="l" rtl="0" eaLnBrk="1" fontAlgn="base" hangingPunct="1">
        <a:spcBef>
          <a:spcPct val="20000"/>
        </a:spcBef>
        <a:spcAft>
          <a:spcPct val="0"/>
        </a:spcAft>
        <a:buChar char="•"/>
        <a:defRPr sz="2800" b="1">
          <a:solidFill>
            <a:schemeClr val="tx1"/>
          </a:solidFill>
          <a:latin typeface="楷体" pitchFamily="49" charset="-122"/>
          <a:ea typeface="楷体" pitchFamily="49" charset="-122"/>
        </a:defRPr>
      </a:lvl3pPr>
      <a:lvl4pPr marL="1600200" indent="-228600" algn="l" rtl="0" eaLnBrk="1" fontAlgn="base" hangingPunct="1">
        <a:spcBef>
          <a:spcPct val="20000"/>
        </a:spcBef>
        <a:spcAft>
          <a:spcPct val="0"/>
        </a:spcAft>
        <a:buChar char="–"/>
        <a:defRPr sz="2800" b="1">
          <a:solidFill>
            <a:schemeClr val="tx1"/>
          </a:solidFill>
          <a:latin typeface="楷体" pitchFamily="49" charset="-122"/>
          <a:ea typeface="楷体" pitchFamily="49" charset="-122"/>
        </a:defRPr>
      </a:lvl4pPr>
      <a:lvl5pPr marL="2057400" indent="-228600" algn="l" rtl="0" eaLnBrk="1" fontAlgn="base" hangingPunct="1">
        <a:spcBef>
          <a:spcPct val="20000"/>
        </a:spcBef>
        <a:spcAft>
          <a:spcPct val="0"/>
        </a:spcAft>
        <a:buChar char="»"/>
        <a:defRPr sz="2800" b="1">
          <a:solidFill>
            <a:schemeClr val="tx1"/>
          </a:solidFill>
          <a:latin typeface="楷体" pitchFamily="49" charset="-122"/>
          <a:ea typeface="楷体"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bwMode="black">
          <a:xfrm>
            <a:off x="179512" y="1844824"/>
            <a:ext cx="6431632" cy="2088232"/>
          </a:xfrm>
          <a:effectLst>
            <a:outerShdw blurRad="50800" dist="38100" dir="13500000" algn="br" rotWithShape="0">
              <a:prstClr val="black">
                <a:alpha val="40000"/>
              </a:prstClr>
            </a:outerShdw>
          </a:effectLst>
        </p:spPr>
        <p:txBody>
          <a:bodyPr/>
          <a:lstStyle/>
          <a:p>
            <a:r>
              <a:rPr lang="zh-CN"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计算机应用基础实例</a:t>
            </a:r>
            <a:r>
              <a:rPr lang="zh-CN"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教程</a:t>
            </a:r>
            <a:r>
              <a:rPr lang="en-US"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
            </a:r>
            <a:br>
              <a:rPr lang="en-US"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br>
            <a:r>
              <a:rPr lang="zh-CN"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a:t>
            </a:r>
            <a:r>
              <a:rPr lang="en-US"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Windows 7+Office 2010</a:t>
            </a:r>
            <a:r>
              <a:rPr lang="zh-CN"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a:t>
            </a:r>
            <a:endParaRPr lang="en-US"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endParaRPr>
          </a:p>
        </p:txBody>
      </p:sp>
      <p:sp>
        <p:nvSpPr>
          <p:cNvPr id="2051" name="Rectangle 3"/>
          <p:cNvSpPr>
            <a:spLocks noGrp="1" noChangeArrowheads="1"/>
          </p:cNvSpPr>
          <p:nvPr>
            <p:ph type="subTitle" idx="1"/>
          </p:nvPr>
        </p:nvSpPr>
        <p:spPr>
          <a:xfrm>
            <a:off x="683568" y="4221088"/>
            <a:ext cx="6696744" cy="864096"/>
          </a:xfrm>
        </p:spPr>
        <p:txBody>
          <a:bodyPr/>
          <a:lstStyle/>
          <a:p>
            <a:r>
              <a:rPr lang="zh-CN" altLang="en-US" sz="3200" b="1" dirty="0" smtClean="0">
                <a:latin typeface="宋体" pitchFamily="2" charset="-122"/>
                <a:ea typeface="宋体" pitchFamily="2" charset="-122"/>
              </a:rPr>
              <a:t>第</a:t>
            </a:r>
            <a:r>
              <a:rPr lang="en-US" altLang="zh-CN" sz="3200" dirty="0">
                <a:latin typeface="宋体" pitchFamily="2" charset="-122"/>
                <a:ea typeface="宋体" pitchFamily="2" charset="-122"/>
              </a:rPr>
              <a:t>4</a:t>
            </a:r>
            <a:r>
              <a:rPr lang="zh-CN" altLang="en-US" sz="3200" b="1" dirty="0" smtClean="0">
                <a:latin typeface="宋体" pitchFamily="2" charset="-122"/>
                <a:ea typeface="宋体" pitchFamily="2" charset="-122"/>
              </a:rPr>
              <a:t>章</a:t>
            </a:r>
            <a:r>
              <a:rPr lang="zh-CN" altLang="en-US" sz="3200" b="1" dirty="0" smtClean="0">
                <a:latin typeface="宋体" pitchFamily="2" charset="-122"/>
                <a:ea typeface="宋体" pitchFamily="2" charset="-122"/>
              </a:rPr>
              <a:t>　</a:t>
            </a:r>
            <a:r>
              <a:rPr lang="zh-CN" altLang="zh-CN" sz="3200" dirty="0"/>
              <a:t>电子表格软件</a:t>
            </a:r>
            <a:r>
              <a:rPr lang="en-US" altLang="zh-CN" sz="3200" dirty="0"/>
              <a:t>Excel 2010</a:t>
            </a:r>
            <a:endParaRPr lang="zh-CN" altLang="zh-CN" sz="3200" dirty="0"/>
          </a:p>
          <a:p>
            <a:endParaRPr lang="zh-CN" altLang="zh-CN" sz="32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zh-CN" dirty="0"/>
              <a:t>．</a:t>
            </a:r>
            <a:r>
              <a:rPr lang="en-US" altLang="zh-CN" dirty="0"/>
              <a:t>Excel 2010</a:t>
            </a:r>
            <a:r>
              <a:rPr lang="zh-CN" altLang="zh-CN" dirty="0"/>
              <a:t>的工作</a:t>
            </a:r>
            <a:r>
              <a:rPr lang="zh-CN" altLang="zh-CN" dirty="0" smtClean="0"/>
              <a:t>界面</a:t>
            </a:r>
            <a:endParaRPr lang="zh-CN" altLang="en-US" dirty="0"/>
          </a:p>
        </p:txBody>
      </p:sp>
      <p:sp>
        <p:nvSpPr>
          <p:cNvPr id="3" name="内容占位符 2"/>
          <p:cNvSpPr>
            <a:spLocks noGrp="1"/>
          </p:cNvSpPr>
          <p:nvPr>
            <p:ph idx="1"/>
          </p:nvPr>
        </p:nvSpPr>
        <p:spPr/>
        <p:txBody>
          <a:bodyPr/>
          <a:lstStyle/>
          <a:p>
            <a:r>
              <a:rPr lang="zh-CN" altLang="zh-CN" dirty="0">
                <a:solidFill>
                  <a:srgbClr val="0070C0"/>
                </a:solidFill>
              </a:rPr>
              <a:t>快速访问工具栏 </a:t>
            </a:r>
            <a:r>
              <a:rPr lang="zh-CN" altLang="zh-CN" dirty="0"/>
              <a:t>：此工具栏上的命令始终可见。用户可根据需要在此工具栏中添加常用命令。</a:t>
            </a:r>
          </a:p>
          <a:p>
            <a:r>
              <a:rPr lang="zh-CN" altLang="zh-CN" dirty="0">
                <a:solidFill>
                  <a:srgbClr val="0070C0"/>
                </a:solidFill>
              </a:rPr>
              <a:t>标题栏：</a:t>
            </a:r>
            <a:r>
              <a:rPr lang="zh-CN" altLang="zh-CN" dirty="0"/>
              <a:t>标题栏包括编辑工作簿的名称、应用程序名称（如</a:t>
            </a:r>
            <a:r>
              <a:rPr lang="en-US" altLang="zh-CN" dirty="0"/>
              <a:t>Microsoft Excel</a:t>
            </a:r>
            <a:r>
              <a:rPr lang="zh-CN" altLang="zh-CN" dirty="0"/>
              <a:t>）以及右上角的控制按钮</a:t>
            </a:r>
            <a:r>
              <a:rPr lang="zh-CN" altLang="zh-CN" dirty="0" smtClean="0"/>
              <a:t>。</a:t>
            </a:r>
            <a:endParaRPr lang="en-US" altLang="zh-CN" dirty="0" smtClean="0"/>
          </a:p>
          <a:p>
            <a:r>
              <a:rPr lang="zh-CN" altLang="zh-CN" dirty="0">
                <a:solidFill>
                  <a:srgbClr val="0070C0"/>
                </a:solidFill>
              </a:rPr>
              <a:t>文件”选项卡</a:t>
            </a:r>
            <a:r>
              <a:rPr lang="zh-CN" altLang="zh-CN" dirty="0"/>
              <a:t>：单击“文件”选项卡可进入</a:t>
            </a:r>
            <a:r>
              <a:rPr lang="en-US" altLang="zh-CN" dirty="0"/>
              <a:t>Back-stage </a:t>
            </a:r>
            <a:r>
              <a:rPr lang="zh-CN" altLang="zh-CN" dirty="0"/>
              <a:t>视图，在此视图中可以打开、保存、打印和管理 </a:t>
            </a:r>
            <a:r>
              <a:rPr lang="en-US" altLang="zh-CN" dirty="0"/>
              <a:t>Excel </a:t>
            </a:r>
            <a:r>
              <a:rPr lang="zh-CN" altLang="zh-CN" dirty="0"/>
              <a:t>文件。</a:t>
            </a:r>
            <a:endParaRPr lang="zh-CN" altLang="en-US" dirty="0"/>
          </a:p>
        </p:txBody>
      </p:sp>
    </p:spTree>
    <p:extLst>
      <p:ext uri="{BB962C8B-B14F-4D97-AF65-F5344CB8AC3E}">
        <p14:creationId xmlns:p14="http://schemas.microsoft.com/office/powerpoint/2010/main" val="2245267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zh-CN" dirty="0"/>
              <a:t>．</a:t>
            </a:r>
            <a:r>
              <a:rPr lang="en-US" altLang="zh-CN" dirty="0"/>
              <a:t>Excel 2010</a:t>
            </a:r>
            <a:r>
              <a:rPr lang="zh-CN" altLang="zh-CN" dirty="0"/>
              <a:t>的工作界面</a:t>
            </a:r>
            <a:endParaRPr lang="zh-CN" altLang="en-US" dirty="0"/>
          </a:p>
        </p:txBody>
      </p:sp>
      <p:sp>
        <p:nvSpPr>
          <p:cNvPr id="3" name="内容占位符 2"/>
          <p:cNvSpPr>
            <a:spLocks noGrp="1"/>
          </p:cNvSpPr>
          <p:nvPr>
            <p:ph idx="1"/>
          </p:nvPr>
        </p:nvSpPr>
        <p:spPr/>
        <p:txBody>
          <a:bodyPr/>
          <a:lstStyle/>
          <a:p>
            <a:r>
              <a:rPr lang="zh-CN" altLang="zh-CN" dirty="0">
                <a:solidFill>
                  <a:srgbClr val="0070C0"/>
                </a:solidFill>
              </a:rPr>
              <a:t>功能区选项卡 ：</a:t>
            </a:r>
            <a:r>
              <a:rPr lang="zh-CN" altLang="zh-CN" dirty="0"/>
              <a:t>单击功能区上的选项卡显示相应功能按钮和命令。</a:t>
            </a:r>
          </a:p>
          <a:p>
            <a:r>
              <a:rPr lang="zh-CN" altLang="zh-CN" dirty="0">
                <a:solidFill>
                  <a:srgbClr val="0070C0"/>
                </a:solidFill>
              </a:rPr>
              <a:t>功能区组：</a:t>
            </a:r>
            <a:r>
              <a:rPr lang="zh-CN" altLang="zh-CN" dirty="0"/>
              <a:t>每个功能区选项卡都包含多个组，每个组都包含一组相关命令</a:t>
            </a:r>
            <a:r>
              <a:rPr lang="zh-CN" altLang="zh-CN" dirty="0" smtClean="0"/>
              <a:t>。</a:t>
            </a:r>
            <a:endParaRPr lang="en-US" altLang="zh-CN" dirty="0" smtClean="0"/>
          </a:p>
          <a:p>
            <a:r>
              <a:rPr lang="zh-CN" altLang="zh-CN" dirty="0">
                <a:solidFill>
                  <a:srgbClr val="0070C0"/>
                </a:solidFill>
              </a:rPr>
              <a:t>对话框启动器</a:t>
            </a:r>
            <a:r>
              <a:rPr lang="en-US" altLang="zh-CN" dirty="0">
                <a:solidFill>
                  <a:srgbClr val="0070C0"/>
                </a:solidFill>
              </a:rPr>
              <a:t> </a:t>
            </a:r>
            <a:r>
              <a:rPr lang="zh-CN" altLang="zh-CN" dirty="0">
                <a:solidFill>
                  <a:srgbClr val="0070C0"/>
                </a:solidFill>
              </a:rPr>
              <a:t>：</a:t>
            </a:r>
            <a:r>
              <a:rPr lang="zh-CN" altLang="zh-CN" dirty="0"/>
              <a:t>在功能区组标签右侧，如有对话框启动器图标，单击它则可打开一个包含针对该组的更多选项的对话框。</a:t>
            </a:r>
          </a:p>
          <a:p>
            <a:endParaRPr lang="en-US" altLang="zh-CN" dirty="0" smtClean="0"/>
          </a:p>
          <a:p>
            <a:endParaRPr lang="zh-CN" altLang="en-US" dirty="0"/>
          </a:p>
        </p:txBody>
      </p:sp>
    </p:spTree>
    <p:extLst>
      <p:ext uri="{BB962C8B-B14F-4D97-AF65-F5344CB8AC3E}">
        <p14:creationId xmlns:p14="http://schemas.microsoft.com/office/powerpoint/2010/main" val="15283360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zh-CN" dirty="0"/>
              <a:t>．</a:t>
            </a:r>
            <a:r>
              <a:rPr lang="en-US" altLang="zh-CN" dirty="0"/>
              <a:t>Excel 2010</a:t>
            </a:r>
            <a:r>
              <a:rPr lang="zh-CN" altLang="zh-CN" dirty="0"/>
              <a:t>的工作界面</a:t>
            </a:r>
            <a:endParaRPr lang="zh-CN" altLang="en-US" dirty="0"/>
          </a:p>
        </p:txBody>
      </p:sp>
      <p:sp>
        <p:nvSpPr>
          <p:cNvPr id="3" name="内容占位符 2"/>
          <p:cNvSpPr>
            <a:spLocks noGrp="1"/>
          </p:cNvSpPr>
          <p:nvPr>
            <p:ph idx="1"/>
          </p:nvPr>
        </p:nvSpPr>
        <p:spPr/>
        <p:txBody>
          <a:bodyPr/>
          <a:lstStyle/>
          <a:p>
            <a:r>
              <a:rPr lang="zh-CN" altLang="zh-CN" dirty="0" smtClean="0">
                <a:solidFill>
                  <a:srgbClr val="0070C0"/>
                </a:solidFill>
              </a:rPr>
              <a:t>隐藏</a:t>
            </a:r>
            <a:r>
              <a:rPr lang="zh-CN" altLang="zh-CN" dirty="0">
                <a:solidFill>
                  <a:srgbClr val="0070C0"/>
                </a:solidFill>
              </a:rPr>
              <a:t>功能区</a:t>
            </a:r>
            <a:r>
              <a:rPr lang="en-US" altLang="zh-CN" dirty="0">
                <a:solidFill>
                  <a:srgbClr val="0070C0"/>
                </a:solidFill>
              </a:rPr>
              <a:t> </a:t>
            </a:r>
            <a:r>
              <a:rPr lang="zh-CN" altLang="zh-CN" dirty="0">
                <a:solidFill>
                  <a:srgbClr val="0070C0"/>
                </a:solidFill>
              </a:rPr>
              <a:t>：</a:t>
            </a:r>
            <a:r>
              <a:rPr lang="zh-CN" altLang="zh-CN" dirty="0"/>
              <a:t>单击此图标可隐藏功能区，图标变为</a:t>
            </a:r>
            <a:r>
              <a:rPr lang="en-US" altLang="zh-CN" dirty="0"/>
              <a:t> </a:t>
            </a:r>
            <a:r>
              <a:rPr lang="zh-CN" altLang="zh-CN" dirty="0"/>
              <a:t>，再单击即展开功能区。或按组合键</a:t>
            </a:r>
            <a:r>
              <a:rPr lang="en-US" altLang="zh-CN" dirty="0"/>
              <a:t>Ctrl+F1 </a:t>
            </a:r>
            <a:r>
              <a:rPr lang="zh-CN" altLang="zh-CN" dirty="0"/>
              <a:t>可隐藏或显示功能区。</a:t>
            </a:r>
          </a:p>
          <a:p>
            <a:r>
              <a:rPr lang="zh-CN" altLang="zh-CN" dirty="0">
                <a:solidFill>
                  <a:srgbClr val="0070C0"/>
                </a:solidFill>
              </a:rPr>
              <a:t>全选按钮</a:t>
            </a:r>
            <a:r>
              <a:rPr lang="en-US" altLang="zh-CN" dirty="0">
                <a:solidFill>
                  <a:srgbClr val="0070C0"/>
                </a:solidFill>
              </a:rPr>
              <a:t> </a:t>
            </a:r>
            <a:r>
              <a:rPr lang="zh-CN" altLang="zh-CN" dirty="0">
                <a:solidFill>
                  <a:srgbClr val="0070C0"/>
                </a:solidFill>
              </a:rPr>
              <a:t>：</a:t>
            </a:r>
            <a:r>
              <a:rPr lang="zh-CN" altLang="zh-CN" dirty="0"/>
              <a:t>用于选择工作表中的所有单元格。</a:t>
            </a:r>
          </a:p>
          <a:p>
            <a:r>
              <a:rPr lang="zh-CN" altLang="zh-CN" dirty="0">
                <a:solidFill>
                  <a:srgbClr val="0070C0"/>
                </a:solidFill>
              </a:rPr>
              <a:t>名称框：</a:t>
            </a:r>
            <a:r>
              <a:rPr lang="zh-CN" altLang="zh-CN" dirty="0"/>
              <a:t>显示活动单元格的地址或单元格的名称。</a:t>
            </a:r>
          </a:p>
          <a:p>
            <a:r>
              <a:rPr lang="zh-CN" altLang="zh-CN" dirty="0">
                <a:solidFill>
                  <a:srgbClr val="0070C0"/>
                </a:solidFill>
              </a:rPr>
              <a:t>编辑栏：</a:t>
            </a:r>
            <a:r>
              <a:rPr lang="zh-CN" altLang="zh-CN" dirty="0"/>
              <a:t>显示活动单元格的内容。</a:t>
            </a:r>
          </a:p>
          <a:p>
            <a:endParaRPr lang="zh-CN" altLang="en-US" dirty="0"/>
          </a:p>
        </p:txBody>
      </p:sp>
    </p:spTree>
    <p:extLst>
      <p:ext uri="{BB962C8B-B14F-4D97-AF65-F5344CB8AC3E}">
        <p14:creationId xmlns:p14="http://schemas.microsoft.com/office/powerpoint/2010/main" val="19153914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en-US" dirty="0"/>
              <a:t>．</a:t>
            </a:r>
            <a:r>
              <a:rPr lang="en-US" altLang="zh-CN" dirty="0"/>
              <a:t>Excel 2010</a:t>
            </a:r>
            <a:r>
              <a:rPr lang="zh-CN" altLang="en-US" dirty="0"/>
              <a:t>的工作界面</a:t>
            </a:r>
          </a:p>
        </p:txBody>
      </p:sp>
      <p:sp>
        <p:nvSpPr>
          <p:cNvPr id="3" name="内容占位符 2"/>
          <p:cNvSpPr>
            <a:spLocks noGrp="1"/>
          </p:cNvSpPr>
          <p:nvPr>
            <p:ph idx="1"/>
          </p:nvPr>
        </p:nvSpPr>
        <p:spPr/>
        <p:txBody>
          <a:bodyPr/>
          <a:lstStyle/>
          <a:p>
            <a:r>
              <a:rPr lang="zh-CN" altLang="zh-CN" dirty="0">
                <a:solidFill>
                  <a:srgbClr val="0070C0"/>
                </a:solidFill>
              </a:rPr>
              <a:t>状态栏：</a:t>
            </a:r>
            <a:r>
              <a:rPr lang="zh-CN" altLang="zh-CN" dirty="0"/>
              <a:t>位于程序窗口的下边缘，用于对当前选定文本的说明。</a:t>
            </a:r>
          </a:p>
          <a:p>
            <a:r>
              <a:rPr lang="zh-CN" altLang="zh-CN" dirty="0">
                <a:solidFill>
                  <a:srgbClr val="0070C0"/>
                </a:solidFill>
              </a:rPr>
              <a:t>视图按钮</a:t>
            </a:r>
            <a:r>
              <a:rPr lang="en-US" altLang="zh-CN" dirty="0">
                <a:solidFill>
                  <a:srgbClr val="0070C0"/>
                </a:solidFill>
              </a:rPr>
              <a:t> </a:t>
            </a:r>
            <a:r>
              <a:rPr lang="zh-CN" altLang="zh-CN" dirty="0">
                <a:solidFill>
                  <a:srgbClr val="0070C0"/>
                </a:solidFill>
              </a:rPr>
              <a:t>：</a:t>
            </a:r>
            <a:r>
              <a:rPr lang="zh-CN" altLang="zh-CN" dirty="0"/>
              <a:t>单击这些按钮可在“普通”、“页面布局”或“分页预览”视图中显示当前工作表。</a:t>
            </a:r>
          </a:p>
          <a:p>
            <a:r>
              <a:rPr lang="zh-CN" altLang="zh-CN" dirty="0">
                <a:solidFill>
                  <a:srgbClr val="0070C0"/>
                </a:solidFill>
              </a:rPr>
              <a:t>滚动条</a:t>
            </a:r>
            <a:r>
              <a:rPr lang="zh-CN" altLang="zh-CN" dirty="0"/>
              <a:t>：包括水平和垂直滚动条及四个滚动箭头，用于控制显示工作表的不同区域。</a:t>
            </a:r>
          </a:p>
          <a:p>
            <a:endParaRPr lang="zh-CN" altLang="en-US" dirty="0"/>
          </a:p>
        </p:txBody>
      </p:sp>
    </p:spTree>
    <p:extLst>
      <p:ext uri="{BB962C8B-B14F-4D97-AF65-F5344CB8AC3E}">
        <p14:creationId xmlns:p14="http://schemas.microsoft.com/office/powerpoint/2010/main" val="1587250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en-US" dirty="0"/>
              <a:t>．</a:t>
            </a:r>
            <a:r>
              <a:rPr lang="en-US" altLang="zh-CN" dirty="0"/>
              <a:t>Excel 2010</a:t>
            </a:r>
            <a:r>
              <a:rPr lang="zh-CN" altLang="en-US" dirty="0"/>
              <a:t>的工作界面</a:t>
            </a:r>
          </a:p>
        </p:txBody>
      </p:sp>
      <p:sp>
        <p:nvSpPr>
          <p:cNvPr id="3" name="内容占位符 2"/>
          <p:cNvSpPr>
            <a:spLocks noGrp="1"/>
          </p:cNvSpPr>
          <p:nvPr>
            <p:ph idx="1"/>
          </p:nvPr>
        </p:nvSpPr>
        <p:spPr/>
        <p:txBody>
          <a:bodyPr/>
          <a:lstStyle/>
          <a:p>
            <a:r>
              <a:rPr lang="zh-CN" altLang="zh-CN" dirty="0">
                <a:solidFill>
                  <a:srgbClr val="0070C0"/>
                </a:solidFill>
              </a:rPr>
              <a:t>工作表标签</a:t>
            </a:r>
            <a:r>
              <a:rPr lang="zh-CN" altLang="zh-CN" dirty="0"/>
              <a:t>：工作表的名称。</a:t>
            </a:r>
            <a:r>
              <a:rPr lang="en-US" altLang="zh-CN" dirty="0"/>
              <a:t>Excel</a:t>
            </a:r>
            <a:r>
              <a:rPr lang="zh-CN" altLang="zh-CN" dirty="0"/>
              <a:t>一个工作簿中可以有多个工作表，可根据需要添加或删除，最多可达</a:t>
            </a:r>
            <a:r>
              <a:rPr lang="en-US" altLang="zh-CN" dirty="0"/>
              <a:t>255</a:t>
            </a:r>
            <a:r>
              <a:rPr lang="zh-CN" altLang="zh-CN" dirty="0"/>
              <a:t>个，分别用标签</a:t>
            </a:r>
            <a:r>
              <a:rPr lang="en-US" altLang="zh-CN" dirty="0"/>
              <a:t>Sheet1</a:t>
            </a:r>
            <a:r>
              <a:rPr lang="zh-CN" altLang="zh-CN" dirty="0"/>
              <a:t>、</a:t>
            </a:r>
            <a:r>
              <a:rPr lang="en-US" altLang="zh-CN" dirty="0"/>
              <a:t>Sheet2</a:t>
            </a:r>
            <a:r>
              <a:rPr lang="zh-CN" altLang="zh-CN" dirty="0"/>
              <a:t>、</a:t>
            </a:r>
            <a:r>
              <a:rPr lang="en-US" altLang="zh-CN" dirty="0"/>
              <a:t>Sheet3</a:t>
            </a:r>
            <a:r>
              <a:rPr lang="zh-CN" altLang="zh-CN" dirty="0"/>
              <a:t>等</a:t>
            </a:r>
            <a:r>
              <a:rPr lang="zh-CN" altLang="zh-CN" dirty="0" smtClean="0"/>
              <a:t>表示</a:t>
            </a:r>
            <a:endParaRPr lang="en-US" altLang="zh-CN" dirty="0" smtClean="0"/>
          </a:p>
          <a:p>
            <a:r>
              <a:rPr lang="zh-CN" altLang="zh-CN" dirty="0">
                <a:solidFill>
                  <a:srgbClr val="0070C0"/>
                </a:solidFill>
              </a:rPr>
              <a:t>工作表：</a:t>
            </a:r>
            <a:r>
              <a:rPr lang="zh-CN" altLang="zh-CN" dirty="0"/>
              <a:t>也称为电子表格，工作表由排列成行或列的单元格组成</a:t>
            </a:r>
            <a:r>
              <a:rPr lang="zh-CN" altLang="zh-CN" dirty="0" smtClean="0"/>
              <a:t>。</a:t>
            </a:r>
            <a:endParaRPr lang="en-US" altLang="zh-CN" dirty="0" smtClean="0"/>
          </a:p>
          <a:p>
            <a:r>
              <a:rPr lang="zh-CN" altLang="zh-CN" dirty="0">
                <a:solidFill>
                  <a:srgbClr val="0070C0"/>
                </a:solidFill>
              </a:rPr>
              <a:t>活动单元格</a:t>
            </a:r>
            <a:r>
              <a:rPr lang="zh-CN" altLang="zh-CN" dirty="0"/>
              <a:t>：</a:t>
            </a:r>
            <a:r>
              <a:rPr lang="en-US" altLang="zh-CN" dirty="0" err="1"/>
              <a:t>即当前选定的单元格，可以向其中输入数据。一次只能有一个活动单元格。活动单元格四周的边框加粗显示</a:t>
            </a:r>
            <a:r>
              <a:rPr lang="en-US" altLang="zh-CN" dirty="0"/>
              <a:t>，</a:t>
            </a:r>
            <a:endParaRPr lang="zh-CN" altLang="en-US" dirty="0"/>
          </a:p>
        </p:txBody>
      </p:sp>
    </p:spTree>
    <p:extLst>
      <p:ext uri="{BB962C8B-B14F-4D97-AF65-F5344CB8AC3E}">
        <p14:creationId xmlns:p14="http://schemas.microsoft.com/office/powerpoint/2010/main" val="23904105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en-US" dirty="0"/>
              <a:t>．</a:t>
            </a:r>
            <a:r>
              <a:rPr lang="en-US" altLang="zh-CN" dirty="0"/>
              <a:t>Excel 2010</a:t>
            </a:r>
            <a:r>
              <a:rPr lang="zh-CN" altLang="en-US" dirty="0"/>
              <a:t>的工作界面</a:t>
            </a:r>
          </a:p>
        </p:txBody>
      </p:sp>
      <p:sp>
        <p:nvSpPr>
          <p:cNvPr id="3" name="内容占位符 2"/>
          <p:cNvSpPr>
            <a:spLocks noGrp="1"/>
          </p:cNvSpPr>
          <p:nvPr>
            <p:ph idx="1"/>
          </p:nvPr>
        </p:nvSpPr>
        <p:spPr>
          <a:xfrm>
            <a:off x="457200" y="1600200"/>
            <a:ext cx="8229600" cy="4349079"/>
          </a:xfrm>
        </p:spPr>
        <p:txBody>
          <a:bodyPr/>
          <a:lstStyle/>
          <a:p>
            <a:r>
              <a:rPr lang="zh-CN" altLang="zh-CN" dirty="0">
                <a:solidFill>
                  <a:srgbClr val="0070C0"/>
                </a:solidFill>
              </a:rPr>
              <a:t>缩放</a:t>
            </a:r>
            <a:r>
              <a:rPr lang="en-US" altLang="zh-CN" dirty="0">
                <a:solidFill>
                  <a:srgbClr val="0070C0"/>
                </a:solidFill>
              </a:rPr>
              <a:t> </a:t>
            </a:r>
            <a:r>
              <a:rPr lang="zh-CN" altLang="zh-CN" dirty="0" smtClean="0">
                <a:solidFill>
                  <a:srgbClr val="0070C0"/>
                </a:solidFill>
              </a:rPr>
              <a:t>：</a:t>
            </a:r>
            <a:r>
              <a:rPr lang="en-US" altLang="zh-CN" dirty="0" smtClean="0">
                <a:solidFill>
                  <a:srgbClr val="0070C0"/>
                </a:solidFill>
              </a:rPr>
              <a:t>        </a:t>
            </a:r>
            <a:r>
              <a:rPr lang="zh-CN" altLang="zh-CN" dirty="0" smtClean="0"/>
              <a:t>单击</a:t>
            </a:r>
            <a:r>
              <a:rPr lang="en-US" altLang="zh-CN" dirty="0" smtClean="0"/>
              <a:t> </a:t>
            </a:r>
            <a:r>
              <a:rPr lang="zh-CN" altLang="zh-CN" dirty="0"/>
              <a:t>缩放比例按钮可可打开“显示比例”对话框，选择一个缩放级别，或左右拖动缩放滑块</a:t>
            </a:r>
            <a:r>
              <a:rPr lang="zh-CN" altLang="zh-CN" dirty="0" smtClean="0"/>
              <a:t>。</a:t>
            </a:r>
            <a:endParaRPr lang="en-US" altLang="zh-CN" dirty="0" smtClean="0"/>
          </a:p>
          <a:p>
            <a:r>
              <a:rPr lang="zh-CN" altLang="zh-CN" dirty="0">
                <a:solidFill>
                  <a:srgbClr val="0070C0"/>
                </a:solidFill>
              </a:rPr>
              <a:t>功能区选项卡</a:t>
            </a:r>
            <a:r>
              <a:rPr lang="zh-CN" altLang="zh-CN" dirty="0"/>
              <a:t>：一些选项卡仅在需要时才会出现在功能区上</a:t>
            </a:r>
            <a:r>
              <a:rPr lang="zh-CN" altLang="zh-CN" dirty="0" smtClean="0"/>
              <a:t>。</a:t>
            </a:r>
            <a:endParaRPr lang="en-US" altLang="zh-CN" dirty="0" smtClean="0"/>
          </a:p>
          <a:p>
            <a:endParaRPr lang="zh-CN" altLang="zh-CN" dirty="0"/>
          </a:p>
          <a:p>
            <a:endParaRPr lang="zh-CN" altLang="en-US" dirty="0"/>
          </a:p>
        </p:txBody>
      </p:sp>
      <p:pic>
        <p:nvPicPr>
          <p:cNvPr id="2050" name="图片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772816"/>
            <a:ext cx="1193800" cy="15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63375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zh-CN" dirty="0"/>
              <a:t>．选项卡上的命令</a:t>
            </a:r>
            <a:r>
              <a:rPr lang="zh-CN" altLang="zh-CN" dirty="0" smtClean="0"/>
              <a:t>按钮</a:t>
            </a:r>
            <a:endParaRPr lang="zh-CN" altLang="en-US" dirty="0"/>
          </a:p>
        </p:txBody>
      </p:sp>
      <p:sp>
        <p:nvSpPr>
          <p:cNvPr id="3" name="内容占位符 2"/>
          <p:cNvSpPr>
            <a:spLocks noGrp="1"/>
          </p:cNvSpPr>
          <p:nvPr>
            <p:ph idx="1"/>
          </p:nvPr>
        </p:nvSpPr>
        <p:spPr/>
        <p:txBody>
          <a:bodyPr/>
          <a:lstStyle/>
          <a:p>
            <a:r>
              <a:rPr lang="zh-CN" altLang="zh-CN" dirty="0" smtClean="0"/>
              <a:t>选项</a:t>
            </a:r>
            <a:r>
              <a:rPr lang="zh-CN" altLang="zh-CN" dirty="0"/>
              <a:t>卡上的命令按钮可分为没有箭头的按钮和有箭头的按钮。</a:t>
            </a:r>
          </a:p>
          <a:p>
            <a:r>
              <a:rPr lang="zh-CN" altLang="zh-CN" dirty="0"/>
              <a:t>没有箭头的按钮如加粗按钮</a:t>
            </a:r>
            <a:r>
              <a:rPr lang="en-US" altLang="zh-CN" dirty="0"/>
              <a:t> </a:t>
            </a:r>
            <a:r>
              <a:rPr lang="zh-CN" altLang="zh-CN" dirty="0"/>
              <a:t>，背景按钮</a:t>
            </a:r>
            <a:r>
              <a:rPr lang="en-US" altLang="zh-CN" dirty="0"/>
              <a:t> </a:t>
            </a:r>
            <a:r>
              <a:rPr lang="zh-CN" altLang="zh-CN" dirty="0"/>
              <a:t>，百分比样式按钮</a:t>
            </a:r>
            <a:r>
              <a:rPr lang="en-US" altLang="zh-CN" dirty="0"/>
              <a:t> </a:t>
            </a:r>
            <a:r>
              <a:rPr lang="zh-CN" altLang="zh-CN" dirty="0"/>
              <a:t>等，单击这些按钮则执行相应的功能或打开相关的命令窗口；</a:t>
            </a:r>
          </a:p>
          <a:p>
            <a:r>
              <a:rPr lang="zh-CN" altLang="zh-CN" dirty="0"/>
              <a:t>箭头按钮又可分为整体按钮和组合按钮。</a:t>
            </a:r>
            <a:endParaRPr lang="zh-CN" altLang="en-US" dirty="0"/>
          </a:p>
        </p:txBody>
      </p:sp>
    </p:spTree>
    <p:extLst>
      <p:ext uri="{BB962C8B-B14F-4D97-AF65-F5344CB8AC3E}">
        <p14:creationId xmlns:p14="http://schemas.microsoft.com/office/powerpoint/2010/main" val="23212286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zh-CN" dirty="0"/>
              <a:t>．工作</a:t>
            </a:r>
            <a:r>
              <a:rPr lang="zh-CN" altLang="zh-CN" dirty="0" smtClean="0"/>
              <a:t>薄</a:t>
            </a:r>
            <a:endParaRPr lang="zh-CN" altLang="en-US" dirty="0"/>
          </a:p>
        </p:txBody>
      </p:sp>
      <p:sp>
        <p:nvSpPr>
          <p:cNvPr id="3" name="内容占位符 2"/>
          <p:cNvSpPr>
            <a:spLocks noGrp="1"/>
          </p:cNvSpPr>
          <p:nvPr>
            <p:ph idx="1"/>
          </p:nvPr>
        </p:nvSpPr>
        <p:spPr/>
        <p:txBody>
          <a:bodyPr/>
          <a:lstStyle/>
          <a:p>
            <a:r>
              <a:rPr lang="zh-CN" altLang="zh-CN" dirty="0" smtClean="0">
                <a:solidFill>
                  <a:srgbClr val="FF0000"/>
                </a:solidFill>
              </a:rPr>
              <a:t>扩展名</a:t>
            </a:r>
            <a:r>
              <a:rPr lang="zh-CN" altLang="zh-CN" dirty="0">
                <a:solidFill>
                  <a:srgbClr val="FF0000"/>
                </a:solidFill>
              </a:rPr>
              <a:t>为</a:t>
            </a:r>
            <a:r>
              <a:rPr lang="en-US" altLang="zh-CN" dirty="0" err="1">
                <a:solidFill>
                  <a:srgbClr val="FF0000"/>
                </a:solidFill>
              </a:rPr>
              <a:t>xlsx</a:t>
            </a:r>
            <a:r>
              <a:rPr lang="zh-CN" altLang="zh-CN" dirty="0">
                <a:solidFill>
                  <a:srgbClr val="FF0000"/>
                </a:solidFill>
              </a:rPr>
              <a:t>的</a:t>
            </a:r>
            <a:r>
              <a:rPr lang="en-US" altLang="zh-CN" dirty="0">
                <a:solidFill>
                  <a:srgbClr val="FF0000"/>
                </a:solidFill>
              </a:rPr>
              <a:t>Excel</a:t>
            </a:r>
            <a:r>
              <a:rPr lang="zh-CN" altLang="zh-CN" dirty="0">
                <a:solidFill>
                  <a:srgbClr val="FF0000"/>
                </a:solidFill>
              </a:rPr>
              <a:t>文件即为一个工作薄。</a:t>
            </a:r>
            <a:r>
              <a:rPr lang="zh-CN" altLang="zh-CN" dirty="0"/>
              <a:t>工作薄由一个或多个工作表组成</a:t>
            </a:r>
            <a:r>
              <a:rPr lang="zh-CN" altLang="zh-CN" dirty="0" smtClean="0"/>
              <a:t>。</a:t>
            </a:r>
            <a:endParaRPr lang="en-US" altLang="zh-CN" dirty="0" smtClean="0"/>
          </a:p>
          <a:p>
            <a:r>
              <a:rPr lang="zh-CN" altLang="zh-CN" dirty="0">
                <a:solidFill>
                  <a:srgbClr val="FF0000"/>
                </a:solidFill>
              </a:rPr>
              <a:t>工作表是</a:t>
            </a:r>
            <a:r>
              <a:rPr lang="en-US" altLang="zh-CN" dirty="0">
                <a:solidFill>
                  <a:srgbClr val="FF0000"/>
                </a:solidFill>
              </a:rPr>
              <a:t>Excel</a:t>
            </a:r>
            <a:r>
              <a:rPr lang="zh-CN" altLang="zh-CN" dirty="0">
                <a:solidFill>
                  <a:srgbClr val="FF0000"/>
                </a:solidFill>
              </a:rPr>
              <a:t>的基本单位，</a:t>
            </a:r>
            <a:r>
              <a:rPr lang="zh-CN" altLang="zh-CN" dirty="0"/>
              <a:t>每个工作表都有一个工作表标签与之对应（如</a:t>
            </a:r>
            <a:r>
              <a:rPr lang="en-US" altLang="zh-CN" dirty="0"/>
              <a:t>Sheet1</a:t>
            </a:r>
            <a:r>
              <a:rPr lang="zh-CN" altLang="zh-CN" dirty="0"/>
              <a:t>）。工作表由多个按行和列排列的单元格组成</a:t>
            </a:r>
            <a:r>
              <a:rPr lang="zh-CN" altLang="zh-CN" dirty="0" smtClean="0"/>
              <a:t>。</a:t>
            </a:r>
            <a:endParaRPr lang="en-US" altLang="zh-CN" dirty="0" smtClean="0"/>
          </a:p>
          <a:p>
            <a:r>
              <a:rPr lang="zh-CN" altLang="zh-CN" dirty="0">
                <a:solidFill>
                  <a:srgbClr val="FF0000"/>
                </a:solidFill>
              </a:rPr>
              <a:t>单元格是</a:t>
            </a:r>
            <a:r>
              <a:rPr lang="en-US" altLang="zh-CN" dirty="0">
                <a:solidFill>
                  <a:srgbClr val="FF0000"/>
                </a:solidFill>
              </a:rPr>
              <a:t>Excel</a:t>
            </a:r>
            <a:r>
              <a:rPr lang="zh-CN" altLang="zh-CN" dirty="0">
                <a:solidFill>
                  <a:srgbClr val="FF0000"/>
                </a:solidFill>
              </a:rPr>
              <a:t>工作薄的最小组成单位。</a:t>
            </a:r>
            <a:r>
              <a:rPr lang="zh-CN" altLang="zh-CN" dirty="0"/>
              <a:t>由行和列交叉形成的一个个网格即为单元格。单元格可通过地址来标识，即用列号和行号来标识，如</a:t>
            </a:r>
            <a:r>
              <a:rPr lang="en-US" altLang="zh-CN" dirty="0"/>
              <a:t>A3</a:t>
            </a:r>
            <a:r>
              <a:rPr lang="zh-CN" altLang="zh-CN" dirty="0"/>
              <a:t>，也可以给单元格命名。</a:t>
            </a:r>
          </a:p>
          <a:p>
            <a:endParaRPr lang="zh-CN" altLang="en-US" dirty="0"/>
          </a:p>
        </p:txBody>
      </p:sp>
    </p:spTree>
    <p:extLst>
      <p:ext uri="{BB962C8B-B14F-4D97-AF65-F5344CB8AC3E}">
        <p14:creationId xmlns:p14="http://schemas.microsoft.com/office/powerpoint/2010/main" val="21613974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a:t>
            </a:r>
            <a:r>
              <a:rPr lang="zh-CN" altLang="zh-CN" dirty="0"/>
              <a:t>．选择</a:t>
            </a:r>
            <a:r>
              <a:rPr lang="en-US" altLang="zh-CN" dirty="0"/>
              <a:t>Excel</a:t>
            </a:r>
            <a:r>
              <a:rPr lang="zh-CN" altLang="zh-CN" dirty="0"/>
              <a:t>中的</a:t>
            </a:r>
            <a:r>
              <a:rPr lang="zh-CN" altLang="zh-CN" dirty="0" smtClean="0"/>
              <a:t>对象</a:t>
            </a:r>
            <a:endParaRPr lang="zh-CN" altLang="en-US" dirty="0"/>
          </a:p>
        </p:txBody>
      </p:sp>
      <p:sp>
        <p:nvSpPr>
          <p:cNvPr id="3" name="内容占位符 2"/>
          <p:cNvSpPr>
            <a:spLocks noGrp="1"/>
          </p:cNvSpPr>
          <p:nvPr>
            <p:ph idx="1"/>
          </p:nvPr>
        </p:nvSpPr>
        <p:spPr/>
        <p:txBody>
          <a:bodyPr/>
          <a:lstStyle/>
          <a:p>
            <a:r>
              <a:rPr lang="zh-CN" altLang="en-US" dirty="0" smtClean="0"/>
              <a:t>见书</a:t>
            </a:r>
            <a:r>
              <a:rPr lang="zh-CN" altLang="zh-CN" dirty="0"/>
              <a:t>表</a:t>
            </a:r>
            <a:r>
              <a:rPr lang="en-US" altLang="zh-CN" dirty="0"/>
              <a:t>4-1  </a:t>
            </a:r>
            <a:r>
              <a:rPr lang="zh-CN" altLang="zh-CN" dirty="0"/>
              <a:t>选择方法</a:t>
            </a:r>
          </a:p>
          <a:p>
            <a:endParaRPr lang="zh-CN" altLang="en-US" dirty="0"/>
          </a:p>
        </p:txBody>
      </p:sp>
    </p:spTree>
    <p:extLst>
      <p:ext uri="{BB962C8B-B14F-4D97-AF65-F5344CB8AC3E}">
        <p14:creationId xmlns:p14="http://schemas.microsoft.com/office/powerpoint/2010/main" val="24653106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a:t>
            </a:r>
            <a:r>
              <a:rPr lang="zh-CN" altLang="zh-CN" dirty="0"/>
              <a:t>．在单元格中</a:t>
            </a:r>
            <a:r>
              <a:rPr lang="zh-CN" altLang="zh-CN" dirty="0" smtClean="0"/>
              <a:t>输入数据</a:t>
            </a:r>
            <a:endParaRPr lang="zh-CN" altLang="en-US" dirty="0"/>
          </a:p>
        </p:txBody>
      </p:sp>
      <p:sp>
        <p:nvSpPr>
          <p:cNvPr id="3" name="内容占位符 2"/>
          <p:cNvSpPr>
            <a:spLocks noGrp="1"/>
          </p:cNvSpPr>
          <p:nvPr>
            <p:ph idx="1"/>
          </p:nvPr>
        </p:nvSpPr>
        <p:spPr/>
        <p:txBody>
          <a:bodyPr/>
          <a:lstStyle/>
          <a:p>
            <a:r>
              <a:rPr lang="zh-CN" altLang="zh-CN" dirty="0" smtClean="0"/>
              <a:t>在</a:t>
            </a:r>
            <a:r>
              <a:rPr lang="en-US" altLang="zh-CN" dirty="0"/>
              <a:t>Excel</a:t>
            </a:r>
            <a:r>
              <a:rPr lang="zh-CN" altLang="zh-CN" dirty="0"/>
              <a:t>单元格中可以输入三种数据：数字、文本和公式</a:t>
            </a:r>
            <a:r>
              <a:rPr lang="zh-CN" altLang="zh-CN" dirty="0" smtClean="0"/>
              <a:t>。</a:t>
            </a:r>
            <a:endParaRPr lang="en-US" altLang="zh-CN" dirty="0" smtClean="0"/>
          </a:p>
          <a:p>
            <a:r>
              <a:rPr lang="zh-CN" altLang="zh-CN" dirty="0">
                <a:solidFill>
                  <a:srgbClr val="FF0000"/>
                </a:solidFill>
              </a:rPr>
              <a:t>在单元格中输入数据步骤如下：</a:t>
            </a:r>
          </a:p>
          <a:p>
            <a:r>
              <a:rPr lang="zh-CN" altLang="zh-CN" dirty="0"/>
              <a:t>（</a:t>
            </a:r>
            <a:r>
              <a:rPr lang="en-US" altLang="zh-CN" dirty="0"/>
              <a:t>1</a:t>
            </a:r>
            <a:r>
              <a:rPr lang="zh-CN" altLang="zh-CN" dirty="0"/>
              <a:t>）单击或双击选择单元格使之成为活动单元格，在单元格中输入数据。键入数据时，每个字符同时在单元格和编辑栏中出现。</a:t>
            </a:r>
          </a:p>
          <a:p>
            <a:r>
              <a:rPr lang="zh-CN" altLang="zh-CN" dirty="0"/>
              <a:t>（</a:t>
            </a:r>
            <a:r>
              <a:rPr lang="en-US" altLang="zh-CN" dirty="0"/>
              <a:t>2</a:t>
            </a:r>
            <a:r>
              <a:rPr lang="zh-CN" altLang="zh-CN" dirty="0"/>
              <a:t>）按</a:t>
            </a:r>
            <a:r>
              <a:rPr lang="en-US" altLang="zh-CN" dirty="0"/>
              <a:t> Enter </a:t>
            </a:r>
            <a:r>
              <a:rPr lang="zh-CN" altLang="zh-CN" dirty="0"/>
              <a:t>或</a:t>
            </a:r>
            <a:r>
              <a:rPr lang="en-US" altLang="zh-CN" dirty="0"/>
              <a:t> Tab </a:t>
            </a:r>
            <a:r>
              <a:rPr lang="zh-CN" altLang="zh-CN" dirty="0"/>
              <a:t>移到下一个单元格，也可以单击编辑栏后的“输入”按钮</a:t>
            </a:r>
            <a:r>
              <a:rPr lang="en-US" altLang="zh-CN" dirty="0"/>
              <a:t> </a:t>
            </a:r>
            <a:r>
              <a:rPr lang="zh-CN" altLang="zh-CN" dirty="0"/>
              <a:t>结束输入；如取消本次输入，按</a:t>
            </a:r>
            <a:r>
              <a:rPr lang="en-US" altLang="zh-CN" dirty="0"/>
              <a:t>Esc</a:t>
            </a:r>
            <a:r>
              <a:rPr lang="zh-CN" altLang="zh-CN" dirty="0"/>
              <a:t>键或单击编辑栏后的“取消“按钮</a:t>
            </a:r>
            <a:r>
              <a:rPr lang="en-US" altLang="zh-CN" dirty="0"/>
              <a:t> </a:t>
            </a:r>
            <a:r>
              <a:rPr lang="zh-CN" altLang="zh-CN" dirty="0"/>
              <a:t>。</a:t>
            </a:r>
          </a:p>
          <a:p>
            <a:endParaRPr lang="zh-CN" altLang="zh-CN" dirty="0"/>
          </a:p>
          <a:p>
            <a:endParaRPr lang="zh-CN" altLang="en-US" dirty="0"/>
          </a:p>
        </p:txBody>
      </p:sp>
    </p:spTree>
    <p:extLst>
      <p:ext uri="{BB962C8B-B14F-4D97-AF65-F5344CB8AC3E}">
        <p14:creationId xmlns:p14="http://schemas.microsoft.com/office/powerpoint/2010/main" val="6723221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a:t>
            </a:r>
            <a:r>
              <a:rPr lang="zh-CN" altLang="zh-CN" dirty="0"/>
              <a:t>建立“学生成绩表”</a:t>
            </a:r>
            <a:r>
              <a:rPr lang="zh-CN" altLang="zh-CN" dirty="0" smtClean="0"/>
              <a:t>工作簿</a:t>
            </a:r>
            <a:endParaRPr lang="zh-CN" altLang="en-US" dirty="0"/>
          </a:p>
        </p:txBody>
      </p:sp>
      <p:sp>
        <p:nvSpPr>
          <p:cNvPr id="3" name="内容占位符 2"/>
          <p:cNvSpPr>
            <a:spLocks noGrp="1"/>
          </p:cNvSpPr>
          <p:nvPr>
            <p:ph idx="1"/>
          </p:nvPr>
        </p:nvSpPr>
        <p:spPr>
          <a:xfrm>
            <a:off x="457200" y="1484784"/>
            <a:ext cx="8229600" cy="5112568"/>
          </a:xfrm>
        </p:spPr>
        <p:txBody>
          <a:bodyPr/>
          <a:lstStyle/>
          <a:p>
            <a:pPr marL="0" indent="0">
              <a:buNone/>
            </a:pPr>
            <a:r>
              <a:rPr lang="zh-CN" altLang="zh-CN" dirty="0">
                <a:solidFill>
                  <a:srgbClr val="FF0000"/>
                </a:solidFill>
              </a:rPr>
              <a:t>主要学习内容：</a:t>
            </a:r>
          </a:p>
          <a:p>
            <a:pPr marL="857250" lvl="1" indent="-457200">
              <a:buFont typeface="Wingdings" pitchFamily="2" charset="2"/>
              <a:buChar char="u"/>
            </a:pPr>
            <a:r>
              <a:rPr lang="zh-CN" altLang="zh-CN" dirty="0"/>
              <a:t>启动和退出</a:t>
            </a:r>
            <a:r>
              <a:rPr lang="en-US" altLang="zh-CN" dirty="0"/>
              <a:t>Excel 2010</a:t>
            </a:r>
            <a:endParaRPr lang="zh-CN" altLang="zh-CN" dirty="0"/>
          </a:p>
          <a:p>
            <a:pPr marL="857250" lvl="1" indent="-457200">
              <a:buFont typeface="Wingdings" pitchFamily="2" charset="2"/>
              <a:buChar char="u"/>
            </a:pPr>
            <a:r>
              <a:rPr lang="zh-CN" altLang="zh-CN" dirty="0"/>
              <a:t>浏览</a:t>
            </a:r>
            <a:r>
              <a:rPr lang="en-US" altLang="zh-CN" dirty="0"/>
              <a:t>Excel</a:t>
            </a:r>
            <a:r>
              <a:rPr lang="zh-CN" altLang="zh-CN" dirty="0"/>
              <a:t>窗口</a:t>
            </a:r>
          </a:p>
          <a:p>
            <a:pPr marL="857250" lvl="1" indent="-457200">
              <a:buFont typeface="Wingdings" pitchFamily="2" charset="2"/>
              <a:buChar char="u"/>
            </a:pPr>
            <a:r>
              <a:rPr lang="zh-CN" altLang="zh-CN" dirty="0"/>
              <a:t>新建、保存和关闭</a:t>
            </a:r>
            <a:r>
              <a:rPr lang="en-US" altLang="zh-CN" dirty="0"/>
              <a:t>Excel</a:t>
            </a:r>
            <a:r>
              <a:rPr lang="zh-CN" altLang="zh-CN" dirty="0"/>
              <a:t>工作簿</a:t>
            </a:r>
          </a:p>
          <a:p>
            <a:pPr marL="857250" lvl="1" indent="-457200">
              <a:buFont typeface="Wingdings" pitchFamily="2" charset="2"/>
              <a:buChar char="u"/>
            </a:pPr>
            <a:r>
              <a:rPr lang="zh-CN" altLang="zh-CN" dirty="0"/>
              <a:t>单元格、工作表、工作簿</a:t>
            </a:r>
          </a:p>
          <a:p>
            <a:pPr marL="857250" lvl="1" indent="-457200">
              <a:buFont typeface="Wingdings" pitchFamily="2" charset="2"/>
              <a:buChar char="u"/>
            </a:pPr>
            <a:r>
              <a:rPr lang="zh-CN" altLang="zh-CN" dirty="0"/>
              <a:t>在工作表中输入、编辑数据</a:t>
            </a:r>
          </a:p>
          <a:p>
            <a:pPr marL="857250" lvl="1" indent="-457200">
              <a:buFont typeface="Wingdings" pitchFamily="2" charset="2"/>
              <a:buChar char="u"/>
            </a:pPr>
            <a:r>
              <a:rPr lang="zh-CN" altLang="zh-CN" dirty="0"/>
              <a:t>选择单元格、设置单元格的格式</a:t>
            </a:r>
          </a:p>
          <a:p>
            <a:pPr marL="857250" lvl="1" indent="-457200">
              <a:buFont typeface="Wingdings" pitchFamily="2" charset="2"/>
              <a:buChar char="u"/>
            </a:pPr>
            <a:r>
              <a:rPr lang="zh-CN" altLang="zh-CN" dirty="0"/>
              <a:t>合并单元格</a:t>
            </a:r>
          </a:p>
          <a:p>
            <a:pPr marL="857250" lvl="1" indent="-457200">
              <a:buFont typeface="Wingdings" pitchFamily="2" charset="2"/>
              <a:buChar char="u"/>
            </a:pPr>
            <a:r>
              <a:rPr lang="zh-CN" altLang="zh-CN" dirty="0"/>
              <a:t>条件格式</a:t>
            </a:r>
          </a:p>
          <a:p>
            <a:pPr marL="0" indent="0">
              <a:buNone/>
            </a:pPr>
            <a:endParaRPr lang="zh-CN" altLang="en-US" dirty="0"/>
          </a:p>
        </p:txBody>
      </p:sp>
    </p:spTree>
    <p:extLst>
      <p:ext uri="{BB962C8B-B14F-4D97-AF65-F5344CB8AC3E}">
        <p14:creationId xmlns:p14="http://schemas.microsoft.com/office/powerpoint/2010/main" val="35078308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a:t>
            </a:r>
            <a:r>
              <a:rPr lang="zh-CN" altLang="zh-CN" dirty="0"/>
              <a:t>．文本</a:t>
            </a:r>
            <a:r>
              <a:rPr lang="zh-CN" altLang="zh-CN" dirty="0" smtClean="0"/>
              <a:t>数据</a:t>
            </a:r>
            <a:endParaRPr lang="zh-CN" altLang="en-US" dirty="0"/>
          </a:p>
        </p:txBody>
      </p:sp>
      <p:sp>
        <p:nvSpPr>
          <p:cNvPr id="3" name="内容占位符 2"/>
          <p:cNvSpPr>
            <a:spLocks noGrp="1"/>
          </p:cNvSpPr>
          <p:nvPr>
            <p:ph idx="1"/>
          </p:nvPr>
        </p:nvSpPr>
        <p:spPr/>
        <p:txBody>
          <a:bodyPr/>
          <a:lstStyle/>
          <a:p>
            <a:r>
              <a:rPr lang="zh-CN" altLang="zh-CN" dirty="0" smtClean="0"/>
              <a:t>文本</a:t>
            </a:r>
            <a:r>
              <a:rPr lang="zh-CN" altLang="zh-CN" dirty="0"/>
              <a:t>可以是数字、汉字、空格和非数字字符的组合。当输入文本长宽大于单元格宽度时，文本将溢出到右侧单元格显示。如果右侧单元格有数据，则</a:t>
            </a:r>
            <a:r>
              <a:rPr lang="en-US" altLang="zh-CN" dirty="0"/>
              <a:t>Excel</a:t>
            </a:r>
            <a:r>
              <a:rPr lang="zh-CN" altLang="zh-CN" dirty="0"/>
              <a:t>将截断文本的显示，超过的文本被隐藏。</a:t>
            </a:r>
          </a:p>
          <a:p>
            <a:endParaRPr lang="zh-CN" altLang="en-US" dirty="0"/>
          </a:p>
        </p:txBody>
      </p:sp>
    </p:spTree>
    <p:extLst>
      <p:ext uri="{BB962C8B-B14F-4D97-AF65-F5344CB8AC3E}">
        <p14:creationId xmlns:p14="http://schemas.microsoft.com/office/powerpoint/2010/main" val="6397131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a:t>
            </a:r>
            <a:r>
              <a:rPr lang="zh-CN" altLang="zh-CN" dirty="0"/>
              <a:t>．文本数据</a:t>
            </a:r>
            <a:endParaRPr lang="zh-CN" altLang="en-US" dirty="0"/>
          </a:p>
        </p:txBody>
      </p:sp>
      <p:sp>
        <p:nvSpPr>
          <p:cNvPr id="3" name="内容占位符 2"/>
          <p:cNvSpPr>
            <a:spLocks noGrp="1"/>
          </p:cNvSpPr>
          <p:nvPr>
            <p:ph idx="1"/>
          </p:nvPr>
        </p:nvSpPr>
        <p:spPr/>
        <p:txBody>
          <a:bodyPr/>
          <a:lstStyle/>
          <a:p>
            <a:r>
              <a:rPr lang="zh-CN" altLang="zh-CN" dirty="0"/>
              <a:t>当在单元格中输入一些纯数字时，如邮政编码、学号等，特别是首字符是</a:t>
            </a:r>
            <a:r>
              <a:rPr lang="en-US" altLang="zh-CN" dirty="0"/>
              <a:t>0</a:t>
            </a:r>
            <a:r>
              <a:rPr lang="zh-CN" altLang="zh-CN" dirty="0"/>
              <a:t>时，想让</a:t>
            </a:r>
            <a:r>
              <a:rPr lang="en-US" altLang="zh-CN" dirty="0"/>
              <a:t>Excel</a:t>
            </a:r>
            <a:r>
              <a:rPr lang="zh-CN" altLang="zh-CN" dirty="0"/>
              <a:t>将其作为文本，则输入时在这些项前添加半角的单引号（</a:t>
            </a:r>
            <a:r>
              <a:rPr lang="en-US" altLang="zh-CN" dirty="0"/>
              <a:t>’</a:t>
            </a:r>
            <a:r>
              <a:rPr lang="zh-CN" altLang="zh-CN" dirty="0"/>
              <a:t>）。</a:t>
            </a:r>
            <a:endParaRPr lang="zh-CN" altLang="en-US" dirty="0"/>
          </a:p>
        </p:txBody>
      </p:sp>
    </p:spTree>
    <p:extLst>
      <p:ext uri="{BB962C8B-B14F-4D97-AF65-F5344CB8AC3E}">
        <p14:creationId xmlns:p14="http://schemas.microsoft.com/office/powerpoint/2010/main" val="42379846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a:t>
            </a:r>
            <a:r>
              <a:rPr lang="zh-CN" altLang="zh-CN" dirty="0"/>
              <a:t>．</a:t>
            </a:r>
            <a:r>
              <a:rPr lang="zh-CN" altLang="zh-CN" dirty="0" smtClean="0"/>
              <a:t>数字</a:t>
            </a:r>
            <a:endParaRPr lang="zh-CN" altLang="en-US" dirty="0"/>
          </a:p>
        </p:txBody>
      </p:sp>
      <p:sp>
        <p:nvSpPr>
          <p:cNvPr id="3" name="内容占位符 2"/>
          <p:cNvSpPr>
            <a:spLocks noGrp="1"/>
          </p:cNvSpPr>
          <p:nvPr>
            <p:ph idx="1"/>
          </p:nvPr>
        </p:nvSpPr>
        <p:spPr/>
        <p:txBody>
          <a:bodyPr/>
          <a:lstStyle/>
          <a:p>
            <a:r>
              <a:rPr lang="zh-CN" altLang="zh-CN" dirty="0" smtClean="0"/>
              <a:t>默认</a:t>
            </a:r>
            <a:r>
              <a:rPr lang="zh-CN" altLang="zh-CN" dirty="0"/>
              <a:t>情况下，数字项目包含数字</a:t>
            </a:r>
            <a:r>
              <a:rPr lang="en-US" altLang="zh-CN" dirty="0"/>
              <a:t>0</a:t>
            </a:r>
            <a:r>
              <a:rPr lang="zh-CN" altLang="zh-CN" dirty="0"/>
              <a:t>到</a:t>
            </a:r>
            <a:r>
              <a:rPr lang="en-US" altLang="zh-CN" dirty="0"/>
              <a:t>9</a:t>
            </a:r>
            <a:r>
              <a:rPr lang="zh-CN" altLang="zh-CN" dirty="0"/>
              <a:t>的一些组合，还可以包含下列</a:t>
            </a:r>
            <a:r>
              <a:rPr lang="zh-CN" altLang="zh-CN" dirty="0" smtClean="0"/>
              <a:t>特殊字符</a:t>
            </a:r>
            <a:r>
              <a:rPr lang="zh-CN" altLang="en-US" dirty="0" smtClean="0"/>
              <a:t>，请见</a:t>
            </a:r>
            <a:r>
              <a:rPr lang="zh-CN" altLang="zh-CN" dirty="0" smtClean="0"/>
              <a:t>表</a:t>
            </a:r>
            <a:r>
              <a:rPr lang="en-US" altLang="zh-CN" dirty="0"/>
              <a:t>4-2  </a:t>
            </a:r>
            <a:r>
              <a:rPr lang="zh-CN" altLang="zh-CN" dirty="0"/>
              <a:t>特殊字符及其</a:t>
            </a:r>
            <a:r>
              <a:rPr lang="zh-CN" altLang="zh-CN" dirty="0" smtClean="0"/>
              <a:t>用途</a:t>
            </a:r>
            <a:endParaRPr lang="en-US" altLang="zh-CN" dirty="0" smtClean="0"/>
          </a:p>
          <a:p>
            <a:r>
              <a:rPr lang="zh-CN" altLang="zh-CN" dirty="0">
                <a:solidFill>
                  <a:srgbClr val="FF0000"/>
                </a:solidFill>
              </a:rPr>
              <a:t>注意：</a:t>
            </a:r>
            <a:r>
              <a:rPr lang="zh-CN" altLang="zh-CN" dirty="0"/>
              <a:t>如数值型数据位数长，在单元格不够宽时，会以一些“</a:t>
            </a:r>
            <a:r>
              <a:rPr lang="en-US" altLang="zh-CN" dirty="0"/>
              <a:t>#</a:t>
            </a:r>
            <a:r>
              <a:rPr lang="zh-CN" altLang="zh-CN" dirty="0"/>
              <a:t>”表示。只需将单元格宽度调整到合适的宽度，数值就会正常显示。如数字过长，则</a:t>
            </a:r>
            <a:r>
              <a:rPr lang="en-US" altLang="zh-CN" dirty="0"/>
              <a:t>Excel</a:t>
            </a:r>
            <a:r>
              <a:rPr lang="zh-CN" altLang="zh-CN" dirty="0"/>
              <a:t>会采用科学记数法来显示该数字，而且只保留</a:t>
            </a:r>
            <a:r>
              <a:rPr lang="en-US" altLang="zh-CN" dirty="0"/>
              <a:t>15</a:t>
            </a:r>
            <a:r>
              <a:rPr lang="zh-CN" altLang="zh-CN" dirty="0"/>
              <a:t>位的数字精度。</a:t>
            </a:r>
          </a:p>
          <a:p>
            <a:endParaRPr lang="zh-CN" altLang="zh-CN" dirty="0"/>
          </a:p>
          <a:p>
            <a:endParaRPr lang="zh-CN" altLang="zh-CN" dirty="0"/>
          </a:p>
          <a:p>
            <a:endParaRPr lang="zh-CN" altLang="en-US" dirty="0"/>
          </a:p>
        </p:txBody>
      </p:sp>
    </p:spTree>
    <p:extLst>
      <p:ext uri="{BB962C8B-B14F-4D97-AF65-F5344CB8AC3E}">
        <p14:creationId xmlns:p14="http://schemas.microsoft.com/office/powerpoint/2010/main" val="22354221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a:t>
            </a:r>
            <a:r>
              <a:rPr lang="zh-CN" altLang="zh-CN" dirty="0"/>
              <a:t>．日期和</a:t>
            </a:r>
            <a:r>
              <a:rPr lang="zh-CN" altLang="zh-CN" dirty="0" smtClean="0"/>
              <a:t>时间</a:t>
            </a:r>
            <a:endParaRPr lang="zh-CN" altLang="en-US" dirty="0"/>
          </a:p>
        </p:txBody>
      </p:sp>
      <p:sp>
        <p:nvSpPr>
          <p:cNvPr id="3" name="内容占位符 2"/>
          <p:cNvSpPr>
            <a:spLocks noGrp="1"/>
          </p:cNvSpPr>
          <p:nvPr>
            <p:ph idx="1"/>
          </p:nvPr>
        </p:nvSpPr>
        <p:spPr/>
        <p:txBody>
          <a:bodyPr/>
          <a:lstStyle/>
          <a:p>
            <a:r>
              <a:rPr lang="en-US" altLang="zh-CN" dirty="0" smtClean="0"/>
              <a:t>Excel</a:t>
            </a:r>
            <a:r>
              <a:rPr lang="zh-CN" altLang="zh-CN" dirty="0"/>
              <a:t>对日期和时间的输入有严格的输入格式，</a:t>
            </a:r>
            <a:r>
              <a:rPr lang="en-US" altLang="zh-CN" dirty="0"/>
              <a:t>Excel</a:t>
            </a:r>
            <a:r>
              <a:rPr lang="zh-CN" altLang="zh-CN" dirty="0"/>
              <a:t>将日期和时间作为特殊的数字处理。</a:t>
            </a:r>
          </a:p>
          <a:p>
            <a:r>
              <a:rPr lang="zh-CN" altLang="zh-CN" dirty="0"/>
              <a:t>可以使用数字或文本与数字的组合表示日期。例如“</a:t>
            </a:r>
            <a:r>
              <a:rPr lang="en-US" altLang="zh-CN" dirty="0"/>
              <a:t>2007-8-12</a:t>
            </a:r>
            <a:r>
              <a:rPr lang="zh-CN" altLang="zh-CN" dirty="0"/>
              <a:t>”、“</a:t>
            </a:r>
            <a:r>
              <a:rPr lang="en-US" altLang="zh-CN" dirty="0"/>
              <a:t>8/12/2007</a:t>
            </a:r>
            <a:r>
              <a:rPr lang="zh-CN" altLang="zh-CN" dirty="0"/>
              <a:t>”和“</a:t>
            </a:r>
            <a:r>
              <a:rPr lang="en-US" altLang="zh-CN" dirty="0"/>
              <a:t>2007</a:t>
            </a:r>
            <a:r>
              <a:rPr lang="zh-CN" altLang="zh-CN" dirty="0"/>
              <a:t>年</a:t>
            </a:r>
            <a:r>
              <a:rPr lang="en-US" altLang="zh-CN" dirty="0"/>
              <a:t>8</a:t>
            </a:r>
            <a:r>
              <a:rPr lang="zh-CN" altLang="zh-CN" dirty="0"/>
              <a:t>月</a:t>
            </a:r>
            <a:r>
              <a:rPr lang="en-US" altLang="zh-CN" dirty="0"/>
              <a:t>12</a:t>
            </a:r>
            <a:r>
              <a:rPr lang="zh-CN" altLang="zh-CN" dirty="0"/>
              <a:t>日”是输入同一日期的两种方法；“</a:t>
            </a:r>
            <a:r>
              <a:rPr lang="en-US" altLang="zh-CN" dirty="0"/>
              <a:t>7/3</a:t>
            </a:r>
            <a:r>
              <a:rPr lang="zh-CN" altLang="zh-CN" dirty="0"/>
              <a:t>”和“</a:t>
            </a:r>
            <a:r>
              <a:rPr lang="en-US" altLang="zh-CN" dirty="0"/>
              <a:t>July 3</a:t>
            </a:r>
            <a:r>
              <a:rPr lang="zh-CN" altLang="zh-CN" dirty="0"/>
              <a:t>”都表示当前年度的</a:t>
            </a:r>
            <a:r>
              <a:rPr lang="en-US" altLang="zh-CN" dirty="0"/>
              <a:t>7</a:t>
            </a:r>
            <a:r>
              <a:rPr lang="zh-CN" altLang="zh-CN" dirty="0"/>
              <a:t>月</a:t>
            </a:r>
            <a:r>
              <a:rPr lang="en-US" altLang="zh-CN" dirty="0"/>
              <a:t>3</a:t>
            </a:r>
            <a:r>
              <a:rPr lang="zh-CN" altLang="zh-CN" dirty="0"/>
              <a:t>日。</a:t>
            </a:r>
            <a:endParaRPr lang="zh-CN" altLang="en-US" dirty="0"/>
          </a:p>
        </p:txBody>
      </p:sp>
    </p:spTree>
    <p:extLst>
      <p:ext uri="{BB962C8B-B14F-4D97-AF65-F5344CB8AC3E}">
        <p14:creationId xmlns:p14="http://schemas.microsoft.com/office/powerpoint/2010/main" val="19647684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a:t>
            </a:r>
            <a:r>
              <a:rPr lang="zh-CN" altLang="zh-CN" dirty="0"/>
              <a:t>．日期和时间</a:t>
            </a:r>
            <a:endParaRPr lang="zh-CN" altLang="en-US" dirty="0"/>
          </a:p>
        </p:txBody>
      </p:sp>
      <p:sp>
        <p:nvSpPr>
          <p:cNvPr id="3" name="内容占位符 2"/>
          <p:cNvSpPr>
            <a:spLocks noGrp="1"/>
          </p:cNvSpPr>
          <p:nvPr>
            <p:ph idx="1"/>
          </p:nvPr>
        </p:nvSpPr>
        <p:spPr/>
        <p:txBody>
          <a:bodyPr/>
          <a:lstStyle/>
          <a:p>
            <a:r>
              <a:rPr lang="zh-CN" altLang="zh-CN" dirty="0"/>
              <a:t>在单元格中输入当前日期，按组合键</a:t>
            </a:r>
            <a:r>
              <a:rPr lang="en-US" altLang="zh-CN" dirty="0"/>
              <a:t>Ctrl+;</a:t>
            </a:r>
            <a:r>
              <a:rPr lang="zh-CN" altLang="zh-CN" dirty="0"/>
              <a:t>键；在单元格中输入当前时间，按组合键</a:t>
            </a:r>
            <a:r>
              <a:rPr lang="en-US" altLang="zh-CN" dirty="0"/>
              <a:t>Ctrl+Shift+;</a:t>
            </a:r>
            <a:r>
              <a:rPr lang="zh-CN" altLang="zh-CN" dirty="0"/>
              <a:t>键。</a:t>
            </a:r>
          </a:p>
          <a:p>
            <a:endParaRPr lang="zh-CN" altLang="en-US" dirty="0"/>
          </a:p>
        </p:txBody>
      </p:sp>
    </p:spTree>
    <p:extLst>
      <p:ext uri="{BB962C8B-B14F-4D97-AF65-F5344CB8AC3E}">
        <p14:creationId xmlns:p14="http://schemas.microsoft.com/office/powerpoint/2010/main" val="12030438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a:t>
            </a:r>
            <a:r>
              <a:rPr lang="zh-CN" altLang="zh-CN" dirty="0"/>
              <a:t>．合并</a:t>
            </a:r>
            <a:r>
              <a:rPr lang="zh-CN" altLang="zh-CN" dirty="0" smtClean="0"/>
              <a:t>单元格</a:t>
            </a:r>
            <a:endParaRPr lang="zh-CN" altLang="en-US" dirty="0"/>
          </a:p>
        </p:txBody>
      </p:sp>
      <p:sp>
        <p:nvSpPr>
          <p:cNvPr id="3" name="内容占位符 2"/>
          <p:cNvSpPr>
            <a:spLocks noGrp="1"/>
          </p:cNvSpPr>
          <p:nvPr>
            <p:ph idx="1"/>
          </p:nvPr>
        </p:nvSpPr>
        <p:spPr/>
        <p:txBody>
          <a:bodyPr/>
          <a:lstStyle/>
          <a:p>
            <a:r>
              <a:rPr lang="en-US" altLang="zh-CN" dirty="0" smtClean="0"/>
              <a:t>Excel</a:t>
            </a:r>
            <a:r>
              <a:rPr lang="zh-CN" altLang="zh-CN" dirty="0"/>
              <a:t>合并单元格包括合并后居中、跨越合并和合并单元格。单击“合并单元格”按钮</a:t>
            </a:r>
            <a:r>
              <a:rPr lang="en-US" altLang="zh-CN" dirty="0"/>
              <a:t> </a:t>
            </a:r>
            <a:r>
              <a:rPr lang="zh-CN" altLang="zh-CN" dirty="0"/>
              <a:t>右侧的箭头按钮，显示其工具</a:t>
            </a:r>
            <a:r>
              <a:rPr lang="zh-CN" altLang="zh-CN" dirty="0" smtClean="0"/>
              <a:t>菜单</a:t>
            </a:r>
            <a:endParaRPr lang="en-US" altLang="zh-CN" dirty="0" smtClean="0"/>
          </a:p>
          <a:p>
            <a:r>
              <a:rPr lang="zh-CN" altLang="zh-CN" dirty="0"/>
              <a:t>合并后居中”可将多行（或多列）的多个单元格合并为一个单元格，</a:t>
            </a:r>
            <a:endParaRPr lang="zh-CN" altLang="en-US" dirty="0"/>
          </a:p>
        </p:txBody>
      </p:sp>
    </p:spTree>
    <p:extLst>
      <p:ext uri="{BB962C8B-B14F-4D97-AF65-F5344CB8AC3E}">
        <p14:creationId xmlns:p14="http://schemas.microsoft.com/office/powerpoint/2010/main" val="35484635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a:t>
            </a:r>
            <a:r>
              <a:rPr lang="zh-CN" altLang="zh-CN" dirty="0"/>
              <a:t>．合并单元格</a:t>
            </a:r>
            <a:endParaRPr lang="zh-CN" altLang="en-US" dirty="0"/>
          </a:p>
        </p:txBody>
      </p:sp>
      <p:sp>
        <p:nvSpPr>
          <p:cNvPr id="3" name="内容占位符 2"/>
          <p:cNvSpPr>
            <a:spLocks noGrp="1"/>
          </p:cNvSpPr>
          <p:nvPr>
            <p:ph idx="1"/>
          </p:nvPr>
        </p:nvSpPr>
        <p:spPr/>
        <p:txBody>
          <a:bodyPr/>
          <a:lstStyle/>
          <a:p>
            <a:r>
              <a:rPr lang="zh-CN" altLang="zh-CN" dirty="0"/>
              <a:t>操作方法为</a:t>
            </a:r>
            <a:r>
              <a:rPr lang="zh-CN" altLang="zh-CN" dirty="0" smtClean="0"/>
              <a:t>：</a:t>
            </a:r>
            <a:endParaRPr lang="en-US" altLang="zh-CN" dirty="0" smtClean="0"/>
          </a:p>
          <a:p>
            <a:r>
              <a:rPr lang="en-US" altLang="zh-CN" dirty="0"/>
              <a:t> </a:t>
            </a:r>
            <a:r>
              <a:rPr lang="en-US" altLang="zh-CN" dirty="0" smtClean="0"/>
              <a:t> </a:t>
            </a:r>
            <a:r>
              <a:rPr lang="zh-CN" altLang="zh-CN" dirty="0" smtClean="0"/>
              <a:t>选择</a:t>
            </a:r>
            <a:r>
              <a:rPr lang="zh-CN" altLang="zh-CN" dirty="0"/>
              <a:t>几个相邻的单元格，然后单击“开始”选项卡“对齐方式”组中的“合并后居中”</a:t>
            </a:r>
            <a:r>
              <a:rPr lang="en-US" altLang="zh-CN" dirty="0"/>
              <a:t> </a:t>
            </a:r>
            <a:r>
              <a:rPr lang="zh-CN" altLang="zh-CN" dirty="0"/>
              <a:t>按钮，即实现单元格合并且内容居中显示。</a:t>
            </a:r>
          </a:p>
          <a:p>
            <a:endParaRPr lang="zh-CN" altLang="en-US" dirty="0"/>
          </a:p>
        </p:txBody>
      </p:sp>
    </p:spTree>
    <p:extLst>
      <p:ext uri="{BB962C8B-B14F-4D97-AF65-F5344CB8AC3E}">
        <p14:creationId xmlns:p14="http://schemas.microsoft.com/office/powerpoint/2010/main" val="29402093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a:t>
            </a:r>
            <a:r>
              <a:rPr lang="zh-CN" altLang="zh-CN" dirty="0"/>
              <a:t>．合并单元格</a:t>
            </a:r>
            <a:endParaRPr lang="zh-CN" altLang="en-US" dirty="0"/>
          </a:p>
        </p:txBody>
      </p:sp>
      <p:sp>
        <p:nvSpPr>
          <p:cNvPr id="3" name="内容占位符 2"/>
          <p:cNvSpPr>
            <a:spLocks noGrp="1"/>
          </p:cNvSpPr>
          <p:nvPr>
            <p:ph idx="1"/>
          </p:nvPr>
        </p:nvSpPr>
        <p:spPr/>
        <p:txBody>
          <a:bodyPr/>
          <a:lstStyle/>
          <a:p>
            <a:r>
              <a:rPr lang="zh-CN" altLang="zh-CN" dirty="0"/>
              <a:t>“</a:t>
            </a:r>
            <a:r>
              <a:rPr lang="zh-CN" altLang="zh-CN" dirty="0">
                <a:solidFill>
                  <a:srgbClr val="FF0000"/>
                </a:solidFill>
              </a:rPr>
              <a:t>跨越合并</a:t>
            </a:r>
            <a:r>
              <a:rPr lang="zh-CN" altLang="zh-CN" dirty="0"/>
              <a:t>”可以实现在同行对多行的单元格按行合并，但列不会合并，且合并后单元格沿用合并前每行第</a:t>
            </a:r>
            <a:r>
              <a:rPr lang="en-US" altLang="zh-CN" dirty="0"/>
              <a:t>1</a:t>
            </a:r>
            <a:r>
              <a:rPr lang="zh-CN" altLang="zh-CN" dirty="0"/>
              <a:t>个单元格的格式。</a:t>
            </a:r>
          </a:p>
          <a:p>
            <a:r>
              <a:rPr lang="zh-CN" altLang="zh-CN" dirty="0">
                <a:solidFill>
                  <a:srgbClr val="FF0000"/>
                </a:solidFill>
              </a:rPr>
              <a:t>取消单元格合并操作方法</a:t>
            </a:r>
            <a:r>
              <a:rPr lang="zh-CN" altLang="zh-CN" dirty="0"/>
              <a:t>：选择合并的单元格，单击“合并后居中”右侧箭头按钮，选择菜单中的“取消单元格合并”，即将合并单元格重新拆分为独立单元格。</a:t>
            </a:r>
          </a:p>
          <a:p>
            <a:endParaRPr lang="zh-CN" altLang="en-US" dirty="0"/>
          </a:p>
        </p:txBody>
      </p:sp>
    </p:spTree>
    <p:extLst>
      <p:ext uri="{BB962C8B-B14F-4D97-AF65-F5344CB8AC3E}">
        <p14:creationId xmlns:p14="http://schemas.microsoft.com/office/powerpoint/2010/main" val="31277035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zh-CN" dirty="0"/>
              <a:t>．同时在多个单元格中输入相同的数据</a:t>
            </a:r>
            <a:br>
              <a:rPr lang="zh-CN" altLang="zh-CN" dirty="0"/>
            </a:br>
            <a:endParaRPr lang="zh-CN" altLang="en-US" dirty="0"/>
          </a:p>
        </p:txBody>
      </p:sp>
      <p:sp>
        <p:nvSpPr>
          <p:cNvPr id="3" name="内容占位符 2"/>
          <p:cNvSpPr>
            <a:spLocks noGrp="1"/>
          </p:cNvSpPr>
          <p:nvPr>
            <p:ph idx="1"/>
          </p:nvPr>
        </p:nvSpPr>
        <p:spPr/>
        <p:txBody>
          <a:bodyPr/>
          <a:lstStyle/>
          <a:p>
            <a:r>
              <a:rPr lang="zh-CN" altLang="zh-CN" dirty="0"/>
              <a:t>操作</a:t>
            </a:r>
            <a:r>
              <a:rPr lang="zh-CN" altLang="zh-CN" dirty="0" smtClean="0"/>
              <a:t>方法：</a:t>
            </a:r>
            <a:r>
              <a:rPr lang="zh-CN" altLang="zh-CN" dirty="0"/>
              <a:t>选择这些单元格，然后输入内容，输入结束后，按组合键</a:t>
            </a:r>
            <a:r>
              <a:rPr lang="en-US" altLang="zh-CN" dirty="0" err="1"/>
              <a:t>Ctrl+Enter</a:t>
            </a:r>
            <a:r>
              <a:rPr lang="zh-CN" altLang="zh-CN" dirty="0"/>
              <a:t>，则这些单元格均显示刚输入的内容。</a:t>
            </a:r>
            <a:endParaRPr lang="zh-CN" altLang="en-US" dirty="0"/>
          </a:p>
        </p:txBody>
      </p:sp>
    </p:spTree>
    <p:extLst>
      <p:ext uri="{BB962C8B-B14F-4D97-AF65-F5344CB8AC3E}">
        <p14:creationId xmlns:p14="http://schemas.microsoft.com/office/powerpoint/2010/main" val="34326297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a:t>
            </a:r>
            <a:r>
              <a:rPr lang="zh-CN" altLang="zh-CN" dirty="0"/>
              <a:t>．设置单元格格</a:t>
            </a:r>
            <a:r>
              <a:rPr lang="zh-CN" altLang="zh-CN" dirty="0" smtClean="0"/>
              <a:t>式</a:t>
            </a:r>
            <a:endParaRPr lang="zh-CN" altLang="en-US" dirty="0"/>
          </a:p>
        </p:txBody>
      </p:sp>
      <p:sp>
        <p:nvSpPr>
          <p:cNvPr id="3" name="内容占位符 2"/>
          <p:cNvSpPr>
            <a:spLocks noGrp="1"/>
          </p:cNvSpPr>
          <p:nvPr>
            <p:ph idx="1"/>
          </p:nvPr>
        </p:nvSpPr>
        <p:spPr/>
        <p:txBody>
          <a:bodyPr/>
          <a:lstStyle/>
          <a:p>
            <a:r>
              <a:rPr lang="zh-CN" altLang="zh-CN" dirty="0" smtClean="0"/>
              <a:t>单元</a:t>
            </a:r>
            <a:r>
              <a:rPr lang="zh-CN" altLang="zh-CN" dirty="0"/>
              <a:t>格格式可在输入数据之前或之后设置。单元格的格式包括“数字”、“对齐”、“字体”、“边框”、“填充”和“保护”六大项。</a:t>
            </a:r>
          </a:p>
          <a:p>
            <a:endParaRPr lang="zh-CN" altLang="en-US" dirty="0"/>
          </a:p>
        </p:txBody>
      </p:sp>
    </p:spTree>
    <p:extLst>
      <p:ext uri="{BB962C8B-B14F-4D97-AF65-F5344CB8AC3E}">
        <p14:creationId xmlns:p14="http://schemas.microsoft.com/office/powerpoint/2010/main" val="32705490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Microsoft Excel</a:t>
            </a:r>
            <a:r>
              <a:rPr lang="zh-CN" altLang="zh-CN" dirty="0"/>
              <a:t>电子表格程序</a:t>
            </a:r>
            <a:endParaRPr lang="zh-CN" altLang="en-US" dirty="0"/>
          </a:p>
        </p:txBody>
      </p:sp>
      <p:sp>
        <p:nvSpPr>
          <p:cNvPr id="3" name="内容占位符 2"/>
          <p:cNvSpPr>
            <a:spLocks noGrp="1"/>
          </p:cNvSpPr>
          <p:nvPr>
            <p:ph idx="1"/>
          </p:nvPr>
        </p:nvSpPr>
        <p:spPr/>
        <p:txBody>
          <a:bodyPr/>
          <a:lstStyle/>
          <a:p>
            <a:r>
              <a:rPr lang="en-US" altLang="zh-CN" dirty="0" smtClean="0"/>
              <a:t>Microsoft Excel</a:t>
            </a:r>
            <a:r>
              <a:rPr lang="zh-CN" altLang="zh-CN" dirty="0" smtClean="0"/>
              <a:t>电子表格程序是</a:t>
            </a:r>
            <a:r>
              <a:rPr lang="en-US" altLang="zh-CN" dirty="0" smtClean="0"/>
              <a:t>Microsoft Office</a:t>
            </a:r>
            <a:r>
              <a:rPr lang="zh-CN" altLang="zh-CN" dirty="0" smtClean="0"/>
              <a:t>的重要成员之一，有强大的数据处理能力，可以创建复杂的电子表格，还可以进行数据运算、动态分析和</a:t>
            </a:r>
            <a:r>
              <a:rPr lang="en-US" altLang="zh-CN" dirty="0" smtClean="0"/>
              <a:t>Web</a:t>
            </a:r>
            <a:r>
              <a:rPr lang="zh-CN" altLang="zh-CN" dirty="0" smtClean="0"/>
              <a:t>发布等等操作。</a:t>
            </a:r>
            <a:r>
              <a:rPr lang="en-US" altLang="zh-CN" dirty="0" smtClean="0"/>
              <a:t>Excel</a:t>
            </a:r>
            <a:r>
              <a:rPr lang="zh-CN" altLang="zh-CN" dirty="0" smtClean="0"/>
              <a:t>非常适合处理科研、财务、统计记录的数据。</a:t>
            </a:r>
          </a:p>
          <a:p>
            <a:endParaRPr lang="zh-CN" altLang="en-US" dirty="0"/>
          </a:p>
        </p:txBody>
      </p:sp>
    </p:spTree>
    <p:extLst>
      <p:ext uri="{BB962C8B-B14F-4D97-AF65-F5344CB8AC3E}">
        <p14:creationId xmlns:p14="http://schemas.microsoft.com/office/powerpoint/2010/main" val="18566284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a:t>
            </a:r>
            <a:r>
              <a:rPr lang="zh-CN" altLang="zh-CN" dirty="0"/>
              <a:t>．条件</a:t>
            </a:r>
            <a:r>
              <a:rPr lang="zh-CN" altLang="zh-CN" dirty="0" smtClean="0"/>
              <a:t>格式</a:t>
            </a:r>
            <a:endParaRPr lang="zh-CN" altLang="en-US" dirty="0"/>
          </a:p>
        </p:txBody>
      </p:sp>
      <p:sp>
        <p:nvSpPr>
          <p:cNvPr id="3" name="内容占位符 2"/>
          <p:cNvSpPr>
            <a:spLocks noGrp="1"/>
          </p:cNvSpPr>
          <p:nvPr>
            <p:ph idx="1"/>
          </p:nvPr>
        </p:nvSpPr>
        <p:spPr/>
        <p:txBody>
          <a:bodyPr/>
          <a:lstStyle/>
          <a:p>
            <a:r>
              <a:rPr lang="zh-CN" altLang="zh-CN" dirty="0" smtClean="0"/>
              <a:t>条件</a:t>
            </a:r>
            <a:r>
              <a:rPr lang="zh-CN" altLang="zh-CN" dirty="0"/>
              <a:t>格式可突出显示所关注的单元格或单元格区域，强调异常值</a:t>
            </a:r>
            <a:r>
              <a:rPr lang="zh-CN" altLang="zh-CN" dirty="0" smtClean="0"/>
              <a:t>。</a:t>
            </a:r>
            <a:endParaRPr lang="en-US" altLang="zh-CN" dirty="0" smtClean="0"/>
          </a:p>
          <a:p>
            <a:r>
              <a:rPr lang="zh-CN" altLang="zh-CN" dirty="0"/>
              <a:t>条件格式基于条件更改单元格区域的外观。如果条件为</a:t>
            </a:r>
            <a:r>
              <a:rPr lang="en-US" altLang="zh-CN" dirty="0"/>
              <a:t>True</a:t>
            </a:r>
            <a:r>
              <a:rPr lang="zh-CN" altLang="zh-CN" dirty="0"/>
              <a:t>，则基于该条件设置单元格区域的格式；如果条件为</a:t>
            </a:r>
            <a:r>
              <a:rPr lang="en-US" altLang="zh-CN" dirty="0"/>
              <a:t> False</a:t>
            </a:r>
            <a:r>
              <a:rPr lang="zh-CN" altLang="zh-CN" dirty="0"/>
              <a:t>，则不基于该条件设置单元格区域的格式。通过为数据应用条件格式，只需快速浏览即可立即识别一系列数值中存在的差异</a:t>
            </a:r>
            <a:endParaRPr lang="zh-CN" altLang="en-US" dirty="0"/>
          </a:p>
        </p:txBody>
      </p:sp>
    </p:spTree>
    <p:extLst>
      <p:ext uri="{BB962C8B-B14F-4D97-AF65-F5344CB8AC3E}">
        <p14:creationId xmlns:p14="http://schemas.microsoft.com/office/powerpoint/2010/main" val="9887901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a:t>
            </a:r>
            <a:r>
              <a:rPr lang="zh-CN" altLang="zh-CN" dirty="0"/>
              <a:t>．条件格式</a:t>
            </a:r>
            <a:endParaRPr lang="zh-CN" altLang="en-US" dirty="0"/>
          </a:p>
        </p:txBody>
      </p:sp>
      <p:sp>
        <p:nvSpPr>
          <p:cNvPr id="3" name="内容占位符 2"/>
          <p:cNvSpPr>
            <a:spLocks noGrp="1"/>
          </p:cNvSpPr>
          <p:nvPr>
            <p:ph idx="1"/>
          </p:nvPr>
        </p:nvSpPr>
        <p:spPr/>
        <p:txBody>
          <a:bodyPr/>
          <a:lstStyle/>
          <a:p>
            <a:r>
              <a:rPr lang="zh-CN" altLang="zh-CN" dirty="0"/>
              <a:t>清除条件规则：如对设置的条件规则显示效果不满意，可选择相应的单元格，然后单击“条件格式”下拉列表中的“清除规则”命令，即清除已设置的条件规则。</a:t>
            </a:r>
          </a:p>
          <a:p>
            <a:endParaRPr lang="zh-CN" altLang="en-US" dirty="0"/>
          </a:p>
        </p:txBody>
      </p:sp>
    </p:spTree>
    <p:extLst>
      <p:ext uri="{BB962C8B-B14F-4D97-AF65-F5344CB8AC3E}">
        <p14:creationId xmlns:p14="http://schemas.microsoft.com/office/powerpoint/2010/main" val="32347196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a:t>
            </a:r>
            <a:r>
              <a:rPr lang="zh-CN" altLang="zh-CN" dirty="0"/>
              <a:t>．保存</a:t>
            </a:r>
            <a:r>
              <a:rPr lang="zh-CN" altLang="zh-CN" dirty="0" smtClean="0"/>
              <a:t>工作簿</a:t>
            </a:r>
            <a:endParaRPr lang="zh-CN" altLang="en-US" dirty="0"/>
          </a:p>
        </p:txBody>
      </p:sp>
      <p:sp>
        <p:nvSpPr>
          <p:cNvPr id="3" name="内容占位符 2"/>
          <p:cNvSpPr>
            <a:spLocks noGrp="1"/>
          </p:cNvSpPr>
          <p:nvPr>
            <p:ph idx="1"/>
          </p:nvPr>
        </p:nvSpPr>
        <p:spPr/>
        <p:txBody>
          <a:bodyPr/>
          <a:lstStyle/>
          <a:p>
            <a:r>
              <a:rPr lang="en-US" altLang="zh-CN" dirty="0" smtClean="0"/>
              <a:t>Excel</a:t>
            </a:r>
            <a:r>
              <a:rPr lang="zh-CN" altLang="zh-CN" dirty="0"/>
              <a:t>工作簿的保存方法与</a:t>
            </a:r>
            <a:r>
              <a:rPr lang="en-US" altLang="zh-CN" dirty="0"/>
              <a:t>Word</a:t>
            </a:r>
            <a:r>
              <a:rPr lang="zh-CN" altLang="zh-CN" dirty="0"/>
              <a:t>文档保存方法类同，其默认的扩展名为</a:t>
            </a:r>
            <a:r>
              <a:rPr lang="en-US" altLang="zh-CN" dirty="0" err="1"/>
              <a:t>xlsx</a:t>
            </a:r>
            <a:r>
              <a:rPr lang="zh-CN" altLang="zh-CN" dirty="0"/>
              <a:t>。</a:t>
            </a:r>
          </a:p>
          <a:p>
            <a:r>
              <a:rPr lang="zh-CN" altLang="zh-CN" dirty="0"/>
              <a:t>保存工作簿的常用操作方法：</a:t>
            </a:r>
          </a:p>
          <a:p>
            <a:r>
              <a:rPr lang="zh-CN" altLang="zh-CN" dirty="0"/>
              <a:t>方法一：单击“文件”功能选项卡中的“保存”命令</a:t>
            </a:r>
          </a:p>
          <a:p>
            <a:r>
              <a:rPr lang="zh-CN" altLang="zh-CN" dirty="0"/>
              <a:t>方法二：单击“快速启动栏”上的“保存”按钮</a:t>
            </a:r>
            <a:r>
              <a:rPr lang="en-US" altLang="zh-CN" dirty="0"/>
              <a:t> </a:t>
            </a:r>
            <a:r>
              <a:rPr lang="zh-CN" altLang="zh-CN" dirty="0" smtClean="0"/>
              <a:t>。</a:t>
            </a:r>
            <a:endParaRPr lang="zh-CN" altLang="zh-CN" dirty="0"/>
          </a:p>
        </p:txBody>
      </p:sp>
    </p:spTree>
    <p:extLst>
      <p:ext uri="{BB962C8B-B14F-4D97-AF65-F5344CB8AC3E}">
        <p14:creationId xmlns:p14="http://schemas.microsoft.com/office/powerpoint/2010/main" val="15177677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a:t>
            </a:r>
            <a:r>
              <a:rPr lang="zh-CN" altLang="zh-CN" dirty="0"/>
              <a:t>．保存工作簿</a:t>
            </a:r>
            <a:endParaRPr lang="zh-CN" altLang="en-US" dirty="0"/>
          </a:p>
        </p:txBody>
      </p:sp>
      <p:sp>
        <p:nvSpPr>
          <p:cNvPr id="3" name="内容占位符 2"/>
          <p:cNvSpPr>
            <a:spLocks noGrp="1"/>
          </p:cNvSpPr>
          <p:nvPr>
            <p:ph idx="1"/>
          </p:nvPr>
        </p:nvSpPr>
        <p:spPr/>
        <p:txBody>
          <a:bodyPr/>
          <a:lstStyle/>
          <a:p>
            <a:r>
              <a:rPr lang="zh-CN" altLang="zh-CN" dirty="0"/>
              <a:t>方法三：使用组合键</a:t>
            </a:r>
            <a:r>
              <a:rPr lang="en-US" altLang="zh-CN" dirty="0" err="1"/>
              <a:t>Ctrl+S</a:t>
            </a:r>
            <a:r>
              <a:rPr lang="zh-CN" altLang="zh-CN" dirty="0"/>
              <a:t>快捷键。</a:t>
            </a:r>
          </a:p>
          <a:p>
            <a:r>
              <a:rPr lang="zh-CN" altLang="zh-CN" dirty="0"/>
              <a:t>方法四：保存工作簿的副本：如果将一个已保存过的工作簿，另存为一个内容相同但文件名不同或保存位置不同或文件名和保存位置均不同的文件，可单击“文件”功能选项卡中的“另存为”命令，</a:t>
            </a:r>
            <a:endParaRPr lang="zh-CN" altLang="en-US" dirty="0"/>
          </a:p>
          <a:p>
            <a:endParaRPr lang="zh-CN" altLang="en-US" dirty="0"/>
          </a:p>
        </p:txBody>
      </p:sp>
    </p:spTree>
    <p:extLst>
      <p:ext uri="{BB962C8B-B14F-4D97-AF65-F5344CB8AC3E}">
        <p14:creationId xmlns:p14="http://schemas.microsoft.com/office/powerpoint/2010/main" val="25635012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4"/>
          <p:cNvSpPr>
            <a:spLocks noGrp="1" noChangeArrowheads="1"/>
          </p:cNvSpPr>
          <p:nvPr>
            <p:ph type="ctrTitle"/>
          </p:nvPr>
        </p:nvSpPr>
        <p:spPr/>
        <p:txBody>
          <a:bodyPr/>
          <a:lstStyle/>
          <a:p>
            <a:r>
              <a:rPr lang="en-US" altLang="zh-CN" sz="6000">
                <a:ea typeface="宋体" charset="-122"/>
              </a:rPr>
              <a:t>Thank You!</a:t>
            </a:r>
          </a:p>
        </p:txBody>
      </p:sp>
      <p:sp>
        <p:nvSpPr>
          <p:cNvPr id="87045" name="Rectangle 5"/>
          <p:cNvSpPr>
            <a:spLocks noGrp="1" noChangeArrowheads="1"/>
          </p:cNvSpPr>
          <p:nvPr>
            <p:ph type="subTitle" idx="1"/>
          </p:nvPr>
        </p:nvSpPr>
        <p:spPr/>
        <p:txBody>
          <a:bodyPr/>
          <a:lstStyle/>
          <a:p>
            <a:endParaRPr lang="en-US" altLang="zh-CN" dirty="0">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一、操作</a:t>
            </a:r>
            <a:r>
              <a:rPr lang="zh-CN" altLang="zh-CN" dirty="0" smtClean="0"/>
              <a:t>要求</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组织</a:t>
            </a:r>
            <a:r>
              <a:rPr lang="zh-CN" altLang="zh-CN" dirty="0"/>
              <a:t>处理数据是</a:t>
            </a:r>
            <a:r>
              <a:rPr lang="en-US" altLang="zh-CN" dirty="0"/>
              <a:t>Excel</a:t>
            </a:r>
            <a:r>
              <a:rPr lang="zh-CN" altLang="zh-CN" dirty="0"/>
              <a:t>其重要的功能之一。通过本例，我们将掌握如何建立和保存新工作簿文档、如何在工作簿中输入、修改和删除数据、设置单元格的格式等。</a:t>
            </a:r>
          </a:p>
          <a:p>
            <a:r>
              <a:rPr lang="zh-CN" altLang="zh-CN" dirty="0"/>
              <a:t>（</a:t>
            </a:r>
            <a:r>
              <a:rPr lang="en-US" altLang="zh-CN" dirty="0"/>
              <a:t>1</a:t>
            </a:r>
            <a:r>
              <a:rPr lang="zh-CN" altLang="zh-CN" dirty="0"/>
              <a:t>）启动</a:t>
            </a:r>
            <a:r>
              <a:rPr lang="en-US" altLang="zh-CN" dirty="0"/>
              <a:t>Excel 2010</a:t>
            </a:r>
            <a:r>
              <a:rPr lang="zh-CN" altLang="zh-CN" dirty="0"/>
              <a:t>，建立一个新工作簿，最终效果图如图</a:t>
            </a:r>
            <a:r>
              <a:rPr lang="en-US" altLang="zh-CN" dirty="0"/>
              <a:t>4-1</a:t>
            </a:r>
            <a:r>
              <a:rPr lang="zh-CN" altLang="zh-CN" dirty="0"/>
              <a:t>所示。</a:t>
            </a:r>
          </a:p>
          <a:p>
            <a:endParaRPr lang="zh-CN" altLang="en-US" dirty="0"/>
          </a:p>
        </p:txBody>
      </p:sp>
    </p:spTree>
    <p:extLst>
      <p:ext uri="{BB962C8B-B14F-4D97-AF65-F5344CB8AC3E}">
        <p14:creationId xmlns:p14="http://schemas.microsoft.com/office/powerpoint/2010/main" val="7764680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一、操作</a:t>
            </a:r>
            <a:r>
              <a:rPr lang="zh-CN" altLang="zh-CN" dirty="0" smtClean="0"/>
              <a:t>要求</a:t>
            </a:r>
            <a:r>
              <a:rPr lang="zh-CN" altLang="en-US" dirty="0" smtClean="0"/>
              <a:t>（续</a:t>
            </a:r>
            <a:r>
              <a:rPr lang="en-US" altLang="zh-CN" dirty="0" smtClean="0"/>
              <a:t>)</a:t>
            </a:r>
            <a:endParaRPr lang="zh-CN" altLang="en-US" dirty="0"/>
          </a:p>
        </p:txBody>
      </p:sp>
      <p:sp>
        <p:nvSpPr>
          <p:cNvPr id="3" name="内容占位符 2"/>
          <p:cNvSpPr>
            <a:spLocks noGrp="1"/>
          </p:cNvSpPr>
          <p:nvPr>
            <p:ph idx="1"/>
          </p:nvPr>
        </p:nvSpPr>
        <p:spPr/>
        <p:txBody>
          <a:bodyPr/>
          <a:lstStyle/>
          <a:p>
            <a:r>
              <a:rPr lang="zh-CN" altLang="zh-CN" dirty="0"/>
              <a:t>（</a:t>
            </a:r>
            <a:r>
              <a:rPr lang="en-US" altLang="zh-CN" dirty="0"/>
              <a:t>2</a:t>
            </a:r>
            <a:r>
              <a:rPr lang="zh-CN" altLang="zh-CN" dirty="0"/>
              <a:t>）在</a:t>
            </a:r>
            <a:r>
              <a:rPr lang="en-US" altLang="zh-CN" dirty="0"/>
              <a:t>Sheet1</a:t>
            </a:r>
            <a:r>
              <a:rPr lang="zh-CN" altLang="zh-CN" dirty="0"/>
              <a:t>工作表中输入数据。在</a:t>
            </a:r>
            <a:r>
              <a:rPr lang="en-US" altLang="zh-CN" dirty="0"/>
              <a:t>A2</a:t>
            </a:r>
            <a:r>
              <a:rPr lang="zh-CN" altLang="zh-CN" dirty="0"/>
              <a:t>单元格输入“计算机应用</a:t>
            </a:r>
            <a:r>
              <a:rPr lang="en-US" altLang="zh-CN" dirty="0"/>
              <a:t>1</a:t>
            </a:r>
            <a:r>
              <a:rPr lang="zh-CN" altLang="zh-CN" dirty="0"/>
              <a:t>班成绩表”，在</a:t>
            </a:r>
            <a:r>
              <a:rPr lang="en-US" altLang="zh-CN" dirty="0"/>
              <a:t>A3</a:t>
            </a:r>
            <a:r>
              <a:rPr lang="zh-CN" altLang="zh-CN" dirty="0"/>
              <a:t>单元格输入“第一学年下学期”，其他数据如图</a:t>
            </a:r>
            <a:r>
              <a:rPr lang="en-US" altLang="zh-CN" dirty="0"/>
              <a:t>4-2</a:t>
            </a:r>
            <a:r>
              <a:rPr lang="zh-CN" altLang="zh-CN" dirty="0"/>
              <a:t>所示，工作簿以文件名“计算机应用</a:t>
            </a:r>
            <a:r>
              <a:rPr lang="en-US" altLang="zh-CN" dirty="0"/>
              <a:t>1</a:t>
            </a:r>
            <a:r>
              <a:rPr lang="zh-CN" altLang="zh-CN" dirty="0"/>
              <a:t>班成绩表</a:t>
            </a:r>
            <a:r>
              <a:rPr lang="en-US" altLang="zh-CN" dirty="0"/>
              <a:t>.</a:t>
            </a:r>
            <a:r>
              <a:rPr lang="en-US" altLang="zh-CN" dirty="0" err="1"/>
              <a:t>xlsx</a:t>
            </a:r>
            <a:r>
              <a:rPr lang="zh-CN" altLang="zh-CN" dirty="0"/>
              <a:t>”保存。 </a:t>
            </a:r>
          </a:p>
          <a:p>
            <a:endParaRPr lang="zh-CN" altLang="en-US" dirty="0"/>
          </a:p>
        </p:txBody>
      </p:sp>
    </p:spTree>
    <p:extLst>
      <p:ext uri="{BB962C8B-B14F-4D97-AF65-F5344CB8AC3E}">
        <p14:creationId xmlns:p14="http://schemas.microsoft.com/office/powerpoint/2010/main" val="10885886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一、操作要求</a:t>
            </a:r>
            <a:r>
              <a:rPr lang="zh-CN" altLang="en-US" dirty="0"/>
              <a:t>（续</a:t>
            </a:r>
            <a:r>
              <a:rPr lang="en-US" altLang="zh-CN" dirty="0"/>
              <a:t>)</a:t>
            </a:r>
            <a:endParaRPr lang="zh-CN" altLang="en-US" dirty="0"/>
          </a:p>
        </p:txBody>
      </p:sp>
      <p:sp>
        <p:nvSpPr>
          <p:cNvPr id="3" name="内容占位符 2"/>
          <p:cNvSpPr>
            <a:spLocks noGrp="1"/>
          </p:cNvSpPr>
          <p:nvPr>
            <p:ph idx="1"/>
          </p:nvPr>
        </p:nvSpPr>
        <p:spPr/>
        <p:txBody>
          <a:bodyPr/>
          <a:lstStyle/>
          <a:p>
            <a:r>
              <a:rPr lang="zh-CN" altLang="zh-CN" dirty="0"/>
              <a:t>（</a:t>
            </a:r>
            <a:r>
              <a:rPr lang="en-US" altLang="zh-CN" dirty="0"/>
              <a:t>3</a:t>
            </a:r>
            <a:r>
              <a:rPr lang="zh-CN" altLang="zh-CN" dirty="0"/>
              <a:t>）设置表格主标题格式。设置“计算机应用</a:t>
            </a:r>
            <a:r>
              <a:rPr lang="en-US" altLang="zh-CN" dirty="0"/>
              <a:t>1</a:t>
            </a:r>
            <a:r>
              <a:rPr lang="zh-CN" altLang="zh-CN" dirty="0"/>
              <a:t>班成绩表”字号</a:t>
            </a:r>
            <a:r>
              <a:rPr lang="en-US" altLang="zh-CN" dirty="0"/>
              <a:t>18</a:t>
            </a:r>
            <a:r>
              <a:rPr lang="zh-CN" altLang="zh-CN" dirty="0"/>
              <a:t>，黑体加粗，在</a:t>
            </a:r>
            <a:r>
              <a:rPr lang="en-US" altLang="zh-CN" dirty="0"/>
              <a:t>A2:G2</a:t>
            </a:r>
            <a:r>
              <a:rPr lang="zh-CN" altLang="zh-CN" dirty="0"/>
              <a:t>单元格区域合并居中。</a:t>
            </a:r>
          </a:p>
          <a:p>
            <a:r>
              <a:rPr lang="zh-CN" altLang="zh-CN" dirty="0"/>
              <a:t>（</a:t>
            </a:r>
            <a:r>
              <a:rPr lang="en-US" altLang="zh-CN" dirty="0"/>
              <a:t>4</a:t>
            </a:r>
            <a:r>
              <a:rPr lang="zh-CN" altLang="zh-CN" dirty="0"/>
              <a:t>）设置表格副标题格式。设置“第一学年下学期”字号</a:t>
            </a:r>
            <a:r>
              <a:rPr lang="en-US" altLang="zh-CN" dirty="0"/>
              <a:t>12</a:t>
            </a:r>
            <a:r>
              <a:rPr lang="zh-CN" altLang="zh-CN" dirty="0"/>
              <a:t>，楷体，在</a:t>
            </a:r>
            <a:r>
              <a:rPr lang="en-US" altLang="zh-CN" dirty="0"/>
              <a:t>A3:G3</a:t>
            </a:r>
            <a:r>
              <a:rPr lang="zh-CN" altLang="zh-CN" dirty="0"/>
              <a:t>单元格区域跨列居中。</a:t>
            </a:r>
          </a:p>
          <a:p>
            <a:endParaRPr lang="zh-CN" altLang="en-US" dirty="0"/>
          </a:p>
        </p:txBody>
      </p:sp>
    </p:spTree>
    <p:extLst>
      <p:ext uri="{BB962C8B-B14F-4D97-AF65-F5344CB8AC3E}">
        <p14:creationId xmlns:p14="http://schemas.microsoft.com/office/powerpoint/2010/main" val="10593707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一、操作要求</a:t>
            </a:r>
            <a:r>
              <a:rPr lang="zh-CN" altLang="en-US" dirty="0"/>
              <a:t>（续</a:t>
            </a:r>
            <a:r>
              <a:rPr lang="en-US" altLang="zh-CN" dirty="0"/>
              <a:t>)</a:t>
            </a:r>
            <a:endParaRPr lang="zh-CN" altLang="en-US" dirty="0"/>
          </a:p>
        </p:txBody>
      </p:sp>
      <p:sp>
        <p:nvSpPr>
          <p:cNvPr id="3" name="内容占位符 2"/>
          <p:cNvSpPr>
            <a:spLocks noGrp="1"/>
          </p:cNvSpPr>
          <p:nvPr>
            <p:ph idx="1"/>
          </p:nvPr>
        </p:nvSpPr>
        <p:spPr/>
        <p:txBody>
          <a:bodyPr/>
          <a:lstStyle/>
          <a:p>
            <a:r>
              <a:rPr lang="zh-CN" altLang="zh-CN" dirty="0"/>
              <a:t>（</a:t>
            </a:r>
            <a:r>
              <a:rPr lang="en-US" altLang="zh-CN" dirty="0"/>
              <a:t>5</a:t>
            </a:r>
            <a:r>
              <a:rPr lang="zh-CN" altLang="zh-CN" dirty="0"/>
              <a:t>）设置表格表头（即列标题）格式。</a:t>
            </a:r>
            <a:r>
              <a:rPr lang="en-US" altLang="zh-CN" dirty="0"/>
              <a:t>14</a:t>
            </a:r>
            <a:r>
              <a:rPr lang="zh-CN" altLang="zh-CN" dirty="0"/>
              <a:t>号楷体、加粗，字体颜色为深蓝色，填充颜色为“红色，强调文字颜色</a:t>
            </a:r>
            <a:r>
              <a:rPr lang="en-US" altLang="zh-CN" dirty="0"/>
              <a:t>2</a:t>
            </a:r>
            <a:r>
              <a:rPr lang="zh-CN" altLang="zh-CN" dirty="0"/>
              <a:t>，淡色</a:t>
            </a:r>
            <a:r>
              <a:rPr lang="en-US" altLang="zh-CN" dirty="0"/>
              <a:t>80%</a:t>
            </a:r>
            <a:r>
              <a:rPr lang="zh-CN" altLang="zh-CN" dirty="0"/>
              <a:t>”，水平和垂直均居中对齐；</a:t>
            </a:r>
          </a:p>
          <a:p>
            <a:r>
              <a:rPr lang="zh-CN" altLang="zh-CN" dirty="0"/>
              <a:t>（</a:t>
            </a:r>
            <a:r>
              <a:rPr lang="en-US" altLang="zh-CN" dirty="0"/>
              <a:t>6</a:t>
            </a:r>
            <a:r>
              <a:rPr lang="zh-CN" altLang="zh-CN" dirty="0"/>
              <a:t>）设置表格其他内容的格式。除表头外其他内容均为</a:t>
            </a:r>
            <a:r>
              <a:rPr lang="en-US" altLang="zh-CN" dirty="0"/>
              <a:t>12</a:t>
            </a:r>
            <a:r>
              <a:rPr lang="zh-CN" altLang="zh-CN" dirty="0"/>
              <a:t>号宋体，颜色为黑色；成绩格式为：数值型，小数位</a:t>
            </a:r>
            <a:r>
              <a:rPr lang="en-US" altLang="zh-CN" dirty="0"/>
              <a:t>1</a:t>
            </a:r>
            <a:r>
              <a:rPr lang="zh-CN" altLang="zh-CN" dirty="0"/>
              <a:t>位，水平居右、垂直居中；</a:t>
            </a:r>
          </a:p>
          <a:p>
            <a:endParaRPr lang="zh-CN" altLang="en-US" dirty="0"/>
          </a:p>
        </p:txBody>
      </p:sp>
    </p:spTree>
    <p:extLst>
      <p:ext uri="{BB962C8B-B14F-4D97-AF65-F5344CB8AC3E}">
        <p14:creationId xmlns:p14="http://schemas.microsoft.com/office/powerpoint/2010/main" val="27772138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一、操作要求</a:t>
            </a:r>
            <a:r>
              <a:rPr lang="zh-CN" altLang="en-US" dirty="0"/>
              <a:t>（续</a:t>
            </a:r>
            <a:r>
              <a:rPr lang="en-US" altLang="zh-CN" dirty="0"/>
              <a:t>)</a:t>
            </a:r>
            <a:endParaRPr lang="zh-CN" altLang="en-US" dirty="0"/>
          </a:p>
        </p:txBody>
      </p:sp>
      <p:sp>
        <p:nvSpPr>
          <p:cNvPr id="3" name="内容占位符 2"/>
          <p:cNvSpPr>
            <a:spLocks noGrp="1"/>
          </p:cNvSpPr>
          <p:nvPr>
            <p:ph idx="1"/>
          </p:nvPr>
        </p:nvSpPr>
        <p:spPr/>
        <p:txBody>
          <a:bodyPr/>
          <a:lstStyle/>
          <a:p>
            <a:r>
              <a:rPr lang="zh-CN" altLang="zh-CN" dirty="0"/>
              <a:t>（</a:t>
            </a:r>
            <a:r>
              <a:rPr lang="en-US" altLang="zh-CN" dirty="0"/>
              <a:t>7</a:t>
            </a:r>
            <a:r>
              <a:rPr lang="zh-CN" altLang="zh-CN" dirty="0"/>
              <a:t>）条件格式。设置表内所有小于</a:t>
            </a:r>
            <a:r>
              <a:rPr lang="en-US" altLang="zh-CN" dirty="0"/>
              <a:t>60</a:t>
            </a:r>
            <a:r>
              <a:rPr lang="zh-CN" altLang="zh-CN" dirty="0"/>
              <a:t>的成绩均以红色加粗显示</a:t>
            </a:r>
            <a:r>
              <a:rPr lang="zh-CN" altLang="zh-CN" dirty="0" smtClean="0"/>
              <a:t>。</a:t>
            </a:r>
            <a:endParaRPr lang="en-US" altLang="zh-CN" dirty="0" smtClean="0"/>
          </a:p>
          <a:p>
            <a:endParaRPr lang="zh-CN" altLang="zh-CN" dirty="0"/>
          </a:p>
          <a:p>
            <a:r>
              <a:rPr lang="zh-CN" altLang="zh-CN" dirty="0"/>
              <a:t>（</a:t>
            </a:r>
            <a:r>
              <a:rPr lang="en-US" altLang="zh-CN" dirty="0"/>
              <a:t>8</a:t>
            </a:r>
            <a:r>
              <a:rPr lang="zh-CN" altLang="zh-CN" dirty="0"/>
              <a:t>）设置表格式边框。设置表格外框为粗实线、内框线为细实线，表头下方为双细实线。</a:t>
            </a:r>
          </a:p>
          <a:p>
            <a:endParaRPr lang="zh-CN" altLang="en-US" dirty="0"/>
          </a:p>
        </p:txBody>
      </p:sp>
    </p:spTree>
    <p:extLst>
      <p:ext uri="{BB962C8B-B14F-4D97-AF65-F5344CB8AC3E}">
        <p14:creationId xmlns:p14="http://schemas.microsoft.com/office/powerpoint/2010/main" val="15062800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三、知识技能</a:t>
            </a:r>
            <a:r>
              <a:rPr lang="zh-CN" altLang="zh-CN" dirty="0" smtClean="0"/>
              <a:t>要点</a:t>
            </a:r>
            <a:r>
              <a:rPr lang="en-US" altLang="zh-CN" dirty="0" smtClean="0"/>
              <a:t>--</a:t>
            </a:r>
            <a:r>
              <a:rPr lang="en-US" altLang="zh-CN" sz="2800" dirty="0"/>
              <a:t>1</a:t>
            </a:r>
            <a:r>
              <a:rPr lang="zh-CN" altLang="zh-CN" sz="2800" dirty="0"/>
              <a:t>．启动</a:t>
            </a:r>
            <a:r>
              <a:rPr lang="en-US" altLang="zh-CN" sz="2800" dirty="0"/>
              <a:t>Excel 2010</a:t>
            </a:r>
            <a:r>
              <a:rPr lang="zh-CN" altLang="zh-CN" dirty="0"/>
              <a:t/>
            </a:r>
            <a:br>
              <a:rPr lang="zh-CN" altLang="zh-CN" dirty="0"/>
            </a:br>
            <a:endParaRPr lang="zh-CN" altLang="zh-CN" dirty="0"/>
          </a:p>
        </p:txBody>
      </p:sp>
      <p:sp>
        <p:nvSpPr>
          <p:cNvPr id="3" name="内容占位符 2"/>
          <p:cNvSpPr>
            <a:spLocks noGrp="1"/>
          </p:cNvSpPr>
          <p:nvPr>
            <p:ph idx="1"/>
          </p:nvPr>
        </p:nvSpPr>
        <p:spPr/>
        <p:txBody>
          <a:bodyPr/>
          <a:lstStyle/>
          <a:p>
            <a:r>
              <a:rPr lang="zh-CN" altLang="zh-CN" dirty="0" smtClean="0">
                <a:solidFill>
                  <a:srgbClr val="FF0000"/>
                </a:solidFill>
              </a:rPr>
              <a:t>方法</a:t>
            </a:r>
            <a:r>
              <a:rPr lang="zh-CN" altLang="zh-CN" dirty="0">
                <a:solidFill>
                  <a:srgbClr val="FF0000"/>
                </a:solidFill>
              </a:rPr>
              <a:t>一</a:t>
            </a:r>
            <a:r>
              <a:rPr lang="zh-CN" altLang="zh-CN" dirty="0"/>
              <a:t>：单击“开始”按钮→“所有程序”→“</a:t>
            </a:r>
            <a:r>
              <a:rPr lang="en-US" altLang="zh-CN" dirty="0"/>
              <a:t>Microsoft Office</a:t>
            </a:r>
            <a:r>
              <a:rPr lang="zh-CN" altLang="zh-CN" dirty="0"/>
              <a:t>” →“</a:t>
            </a:r>
            <a:r>
              <a:rPr lang="en-US" altLang="zh-CN" dirty="0"/>
              <a:t>Microsoft Excel 2010”菜单命令，启动Excel</a:t>
            </a:r>
            <a:r>
              <a:rPr lang="zh-CN" altLang="zh-CN" dirty="0"/>
              <a:t>并建立一个新的工作簿。</a:t>
            </a:r>
          </a:p>
          <a:p>
            <a:r>
              <a:rPr lang="zh-CN" altLang="zh-CN" dirty="0">
                <a:solidFill>
                  <a:srgbClr val="FF0000"/>
                </a:solidFill>
              </a:rPr>
              <a:t>方法二：</a:t>
            </a:r>
            <a:r>
              <a:rPr lang="zh-CN" altLang="zh-CN" dirty="0"/>
              <a:t>双击一个已有的</a:t>
            </a:r>
            <a:r>
              <a:rPr lang="en-US" altLang="zh-CN" dirty="0"/>
              <a:t>Excel</a:t>
            </a:r>
            <a:r>
              <a:rPr lang="zh-CN" altLang="zh-CN" dirty="0"/>
              <a:t>工作簿，也可启动</a:t>
            </a:r>
            <a:r>
              <a:rPr lang="en-US" altLang="zh-CN" dirty="0"/>
              <a:t>Excel</a:t>
            </a:r>
            <a:r>
              <a:rPr lang="zh-CN" altLang="zh-CN" dirty="0"/>
              <a:t>并打开相应的工作簿。</a:t>
            </a:r>
          </a:p>
          <a:p>
            <a:r>
              <a:rPr lang="zh-CN" altLang="zh-CN" dirty="0">
                <a:solidFill>
                  <a:srgbClr val="FF0000"/>
                </a:solidFill>
              </a:rPr>
              <a:t>方法三：</a:t>
            </a:r>
            <a:r>
              <a:rPr lang="zh-CN" altLang="zh-CN" dirty="0"/>
              <a:t>双击桌面上</a:t>
            </a:r>
            <a:r>
              <a:rPr lang="en-US" altLang="zh-CN" dirty="0"/>
              <a:t>Excel</a:t>
            </a:r>
            <a:r>
              <a:rPr lang="zh-CN" altLang="zh-CN" dirty="0"/>
              <a:t>快捷图标。</a:t>
            </a:r>
            <a:endParaRPr lang="zh-CN" altLang="en-US" dirty="0"/>
          </a:p>
        </p:txBody>
      </p:sp>
    </p:spTree>
    <p:extLst>
      <p:ext uri="{BB962C8B-B14F-4D97-AF65-F5344CB8AC3E}">
        <p14:creationId xmlns:p14="http://schemas.microsoft.com/office/powerpoint/2010/main" val="2968908186"/>
      </p:ext>
    </p:extLst>
  </p:cSld>
  <p:clrMapOvr>
    <a:masterClrMapping/>
  </p:clrMapOvr>
  <p:timing>
    <p:tnLst>
      <p:par>
        <p:cTn id="1" dur="indefinite" restart="never" nodeType="tmRoot"/>
      </p:par>
    </p:tnLst>
  </p:timing>
</p:sld>
</file>

<file path=ppt/theme/theme1.xml><?xml version="1.0" encoding="utf-8"?>
<a:theme xmlns:a="http://schemas.openxmlformats.org/drawingml/2006/main" name="12">
  <a:themeElements>
    <a:clrScheme name="Default Design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black">
        <a:noFill/>
        <a:ln>
          <a:noFill/>
        </a:ln>
        <a:effectLst>
          <a:outerShdw dist="35921" dir="2700000" algn="ctr" rotWithShape="0">
            <a:srgbClr val="FFFFFF"/>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a:spPr>
      <a:bodyPr vert="horz" wrap="square" lIns="91440" tIns="45720" rIns="91440" bIns="45720" numCol="1" anchor="ctr" anchorCtr="0" compatLnSpc="1">
        <a:prstTxWarp prst="textNoShape">
          <a:avLst/>
        </a:prstTxWarp>
      </a:bodyPr>
      <a:lstStyle>
        <a:defPPr>
          <a:defRPr sz="2400" kern="0" dirty="0" smtClean="0"/>
        </a:defPPr>
      </a:lstStyle>
    </a:txDef>
  </a:objectDefaults>
  <a:extraClrSchemeLst>
    <a:extraClrScheme>
      <a:clrScheme name="Default Design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983</TotalTime>
  <Words>2090</Words>
  <Application>Microsoft Office PowerPoint</Application>
  <PresentationFormat>全屏显示(4:3)</PresentationFormat>
  <Paragraphs>113</Paragraphs>
  <Slides>34</Slides>
  <Notes>1</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12</vt:lpstr>
      <vt:lpstr>计算机应用基础实例教程 （Windows 7+Office 2010）</vt:lpstr>
      <vt:lpstr>4.1  建立“学生成绩表”工作簿</vt:lpstr>
      <vt:lpstr>Microsoft Excel电子表格程序</vt:lpstr>
      <vt:lpstr>一、操作要求</vt:lpstr>
      <vt:lpstr>一、操作要求（续)</vt:lpstr>
      <vt:lpstr>一、操作要求（续)</vt:lpstr>
      <vt:lpstr>一、操作要求（续)</vt:lpstr>
      <vt:lpstr>一、操作要求（续)</vt:lpstr>
      <vt:lpstr>三、知识技能要点--1．启动Excel 2010 </vt:lpstr>
      <vt:lpstr>2．Excel 2010的工作界面</vt:lpstr>
      <vt:lpstr>2．Excel 2010的工作界面</vt:lpstr>
      <vt:lpstr>2．Excel 2010的工作界面</vt:lpstr>
      <vt:lpstr>2．Excel 2010的工作界面</vt:lpstr>
      <vt:lpstr>2．Excel 2010的工作界面</vt:lpstr>
      <vt:lpstr>2．Excel 2010的工作界面</vt:lpstr>
      <vt:lpstr>3．选项卡上的命令按钮</vt:lpstr>
      <vt:lpstr>4．工作薄</vt:lpstr>
      <vt:lpstr>5．选择Excel中的对象</vt:lpstr>
      <vt:lpstr>6．在单元格中输入数据</vt:lpstr>
      <vt:lpstr>7．文本数据</vt:lpstr>
      <vt:lpstr>7．文本数据</vt:lpstr>
      <vt:lpstr>8．数字</vt:lpstr>
      <vt:lpstr>9．日期和时间</vt:lpstr>
      <vt:lpstr>9．日期和时间</vt:lpstr>
      <vt:lpstr>10．合并单元格</vt:lpstr>
      <vt:lpstr>10．合并单元格</vt:lpstr>
      <vt:lpstr>10．合并单元格</vt:lpstr>
      <vt:lpstr>11．同时在多个单元格中输入相同的数据 </vt:lpstr>
      <vt:lpstr>12．设置单元格格式</vt:lpstr>
      <vt:lpstr>13．条件格式</vt:lpstr>
      <vt:lpstr>13．条件格式</vt:lpstr>
      <vt:lpstr>14．保存工作簿</vt:lpstr>
      <vt:lpstr>14．保存工作簿</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shiliping</dc:creator>
  <cp:lastModifiedBy>Administrator</cp:lastModifiedBy>
  <cp:revision>207</cp:revision>
  <dcterms:created xsi:type="dcterms:W3CDTF">2013-08-06T02:48:58Z</dcterms:created>
  <dcterms:modified xsi:type="dcterms:W3CDTF">2014-11-09T13:50:14Z</dcterms:modified>
</cp:coreProperties>
</file>