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1" r:id="rId3"/>
    <p:sldId id="258" r:id="rId4"/>
    <p:sldId id="262" r:id="rId5"/>
    <p:sldId id="263" r:id="rId6"/>
    <p:sldId id="264" r:id="rId7"/>
    <p:sldId id="269" r:id="rId8"/>
    <p:sldId id="265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267" r:id="rId18"/>
    <p:sldId id="259" r:id="rId19"/>
    <p:sldId id="299" r:id="rId20"/>
    <p:sldId id="300" r:id="rId21"/>
    <p:sldId id="301" r:id="rId22"/>
    <p:sldId id="307" r:id="rId23"/>
    <p:sldId id="355" r:id="rId24"/>
    <p:sldId id="357" r:id="rId25"/>
    <p:sldId id="356" r:id="rId26"/>
    <p:sldId id="358" r:id="rId27"/>
    <p:sldId id="359" r:id="rId28"/>
    <p:sldId id="308" r:id="rId29"/>
    <p:sldId id="328" r:id="rId30"/>
    <p:sldId id="329" r:id="rId31"/>
    <p:sldId id="330" r:id="rId32"/>
    <p:sldId id="331" r:id="rId33"/>
    <p:sldId id="346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341" r:id="rId44"/>
    <p:sldId id="342" r:id="rId45"/>
    <p:sldId id="343" r:id="rId46"/>
    <p:sldId id="344" r:id="rId47"/>
    <p:sldId id="345" r:id="rId48"/>
    <p:sldId id="311" r:id="rId4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252736"/>
          </a:xfrm>
        </p:spPr>
        <p:txBody>
          <a:bodyPr/>
          <a:lstStyle/>
          <a:p>
            <a:r>
              <a:rPr lang="zh-CN" altLang="en-US" dirty="0" smtClean="0"/>
              <a:t>第五单元  简单查询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1472" y="2143116"/>
          <a:ext cx="2714644" cy="812800"/>
        </p:xfrm>
        <a:graphic>
          <a:graphicData uri="http://schemas.openxmlformats.org/drawingml/2006/table">
            <a:tbl>
              <a:tblPr/>
              <a:tblGrid>
                <a:gridCol w="2714644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描述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状态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*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214282" y="1000108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5-1】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查询“专业”表中的所有数据。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1377" name="Picture 1" descr="图5-1例5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071678"/>
            <a:ext cx="3762375" cy="3362325"/>
          </a:xfrm>
          <a:prstGeom prst="rect">
            <a:avLst/>
          </a:prstGeom>
          <a:noFill/>
        </p:spPr>
      </p:pic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0" y="3819525"/>
            <a:ext cx="471487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说明：两条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语句执行的结果相同，第一条语句在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命令后面指出来查询的所有列，第二条语句用星号（*）表示查询的所有列。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14348" y="2786058"/>
          <a:ext cx="2428892" cy="406400"/>
        </p:xfrm>
        <a:graphic>
          <a:graphicData uri="http://schemas.openxmlformats.org/drawingml/2006/table">
            <a:tbl>
              <a:tblPr/>
              <a:tblGrid>
                <a:gridCol w="2428892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285720" y="1428736"/>
            <a:ext cx="864399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5-2】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显示专业表的专业代码，专业名称信息。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2401" name="Picture 1" descr="图5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2571744"/>
            <a:ext cx="3838575" cy="2486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2675467"/>
            <a:ext cx="7408333" cy="539219"/>
          </a:xfrm>
        </p:spPr>
        <p:txBody>
          <a:bodyPr/>
          <a:lstStyle/>
          <a:p>
            <a:r>
              <a:rPr lang="zh-CN" altLang="en-US" dirty="0" smtClean="0"/>
              <a:t>对查询结果的列重新命名，有三种方式：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定制列名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42976" y="3214686"/>
          <a:ext cx="6357982" cy="1219200"/>
        </p:xfrm>
        <a:graphic>
          <a:graphicData uri="http://schemas.openxmlformats.org/drawingml/2006/table">
            <a:tbl>
              <a:tblPr/>
              <a:tblGrid>
                <a:gridCol w="6357982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列名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  AS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新列名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，列名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2  AS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新列名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，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列名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新列名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，列名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2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新列名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，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新列名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列名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，新列名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2=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列名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，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071538" y="4572008"/>
            <a:ext cx="53578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参数说明如下：</a:t>
            </a:r>
          </a:p>
          <a:p>
            <a:pPr lvl="0"/>
            <a:r>
              <a:rPr lang="zh-CN" altLang="en-US" sz="1400" dirty="0" smtClean="0"/>
              <a:t>列名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，列名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：表中的原始列名</a:t>
            </a:r>
          </a:p>
          <a:p>
            <a:pPr lvl="0"/>
            <a:r>
              <a:rPr lang="zh-CN" altLang="en-US" sz="1400" dirty="0" smtClean="0"/>
              <a:t>新列名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，新列名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：查询结果显示的新字段名。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5720" y="2786058"/>
          <a:ext cx="4714908" cy="1219200"/>
        </p:xfrm>
        <a:graphic>
          <a:graphicData uri="http://schemas.openxmlformats.org/drawingml/2006/table">
            <a:tbl>
              <a:tblPr/>
              <a:tblGrid>
                <a:gridCol w="4714908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 '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ProfessionalCode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',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 '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ProfessionalName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'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ProfessionalCode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',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'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ProfessionalName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'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ProfessionalCode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,  '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ProfessionalName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214282" y="1214422"/>
            <a:ext cx="864399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5-3】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显示“专业”表的专业代码、专业名称信息，查询结果分别使用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ProfessionalCode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ProfessionalName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显示。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4449" name="Picture 1" descr="图5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8275" y="2571744"/>
            <a:ext cx="3895725" cy="2886075"/>
          </a:xfrm>
          <a:prstGeom prst="rect">
            <a:avLst/>
          </a:prstGeom>
          <a:noFill/>
        </p:spPr>
      </p:pic>
      <p:sp>
        <p:nvSpPr>
          <p:cNvPr id="104451" name="Rectangle 3"/>
          <p:cNvSpPr>
            <a:spLocks noChangeArrowheads="1"/>
          </p:cNvSpPr>
          <p:nvPr/>
        </p:nvSpPr>
        <p:spPr bwMode="auto">
          <a:xfrm>
            <a:off x="285720" y="4500570"/>
            <a:ext cx="46434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说明：三条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语句执行的结果是一样的，第二条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与第一条相比，语句省略了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AS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关键字。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在查询数据的时候，有时候需要对查询结果进行计算，</a:t>
            </a:r>
            <a:r>
              <a:rPr lang="en-US" dirty="0" smtClean="0"/>
              <a:t>SELECT</a:t>
            </a:r>
            <a:r>
              <a:rPr lang="zh-CN" altLang="en-US" dirty="0" smtClean="0"/>
              <a:t>语句在查询的时候对数据进行计算。在对查询结果进行计算的时候，可以使用算符运算符（</a:t>
            </a:r>
            <a:r>
              <a:rPr lang="en-US" dirty="0" smtClean="0"/>
              <a:t>+</a:t>
            </a:r>
            <a:r>
              <a:rPr lang="zh-CN" altLang="en-US" dirty="0" smtClean="0"/>
              <a:t>、</a:t>
            </a:r>
            <a:r>
              <a:rPr lang="en-US" dirty="0" smtClean="0"/>
              <a:t>-</a:t>
            </a:r>
            <a:r>
              <a:rPr lang="zh-CN" altLang="en-US" dirty="0" smtClean="0"/>
              <a:t>、</a:t>
            </a:r>
            <a:r>
              <a:rPr lang="en-US" dirty="0" smtClean="0"/>
              <a:t>*</a:t>
            </a:r>
            <a:r>
              <a:rPr lang="zh-CN" altLang="en-US" dirty="0" smtClean="0"/>
              <a:t>、</a:t>
            </a:r>
            <a:r>
              <a:rPr lang="en-US" dirty="0" smtClean="0"/>
              <a:t>/</a:t>
            </a:r>
            <a:r>
              <a:rPr lang="zh-CN" altLang="en-US" dirty="0" smtClean="0"/>
              <a:t>、</a:t>
            </a:r>
            <a:r>
              <a:rPr lang="en-US" dirty="0" smtClean="0"/>
              <a:t>%</a:t>
            </a:r>
            <a:r>
              <a:rPr lang="zh-CN" altLang="en-US" dirty="0" smtClean="0"/>
              <a:t>等），也可以使用逻辑运算符（</a:t>
            </a:r>
            <a:r>
              <a:rPr lang="en-US" dirty="0" smtClean="0"/>
              <a:t>AND</a:t>
            </a:r>
            <a:r>
              <a:rPr lang="zh-CN" altLang="en-US" dirty="0" smtClean="0"/>
              <a:t>、</a:t>
            </a:r>
            <a:r>
              <a:rPr lang="en-US" dirty="0" smtClean="0"/>
              <a:t>OR</a:t>
            </a:r>
            <a:r>
              <a:rPr lang="zh-CN" altLang="en-US" dirty="0" smtClean="0"/>
              <a:t>、</a:t>
            </a:r>
            <a:r>
              <a:rPr lang="en-US" dirty="0" smtClean="0"/>
              <a:t>NOT</a:t>
            </a:r>
            <a:r>
              <a:rPr lang="zh-CN" altLang="en-US" dirty="0" smtClean="0"/>
              <a:t>）和字符串连接符（</a:t>
            </a:r>
            <a:r>
              <a:rPr lang="en-US" dirty="0" smtClean="0"/>
              <a:t>+</a:t>
            </a:r>
            <a:r>
              <a:rPr lang="zh-CN" altLang="en-US" dirty="0" smtClean="0"/>
              <a:t>）。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使用计算列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58" y="2571744"/>
          <a:ext cx="3929090" cy="812800"/>
        </p:xfrm>
        <a:graphic>
          <a:graphicData uri="http://schemas.openxmlformats.org/drawingml/2006/table">
            <a:tbl>
              <a:tblPr/>
              <a:tblGrid>
                <a:gridCol w="392909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*0.9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*0.9 as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新成绩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142844" y="1000108"/>
            <a:ext cx="878687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5-4】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显示选课表的学号，课程编号，成绩，成绩的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90%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5473" name="Picture 1" descr="图5-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143116"/>
            <a:ext cx="4048125" cy="2771775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28596" y="3929066"/>
            <a:ext cx="40719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说明：第一条语句的查询结果的最后一列是计算得到的列，显示“无列名”，需要用第二条语句的定制列名的方法来为计算得到的结果命名。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28596" y="3214686"/>
          <a:ext cx="3143272" cy="406400"/>
        </p:xfrm>
        <a:graphic>
          <a:graphicData uri="http://schemas.openxmlformats.org/drawingml/2006/table">
            <a:tbl>
              <a:tblPr/>
              <a:tblGrid>
                <a:gridCol w="3143272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+'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的班主任是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'+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班主任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7522" name="Rectangle 2"/>
          <p:cNvSpPr>
            <a:spLocks noChangeArrowheads="1"/>
          </p:cNvSpPr>
          <p:nvPr/>
        </p:nvSpPr>
        <p:spPr bwMode="auto">
          <a:xfrm>
            <a:off x="214282" y="1214422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5-5】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把班级表的字段“班级名称”、字符串常量“的班主任是”和字段“班主任”连成一句话。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7521" name="Picture 1" descr="图5-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786058"/>
            <a:ext cx="3819525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5.1.5 </a:t>
            </a:r>
            <a:r>
              <a:rPr lang="zh-CN" altLang="zh-CN" b="1" dirty="0" smtClean="0"/>
              <a:t>应用实践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8596" y="1997839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查询销售数据库下的账号表，显示用户</a:t>
            </a:r>
            <a:r>
              <a:rPr lang="en-US" sz="1400" dirty="0" smtClean="0"/>
              <a:t>ID</a:t>
            </a:r>
            <a:r>
              <a:rPr lang="zh-CN" altLang="en-US" sz="1400" dirty="0" smtClean="0"/>
              <a:t>、密码、用户名、邮件、状态字段，结果集格式为“</a:t>
            </a:r>
            <a:r>
              <a:rPr lang="en-US" sz="1400" dirty="0" smtClean="0"/>
              <a:t>ID</a:t>
            </a:r>
            <a:r>
              <a:rPr lang="zh-CN" altLang="en-US" sz="1400" dirty="0" smtClean="0"/>
              <a:t>，</a:t>
            </a:r>
            <a:r>
              <a:rPr lang="en-US" sz="1400" dirty="0" smtClean="0"/>
              <a:t>Password</a:t>
            </a:r>
            <a:r>
              <a:rPr lang="zh-CN" altLang="en-US" sz="1400" dirty="0" smtClean="0"/>
              <a:t>，</a:t>
            </a:r>
            <a:r>
              <a:rPr lang="en-US" sz="1400" dirty="0" err="1" smtClean="0"/>
              <a:t>UserName</a:t>
            </a:r>
            <a:r>
              <a:rPr lang="zh-CN" altLang="en-US" sz="1400" dirty="0" smtClean="0"/>
              <a:t>，</a:t>
            </a:r>
            <a:r>
              <a:rPr lang="en-US" sz="1400" dirty="0" smtClean="0"/>
              <a:t>Email</a:t>
            </a:r>
            <a:r>
              <a:rPr lang="zh-CN" altLang="en-US" sz="1400" dirty="0" smtClean="0"/>
              <a:t>，</a:t>
            </a:r>
            <a:r>
              <a:rPr lang="en-US" sz="1400" dirty="0" smtClean="0"/>
              <a:t>Status</a:t>
            </a:r>
            <a:r>
              <a:rPr lang="zh-CN" altLang="en-US" sz="1400" dirty="0" smtClean="0"/>
              <a:t>”。</a:t>
            </a:r>
          </a:p>
          <a:p>
            <a:r>
              <a:rPr lang="en-US" sz="1400" dirty="0" smtClean="0"/>
              <a:t>1</a:t>
            </a:r>
            <a:r>
              <a:rPr lang="zh-CN" altLang="en-US" sz="1400" dirty="0" smtClean="0"/>
              <a:t>．打开</a:t>
            </a:r>
            <a:r>
              <a:rPr lang="en-US" sz="1400" dirty="0" smtClean="0"/>
              <a:t>SQL Server Management Studio</a:t>
            </a:r>
            <a:r>
              <a:rPr lang="zh-CN" altLang="en-US" sz="1400" dirty="0" smtClean="0"/>
              <a:t>，单击“对象资源管理器”中的“数据库”文件夹下的数据库“销售”；</a:t>
            </a:r>
          </a:p>
          <a:p>
            <a:r>
              <a:rPr lang="en-US" sz="1400" dirty="0" smtClean="0"/>
              <a:t>2</a:t>
            </a:r>
            <a:r>
              <a:rPr lang="zh-CN" altLang="en-US" sz="1400" dirty="0" smtClean="0"/>
              <a:t>．单击工具栏上的“新建查询”命令，打开“查询编辑器”；</a:t>
            </a:r>
          </a:p>
          <a:p>
            <a:r>
              <a:rPr lang="en-US" sz="1400" dirty="0" smtClean="0"/>
              <a:t>3</a:t>
            </a:r>
            <a:r>
              <a:rPr lang="zh-CN" altLang="en-US" sz="1400" dirty="0" smtClean="0"/>
              <a:t>．在“查询编辑器”上输入以下代码：</a:t>
            </a:r>
            <a:endParaRPr lang="zh-CN" altLang="en-US" sz="14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85786" y="3500438"/>
          <a:ext cx="5310505" cy="406400"/>
        </p:xfrm>
        <a:graphic>
          <a:graphicData uri="http://schemas.openxmlformats.org/drawingml/2006/table">
            <a:tbl>
              <a:tblPr/>
              <a:tblGrid>
                <a:gridCol w="5310505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用户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ID 'ID',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密码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'Password',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用户名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'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  <a:cs typeface="Times New Roman"/>
                        </a:rPr>
                        <a:t>UserName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',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邮件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'Email',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状态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'Status' 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账号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42844" y="4143380"/>
            <a:ext cx="40005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26987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/>
              <a:t>4</a:t>
            </a:r>
            <a:r>
              <a:rPr lang="zh-CN" altLang="en-US" sz="1400" dirty="0" smtClean="0"/>
              <a:t>．单击工具栏上的</a:t>
            </a:r>
            <a:r>
              <a:rPr lang="en-US" altLang="zh-CN" sz="1400" dirty="0" smtClean="0"/>
              <a:t>【</a:t>
            </a:r>
            <a:r>
              <a:rPr lang="zh-CN" altLang="en-US" sz="1400" dirty="0" smtClean="0"/>
              <a:t>执行</a:t>
            </a:r>
            <a:r>
              <a:rPr lang="en-US" altLang="zh-CN" sz="1400" dirty="0" smtClean="0"/>
              <a:t>】</a:t>
            </a:r>
            <a:r>
              <a:rPr lang="zh-CN" altLang="en-US" sz="1400" dirty="0" smtClean="0"/>
              <a:t>按钮，如图所示。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3793" name="Picture 1" descr="图5-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4000504"/>
            <a:ext cx="3857625" cy="2466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5.2.1 </a:t>
            </a:r>
            <a:r>
              <a:rPr lang="zh-CN" altLang="zh-CN" b="1" dirty="0" smtClean="0"/>
              <a:t>情景描述</a:t>
            </a:r>
          </a:p>
          <a:p>
            <a:r>
              <a:rPr lang="en-US" altLang="zh-CN" b="1" dirty="0" smtClean="0"/>
              <a:t>5.2.2</a:t>
            </a:r>
            <a:r>
              <a:rPr lang="zh-CN" altLang="zh-CN" b="1" dirty="0" smtClean="0"/>
              <a:t>问题分析</a:t>
            </a:r>
          </a:p>
          <a:p>
            <a:r>
              <a:rPr lang="en-US" altLang="zh-CN" b="1" dirty="0" smtClean="0"/>
              <a:t>5.2.3 </a:t>
            </a:r>
            <a:r>
              <a:rPr lang="zh-CN" altLang="zh-CN" b="1" dirty="0" smtClean="0"/>
              <a:t>解决方案</a:t>
            </a:r>
          </a:p>
          <a:p>
            <a:r>
              <a:rPr lang="en-US" altLang="zh-CN" b="1" dirty="0" smtClean="0"/>
              <a:t>5.2.4 </a:t>
            </a:r>
            <a:r>
              <a:rPr lang="zh-CN" altLang="zh-CN" b="1" dirty="0" smtClean="0"/>
              <a:t>知识总结</a:t>
            </a:r>
          </a:p>
          <a:p>
            <a:r>
              <a:rPr lang="en-US" altLang="zh-CN" b="1" dirty="0" smtClean="0"/>
              <a:t>5.2.5 </a:t>
            </a:r>
            <a:r>
              <a:rPr lang="zh-CN" altLang="zh-CN" b="1" dirty="0" smtClean="0"/>
              <a:t>应用实践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5</a:t>
            </a:r>
            <a:r>
              <a:rPr lang="en-US" dirty="0" smtClean="0"/>
              <a:t>.2 </a:t>
            </a:r>
            <a:r>
              <a:rPr lang="zh-CN" altLang="en-US" dirty="0" smtClean="0"/>
              <a:t>使用子查询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10" y="2500306"/>
            <a:ext cx="8143932" cy="345069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根据用户需求，开发团队想要显示学生信息管理系统中“软件技术”专业和“硬件技术”专业的班级组成，需要通过查询命令完成。由于数据库内并没有一张表既包含专业名称，同时又包含班级信息，所以应该考虑当前的操作需要涉及到两个及两个以上的表。首先应该查询出“软件技术”专业和“硬件技术”专业的专业代码，然后再根据专业代码查找这两个专业代码对应的班级信息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5.2.1 </a:t>
            </a:r>
            <a:r>
              <a:rPr lang="zh-CN" altLang="zh-CN" b="1" dirty="0" smtClean="0"/>
              <a:t>情景描述</a:t>
            </a:r>
            <a:endParaRPr lang="zh-CN" altLang="zh-CN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任务</a:t>
            </a:r>
            <a:r>
              <a:rPr lang="en-US" altLang="zh-CN" b="1" dirty="0" smtClean="0"/>
              <a:t>5.1 </a:t>
            </a:r>
            <a:r>
              <a:rPr lang="zh-CN" altLang="en-US" b="1" dirty="0" smtClean="0"/>
              <a:t>查询指定的列</a:t>
            </a:r>
            <a:endParaRPr lang="en-US" altLang="zh-CN" b="1" dirty="0" smtClean="0"/>
          </a:p>
          <a:p>
            <a:pPr lvl="0"/>
            <a:r>
              <a:rPr lang="zh-CN" altLang="en-US" b="1" dirty="0" smtClean="0"/>
              <a:t>任务</a:t>
            </a:r>
            <a:r>
              <a:rPr lang="en-US" altLang="zh-CN" b="1" dirty="0" smtClean="0"/>
              <a:t>5</a:t>
            </a:r>
            <a:r>
              <a:rPr lang="en-US" altLang="en-US" b="1" dirty="0" smtClean="0"/>
              <a:t>.2</a:t>
            </a:r>
            <a:r>
              <a:rPr lang="zh-CN" altLang="en-US" b="1" dirty="0" smtClean="0"/>
              <a:t>查询指定的行</a:t>
            </a:r>
            <a:endParaRPr lang="en-US" altLang="zh-CN" b="1" dirty="0" smtClean="0"/>
          </a:p>
          <a:p>
            <a:pPr lvl="0"/>
            <a:r>
              <a:rPr lang="zh-CN" altLang="en-US" b="1" dirty="0" smtClean="0"/>
              <a:t>任务</a:t>
            </a:r>
            <a:r>
              <a:rPr lang="en-US" altLang="zh-CN" b="1" dirty="0" smtClean="0"/>
              <a:t>5.3 </a:t>
            </a:r>
            <a:r>
              <a:rPr lang="zh-CN" altLang="en-US" b="1" dirty="0" smtClean="0"/>
              <a:t>使用函数查询数据</a:t>
            </a:r>
            <a:endParaRPr lang="en-US" altLang="zh-CN" b="1" dirty="0" smtClean="0"/>
          </a:p>
          <a:p>
            <a:pPr lvl="0"/>
            <a:r>
              <a:rPr lang="zh-CN" altLang="en-US" b="1" dirty="0" smtClean="0"/>
              <a:t>任务</a:t>
            </a:r>
            <a:r>
              <a:rPr lang="en-US" altLang="zh-CN" b="1" dirty="0" smtClean="0"/>
              <a:t>5.4 </a:t>
            </a:r>
            <a:r>
              <a:rPr lang="zh-CN" altLang="en-US" b="1" dirty="0" smtClean="0"/>
              <a:t>对查询结果进行排序</a:t>
            </a:r>
            <a:endParaRPr lang="en-US" altLang="zh-CN" b="1" dirty="0" smtClean="0"/>
          </a:p>
          <a:p>
            <a:pPr lvl="0"/>
            <a:r>
              <a:rPr lang="zh-CN" altLang="en-US" b="1" dirty="0" smtClean="0"/>
              <a:t>任务</a:t>
            </a:r>
            <a:r>
              <a:rPr lang="en-US" altLang="zh-CN" b="1" dirty="0" smtClean="0"/>
              <a:t>5.5 </a:t>
            </a:r>
            <a:r>
              <a:rPr lang="zh-CN" altLang="en-US" b="1" dirty="0" smtClean="0"/>
              <a:t>分类汇总</a:t>
            </a:r>
          </a:p>
          <a:p>
            <a:endParaRPr lang="en-US" altLang="zh-CN" b="1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为了解决上述问题，需要完成以下任务：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．根据已知的专业名称，查找“专业”表中对应的专业代码；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．根据找到的专业代码，在“班级”表中查找这些专业代码对应的班级信息。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5.2.2</a:t>
            </a:r>
            <a:r>
              <a:rPr lang="zh-CN" altLang="zh-CN" b="1" dirty="0" smtClean="0"/>
              <a:t>问题分析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2067" y="5500701"/>
            <a:ext cx="7408333" cy="62546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5.2.3 </a:t>
            </a:r>
            <a:r>
              <a:rPr lang="zh-CN" altLang="zh-CN" b="1" dirty="0" smtClean="0"/>
              <a:t>解决方案</a:t>
            </a:r>
            <a:endParaRPr lang="zh-CN" altLang="en-US" dirty="0"/>
          </a:p>
        </p:txBody>
      </p:sp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357158" y="1857364"/>
            <a:ext cx="74295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，单击“对象资源管理器”中的“数据库”文件夹下的数据库“学生管理”；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．单击工具栏上的“新建查询”命令，打开“查询编辑器”；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．在“查询编辑器”上输入以下代码：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928662" y="2857496"/>
          <a:ext cx="3286148" cy="406400"/>
        </p:xfrm>
        <a:graphic>
          <a:graphicData uri="http://schemas.openxmlformats.org/drawingml/2006/table">
            <a:tbl>
              <a:tblPr/>
              <a:tblGrid>
                <a:gridCol w="3286148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SELECT *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专业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专业名称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IN('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软件技术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','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硬件技术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')   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714348" y="3714752"/>
          <a:ext cx="3500462" cy="406400"/>
        </p:xfrm>
        <a:graphic>
          <a:graphicData uri="http://schemas.openxmlformats.org/drawingml/2006/table">
            <a:tbl>
              <a:tblPr/>
              <a:tblGrid>
                <a:gridCol w="3500462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SELECT *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班级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=1  OR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=3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85720" y="3357562"/>
            <a:ext cx="80724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根据运行结果可知专业代码为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1,3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。在“查询编辑器”上再输入以下代码：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158" y="4214818"/>
            <a:ext cx="41434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按钮，如图所示。</a:t>
            </a:r>
            <a:endParaRPr lang="zh-CN" altLang="en-US" sz="1400" dirty="0" smtClean="0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9698" name="Picture 2" descr="图5-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714752"/>
            <a:ext cx="395287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lvl="1"/>
            <a:r>
              <a:rPr lang="zh-CN" altLang="en-US" sz="2000" dirty="0" smtClean="0"/>
              <a:t>查询前几条记录</a:t>
            </a:r>
            <a:endParaRPr lang="en-US" altLang="zh-CN" sz="2000" dirty="0" smtClean="0"/>
          </a:p>
          <a:p>
            <a:pPr marL="274320" lvl="1"/>
            <a:r>
              <a:rPr lang="zh-CN" altLang="en-US" sz="2000" dirty="0" smtClean="0"/>
              <a:t>去掉重复的记录</a:t>
            </a:r>
            <a:endParaRPr lang="en-US" altLang="zh-CN" sz="2000" dirty="0" smtClean="0"/>
          </a:p>
          <a:p>
            <a:pPr marL="274320" lvl="1"/>
            <a:r>
              <a:rPr lang="zh-CN" altLang="en-US" sz="2000" dirty="0" smtClean="0"/>
              <a:t>使用</a:t>
            </a:r>
            <a:r>
              <a:rPr lang="en-US" sz="2000" dirty="0" smtClean="0"/>
              <a:t>WHERE</a:t>
            </a:r>
            <a:r>
              <a:rPr lang="zh-CN" altLang="en-US" sz="2000" dirty="0" smtClean="0"/>
              <a:t>语句限定行</a:t>
            </a:r>
            <a:endParaRPr lang="en-US" altLang="zh-CN" sz="2000" dirty="0" smtClean="0"/>
          </a:p>
          <a:p>
            <a:pPr marL="553720" lvl="2"/>
            <a:r>
              <a:rPr lang="zh-CN" altLang="en-US" sz="1800" dirty="0" smtClean="0"/>
              <a:t>使用比较操作符组成的表达式</a:t>
            </a:r>
            <a:endParaRPr lang="en-US" altLang="zh-CN" sz="1800" dirty="0" smtClean="0"/>
          </a:p>
          <a:p>
            <a:pPr marL="553720" lvl="2"/>
            <a:r>
              <a:rPr lang="zh-CN" altLang="en-US" sz="1800" dirty="0" smtClean="0"/>
              <a:t>使用逻辑操作符组成的表达式</a:t>
            </a:r>
            <a:endParaRPr lang="en-US" altLang="zh-CN" sz="1800" dirty="0" smtClean="0"/>
          </a:p>
          <a:p>
            <a:pPr marL="553720" lvl="2"/>
            <a:r>
              <a:rPr lang="zh-CN" altLang="en-US" sz="1800" dirty="0" smtClean="0"/>
              <a:t>使用范围操作符组成的表达式</a:t>
            </a:r>
            <a:endParaRPr lang="en-US" altLang="zh-CN" sz="1800" dirty="0" smtClean="0"/>
          </a:p>
          <a:p>
            <a:pPr marL="553720" lvl="2"/>
            <a:r>
              <a:rPr lang="zh-CN" altLang="en-US" sz="1800" dirty="0" smtClean="0"/>
              <a:t>使用集合运算符组成的表达式</a:t>
            </a:r>
            <a:endParaRPr lang="en-US" altLang="zh-CN" sz="1800" dirty="0" smtClean="0"/>
          </a:p>
          <a:p>
            <a:pPr marL="553720" lvl="2"/>
            <a:r>
              <a:rPr lang="zh-CN" altLang="en-US" sz="1800" dirty="0" smtClean="0"/>
              <a:t>查询空值</a:t>
            </a:r>
            <a:endParaRPr lang="en-US" altLang="zh-CN" sz="1800" dirty="0" smtClean="0"/>
          </a:p>
          <a:p>
            <a:pPr marL="553720" lvl="2"/>
            <a:r>
              <a:rPr lang="zh-CN" altLang="en-US" sz="1800" dirty="0" smtClean="0"/>
              <a:t>模糊查询</a:t>
            </a:r>
            <a:endParaRPr lang="en-US" altLang="zh-CN" sz="1800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5.2.4 </a:t>
            </a:r>
            <a:r>
              <a:rPr lang="zh-CN" altLang="zh-CN" b="1" dirty="0" smtClean="0"/>
              <a:t>知识总结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2675467"/>
            <a:ext cx="7408333" cy="1182161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有的时候一个表中的数据量很大，只需要显示这些记录中的前几条记录，可以使用</a:t>
            </a:r>
            <a:r>
              <a:rPr lang="en-US" dirty="0" smtClean="0"/>
              <a:t>TOP</a:t>
            </a:r>
            <a:r>
              <a:rPr lang="zh-CN" altLang="en-US" dirty="0" smtClean="0"/>
              <a:t>关键字限制显示的行数。其语法规则为：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查询前几条记录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357290" y="3714752"/>
          <a:ext cx="5342890" cy="406400"/>
        </p:xfrm>
        <a:graphic>
          <a:graphicData uri="http://schemas.openxmlformats.org/drawingml/2006/table">
            <a:tbl>
              <a:tblPr/>
              <a:tblGrid>
                <a:gridCol w="534289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TOP  n  PERCENT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字段列表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285852" y="4357694"/>
            <a:ext cx="68580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参数说明如下：</a:t>
            </a:r>
          </a:p>
          <a:p>
            <a:pPr lvl="0"/>
            <a:r>
              <a:rPr lang="en-US" sz="1400" dirty="0" smtClean="0"/>
              <a:t>TOP  n  PERCENT</a:t>
            </a:r>
            <a:r>
              <a:rPr lang="zh-CN" altLang="en-US" sz="1400" dirty="0" smtClean="0"/>
              <a:t>：返回结果集的前百分之</a:t>
            </a:r>
            <a:r>
              <a:rPr lang="en-US" sz="1400" dirty="0" smtClean="0"/>
              <a:t>n</a:t>
            </a:r>
            <a:r>
              <a:rPr lang="zh-CN" altLang="en-US" sz="1400" dirty="0" smtClean="0"/>
              <a:t>条记录。</a:t>
            </a:r>
          </a:p>
          <a:p>
            <a:pPr lvl="0"/>
            <a:r>
              <a:rPr lang="en-US" sz="1400" dirty="0" smtClean="0"/>
              <a:t>TOP  n</a:t>
            </a:r>
            <a:r>
              <a:rPr lang="zh-CN" altLang="en-US" sz="1400" dirty="0" smtClean="0"/>
              <a:t>：</a:t>
            </a:r>
            <a:r>
              <a:rPr lang="en-US" sz="1400" dirty="0" smtClean="0"/>
              <a:t>           </a:t>
            </a:r>
            <a:r>
              <a:rPr lang="zh-CN" altLang="en-US" sz="1400" dirty="0" smtClean="0"/>
              <a:t>若</a:t>
            </a:r>
            <a:r>
              <a:rPr lang="en-US" sz="1400" dirty="0" smtClean="0"/>
              <a:t>PERCENT</a:t>
            </a:r>
            <a:r>
              <a:rPr lang="zh-CN" altLang="en-US" sz="1400" dirty="0" smtClean="0"/>
              <a:t>省略，则返回前</a:t>
            </a:r>
            <a:r>
              <a:rPr lang="en-US" sz="1400" dirty="0" smtClean="0"/>
              <a:t>n</a:t>
            </a:r>
            <a:r>
              <a:rPr lang="zh-CN" altLang="en-US" sz="1400" dirty="0" smtClean="0"/>
              <a:t>条记录。</a:t>
            </a:r>
          </a:p>
          <a:p>
            <a:r>
              <a:rPr lang="zh-CN" altLang="en-US" sz="1400" dirty="0" smtClean="0"/>
              <a:t>注意：如果</a:t>
            </a:r>
            <a:r>
              <a:rPr lang="en-US" sz="1400" dirty="0" smtClean="0"/>
              <a:t>TOP</a:t>
            </a:r>
            <a:r>
              <a:rPr lang="zh-CN" altLang="en-US" sz="1400" dirty="0" smtClean="0"/>
              <a:t>后的数值</a:t>
            </a:r>
            <a:r>
              <a:rPr lang="en-US" sz="1400" dirty="0" smtClean="0"/>
              <a:t>n</a:t>
            </a:r>
            <a:r>
              <a:rPr lang="zh-CN" altLang="en-US" sz="1400" dirty="0" smtClean="0"/>
              <a:t>大于结果集的总行数，则显示所有行。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0034" y="2071678"/>
          <a:ext cx="2928958" cy="681038"/>
        </p:xfrm>
        <a:graphic>
          <a:graphicData uri="http://schemas.openxmlformats.org/drawingml/2006/table">
            <a:tbl>
              <a:tblPr/>
              <a:tblGrid>
                <a:gridCol w="2928958"/>
              </a:tblGrid>
              <a:tr h="681038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TOP  15 PERCENT *  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TOP  3  *           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TOP  15 *           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9570" name="Rectangle 2"/>
          <p:cNvSpPr>
            <a:spLocks noChangeArrowheads="1"/>
          </p:cNvSpPr>
          <p:nvPr/>
        </p:nvSpPr>
        <p:spPr bwMode="auto">
          <a:xfrm>
            <a:off x="214282" y="1071546"/>
            <a:ext cx="857256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5-6】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查询学生表的前百分之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，前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条，前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条记录。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9569" name="Picture 1" descr="图5-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2000240"/>
            <a:ext cx="3838575" cy="2524125"/>
          </a:xfrm>
          <a:prstGeom prst="rect">
            <a:avLst/>
          </a:prstGeom>
          <a:noFill/>
        </p:spPr>
      </p:pic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214282" y="4857760"/>
            <a:ext cx="835824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说明：学生表中的记录一共有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条，前百分之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显示的结果为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行，运算结果向上取整；前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条则显示的确定值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行；前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条比表中的记录还多，则只显示表中的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行记录。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查询结果如果有很多重复的记录，就没有必要全部显示，重复记录只需要保留一条即可。使用</a:t>
            </a:r>
            <a:r>
              <a:rPr lang="en-US" dirty="0" smtClean="0"/>
              <a:t>DISTINCT</a:t>
            </a:r>
            <a:r>
              <a:rPr lang="zh-CN" altLang="en-US" dirty="0" smtClean="0"/>
              <a:t>关键字去除重复记录的语法规则为：</a:t>
            </a:r>
          </a:p>
          <a:p>
            <a:pPr>
              <a:buNone/>
            </a:pPr>
            <a:r>
              <a:rPr lang="en-US" dirty="0" smtClean="0"/>
              <a:t>SELECT  DISTINCT  </a:t>
            </a:r>
            <a:r>
              <a:rPr lang="zh-CN" altLang="en-US" dirty="0" smtClean="0"/>
              <a:t>字段列表</a:t>
            </a:r>
          </a:p>
          <a:p>
            <a:pPr>
              <a:buNone/>
            </a:pPr>
            <a:r>
              <a:rPr lang="en-US" dirty="0" smtClean="0"/>
              <a:t>FROM    </a:t>
            </a:r>
            <a:r>
              <a:rPr lang="zh-CN" altLang="en-US" dirty="0" smtClean="0"/>
              <a:t>表名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去掉重复的记录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28596" y="2071678"/>
          <a:ext cx="3214710" cy="406400"/>
        </p:xfrm>
        <a:graphic>
          <a:graphicData uri="http://schemas.openxmlformats.org/drawingml/2006/table">
            <a:tbl>
              <a:tblPr/>
              <a:tblGrid>
                <a:gridCol w="321471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宋体"/>
                        </a:rPr>
                        <a:t>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宋体"/>
                        </a:rPr>
                        <a:t>课程性质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宋体"/>
                        </a:rPr>
                        <a:t>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宋体"/>
                        </a:rPr>
                        <a:t>课程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宋体"/>
                        </a:rPr>
                        <a:t>SELECT DISTINCT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宋体"/>
                        </a:rPr>
                        <a:t>课程性质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宋体"/>
                        </a:rPr>
                        <a:t>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宋体"/>
                        </a:rPr>
                        <a:t>课程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214282" y="1000108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5-7】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查询课程表的课程性质。 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11617" name="Picture 1" descr="图5-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857364"/>
            <a:ext cx="3876675" cy="3267075"/>
          </a:xfrm>
          <a:prstGeom prst="rect">
            <a:avLst/>
          </a:prstGeom>
          <a:noFill/>
        </p:spPr>
      </p:pic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214282" y="3571876"/>
            <a:ext cx="35719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说明：第一条查询命令显示的结果第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行和第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行重复，有重复的行，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条结果集；第二条查询命令使用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DISTINCT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去除了重复的行，有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条结果集。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2675467"/>
            <a:ext cx="7408333" cy="967847"/>
          </a:xfrm>
        </p:spPr>
        <p:txBody>
          <a:bodyPr/>
          <a:lstStyle/>
          <a:p>
            <a:r>
              <a:rPr lang="zh-CN" altLang="en-US" dirty="0" smtClean="0"/>
              <a:t>数据库中经常需要查询满足各种条件的记录，可以使用</a:t>
            </a:r>
            <a:r>
              <a:rPr lang="en-US" dirty="0" smtClean="0"/>
              <a:t>WHERE</a:t>
            </a:r>
            <a:r>
              <a:rPr lang="zh-CN" altLang="en-US" dirty="0" smtClean="0"/>
              <a:t>子句来实现，语法规则为：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使用</a:t>
            </a:r>
            <a:r>
              <a:rPr lang="en-US" dirty="0" smtClean="0"/>
              <a:t>WHERE</a:t>
            </a:r>
            <a:r>
              <a:rPr lang="zh-CN" altLang="en-US" dirty="0" smtClean="0"/>
              <a:t>语句限定行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357290" y="3571876"/>
          <a:ext cx="5342890" cy="609600"/>
        </p:xfrm>
        <a:graphic>
          <a:graphicData uri="http://schemas.openxmlformats.org/drawingml/2006/table">
            <a:tbl>
              <a:tblPr/>
              <a:tblGrid>
                <a:gridCol w="534289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字段列表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查询条件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143116"/>
            <a:ext cx="8358246" cy="2500330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 smtClean="0"/>
              <a:t>在销售数据库中查询：电话号码以</a:t>
            </a:r>
            <a:r>
              <a:rPr lang="en-US" dirty="0" smtClean="0"/>
              <a:t>63</a:t>
            </a:r>
            <a:r>
              <a:rPr lang="zh-CN" altLang="en-US" dirty="0" smtClean="0"/>
              <a:t>开头、并且是启用状态的用户的信息。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，单击“对象资源管理器”中的“数据库”文件夹下的数据库“销售”；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</a:p>
          <a:p>
            <a:pPr>
              <a:buNone/>
            </a:pPr>
            <a:r>
              <a:rPr lang="en-US" dirty="0" smtClean="0"/>
              <a:t>    SELECT *FROM  </a:t>
            </a:r>
            <a:r>
              <a:rPr lang="zh-CN" altLang="en-US" dirty="0" smtClean="0"/>
              <a:t>账号</a:t>
            </a:r>
            <a:endParaRPr lang="en-US" altLang="zh-CN" dirty="0" smtClean="0"/>
          </a:p>
          <a:p>
            <a:pPr>
              <a:buNone/>
            </a:pPr>
            <a:r>
              <a:rPr lang="en-US" dirty="0" smtClean="0"/>
              <a:t>    WHERE </a:t>
            </a:r>
            <a:r>
              <a:rPr lang="zh-CN" altLang="en-US" dirty="0" smtClean="0"/>
              <a:t>电话</a:t>
            </a:r>
            <a:r>
              <a:rPr lang="en-US" dirty="0" smtClean="0"/>
              <a:t> LIKE '63%' AND </a:t>
            </a:r>
            <a:r>
              <a:rPr lang="zh-CN" altLang="en-US" dirty="0" smtClean="0"/>
              <a:t>状态</a:t>
            </a:r>
            <a:r>
              <a:rPr lang="en-US" dirty="0" smtClean="0"/>
              <a:t>='</a:t>
            </a:r>
            <a:r>
              <a:rPr lang="zh-CN" altLang="en-US" dirty="0" smtClean="0"/>
              <a:t>启用</a:t>
            </a:r>
            <a:r>
              <a:rPr lang="en-US" dirty="0" smtClean="0"/>
              <a:t>'</a:t>
            </a:r>
            <a:endParaRPr lang="zh-CN" altLang="en-US" dirty="0" smtClean="0"/>
          </a:p>
          <a:p>
            <a:r>
              <a:rPr lang="en-US" dirty="0" smtClean="0"/>
              <a:t>4</a:t>
            </a:r>
            <a:r>
              <a:rPr lang="zh-CN" altLang="en-US" dirty="0" smtClean="0"/>
              <a:t>．单击工具栏上的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执行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按钮，如图所示。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5.2.5 </a:t>
            </a:r>
            <a:r>
              <a:rPr lang="zh-CN" altLang="zh-CN" b="1" dirty="0" smtClean="0"/>
              <a:t>应用实践</a:t>
            </a:r>
            <a:endParaRPr lang="zh-CN" altLang="en-US" dirty="0"/>
          </a:p>
        </p:txBody>
      </p:sp>
      <p:pic>
        <p:nvPicPr>
          <p:cNvPr id="4097" name="Picture 1" descr="图5-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572008"/>
            <a:ext cx="38862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5.3.1 </a:t>
            </a:r>
            <a:r>
              <a:rPr lang="zh-CN" altLang="zh-CN" b="1" dirty="0"/>
              <a:t>情景描述</a:t>
            </a:r>
          </a:p>
          <a:p>
            <a:r>
              <a:rPr lang="en-US" altLang="zh-CN" b="1" dirty="0" smtClean="0"/>
              <a:t>5.3.2</a:t>
            </a:r>
            <a:r>
              <a:rPr lang="zh-CN" altLang="zh-CN" b="1" dirty="0"/>
              <a:t>问题分析</a:t>
            </a:r>
          </a:p>
          <a:p>
            <a:r>
              <a:rPr lang="en-US" altLang="zh-CN" b="1" dirty="0" smtClean="0"/>
              <a:t>5.3.3 </a:t>
            </a:r>
            <a:r>
              <a:rPr lang="zh-CN" altLang="zh-CN" b="1" dirty="0"/>
              <a:t>解决方案</a:t>
            </a:r>
          </a:p>
          <a:p>
            <a:r>
              <a:rPr lang="en-US" altLang="zh-CN" b="1" dirty="0" smtClean="0"/>
              <a:t>5.3.4 </a:t>
            </a:r>
            <a:r>
              <a:rPr lang="zh-CN" altLang="zh-CN" b="1" dirty="0"/>
              <a:t>知识总结</a:t>
            </a:r>
          </a:p>
          <a:p>
            <a:r>
              <a:rPr lang="en-US" altLang="zh-CN" b="1" dirty="0" smtClean="0"/>
              <a:t>5.3.5 </a:t>
            </a:r>
            <a:r>
              <a:rPr lang="zh-CN" altLang="zh-CN" b="1" dirty="0"/>
              <a:t>应用实践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任务</a:t>
            </a:r>
            <a:r>
              <a:rPr lang="en-US" altLang="zh-CN" b="1" dirty="0" smtClean="0"/>
              <a:t>5.3 </a:t>
            </a:r>
            <a:r>
              <a:rPr lang="zh-CN" altLang="en-US" b="1" dirty="0" smtClean="0"/>
              <a:t>使用函数查询数据</a:t>
            </a:r>
            <a:endParaRPr lang="en-US" altLang="zh-CN" b="1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5.1.1 </a:t>
            </a:r>
            <a:r>
              <a:rPr lang="zh-CN" altLang="zh-CN" b="1" dirty="0"/>
              <a:t>情景描述</a:t>
            </a:r>
          </a:p>
          <a:p>
            <a:r>
              <a:rPr lang="en-US" altLang="zh-CN" b="1" dirty="0" smtClean="0"/>
              <a:t>5.1.2</a:t>
            </a:r>
            <a:r>
              <a:rPr lang="zh-CN" altLang="zh-CN" b="1" dirty="0"/>
              <a:t>问题分析</a:t>
            </a:r>
          </a:p>
          <a:p>
            <a:r>
              <a:rPr lang="en-US" altLang="zh-CN" b="1" dirty="0" smtClean="0"/>
              <a:t>5.1.3 </a:t>
            </a:r>
            <a:r>
              <a:rPr lang="zh-CN" altLang="zh-CN" b="1" dirty="0"/>
              <a:t>解决方案</a:t>
            </a:r>
          </a:p>
          <a:p>
            <a:r>
              <a:rPr lang="en-US" altLang="zh-CN" b="1" dirty="0" smtClean="0"/>
              <a:t>5.1.4 </a:t>
            </a:r>
            <a:r>
              <a:rPr lang="zh-CN" altLang="zh-CN" b="1" dirty="0"/>
              <a:t>知识总结</a:t>
            </a:r>
          </a:p>
          <a:p>
            <a:r>
              <a:rPr lang="en-US" altLang="zh-CN" b="1" dirty="0" smtClean="0"/>
              <a:t>5.1.5 </a:t>
            </a:r>
            <a:r>
              <a:rPr lang="zh-CN" altLang="zh-CN" b="1" dirty="0"/>
              <a:t>应用实践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任务</a:t>
            </a:r>
            <a:r>
              <a:rPr lang="en-US" altLang="zh-CN" b="1" dirty="0" smtClean="0"/>
              <a:t>5.1 </a:t>
            </a:r>
            <a:r>
              <a:rPr lang="zh-CN" altLang="en-US" b="1" dirty="0" smtClean="0"/>
              <a:t>查询指定列</a:t>
            </a:r>
            <a:endParaRPr lang="en-US" altLang="zh-CN" b="1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在学生管理数据库中，学生表包含出生日期和身份证号两个字段。在现实生活中，出生日期和身份证号码里的某一部分是完全匹配的。为了检验学生信息里的出生日期和身份证号储存的信息是否一致，开发团队需要把“身份证号”字段的值从第</a:t>
            </a:r>
            <a:r>
              <a:rPr lang="en-US" dirty="0" smtClean="0"/>
              <a:t>7</a:t>
            </a:r>
            <a:r>
              <a:rPr lang="zh-CN" altLang="en-US" dirty="0" smtClean="0"/>
              <a:t>位开始、长度为</a:t>
            </a:r>
            <a:r>
              <a:rPr lang="en-US" dirty="0" smtClean="0"/>
              <a:t>8</a:t>
            </a:r>
            <a:r>
              <a:rPr lang="zh-CN" altLang="en-US" dirty="0" smtClean="0"/>
              <a:t>的字符串（即标识此人出生日期的部分）截取出来，与数据库内保存的“出生日期”字段值进行比较。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5.3.1 </a:t>
            </a:r>
            <a:r>
              <a:rPr lang="zh-CN" altLang="zh-CN" b="1" dirty="0" smtClean="0"/>
              <a:t>情景描述</a:t>
            </a:r>
            <a:endParaRPr lang="zh-CN" altLang="zh-CN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为了解决上述问题，需要完成以下任务：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．使用求子串的函数从身份证号中截取子串，子串从身份证号的第</a:t>
            </a:r>
            <a:r>
              <a:rPr lang="en-US" dirty="0" smtClean="0"/>
              <a:t>7</a:t>
            </a:r>
            <a:r>
              <a:rPr lang="zh-CN" altLang="en-US" dirty="0" smtClean="0"/>
              <a:t>位开始、连续</a:t>
            </a:r>
            <a:r>
              <a:rPr lang="en-US" dirty="0" smtClean="0"/>
              <a:t>8</a:t>
            </a:r>
            <a:r>
              <a:rPr lang="zh-CN" altLang="en-US" dirty="0" smtClean="0"/>
              <a:t>个字符。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．使用类型转换函数把截取的子串转换为日期类型。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．比较查看转换后的子串与“出生日期”字段值是否一致。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5.3.2</a:t>
            </a:r>
            <a:r>
              <a:rPr lang="zh-CN" altLang="zh-CN" b="1" dirty="0" smtClean="0"/>
              <a:t>问题分析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，单击“对象资源管理器”中的“数据库”文件夹下的数据库“学生管理”；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5.3.3 </a:t>
            </a:r>
            <a:r>
              <a:rPr lang="zh-CN" altLang="zh-CN" b="1" dirty="0" smtClean="0"/>
              <a:t>解决方案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28596" y="1214422"/>
          <a:ext cx="5072380" cy="609600"/>
        </p:xfrm>
        <a:graphic>
          <a:graphicData uri="http://schemas.openxmlformats.org/drawingml/2006/table">
            <a:tbl>
              <a:tblPr/>
              <a:tblGrid>
                <a:gridCol w="507238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身份证号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出生日期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,CONVERT(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  <a:cs typeface="Times New Roman"/>
                        </a:rPr>
                        <a:t>datetime,SUBSTRING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身份证号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,7,8))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FROM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学生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428596" y="2143116"/>
            <a:ext cx="80010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99329" name="Picture 1" descr="图5-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143248"/>
            <a:ext cx="3914775" cy="1895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字符串函数</a:t>
            </a:r>
            <a:endParaRPr lang="en-US" altLang="zh-CN" dirty="0" smtClean="0"/>
          </a:p>
          <a:p>
            <a:r>
              <a:rPr lang="zh-CN" altLang="en-US" dirty="0" smtClean="0"/>
              <a:t>数学函数</a:t>
            </a:r>
            <a:endParaRPr lang="en-US" altLang="zh-CN" dirty="0" smtClean="0"/>
          </a:p>
          <a:p>
            <a:r>
              <a:rPr lang="zh-CN" altLang="en-US" dirty="0" smtClean="0"/>
              <a:t>日期和时间函数</a:t>
            </a:r>
            <a:endParaRPr lang="en-US" altLang="zh-CN" dirty="0" smtClean="0"/>
          </a:p>
          <a:p>
            <a:r>
              <a:rPr lang="zh-CN" altLang="en-US" dirty="0" smtClean="0"/>
              <a:t>聚合函数</a:t>
            </a:r>
            <a:endParaRPr lang="en-US" altLang="zh-CN" dirty="0" smtClean="0"/>
          </a:p>
          <a:p>
            <a:r>
              <a:rPr lang="zh-CN" altLang="en-US" dirty="0" smtClean="0"/>
              <a:t>类型转换函数</a:t>
            </a:r>
            <a:endParaRPr lang="en-US" altLang="zh-CN" dirty="0" smtClean="0"/>
          </a:p>
          <a:p>
            <a:r>
              <a:rPr lang="zh-CN" altLang="en-US" dirty="0" smtClean="0"/>
              <a:t>次序函数</a:t>
            </a:r>
            <a:endParaRPr lang="en-US" altLang="zh-CN" dirty="0" smtClean="0"/>
          </a:p>
          <a:p>
            <a:r>
              <a:rPr lang="zh-CN" altLang="en-US" dirty="0" smtClean="0"/>
              <a:t>判定函数</a:t>
            </a: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5.3.4 </a:t>
            </a:r>
            <a:r>
              <a:rPr lang="zh-CN" altLang="zh-CN" b="1" dirty="0" smtClean="0"/>
              <a:t>知识总结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143116"/>
            <a:ext cx="8429684" cy="1500198"/>
          </a:xfrm>
        </p:spPr>
        <p:txBody>
          <a:bodyPr>
            <a:normAutofit/>
          </a:bodyPr>
          <a:lstStyle/>
          <a:p>
            <a:r>
              <a:rPr lang="zh-CN" altLang="en-US" sz="1400" dirty="0" smtClean="0"/>
              <a:t>在销售数据库的“商品”表中查询已经过期的商品信息。</a:t>
            </a:r>
          </a:p>
          <a:p>
            <a:r>
              <a:rPr lang="en-US" sz="1400" dirty="0" smtClean="0"/>
              <a:t>1</a:t>
            </a:r>
            <a:r>
              <a:rPr lang="zh-CN" altLang="en-US" sz="1400" dirty="0" smtClean="0"/>
              <a:t>．打开</a:t>
            </a:r>
            <a:r>
              <a:rPr lang="en-US" sz="1400" dirty="0" smtClean="0"/>
              <a:t>SQL Server Management Studio</a:t>
            </a:r>
            <a:r>
              <a:rPr lang="zh-CN" altLang="en-US" sz="1400" dirty="0" smtClean="0"/>
              <a:t>，单击“对象资源管理器”中的“数据库”文件夹下的数据库“销售”；</a:t>
            </a:r>
          </a:p>
          <a:p>
            <a:r>
              <a:rPr lang="en-US" sz="1400" dirty="0" smtClean="0"/>
              <a:t>2</a:t>
            </a:r>
            <a:r>
              <a:rPr lang="zh-CN" altLang="en-US" sz="1400" dirty="0" smtClean="0"/>
              <a:t>．单击工具栏上的“新建查询”命令，打开“查询编辑器”；</a:t>
            </a:r>
          </a:p>
          <a:p>
            <a:r>
              <a:rPr lang="en-US" sz="1400" dirty="0" smtClean="0"/>
              <a:t>3</a:t>
            </a:r>
            <a:r>
              <a:rPr lang="zh-CN" altLang="en-US" sz="1400" dirty="0" smtClean="0"/>
              <a:t>．在“查询编辑器”上输入以下代码：</a:t>
            </a:r>
            <a:endParaRPr lang="zh-CN" altLang="en-US" sz="1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5.3.5 </a:t>
            </a:r>
            <a:r>
              <a:rPr lang="zh-CN" altLang="zh-CN" b="1" dirty="0" smtClean="0"/>
              <a:t>应用实践</a:t>
            </a:r>
            <a:endParaRPr lang="zh-CN" altLang="en-US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500034" y="4214818"/>
            <a:ext cx="55721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74320" marR="0" lvl="0" indent="-27432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</a:pPr>
            <a:r>
              <a:rPr lang="en-US" altLang="zh-CN" sz="1400" dirty="0" smtClean="0">
                <a:solidFill>
                  <a:schemeClr val="tx2"/>
                </a:solidFill>
              </a:rPr>
              <a:t>4</a:t>
            </a:r>
            <a:r>
              <a:rPr lang="zh-CN" altLang="en-US" sz="1400" dirty="0" smtClean="0">
                <a:solidFill>
                  <a:schemeClr val="tx2"/>
                </a:solidFill>
              </a:rPr>
              <a:t>．单击工具栏上的</a:t>
            </a:r>
            <a:r>
              <a:rPr lang="en-US" altLang="zh-CN" sz="1400" dirty="0" smtClean="0">
                <a:solidFill>
                  <a:schemeClr val="tx2"/>
                </a:solidFill>
              </a:rPr>
              <a:t>【</a:t>
            </a:r>
            <a:r>
              <a:rPr lang="zh-CN" altLang="en-US" sz="1400" dirty="0" smtClean="0">
                <a:solidFill>
                  <a:schemeClr val="tx2"/>
                </a:solidFill>
              </a:rPr>
              <a:t>执行</a:t>
            </a:r>
            <a:r>
              <a:rPr lang="en-US" altLang="zh-CN" sz="1400" dirty="0" smtClean="0">
                <a:solidFill>
                  <a:schemeClr val="tx2"/>
                </a:solidFill>
              </a:rPr>
              <a:t>】</a:t>
            </a:r>
            <a:r>
              <a:rPr lang="zh-CN" altLang="en-US" sz="1400" dirty="0" smtClean="0">
                <a:solidFill>
                  <a:schemeClr val="tx2"/>
                </a:solidFill>
              </a:rPr>
              <a:t>按钮，如图所示。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57224" y="3500438"/>
          <a:ext cx="3857652" cy="609600"/>
        </p:xfrm>
        <a:graphic>
          <a:graphicData uri="http://schemas.openxmlformats.org/drawingml/2006/table">
            <a:tbl>
              <a:tblPr/>
              <a:tblGrid>
                <a:gridCol w="3857652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SELECT * 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WHERE DATEDIFF(DD,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生产日期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,GETDATE())&gt;=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保质期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3185" name="Picture 1" descr="图5-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572008"/>
            <a:ext cx="39433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5.4.1 </a:t>
            </a:r>
            <a:r>
              <a:rPr lang="zh-CN" altLang="zh-CN" b="1" dirty="0"/>
              <a:t>情景描述</a:t>
            </a:r>
          </a:p>
          <a:p>
            <a:r>
              <a:rPr lang="en-US" altLang="zh-CN" b="1" dirty="0" smtClean="0"/>
              <a:t>5.4.2</a:t>
            </a:r>
            <a:r>
              <a:rPr lang="zh-CN" altLang="zh-CN" b="1" dirty="0"/>
              <a:t>问题分析</a:t>
            </a:r>
          </a:p>
          <a:p>
            <a:r>
              <a:rPr lang="en-US" altLang="zh-CN" b="1" dirty="0" smtClean="0"/>
              <a:t>5.4.3 </a:t>
            </a:r>
            <a:r>
              <a:rPr lang="zh-CN" altLang="zh-CN" b="1" dirty="0"/>
              <a:t>解决方案</a:t>
            </a:r>
          </a:p>
          <a:p>
            <a:r>
              <a:rPr lang="en-US" altLang="zh-CN" b="1" dirty="0" smtClean="0"/>
              <a:t>5.4.4 </a:t>
            </a:r>
            <a:r>
              <a:rPr lang="zh-CN" altLang="zh-CN" b="1" dirty="0"/>
              <a:t>知识总结</a:t>
            </a:r>
          </a:p>
          <a:p>
            <a:r>
              <a:rPr lang="en-US" altLang="zh-CN" b="1" dirty="0" smtClean="0"/>
              <a:t>5.4.5 </a:t>
            </a:r>
            <a:r>
              <a:rPr lang="zh-CN" altLang="zh-CN" b="1" dirty="0"/>
              <a:t>应用实践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任务</a:t>
            </a:r>
            <a:r>
              <a:rPr lang="en-US" altLang="zh-CN" b="1" dirty="0" smtClean="0"/>
              <a:t>5.4 </a:t>
            </a:r>
            <a:r>
              <a:rPr lang="zh-CN" altLang="en-US" b="1" dirty="0" smtClean="0"/>
              <a:t>对查询结果进行排序</a:t>
            </a:r>
            <a:endParaRPr lang="en-US" altLang="zh-CN" b="1" dirty="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在学生信息管理系统里，需要每学期为每位老师安排教学任务。针对学校的具体情况，需要在排课时间段显示还没有排课的老师的信息，保证每个老师都有教学任务。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5.4.1 </a:t>
            </a:r>
            <a:r>
              <a:rPr lang="zh-CN" altLang="zh-CN" b="1" dirty="0" smtClean="0"/>
              <a:t>情景描述</a:t>
            </a:r>
            <a:endParaRPr lang="zh-CN" altLang="zh-CN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为了解决上述问题，需要完成以下任务：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．查询显示所有老师的排课信息，不管有没有教学任务，都要显示老师的信息，如果有排课任务，就在授课表中有对应的课程编号信息；如果没有排课任务，就在对应的课程编号字段显示为</a:t>
            </a:r>
            <a:r>
              <a:rPr lang="en-US" dirty="0" smtClean="0"/>
              <a:t>NULL</a:t>
            </a:r>
            <a:r>
              <a:rPr lang="zh-CN" altLang="en-US" dirty="0" smtClean="0"/>
              <a:t>。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．再用条件“课程编号</a:t>
            </a:r>
            <a:r>
              <a:rPr lang="en-US" dirty="0" smtClean="0"/>
              <a:t> IS NULL</a:t>
            </a:r>
            <a:r>
              <a:rPr lang="zh-CN" altLang="en-US" dirty="0" smtClean="0"/>
              <a:t>”过滤没有教学任务的教师信息。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．执行查询语句。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5.4.2</a:t>
            </a:r>
            <a:r>
              <a:rPr lang="zh-CN" altLang="zh-CN" b="1" dirty="0" smtClean="0"/>
              <a:t>问题分析</a:t>
            </a:r>
            <a:endParaRPr lang="zh-CN" alt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，单击“对象资源管理器”中的“数据库”文件夹下的数据库“学生管理”；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5.4.3 </a:t>
            </a:r>
            <a:r>
              <a:rPr lang="zh-CN" altLang="zh-CN" b="1" dirty="0" smtClean="0"/>
              <a:t>解决方案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学生信息管理系统里存储了各类信息和记录，比如“学生”表里包含了学生的学号、姓名、性别、出生日期、个人联系电话、政治面貌、身份证号、家庭联系电话、家庭联系地址、班级编号多个字段的值。在某些功能中，开发团队只对其中部分信息感兴趣，比如只需要显示学生的学号、姓名、性别、出生日期字段，并把这部分信息的格式确定为“</a:t>
            </a:r>
            <a:r>
              <a:rPr lang="en-US" dirty="0" err="1" smtClean="0"/>
              <a:t>StudentID</a:t>
            </a:r>
            <a:r>
              <a:rPr lang="zh-CN" altLang="en-US" dirty="0" smtClean="0"/>
              <a:t>，</a:t>
            </a:r>
            <a:r>
              <a:rPr lang="en-US" dirty="0" err="1" smtClean="0"/>
              <a:t>StudentName</a:t>
            </a:r>
            <a:r>
              <a:rPr lang="zh-CN" altLang="en-US" dirty="0" smtClean="0"/>
              <a:t>，</a:t>
            </a:r>
            <a:r>
              <a:rPr lang="en-US" dirty="0" smtClean="0"/>
              <a:t>Sex</a:t>
            </a:r>
            <a:r>
              <a:rPr lang="zh-CN" altLang="en-US" dirty="0" smtClean="0"/>
              <a:t>，</a:t>
            </a:r>
            <a:r>
              <a:rPr lang="en-US" dirty="0" smtClean="0"/>
              <a:t>Birthday</a:t>
            </a:r>
            <a:r>
              <a:rPr lang="zh-CN" altLang="en-US" dirty="0" smtClean="0"/>
              <a:t>”。在这种情况下，意味着需要在原有的“学生”表中查询出刚才我们所指定的字段。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5.1.1 </a:t>
            </a:r>
            <a:r>
              <a:rPr lang="zh-CN" altLang="zh-CN" b="1" dirty="0" smtClean="0"/>
              <a:t>情景描述</a:t>
            </a:r>
            <a:endParaRPr lang="zh-CN" altLang="zh-CN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内连接</a:t>
            </a:r>
            <a:endParaRPr lang="en-US" altLang="zh-CN" dirty="0" smtClean="0"/>
          </a:p>
          <a:p>
            <a:r>
              <a:rPr lang="zh-CN" altLang="en-US" dirty="0" smtClean="0"/>
              <a:t>外连接</a:t>
            </a:r>
            <a:endParaRPr lang="en-US" altLang="zh-CN" dirty="0" smtClean="0"/>
          </a:p>
          <a:p>
            <a:r>
              <a:rPr lang="zh-CN" altLang="en-US" dirty="0" smtClean="0"/>
              <a:t>交叉连接</a:t>
            </a: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5.4.4 </a:t>
            </a:r>
            <a:r>
              <a:rPr lang="zh-CN" altLang="zh-CN" b="1" dirty="0" smtClean="0"/>
              <a:t>知识总结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143116"/>
            <a:ext cx="8429684" cy="2071702"/>
          </a:xfrm>
        </p:spPr>
        <p:txBody>
          <a:bodyPr>
            <a:normAutofit fontScale="92500"/>
          </a:bodyPr>
          <a:lstStyle/>
          <a:p>
            <a:r>
              <a:rPr lang="zh-CN" altLang="en-US" dirty="0" smtClean="0"/>
              <a:t>在销售数据库中查询还没有供过货的供应商的名单。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，单击“对象资源管理器”中的“数据库”文件夹下的数据库“销售”；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5.4.5 </a:t>
            </a:r>
            <a:r>
              <a:rPr lang="zh-CN" altLang="zh-CN" b="1" dirty="0" smtClean="0"/>
              <a:t>应用实践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57225" y="4214818"/>
          <a:ext cx="4000528" cy="812800"/>
        </p:xfrm>
        <a:graphic>
          <a:graphicData uri="http://schemas.openxmlformats.org/drawingml/2006/table">
            <a:tbl>
              <a:tblPr/>
              <a:tblGrid>
                <a:gridCol w="4000528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ID,gys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地址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电话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jh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进货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jh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RIGHT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jh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jh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IS NULL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57158" y="5500703"/>
            <a:ext cx="792961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74320" marR="0" lvl="0" indent="-27432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</a:pPr>
            <a:r>
              <a:rPr lang="en-US" altLang="zh-CN" sz="2000" dirty="0" smtClean="0">
                <a:solidFill>
                  <a:schemeClr val="tx2"/>
                </a:solidFill>
              </a:rPr>
              <a:t>4</a:t>
            </a:r>
            <a:r>
              <a:rPr lang="zh-CN" altLang="en-US" sz="2000" dirty="0" smtClean="0">
                <a:solidFill>
                  <a:schemeClr val="tx2"/>
                </a:solidFill>
              </a:rPr>
              <a:t>．单击工具栏上的</a:t>
            </a:r>
            <a:r>
              <a:rPr lang="en-US" altLang="zh-CN" sz="2000" dirty="0" smtClean="0">
                <a:solidFill>
                  <a:schemeClr val="tx2"/>
                </a:solidFill>
              </a:rPr>
              <a:t>【</a:t>
            </a:r>
            <a:r>
              <a:rPr lang="zh-CN" altLang="en-US" sz="2000" dirty="0" smtClean="0">
                <a:solidFill>
                  <a:schemeClr val="tx2"/>
                </a:solidFill>
              </a:rPr>
              <a:t>执行</a:t>
            </a:r>
            <a:r>
              <a:rPr lang="en-US" altLang="zh-CN" sz="2000" dirty="0" smtClean="0">
                <a:solidFill>
                  <a:schemeClr val="tx2"/>
                </a:solidFill>
              </a:rPr>
              <a:t>】</a:t>
            </a:r>
            <a:r>
              <a:rPr lang="zh-CN" altLang="en-US" sz="2000" dirty="0" smtClean="0">
                <a:solidFill>
                  <a:schemeClr val="tx2"/>
                </a:solidFill>
              </a:rPr>
              <a:t>按钮，如图所示，在进货表中没有对应的供应商的商品信息，对应的商品</a:t>
            </a:r>
            <a:r>
              <a:rPr lang="en-US" altLang="zh-CN" sz="2000" dirty="0" smtClean="0">
                <a:solidFill>
                  <a:schemeClr val="tx2"/>
                </a:solidFill>
              </a:rPr>
              <a:t>ID</a:t>
            </a:r>
            <a:r>
              <a:rPr lang="zh-CN" altLang="en-US" sz="2000" dirty="0" smtClean="0">
                <a:solidFill>
                  <a:schemeClr val="tx2"/>
                </a:solidFill>
              </a:rPr>
              <a:t>为</a:t>
            </a:r>
            <a:r>
              <a:rPr lang="en-US" altLang="zh-CN" sz="2000" dirty="0" smtClean="0">
                <a:solidFill>
                  <a:schemeClr val="tx2"/>
                </a:solidFill>
              </a:rPr>
              <a:t>NULL</a:t>
            </a:r>
            <a:r>
              <a:rPr lang="zh-CN" altLang="en-US" sz="2000" dirty="0" smtClean="0">
                <a:solidFill>
                  <a:schemeClr val="tx2"/>
                </a:solidFill>
              </a:rPr>
              <a:t>，则表示从未向此供应商进货。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9697" name="Picture 1" descr="图6-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714752"/>
            <a:ext cx="3143272" cy="1733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5.5.1 </a:t>
            </a:r>
            <a:r>
              <a:rPr lang="zh-CN" altLang="zh-CN" b="1" dirty="0"/>
              <a:t>情景描述</a:t>
            </a:r>
          </a:p>
          <a:p>
            <a:r>
              <a:rPr lang="en-US" altLang="zh-CN" b="1" dirty="0" smtClean="0"/>
              <a:t>5.5.2</a:t>
            </a:r>
            <a:r>
              <a:rPr lang="zh-CN" altLang="zh-CN" b="1" dirty="0"/>
              <a:t>问题分析</a:t>
            </a:r>
          </a:p>
          <a:p>
            <a:r>
              <a:rPr lang="en-US" altLang="zh-CN" b="1" dirty="0" smtClean="0"/>
              <a:t>5.5.3 </a:t>
            </a:r>
            <a:r>
              <a:rPr lang="zh-CN" altLang="zh-CN" b="1" dirty="0"/>
              <a:t>解决方案</a:t>
            </a:r>
          </a:p>
          <a:p>
            <a:r>
              <a:rPr lang="en-US" altLang="zh-CN" b="1" dirty="0" smtClean="0"/>
              <a:t>5.5.4 </a:t>
            </a:r>
            <a:r>
              <a:rPr lang="zh-CN" altLang="zh-CN" b="1" dirty="0"/>
              <a:t>知识总结</a:t>
            </a:r>
          </a:p>
          <a:p>
            <a:r>
              <a:rPr lang="en-US" altLang="zh-CN" b="1" dirty="0" smtClean="0"/>
              <a:t>5.5.5 </a:t>
            </a:r>
            <a:r>
              <a:rPr lang="zh-CN" altLang="zh-CN" b="1" dirty="0"/>
              <a:t>应用实践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任务</a:t>
            </a:r>
            <a:r>
              <a:rPr lang="en-US" altLang="zh-CN" b="1" dirty="0" smtClean="0"/>
              <a:t>5.5 </a:t>
            </a:r>
            <a:r>
              <a:rPr lang="zh-CN" altLang="en-US" b="1" dirty="0" smtClean="0"/>
              <a:t>分类汇总</a:t>
            </a:r>
            <a:endParaRPr lang="en-US" altLang="zh-CN" b="1" dirty="0" smtClean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在学生信息管理系统里，需要每学期为每位老师安排教学任务。针对学校的具体情况，需要在排课时间段显示还没有排课的老师的信息，保证每个老师都有教学任务。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5.5.1 </a:t>
            </a:r>
            <a:r>
              <a:rPr lang="zh-CN" altLang="zh-CN" b="1" dirty="0" smtClean="0"/>
              <a:t>情景描述</a:t>
            </a:r>
            <a:endParaRPr lang="zh-CN" altLang="zh-CN" b="1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为了解决上述问题，需要完成以下任务：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．查询显示所有老师的排课信息，不管有没有教学任务，都要显示老师的信息，如果有排课任务，就在授课表中有对应的课程编号信息；如果没有排课任务，就在对应的课程编号字段显示为</a:t>
            </a:r>
            <a:r>
              <a:rPr lang="en-US" dirty="0" smtClean="0"/>
              <a:t>NULL</a:t>
            </a:r>
            <a:r>
              <a:rPr lang="zh-CN" altLang="en-US" dirty="0" smtClean="0"/>
              <a:t>。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．再用条件“课程编号</a:t>
            </a:r>
            <a:r>
              <a:rPr lang="en-US" dirty="0" smtClean="0"/>
              <a:t> IS NULL</a:t>
            </a:r>
            <a:r>
              <a:rPr lang="zh-CN" altLang="en-US" dirty="0" smtClean="0"/>
              <a:t>”过滤没有教学任务的教师信息。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．执行查询语句。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5.5.2</a:t>
            </a:r>
            <a:r>
              <a:rPr lang="zh-CN" altLang="zh-CN" b="1" dirty="0" smtClean="0"/>
              <a:t>问题分析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，单击“对象资源管理器”中的“数据库”文件夹下的数据库“学生管理”；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5.5.3 </a:t>
            </a:r>
            <a:r>
              <a:rPr lang="zh-CN" altLang="zh-CN" b="1" dirty="0" smtClean="0"/>
              <a:t>解决方案</a:t>
            </a:r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内连接</a:t>
            </a:r>
            <a:endParaRPr lang="en-US" altLang="zh-CN" dirty="0" smtClean="0"/>
          </a:p>
          <a:p>
            <a:r>
              <a:rPr lang="zh-CN" altLang="en-US" dirty="0" smtClean="0"/>
              <a:t>外连接</a:t>
            </a:r>
            <a:endParaRPr lang="en-US" altLang="zh-CN" dirty="0" smtClean="0"/>
          </a:p>
          <a:p>
            <a:r>
              <a:rPr lang="zh-CN" altLang="en-US" dirty="0" smtClean="0"/>
              <a:t>交叉连接</a:t>
            </a: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5.5.4 </a:t>
            </a:r>
            <a:r>
              <a:rPr lang="zh-CN" altLang="zh-CN" b="1" dirty="0" smtClean="0"/>
              <a:t>知识总结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143116"/>
            <a:ext cx="8429684" cy="2071702"/>
          </a:xfrm>
        </p:spPr>
        <p:txBody>
          <a:bodyPr>
            <a:normAutofit fontScale="92500"/>
          </a:bodyPr>
          <a:lstStyle/>
          <a:p>
            <a:r>
              <a:rPr lang="zh-CN" altLang="en-US" dirty="0" smtClean="0"/>
              <a:t>在销售数据库中查询还没有供过货的供应商的名单。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，单击“对象资源管理器”中的“数据库”文件夹下的数据库“销售”；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5.5.5 </a:t>
            </a:r>
            <a:r>
              <a:rPr lang="zh-CN" altLang="zh-CN" b="1" dirty="0" smtClean="0"/>
              <a:t>应用实践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57225" y="4214818"/>
          <a:ext cx="4000528" cy="812800"/>
        </p:xfrm>
        <a:graphic>
          <a:graphicData uri="http://schemas.openxmlformats.org/drawingml/2006/table">
            <a:tbl>
              <a:tblPr/>
              <a:tblGrid>
                <a:gridCol w="4000528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ID,gys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地址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电话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jh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进货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jh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RIGHT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jh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jh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IS NULL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57158" y="5500703"/>
            <a:ext cx="792961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74320" marR="0" lvl="0" indent="-27432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</a:pPr>
            <a:r>
              <a:rPr lang="en-US" altLang="zh-CN" sz="2000" dirty="0" smtClean="0">
                <a:solidFill>
                  <a:schemeClr val="tx2"/>
                </a:solidFill>
              </a:rPr>
              <a:t>4</a:t>
            </a:r>
            <a:r>
              <a:rPr lang="zh-CN" altLang="en-US" sz="2000" dirty="0" smtClean="0">
                <a:solidFill>
                  <a:schemeClr val="tx2"/>
                </a:solidFill>
              </a:rPr>
              <a:t>．单击工具栏上的</a:t>
            </a:r>
            <a:r>
              <a:rPr lang="en-US" altLang="zh-CN" sz="2000" dirty="0" smtClean="0">
                <a:solidFill>
                  <a:schemeClr val="tx2"/>
                </a:solidFill>
              </a:rPr>
              <a:t>【</a:t>
            </a:r>
            <a:r>
              <a:rPr lang="zh-CN" altLang="en-US" sz="2000" dirty="0" smtClean="0">
                <a:solidFill>
                  <a:schemeClr val="tx2"/>
                </a:solidFill>
              </a:rPr>
              <a:t>执行</a:t>
            </a:r>
            <a:r>
              <a:rPr lang="en-US" altLang="zh-CN" sz="2000" dirty="0" smtClean="0">
                <a:solidFill>
                  <a:schemeClr val="tx2"/>
                </a:solidFill>
              </a:rPr>
              <a:t>】</a:t>
            </a:r>
            <a:r>
              <a:rPr lang="zh-CN" altLang="en-US" sz="2000" dirty="0" smtClean="0">
                <a:solidFill>
                  <a:schemeClr val="tx2"/>
                </a:solidFill>
              </a:rPr>
              <a:t>按钮，如图所示，在进货表中没有对应的供应商的商品信息，对应的商品</a:t>
            </a:r>
            <a:r>
              <a:rPr lang="en-US" altLang="zh-CN" sz="2000" dirty="0" smtClean="0">
                <a:solidFill>
                  <a:schemeClr val="tx2"/>
                </a:solidFill>
              </a:rPr>
              <a:t>ID</a:t>
            </a:r>
            <a:r>
              <a:rPr lang="zh-CN" altLang="en-US" sz="2000" dirty="0" smtClean="0">
                <a:solidFill>
                  <a:schemeClr val="tx2"/>
                </a:solidFill>
              </a:rPr>
              <a:t>为</a:t>
            </a:r>
            <a:r>
              <a:rPr lang="en-US" altLang="zh-CN" sz="2000" dirty="0" smtClean="0">
                <a:solidFill>
                  <a:schemeClr val="tx2"/>
                </a:solidFill>
              </a:rPr>
              <a:t>NULL</a:t>
            </a:r>
            <a:r>
              <a:rPr lang="zh-CN" altLang="en-US" sz="2000" dirty="0" smtClean="0">
                <a:solidFill>
                  <a:schemeClr val="tx2"/>
                </a:solidFill>
              </a:rPr>
              <a:t>，则表示从未向此供应商进货。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9697" name="Picture 1" descr="图6-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714752"/>
            <a:ext cx="3143272" cy="1733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14282" y="1857364"/>
            <a:ext cx="8715436" cy="464347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1</a:t>
            </a:r>
            <a:r>
              <a:rPr lang="zh-CN" altLang="en-US" dirty="0" smtClean="0"/>
              <a:t>．</a:t>
            </a:r>
            <a:r>
              <a:rPr lang="en-US" dirty="0" smtClean="0"/>
              <a:t>SELECT…FROM</a:t>
            </a:r>
            <a:r>
              <a:rPr lang="zh-CN" altLang="en-US" dirty="0" smtClean="0"/>
              <a:t>语句查询指定列，为查询结果定制列名。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</a:t>
            </a:r>
            <a:r>
              <a:rPr lang="en-US" dirty="0" smtClean="0"/>
              <a:t>WHERE</a:t>
            </a:r>
            <a:r>
              <a:rPr lang="zh-CN" altLang="en-US" dirty="0" smtClean="0"/>
              <a:t>子句过滤满足条件的行。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TOP</a:t>
            </a:r>
            <a:r>
              <a:rPr lang="zh-CN" altLang="en-US" dirty="0" smtClean="0"/>
              <a:t>、</a:t>
            </a:r>
            <a:r>
              <a:rPr lang="en-US" dirty="0" smtClean="0"/>
              <a:t>DISTINCT</a:t>
            </a:r>
            <a:r>
              <a:rPr lang="zh-CN" altLang="en-US" dirty="0" smtClean="0"/>
              <a:t>关键字。</a:t>
            </a:r>
          </a:p>
          <a:p>
            <a:r>
              <a:rPr lang="en-US" dirty="0" smtClean="0"/>
              <a:t>4</a:t>
            </a:r>
            <a:r>
              <a:rPr lang="zh-CN" altLang="en-US" dirty="0" smtClean="0"/>
              <a:t>．常用函数。</a:t>
            </a:r>
          </a:p>
          <a:p>
            <a:r>
              <a:rPr lang="en-US" dirty="0" smtClean="0"/>
              <a:t>5</a:t>
            </a:r>
            <a:r>
              <a:rPr lang="zh-CN" altLang="en-US" dirty="0" smtClean="0"/>
              <a:t>．</a:t>
            </a:r>
            <a:r>
              <a:rPr lang="en-US" dirty="0" smtClean="0"/>
              <a:t>BETWEEN…AND</a:t>
            </a:r>
            <a:r>
              <a:rPr lang="zh-CN" altLang="en-US" dirty="0" smtClean="0"/>
              <a:t>或</a:t>
            </a:r>
            <a:r>
              <a:rPr lang="en-US" dirty="0" smtClean="0"/>
              <a:t>NOT BETWEEN…AND</a:t>
            </a:r>
            <a:r>
              <a:rPr lang="zh-CN" altLang="en-US" dirty="0" smtClean="0"/>
              <a:t>运算符。</a:t>
            </a:r>
          </a:p>
          <a:p>
            <a:r>
              <a:rPr lang="en-US" dirty="0" smtClean="0"/>
              <a:t>6</a:t>
            </a:r>
            <a:r>
              <a:rPr lang="zh-CN" altLang="en-US" dirty="0" smtClean="0"/>
              <a:t>．</a:t>
            </a:r>
            <a:r>
              <a:rPr lang="en-US" dirty="0" smtClean="0"/>
              <a:t>IN</a:t>
            </a:r>
            <a:r>
              <a:rPr lang="zh-CN" altLang="en-US" dirty="0" smtClean="0"/>
              <a:t>或</a:t>
            </a:r>
            <a:r>
              <a:rPr lang="en-US" dirty="0" smtClean="0"/>
              <a:t>NOT IN</a:t>
            </a:r>
            <a:r>
              <a:rPr lang="zh-CN" altLang="en-US" dirty="0" smtClean="0"/>
              <a:t>运算符。</a:t>
            </a:r>
          </a:p>
          <a:p>
            <a:r>
              <a:rPr lang="en-US" dirty="0" smtClean="0"/>
              <a:t>7</a:t>
            </a:r>
            <a:r>
              <a:rPr lang="zh-CN" altLang="en-US" dirty="0" smtClean="0"/>
              <a:t>．</a:t>
            </a:r>
            <a:r>
              <a:rPr lang="en-US" dirty="0" smtClean="0"/>
              <a:t>NULL</a:t>
            </a:r>
            <a:r>
              <a:rPr lang="zh-CN" altLang="en-US" dirty="0" smtClean="0"/>
              <a:t>值表示不确定的信息，查询空值</a:t>
            </a:r>
            <a:r>
              <a:rPr lang="en-US" dirty="0" smtClean="0"/>
              <a:t>IS NULL</a:t>
            </a:r>
            <a:r>
              <a:rPr lang="zh-CN" altLang="en-US" dirty="0" smtClean="0"/>
              <a:t>，查询不是空值的记录</a:t>
            </a:r>
            <a:r>
              <a:rPr lang="en-US" dirty="0" smtClean="0"/>
              <a:t>IS NOT NULL</a:t>
            </a:r>
            <a:r>
              <a:rPr lang="zh-CN" altLang="en-US" dirty="0" smtClean="0"/>
              <a:t>。</a:t>
            </a:r>
          </a:p>
          <a:p>
            <a:r>
              <a:rPr lang="en-US" dirty="0" smtClean="0"/>
              <a:t>8</a:t>
            </a:r>
            <a:r>
              <a:rPr lang="zh-CN" altLang="en-US" dirty="0" smtClean="0"/>
              <a:t>．用</a:t>
            </a:r>
            <a:r>
              <a:rPr lang="en-US" dirty="0" smtClean="0"/>
              <a:t>LIKE</a:t>
            </a:r>
            <a:r>
              <a:rPr lang="zh-CN" altLang="en-US" dirty="0" smtClean="0"/>
              <a:t>关键字模糊查询。</a:t>
            </a:r>
          </a:p>
          <a:p>
            <a:r>
              <a:rPr lang="en-US" dirty="0" smtClean="0"/>
              <a:t>9</a:t>
            </a:r>
            <a:r>
              <a:rPr lang="zh-CN" altLang="en-US" dirty="0" smtClean="0"/>
              <a:t>．</a:t>
            </a:r>
            <a:r>
              <a:rPr lang="en-US" dirty="0" smtClean="0"/>
              <a:t>ORDER BY</a:t>
            </a:r>
            <a:r>
              <a:rPr lang="zh-CN" altLang="en-US" dirty="0" smtClean="0"/>
              <a:t>对结果集排序。</a:t>
            </a:r>
          </a:p>
          <a:p>
            <a:r>
              <a:rPr lang="en-US" dirty="0" smtClean="0"/>
              <a:t>10</a:t>
            </a:r>
            <a:r>
              <a:rPr lang="zh-CN" altLang="en-US" dirty="0" smtClean="0"/>
              <a:t>．</a:t>
            </a:r>
            <a:r>
              <a:rPr lang="en-US" dirty="0" smtClean="0"/>
              <a:t>GROUP BY</a:t>
            </a:r>
            <a:r>
              <a:rPr lang="zh-CN" altLang="en-US" dirty="0" smtClean="0"/>
              <a:t>进行分组。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学生信息管理系统里存储了各类信息和记录，比如“学生”表里包含了学生的学号、姓名、性别、出生日期、个人联系电话、政治面貌、身份证号、家庭联系电话、家庭联系地址、班级编号多个字段的值。在某些功能中，开发团队只对其中部分信息感兴趣，比如只需要显示学生的学号、姓名、性别、出生日期字段，并把这部分信息的格式确定为“</a:t>
            </a:r>
            <a:r>
              <a:rPr lang="en-US" dirty="0" err="1" smtClean="0"/>
              <a:t>StudentID</a:t>
            </a:r>
            <a:r>
              <a:rPr lang="zh-CN" altLang="en-US" dirty="0" smtClean="0"/>
              <a:t>，</a:t>
            </a:r>
            <a:r>
              <a:rPr lang="en-US" dirty="0" err="1" smtClean="0"/>
              <a:t>StudentName</a:t>
            </a:r>
            <a:r>
              <a:rPr lang="zh-CN" altLang="en-US" dirty="0" smtClean="0"/>
              <a:t>，</a:t>
            </a:r>
            <a:r>
              <a:rPr lang="en-US" dirty="0" smtClean="0"/>
              <a:t>Sex</a:t>
            </a:r>
            <a:r>
              <a:rPr lang="zh-CN" altLang="en-US" dirty="0" smtClean="0"/>
              <a:t>，</a:t>
            </a:r>
            <a:r>
              <a:rPr lang="en-US" dirty="0" smtClean="0"/>
              <a:t>Birthday</a:t>
            </a:r>
            <a:r>
              <a:rPr lang="zh-CN" altLang="en-US" dirty="0" smtClean="0"/>
              <a:t>”。在这种情况下，意味着需要在原有的“学生”表中查询出刚才我们所指定的字段。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5.1.2</a:t>
            </a:r>
            <a:r>
              <a:rPr lang="zh-CN" altLang="zh-CN" b="1" dirty="0" smtClean="0"/>
              <a:t>问题分析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，单击“对象资源管理器”中的“数据库”文件夹下的数据库“学生管理”；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5.1.3 </a:t>
            </a:r>
            <a:r>
              <a:rPr lang="zh-CN" altLang="zh-CN" b="1" dirty="0" smtClean="0"/>
              <a:t>解决方案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2643182"/>
            <a:ext cx="628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4</a:t>
            </a:r>
            <a:r>
              <a:rPr lang="zh-CN" altLang="en-US" dirty="0" smtClean="0"/>
              <a:t>．单击工具栏上的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执行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按钮，如图所示。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57224" y="1857364"/>
          <a:ext cx="5072380" cy="609600"/>
        </p:xfrm>
        <a:graphic>
          <a:graphicData uri="http://schemas.openxmlformats.org/drawingml/2006/table">
            <a:tbl>
              <a:tblPr/>
              <a:tblGrid>
                <a:gridCol w="507238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as '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  <a:cs typeface="Times New Roman"/>
                        </a:rPr>
                        <a:t>StudentID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',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as '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  <a:cs typeface="Times New Roman"/>
                        </a:rPr>
                        <a:t>StudentName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',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性别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as 'Sex' ,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出生日期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as 'Birthday' 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学生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5297" name="Picture 1" descr="图5-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214686"/>
            <a:ext cx="381952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查询表中的指定列</a:t>
            </a:r>
            <a:endParaRPr lang="en-US" altLang="zh-CN" dirty="0" smtClean="0"/>
          </a:p>
          <a:p>
            <a:r>
              <a:rPr lang="zh-CN" altLang="en-US" dirty="0" smtClean="0"/>
              <a:t>定制列名</a:t>
            </a:r>
            <a:endParaRPr lang="en-US" altLang="zh-CN" dirty="0" smtClean="0"/>
          </a:p>
          <a:p>
            <a:r>
              <a:rPr lang="zh-CN" altLang="en-US" dirty="0" smtClean="0"/>
              <a:t>使用计算列</a:t>
            </a: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5.1.4 </a:t>
            </a:r>
            <a:r>
              <a:rPr lang="zh-CN" altLang="zh-CN" b="1" dirty="0" smtClean="0"/>
              <a:t>知识总结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1285860"/>
            <a:ext cx="36134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/>
              <a:t>使用</a:t>
            </a:r>
            <a:r>
              <a:rPr lang="en-US" sz="1400" dirty="0" smtClean="0"/>
              <a:t>SELECT</a:t>
            </a:r>
            <a:r>
              <a:rPr lang="zh-CN" altLang="en-US" sz="1400" dirty="0" smtClean="0"/>
              <a:t>语句查询指定列的语法规则为：</a:t>
            </a:r>
            <a:endParaRPr lang="zh-CN" altLang="en-US" sz="14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71472" y="1857364"/>
          <a:ext cx="5342890" cy="406400"/>
        </p:xfrm>
        <a:graphic>
          <a:graphicData uri="http://schemas.openxmlformats.org/drawingml/2006/table">
            <a:tbl>
              <a:tblPr/>
              <a:tblGrid>
                <a:gridCol w="534289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字段列表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00034" y="2643182"/>
            <a:ext cx="735811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参数说明如下：</a:t>
            </a:r>
          </a:p>
          <a:p>
            <a:pPr lvl="0"/>
            <a:r>
              <a:rPr lang="zh-CN" altLang="en-US" dirty="0" smtClean="0"/>
              <a:t>字段列表：指定由查询返回的列，中间用逗号分隔</a:t>
            </a:r>
          </a:p>
          <a:p>
            <a:pPr lvl="0"/>
            <a:r>
              <a:rPr lang="zh-CN" altLang="en-US" dirty="0" smtClean="0"/>
              <a:t>表名：用于指定输出数据的来源表名。</a:t>
            </a:r>
            <a:endParaRPr lang="en-US" altLang="zh-CN" dirty="0" smtClean="0"/>
          </a:p>
          <a:p>
            <a:pPr lvl="0"/>
            <a:endParaRPr lang="zh-CN" altLang="en-US" dirty="0" smtClean="0"/>
          </a:p>
          <a:p>
            <a:r>
              <a:rPr lang="zh-CN" altLang="en-US" dirty="0" smtClean="0"/>
              <a:t>注意：</a:t>
            </a:r>
          </a:p>
          <a:p>
            <a:pPr lvl="0"/>
            <a:r>
              <a:rPr lang="zh-CN" altLang="en-US" dirty="0" smtClean="0"/>
              <a:t>如果要查询表中所有列，可以写出来表中的全部列名，也可以用星号（</a:t>
            </a:r>
            <a:r>
              <a:rPr lang="en-US" dirty="0" smtClean="0"/>
              <a:t>*</a:t>
            </a:r>
            <a:r>
              <a:rPr lang="zh-CN" altLang="en-US" dirty="0" smtClean="0"/>
              <a:t>）号代替字段列表参数。</a:t>
            </a:r>
          </a:p>
          <a:p>
            <a:pPr lvl="0"/>
            <a:r>
              <a:rPr lang="zh-CN" altLang="en-US" dirty="0" smtClean="0"/>
              <a:t>字段列表也可以是计算得到的列。</a:t>
            </a:r>
          </a:p>
          <a:p>
            <a:r>
              <a:rPr lang="zh-CN" altLang="en-US" dirty="0" smtClean="0"/>
              <a:t>字段列表的显示结果集可以重新定制列名。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319</TotalTime>
  <Words>3387</Words>
  <Application>Microsoft Office PowerPoint</Application>
  <PresentationFormat>全屏显示(4:3)</PresentationFormat>
  <Paragraphs>277</Paragraphs>
  <Slides>48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波形</vt:lpstr>
      <vt:lpstr>第五单元  简单查询</vt:lpstr>
      <vt:lpstr>PowerPoint 演示文稿</vt:lpstr>
      <vt:lpstr>任务5.1 查询指定列</vt:lpstr>
      <vt:lpstr>5.1.1 情景描述</vt:lpstr>
      <vt:lpstr>5.1.2问题分析</vt:lpstr>
      <vt:lpstr>5.1.3 解决方案</vt:lpstr>
      <vt:lpstr>PowerPoint 演示文稿</vt:lpstr>
      <vt:lpstr>5.1.4 知识总结</vt:lpstr>
      <vt:lpstr>PowerPoint 演示文稿</vt:lpstr>
      <vt:lpstr>PowerPoint 演示文稿</vt:lpstr>
      <vt:lpstr>PowerPoint 演示文稿</vt:lpstr>
      <vt:lpstr>定制列名</vt:lpstr>
      <vt:lpstr>PowerPoint 演示文稿</vt:lpstr>
      <vt:lpstr>使用计算列</vt:lpstr>
      <vt:lpstr>PowerPoint 演示文稿</vt:lpstr>
      <vt:lpstr>PowerPoint 演示文稿</vt:lpstr>
      <vt:lpstr>5.1.5 应用实践</vt:lpstr>
      <vt:lpstr>任务5.2 使用子查询</vt:lpstr>
      <vt:lpstr>5.2.1 情景描述</vt:lpstr>
      <vt:lpstr>5.2.2问题分析</vt:lpstr>
      <vt:lpstr>5.2.3 解决方案</vt:lpstr>
      <vt:lpstr>5.2.4 知识总结</vt:lpstr>
      <vt:lpstr>查询前几条记录</vt:lpstr>
      <vt:lpstr>PowerPoint 演示文稿</vt:lpstr>
      <vt:lpstr>去掉重复的记录</vt:lpstr>
      <vt:lpstr>PowerPoint 演示文稿</vt:lpstr>
      <vt:lpstr>使用WHERE语句限定行</vt:lpstr>
      <vt:lpstr>5.2.5 应用实践</vt:lpstr>
      <vt:lpstr>任务5.3 使用函数查询数据</vt:lpstr>
      <vt:lpstr>5.3.1 情景描述</vt:lpstr>
      <vt:lpstr>5.3.2问题分析</vt:lpstr>
      <vt:lpstr>5.3.3 解决方案</vt:lpstr>
      <vt:lpstr>PowerPoint 演示文稿</vt:lpstr>
      <vt:lpstr>5.3.4 知识总结</vt:lpstr>
      <vt:lpstr>5.3.5 应用实践</vt:lpstr>
      <vt:lpstr>任务5.4 对查询结果进行排序</vt:lpstr>
      <vt:lpstr>5.4.1 情景描述</vt:lpstr>
      <vt:lpstr>5.4.2问题分析</vt:lpstr>
      <vt:lpstr>5.4.3 解决方案</vt:lpstr>
      <vt:lpstr>5.4.4 知识总结</vt:lpstr>
      <vt:lpstr>5.4.5 应用实践</vt:lpstr>
      <vt:lpstr>任务5.5 分类汇总</vt:lpstr>
      <vt:lpstr>5.5.1 情景描述</vt:lpstr>
      <vt:lpstr>5.5.2问题分析</vt:lpstr>
      <vt:lpstr>5.5.3 解决方案</vt:lpstr>
      <vt:lpstr>5.5.4 知识总结</vt:lpstr>
      <vt:lpstr>5.5.5 应用实践</vt:lpstr>
      <vt:lpstr>本章小结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分析与设计数据库</dc:title>
  <dc:creator>Administrator</dc:creator>
  <cp:lastModifiedBy>微软用户</cp:lastModifiedBy>
  <cp:revision>90</cp:revision>
  <dcterms:created xsi:type="dcterms:W3CDTF">2015-03-08T15:14:07Z</dcterms:created>
  <dcterms:modified xsi:type="dcterms:W3CDTF">2015-12-15T02:10:45Z</dcterms:modified>
</cp:coreProperties>
</file>