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51" r:id="rId1"/>
  </p:sldMasterIdLst>
  <p:notesMasterIdLst>
    <p:notesMasterId r:id="rId34"/>
  </p:notesMasterIdLst>
  <p:sldIdLst>
    <p:sldId id="2604" r:id="rId2"/>
    <p:sldId id="2664" r:id="rId3"/>
    <p:sldId id="2665" r:id="rId4"/>
    <p:sldId id="2689" r:id="rId5"/>
    <p:sldId id="2691" r:id="rId6"/>
    <p:sldId id="2690" r:id="rId7"/>
    <p:sldId id="2692" r:id="rId8"/>
    <p:sldId id="2693" r:id="rId9"/>
    <p:sldId id="2694" r:id="rId10"/>
    <p:sldId id="2695" r:id="rId11"/>
    <p:sldId id="2697" r:id="rId12"/>
    <p:sldId id="2696" r:id="rId13"/>
    <p:sldId id="2698" r:id="rId14"/>
    <p:sldId id="2699" r:id="rId15"/>
    <p:sldId id="2700" r:id="rId16"/>
    <p:sldId id="2701" r:id="rId17"/>
    <p:sldId id="2702" r:id="rId18"/>
    <p:sldId id="2703" r:id="rId19"/>
    <p:sldId id="2704" r:id="rId20"/>
    <p:sldId id="2705" r:id="rId21"/>
    <p:sldId id="2706" r:id="rId22"/>
    <p:sldId id="2707" r:id="rId23"/>
    <p:sldId id="2708" r:id="rId24"/>
    <p:sldId id="2709" r:id="rId25"/>
    <p:sldId id="2710" r:id="rId26"/>
    <p:sldId id="2711" r:id="rId27"/>
    <p:sldId id="2712" r:id="rId28"/>
    <p:sldId id="2713" r:id="rId29"/>
    <p:sldId id="2715" r:id="rId30"/>
    <p:sldId id="2714" r:id="rId31"/>
    <p:sldId id="2716" r:id="rId32"/>
    <p:sldId id="2717" r:id="rId3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33"/>
    <a:srgbClr val="0000FF"/>
    <a:srgbClr val="FF00FF"/>
    <a:srgbClr val="00CC00"/>
    <a:srgbClr val="FFFF00"/>
    <a:srgbClr val="0066FF"/>
    <a:srgbClr val="FF9900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0" d="100"/>
          <a:sy n="80" d="100"/>
        </p:scale>
        <p:origin x="-1596" y="-96"/>
      </p:cViewPr>
      <p:guideLst>
        <p:guide orient="horz" pos="2113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7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 noTextEdit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10FC27A-1C0F-4C47-8681-2CBF45B9A5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43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86731-D0D8-4B0A-9008-C83E6671D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037610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8EB08-85A6-4848-A68B-8647EBB187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4698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02778-62B0-44E1-A3B5-AB18B914A3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00073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BA9AD-CCFD-4F3A-95EC-7FD964C23F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42458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4F989-58EB-408F-9FE0-630401C7B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84158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BA748-7C9E-49F2-84CF-DCB08DE86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459819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82DEB-6576-4807-A590-7C41E0F842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92928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51CF5-DCDC-403F-8D26-FE9211FBA5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225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6A15F-92B6-47BD-AA1C-D267DC9691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6803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713DE-C2A7-4353-8EC5-DC97D0CEC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33996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9C517-5D03-465D-88F0-779EDFEC99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39456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27D64CE-EC30-47B3-9B35-16B467DEA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3"/>
          <p:cNvSpPr>
            <a:spLocks noChangeArrowheads="1" noChangeShapeType="1"/>
          </p:cNvSpPr>
          <p:nvPr/>
        </p:nvSpPr>
        <p:spPr bwMode="auto">
          <a:xfrm>
            <a:off x="1038225" y="1384300"/>
            <a:ext cx="7345363" cy="731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b="1" kern="10" dirty="0" smtClean="0">
                <a:ln w="19050" cap="sq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Visual FoxPro</a:t>
            </a:r>
            <a:r>
              <a:rPr lang="zh-CN" altLang="en-US" sz="3600" b="1" kern="10" dirty="0" smtClean="0">
                <a:ln w="19050" cap="sq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程序设计教程</a:t>
            </a:r>
            <a:endParaRPr lang="en-US" altLang="zh-CN" sz="3600" b="1" kern="10" dirty="0">
              <a:ln w="19050" cap="sq" cmpd="sng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627784" y="2420938"/>
            <a:ext cx="59828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dirty="0">
                <a:ea typeface="黑体" pitchFamily="49" charset="-122"/>
              </a:rPr>
              <a:t> </a:t>
            </a:r>
            <a:r>
              <a:rPr lang="en-US" altLang="zh-CN" sz="3600" dirty="0">
                <a:ea typeface="黑体" pitchFamily="49" charset="-122"/>
              </a:rPr>
              <a:t>—Win7+Visual FoxPro 6.0</a:t>
            </a:r>
            <a:endParaRPr lang="zh-CN" altLang="en-US" sz="3600" dirty="0">
              <a:ea typeface="黑体" pitchFamily="49" charset="-122"/>
            </a:endParaRPr>
          </a:p>
        </p:txBody>
      </p:sp>
      <p:sp>
        <p:nvSpPr>
          <p:cNvPr id="4106" name="十字星 3"/>
          <p:cNvSpPr>
            <a:spLocks noChangeArrowheads="1"/>
          </p:cNvSpPr>
          <p:nvPr/>
        </p:nvSpPr>
        <p:spPr bwMode="auto">
          <a:xfrm>
            <a:off x="809625" y="915988"/>
            <a:ext cx="269875" cy="23336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7" name="十字星 15"/>
          <p:cNvSpPr>
            <a:spLocks noChangeArrowheads="1"/>
          </p:cNvSpPr>
          <p:nvPr/>
        </p:nvSpPr>
        <p:spPr bwMode="auto">
          <a:xfrm>
            <a:off x="1079500" y="809625"/>
            <a:ext cx="269875" cy="2349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8" name="十字星 16"/>
          <p:cNvSpPr>
            <a:spLocks noChangeArrowheads="1"/>
          </p:cNvSpPr>
          <p:nvPr/>
        </p:nvSpPr>
        <p:spPr bwMode="auto">
          <a:xfrm>
            <a:off x="539750" y="692150"/>
            <a:ext cx="269875" cy="2349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十字星 17"/>
          <p:cNvSpPr>
            <a:spLocks noChangeArrowheads="1"/>
          </p:cNvSpPr>
          <p:nvPr/>
        </p:nvSpPr>
        <p:spPr bwMode="auto">
          <a:xfrm>
            <a:off x="552450" y="1149350"/>
            <a:ext cx="269875" cy="2349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" name="Amazing Grace - 钢琴伴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2924944"/>
            <a:ext cx="609600" cy="609600"/>
          </a:xfrm>
          <a:prstGeom prst="rect">
            <a:avLst/>
          </a:prstGeom>
        </p:spPr>
      </p:pic>
      <p:sp>
        <p:nvSpPr>
          <p:cNvPr id="11" name="十字星 17"/>
          <p:cNvSpPr>
            <a:spLocks noChangeArrowheads="1"/>
          </p:cNvSpPr>
          <p:nvPr/>
        </p:nvSpPr>
        <p:spPr bwMode="auto">
          <a:xfrm>
            <a:off x="1049544" y="1881188"/>
            <a:ext cx="269875" cy="2349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2" name="Picture 2" descr="c:\users\ADMINI~1\appdata\roaming\360se6\USERDA~1\Temp\120017~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2744102"/>
            <a:ext cx="2141964" cy="302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istrator\appdata\roaming\360se6\User Data\temp\51702720f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776" y="3180282"/>
            <a:ext cx="2144016" cy="30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istrator\appdata\roaming\360se6\User Data\temp\51702719f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154" y="3616724"/>
            <a:ext cx="2137968" cy="30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99702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path" presetSubtype="0" repeatCount="indefinite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65 0.000093 C 0.000065 0.033193 0.087919 0.060043 0.195039 0.060043 C 0.321259 0.060043 0.366909 0.030183 0.386189 0.012133 L 0.405979 -0.011947 C 0.425599 -0.029997 0.474029 -0.059857 0.616739 -0.059857 C 0.708059 -0.059857 0.811879 -0.033007 0.811879 0.000093 C 0.811879 0.033193 0.708059 0.060043 0.616739 0.060043 C 0.474029 0.060043 0.425599 0.030183 0.405979 0.012133 L 0.386189 -0.011947 C 0.366909 -0.029997 0.321259 -0.059857 0.195039 -0.059857 C 0.087919 -0.059857 0.000065 -0.033007 0.000065 0.000093 Z " pathEditMode="relative" rAng="0" ptsTypes="ffFffffFfff">
                                      <p:cBhvr>
                                        <p:cTn id="18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06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10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10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path" presetSubtype="0" repeatCount="indefinite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0.02222 C -0.01667 -0.09931 -0.04566 -0.16181 -0.08108 -0.16181 C -0.12274 -0.16181 -0.13802 -0.09236 -0.14392 -0.05046 L -0.15052 0.00579 C -0.15677 0.04768 -0.17292 0.11736 -0.21979 0.11736 C -0.25 0.11736 -0.28438 0.05463 -0.28438 -0.02222 C -0.28438 -0.09931 -0.25 -0.16181 -0.21979 -0.16181 C -0.17292 -0.16181 -0.15677 -0.09236 -0.15052 -0.05046 L -0.14392 0.00579 C -0.13802 0.04768 -0.12274 0.11736 -0.08108 0.11736 C -0.04566 0.11736 -0.01667 0.05463 -0.01667 -0.02222 Z " pathEditMode="relative" rAng="0" ptsTypes="ffFffffFfff">
                                      <p:cBhvr>
                                        <p:cTn id="3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383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410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path" presetSubtype="0" repeatCount="indefinite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03 0.15148 C 0.20503 0.07447 0.17604 0.01179 0.14062 0.01179 C 0.09895 0.01179 0.08368 0.0814 0.07777 0.12326 L 0.07118 0.17946 C 0.06493 0.22132 0.04878 0.29093 0.00191 0.29093 C -0.0283 0.29093 -0.06268 0.22826 -0.06268 0.15148 C -0.06268 0.07447 -0.0283 0.01179 0.00191 0.01179 C 0.04878 0.01179 0.06493 0.0814 0.07118 0.12326 L 0.07777 0.17946 C 0.08368 0.22132 0.09895 0.29093 0.14062 0.29093 C 0.17604 0.29093 0.20503 0.22826 0.20503 0.15148 Z " pathEditMode="relative" rAng="0" ptsTypes="ffFffffFfff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385" y="-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103" grpId="0"/>
      <p:bldP spid="4106" grpId="0" bldLvl="0" animBg="1" autoUpdateAnimBg="0"/>
      <p:bldP spid="4106" grpId="1" bldLvl="0" animBg="1" autoUpdateAnimBg="0"/>
      <p:bldP spid="4107" grpId="0" bldLvl="0" animBg="1" autoUpdateAnimBg="0"/>
      <p:bldP spid="4107" grpId="1" bldLvl="0" animBg="1" autoUpdateAnimBg="0"/>
      <p:bldP spid="4107" grpId="2" bldLvl="0" animBg="1" autoUpdateAnimBg="0"/>
      <p:bldP spid="4107" grpId="3" bldLvl="0" animBg="1" autoUpdateAnimBg="0"/>
      <p:bldP spid="4108" grpId="0" bldLvl="0" animBg="1" autoUpdateAnimBg="0"/>
      <p:bldP spid="4108" grpId="1" bldLvl="0" animBg="1" autoUpdateAnimBg="0"/>
      <p:bldP spid="4109" grpId="0" bldLvl="0" animBg="1" autoUpdateAnimBg="0"/>
      <p:bldP spid="4109" grpId="1" bldLvl="0" animBg="1" autoUpdateAnimBg="0"/>
      <p:bldP spid="4109" grpId="2" bldLvl="0" animBg="1" autoUpdateAnimBg="0"/>
      <p:bldP spid="4109" grpId="3" bldLvl="0" animBg="1" autoUpdateAnimBg="0"/>
      <p:bldP spid="11" grpId="0" bldLvl="0" animBg="1" autoUpdateAnimBg="0"/>
      <p:bldP spid="11" grpId="1" bldLvl="0" animBg="1" autoUpdateAnimBg="0"/>
      <p:bldP spid="11" grpId="2" bldLvl="0" animBg="1" autoUpdateAnimBg="0"/>
      <p:bldP spid="11" grpId="3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4613" y="548680"/>
            <a:ext cx="899795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打开多个数据库时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，但只有一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个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当前数据库可进行操作。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要设置某个数据库为当前数据库，可使用如下命令：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SET DATABASE TO [</a:t>
            </a:r>
            <a:r>
              <a:rPr lang="en-US" altLang="zh-CN" sz="2100" dirty="0" err="1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DatabaseName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]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命令的功能是：在同时打开多个数据库的条件下，设置某个数据库为当前数据库或非当前数据库。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DatabaseName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：要指定为当前库的库名。缺省时或者被指定为一个空字符串，都指将当前库设置为非当前库。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可以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从“常用”工具栏上的数据库下拉列表中，选择一个打开的数据库作为当前数据库，如图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4-6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4613" y="158225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</a:t>
            </a:r>
            <a:r>
              <a:rPr lang="zh-CN" altLang="en-US" sz="2200" dirty="0">
                <a:ea typeface="黑体" pitchFamily="49" charset="-122"/>
              </a:rPr>
              <a:t>．设置当前数据库</a:t>
            </a:r>
          </a:p>
        </p:txBody>
      </p:sp>
      <p:sp>
        <p:nvSpPr>
          <p:cNvPr id="4" name="矩形 3"/>
          <p:cNvSpPr/>
          <p:nvPr/>
        </p:nvSpPr>
        <p:spPr>
          <a:xfrm>
            <a:off x="1489795" y="4869160"/>
            <a:ext cx="6167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3-6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从常用工具栏的“数据库”列表框中选择当前数据库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588" y="3933056"/>
            <a:ext cx="6300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4613" y="5085184"/>
            <a:ext cx="8997950" cy="16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注意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执行查询或表单时，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可以自动打开数据库。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在当前数据工作期有效。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3-5】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设置为当前数据库。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TO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管理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8706932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4613" y="548680"/>
            <a:ext cx="8997950" cy="551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关闭已打开的数据库，可用如下的命令。</a:t>
            </a: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CLOSE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[ALL | DATABASES [ALL]]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命令的功能是：关闭当前数据库和表。若没有当前数据库，则关闭所有工作区内所有打开的自由表、索引和格式文件，并选择工作区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1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为当前工作区。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①ALL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：关闭所有文件，选择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号工作区为当前工作区。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②DATABASES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[ALL]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：无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ALL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关键字时，关闭当前数据工作期内的当前数据库和它的表文件。如果无当前数据库，则关闭所有工作区中的自由表、索引和格式文件，并且选择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号工作区。有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ALL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关键字时，指定关闭当前的和所有非当前数据工作期中的打开的数据库和表、自由表、所有工作区的索引和格式文件，选定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号工作区。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③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如果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项目管理器在打开时，须用项目管理器中的“关闭”按钮，关闭已打开的数据库。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3-6】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为当前数据库，然后关闭该数据库。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TO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CLOSE DATABASES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4613" y="158225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4</a:t>
            </a:r>
            <a:r>
              <a:rPr lang="zh-CN" altLang="en-US" sz="2200" dirty="0" smtClean="0">
                <a:ea typeface="黑体" pitchFamily="49" charset="-122"/>
              </a:rPr>
              <a:t>．关闭数据库</a:t>
            </a:r>
            <a:endParaRPr lang="zh-CN" altLang="en-US" sz="22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497985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510786"/>
            <a:ext cx="5508233" cy="166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在项目管理器中删除数据库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项目管理器中，选择要删除的数据库，然后单击“移去 ”按钮，或选定数据库后按下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Delete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键，将弹出如图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3-7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所示系统提示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对话框。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879" y="116632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 smtClean="0">
                <a:ea typeface="黑体" pitchFamily="49" charset="-122"/>
              </a:rPr>
              <a:t>5</a:t>
            </a:r>
            <a:r>
              <a:rPr lang="zh-CN" altLang="en-US" sz="2200" dirty="0" smtClean="0">
                <a:ea typeface="黑体" pitchFamily="49" charset="-122"/>
              </a:rPr>
              <a:t>．删除数据库</a:t>
            </a:r>
            <a:endParaRPr lang="zh-CN" altLang="en-US" sz="2200" dirty="0"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48640"/>
            <a:ext cx="3379337" cy="129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054772" y="1844824"/>
            <a:ext cx="2574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3-7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系统提示对话框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79" y="2924944"/>
            <a:ext cx="8997950" cy="385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通过命令方式删除数据库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删除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数据库的命令格式如下。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DELETE 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 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 [DELETETABLES]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命令的功能是：从磁盘上删除一个数据库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。若存在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DELETETABLES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时，从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磁盘上删除包含在数据库中的表和包含表的数据库。缺省时，仅删除数据库而将所指向的表释放为自由表。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注意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如果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SET SAFETY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ON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会提示是否要删除指定的数据库。如果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SET SAFETY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OFF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，自动从磁盘上删除数据库。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3-7】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不提示删除数据库“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SAFETY OFF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DELETE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879" y="2209778"/>
            <a:ext cx="8997950" cy="68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移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去：是指把数据库从项目中移出，但并不从磁盘中删除。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删除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：是指把数据库从项目中移出，并从磁盘中删除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849236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098521"/>
            <a:ext cx="2488997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zh-CN" altLang="en-US" sz="2200" dirty="0">
                <a:ea typeface="黑体" pitchFamily="49" charset="-122"/>
              </a:rPr>
              <a:t> </a:t>
            </a: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．分析表结构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591118"/>
            <a:ext cx="8997950" cy="132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是用来组织和管理数据，是存储数据的基本单位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不含表的数据库无实际用处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中，表分为数据库表和自由表，数据库表具有自由表所没有的一些特性。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本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节介绍数据库表和自由表的特性与创建方法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6632"/>
            <a:ext cx="4532312" cy="432000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6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3.2 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创建表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960469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3.2.1  </a:t>
            </a:r>
            <a:r>
              <a:rPr lang="zh-CN" altLang="en-US" sz="2200" dirty="0">
                <a:ea typeface="黑体" pitchFamily="49" charset="-122"/>
              </a:rPr>
              <a:t>分析和设计表的结构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362955"/>
            <a:ext cx="8997950" cy="69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数据表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主要由两部分组成，一是结构部分；二是记录部分，记录部分也就是表的数据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501008"/>
            <a:ext cx="2488997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二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维表的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结构分析略，表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所示的“学生”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表分为结构和记录（数据）两部分。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5795972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学生”表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733" y="3176736"/>
            <a:ext cx="636111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815577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250" y="559631"/>
            <a:ext cx="8997950" cy="389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“学生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.dbf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”、“通讯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.dbf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“课程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“成绩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“系名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“教师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“授课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dbf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”等表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结构如下：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学生：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学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，姓名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C(10)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，性别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，出生日期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，系别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，总分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N(5,1)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，团员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T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，简历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M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，照片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G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通讯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，宿舍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，联系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QQ C(9)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，家庭详细通讯地址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C(20)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，个人电话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C(11)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，家长姓名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C(16)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，家长电话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C(11)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，备注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课程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课程号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C(4)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，课程名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C(20)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，学时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N(3)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，学分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，是否必修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L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成绩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，课程号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C(4)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，成绩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N(5,1)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系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名：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系号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，系名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C(20)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教师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教师号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C(5)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，姓名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，性别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，系别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，职称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C(10)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，工资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N(8,2)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，津贴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L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授课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教师号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C(5)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，课程号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C(4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)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250" y="104757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．设计表结构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250" y="4549950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3.2.2  </a:t>
            </a:r>
            <a:r>
              <a:rPr lang="zh-CN" altLang="en-US" sz="2200" dirty="0">
                <a:ea typeface="黑体" pitchFamily="49" charset="-122"/>
              </a:rPr>
              <a:t>创建数据库表与结构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250" y="5004824"/>
            <a:ext cx="8997950" cy="165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创建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表与结构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时需打开“表设计器”，方法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主要有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种：菜单方式、在一个项目中建立和命令方式。为了以后编程方便，建议读者使用命令方式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方法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一：有项目管理器方式和菜单方式两种。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方法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二：在数据库打开的情况下，可以使用菜单方式、通过“数据库设计器”工具栏方式和命令方式三种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183340"/>
      </p:ext>
    </p:ext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0960" y="586486"/>
            <a:ext cx="8997950" cy="6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下面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我们以在“教学管理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数据库中，创建“学生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表为例，说明在项目管理器中创建数据库表与结构的方法和步骤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0960" y="152064"/>
            <a:ext cx="5580112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．在项目管理器中创建数据库表与结构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312" y="1405086"/>
            <a:ext cx="3401176" cy="219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563312" y="3676382"/>
            <a:ext cx="34907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3-8  “</a:t>
            </a:r>
            <a:r>
              <a:rPr lang="en-US" altLang="zh-CN" dirty="0" err="1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Jxgl.pjx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项目管理器窗口</a:t>
            </a:r>
          </a:p>
        </p:txBody>
      </p:sp>
      <p:sp>
        <p:nvSpPr>
          <p:cNvPr id="5" name="矩形 4"/>
          <p:cNvSpPr/>
          <p:nvPr/>
        </p:nvSpPr>
        <p:spPr>
          <a:xfrm>
            <a:off x="3594820" y="6281361"/>
            <a:ext cx="261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3-9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新建表”对话框       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6351662" y="6281361"/>
            <a:ext cx="261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3-10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创建”对话框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0960" y="4010331"/>
            <a:ext cx="3561854" cy="22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⑶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单击“右侧”中的“新建 ”按钮，弹出“新建表”对话框，如图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3-9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      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⑷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在“新建表”对话框，单击“新建表”按钮，弹出“创建”对话框，如图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3-10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0960" y="1343620"/>
            <a:ext cx="529220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3-8】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通过项目管理器方式，在数据库“教学管理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中创建“学生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数据表。。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项目，在打开的项目管理器中，单击“全部”或“数据”选项卡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单击“数据库”图标前的的折叠符号“＋”，再展开“教学管理”，并选择“表”图标，如图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3-8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48730"/>
            <a:ext cx="2538282" cy="214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65104"/>
            <a:ext cx="2376264" cy="183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008637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116632"/>
            <a:ext cx="5364217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⑸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在“创建”对话框中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，选择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要保存的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文件夹“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DATA”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；输入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要创建和保存的数据表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名称“学生”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。单击“保存”按钮，将打开“表设计器”对话框，如图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6096" y="2406644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3-11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表设计器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学生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对话框</a:t>
            </a:r>
          </a:p>
        </p:txBody>
      </p:sp>
      <p:sp>
        <p:nvSpPr>
          <p:cNvPr id="4" name="矩形 3"/>
          <p:cNvSpPr/>
          <p:nvPr/>
        </p:nvSpPr>
        <p:spPr>
          <a:xfrm>
            <a:off x="5589240" y="3645787"/>
            <a:ext cx="3366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3-12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系统”提示信息对话框                   </a:t>
            </a:r>
          </a:p>
        </p:txBody>
      </p:sp>
      <p:sp>
        <p:nvSpPr>
          <p:cNvPr id="5" name="矩形 4"/>
          <p:cNvSpPr/>
          <p:nvPr/>
        </p:nvSpPr>
        <p:spPr>
          <a:xfrm>
            <a:off x="5976156" y="6488668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3-13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记录编辑窗口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712" y="116632"/>
            <a:ext cx="3177176" cy="229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663" y="2829451"/>
            <a:ext cx="18192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78" y="4015118"/>
            <a:ext cx="3013644" cy="254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1879" y="1518801"/>
            <a:ext cx="5364217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⑹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接下来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，按照学生表的结构，依次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设置“学生”数据表所需要的“字段名”、“类型”和“宽度”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学生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，姓名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C(10)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，性别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，出生日期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，系别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C(2)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，总分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N(5,1)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，团员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，简历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，照片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G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71879" y="3497034"/>
            <a:ext cx="5364217" cy="324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⑺单击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“确定”按钮完成表的设计，系统弹出“现在输入数据记录吗？”提示信息对话框，如图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3-12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⑻单击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“是”按钮，系统进入记录编辑界面，如图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3-13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      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⑼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记录录入完毕后，按下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Ctrl+W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（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或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Ctrl+End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，或单击编辑窗口右上角的“关闭 ”按钮）组合键，关闭编辑窗口并保存录入的记录数据；如果按下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Esc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（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或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Ctrl+Q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组合键），则表示放弃已录入的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记录。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295802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43455"/>
            <a:ext cx="899795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备注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型与通用型字段显示“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memo”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与“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gen”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标志，输入数据时，按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Ctrl+Pgdn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键或双击“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memo”(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或“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gen”)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打开备注型字段（或通用型字段）编辑窗口，输入或修改信息。输入或修改完毕，按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Ctrl+W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键或单击窗口的“关闭”按钮关闭备注型字段编辑窗口。这时，字段标志首字母显示为大写即“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Memo”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或“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Gen”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2031126"/>
            <a:ext cx="7992888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．通过“数据库设计器”工具栏创建数据库表与结构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2434581"/>
            <a:ext cx="899795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3-9】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使用习题二中的上机操作第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题所建立的“课程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，利用“向导”，在在数据库“教学管理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中创建“课程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方法和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97~99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3889603"/>
            <a:ext cx="899795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利用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命令的方式创建表结构的方法有二个，第一个是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的专用命令，该命令以打开表设计器来创建表及结构；第二个是通过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命令来创建，这实际上是由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的数据定义语言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DDL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来完成。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使用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命令创建表用结构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创建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表结构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命令的语法格式如下：</a:t>
            </a: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dbf_Name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|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？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命令的功能是：启动表设计器，创建表结构。其中参数“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dbf_Name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，指定要创建的表名。“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?”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显示“创建”对话框，提示用户为正在创建的表命名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1879" y="3486148"/>
            <a:ext cx="7992888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</a:t>
            </a:r>
            <a:r>
              <a:rPr lang="zh-CN" altLang="en-US" sz="2200" dirty="0">
                <a:ea typeface="黑体" pitchFamily="49" charset="-122"/>
              </a:rPr>
              <a:t>．通过命令方式创建数据库表与结构</a:t>
            </a:r>
          </a:p>
        </p:txBody>
      </p:sp>
    </p:spTree>
    <p:extLst>
      <p:ext uri="{BB962C8B-B14F-4D97-AF65-F5344CB8AC3E}">
        <p14:creationId xmlns:p14="http://schemas.microsoft.com/office/powerpoint/2010/main" val="3230046865"/>
      </p:ext>
    </p:ext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116632"/>
            <a:ext cx="899795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3-10】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命令方式，创建表文件“系名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，该表的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结构为：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系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名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.DBF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：系号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C(4)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，系名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C(20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)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solidFill>
                <a:srgbClr val="FFFF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步骤如下：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①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利用创建表命令打开表设计器，在命令窗口中依次输入：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CREATE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系名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②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弹出如图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所示的“表设计器”对话框。在“字段”选项卡中，根据表结构中输入相应的字段名、字段类型和宽度（有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型字段，还将设置小数位数）等等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⑵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利用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CREATE_SQL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创建表结构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CREATE_SQL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命令可以在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不打开表设计器的情况下创建表及结构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。命令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CREATE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| DBF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[FREE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] </a:t>
            </a:r>
            <a:endParaRPr lang="en-US" altLang="zh-CN" sz="2100" dirty="0">
              <a:solidFill>
                <a:srgbClr val="FFFF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 (FieldName1 </a:t>
            </a:r>
            <a:r>
              <a:rPr lang="en-US" altLang="zh-CN" sz="2100" dirty="0" err="1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FieldType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[(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nFieldWidth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[,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nPrecision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])] … 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，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FieldName2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…)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TableName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：要创建的表的名称。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②FREE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：表示创建的表为表。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③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FieldName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FieldType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[(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nFieldWidth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[,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nPrecision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])] …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：要创建的表的字段的名称、类型、长度、精确度等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14899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69132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3-11】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CREATE_SQL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命令，创建“成绩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。表结构如下。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成绩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：学号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，课程号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C(4)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，成绩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N(5,1)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命令窗口中依次输入：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成绩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(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学号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课程号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C(4),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成绩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N(5,1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))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1760681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3.2.3  </a:t>
            </a:r>
            <a:r>
              <a:rPr lang="zh-CN" altLang="en-US" sz="2200" dirty="0">
                <a:ea typeface="黑体" pitchFamily="49" charset="-122"/>
              </a:rPr>
              <a:t>创建自由表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2156046"/>
            <a:ext cx="8997950" cy="70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未打开数据库时，建立的表就是自由表。自由表可以单独使用，但因存在于数据库之外，在应用时需个别处理。自由表不支持长表名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等设置。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879" y="2895245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．将数据库表从数据库中移出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879" y="3290610"/>
            <a:ext cx="5436225" cy="66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将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一个数据库表从原数据库移出时，将出现如图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3-20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所示的对话框供用户确认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4639" y="4254797"/>
            <a:ext cx="3426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3-20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移出数据库表时出现的信息提示对话框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421" y="2996952"/>
            <a:ext cx="3275294" cy="125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1879" y="3994286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．创建自由表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71880" y="4389651"/>
            <a:ext cx="5372760" cy="229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通过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项目管理器创建自由表，也可通过菜单或命令方式创建自由表。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如果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通过的“表设计器”创建自由表时，用户会发现创建自由表时的“表设计器”与创建数据库表出现的“表设计器“不同。对自由表来说，“表设计器”下部分窗口不能使用，如图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所示。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93" y="4903228"/>
            <a:ext cx="2841551" cy="14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665238" y="6381328"/>
            <a:ext cx="29856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3-21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自由表设计器界面</a:t>
            </a:r>
          </a:p>
        </p:txBody>
      </p:sp>
    </p:spTree>
    <p:extLst>
      <p:ext uri="{BB962C8B-B14F-4D97-AF65-F5344CB8AC3E}">
        <p14:creationId xmlns:p14="http://schemas.microsoft.com/office/powerpoint/2010/main" val="4084976616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Text Box 2"/>
          <p:cNvSpPr txBox="1">
            <a:spLocks noChangeArrowheads="1"/>
          </p:cNvSpPr>
          <p:nvPr/>
        </p:nvSpPr>
        <p:spPr bwMode="auto">
          <a:xfrm>
            <a:off x="104775" y="2568575"/>
            <a:ext cx="8997950" cy="89255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200" dirty="0" smtClean="0">
                <a:ea typeface="黑体" pitchFamily="49" charset="-122"/>
              </a:rPr>
              <a:t>第</a:t>
            </a:r>
            <a:r>
              <a:rPr lang="en-US" altLang="zh-CN" sz="5200" dirty="0" smtClean="0">
                <a:ea typeface="黑体" pitchFamily="49" charset="-122"/>
              </a:rPr>
              <a:t>3</a:t>
            </a:r>
            <a:r>
              <a:rPr lang="zh-CN" altLang="en-US" sz="5200" dirty="0" smtClean="0">
                <a:ea typeface="黑体" pitchFamily="49" charset="-122"/>
              </a:rPr>
              <a:t>章  数据库与表</a:t>
            </a:r>
            <a:endParaRPr lang="zh-CN" altLang="en-US" sz="5200" dirty="0">
              <a:ea typeface="黑体" pitchFamily="49" charset="-122"/>
            </a:endParaRPr>
          </a:p>
        </p:txBody>
      </p:sp>
      <p:sp>
        <p:nvSpPr>
          <p:cNvPr id="361475" name="Text Box 3"/>
          <p:cNvSpPr txBox="1">
            <a:spLocks noChangeArrowheads="1"/>
          </p:cNvSpPr>
          <p:nvPr/>
        </p:nvSpPr>
        <p:spPr bwMode="auto">
          <a:xfrm>
            <a:off x="104775" y="3738562"/>
            <a:ext cx="8997950" cy="1850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ctr"/>
            <a:r>
              <a:rPr lang="zh-CN" altLang="zh-CN" sz="2400" dirty="0">
                <a:ea typeface="黑体" pitchFamily="49" charset="-122"/>
              </a:rPr>
              <a:t>本章学习目标</a:t>
            </a:r>
          </a:p>
          <a:p>
            <a:pPr marL="1085850" lvl="1" indent="-342900" fontAlgn="ctr">
              <a:buSzPct val="100000"/>
              <a:buFont typeface="Wingdings" pitchFamily="2" charset="2"/>
              <a:buChar char="l"/>
            </a:pPr>
            <a:r>
              <a:rPr lang="zh-CN" altLang="zh-CN" sz="2400" dirty="0">
                <a:ea typeface="黑体" pitchFamily="49" charset="-122"/>
              </a:rPr>
              <a:t>了解数据库、自由表和数据库的概念和联系。</a:t>
            </a:r>
          </a:p>
          <a:p>
            <a:pPr marL="1085850" lvl="1" indent="-342900" fontAlgn="ctr">
              <a:buSzPct val="100000"/>
              <a:buFont typeface="Wingdings" pitchFamily="2" charset="2"/>
              <a:buChar char="l"/>
            </a:pPr>
            <a:r>
              <a:rPr lang="zh-CN" altLang="zh-CN" sz="2400" dirty="0">
                <a:ea typeface="黑体" pitchFamily="49" charset="-122"/>
              </a:rPr>
              <a:t>掌握数据表内容的编辑方法。</a:t>
            </a:r>
          </a:p>
          <a:p>
            <a:pPr marL="1085850" lvl="1" indent="-342900" fontAlgn="ctr">
              <a:buSzPct val="100000"/>
              <a:buFont typeface="Wingdings" pitchFamily="2" charset="2"/>
              <a:buChar char="l"/>
            </a:pPr>
            <a:r>
              <a:rPr lang="zh-CN" altLang="zh-CN" sz="2400" dirty="0">
                <a:ea typeface="黑体" pitchFamily="49" charset="-122"/>
              </a:rPr>
              <a:t>了解数据库字典的概念、掌握数据表记录属性的设置、永久关系的建立的方法。</a:t>
            </a:r>
          </a:p>
        </p:txBody>
      </p:sp>
    </p:spTree>
    <p:extLst>
      <p:ext uri="{BB962C8B-B14F-4D97-AF65-F5344CB8AC3E}">
        <p14:creationId xmlns:p14="http://schemas.microsoft.com/office/powerpoint/2010/main" val="368407796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116632"/>
            <a:ext cx="899795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3-12】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CREATE_SQL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命令，分别创建“教师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、“授课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和“通讯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三个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数据表。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命令窗口中依次输入：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SET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DEFAULT TO DATA</a:t>
            </a: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教师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FREE (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教师号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C(5),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姓名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C(8), ;</a:t>
            </a:r>
          </a:p>
          <a:p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性别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C(2),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职称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C(10),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工资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N(8,2),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津贴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L)</a:t>
            </a: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授课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FREE (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教师号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C(5),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课程号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C(4))</a:t>
            </a: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通讯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FREE (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学号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C(8),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宿舍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C(8),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联系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QQ C(9),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家庭地址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C(20), 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个人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电话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C(11),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家长姓名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C(16),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家长电话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C(11),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备注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M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3645024"/>
            <a:ext cx="899795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将自由表添加到数据库中的方法有：通过项目管理器添加；使用菜单方式添加；在数据库设计器已打开的情况下，用户也可使用工具栏按钮添加；最后，用命令方式添加。注意，一个表只能隶属于一个数据库。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3176992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3.2.4  </a:t>
            </a:r>
            <a:r>
              <a:rPr lang="zh-CN" altLang="en-US" sz="2200" dirty="0">
                <a:ea typeface="黑体" pitchFamily="49" charset="-122"/>
              </a:rPr>
              <a:t>将自由表添加到数据库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879" y="4761168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．通过项目管理器添加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879" y="5229200"/>
            <a:ext cx="899795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以一个实例，说明在项目管理器中添加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自由表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到数据库中的步骤。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3-13】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在项目管理器中，将自由表“教师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添加到“教学管理”数据库中。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步骤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如下略，参见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P101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823616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483847"/>
            <a:ext cx="8997950" cy="105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3-14】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打开数据库“教学管理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，利用菜单方式向数据库中添加“授课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P102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16632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．在菜单方式下添加表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879" y="1549618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</a:t>
            </a:r>
            <a:r>
              <a:rPr lang="zh-CN" altLang="en-US" sz="2200" dirty="0">
                <a:ea typeface="黑体" pitchFamily="49" charset="-122"/>
              </a:rPr>
              <a:t>．通过命令方式添加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1916832"/>
            <a:ext cx="8997950" cy="482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使用命令方式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，也可将自由表添加到数据库中。命令格式如下：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ADD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 [NAME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LongTableName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功能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是：在以独占方式打开的当前数据库中添加一个自由表。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说明：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①NAME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LongTableName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：指定表的长名。长名可以包含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128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个字符，可用来取代扩展名为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的短文件名。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　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添加到数据库中后，就不再是自由表。但是使用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REMOVE 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命令又可以使数据库中的任何一个表成为自由表。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3-15】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将自由表 “通讯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添加到“教学管理”数据库中。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命令窗口中，键入如下命令：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PATH TO D:\jxgl,d:\jxgl\data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ADD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通讯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DFAULT TO DATA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MODIFY DATABASE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516569"/>
      </p:ext>
    </p:ext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92105"/>
            <a:ext cx="899795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表结构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修改的方法主要有：项目管理器方式、菜单方式和命令方式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。另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一种是通过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DDL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ALTER-SQL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命令，它则不管表是否已经打开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355650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．项目管理器方式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188640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3.2.5  </a:t>
            </a:r>
            <a:r>
              <a:rPr lang="zh-CN" altLang="en-US" sz="2200" dirty="0">
                <a:ea typeface="黑体" pitchFamily="49" charset="-122"/>
              </a:rPr>
              <a:t>修改表的结构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1759115"/>
            <a:ext cx="8997950" cy="131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项目管理器中修改表结构可按以下步骤操作：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打开要修改表所在的项目，如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jxgl.pjx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。然后，在项目管理器中选择要修改的表，单击“修改 ”按钮，打开“表设计器”对话框。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接下来可对要修改的字段进行修改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1879" y="3113196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 smtClean="0">
                <a:ea typeface="黑体" pitchFamily="49" charset="-122"/>
              </a:rPr>
              <a:t>2</a:t>
            </a:r>
            <a:r>
              <a:rPr lang="zh-CN" altLang="en-US" sz="2200" dirty="0" smtClean="0">
                <a:ea typeface="黑体" pitchFamily="49" charset="-122"/>
              </a:rPr>
              <a:t>．菜单方式</a:t>
            </a:r>
            <a:endParaRPr lang="zh-CN" altLang="en-US" sz="2200" dirty="0">
              <a:ea typeface="黑体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79" y="3516661"/>
            <a:ext cx="8997950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菜单方式修改表结构的操作步骤如下：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单击“文件”菜单中的“打开”命令，系统弹出“打开”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对话框。双击要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打开表文件，如“学生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59" y="6133946"/>
            <a:ext cx="2682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3-24  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显示”主菜单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16" y="4706601"/>
            <a:ext cx="2970785" cy="140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1879" y="4568240"/>
            <a:ext cx="5796265" cy="202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⑵如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3-24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所示，单击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系统的“显示”主菜单，再执行“表设计器”命令，打开“表设计器”对话框，即可对当前表的结构进行修改。在表设计器中修改表结构后，可单击“是”或“否”按钮，对所做的修改进行确认或取消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025168"/>
      </p:ext>
    </p:ext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66662"/>
            <a:ext cx="899795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利用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MODIFY STRUCTURE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命令修改表结构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命令使用的语法格式如下：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MODIFY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STRUCTURE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命令的作用是打开指定数据表的表设计器界面。如果当前工作区中已打开了表，则直接弹出表设计器，反之，则需要在“打开”对话框选择要打开的表，然后弹出表设计器。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3-16】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利用表设计修改表“学生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，在“简历”字段前增加一个逻辑型的“三好生”字段。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步骤如下：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①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命令窗口中，键入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MODIFY STRUCTURE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，此时系统弹出“打开”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对话框。                    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②选择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要打开的表，单击“确定”按钮，打开表设计器窗口，如图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3-27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16632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 smtClean="0">
                <a:ea typeface="黑体" pitchFamily="49" charset="-122"/>
              </a:rPr>
              <a:t>3</a:t>
            </a:r>
            <a:r>
              <a:rPr lang="zh-CN" altLang="en-US" sz="2200" dirty="0" smtClean="0">
                <a:ea typeface="黑体" pitchFamily="49" charset="-122"/>
              </a:rPr>
              <a:t>．命令方式</a:t>
            </a:r>
            <a:endParaRPr lang="zh-CN" altLang="en-US" sz="2200" dirty="0"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9120"/>
            <a:ext cx="3066062" cy="223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4725144"/>
            <a:ext cx="5508233" cy="164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③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将光标移到要插入“简历”字段上，单击“插入”按钮，此时增加一个新字段。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④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修改“新字段”名为“三好生”，修改“类型”为“逻辑型”，单击“确定”按钮，完成表结构的修改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6444044"/>
            <a:ext cx="3798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3-27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在“表设计器”中修改结构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6660676"/>
      </p:ext>
    </p:ext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116632"/>
            <a:ext cx="899795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此外，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要对表结构进行修改，用户还可使用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ALTER-SQL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进行，详细内容请参考第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6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章。这里给出三个例子。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3-17】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向“学生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中先添加一个“身高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N(3,2)”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字段，然后再将它的宽度改为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4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ALTER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ADD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身高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N(3,2)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ALTER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ALTER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身高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N(4,2)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3-18】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删除“学生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中刚刚添加“身高”字段。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 ALTER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DROP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身高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3-19】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中的“系别”字段改名为“学院”。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ALTER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RENAME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系别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TO 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学院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3453029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3.2.6  </a:t>
            </a:r>
            <a:r>
              <a:rPr lang="zh-CN" altLang="en-US" sz="2200" dirty="0">
                <a:ea typeface="黑体" pitchFamily="49" charset="-122"/>
              </a:rPr>
              <a:t>移去和删除库表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4365104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菜单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方式下，移去和删除数据库表的操作可在项目管理器或数据库设计器中进行。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下面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6.11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来用说明这一过程。</a:t>
            </a:r>
          </a:p>
          <a:p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3-20】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数据库中，移出“通讯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数据表。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P105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879" y="3909066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．菜单方式移去和删除表</a:t>
            </a:r>
          </a:p>
        </p:txBody>
      </p:sp>
    </p:spTree>
    <p:extLst>
      <p:ext uri="{BB962C8B-B14F-4D97-AF65-F5344CB8AC3E}">
        <p14:creationId xmlns:p14="http://schemas.microsoft.com/office/powerpoint/2010/main" val="2359481445"/>
      </p:ext>
    </p:ext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01167"/>
            <a:ext cx="899795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中，从数据库中移去和删除表的命令是“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REMOVE TABLE”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，命令使用的语法格式如下：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REMOVE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 [DELETE]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命令的功能是：将数据库表从数据库中移去或从磁盘上删除。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说明：带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DELETE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时，指定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从数据库中移去表并将表从磁盘上永久删除。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而且，系统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也不会发出提示警告。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注意：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REMOVE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将删除与表有关的所有索引、缺省值、与其它表的一致性准则关系。如果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SET SAFETY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ON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Visual FoxPro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将提示用户要从数据库中进行表删除。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3-21】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中，移去“授课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 MODIFY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 REMOVE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授课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17390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．使用删除命令移去和删除表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879" y="4413376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</a:t>
            </a:r>
            <a:r>
              <a:rPr lang="zh-CN" altLang="en-US" sz="2200" dirty="0">
                <a:ea typeface="黑体" pitchFamily="49" charset="-122"/>
              </a:rPr>
              <a:t>．使用</a:t>
            </a:r>
            <a:r>
              <a:rPr lang="en-US" altLang="zh-CN" sz="2200" dirty="0">
                <a:ea typeface="黑体" pitchFamily="49" charset="-122"/>
              </a:rPr>
              <a:t>DROP-SQL</a:t>
            </a:r>
            <a:r>
              <a:rPr lang="zh-CN" altLang="en-US" sz="2200" dirty="0">
                <a:ea typeface="黑体" pitchFamily="49" charset="-122"/>
              </a:rPr>
              <a:t>命令删除表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4797152"/>
            <a:ext cx="8997950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DROP TABLE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命令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使用格式如下：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DROP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FileName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 [RECYCLE]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说明：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RECYCLE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：将要删除的表放入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Windows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回收站，以后可恢复。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3-22】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假设表“教师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未被删除，用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DROP-TABLE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命令将它放到回收站里。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DROP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教师 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RECYCLE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525138"/>
      </p:ext>
    </p:ext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48680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如果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从磁盘中意外地删除了某个数据库，那么原来此数据库中包含的表仍然保留对该数据库的引用。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FREE TABLE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命令可以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从表中删除数据库引用。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FREE TABLE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命令的使用格式如下：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FREE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 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endParaRPr lang="en-US" altLang="zh-CN" sz="2100" dirty="0">
              <a:solidFill>
                <a:srgbClr val="FFFF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命令的功能是：删除表中的数据库引用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16632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4</a:t>
            </a:r>
            <a:r>
              <a:rPr lang="zh-CN" altLang="en-US" sz="2200" dirty="0">
                <a:ea typeface="黑体" pitchFamily="49" charset="-122"/>
              </a:rPr>
              <a:t>．删除数据库对表的引用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2636912"/>
            <a:ext cx="8997950" cy="16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数据库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表具有自由表所没有的属性，如长表名和长字段名、主关键字和候选关键字、字段的输入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/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输出格式、默认值、字段的标题、字段和记录的有效性规则、触发器等。这些属性将作为数据库的一部分保存起来。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数据库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表这些属性的集合被称为“数据字典（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 Dictionary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）”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数据库表成为自由表时，相关属性同时消失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2276872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  </a:t>
            </a:r>
            <a:r>
              <a:rPr lang="zh-CN" altLang="en-US" sz="2200" dirty="0">
                <a:ea typeface="黑体" pitchFamily="49" charset="-122"/>
              </a:rPr>
              <a:t>设置数据库表的属性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1879" y="4377544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3.3.1 </a:t>
            </a:r>
            <a:r>
              <a:rPr lang="zh-CN" altLang="en-US" sz="2200" dirty="0">
                <a:ea typeface="黑体" pitchFamily="49" charset="-122"/>
              </a:rPr>
              <a:t>设置库表的长名和注释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79" y="4731957"/>
            <a:ext cx="8997950" cy="972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数据库表可以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设置一个显示用的长表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名（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≤128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字符）。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表的注释是用来对表作进一步说明的，它仅在表设计器打开时才能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看到。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表设置长名和注释可在表设计器方式和命令方式下进行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1879" y="5760244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．使用“表设计器”方式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1879" y="6093296"/>
            <a:ext cx="8997950" cy="686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数据库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表的长表名和注释的设置，可以通过“表设计器”的“表”选项卡来实现的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1620249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116632"/>
            <a:ext cx="899795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3-23】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利用表设计器为数据库表“学生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设置一个长表名“学生信息管理表”，并写入适当注释，如“本系统记录了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2006-2011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年度学生的有关信息。”。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P107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503470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．使用命令方式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1954164"/>
            <a:ext cx="8997950" cy="23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要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设置表的长表名，用户也可使用“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 TABLE”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命令中的子句“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NAME”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3-24】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数据库中，创建一个教师工资表“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zggz.dbf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，设置长表名为“教师工资表”。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TABLE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zggz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NAME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教师工资表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(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编号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C(8),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姓名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VarChar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(10)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，职称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C(6),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职务工资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I,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薪级工资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I,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津贴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I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)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4797152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字段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标题用于在表“浏览”窗口和表单上显示出该字段的标识名称，有利于用户理解。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3-25】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中的“总分”字段的显示标题设置为“大学录取分数”。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设置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“总分”的显示标题的操作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P108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879" y="4346458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3.3.1  </a:t>
            </a:r>
            <a:r>
              <a:rPr lang="zh-CN" altLang="en-US" sz="2200" dirty="0">
                <a:ea typeface="黑体" pitchFamily="49" charset="-122"/>
              </a:rPr>
              <a:t>设置表中字段的显示标题</a:t>
            </a:r>
          </a:p>
        </p:txBody>
      </p:sp>
    </p:spTree>
    <p:extLst>
      <p:ext uri="{BB962C8B-B14F-4D97-AF65-F5344CB8AC3E}">
        <p14:creationId xmlns:p14="http://schemas.microsoft.com/office/powerpoint/2010/main" val="1450089708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48680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输入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掩码（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Mark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）是数据库表字段的一种属性，它用于控制数据的输入的正确性和数据的输入范围。输入掩码是按字段的数据位控制，每个数据位对应一个掩码。例如，为“学号”字段设置的输入掩码为“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A9999999”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，则表示“学号”字段只能输入以字母开头、其余为数字的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8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个字符。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常用输入掩码及其含义如表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3-2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所示。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16632"/>
            <a:ext cx="507618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3.3.2  </a:t>
            </a:r>
            <a:r>
              <a:rPr lang="zh-CN" altLang="en-US" sz="2200" dirty="0">
                <a:ea typeface="黑体" pitchFamily="49" charset="-122"/>
              </a:rPr>
              <a:t>设置表中字段的输入输出掩码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43" y="2924944"/>
            <a:ext cx="811591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914670" y="2411596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常用输入掩码及其含义</a:t>
            </a:r>
          </a:p>
        </p:txBody>
      </p:sp>
    </p:spTree>
    <p:extLst>
      <p:ext uri="{BB962C8B-B14F-4D97-AF65-F5344CB8AC3E}">
        <p14:creationId xmlns:p14="http://schemas.microsoft.com/office/powerpoint/2010/main" val="3592866098"/>
      </p:ext>
    </p:ext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2780928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3-3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常用输出掩码及其含义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50260"/>
            <a:ext cx="617220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4929" y="153773"/>
            <a:ext cx="899795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输出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掩码又称为输出格式码（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Format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），则是显示格式，它决定字段在浏览窗口、报表或表单中的数据显示样式。如果字段的输出掩码设置为“！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9999999”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，其中的字符“！”表示将字母转换成大写字母输出。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格式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码用来控制字段中的所有字符的输入和输出格式，当格式码和掩码联合使用时，在格式码前加上一个“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@”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符号，格式码串写完后再至少加一个空格，然后再写输入掩码串。例如，可以使用格式字符串 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@L 999999”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为一个数值型的值填充一个前导的零来替代空格。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常用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输出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掩码。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929" y="5013176"/>
            <a:ext cx="5577191" cy="162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3-26】  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将“学生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的“学号”字段的输入掩码设置为“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A9999999”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，输出掩码设置为“！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9999999”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，其显示标题设置为“学生学号”。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操作步骤如图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3-36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所示，参见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P110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982" y="4359250"/>
            <a:ext cx="3164897" cy="229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535568" y="3712919"/>
            <a:ext cx="2537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3-36  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设置“学号”字段的掩码和显示标题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73389"/>
      </p:ext>
    </p:ext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AutoShape 2"/>
          <p:cNvSpPr>
            <a:spLocks noChangeArrowheads="1"/>
          </p:cNvSpPr>
          <p:nvPr/>
        </p:nvSpPr>
        <p:spPr bwMode="auto">
          <a:xfrm>
            <a:off x="2266950" y="1083891"/>
            <a:ext cx="5886450" cy="4381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rgbClr val="FF00FF"/>
              </a:gs>
            </a:gsLst>
            <a:lin ang="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1F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400" dirty="0">
                <a:ea typeface="黑体" pitchFamily="49" charset="-122"/>
              </a:rPr>
              <a:t>3.1  </a:t>
            </a:r>
            <a:r>
              <a:rPr lang="zh-CN" altLang="en-US" sz="2400" dirty="0">
                <a:ea typeface="黑体" pitchFamily="49" charset="-122"/>
              </a:rPr>
              <a:t>数据库的建立、打开、修改与删除</a:t>
            </a:r>
          </a:p>
        </p:txBody>
      </p:sp>
      <p:sp>
        <p:nvSpPr>
          <p:cNvPr id="362499" name="AutoShape 3"/>
          <p:cNvSpPr>
            <a:spLocks noChangeArrowheads="1"/>
          </p:cNvSpPr>
          <p:nvPr/>
        </p:nvSpPr>
        <p:spPr bwMode="auto">
          <a:xfrm>
            <a:off x="2266950" y="1893355"/>
            <a:ext cx="5921375" cy="4381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rgbClr val="FF00FF"/>
              </a:gs>
            </a:gsLst>
            <a:lin ang="0" scaled="1"/>
          </a:gra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A7A9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400" dirty="0">
                <a:ea typeface="黑体" pitchFamily="49" charset="-122"/>
              </a:rPr>
              <a:t>3.2  </a:t>
            </a:r>
            <a:r>
              <a:rPr lang="zh-CN" altLang="en-US" sz="2400" dirty="0">
                <a:ea typeface="黑体" pitchFamily="49" charset="-122"/>
              </a:rPr>
              <a:t>创建表</a:t>
            </a:r>
          </a:p>
        </p:txBody>
      </p:sp>
      <p:sp>
        <p:nvSpPr>
          <p:cNvPr id="362500" name="AutoShape 4"/>
          <p:cNvSpPr>
            <a:spLocks noChangeArrowheads="1"/>
          </p:cNvSpPr>
          <p:nvPr/>
        </p:nvSpPr>
        <p:spPr bwMode="auto">
          <a:xfrm>
            <a:off x="2266950" y="2702818"/>
            <a:ext cx="5921375" cy="4381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rgbClr val="FF00FF"/>
              </a:gs>
            </a:gsLst>
            <a:lin ang="0" scaled="1"/>
          </a:gradFill>
          <a:ln w="9525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7A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2400" dirty="0">
                <a:ea typeface="黑体" pitchFamily="49" charset="-122"/>
              </a:rPr>
              <a:t>3.3  </a:t>
            </a:r>
            <a:r>
              <a:rPr lang="zh-CN" altLang="en-US" sz="2400" dirty="0">
                <a:ea typeface="黑体" pitchFamily="49" charset="-122"/>
              </a:rPr>
              <a:t>设置数据库表的属性</a:t>
            </a:r>
          </a:p>
        </p:txBody>
      </p:sp>
      <p:sp>
        <p:nvSpPr>
          <p:cNvPr id="362502" name="Rectangle 6"/>
          <p:cNvSpPr>
            <a:spLocks noChangeArrowheads="1"/>
          </p:cNvSpPr>
          <p:nvPr/>
        </p:nvSpPr>
        <p:spPr bwMode="auto">
          <a:xfrm>
            <a:off x="900113" y="908720"/>
            <a:ext cx="601662" cy="2054225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chemeClr val="bg1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/>
              <a:t>本</a:t>
            </a:r>
          </a:p>
          <a:p>
            <a:pPr algn="ctr"/>
            <a:r>
              <a:rPr lang="zh-CN" altLang="en-US" sz="3200" b="1"/>
              <a:t>章</a:t>
            </a:r>
          </a:p>
          <a:p>
            <a:pPr algn="ctr"/>
            <a:r>
              <a:rPr lang="zh-CN" altLang="en-US" sz="3200" b="1"/>
              <a:t>目</a:t>
            </a:r>
          </a:p>
          <a:p>
            <a:pPr algn="ctr"/>
            <a:r>
              <a:rPr lang="zh-CN" altLang="en-US" sz="3200" b="1"/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108687391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635409"/>
            <a:ext cx="899795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字段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注释具有注释、说明字段的含义的作用。对数据库表的某些字段设置注释，可以提示用户更清楚地了解一些重要字段的属性、意义及用途。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3-27】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中的“系别”字段设置注释信息“这是学生所在院系编号”。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P111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153055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3.3.3  </a:t>
            </a:r>
            <a:r>
              <a:rPr lang="zh-CN" altLang="en-US" sz="2200" dirty="0">
                <a:ea typeface="黑体" pitchFamily="49" charset="-122"/>
              </a:rPr>
              <a:t>设置表中字段的注释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2896301"/>
            <a:ext cx="899795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设置字段的默认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值，可以有效地提高表中数据输入的速度。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3-28】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中的“团员”字段设置默认值“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.T.”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P111~112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879" y="2413947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3.3.4  </a:t>
            </a:r>
            <a:r>
              <a:rPr lang="zh-CN" altLang="en-US" sz="2200" dirty="0">
                <a:ea typeface="黑体" pitchFamily="49" charset="-122"/>
              </a:rPr>
              <a:t>设置表中字段的默认值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1879" y="4026767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3.3.5  </a:t>
            </a:r>
            <a:r>
              <a:rPr lang="zh-CN" altLang="en-US" sz="2200" dirty="0">
                <a:ea typeface="黑体" pitchFamily="49" charset="-122"/>
              </a:rPr>
              <a:t>设置表中字段的有效性规则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79" y="4509120"/>
            <a:ext cx="899795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给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数据表的字段设置有效性规则，主要用于数据输入正确性的检验，可有效地提高表中数据输入的准确度，从而避免数据的输入错误。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3-29】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中的“总分”字段设置有效规则：“总分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&lt;=750 .AND.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总分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&gt;=500”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。当违反了该规则后，系统显示提示信息：输入的总分必须介于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500~750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之间！，同时设置该字段的默认值为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500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P112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691530"/>
      </p:ext>
    </p:extLst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72935"/>
            <a:ext cx="899795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记录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的有效性规则比字段有效性规则级别更高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。当要存储该记录（光标由一条记录移向另一条记录）时，则要进行记录有效性检查。只有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同时满足字段有效性和记录有效性检查，该记录才能被存储，从而转向另一条记录。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3-30】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为数据库表“学生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设置记录有效性规则，规则为：学号和都必须输入，不能为空。当违反了该记录的有效性规则时，系统显示警告信息：必须输入学号和姓名，其字段内容不能为空。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操作步骤略，参见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P114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879" y="153055"/>
            <a:ext cx="4525962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6.3.6  </a:t>
            </a:r>
            <a:r>
              <a:rPr lang="zh-CN" altLang="en-US" sz="2200" dirty="0">
                <a:ea typeface="黑体" pitchFamily="49" charset="-122"/>
              </a:rPr>
              <a:t>设置表中记录的有效性规则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879" y="3356952"/>
            <a:ext cx="8997950" cy="32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触发器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是在发生某些事件时触发执行的一个表达式或一个过程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。触发器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分为插入触发器、更新触发器和删除触发器：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插入触发器，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规则检测的结果为真（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.T.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）时，接受并储存插入的记录，否则拒绝插入记录。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更新触发器，该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规则检测的结果为真（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.T.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）时，接受并保存修改后的记录，否则修改无效，同时还原修改前的记录值。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	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③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删除触发器，该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规则检测的结果为真（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.T.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）时，该记录被删除，否则不能删除。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触发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规则可以是一个表达式、一个过程或函数。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当返回的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结果为逻辑假（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.F.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）时，显示“触发器失败”信息，以阻止插入、更新或删除操作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879" y="2937071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3.3.7  </a:t>
            </a:r>
            <a:r>
              <a:rPr lang="zh-CN" altLang="en-US" sz="2200" dirty="0">
                <a:ea typeface="黑体" pitchFamily="49" charset="-122"/>
              </a:rPr>
              <a:t>设置触发器</a:t>
            </a:r>
          </a:p>
        </p:txBody>
      </p:sp>
    </p:spTree>
    <p:extLst>
      <p:ext uri="{BB962C8B-B14F-4D97-AF65-F5344CB8AC3E}">
        <p14:creationId xmlns:p14="http://schemas.microsoft.com/office/powerpoint/2010/main" val="3639852374"/>
      </p:ext>
    </p:extLst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879" y="584547"/>
            <a:ext cx="5918892" cy="131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3-31】 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在“学生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中</a:t>
            </a:r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，设置一个删除触发器。</a:t>
            </a:r>
            <a:endParaRPr lang="zh-CN" altLang="en-US" sz="20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       如图</a:t>
            </a:r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3-46</a:t>
            </a:r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所示，设置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“删除触发器”的操作</a:t>
            </a:r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步骤略，参见</a:t>
            </a:r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P115</a:t>
            </a:r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0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879" y="188640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000" dirty="0" smtClean="0">
                <a:ea typeface="黑体" pitchFamily="49" charset="-122"/>
              </a:rPr>
              <a:t>1</a:t>
            </a:r>
            <a:r>
              <a:rPr lang="zh-CN" altLang="en-US" sz="2000" dirty="0" smtClean="0">
                <a:ea typeface="黑体" pitchFamily="49" charset="-122"/>
              </a:rPr>
              <a:t>．利用表设计器设置</a:t>
            </a:r>
            <a:r>
              <a:rPr lang="zh-CN" altLang="en-US" sz="2000" dirty="0">
                <a:ea typeface="黑体" pitchFamily="49" charset="-122"/>
              </a:rPr>
              <a:t>触发器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879" y="1932277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000" dirty="0">
                <a:ea typeface="黑体" pitchFamily="49" charset="-122"/>
              </a:rPr>
              <a:t>2</a:t>
            </a:r>
            <a:r>
              <a:rPr lang="zh-CN" altLang="en-US" sz="2000" dirty="0">
                <a:ea typeface="黑体" pitchFamily="49" charset="-122"/>
              </a:rPr>
              <a:t>．利用命令方式设置触发器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879" y="2328184"/>
            <a:ext cx="8997950" cy="24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       创建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触发器也可以使用命令方式，创建触发器的命令格式如下：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0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CREATE </a:t>
            </a:r>
            <a:r>
              <a:rPr lang="en-US" altLang="zh-CN" sz="20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TRIGGER ON </a:t>
            </a:r>
            <a:r>
              <a:rPr lang="en-US" altLang="zh-CN" sz="20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0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FOR DELETE | INSERT | UPDATE AS </a:t>
            </a:r>
            <a:r>
              <a:rPr lang="en-US" altLang="zh-CN" sz="20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lExpression</a:t>
            </a:r>
            <a:endParaRPr lang="en-US" altLang="zh-CN" sz="2000" dirty="0">
              <a:solidFill>
                <a:srgbClr val="FFFF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命令的功能是：为数据库表创建一个删除、插入或更新触发器。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3-32】 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在“学生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.dbf”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中，设置一个更新触发器，检查“总分”字段的值必须大于或等于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500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OPEN 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教学管理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TRIGGER ON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FOR UPDATE AS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总分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&gt;=</a:t>
            </a:r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500</a:t>
            </a:r>
            <a:endParaRPr lang="en-US" altLang="zh-CN" sz="20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445420" cy="177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50149" y="1589827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zh-CN" dirty="0">
                <a:ea typeface="黑体" pitchFamily="49" charset="-122"/>
              </a:rPr>
              <a:t>图</a:t>
            </a:r>
            <a:r>
              <a:rPr lang="en-US" altLang="zh-CN" dirty="0">
                <a:ea typeface="黑体" pitchFamily="49" charset="-122"/>
              </a:rPr>
              <a:t>3-44  </a:t>
            </a:r>
            <a:r>
              <a:rPr lang="zh-CN" altLang="zh-CN" dirty="0">
                <a:ea typeface="黑体" pitchFamily="49" charset="-122"/>
              </a:rPr>
              <a:t>设置</a:t>
            </a:r>
            <a:r>
              <a:rPr lang="en-US" altLang="zh-CN" dirty="0">
                <a:ea typeface="黑体" pitchFamily="49" charset="-122"/>
              </a:rPr>
              <a:t>“</a:t>
            </a:r>
            <a:r>
              <a:rPr lang="zh-CN" altLang="zh-CN" dirty="0">
                <a:ea typeface="黑体" pitchFamily="49" charset="-122"/>
              </a:rPr>
              <a:t>删除触发器</a:t>
            </a:r>
            <a:r>
              <a:rPr lang="en-US" altLang="zh-CN" dirty="0">
                <a:ea typeface="黑体" pitchFamily="49" charset="-122"/>
              </a:rPr>
              <a:t>”</a:t>
            </a:r>
            <a:r>
              <a:rPr lang="zh-CN" altLang="zh-CN" dirty="0">
                <a:ea typeface="黑体" pitchFamily="49" charset="-122"/>
              </a:rPr>
              <a:t>规则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1879" y="4822829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000" dirty="0" smtClean="0">
                <a:ea typeface="黑体" pitchFamily="49" charset="-122"/>
              </a:rPr>
              <a:t>3</a:t>
            </a:r>
            <a:r>
              <a:rPr lang="zh-CN" altLang="en-US" sz="2000" dirty="0" smtClean="0">
                <a:ea typeface="黑体" pitchFamily="49" charset="-122"/>
              </a:rPr>
              <a:t>．删除触发器</a:t>
            </a:r>
            <a:endParaRPr lang="zh-CN" altLang="en-US" sz="2000" dirty="0">
              <a:ea typeface="黑体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1879" y="5218734"/>
            <a:ext cx="8997950" cy="1594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000" dirty="0" smtClean="0">
                <a:latin typeface="Arial" pitchFamily="34" charset="0"/>
                <a:ea typeface="黑体" pitchFamily="49" charset="-122"/>
              </a:rPr>
              <a:t>       触发器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的设置在不需要时，可进行删除。删除触发器，可在“表设计器”中进行，也可使用命令进行。删除触发器的命令格式如下：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0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DELETE </a:t>
            </a:r>
            <a:r>
              <a:rPr lang="en-US" altLang="zh-CN" sz="20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TRIGGER ON </a:t>
            </a:r>
            <a:r>
              <a:rPr lang="en-US" altLang="zh-CN" sz="20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TableName</a:t>
            </a:r>
            <a:r>
              <a:rPr lang="en-US" altLang="zh-CN" sz="20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FOR DELETE | INSERT | UPDATE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3-33】 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删除例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3-31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中创建的删除触发器。</a:t>
            </a:r>
          </a:p>
          <a:p>
            <a:r>
              <a:rPr lang="en-US" altLang="zh-CN" sz="2000" dirty="0" smtClean="0">
                <a:latin typeface="Arial" pitchFamily="34" charset="0"/>
                <a:ea typeface="黑体" pitchFamily="49" charset="-122"/>
              </a:rPr>
              <a:t>       DELETE 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TRIGGER ON </a:t>
            </a:r>
            <a:r>
              <a:rPr lang="zh-CN" altLang="en-US" sz="2000" dirty="0">
                <a:latin typeface="Arial" pitchFamily="34" charset="0"/>
                <a:ea typeface="黑体" pitchFamily="49" charset="-122"/>
              </a:rPr>
              <a:t>学生 </a:t>
            </a:r>
            <a:r>
              <a:rPr lang="en-US" altLang="zh-CN" sz="2000" dirty="0">
                <a:latin typeface="Arial" pitchFamily="34" charset="0"/>
                <a:ea typeface="黑体" pitchFamily="49" charset="-122"/>
              </a:rPr>
              <a:t>FOR DELETE</a:t>
            </a:r>
          </a:p>
        </p:txBody>
      </p:sp>
      <p:sp>
        <p:nvSpPr>
          <p:cNvPr id="10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56959" y="6426200"/>
            <a:ext cx="1379537" cy="406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r>
              <a:rPr lang="zh-CN" altLang="en-US" dirty="0">
                <a:solidFill>
                  <a:srgbClr val="FFFF00"/>
                </a:solidFill>
                <a:ea typeface="黑体" pitchFamily="49" charset="-122"/>
              </a:rPr>
              <a:t>←返回目录</a:t>
            </a:r>
          </a:p>
        </p:txBody>
      </p:sp>
    </p:spTree>
    <p:extLst>
      <p:ext uri="{BB962C8B-B14F-4D97-AF65-F5344CB8AC3E}">
        <p14:creationId xmlns:p14="http://schemas.microsoft.com/office/powerpoint/2010/main" val="363863590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ChangeArrowheads="1"/>
          </p:cNvSpPr>
          <p:nvPr/>
        </p:nvSpPr>
        <p:spPr bwMode="auto">
          <a:xfrm>
            <a:off x="74612" y="544697"/>
            <a:ext cx="5865540" cy="3600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3.1  </a:t>
            </a:r>
            <a:r>
              <a:rPr lang="zh-CN" altLang="en-US" sz="2200" dirty="0">
                <a:ea typeface="黑体" pitchFamily="49" charset="-122"/>
              </a:rPr>
              <a:t>建立和打开数据库</a:t>
            </a:r>
          </a:p>
        </p:txBody>
      </p:sp>
      <p:sp>
        <p:nvSpPr>
          <p:cNvPr id="363523" name="Rectangle 3"/>
          <p:cNvSpPr>
            <a:spLocks noChangeArrowheads="1"/>
          </p:cNvSpPr>
          <p:nvPr/>
        </p:nvSpPr>
        <p:spPr bwMode="auto">
          <a:xfrm>
            <a:off x="74612" y="65088"/>
            <a:ext cx="5865540" cy="432000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ts val="26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3.1 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数据库的建立、打开、修改与删除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74613" y="952306"/>
            <a:ext cx="8997950" cy="67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创建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数据库可通用菜单方式、项目管理器方式和命令方式等三种方式进行。数据库在使用时需要打开，不使用则应及时关闭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74613" y="1669916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3.1.1  </a:t>
            </a:r>
            <a:r>
              <a:rPr lang="zh-CN" altLang="en-US" sz="2200" dirty="0">
                <a:ea typeface="黑体" pitchFamily="49" charset="-122"/>
              </a:rPr>
              <a:t>创建数据库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4613" y="2077525"/>
            <a:ext cx="8997950" cy="37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可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通过菜单方式、项目管理器方式和命令方式来完成数据库的建立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7711" y="2503856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．菜单方式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7711" y="2911465"/>
            <a:ext cx="8997950" cy="68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下面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我们以创建数据库“教学管理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为例，来说明利用菜单方式创建数据库的操作的主要步骤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88927" y="3544722"/>
            <a:ext cx="1975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3-2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新建”对话框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51920" y="6320136"/>
            <a:ext cx="2381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3-3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创建”对话框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03977"/>
            <a:ext cx="1552831" cy="272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7711" y="3645024"/>
            <a:ext cx="4884329" cy="30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利用菜单方式，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创建“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的数据库。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菜单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方式创建数据库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的步骤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如下：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⑴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打开“文件”菜单，单击“新建”命令，打开“新建”对话框，并在“新建”对话框中选定“数据库”单选按钮，如图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          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⑵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单击“新建文件”按钮，打开“创建”对话框，如图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3-3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143" y="4521540"/>
            <a:ext cx="2783151" cy="215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1927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4929" y="117390"/>
            <a:ext cx="8997950" cy="295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⑶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在“创建”对话框中，在“数据库名”处输入要创建的数据库名“教学管理”。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⑷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在“保存在”处选择要保存的文件夹，这里选择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子文件夹（或在“创建”对话框双击某文件夹，如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⑸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单击“保存”按钮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，生成名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的数据库文件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，并显示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“数据库设计器”窗口，同时将显示数据库设计工具栏，如图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3-4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“数据库设计器”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是专门用来设计数据库的操作界面，可以在它里面创建或修改表以及参照关系等。数据库设计器工具栏的图标功能从左向右依次如表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3-1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7248"/>
            <a:ext cx="3224919" cy="172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880" y="2924943"/>
            <a:ext cx="5564999" cy="34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35712" y="5012887"/>
            <a:ext cx="3140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3-4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数据库设计器”窗口</a:t>
            </a:r>
          </a:p>
        </p:txBody>
      </p:sp>
      <p:sp>
        <p:nvSpPr>
          <p:cNvPr id="5" name="矩形 4"/>
          <p:cNvSpPr/>
          <p:nvPr/>
        </p:nvSpPr>
        <p:spPr>
          <a:xfrm>
            <a:off x="591697" y="605497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zh-CN" dirty="0">
                <a:ea typeface="黑体" pitchFamily="49" charset="-122"/>
              </a:rPr>
              <a:t>表</a:t>
            </a:r>
            <a:r>
              <a:rPr lang="en-US" altLang="zh-CN" dirty="0">
                <a:ea typeface="黑体" pitchFamily="49" charset="-122"/>
              </a:rPr>
              <a:t>3-1  </a:t>
            </a:r>
            <a:r>
              <a:rPr lang="zh-CN" altLang="zh-CN" dirty="0">
                <a:ea typeface="黑体" pitchFamily="49" charset="-122"/>
              </a:rPr>
              <a:t>数据库设计器工具栏</a:t>
            </a:r>
          </a:p>
        </p:txBody>
      </p:sp>
    </p:spTree>
    <p:extLst>
      <p:ext uri="{BB962C8B-B14F-4D97-AF65-F5344CB8AC3E}">
        <p14:creationId xmlns:p14="http://schemas.microsoft.com/office/powerpoint/2010/main" val="4099812398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4613" y="516859"/>
            <a:ext cx="8997950" cy="9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采用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项目管理器创建数据库的方法是：新建或打开一个项目文件，屏幕出现“项目管理器”，单击项目管理器中的“全部或”数据“选项卡，选中”数据库“选项，单击”新建“按钮，其余步骤基本同上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613" y="116632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．项目管理器方式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4613" y="1538535"/>
            <a:ext cx="4498975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</a:t>
            </a:r>
            <a:r>
              <a:rPr lang="zh-CN" altLang="en-US" sz="2200" dirty="0">
                <a:ea typeface="黑体" pitchFamily="49" charset="-122"/>
              </a:rPr>
              <a:t>．命令方式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4613" y="1938761"/>
            <a:ext cx="8997950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创建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数据库的命令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 DATABASE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，该命令的使用格式如下：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CREATE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 [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DatabaseName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|?]</a:t>
            </a:r>
          </a:p>
          <a:p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创建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一个以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&lt;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DatabaseName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&gt;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为名字的数据库文件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。其中参数“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?”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，将显示“创建”对话框，提示在对话框中指定要创建的数据库名称。</a:t>
            </a:r>
          </a:p>
          <a:p>
            <a:endParaRPr lang="en-US" altLang="zh-CN" sz="2100" dirty="0" smtClean="0">
              <a:solidFill>
                <a:srgbClr val="FFFF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       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一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个数据库将伴随生成一个数据库备注文件（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dct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）和一个数据库索引文件（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.dcx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）。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不管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SET EXCLUSIVE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的设置如何，当使用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命令创数据库时，数据库都将以独占方式打开。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③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使用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CREATE DATABASE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命令不能自动地将数据库添加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到已打开的一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个项目中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3-2】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用数据库创建命令创建一个文件名为“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SET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DEFAULT TO d:\jxgl\data  &amp;&amp;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设置文件保存的默认文件夹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CREATE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 &amp;&amp;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或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CREA DATA </a:t>
            </a:r>
            <a:r>
              <a:rPr lang="en-US" altLang="zh-CN" sz="2100" dirty="0" err="1" smtClean="0">
                <a:latin typeface="Arial" pitchFamily="34" charset="0"/>
                <a:ea typeface="黑体" pitchFamily="49" charset="-122"/>
              </a:rPr>
              <a:t>jxgl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797199"/>
      </p:ext>
    </p:ext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4613" y="1088260"/>
            <a:ext cx="8997950" cy="131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有以下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三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种方法打开数据库：    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 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⑴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在项目管理器中选择相应的数据库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在项目管理器中，选择相应的数据库。单击“打开 ”按钮，该数据库被打开。当打开某数据库时，建立的表隶属于该数据库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4613" y="638450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1</a:t>
            </a:r>
            <a:r>
              <a:rPr lang="zh-CN" altLang="en-US" sz="2200" dirty="0">
                <a:ea typeface="黑体" pitchFamily="49" charset="-122"/>
              </a:rPr>
              <a:t>．打开数据库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613" y="188640"/>
            <a:ext cx="6920618" cy="3600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3.1.2  </a:t>
            </a:r>
            <a:r>
              <a:rPr lang="zh-CN" altLang="en-US" sz="2200" dirty="0">
                <a:ea typeface="黑体" pitchFamily="49" charset="-122"/>
              </a:rPr>
              <a:t>打开数据库、设置当前数据库与关闭数据库</a:t>
            </a:r>
          </a:p>
        </p:txBody>
      </p:sp>
      <p:sp>
        <p:nvSpPr>
          <p:cNvPr id="5" name="矩形 4"/>
          <p:cNvSpPr/>
          <p:nvPr/>
        </p:nvSpPr>
        <p:spPr>
          <a:xfrm>
            <a:off x="5768106" y="5891383"/>
            <a:ext cx="2433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3-5  “</a:t>
            </a:r>
            <a:r>
              <a: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打开”对话框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3673481" cy="282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4614" y="2492896"/>
            <a:ext cx="5073450" cy="361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⑵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通过菜单方式打开数据库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在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菜单方式下打开数据库“教学管理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的操作步骤如下：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选择“文件”菜单中的“打开”命令（或单击“常用”工具栏中的“打开 ”按钮），出现“打开”对话框，如图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3-5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所示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 </a:t>
            </a:r>
            <a:endParaRPr lang="zh-CN" altLang="en-US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②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在“打开”对话框中，选择需要打开的数据库文件名“教学管理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.dbc”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，然后单击“确定”按钮，打开指定的数据库文件，进入“数据库设计器”窗口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736045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4613" y="116632"/>
            <a:ext cx="899795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</a:t>
            </a:r>
            <a:r>
              <a:rPr lang="zh-CN" altLang="en-US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⑶</a:t>
            </a:r>
            <a:r>
              <a:rPr lang="zh-CN" altLang="en-US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使用命令方式打开数据库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　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可以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使用“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OPEN”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命令打开数据库，“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OPEN”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命令的语法格式如下：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OPEN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 [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FileName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?] [EXCLUSIVE | SHARED] [NOUPDATE] [VALIDATE]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该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命令的功能是：打开一个已有的数据库。如果多次使用，则表示打开多个数据库。</a:t>
            </a: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说明：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①EXCLUSIVE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：以独占方式打开数据库。当数据库是以独占方式打开时，则不允许其它用户访问它。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②SHARED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：数据库以共享的方式打开。此时，允许其他用户访问该数据库。如果用户并未使用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EXCLUSIVE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或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SHARED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关键字，则命令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SET EXCLUSIVE ON|OFF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将决定数据库以独占或共享方式打开。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③NOUPDATE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：以只读方式打开数据库，不能对数据库进行更改。缺省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NOUPDATE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时，则数据库以读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/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写方式打开；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④VALIDATE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：确保对数据库的引用是正确有效的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endParaRPr lang="en-US" altLang="zh-CN" sz="2100" dirty="0" smtClean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　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注意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数据库打开时，库所指向的表并未打开。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当本库内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的表名和库外的表同名时，执行表操作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命令，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本库表优先。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3-3】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以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NOUPDATE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方式打开数据库“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 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NOUPDATE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418194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4613" y="620688"/>
            <a:ext cx="899795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当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OPEN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命令打开某数据库后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，还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得使用数据库修改命令“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MODIFY DATABASE”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打开数据库设计器，然后对该数据库进行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修改，其格式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如下：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       </a:t>
            </a:r>
            <a:r>
              <a:rPr lang="en-US" altLang="zh-CN" sz="2100" dirty="0" smtClean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MODIFY 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 [</a:t>
            </a:r>
            <a:r>
              <a:rPr lang="en-US" altLang="zh-CN" sz="2100" dirty="0" err="1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DatabaseName</a:t>
            </a:r>
            <a:r>
              <a:rPr lang="en-US" altLang="zh-CN" sz="2100" dirty="0">
                <a:solidFill>
                  <a:srgbClr val="FFFF00"/>
                </a:solidFill>
                <a:latin typeface="Arial" pitchFamily="34" charset="0"/>
                <a:ea typeface="黑体" pitchFamily="49" charset="-122"/>
              </a:rPr>
              <a:t> | ?] [NOWAIT] [NOEDIT]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命令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的功能是：打开数据库设计器，以便对当前数据库进行交互操作。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       说明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①NOWAIT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NOWAIT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在打开数据库设计器后继续程序的执行，即不必等待数据库设计器关闭，而是继续执行该命令之后的程序行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。</a:t>
            </a:r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NOWAIT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仅在程序中有效，在命令窗口中使用时无效。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②NOEDIT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：禁止修改数据库。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【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例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3-4】  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用命令打开数据库设计器及数据库“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MODIFY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也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可使用以下命令打开数据库“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文件，并显示数据库设计器。</a:t>
            </a: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OPEN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 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  <a:p>
            <a:r>
              <a:rPr lang="en-US" altLang="zh-CN" sz="2100" dirty="0" smtClean="0">
                <a:latin typeface="Arial" pitchFamily="34" charset="0"/>
                <a:ea typeface="黑体" pitchFamily="49" charset="-122"/>
              </a:rPr>
              <a:t>　　MODIFY </a:t>
            </a:r>
            <a:r>
              <a:rPr lang="en-US" altLang="zh-CN" sz="2100" dirty="0">
                <a:latin typeface="Arial" pitchFamily="34" charset="0"/>
                <a:ea typeface="黑体" pitchFamily="49" charset="-122"/>
              </a:rPr>
              <a:t>DATABASE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此时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，数据库</a:t>
            </a:r>
            <a:r>
              <a:rPr lang="en-US" altLang="zh-CN" sz="2100" dirty="0" err="1">
                <a:latin typeface="Arial" pitchFamily="34" charset="0"/>
                <a:ea typeface="黑体" pitchFamily="49" charset="-122"/>
              </a:rPr>
              <a:t>jxgl.dbc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是一个不包含任何内容的空库。</a:t>
            </a:r>
          </a:p>
          <a:p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　　除</a:t>
            </a:r>
            <a:r>
              <a:rPr lang="zh-CN" altLang="en-US" sz="2100" dirty="0">
                <a:latin typeface="Arial" pitchFamily="34" charset="0"/>
                <a:ea typeface="黑体" pitchFamily="49" charset="-122"/>
              </a:rPr>
              <a:t>使用命令打开数据库设计器窗口之外，用户还通过项目管理和使用菜单等方法来</a:t>
            </a:r>
            <a:r>
              <a:rPr lang="zh-CN" altLang="en-US" sz="2100" dirty="0" smtClean="0">
                <a:latin typeface="Arial" pitchFamily="34" charset="0"/>
                <a:ea typeface="黑体" pitchFamily="49" charset="-122"/>
              </a:rPr>
              <a:t>打开。</a:t>
            </a:r>
            <a:endParaRPr lang="en-US" altLang="zh-CN" sz="2100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4613" y="158225"/>
            <a:ext cx="4498975" cy="360000"/>
          </a:xfrm>
          <a:prstGeom prst="rect">
            <a:avLst/>
          </a:prstGeom>
          <a:gradFill rotWithShape="1">
            <a:gsLst>
              <a:gs pos="0">
                <a:schemeClr val="accent5">
                  <a:lumMod val="2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/>
          <a:lstStyle/>
          <a:p>
            <a:pPr eaLnBrk="1" hangingPunct="1">
              <a:lnSpc>
                <a:spcPts val="2300"/>
              </a:lnSpc>
            </a:pPr>
            <a:r>
              <a:rPr lang="en-US" altLang="zh-CN" sz="2200" dirty="0">
                <a:ea typeface="黑体" pitchFamily="49" charset="-122"/>
              </a:rPr>
              <a:t>2</a:t>
            </a:r>
            <a:r>
              <a:rPr lang="zh-CN" altLang="en-US" sz="2200" dirty="0">
                <a:ea typeface="黑体" pitchFamily="49" charset="-122"/>
              </a:rPr>
              <a:t>．打开数据库设计器</a:t>
            </a:r>
          </a:p>
        </p:txBody>
      </p:sp>
    </p:spTree>
    <p:extLst>
      <p:ext uri="{BB962C8B-B14F-4D97-AF65-F5344CB8AC3E}">
        <p14:creationId xmlns:p14="http://schemas.microsoft.com/office/powerpoint/2010/main" val="2632273114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808080"/>
      </a:dk1>
      <a:lt1>
        <a:srgbClr val="FFFFFF"/>
      </a:lt1>
      <a:dk2>
        <a:srgbClr val="000000"/>
      </a:dk2>
      <a:lt2>
        <a:srgbClr val="FFFFFF"/>
      </a:lt2>
      <a:accent1>
        <a:srgbClr val="FF3300"/>
      </a:accent1>
      <a:accent2>
        <a:srgbClr val="3333CC"/>
      </a:accent2>
      <a:accent3>
        <a:srgbClr val="AAAAAA"/>
      </a:accent3>
      <a:accent4>
        <a:srgbClr val="DADADA"/>
      </a:accent4>
      <a:accent5>
        <a:srgbClr val="FFADA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1873</TotalTime>
  <Pages>0</Pages>
  <Words>4880</Words>
  <Characters>0</Characters>
  <Application>Microsoft Office PowerPoint</Application>
  <DocSecurity>0</DocSecurity>
  <PresentationFormat>全屏显示(4:3)</PresentationFormat>
  <Lines>0</Lines>
  <Paragraphs>359</Paragraphs>
  <Slides>32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成都中医药大学计算机教研室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何振林</dc:creator>
  <cp:keywords>计算机 基础 教程</cp:keywords>
  <dc:description>PW:ZEL987</dc:description>
  <cp:lastModifiedBy>dbc</cp:lastModifiedBy>
  <cp:revision>2842</cp:revision>
  <dcterms:created xsi:type="dcterms:W3CDTF">1999-01-28T02:15:27Z</dcterms:created>
  <dcterms:modified xsi:type="dcterms:W3CDTF">2015-11-10T03:50:39Z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