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300" r:id="rId2"/>
    <p:sldId id="277" r:id="rId3"/>
    <p:sldId id="302" r:id="rId4"/>
    <p:sldId id="303" r:id="rId5"/>
    <p:sldId id="304" r:id="rId6"/>
    <p:sldId id="305" r:id="rId7"/>
    <p:sldId id="309" r:id="rId8"/>
    <p:sldId id="307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01" r:id="rId2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5pPr>
    <a:lvl6pPr marL="22860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6pPr>
    <a:lvl7pPr marL="27432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7pPr>
    <a:lvl8pPr marL="32004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8pPr>
    <a:lvl9pPr marL="36576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AE5D"/>
    <a:srgbClr val="FFD28F"/>
    <a:srgbClr val="743A00"/>
    <a:srgbClr val="5F5F5F"/>
    <a:srgbClr val="EAEAEA"/>
    <a:srgbClr val="B2B2B2"/>
    <a:srgbClr val="DE8400"/>
    <a:srgbClr val="D40A2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00" autoAdjust="0"/>
    <p:restoredTop sz="94660"/>
  </p:normalViewPr>
  <p:slideViewPr>
    <p:cSldViewPr>
      <p:cViewPr varScale="1">
        <p:scale>
          <a:sx n="65" d="100"/>
          <a:sy n="65" d="100"/>
        </p:scale>
        <p:origin x="-1704" y="-114"/>
      </p:cViewPr>
      <p:guideLst>
        <p:guide orient="horz" pos="206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 smtClean="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387" name="矩形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7652" name="矩形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6389" name="矩形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6390" name="矩形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smtClean="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391" name="矩形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ea typeface="宋体" charset="-122"/>
              </a:defRPr>
            </a:lvl1pPr>
          </a:lstStyle>
          <a:p>
            <a:pPr>
              <a:defRPr/>
            </a:pPr>
            <a:fld id="{736AED5F-78EF-48B1-97F3-3483E2053D2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DF7AA7-0B7B-412E-9AA6-35A39F4846C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C00BD-1400-487A-90AB-C797022633D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F0FE3-5D66-4CA9-91A7-EF2C45D22E1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2A3241-131F-4A36-96C9-6EAB40CF4E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0E268-D602-4D54-9FAF-F256A5ECE66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7BED9-150C-40C4-9FB5-C6699D0D8BA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93455-B37B-406D-8810-D898FA26478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29220-14F0-4D00-9145-5B0915B7F24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9F55A3-B346-4902-9BEC-0CD9B26B6FA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AD7CE-ED6E-43FF-8EDB-676D8DC585C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D581A-5BE0-4FC5-8742-F11FF2E0AB6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5B09EFD-8A51-4EA4-A064-9CFC100BEF2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031" name="文本框 7"/>
          <p:cNvSpPr txBox="1">
            <a:spLocks noChangeArrowheads="1"/>
          </p:cNvSpPr>
          <p:nvPr userDrawn="1"/>
        </p:nvSpPr>
        <p:spPr bwMode="auto">
          <a:xfrm>
            <a:off x="5580063" y="188913"/>
            <a:ext cx="33829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>
                <a:solidFill>
                  <a:schemeClr val="bg1"/>
                </a:solidFill>
                <a:latin typeface="楷体_GB2312" pitchFamily="49" charset="-122"/>
              </a:rPr>
              <a:t>第八章  汽车与经济</a:t>
            </a:r>
          </a:p>
        </p:txBody>
      </p:sp>
      <p:sp>
        <p:nvSpPr>
          <p:cNvPr id="1032" name="文本框 8"/>
          <p:cNvSpPr txBox="1">
            <a:spLocks noChangeArrowheads="1"/>
          </p:cNvSpPr>
          <p:nvPr userDrawn="1"/>
        </p:nvSpPr>
        <p:spPr bwMode="auto">
          <a:xfrm>
            <a:off x="755650" y="1052513"/>
            <a:ext cx="6985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http://img1.gtimg.com/auto/pics/hv1/148/107/538/35010883.jpg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http://img1.gtimg.com/auto/pics/hv1/149/107/538/35010884.jpg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http://img1.gtimg.com/auto/pics/hv1/150/107/538/35010885.jpg" TargetMode="Externa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HV%20System\&#21360;&#21047;&#29256;\HV&#26368;&#32456;\&#35270;&#39057;&#12289;&#22768;&#38899;\MS2_&#30528;&#36710;&#36215;&#27493;.m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" descr="CollageGlobal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225" y="2819400"/>
            <a:ext cx="4349750" cy="361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​​ 3"/>
          <p:cNvSpPr/>
          <p:nvPr/>
        </p:nvSpPr>
        <p:spPr>
          <a:xfrm>
            <a:off x="-2241" y="1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8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24000"/>
            <a:ext cx="7315200" cy="2438400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4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汽车文化</a:t>
            </a:r>
            <a:endParaRPr lang="en-US" altLang="zh-CN" sz="4800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3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3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新能源汽车</a:t>
            </a:r>
            <a:endParaRPr lang="zh-CN" altLang="en-US" sz="36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矩形​​ 5"/>
          <p:cNvSpPr/>
          <p:nvPr/>
        </p:nvSpPr>
        <p:spPr>
          <a:xfrm>
            <a:off x="-2241" y="6468960"/>
            <a:ext cx="9144000" cy="381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8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sp>
        <p:nvSpPr>
          <p:cNvPr id="2058" name="矩形​​ 8"/>
          <p:cNvSpPr>
            <a:spLocks noChangeArrowheads="1"/>
          </p:cNvSpPr>
          <p:nvPr/>
        </p:nvSpPr>
        <p:spPr bwMode="auto">
          <a:xfrm>
            <a:off x="3276600" y="3429000"/>
            <a:ext cx="3048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主讲：方晓汾</a:t>
            </a:r>
            <a:endParaRPr lang="en-US" altLang="zh-CN" sz="2800" dirty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800" dirty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en-US" altLang="zh-CN" sz="24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2013</a:t>
            </a:r>
            <a:r>
              <a:rPr lang="zh-CN" altLang="en-US" sz="24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年</a:t>
            </a:r>
            <a:r>
              <a:rPr lang="en-US" altLang="zh-CN" sz="2400" dirty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12</a:t>
            </a:r>
            <a:r>
              <a:rPr lang="zh-CN" altLang="en-US" sz="2400" dirty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月</a:t>
            </a:r>
          </a:p>
        </p:txBody>
      </p:sp>
      <p:pic>
        <p:nvPicPr>
          <p:cNvPr id="2059" name="图片 6" descr="http://www.72sc.com/png/UploadFiles_4404/200810/200810041216417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3878263"/>
            <a:ext cx="29718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活动二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混合动力汽车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3788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805872"/>
            <a:ext cx="8136903" cy="5293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3555199" y="6093296"/>
            <a:ext cx="20249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一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汽丰田普锐斯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活动二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混合动力汽车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980728"/>
            <a:ext cx="8136904" cy="4947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3635896" y="5949280"/>
            <a:ext cx="14991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思域混动版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活动二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混合动力汽车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35842" name="Picture 2" descr="http://gzdaily.dayoo.com/img/2005-09/26/xin_080902260930089032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836712"/>
            <a:ext cx="7056784" cy="5292588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3779912" y="6125234"/>
            <a:ext cx="1217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长安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CV9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活动二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混合动力汽车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34817" name="Picture 1" descr="目前，国家新能源汽车补贴即将浮出水面，新能源汽车技术标准也将在近期陆续出台。新能源汽车未来在国产化发展路线也将确定。在这个倡导节能环保的绿色时代，相必，大家对新能源汽车的概念都已经有了一个大概的了解。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1043608" y="980728"/>
            <a:ext cx="6696744" cy="5022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活动二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混合动力汽车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46082" name="Picture 2" descr="目前，国家新能源汽车补贴即将浮出水面，新能源汽车技术标准也将在近期陆续出台。新能源汽车未来在国产化发展路线也将确定。在这个倡导节能环保的绿色时代，相必，大家对新能源汽车的概念都已经有了一个大概的了解。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1115616" y="1052736"/>
            <a:ext cx="6696744" cy="5101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活动二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混合动力汽车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47106" name="Picture 2" descr="目前，国家新能源汽车补贴即将浮出水面，新能源汽车技术标准也将在近期陆续出台。新能源汽车未来在国产化发展路线也将确定。在这个倡导节能环保的绿色时代，相必，大家对新能源汽车的概念都已经有了一个大概的了解。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1187624" y="1196752"/>
            <a:ext cx="6192688" cy="4720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活动二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混合动力汽车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48130" name="Picture 2" descr="捷豹C-X75汽车设有两个座位，是一款混合动力汽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052736"/>
            <a:ext cx="8364179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1403648" y="5661248"/>
            <a:ext cx="64807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捷豹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C-X75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汽车设有两个座位，是一款混合动力汽车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活动二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混合动力汽车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49154" name="Picture 2" descr="本图解释了捷豹C-X75汽车的电力发动机和涡轮机产生动力的原理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764704"/>
            <a:ext cx="7344816" cy="531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1331640" y="5877272"/>
            <a:ext cx="64807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捷豹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C-X75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汽车的电力发动机和涡轮机产生动力的原理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活动三 纯电动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汽车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9512" y="1052736"/>
            <a:ext cx="396044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 smtClean="0">
                <a:latin typeface="Adobe 仿宋 Std R" pitchFamily="18" charset="-122"/>
                <a:ea typeface="Adobe 仿宋 Std R" pitchFamily="18" charset="-122"/>
              </a:rPr>
              <a:t>纯电动汽车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</a:rPr>
              <a:t>(Blade Electric Vehicles ,</a:t>
            </a:r>
            <a:r>
              <a:rPr lang="zh-CN" altLang="zh-CN" sz="2400" dirty="0" smtClean="0">
                <a:latin typeface="Adobe 仿宋 Std R" pitchFamily="18" charset="-122"/>
                <a:ea typeface="Adobe 仿宋 Std R" pitchFamily="18" charset="-122"/>
              </a:rPr>
              <a:t>简称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</a:rPr>
              <a:t>BEV)</a:t>
            </a:r>
            <a:r>
              <a:rPr lang="zh-CN" altLang="zh-CN" sz="2400" dirty="0" smtClean="0">
                <a:latin typeface="Adobe 仿宋 Std R" pitchFamily="18" charset="-122"/>
                <a:ea typeface="Adobe 仿宋 Std R" pitchFamily="18" charset="-122"/>
              </a:rPr>
              <a:t>，它是完全由可充电电池（如</a:t>
            </a:r>
            <a:r>
              <a:rPr lang="zh-CN" altLang="zh-CN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铅酸电池、镍镉电池、镍氢电池或锂离子电池</a:t>
            </a:r>
            <a:r>
              <a:rPr lang="zh-CN" altLang="zh-CN" sz="2400" dirty="0" smtClean="0">
                <a:latin typeface="Adobe 仿宋 Std R" pitchFamily="18" charset="-122"/>
                <a:ea typeface="Adobe 仿宋 Std R" pitchFamily="18" charset="-122"/>
              </a:rPr>
              <a:t>）提供动力源的汽车。纯电动汽车虽然它已有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</a:rPr>
              <a:t>134</a:t>
            </a:r>
            <a:r>
              <a:rPr lang="zh-CN" altLang="zh-CN" sz="2400" dirty="0" smtClean="0">
                <a:latin typeface="Adobe 仿宋 Std R" pitchFamily="18" charset="-122"/>
                <a:ea typeface="Adobe 仿宋 Std R" pitchFamily="18" charset="-122"/>
              </a:rPr>
              <a:t>年的悠久历史，但一直仅限于某些特定范围内应用，市场较小。主要原因是</a:t>
            </a:r>
            <a:r>
              <a:rPr lang="zh-CN" altLang="zh-CN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由于各种类别的蓄电池，普遍存在价格高、寿命短、外形尺寸和重量大、充电时间长</a:t>
            </a:r>
            <a:r>
              <a:rPr lang="zh-CN" altLang="zh-CN" sz="2400" dirty="0" smtClean="0">
                <a:latin typeface="Adobe 仿宋 Std R" pitchFamily="18" charset="-122"/>
                <a:ea typeface="Adobe 仿宋 Std R" pitchFamily="18" charset="-122"/>
              </a:rPr>
              <a:t>等严重缺点。</a:t>
            </a:r>
            <a:endParaRPr lang="zh-CN" altLang="en-US" sz="2400" dirty="0"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50178" name="Picture 2" descr="xinsrc_232100431092401531053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00525" y="1412776"/>
            <a:ext cx="4943475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4211960" y="4797152"/>
            <a:ext cx="49320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日本日产汽车在东京车展上纯电动汽车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Pivo2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（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2007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）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3" name="Picture 3" descr="04432ea780b6649b9ac99e20404968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6394" y="1844824"/>
            <a:ext cx="525605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活动三 氢能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汽车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628800"/>
            <a:ext cx="3528392" cy="3492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179512" y="5373216"/>
            <a:ext cx="80648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2007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年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6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月，宝马集团推出了世界第一款氢动力豪华高性能轿车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BMW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氢能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7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系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-2241" y="1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3081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12" name="Line 2"/>
          <p:cNvSpPr>
            <a:spLocks noChangeShapeType="1"/>
          </p:cNvSpPr>
          <p:nvPr/>
        </p:nvSpPr>
        <p:spPr bwMode="black">
          <a:xfrm>
            <a:off x="2914130" y="5102374"/>
            <a:ext cx="480060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black">
          <a:xfrm>
            <a:off x="3491880" y="4685074"/>
            <a:ext cx="35528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总结提升</a:t>
            </a:r>
            <a:endParaRPr lang="en-US" altLang="zh-CN" dirty="0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black">
          <a:xfrm>
            <a:off x="2956992" y="2302024"/>
            <a:ext cx="480060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black">
          <a:xfrm>
            <a:off x="3642792" y="1921024"/>
            <a:ext cx="35528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引言：案例一 </a:t>
            </a:r>
            <a:endParaRPr lang="en-US" altLang="zh-CN" dirty="0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6" name="Line 9"/>
          <p:cNvSpPr>
            <a:spLocks noChangeShapeType="1"/>
          </p:cNvSpPr>
          <p:nvPr/>
        </p:nvSpPr>
        <p:spPr bwMode="black">
          <a:xfrm>
            <a:off x="3447530" y="2987824"/>
            <a:ext cx="480060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7" name="Rectangle 10"/>
          <p:cNvSpPr>
            <a:spLocks noChangeArrowheads="1"/>
          </p:cNvSpPr>
          <p:nvPr/>
        </p:nvSpPr>
        <p:spPr bwMode="black">
          <a:xfrm>
            <a:off x="4099992" y="2606824"/>
            <a:ext cx="35528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活动一 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汽车污染</a:t>
            </a:r>
            <a:endParaRPr lang="en-US" altLang="zh-CN" dirty="0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8" name="Line 11"/>
          <p:cNvSpPr>
            <a:spLocks noChangeShapeType="1"/>
          </p:cNvSpPr>
          <p:nvPr/>
        </p:nvSpPr>
        <p:spPr bwMode="black">
          <a:xfrm>
            <a:off x="3642792" y="3713312"/>
            <a:ext cx="480060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9" name="Rectangle 12"/>
          <p:cNvSpPr>
            <a:spLocks noChangeArrowheads="1"/>
          </p:cNvSpPr>
          <p:nvPr/>
        </p:nvSpPr>
        <p:spPr bwMode="black">
          <a:xfrm>
            <a:off x="4328592" y="3332312"/>
            <a:ext cx="35528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活动二 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混合动力汽车</a:t>
            </a:r>
            <a:endParaRPr lang="en-US" altLang="zh-CN" dirty="0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20" name="Line 13"/>
          <p:cNvSpPr>
            <a:spLocks noChangeShapeType="1"/>
          </p:cNvSpPr>
          <p:nvPr/>
        </p:nvSpPr>
        <p:spPr bwMode="black">
          <a:xfrm>
            <a:off x="3447530" y="4435624"/>
            <a:ext cx="480060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21" name="Rectangle 14"/>
          <p:cNvSpPr>
            <a:spLocks noChangeArrowheads="1"/>
          </p:cNvSpPr>
          <p:nvPr/>
        </p:nvSpPr>
        <p:spPr bwMode="black">
          <a:xfrm>
            <a:off x="4099992" y="4054624"/>
            <a:ext cx="450445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活动三 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纯电动汽车及其它新能源汽车</a:t>
            </a:r>
            <a:endParaRPr lang="en-US" altLang="zh-CN" dirty="0">
              <a:latin typeface="Adobe 仿宋 Std R" pitchFamily="18" charset="-122"/>
              <a:ea typeface="Adobe 仿宋 Std R" pitchFamily="18" charset="-122"/>
            </a:endParaRPr>
          </a:p>
        </p:txBody>
      </p:sp>
      <p:grpSp>
        <p:nvGrpSpPr>
          <p:cNvPr id="22" name="Group 94"/>
          <p:cNvGrpSpPr>
            <a:grpSpLocks/>
          </p:cNvGrpSpPr>
          <p:nvPr/>
        </p:nvGrpSpPr>
        <p:grpSpPr bwMode="auto">
          <a:xfrm>
            <a:off x="2776017" y="1921024"/>
            <a:ext cx="393700" cy="393700"/>
            <a:chOff x="2543" y="1006"/>
            <a:chExt cx="416" cy="416"/>
          </a:xfrm>
        </p:grpSpPr>
        <p:sp>
          <p:nvSpPr>
            <p:cNvPr id="23" name="Oval 52"/>
            <p:cNvSpPr>
              <a:spLocks noChangeArrowheads="1"/>
            </p:cNvSpPr>
            <p:nvPr/>
          </p:nvSpPr>
          <p:spPr bwMode="gray">
            <a:xfrm>
              <a:off x="2543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Adobe 仿宋 Std R" pitchFamily="18" charset="-122"/>
                <a:ea typeface="Adobe 仿宋 Std R" pitchFamily="18" charset="-122"/>
              </a:endParaRPr>
            </a:p>
          </p:txBody>
        </p:sp>
        <p:grpSp>
          <p:nvGrpSpPr>
            <p:cNvPr id="24" name="Group 53"/>
            <p:cNvGrpSpPr>
              <a:grpSpLocks/>
            </p:cNvGrpSpPr>
            <p:nvPr/>
          </p:nvGrpSpPr>
          <p:grpSpPr bwMode="auto">
            <a:xfrm rot="-2288454">
              <a:off x="2578" y="1034"/>
              <a:ext cx="348" cy="356"/>
              <a:chOff x="887" y="2040"/>
              <a:chExt cx="433" cy="422"/>
            </a:xfrm>
          </p:grpSpPr>
          <p:pic>
            <p:nvPicPr>
              <p:cNvPr id="26" name="Picture 54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27" name="Oval 55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34902"/>
                      <a:invGamma/>
                      <a:alpha val="89999"/>
                    </a:schemeClr>
                  </a:gs>
                  <a:gs pos="50000">
                    <a:schemeClr val="accent1">
                      <a:alpha val="75000"/>
                    </a:schemeClr>
                  </a:gs>
                  <a:gs pos="100000">
                    <a:schemeClr val="accent1">
                      <a:gamma/>
                      <a:shade val="34902"/>
                      <a:invGamma/>
                      <a:alpha val="89999"/>
                    </a:schemeClr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Adobe 仿宋 Std R" pitchFamily="18" charset="-122"/>
                  <a:ea typeface="Adobe 仿宋 Std R" pitchFamily="18" charset="-122"/>
                </a:endParaRPr>
              </a:p>
            </p:txBody>
          </p:sp>
          <p:pic>
            <p:nvPicPr>
              <p:cNvPr id="28" name="Picture 56" descr="Picture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pic>
          <p:nvPicPr>
            <p:cNvPr id="25" name="Picture 57"/>
            <p:cNvPicPr>
              <a:picLocks noChangeAspect="1" noChangeArrowheads="1"/>
            </p:cNvPicPr>
            <p:nvPr/>
          </p:nvPicPr>
          <p:blipFill>
            <a:blip r:embed="rId4" cstate="print"/>
            <a:srcRect l="12015" t="9302" r="12404" b="12598"/>
            <a:stretch>
              <a:fillRect/>
            </a:stretch>
          </p:blipFill>
          <p:spPr bwMode="gray">
            <a:xfrm>
              <a:off x="2570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29" name="Group 93"/>
          <p:cNvGrpSpPr>
            <a:grpSpLocks/>
          </p:cNvGrpSpPr>
          <p:nvPr/>
        </p:nvGrpSpPr>
        <p:grpSpPr bwMode="auto">
          <a:xfrm>
            <a:off x="3311005" y="2608412"/>
            <a:ext cx="393700" cy="393700"/>
            <a:chOff x="3071" y="1006"/>
            <a:chExt cx="416" cy="416"/>
          </a:xfrm>
        </p:grpSpPr>
        <p:sp>
          <p:nvSpPr>
            <p:cNvPr id="30" name="Oval 62"/>
            <p:cNvSpPr>
              <a:spLocks noChangeArrowheads="1"/>
            </p:cNvSpPr>
            <p:nvPr/>
          </p:nvSpPr>
          <p:spPr bwMode="gray">
            <a:xfrm>
              <a:off x="3071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Adobe 仿宋 Std R" pitchFamily="18" charset="-122"/>
                <a:ea typeface="Adobe 仿宋 Std R" pitchFamily="18" charset="-122"/>
              </a:endParaRPr>
            </a:p>
          </p:txBody>
        </p:sp>
        <p:grpSp>
          <p:nvGrpSpPr>
            <p:cNvPr id="31" name="Group 63"/>
            <p:cNvGrpSpPr>
              <a:grpSpLocks/>
            </p:cNvGrpSpPr>
            <p:nvPr/>
          </p:nvGrpSpPr>
          <p:grpSpPr bwMode="auto">
            <a:xfrm rot="-2288454">
              <a:off x="3106" y="1034"/>
              <a:ext cx="348" cy="356"/>
              <a:chOff x="887" y="2040"/>
              <a:chExt cx="433" cy="422"/>
            </a:xfrm>
          </p:grpSpPr>
          <p:pic>
            <p:nvPicPr>
              <p:cNvPr id="33" name="Picture 64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34" name="Oval 65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34902"/>
                      <a:invGamma/>
                      <a:alpha val="89999"/>
                    </a:schemeClr>
                  </a:gs>
                  <a:gs pos="50000">
                    <a:schemeClr val="accent2">
                      <a:alpha val="75000"/>
                    </a:schemeClr>
                  </a:gs>
                  <a:gs pos="100000">
                    <a:schemeClr val="accent2">
                      <a:gamma/>
                      <a:shade val="34902"/>
                      <a:invGamma/>
                      <a:alpha val="89999"/>
                    </a:schemeClr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Adobe 仿宋 Std R" pitchFamily="18" charset="-122"/>
                  <a:ea typeface="Adobe 仿宋 Std R" pitchFamily="18" charset="-122"/>
                </a:endParaRPr>
              </a:p>
            </p:txBody>
          </p:sp>
          <p:pic>
            <p:nvPicPr>
              <p:cNvPr id="35" name="Picture 66" descr="Picture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pic>
          <p:nvPicPr>
            <p:cNvPr id="32" name="Picture 86"/>
            <p:cNvPicPr>
              <a:picLocks noChangeAspect="1" noChangeArrowheads="1"/>
            </p:cNvPicPr>
            <p:nvPr/>
          </p:nvPicPr>
          <p:blipFill>
            <a:blip r:embed="rId4" cstate="print"/>
            <a:srcRect l="12015" t="9302" r="12404" b="12598"/>
            <a:stretch>
              <a:fillRect/>
            </a:stretch>
          </p:blipFill>
          <p:spPr bwMode="gray">
            <a:xfrm>
              <a:off x="3098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36" name="Group 92"/>
          <p:cNvGrpSpPr>
            <a:grpSpLocks/>
          </p:cNvGrpSpPr>
          <p:nvPr/>
        </p:nvGrpSpPr>
        <p:grpSpPr bwMode="auto">
          <a:xfrm>
            <a:off x="3479280" y="3330724"/>
            <a:ext cx="393700" cy="393700"/>
            <a:chOff x="3647" y="1006"/>
            <a:chExt cx="416" cy="416"/>
          </a:xfrm>
        </p:grpSpPr>
        <p:sp>
          <p:nvSpPr>
            <p:cNvPr id="37" name="Oval 67"/>
            <p:cNvSpPr>
              <a:spLocks noChangeArrowheads="1"/>
            </p:cNvSpPr>
            <p:nvPr/>
          </p:nvSpPr>
          <p:spPr bwMode="gray">
            <a:xfrm>
              <a:off x="3647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Adobe 仿宋 Std R" pitchFamily="18" charset="-122"/>
                <a:ea typeface="Adobe 仿宋 Std R" pitchFamily="18" charset="-122"/>
              </a:endParaRPr>
            </a:p>
          </p:txBody>
        </p:sp>
        <p:grpSp>
          <p:nvGrpSpPr>
            <p:cNvPr id="38" name="Group 68"/>
            <p:cNvGrpSpPr>
              <a:grpSpLocks/>
            </p:cNvGrpSpPr>
            <p:nvPr/>
          </p:nvGrpSpPr>
          <p:grpSpPr bwMode="auto">
            <a:xfrm rot="-2288454">
              <a:off x="3682" y="1034"/>
              <a:ext cx="348" cy="356"/>
              <a:chOff x="887" y="2040"/>
              <a:chExt cx="433" cy="422"/>
            </a:xfrm>
          </p:grpSpPr>
          <p:pic>
            <p:nvPicPr>
              <p:cNvPr id="40" name="Picture 69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41" name="Oval 70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34902"/>
                      <a:invGamma/>
                      <a:alpha val="89999"/>
                    </a:schemeClr>
                  </a:gs>
                  <a:gs pos="50000">
                    <a:schemeClr val="hlink">
                      <a:alpha val="75000"/>
                    </a:schemeClr>
                  </a:gs>
                  <a:gs pos="100000">
                    <a:schemeClr val="hlink">
                      <a:gamma/>
                      <a:shade val="34902"/>
                      <a:invGamma/>
                      <a:alpha val="89999"/>
                    </a:schemeClr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Adobe 仿宋 Std R" pitchFamily="18" charset="-122"/>
                  <a:ea typeface="Adobe 仿宋 Std R" pitchFamily="18" charset="-122"/>
                </a:endParaRPr>
              </a:p>
            </p:txBody>
          </p:sp>
          <p:pic>
            <p:nvPicPr>
              <p:cNvPr id="42" name="Picture 71" descr="Picture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pic>
          <p:nvPicPr>
            <p:cNvPr id="39" name="Picture 87"/>
            <p:cNvPicPr>
              <a:picLocks noChangeAspect="1" noChangeArrowheads="1"/>
            </p:cNvPicPr>
            <p:nvPr/>
          </p:nvPicPr>
          <p:blipFill>
            <a:blip r:embed="rId4" cstate="print"/>
            <a:srcRect l="12015" t="9302" r="12404" b="12598"/>
            <a:stretch>
              <a:fillRect/>
            </a:stretch>
          </p:blipFill>
          <p:spPr bwMode="gray">
            <a:xfrm>
              <a:off x="3676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43" name="Group 91"/>
          <p:cNvGrpSpPr>
            <a:grpSpLocks/>
          </p:cNvGrpSpPr>
          <p:nvPr/>
        </p:nvGrpSpPr>
        <p:grpSpPr bwMode="auto">
          <a:xfrm>
            <a:off x="3261792" y="4043512"/>
            <a:ext cx="393700" cy="393700"/>
            <a:chOff x="4213" y="1006"/>
            <a:chExt cx="416" cy="416"/>
          </a:xfrm>
        </p:grpSpPr>
        <p:sp>
          <p:nvSpPr>
            <p:cNvPr id="44" name="Oval 72"/>
            <p:cNvSpPr>
              <a:spLocks noChangeArrowheads="1"/>
            </p:cNvSpPr>
            <p:nvPr/>
          </p:nvSpPr>
          <p:spPr bwMode="gray">
            <a:xfrm>
              <a:off x="4213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Adobe 仿宋 Std R" pitchFamily="18" charset="-122"/>
                <a:ea typeface="Adobe 仿宋 Std R" pitchFamily="18" charset="-122"/>
              </a:endParaRPr>
            </a:p>
          </p:txBody>
        </p:sp>
        <p:grpSp>
          <p:nvGrpSpPr>
            <p:cNvPr id="45" name="Group 73"/>
            <p:cNvGrpSpPr>
              <a:grpSpLocks/>
            </p:cNvGrpSpPr>
            <p:nvPr/>
          </p:nvGrpSpPr>
          <p:grpSpPr bwMode="auto">
            <a:xfrm rot="-2288454">
              <a:off x="4248" y="1034"/>
              <a:ext cx="348" cy="356"/>
              <a:chOff x="887" y="2040"/>
              <a:chExt cx="433" cy="422"/>
            </a:xfrm>
          </p:grpSpPr>
          <p:pic>
            <p:nvPicPr>
              <p:cNvPr id="47" name="Picture 74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48" name="Oval 75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34902"/>
                      <a:invGamma/>
                      <a:alpha val="89999"/>
                    </a:schemeClr>
                  </a:gs>
                  <a:gs pos="50000">
                    <a:schemeClr val="folHlink">
                      <a:alpha val="75000"/>
                    </a:schemeClr>
                  </a:gs>
                  <a:gs pos="100000">
                    <a:schemeClr val="folHlink">
                      <a:gamma/>
                      <a:shade val="34902"/>
                      <a:invGamma/>
                      <a:alpha val="89999"/>
                    </a:schemeClr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Adobe 仿宋 Std R" pitchFamily="18" charset="-122"/>
                  <a:ea typeface="Adobe 仿宋 Std R" pitchFamily="18" charset="-122"/>
                </a:endParaRPr>
              </a:p>
            </p:txBody>
          </p:sp>
          <p:pic>
            <p:nvPicPr>
              <p:cNvPr id="49" name="Picture 76" descr="Picture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pic>
          <p:nvPicPr>
            <p:cNvPr id="46" name="Picture 88"/>
            <p:cNvPicPr>
              <a:picLocks noChangeAspect="1" noChangeArrowheads="1"/>
            </p:cNvPicPr>
            <p:nvPr/>
          </p:nvPicPr>
          <p:blipFill>
            <a:blip r:embed="rId4" cstate="print"/>
            <a:srcRect l="12015" t="9302" r="12404" b="12598"/>
            <a:stretch>
              <a:fillRect/>
            </a:stretch>
          </p:blipFill>
          <p:spPr bwMode="gray">
            <a:xfrm>
              <a:off x="4240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50" name="Group 90"/>
          <p:cNvGrpSpPr>
            <a:grpSpLocks/>
          </p:cNvGrpSpPr>
          <p:nvPr/>
        </p:nvGrpSpPr>
        <p:grpSpPr bwMode="auto">
          <a:xfrm>
            <a:off x="2717280" y="4707087"/>
            <a:ext cx="393700" cy="393700"/>
            <a:chOff x="4803" y="1006"/>
            <a:chExt cx="416" cy="416"/>
          </a:xfrm>
        </p:grpSpPr>
        <p:sp>
          <p:nvSpPr>
            <p:cNvPr id="51" name="Oval 81"/>
            <p:cNvSpPr>
              <a:spLocks noChangeArrowheads="1"/>
            </p:cNvSpPr>
            <p:nvPr/>
          </p:nvSpPr>
          <p:spPr bwMode="gray">
            <a:xfrm>
              <a:off x="4803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Adobe 仿宋 Std R" pitchFamily="18" charset="-122"/>
                <a:ea typeface="Adobe 仿宋 Std R" pitchFamily="18" charset="-122"/>
              </a:endParaRPr>
            </a:p>
          </p:txBody>
        </p:sp>
        <p:grpSp>
          <p:nvGrpSpPr>
            <p:cNvPr id="52" name="Group 82"/>
            <p:cNvGrpSpPr>
              <a:grpSpLocks/>
            </p:cNvGrpSpPr>
            <p:nvPr/>
          </p:nvGrpSpPr>
          <p:grpSpPr bwMode="auto">
            <a:xfrm rot="-2288454">
              <a:off x="4838" y="1034"/>
              <a:ext cx="348" cy="356"/>
              <a:chOff x="887" y="2040"/>
              <a:chExt cx="433" cy="422"/>
            </a:xfrm>
          </p:grpSpPr>
          <p:pic>
            <p:nvPicPr>
              <p:cNvPr id="54" name="Picture 83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55" name="Oval 84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solidFill>
                <a:srgbClr val="FB4F2D">
                  <a:alpha val="75000"/>
                </a:srgb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Adobe 仿宋 Std R" pitchFamily="18" charset="-122"/>
                  <a:ea typeface="Adobe 仿宋 Std R" pitchFamily="18" charset="-122"/>
                </a:endParaRPr>
              </a:p>
            </p:txBody>
          </p:sp>
          <p:pic>
            <p:nvPicPr>
              <p:cNvPr id="56" name="Picture 85" descr="Picture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pic>
          <p:nvPicPr>
            <p:cNvPr id="53" name="Picture 89"/>
            <p:cNvPicPr>
              <a:picLocks noChangeAspect="1" noChangeArrowheads="1"/>
            </p:cNvPicPr>
            <p:nvPr/>
          </p:nvPicPr>
          <p:blipFill>
            <a:blip r:embed="rId4" cstate="print"/>
            <a:srcRect l="12015" t="9302" r="12404" b="12598"/>
            <a:stretch>
              <a:fillRect/>
            </a:stretch>
          </p:blipFill>
          <p:spPr bwMode="gray">
            <a:xfrm>
              <a:off x="4830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3090" name="Picture 18" descr="http://www.52design.com/pic/20096/20096916525423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132856"/>
            <a:ext cx="3436640" cy="3436640"/>
          </a:xfrm>
          <a:prstGeom prst="rect">
            <a:avLst/>
          </a:prstGeom>
          <a:noFill/>
        </p:spPr>
      </p:pic>
      <p:sp>
        <p:nvSpPr>
          <p:cNvPr id="59" name="TextBox 58"/>
          <p:cNvSpPr txBox="1"/>
          <p:nvPr/>
        </p:nvSpPr>
        <p:spPr>
          <a:xfrm>
            <a:off x="2339752" y="0"/>
            <a:ext cx="44644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Adobe Gothic Std B" pitchFamily="34" charset="-128"/>
                <a:ea typeface="Adobe Gothic Std B" pitchFamily="34" charset="-128"/>
              </a:rPr>
              <a:t>Contents</a:t>
            </a:r>
            <a:endParaRPr lang="zh-CN" altLang="en-US" sz="4400" dirty="0">
              <a:latin typeface="Adobe Gothic Std B" pitchFamily="34" charset="-128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活动三 氢能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汽车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836712"/>
            <a:ext cx="7704856" cy="5085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3419872" y="5981218"/>
            <a:ext cx="20249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宝马与氢能汽车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活动三 太阳能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汽车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53250" name="sp-image" descr="3bb22487ed457039c65cc30d"/>
          <p:cNvPicPr>
            <a:picLocks noChangeAspect="1" noChangeArrowheads="1"/>
          </p:cNvPicPr>
          <p:nvPr/>
        </p:nvPicPr>
        <p:blipFill>
          <a:blip r:embed="rId2" cstate="print"/>
          <a:srcRect t="17679" r="1802" b="22099"/>
          <a:stretch>
            <a:fillRect/>
          </a:stretch>
        </p:blipFill>
        <p:spPr bwMode="auto">
          <a:xfrm>
            <a:off x="683568" y="1052736"/>
            <a:ext cx="7632848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611560" y="5013176"/>
            <a:ext cx="77048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太阳能发电在汽车上的应用，将能够有效降低全球环境污染，创造洁净的生活环境，随着全球经济和科学技术的飞速发展，太阳能汽车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(solar car)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作为一个产业已经不是一个神话。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6" name="il_fi" descr="U257P33T148D66038F2100DT20041101110751"/>
          <p:cNvPicPr>
            <a:picLocks noChangeAspect="1" noChangeArrowheads="1"/>
          </p:cNvPicPr>
          <p:nvPr/>
        </p:nvPicPr>
        <p:blipFill>
          <a:blip r:embed="rId2" cstate="print"/>
          <a:srcRect t="19000" b="13750"/>
          <a:stretch>
            <a:fillRect/>
          </a:stretch>
        </p:blipFill>
        <p:spPr bwMode="auto">
          <a:xfrm>
            <a:off x="4486275" y="2882999"/>
            <a:ext cx="4657725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活动三 太阳能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汽车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54274" name="Picture 2" descr="4841578_901957"/>
          <p:cNvPicPr>
            <a:picLocks noChangeAspect="1" noChangeArrowheads="1"/>
          </p:cNvPicPr>
          <p:nvPr/>
        </p:nvPicPr>
        <p:blipFill>
          <a:blip r:embed="rId3" cstate="print"/>
          <a:srcRect t="16568" b="17752"/>
          <a:stretch>
            <a:fillRect/>
          </a:stretch>
        </p:blipFill>
        <p:spPr bwMode="auto">
          <a:xfrm>
            <a:off x="107504" y="836712"/>
            <a:ext cx="5692524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5" name="Picture 3" descr="4841577_85069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2137" y="3717032"/>
            <a:ext cx="4017815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4355976" y="5517232"/>
            <a:ext cx="47880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2008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年密西根大学参加太阳能汽车大赛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(8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天跑完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3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千公里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)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活动三 乙醇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汽车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55298" name="il_fi" descr="0025649dda690f43f4b1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980728"/>
            <a:ext cx="7056784" cy="4855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1763688" y="5837202"/>
            <a:ext cx="60486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2011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年赞比亚国际汽车拉力赛乙醇汽车胜出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活动三 天然气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汽车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56322" name="il_fi" descr="201010291521291119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908720"/>
            <a:ext cx="6408712" cy="4812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323528" y="5661248"/>
            <a:ext cx="86409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车用天然气的主要成分是甲烷，其余为乙烷、丙烷、丁烷及少量其他物质有压缩天然气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(CNG)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和液化天然气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(LNG)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两种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中国式发展机遇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3528" y="2276872"/>
            <a:ext cx="864096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从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</a:rPr>
              <a:t>2009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年国家公布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</a:rPr>
              <a:t>《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汽车产业调整和振兴规划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</a:rPr>
              <a:t>》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以来，新能源汽车已然成为中国汽车发展的“国策”，其地位不断被夯实。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</a:rPr>
              <a:t>2012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年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</a:rPr>
              <a:t>4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月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</a:rPr>
              <a:t>18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日，国务院常务会议讨论通过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</a:rPr>
              <a:t>《</a:t>
            </a:r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节能与新能源汽车产业发展规划（</a:t>
            </a:r>
            <a:r>
              <a:rPr lang="en-US" altLang="zh-CN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2012-2020</a:t>
            </a:r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）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</a:rPr>
              <a:t>》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。按照规划，到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</a:rPr>
              <a:t>2015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年，纯电动汽车和插电式混合动力汽车累计产销量要达到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</a:rPr>
              <a:t>50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万辆，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</a:rPr>
              <a:t>2020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年超过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</a:rPr>
              <a:t>500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万辆。规划中的新能源汽车主要是指</a:t>
            </a:r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纯电动汽车、插电式混合动力汽车、燃料电池汽车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，而新能源补贴仅限于纯电动和插电式混合动力。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7544" y="1268760"/>
            <a:ext cx="1584176" cy="40011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扩展阅读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​​ 6"/>
          <p:cNvSpPr/>
          <p:nvPr/>
        </p:nvSpPr>
        <p:spPr>
          <a:xfrm>
            <a:off x="-2241" y="1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6629" name="组合 7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9" name="矩形​​ 8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26635" name="TextBox 9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26636" name="矩形​​ 10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26631" name="TextBox 1"/>
          <p:cNvSpPr txBox="1">
            <a:spLocks noChangeArrowheads="1"/>
          </p:cNvSpPr>
          <p:nvPr/>
        </p:nvSpPr>
        <p:spPr bwMode="auto">
          <a:xfrm>
            <a:off x="1866900" y="1340768"/>
            <a:ext cx="541020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5400" dirty="0">
                <a:solidFill>
                  <a:srgbClr val="000000"/>
                </a:solidFill>
                <a:ea typeface="宋体" charset="-122"/>
              </a:rPr>
              <a:t> </a:t>
            </a:r>
            <a:endParaRPr lang="en-US" altLang="zh-CN" sz="5400" dirty="0">
              <a:solidFill>
                <a:srgbClr val="000000"/>
              </a:solidFill>
            </a:endParaRPr>
          </a:p>
          <a:p>
            <a:pPr algn="ctr"/>
            <a:r>
              <a:rPr lang="en-US" altLang="zh-CN" sz="5400" dirty="0" smtClean="0">
                <a:solidFill>
                  <a:srgbClr val="000000"/>
                </a:solidFill>
              </a:rPr>
              <a:t>Q/A</a:t>
            </a:r>
          </a:p>
          <a:p>
            <a:pPr algn="ctr"/>
            <a:r>
              <a:rPr lang="en-US" altLang="zh-CN" sz="5400" dirty="0" smtClean="0">
                <a:solidFill>
                  <a:srgbClr val="000000"/>
                </a:solidFill>
              </a:rPr>
              <a:t>Thank </a:t>
            </a:r>
            <a:r>
              <a:rPr lang="en-US" altLang="zh-CN" sz="5400" dirty="0">
                <a:solidFill>
                  <a:srgbClr val="000000"/>
                </a:solidFill>
              </a:rPr>
              <a:t>You!</a:t>
            </a:r>
          </a:p>
          <a:p>
            <a:pPr algn="ctr"/>
            <a:r>
              <a:rPr lang="en-US" altLang="zh-CN" sz="5400" dirty="0" err="1">
                <a:solidFill>
                  <a:srgbClr val="000000"/>
                </a:solidFill>
              </a:rPr>
              <a:t>Vielen</a:t>
            </a:r>
            <a:r>
              <a:rPr lang="en-US" altLang="zh-CN" sz="5400" dirty="0">
                <a:solidFill>
                  <a:srgbClr val="000000"/>
                </a:solidFill>
              </a:rPr>
              <a:t> </a:t>
            </a:r>
            <a:r>
              <a:rPr lang="en-US" altLang="zh-CN" sz="5400" dirty="0" err="1">
                <a:solidFill>
                  <a:srgbClr val="000000"/>
                </a:solidFill>
              </a:rPr>
              <a:t>Danke</a:t>
            </a:r>
            <a:r>
              <a:rPr lang="en-US" altLang="zh-CN" sz="5400" dirty="0">
                <a:solidFill>
                  <a:srgbClr val="000000"/>
                </a:solidFill>
              </a:rPr>
              <a:t>!</a:t>
            </a:r>
          </a:p>
          <a:p>
            <a:endParaRPr lang="en-US" altLang="zh-CN" dirty="0">
              <a:solidFill>
                <a:srgbClr val="000000"/>
              </a:solidFill>
            </a:endParaRPr>
          </a:p>
          <a:p>
            <a:pPr algn="ctr"/>
            <a:r>
              <a:rPr lang="en-US" altLang="zh-CN" dirty="0">
                <a:solidFill>
                  <a:srgbClr val="000000"/>
                </a:solidFill>
              </a:rPr>
              <a:t>Email: </a:t>
            </a:r>
            <a:r>
              <a:rPr lang="en-US" altLang="zh-CN" dirty="0" smtClean="0">
                <a:solidFill>
                  <a:srgbClr val="000000"/>
                </a:solidFill>
              </a:rPr>
              <a:t>fangxiaofen1985@hotmail.com</a:t>
            </a:r>
            <a:endParaRPr lang="zh-CN" altLang="en-US" dirty="0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总结提升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-2241" y="1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2339752" y="46365"/>
            <a:ext cx="44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宋体" pitchFamily="2" charset="-122"/>
                <a:ea typeface="华文宋体" pitchFamily="2" charset="-122"/>
              </a:rPr>
              <a:t>引言</a:t>
            </a:r>
            <a:endParaRPr lang="zh-CN" alt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宋体" pitchFamily="2" charset="-122"/>
              <a:ea typeface="华文宋体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3528" y="980728"/>
            <a:ext cx="482453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汽车为人们提供了</a:t>
            </a:r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交通便利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，但是传统的以</a:t>
            </a:r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石油为燃料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的汽车也对环境造成了严重的污染。近年来，</a:t>
            </a:r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呼吸道疾病、癌症、头痛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等发病率迅速增加，均与环境恶化有关。随着汽车进入家庭的增多，汽车排放的污染已成为城市大气污染的重要因素，越来越引起人们的广泛关注。减少汽车有害气体排放，营造绿色环保公共交通已经刻不容缓。</a:t>
            </a:r>
          </a:p>
          <a:p>
            <a:endParaRPr lang="en-US" altLang="zh-CN" sz="2400" dirty="0" smtClean="0">
              <a:latin typeface="Adobe 仿宋 Std R" pitchFamily="18" charset="-122"/>
              <a:ea typeface="Adobe 仿宋 Std R" pitchFamily="18" charset="-122"/>
            </a:endParaRPr>
          </a:p>
          <a:p>
            <a:r>
              <a:rPr lang="zh-CN" altLang="en-US" sz="2400" dirty="0" smtClean="0">
                <a:solidFill>
                  <a:srgbClr val="0070C0"/>
                </a:solidFill>
                <a:latin typeface="Adobe 仿宋 Std R" pitchFamily="18" charset="-122"/>
                <a:ea typeface="Adobe 仿宋 Std R" pitchFamily="18" charset="-122"/>
              </a:rPr>
              <a:t>什么是</a:t>
            </a:r>
            <a:r>
              <a:rPr lang="zh-CN" altLang="en-US" sz="2400" dirty="0" smtClean="0">
                <a:solidFill>
                  <a:srgbClr val="0070C0"/>
                </a:solidFill>
                <a:latin typeface="Adobe 仿宋 Std R" pitchFamily="18" charset="-122"/>
                <a:ea typeface="Adobe 仿宋 Std R" pitchFamily="18" charset="-122"/>
              </a:rPr>
              <a:t>汽车污染？</a:t>
            </a:r>
            <a:endParaRPr lang="zh-CN" altLang="en-US" sz="2400" dirty="0">
              <a:solidFill>
                <a:srgbClr val="0070C0"/>
              </a:solidFill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3" name="il_fi" descr="120_101205134716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700808"/>
            <a:ext cx="4231796" cy="2952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活动一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汽车污染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2050" name="Picture 2" descr="20100308110824421_sm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1412776"/>
            <a:ext cx="1937795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http://www.kingsway.tw/UploadFiles/News/2010916101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5" y="3861048"/>
            <a:ext cx="4902673" cy="2304256"/>
          </a:xfrm>
          <a:prstGeom prst="rect">
            <a:avLst/>
          </a:prstGeom>
          <a:noFill/>
        </p:spPr>
      </p:pic>
      <p:pic>
        <p:nvPicPr>
          <p:cNvPr id="2054" name="Picture 6" descr="http://images.gardencity.cn/platformnews/news/454d4670-06f0-4c44-9bd9-8b415857820f.jpg"/>
          <p:cNvPicPr>
            <a:picLocks noChangeAspect="1" noChangeArrowheads="1"/>
          </p:cNvPicPr>
          <p:nvPr/>
        </p:nvPicPr>
        <p:blipFill>
          <a:blip r:embed="rId4" cstate="print"/>
          <a:srcRect l="5110"/>
          <a:stretch>
            <a:fillRect/>
          </a:stretch>
        </p:blipFill>
        <p:spPr bwMode="auto">
          <a:xfrm>
            <a:off x="4283968" y="836712"/>
            <a:ext cx="2674268" cy="2818284"/>
          </a:xfrm>
          <a:prstGeom prst="rect">
            <a:avLst/>
          </a:prstGeom>
          <a:noFill/>
        </p:spPr>
      </p:pic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323528" y="1556792"/>
            <a:ext cx="334786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汽车在行驶过程中发生的噪声，它主要由</a:t>
            </a:r>
            <a:r>
              <a:rPr kumimoji="0" lang="zh-CN" sz="24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发动机工作噪声</a:t>
            </a:r>
            <a:r>
              <a:rPr kumimoji="0" 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和</a:t>
            </a:r>
            <a:r>
              <a:rPr kumimoji="0" lang="zh-CN" sz="24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汽车行驶时振动</a:t>
            </a:r>
            <a:r>
              <a:rPr kumimoji="0" 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和传动产生的噪声。目前评价和检测的方式主要有车外噪声和车内噪声两种，对于轻型汽车而言，一般要求小于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85db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（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A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）以避免噪声污染。</a:t>
            </a:r>
            <a:endParaRPr kumimoji="0" lang="zh-CN" altLang="en-US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仿宋 Std R" pitchFamily="18" charset="-122"/>
              <a:ea typeface="Adobe 仿宋 Std R" pitchFamily="18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活动一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汽车污染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467544" y="2060848"/>
            <a:ext cx="341987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i="0" u="none" strike="noStrike" cap="none" normalizeH="0" baseline="0" dirty="0" smtClean="0">
                <a:ln>
                  <a:noFill/>
                </a:ln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汽车发动机排气管排出的废气，根据汽车种类不同，其污染物的成分不同。</a:t>
            </a:r>
            <a:r>
              <a:rPr kumimoji="0" lang="zh-CN" sz="24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汽车排气污染</a:t>
            </a:r>
            <a:r>
              <a:rPr kumimoji="0" lang="zh-CN" sz="2400" i="0" u="none" strike="noStrike" cap="none" normalizeH="0" baseline="0" dirty="0" smtClean="0">
                <a:ln>
                  <a:noFill/>
                </a:ln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是汽车的主要污染源，也是汽车环保的一个最重要的项目。</a:t>
            </a:r>
            <a:endParaRPr kumimoji="0" lang="zh-CN" sz="2400" i="0" u="none" strike="noStrike" cap="none" normalizeH="0" baseline="0" dirty="0" smtClean="0">
              <a:ln>
                <a:noFill/>
              </a:ln>
              <a:effectLst/>
              <a:latin typeface="Adobe 仿宋 Std R" pitchFamily="18" charset="-122"/>
              <a:ea typeface="Adobe 仿宋 Std R" pitchFamily="18" charset="-122"/>
              <a:cs typeface="宋体" pitchFamily="2" charset="-122"/>
            </a:endParaRPr>
          </a:p>
        </p:txBody>
      </p:sp>
      <p:pic>
        <p:nvPicPr>
          <p:cNvPr id="5123" name="Picture 3" descr="http://www.ecofine.cn/uploadfile/2012/0511/201205110142592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1052736"/>
            <a:ext cx="4824535" cy="4824536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4499992" y="2217058"/>
            <a:ext cx="12241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你想说点什么？</a:t>
            </a:r>
            <a:endParaRPr lang="zh-CN" altLang="en-US" dirty="0">
              <a:solidFill>
                <a:srgbClr val="FF0000"/>
              </a:solidFill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683568" y="620689"/>
            <a:ext cx="7704856" cy="5976663"/>
            <a:chOff x="539552" y="620689"/>
            <a:chExt cx="7272808" cy="5608265"/>
          </a:xfrm>
        </p:grpSpPr>
        <p:pic>
          <p:nvPicPr>
            <p:cNvPr id="4098" name="Picture 2" descr="http://attachments.motorfans.com.cn/day_090913/yLzTzdX0t6LPtc2zuaTX99StwO0=_nRiYVQBiB2Hx.jpg"/>
            <p:cNvPicPr>
              <a:picLocks noChangeAspect="1" noChangeArrowheads="1"/>
            </p:cNvPicPr>
            <p:nvPr/>
          </p:nvPicPr>
          <p:blipFill>
            <a:blip r:embed="rId2" cstate="print"/>
            <a:stretch>
              <a:fillRect/>
            </a:stretch>
          </p:blipFill>
          <p:spPr bwMode="auto">
            <a:xfrm>
              <a:off x="611560" y="620689"/>
              <a:ext cx="7200800" cy="543660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539552" y="5445224"/>
              <a:ext cx="2016224" cy="7837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活动一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汽车污染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88224" y="908720"/>
            <a:ext cx="20794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 smtClean="0">
                <a:latin typeface="Adobe 仿宋 Std R" pitchFamily="18" charset="-122"/>
                <a:ea typeface="Adobe 仿宋 Std R" pitchFamily="18" charset="-122"/>
              </a:rPr>
              <a:t>燃油蒸发污染</a:t>
            </a:r>
            <a:endParaRPr lang="zh-CN" altLang="en-US" sz="2400" dirty="0"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活动一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汽车污染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44016" y="908720"/>
            <a:ext cx="867645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304800"/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曲轴箱</a:t>
            </a:r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污染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，</a:t>
            </a:r>
            <a:r>
              <a:rPr kumimoji="0" 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指发动机曲轴箱内，从发动机活动塞环切口泄漏出来的未完全燃烧的可燃性气体，它含有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CO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等对人体有害的成分，因此要求不允许发动机曲箱内有废气排向大气环境。</a:t>
            </a:r>
            <a:endParaRPr kumimoji="0" lang="zh-CN" altLang="en-US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仿宋 Std R" pitchFamily="18" charset="-122"/>
              <a:ea typeface="Adobe 仿宋 Std R" pitchFamily="18" charset="-122"/>
              <a:cs typeface="宋体" pitchFamily="2" charset="-122"/>
            </a:endParaRPr>
          </a:p>
        </p:txBody>
      </p:sp>
      <p:pic>
        <p:nvPicPr>
          <p:cNvPr id="3075" name="Picture 3" descr="http://topic.autohome.com.cn/2010/8/know/images/max/c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108104"/>
            <a:ext cx="6480720" cy="43036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活动二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混合动力汽车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5536" y="1196752"/>
            <a:ext cx="338437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混合动力一般是指</a:t>
            </a:r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油电混合动力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，即燃料（汽油，柴油等）和电能的混合。 混合动力汽车是有电动马达作为发动机的辅助动力驱动汽车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。</a:t>
            </a:r>
            <a:endParaRPr lang="en-US" altLang="zh-CN" sz="2400" dirty="0" smtClean="0">
              <a:latin typeface="Adobe 仿宋 Std R" pitchFamily="18" charset="-122"/>
              <a:ea typeface="Adobe 仿宋 Std R" pitchFamily="18" charset="-122"/>
            </a:endParaRPr>
          </a:p>
          <a:p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燃油发动汽车的</a:t>
            </a:r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缺点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屡遭诟病，不仅因为其动力潜能的利用效率低下，更为严重的是</a:t>
            </a:r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排放废气造成的环境污染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。在这种形势下，各种新能源汽车脱颖而出。</a:t>
            </a:r>
            <a:endParaRPr lang="zh-CN" altLang="en-US" sz="2400" dirty="0"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 l="479" t="22649" r="960" b="9596"/>
          <a:stretch>
            <a:fillRect/>
          </a:stretch>
        </p:blipFill>
        <p:spPr bwMode="auto">
          <a:xfrm>
            <a:off x="4067944" y="1340768"/>
            <a:ext cx="4608512" cy="4320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4067944" y="5733256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宝马柴油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/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电动驱动的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Vision </a:t>
            </a:r>
            <a:r>
              <a:rPr lang="en-US" altLang="zh-CN" dirty="0" err="1" smtClean="0">
                <a:latin typeface="Adobe 仿宋 Std R" pitchFamily="18" charset="-122"/>
                <a:ea typeface="Adobe 仿宋 Std R" pitchFamily="18" charset="-122"/>
              </a:rPr>
              <a:t>EfficientDynamics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概念车投入生产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活动二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混合动力汽车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72008" y="1249591"/>
            <a:ext cx="406794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采用</a:t>
            </a:r>
            <a:r>
              <a:rPr kumimoji="0" lang="zh-CN" sz="24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混合动力驱动</a:t>
            </a:r>
            <a:r>
              <a:rPr kumimoji="0" 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方式，汽车可以按照平均需要的功率来确定内燃机的最大功率，此时正处于</a:t>
            </a:r>
            <a:r>
              <a:rPr kumimoji="0" lang="zh-CN" sz="24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油耗低、污染少</a:t>
            </a:r>
            <a:r>
              <a:rPr kumimoji="0" 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的最优工况。需要大功率时，内燃机功率不足，可由电池来补充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；负荷少时，富余的功率可发电给电池充电。作为电动汽车时代到来之前的过渡产品，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混合动力汽车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构造较为复杂，成本也相应较高。</a:t>
            </a:r>
            <a:endParaRPr kumimoji="0" lang="zh-CN" altLang="en-US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仿宋 Std R" pitchFamily="18" charset="-122"/>
              <a:ea typeface="Adobe 仿宋 Std R" pitchFamily="18" charset="-122"/>
              <a:cs typeface="宋体" pitchFamily="2" charset="-122"/>
            </a:endParaRPr>
          </a:p>
        </p:txBody>
      </p:sp>
      <p:pic>
        <p:nvPicPr>
          <p:cNvPr id="9" name="MS2_着车起步.mpg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1484784"/>
            <a:ext cx="4990131" cy="3744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1976</TotalTime>
  <Words>1340</Words>
  <Application>Microsoft Office PowerPoint</Application>
  <PresentationFormat>全屏显示(4:3)</PresentationFormat>
  <Paragraphs>118</Paragraphs>
  <Slides>26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LXY</dc:creator>
  <cp:lastModifiedBy>方晓汾</cp:lastModifiedBy>
  <cp:revision>787</cp:revision>
  <dcterms:created xsi:type="dcterms:W3CDTF">2008-11-29T01:41:59Z</dcterms:created>
  <dcterms:modified xsi:type="dcterms:W3CDTF">2013-08-30T09:20:31Z</dcterms:modified>
</cp:coreProperties>
</file>