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3"/>
  </p:notesMasterIdLst>
  <p:handoutMasterIdLst>
    <p:handoutMasterId r:id="rId144"/>
  </p:handoutMasterIdLst>
  <p:sldIdLst>
    <p:sldId id="256" r:id="rId2"/>
    <p:sldId id="257" r:id="rId3"/>
    <p:sldId id="265" r:id="rId4"/>
    <p:sldId id="262" r:id="rId5"/>
    <p:sldId id="263"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91" r:id="rId27"/>
    <p:sldId id="292"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0" r:id="rId57"/>
    <p:sldId id="341" r:id="rId58"/>
    <p:sldId id="342" r:id="rId59"/>
    <p:sldId id="343" r:id="rId60"/>
    <p:sldId id="344" r:id="rId61"/>
    <p:sldId id="345" r:id="rId62"/>
    <p:sldId id="346" r:id="rId63"/>
    <p:sldId id="347" r:id="rId64"/>
    <p:sldId id="348" r:id="rId65"/>
    <p:sldId id="349" r:id="rId66"/>
    <p:sldId id="350" r:id="rId67"/>
    <p:sldId id="351" r:id="rId68"/>
    <p:sldId id="352" r:id="rId69"/>
    <p:sldId id="353" r:id="rId70"/>
    <p:sldId id="354" r:id="rId71"/>
    <p:sldId id="355" r:id="rId72"/>
    <p:sldId id="356" r:id="rId73"/>
    <p:sldId id="357" r:id="rId74"/>
    <p:sldId id="358" r:id="rId75"/>
    <p:sldId id="359" r:id="rId76"/>
    <p:sldId id="360" r:id="rId77"/>
    <p:sldId id="361" r:id="rId78"/>
    <p:sldId id="362" r:id="rId79"/>
    <p:sldId id="363" r:id="rId80"/>
    <p:sldId id="364" r:id="rId81"/>
    <p:sldId id="365" r:id="rId82"/>
    <p:sldId id="366" r:id="rId83"/>
    <p:sldId id="367" r:id="rId84"/>
    <p:sldId id="368" r:id="rId85"/>
    <p:sldId id="369" r:id="rId86"/>
    <p:sldId id="370" r:id="rId87"/>
    <p:sldId id="371" r:id="rId88"/>
    <p:sldId id="372" r:id="rId89"/>
    <p:sldId id="373" r:id="rId90"/>
    <p:sldId id="374" r:id="rId91"/>
    <p:sldId id="375" r:id="rId92"/>
    <p:sldId id="376" r:id="rId93"/>
    <p:sldId id="377" r:id="rId94"/>
    <p:sldId id="378" r:id="rId95"/>
    <p:sldId id="379" r:id="rId96"/>
    <p:sldId id="380" r:id="rId97"/>
    <p:sldId id="381" r:id="rId98"/>
    <p:sldId id="382" r:id="rId99"/>
    <p:sldId id="383" r:id="rId100"/>
    <p:sldId id="384" r:id="rId101"/>
    <p:sldId id="385" r:id="rId102"/>
    <p:sldId id="386" r:id="rId103"/>
    <p:sldId id="387" r:id="rId104"/>
    <p:sldId id="388" r:id="rId105"/>
    <p:sldId id="389" r:id="rId106"/>
    <p:sldId id="390" r:id="rId107"/>
    <p:sldId id="391" r:id="rId108"/>
    <p:sldId id="392" r:id="rId109"/>
    <p:sldId id="393" r:id="rId110"/>
    <p:sldId id="394" r:id="rId111"/>
    <p:sldId id="396" r:id="rId112"/>
    <p:sldId id="397" r:id="rId113"/>
    <p:sldId id="398" r:id="rId114"/>
    <p:sldId id="399" r:id="rId115"/>
    <p:sldId id="400" r:id="rId116"/>
    <p:sldId id="401" r:id="rId117"/>
    <p:sldId id="402" r:id="rId118"/>
    <p:sldId id="403" r:id="rId119"/>
    <p:sldId id="404" r:id="rId120"/>
    <p:sldId id="405" r:id="rId121"/>
    <p:sldId id="406" r:id="rId122"/>
    <p:sldId id="408" r:id="rId123"/>
    <p:sldId id="409" r:id="rId124"/>
    <p:sldId id="410" r:id="rId125"/>
    <p:sldId id="411" r:id="rId126"/>
    <p:sldId id="412" r:id="rId127"/>
    <p:sldId id="413" r:id="rId128"/>
    <p:sldId id="414" r:id="rId129"/>
    <p:sldId id="415" r:id="rId130"/>
    <p:sldId id="416" r:id="rId131"/>
    <p:sldId id="417" r:id="rId132"/>
    <p:sldId id="418" r:id="rId133"/>
    <p:sldId id="419" r:id="rId134"/>
    <p:sldId id="420" r:id="rId135"/>
    <p:sldId id="421" r:id="rId136"/>
    <p:sldId id="422" r:id="rId137"/>
    <p:sldId id="423" r:id="rId138"/>
    <p:sldId id="424" r:id="rId139"/>
    <p:sldId id="425" r:id="rId140"/>
    <p:sldId id="426" r:id="rId141"/>
    <p:sldId id="261" r:id="rId142"/>
  </p:sldIdLst>
  <p:sldSz cx="12192000" cy="6858000"/>
  <p:notesSz cx="6858000" cy="9144000"/>
  <p:embeddedFontLst>
    <p:embeddedFont>
      <p:font typeface="Calibri" panose="020F0502020204030204" pitchFamily="34" charset="0"/>
      <p:regular r:id="rId145"/>
      <p:bold r:id="rId146"/>
      <p:italic r:id="rId147"/>
      <p:boldItalic r:id="rId148"/>
    </p:embeddedFont>
    <p:embeddedFont>
      <p:font typeface="Calibri Light" panose="020F0302020204030204" pitchFamily="34" charset="0"/>
      <p:regular r:id="rId149"/>
      <p:italic r:id="rId150"/>
    </p:embeddedFont>
    <p:embeddedFont>
      <p:font typeface="黑体" panose="02010609060101010101" pitchFamily="49" charset="-122"/>
      <p:regular r:id="rId151"/>
    </p:embeddedFont>
    <p:embeddedFont>
      <p:font typeface="微软雅黑" panose="020B0503020204020204" pitchFamily="34" charset="-122"/>
      <p:regular r:id="rId152"/>
      <p:bold r:id="rId153"/>
    </p:embeddedFont>
    <p:embeddedFont>
      <p:font typeface="Malgun Gothic Semilight" panose="020B0502040204020203" pitchFamily="34" charset="-122"/>
      <p:regular r:id="rId15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4">
          <p15:clr>
            <a:srgbClr val="A4A3A4"/>
          </p15:clr>
        </p15:guide>
        <p15:guide id="2" pos="39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667" autoAdjust="0"/>
  </p:normalViewPr>
  <p:slideViewPr>
    <p:cSldViewPr showGuides="1">
      <p:cViewPr varScale="1">
        <p:scale>
          <a:sx n="83" d="100"/>
          <a:sy n="83" d="100"/>
        </p:scale>
        <p:origin x="686" y="62"/>
      </p:cViewPr>
      <p:guideLst>
        <p:guide orient="horz" pos="2324"/>
        <p:guide pos="3993"/>
      </p:guideLst>
    </p:cSldViewPr>
  </p:slid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font" Target="fonts/font10.fntdata"/><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handoutMaster" Target="handoutMasters/handoutMaster1.xml"/><Relationship Id="rId149" Type="http://schemas.openxmlformats.org/officeDocument/2006/relationships/font" Target="fonts/font5.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font" Target="fonts/font6.fntdata"/><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font" Target="fonts/font1.fntdata"/><Relationship Id="rId153"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notesMaster" Target="notesMasters/notesMaster1.xml"/><Relationship Id="rId148" Type="http://schemas.openxmlformats.org/officeDocument/2006/relationships/font" Target="fonts/font4.fntdata"/><Relationship Id="rId151" Type="http://schemas.openxmlformats.org/officeDocument/2006/relationships/font" Target="fonts/font7.fntdata"/><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2017/3/13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5942330" y="3727450"/>
            <a:ext cx="4826000" cy="762000"/>
          </a:xfrm>
          <a:prstGeom prst="rect">
            <a:avLst/>
          </a:prstGeom>
          <a:noFill/>
        </p:spPr>
        <p:txBody>
          <a:bodyPr wrap="square" rtlCol="0">
            <a:spAutoFit/>
          </a:bodyPr>
          <a:lstStyle/>
          <a:p>
            <a:pPr algn="l"/>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第十一章 网络编程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5446395" cy="478790"/>
          </a:xfrm>
        </p:spPr>
        <p:txBody>
          <a:bodyPr>
            <a:normAutofit/>
          </a:bodyPr>
          <a:lstStyle/>
          <a:p>
            <a:pPr algn="l"/>
            <a:r>
              <a:rPr lang="zh-CN" altLang="en-US" sz="2000">
                <a:solidFill>
                  <a:srgbClr val="315299"/>
                </a:solidFill>
                <a:latin typeface="黑体" panose="02010609060101010101" pitchFamily="2" charset="-122"/>
                <a:ea typeface="黑体" panose="02010609060101010101" pitchFamily="2" charset="-122"/>
              </a:rPr>
              <a:t>（3）IP地址（Internet Protocol）</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270000" y="1750060"/>
            <a:ext cx="9136380" cy="4458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uFillTx/>
                <a:latin typeface="黑体" panose="02010609060101010101" pitchFamily="2" charset="-122"/>
                <a:ea typeface="黑体" panose="02010609060101010101" pitchFamily="2" charset="-122"/>
              </a:rPr>
              <a:t>在互联网上的每一台计算机都有一个唯一表示自己的标记，这个标记就是IP地址，在windows操作系统中，用户可以通过图11.3所示的“Internet协议属性”窗口来设置计算机的IP地址。</a:t>
            </a:r>
          </a:p>
          <a:p>
            <a:pPr algn="l" fontAlgn="auto">
              <a:lnSpc>
                <a:spcPct val="150000"/>
              </a:lnSpc>
            </a:pPr>
            <a:r>
              <a:rPr lang="zh-CN" altLang="en-US" sz="1800">
                <a:solidFill>
                  <a:srgbClr val="315299"/>
                </a:solidFill>
                <a:uFillTx/>
                <a:latin typeface="黑体" panose="02010609060101010101" pitchFamily="2" charset="-122"/>
                <a:ea typeface="黑体" panose="02010609060101010101" pitchFamily="2" charset="-122"/>
              </a:rPr>
              <a:t>IP地址使用32位长度二进制数据表示，一般在实际中看到的大部分IP地址都是以十进制的数据形式表示的，比如“192.168.1.100”等。</a:t>
            </a:r>
          </a:p>
          <a:p>
            <a:pPr algn="l" fontAlgn="auto">
              <a:lnSpc>
                <a:spcPct val="150000"/>
              </a:lnSpc>
            </a:pPr>
            <a:r>
              <a:rPr lang="zh-CN" altLang="en-US" sz="1800">
                <a:solidFill>
                  <a:srgbClr val="315299"/>
                </a:solidFill>
                <a:uFillTx/>
                <a:latin typeface="黑体" panose="02010609060101010101" pitchFamily="2" charset="-122"/>
                <a:ea typeface="黑体" panose="02010609060101010101" pitchFamily="2" charset="-122"/>
              </a:rPr>
              <a:t>IP地址的格式: IP地址=网络地址+主机地址。</a:t>
            </a:r>
          </a:p>
          <a:p>
            <a:pPr algn="l" fontAlgn="auto">
              <a:lnSpc>
                <a:spcPct val="150000"/>
              </a:lnSpc>
            </a:pPr>
            <a:r>
              <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rPr>
              <a:t>其中网络地址，也称网络号：用户识别主机所在的网络；主机地址，也称主机号</a:t>
            </a:r>
            <a:r>
              <a:rPr lang="en-US" altLang="zh-CN"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rPr>
              <a:t>:</a:t>
            </a:r>
            <a:r>
              <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rPr>
              <a:t>用户识别该网络中的主机。</a:t>
            </a:r>
            <a:r>
              <a:rPr lang="en-US" altLang="zh-CN"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rPr>
              <a:t>IP</a:t>
            </a:r>
            <a:r>
              <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rPr>
              <a:t>地址中的掩码的功能主要是区分网络号和主机号。</a:t>
            </a:r>
          </a:p>
          <a:p>
            <a:pPr algn="l" fontAlgn="auto">
              <a:lnSpc>
                <a:spcPct val="150000"/>
              </a:lnSpc>
            </a:pPr>
            <a:endPar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endParaRPr>
          </a:p>
          <a:p>
            <a:pPr algn="l" fontAlgn="auto">
              <a:lnSpc>
                <a:spcPct val="150000"/>
              </a:lnSpc>
            </a:pPr>
            <a:endPar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endParaRPr>
          </a:p>
          <a:p>
            <a:pPr algn="l" fontAlgn="auto">
              <a:lnSpc>
                <a:spcPct val="150000"/>
              </a:lnSpc>
            </a:pPr>
            <a:endParaRPr lang="zh-CN" altLang="en-US" sz="1800">
              <a:solidFill>
                <a:srgbClr val="315299"/>
              </a:solidFill>
              <a:uFillTx/>
              <a:latin typeface="宋体" panose="02010600030101010101" pitchFamily="2" charset="-122"/>
              <a:ea typeface="黑体" panose="02010609060101010101" pitchFamily="2" charset="-122"/>
              <a:cs typeface="宋体" panose="02010600030101010101" pitchFamily="2" charset="-122"/>
              <a:sym typeface="+mn-ea"/>
            </a:endParaRPr>
          </a:p>
          <a:p>
            <a:pPr algn="l" fontAlgn="auto">
              <a:lnSpc>
                <a:spcPct val="150000"/>
              </a:lnSpc>
            </a:pPr>
            <a:endParaRPr lang="zh-CN" alt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978535"/>
            <a:ext cx="10735945" cy="545084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String ip = s.getInetAddress().getHostAddress();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System.out.println(ip + ".....connected");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try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//3.获取输入流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//4.将读取到数据存储到一个文件中。</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 dir = new File("d:\\pic");// 图片保存到服务器的d:盘的pic目录中</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if (!dir.exists())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dir.mkdir();</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03300" y="927735"/>
            <a:ext cx="10554970" cy="538861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 file = new File(dir, ip + ".png");// 图片的扩展名为png格式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FileOutputStream fos = new FileOutputStream(file);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 = 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 ((len = in.read(buf)) != -1)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fos.write(buf, 0, 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//5.获取socket输出流，将图片上传成功告之客户端。</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93775" y="1054735"/>
            <a:ext cx="10813415" cy="53073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OutputStream out = s.getOutputStream();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out.write("图片上传成功".getBytes());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//6.关闭socket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fos.close();//单独关闭文件输出流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System.out.println("客户端IP="+ip+"的客户上传图片成功!");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catch (IOException 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System.out.println(e.getMessage());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155700" y="921385"/>
            <a:ext cx="10354945" cy="17075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//ss.close();//服务器端一直等待接收客户端的数据，就不能关闭了</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a:t>
            </a:r>
          </a:p>
        </p:txBody>
      </p:sp>
      <p:sp>
        <p:nvSpPr>
          <p:cNvPr id="5" name="矩形 4"/>
          <p:cNvSpPr/>
          <p:nvPr/>
        </p:nvSpPr>
        <p:spPr>
          <a:xfrm>
            <a:off x="2285365" y="2221865"/>
            <a:ext cx="8108315" cy="13792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提醒：在本案例中使用了dir.exists()，是判断服务器端的d盘下是否存在pic目录，如果不存在，则创建该目录。</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8770620"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先运行服务器端程序，再运行客户端程序，其运行结果如图11.13所示：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475230" y="587946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图11.13 案例11-8的运行结果图</a:t>
            </a:r>
          </a:p>
        </p:txBody>
      </p:sp>
      <p:pic>
        <p:nvPicPr>
          <p:cNvPr id="2" name="图片 36"/>
          <p:cNvPicPr>
            <a:picLocks noChangeAspect="1"/>
          </p:cNvPicPr>
          <p:nvPr/>
        </p:nvPicPr>
        <p:blipFill>
          <a:blip r:embed="rId2"/>
          <a:stretch>
            <a:fillRect/>
          </a:stretch>
        </p:blipFill>
        <p:spPr>
          <a:xfrm>
            <a:off x="3524250" y="1520190"/>
            <a:ext cx="5657215" cy="4204335"/>
          </a:xfrm>
          <a:prstGeom prst="rect">
            <a:avLst/>
          </a:prstGeom>
          <a:noFill/>
          <a:ln w="9525">
            <a:noFill/>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11.3.3 项目实施</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750060"/>
            <a:ext cx="10956290" cy="46132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1）分析通过分析题目可以得出以下信息：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①本题目是基于TCP协议的，所以在客户端要使用Socket类，在服务器端要使用ServerSocket类；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②由于基于TCP协议的通信，所以客户端和接收端都要遵守几个关键步骤；</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③本案例是上传图片，所以需要IO流来实现图片的读取和写入，并且是在客户端读取图片文件，在服务器端写入图片文件；</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④本项目是对案例11-8的改进，特别是在服务器端，需要开启多线程来分别响应不同客户端上传图片的请求。</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545590" y="3893185"/>
            <a:ext cx="9110980" cy="2458085"/>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p:txBody>
      </p:sp>
      <p:sp>
        <p:nvSpPr>
          <p:cNvPr id="7" name="矩形 6"/>
          <p:cNvSpPr/>
          <p:nvPr/>
        </p:nvSpPr>
        <p:spPr>
          <a:xfrm>
            <a:off x="2121535" y="1237615"/>
            <a:ext cx="8408035" cy="15621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本项目的关键点是要在服务器开启多线程，分别响应不同客户端上传图片文件的请求，而要实现这个关键点，可以定义一个线程任务类，在其中定义run()方法，专门负责处理得到的数据，并把数据写入到服务器的硬盘文件上。</a:t>
            </a:r>
          </a:p>
        </p:txBody>
      </p:sp>
      <p:sp>
        <p:nvSpPr>
          <p:cNvPr id="8" name="副标题 2"/>
          <p:cNvSpPr>
            <a:spLocks noGrp="1"/>
          </p:cNvSpPr>
          <p:nvPr/>
        </p:nvSpPr>
        <p:spPr>
          <a:xfrm>
            <a:off x="1254760" y="3073400"/>
            <a:ext cx="7823200" cy="10966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（2）客户端代码：</a:t>
            </a:r>
          </a:p>
          <a:p>
            <a:pPr algn="l"/>
            <a:r>
              <a:rPr lang="zh-CN" altLang="en-US" sz="1800">
                <a:solidFill>
                  <a:srgbClr val="315299"/>
                </a:solidFill>
                <a:latin typeface="黑体" panose="02010609060101010101" pitchFamily="2" charset="-122"/>
                <a:ea typeface="黑体" panose="02010609060101010101" pitchFamily="2" charset="-122"/>
              </a:rPr>
              <a:t>通过以上分析可以编写以下客户端代码：</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958215"/>
            <a:ext cx="10206355" cy="5411470"/>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UploadPicClient1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UnknownHostException,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//1.创建客户端socket。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 = new Socket("192.168.0.17",10003);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//2.读取客户端要上传的图片文件。使用文件输入流读取图片中的数据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FileInputStream fis = new FileInputStream("d:\\a.png");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//3.获取socket输出流。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OutputStream out = s.getOutputStream();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80770" y="902970"/>
            <a:ext cx="10507345" cy="543814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//4.将读到图片数据,利用Socket的输出流发送给服务器端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 = 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while((len=fis.read(buf))!=-1){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out.write(buf,0,len);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out.flush();//刷新输出流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//告诉服务端说：客户端的数据发送完毕。让服务端停止读取。</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s.shutdownOutput();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//5.读取服务端发回的内容。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s.getInputStream();</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33145" y="974090"/>
            <a:ext cx="10670540" cy="52959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byte[] buff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len1 = in.read(buff);</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 = new String(buff,0,len1);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//6.关闭socket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fis.close();//单独关闭文件输入流,因为这个流在Socket对象中</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s.close();//关闭socket，同时也关闭了socket中的输入流和输出流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2232025" y="572262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800">
                <a:uFillTx/>
                <a:latin typeface="宋体" panose="02010600030101010101" pitchFamily="2" charset="-122"/>
                <a:ea typeface="黑体" panose="02010609060101010101" pitchFamily="2" charset="-122"/>
                <a:cs typeface="宋体" panose="02010600030101010101" pitchFamily="2" charset="-122"/>
                <a:sym typeface="+mn-ea"/>
              </a:rPr>
              <a:t>图</a:t>
            </a:r>
            <a:r>
              <a:rPr lang="en-US" altLang="zh-CN" sz="1800">
                <a:uFillTx/>
                <a:latin typeface="宋体" panose="02010600030101010101" pitchFamily="2" charset="-122"/>
                <a:ea typeface="黑体" panose="02010609060101010101" pitchFamily="2" charset="-122"/>
                <a:cs typeface="宋体" panose="02010600030101010101" pitchFamily="2" charset="-122"/>
                <a:sym typeface="+mn-ea"/>
              </a:rPr>
              <a:t>11.3 Internet</a:t>
            </a:r>
            <a:r>
              <a:rPr lang="zh-CN" altLang="en-US" sz="1800">
                <a:uFillTx/>
                <a:latin typeface="宋体" panose="02010600030101010101" pitchFamily="2" charset="-122"/>
                <a:ea typeface="黑体" panose="02010609060101010101" pitchFamily="2" charset="-122"/>
                <a:cs typeface="宋体" panose="02010600030101010101" pitchFamily="2" charset="-122"/>
                <a:sym typeface="+mn-ea"/>
              </a:rPr>
              <a:t>协议属性窗口</a:t>
            </a:r>
            <a:endParaRPr lang="zh-CN" altLang="en-US"/>
          </a:p>
        </p:txBody>
      </p:sp>
      <p:pic>
        <p:nvPicPr>
          <p:cNvPr id="1073742864" name="图片 14"/>
          <p:cNvPicPr>
            <a:picLocks noChangeAspect="1"/>
          </p:cNvPicPr>
          <p:nvPr/>
        </p:nvPicPr>
        <p:blipFill>
          <a:blip r:embed="rId2"/>
          <a:stretch>
            <a:fillRect/>
          </a:stretch>
        </p:blipFill>
        <p:spPr>
          <a:xfrm>
            <a:off x="4011295" y="1176655"/>
            <a:ext cx="4180205" cy="4371340"/>
          </a:xfrm>
          <a:prstGeom prst="rect">
            <a:avLst/>
          </a:prstGeom>
          <a:noFill/>
          <a:ln w="9525">
            <a:noFill/>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37640" y="1121410"/>
            <a:ext cx="7699375" cy="1346835"/>
          </a:xfrm>
        </p:spPr>
        <p:txBody>
          <a:bodyPr>
            <a:normAutofit fontScale="92500" lnSpcReduction="10000"/>
          </a:body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3）服务器端代码：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服务器端程序需要定义两个类，一个是线程功能类UploadTask类，和服务器端UploadPicServer1类，其中UploadTask线程功能类的代码如下所示: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593215" y="2552700"/>
            <a:ext cx="10024110" cy="36048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71880" y="994410"/>
            <a:ext cx="10584180" cy="525526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UploadTask implements Runnable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static final int SIZE = 1024*1024*5;//图片的大小限制在5MB</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Socket 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UploadTask(Socket 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this.s = 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run()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count = 0;//为了避免客户端IP作为文件名重复，而定义了一个计数器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ip = s.getInetAddress().getHostAddress();</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61720" y="840105"/>
            <a:ext cx="10612755" cy="568896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try{</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读取客户端发来的数据。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将读取到数据存储到一个文件中。</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 dir = new File("d:\\pic");</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if (!dir.exists())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dir.mkdir();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 file = new File(dir, ip + ".png");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//如果文件已经存在于服务端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while(file.exists()){</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100455" y="923290"/>
            <a:ext cx="10438765" cy="53981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file = new File(dir,ip+"("+(++count)+").png");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FileOutputStream fos = new FileOutputStream(file);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 = 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 ((len = in.read(buf)) != -1)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fos.write(buf, 0, 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if(file.length()&gt;SIZE){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System.out.println(ip+"文件体积过大");</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fos.close();</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61720" y="854710"/>
            <a:ext cx="10535285" cy="553466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System.out.println(ip+"...."+file.delete());//如果文件超过5MB，将其删除</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获取socket输出流，将上传成功字样发给客户端。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OutputStream out = s.getOutputStream();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out.write("图片上传成功".getBytes());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fos.close();//单独关闭文件输出流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631950" y="1363980"/>
            <a:ext cx="9455150" cy="49777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s.close();//关闭客户端socket对象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System.out.println("IP=" + ip + "的客户端上传图片成功!");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}catch(IOException 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System.out.println(e.getMessage());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088755" cy="499745"/>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服务器端的第二个类UploadPicServer1中的代码如下所示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419225" y="1621790"/>
            <a:ext cx="9907270" cy="47383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java.net.ServerSocket;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UploadPicServer1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//创建tcp的socket服务端。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ServerSocket ss = new ServerSocket(10003);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while(true){</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038860"/>
            <a:ext cx="10805160" cy="51663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Socket s = ss.accept();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UploadTask task=new UploadTask(s);//定义线程功能类对象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Thread t1=new Thread(task);//定义一个新线程，线程运行后将执行task对象中的run()方法中的代码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t1.start();//t1处于就绪状态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48360" y="846455"/>
            <a:ext cx="7031355" cy="981075"/>
          </a:xfrm>
        </p:spPr>
        <p:txBody>
          <a:bodyPr>
            <a:normAutofit fontScale="92500" lnSpcReduction="10000"/>
          </a:body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（4）调试运行，显示结果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该程序的运行结果如图11.14所示：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452370" y="603504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图11.14 项目11-3的运行结果图</a:t>
            </a:r>
          </a:p>
        </p:txBody>
      </p:sp>
      <p:pic>
        <p:nvPicPr>
          <p:cNvPr id="2" name="图片 37"/>
          <p:cNvPicPr>
            <a:picLocks noChangeAspect="1"/>
          </p:cNvPicPr>
          <p:nvPr/>
        </p:nvPicPr>
        <p:blipFill>
          <a:blip r:embed="rId2"/>
          <a:stretch>
            <a:fillRect/>
          </a:stretch>
        </p:blipFill>
        <p:spPr>
          <a:xfrm>
            <a:off x="3601720" y="1827530"/>
            <a:ext cx="5544820" cy="4207510"/>
          </a:xfrm>
          <a:prstGeom prst="rect">
            <a:avLst/>
          </a:prstGeom>
          <a:noFill/>
          <a:ln w="9525">
            <a:noFill/>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11.3.4 能力拓展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672590"/>
            <a:ext cx="10786745" cy="462026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①下面创建Socket的语句中正确的是（  </a:t>
            </a:r>
            <a:r>
              <a:rPr lang="zh-CN" altLang="en-US" sz="1800">
                <a:solidFill>
                  <a:srgbClr val="FF0000"/>
                </a:solidFill>
                <a:latin typeface="黑体" panose="02010609060101010101" pitchFamily="2" charset="-122"/>
                <a:ea typeface="黑体" panose="02010609060101010101" pitchFamily="2" charset="-122"/>
              </a:rPr>
              <a:t>B</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A.Socket a=new Socket(8000);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B.Socket b=new Socket(“192.168.0.100”,8000);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C．ServerSocket c=new Socket(8000);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D．ServerSocket d=new Socket(“192.168.0.100”,8000);</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②基于TCP协议的服务器端程序中要使用的Socket类是（  </a:t>
            </a:r>
            <a:r>
              <a:rPr lang="zh-CN" altLang="en-US" sz="1800">
                <a:solidFill>
                  <a:srgbClr val="FF0000"/>
                </a:solidFill>
                <a:latin typeface="黑体" panose="02010609060101010101" pitchFamily="2" charset="-122"/>
                <a:ea typeface="黑体" panose="02010609060101010101" pitchFamily="2" charset="-122"/>
              </a:rPr>
              <a:t>C</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A．Socket              B．DatagramSocket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C．ServerSocket        D．DatagramPacket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456055" y="1578610"/>
            <a:ext cx="9279890" cy="22980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在实际中可以使用127.0.0.1表示本机地址，或者使用localhost也代表本机。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由于IP地址不方便记忆，也可以使用域名来表示IP地址。域名和IP地址之间是有映射关系的，专门用于解析域名与IP地址之间映射关系的服务器，称作DNS服务器。</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835660"/>
            <a:ext cx="10864850" cy="55727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①TCP协议中，客户端套接字要使用JAVA中的（ </a:t>
            </a:r>
            <a:r>
              <a:rPr lang="zh-CN" altLang="en-US" sz="1600">
                <a:solidFill>
                  <a:srgbClr val="FF0000"/>
                </a:solidFill>
                <a:latin typeface="黑体" panose="02010609060101010101" pitchFamily="2" charset="-122"/>
                <a:ea typeface="黑体" panose="02010609060101010101" pitchFamily="2" charset="-122"/>
              </a:rPr>
              <a:t>Socket</a:t>
            </a:r>
            <a:r>
              <a:rPr lang="zh-CN" altLang="en-US" sz="1600">
                <a:solidFill>
                  <a:srgbClr val="315299"/>
                </a:solidFill>
                <a:latin typeface="黑体" panose="02010609060101010101" pitchFamily="2" charset="-122"/>
                <a:ea typeface="黑体" panose="02010609060101010101" pitchFamily="2" charset="-122"/>
              </a:rPr>
              <a:t> ）类，服务器端的套接字要使用JAVA中的（</a:t>
            </a:r>
            <a:r>
              <a:rPr lang="zh-CN" altLang="en-US" sz="1600">
                <a:solidFill>
                  <a:srgbClr val="FF0000"/>
                </a:solidFill>
                <a:latin typeface="黑体" panose="02010609060101010101" pitchFamily="2" charset="-122"/>
                <a:ea typeface="黑体" panose="02010609060101010101" pitchFamily="2" charset="-122"/>
              </a:rPr>
              <a:t>ServerSocket</a:t>
            </a:r>
            <a:r>
              <a:rPr lang="zh-CN" altLang="en-US" sz="1600">
                <a:solidFill>
                  <a:srgbClr val="315299"/>
                </a:solidFill>
                <a:latin typeface="黑体" panose="02010609060101010101" pitchFamily="2" charset="-122"/>
                <a:ea typeface="黑体" panose="02010609060101010101" pitchFamily="2" charset="-122"/>
              </a:rPr>
              <a:t>）类。</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②Socket对象中自带有输入流和输出流，可以使用（ </a:t>
            </a:r>
            <a:r>
              <a:rPr lang="zh-CN" altLang="en-US" sz="1600">
                <a:solidFill>
                  <a:srgbClr val="FF0000"/>
                </a:solidFill>
                <a:latin typeface="黑体" panose="02010609060101010101" pitchFamily="2" charset="-122"/>
                <a:ea typeface="黑体" panose="02010609060101010101" pitchFamily="2" charset="-122"/>
              </a:rPr>
              <a:t>getInputStream()</a:t>
            </a:r>
            <a:r>
              <a:rPr lang="zh-CN" altLang="en-US" sz="1600">
                <a:solidFill>
                  <a:srgbClr val="315299"/>
                </a:solidFill>
                <a:latin typeface="黑体" panose="02010609060101010101" pitchFamily="2" charset="-122"/>
                <a:ea typeface="黑体" panose="02010609060101010101" pitchFamily="2" charset="-122"/>
              </a:rPr>
              <a:t> ）方法获取Socket对象中的输入流，使用（ </a:t>
            </a:r>
            <a:r>
              <a:rPr lang="zh-CN" altLang="en-US" sz="1600">
                <a:solidFill>
                  <a:srgbClr val="FF0000"/>
                </a:solidFill>
                <a:latin typeface="黑体" panose="02010609060101010101" pitchFamily="2" charset="-122"/>
                <a:ea typeface="黑体" panose="02010609060101010101" pitchFamily="2" charset="-122"/>
              </a:rPr>
              <a:t>getOutputStream()</a:t>
            </a:r>
            <a:r>
              <a:rPr lang="zh-CN" altLang="en-US" sz="1600">
                <a:solidFill>
                  <a:srgbClr val="315299"/>
                </a:solidFill>
                <a:latin typeface="黑体" panose="02010609060101010101" pitchFamily="2" charset="-122"/>
                <a:ea typeface="黑体" panose="02010609060101010101" pitchFamily="2" charset="-122"/>
              </a:rPr>
              <a:t> ）方法获取Socket对象中的输出流。</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（3）编程</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①编程实现本课中的案例11-7至案例11-9的编码，并运行测试。</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②编写基于TCP协议的程序，实现从客户端（</a:t>
            </a:r>
            <a:r>
              <a:rPr lang="zh-CN" altLang="en-US" sz="1600">
                <a:solidFill>
                  <a:srgbClr val="FF0000"/>
                </a:solidFill>
                <a:latin typeface="黑体" panose="02010609060101010101" pitchFamily="2" charset="-122"/>
                <a:ea typeface="黑体" panose="02010609060101010101" pitchFamily="2" charset="-122"/>
              </a:rPr>
              <a:t>TCPClientDemo</a:t>
            </a:r>
            <a:r>
              <a:rPr lang="zh-CN" altLang="en-US" sz="1600">
                <a:solidFill>
                  <a:srgbClr val="315299"/>
                </a:solidFill>
                <a:latin typeface="黑体" panose="02010609060101010101" pitchFamily="2" charset="-122"/>
                <a:ea typeface="黑体" panose="02010609060101010101" pitchFamily="2" charset="-122"/>
              </a:rPr>
              <a:t>）发送一条字符串到服务器端（</a:t>
            </a:r>
            <a:r>
              <a:rPr lang="zh-CN" altLang="en-US" sz="1600">
                <a:solidFill>
                  <a:srgbClr val="FF0000"/>
                </a:solidFill>
                <a:latin typeface="黑体" panose="02010609060101010101" pitchFamily="2" charset="-122"/>
                <a:ea typeface="黑体" panose="02010609060101010101" pitchFamily="2" charset="-122"/>
              </a:rPr>
              <a:t>TCPServerDemo</a:t>
            </a:r>
            <a:r>
              <a:rPr lang="zh-CN" altLang="en-US" sz="1600">
                <a:solidFill>
                  <a:srgbClr val="315299"/>
                </a:solidFill>
                <a:latin typeface="黑体" panose="02010609060101010101" pitchFamily="2" charset="-122"/>
                <a:ea typeface="黑体" panose="02010609060101010101" pitchFamily="2" charset="-122"/>
              </a:rPr>
              <a:t>）。然后TCPServerDemo把接收来的字符串改变成大写，发回</a:t>
            </a:r>
            <a:r>
              <a:rPr lang="zh-CN" altLang="en-US" sz="1600">
                <a:solidFill>
                  <a:srgbClr val="FF0000"/>
                </a:solidFill>
                <a:latin typeface="黑体" panose="02010609060101010101" pitchFamily="2" charset="-122"/>
                <a:ea typeface="黑体" panose="02010609060101010101" pitchFamily="2" charset="-122"/>
              </a:rPr>
              <a:t>TCPClientDemo</a:t>
            </a:r>
            <a:r>
              <a:rPr lang="zh-CN" altLang="en-US" sz="16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③编程基于TCP协议的程序，实现的文本文件的上传功能。</a:t>
            </a:r>
          </a:p>
          <a:p>
            <a:pPr algn="l" fontAlgn="auto">
              <a:lnSpc>
                <a:spcPct val="150000"/>
              </a:lnSpc>
            </a:pPr>
            <a:r>
              <a:rPr lang="zh-CN" altLang="en-US" sz="1600">
                <a:solidFill>
                  <a:srgbClr val="315299"/>
                </a:solidFill>
                <a:latin typeface="黑体" panose="02010609060101010101" pitchFamily="2" charset="-122"/>
                <a:ea typeface="黑体" panose="02010609060101010101" pitchFamily="2" charset="-122"/>
              </a:rPr>
              <a:t>④编程实现本课中的项目11-3的功能，并运行测试。</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11.4.1 项目(11-4)描述</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1750060"/>
            <a:ext cx="9714865" cy="19265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编写程序，利用URL和URLConnection实现获取某一网站主页的html文件，并保存到本地文件中。</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11.4.2 项目知识准备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1052195" y="1600200"/>
            <a:ext cx="10765790" cy="47593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（1）URL和URI</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URL（Uniform Resource Locator）统一资源定位符，可以直接使用此类找到互联网上的资源（如，一个简单的网页，一张图片等）。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URI（Uniform Resource Identifier）统一资源标识符，用来唯一的标识一个资源。</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URL是一种具体的URI，即URL可以用来标识一个资源，而且还指明了如何locate这个资源。而URN(Uniform Resource Name)统一资源命名，是通过名字来标识资源，比如mailto:java-net@java.sun.com。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也就是说，URI是以一种抽象的，高层次概念定义统一资源标识，而URL和URN则是具体的资源标识的方式。URL和URN都是一种URI。</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1003935" y="730885"/>
            <a:ext cx="10777220" cy="5782945"/>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URL的常用构造方法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URL(String protocol,Strinig host,int port,String file) throws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MalformedURLException：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通过该构造方法可以得到一个URL对象。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URL常用的方法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final InputStream openStream()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通过该方法可以得到这个页面的输入流对象。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URLConnection openConnection()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返回一个 URLConnection 对象，它表示到URL所引用的远程对象的连接。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（2）URLConnection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URLConnection是封装访问远程网络资源一般方法的类，通过它可以建立与远程服务器的连接，检查远程资源的一些属性。</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845185"/>
            <a:ext cx="10835005" cy="5553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常用方法：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 getContentLength()：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获取内容的长度。</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String getContentType()：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获取内容的类型。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InputStream getInputStream()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获取连接的输入流。 </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10409555" cy="403225"/>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案例11-9：使用URL类，实现获取www.cqvie.edu.cn网站的首页内容，并把首页内容打印到控制台上。</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2" name="副标题 2"/>
          <p:cNvSpPr>
            <a:spLocks noGrp="1"/>
          </p:cNvSpPr>
          <p:nvPr/>
        </p:nvSpPr>
        <p:spPr>
          <a:xfrm>
            <a:off x="1423670" y="1524635"/>
            <a:ext cx="7910830" cy="373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本案例的主要操作步骤：</a:t>
            </a:r>
          </a:p>
        </p:txBody>
      </p:sp>
      <p:sp>
        <p:nvSpPr>
          <p:cNvPr id="7" name="矩形 6"/>
          <p:cNvSpPr/>
          <p:nvPr/>
        </p:nvSpPr>
        <p:spPr>
          <a:xfrm>
            <a:off x="1746250" y="1990725"/>
            <a:ext cx="6583045" cy="21990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重点：通过URL获取网络资源的步骤主要有：</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（1）建立URL对象，明确构造方法中各个参数的值；</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（2）通过方法openStream（）获取输入流对象；</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（3）从输入流中提取数据打印到控制台上；</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（4）关闭流。</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1071880" y="1499235"/>
            <a:ext cx="10459085" cy="50145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java.net.URL;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java.util.Scanner;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URLTest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URL类的测试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
        <p:nvSpPr>
          <p:cNvPr id="5" name="副标题 2"/>
          <p:cNvSpPr>
            <a:spLocks noGrp="1"/>
          </p:cNvSpPr>
          <p:nvPr/>
        </p:nvSpPr>
        <p:spPr>
          <a:xfrm>
            <a:off x="946150" y="1026160"/>
            <a:ext cx="7910830" cy="373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本案例代码如下：</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919480"/>
            <a:ext cx="10738485" cy="55086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//1.定义URL类的对象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URL url=new URL("http","www.cqvie.edu.cn",80,"/index.html");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//2.获取url对象的输入流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in=url.openStream();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//3.定义一个Scan对象，打印该输入流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Scanner scan=new Scanner(in);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//4.设置scan对象的读取分隔符为\n</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5" name="副标题 2"/>
          <p:cNvSpPr>
            <a:spLocks noGrp="1"/>
          </p:cNvSpPr>
          <p:nvPr/>
        </p:nvSpPr>
        <p:spPr>
          <a:xfrm>
            <a:off x="946150" y="919480"/>
            <a:ext cx="10738485" cy="55086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scan.useDelimiter("\n");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//5.遍历输出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while(scan.hasNext())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System.out.println(scan.next());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//6.关闭流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87095" y="870585"/>
            <a:ext cx="8382635"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sym typeface="+mn-ea"/>
              </a:rPr>
              <a:t>程序运行结果如图11.15所示：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2374900" y="595058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图11.15 案例11-9运行结果图</a:t>
            </a:r>
          </a:p>
        </p:txBody>
      </p:sp>
      <p:pic>
        <p:nvPicPr>
          <p:cNvPr id="2" name="图片 56"/>
          <p:cNvPicPr>
            <a:picLocks noChangeAspect="1"/>
          </p:cNvPicPr>
          <p:nvPr/>
        </p:nvPicPr>
        <p:blipFill>
          <a:blip r:embed="rId2"/>
          <a:stretch>
            <a:fillRect/>
          </a:stretch>
        </p:blipFill>
        <p:spPr>
          <a:xfrm>
            <a:off x="2233930" y="1254760"/>
            <a:ext cx="8142605" cy="4577715"/>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46150" y="1092835"/>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（4）端口</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456690" y="1702435"/>
            <a:ext cx="9289415" cy="36696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CP与UDP都采用了应用程序接口处的端口(port)与上层的应用进程进行通信。端口是一个16位的地址，并用端口号进行标识。端口号为两类。一类是专门分配给一些最常用的应用层程序，被称为熟知端口，数值范围为1-1024。另一类是一般的端口号，用来随时分配给请求通信的客户进程。通常一台主机上总是有很多个进程需要网络资源进行网络通信。网络通信的对象准确地讲不是主机，而应该是主机中运行的进程。这时候光有主机名或IP地址来标识数量较多的进程是不够的。端口号就是为了在一台主机上提供更多的网络资源而采取的一种手段，也是TCP层提供的一种机制。只有通过主机名或IP地址和端口号的组合才能惟一确定网络通信中的对象------进程。</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8286750"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案例11-10：使用URL和URLConnection类获取网络资源的常用属性值。</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867410" y="343154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本案例代码如下：</a:t>
            </a:r>
          </a:p>
        </p:txBody>
      </p:sp>
      <p:sp>
        <p:nvSpPr>
          <p:cNvPr id="7" name="矩形 6"/>
          <p:cNvSpPr/>
          <p:nvPr/>
        </p:nvSpPr>
        <p:spPr>
          <a:xfrm>
            <a:off x="1501775" y="1600200"/>
            <a:ext cx="8793480" cy="18313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重点：通过URL和URLConnection获取网络资源常用属性的步骤主要有：</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（1）首先定义一个URL对象，明确构造方法中各个参数的值；</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（2）通过url对象的openConnection()获取URLConnection对象；</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（3）调用URLConnection对象的相关方法得到资源的属性并输出；</a:t>
            </a:r>
          </a:p>
        </p:txBody>
      </p:sp>
      <p:sp>
        <p:nvSpPr>
          <p:cNvPr id="2" name="副标题 2"/>
          <p:cNvSpPr>
            <a:spLocks noGrp="1"/>
          </p:cNvSpPr>
          <p:nvPr/>
        </p:nvSpPr>
        <p:spPr>
          <a:xfrm>
            <a:off x="1501775" y="3746500"/>
            <a:ext cx="8793480" cy="25260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java.net.URL;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java.net.URLConnection;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URLConnectionTest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916305"/>
            <a:ext cx="10785475" cy="553085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URLConnecton类的测试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//1.定义URL类的对象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URL url=new URL("http","www.cqvie.edu.cn",80,"/index.html");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//2.获取url对象的输入流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URLConnection conn=url.openConnection();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//3.通过conn对象获取相关属性</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System.out.println("网络资源的内容大小="+conn.getContentLength());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System.out.println("网络资源的类型="+conn.getContentType());</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10429240" cy="1666240"/>
          </a:xfrm>
        </p:spPr>
        <p:txBody>
          <a:body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System.out.println("网络资源的最近修改时间="+conn.getLastModified());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7" name="矩形 6"/>
          <p:cNvSpPr/>
          <p:nvPr/>
        </p:nvSpPr>
        <p:spPr>
          <a:xfrm>
            <a:off x="1154430" y="2989580"/>
            <a:ext cx="8812530" cy="114681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提醒：本例中getLastMoidified（）返回的是long类型，可以通过Date和SimpleDateFormat类得到该long类型值对应的字符串，本案例中就不再做转换处理了。</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608820"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先运行服务器端程序，再运行客户端程序，其运行结果如图11.16所示：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2473325" y="593026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图11.16 案例11-10的运行结果图</a:t>
            </a:r>
          </a:p>
        </p:txBody>
      </p:sp>
      <p:pic>
        <p:nvPicPr>
          <p:cNvPr id="2" name="图片 58"/>
          <p:cNvPicPr>
            <a:picLocks noChangeAspect="1"/>
          </p:cNvPicPr>
          <p:nvPr/>
        </p:nvPicPr>
        <p:blipFill>
          <a:blip r:embed="rId2"/>
          <a:stretch>
            <a:fillRect/>
          </a:stretch>
        </p:blipFill>
        <p:spPr>
          <a:xfrm>
            <a:off x="1906905" y="1925320"/>
            <a:ext cx="8860155" cy="3393440"/>
          </a:xfrm>
          <a:prstGeom prst="rect">
            <a:avLst/>
          </a:prstGeom>
          <a:noFill/>
          <a:ln w="9525">
            <a:noFill/>
          </a:ln>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11.4.3 项目实施</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1750060"/>
            <a:ext cx="10583545" cy="26993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（1）分析通过分析题目可以得出以下信息：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①本题目使用URL来获取网络资源对象；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②由网络资源对象得到URLConnection的资源连接对象；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③通过连接对象的getInputStream()方法得到输入流对象；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④循环获取输入流对象中的数据，并把数据保存到本地文件中。</a:t>
            </a:r>
          </a:p>
        </p:txBody>
      </p:sp>
      <p:sp>
        <p:nvSpPr>
          <p:cNvPr id="7" name="矩形 6"/>
          <p:cNvSpPr/>
          <p:nvPr/>
        </p:nvSpPr>
        <p:spPr>
          <a:xfrm>
            <a:off x="1337310" y="4737100"/>
            <a:ext cx="7364095" cy="10693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提醒：由于要保存到文件中，所以需要使用文件输出流对象。</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5873115" cy="80645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（2）本项目代码：</a:t>
            </a:r>
          </a:p>
          <a:p>
            <a:pPr algn="l"/>
            <a:r>
              <a:rPr lang="zh-CN" altLang="en-US" sz="1800">
                <a:solidFill>
                  <a:srgbClr val="315299"/>
                </a:solidFill>
                <a:latin typeface="黑体" panose="02010609060101010101" pitchFamily="2" charset="-122"/>
                <a:ea typeface="黑体" panose="02010609060101010101" pitchFamily="2" charset="-122"/>
              </a:rPr>
              <a:t>通过以上分析可以编写以下项目代码：</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36625" y="1840230"/>
            <a:ext cx="10805795" cy="468884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java.net.URL;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java.net.URLConnection;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DownloadURLFileTest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下载网络资源测试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5" name="副标题 2"/>
          <p:cNvSpPr>
            <a:spLocks noGrp="1"/>
          </p:cNvSpPr>
          <p:nvPr/>
        </p:nvSpPr>
        <p:spPr>
          <a:xfrm>
            <a:off x="936625" y="826770"/>
            <a:ext cx="10767695" cy="570230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//1.定义URL类的对象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URL url=new URL("http","www.cqvie.edu.cn",80,"/index.html");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//2.获取url对象的输入流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URLConnection conn=url.openConnection();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//3.通过conn对象获取输入流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in=conn.getInputStream();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//4.定义文件输出流对象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FileOutputStream fos=new FileOutputStream("d:\\cqvie.html");</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5" name="副标题 2"/>
          <p:cNvSpPr>
            <a:spLocks noGrp="1"/>
          </p:cNvSpPr>
          <p:nvPr/>
        </p:nvSpPr>
        <p:spPr>
          <a:xfrm>
            <a:off x="936625" y="826770"/>
            <a:ext cx="10767695" cy="57023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byte[] data=new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//5.开始循环遍历</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while((len=in.read(data))!=-1){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fos.write(data, 0, 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fos.flush();//刷新输出流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//6.关闭流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fos.close();</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36625" y="2947035"/>
            <a:ext cx="8334375" cy="7867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（3）调试运行，显示结果</a:t>
            </a:r>
          </a:p>
          <a:p>
            <a:pPr algn="l"/>
            <a:r>
              <a:rPr lang="zh-CN" altLang="en-US" sz="1800">
                <a:solidFill>
                  <a:srgbClr val="315299"/>
                </a:solidFill>
                <a:latin typeface="黑体" panose="02010609060101010101" pitchFamily="2" charset="-122"/>
                <a:ea typeface="黑体" panose="02010609060101010101" pitchFamily="2" charset="-122"/>
              </a:rPr>
              <a:t>该程序的运行结果如图11.17所示：</a:t>
            </a:r>
          </a:p>
        </p:txBody>
      </p:sp>
      <p:sp>
        <p:nvSpPr>
          <p:cNvPr id="5" name="副标题 2"/>
          <p:cNvSpPr>
            <a:spLocks noGrp="1"/>
          </p:cNvSpPr>
          <p:nvPr/>
        </p:nvSpPr>
        <p:spPr>
          <a:xfrm>
            <a:off x="936625" y="826770"/>
            <a:ext cx="10275570" cy="204406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System.out.println("下载网络文件成功!");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pic>
        <p:nvPicPr>
          <p:cNvPr id="2" name="图片 59"/>
          <p:cNvPicPr>
            <a:picLocks noChangeAspect="1"/>
          </p:cNvPicPr>
          <p:nvPr/>
        </p:nvPicPr>
        <p:blipFill>
          <a:blip r:embed="rId2"/>
          <a:stretch>
            <a:fillRect/>
          </a:stretch>
        </p:blipFill>
        <p:spPr>
          <a:xfrm>
            <a:off x="2327275" y="3801110"/>
            <a:ext cx="8024495" cy="2207895"/>
          </a:xfrm>
          <a:prstGeom prst="rect">
            <a:avLst/>
          </a:prstGeom>
          <a:noFill/>
          <a:ln w="9525">
            <a:noFill/>
          </a:ln>
        </p:spPr>
      </p:pic>
      <p:sp>
        <p:nvSpPr>
          <p:cNvPr id="6" name="副标题 2"/>
          <p:cNvSpPr>
            <a:spLocks noGrp="1"/>
          </p:cNvSpPr>
          <p:nvPr/>
        </p:nvSpPr>
        <p:spPr>
          <a:xfrm>
            <a:off x="2215515" y="6009005"/>
            <a:ext cx="8275955" cy="4387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图11.17 项目11-4的运行结果图</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11.4.4 能力拓展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4" name="副标题 2"/>
          <p:cNvSpPr>
            <a:spLocks noGrp="1"/>
          </p:cNvSpPr>
          <p:nvPr/>
        </p:nvSpPr>
        <p:spPr>
          <a:xfrm>
            <a:off x="946150" y="1600200"/>
            <a:ext cx="10853420" cy="491363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①下面服务中使用TCP协议的是（ </a:t>
            </a:r>
            <a:r>
              <a:rPr lang="zh-CN" altLang="en-US" sz="1800">
                <a:solidFill>
                  <a:srgbClr val="FF0000"/>
                </a:solidFill>
                <a:latin typeface="黑体" panose="02010609060101010101" pitchFamily="2" charset="-122"/>
                <a:ea typeface="黑体" panose="02010609060101010101" pitchFamily="2" charset="-122"/>
              </a:rPr>
              <a:t>A</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A．HTTP    B．FTP     C．SMTP     D．NEWS</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②下面URL合法的是（ </a:t>
            </a:r>
            <a:r>
              <a:rPr lang="zh-CN" altLang="en-US" sz="1800">
                <a:solidFill>
                  <a:srgbClr val="FF0000"/>
                </a:solidFill>
                <a:latin typeface="黑体" panose="02010609060101010101" pitchFamily="2" charset="-122"/>
                <a:ea typeface="黑体" panose="02010609060101010101" pitchFamily="2" charset="-122"/>
              </a:rPr>
              <a:t>A</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A．http://92.168.1.59/index.html    B．ftp://192,168,1,1/incoming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C．ftp:// 192.168.1.1:-1           D．http:// 192.168.1.1.2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③以下（   A    ）方法可以获取指定URL的协议名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A．public String getProtocol()         B．public String getHost()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C．public final Object getContent()     D．public int getPort()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（5）InetAddress类</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288415" y="1600200"/>
            <a:ext cx="9614535" cy="451421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InetAddress的实例对象包含以数字形式保存的IP地址，同时还可能包含主机名。InetAddress类也提供了将主机名解析为IP地址（或反之）的方法。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InetAddress的构造函数不是公开的（public），所以需要通过它提供的静态方法来获取，有以下几个常用的方法：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static InetAddress[] getAllByName(String host)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static InetAddress getByAddress(byte[] addr)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static InetAddress getByAddress(String host,byte[] addr)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static InetAddress getByName(String host)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static InetAddress getLocalHost()</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455" y="187960"/>
            <a:ext cx="7914640"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11.4 URL与URLConnection</a:t>
            </a:r>
          </a:p>
        </p:txBody>
      </p:sp>
      <p:sp>
        <p:nvSpPr>
          <p:cNvPr id="5" name="副标题 2"/>
          <p:cNvSpPr>
            <a:spLocks noGrp="1"/>
          </p:cNvSpPr>
          <p:nvPr/>
        </p:nvSpPr>
        <p:spPr>
          <a:xfrm>
            <a:off x="955675" y="895350"/>
            <a:ext cx="10796270" cy="55505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①一个URL地址是由（</a:t>
            </a:r>
            <a:r>
              <a:rPr lang="zh-CN" altLang="en-US" sz="1800">
                <a:solidFill>
                  <a:srgbClr val="FF0000"/>
                </a:solidFill>
                <a:latin typeface="黑体" panose="02010609060101010101" pitchFamily="2" charset="-122"/>
                <a:ea typeface="黑体" panose="02010609060101010101" pitchFamily="2" charset="-122"/>
              </a:rPr>
              <a:t>协议名称、主机名称、端口号、文件名</a:t>
            </a:r>
            <a:r>
              <a:rPr lang="zh-CN" altLang="en-US" sz="1800">
                <a:solidFill>
                  <a:srgbClr val="315299"/>
                </a:solidFill>
                <a:latin typeface="黑体" panose="02010609060101010101" pitchFamily="2" charset="-122"/>
                <a:ea typeface="黑体" panose="02010609060101010101" pitchFamily="2" charset="-122"/>
              </a:rPr>
              <a:t>）几部分组成的。</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②URL类中返回URL端口号的方法是（ </a:t>
            </a:r>
            <a:r>
              <a:rPr lang="zh-CN" altLang="en-US" sz="1800">
                <a:solidFill>
                  <a:srgbClr val="FF0000"/>
                </a:solidFill>
                <a:latin typeface="黑体" panose="02010609060101010101" pitchFamily="2" charset="-122"/>
                <a:ea typeface="黑体" panose="02010609060101010101" pitchFamily="2" charset="-122"/>
              </a:rPr>
              <a:t>getPort() </a:t>
            </a: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（3）编程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①编程实现本课中的案例11-9至案例11-10的编码，并运行测试。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②编写URL和URLConncetion类的程序，实现获取baidu首页内容的功能。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③编程实现本课中的项目11-4的功能，并运行测试。</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134110" y="1149985"/>
            <a:ext cx="8117840" cy="125920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在这些静态方法中，最为常用的应该是getByName(String host)方法，只需要传入目标主机的名字，InetAddress会尝试做连接DNS服务器，并且获取IP地址的操作。</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7" name="矩形 6"/>
          <p:cNvSpPr/>
          <p:nvPr/>
        </p:nvSpPr>
        <p:spPr>
          <a:xfrm>
            <a:off x="2105025" y="2488565"/>
            <a:ext cx="7980045"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a:solidFill>
                  <a:srgbClr val="315299"/>
                </a:solidFill>
                <a:uFillTx/>
                <a:latin typeface="黑体" panose="02010609060101010101" pitchFamily="2" charset="-122"/>
                <a:ea typeface="黑体" panose="02010609060101010101" pitchFamily="2" charset="-122"/>
                <a:sym typeface="+mn-ea"/>
              </a:rPr>
              <a:t>提醒：我们假设以下的代码，都是默认导入了java.net中的包，在程序的开头加上import java.net.*，否则需要指定类的全名java.net.InetAddress。</a:t>
            </a:r>
          </a:p>
        </p:txBody>
      </p:sp>
      <p:sp>
        <p:nvSpPr>
          <p:cNvPr id="8" name="矩形 7"/>
          <p:cNvSpPr/>
          <p:nvPr/>
        </p:nvSpPr>
        <p:spPr>
          <a:xfrm>
            <a:off x="2285365" y="3771900"/>
            <a:ext cx="7620000" cy="21012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auto">
              <a:lnSpc>
                <a:spcPct val="150000"/>
              </a:lnSpc>
            </a:pPr>
            <a:r>
              <a:rPr lang="zh-CN" altLang="en-US">
                <a:solidFill>
                  <a:srgbClr val="315299"/>
                </a:solidFill>
                <a:latin typeface="黑体" panose="02010609060101010101" pitchFamily="2" charset="-122"/>
                <a:ea typeface="黑体" panose="02010609060101010101" pitchFamily="2" charset="-122"/>
              </a:rPr>
              <a:t>提醒：InetAddress address=InetAddress.getByName("www.baidu.com");注意到这些方法可能会抛出的异常。如果安全管理器不允许访问DNS服务器或禁止网络连接，SecurityException会抛出，如果找不到对应主机的IP地址，或者发生其他网络I/O错误，这些方法会抛出UnknowHostExcep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012825" y="122618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所以获取IP的地址的代码格式如下所示：</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7" name="矩形 6"/>
          <p:cNvSpPr/>
          <p:nvPr/>
        </p:nvSpPr>
        <p:spPr>
          <a:xfrm>
            <a:off x="1372235" y="1783715"/>
            <a:ext cx="7008495" cy="24377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try{</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InetAddress address=InetAddress.getByName("www.baidu.com");</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System.out.println(address);</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}catch(UnknownHostException e){</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e.printStackTrace();</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031875" y="119761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案例11-1：获取本机的IP地址和域名</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7" name="矩形 6"/>
          <p:cNvSpPr/>
          <p:nvPr/>
        </p:nvSpPr>
        <p:spPr>
          <a:xfrm>
            <a:off x="1278255" y="1811020"/>
            <a:ext cx="9646285" cy="36220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public class LocalInetAddressTest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//测试InetAddress类</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public static void main(String[] args) throws UnknownHostException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InetAddress addr=InetAddress.getLocalHost();//获取本机的对应的InetAddress对象</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7" name="矩形 6"/>
          <p:cNvSpPr/>
          <p:nvPr/>
        </p:nvSpPr>
        <p:spPr>
          <a:xfrm>
            <a:off x="1278255" y="1544320"/>
            <a:ext cx="9646285" cy="27743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String ip=addr.getHostAddress();//获取字符串形式的IP地址</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String hostName=addr.getHostName();//获取域名</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System.out.println("本机IP="+ip+"-----&gt;本机域名="+hostName);</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812165" y="821055"/>
            <a:ext cx="815530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案例11-2：通过IP地址获取InetAddress对象并输出相应的IP地址和域名</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7" name="矩形 6"/>
          <p:cNvSpPr/>
          <p:nvPr/>
        </p:nvSpPr>
        <p:spPr>
          <a:xfrm>
            <a:off x="1088390" y="1242695"/>
            <a:ext cx="10026015" cy="498983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public class InetAddressTestByIP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//测试InetAddress类</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public static void main(String[] args) throws UnknownHostException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InetAddress addr=InetAddress.getByName("192.168.0.17");//通过IP地址获取InetAddress对象</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String ip=addr.getHostAddress();//获取字符串形式的IP地址</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String hostName=addr.getHostName();//获取域名</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System.out.println("IP="+ip+"-----&gt;域名为="+hostName);</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网络的概念和网络模型</a:t>
              </a:r>
            </a:p>
          </p:txBody>
        </p:sp>
      </p:grpSp>
      <p:sp>
        <p:nvSpPr>
          <p:cNvPr id="39" name="Rectangle 6"/>
          <p:cNvSpPr>
            <a:spLocks noChangeArrowheads="1"/>
          </p:cNvSpPr>
          <p:nvPr/>
        </p:nvSpPr>
        <p:spPr bwMode="auto">
          <a:xfrm>
            <a:off x="5204756" y="141787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smtClean="0">
                <a:solidFill>
                  <a:srgbClr val="0D5BA6"/>
                </a:solidFill>
                <a:latin typeface="Malgun Gothic Semilight" panose="020B0502040204020203" pitchFamily="34" charset="-122"/>
                <a:ea typeface="Malgun Gothic Semilight" panose="020B0502040204020203" pitchFamily="34" charset="-122"/>
                <a:sym typeface="+mn-ea"/>
              </a:rPr>
              <a:t>主要内容</a:t>
            </a:r>
            <a:endParaRPr lang="zh-CN" altLang="en-US" sz="3200" b="1" dirty="0" smtClean="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IP地址和端口号</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UDP和TCP通信协议</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4</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基于UDP协议的SOCKET通信</a:t>
              </a:r>
            </a:p>
          </p:txBody>
        </p:sp>
      </p:gr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48360" y="838835"/>
            <a:ext cx="8683625" cy="478790"/>
          </a:xfrm>
        </p:spPr>
        <p:txBody>
          <a:bodyPr>
            <a:normAutofit/>
          </a:bodyPr>
          <a:lstStyle/>
          <a:p>
            <a:pPr algn="l"/>
            <a:r>
              <a:rPr lang="zh-CN" altLang="en-US" sz="1800">
                <a:latin typeface="黑体" panose="02010609060101010101" pitchFamily="2" charset="-122"/>
                <a:ea typeface="黑体" panose="02010609060101010101" pitchFamily="2" charset="-122"/>
              </a:rPr>
              <a:t>案例11-3：获取域名为“www.baidu.com”的主机对应的IP列表</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7" name="矩形 6"/>
          <p:cNvSpPr/>
          <p:nvPr/>
        </p:nvSpPr>
        <p:spPr>
          <a:xfrm>
            <a:off x="2305685" y="1155700"/>
            <a:ext cx="7580630" cy="9296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latin typeface="黑体" panose="02010609060101010101" pitchFamily="2" charset="-122"/>
                <a:ea typeface="黑体" panose="02010609060101010101" pitchFamily="2" charset="-122"/>
              </a:rPr>
              <a:t>提醒：若要通过域名获取对应该域名的所有的映射IP地址，可以通过方法getAllByName(“主机域名”)实现。</a:t>
            </a:r>
          </a:p>
        </p:txBody>
      </p:sp>
      <p:sp>
        <p:nvSpPr>
          <p:cNvPr id="2" name="副标题 2"/>
          <p:cNvSpPr>
            <a:spLocks noGrp="1"/>
          </p:cNvSpPr>
          <p:nvPr/>
        </p:nvSpPr>
        <p:spPr>
          <a:xfrm>
            <a:off x="848360" y="2204085"/>
            <a:ext cx="190182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latin typeface="黑体" panose="02010609060101010101" pitchFamily="2" charset="-122"/>
                <a:ea typeface="黑体" panose="02010609060101010101" pitchFamily="2" charset="-122"/>
              </a:rPr>
              <a:t>代码如下所示：</a:t>
            </a:r>
          </a:p>
        </p:txBody>
      </p:sp>
      <p:sp>
        <p:nvSpPr>
          <p:cNvPr id="5" name="矩形 4"/>
          <p:cNvSpPr/>
          <p:nvPr/>
        </p:nvSpPr>
        <p:spPr>
          <a:xfrm>
            <a:off x="1454150" y="2515235"/>
            <a:ext cx="9293860" cy="391287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public class BaiDuInetAddressTest {</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//测试www.baidu.com的IP列表</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public static void main(String[] args) throws UnknownHostException {</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InetAddress[] addr=InetAddress.getAllByName("www.baidu.com");</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for(InetAddress x:addr){</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String ip=x.getHostAddress();//字符串形式的ip地址</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String hostName=x.getHostName();</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System.out.println("IP="+ip+"-----&gt;"+hostName);</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a:t>
            </a:r>
          </a:p>
          <a:p>
            <a:pPr algn="l" fontAlgn="auto">
              <a:lnSpc>
                <a:spcPct val="150000"/>
              </a:lnSpc>
            </a:pPr>
            <a:r>
              <a:rPr lang="zh-CN" altLang="en-US" sz="1400">
                <a:solidFill>
                  <a:schemeClr val="tx1"/>
                </a:solidFill>
                <a:uFillTx/>
                <a:latin typeface="黑体" panose="02010609060101010101" pitchFamily="2" charset="-122"/>
                <a:ea typeface="黑体" panose="02010609060101010101" pitchFamily="2" charset="-122"/>
              </a:rPr>
              <a:t>	}</a:t>
            </a:r>
          </a:p>
        </p:txBody>
      </p:sp>
      <p:sp>
        <p:nvSpPr>
          <p:cNvPr id="6" name="副标题 2"/>
          <p:cNvSpPr>
            <a:spLocks noGrp="1"/>
          </p:cNvSpPr>
          <p:nvPr/>
        </p:nvSpPr>
        <p:spPr>
          <a:xfrm>
            <a:off x="855980" y="831215"/>
            <a:ext cx="868362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案例11-3：获取域名为“www.baidu.com”的主机对应的IP列表</a:t>
            </a:r>
          </a:p>
        </p:txBody>
      </p:sp>
      <p:sp>
        <p:nvSpPr>
          <p:cNvPr id="8" name="矩形 7"/>
          <p:cNvSpPr/>
          <p:nvPr/>
        </p:nvSpPr>
        <p:spPr>
          <a:xfrm>
            <a:off x="2313305" y="1148080"/>
            <a:ext cx="7580630" cy="9296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提醒：若要通过域名获取对应该域名的所有的映射IP地址，可以通过方法getAllByName(“主机域名”)实现。</a:t>
            </a:r>
          </a:p>
        </p:txBody>
      </p:sp>
      <p:sp>
        <p:nvSpPr>
          <p:cNvPr id="9" name="副标题 2"/>
          <p:cNvSpPr>
            <a:spLocks noGrp="1"/>
          </p:cNvSpPr>
          <p:nvPr/>
        </p:nvSpPr>
        <p:spPr>
          <a:xfrm>
            <a:off x="855980" y="2196465"/>
            <a:ext cx="190182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代码如下所示：</a:t>
            </a:r>
          </a:p>
        </p:txBody>
      </p:sp>
      <p:sp>
        <p:nvSpPr>
          <p:cNvPr id="10" name="矩形 9"/>
          <p:cNvSpPr/>
          <p:nvPr/>
        </p:nvSpPr>
        <p:spPr>
          <a:xfrm>
            <a:off x="1461770" y="2507615"/>
            <a:ext cx="9293860" cy="391287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public class BaiDuInetAddressTest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//测试www.baidu.com的IP列表</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public static void main(String[] args) throws UnknownHostException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InetAddress[] addr=InetAddress.getAllByName("www.baidu.com");</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for(InetAddress x:addr){</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String ip=x.getHostAddress();//字符串形式的ip地址</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String hostName=x.getHostName();</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System.out.println("IP="+ip+"-----&gt;"+hostName);</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84250" y="115697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运行结果如图11.4所示</a:t>
            </a:r>
          </a:p>
        </p:txBody>
      </p:sp>
      <p:pic>
        <p:nvPicPr>
          <p:cNvPr id="2" name="图片 20"/>
          <p:cNvPicPr>
            <a:picLocks noChangeAspect="1"/>
          </p:cNvPicPr>
          <p:nvPr/>
        </p:nvPicPr>
        <p:blipFill>
          <a:blip r:embed="rId2"/>
          <a:stretch>
            <a:fillRect/>
          </a:stretch>
        </p:blipFill>
        <p:spPr>
          <a:xfrm>
            <a:off x="2044065" y="2049780"/>
            <a:ext cx="8114665" cy="2576195"/>
          </a:xfrm>
          <a:prstGeom prst="rect">
            <a:avLst/>
          </a:prstGeom>
          <a:noFill/>
          <a:ln w="9525">
            <a:noFill/>
          </a:ln>
        </p:spPr>
      </p:pic>
      <p:sp>
        <p:nvSpPr>
          <p:cNvPr id="5" name="副标题 2"/>
          <p:cNvSpPr>
            <a:spLocks noGrp="1"/>
          </p:cNvSpPr>
          <p:nvPr/>
        </p:nvSpPr>
        <p:spPr>
          <a:xfrm>
            <a:off x="2294890" y="503936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latin typeface="黑体" panose="02010609060101010101" pitchFamily="2" charset="-122"/>
                <a:ea typeface="黑体" panose="02010609060101010101" pitchFamily="2" charset="-122"/>
              </a:rPr>
              <a:t>图11.4 域名为“www.baidu.com”的主机IP列表</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11.1.3 项目实施</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65200" y="160020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（1）分析通过分析题目可以得出以下信息：</a:t>
            </a:r>
          </a:p>
        </p:txBody>
      </p:sp>
      <p:sp>
        <p:nvSpPr>
          <p:cNvPr id="2" name="副标题 2"/>
          <p:cNvSpPr>
            <a:spLocks noGrp="1"/>
          </p:cNvSpPr>
          <p:nvPr/>
        </p:nvSpPr>
        <p:spPr>
          <a:xfrm>
            <a:off x="1127125" y="2078990"/>
            <a:ext cx="9470390" cy="25730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①已知条件是主机域名为“www.sina.com.cn”；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②目标是输出该域名对应的IP列表,要想获取IP列表则需要使用方法getAllByName()；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③由于是操作InetAddress类，需要进行域名解析操作，所以异常声明或异常捕获是必要的。</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48360" y="883285"/>
            <a:ext cx="3122295"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（2）编码：</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46150" y="136207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uFillTx/>
                <a:latin typeface="黑体" panose="02010609060101010101" pitchFamily="2" charset="-122"/>
                <a:ea typeface="黑体" panose="02010609060101010101" pitchFamily="2" charset="-122"/>
              </a:rPr>
              <a:t>通过以上分析我们可以编写以下代码实现功能：</a:t>
            </a:r>
          </a:p>
        </p:txBody>
      </p:sp>
      <p:sp>
        <p:nvSpPr>
          <p:cNvPr id="5" name="矩形 4"/>
          <p:cNvSpPr/>
          <p:nvPr/>
        </p:nvSpPr>
        <p:spPr>
          <a:xfrm>
            <a:off x="1349375" y="1981200"/>
            <a:ext cx="9732010" cy="43129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public class BaiDuInetAddressTest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//测试www.sina.com.cn的IP列表</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public static void main(String[] args) throws UnknownHostException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InetAddress[] addr=InetAddress.getAllByName("www.sina.com.cn");</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for(InetAddress x:addr){</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String ip=x.getHostAddress();//字符串形式的IP地址</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String hostName=x.getHostName();</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System.out.println("IP="+ip+"-----&gt;"+hostName);</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	}</a:t>
            </a:r>
          </a:p>
          <a:p>
            <a:pPr algn="l" fontAlgn="auto">
              <a:lnSpc>
                <a:spcPct val="150000"/>
              </a:lnSpc>
            </a:pPr>
            <a:r>
              <a:rPr lang="zh-CN" altLang="en-US" sz="1400">
                <a:solidFill>
                  <a:srgbClr val="315299"/>
                </a:solidFill>
                <a:uFillTx/>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09595" cy="3390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（3）调试运行，显示结果</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58850" y="1578610"/>
            <a:ext cx="7720965" cy="3771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该程序的运行结果如图11.5所示：</a:t>
            </a:r>
          </a:p>
        </p:txBody>
      </p:sp>
      <p:pic>
        <p:nvPicPr>
          <p:cNvPr id="2" name="图片 19"/>
          <p:cNvPicPr>
            <a:picLocks noChangeAspect="1"/>
          </p:cNvPicPr>
          <p:nvPr/>
        </p:nvPicPr>
        <p:blipFill>
          <a:blip r:embed="rId2"/>
          <a:stretch>
            <a:fillRect/>
          </a:stretch>
        </p:blipFill>
        <p:spPr>
          <a:xfrm>
            <a:off x="4134168" y="2180273"/>
            <a:ext cx="3933825" cy="3248025"/>
          </a:xfrm>
          <a:prstGeom prst="rect">
            <a:avLst/>
          </a:prstGeom>
          <a:noFill/>
          <a:ln w="9525">
            <a:noFill/>
          </a:ln>
        </p:spPr>
      </p:pic>
      <p:sp>
        <p:nvSpPr>
          <p:cNvPr id="5" name="副标题 2"/>
          <p:cNvSpPr>
            <a:spLocks noGrp="1"/>
          </p:cNvSpPr>
          <p:nvPr/>
        </p:nvSpPr>
        <p:spPr>
          <a:xfrm>
            <a:off x="2235200" y="5653405"/>
            <a:ext cx="7720965" cy="3771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chemeClr val="tx1"/>
                </a:solidFill>
                <a:latin typeface="黑体" panose="02010609060101010101" pitchFamily="2" charset="-122"/>
                <a:ea typeface="黑体" panose="02010609060101010101" pitchFamily="2" charset="-122"/>
              </a:rPr>
              <a:t>图11.5 “www.sina.com.cn”域名对应的IP列表</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11.1.4 能力拓展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061085" y="1600200"/>
            <a:ext cx="10069830" cy="4613275"/>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①TCP协议栈的四层结构中不包括（ </a:t>
            </a:r>
            <a:r>
              <a:rPr lang="zh-CN" altLang="en-US" sz="1800">
                <a:solidFill>
                  <a:srgbClr val="FF0000"/>
                </a:solidFill>
                <a:latin typeface="黑体" panose="02010609060101010101" pitchFamily="2" charset="-122"/>
                <a:ea typeface="黑体" panose="02010609060101010101" pitchFamily="2" charset="-122"/>
              </a:rPr>
              <a:t>D</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A．应用层    B．传输层     C．网络层     D．会话层</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②获取本机地址可以使用下面哪个方法（  </a:t>
            </a:r>
            <a:r>
              <a:rPr lang="zh-CN" altLang="en-US" sz="1800">
                <a:solidFill>
                  <a:srgbClr val="FF0000"/>
                </a:solidFill>
                <a:latin typeface="黑体" panose="02010609060101010101" pitchFamily="2" charset="-122"/>
                <a:ea typeface="黑体" panose="02010609060101010101" pitchFamily="2" charset="-122"/>
              </a:rPr>
              <a:t>B</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A．getHostName()    B．getLocalHost()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C．getByName()      D．getHostAddress() </a:t>
            </a:r>
            <a:r>
              <a:rPr lang="en-US" altLang="zh-CN"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①目前最广泛使用的网络协议是Internet上使用的（</a:t>
            </a:r>
            <a:r>
              <a:rPr lang="zh-CN" altLang="en-US" sz="1800">
                <a:solidFill>
                  <a:srgbClr val="FF0000"/>
                </a:solidFill>
                <a:latin typeface="黑体" panose="02010609060101010101" pitchFamily="2" charset="-122"/>
                <a:ea typeface="黑体" panose="02010609060101010101" pitchFamily="2" charset="-122"/>
              </a:rPr>
              <a:t>TCP/IP</a:t>
            </a:r>
            <a:r>
              <a:rPr lang="zh-CN" altLang="en-US" sz="1800">
                <a:solidFill>
                  <a:srgbClr val="315299"/>
                </a:solidFill>
                <a:latin typeface="黑体" panose="02010609060101010101" pitchFamily="2" charset="-122"/>
                <a:ea typeface="黑体" panose="02010609060101010101" pitchFamily="2" charset="-122"/>
              </a:rPr>
              <a:t>）协议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②套接字是一个特定机器上被编号的（ </a:t>
            </a:r>
            <a:r>
              <a:rPr lang="zh-CN" altLang="en-US" sz="1800">
                <a:solidFill>
                  <a:srgbClr val="FF0000"/>
                </a:solidFill>
                <a:latin typeface="黑体" panose="02010609060101010101" pitchFamily="2" charset="-122"/>
                <a:ea typeface="黑体" panose="02010609060101010101" pitchFamily="2" charset="-122"/>
              </a:rPr>
              <a:t>端口</a:t>
            </a:r>
            <a:r>
              <a:rPr lang="zh-CN" altLang="en-US" sz="1800">
                <a:solidFill>
                  <a:srgbClr val="315299"/>
                </a:solidFill>
                <a:latin typeface="黑体" panose="02010609060101010101" pitchFamily="2" charset="-122"/>
                <a:ea typeface="黑体" panose="02010609060101010101" pitchFamily="2" charset="-122"/>
              </a:rPr>
              <a:t>  ），系统可用的端口号是（ </a:t>
            </a:r>
            <a:r>
              <a:rPr lang="zh-CN" altLang="en-US" sz="1800">
                <a:solidFill>
                  <a:srgbClr val="FF0000"/>
                </a:solidFill>
                <a:latin typeface="黑体" panose="02010609060101010101" pitchFamily="2" charset="-122"/>
                <a:ea typeface="黑体" panose="02010609060101010101" pitchFamily="2" charset="-122"/>
              </a:rPr>
              <a:t>1-1024   </a:t>
            </a:r>
            <a:r>
              <a:rPr lang="zh-CN" altLang="en-US" sz="1800">
                <a:solidFill>
                  <a:srgbClr val="315299"/>
                </a:solidFill>
                <a:latin typeface="黑体" panose="02010609060101010101" pitchFamily="2" charset="-122"/>
                <a:ea typeface="黑体" panose="02010609060101010101" pitchFamily="2" charset="-122"/>
              </a:rPr>
              <a:t>），用户可用的端口号是 （</a:t>
            </a:r>
            <a:r>
              <a:rPr lang="zh-CN" altLang="en-US" sz="1800">
                <a:solidFill>
                  <a:srgbClr val="FF0000"/>
                </a:solidFill>
                <a:latin typeface="黑体" panose="02010609060101010101" pitchFamily="2" charset="-122"/>
                <a:ea typeface="黑体" panose="02010609060101010101" pitchFamily="2" charset="-122"/>
              </a:rPr>
              <a:t>1025-65535</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③通过域名获取IP列表使用的方法是( </a:t>
            </a:r>
            <a:r>
              <a:rPr lang="zh-CN" altLang="en-US" sz="1800">
                <a:solidFill>
                  <a:srgbClr val="FF0000"/>
                </a:solidFill>
                <a:latin typeface="黑体" panose="02010609060101010101" pitchFamily="2" charset="-122"/>
                <a:ea typeface="黑体" panose="02010609060101010101" pitchFamily="2" charset="-122"/>
              </a:rPr>
              <a:t>getByAllName()</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（3）编程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46150" y="1750060"/>
            <a:ext cx="9032240" cy="22218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①编程实现本课中的案例11-1至案例11-3的功能，并运行测试。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②编程实现获取“www.sohu.com”的IP列表，并运行测试。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③编程实现本节课中的项目11-1中的功能，并运行测试。</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11.2.1 项目(11-2)描述</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750060"/>
            <a:ext cx="9070340" cy="11068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使用UDP协议实现某网段的群聊功能。要求从键盘打字，直到某人输入“over”表示他退出聊天室；其他人可以继续聊。</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11.2.2 项目知识准备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750060"/>
            <a:ext cx="9917430" cy="43173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（1）UDP与TCP协议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DP在传送数据之前，不需要建立连接，同时，远程主机收到UDP数据包后，不需要返回任何响应。TCP提供面向连接的服务。TCP不支持广播或多播服务。由于TCP要提供运输服务，因此TCP不可避免地增加了许多开销，如应答、流量控制、定时器以及连接管理等。这样既增加了协议头，也占用了更多的CPU时间。</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①IP协议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IP协议用于管理客户端和服务端之间的报文传送。IP协议是所有Internet协议的基石，IP协议是一个面向包的协议，是无连接的。IP协议已经成为世界上最重要国际协议。</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645795" y="1064895"/>
            <a:ext cx="10899775" cy="53346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（1）UDP与TCP协议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DP在传送数据之前，不需要建立连接，同时，远程主机收到UDP数据包后，不需要返回任何响应。TCP提供面向连接的服务。TCP不支持广播或多播服务。由于TCP要提供运输服务，因此TCP不可避免地增加了许多开销，如应答、流量控制、定时器以及连接管理等。这样既增加了协议头，也占用了更多的CPU时间。</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①IP协议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IP协议用于管理客户端和服务端之间的报文传送。IP协议是所有Internet协议的基石，IP协议是一个面向包的协议，是无连接的。IP协议已经成为世界上最重要国际协议。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③TCP协议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TCP(Transmission Control Protocol)即传输控制协议，是一个面向连接的协议，它提供双向的、可靠的、有流量控制的字节流的服务。字节流服务的意思是：在一个TCP连接中，源节点发送一连串的字节给目标节点</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5</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基于TCP协议的SOCKET通信</a:t>
              </a:r>
            </a:p>
          </p:txBody>
        </p:sp>
      </p:grpSp>
      <p:sp>
        <p:nvSpPr>
          <p:cNvPr id="39" name="Rectangle 6"/>
          <p:cNvSpPr>
            <a:spLocks noChangeArrowheads="1"/>
          </p:cNvSpPr>
          <p:nvPr/>
        </p:nvSpPr>
        <p:spPr bwMode="auto">
          <a:xfrm>
            <a:off x="5270796" y="142549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a:solidFill>
                  <a:srgbClr val="0D5BA6"/>
                </a:solidFill>
                <a:latin typeface="Malgun Gothic Semilight" panose="020B0502040204020203" pitchFamily="34" charset="-122"/>
                <a:ea typeface="Malgun Gothic Semilight" panose="020B0502040204020203" pitchFamily="34" charset="-122"/>
              </a:rPr>
              <a:t>主要内容</a:t>
            </a:r>
            <a:endParaRPr lang="zh-CN" altLang="en-US" sz="3200" dirty="0" smtClean="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0086" y="3048237"/>
            <a:ext cx="5586412" cy="431800"/>
            <a:chOff x="1039" y="1454"/>
            <a:chExt cx="3519" cy="272"/>
          </a:xfrm>
        </p:grpSpPr>
        <p:sp>
          <p:nvSpPr>
            <p:cNvPr id="42" name="矩形 80"/>
            <p:cNvSpPr>
              <a:spLocks noChangeArrowheads="1"/>
            </p:cNvSpPr>
            <p:nvPr/>
          </p:nvSpPr>
          <p:spPr bwMode="auto">
            <a:xfrm>
              <a:off x="1039"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6</a:t>
              </a:r>
              <a:r>
                <a:rPr lang="zh-CN" altLang="en-US" sz="2000" dirty="0">
                  <a:solidFill>
                    <a:srgbClr val="076EAD"/>
                  </a:solidFill>
                  <a:latin typeface="黑体" panose="02010609060101010101" pitchFamily="2" charset="-122"/>
                  <a:ea typeface="黑体" panose="02010609060101010101" pitchFamily="2" charset="-122"/>
                </a:rPr>
                <a:t>、</a:t>
              </a:r>
              <a:r>
                <a:rPr lang="zh-CN" altLang="zh-CN" dirty="0">
                  <a:solidFill>
                    <a:srgbClr val="076EAD"/>
                  </a:solidFill>
                  <a:latin typeface="黑体" panose="02010609060101010101" pitchFamily="2" charset="-122"/>
                  <a:ea typeface="黑体" panose="02010609060101010101" pitchFamily="2" charset="-122"/>
                </a:rPr>
                <a:t>URL、URLConnetion和HttpURLConnection</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p>
        </p:txBody>
      </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727710" y="998220"/>
            <a:ext cx="10746740" cy="52482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TCP协议有几项特点：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&lt;1&gt;确认回应</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当甲计算机传送数据到乙计算机时，会等待乙计算机返回确认后才会再传送下一笔数据。当一段时间内没有收到乙计算机的确认回应，甲计算机会试着再传送一次，如果传送了很多次都没有回应，就表示链接可能断了。此特征可以很容易地知道网络链接的状况。</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&lt;2&gt;数据包序号</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面向连接协议在传送数据时，会把数据切成固定大小的数据包(packet)，然后在每个数据包上加上序号。这样的好处是接收端可以检查收到的是哪些数据包、哪些数据包重复等。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&lt;3&gt;流量控制</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有了&lt;1&gt;和&lt;2&gt;两项特征，就可以控制传输的流量。</a:t>
            </a:r>
            <a:r>
              <a:rPr lang="en-US" altLang="zh-CN"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55675" y="1197610"/>
            <a:ext cx="9841230" cy="7848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案例11-4：设计一个发送、接收程序，发送端向接收端发送数据。接收端接收数据，并把数据打印到控制台中。</a:t>
            </a:r>
          </a:p>
        </p:txBody>
      </p:sp>
      <p:sp>
        <p:nvSpPr>
          <p:cNvPr id="5" name="矩形 4"/>
          <p:cNvSpPr/>
          <p:nvPr/>
        </p:nvSpPr>
        <p:spPr>
          <a:xfrm>
            <a:off x="1282065" y="2392045"/>
            <a:ext cx="9627870" cy="28174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重点：基于UDP协议的发送端发送数据的步骤有四步：</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（1）建立发送端对象。</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（2）建立数据包(发送格式)。</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DatagramPacket(byte[] buf, int length, InetAddress address, int port)</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（3）调用Socket的发送方法。</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（4）关闭Socket。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174750" y="1431925"/>
            <a:ext cx="9517380" cy="4625975"/>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SendSocket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/**UDP</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1.建立发送端对象。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2.建立数据包(发送格式)。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
        <p:nvSpPr>
          <p:cNvPr id="5" name="副标题 2"/>
          <p:cNvSpPr>
            <a:spLocks noGrp="1"/>
          </p:cNvSpPr>
          <p:nvPr/>
        </p:nvSpPr>
        <p:spPr>
          <a:xfrm>
            <a:off x="1035050" y="95313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发送端代码如下：</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979170"/>
            <a:ext cx="10269220" cy="49072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DatagramPacket(byte[] buf, int length, InetAddress address, int 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3.调用Socket的发送方法。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DatagramSocket sendSocket=new DatagramSocket(20000);//此时的端口号为客户端发送数据的端口号，跟服务器端的接受数据的端口号可以不一致。</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026795"/>
            <a:ext cx="10174605" cy="49733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//2.创建数据包对象</a:t>
            </a:r>
          </a:p>
          <a:p>
            <a:pPr algn="l"/>
            <a:r>
              <a:rPr lang="zh-CN" altLang="en-US" sz="1800">
                <a:solidFill>
                  <a:srgbClr val="315299"/>
                </a:solidFill>
                <a:latin typeface="黑体" panose="02010609060101010101" pitchFamily="2" charset="-122"/>
                <a:ea typeface="黑体" panose="02010609060101010101" pitchFamily="2" charset="-122"/>
              </a:rPr>
              <a:t>		byte[] data="你好,我是客户端小明".getBytes();</a:t>
            </a:r>
          </a:p>
          <a:p>
            <a:pPr algn="l"/>
            <a:r>
              <a:rPr lang="zh-CN" altLang="en-US" sz="1800">
                <a:solidFill>
                  <a:srgbClr val="315299"/>
                </a:solidFill>
                <a:latin typeface="黑体" panose="02010609060101010101" pitchFamily="2" charset="-122"/>
                <a:ea typeface="黑体" panose="02010609060101010101" pitchFamily="2" charset="-122"/>
              </a:rPr>
              <a:t>		InetAddress address=InetAddress.getByName("cqvie-xxw");</a:t>
            </a:r>
          </a:p>
          <a:p>
            <a:pPr algn="l"/>
            <a:r>
              <a:rPr lang="zh-CN" altLang="en-US" sz="1800">
                <a:solidFill>
                  <a:srgbClr val="315299"/>
                </a:solidFill>
                <a:latin typeface="黑体" panose="02010609060101010101" pitchFamily="2" charset="-122"/>
                <a:ea typeface="黑体" panose="02010609060101010101" pitchFamily="2" charset="-122"/>
              </a:rPr>
              <a:t>		DatagramPacket packet=new DatagramPacket(data,0, data.length,address,10000);</a:t>
            </a:r>
          </a:p>
          <a:p>
            <a:pPr algn="l"/>
            <a:r>
              <a:rPr lang="zh-CN" altLang="en-US" sz="1800">
                <a:solidFill>
                  <a:srgbClr val="315299"/>
                </a:solidFill>
                <a:latin typeface="黑体" panose="02010609060101010101" pitchFamily="2" charset="-122"/>
                <a:ea typeface="黑体" panose="02010609060101010101" pitchFamily="2" charset="-122"/>
              </a:rPr>
              <a:t>		//3.发送数据</a:t>
            </a:r>
          </a:p>
          <a:p>
            <a:pPr algn="l"/>
            <a:r>
              <a:rPr lang="zh-CN" altLang="en-US" sz="1800">
                <a:solidFill>
                  <a:srgbClr val="315299"/>
                </a:solidFill>
                <a:latin typeface="黑体" panose="02010609060101010101" pitchFamily="2" charset="-122"/>
                <a:ea typeface="黑体" panose="02010609060101010101" pitchFamily="2" charset="-122"/>
              </a:rPr>
              <a:t>		sendSocket.send(packet);</a:t>
            </a:r>
          </a:p>
          <a:p>
            <a:pPr algn="l"/>
            <a:r>
              <a:rPr lang="zh-CN" altLang="en-US" sz="1800">
                <a:solidFill>
                  <a:srgbClr val="315299"/>
                </a:solidFill>
                <a:latin typeface="黑体" panose="02010609060101010101" pitchFamily="2" charset="-122"/>
                <a:ea typeface="黑体" panose="02010609060101010101" pitchFamily="2" charset="-122"/>
              </a:rPr>
              <a:t>		//4.关闭socket</a:t>
            </a:r>
          </a:p>
          <a:p>
            <a:pPr algn="l"/>
            <a:r>
              <a:rPr lang="zh-CN" altLang="en-US" sz="1800">
                <a:solidFill>
                  <a:srgbClr val="315299"/>
                </a:solidFill>
                <a:latin typeface="黑体" panose="02010609060101010101" pitchFamily="2" charset="-122"/>
                <a:ea typeface="黑体" panose="02010609060101010101" pitchFamily="2" charset="-122"/>
              </a:rPr>
              <a:t>		sendSocket.close();</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接收端主要操作步骤：</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5" name="矩形 4"/>
          <p:cNvSpPr/>
          <p:nvPr/>
        </p:nvSpPr>
        <p:spPr>
          <a:xfrm>
            <a:off x="1287145" y="2019935"/>
            <a:ext cx="9627870" cy="28174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重点：基于UDP协议的接收端接收数据的步骤有四步：</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（1）建立接收端对象。</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（2）建立数据包(接收格式)。</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DatagramPacket(byte[] buf, int length)</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（3）调用Socket的接收方法。</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（4）关闭接收端Socket。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接收端代码如下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750060"/>
            <a:ext cx="10279380" cy="43357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import java.io.IOException;</a:t>
            </a:r>
          </a:p>
          <a:p>
            <a:pPr algn="l"/>
            <a:r>
              <a:rPr lang="zh-CN" altLang="en-US" sz="1800">
                <a:solidFill>
                  <a:srgbClr val="315299"/>
                </a:solidFill>
                <a:latin typeface="黑体" panose="02010609060101010101" pitchFamily="2" charset="-122"/>
                <a:ea typeface="黑体" panose="02010609060101010101" pitchFamily="2" charset="-122"/>
              </a:rPr>
              <a:t>import java.net.DatagramPacket;</a:t>
            </a:r>
          </a:p>
          <a:p>
            <a:pPr algn="l"/>
            <a:r>
              <a:rPr lang="zh-CN" altLang="en-US" sz="1800">
                <a:solidFill>
                  <a:srgbClr val="315299"/>
                </a:solidFill>
                <a:latin typeface="黑体" panose="02010609060101010101" pitchFamily="2" charset="-122"/>
                <a:ea typeface="黑体" panose="02010609060101010101" pitchFamily="2" charset="-122"/>
              </a:rPr>
              <a:t>import java.net.DatagramSocket;</a:t>
            </a:r>
          </a:p>
          <a:p>
            <a:pPr algn="l"/>
            <a:r>
              <a:rPr lang="zh-CN" altLang="en-US" sz="1800">
                <a:solidFill>
                  <a:srgbClr val="315299"/>
                </a:solidFill>
                <a:latin typeface="黑体" panose="02010609060101010101" pitchFamily="2" charset="-122"/>
                <a:ea typeface="黑体" panose="02010609060101010101" pitchFamily="2" charset="-122"/>
              </a:rPr>
              <a:t>import java.net.InetAddress;</a:t>
            </a:r>
          </a:p>
          <a:p>
            <a:pPr algn="l"/>
            <a:r>
              <a:rPr lang="zh-CN" altLang="en-US" sz="1800">
                <a:solidFill>
                  <a:srgbClr val="315299"/>
                </a:solidFill>
                <a:latin typeface="黑体" panose="02010609060101010101" pitchFamily="2" charset="-122"/>
                <a:ea typeface="黑体" panose="02010609060101010101" pitchFamily="2" charset="-122"/>
              </a:rPr>
              <a:t>public class ReceiveSocket {</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	 * 1.建立接收端对象。</a:t>
            </a:r>
          </a:p>
          <a:p>
            <a:pPr algn="l"/>
            <a:r>
              <a:rPr lang="zh-CN" altLang="en-US" sz="1800">
                <a:solidFill>
                  <a:srgbClr val="315299"/>
                </a:solidFill>
                <a:latin typeface="黑体" panose="02010609060101010101" pitchFamily="2" charset="-122"/>
                <a:ea typeface="黑体" panose="02010609060101010101" pitchFamily="2" charset="-122"/>
              </a:rPr>
              <a:t>	 * 2.建立数据包(发送格式)。</a:t>
            </a:r>
          </a:p>
          <a:p>
            <a:pPr algn="l"/>
            <a:r>
              <a:rPr lang="zh-CN" altLang="en-US" sz="1800">
                <a:solidFill>
                  <a:srgbClr val="315299"/>
                </a:solidFill>
                <a:latin typeface="黑体" panose="02010609060101010101" pitchFamily="2" charset="-122"/>
                <a:ea typeface="黑体" panose="02010609060101010101" pitchFamily="2" charset="-122"/>
              </a:rPr>
              <a:t>	 *   DatagramPacket(byte[] buf, int length)</a:t>
            </a:r>
          </a:p>
          <a:p>
            <a:pPr algn="l"/>
            <a:r>
              <a:rPr lang="zh-CN" altLang="en-US" sz="1800">
                <a:solidFill>
                  <a:srgbClr val="315299"/>
                </a:solidFill>
                <a:latin typeface="黑体" panose="02010609060101010101" pitchFamily="2" charset="-122"/>
                <a:ea typeface="黑体" panose="02010609060101010101" pitchFamily="2" charset="-122"/>
              </a:rPr>
              <a:t>	 * 3.调用Socket的接收方法。</a:t>
            </a:r>
          </a:p>
          <a:p>
            <a:pPr algn="l"/>
            <a:r>
              <a:rPr lang="zh-CN" altLang="en-US" sz="1800">
                <a:solidFill>
                  <a:srgbClr val="315299"/>
                </a:solidFill>
                <a:latin typeface="黑体" panose="02010609060101010101" pitchFamily="2" charset="-122"/>
                <a:ea typeface="黑体" panose="02010609060101010101" pitchFamily="2" charset="-122"/>
              </a:rPr>
              <a:t>	 * 4.关闭接收端Socket。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875030" y="1083945"/>
            <a:ext cx="10441940" cy="48494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 @throws IOException</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a:r>
              <a:rPr lang="zh-CN" altLang="en-US" sz="1800">
                <a:solidFill>
                  <a:srgbClr val="315299"/>
                </a:solidFill>
                <a:latin typeface="黑体" panose="02010609060101010101" pitchFamily="2" charset="-122"/>
                <a:ea typeface="黑体" panose="02010609060101010101" pitchFamily="2" charset="-122"/>
              </a:rPr>
              <a:t>		// 1.创建Socket对象</a:t>
            </a:r>
          </a:p>
          <a:p>
            <a:pPr algn="l"/>
            <a:r>
              <a:rPr lang="zh-CN" altLang="en-US" sz="1800">
                <a:solidFill>
                  <a:srgbClr val="315299"/>
                </a:solidFill>
                <a:latin typeface="黑体" panose="02010609060101010101" pitchFamily="2" charset="-122"/>
                <a:ea typeface="黑体" panose="02010609060101010101" pitchFamily="2" charset="-122"/>
              </a:rPr>
              <a:t>		DatagramSocket recevieSocket = new DatagramSocket(10000);</a:t>
            </a:r>
          </a:p>
          <a:p>
            <a:pPr algn="l"/>
            <a:r>
              <a:rPr lang="zh-CN" altLang="en-US" sz="1800">
                <a:solidFill>
                  <a:srgbClr val="315299"/>
                </a:solidFill>
                <a:latin typeface="黑体" panose="02010609060101010101" pitchFamily="2" charset="-122"/>
                <a:ea typeface="黑体" panose="02010609060101010101" pitchFamily="2" charset="-122"/>
              </a:rPr>
              <a:t>		// 2.创建数据包对象</a:t>
            </a:r>
          </a:p>
          <a:p>
            <a:pPr algn="l"/>
            <a:r>
              <a:rPr lang="zh-CN" altLang="en-US" sz="1800">
                <a:solidFill>
                  <a:srgbClr val="315299"/>
                </a:solidFill>
                <a:latin typeface="黑体" panose="02010609060101010101" pitchFamily="2" charset="-122"/>
                <a:ea typeface="黑体" panose="02010609060101010101" pitchFamily="2" charset="-122"/>
              </a:rPr>
              <a:t>		byte[] data = new byte[1024];</a:t>
            </a:r>
          </a:p>
          <a:p>
            <a:pPr algn="l"/>
            <a:r>
              <a:rPr lang="zh-CN" altLang="en-US" sz="1800">
                <a:solidFill>
                  <a:srgbClr val="315299"/>
                </a:solidFill>
                <a:latin typeface="黑体" panose="02010609060101010101" pitchFamily="2" charset="-122"/>
                <a:ea typeface="黑体" panose="02010609060101010101" pitchFamily="2" charset="-122"/>
              </a:rPr>
              <a:t>		DatagramPacket packet = new DatagramPacket(data, data.length);</a:t>
            </a:r>
          </a:p>
          <a:p>
            <a:pPr algn="l"/>
            <a:r>
              <a:rPr lang="zh-CN" altLang="en-US" sz="1800">
                <a:solidFill>
                  <a:srgbClr val="315299"/>
                </a:solidFill>
                <a:latin typeface="黑体" panose="02010609060101010101" pitchFamily="2" charset="-122"/>
                <a:ea typeface="黑体" panose="02010609060101010101" pitchFamily="2" charset="-122"/>
              </a:rPr>
              <a:t>		// 3.发送数据</a:t>
            </a:r>
          </a:p>
          <a:p>
            <a:pPr algn="l"/>
            <a:r>
              <a:rPr lang="zh-CN" altLang="en-US" sz="1800">
                <a:solidFill>
                  <a:srgbClr val="315299"/>
                </a:solidFill>
                <a:latin typeface="黑体" panose="02010609060101010101" pitchFamily="2" charset="-122"/>
                <a:ea typeface="黑体" panose="02010609060101010101" pitchFamily="2" charset="-122"/>
              </a:rPr>
              <a:t>		recevieSocket.receive(packet);//阻塞式方法</a:t>
            </a:r>
          </a:p>
          <a:p>
            <a:pPr algn="l"/>
            <a:r>
              <a:rPr lang="zh-CN" altLang="en-US" sz="1800">
                <a:solidFill>
                  <a:srgbClr val="315299"/>
                </a:solidFill>
                <a:latin typeface="黑体" panose="02010609060101010101" pitchFamily="2" charset="-122"/>
                <a:ea typeface="黑体" panose="02010609060101010101" pitchFamily="2" charset="-122"/>
              </a:rPr>
              <a:t>		//从包裹中取数据及其他内容</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621665" y="969010"/>
            <a:ext cx="10927080" cy="554482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InetAddress address=packet.getAddress();//获取发送方的IP对象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sourceData=packet.getData();//获取发送方的数据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len=packet.getLength();//获取发送发发送的数据的有效长度:单位为字节数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port=packet.getPort();//获取发送方的端口号</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text=new String(sourceData,0,len);//把字节数组转换为字符串</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System.out.println("接收到IP="+address.getHostAddress()+",端口号="+port+"的数据-----&gt;"+text);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recevieSocket.close();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88365" y="997585"/>
            <a:ext cx="8828405" cy="71755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先运行接收端程序，让接收端处于等待接收状态，然后再运行发送端程序，则在接收端就收到了发送端的数据，程序运行结果如图11.6所示：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2237740" y="423608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图11.6 案例11-4运行结果图</a:t>
            </a:r>
          </a:p>
        </p:txBody>
      </p:sp>
      <p:pic>
        <p:nvPicPr>
          <p:cNvPr id="2" name="图片 168"/>
          <p:cNvPicPr>
            <a:picLocks noChangeAspect="1"/>
          </p:cNvPicPr>
          <p:nvPr/>
        </p:nvPicPr>
        <p:blipFill>
          <a:blip r:embed="rId2"/>
          <a:stretch>
            <a:fillRect/>
          </a:stretch>
        </p:blipFill>
        <p:spPr>
          <a:xfrm>
            <a:off x="1866900" y="2190750"/>
            <a:ext cx="8437245" cy="163830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1014730" y="1052195"/>
            <a:ext cx="8893175" cy="600075"/>
          </a:xfrm>
        </p:spPr>
        <p:txBody>
          <a:bodyPr/>
          <a:lstStyle/>
          <a:p>
            <a:pPr algn="l"/>
            <a:r>
              <a:rPr lang="en-US" altLang="zh-CN">
                <a:solidFill>
                  <a:srgbClr val="315299"/>
                </a:solidFill>
                <a:latin typeface="黑体" panose="02010609060101010101" pitchFamily="2" charset="-122"/>
                <a:ea typeface="黑体" panose="02010609060101010101" pitchFamily="2" charset="-122"/>
              </a:rPr>
              <a:t>1.</a:t>
            </a:r>
            <a:r>
              <a:rPr lang="zh-CN" altLang="en-US">
                <a:solidFill>
                  <a:srgbClr val="315299"/>
                </a:solidFill>
                <a:latin typeface="黑体" panose="02010609060101010101" pitchFamily="2" charset="-122"/>
                <a:ea typeface="黑体" panose="02010609060101010101" pitchFamily="2" charset="-122"/>
              </a:rPr>
              <a:t>能了解OSI网络模型和TCP/IP网络模型的通信机制和过程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sz="3200" b="1" dirty="0" smtClean="0">
                <a:solidFill>
                  <a:schemeClr val="bg1"/>
                </a:solidFill>
                <a:latin typeface="黑体" panose="02010609060101010101" pitchFamily="2" charset="-122"/>
              </a:rPr>
              <a:t>学习目标</a:t>
            </a:r>
          </a:p>
        </p:txBody>
      </p:sp>
      <p:sp>
        <p:nvSpPr>
          <p:cNvPr id="5" name="副标题 3"/>
          <p:cNvSpPr>
            <a:spLocks noGrp="1"/>
          </p:cNvSpPr>
          <p:nvPr/>
        </p:nvSpPr>
        <p:spPr>
          <a:xfrm>
            <a:off x="1014730" y="173863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2.</a:t>
            </a:r>
            <a:r>
              <a:rPr lang="zh-CN" altLang="en-US">
                <a:solidFill>
                  <a:srgbClr val="315299"/>
                </a:solidFill>
                <a:latin typeface="黑体" panose="02010609060101010101" pitchFamily="2" charset="-122"/>
                <a:ea typeface="黑体" panose="02010609060101010101" pitchFamily="2" charset="-122"/>
              </a:rPr>
              <a:t>能正确理解端口号的重要性，理解端口号和进程之间的关系</a:t>
            </a:r>
          </a:p>
        </p:txBody>
      </p:sp>
      <p:sp>
        <p:nvSpPr>
          <p:cNvPr id="6" name="副标题 3"/>
          <p:cNvSpPr>
            <a:spLocks noGrp="1"/>
          </p:cNvSpPr>
          <p:nvPr/>
        </p:nvSpPr>
        <p:spPr>
          <a:xfrm>
            <a:off x="1014730" y="2416175"/>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3.</a:t>
            </a:r>
            <a:r>
              <a:rPr lang="zh-CN" altLang="en-US">
                <a:solidFill>
                  <a:srgbClr val="315299"/>
                </a:solidFill>
                <a:latin typeface="黑体" panose="02010609060101010101" pitchFamily="2" charset="-122"/>
                <a:ea typeface="黑体" panose="02010609060101010101" pitchFamily="2" charset="-122"/>
              </a:rPr>
              <a:t>能正确运用InetAddress类获取主机的IP地址和域名</a:t>
            </a:r>
          </a:p>
        </p:txBody>
      </p:sp>
      <p:sp>
        <p:nvSpPr>
          <p:cNvPr id="7" name="副标题 3"/>
          <p:cNvSpPr>
            <a:spLocks noGrp="1"/>
          </p:cNvSpPr>
          <p:nvPr/>
        </p:nvSpPr>
        <p:spPr>
          <a:xfrm>
            <a:off x="1014730" y="3128645"/>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4.</a:t>
            </a:r>
            <a:r>
              <a:rPr lang="zh-CN" altLang="en-US">
                <a:solidFill>
                  <a:srgbClr val="315299"/>
                </a:solidFill>
                <a:latin typeface="黑体" panose="02010609060101010101" pitchFamily="2" charset="-122"/>
                <a:ea typeface="黑体" panose="02010609060101010101" pitchFamily="2" charset="-122"/>
              </a:rPr>
              <a:t>能理解UDP协议和TCP在通讯时的差别</a:t>
            </a:r>
          </a:p>
        </p:txBody>
      </p:sp>
      <p:sp>
        <p:nvSpPr>
          <p:cNvPr id="8" name="副标题 3"/>
          <p:cNvSpPr>
            <a:spLocks noGrp="1"/>
          </p:cNvSpPr>
          <p:nvPr/>
        </p:nvSpPr>
        <p:spPr>
          <a:xfrm>
            <a:off x="1014730" y="389763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5.</a:t>
            </a:r>
            <a:r>
              <a:rPr lang="zh-CN" altLang="en-US">
                <a:solidFill>
                  <a:srgbClr val="315299"/>
                </a:solidFill>
                <a:latin typeface="黑体" panose="02010609060101010101" pitchFamily="2" charset="-122"/>
                <a:ea typeface="黑体" panose="02010609060101010101" pitchFamily="2" charset="-122"/>
              </a:rPr>
              <a:t>能正确分析和编程实现基于UDP协议和TCP协议的SOCKET编程</a:t>
            </a:r>
          </a:p>
        </p:txBody>
      </p:sp>
      <p:sp>
        <p:nvSpPr>
          <p:cNvPr id="9" name="副标题 3"/>
          <p:cNvSpPr>
            <a:spLocks noGrp="1"/>
          </p:cNvSpPr>
          <p:nvPr/>
        </p:nvSpPr>
        <p:spPr>
          <a:xfrm>
            <a:off x="1014730" y="4650740"/>
            <a:ext cx="8893175" cy="600075"/>
          </a:xfrm>
          <a:prstGeom prst="rect">
            <a:avLst/>
          </a:prstGeom>
        </p:spPr>
        <p:txBody>
          <a:bodyPr vert="horz" lIns="91440" tIns="45720" rIns="91440" bIns="45720" rtlCol="0">
            <a:normAutofit fontScale="97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6.</a:t>
            </a:r>
            <a:r>
              <a:rPr lang="zh-CN" altLang="en-US">
                <a:solidFill>
                  <a:srgbClr val="315299"/>
                </a:solidFill>
                <a:latin typeface="黑体" panose="02010609060101010101" pitchFamily="2" charset="-122"/>
                <a:ea typeface="黑体" panose="02010609060101010101" pitchFamily="2" charset="-122"/>
              </a:rPr>
              <a:t>能运用URL、URLConnetion和HttpURLConnection实现简单的编程</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031240" y="1350010"/>
            <a:ext cx="10107930" cy="31070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案例11-5：实现简单的聊天功能，即发送端从键盘打字，按回车键发送数据给接收端，接收端接收数据后，把数据输出到控制台中；这样重复进行，直到发送端发送“over”结束聊天功能。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分析：本功能比案例11-4多了不停的通过键盘打字功能，这里要使用到IO流操作。具体发送端和接收端代码如下所示。</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发送端代码：</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750060"/>
            <a:ext cx="10251440" cy="443103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java.io.BufferedReader;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java.io.InputStreamReader;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ChatSendSocket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835025"/>
            <a:ext cx="10203815" cy="557403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/**UDP协议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1.建立发送端对象。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2.建立数据包(发送格式)。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DatagramPacket(byte[] buf, int length, InetAddress address, int 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3.调用Socket的发送方法。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//1.创建Socket对象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DatagramSocket sendSocket=new DatagramSocket(20000);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697865" y="1064895"/>
            <a:ext cx="10661650" cy="524065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//从键盘输入数据,按行来发送数据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is=System.in;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//把字节流转换为字符流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InputStreamReader isr=new InputStreamReader(is);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//装饰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BufferedReader br=new BufferedReader(isr);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lineData=null;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while((lineData=br.readLine())!=null){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//2.创建数据包对象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data=lineData .getBytes();</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546735" y="1102995"/>
            <a:ext cx="10879455" cy="5287645"/>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InetAddress address=InetAddress.getByName("192.168.0.17");</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DatagramPacket packet=new DatagramPacket(data,0, data.length,address,10000);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sendSocket.send(packet);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if(lineData.equals("over"))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break;</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sendSocket.close();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接收端程序代码如下：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36625" y="1749425"/>
            <a:ext cx="10803255" cy="47644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ChatReceiveSocket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DatagramSocket recevieSocket = new DatagramSocket(10000);</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412750" y="849630"/>
            <a:ext cx="11146155" cy="56788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2.创建数据包对象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data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DatagramPacket packet = new DatagramPacket(data, data.length);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3.接收数据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 (true)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recevieSocket.receive(packet);// 阻塞式方法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从包裹中取数据及其他内容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InetAddress address = packet.getAddress();// 获取发送方的IP对象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sourceData = packet.getData();// 获取发送方的数据</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563245" y="916305"/>
            <a:ext cx="10836910" cy="55257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int len = packet.getLength();// 获取发送发发送的数据的有效长度:单位为字节数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 = new String(sourceData, 0, len);// 把字节数组转换为字符串</a:t>
            </a:r>
          </a:p>
          <a:p>
            <a:pPr algn="l"/>
            <a:r>
              <a:rPr lang="zh-CN" altLang="en-US" sz="1800">
                <a:solidFill>
                  <a:srgbClr val="315299"/>
                </a:solidFill>
                <a:latin typeface="黑体" panose="02010609060101010101" pitchFamily="2" charset="-122"/>
                <a:ea typeface="黑体" panose="02010609060101010101" pitchFamily="2" charset="-122"/>
              </a:rPr>
              <a:t>			if(text.equals("over")){</a:t>
            </a:r>
          </a:p>
          <a:p>
            <a:pPr algn="l"/>
            <a:r>
              <a:rPr lang="zh-CN" altLang="en-US" sz="1800">
                <a:solidFill>
                  <a:srgbClr val="315299"/>
                </a:solidFill>
                <a:latin typeface="黑体" panose="02010609060101010101" pitchFamily="2" charset="-122"/>
                <a:ea typeface="黑体" panose="02010609060101010101" pitchFamily="2" charset="-122"/>
              </a:rPr>
              <a:t>				System.out.println("IP="+address.getHostAddress()+"的人和你的聊天结束");</a:t>
            </a:r>
          </a:p>
          <a:p>
            <a:pPr algn="l"/>
            <a:r>
              <a:rPr lang="zh-CN" altLang="en-US" sz="1800">
                <a:solidFill>
                  <a:srgbClr val="315299"/>
                </a:solidFill>
                <a:latin typeface="黑体" panose="02010609060101010101" pitchFamily="2" charset="-122"/>
                <a:ea typeface="黑体" panose="02010609060101010101" pitchFamily="2" charset="-122"/>
              </a:rPr>
              <a:t>				break;</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else</a:t>
            </a:r>
          </a:p>
          <a:p>
            <a:pPr algn="l"/>
            <a:r>
              <a:rPr lang="zh-CN" altLang="en-US" sz="1800">
                <a:solidFill>
                  <a:srgbClr val="315299"/>
                </a:solidFill>
                <a:latin typeface="黑体" panose="02010609060101010101" pitchFamily="2" charset="-122"/>
                <a:ea typeface="黑体" panose="02010609060101010101" pitchFamily="2" charset="-122"/>
              </a:rPr>
              <a:t>				System.out.println("IP=" + address.getHostAddress() + "说:-----&gt;"</a:t>
            </a:r>
          </a:p>
          <a:p>
            <a:pPr algn="l"/>
            <a:r>
              <a:rPr lang="zh-CN" altLang="en-US" sz="1800">
                <a:solidFill>
                  <a:srgbClr val="315299"/>
                </a:solidFill>
                <a:latin typeface="黑体" panose="02010609060101010101" pitchFamily="2" charset="-122"/>
                <a:ea typeface="黑体" panose="02010609060101010101" pitchFamily="2" charset="-122"/>
              </a:rPr>
              <a:t>					+ text);</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		 //4.关闭socket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155700" y="949960"/>
            <a:ext cx="9641840" cy="10883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recevieSocket.close();</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11885"/>
            <a:ext cx="8799195"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先运行接收端程序，再运行发送端程序，其运行结果如图11.7所示：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2117725" y="613918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图11.7 案例11-5的运行结果图</a:t>
            </a:r>
          </a:p>
        </p:txBody>
      </p:sp>
      <p:pic>
        <p:nvPicPr>
          <p:cNvPr id="2" name="图片 -2147482590"/>
          <p:cNvPicPr>
            <a:picLocks noChangeAspect="1"/>
          </p:cNvPicPr>
          <p:nvPr/>
        </p:nvPicPr>
        <p:blipFill>
          <a:blip r:embed="rId2"/>
          <a:stretch>
            <a:fillRect/>
          </a:stretch>
        </p:blipFill>
        <p:spPr>
          <a:xfrm>
            <a:off x="3871595" y="1501775"/>
            <a:ext cx="4220210" cy="4485005"/>
          </a:xfrm>
          <a:prstGeom prst="rect">
            <a:avLst/>
          </a:prstGeom>
          <a:noFill/>
          <a:ln w="9525">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rPr>
              <a:t>11.1.1 项目(11-1)描述</a:t>
            </a:r>
          </a:p>
          <a:p>
            <a:endParaRPr lang="zh-CN" altLang="en-US" sz="2000">
              <a:solidFill>
                <a:srgbClr val="315299"/>
              </a:solidFill>
            </a:endParaRP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965200" y="175006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在联网的情况下，获取主机名为“www.sina.com.cn”的IP地址列表。</a:t>
            </a:r>
          </a:p>
          <a:p>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11.2.3 项目实施</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946150" y="1750060"/>
            <a:ext cx="10079990" cy="306133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（1）分析通过分析题目可以得出以下信息：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①假设某网段的广播地址为“192.168.0.255”；</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②由于是基于UDP协议的通信，所以客户端和接收端都要遵守四个步骤</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③由于是UDP协议的通信，需要DatagramSocket类和DatagramPacket类，由于有可能出现异常，所以异常声明或异常捕获是必要的；</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④由于需要从键盘输入文本数据，所以需要IO流。</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148715" y="2331085"/>
            <a:ext cx="8898255" cy="10248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（2）发送端代码：</a:t>
            </a:r>
          </a:p>
          <a:p>
            <a:pPr algn="l"/>
            <a:r>
              <a:rPr lang="zh-CN" altLang="en-US" sz="1800">
                <a:solidFill>
                  <a:srgbClr val="315299"/>
                </a:solidFill>
                <a:latin typeface="黑体" panose="02010609060101010101" pitchFamily="2" charset="-122"/>
                <a:ea typeface="黑体" panose="02010609060101010101" pitchFamily="2" charset="-122"/>
              </a:rPr>
              <a:t>通过以上分析我们可以编写以下代码实现功能发送端功能：</a:t>
            </a:r>
          </a:p>
        </p:txBody>
      </p:sp>
      <p:sp>
        <p:nvSpPr>
          <p:cNvPr id="5" name="矩形 4"/>
          <p:cNvSpPr/>
          <p:nvPr/>
        </p:nvSpPr>
        <p:spPr>
          <a:xfrm>
            <a:off x="1148715" y="971550"/>
            <a:ext cx="9646920" cy="12369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提醒：如果要实现群聊功能，则要把数据发送给网段的广播地址，比如某一网段的网址为192.168.0.X，则其广播地址为192.168.0.255。</a:t>
            </a:r>
          </a:p>
        </p:txBody>
      </p:sp>
      <p:sp>
        <p:nvSpPr>
          <p:cNvPr id="6" name="副标题 2"/>
          <p:cNvSpPr>
            <a:spLocks noGrp="1"/>
          </p:cNvSpPr>
          <p:nvPr/>
        </p:nvSpPr>
        <p:spPr>
          <a:xfrm>
            <a:off x="1492250" y="2981960"/>
            <a:ext cx="9860280" cy="36499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java.io.BufferedReader;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java.io.InputStreamReader;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java.net.InetAddress;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469900" y="987425"/>
            <a:ext cx="10965815" cy="54692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ChatSendSocket1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/**UDP协议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1.建立发送端对象。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2.建立数据包(发送格式)。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DatagramPacket(byte[] buf, int length, InetAddress address, int 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3.调用Socket的发送方法。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546100" y="1016635"/>
            <a:ext cx="10870565" cy="53930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//1.创建Socket对象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DatagramSocket sendSocket=new DatagramSocket(20000);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//从键盘输入数据,按行来发送数据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is=System.in;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//把字节流转换为字符流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InputStreamReader isr=new InputStreamReader(is);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//装饰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BufferedReader br=new BufferedReader(isr);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lineData=null;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while((lineData=br.readLine())!=null){</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675640" y="999490"/>
            <a:ext cx="10517505" cy="48590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//2.创建数据包对象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data=lineData .getBytes();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InetAddress address=InetAddress.getByName("192.168.0.255");</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//192.168.0.255是网段的广播地址</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DatagramPacket packet=new DatagramPacket(data,0, data.length,address,10000);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sendSocket.send(packet);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if(lineData.equals("over"))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break;</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460500" y="1064260"/>
            <a:ext cx="9118600" cy="20320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a:t>
            </a:r>
          </a:p>
          <a:p>
            <a:pPr algn="l"/>
            <a:r>
              <a:rPr lang="zh-CN" altLang="en-US" sz="1800">
                <a:solidFill>
                  <a:srgbClr val="315299"/>
                </a:solidFill>
                <a:latin typeface="黑体" panose="02010609060101010101" pitchFamily="2" charset="-122"/>
                <a:ea typeface="黑体" panose="02010609060101010101" pitchFamily="2" charset="-122"/>
              </a:rPr>
              <a:t>		//4.关闭socket</a:t>
            </a:r>
          </a:p>
          <a:p>
            <a:pPr algn="l"/>
            <a:r>
              <a:rPr lang="zh-CN" altLang="en-US" sz="1800">
                <a:solidFill>
                  <a:srgbClr val="315299"/>
                </a:solidFill>
                <a:latin typeface="黑体" panose="02010609060101010101" pitchFamily="2" charset="-122"/>
                <a:ea typeface="黑体" panose="02010609060101010101" pitchFamily="2" charset="-122"/>
              </a:rPr>
              <a:t>		sendSocket.close();</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5" name="副标题 2"/>
          <p:cNvSpPr>
            <a:spLocks noGrp="1"/>
          </p:cNvSpPr>
          <p:nvPr/>
        </p:nvSpPr>
        <p:spPr>
          <a:xfrm>
            <a:off x="1544320" y="1115060"/>
            <a:ext cx="9102090" cy="70866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（3）接收端代码：</a:t>
            </a:r>
          </a:p>
          <a:p>
            <a:pPr algn="l"/>
            <a:r>
              <a:rPr lang="zh-CN" altLang="en-US" sz="1800">
                <a:solidFill>
                  <a:srgbClr val="315299"/>
                </a:solidFill>
                <a:latin typeface="黑体" panose="02010609060101010101" pitchFamily="2" charset="-122"/>
                <a:ea typeface="黑体" panose="02010609060101010101" pitchFamily="2" charset="-122"/>
              </a:rPr>
              <a:t>接收方的代码如下所示:</a:t>
            </a:r>
          </a:p>
        </p:txBody>
      </p:sp>
      <p:sp>
        <p:nvSpPr>
          <p:cNvPr id="6" name="副标题 2"/>
          <p:cNvSpPr>
            <a:spLocks noGrp="1"/>
          </p:cNvSpPr>
          <p:nvPr/>
        </p:nvSpPr>
        <p:spPr>
          <a:xfrm>
            <a:off x="1232535" y="2356485"/>
            <a:ext cx="9726295" cy="356616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ChatReceiveSocket1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1.创建Socket对象</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475615" y="830580"/>
            <a:ext cx="11251565" cy="5697855"/>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DatagramSocket recevieSocket = new DatagramSocket(10000);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2.创建数据包对象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data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DatagramPacket packet = new DatagramPacket(data, data.length);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3.接收数据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 (true)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recevieSocket.receive(packet);// 阻塞式方法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从包裹中取数据及其他内容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InetAddress address = packet.getAddress();// 获取发送方的IP对象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sourceData = packet.getData();// 获取发送方的数据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 = packet.getLength();// 获取发送发发送的数据的有效长度:单位为字节数</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651510" y="939165"/>
            <a:ext cx="10899775" cy="53651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String text = new String(sourceData, 0, len);// 把字节数组转换为字符串</a:t>
            </a:r>
          </a:p>
          <a:p>
            <a:pPr algn="l"/>
            <a:r>
              <a:rPr lang="zh-CN" altLang="en-US" sz="1800">
                <a:solidFill>
                  <a:srgbClr val="315299"/>
                </a:solidFill>
                <a:latin typeface="黑体" panose="02010609060101010101" pitchFamily="2" charset="-122"/>
                <a:ea typeface="黑体" panose="02010609060101010101" pitchFamily="2" charset="-122"/>
              </a:rPr>
              <a:t>			if(text.equals("over")){</a:t>
            </a:r>
          </a:p>
          <a:p>
            <a:pPr algn="l"/>
            <a:r>
              <a:rPr lang="zh-CN" altLang="en-US" sz="1800">
                <a:solidFill>
                  <a:srgbClr val="315299"/>
                </a:solidFill>
                <a:latin typeface="黑体" panose="02010609060101010101" pitchFamily="2" charset="-122"/>
                <a:ea typeface="黑体" panose="02010609060101010101" pitchFamily="2" charset="-122"/>
              </a:rPr>
              <a:t>				System.out.println("IP="+address.getHostAddress()+"的人退出了聊天室");</a:t>
            </a:r>
          </a:p>
          <a:p>
            <a:pPr algn="l"/>
            <a:r>
              <a:rPr lang="zh-CN" altLang="en-US" sz="1800">
                <a:solidFill>
                  <a:srgbClr val="315299"/>
                </a:solidFill>
                <a:latin typeface="黑体" panose="02010609060101010101" pitchFamily="2" charset="-122"/>
                <a:ea typeface="黑体" panose="02010609060101010101" pitchFamily="2" charset="-122"/>
              </a:rPr>
              <a:t>                 //break;  //即便输入over结束聊天，在接收端也不退出循环</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			else</a:t>
            </a:r>
          </a:p>
          <a:p>
            <a:pPr algn="l"/>
            <a:r>
              <a:rPr lang="zh-CN" altLang="en-US" sz="1800">
                <a:solidFill>
                  <a:srgbClr val="315299"/>
                </a:solidFill>
                <a:latin typeface="黑体" panose="02010609060101010101" pitchFamily="2" charset="-122"/>
                <a:ea typeface="黑体" panose="02010609060101010101" pitchFamily="2" charset="-122"/>
              </a:rPr>
              <a:t>				System.out.println("IP=" + address.getHostAddress() + "说:-----&gt;"</a:t>
            </a:r>
          </a:p>
          <a:p>
            <a:pPr algn="l"/>
            <a:r>
              <a:rPr lang="zh-CN" altLang="en-US" sz="1800">
                <a:solidFill>
                  <a:srgbClr val="315299"/>
                </a:solidFill>
                <a:latin typeface="黑体" panose="02010609060101010101" pitchFamily="2" charset="-122"/>
                <a:ea typeface="黑体" panose="02010609060101010101" pitchFamily="2" charset="-122"/>
              </a:rPr>
              <a:t>					+ text);</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		 4.取消关闭socket</a:t>
            </a:r>
          </a:p>
          <a:p>
            <a:pPr algn="l"/>
            <a:r>
              <a:rPr lang="zh-CN" altLang="en-US" sz="1800">
                <a:solidFill>
                  <a:srgbClr val="315299"/>
                </a:solidFill>
                <a:latin typeface="黑体" panose="02010609060101010101" pitchFamily="2" charset="-122"/>
                <a:ea typeface="黑体" panose="02010609060101010101" pitchFamily="2" charset="-122"/>
              </a:rPr>
              <a:t>//		recevieSocket.close();</a:t>
            </a:r>
          </a:p>
          <a:p>
            <a:pPr algn="l"/>
            <a:r>
              <a:rPr lang="zh-CN" altLang="en-US" sz="1800">
                <a:solidFill>
                  <a:srgbClr val="315299"/>
                </a:solidFill>
                <a:latin typeface="黑体" panose="02010609060101010101" pitchFamily="2" charset="-122"/>
                <a:ea typeface="黑体" panose="02010609060101010101" pitchFamily="2" charset="-122"/>
              </a:rPr>
              <a:t>	}</a:t>
            </a:r>
          </a:p>
          <a:p>
            <a:pPr algn="l"/>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370695" cy="831850"/>
          </a:xfrm>
        </p:spPr>
        <p:txBody>
          <a:bodyPr>
            <a:normAutofit/>
          </a:bodyPr>
          <a:lstStyle/>
          <a:p>
            <a:pPr algn="l"/>
            <a:r>
              <a:rPr lang="zh-CN" altLang="en-US" sz="2000">
                <a:solidFill>
                  <a:srgbClr val="315299"/>
                </a:solidFill>
                <a:latin typeface="黑体" panose="02010609060101010101" pitchFamily="2" charset="-122"/>
                <a:ea typeface="黑体" panose="02010609060101010101" pitchFamily="2" charset="-122"/>
              </a:rPr>
              <a:t>4）调试运行，显示结果</a:t>
            </a:r>
          </a:p>
          <a:p>
            <a:pPr algn="l"/>
            <a:r>
              <a:rPr lang="zh-CN" altLang="en-US" sz="2000">
                <a:solidFill>
                  <a:srgbClr val="315299"/>
                </a:solidFill>
                <a:latin typeface="黑体" panose="02010609060101010101" pitchFamily="2" charset="-122"/>
                <a:ea typeface="黑体" panose="02010609060101010101" pitchFamily="2" charset="-122"/>
              </a:rPr>
              <a:t>该程序的运行结果如图11.8所示：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2237740" y="595058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图11.8 域名为“www.baidu.com”的主机IP列表</a:t>
            </a:r>
          </a:p>
        </p:txBody>
      </p:sp>
      <p:pic>
        <p:nvPicPr>
          <p:cNvPr id="2" name="图片 -2147482589"/>
          <p:cNvPicPr>
            <a:picLocks noChangeAspect="1"/>
          </p:cNvPicPr>
          <p:nvPr/>
        </p:nvPicPr>
        <p:blipFill>
          <a:blip r:embed="rId2"/>
          <a:stretch>
            <a:fillRect/>
          </a:stretch>
        </p:blipFill>
        <p:spPr>
          <a:xfrm>
            <a:off x="3734435" y="2045335"/>
            <a:ext cx="5605780" cy="3733800"/>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76935" y="1026160"/>
            <a:ext cx="3122295" cy="478790"/>
          </a:xfrm>
        </p:spPr>
        <p:txBody>
          <a:bodyPr/>
          <a:lstStyle/>
          <a:p>
            <a:pPr algn="l"/>
            <a:r>
              <a:rPr lang="zh-CN" altLang="en-US" sz="2000">
                <a:latin typeface="黑体" panose="02010609060101010101" pitchFamily="2" charset="-122"/>
                <a:ea typeface="黑体" panose="02010609060101010101" pitchFamily="2" charset="-122"/>
              </a:rPr>
              <a:t>11.1.2 项目知识准备</a:t>
            </a:r>
          </a:p>
          <a:p>
            <a:endParaRPr lang="zh-CN" altLang="en-US"/>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824865" y="1567815"/>
            <a:ext cx="322135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（1）Client-Server体系构架</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2" name="副标题 2"/>
          <p:cNvSpPr>
            <a:spLocks noGrp="1"/>
          </p:cNvSpPr>
          <p:nvPr/>
        </p:nvSpPr>
        <p:spPr>
          <a:xfrm>
            <a:off x="1123315" y="1999615"/>
            <a:ext cx="10117455" cy="39547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设想你去一家餐馆，侍应生送上菜单，在看过了充满异国情调的菜式后，你点了一份匹萨。几分钟后，匹萨送来，上面涂满了热乳酪和其他你所想要的一切，你开始吃起来。你不知道也从不想知道侍应生从哪儿端来这盘匹萨、它是怎么做出来的、其中的配料又是怎么弄到的。</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上例中，所涉及的实体包括-------美味口的匹萨、提供服务的侍应生、制作匹萨的厨房、当然还有你，你是购买匹萨的顾客或客户。匹萨的制作过程，对于你来说，完全是被封装的。你的菜单在厨房进行处理，然后由侍应生把匹萨端给你在上面所看到的就是一个客户/服务器体系。其中，客户向服务端下单或提出请求，服务器处理客户的请求。在客户/服务器体系中，客户和服务器之间的通信是一个极为重要的组成部分，一般是能通过网络完成的。</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客户/服务器体系是应用程序的一种开发构架，这种构架在设计上把数据的表示与其内部处理和存储分开。在这种体系中，客户请求服务，服务器提供服务，客户发出请求经由网络发送给服务器，服务器的处理过程对于客户来说是不可见的，一个服务器可为多个客户服务。</a:t>
            </a:r>
          </a:p>
          <a:p>
            <a:endParaRPr lang="zh-CN" altLang="en-US" sz="1800">
              <a:solidFill>
                <a:srgbClr val="315299"/>
              </a:solidFill>
              <a:latin typeface="黑体" panose="02010609060101010101" pitchFamily="2" charset="-122"/>
              <a:ea typeface="黑体" panose="02010609060101010101" pitchFamily="2" charset="-122"/>
            </a:endParaRPr>
          </a:p>
        </p:txBody>
      </p:sp>
      <p:sp>
        <p:nvSpPr>
          <p:cNvPr id="5" name="副标题 2"/>
          <p:cNvSpPr>
            <a:spLocks noGrp="1"/>
          </p:cNvSpPr>
          <p:nvPr/>
        </p:nvSpPr>
        <p:spPr>
          <a:xfrm>
            <a:off x="874395" y="1026160"/>
            <a:ext cx="312229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2000">
                <a:solidFill>
                  <a:srgbClr val="315299"/>
                </a:solidFill>
                <a:latin typeface="黑体" panose="02010609060101010101" pitchFamily="2" charset="-122"/>
                <a:ea typeface="黑体" panose="02010609060101010101" pitchFamily="2" charset="-122"/>
              </a:rPr>
              <a:t>11.1.2 项目知识准备</a:t>
            </a:r>
          </a:p>
          <a:p>
            <a:endParaRPr lang="zh-CN" altLang="en-US" sz="20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11.2.4 能力拓展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727075" y="1600200"/>
            <a:ext cx="10755630" cy="4820920"/>
          </a:xfrm>
          <a:prstGeom prst="rect">
            <a:avLst/>
          </a:prstGeom>
        </p:spPr>
        <p:txBody>
          <a:bodyPr vert="horz" lIns="91440" tIns="45720" rIns="91440" bIns="45720" rtlCol="0">
            <a:normAutofit fontScale="7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①一个Socket由（  </a:t>
            </a:r>
            <a:r>
              <a:rPr lang="zh-CN" altLang="en-US" sz="1800">
                <a:solidFill>
                  <a:srgbClr val="FF0000"/>
                </a:solidFill>
                <a:latin typeface="黑体" panose="02010609060101010101" pitchFamily="2" charset="-122"/>
                <a:ea typeface="黑体" panose="02010609060101010101" pitchFamily="2" charset="-122"/>
              </a:rPr>
              <a:t>A</a:t>
            </a:r>
            <a:r>
              <a:rPr lang="zh-CN" altLang="en-US" sz="1800">
                <a:solidFill>
                  <a:srgbClr val="315299"/>
                </a:solidFill>
                <a:latin typeface="黑体" panose="02010609060101010101" pitchFamily="2" charset="-122"/>
                <a:ea typeface="黑体" panose="02010609060101010101" pitchFamily="2" charset="-122"/>
              </a:rPr>
              <a:t>  ）唯一确定</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A．一个IP地址和一个端口号    B．一个IP地址和一个主机名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C．一个主机号和一个端口号     D．一个IP地址</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②基于UDP协议的编程中用来表示通讯端点(即套接字)的类是（  </a:t>
            </a:r>
            <a:r>
              <a:rPr lang="zh-CN" altLang="en-US" sz="1800">
                <a:solidFill>
                  <a:srgbClr val="FF0000"/>
                </a:solidFill>
                <a:latin typeface="黑体" panose="02010609060101010101" pitchFamily="2" charset="-122"/>
                <a:ea typeface="黑体" panose="02010609060101010101" pitchFamily="2" charset="-122"/>
              </a:rPr>
              <a:t>B</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A．Socket              B．DatagramSocket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C．ServerSocket        D．DatagramPacket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①TCP/IP协议的两种通信协议是（</a:t>
            </a:r>
            <a:r>
              <a:rPr lang="zh-CN" altLang="en-US" sz="1800">
                <a:solidFill>
                  <a:srgbClr val="FF0000"/>
                </a:solidFill>
                <a:latin typeface="黑体" panose="02010609060101010101" pitchFamily="2" charset="-122"/>
                <a:ea typeface="黑体" panose="02010609060101010101" pitchFamily="2" charset="-122"/>
              </a:rPr>
              <a:t>TCP</a:t>
            </a:r>
            <a:r>
              <a:rPr lang="zh-CN" altLang="en-US" sz="1800">
                <a:solidFill>
                  <a:srgbClr val="315299"/>
                </a:solidFill>
                <a:latin typeface="黑体" panose="02010609060101010101" pitchFamily="2" charset="-122"/>
                <a:ea typeface="黑体" panose="02010609060101010101" pitchFamily="2" charset="-122"/>
              </a:rPr>
              <a:t> ）协议和（</a:t>
            </a:r>
            <a:r>
              <a:rPr lang="zh-CN" altLang="en-US" sz="1800">
                <a:solidFill>
                  <a:srgbClr val="FF0000"/>
                </a:solidFill>
                <a:latin typeface="黑体" panose="02010609060101010101" pitchFamily="2" charset="-122"/>
                <a:ea typeface="黑体" panose="02010609060101010101" pitchFamily="2" charset="-122"/>
              </a:rPr>
              <a:t>UDP</a:t>
            </a:r>
            <a:r>
              <a:rPr lang="zh-CN" altLang="en-US" sz="1800">
                <a:solidFill>
                  <a:srgbClr val="315299"/>
                </a:solidFill>
                <a:latin typeface="黑体" panose="02010609060101010101" pitchFamily="2" charset="-122"/>
                <a:ea typeface="黑体" panose="02010609060101010101" pitchFamily="2" charset="-122"/>
              </a:rPr>
              <a:t>）协议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②常用的编程模式有客户端/（</a:t>
            </a:r>
            <a:r>
              <a:rPr lang="zh-CN" altLang="en-US" sz="1800">
                <a:solidFill>
                  <a:srgbClr val="FF0000"/>
                </a:solidFill>
                <a:latin typeface="黑体" panose="02010609060101010101" pitchFamily="2" charset="-122"/>
                <a:ea typeface="黑体" panose="02010609060101010101" pitchFamily="2" charset="-122"/>
              </a:rPr>
              <a:t>服务器</a:t>
            </a:r>
            <a:r>
              <a:rPr lang="zh-CN" altLang="en-US" sz="1800">
                <a:solidFill>
                  <a:srgbClr val="315299"/>
                </a:solidFill>
                <a:latin typeface="黑体" panose="02010609060101010101" pitchFamily="2" charset="-122"/>
                <a:ea typeface="黑体" panose="02010609060101010101" pitchFamily="2" charset="-122"/>
              </a:rPr>
              <a:t>   ）模式和B/S模式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③在JAVA中基于UDP协议编程时，需要使用数据包，在JAVA中描述数据包的类是( </a:t>
            </a:r>
            <a:r>
              <a:rPr lang="zh-CN" altLang="en-US" sz="1800">
                <a:solidFill>
                  <a:srgbClr val="FF0000"/>
                </a:solidFill>
                <a:latin typeface="黑体" panose="02010609060101010101" pitchFamily="2" charset="-122"/>
                <a:ea typeface="黑体" panose="02010609060101010101" pitchFamily="2" charset="-122"/>
              </a:rPr>
              <a:t>DatagramPacket</a:t>
            </a:r>
            <a:r>
              <a:rPr lang="zh-CN" altLang="en-US" sz="1800">
                <a:solidFill>
                  <a:srgbClr val="315299"/>
                </a:solidFill>
                <a:latin typeface="黑体" panose="02010609060101010101" pitchFamily="2" charset="-122"/>
                <a:ea typeface="黑体" panose="02010609060101010101" pitchFamily="2" charset="-122"/>
              </a:rPr>
              <a:t> )，这个类的构造方法共有6种形式的重载，其中( </a:t>
            </a:r>
            <a:r>
              <a:rPr lang="zh-CN" altLang="en-US" sz="1800">
                <a:solidFill>
                  <a:srgbClr val="FF0000"/>
                </a:solidFill>
                <a:latin typeface="黑体" panose="02010609060101010101" pitchFamily="2" charset="-122"/>
                <a:ea typeface="黑体" panose="02010609060101010101" pitchFamily="2" charset="-122"/>
              </a:rPr>
              <a:t>4</a:t>
            </a:r>
            <a:r>
              <a:rPr lang="zh-CN" altLang="en-US" sz="1800">
                <a:solidFill>
                  <a:srgbClr val="315299"/>
                </a:solidFill>
                <a:latin typeface="黑体" panose="02010609060101010101" pitchFamily="2" charset="-122"/>
                <a:ea typeface="黑体" panose="02010609060101010101" pitchFamily="2" charset="-122"/>
              </a:rPr>
              <a:t> )个是发送形式的，（ </a:t>
            </a:r>
            <a:r>
              <a:rPr lang="zh-CN" altLang="en-US" sz="1800">
                <a:solidFill>
                  <a:srgbClr val="FF0000"/>
                </a:solidFill>
                <a:latin typeface="黑体" panose="02010609060101010101" pitchFamily="2" charset="-122"/>
                <a:ea typeface="黑体" panose="02010609060101010101" pitchFamily="2" charset="-122"/>
              </a:rPr>
              <a:t>2</a:t>
            </a:r>
            <a:r>
              <a:rPr lang="zh-CN" altLang="en-US" sz="1800">
                <a:solidFill>
                  <a:srgbClr val="315299"/>
                </a:solidFill>
                <a:latin typeface="黑体" panose="02010609060101010101" pitchFamily="2" charset="-122"/>
                <a:ea typeface="黑体" panose="02010609060101010101" pitchFamily="2" charset="-122"/>
              </a:rPr>
              <a:t> ）个是表示接受形式的。</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11.2 UDP程序设计</a:t>
            </a:r>
          </a:p>
        </p:txBody>
      </p:sp>
      <p:sp>
        <p:nvSpPr>
          <p:cNvPr id="4" name="副标题 2"/>
          <p:cNvSpPr>
            <a:spLocks noGrp="1"/>
          </p:cNvSpPr>
          <p:nvPr/>
        </p:nvSpPr>
        <p:spPr>
          <a:xfrm>
            <a:off x="1599565" y="1578610"/>
            <a:ext cx="9041765" cy="32600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3）编程</a:t>
            </a:r>
          </a:p>
          <a:p>
            <a:pPr algn="l"/>
            <a:r>
              <a:rPr lang="zh-CN" altLang="en-US" sz="1800">
                <a:solidFill>
                  <a:srgbClr val="315299"/>
                </a:solidFill>
                <a:latin typeface="黑体" panose="02010609060101010101" pitchFamily="2" charset="-122"/>
                <a:ea typeface="黑体" panose="02010609060101010101" pitchFamily="2" charset="-122"/>
              </a:rPr>
              <a:t>①编程实现本课中的案例11-4至案例11-5的编码。</a:t>
            </a:r>
          </a:p>
          <a:p>
            <a:pPr algn="l"/>
            <a:r>
              <a:rPr lang="zh-CN" altLang="en-US" sz="1800">
                <a:solidFill>
                  <a:srgbClr val="315299"/>
                </a:solidFill>
                <a:latin typeface="黑体" panose="02010609060101010101" pitchFamily="2" charset="-122"/>
                <a:ea typeface="黑体" panose="02010609060101010101" pitchFamily="2" charset="-122"/>
              </a:rPr>
              <a:t>②实现本节课程中项目11-2的功能，并运行测试。</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11.3.1 项目(11-3)描述</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rPr>
              <a:t>11.3 TCP程序设计</a:t>
            </a:r>
          </a:p>
        </p:txBody>
      </p:sp>
      <p:sp>
        <p:nvSpPr>
          <p:cNvPr id="4" name="副标题 2"/>
          <p:cNvSpPr>
            <a:spLocks noGrp="1"/>
          </p:cNvSpPr>
          <p:nvPr/>
        </p:nvSpPr>
        <p:spPr>
          <a:xfrm>
            <a:off x="1193800" y="1664335"/>
            <a:ext cx="9002395" cy="14789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使用TCP协议实现一个图片上传服务器功能，即各个客户端使用多线程技术可以向一个IP为192.168.0.17的服务器上上传图片，服务器接收上传的图片并将图片保存到服务器的本地文件。</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11.3.2 项目知识准备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750060"/>
            <a:ext cx="10403205" cy="39452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TCP(Transmission Control Protocol)即传输控制协议，是一个面向连接的协议，它提供双向的、可靠的、有流量控制的字节流的服务。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在JAVA中使用Socket完成TCP程序的设计，使用此类可以方便地建立可靠的、双向的、持续的、点对点的通讯连接。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在Socket的程序开发中，服务器端使用ServerSocket等待客户端的连接，对于JAVA的网络程序来讲，每一个客户端都要使用一个Socket对象表示。如图11.9所示：</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237740" y="511810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图11.9 基于TCP协议的客户端和服务器端的通讯模型</a:t>
            </a:r>
          </a:p>
        </p:txBody>
      </p:sp>
      <p:grpSp>
        <p:nvGrpSpPr>
          <p:cNvPr id="1073742865" name="画布 189"/>
          <p:cNvGrpSpPr>
            <a:grpSpLocks noChangeAspect="1"/>
          </p:cNvGrpSpPr>
          <p:nvPr/>
        </p:nvGrpSpPr>
        <p:grpSpPr>
          <a:xfrm>
            <a:off x="1424305" y="2445385"/>
            <a:ext cx="9354185" cy="2352675"/>
            <a:chOff x="0" y="0"/>
            <a:chExt cx="50749" cy="12763"/>
          </a:xfrm>
        </p:grpSpPr>
        <p:sp>
          <p:nvSpPr>
            <p:cNvPr id="2" name="矩形 1"/>
            <p:cNvSpPr>
              <a:spLocks noChangeAspect="1"/>
            </p:cNvSpPr>
            <p:nvPr/>
          </p:nvSpPr>
          <p:spPr>
            <a:xfrm>
              <a:off x="0" y="0"/>
              <a:ext cx="50749" cy="12763"/>
            </a:xfrm>
            <a:prstGeom prst="rect">
              <a:avLst/>
            </a:prstGeom>
            <a:noFill/>
            <a:ln w="9525" cap="flat" cmpd="sng">
              <a:solidFill>
                <a:srgbClr val="5B9BD5"/>
              </a:solidFill>
              <a:prstDash val="solid"/>
              <a:miter/>
              <a:headEnd type="none" w="med" len="med"/>
              <a:tailEnd type="none" w="med" len="med"/>
            </a:ln>
          </p:spPr>
          <p:txBody>
            <a:bodyPr/>
            <a:lstStyle/>
            <a:p>
              <a:endParaRPr lang="zh-CN" altLang="en-US"/>
            </a:p>
          </p:txBody>
        </p:sp>
        <p:sp>
          <p:nvSpPr>
            <p:cNvPr id="1073742867" name="Rectangle 5"/>
            <p:cNvSpPr/>
            <p:nvPr/>
          </p:nvSpPr>
          <p:spPr>
            <a:xfrm>
              <a:off x="1196" y="750"/>
              <a:ext cx="8543" cy="5461"/>
            </a:xfrm>
            <a:prstGeom prst="rect">
              <a:avLst/>
            </a:prstGeom>
            <a:solidFill>
              <a:srgbClr val="FFFFFF"/>
            </a:solidFill>
            <a:ln w="9525" cap="flat" cmpd="sng">
              <a:solidFill>
                <a:srgbClr val="000000"/>
              </a:solidFill>
              <a:prstDash val="solid"/>
              <a:miter/>
              <a:headEnd type="none" w="med" len="med"/>
              <a:tailEnd type="none" w="med" len="med"/>
            </a:ln>
          </p:spPr>
          <p:txBody>
            <a:bodyPr/>
            <a:lstStyle/>
            <a:p>
              <a:pPr algn="ctr"/>
              <a:r>
                <a:rPr lang="zh-CN" altLang="en-US"/>
                <a:t>Client的Socket</a:t>
              </a:r>
            </a:p>
            <a:p>
              <a:endParaRPr lang="zh-CN" altLang="en-US"/>
            </a:p>
          </p:txBody>
        </p:sp>
        <p:sp>
          <p:nvSpPr>
            <p:cNvPr id="1073742868" name="Oval 6"/>
            <p:cNvSpPr/>
            <p:nvPr/>
          </p:nvSpPr>
          <p:spPr>
            <a:xfrm>
              <a:off x="21240" y="4438"/>
              <a:ext cx="10287" cy="5087"/>
            </a:xfrm>
            <a:prstGeom prst="ellipse">
              <a:avLst/>
            </a:prstGeom>
            <a:solidFill>
              <a:srgbClr val="FFFFFF"/>
            </a:solidFill>
            <a:ln w="9525" cap="flat" cmpd="sng">
              <a:solidFill>
                <a:srgbClr val="000000"/>
              </a:solidFill>
              <a:prstDash val="solid"/>
              <a:headEnd type="none" w="med" len="med"/>
              <a:tailEnd type="none" w="med" len="med"/>
            </a:ln>
          </p:spPr>
          <p:txBody>
            <a:bodyPr/>
            <a:lstStyle/>
            <a:p>
              <a:r>
                <a:rPr lang="zh-CN" altLang="en-US"/>
                <a:t>Accept</a:t>
              </a:r>
            </a:p>
            <a:p>
              <a:endParaRPr lang="zh-CN" altLang="en-US"/>
            </a:p>
          </p:txBody>
        </p:sp>
        <p:sp>
          <p:nvSpPr>
            <p:cNvPr id="1073742869" name="Rectangle 8"/>
            <p:cNvSpPr/>
            <p:nvPr/>
          </p:nvSpPr>
          <p:spPr>
            <a:xfrm>
              <a:off x="32424" y="4613"/>
              <a:ext cx="13641" cy="4703"/>
            </a:xfrm>
            <a:prstGeom prst="rect">
              <a:avLst/>
            </a:prstGeom>
            <a:solidFill>
              <a:srgbClr val="FFFFFF"/>
            </a:solidFill>
            <a:ln w="9525" cap="flat" cmpd="sng">
              <a:solidFill>
                <a:srgbClr val="000000"/>
              </a:solidFill>
              <a:prstDash val="solid"/>
              <a:miter/>
              <a:headEnd type="none" w="med" len="med"/>
              <a:tailEnd type="none" w="med" len="med"/>
            </a:ln>
          </p:spPr>
          <p:txBody>
            <a:bodyPr/>
            <a:lstStyle/>
            <a:p>
              <a:pPr algn="ctr"/>
              <a:r>
                <a:rPr lang="zh-CN" altLang="en-US"/>
                <a:t>服务器端的ServerSocket</a:t>
              </a:r>
            </a:p>
            <a:p>
              <a:endParaRPr lang="zh-CN" altLang="en-US"/>
            </a:p>
          </p:txBody>
        </p:sp>
        <p:sp>
          <p:nvSpPr>
            <p:cNvPr id="1073742870" name="Line 14"/>
            <p:cNvSpPr/>
            <p:nvPr/>
          </p:nvSpPr>
          <p:spPr>
            <a:xfrm>
              <a:off x="10265" y="4830"/>
              <a:ext cx="10869" cy="905"/>
            </a:xfrm>
            <a:prstGeom prst="line">
              <a:avLst/>
            </a:prstGeom>
            <a:ln w="9525" cap="flat" cmpd="sng">
              <a:solidFill>
                <a:srgbClr val="000000"/>
              </a:solidFill>
              <a:prstDash val="solid"/>
              <a:headEnd type="none" w="med" len="med"/>
              <a:tailEnd type="triangle" w="med" len="med"/>
            </a:ln>
          </p:spPr>
        </p:sp>
        <p:sp>
          <p:nvSpPr>
            <p:cNvPr id="1073742871" name="Rectangle 5"/>
            <p:cNvSpPr/>
            <p:nvPr/>
          </p:nvSpPr>
          <p:spPr>
            <a:xfrm>
              <a:off x="1196" y="6823"/>
              <a:ext cx="8540" cy="5454"/>
            </a:xfrm>
            <a:prstGeom prst="rect">
              <a:avLst/>
            </a:prstGeom>
            <a:solidFill>
              <a:srgbClr val="FFFFFF"/>
            </a:solidFill>
            <a:ln w="9525" cap="flat" cmpd="sng">
              <a:solidFill>
                <a:srgbClr val="000000"/>
              </a:solidFill>
              <a:prstDash val="solid"/>
              <a:miter/>
              <a:headEnd type="none" w="med" len="med"/>
              <a:tailEnd type="none" w="med" len="med"/>
            </a:ln>
          </p:spPr>
          <p:txBody>
            <a:bodyPr/>
            <a:lstStyle/>
            <a:p>
              <a:pPr algn="ctr">
                <a:spcBef>
                  <a:spcPts val="0"/>
                </a:spcBef>
                <a:spcAft>
                  <a:spcPts val="0"/>
                </a:spcAft>
              </a:pPr>
              <a:r>
                <a:rPr lang="zh-CN" altLang="en-US"/>
                <a:t>Client的Socket</a:t>
              </a:r>
            </a:p>
            <a:p>
              <a:endParaRPr lang="zh-CN" altLang="en-US"/>
            </a:p>
          </p:txBody>
        </p:sp>
        <p:sp>
          <p:nvSpPr>
            <p:cNvPr id="1073742872" name="Line 14"/>
            <p:cNvSpPr/>
            <p:nvPr/>
          </p:nvSpPr>
          <p:spPr>
            <a:xfrm flipV="1">
              <a:off x="10265" y="8481"/>
              <a:ext cx="11630" cy="2043"/>
            </a:xfrm>
            <a:prstGeom prst="line">
              <a:avLst/>
            </a:prstGeom>
            <a:ln w="9525" cap="flat" cmpd="sng">
              <a:solidFill>
                <a:srgbClr val="000000"/>
              </a:solidFill>
              <a:prstDash val="solid"/>
              <a:headEnd type="none" w="med" len="med"/>
              <a:tailEnd type="triangle" w="med" len="med"/>
            </a:ln>
          </p:spPr>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4741545" cy="478790"/>
          </a:xfrm>
        </p:spPr>
        <p:txBody>
          <a:bodyPr>
            <a:normAutofit/>
          </a:bodyPr>
          <a:lstStyle/>
          <a:p>
            <a:pPr algn="l"/>
            <a:r>
              <a:rPr lang="zh-CN" altLang="en-US" sz="2000">
                <a:solidFill>
                  <a:srgbClr val="315299"/>
                </a:solidFill>
                <a:latin typeface="黑体" panose="02010609060101010101" pitchFamily="2" charset="-122"/>
                <a:ea typeface="黑体" panose="02010609060101010101" pitchFamily="2" charset="-122"/>
              </a:rPr>
              <a:t>（2）基于TCP的客户端套接字Socket</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750060"/>
            <a:ext cx="10727690" cy="461327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Socket：套接字，相当于插到插线板上的插头，基于TCP实现网络通信。一个socket是两台机器通信的端点。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 套接字能执行的基本操作主要有以下7种：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&lt;1&gt; 连接到远程机器；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&lt;2&gt; 绑定到端口；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&lt;3&gt; 接收从远程机器来的连接请求；</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&lt;4&gt; 监听到达的数据；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&lt;5&gt; 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&lt;6&gt; 接收数据；</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732155" y="1359535"/>
            <a:ext cx="10727690" cy="46120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&lt;7&gt; 关闭连接；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②Socket类主要用到两个构造方法：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Socket(InetAddress address, int port)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创建一个流套接字并将其连接到指定 IP 地址的指定端口号。</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参数：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address - IP 地址。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port - 端口号。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608965" y="949960"/>
            <a:ext cx="11031855" cy="5125720"/>
          </a:xfrm>
          <a:prstGeom prst="rect">
            <a:avLst/>
          </a:prstGeom>
        </p:spPr>
        <p:txBody>
          <a:bodyPr vert="horz" lIns="91440" tIns="45720" rIns="91440" bIns="45720"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抛出：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UnknownHostException - 如果无法确定主机的 IP 地址。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IOException - 如果创建套接字时发生 I/O 错误。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Socket对象常用到的方法如下：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③常见方法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InetAddress getInetAddress()：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返回套接字连接的地址。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返回：此套接字连接到的远程 IP 地址；如果套接字是未连接的，则返回 null。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 getPort()：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返回此套接字连接到的远程端口。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 此套接字连接到的远程端口号；如果尚未连接套接字，则返回 0。</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708025" y="1036320"/>
            <a:ext cx="10832465" cy="5326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 getLocalPort():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返回此套接字绑定到的本地端口。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 此套接字绑定到的本地端口号；如果尚未绑定套接字，则返回 -1。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InetAddress getLocalAddress()：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获取套接字绑定的本地地址。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返回：将套接字绑定到的本地地址；如果尚未绑定套接字，则返回 InetAddress.anyLocalAddress()。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InetAddress getInetAddress()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返回套接字连接的地址。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返回：此套接字连接到的远程 IP 地址；如果套接字是未连接的，则返回 null。</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622300" y="998220"/>
            <a:ext cx="10946765" cy="54209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InputStream getInputStream()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返回此套接字的输入流。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OutputStream getOutputStream()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返回此套接字的输出流。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void close() throws 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关闭此套接字。</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String toString()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将此套接字转换为 String。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915285" y="1511935"/>
            <a:ext cx="6341745" cy="478790"/>
          </a:xfrm>
        </p:spPr>
        <p:txBody>
          <a:bodyPr>
            <a:normAutofit/>
          </a:bodyPr>
          <a:lstStyle/>
          <a:p>
            <a:pPr algn="ctr"/>
            <a:r>
              <a:rPr lang="zh-CN" altLang="en-US" sz="2000">
                <a:solidFill>
                  <a:srgbClr val="315299"/>
                </a:solidFill>
                <a:latin typeface="黑体" panose="02010609060101010101" pitchFamily="2" charset="-122"/>
                <a:ea typeface="黑体" panose="02010609060101010101" pitchFamily="2" charset="-122"/>
              </a:rPr>
              <a:t>服务端和客户端数据传输的方式如图11.1所示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grpSp>
        <p:nvGrpSpPr>
          <p:cNvPr id="1073742851" name="画布 13"/>
          <p:cNvGrpSpPr>
            <a:grpSpLocks noChangeAspect="1"/>
          </p:cNvGrpSpPr>
          <p:nvPr/>
        </p:nvGrpSpPr>
        <p:grpSpPr>
          <a:xfrm>
            <a:off x="1102360" y="2566035"/>
            <a:ext cx="9998075" cy="2514600"/>
            <a:chOff x="0" y="0"/>
            <a:chExt cx="50749" cy="12763"/>
          </a:xfrm>
        </p:grpSpPr>
        <p:sp>
          <p:nvSpPr>
            <p:cNvPr id="2" name="矩形 1"/>
            <p:cNvSpPr>
              <a:spLocks noChangeAspect="1"/>
            </p:cNvSpPr>
            <p:nvPr/>
          </p:nvSpPr>
          <p:spPr>
            <a:xfrm>
              <a:off x="0" y="0"/>
              <a:ext cx="50749" cy="12763"/>
            </a:xfrm>
            <a:prstGeom prst="rect">
              <a:avLst/>
            </a:prstGeom>
            <a:noFill/>
            <a:ln w="9525" cap="flat" cmpd="sng">
              <a:solidFill>
                <a:srgbClr val="5B9BD5"/>
              </a:solidFill>
              <a:prstDash val="solid"/>
              <a:miter/>
              <a:headEnd type="none" w="med" len="med"/>
              <a:tailEnd type="none" w="med" len="med"/>
            </a:ln>
          </p:spPr>
          <p:txBody>
            <a:bodyPr/>
            <a:lstStyle/>
            <a:p>
              <a:endParaRPr lang="zh-CN" altLang="en-US"/>
            </a:p>
          </p:txBody>
        </p:sp>
        <p:sp>
          <p:nvSpPr>
            <p:cNvPr id="1073742853" name="Rectangle 5"/>
            <p:cNvSpPr/>
            <p:nvPr/>
          </p:nvSpPr>
          <p:spPr>
            <a:xfrm>
              <a:off x="2647" y="5581"/>
              <a:ext cx="7449" cy="2953"/>
            </a:xfrm>
            <a:prstGeom prst="rect">
              <a:avLst/>
            </a:prstGeom>
            <a:solidFill>
              <a:srgbClr val="FFFFFF"/>
            </a:solidFill>
            <a:ln w="9525" cap="flat" cmpd="sng">
              <a:solidFill>
                <a:srgbClr val="000000"/>
              </a:solidFill>
              <a:prstDash val="solid"/>
              <a:miter/>
              <a:headEnd type="none" w="med" len="med"/>
              <a:tailEnd type="none" w="med" len="med"/>
            </a:ln>
          </p:spPr>
          <p:txBody>
            <a:bodyPr/>
            <a:lstStyle/>
            <a:p>
              <a:pPr algn="ctr"/>
              <a:r>
                <a:rPr lang="zh-CN" altLang="en-US"/>
                <a:t>Server</a:t>
              </a:r>
            </a:p>
            <a:p>
              <a:endParaRPr lang="zh-CN" altLang="en-US"/>
            </a:p>
          </p:txBody>
        </p:sp>
        <p:sp>
          <p:nvSpPr>
            <p:cNvPr id="1073742854" name="Oval 6"/>
            <p:cNvSpPr/>
            <p:nvPr/>
          </p:nvSpPr>
          <p:spPr>
            <a:xfrm>
              <a:off x="21240" y="4438"/>
              <a:ext cx="10287" cy="5087"/>
            </a:xfrm>
            <a:prstGeom prst="ellipse">
              <a:avLst/>
            </a:prstGeom>
            <a:solidFill>
              <a:srgbClr val="FFFFFF"/>
            </a:solidFill>
            <a:ln w="9525" cap="flat" cmpd="sng">
              <a:solidFill>
                <a:srgbClr val="000000"/>
              </a:solidFill>
              <a:prstDash val="solid"/>
              <a:headEnd type="none" w="med" len="med"/>
              <a:tailEnd type="none" w="med" len="med"/>
            </a:ln>
          </p:spPr>
          <p:txBody>
            <a:bodyPr/>
            <a:lstStyle/>
            <a:p>
              <a:r>
                <a:rPr lang="zh-CN" altLang="en-US"/>
                <a:t>Internet</a:t>
              </a:r>
            </a:p>
            <a:p>
              <a:endParaRPr lang="zh-CN" altLang="en-US"/>
            </a:p>
          </p:txBody>
        </p:sp>
        <p:sp>
          <p:nvSpPr>
            <p:cNvPr id="1073742855" name="Line 7"/>
            <p:cNvSpPr/>
            <p:nvPr/>
          </p:nvSpPr>
          <p:spPr>
            <a:xfrm flipH="1">
              <a:off x="11239" y="6388"/>
              <a:ext cx="8573" cy="0"/>
            </a:xfrm>
            <a:prstGeom prst="line">
              <a:avLst/>
            </a:prstGeom>
            <a:ln w="9525" cap="flat" cmpd="sng">
              <a:solidFill>
                <a:srgbClr val="000000"/>
              </a:solidFill>
              <a:prstDash val="solid"/>
              <a:headEnd type="none" w="med" len="med"/>
              <a:tailEnd type="triangle" w="med" len="med"/>
            </a:ln>
          </p:spPr>
        </p:sp>
        <p:sp>
          <p:nvSpPr>
            <p:cNvPr id="1073742856" name="Rectangle 8"/>
            <p:cNvSpPr/>
            <p:nvPr/>
          </p:nvSpPr>
          <p:spPr>
            <a:xfrm>
              <a:off x="42862" y="5562"/>
              <a:ext cx="6382" cy="3086"/>
            </a:xfrm>
            <a:prstGeom prst="rect">
              <a:avLst/>
            </a:prstGeom>
            <a:solidFill>
              <a:srgbClr val="FFFFFF"/>
            </a:solidFill>
            <a:ln w="9525" cap="flat" cmpd="sng">
              <a:solidFill>
                <a:srgbClr val="000000"/>
              </a:solidFill>
              <a:prstDash val="solid"/>
              <a:miter/>
              <a:headEnd type="none" w="med" len="med"/>
              <a:tailEnd type="none" w="med" len="med"/>
            </a:ln>
          </p:spPr>
          <p:txBody>
            <a:bodyPr/>
            <a:lstStyle/>
            <a:p>
              <a:pPr algn="ctr"/>
              <a:r>
                <a:rPr lang="zh-CN" altLang="en-US"/>
                <a:t>Client</a:t>
              </a:r>
            </a:p>
            <a:p>
              <a:endParaRPr lang="zh-CN" altLang="en-US"/>
            </a:p>
          </p:txBody>
        </p:sp>
        <p:sp>
          <p:nvSpPr>
            <p:cNvPr id="1073742857" name="Line 9"/>
            <p:cNvSpPr/>
            <p:nvPr/>
          </p:nvSpPr>
          <p:spPr>
            <a:xfrm flipH="1">
              <a:off x="32575" y="7639"/>
              <a:ext cx="8382" cy="0"/>
            </a:xfrm>
            <a:prstGeom prst="line">
              <a:avLst/>
            </a:prstGeom>
            <a:ln w="9525" cap="flat" cmpd="sng">
              <a:solidFill>
                <a:srgbClr val="000000"/>
              </a:solidFill>
              <a:prstDash val="solid"/>
              <a:headEnd type="none" w="med" len="med"/>
              <a:tailEnd type="triangle" w="med" len="med"/>
            </a:ln>
          </p:spPr>
        </p:sp>
        <p:sp>
          <p:nvSpPr>
            <p:cNvPr id="1073742858" name="Text Box 10"/>
            <p:cNvSpPr txBox="1"/>
            <p:nvPr/>
          </p:nvSpPr>
          <p:spPr>
            <a:xfrm>
              <a:off x="32575" y="8343"/>
              <a:ext cx="8839" cy="2972"/>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1、提出要求</a:t>
              </a:r>
            </a:p>
            <a:p>
              <a:endParaRPr lang="zh-CN" altLang="en-US"/>
            </a:p>
          </p:txBody>
        </p:sp>
        <p:sp>
          <p:nvSpPr>
            <p:cNvPr id="1073742859" name="Text Box 11"/>
            <p:cNvSpPr txBox="1"/>
            <p:nvPr/>
          </p:nvSpPr>
          <p:spPr>
            <a:xfrm>
              <a:off x="32575" y="2800"/>
              <a:ext cx="9220" cy="2972"/>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4、接收数据</a:t>
              </a:r>
            </a:p>
            <a:p>
              <a:endParaRPr lang="zh-CN" altLang="en-US"/>
            </a:p>
          </p:txBody>
        </p:sp>
        <p:sp>
          <p:nvSpPr>
            <p:cNvPr id="1073742860" name="Line 12"/>
            <p:cNvSpPr/>
            <p:nvPr/>
          </p:nvSpPr>
          <p:spPr>
            <a:xfrm>
              <a:off x="32575" y="6578"/>
              <a:ext cx="8382" cy="0"/>
            </a:xfrm>
            <a:prstGeom prst="line">
              <a:avLst/>
            </a:prstGeom>
            <a:ln w="9525" cap="flat" cmpd="sng">
              <a:solidFill>
                <a:srgbClr val="000000"/>
              </a:solidFill>
              <a:prstDash val="solid"/>
              <a:headEnd type="none" w="med" len="med"/>
              <a:tailEnd type="triangle" w="med" len="med"/>
            </a:ln>
          </p:spPr>
        </p:sp>
        <p:sp>
          <p:nvSpPr>
            <p:cNvPr id="1073742861" name="Rectangle 13"/>
            <p:cNvSpPr/>
            <p:nvPr/>
          </p:nvSpPr>
          <p:spPr>
            <a:xfrm>
              <a:off x="10668" y="8153"/>
              <a:ext cx="9029" cy="2972"/>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3、传递数据</a:t>
              </a:r>
            </a:p>
            <a:p>
              <a:endParaRPr lang="zh-CN" altLang="en-US"/>
            </a:p>
          </p:txBody>
        </p:sp>
        <p:sp>
          <p:nvSpPr>
            <p:cNvPr id="1073742862" name="Line 14"/>
            <p:cNvSpPr/>
            <p:nvPr/>
          </p:nvSpPr>
          <p:spPr>
            <a:xfrm>
              <a:off x="12001" y="7448"/>
              <a:ext cx="7982" cy="0"/>
            </a:xfrm>
            <a:prstGeom prst="line">
              <a:avLst/>
            </a:prstGeom>
            <a:ln w="9525" cap="flat" cmpd="sng">
              <a:solidFill>
                <a:srgbClr val="000000"/>
              </a:solidFill>
              <a:prstDash val="solid"/>
              <a:headEnd type="none" w="med" len="med"/>
              <a:tailEnd type="triangle" w="med" len="med"/>
            </a:ln>
          </p:spPr>
        </p:sp>
        <p:sp>
          <p:nvSpPr>
            <p:cNvPr id="1073742863" name="Text Box 15"/>
            <p:cNvSpPr txBox="1"/>
            <p:nvPr/>
          </p:nvSpPr>
          <p:spPr>
            <a:xfrm>
              <a:off x="10763" y="2781"/>
              <a:ext cx="8839" cy="2972"/>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2、接受要求</a:t>
              </a:r>
            </a:p>
            <a:p>
              <a:endParaRPr lang="zh-CN" altLang="en-US"/>
            </a:p>
          </p:txBody>
        </p:sp>
      </p:grpSp>
      <p:sp>
        <p:nvSpPr>
          <p:cNvPr id="5" name="副标题 2"/>
          <p:cNvSpPr>
            <a:spLocks noGrp="1"/>
          </p:cNvSpPr>
          <p:nvPr/>
        </p:nvSpPr>
        <p:spPr>
          <a:xfrm>
            <a:off x="2927985" y="5458460"/>
            <a:ext cx="634174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图11.1：Client-Server结构图</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5645785" cy="478790"/>
          </a:xfrm>
        </p:spPr>
        <p:txBody>
          <a:bodyPr>
            <a:normAutofit/>
          </a:bodyPr>
          <a:lstStyle/>
          <a:p>
            <a:pPr algn="l"/>
            <a:r>
              <a:rPr lang="zh-CN" altLang="en-US" sz="2000">
                <a:solidFill>
                  <a:srgbClr val="315299"/>
                </a:solidFill>
                <a:latin typeface="黑体" panose="02010609060101010101" pitchFamily="2" charset="-122"/>
                <a:ea typeface="黑体" panose="02010609060101010101" pitchFamily="2" charset="-122"/>
              </a:rPr>
              <a:t>（3）基于TCP的服务器端套接字ServerSocket类  </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631825" y="1600200"/>
            <a:ext cx="10927715" cy="480314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在客户端-服务器的网络模型中，利用Socket我们可以轻松开发一个客户端程序，同样我们利用ServerSocket可以开发服务器程序。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ServerSocket:服务器套接字，相当于插线板。基于TCP实现网络通信。一个服务器socket等待网络上来的请求。它执行某些基于请求的操作，然后可能返回一个结果给请求者。</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①ServerSocket工作流程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&lt;1&gt;在指定的监听端口创建一个ServerSocket对象。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&lt;2&gt;ServerSocket对象调用accept()方法在指定的端口监听到来的连接。accept()阻塞当前Java线程，直到收到客户端连接请求，accept()方法返回连接客户端与服务器的Socket对象。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&lt;3&gt;调用getInputStream()方法和getOutputStream()方法获得Socket对象的输入和输出流。</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737235" y="893445"/>
            <a:ext cx="10774680" cy="56203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&lt;4&gt;服务器与客户端根据一定的协议交互数据，直到一端请求关闭连接。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&lt;5&gt;服务器与客户端关闭连接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&lt;6&gt;服务器回到第2步，继续监听下一次的连接。而客户端则运行结束。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②ServerSocket类的构建器有：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ServerSocket()：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创建非绑定服务器套接字。</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ServerSocket(int 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创建绑定到特定端口的服务器套接字。</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ServerSocket(int port, int backlog):</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51230" y="960120"/>
            <a:ext cx="10288905" cy="54584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创建服务器套接字并将其绑定到指定的本地端口号。</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ServerSocket(int port, int backlog, InetAddress bindAddr):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使用指定的端口、侦听 backlog 和要绑定到的本地 IP 地址创建服务器。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③ServerSocket类主要方法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accept()：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侦听并接受到此套接字的连接。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bind(SocketAddress endpoint)：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将 ServerSocket 绑定到特定地址（IP 地址和端口号）。</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bind(SocketAddress endpoint, int backlog)：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将 ServerSocket 绑定到特定地址（IP 地址和端口号）。</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74725" y="1064260"/>
            <a:ext cx="10384155" cy="5187950"/>
          </a:xfrm>
          <a:prstGeom prst="rect">
            <a:avLst/>
          </a:prstGeom>
        </p:spPr>
        <p:txBody>
          <a:bodyPr vert="horz" lIns="91440" tIns="45720" rIns="91440" bIns="45720"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关闭此套接字。</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getChannel()：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返回与此套接字关联的唯一 ServerSocketChannel 对象（如果有）。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getInetAddress()：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返回此服务器套接字的本地地址。</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getLocalPort()：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返回此套接字在其上侦听的端口。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getLocalSocketAddress()：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返回此套接字绑定的端点的地址，如果尚未绑定则返回 null。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getReceiveBufferSize()：</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866140" y="887730"/>
            <a:ext cx="10517505" cy="5467985"/>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获取此 ServerSocket 的 SO_RCVBUF 选项的值，该值是将用于从此 ServerSocket 接受的套接字的建议缓冲区大小。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getReuseAddress():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测试是否启用 SO_REUSEADDR。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getSoTimeout():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获取 SO_TIMEOUT 的设置。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implAccept(Socket 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ServerSocket 的子类使用此方法重写 accept() 以返回它们自己的套接字子类。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isBound()：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 ServerSocket 的绑定状态。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isClosed()：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返回 ServerSocket 的关闭状态</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737235" y="931545"/>
            <a:ext cx="10727690" cy="55822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rformancePrefsetPeerences(int connectionTime,int latency, int bandwidth)：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设置此 ServerSocket 的性能首选项。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setReceiveBufferSize(int size)：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为从此 ServerSocket 接受的套接字的 SO_RCVBUF 选项设置默认建议值。</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setReuseAddress(boolean 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启用/禁用 SO_REUSEADDR 套接字选项。</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setSoTimeout(int timeout)通过指定超时值，以毫秒为单位。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④服务器与客户机之间的通信过程如下图11.10所示</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260600" y="540766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图11.10：服务器与客户机的通信</a:t>
            </a:r>
          </a:p>
        </p:txBody>
      </p:sp>
      <p:pic>
        <p:nvPicPr>
          <p:cNvPr id="1073742873" name="图片 190" descr="4247"/>
          <p:cNvPicPr>
            <a:picLocks noChangeAspect="1"/>
          </p:cNvPicPr>
          <p:nvPr/>
        </p:nvPicPr>
        <p:blipFill>
          <a:blip r:embed="rId2"/>
          <a:stretch>
            <a:fillRect/>
          </a:stretch>
        </p:blipFill>
        <p:spPr>
          <a:xfrm>
            <a:off x="2310130" y="1507490"/>
            <a:ext cx="7571740" cy="3214370"/>
          </a:xfrm>
          <a:prstGeom prst="rect">
            <a:avLst/>
          </a:prstGeom>
          <a:noFill/>
          <a:ln w="9525" cap="flat" cmpd="sng">
            <a:solidFill>
              <a:srgbClr val="5B9BD5"/>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grpSp>
        <p:nvGrpSpPr>
          <p:cNvPr id="1073742874" name="组合 1073742873"/>
          <p:cNvGrpSpPr>
            <a:grpSpLocks noChangeAspect="1"/>
          </p:cNvGrpSpPr>
          <p:nvPr/>
        </p:nvGrpSpPr>
        <p:grpSpPr>
          <a:xfrm>
            <a:off x="2276475" y="882650"/>
            <a:ext cx="7695565" cy="5364480"/>
            <a:chOff x="1800" y="8616"/>
            <a:chExt cx="8280" cy="5772"/>
          </a:xfrm>
        </p:grpSpPr>
        <p:sp>
          <p:nvSpPr>
            <p:cNvPr id="5" name="矩形 4"/>
            <p:cNvSpPr>
              <a:spLocks noChangeAspect="1" noTextEdit="1"/>
            </p:cNvSpPr>
            <p:nvPr/>
          </p:nvSpPr>
          <p:spPr>
            <a:xfrm>
              <a:off x="1800" y="8616"/>
              <a:ext cx="8280" cy="5772"/>
            </a:xfrm>
            <a:prstGeom prst="rect">
              <a:avLst/>
            </a:prstGeom>
            <a:noFill/>
            <a:ln w="9525" cap="flat" cmpd="sng">
              <a:solidFill>
                <a:srgbClr val="000000"/>
              </a:solidFill>
              <a:prstDash val="solid"/>
              <a:miter/>
              <a:headEnd type="none" w="med" len="med"/>
              <a:tailEnd type="none" w="med" len="med"/>
            </a:ln>
          </p:spPr>
          <p:txBody>
            <a:bodyPr/>
            <a:lstStyle/>
            <a:p>
              <a:endParaRPr lang="zh-CN" altLang="en-US"/>
            </a:p>
          </p:txBody>
        </p:sp>
        <p:grpSp>
          <p:nvGrpSpPr>
            <p:cNvPr id="1073742876" name="组合 1073742875"/>
            <p:cNvGrpSpPr/>
            <p:nvPr/>
          </p:nvGrpSpPr>
          <p:grpSpPr>
            <a:xfrm>
              <a:off x="2340" y="8772"/>
              <a:ext cx="7204" cy="5148"/>
              <a:chOff x="2340" y="8772"/>
              <a:chExt cx="7204" cy="5148"/>
            </a:xfrm>
          </p:grpSpPr>
          <p:sp>
            <p:nvSpPr>
              <p:cNvPr id="1073742877" name="文本框 1073742876"/>
              <p:cNvSpPr txBox="1"/>
              <p:nvPr/>
            </p:nvSpPr>
            <p:spPr>
              <a:xfrm>
                <a:off x="2340" y="10957"/>
                <a:ext cx="1258" cy="779"/>
              </a:xfrm>
              <a:prstGeom prst="rect">
                <a:avLst/>
              </a:prstGeom>
              <a:solidFill>
                <a:srgbClr val="FFFFFF"/>
              </a:solidFill>
              <a:ln w="9525">
                <a:noFill/>
              </a:ln>
            </p:spPr>
            <p:txBody>
              <a:bodyPr/>
              <a:lstStyle/>
              <a:p>
                <a:r>
                  <a:rPr lang="zh-CN" altLang="en-US"/>
                  <a:t>1.客户端发出连接</a:t>
                </a:r>
              </a:p>
              <a:p>
                <a:endParaRPr lang="zh-CN" altLang="en-US"/>
              </a:p>
            </p:txBody>
          </p:sp>
          <p:sp>
            <p:nvSpPr>
              <p:cNvPr id="1073742878" name="椭圆 1073742877"/>
              <p:cNvSpPr/>
              <p:nvPr/>
            </p:nvSpPr>
            <p:spPr>
              <a:xfrm>
                <a:off x="3600" y="10176"/>
                <a:ext cx="1260" cy="935"/>
              </a:xfrm>
              <a:prstGeom prst="ellipse">
                <a:avLst/>
              </a:prstGeom>
              <a:solidFill>
                <a:srgbClr val="FFFFFF"/>
              </a:solidFill>
              <a:ln w="9525" cap="flat" cmpd="sng">
                <a:solidFill>
                  <a:srgbClr val="000000"/>
                </a:solidFill>
                <a:prstDash val="solid"/>
                <a:headEnd type="none" w="med" len="med"/>
                <a:tailEnd type="none" w="med" len="med"/>
              </a:ln>
            </p:spPr>
            <p:txBody>
              <a:bodyPr/>
              <a:lstStyle/>
              <a:p>
                <a:pPr algn="ctr"/>
                <a:r>
                  <a:rPr lang="zh-CN" altLang="en-US"/>
                  <a:t>Client1</a:t>
                </a:r>
              </a:p>
              <a:p>
                <a:pPr algn="ctr"/>
                <a:r>
                  <a:rPr lang="zh-CN" altLang="en-US"/>
                  <a:t>socket</a:t>
                </a:r>
              </a:p>
              <a:p>
                <a:endParaRPr lang="zh-CN" altLang="en-US"/>
              </a:p>
            </p:txBody>
          </p:sp>
          <p:sp>
            <p:nvSpPr>
              <p:cNvPr id="1073742879" name="椭圆 1073742878"/>
              <p:cNvSpPr/>
              <p:nvPr/>
            </p:nvSpPr>
            <p:spPr>
              <a:xfrm>
                <a:off x="3600" y="11580"/>
                <a:ext cx="1260" cy="936"/>
              </a:xfrm>
              <a:prstGeom prst="ellipse">
                <a:avLst/>
              </a:prstGeom>
              <a:solidFill>
                <a:srgbClr val="FFFFFF"/>
              </a:solidFill>
              <a:ln w="9525" cap="flat" cmpd="sng">
                <a:solidFill>
                  <a:srgbClr val="000000"/>
                </a:solidFill>
                <a:prstDash val="solid"/>
                <a:headEnd type="none" w="med" len="med"/>
                <a:tailEnd type="none" w="med" len="med"/>
              </a:ln>
            </p:spPr>
            <p:txBody>
              <a:bodyPr/>
              <a:lstStyle/>
              <a:p>
                <a:pPr algn="ctr"/>
                <a:r>
                  <a:rPr lang="zh-CN" altLang="en-US"/>
                  <a:t>Client2</a:t>
                </a:r>
              </a:p>
              <a:p>
                <a:pPr algn="ctr"/>
                <a:r>
                  <a:rPr lang="zh-CN" altLang="en-US"/>
                  <a:t>socket</a:t>
                </a:r>
              </a:p>
              <a:p>
                <a:endParaRPr lang="zh-CN" altLang="en-US"/>
              </a:p>
            </p:txBody>
          </p:sp>
          <p:sp>
            <p:nvSpPr>
              <p:cNvPr id="1073742880" name="椭圆 1073742879"/>
              <p:cNvSpPr/>
              <p:nvPr/>
            </p:nvSpPr>
            <p:spPr>
              <a:xfrm>
                <a:off x="3148" y="8772"/>
                <a:ext cx="1982" cy="1092"/>
              </a:xfrm>
              <a:prstGeom prst="ellipse">
                <a:avLst/>
              </a:prstGeom>
              <a:solidFill>
                <a:srgbClr val="FFFFFF"/>
              </a:solidFill>
              <a:ln w="9525" cap="flat" cmpd="sng">
                <a:solidFill>
                  <a:srgbClr val="000000"/>
                </a:solidFill>
                <a:prstDash val="solid"/>
                <a:headEnd type="none" w="med" len="med"/>
                <a:tailEnd type="none" w="med" len="med"/>
              </a:ln>
            </p:spPr>
            <p:txBody>
              <a:bodyPr/>
              <a:lstStyle/>
              <a:p>
                <a:pPr algn="ctr"/>
                <a:r>
                  <a:rPr lang="zh-CN" altLang="en-US"/>
                  <a:t>为Client1创建的Socket</a:t>
                </a:r>
              </a:p>
              <a:p>
                <a:endParaRPr lang="zh-CN" altLang="en-US"/>
              </a:p>
            </p:txBody>
          </p:sp>
          <p:sp>
            <p:nvSpPr>
              <p:cNvPr id="1073742881" name="椭圆 1073742880"/>
              <p:cNvSpPr/>
              <p:nvPr/>
            </p:nvSpPr>
            <p:spPr>
              <a:xfrm>
                <a:off x="3240" y="12828"/>
                <a:ext cx="1983" cy="1092"/>
              </a:xfrm>
              <a:prstGeom prst="ellipse">
                <a:avLst/>
              </a:prstGeom>
              <a:solidFill>
                <a:srgbClr val="FFFFFF"/>
              </a:solidFill>
              <a:ln w="9525" cap="flat" cmpd="sng">
                <a:solidFill>
                  <a:srgbClr val="000000"/>
                </a:solidFill>
                <a:prstDash val="solid"/>
                <a:headEnd type="none" w="med" len="med"/>
                <a:tailEnd type="none" w="med" len="med"/>
              </a:ln>
            </p:spPr>
            <p:txBody>
              <a:bodyPr/>
              <a:lstStyle/>
              <a:p>
                <a:pPr algn="ctr"/>
                <a:r>
                  <a:rPr lang="zh-CN" altLang="en-US"/>
                  <a:t>为Client2创建的Socket</a:t>
                </a:r>
              </a:p>
              <a:p>
                <a:endParaRPr lang="zh-CN" altLang="en-US"/>
              </a:p>
            </p:txBody>
          </p:sp>
          <p:sp>
            <p:nvSpPr>
              <p:cNvPr id="1073742882" name="椭圆 1073742881"/>
              <p:cNvSpPr/>
              <p:nvPr/>
            </p:nvSpPr>
            <p:spPr>
              <a:xfrm>
                <a:off x="7740" y="10332"/>
                <a:ext cx="1260" cy="935"/>
              </a:xfrm>
              <a:prstGeom prst="ellipse">
                <a:avLst/>
              </a:prstGeom>
              <a:solidFill>
                <a:srgbClr val="FFFFFF"/>
              </a:solidFill>
              <a:ln w="9525" cap="flat" cmpd="sng">
                <a:solidFill>
                  <a:srgbClr val="000000"/>
                </a:solidFill>
                <a:prstDash val="solid"/>
                <a:headEnd type="none" w="med" len="med"/>
                <a:tailEnd type="none" w="med" len="med"/>
              </a:ln>
            </p:spPr>
            <p:txBody>
              <a:bodyPr/>
              <a:lstStyle/>
              <a:p>
                <a:pPr algn="ctr"/>
                <a:r>
                  <a:rPr lang="zh-CN" altLang="en-US"/>
                  <a:t>ServerClient</a:t>
                </a:r>
              </a:p>
              <a:p>
                <a:endParaRPr lang="zh-CN" altLang="en-US"/>
              </a:p>
            </p:txBody>
          </p:sp>
          <p:sp>
            <p:nvSpPr>
              <p:cNvPr id="1073742883" name="直接连接符 1073742882"/>
              <p:cNvSpPr/>
              <p:nvPr/>
            </p:nvSpPr>
            <p:spPr>
              <a:xfrm flipV="1">
                <a:off x="3420" y="10956"/>
                <a:ext cx="360" cy="156"/>
              </a:xfrm>
              <a:prstGeom prst="line">
                <a:avLst/>
              </a:prstGeom>
              <a:ln w="9525" cap="flat" cmpd="sng">
                <a:solidFill>
                  <a:srgbClr val="000000"/>
                </a:solidFill>
                <a:prstDash val="solid"/>
                <a:headEnd type="none" w="med" len="med"/>
                <a:tailEnd type="triangle" w="med" len="med"/>
              </a:ln>
            </p:spPr>
          </p:sp>
          <p:sp>
            <p:nvSpPr>
              <p:cNvPr id="1073742884" name="直接连接符 1073742883"/>
              <p:cNvSpPr/>
              <p:nvPr/>
            </p:nvSpPr>
            <p:spPr>
              <a:xfrm>
                <a:off x="3420" y="11580"/>
                <a:ext cx="360" cy="156"/>
              </a:xfrm>
              <a:prstGeom prst="line">
                <a:avLst/>
              </a:prstGeom>
              <a:ln w="9525" cap="flat" cmpd="sng">
                <a:solidFill>
                  <a:srgbClr val="000000"/>
                </a:solidFill>
                <a:prstDash val="solid"/>
                <a:headEnd type="none" w="med" len="med"/>
                <a:tailEnd type="triangle" w="med" len="med"/>
              </a:ln>
            </p:spPr>
          </p:sp>
          <p:sp>
            <p:nvSpPr>
              <p:cNvPr id="1073742885" name="直接连接符 1073742884"/>
              <p:cNvSpPr/>
              <p:nvPr/>
            </p:nvSpPr>
            <p:spPr>
              <a:xfrm>
                <a:off x="4860" y="10644"/>
                <a:ext cx="2880" cy="156"/>
              </a:xfrm>
              <a:prstGeom prst="line">
                <a:avLst/>
              </a:prstGeom>
              <a:ln w="9525" cap="flat" cmpd="sng">
                <a:solidFill>
                  <a:srgbClr val="000000"/>
                </a:solidFill>
                <a:prstDash val="solid"/>
                <a:headEnd type="triangle" w="med" len="med"/>
                <a:tailEnd type="triangle" w="med" len="med"/>
              </a:ln>
            </p:spPr>
          </p:sp>
          <p:sp>
            <p:nvSpPr>
              <p:cNvPr id="1073742886" name="直接连接符 1073742885"/>
              <p:cNvSpPr/>
              <p:nvPr/>
            </p:nvSpPr>
            <p:spPr>
              <a:xfrm flipV="1">
                <a:off x="4860" y="11112"/>
                <a:ext cx="3060" cy="936"/>
              </a:xfrm>
              <a:prstGeom prst="line">
                <a:avLst/>
              </a:prstGeom>
              <a:ln w="9525" cap="flat" cmpd="sng">
                <a:solidFill>
                  <a:srgbClr val="000000"/>
                </a:solidFill>
                <a:prstDash val="solid"/>
                <a:headEnd type="triangle" w="med" len="med"/>
                <a:tailEnd type="triangle" w="med" len="med"/>
              </a:ln>
            </p:spPr>
          </p:sp>
          <p:sp>
            <p:nvSpPr>
              <p:cNvPr id="1073742887" name="文本框 1073742886"/>
              <p:cNvSpPr txBox="1"/>
              <p:nvPr/>
            </p:nvSpPr>
            <p:spPr>
              <a:xfrm>
                <a:off x="7204" y="11749"/>
                <a:ext cx="2340" cy="780"/>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2.服务器接受请求并创建新的Socket</a:t>
                </a:r>
              </a:p>
              <a:p>
                <a:endParaRPr lang="zh-CN" altLang="en-US"/>
              </a:p>
            </p:txBody>
          </p:sp>
          <p:sp>
            <p:nvSpPr>
              <p:cNvPr id="1073742888" name="文本框 1073742887"/>
              <p:cNvSpPr txBox="1"/>
              <p:nvPr/>
            </p:nvSpPr>
            <p:spPr>
              <a:xfrm>
                <a:off x="5176" y="9552"/>
                <a:ext cx="2340" cy="780"/>
              </a:xfrm>
              <a:prstGeom prst="rect">
                <a:avLst/>
              </a:prstGeom>
              <a:solidFill>
                <a:srgbClr val="FFFFFF"/>
              </a:solidFill>
              <a:ln w="9525" cap="flat" cmpd="sng">
                <a:solidFill>
                  <a:srgbClr val="000000"/>
                </a:solidFill>
                <a:prstDash val="solid"/>
                <a:miter/>
                <a:headEnd type="none" w="med" len="med"/>
                <a:tailEnd type="none" w="med" len="med"/>
              </a:ln>
            </p:spPr>
            <p:txBody>
              <a:bodyPr/>
              <a:lstStyle/>
              <a:p>
                <a:r>
                  <a:rPr lang="zh-CN" altLang="en-US"/>
                  <a:t>3.两个Socket之间建立专线连接</a:t>
                </a:r>
              </a:p>
              <a:p>
                <a:endParaRPr lang="zh-CN" altLang="en-US"/>
              </a:p>
            </p:txBody>
          </p:sp>
          <p:sp>
            <p:nvSpPr>
              <p:cNvPr id="1073742889" name="直接连接符 1073742888"/>
              <p:cNvSpPr/>
              <p:nvPr/>
            </p:nvSpPr>
            <p:spPr>
              <a:xfrm>
                <a:off x="6120" y="10332"/>
                <a:ext cx="1" cy="312"/>
              </a:xfrm>
              <a:prstGeom prst="line">
                <a:avLst/>
              </a:prstGeom>
              <a:ln w="9525" cap="flat" cmpd="sng">
                <a:solidFill>
                  <a:srgbClr val="000000"/>
                </a:solidFill>
                <a:prstDash val="solid"/>
                <a:headEnd type="none" w="med" len="med"/>
                <a:tailEnd type="none" w="med" len="med"/>
              </a:ln>
            </p:spPr>
          </p:sp>
          <p:sp>
            <p:nvSpPr>
              <p:cNvPr id="1073742890" name="直接连接符 1073742889"/>
              <p:cNvSpPr/>
              <p:nvPr/>
            </p:nvSpPr>
            <p:spPr>
              <a:xfrm>
                <a:off x="6300" y="10332"/>
                <a:ext cx="1" cy="1248"/>
              </a:xfrm>
              <a:prstGeom prst="line">
                <a:avLst/>
              </a:prstGeom>
              <a:ln w="9525" cap="flat" cmpd="sng">
                <a:solidFill>
                  <a:srgbClr val="000000"/>
                </a:solidFill>
                <a:prstDash val="solid"/>
                <a:headEnd type="none" w="med" len="med"/>
                <a:tailEnd type="none" w="med" len="med"/>
              </a:ln>
            </p:spPr>
          </p:sp>
          <p:sp>
            <p:nvSpPr>
              <p:cNvPr id="1073742891" name="直接连接符 1073742890"/>
              <p:cNvSpPr/>
              <p:nvPr/>
            </p:nvSpPr>
            <p:spPr>
              <a:xfrm>
                <a:off x="4140" y="9864"/>
                <a:ext cx="0" cy="312"/>
              </a:xfrm>
              <a:prstGeom prst="line">
                <a:avLst/>
              </a:prstGeom>
              <a:ln w="9525" cap="flat" cmpd="sng">
                <a:solidFill>
                  <a:srgbClr val="000000"/>
                </a:solidFill>
                <a:prstDash val="solid"/>
                <a:headEnd type="none" w="med" len="med"/>
                <a:tailEnd type="none" w="med" len="med"/>
              </a:ln>
            </p:spPr>
          </p:sp>
          <p:sp>
            <p:nvSpPr>
              <p:cNvPr id="1073742892" name="直接连接符 1073742891"/>
              <p:cNvSpPr/>
              <p:nvPr/>
            </p:nvSpPr>
            <p:spPr>
              <a:xfrm>
                <a:off x="4221" y="12516"/>
                <a:ext cx="1" cy="312"/>
              </a:xfrm>
              <a:prstGeom prst="line">
                <a:avLst/>
              </a:prstGeom>
              <a:ln w="9525" cap="flat" cmpd="sng">
                <a:solidFill>
                  <a:srgbClr val="000000"/>
                </a:solidFill>
                <a:prstDash val="solid"/>
                <a:headEnd type="none" w="med" len="med"/>
                <a:tailEnd type="none" w="med" len="med"/>
              </a:ln>
            </p:spPr>
          </p:sp>
          <p:sp>
            <p:nvSpPr>
              <p:cNvPr id="1073742893" name="直接连接符 1073742892"/>
              <p:cNvSpPr/>
              <p:nvPr/>
            </p:nvSpPr>
            <p:spPr>
              <a:xfrm flipV="1">
                <a:off x="8380" y="11268"/>
                <a:ext cx="1" cy="468"/>
              </a:xfrm>
              <a:prstGeom prst="line">
                <a:avLst/>
              </a:prstGeom>
              <a:ln w="9525" cap="flat" cmpd="sng">
                <a:solidFill>
                  <a:srgbClr val="000000"/>
                </a:solidFill>
                <a:prstDash val="solid"/>
                <a:headEnd type="none" w="med" len="med"/>
                <a:tailEnd type="triangle" w="med" len="med"/>
              </a:ln>
            </p:spPr>
          </p:sp>
        </p:gr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76910" y="864235"/>
            <a:ext cx="8769985" cy="10121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案例11-6：设计一个发送、接收程序，发送端向接收端发送数据。接收端接收数据，并把数据打印到控制台中。</a:t>
            </a:r>
          </a:p>
          <a:p>
            <a:pPr algn="l"/>
            <a:r>
              <a:rPr lang="zh-CN" altLang="en-US" sz="1800">
                <a:solidFill>
                  <a:srgbClr val="315299"/>
                </a:solidFill>
                <a:latin typeface="黑体" panose="02010609060101010101" pitchFamily="2" charset="-122"/>
                <a:ea typeface="黑体" panose="02010609060101010101" pitchFamily="2" charset="-122"/>
              </a:rPr>
              <a:t>发送端主要操作步骤：</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5" name="矩形 4"/>
          <p:cNvSpPr/>
          <p:nvPr/>
        </p:nvSpPr>
        <p:spPr>
          <a:xfrm>
            <a:off x="1054100" y="2048510"/>
            <a:ext cx="10008235" cy="326453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重点：基于TCP协议的客户端发送数据的步骤有五步：</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（1）建立客户端对象，明确服务器的IP和端口号；</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（2）若建立连接成功，则可以通过getOutputStream()获取输出流,也可以通过getInputStream()获取输入流；</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（3）使用输出流向服务器端输出数据；</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（4）使用输入流获取服务器端返回的数据；</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（5）关闭Socket。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997440" cy="10121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在本案例中是向服务器发送数据，并不接收服务器的数据，所以主要使用到了（1）、（2）、（3）、（5）四个步骤。</a:t>
            </a:r>
          </a:p>
          <a:p>
            <a:pPr algn="l"/>
            <a:r>
              <a:rPr lang="zh-CN" altLang="en-US" sz="1800">
                <a:solidFill>
                  <a:srgbClr val="315299"/>
                </a:solidFill>
                <a:latin typeface="黑体" panose="02010609060101010101" pitchFamily="2" charset="-122"/>
                <a:ea typeface="黑体" panose="02010609060101010101" pitchFamily="2" charset="-122"/>
              </a:rPr>
              <a:t>客户端代码如下：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56640" y="2055495"/>
            <a:ext cx="10002520" cy="43637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ClientDemo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*客户端发数据到服务端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Tcp传输，客户端建立的过程。</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（2）TCP/IP协议簇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4" name="副标题 2"/>
          <p:cNvSpPr>
            <a:spLocks noGrp="1"/>
          </p:cNvSpPr>
          <p:nvPr/>
        </p:nvSpPr>
        <p:spPr>
          <a:xfrm>
            <a:off x="1071880" y="1702435"/>
            <a:ext cx="10059035" cy="27914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TCP/IP为Internet上所使用的数据传输协议(protocol)，TCP为Transmission Control Protocol的缩写，是传输控制协议；而IP为Internet Protocol的缩写，是网络互联协议。所谓传输协议是指计算机和计算机沟通的语言。TCP/IP实际上是一组协议，包括多个具有不同功能且互为关联的协议。TCP/IP是多个独立定义的协议集合，因此也被称为TCP/IP协议簇。TCP/IP协议模型从更实用的角度出发，形成了高效的四层体系结构，即网络接口层、IP层、传输层和应用层。TCP/IP的分层结构和OSI参考模型的对应关系如图11.2所示：</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788670"/>
            <a:ext cx="10288270" cy="566674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1.创建tcp客户端socket服务。使用的是Socket对象。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建议该对象创建时就明确目的地。要连接的主机。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2.如果连接建立成功，说明数据传输通道已建立。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可以通过getOutputStream(),和getInputStream()来获取两个字节流。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3.使用输出流，将数据写出。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4.关闭资源。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UnknownHostException,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//创建客户端socket服务。</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632460" y="950595"/>
            <a:ext cx="10850880" cy="54787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Socket socket = new Socket("192.168.0.17",10002);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//获取socket流中的输出流。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OutputStream out = socket.getOutputStream();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//使用输出流将指定的数据写出去。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out.write("你好，这是来自客户端的数据".getBytes());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//关闭资源。</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4636770"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服务器端编程的主要操作步骤：</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5" name="矩形 4"/>
          <p:cNvSpPr/>
          <p:nvPr/>
        </p:nvSpPr>
        <p:spPr>
          <a:xfrm>
            <a:off x="944880" y="1600200"/>
            <a:ext cx="10313035" cy="411226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重点：基于TCP协议的服务器端接收数据的步骤有六步：</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（1）建立接服务器端的ServerSocket对象，服务器端Socket必须对外提供一个端口，否则客户端无法连接；</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（2）获取客户端的Socket对象；</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（3）通过getOutputStream()来获取服务器端的输出流,和getInputStream()来获取服务器端的输入流；</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（4）通过输入流获取客户端的数据；</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（5）通过输出流向客户端发送数据；</a:t>
            </a:r>
          </a:p>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（6）关闭客户端的Socket对象和服务器端的ServerSocket对象。</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8005445" cy="669925"/>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在本案例中只是接收客户端的数据，并不向客户端发送数据，所以需要上述的（1）、（2）、（3）、（4）、（6）接收端代码如下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14095" y="1912620"/>
            <a:ext cx="10174605" cy="421322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java.net.ServerSocket;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ServerDemo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//服务端接收客户端发送过来的数据，并打印在控制台上。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建立tcp服务端的思路：</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786130" y="912495"/>
            <a:ext cx="10631170" cy="54197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1，创建服务端的端点ServerSocket对象。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2，服务器端ServerSocket对象必须对外提供一个端口，否则客户端无法连接。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3，获取连接过来的客户端对象。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4，通过客户端对象获取socket流读取客户端发来的数据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并打印在控制台上。</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5，关闭资源。关客户端，关服务器端。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//1.创建服务端对象。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ServerSocket ss = new ServerSocket(10002);</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818515" y="835025"/>
            <a:ext cx="10565765" cy="557403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//2.获取连接过来的客户端对象。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 = ss.accept();//阻塞式.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ip = s.getInetAddress().getHostAddress();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//3.通过socket对象获取输入流，要读取客户端发来的数据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//4.读取数据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len = in.read(buf);</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 = new String(buf,0,len);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System.out.println(ip+":"+text);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//5.关闭Socket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295400" y="1149985"/>
            <a:ext cx="9593580" cy="21551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ss.close();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5" name="副标题 2"/>
          <p:cNvSpPr>
            <a:spLocks noGrp="1"/>
          </p:cNvSpPr>
          <p:nvPr/>
        </p:nvSpPr>
        <p:spPr>
          <a:xfrm>
            <a:off x="1309370" y="4020185"/>
            <a:ext cx="9584690" cy="12700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先运行服务器端程序，服务器端的程序处于等待接收状态，然后再运行客户端程序，则服务器端的程序就收到了客户端的数据，程序运行结果如图11.11所示：</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483485" y="603504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图11.11 案例11-6运行结果图</a:t>
            </a:r>
          </a:p>
        </p:txBody>
      </p:sp>
      <p:pic>
        <p:nvPicPr>
          <p:cNvPr id="2" name="图片 191"/>
          <p:cNvPicPr>
            <a:picLocks noChangeAspect="1"/>
          </p:cNvPicPr>
          <p:nvPr/>
        </p:nvPicPr>
        <p:blipFill>
          <a:blip r:embed="rId2"/>
          <a:stretch>
            <a:fillRect/>
          </a:stretch>
        </p:blipFill>
        <p:spPr>
          <a:xfrm>
            <a:off x="3123565" y="955040"/>
            <a:ext cx="6447790" cy="4855210"/>
          </a:xfrm>
          <a:prstGeom prst="rect">
            <a:avLst/>
          </a:prstGeom>
          <a:noFill/>
          <a:ln w="9525">
            <a:noFill/>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332595" cy="144145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案例11-7：使用TCP协议实现客户端和服务器端相互发数据功能。</a:t>
            </a:r>
          </a:p>
          <a:p>
            <a:pPr algn="l"/>
            <a:r>
              <a:rPr lang="zh-CN" altLang="en-US" sz="1800">
                <a:solidFill>
                  <a:srgbClr val="315299"/>
                </a:solidFill>
                <a:latin typeface="黑体" panose="02010609060101010101" pitchFamily="2" charset="-122"/>
                <a:ea typeface="黑体" panose="02010609060101010101" pitchFamily="2" charset="-122"/>
              </a:rPr>
              <a:t>分析：本案例功能比案例11-6多了部分功能，在客户端多了接收服务器端返回数据的功能，在服务器端多了向客户端发送数据的功能。</a:t>
            </a:r>
          </a:p>
          <a:p>
            <a:pPr algn="l"/>
            <a:r>
              <a:rPr lang="zh-CN" altLang="en-US" sz="1800">
                <a:solidFill>
                  <a:srgbClr val="315299"/>
                </a:solidFill>
                <a:latin typeface="黑体" panose="02010609060101010101" pitchFamily="2" charset="-122"/>
                <a:ea typeface="黑体" panose="02010609060101010101" pitchFamily="2" charset="-122"/>
              </a:rPr>
              <a:t>客户端代码如下：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69975" y="2636520"/>
            <a:ext cx="10129520" cy="3640455"/>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ClientDemo2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UnknownHostException, IOException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1102995"/>
            <a:ext cx="10774045" cy="519239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//1.创建客户端的Socket对象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socket = new Socket("192.168.0.17",10002);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//2.获取客户端的输出流out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OutputStream out = socket.getOutputStream();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//3.通过输出流向服务器端发送数据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out.write("你好，这是客户端向服务器端发送的数据".getBytes());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//4.接收服务端返回的数据,使用socket读取流。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socket.getInputStream();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11.1 网络编程的基本概念</a:t>
            </a:r>
          </a:p>
        </p:txBody>
      </p:sp>
      <p:sp>
        <p:nvSpPr>
          <p:cNvPr id="100" name="文本框 99"/>
          <p:cNvSpPr txBox="1"/>
          <p:nvPr/>
        </p:nvSpPr>
        <p:spPr>
          <a:xfrm>
            <a:off x="3205480" y="1533525"/>
            <a:ext cx="5781040" cy="274320"/>
          </a:xfrm>
          <a:prstGeom prst="rect">
            <a:avLst/>
          </a:prstGeom>
          <a:noFill/>
          <a:ln w="9525">
            <a:noFill/>
          </a:ln>
        </p:spPr>
        <p:txBody>
          <a:bodyPr wrap="square">
            <a:spAutoFit/>
          </a:bodyPr>
          <a:lstStyle/>
          <a:p>
            <a:pPr marL="0" indent="0" algn="ctr"/>
            <a:r>
              <a:rPr lang="en-US" altLang="zh-CN" sz="1200" b="0" u="none">
                <a:latin typeface="黑体" panose="02010609060101010101" pitchFamily="2" charset="-122"/>
                <a:ea typeface="黑体" panose="02010609060101010101" pitchFamily="2" charset="-122"/>
                <a:cs typeface="宋体" panose="02010600030101010101" pitchFamily="2" charset="-122"/>
              </a:rPr>
              <a:t>OSI</a:t>
            </a:r>
            <a:r>
              <a:rPr lang="zh-CN" altLang="en-US" sz="1200" b="0" u="none">
                <a:latin typeface="黑体" panose="02010609060101010101" pitchFamily="2" charset="-122"/>
                <a:ea typeface="黑体" panose="02010609060101010101" pitchFamily="2" charset="-122"/>
                <a:cs typeface="宋体" panose="02010600030101010101" pitchFamily="2" charset="-122"/>
              </a:rPr>
              <a:t>模型                                    </a:t>
            </a:r>
            <a:r>
              <a:rPr lang="en-US" altLang="zh-CN" sz="1200" b="0" u="none">
                <a:latin typeface="黑体" panose="02010609060101010101" pitchFamily="2" charset="-122"/>
                <a:ea typeface="黑体" panose="02010609060101010101" pitchFamily="2" charset="-122"/>
                <a:cs typeface="宋体" panose="02010600030101010101" pitchFamily="2" charset="-122"/>
              </a:rPr>
              <a:t>TCP/IP</a:t>
            </a:r>
            <a:r>
              <a:rPr lang="zh-CN" altLang="en-US" sz="1200" b="0" u="none">
                <a:latin typeface="黑体" panose="02010609060101010101" pitchFamily="2" charset="-122"/>
                <a:ea typeface="黑体" panose="02010609060101010101" pitchFamily="2" charset="-122"/>
                <a:cs typeface="宋体" panose="02010600030101010101" pitchFamily="2" charset="-122"/>
              </a:rPr>
              <a:t>模型</a:t>
            </a:r>
            <a:endParaRPr lang="zh-CN" altLang="en-US" sz="1200">
              <a:latin typeface="黑体" panose="02010609060101010101" pitchFamily="2" charset="-122"/>
              <a:ea typeface="黑体" panose="02010609060101010101" pitchFamily="2" charset="-122"/>
            </a:endParaRPr>
          </a:p>
        </p:txBody>
      </p:sp>
      <p:graphicFrame>
        <p:nvGraphicFramePr>
          <p:cNvPr id="2" name="表格 1"/>
          <p:cNvGraphicFramePr/>
          <p:nvPr/>
        </p:nvGraphicFramePr>
        <p:xfrm>
          <a:off x="3211195" y="2013585"/>
          <a:ext cx="5780405" cy="4057015"/>
        </p:xfrm>
        <a:graphic>
          <a:graphicData uri="http://schemas.openxmlformats.org/drawingml/2006/table">
            <a:tbl>
              <a:tblPr firstRow="1" bandRow="1">
                <a:tableStyleId>{5940675A-B579-460E-94D1-54222C63F5DA}</a:tableStyleId>
              </a:tblPr>
              <a:tblGrid>
                <a:gridCol w="2355215">
                  <a:extLst>
                    <a:ext uri="{9D8B030D-6E8A-4147-A177-3AD203B41FA5}">
                      <a16:colId xmlns:a16="http://schemas.microsoft.com/office/drawing/2014/main" val="20000"/>
                    </a:ext>
                  </a:extLst>
                </a:gridCol>
                <a:gridCol w="1101725">
                  <a:extLst>
                    <a:ext uri="{9D8B030D-6E8A-4147-A177-3AD203B41FA5}">
                      <a16:colId xmlns:a16="http://schemas.microsoft.com/office/drawing/2014/main" val="20001"/>
                    </a:ext>
                  </a:extLst>
                </a:gridCol>
                <a:gridCol w="2323465">
                  <a:extLst>
                    <a:ext uri="{9D8B030D-6E8A-4147-A177-3AD203B41FA5}">
                      <a16:colId xmlns:a16="http://schemas.microsoft.com/office/drawing/2014/main" val="20002"/>
                    </a:ext>
                  </a:extLst>
                </a:gridCol>
              </a:tblGrid>
              <a:tr h="758190">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应用层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7">
                  <a:txBody>
                    <a:bodyPr/>
                    <a:lstStyle/>
                    <a:p>
                      <a:pPr marL="0" indent="0" algn="l">
                        <a:buNone/>
                      </a:pPr>
                      <a:r>
                        <a:rPr lang="en-US" altLang="zh-CN" sz="1200" b="0" u="none">
                          <a:latin typeface="黑体" panose="02010609060101010101" pitchFamily="2" charset="-122"/>
                          <a:ea typeface="黑体" panose="02010609060101010101" pitchFamily="2" charset="-122"/>
                          <a:cs typeface="宋体" panose="02010600030101010101" pitchFamily="2" charset="-122"/>
                        </a:rPr>
                        <a:t>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404812"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应用层</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0545">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表示层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extLst>
                  <a:ext uri="{0D108BD9-81ED-4DB2-BD59-A6C34878D82A}">
                    <a16:rowId xmlns:a16="http://schemas.microsoft.com/office/drawing/2014/main" val="10001"/>
                  </a:ext>
                </a:extLst>
              </a:tr>
              <a:tr h="549275">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会话层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2"/>
                  </a:ext>
                </a:extLst>
              </a:tr>
              <a:tr h="549910">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传输层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传输层</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9275">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网络层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p>
                      <a:pPr marL="0" indent="0" algn="ctr">
                        <a:buNone/>
                      </a:pPr>
                      <a:r>
                        <a:rPr lang="en-US" altLang="zh-CN" sz="1200" b="0" u="none">
                          <a:latin typeface="黑体" panose="02010609060101010101" pitchFamily="2" charset="-122"/>
                          <a:ea typeface="黑体" panose="02010609060101010101" pitchFamily="2" charset="-122"/>
                          <a:cs typeface="宋体" panose="02010600030101010101" pitchFamily="2" charset="-122"/>
                        </a:rPr>
                        <a:t>IP</a:t>
                      </a:r>
                      <a:r>
                        <a:rPr lang="zh-CN" altLang="en-US" sz="1200" b="0" u="none">
                          <a:latin typeface="黑体" panose="02010609060101010101" pitchFamily="2" charset="-122"/>
                          <a:ea typeface="黑体" panose="02010609060101010101" pitchFamily="2" charset="-122"/>
                          <a:cs typeface="宋体" panose="02010600030101010101" pitchFamily="2" charset="-122"/>
                        </a:rPr>
                        <a:t>层</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0545">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数据链路层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tcPr>
                </a:tc>
                <a:tc rowSpan="2">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网络接口层</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49275">
                <a:tc>
                  <a:txBody>
                    <a:bodyPr/>
                    <a:lstStyle/>
                    <a:p>
                      <a:pPr marL="0" indent="0" algn="ctr">
                        <a:buNone/>
                      </a:pPr>
                      <a:r>
                        <a:rPr lang="zh-CN" altLang="en-US" sz="1200" b="0" u="none">
                          <a:latin typeface="黑体" panose="02010609060101010101" pitchFamily="2" charset="-122"/>
                          <a:ea typeface="黑体" panose="02010609060101010101" pitchFamily="2" charset="-122"/>
                          <a:cs typeface="宋体" panose="02010600030101010101" pitchFamily="2" charset="-122"/>
                        </a:rPr>
                        <a:t>物理层</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80000"/>
                      </a:solidFill>
                      <a:prstDash val="solid"/>
                      <a:headEnd type="none" w="med" len="med"/>
                      <a:tailEnd type="none" w="med" len="med"/>
                    </a:lnB>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50925" y="1393825"/>
            <a:ext cx="10251440" cy="40697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 len = in.read(buf);</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 = new String(buf,0,len);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System.out.println(text);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//5.关闭资源。</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normAutofit fontScale="90000" lnSpcReduction="10000"/>
          </a:body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服务器端程序代码如下：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69975" y="1750060"/>
            <a:ext cx="10480040" cy="461391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java.net.ServerSocket;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ServerDemo2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//1.创建服务端对象。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ServerSocket ss = new ServerSocket(10002);</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31875" y="1169035"/>
            <a:ext cx="10621645" cy="50787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//2.获取连接过来的客户端对象。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 = ss.accept();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ip = s.getInetAddress().getHostAddress();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//3.通过socket对象获取输入流，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InputStream in = s.getInputStream();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//4.读取客户端发来的数据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byte[] buf = new byte[1024];</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 len = in.read(buf);</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String text = new String(buf,0,len);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System.out.println(ip+":"+text);</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31875" y="1169670"/>
            <a:ext cx="10670540" cy="51549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//5.使用客户端socket对象的输出流给客户端返回数据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OutputStream out = s.getOutputStream();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out.write("我是服务器端，我收到你发送的数据".getBytes());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//6.关闭socket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s.close();//s关闭时同时关闭了in和out两个流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ss.close();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02030" y="2912110"/>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先运行服务器端程序，再运行客户端程序，其运行结果如图11.12所示：</a:t>
            </a:r>
          </a:p>
        </p:txBody>
      </p:sp>
      <p:sp>
        <p:nvSpPr>
          <p:cNvPr id="5" name="矩形 4"/>
          <p:cNvSpPr/>
          <p:nvPr/>
        </p:nvSpPr>
        <p:spPr>
          <a:xfrm>
            <a:off x="1002030" y="1450340"/>
            <a:ext cx="10198735" cy="12744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提醒：本例中客户端sokect.close（）关闭了客户端的输入流和输出流，同样在服务器端s.close()也关闭了服务器端的输入流和输出流。</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2475865" y="5817235"/>
            <a:ext cx="7727315" cy="4787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zh-CN" altLang="en-US" sz="1800">
                <a:solidFill>
                  <a:srgbClr val="315299"/>
                </a:solidFill>
                <a:latin typeface="黑体" panose="02010609060101010101" pitchFamily="2" charset="-122"/>
                <a:ea typeface="黑体" panose="02010609060101010101" pitchFamily="2" charset="-122"/>
              </a:rPr>
              <a:t>图11.12 案例11-7的运行结果图</a:t>
            </a:r>
          </a:p>
        </p:txBody>
      </p:sp>
      <p:pic>
        <p:nvPicPr>
          <p:cNvPr id="2" name="图片 32"/>
          <p:cNvPicPr>
            <a:picLocks noChangeAspect="1"/>
          </p:cNvPicPr>
          <p:nvPr/>
        </p:nvPicPr>
        <p:blipFill>
          <a:blip r:embed="rId2"/>
          <a:stretch>
            <a:fillRect/>
          </a:stretch>
        </p:blipFill>
        <p:spPr>
          <a:xfrm>
            <a:off x="3117850" y="949325"/>
            <a:ext cx="6506210" cy="4553585"/>
          </a:xfrm>
          <a:prstGeom prst="rect">
            <a:avLst/>
          </a:prstGeom>
          <a:noFill/>
          <a:ln w="9525">
            <a:noFill/>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10265410" cy="2059940"/>
          </a:xfrm>
        </p:spPr>
        <p:txBody>
          <a:bodyPr>
            <a:normAutofit/>
          </a:body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案例11-8：使用TCP协议实现客户端向服务器端上传图片功能。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分析：本案例功能比较简单即在案例11-7的基础上改进即可，因为发送的不是一句话，而是一个图片文件，这里要使用IO流来实现输入和输出文件操作。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客户端代码如下：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096645" y="3294380"/>
            <a:ext cx="10366375" cy="26873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46150" y="977900"/>
            <a:ext cx="10936605" cy="528764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java.net.UnknownHostException;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UploadPicClient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UnknownHostException,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//1.创建客户端socket。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 = new Socket("192.168.0.17",10003);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//2.读取客户端要上传的图片文件。使用文件输入流读取图片中的数据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FileInputStream fis = new FileInputStream("d:\\a.png");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//3.获取socket输出流。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1803400" y="2540635"/>
            <a:ext cx="7689215" cy="4406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服务器端程序代码如下：</a:t>
            </a:r>
          </a:p>
        </p:txBody>
      </p:sp>
      <p:sp>
        <p:nvSpPr>
          <p:cNvPr id="5" name="矩形 4"/>
          <p:cNvSpPr/>
          <p:nvPr/>
        </p:nvSpPr>
        <p:spPr>
          <a:xfrm>
            <a:off x="1221105" y="1136015"/>
            <a:ext cx="10198735" cy="12744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uFillTx/>
                <a:latin typeface="黑体" panose="02010609060101010101" pitchFamily="2" charset="-122"/>
                <a:ea typeface="黑体" panose="02010609060101010101" pitchFamily="2" charset="-122"/>
              </a:rPr>
              <a:t>提醒：本例中客户端程序中的s.shutdownOutput();语句比较重要，它的意思是告诉服务端：客户端的数据发送完毕。让服务端停止读取。</a:t>
            </a:r>
          </a:p>
        </p:txBody>
      </p:sp>
      <p:sp>
        <p:nvSpPr>
          <p:cNvPr id="6" name="副标题 2"/>
          <p:cNvSpPr>
            <a:spLocks noGrp="1"/>
          </p:cNvSpPr>
          <p:nvPr/>
        </p:nvSpPr>
        <p:spPr>
          <a:xfrm>
            <a:off x="2212975" y="3096895"/>
            <a:ext cx="8365490" cy="29927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java.io.FileOutputStream;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java.io.IOException;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java.io.InputStream;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java.io.OutputStream;</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11.3 TCP程序设计</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副标题 2"/>
          <p:cNvSpPr>
            <a:spLocks noGrp="1"/>
          </p:cNvSpPr>
          <p:nvPr/>
        </p:nvSpPr>
        <p:spPr>
          <a:xfrm>
            <a:off x="936625" y="1026795"/>
            <a:ext cx="10937240" cy="53162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java.net.ServerSocket;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import java.net.Socket;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UploadPicServer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throws IOException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1.创建tcp的socket服务端。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ServerSocket ss = new ServerSocket(10003);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2.通过循环，依次接收客户端发送的数据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while (true)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Socket s = ss.accept();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19294</Words>
  <Application>Microsoft Office PowerPoint</Application>
  <PresentationFormat>宽屏</PresentationFormat>
  <Paragraphs>1347</Paragraphs>
  <Slides>141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141</vt:i4>
      </vt:variant>
    </vt:vector>
  </HeadingPairs>
  <TitlesOfParts>
    <vt:vector size="149" baseType="lpstr">
      <vt:lpstr>宋体</vt:lpstr>
      <vt:lpstr>Calibri</vt:lpstr>
      <vt:lpstr>Calibri Light</vt:lpstr>
      <vt:lpstr>黑体</vt:lpstr>
      <vt:lpstr>微软雅黑</vt:lpstr>
      <vt:lpstr>Malgun Gothic Semilight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76</cp:revision>
  <dcterms:created xsi:type="dcterms:W3CDTF">2014-07-13T07:15:00Z</dcterms:created>
  <dcterms:modified xsi:type="dcterms:W3CDTF">2017-03-13T08:41:29Z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