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strictFirstAndLastChars="0" saveSubsetFonts="1">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Lst>
  <p:notesMasterIdLst>
    <p:notesMasterId r:id="rId17"/>
  </p:notesMasterIdLst>
  <p:sldIdLst>
    <p:sldId id="275" r:id="rId16"/>
    <p:sldId id="264" r:id="rId18"/>
    <p:sldId id="329" r:id="rId19"/>
    <p:sldId id="330" r:id="rId20"/>
    <p:sldId id="307" r:id="rId21"/>
    <p:sldId id="310" r:id="rId22"/>
    <p:sldId id="309" r:id="rId23"/>
    <p:sldId id="312" r:id="rId24"/>
    <p:sldId id="316" r:id="rId25"/>
    <p:sldId id="318" r:id="rId26"/>
    <p:sldId id="314" r:id="rId27"/>
    <p:sldId id="320" r:id="rId28"/>
    <p:sldId id="321" r:id="rId29"/>
    <p:sldId id="319" r:id="rId30"/>
    <p:sldId id="568" r:id="rId31"/>
    <p:sldId id="569" r:id="rId32"/>
    <p:sldId id="570" r:id="rId33"/>
    <p:sldId id="571" r:id="rId34"/>
    <p:sldId id="322" r:id="rId35"/>
    <p:sldId id="323" r:id="rId36"/>
    <p:sldId id="325" r:id="rId37"/>
    <p:sldId id="326" r:id="rId38"/>
    <p:sldId id="324" r:id="rId39"/>
    <p:sldId id="327" r:id="rId40"/>
    <p:sldId id="328" r:id="rId41"/>
    <p:sldId id="331" r:id="rId42"/>
    <p:sldId id="333" r:id="rId43"/>
    <p:sldId id="332" r:id="rId44"/>
    <p:sldId id="335" r:id="rId45"/>
    <p:sldId id="334" r:id="rId46"/>
    <p:sldId id="336" r:id="rId47"/>
    <p:sldId id="339" r:id="rId48"/>
    <p:sldId id="338" r:id="rId49"/>
    <p:sldId id="337" r:id="rId50"/>
    <p:sldId id="340" r:id="rId51"/>
    <p:sldId id="442" r:id="rId52"/>
    <p:sldId id="343" r:id="rId53"/>
    <p:sldId id="342" r:id="rId54"/>
    <p:sldId id="341" r:id="rId55"/>
    <p:sldId id="344" r:id="rId56"/>
    <p:sldId id="345" r:id="rId57"/>
    <p:sldId id="348" r:id="rId58"/>
    <p:sldId id="347" r:id="rId59"/>
    <p:sldId id="351" r:id="rId60"/>
    <p:sldId id="349" r:id="rId61"/>
    <p:sldId id="350" r:id="rId62"/>
    <p:sldId id="352" r:id="rId63"/>
    <p:sldId id="353" r:id="rId64"/>
    <p:sldId id="355" r:id="rId65"/>
    <p:sldId id="354" r:id="rId66"/>
    <p:sldId id="356" r:id="rId67"/>
    <p:sldId id="357" r:id="rId68"/>
    <p:sldId id="360" r:id="rId69"/>
    <p:sldId id="361" r:id="rId70"/>
    <p:sldId id="359" r:id="rId71"/>
    <p:sldId id="362" r:id="rId72"/>
    <p:sldId id="363" r:id="rId73"/>
    <p:sldId id="365" r:id="rId74"/>
    <p:sldId id="364" r:id="rId75"/>
    <p:sldId id="367" r:id="rId76"/>
    <p:sldId id="366" r:id="rId77"/>
    <p:sldId id="368" r:id="rId78"/>
    <p:sldId id="369" r:id="rId79"/>
    <p:sldId id="370" r:id="rId80"/>
    <p:sldId id="372" r:id="rId81"/>
    <p:sldId id="395" r:id="rId82"/>
    <p:sldId id="373" r:id="rId83"/>
    <p:sldId id="371" r:id="rId84"/>
    <p:sldId id="377" r:id="rId85"/>
    <p:sldId id="375" r:id="rId86"/>
    <p:sldId id="376" r:id="rId87"/>
    <p:sldId id="374" r:id="rId88"/>
    <p:sldId id="378" r:id="rId89"/>
    <p:sldId id="379" r:id="rId90"/>
    <p:sldId id="380" r:id="rId91"/>
    <p:sldId id="381" r:id="rId92"/>
    <p:sldId id="382" r:id="rId93"/>
    <p:sldId id="383" r:id="rId94"/>
    <p:sldId id="384" r:id="rId95"/>
    <p:sldId id="385" r:id="rId96"/>
    <p:sldId id="387" r:id="rId97"/>
    <p:sldId id="386" r:id="rId98"/>
    <p:sldId id="388" r:id="rId99"/>
    <p:sldId id="389" r:id="rId100"/>
    <p:sldId id="390" r:id="rId101"/>
    <p:sldId id="391" r:id="rId102"/>
    <p:sldId id="392" r:id="rId103"/>
    <p:sldId id="393" r:id="rId104"/>
    <p:sldId id="396" r:id="rId105"/>
    <p:sldId id="397" r:id="rId106"/>
    <p:sldId id="398" r:id="rId107"/>
    <p:sldId id="399" r:id="rId108"/>
    <p:sldId id="400" r:id="rId109"/>
    <p:sldId id="401" r:id="rId110"/>
    <p:sldId id="402" r:id="rId111"/>
    <p:sldId id="403" r:id="rId112"/>
    <p:sldId id="404" r:id="rId113"/>
    <p:sldId id="405" r:id="rId114"/>
    <p:sldId id="407" r:id="rId115"/>
    <p:sldId id="406" r:id="rId116"/>
    <p:sldId id="408" r:id="rId117"/>
    <p:sldId id="409" r:id="rId118"/>
    <p:sldId id="410" r:id="rId119"/>
    <p:sldId id="411" r:id="rId120"/>
    <p:sldId id="412" r:id="rId121"/>
    <p:sldId id="413" r:id="rId122"/>
    <p:sldId id="414" r:id="rId123"/>
    <p:sldId id="415" r:id="rId124"/>
    <p:sldId id="416" r:id="rId125"/>
    <p:sldId id="418" r:id="rId126"/>
    <p:sldId id="419" r:id="rId127"/>
    <p:sldId id="420" r:id="rId128"/>
    <p:sldId id="421" r:id="rId129"/>
    <p:sldId id="422" r:id="rId130"/>
    <p:sldId id="423" r:id="rId131"/>
    <p:sldId id="424" r:id="rId132"/>
    <p:sldId id="426" r:id="rId133"/>
    <p:sldId id="425" r:id="rId134"/>
    <p:sldId id="427" r:id="rId135"/>
    <p:sldId id="428" r:id="rId136"/>
    <p:sldId id="434" r:id="rId137"/>
    <p:sldId id="430" r:id="rId138"/>
    <p:sldId id="431" r:id="rId139"/>
    <p:sldId id="432" r:id="rId140"/>
    <p:sldId id="429" r:id="rId141"/>
    <p:sldId id="433" r:id="rId142"/>
    <p:sldId id="435" r:id="rId143"/>
    <p:sldId id="436" r:id="rId144"/>
    <p:sldId id="437" r:id="rId145"/>
    <p:sldId id="439" r:id="rId146"/>
    <p:sldId id="438" r:id="rId147"/>
    <p:sldId id="440" r:id="rId148"/>
    <p:sldId id="441" r:id="rId149"/>
    <p:sldId id="443" r:id="rId150"/>
    <p:sldId id="447" r:id="rId151"/>
    <p:sldId id="446" r:id="rId152"/>
    <p:sldId id="444" r:id="rId153"/>
    <p:sldId id="445" r:id="rId154"/>
    <p:sldId id="448" r:id="rId155"/>
    <p:sldId id="449" r:id="rId156"/>
    <p:sldId id="453" r:id="rId157"/>
    <p:sldId id="452" r:id="rId158"/>
    <p:sldId id="451" r:id="rId159"/>
    <p:sldId id="450" r:id="rId160"/>
    <p:sldId id="454" r:id="rId161"/>
    <p:sldId id="455" r:id="rId162"/>
    <p:sldId id="456" r:id="rId163"/>
    <p:sldId id="457" r:id="rId164"/>
    <p:sldId id="458" r:id="rId165"/>
    <p:sldId id="460" r:id="rId166"/>
    <p:sldId id="459" r:id="rId167"/>
    <p:sldId id="461" r:id="rId168"/>
    <p:sldId id="462" r:id="rId169"/>
    <p:sldId id="463" r:id="rId170"/>
    <p:sldId id="464" r:id="rId171"/>
    <p:sldId id="465" r:id="rId172"/>
    <p:sldId id="466" r:id="rId173"/>
    <p:sldId id="468" r:id="rId174"/>
    <p:sldId id="470" r:id="rId175"/>
    <p:sldId id="467" r:id="rId176"/>
    <p:sldId id="469" r:id="rId177"/>
  </p:sldIdLst>
  <p:sldSz cx="9144000" cy="5143500" type="screen16x9"/>
  <p:notesSz cx="6858000" cy="9144000"/>
  <p:defaultTex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5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90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3715"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165"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661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06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19951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096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005426"/>
    <a:srgbClr val="92D050"/>
    <a:srgbClr val="AFDC7E"/>
    <a:srgbClr val="009E47"/>
    <a:srgbClr val="006C31"/>
    <a:srgbClr val="009644"/>
    <a:srgbClr val="A20000"/>
    <a:srgbClr val="CC0000"/>
    <a:srgbClr val="FF3B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62" y="-138"/>
      </p:cViewPr>
      <p:guideLst>
        <p:guide orient="horz" pos="1620"/>
        <p:guide pos="289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83.xml"/><Relationship Id="rId98" Type="http://schemas.openxmlformats.org/officeDocument/2006/relationships/slide" Target="slides/slide82.xml"/><Relationship Id="rId97" Type="http://schemas.openxmlformats.org/officeDocument/2006/relationships/slide" Target="slides/slide81.xml"/><Relationship Id="rId96" Type="http://schemas.openxmlformats.org/officeDocument/2006/relationships/slide" Target="slides/slide80.xml"/><Relationship Id="rId95" Type="http://schemas.openxmlformats.org/officeDocument/2006/relationships/slide" Target="slides/slide79.xml"/><Relationship Id="rId94" Type="http://schemas.openxmlformats.org/officeDocument/2006/relationships/slide" Target="slides/slide78.xml"/><Relationship Id="rId93" Type="http://schemas.openxmlformats.org/officeDocument/2006/relationships/slide" Target="slides/slide77.xml"/><Relationship Id="rId92" Type="http://schemas.openxmlformats.org/officeDocument/2006/relationships/slide" Target="slides/slide76.xml"/><Relationship Id="rId91" Type="http://schemas.openxmlformats.org/officeDocument/2006/relationships/slide" Target="slides/slide75.xml"/><Relationship Id="rId90" Type="http://schemas.openxmlformats.org/officeDocument/2006/relationships/slide" Target="slides/slide74.xml"/><Relationship Id="rId9" Type="http://schemas.openxmlformats.org/officeDocument/2006/relationships/slideMaster" Target="slideMasters/slideMaster8.xml"/><Relationship Id="rId89" Type="http://schemas.openxmlformats.org/officeDocument/2006/relationships/slide" Target="slides/slide73.xml"/><Relationship Id="rId88" Type="http://schemas.openxmlformats.org/officeDocument/2006/relationships/slide" Target="slides/slide72.xml"/><Relationship Id="rId87" Type="http://schemas.openxmlformats.org/officeDocument/2006/relationships/slide" Target="slides/slide71.xml"/><Relationship Id="rId86" Type="http://schemas.openxmlformats.org/officeDocument/2006/relationships/slide" Target="slides/slide70.xml"/><Relationship Id="rId85" Type="http://schemas.openxmlformats.org/officeDocument/2006/relationships/slide" Target="slides/slide69.xml"/><Relationship Id="rId84" Type="http://schemas.openxmlformats.org/officeDocument/2006/relationships/slide" Target="slides/slide68.xml"/><Relationship Id="rId83" Type="http://schemas.openxmlformats.org/officeDocument/2006/relationships/slide" Target="slides/slide67.xml"/><Relationship Id="rId82" Type="http://schemas.openxmlformats.org/officeDocument/2006/relationships/slide" Target="slides/slide66.xml"/><Relationship Id="rId81" Type="http://schemas.openxmlformats.org/officeDocument/2006/relationships/slide" Target="slides/slide65.xml"/><Relationship Id="rId80" Type="http://schemas.openxmlformats.org/officeDocument/2006/relationships/slide" Target="slides/slide64.xml"/><Relationship Id="rId8" Type="http://schemas.openxmlformats.org/officeDocument/2006/relationships/slideMaster" Target="slideMasters/slideMaster7.xml"/><Relationship Id="rId79" Type="http://schemas.openxmlformats.org/officeDocument/2006/relationships/slide" Target="slides/slide63.xml"/><Relationship Id="rId78" Type="http://schemas.openxmlformats.org/officeDocument/2006/relationships/slide" Target="slides/slide62.xml"/><Relationship Id="rId77" Type="http://schemas.openxmlformats.org/officeDocument/2006/relationships/slide" Target="slides/slide61.xml"/><Relationship Id="rId76" Type="http://schemas.openxmlformats.org/officeDocument/2006/relationships/slide" Target="slides/slide60.xml"/><Relationship Id="rId75" Type="http://schemas.openxmlformats.org/officeDocument/2006/relationships/slide" Target="slides/slide59.xml"/><Relationship Id="rId74" Type="http://schemas.openxmlformats.org/officeDocument/2006/relationships/slide" Target="slides/slide58.xml"/><Relationship Id="rId73" Type="http://schemas.openxmlformats.org/officeDocument/2006/relationships/slide" Target="slides/slide57.xml"/><Relationship Id="rId72" Type="http://schemas.openxmlformats.org/officeDocument/2006/relationships/slide" Target="slides/slide56.xml"/><Relationship Id="rId71" Type="http://schemas.openxmlformats.org/officeDocument/2006/relationships/slide" Target="slides/slide55.xml"/><Relationship Id="rId70" Type="http://schemas.openxmlformats.org/officeDocument/2006/relationships/slide" Target="slides/slide54.xml"/><Relationship Id="rId7" Type="http://schemas.openxmlformats.org/officeDocument/2006/relationships/slideMaster" Target="slideMasters/slideMaster6.xml"/><Relationship Id="rId69" Type="http://schemas.openxmlformats.org/officeDocument/2006/relationships/slide" Target="slides/slide53.xml"/><Relationship Id="rId68" Type="http://schemas.openxmlformats.org/officeDocument/2006/relationships/slide" Target="slides/slide52.xml"/><Relationship Id="rId67" Type="http://schemas.openxmlformats.org/officeDocument/2006/relationships/slide" Target="slides/slide51.xml"/><Relationship Id="rId66" Type="http://schemas.openxmlformats.org/officeDocument/2006/relationships/slide" Target="slides/slide50.xml"/><Relationship Id="rId65" Type="http://schemas.openxmlformats.org/officeDocument/2006/relationships/slide" Target="slides/slide49.xml"/><Relationship Id="rId64" Type="http://schemas.openxmlformats.org/officeDocument/2006/relationships/slide" Target="slides/slide48.xml"/><Relationship Id="rId63" Type="http://schemas.openxmlformats.org/officeDocument/2006/relationships/slide" Target="slides/slide47.xml"/><Relationship Id="rId62" Type="http://schemas.openxmlformats.org/officeDocument/2006/relationships/slide" Target="slides/slide46.xml"/><Relationship Id="rId61" Type="http://schemas.openxmlformats.org/officeDocument/2006/relationships/slide" Target="slides/slide45.xml"/><Relationship Id="rId60" Type="http://schemas.openxmlformats.org/officeDocument/2006/relationships/slide" Target="slides/slide44.xml"/><Relationship Id="rId6" Type="http://schemas.openxmlformats.org/officeDocument/2006/relationships/slideMaster" Target="slideMasters/slideMaster5.xml"/><Relationship Id="rId59" Type="http://schemas.openxmlformats.org/officeDocument/2006/relationships/slide" Target="slides/slide43.xml"/><Relationship Id="rId58" Type="http://schemas.openxmlformats.org/officeDocument/2006/relationships/slide" Target="slides/slide42.xml"/><Relationship Id="rId57" Type="http://schemas.openxmlformats.org/officeDocument/2006/relationships/slide" Target="slides/slide41.xml"/><Relationship Id="rId56" Type="http://schemas.openxmlformats.org/officeDocument/2006/relationships/slide" Target="slides/slide40.xml"/><Relationship Id="rId55" Type="http://schemas.openxmlformats.org/officeDocument/2006/relationships/slide" Target="slides/slide39.xml"/><Relationship Id="rId54" Type="http://schemas.openxmlformats.org/officeDocument/2006/relationships/slide" Target="slides/slide38.xml"/><Relationship Id="rId53" Type="http://schemas.openxmlformats.org/officeDocument/2006/relationships/slide" Target="slides/slide37.xml"/><Relationship Id="rId52" Type="http://schemas.openxmlformats.org/officeDocument/2006/relationships/slide" Target="slides/slide36.xml"/><Relationship Id="rId51" Type="http://schemas.openxmlformats.org/officeDocument/2006/relationships/slide" Target="slides/slide35.xml"/><Relationship Id="rId50" Type="http://schemas.openxmlformats.org/officeDocument/2006/relationships/slide" Target="slides/slide34.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0" Type="http://schemas.openxmlformats.org/officeDocument/2006/relationships/tableStyles" Target="tableStyles.xml"/><Relationship Id="rId18" Type="http://schemas.openxmlformats.org/officeDocument/2006/relationships/slide" Target="slides/slide2.xml"/><Relationship Id="rId179" Type="http://schemas.openxmlformats.org/officeDocument/2006/relationships/viewProps" Target="viewProps.xml"/><Relationship Id="rId178" Type="http://schemas.openxmlformats.org/officeDocument/2006/relationships/presProps" Target="presProps.xml"/><Relationship Id="rId177" Type="http://schemas.openxmlformats.org/officeDocument/2006/relationships/slide" Target="slides/slide161.xml"/><Relationship Id="rId176" Type="http://schemas.openxmlformats.org/officeDocument/2006/relationships/slide" Target="slides/slide160.xml"/><Relationship Id="rId175" Type="http://schemas.openxmlformats.org/officeDocument/2006/relationships/slide" Target="slides/slide159.xml"/><Relationship Id="rId174" Type="http://schemas.openxmlformats.org/officeDocument/2006/relationships/slide" Target="slides/slide158.xml"/><Relationship Id="rId173" Type="http://schemas.openxmlformats.org/officeDocument/2006/relationships/slide" Target="slides/slide157.xml"/><Relationship Id="rId172" Type="http://schemas.openxmlformats.org/officeDocument/2006/relationships/slide" Target="slides/slide156.xml"/><Relationship Id="rId171" Type="http://schemas.openxmlformats.org/officeDocument/2006/relationships/slide" Target="slides/slide155.xml"/><Relationship Id="rId170" Type="http://schemas.openxmlformats.org/officeDocument/2006/relationships/slide" Target="slides/slide154.xml"/><Relationship Id="rId17" Type="http://schemas.openxmlformats.org/officeDocument/2006/relationships/notesMaster" Target="notesMasters/notesMaster1.xml"/><Relationship Id="rId169" Type="http://schemas.openxmlformats.org/officeDocument/2006/relationships/slide" Target="slides/slide153.xml"/><Relationship Id="rId168" Type="http://schemas.openxmlformats.org/officeDocument/2006/relationships/slide" Target="slides/slide152.xml"/><Relationship Id="rId167" Type="http://schemas.openxmlformats.org/officeDocument/2006/relationships/slide" Target="slides/slide151.xml"/><Relationship Id="rId166" Type="http://schemas.openxmlformats.org/officeDocument/2006/relationships/slide" Target="slides/slide150.xml"/><Relationship Id="rId165" Type="http://schemas.openxmlformats.org/officeDocument/2006/relationships/slide" Target="slides/slide149.xml"/><Relationship Id="rId164" Type="http://schemas.openxmlformats.org/officeDocument/2006/relationships/slide" Target="slides/slide148.xml"/><Relationship Id="rId163" Type="http://schemas.openxmlformats.org/officeDocument/2006/relationships/slide" Target="slides/slide147.xml"/><Relationship Id="rId162" Type="http://schemas.openxmlformats.org/officeDocument/2006/relationships/slide" Target="slides/slide146.xml"/><Relationship Id="rId161" Type="http://schemas.openxmlformats.org/officeDocument/2006/relationships/slide" Target="slides/slide145.xml"/><Relationship Id="rId160" Type="http://schemas.openxmlformats.org/officeDocument/2006/relationships/slide" Target="slides/slide144.xml"/><Relationship Id="rId16" Type="http://schemas.openxmlformats.org/officeDocument/2006/relationships/slide" Target="slides/slide1.xml"/><Relationship Id="rId159" Type="http://schemas.openxmlformats.org/officeDocument/2006/relationships/slide" Target="slides/slide143.xml"/><Relationship Id="rId158" Type="http://schemas.openxmlformats.org/officeDocument/2006/relationships/slide" Target="slides/slide142.xml"/><Relationship Id="rId157" Type="http://schemas.openxmlformats.org/officeDocument/2006/relationships/slide" Target="slides/slide141.xml"/><Relationship Id="rId156" Type="http://schemas.openxmlformats.org/officeDocument/2006/relationships/slide" Target="slides/slide140.xml"/><Relationship Id="rId155" Type="http://schemas.openxmlformats.org/officeDocument/2006/relationships/slide" Target="slides/slide139.xml"/><Relationship Id="rId154" Type="http://schemas.openxmlformats.org/officeDocument/2006/relationships/slide" Target="slides/slide138.xml"/><Relationship Id="rId153" Type="http://schemas.openxmlformats.org/officeDocument/2006/relationships/slide" Target="slides/slide137.xml"/><Relationship Id="rId152" Type="http://schemas.openxmlformats.org/officeDocument/2006/relationships/slide" Target="slides/slide136.xml"/><Relationship Id="rId151" Type="http://schemas.openxmlformats.org/officeDocument/2006/relationships/slide" Target="slides/slide135.xml"/><Relationship Id="rId150" Type="http://schemas.openxmlformats.org/officeDocument/2006/relationships/slide" Target="slides/slide134.xml"/><Relationship Id="rId15" Type="http://schemas.openxmlformats.org/officeDocument/2006/relationships/slideMaster" Target="slideMasters/slideMaster14.xml"/><Relationship Id="rId149" Type="http://schemas.openxmlformats.org/officeDocument/2006/relationships/slide" Target="slides/slide133.xml"/><Relationship Id="rId148" Type="http://schemas.openxmlformats.org/officeDocument/2006/relationships/slide" Target="slides/slide132.xml"/><Relationship Id="rId147" Type="http://schemas.openxmlformats.org/officeDocument/2006/relationships/slide" Target="slides/slide131.xml"/><Relationship Id="rId146" Type="http://schemas.openxmlformats.org/officeDocument/2006/relationships/slide" Target="slides/slide130.xml"/><Relationship Id="rId145" Type="http://schemas.openxmlformats.org/officeDocument/2006/relationships/slide" Target="slides/slide129.xml"/><Relationship Id="rId144" Type="http://schemas.openxmlformats.org/officeDocument/2006/relationships/slide" Target="slides/slide128.xml"/><Relationship Id="rId143" Type="http://schemas.openxmlformats.org/officeDocument/2006/relationships/slide" Target="slides/slide127.xml"/><Relationship Id="rId142" Type="http://schemas.openxmlformats.org/officeDocument/2006/relationships/slide" Target="slides/slide126.xml"/><Relationship Id="rId141" Type="http://schemas.openxmlformats.org/officeDocument/2006/relationships/slide" Target="slides/slide125.xml"/><Relationship Id="rId140" Type="http://schemas.openxmlformats.org/officeDocument/2006/relationships/slide" Target="slides/slide124.xml"/><Relationship Id="rId14" Type="http://schemas.openxmlformats.org/officeDocument/2006/relationships/slideMaster" Target="slideMasters/slideMaster13.xml"/><Relationship Id="rId139" Type="http://schemas.openxmlformats.org/officeDocument/2006/relationships/slide" Target="slides/slide123.xml"/><Relationship Id="rId138" Type="http://schemas.openxmlformats.org/officeDocument/2006/relationships/slide" Target="slides/slide122.xml"/><Relationship Id="rId137" Type="http://schemas.openxmlformats.org/officeDocument/2006/relationships/slide" Target="slides/slide121.xml"/><Relationship Id="rId136" Type="http://schemas.openxmlformats.org/officeDocument/2006/relationships/slide" Target="slides/slide120.xml"/><Relationship Id="rId135" Type="http://schemas.openxmlformats.org/officeDocument/2006/relationships/slide" Target="slides/slide119.xml"/><Relationship Id="rId134" Type="http://schemas.openxmlformats.org/officeDocument/2006/relationships/slide" Target="slides/slide118.xml"/><Relationship Id="rId133" Type="http://schemas.openxmlformats.org/officeDocument/2006/relationships/slide" Target="slides/slide117.xml"/><Relationship Id="rId132" Type="http://schemas.openxmlformats.org/officeDocument/2006/relationships/slide" Target="slides/slide116.xml"/><Relationship Id="rId131" Type="http://schemas.openxmlformats.org/officeDocument/2006/relationships/slide" Target="slides/slide115.xml"/><Relationship Id="rId130" Type="http://schemas.openxmlformats.org/officeDocument/2006/relationships/slide" Target="slides/slide114.xml"/><Relationship Id="rId13" Type="http://schemas.openxmlformats.org/officeDocument/2006/relationships/slideMaster" Target="slideMasters/slideMaster12.xml"/><Relationship Id="rId129" Type="http://schemas.openxmlformats.org/officeDocument/2006/relationships/slide" Target="slides/slide113.xml"/><Relationship Id="rId128" Type="http://schemas.openxmlformats.org/officeDocument/2006/relationships/slide" Target="slides/slide112.xml"/><Relationship Id="rId127" Type="http://schemas.openxmlformats.org/officeDocument/2006/relationships/slide" Target="slides/slide111.xml"/><Relationship Id="rId126" Type="http://schemas.openxmlformats.org/officeDocument/2006/relationships/slide" Target="slides/slide110.xml"/><Relationship Id="rId125" Type="http://schemas.openxmlformats.org/officeDocument/2006/relationships/slide" Target="slides/slide109.xml"/><Relationship Id="rId124" Type="http://schemas.openxmlformats.org/officeDocument/2006/relationships/slide" Target="slides/slide108.xml"/><Relationship Id="rId123" Type="http://schemas.openxmlformats.org/officeDocument/2006/relationships/slide" Target="slides/slide107.xml"/><Relationship Id="rId122" Type="http://schemas.openxmlformats.org/officeDocument/2006/relationships/slide" Target="slides/slide106.xml"/><Relationship Id="rId121" Type="http://schemas.openxmlformats.org/officeDocument/2006/relationships/slide" Target="slides/slide105.xml"/><Relationship Id="rId120" Type="http://schemas.openxmlformats.org/officeDocument/2006/relationships/slide" Target="slides/slide104.xml"/><Relationship Id="rId12" Type="http://schemas.openxmlformats.org/officeDocument/2006/relationships/slideMaster" Target="slideMasters/slideMaster11.xml"/><Relationship Id="rId119" Type="http://schemas.openxmlformats.org/officeDocument/2006/relationships/slide" Target="slides/slide103.xml"/><Relationship Id="rId118" Type="http://schemas.openxmlformats.org/officeDocument/2006/relationships/slide" Target="slides/slide102.xml"/><Relationship Id="rId117" Type="http://schemas.openxmlformats.org/officeDocument/2006/relationships/slide" Target="slides/slide101.xml"/><Relationship Id="rId116" Type="http://schemas.openxmlformats.org/officeDocument/2006/relationships/slide" Target="slides/slide100.xml"/><Relationship Id="rId115" Type="http://schemas.openxmlformats.org/officeDocument/2006/relationships/slide" Target="slides/slide99.xml"/><Relationship Id="rId114" Type="http://schemas.openxmlformats.org/officeDocument/2006/relationships/slide" Target="slides/slide98.xml"/><Relationship Id="rId113" Type="http://schemas.openxmlformats.org/officeDocument/2006/relationships/slide" Target="slides/slide97.xml"/><Relationship Id="rId112" Type="http://schemas.openxmlformats.org/officeDocument/2006/relationships/slide" Target="slides/slide96.xml"/><Relationship Id="rId111" Type="http://schemas.openxmlformats.org/officeDocument/2006/relationships/slide" Target="slides/slide95.xml"/><Relationship Id="rId110" Type="http://schemas.openxmlformats.org/officeDocument/2006/relationships/slide" Target="slides/slide94.xml"/><Relationship Id="rId11" Type="http://schemas.openxmlformats.org/officeDocument/2006/relationships/slideMaster" Target="slideMasters/slideMaster10.xml"/><Relationship Id="rId109" Type="http://schemas.openxmlformats.org/officeDocument/2006/relationships/slide" Target="slides/slide93.xml"/><Relationship Id="rId108" Type="http://schemas.openxmlformats.org/officeDocument/2006/relationships/slide" Target="slides/slide92.xml"/><Relationship Id="rId107" Type="http://schemas.openxmlformats.org/officeDocument/2006/relationships/slide" Target="slides/slide91.xml"/><Relationship Id="rId106" Type="http://schemas.openxmlformats.org/officeDocument/2006/relationships/slide" Target="slides/slide90.xml"/><Relationship Id="rId105" Type="http://schemas.openxmlformats.org/officeDocument/2006/relationships/slide" Target="slides/slide89.xml"/><Relationship Id="rId104" Type="http://schemas.openxmlformats.org/officeDocument/2006/relationships/slide" Target="slides/slide88.xml"/><Relationship Id="rId103" Type="http://schemas.openxmlformats.org/officeDocument/2006/relationships/slide" Target="slides/slide87.xml"/><Relationship Id="rId102" Type="http://schemas.openxmlformats.org/officeDocument/2006/relationships/slide" Target="slides/slide86.xml"/><Relationship Id="rId101" Type="http://schemas.openxmlformats.org/officeDocument/2006/relationships/slide" Target="slides/slide85.xml"/><Relationship Id="rId100" Type="http://schemas.openxmlformats.org/officeDocument/2006/relationships/slide" Target="slides/slide84.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8A4084-3C51-4C1B-BACB-09D98B5C2F50}"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D91E75-12D2-4406-ABB1-CD1B42B49285}"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342265" rtl="0" eaLnBrk="1" latinLnBrk="0" hangingPunct="1">
      <a:defRPr sz="500" kern="1200">
        <a:solidFill>
          <a:schemeClr val="tx1"/>
        </a:solidFill>
        <a:latin typeface="+mn-lt"/>
        <a:ea typeface="+mn-ea"/>
        <a:cs typeface="+mn-cs"/>
      </a:defRPr>
    </a:lvl1pPr>
    <a:lvl2pPr marL="171450" algn="l" defTabSz="342265" rtl="0" eaLnBrk="1" latinLnBrk="0" hangingPunct="1">
      <a:defRPr sz="500" kern="1200">
        <a:solidFill>
          <a:schemeClr val="tx1"/>
        </a:solidFill>
        <a:latin typeface="+mn-lt"/>
        <a:ea typeface="+mn-ea"/>
        <a:cs typeface="+mn-cs"/>
      </a:defRPr>
    </a:lvl2pPr>
    <a:lvl3pPr marL="342900" algn="l" defTabSz="342265" rtl="0" eaLnBrk="1" latinLnBrk="0" hangingPunct="1">
      <a:defRPr sz="500" kern="1200">
        <a:solidFill>
          <a:schemeClr val="tx1"/>
        </a:solidFill>
        <a:latin typeface="+mn-lt"/>
        <a:ea typeface="+mn-ea"/>
        <a:cs typeface="+mn-cs"/>
      </a:defRPr>
    </a:lvl3pPr>
    <a:lvl4pPr marL="513715" algn="l" defTabSz="342265" rtl="0" eaLnBrk="1" latinLnBrk="0" hangingPunct="1">
      <a:defRPr sz="500" kern="1200">
        <a:solidFill>
          <a:schemeClr val="tx1"/>
        </a:solidFill>
        <a:latin typeface="+mn-lt"/>
        <a:ea typeface="+mn-ea"/>
        <a:cs typeface="+mn-cs"/>
      </a:defRPr>
    </a:lvl4pPr>
    <a:lvl5pPr marL="685165" algn="l" defTabSz="342265" rtl="0" eaLnBrk="1" latinLnBrk="0" hangingPunct="1">
      <a:defRPr sz="500" kern="1200">
        <a:solidFill>
          <a:schemeClr val="tx1"/>
        </a:solidFill>
        <a:latin typeface="+mn-lt"/>
        <a:ea typeface="+mn-ea"/>
        <a:cs typeface="+mn-cs"/>
      </a:defRPr>
    </a:lvl5pPr>
    <a:lvl6pPr marL="856615" algn="l" defTabSz="342265" rtl="0" eaLnBrk="1" latinLnBrk="0" hangingPunct="1">
      <a:defRPr sz="500" kern="1200">
        <a:solidFill>
          <a:schemeClr val="tx1"/>
        </a:solidFill>
        <a:latin typeface="+mn-lt"/>
        <a:ea typeface="+mn-ea"/>
        <a:cs typeface="+mn-cs"/>
      </a:defRPr>
    </a:lvl6pPr>
    <a:lvl7pPr marL="1028065" algn="l" defTabSz="342265" rtl="0" eaLnBrk="1" latinLnBrk="0" hangingPunct="1">
      <a:defRPr sz="500" kern="1200">
        <a:solidFill>
          <a:schemeClr val="tx1"/>
        </a:solidFill>
        <a:latin typeface="+mn-lt"/>
        <a:ea typeface="+mn-ea"/>
        <a:cs typeface="+mn-cs"/>
      </a:defRPr>
    </a:lvl7pPr>
    <a:lvl8pPr marL="1199515" algn="l" defTabSz="342265" rtl="0" eaLnBrk="1" latinLnBrk="0" hangingPunct="1">
      <a:defRPr sz="500" kern="1200">
        <a:solidFill>
          <a:schemeClr val="tx1"/>
        </a:solidFill>
        <a:latin typeface="+mn-lt"/>
        <a:ea typeface="+mn-ea"/>
        <a:cs typeface="+mn-cs"/>
      </a:defRPr>
    </a:lvl8pPr>
    <a:lvl9pPr marL="1370965" algn="l" defTabSz="342265" rtl="0" eaLnBrk="1" latinLnBrk="0" hangingPunct="1">
      <a:defRPr sz="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lIns="34268" tIns="17134" rIns="34268" bIns="17134"/>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a:prstGeom prst="rect">
            <a:avLst/>
          </a:prstGeom>
        </p:spPr>
        <p:txBody>
          <a:bodyPr lIns="34268" tIns="17134" rIns="34268" bIns="17134"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8"/>
            <a:ext cx="2057400" cy="4388644"/>
          </a:xfrm>
          <a:prstGeom prst="rect">
            <a:avLst/>
          </a:prstGeom>
        </p:spPr>
        <p:txBody>
          <a:bodyPr vert="eaVert"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8"/>
            <a:ext cx="6115050" cy="4388644"/>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2595563"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lIns="34268" tIns="17134" rIns="34268" bIns="17134"/>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4"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81575" y="1462089"/>
            <a:ext cx="1726406"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765132" y="1462089"/>
            <a:ext cx="1726406"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a:prstGeom prst="rect">
            <a:avLst/>
          </a:prstGeom>
        </p:spPr>
        <p:txBody>
          <a:bodyPr lIns="34268" tIns="17134" rIns="34268" bIns="17134"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2595563"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8"/>
            <a:ext cx="2057400" cy="4388644"/>
          </a:xfrm>
          <a:prstGeom prst="rect">
            <a:avLst/>
          </a:prstGeom>
        </p:spPr>
        <p:txBody>
          <a:bodyPr vert="eaVert"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8"/>
            <a:ext cx="6115050" cy="4388644"/>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0150"/>
            <a:ext cx="2057400" cy="339447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611505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lIns="34268" tIns="17134" rIns="34268" bIns="17134"/>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a:prstGeom prst="rect">
            <a:avLst/>
          </a:prstGeom>
        </p:spPr>
        <p:txBody>
          <a:bodyPr lIns="34268" tIns="17134" rIns="34268" bIns="17134"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sz="half" idx="1"/>
          </p:nvPr>
        </p:nvSpPr>
        <p:spPr>
          <a:xfrm>
            <a:off x="652464" y="666750"/>
            <a:ext cx="3890963" cy="3805238"/>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666750"/>
            <a:ext cx="3890963" cy="3805238"/>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4"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1"/>
            <a:ext cx="2057400" cy="4266009"/>
          </a:xfrm>
          <a:prstGeom prst="rect">
            <a:avLst/>
          </a:prstGeom>
        </p:spPr>
        <p:txBody>
          <a:bodyPr vert="eaVert"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1"/>
            <a:ext cx="6115050" cy="4266009"/>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0150"/>
            <a:ext cx="2057400" cy="358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6115050" cy="3581400"/>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0150"/>
            <a:ext cx="2057400" cy="358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6115050" cy="3581400"/>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3033713"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81475" y="804863"/>
            <a:ext cx="1176338" cy="35194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4" y="804863"/>
            <a:ext cx="3471863" cy="351948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3033713"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81475" y="804863"/>
            <a:ext cx="1176338" cy="35194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4" y="804863"/>
            <a:ext cx="3471863" cy="351948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33350"/>
            <a:ext cx="2057400" cy="446127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33350"/>
            <a:ext cx="6115050" cy="44612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1027" name="Rectangle 2"/>
          <p:cNvSpPr>
            <a:spLocks noGrp="1" noChangeArrowheads="1"/>
          </p:cNvSpPr>
          <p:nvPr>
            <p:ph type="body" idx="1"/>
          </p:nvPr>
        </p:nvSpPr>
        <p:spPr bwMode="auto">
          <a:xfrm>
            <a:off x="652465" y="1462089"/>
            <a:ext cx="7839075"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0005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1pPr>
      <a:lvl2pPr marL="56642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2pPr>
      <a:lvl3pPr marL="73279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3pPr>
      <a:lvl4pPr marL="89979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4pPr>
      <a:lvl5pPr marL="106616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5pPr>
      <a:lvl6pPr marL="123761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6pPr>
      <a:lvl7pPr marL="140906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7pPr>
      <a:lvl8pPr marL="157988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8pPr>
      <a:lvl9pPr marL="175133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1910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1pPr>
      <a:lvl2pPr marL="58547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2pPr>
      <a:lvl3pPr marL="75184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3pPr>
      <a:lvl4pPr marL="91884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4pPr>
      <a:lvl5pPr marL="108521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5pPr>
      <a:lvl6pPr marL="125666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6pPr>
      <a:lvl7pPr marL="142811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7pPr>
      <a:lvl8pPr marL="159893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8pPr>
      <a:lvl9pPr marL="177038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9219" name="Rectangle 2"/>
          <p:cNvSpPr>
            <a:spLocks noGrp="1" noChangeArrowheads="1"/>
          </p:cNvSpPr>
          <p:nvPr>
            <p:ph type="body" idx="1"/>
          </p:nvPr>
        </p:nvSpPr>
        <p:spPr bwMode="auto">
          <a:xfrm>
            <a:off x="652462" y="1462089"/>
            <a:ext cx="3829050"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10243" name="Rectangle 2"/>
          <p:cNvSpPr>
            <a:spLocks noGrp="1" noChangeArrowheads="1"/>
          </p:cNvSpPr>
          <p:nvPr>
            <p:ph type="body" idx="1"/>
          </p:nvPr>
        </p:nvSpPr>
        <p:spPr bwMode="auto">
          <a:xfrm>
            <a:off x="652465" y="1462089"/>
            <a:ext cx="7839075"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t"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11267" name="Rectangle 2"/>
          <p:cNvSpPr>
            <a:spLocks noGrp="1" noChangeArrowheads="1"/>
          </p:cNvSpPr>
          <p:nvPr>
            <p:ph type="body" idx="1"/>
          </p:nvPr>
        </p:nvSpPr>
        <p:spPr bwMode="auto">
          <a:xfrm>
            <a:off x="4981577" y="1462089"/>
            <a:ext cx="3509963"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
          <p:cNvSpPr>
            <a:spLocks noGrp="1" noChangeArrowheads="1"/>
          </p:cNvSpPr>
          <p:nvPr>
            <p:ph type="body" idx="1"/>
          </p:nvPr>
        </p:nvSpPr>
        <p:spPr bwMode="auto">
          <a:xfrm>
            <a:off x="652462" y="1462089"/>
            <a:ext cx="3829050"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
        <p:nvSpPr>
          <p:cNvPr id="12291" name="Rectangle 2"/>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652465" y="1566865"/>
            <a:ext cx="7839075" cy="200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body" idx="1"/>
          </p:nvPr>
        </p:nvSpPr>
        <p:spPr bwMode="auto">
          <a:xfrm>
            <a:off x="652465" y="666750"/>
            <a:ext cx="7839075" cy="380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00050"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1pPr>
      <a:lvl2pPr marL="566420"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2pPr>
      <a:lvl3pPr marL="732790"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3pPr>
      <a:lvl4pPr marL="899795"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4pPr>
      <a:lvl5pPr marL="1066165"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5pPr>
      <a:lvl6pPr marL="1237615"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6pPr>
      <a:lvl7pPr marL="1409065"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7pPr>
      <a:lvl8pPr marL="1579880"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8pPr>
      <a:lvl9pPr marL="1751330"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652465" y="3886201"/>
            <a:ext cx="7839075" cy="89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652465" y="3886201"/>
            <a:ext cx="7839075" cy="89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bwMode="auto">
          <a:xfrm>
            <a:off x="652463" y="804863"/>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b" anchorCtr="0" compatLnSpc="1"/>
          <a:lstStyle/>
          <a:p>
            <a:pPr lvl="0"/>
            <a:r>
              <a:rPr lang="en-US" smtClean="0">
                <a:sym typeface="Gill Sans" charset="0"/>
              </a:rPr>
              <a:t>Click to edit Master title style</a:t>
            </a:r>
            <a:endParaRPr lang="en-US" smtClean="0">
              <a:sym typeface="Gill Sans" charset="0"/>
            </a:endParaRPr>
          </a:p>
        </p:txBody>
      </p:sp>
      <p:sp>
        <p:nvSpPr>
          <p:cNvPr id="6147" name="Rectangle 2"/>
          <p:cNvSpPr>
            <a:spLocks noGrp="1" noChangeArrowheads="1"/>
          </p:cNvSpPr>
          <p:nvPr>
            <p:ph type="body" idx="1"/>
          </p:nvPr>
        </p:nvSpPr>
        <p:spPr bwMode="auto">
          <a:xfrm>
            <a:off x="652463" y="2586038"/>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t"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ctr" rtl="0" eaLnBrk="0" fontAlgn="base" hangingPunct="0">
        <a:spcBef>
          <a:spcPct val="0"/>
        </a:spcBef>
        <a:spcAft>
          <a:spcPct val="0"/>
        </a:spcAft>
        <a:defRPr sz="3600">
          <a:solidFill>
            <a:schemeClr val="tx1"/>
          </a:solidFill>
          <a:latin typeface="+mj-lt"/>
          <a:ea typeface="+mj-ea"/>
          <a:cs typeface="+mj-cs"/>
          <a:sym typeface="Gill Sans" charset="0"/>
        </a:defRPr>
      </a:lvl1pPr>
      <a:lvl2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7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7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7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7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700">
          <a:solidFill>
            <a:schemeClr val="tx1"/>
          </a:solidFill>
          <a:latin typeface="+mn-lt"/>
          <a:ea typeface="+mn-ea"/>
          <a:cs typeface="+mn-cs"/>
          <a:sym typeface="Gill Sans" charset="0"/>
        </a:defRPr>
      </a:lvl5pPr>
      <a:lvl6pPr marL="171450" algn="ctr" rtl="0" fontAlgn="base">
        <a:spcBef>
          <a:spcPct val="0"/>
        </a:spcBef>
        <a:spcAft>
          <a:spcPct val="0"/>
        </a:spcAft>
        <a:defRPr sz="1700">
          <a:solidFill>
            <a:schemeClr val="tx1"/>
          </a:solidFill>
          <a:latin typeface="+mn-lt"/>
          <a:ea typeface="+mn-ea"/>
          <a:cs typeface="+mn-cs"/>
          <a:sym typeface="Gill Sans" charset="0"/>
        </a:defRPr>
      </a:lvl6pPr>
      <a:lvl7pPr marL="342900" algn="ctr" rtl="0" fontAlgn="base">
        <a:spcBef>
          <a:spcPct val="0"/>
        </a:spcBef>
        <a:spcAft>
          <a:spcPct val="0"/>
        </a:spcAft>
        <a:defRPr sz="1700">
          <a:solidFill>
            <a:schemeClr val="tx1"/>
          </a:solidFill>
          <a:latin typeface="+mn-lt"/>
          <a:ea typeface="+mn-ea"/>
          <a:cs typeface="+mn-cs"/>
          <a:sym typeface="Gill Sans" charset="0"/>
        </a:defRPr>
      </a:lvl7pPr>
      <a:lvl8pPr marL="513715" algn="ctr" rtl="0" fontAlgn="base">
        <a:spcBef>
          <a:spcPct val="0"/>
        </a:spcBef>
        <a:spcAft>
          <a:spcPct val="0"/>
        </a:spcAft>
        <a:defRPr sz="1700">
          <a:solidFill>
            <a:schemeClr val="tx1"/>
          </a:solidFill>
          <a:latin typeface="+mn-lt"/>
          <a:ea typeface="+mn-ea"/>
          <a:cs typeface="+mn-cs"/>
          <a:sym typeface="Gill Sans" charset="0"/>
        </a:defRPr>
      </a:lvl8pPr>
      <a:lvl9pPr marL="685165" algn="ctr" rtl="0" fontAlgn="base">
        <a:spcBef>
          <a:spcPct val="0"/>
        </a:spcBef>
        <a:spcAft>
          <a:spcPct val="0"/>
        </a:spcAft>
        <a:defRPr sz="17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bwMode="auto">
          <a:xfrm>
            <a:off x="652463" y="804863"/>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b" anchorCtr="0" compatLnSpc="1"/>
          <a:lstStyle/>
          <a:p>
            <a:pPr lvl="0"/>
            <a:r>
              <a:rPr lang="en-US" smtClean="0">
                <a:sym typeface="Gill Sans" charset="0"/>
              </a:rPr>
              <a:t>Click to edit Master title style</a:t>
            </a:r>
            <a:endParaRPr lang="en-US" smtClean="0">
              <a:sym typeface="Gill Sans" charset="0"/>
            </a:endParaRPr>
          </a:p>
        </p:txBody>
      </p:sp>
      <p:sp>
        <p:nvSpPr>
          <p:cNvPr id="7171" name="Rectangle 2"/>
          <p:cNvSpPr>
            <a:spLocks noGrp="1" noChangeArrowheads="1"/>
          </p:cNvSpPr>
          <p:nvPr>
            <p:ph type="body" idx="1"/>
          </p:nvPr>
        </p:nvSpPr>
        <p:spPr bwMode="auto">
          <a:xfrm>
            <a:off x="652463" y="2586038"/>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t"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ctr" rtl="0" eaLnBrk="0" fontAlgn="base" hangingPunct="0">
        <a:spcBef>
          <a:spcPct val="0"/>
        </a:spcBef>
        <a:spcAft>
          <a:spcPct val="0"/>
        </a:spcAft>
        <a:defRPr sz="3600">
          <a:solidFill>
            <a:schemeClr val="tx1"/>
          </a:solidFill>
          <a:latin typeface="+mj-lt"/>
          <a:ea typeface="+mj-ea"/>
          <a:cs typeface="+mj-cs"/>
          <a:sym typeface="Gill Sans" charset="0"/>
        </a:defRPr>
      </a:lvl1pPr>
      <a:lvl2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7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7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7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7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700">
          <a:solidFill>
            <a:schemeClr val="tx1"/>
          </a:solidFill>
          <a:latin typeface="+mn-lt"/>
          <a:ea typeface="+mn-ea"/>
          <a:cs typeface="+mn-cs"/>
          <a:sym typeface="Gill Sans" charset="0"/>
        </a:defRPr>
      </a:lvl5pPr>
      <a:lvl6pPr marL="171450" algn="ctr" rtl="0" fontAlgn="base">
        <a:spcBef>
          <a:spcPct val="0"/>
        </a:spcBef>
        <a:spcAft>
          <a:spcPct val="0"/>
        </a:spcAft>
        <a:defRPr sz="1700">
          <a:solidFill>
            <a:schemeClr val="tx1"/>
          </a:solidFill>
          <a:latin typeface="+mn-lt"/>
          <a:ea typeface="+mn-ea"/>
          <a:cs typeface="+mn-cs"/>
          <a:sym typeface="Gill Sans" charset="0"/>
        </a:defRPr>
      </a:lvl6pPr>
      <a:lvl7pPr marL="342900" algn="ctr" rtl="0" fontAlgn="base">
        <a:spcBef>
          <a:spcPct val="0"/>
        </a:spcBef>
        <a:spcAft>
          <a:spcPct val="0"/>
        </a:spcAft>
        <a:defRPr sz="1700">
          <a:solidFill>
            <a:schemeClr val="tx1"/>
          </a:solidFill>
          <a:latin typeface="+mn-lt"/>
          <a:ea typeface="+mn-ea"/>
          <a:cs typeface="+mn-cs"/>
          <a:sym typeface="Gill Sans" charset="0"/>
        </a:defRPr>
      </a:lvl7pPr>
      <a:lvl8pPr marL="513715" algn="ctr" rtl="0" fontAlgn="base">
        <a:spcBef>
          <a:spcPct val="0"/>
        </a:spcBef>
        <a:spcAft>
          <a:spcPct val="0"/>
        </a:spcAft>
        <a:defRPr sz="1700">
          <a:solidFill>
            <a:schemeClr val="tx1"/>
          </a:solidFill>
          <a:latin typeface="+mn-lt"/>
          <a:ea typeface="+mn-ea"/>
          <a:cs typeface="+mn-cs"/>
          <a:sym typeface="Gill Sans" charset="0"/>
        </a:defRPr>
      </a:lvl8pPr>
      <a:lvl9pPr marL="685165" algn="ctr" rtl="0" fontAlgn="base">
        <a:spcBef>
          <a:spcPct val="0"/>
        </a:spcBef>
        <a:spcAft>
          <a:spcPct val="0"/>
        </a:spcAft>
        <a:defRPr sz="17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bwMode="auto">
          <a:xfrm>
            <a:off x="933450" y="133350"/>
            <a:ext cx="7277100"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1910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1pPr>
      <a:lvl2pPr marL="58547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2pPr>
      <a:lvl3pPr marL="75184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3pPr>
      <a:lvl4pPr marL="91884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4pPr>
      <a:lvl5pPr marL="108521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5pPr>
      <a:lvl6pPr marL="125666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6pPr>
      <a:lvl7pPr marL="142811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7pPr>
      <a:lvl8pPr marL="159893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8pPr>
      <a:lvl9pPr marL="177038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3.xml"/><Relationship Id="rId1" Type="http://schemas.openxmlformats.org/officeDocument/2006/relationships/image" Target="../media/image64.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113.xml"/><Relationship Id="rId3" Type="http://schemas.openxmlformats.org/officeDocument/2006/relationships/slideLayout" Target="../slideLayouts/slideLayout13.xml"/><Relationship Id="rId2" Type="http://schemas.openxmlformats.org/officeDocument/2006/relationships/image" Target="../media/image66.png"/><Relationship Id="rId1" Type="http://schemas.openxmlformats.org/officeDocument/2006/relationships/image" Target="../media/image65.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3.xml"/><Relationship Id="rId1" Type="http://schemas.openxmlformats.org/officeDocument/2006/relationships/image" Target="../media/image67.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3.xml"/><Relationship Id="rId1" Type="http://schemas.openxmlformats.org/officeDocument/2006/relationships/image" Target="../media/image68.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3.xml"/><Relationship Id="rId1" Type="http://schemas.openxmlformats.org/officeDocument/2006/relationships/image" Target="../media/image69.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0.pn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1.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3.xml"/><Relationship Id="rId1" Type="http://schemas.openxmlformats.org/officeDocument/2006/relationships/image" Target="../media/image7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3.xml"/><Relationship Id="rId1" Type="http://schemas.openxmlformats.org/officeDocument/2006/relationships/image" Target="../media/image73.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4.png"/></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5.png"/></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3.xml"/><Relationship Id="rId1" Type="http://schemas.openxmlformats.org/officeDocument/2006/relationships/image" Target="../media/image76.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3.xml"/><Relationship Id="rId1" Type="http://schemas.openxmlformats.org/officeDocument/2006/relationships/image" Target="../media/image77.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3.xml"/><Relationship Id="rId1" Type="http://schemas.openxmlformats.org/officeDocument/2006/relationships/image" Target="../media/image78.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3.xml"/><Relationship Id="rId1" Type="http://schemas.openxmlformats.org/officeDocument/2006/relationships/image" Target="../media/image7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3.xml"/><Relationship Id="rId1" Type="http://schemas.openxmlformats.org/officeDocument/2006/relationships/image" Target="../media/image80.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3.xml"/><Relationship Id="rId1" Type="http://schemas.openxmlformats.org/officeDocument/2006/relationships/image" Target="../media/image81.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3.xml"/><Relationship Id="rId1" Type="http://schemas.openxmlformats.org/officeDocument/2006/relationships/image" Target="../media/image82.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3.xml"/><Relationship Id="rId1" Type="http://schemas.openxmlformats.org/officeDocument/2006/relationships/image" Target="../media/image8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3.xml"/><Relationship Id="rId1" Type="http://schemas.openxmlformats.org/officeDocument/2006/relationships/image" Target="../media/image84.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3.xml"/><Relationship Id="rId1" Type="http://schemas.openxmlformats.org/officeDocument/2006/relationships/image" Target="../media/image85.pn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3.xml"/><Relationship Id="rId1" Type="http://schemas.openxmlformats.org/officeDocument/2006/relationships/image" Target="../media/image86.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3.xml"/><Relationship Id="rId1" Type="http://schemas.openxmlformats.org/officeDocument/2006/relationships/image" Target="../media/image87.pn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3.xml"/><Relationship Id="rId1" Type="http://schemas.openxmlformats.org/officeDocument/2006/relationships/image" Target="../media/image88.png"/></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3.xml"/><Relationship Id="rId1" Type="http://schemas.openxmlformats.org/officeDocument/2006/relationships/image" Target="../media/image8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3.xml"/><Relationship Id="rId1" Type="http://schemas.openxmlformats.org/officeDocument/2006/relationships/image" Target="../media/image90.pn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3.xml"/><Relationship Id="rId1" Type="http://schemas.openxmlformats.org/officeDocument/2006/relationships/image" Target="../media/image91.jpeg"/></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3.xml"/><Relationship Id="rId1" Type="http://schemas.openxmlformats.org/officeDocument/2006/relationships/image" Target="../media/image92.png"/></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3.xml"/><Relationship Id="rId2" Type="http://schemas.openxmlformats.org/officeDocument/2006/relationships/image" Target="../media/image19.png"/><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image" Target="../media/image2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3.xml"/><Relationship Id="rId2" Type="http://schemas.openxmlformats.org/officeDocument/2006/relationships/image" Target="../media/image30.png"/><Relationship Id="rId1"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image" Target="../media/image31.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3.xml"/><Relationship Id="rId2" Type="http://schemas.openxmlformats.org/officeDocument/2006/relationships/image" Target="../media/image33.png"/><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3.xml"/><Relationship Id="rId2" Type="http://schemas.openxmlformats.org/officeDocument/2006/relationships/image" Target="../media/image35.png"/><Relationship Id="rId1" Type="http://schemas.openxmlformats.org/officeDocument/2006/relationships/image" Target="../media/image3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image" Target="../media/image37.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image" Target="../media/image3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image" Target="../media/image40.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3.xml"/><Relationship Id="rId1" Type="http://schemas.openxmlformats.org/officeDocument/2006/relationships/image" Target="../media/image42.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image" Target="../media/image43.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image" Target="../media/image44.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3.xml"/><Relationship Id="rId1" Type="http://schemas.openxmlformats.org/officeDocument/2006/relationships/image" Target="../media/image4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3.xml"/><Relationship Id="rId1" Type="http://schemas.openxmlformats.org/officeDocument/2006/relationships/image" Target="../media/image4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xml"/><Relationship Id="rId1" Type="http://schemas.openxmlformats.org/officeDocument/2006/relationships/image" Target="../media/image47.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3.xml"/><Relationship Id="rId1" Type="http://schemas.openxmlformats.org/officeDocument/2006/relationships/image" Target="../media/image48.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3.xml"/><Relationship Id="rId1" Type="http://schemas.openxmlformats.org/officeDocument/2006/relationships/image" Target="../media/image49.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3.xml"/><Relationship Id="rId1" Type="http://schemas.openxmlformats.org/officeDocument/2006/relationships/image" Target="../media/image50.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3.xml"/><Relationship Id="rId1" Type="http://schemas.openxmlformats.org/officeDocument/2006/relationships/image" Target="../media/image5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3.xml"/><Relationship Id="rId1" Type="http://schemas.openxmlformats.org/officeDocument/2006/relationships/image" Target="../media/image5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3.xml"/><Relationship Id="rId1" Type="http://schemas.openxmlformats.org/officeDocument/2006/relationships/image" Target="../media/image5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3.xml"/><Relationship Id="rId1" Type="http://schemas.openxmlformats.org/officeDocument/2006/relationships/image" Target="../media/image54.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3.xml"/><Relationship Id="rId1" Type="http://schemas.openxmlformats.org/officeDocument/2006/relationships/image" Target="../media/image5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3.xml"/><Relationship Id="rId1" Type="http://schemas.openxmlformats.org/officeDocument/2006/relationships/image" Target="../media/image56.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3.xml"/><Relationship Id="rId1" Type="http://schemas.openxmlformats.org/officeDocument/2006/relationships/image" Target="../media/image57.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3.xml"/><Relationship Id="rId1" Type="http://schemas.openxmlformats.org/officeDocument/2006/relationships/image" Target="../media/image58.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3.xml"/><Relationship Id="rId1" Type="http://schemas.openxmlformats.org/officeDocument/2006/relationships/image" Target="../media/image59.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3.xml"/><Relationship Id="rId1" Type="http://schemas.openxmlformats.org/officeDocument/2006/relationships/image" Target="../media/image60.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3.xml"/><Relationship Id="rId1" Type="http://schemas.openxmlformats.org/officeDocument/2006/relationships/image" Target="../media/image61.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3.xml"/><Relationship Id="rId1" Type="http://schemas.openxmlformats.org/officeDocument/2006/relationships/image" Target="../media/image62.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3.xml"/><Relationship Id="rId1" Type="http://schemas.openxmlformats.org/officeDocument/2006/relationships/image" Target="../media/image63.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897" y="-2655"/>
            <a:ext cx="9175898" cy="5146155"/>
            <a:chOff x="-31898" y="-10633"/>
            <a:chExt cx="12259813" cy="6868633"/>
          </a:xfrm>
        </p:grpSpPr>
        <p:sp>
          <p:nvSpPr>
            <p:cNvPr id="9" name="矩形 8"/>
            <p:cNvSpPr/>
            <p:nvPr/>
          </p:nvSpPr>
          <p:spPr>
            <a:xfrm>
              <a:off x="0" y="0"/>
              <a:ext cx="12217340" cy="6858000"/>
            </a:xfrm>
            <a:prstGeom prst="rect">
              <a:avLst/>
            </a:prstGeom>
            <a:pattFill prst="dnDiag">
              <a:fgClr>
                <a:srgbClr val="F3F0E7"/>
              </a:fgClr>
              <a:bgClr>
                <a:srgbClr val="FFFFFF"/>
              </a:bgClr>
            </a:patt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0" name="矩形 9"/>
            <p:cNvSpPr/>
            <p:nvPr/>
          </p:nvSpPr>
          <p:spPr>
            <a:xfrm>
              <a:off x="-31898" y="-10633"/>
              <a:ext cx="12259813" cy="6868633"/>
            </a:xfrm>
            <a:prstGeom prst="rect">
              <a:avLst/>
            </a:prstGeom>
            <a:solidFill>
              <a:srgbClr val="F3F0E7">
                <a:alpha val="38000"/>
              </a:srgbClr>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sp>
        <p:nvSpPr>
          <p:cNvPr id="11" name="矩形 15"/>
          <p:cNvSpPr/>
          <p:nvPr/>
        </p:nvSpPr>
        <p:spPr>
          <a:xfrm>
            <a:off x="1098136" y="1212624"/>
            <a:ext cx="6732445" cy="2199536"/>
          </a:xfrm>
          <a:custGeom>
            <a:avLst/>
            <a:gdLst>
              <a:gd name="connsiteX0" fmla="*/ 0 w 8963246"/>
              <a:gd name="connsiteY0" fmla="*/ 0 h 2931203"/>
              <a:gd name="connsiteX1" fmla="*/ 8963246 w 8963246"/>
              <a:gd name="connsiteY1" fmla="*/ 0 h 2931203"/>
              <a:gd name="connsiteX2" fmla="*/ 8963246 w 8963246"/>
              <a:gd name="connsiteY2" fmla="*/ 2931203 h 2931203"/>
              <a:gd name="connsiteX3" fmla="*/ 0 w 8963246"/>
              <a:gd name="connsiteY3" fmla="*/ 2931203 h 2931203"/>
              <a:gd name="connsiteX4" fmla="*/ 0 w 8963246"/>
              <a:gd name="connsiteY4" fmla="*/ 0 h 2931203"/>
              <a:gd name="connsiteX0-1" fmla="*/ 2945219 w 8963246"/>
              <a:gd name="connsiteY0-2" fmla="*/ 733646 h 2931203"/>
              <a:gd name="connsiteX1-3" fmla="*/ 8963246 w 8963246"/>
              <a:gd name="connsiteY1-4" fmla="*/ 0 h 2931203"/>
              <a:gd name="connsiteX2-5" fmla="*/ 8963246 w 8963246"/>
              <a:gd name="connsiteY2-6" fmla="*/ 2931203 h 2931203"/>
              <a:gd name="connsiteX3-7" fmla="*/ 0 w 8963246"/>
              <a:gd name="connsiteY3-8" fmla="*/ 2931203 h 2931203"/>
              <a:gd name="connsiteX4-9" fmla="*/ 2945219 w 8963246"/>
              <a:gd name="connsiteY4-10" fmla="*/ 733646 h 2931203"/>
              <a:gd name="connsiteX0-11" fmla="*/ 457200 w 8963246"/>
              <a:gd name="connsiteY0-12" fmla="*/ 21265 h 2931203"/>
              <a:gd name="connsiteX1-13" fmla="*/ 8963246 w 8963246"/>
              <a:gd name="connsiteY1-14" fmla="*/ 0 h 2931203"/>
              <a:gd name="connsiteX2-15" fmla="*/ 8963246 w 8963246"/>
              <a:gd name="connsiteY2-16" fmla="*/ 2931203 h 2931203"/>
              <a:gd name="connsiteX3-17" fmla="*/ 0 w 8963246"/>
              <a:gd name="connsiteY3-18" fmla="*/ 2931203 h 2931203"/>
              <a:gd name="connsiteX4-19" fmla="*/ 457200 w 8963246"/>
              <a:gd name="connsiteY4-20" fmla="*/ 21265 h 2931203"/>
              <a:gd name="connsiteX0-21" fmla="*/ 457200 w 8963246"/>
              <a:gd name="connsiteY0-22" fmla="*/ 21265 h 2931203"/>
              <a:gd name="connsiteX1-23" fmla="*/ 8963246 w 8963246"/>
              <a:gd name="connsiteY1-24" fmla="*/ 0 h 2931203"/>
              <a:gd name="connsiteX2-25" fmla="*/ 5411972 w 8963246"/>
              <a:gd name="connsiteY2-26" fmla="*/ 2761082 h 2931203"/>
              <a:gd name="connsiteX3-27" fmla="*/ 0 w 8963246"/>
              <a:gd name="connsiteY3-28" fmla="*/ 2931203 h 2931203"/>
              <a:gd name="connsiteX4-29" fmla="*/ 457200 w 8963246"/>
              <a:gd name="connsiteY4-30" fmla="*/ 21265 h 2931203"/>
              <a:gd name="connsiteX0-31" fmla="*/ 457200 w 8963246"/>
              <a:gd name="connsiteY0-32" fmla="*/ 21265 h 2941835"/>
              <a:gd name="connsiteX1-33" fmla="*/ 8963246 w 8963246"/>
              <a:gd name="connsiteY1-34" fmla="*/ 0 h 2941835"/>
              <a:gd name="connsiteX2-35" fmla="*/ 7495953 w 8963246"/>
              <a:gd name="connsiteY2-36" fmla="*/ 2941835 h 2941835"/>
              <a:gd name="connsiteX3-37" fmla="*/ 0 w 8963246"/>
              <a:gd name="connsiteY3-38" fmla="*/ 2931203 h 2941835"/>
              <a:gd name="connsiteX4-39" fmla="*/ 457200 w 8963246"/>
              <a:gd name="connsiteY4-40" fmla="*/ 21265 h 2941835"/>
              <a:gd name="connsiteX0-41" fmla="*/ 457200 w 8963246"/>
              <a:gd name="connsiteY0-42" fmla="*/ 21265 h 2931203"/>
              <a:gd name="connsiteX1-43" fmla="*/ 8963246 w 8963246"/>
              <a:gd name="connsiteY1-44" fmla="*/ 0 h 2931203"/>
              <a:gd name="connsiteX2-45" fmla="*/ 7527851 w 8963246"/>
              <a:gd name="connsiteY2-46" fmla="*/ 2824877 h 2931203"/>
              <a:gd name="connsiteX3-47" fmla="*/ 0 w 8963246"/>
              <a:gd name="connsiteY3-48" fmla="*/ 2931203 h 2931203"/>
              <a:gd name="connsiteX4-49" fmla="*/ 457200 w 8963246"/>
              <a:gd name="connsiteY4-50" fmla="*/ 21265 h 2931203"/>
              <a:gd name="connsiteX0-51" fmla="*/ 457200 w 8963246"/>
              <a:gd name="connsiteY0-52" fmla="*/ 21265 h 2931203"/>
              <a:gd name="connsiteX1-53" fmla="*/ 8963246 w 8963246"/>
              <a:gd name="connsiteY1-54" fmla="*/ 0 h 2931203"/>
              <a:gd name="connsiteX2-55" fmla="*/ 7527851 w 8963246"/>
              <a:gd name="connsiteY2-56" fmla="*/ 2824877 h 2931203"/>
              <a:gd name="connsiteX3-57" fmla="*/ 0 w 8963246"/>
              <a:gd name="connsiteY3-58" fmla="*/ 2931203 h 2931203"/>
              <a:gd name="connsiteX4-59" fmla="*/ 457200 w 8963246"/>
              <a:gd name="connsiteY4-60" fmla="*/ 21265 h 2931203"/>
              <a:gd name="connsiteX0-61" fmla="*/ 457200 w 8963246"/>
              <a:gd name="connsiteY0-62" fmla="*/ 21265 h 2941835"/>
              <a:gd name="connsiteX1-63" fmla="*/ 8963246 w 8963246"/>
              <a:gd name="connsiteY1-64" fmla="*/ 0 h 2941835"/>
              <a:gd name="connsiteX2-65" fmla="*/ 7538483 w 8963246"/>
              <a:gd name="connsiteY2-66" fmla="*/ 2941835 h 2941835"/>
              <a:gd name="connsiteX3-67" fmla="*/ 0 w 8963246"/>
              <a:gd name="connsiteY3-68" fmla="*/ 2931203 h 2941835"/>
              <a:gd name="connsiteX4-69" fmla="*/ 457200 w 8963246"/>
              <a:gd name="connsiteY4-70" fmla="*/ 21265 h 2941835"/>
              <a:gd name="connsiteX0-71" fmla="*/ 457200 w 8995143"/>
              <a:gd name="connsiteY0-72" fmla="*/ 0 h 2920570"/>
              <a:gd name="connsiteX1-73" fmla="*/ 8995143 w 8995143"/>
              <a:gd name="connsiteY1-74" fmla="*/ 276447 h 2920570"/>
              <a:gd name="connsiteX2-75" fmla="*/ 7538483 w 8995143"/>
              <a:gd name="connsiteY2-76" fmla="*/ 2920570 h 2920570"/>
              <a:gd name="connsiteX3-77" fmla="*/ 0 w 8995143"/>
              <a:gd name="connsiteY3-78" fmla="*/ 2909938 h 2920570"/>
              <a:gd name="connsiteX4-79" fmla="*/ 457200 w 8995143"/>
              <a:gd name="connsiteY4-80" fmla="*/ 0 h 2920570"/>
              <a:gd name="connsiteX0-81" fmla="*/ 457200 w 9016408"/>
              <a:gd name="connsiteY0-82" fmla="*/ 0 h 2920570"/>
              <a:gd name="connsiteX1-83" fmla="*/ 9016408 w 9016408"/>
              <a:gd name="connsiteY1-84" fmla="*/ 10633 h 2920570"/>
              <a:gd name="connsiteX2-85" fmla="*/ 7538483 w 9016408"/>
              <a:gd name="connsiteY2-86" fmla="*/ 2920570 h 2920570"/>
              <a:gd name="connsiteX3-87" fmla="*/ 0 w 9016408"/>
              <a:gd name="connsiteY3-88" fmla="*/ 2909938 h 2920570"/>
              <a:gd name="connsiteX4-89" fmla="*/ 457200 w 9016408"/>
              <a:gd name="connsiteY4-90" fmla="*/ 0 h 2920570"/>
              <a:gd name="connsiteX0-91" fmla="*/ 457200 w 8995143"/>
              <a:gd name="connsiteY0-92" fmla="*/ 10632 h 2931202"/>
              <a:gd name="connsiteX1-93" fmla="*/ 8995143 w 8995143"/>
              <a:gd name="connsiteY1-94" fmla="*/ 0 h 2931202"/>
              <a:gd name="connsiteX2-95" fmla="*/ 7538483 w 8995143"/>
              <a:gd name="connsiteY2-96" fmla="*/ 2931202 h 2931202"/>
              <a:gd name="connsiteX3-97" fmla="*/ 0 w 8995143"/>
              <a:gd name="connsiteY3-98" fmla="*/ 2920570 h 2931202"/>
              <a:gd name="connsiteX4-99" fmla="*/ 457200 w 8995143"/>
              <a:gd name="connsiteY4-100" fmla="*/ 10632 h 2931202"/>
            </a:gdLst>
            <a:ahLst/>
            <a:cxnLst>
              <a:cxn ang="0">
                <a:pos x="connsiteX0-91" y="connsiteY0-92"/>
              </a:cxn>
              <a:cxn ang="0">
                <a:pos x="connsiteX1-93" y="connsiteY1-94"/>
              </a:cxn>
              <a:cxn ang="0">
                <a:pos x="connsiteX2-95" y="connsiteY2-96"/>
              </a:cxn>
              <a:cxn ang="0">
                <a:pos x="connsiteX3-97" y="connsiteY3-98"/>
              </a:cxn>
              <a:cxn ang="0">
                <a:pos x="connsiteX4-99" y="connsiteY4-100"/>
              </a:cxn>
            </a:cxnLst>
            <a:rect l="l" t="t" r="r" b="b"/>
            <a:pathLst>
              <a:path w="8995143" h="2931202">
                <a:moveTo>
                  <a:pt x="457200" y="10632"/>
                </a:moveTo>
                <a:lnTo>
                  <a:pt x="8995143" y="0"/>
                </a:lnTo>
                <a:lnTo>
                  <a:pt x="7538483" y="2931202"/>
                </a:lnTo>
                <a:lnTo>
                  <a:pt x="0" y="2920570"/>
                </a:lnTo>
                <a:lnTo>
                  <a:pt x="457200" y="10632"/>
                </a:lnTo>
                <a:close/>
              </a:path>
            </a:pathLst>
          </a:custGeom>
          <a:blipFill>
            <a:blip r:embed="rId1"/>
            <a:srcRect/>
            <a:stretch>
              <a:fillRect l="-465" t="-7496" r="-739" b="-55320"/>
            </a:stretch>
          </a:blip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2" name="等腰三角形 11"/>
          <p:cNvSpPr/>
          <p:nvPr/>
        </p:nvSpPr>
        <p:spPr>
          <a:xfrm rot="13449263">
            <a:off x="388385" y="348629"/>
            <a:ext cx="436583" cy="296046"/>
          </a:xfrm>
          <a:prstGeom prst="triangle">
            <a:avLst/>
          </a:prstGeom>
          <a:solidFill>
            <a:srgbClr val="00B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3" name="等腰三角形 12"/>
          <p:cNvSpPr/>
          <p:nvPr/>
        </p:nvSpPr>
        <p:spPr>
          <a:xfrm rot="19012586">
            <a:off x="437380" y="677873"/>
            <a:ext cx="938165" cy="636168"/>
          </a:xfrm>
          <a:prstGeom prst="triangle">
            <a:avLst/>
          </a:pr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5" name="等腰三角形 14"/>
          <p:cNvSpPr/>
          <p:nvPr/>
        </p:nvSpPr>
        <p:spPr>
          <a:xfrm rot="16398661">
            <a:off x="8286760" y="2961390"/>
            <a:ext cx="820160" cy="553286"/>
          </a:xfrm>
          <a:prstGeom prst="triangle">
            <a:avLst/>
          </a:pr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nvGrpSpPr>
          <p:cNvPr id="17" name="组合 16"/>
          <p:cNvGrpSpPr/>
          <p:nvPr/>
        </p:nvGrpSpPr>
        <p:grpSpPr>
          <a:xfrm>
            <a:off x="-31897" y="1082426"/>
            <a:ext cx="3578519" cy="3446726"/>
            <a:chOff x="-31898" y="1446028"/>
            <a:chExt cx="4781218" cy="4593265"/>
          </a:xfrm>
        </p:grpSpPr>
        <p:sp>
          <p:nvSpPr>
            <p:cNvPr id="18" name="矩形 7"/>
            <p:cNvSpPr/>
            <p:nvPr/>
          </p:nvSpPr>
          <p:spPr>
            <a:xfrm>
              <a:off x="-31898" y="1446028"/>
              <a:ext cx="4603898" cy="4593265"/>
            </a:xfrm>
            <a:custGeom>
              <a:avLst/>
              <a:gdLst>
                <a:gd name="connsiteX0" fmla="*/ 0 w 1403498"/>
                <a:gd name="connsiteY0" fmla="*/ 0 h 1105593"/>
                <a:gd name="connsiteX1" fmla="*/ 1403498 w 1403498"/>
                <a:gd name="connsiteY1" fmla="*/ 0 h 1105593"/>
                <a:gd name="connsiteX2" fmla="*/ 1403498 w 1403498"/>
                <a:gd name="connsiteY2" fmla="*/ 1105593 h 1105593"/>
                <a:gd name="connsiteX3" fmla="*/ 0 w 1403498"/>
                <a:gd name="connsiteY3" fmla="*/ 1105593 h 1105593"/>
                <a:gd name="connsiteX4" fmla="*/ 0 w 1403498"/>
                <a:gd name="connsiteY4" fmla="*/ 0 h 1105593"/>
                <a:gd name="connsiteX0-1" fmla="*/ 0 w 2126512"/>
                <a:gd name="connsiteY0-2" fmla="*/ 489097 h 1105593"/>
                <a:gd name="connsiteX1-3" fmla="*/ 2126512 w 2126512"/>
                <a:gd name="connsiteY1-4" fmla="*/ 0 h 1105593"/>
                <a:gd name="connsiteX2-5" fmla="*/ 2126512 w 2126512"/>
                <a:gd name="connsiteY2-6" fmla="*/ 1105593 h 1105593"/>
                <a:gd name="connsiteX3-7" fmla="*/ 723014 w 2126512"/>
                <a:gd name="connsiteY3-8" fmla="*/ 1105593 h 1105593"/>
                <a:gd name="connsiteX4-9" fmla="*/ 0 w 2126512"/>
                <a:gd name="connsiteY4-10" fmla="*/ 489097 h 1105593"/>
                <a:gd name="connsiteX0-11" fmla="*/ 0 w 2126512"/>
                <a:gd name="connsiteY0-12" fmla="*/ 2009553 h 2626049"/>
                <a:gd name="connsiteX1-13" fmla="*/ 2094614 w 2126512"/>
                <a:gd name="connsiteY1-14" fmla="*/ 0 h 2626049"/>
                <a:gd name="connsiteX2-15" fmla="*/ 2126512 w 2126512"/>
                <a:gd name="connsiteY2-16" fmla="*/ 2626049 h 2626049"/>
                <a:gd name="connsiteX3-17" fmla="*/ 723014 w 2126512"/>
                <a:gd name="connsiteY3-18" fmla="*/ 2626049 h 2626049"/>
                <a:gd name="connsiteX4-19" fmla="*/ 0 w 2126512"/>
                <a:gd name="connsiteY4-20" fmla="*/ 2009553 h 2626049"/>
                <a:gd name="connsiteX0-21" fmla="*/ 0 w 2126512"/>
                <a:gd name="connsiteY0-22" fmla="*/ 2062716 h 2679212"/>
                <a:gd name="connsiteX1-23" fmla="*/ 2126512 w 2126512"/>
                <a:gd name="connsiteY1-24" fmla="*/ 0 h 2679212"/>
                <a:gd name="connsiteX2-25" fmla="*/ 2126512 w 2126512"/>
                <a:gd name="connsiteY2-26" fmla="*/ 2679212 h 2679212"/>
                <a:gd name="connsiteX3-27" fmla="*/ 723014 w 2126512"/>
                <a:gd name="connsiteY3-28" fmla="*/ 2679212 h 2679212"/>
                <a:gd name="connsiteX4-29" fmla="*/ 0 w 2126512"/>
                <a:gd name="connsiteY4-30" fmla="*/ 2062716 h 2679212"/>
                <a:gd name="connsiteX0-31" fmla="*/ 0 w 2126512"/>
                <a:gd name="connsiteY0-32" fmla="*/ 2062716 h 4529277"/>
                <a:gd name="connsiteX1-33" fmla="*/ 2126512 w 2126512"/>
                <a:gd name="connsiteY1-34" fmla="*/ 0 h 4529277"/>
                <a:gd name="connsiteX2-35" fmla="*/ 2126512 w 2126512"/>
                <a:gd name="connsiteY2-36" fmla="*/ 2679212 h 4529277"/>
                <a:gd name="connsiteX3-37" fmla="*/ 31897 w 2126512"/>
                <a:gd name="connsiteY3-38" fmla="*/ 4529277 h 4529277"/>
                <a:gd name="connsiteX4-39" fmla="*/ 0 w 2126512"/>
                <a:gd name="connsiteY4-40" fmla="*/ 2062716 h 4529277"/>
                <a:gd name="connsiteX0-41" fmla="*/ 0 w 4603898"/>
                <a:gd name="connsiteY0-42" fmla="*/ 2105439 h 4572000"/>
                <a:gd name="connsiteX1-43" fmla="*/ 2126512 w 4603898"/>
                <a:gd name="connsiteY1-44" fmla="*/ 42723 h 4572000"/>
                <a:gd name="connsiteX2-45" fmla="*/ 4603898 w 4603898"/>
                <a:gd name="connsiteY2-46" fmla="*/ 0 h 4572000"/>
                <a:gd name="connsiteX3-47" fmla="*/ 31897 w 4603898"/>
                <a:gd name="connsiteY3-48" fmla="*/ 4572000 h 4572000"/>
                <a:gd name="connsiteX4-49" fmla="*/ 0 w 4603898"/>
                <a:gd name="connsiteY4-50" fmla="*/ 2105439 h 4572000"/>
                <a:gd name="connsiteX0-51" fmla="*/ 0 w 4603898"/>
                <a:gd name="connsiteY0-52" fmla="*/ 2105439 h 4593265"/>
                <a:gd name="connsiteX1-53" fmla="*/ 2126512 w 4603898"/>
                <a:gd name="connsiteY1-54" fmla="*/ 42723 h 4593265"/>
                <a:gd name="connsiteX2-55" fmla="*/ 4603898 w 4603898"/>
                <a:gd name="connsiteY2-56" fmla="*/ 0 h 4593265"/>
                <a:gd name="connsiteX3-57" fmla="*/ 10632 w 4603898"/>
                <a:gd name="connsiteY3-58" fmla="*/ 4593265 h 4593265"/>
                <a:gd name="connsiteX4-59" fmla="*/ 0 w 4603898"/>
                <a:gd name="connsiteY4-60" fmla="*/ 2105439 h 4593265"/>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603898" h="4593265">
                  <a:moveTo>
                    <a:pt x="0" y="2105439"/>
                  </a:moveTo>
                  <a:lnTo>
                    <a:pt x="2126512" y="42723"/>
                  </a:lnTo>
                  <a:lnTo>
                    <a:pt x="4603898" y="0"/>
                  </a:lnTo>
                  <a:lnTo>
                    <a:pt x="10632" y="4593265"/>
                  </a:lnTo>
                  <a:lnTo>
                    <a:pt x="0" y="2105439"/>
                  </a:lnTo>
                  <a:close/>
                </a:path>
              </a:pathLst>
            </a:custGeom>
            <a:solidFill>
              <a:srgbClr val="00B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9" name="等腰三角形 8"/>
            <p:cNvSpPr/>
            <p:nvPr/>
          </p:nvSpPr>
          <p:spPr>
            <a:xfrm>
              <a:off x="4387085" y="1446941"/>
              <a:ext cx="362235" cy="188876"/>
            </a:xfrm>
            <a:custGeom>
              <a:avLst/>
              <a:gdLst>
                <a:gd name="connsiteX0" fmla="*/ 0 w 314527"/>
                <a:gd name="connsiteY0" fmla="*/ 212730 h 212730"/>
                <a:gd name="connsiteX1" fmla="*/ 157264 w 314527"/>
                <a:gd name="connsiteY1" fmla="*/ 0 h 212730"/>
                <a:gd name="connsiteX2" fmla="*/ 314527 w 314527"/>
                <a:gd name="connsiteY2" fmla="*/ 212730 h 212730"/>
                <a:gd name="connsiteX3" fmla="*/ 0 w 314527"/>
                <a:gd name="connsiteY3" fmla="*/ 212730 h 212730"/>
                <a:gd name="connsiteX0-1" fmla="*/ 0 w 314527"/>
                <a:gd name="connsiteY0-2" fmla="*/ 212730 h 212730"/>
                <a:gd name="connsiteX1-3" fmla="*/ 228826 w 314527"/>
                <a:gd name="connsiteY1-4" fmla="*/ 0 h 212730"/>
                <a:gd name="connsiteX2-5" fmla="*/ 314527 w 314527"/>
                <a:gd name="connsiteY2-6" fmla="*/ 212730 h 212730"/>
                <a:gd name="connsiteX3-7" fmla="*/ 0 w 314527"/>
                <a:gd name="connsiteY3-8" fmla="*/ 212730 h 212730"/>
                <a:gd name="connsiteX0-9" fmla="*/ 0 w 314527"/>
                <a:gd name="connsiteY0-10" fmla="*/ 204779 h 204779"/>
                <a:gd name="connsiteX1-11" fmla="*/ 181118 w 314527"/>
                <a:gd name="connsiteY1-12" fmla="*/ 0 h 204779"/>
                <a:gd name="connsiteX2-13" fmla="*/ 314527 w 314527"/>
                <a:gd name="connsiteY2-14" fmla="*/ 204779 h 204779"/>
                <a:gd name="connsiteX3-15" fmla="*/ 0 w 314527"/>
                <a:gd name="connsiteY3-16" fmla="*/ 204779 h 204779"/>
                <a:gd name="connsiteX0-17" fmla="*/ 0 w 394040"/>
                <a:gd name="connsiteY0-18" fmla="*/ 204779 h 228633"/>
                <a:gd name="connsiteX1-19" fmla="*/ 181118 w 394040"/>
                <a:gd name="connsiteY1-20" fmla="*/ 0 h 228633"/>
                <a:gd name="connsiteX2-21" fmla="*/ 394040 w 394040"/>
                <a:gd name="connsiteY2-22" fmla="*/ 228633 h 228633"/>
                <a:gd name="connsiteX3-23" fmla="*/ 0 w 394040"/>
                <a:gd name="connsiteY3-24" fmla="*/ 204779 h 228633"/>
                <a:gd name="connsiteX0-25" fmla="*/ 0 w 370186"/>
                <a:gd name="connsiteY0-26" fmla="*/ 204779 h 228633"/>
                <a:gd name="connsiteX1-27" fmla="*/ 181118 w 370186"/>
                <a:gd name="connsiteY1-28" fmla="*/ 0 h 228633"/>
                <a:gd name="connsiteX2-29" fmla="*/ 370186 w 370186"/>
                <a:gd name="connsiteY2-30" fmla="*/ 228633 h 228633"/>
                <a:gd name="connsiteX3-31" fmla="*/ 0 w 370186"/>
                <a:gd name="connsiteY3-32" fmla="*/ 204779 h 228633"/>
                <a:gd name="connsiteX0-33" fmla="*/ 0 w 362235"/>
                <a:gd name="connsiteY0-34" fmla="*/ 204779 h 204779"/>
                <a:gd name="connsiteX1-35" fmla="*/ 181118 w 362235"/>
                <a:gd name="connsiteY1-36" fmla="*/ 0 h 204779"/>
                <a:gd name="connsiteX2-37" fmla="*/ 362235 w 362235"/>
                <a:gd name="connsiteY2-38" fmla="*/ 204779 h 204779"/>
                <a:gd name="connsiteX3-39" fmla="*/ 0 w 362235"/>
                <a:gd name="connsiteY3-40" fmla="*/ 204779 h 204779"/>
                <a:gd name="connsiteX0-41" fmla="*/ 0 w 362235"/>
                <a:gd name="connsiteY0-42" fmla="*/ 188876 h 188876"/>
                <a:gd name="connsiteX1-43" fmla="*/ 173167 w 362235"/>
                <a:gd name="connsiteY1-44" fmla="*/ 0 h 188876"/>
                <a:gd name="connsiteX2-45" fmla="*/ 362235 w 362235"/>
                <a:gd name="connsiteY2-46" fmla="*/ 188876 h 188876"/>
                <a:gd name="connsiteX3-47" fmla="*/ 0 w 362235"/>
                <a:gd name="connsiteY3-48" fmla="*/ 188876 h 188876"/>
              </a:gdLst>
              <a:ahLst/>
              <a:cxnLst>
                <a:cxn ang="0">
                  <a:pos x="connsiteX0-41" y="connsiteY0-42"/>
                </a:cxn>
                <a:cxn ang="0">
                  <a:pos x="connsiteX1-43" y="connsiteY1-44"/>
                </a:cxn>
                <a:cxn ang="0">
                  <a:pos x="connsiteX2-45" y="connsiteY2-46"/>
                </a:cxn>
                <a:cxn ang="0">
                  <a:pos x="connsiteX3-47" y="connsiteY3-48"/>
                </a:cxn>
              </a:cxnLst>
              <a:rect l="l" t="t" r="r" b="b"/>
              <a:pathLst>
                <a:path w="362235" h="188876">
                  <a:moveTo>
                    <a:pt x="0" y="188876"/>
                  </a:moveTo>
                  <a:lnTo>
                    <a:pt x="173167" y="0"/>
                  </a:lnTo>
                  <a:lnTo>
                    <a:pt x="362235" y="188876"/>
                  </a:lnTo>
                  <a:lnTo>
                    <a:pt x="0" y="188876"/>
                  </a:lnTo>
                  <a:close/>
                </a:path>
              </a:pathLst>
            </a:cu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grpSp>
        <p:nvGrpSpPr>
          <p:cNvPr id="20" name="组合 19"/>
          <p:cNvGrpSpPr/>
          <p:nvPr/>
        </p:nvGrpSpPr>
        <p:grpSpPr>
          <a:xfrm>
            <a:off x="4250334" y="-10633"/>
            <a:ext cx="4893665" cy="3654169"/>
            <a:chOff x="5689544" y="-10633"/>
            <a:chExt cx="6538371" cy="4869713"/>
          </a:xfrm>
          <a:solidFill>
            <a:srgbClr val="00B050"/>
          </a:solidFill>
        </p:grpSpPr>
        <p:sp>
          <p:nvSpPr>
            <p:cNvPr id="22" name="矩形 10"/>
            <p:cNvSpPr/>
            <p:nvPr/>
          </p:nvSpPr>
          <p:spPr>
            <a:xfrm>
              <a:off x="5689544" y="4538436"/>
              <a:ext cx="1831653" cy="306265"/>
            </a:xfrm>
            <a:custGeom>
              <a:avLst/>
              <a:gdLst>
                <a:gd name="connsiteX0" fmla="*/ 0 w 2530548"/>
                <a:gd name="connsiteY0" fmla="*/ 0 h 348794"/>
                <a:gd name="connsiteX1" fmla="*/ 2530548 w 2530548"/>
                <a:gd name="connsiteY1" fmla="*/ 0 h 348794"/>
                <a:gd name="connsiteX2" fmla="*/ 2530548 w 2530548"/>
                <a:gd name="connsiteY2" fmla="*/ 348794 h 348794"/>
                <a:gd name="connsiteX3" fmla="*/ 0 w 2530548"/>
                <a:gd name="connsiteY3" fmla="*/ 348794 h 348794"/>
                <a:gd name="connsiteX4" fmla="*/ 0 w 2530548"/>
                <a:gd name="connsiteY4" fmla="*/ 0 h 348794"/>
                <a:gd name="connsiteX0-1" fmla="*/ 0 w 2977116"/>
                <a:gd name="connsiteY0-2" fmla="*/ 31898 h 348794"/>
                <a:gd name="connsiteX1-3" fmla="*/ 2977116 w 2977116"/>
                <a:gd name="connsiteY1-4" fmla="*/ 0 h 348794"/>
                <a:gd name="connsiteX2-5" fmla="*/ 2977116 w 2977116"/>
                <a:gd name="connsiteY2-6" fmla="*/ 348794 h 348794"/>
                <a:gd name="connsiteX3-7" fmla="*/ 446568 w 2977116"/>
                <a:gd name="connsiteY3-8" fmla="*/ 348794 h 348794"/>
                <a:gd name="connsiteX4-9" fmla="*/ 0 w 2977116"/>
                <a:gd name="connsiteY4-10" fmla="*/ 31898 h 348794"/>
                <a:gd name="connsiteX0-11" fmla="*/ 0 w 2977116"/>
                <a:gd name="connsiteY0-12" fmla="*/ 31898 h 348794"/>
                <a:gd name="connsiteX1-13" fmla="*/ 2977116 w 2977116"/>
                <a:gd name="connsiteY1-14" fmla="*/ 0 h 348794"/>
                <a:gd name="connsiteX2-15" fmla="*/ 2977116 w 2977116"/>
                <a:gd name="connsiteY2-16" fmla="*/ 348794 h 348794"/>
                <a:gd name="connsiteX3-17" fmla="*/ 425303 w 2977116"/>
                <a:gd name="connsiteY3-18" fmla="*/ 242468 h 348794"/>
                <a:gd name="connsiteX4-19" fmla="*/ 0 w 2977116"/>
                <a:gd name="connsiteY4-20" fmla="*/ 31898 h 348794"/>
                <a:gd name="connsiteX0-21" fmla="*/ 0 w 2977116"/>
                <a:gd name="connsiteY0-22" fmla="*/ 31898 h 348794"/>
                <a:gd name="connsiteX1-23" fmla="*/ 2977116 w 2977116"/>
                <a:gd name="connsiteY1-24" fmla="*/ 0 h 348794"/>
                <a:gd name="connsiteX2-25" fmla="*/ 2977116 w 2977116"/>
                <a:gd name="connsiteY2-26" fmla="*/ 348794 h 348794"/>
                <a:gd name="connsiteX3-27" fmla="*/ 425303 w 2977116"/>
                <a:gd name="connsiteY3-28" fmla="*/ 338162 h 348794"/>
                <a:gd name="connsiteX4-29" fmla="*/ 0 w 2977116"/>
                <a:gd name="connsiteY4-30" fmla="*/ 31898 h 348794"/>
                <a:gd name="connsiteX0-31" fmla="*/ 0 w 2977116"/>
                <a:gd name="connsiteY0-32" fmla="*/ 21265 h 338161"/>
                <a:gd name="connsiteX1-33" fmla="*/ 1616148 w 2977116"/>
                <a:gd name="connsiteY1-34" fmla="*/ 0 h 338161"/>
                <a:gd name="connsiteX2-35" fmla="*/ 2977116 w 2977116"/>
                <a:gd name="connsiteY2-36" fmla="*/ 338161 h 338161"/>
                <a:gd name="connsiteX3-37" fmla="*/ 425303 w 2977116"/>
                <a:gd name="connsiteY3-38" fmla="*/ 327529 h 338161"/>
                <a:gd name="connsiteX4-39" fmla="*/ 0 w 2977116"/>
                <a:gd name="connsiteY4-40" fmla="*/ 21265 h 338161"/>
                <a:gd name="connsiteX0-41" fmla="*/ 0 w 1616148"/>
                <a:gd name="connsiteY0-42" fmla="*/ 21265 h 338161"/>
                <a:gd name="connsiteX1-43" fmla="*/ 1616148 w 1616148"/>
                <a:gd name="connsiteY1-44" fmla="*/ 0 h 338161"/>
                <a:gd name="connsiteX2-45" fmla="*/ 1488558 w 1616148"/>
                <a:gd name="connsiteY2-46" fmla="*/ 338161 h 338161"/>
                <a:gd name="connsiteX3-47" fmla="*/ 425303 w 1616148"/>
                <a:gd name="connsiteY3-48" fmla="*/ 327529 h 338161"/>
                <a:gd name="connsiteX4-49" fmla="*/ 0 w 1616148"/>
                <a:gd name="connsiteY4-50" fmla="*/ 21265 h 338161"/>
                <a:gd name="connsiteX0-51" fmla="*/ 0 w 1616148"/>
                <a:gd name="connsiteY0-52" fmla="*/ 21265 h 327529"/>
                <a:gd name="connsiteX1-53" fmla="*/ 1616148 w 1616148"/>
                <a:gd name="connsiteY1-54" fmla="*/ 0 h 327529"/>
                <a:gd name="connsiteX2-55" fmla="*/ 1212112 w 1616148"/>
                <a:gd name="connsiteY2-56" fmla="*/ 306263 h 327529"/>
                <a:gd name="connsiteX3-57" fmla="*/ 425303 w 1616148"/>
                <a:gd name="connsiteY3-58" fmla="*/ 327529 h 327529"/>
                <a:gd name="connsiteX4-59" fmla="*/ 0 w 1616148"/>
                <a:gd name="connsiteY4-60" fmla="*/ 21265 h 327529"/>
                <a:gd name="connsiteX0-61" fmla="*/ 0 w 1616148"/>
                <a:gd name="connsiteY0-62" fmla="*/ 21265 h 327529"/>
                <a:gd name="connsiteX1-63" fmla="*/ 1616148 w 1616148"/>
                <a:gd name="connsiteY1-64" fmla="*/ 0 h 327529"/>
                <a:gd name="connsiteX2-65" fmla="*/ 1477926 w 1616148"/>
                <a:gd name="connsiteY2-66" fmla="*/ 327529 h 327529"/>
                <a:gd name="connsiteX3-67" fmla="*/ 425303 w 1616148"/>
                <a:gd name="connsiteY3-68" fmla="*/ 327529 h 327529"/>
                <a:gd name="connsiteX4-69" fmla="*/ 0 w 1616148"/>
                <a:gd name="connsiteY4-70" fmla="*/ 21265 h 327529"/>
                <a:gd name="connsiteX0-71" fmla="*/ 0 w 1722473"/>
                <a:gd name="connsiteY0-72" fmla="*/ 0 h 306264"/>
                <a:gd name="connsiteX1-73" fmla="*/ 1722473 w 1722473"/>
                <a:gd name="connsiteY1-74" fmla="*/ 0 h 306264"/>
                <a:gd name="connsiteX2-75" fmla="*/ 1477926 w 1722473"/>
                <a:gd name="connsiteY2-76" fmla="*/ 306264 h 306264"/>
                <a:gd name="connsiteX3-77" fmla="*/ 425303 w 1722473"/>
                <a:gd name="connsiteY3-78" fmla="*/ 306264 h 306264"/>
                <a:gd name="connsiteX4-79" fmla="*/ 0 w 1722473"/>
                <a:gd name="connsiteY4-80" fmla="*/ 0 h 306264"/>
                <a:gd name="connsiteX0-81" fmla="*/ 0 w 1763416"/>
                <a:gd name="connsiteY0-82" fmla="*/ 0 h 306264"/>
                <a:gd name="connsiteX1-83" fmla="*/ 1763416 w 1763416"/>
                <a:gd name="connsiteY1-84" fmla="*/ 13648 h 306264"/>
                <a:gd name="connsiteX2-85" fmla="*/ 1477926 w 1763416"/>
                <a:gd name="connsiteY2-86" fmla="*/ 306264 h 306264"/>
                <a:gd name="connsiteX3-87" fmla="*/ 425303 w 1763416"/>
                <a:gd name="connsiteY3-88" fmla="*/ 306264 h 306264"/>
                <a:gd name="connsiteX4-89" fmla="*/ 0 w 1763416"/>
                <a:gd name="connsiteY4-90" fmla="*/ 0 h 306264"/>
                <a:gd name="connsiteX0-91" fmla="*/ 0 w 1831654"/>
                <a:gd name="connsiteY0-92" fmla="*/ 0 h 306264"/>
                <a:gd name="connsiteX1-93" fmla="*/ 1831654 w 1831654"/>
                <a:gd name="connsiteY1-94" fmla="*/ 0 h 306264"/>
                <a:gd name="connsiteX2-95" fmla="*/ 1477926 w 1831654"/>
                <a:gd name="connsiteY2-96" fmla="*/ 306264 h 306264"/>
                <a:gd name="connsiteX3-97" fmla="*/ 425303 w 1831654"/>
                <a:gd name="connsiteY3-98" fmla="*/ 306264 h 306264"/>
                <a:gd name="connsiteX4-99" fmla="*/ 0 w 1831654"/>
                <a:gd name="connsiteY4-100" fmla="*/ 0 h 306264"/>
                <a:gd name="connsiteX0-101" fmla="*/ 0 w 1831654"/>
                <a:gd name="connsiteY0-102" fmla="*/ 0 h 306264"/>
                <a:gd name="connsiteX1-103" fmla="*/ 1831654 w 1831654"/>
                <a:gd name="connsiteY1-104" fmla="*/ 0 h 306264"/>
                <a:gd name="connsiteX2-105" fmla="*/ 1517021 w 1831654"/>
                <a:gd name="connsiteY2-106" fmla="*/ 306264 h 306264"/>
                <a:gd name="connsiteX3-107" fmla="*/ 425303 w 1831654"/>
                <a:gd name="connsiteY3-108" fmla="*/ 306264 h 306264"/>
                <a:gd name="connsiteX4-109" fmla="*/ 0 w 1831654"/>
                <a:gd name="connsiteY4-110" fmla="*/ 0 h 306264"/>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831654" h="306264">
                  <a:moveTo>
                    <a:pt x="0" y="0"/>
                  </a:moveTo>
                  <a:lnTo>
                    <a:pt x="1831654" y="0"/>
                  </a:lnTo>
                  <a:lnTo>
                    <a:pt x="1517021" y="306264"/>
                  </a:lnTo>
                  <a:lnTo>
                    <a:pt x="425303" y="306264"/>
                  </a:lnTo>
                  <a:lnTo>
                    <a:pt x="0" y="0"/>
                  </a:lnTo>
                  <a:close/>
                </a:path>
              </a:pathLst>
            </a:cu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21" name="矩形 9"/>
            <p:cNvSpPr/>
            <p:nvPr/>
          </p:nvSpPr>
          <p:spPr>
            <a:xfrm>
              <a:off x="7176979" y="-10633"/>
              <a:ext cx="5050936" cy="4869713"/>
            </a:xfrm>
            <a:custGeom>
              <a:avLst/>
              <a:gdLst>
                <a:gd name="connsiteX0" fmla="*/ 0 w 1180214"/>
                <a:gd name="connsiteY0" fmla="*/ 0 h 808075"/>
                <a:gd name="connsiteX1" fmla="*/ 1180214 w 1180214"/>
                <a:gd name="connsiteY1" fmla="*/ 0 h 808075"/>
                <a:gd name="connsiteX2" fmla="*/ 1180214 w 1180214"/>
                <a:gd name="connsiteY2" fmla="*/ 808075 h 808075"/>
                <a:gd name="connsiteX3" fmla="*/ 0 w 1180214"/>
                <a:gd name="connsiteY3" fmla="*/ 808075 h 808075"/>
                <a:gd name="connsiteX4" fmla="*/ 0 w 1180214"/>
                <a:gd name="connsiteY4" fmla="*/ 0 h 808075"/>
                <a:gd name="connsiteX0-1" fmla="*/ 0 w 4997303"/>
                <a:gd name="connsiteY0-2" fmla="*/ 1956390 h 2764465"/>
                <a:gd name="connsiteX1-3" fmla="*/ 4997303 w 4997303"/>
                <a:gd name="connsiteY1-4" fmla="*/ 0 h 2764465"/>
                <a:gd name="connsiteX2-5" fmla="*/ 1180214 w 4997303"/>
                <a:gd name="connsiteY2-6" fmla="*/ 2764465 h 2764465"/>
                <a:gd name="connsiteX3-7" fmla="*/ 0 w 4997303"/>
                <a:gd name="connsiteY3-8" fmla="*/ 2764465 h 2764465"/>
                <a:gd name="connsiteX4-9" fmla="*/ 0 w 4997303"/>
                <a:gd name="connsiteY4-10" fmla="*/ 1956390 h 2764465"/>
                <a:gd name="connsiteX0-11" fmla="*/ 4869711 w 4997303"/>
                <a:gd name="connsiteY0-12" fmla="*/ 0 h 5103629"/>
                <a:gd name="connsiteX1-13" fmla="*/ 4997303 w 4997303"/>
                <a:gd name="connsiteY1-14" fmla="*/ 2339164 h 5103629"/>
                <a:gd name="connsiteX2-15" fmla="*/ 1180214 w 4997303"/>
                <a:gd name="connsiteY2-16" fmla="*/ 5103629 h 5103629"/>
                <a:gd name="connsiteX3-17" fmla="*/ 0 w 4997303"/>
                <a:gd name="connsiteY3-18" fmla="*/ 5103629 h 5103629"/>
                <a:gd name="connsiteX4-19" fmla="*/ 4869711 w 4997303"/>
                <a:gd name="connsiteY4-20" fmla="*/ 0 h 5103629"/>
                <a:gd name="connsiteX0-21" fmla="*/ 4912241 w 5039833"/>
                <a:gd name="connsiteY0-22" fmla="*/ 0 h 5103629"/>
                <a:gd name="connsiteX1-23" fmla="*/ 5039833 w 5039833"/>
                <a:gd name="connsiteY1-24" fmla="*/ 2339164 h 5103629"/>
                <a:gd name="connsiteX2-25" fmla="*/ 1222744 w 5039833"/>
                <a:gd name="connsiteY2-26" fmla="*/ 5103629 h 5103629"/>
                <a:gd name="connsiteX3-27" fmla="*/ 0 w 5039833"/>
                <a:gd name="connsiteY3-28" fmla="*/ 4901611 h 5103629"/>
                <a:gd name="connsiteX4-29" fmla="*/ 4912241 w 5039833"/>
                <a:gd name="connsiteY4-30" fmla="*/ 0 h 5103629"/>
                <a:gd name="connsiteX0-31" fmla="*/ 4912241 w 5039833"/>
                <a:gd name="connsiteY0-32" fmla="*/ 0 h 4901611"/>
                <a:gd name="connsiteX1-33" fmla="*/ 5039833 w 5039833"/>
                <a:gd name="connsiteY1-34" fmla="*/ 2339164 h 4901611"/>
                <a:gd name="connsiteX2-35" fmla="*/ 2551813 w 5039833"/>
                <a:gd name="connsiteY2-36" fmla="*/ 4890978 h 4901611"/>
                <a:gd name="connsiteX3-37" fmla="*/ 0 w 5039833"/>
                <a:gd name="connsiteY3-38" fmla="*/ 4901611 h 4901611"/>
                <a:gd name="connsiteX4-39" fmla="*/ 4912241 w 5039833"/>
                <a:gd name="connsiteY4-40" fmla="*/ 0 h 4901611"/>
                <a:gd name="connsiteX0-41" fmla="*/ 4912241 w 5039833"/>
                <a:gd name="connsiteY0-42" fmla="*/ 0 h 4901611"/>
                <a:gd name="connsiteX1-43" fmla="*/ 4944139 w 5039833"/>
                <a:gd name="connsiteY1-44" fmla="*/ 404038 h 4901611"/>
                <a:gd name="connsiteX2-45" fmla="*/ 5039833 w 5039833"/>
                <a:gd name="connsiteY2-46" fmla="*/ 2339164 h 4901611"/>
                <a:gd name="connsiteX3-47" fmla="*/ 2551813 w 5039833"/>
                <a:gd name="connsiteY3-48" fmla="*/ 4890978 h 4901611"/>
                <a:gd name="connsiteX4-49" fmla="*/ 0 w 5039833"/>
                <a:gd name="connsiteY4-50" fmla="*/ 4901611 h 4901611"/>
                <a:gd name="connsiteX5" fmla="*/ 4912241 w 5039833"/>
                <a:gd name="connsiteY5" fmla="*/ 0 h 4901611"/>
                <a:gd name="connsiteX0-51" fmla="*/ 4912241 w 5039833"/>
                <a:gd name="connsiteY0-52" fmla="*/ 0 h 4901611"/>
                <a:gd name="connsiteX1-53" fmla="*/ 5029200 w 5039833"/>
                <a:gd name="connsiteY1-54" fmla="*/ 53164 h 4901611"/>
                <a:gd name="connsiteX2-55" fmla="*/ 5039833 w 5039833"/>
                <a:gd name="connsiteY2-56" fmla="*/ 2339164 h 4901611"/>
                <a:gd name="connsiteX3-57" fmla="*/ 2551813 w 5039833"/>
                <a:gd name="connsiteY3-58" fmla="*/ 4890978 h 4901611"/>
                <a:gd name="connsiteX4-59" fmla="*/ 0 w 5039833"/>
                <a:gd name="connsiteY4-60" fmla="*/ 4901611 h 4901611"/>
                <a:gd name="connsiteX5-61" fmla="*/ 4912241 w 5039833"/>
                <a:gd name="connsiteY5-62" fmla="*/ 0 h 4901611"/>
                <a:gd name="connsiteX0-63" fmla="*/ 4901608 w 5039833"/>
                <a:gd name="connsiteY0-64" fmla="*/ 0 h 4859081"/>
                <a:gd name="connsiteX1-65" fmla="*/ 5029200 w 5039833"/>
                <a:gd name="connsiteY1-66" fmla="*/ 10634 h 4859081"/>
                <a:gd name="connsiteX2-67" fmla="*/ 5039833 w 5039833"/>
                <a:gd name="connsiteY2-68" fmla="*/ 2296634 h 4859081"/>
                <a:gd name="connsiteX3-69" fmla="*/ 2551813 w 5039833"/>
                <a:gd name="connsiteY3-70" fmla="*/ 4848448 h 4859081"/>
                <a:gd name="connsiteX4-71" fmla="*/ 0 w 5039833"/>
                <a:gd name="connsiteY4-72" fmla="*/ 4859081 h 4859081"/>
                <a:gd name="connsiteX5-73" fmla="*/ 4901608 w 5039833"/>
                <a:gd name="connsiteY5-74" fmla="*/ 0 h 4859081"/>
                <a:gd name="connsiteX0-75" fmla="*/ 4901608 w 5039833"/>
                <a:gd name="connsiteY0-76" fmla="*/ 10632 h 4869713"/>
                <a:gd name="connsiteX1-77" fmla="*/ 5029200 w 5039833"/>
                <a:gd name="connsiteY1-78" fmla="*/ 0 h 4869713"/>
                <a:gd name="connsiteX2-79" fmla="*/ 5039833 w 5039833"/>
                <a:gd name="connsiteY2-80" fmla="*/ 2307266 h 4869713"/>
                <a:gd name="connsiteX3-81" fmla="*/ 2551813 w 5039833"/>
                <a:gd name="connsiteY3-82" fmla="*/ 4859080 h 4869713"/>
                <a:gd name="connsiteX4-83" fmla="*/ 0 w 5039833"/>
                <a:gd name="connsiteY4-84" fmla="*/ 4869713 h 4869713"/>
                <a:gd name="connsiteX5-85" fmla="*/ 4901608 w 5039833"/>
                <a:gd name="connsiteY5-86" fmla="*/ 10632 h 4869713"/>
                <a:gd name="connsiteX0-87" fmla="*/ 4848446 w 5039833"/>
                <a:gd name="connsiteY0-88" fmla="*/ 10632 h 4869713"/>
                <a:gd name="connsiteX1-89" fmla="*/ 5029200 w 5039833"/>
                <a:gd name="connsiteY1-90" fmla="*/ 0 h 4869713"/>
                <a:gd name="connsiteX2-91" fmla="*/ 5039833 w 5039833"/>
                <a:gd name="connsiteY2-92" fmla="*/ 2307266 h 4869713"/>
                <a:gd name="connsiteX3-93" fmla="*/ 2551813 w 5039833"/>
                <a:gd name="connsiteY3-94" fmla="*/ 4859080 h 4869713"/>
                <a:gd name="connsiteX4-95" fmla="*/ 0 w 5039833"/>
                <a:gd name="connsiteY4-96" fmla="*/ 4869713 h 4869713"/>
                <a:gd name="connsiteX5-97" fmla="*/ 4848446 w 5039833"/>
                <a:gd name="connsiteY5-98" fmla="*/ 10632 h 4869713"/>
                <a:gd name="connsiteX0-99" fmla="*/ 4848446 w 5050936"/>
                <a:gd name="connsiteY0-100" fmla="*/ 10632 h 4869713"/>
                <a:gd name="connsiteX1-101" fmla="*/ 5050465 w 5050936"/>
                <a:gd name="connsiteY1-102" fmla="*/ 0 h 4869713"/>
                <a:gd name="connsiteX2-103" fmla="*/ 5039833 w 5050936"/>
                <a:gd name="connsiteY2-104" fmla="*/ 2307266 h 4869713"/>
                <a:gd name="connsiteX3-105" fmla="*/ 2551813 w 5050936"/>
                <a:gd name="connsiteY3-106" fmla="*/ 4859080 h 4869713"/>
                <a:gd name="connsiteX4-107" fmla="*/ 0 w 5050936"/>
                <a:gd name="connsiteY4-108" fmla="*/ 4869713 h 4869713"/>
                <a:gd name="connsiteX5-109" fmla="*/ 4848446 w 5050936"/>
                <a:gd name="connsiteY5-110" fmla="*/ 10632 h 4869713"/>
              </a:gdLst>
              <a:ahLst/>
              <a:cxnLst>
                <a:cxn ang="0">
                  <a:pos x="connsiteX0-99" y="connsiteY0-100"/>
                </a:cxn>
                <a:cxn ang="0">
                  <a:pos x="connsiteX1-101" y="connsiteY1-102"/>
                </a:cxn>
                <a:cxn ang="0">
                  <a:pos x="connsiteX2-103" y="connsiteY2-104"/>
                </a:cxn>
                <a:cxn ang="0">
                  <a:pos x="connsiteX3-105" y="connsiteY3-106"/>
                </a:cxn>
                <a:cxn ang="0">
                  <a:pos x="connsiteX4-107" y="connsiteY4-108"/>
                </a:cxn>
                <a:cxn ang="0">
                  <a:pos x="connsiteX5-109" y="connsiteY5-110"/>
                </a:cxn>
              </a:cxnLst>
              <a:rect l="l" t="t" r="r" b="b"/>
              <a:pathLst>
                <a:path w="5050936" h="4869713">
                  <a:moveTo>
                    <a:pt x="4848446" y="10632"/>
                  </a:moveTo>
                  <a:lnTo>
                    <a:pt x="5050465" y="0"/>
                  </a:lnTo>
                  <a:cubicBezTo>
                    <a:pt x="5054009" y="762000"/>
                    <a:pt x="5036289" y="1545266"/>
                    <a:pt x="5039833" y="2307266"/>
                  </a:cubicBezTo>
                  <a:lnTo>
                    <a:pt x="2551813" y="4859080"/>
                  </a:lnTo>
                  <a:lnTo>
                    <a:pt x="0" y="4869713"/>
                  </a:lnTo>
                  <a:lnTo>
                    <a:pt x="4848446" y="10632"/>
                  </a:lnTo>
                  <a:close/>
                </a:path>
              </a:pathLst>
            </a:custGeom>
            <a:grp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sp>
        <p:nvSpPr>
          <p:cNvPr id="15361" name="Rectangle 1"/>
          <p:cNvSpPr/>
          <p:nvPr/>
        </p:nvSpPr>
        <p:spPr bwMode="auto">
          <a:xfrm>
            <a:off x="1782389" y="3842329"/>
            <a:ext cx="6523411"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4400" dirty="0"/>
              <a:t>单元</a:t>
            </a:r>
            <a:r>
              <a:rPr lang="en-US" altLang="zh-CN" sz="4400" dirty="0" smtClean="0"/>
              <a:t>8 </a:t>
            </a:r>
            <a:r>
              <a:rPr lang="zh-CN" altLang="en-US" sz="4400" dirty="0" smtClean="0"/>
              <a:t>动画</a:t>
            </a:r>
            <a:r>
              <a:rPr lang="zh-CN" altLang="en-US" sz="4400" dirty="0"/>
              <a:t>的制作与处理</a:t>
            </a:r>
            <a:endParaRPr lang="en-US" sz="4400" dirty="0">
              <a:solidFill>
                <a:srgbClr val="00B050"/>
              </a:solidFill>
              <a:latin typeface="Open Sans Light" charset="0"/>
              <a:cs typeface="Open Sans Light" charset="0"/>
              <a:sym typeface="Open Sans Light" charset="0"/>
            </a:endParaRPr>
          </a:p>
        </p:txBody>
      </p:sp>
      <p:sp>
        <p:nvSpPr>
          <p:cNvPr id="15363" name="Rectangle 3"/>
          <p:cNvSpPr/>
          <p:nvPr/>
        </p:nvSpPr>
        <p:spPr bwMode="auto">
          <a:xfrm rot="-2700000">
            <a:off x="1010346" y="4133979"/>
            <a:ext cx="256274" cy="260151"/>
          </a:xfrm>
          <a:prstGeom prst="rect">
            <a:avLst/>
          </a:prstGeom>
          <a:solidFill>
            <a:srgbClr val="AFDC7E"/>
          </a:solidFill>
          <a:ln w="25400">
            <a:noFill/>
            <a:miter lim="800000"/>
          </a:ln>
        </p:spPr>
        <p:txBody>
          <a:bodyPr lIns="0" tIns="0" rIns="0" bIns="0"/>
          <a:lstStyle/>
          <a:p>
            <a:endParaRPr lang="en-US" dirty="0"/>
          </a:p>
        </p:txBody>
      </p:sp>
      <p:sp>
        <p:nvSpPr>
          <p:cNvPr id="15364" name="Rectangle 4"/>
          <p:cNvSpPr/>
          <p:nvPr/>
        </p:nvSpPr>
        <p:spPr bwMode="auto">
          <a:xfrm rot="-2700000">
            <a:off x="1193817" y="3953033"/>
            <a:ext cx="259556" cy="259556"/>
          </a:xfrm>
          <a:prstGeom prst="rect">
            <a:avLst/>
          </a:prstGeom>
          <a:solidFill>
            <a:srgbClr val="005426"/>
          </a:solidFill>
          <a:ln w="25400">
            <a:noFill/>
            <a:miter lim="800000"/>
          </a:ln>
        </p:spPr>
        <p:txBody>
          <a:bodyPr lIns="0" tIns="0" rIns="0" bIns="0"/>
          <a:lstStyle/>
          <a:p>
            <a:endParaRPr lang="en-US" dirty="0"/>
          </a:p>
        </p:txBody>
      </p:sp>
      <p:sp>
        <p:nvSpPr>
          <p:cNvPr id="15365" name="Rectangle 5"/>
          <p:cNvSpPr/>
          <p:nvPr/>
        </p:nvSpPr>
        <p:spPr bwMode="auto">
          <a:xfrm rot="-2700000">
            <a:off x="1193817" y="4316768"/>
            <a:ext cx="259556" cy="259556"/>
          </a:xfrm>
          <a:prstGeom prst="rect">
            <a:avLst/>
          </a:prstGeom>
          <a:solidFill>
            <a:srgbClr val="92D050"/>
          </a:solidFill>
          <a:ln w="25400">
            <a:noFill/>
            <a:miter lim="800000"/>
          </a:ln>
        </p:spPr>
        <p:txBody>
          <a:bodyPr lIns="0" tIns="0" rIns="0" bIns="0"/>
          <a:lstStyle/>
          <a:p>
            <a:pPr>
              <a:defRPr/>
            </a:pPr>
            <a:endParaRPr lang="en-US" dirty="0"/>
          </a:p>
        </p:txBody>
      </p:sp>
      <p:sp>
        <p:nvSpPr>
          <p:cNvPr id="15366" name="Rectangle 6"/>
          <p:cNvSpPr/>
          <p:nvPr/>
        </p:nvSpPr>
        <p:spPr bwMode="auto">
          <a:xfrm rot="-2700000">
            <a:off x="1377173" y="4132819"/>
            <a:ext cx="259556" cy="260151"/>
          </a:xfrm>
          <a:prstGeom prst="rect">
            <a:avLst/>
          </a:prstGeom>
          <a:solidFill>
            <a:srgbClr val="00B050"/>
          </a:solidFill>
          <a:ln w="25400">
            <a:solidFill>
              <a:srgbClr val="FFEBAB">
                <a:alpha val="0"/>
              </a:srgbClr>
            </a:solidFill>
            <a:miter lim="800000"/>
          </a:ln>
        </p:spPr>
        <p:txBody>
          <a:bodyPr lIns="0" tIns="0" rIns="0" bIns="0"/>
          <a:lstStyle/>
          <a:p>
            <a:endParaRPr lang="en-US" dirty="0"/>
          </a:p>
        </p:txBody>
      </p:sp>
      <p:sp>
        <p:nvSpPr>
          <p:cNvPr id="36" name="等腰三角形 35"/>
          <p:cNvSpPr/>
          <p:nvPr/>
        </p:nvSpPr>
        <p:spPr>
          <a:xfrm rot="13449263">
            <a:off x="7703331" y="3708889"/>
            <a:ext cx="436583" cy="296046"/>
          </a:xfrm>
          <a:prstGeom prst="triangle">
            <a:avLst/>
          </a:prstGeom>
          <a:solidFill>
            <a:srgbClr val="00B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37" name="等腰三角形 36"/>
          <p:cNvSpPr/>
          <p:nvPr/>
        </p:nvSpPr>
        <p:spPr>
          <a:xfrm rot="19012586">
            <a:off x="7752326" y="4038133"/>
            <a:ext cx="938165" cy="636168"/>
          </a:xfrm>
          <a:prstGeom prst="triangle">
            <a:avLst/>
          </a:prstGeom>
          <a:solidFill>
            <a:srgbClr val="92D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50"/>
                                        <p:tgtEl>
                                          <p:spTgt spid="17"/>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250"/>
                                        <p:tgtEl>
                                          <p:spTgt spid="11"/>
                                        </p:tgtEl>
                                      </p:cBhvr>
                                    </p:animEffect>
                                  </p:childTnLst>
                                </p:cTn>
                              </p:par>
                              <p:par>
                                <p:cTn id="11" presetID="22" presetClass="entr" presetSubtype="4"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250"/>
                                        <p:tgtEl>
                                          <p:spTgt spid="20"/>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5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250"/>
                                        <p:tgtEl>
                                          <p:spTgt spid="3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25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50"/>
                                        <p:tgtEl>
                                          <p:spTgt spid="15"/>
                                        </p:tgtEl>
                                      </p:cBhvr>
                                    </p:animEffect>
                                  </p:childTnLst>
                                </p:cTn>
                              </p:par>
                            </p:childTnLst>
                          </p:cTn>
                        </p:par>
                        <p:par>
                          <p:cTn id="31" fill="hold">
                            <p:stCondLst>
                              <p:cond delay="1500"/>
                            </p:stCondLst>
                            <p:childTnLst>
                              <p:par>
                                <p:cTn id="32" presetID="42" presetClass="path" presetSubtype="0" accel="50000" decel="50000" fill="hold" grpId="0" nodeType="afterEffect">
                                  <p:stCondLst>
                                    <p:cond delay="0"/>
                                  </p:stCondLst>
                                  <p:childTnLst>
                                    <p:animMotion origin="layout" path="M 0.00104 -0.24745 L 0.00104 0.00255 " pathEditMode="relative" rAng="0" ptsTypes="AA">
                                      <p:cBhvr>
                                        <p:cTn id="33" dur="500" fill="hold"/>
                                        <p:tgtEl>
                                          <p:spTgt spid="15364"/>
                                        </p:tgtEl>
                                        <p:attrNameLst>
                                          <p:attrName>ppt_x</p:attrName>
                                          <p:attrName>ppt_y</p:attrName>
                                        </p:attrNameLst>
                                      </p:cBhvr>
                                      <p:rCtr x="0" y="12500"/>
                                    </p:animMotion>
                                  </p:childTnLst>
                                </p:cTn>
                              </p:par>
                              <p:par>
                                <p:cTn id="34" presetID="35" presetClass="path" presetSubtype="0" accel="50000" decel="50000" fill="hold" grpId="0" nodeType="withEffect">
                                  <p:stCondLst>
                                    <p:cond delay="0"/>
                                  </p:stCondLst>
                                  <p:childTnLst>
                                    <p:animMotion origin="layout" path="M 0.25036 0.00185 L 0.00033 0.00185 " pathEditMode="relative" rAng="0" ptsTypes="AA">
                                      <p:cBhvr>
                                        <p:cTn id="35" dur="500" fill="hold"/>
                                        <p:tgtEl>
                                          <p:spTgt spid="15366"/>
                                        </p:tgtEl>
                                        <p:attrNameLst>
                                          <p:attrName>ppt_x</p:attrName>
                                          <p:attrName>ppt_y</p:attrName>
                                        </p:attrNameLst>
                                      </p:cBhvr>
                                      <p:rCtr x="-12502" y="0"/>
                                    </p:animMotion>
                                  </p:childTnLst>
                                </p:cTn>
                              </p:par>
                              <p:par>
                                <p:cTn id="36" presetID="64" presetClass="path" presetSubtype="0" accel="50000" decel="50000" fill="hold" grpId="0" nodeType="withEffect">
                                  <p:stCondLst>
                                    <p:cond delay="0"/>
                                  </p:stCondLst>
                                  <p:childTnLst>
                                    <p:animMotion origin="layout" path="M 0.00097 0.25162 L 0.00097 0.00162 " pathEditMode="relative" rAng="0" ptsTypes="AA">
                                      <p:cBhvr>
                                        <p:cTn id="37" dur="500" fill="hold"/>
                                        <p:tgtEl>
                                          <p:spTgt spid="15365"/>
                                        </p:tgtEl>
                                        <p:attrNameLst>
                                          <p:attrName>ppt_x</p:attrName>
                                          <p:attrName>ppt_y</p:attrName>
                                        </p:attrNameLst>
                                      </p:cBhvr>
                                      <p:rCtr x="0" y="-12500"/>
                                    </p:animMotion>
                                  </p:childTnLst>
                                </p:cTn>
                              </p:par>
                              <p:par>
                                <p:cTn id="38" presetID="63" presetClass="path" presetSubtype="0" accel="50000" decel="50000" fill="hold" grpId="0" nodeType="withEffect">
                                  <p:stCondLst>
                                    <p:cond delay="0"/>
                                  </p:stCondLst>
                                  <p:childTnLst>
                                    <p:animMotion origin="layout" path="M -0.24824 0.00185 L 0.00182 0.00185 " pathEditMode="relative" rAng="0" ptsTypes="AA">
                                      <p:cBhvr>
                                        <p:cTn id="39" dur="500" fill="hold"/>
                                        <p:tgtEl>
                                          <p:spTgt spid="15363"/>
                                        </p:tgtEl>
                                        <p:attrNameLst>
                                          <p:attrName>ppt_x</p:attrName>
                                          <p:attrName>ppt_y</p:attrName>
                                        </p:attrNameLst>
                                      </p:cBhvr>
                                      <p:rCtr x="12500" y="0"/>
                                    </p:animMotion>
                                  </p:childTnLst>
                                </p:cTn>
                              </p:par>
                            </p:childTnLst>
                          </p:cTn>
                        </p:par>
                        <p:par>
                          <p:cTn id="40" fill="hold">
                            <p:stCondLst>
                              <p:cond delay="2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15361"/>
                                        </p:tgtEl>
                                        <p:attrNameLst>
                                          <p:attrName>style.visibility</p:attrName>
                                        </p:attrNameLst>
                                      </p:cBhvr>
                                      <p:to>
                                        <p:strVal val="visible"/>
                                      </p:to>
                                    </p:set>
                                    <p:anim by="(-#ppt_w*2)" calcmode="lin" valueType="num">
                                      <p:cBhvr rctx="PPT">
                                        <p:cTn id="43" dur="500" autoRev="1" fill="hold">
                                          <p:stCondLst>
                                            <p:cond delay="0"/>
                                          </p:stCondLst>
                                        </p:cTn>
                                        <p:tgtEl>
                                          <p:spTgt spid="15361"/>
                                        </p:tgtEl>
                                        <p:attrNameLst>
                                          <p:attrName>ppt_w</p:attrName>
                                        </p:attrNameLst>
                                      </p:cBhvr>
                                    </p:anim>
                                    <p:anim by="(#ppt_w*0.50)" calcmode="lin" valueType="num">
                                      <p:cBhvr>
                                        <p:cTn id="44" dur="500" decel="50000" autoRev="1" fill="hold">
                                          <p:stCondLst>
                                            <p:cond delay="0"/>
                                          </p:stCondLst>
                                        </p:cTn>
                                        <p:tgtEl>
                                          <p:spTgt spid="15361"/>
                                        </p:tgtEl>
                                        <p:attrNameLst>
                                          <p:attrName>ppt_x</p:attrName>
                                        </p:attrNameLst>
                                      </p:cBhvr>
                                    </p:anim>
                                    <p:anim from="(-#ppt_h/2)" to="(#ppt_y)" calcmode="lin" valueType="num">
                                      <p:cBhvr>
                                        <p:cTn id="45" dur="1000" fill="hold">
                                          <p:stCondLst>
                                            <p:cond delay="0"/>
                                          </p:stCondLst>
                                        </p:cTn>
                                        <p:tgtEl>
                                          <p:spTgt spid="15361"/>
                                        </p:tgtEl>
                                        <p:attrNameLst>
                                          <p:attrName>ppt_y</p:attrName>
                                        </p:attrNameLst>
                                      </p:cBhvr>
                                    </p:anim>
                                    <p:animRot by="21600000">
                                      <p:cBhvr>
                                        <p:cTn id="46" dur="1000" fill="hold">
                                          <p:stCondLst>
                                            <p:cond delay="0"/>
                                          </p:stCondLst>
                                        </p:cTn>
                                        <p:tgtEl>
                                          <p:spTgt spid="153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5361" grpId="0"/>
      <p:bldP spid="15363" grpId="0" animBg="1"/>
      <p:bldP spid="15364" grpId="0" animBg="1"/>
      <p:bldP spid="15365" grpId="0" animBg="1"/>
      <p:bldP spid="15366" grpId="0" animBg="1"/>
      <p:bldP spid="36" grpId="0" animBg="1"/>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396518"/>
            <a:ext cx="8458200" cy="3067506"/>
          </a:xfrm>
          <a:prstGeom prst="rect">
            <a:avLst/>
          </a:prstGeom>
        </p:spPr>
        <p:txBody>
          <a:bodyPr wrap="square">
            <a:spAutoFit/>
          </a:bodyPr>
          <a:lstStyle/>
          <a:p>
            <a:pPr indent="542925" algn="just">
              <a:spcAft>
                <a:spcPts val="1000"/>
              </a:spcAft>
            </a:pPr>
            <a:endParaRPr lang="en-US" altLang="zh-CN" sz="2000" kern="100" dirty="0" smtClean="0">
              <a:latin typeface="Times New Roman"/>
              <a:ea typeface="宋体"/>
            </a:endParaRPr>
          </a:p>
          <a:p>
            <a:pPr indent="542925" algn="just">
              <a:spcAft>
                <a:spcPts val="1000"/>
              </a:spcAft>
            </a:pPr>
            <a:r>
              <a:rPr lang="zh-CN" altLang="en-US" sz="2000" kern="100" dirty="0" smtClean="0">
                <a:latin typeface="Times New Roman"/>
                <a:ea typeface="宋体"/>
              </a:rPr>
              <a:t>包括</a:t>
            </a:r>
            <a:r>
              <a:rPr lang="zh-CN" altLang="en-US" sz="2000" kern="100" dirty="0">
                <a:latin typeface="Times New Roman"/>
                <a:ea typeface="宋体"/>
              </a:rPr>
              <a:t>文件、编辑、查看、层、图层、滤镜、视频</a:t>
            </a:r>
            <a:r>
              <a:rPr lang="en-US" altLang="zh-CN" sz="2000" kern="100" dirty="0">
                <a:latin typeface="Times New Roman"/>
                <a:ea typeface="宋体"/>
              </a:rPr>
              <a:t>F/X</a:t>
            </a:r>
            <a:r>
              <a:rPr lang="zh-CN" altLang="en-US" sz="2000" kern="100" dirty="0">
                <a:latin typeface="Times New Roman"/>
                <a:ea typeface="宋体"/>
              </a:rPr>
              <a:t>和帮助七个菜单分别完成从图像创建导入到图层滤镜和视频特殊效果的功能。</a:t>
            </a:r>
            <a:endParaRPr lang="zh-CN" altLang="en-US" sz="2000" kern="100" dirty="0">
              <a:latin typeface="Times New Roman"/>
              <a:ea typeface="宋体"/>
            </a:endParaRPr>
          </a:p>
          <a:p>
            <a:pPr indent="542925" algn="just">
              <a:spcAft>
                <a:spcPts val="1000"/>
              </a:spcAft>
            </a:pPr>
            <a:endParaRPr lang="en-US" altLang="zh-CN" sz="2000" kern="100" dirty="0" smtClean="0">
              <a:latin typeface="Times New Roman"/>
              <a:ea typeface="宋体"/>
            </a:endParaRPr>
          </a:p>
          <a:p>
            <a:pPr indent="542925" algn="just">
              <a:spcAft>
                <a:spcPts val="1000"/>
              </a:spcAft>
            </a:pPr>
            <a:r>
              <a:rPr lang="zh-CN" altLang="en-US" sz="2000" kern="100" dirty="0" smtClean="0">
                <a:latin typeface="Times New Roman"/>
                <a:ea typeface="宋体"/>
              </a:rPr>
              <a:t>通用</a:t>
            </a:r>
            <a:r>
              <a:rPr lang="zh-CN" altLang="en-US" sz="2000" kern="100" dirty="0">
                <a:latin typeface="Times New Roman"/>
                <a:ea typeface="宋体"/>
              </a:rPr>
              <a:t>按钮：新建文件、打开文件、保存文件按钮，撤消操作、恢复操作按钮。</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其它按钮：添加图像，添加视频，画布尺寸，全局信息，分配到帧，对象同步交叉帧，调整帧为单独对象，在</a:t>
            </a:r>
            <a:r>
              <a:rPr lang="en-US" altLang="zh-CN" sz="2000" kern="100" dirty="0">
                <a:latin typeface="Times New Roman"/>
                <a:ea typeface="宋体"/>
              </a:rPr>
              <a:t>IE</a:t>
            </a:r>
            <a:r>
              <a:rPr lang="zh-CN" altLang="en-US" sz="2000" kern="100" dirty="0">
                <a:latin typeface="Times New Roman"/>
                <a:ea typeface="宋体"/>
              </a:rPr>
              <a:t>中浏览等按钮。（</a:t>
            </a:r>
            <a:r>
              <a:rPr lang="zh-CN" altLang="en-US" sz="2000" kern="100" dirty="0" smtClean="0">
                <a:latin typeface="Times New Roman"/>
                <a:ea typeface="宋体"/>
              </a:rPr>
              <a:t>如下图所</a:t>
            </a:r>
            <a:r>
              <a:rPr lang="zh-CN" altLang="en-US" sz="2000" kern="100" dirty="0">
                <a:latin typeface="Times New Roman"/>
                <a:ea typeface="宋体"/>
              </a:rPr>
              <a:t>示）</a:t>
            </a:r>
            <a:endParaRPr lang="zh-CN" altLang="en-US" sz="2000" kern="100" dirty="0">
              <a:latin typeface="Times New Roman"/>
              <a:ea typeface="宋体"/>
            </a:endParaRPr>
          </a:p>
        </p:txBody>
      </p:sp>
      <p:pic>
        <p:nvPicPr>
          <p:cNvPr id="1024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0" y="3589387"/>
            <a:ext cx="8015847" cy="10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11"/>
          <p:cNvGrpSpPr/>
          <p:nvPr/>
        </p:nvGrpSpPr>
        <p:grpSpPr>
          <a:xfrm>
            <a:off x="393063" y="388987"/>
            <a:ext cx="2350137" cy="410853"/>
            <a:chOff x="2983863" y="1200150"/>
            <a:chExt cx="2350137" cy="410853"/>
          </a:xfrm>
        </p:grpSpPr>
        <p:sp>
          <p:nvSpPr>
            <p:cNvPr id="17" name="Rectangle 8"/>
            <p:cNvSpPr/>
            <p:nvPr/>
          </p:nvSpPr>
          <p:spPr bwMode="auto">
            <a:xfrm>
              <a:off x="3581467" y="1200150"/>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chemeClr val="bg1"/>
                  </a:solidFill>
                </a:rPr>
                <a:t>菜单</a:t>
              </a:r>
              <a:r>
                <a:rPr lang="zh-CN" altLang="en-US" sz="2000" dirty="0">
                  <a:solidFill>
                    <a:schemeClr val="bg1"/>
                  </a:solidFill>
                </a:rPr>
                <a:t>栏</a:t>
              </a:r>
              <a:endParaRPr lang="zh-CN" altLang="en-US" sz="2000" dirty="0">
                <a:solidFill>
                  <a:schemeClr val="bg1"/>
                </a:solidFill>
              </a:endParaRPr>
            </a:p>
          </p:txBody>
        </p:sp>
        <p:sp>
          <p:nvSpPr>
            <p:cNvPr id="19" name="Rectangle 11"/>
            <p:cNvSpPr/>
            <p:nvPr/>
          </p:nvSpPr>
          <p:spPr bwMode="auto">
            <a:xfrm>
              <a:off x="2983863" y="1200150"/>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1</a:t>
              </a:r>
              <a:endParaRPr lang="en-US" dirty="0"/>
            </a:p>
          </p:txBody>
        </p:sp>
      </p:grpSp>
      <p:grpSp>
        <p:nvGrpSpPr>
          <p:cNvPr id="21" name="组合 20"/>
          <p:cNvGrpSpPr/>
          <p:nvPr/>
        </p:nvGrpSpPr>
        <p:grpSpPr>
          <a:xfrm>
            <a:off x="393063" y="1578334"/>
            <a:ext cx="2350137" cy="410853"/>
            <a:chOff x="2983863" y="1200150"/>
            <a:chExt cx="2350137" cy="410853"/>
          </a:xfrm>
        </p:grpSpPr>
        <p:sp>
          <p:nvSpPr>
            <p:cNvPr id="22" name="Rectangle 8"/>
            <p:cNvSpPr/>
            <p:nvPr/>
          </p:nvSpPr>
          <p:spPr bwMode="auto">
            <a:xfrm>
              <a:off x="3581467" y="1200150"/>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标准工具栏</a:t>
              </a:r>
              <a:endParaRPr lang="zh-CN" altLang="en-US" sz="2000" dirty="0">
                <a:solidFill>
                  <a:schemeClr val="bg1"/>
                </a:solidFill>
              </a:endParaRPr>
            </a:p>
          </p:txBody>
        </p:sp>
        <p:sp>
          <p:nvSpPr>
            <p:cNvPr id="23" name="Rectangle 11"/>
            <p:cNvSpPr/>
            <p:nvPr/>
          </p:nvSpPr>
          <p:spPr bwMode="auto">
            <a:xfrm>
              <a:off x="2983863" y="1200150"/>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2</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2400" y="372906"/>
            <a:ext cx="3429000" cy="4361194"/>
          </a:xfrm>
          <a:prstGeom prst="rect">
            <a:avLst/>
          </a:prstGeom>
        </p:spPr>
        <p:txBody>
          <a:bodyPr wrap="square">
            <a:spAutoFit/>
          </a:bodyPr>
          <a:lstStyle/>
          <a:p>
            <a:pPr indent="542925" algn="just">
              <a:lnSpc>
                <a:spcPct val="110000"/>
              </a:lnSpc>
              <a:spcBef>
                <a:spcPts val="0"/>
              </a:spcBef>
              <a:spcAft>
                <a:spcPts val="800"/>
              </a:spcAft>
            </a:pPr>
            <a:r>
              <a:rPr lang="zh-CN" altLang="en-US" sz="1800" kern="100" dirty="0">
                <a:latin typeface="Times New Roman"/>
                <a:ea typeface="宋体"/>
              </a:rPr>
              <a:t>如果你还不是特别熟悉脚本，可以按下述步骤完成脚本编写。</a:t>
            </a:r>
            <a:endParaRPr lang="zh-CN" altLang="en-US" sz="1800" kern="100" dirty="0">
              <a:latin typeface="Times New Roman"/>
              <a:ea typeface="宋体"/>
            </a:endParaRPr>
          </a:p>
          <a:p>
            <a:pPr indent="542925" algn="just">
              <a:lnSpc>
                <a:spcPct val="110000"/>
              </a:lnSpc>
              <a:spcBef>
                <a:spcPts val="0"/>
              </a:spcBef>
              <a:spcAft>
                <a:spcPts val="800"/>
              </a:spcAft>
            </a:pPr>
            <a:r>
              <a:rPr lang="zh-CN" altLang="en-US" sz="1800" kern="100" dirty="0">
                <a:latin typeface="Times New Roman"/>
                <a:ea typeface="宋体"/>
              </a:rPr>
              <a:t>第一步，在脚本面板的“影片对象选择区”选中要编写脚本的对象；</a:t>
            </a:r>
            <a:endParaRPr lang="zh-CN" altLang="en-US" sz="1800" kern="100" dirty="0">
              <a:latin typeface="Times New Roman"/>
              <a:ea typeface="宋体"/>
            </a:endParaRPr>
          </a:p>
          <a:p>
            <a:pPr indent="542925" algn="just">
              <a:lnSpc>
                <a:spcPct val="110000"/>
              </a:lnSpc>
              <a:spcBef>
                <a:spcPts val="0"/>
              </a:spcBef>
              <a:spcAft>
                <a:spcPts val="800"/>
              </a:spcAft>
            </a:pPr>
            <a:r>
              <a:rPr lang="zh-CN" altLang="en-US" sz="1800" kern="100" dirty="0">
                <a:latin typeface="Times New Roman"/>
                <a:ea typeface="宋体"/>
              </a:rPr>
              <a:t>第二步，单击面板上方的“添加脚本”按钮，选择所需事件，脚本面板中添加该事件定义语句；（</a:t>
            </a:r>
            <a:r>
              <a:rPr lang="zh-CN" altLang="en-US" sz="1800" kern="100" dirty="0" smtClean="0">
                <a:latin typeface="Times New Roman"/>
                <a:ea typeface="宋体"/>
              </a:rPr>
              <a:t>见右图）</a:t>
            </a:r>
            <a:endParaRPr lang="en-US" altLang="zh-CN" sz="1800" kern="100" dirty="0" smtClean="0">
              <a:latin typeface="Times New Roman"/>
              <a:ea typeface="宋体"/>
            </a:endParaRPr>
          </a:p>
          <a:p>
            <a:pPr indent="542925" algn="just">
              <a:lnSpc>
                <a:spcPct val="110000"/>
              </a:lnSpc>
              <a:spcBef>
                <a:spcPts val="0"/>
              </a:spcBef>
              <a:spcAft>
                <a:spcPts val="800"/>
              </a:spcAft>
            </a:pPr>
            <a:r>
              <a:rPr lang="zh-CN" altLang="en-US" sz="1800" kern="100" dirty="0">
                <a:latin typeface="Times New Roman"/>
                <a:ea typeface="宋体"/>
              </a:rPr>
              <a:t>第三步，在花括号中回车，右击鼠标选择所需语句或单击“添加脚本”按钮选择所需语句。</a:t>
            </a:r>
            <a:endParaRPr lang="zh-CN" altLang="en-US" sz="1800" kern="100" dirty="0">
              <a:latin typeface="Times New Roman"/>
              <a:ea typeface="宋体"/>
            </a:endParaRPr>
          </a:p>
        </p:txBody>
      </p:sp>
      <p:grpSp>
        <p:nvGrpSpPr>
          <p:cNvPr id="4" name="组合 3"/>
          <p:cNvGrpSpPr/>
          <p:nvPr/>
        </p:nvGrpSpPr>
        <p:grpSpPr>
          <a:xfrm>
            <a:off x="3581400" y="400050"/>
            <a:ext cx="5486400" cy="4306906"/>
            <a:chOff x="3657600" y="209550"/>
            <a:chExt cx="5486400" cy="4306906"/>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57600" y="314107"/>
              <a:ext cx="5486400" cy="4202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bwMode="auto">
            <a:xfrm>
              <a:off x="8305800" y="209550"/>
              <a:ext cx="609600" cy="228600"/>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666750"/>
            <a:ext cx="8120518" cy="1121846"/>
          </a:xfrm>
          <a:prstGeom prst="rect">
            <a:avLst/>
          </a:prstGeom>
        </p:spPr>
        <p:txBody>
          <a:bodyPr wrap="square">
            <a:spAutoFit/>
          </a:bodyPr>
          <a:lstStyle/>
          <a:p>
            <a:pPr indent="542925" algn="just">
              <a:lnSpc>
                <a:spcPct val="120000"/>
              </a:lnSpc>
              <a:spcBef>
                <a:spcPts val="0"/>
              </a:spcBef>
              <a:spcAft>
                <a:spcPts val="500"/>
              </a:spcAft>
            </a:pPr>
            <a:r>
              <a:rPr lang="zh-CN" altLang="en-US" sz="1800" kern="100" dirty="0">
                <a:latin typeface="Times New Roman"/>
                <a:ea typeface="宋体"/>
              </a:rPr>
              <a:t>①常用事件函数</a:t>
            </a:r>
            <a:endParaRPr lang="zh-CN" altLang="en-US" sz="1800" kern="100" dirty="0">
              <a:latin typeface="Times New Roman"/>
              <a:ea typeface="宋体"/>
            </a:endParaRPr>
          </a:p>
          <a:p>
            <a:pPr indent="542925" algn="just">
              <a:lnSpc>
                <a:spcPct val="120000"/>
              </a:lnSpc>
              <a:spcBef>
                <a:spcPts val="0"/>
              </a:spcBef>
              <a:spcAft>
                <a:spcPts val="500"/>
              </a:spcAft>
            </a:pPr>
            <a:r>
              <a:rPr lang="zh-CN" altLang="en-US" sz="1800" kern="100" dirty="0" smtClean="0">
                <a:latin typeface="Times New Roman"/>
                <a:ea typeface="宋体"/>
              </a:rPr>
              <a:t>如下表所</a:t>
            </a:r>
            <a:r>
              <a:rPr lang="zh-CN" altLang="en-US" sz="1800" kern="100" dirty="0">
                <a:latin typeface="Times New Roman"/>
                <a:ea typeface="宋体"/>
              </a:rPr>
              <a:t>示。请注意下表中的事件函数一定是依赖于某个对象的，也就是说如果要写下表中的事件，必须先在脚本面板中选择事件对象。</a:t>
            </a:r>
            <a:endParaRPr lang="zh-CN" altLang="en-US" sz="1800" kern="100" dirty="0">
              <a:latin typeface="Times New Roman"/>
              <a:ea typeface="宋体"/>
            </a:endParaRPr>
          </a:p>
        </p:txBody>
      </p:sp>
      <p:grpSp>
        <p:nvGrpSpPr>
          <p:cNvPr id="6" name="组合 5"/>
          <p:cNvGrpSpPr/>
          <p:nvPr/>
        </p:nvGrpSpPr>
        <p:grpSpPr>
          <a:xfrm>
            <a:off x="516355" y="209550"/>
            <a:ext cx="2226845" cy="410853"/>
            <a:chOff x="457833" y="666750"/>
            <a:chExt cx="2226845" cy="410853"/>
          </a:xfrm>
        </p:grpSpPr>
        <p:sp>
          <p:nvSpPr>
            <p:cNvPr id="7" name="Rectangle 8"/>
            <p:cNvSpPr/>
            <p:nvPr/>
          </p:nvSpPr>
          <p:spPr bwMode="auto">
            <a:xfrm>
              <a:off x="1055437" y="666750"/>
              <a:ext cx="1629241"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常用函数</a:t>
              </a:r>
              <a:endParaRPr lang="zh-CN" altLang="en-US" sz="2000" dirty="0"/>
            </a:p>
          </p:txBody>
        </p:sp>
        <p:sp>
          <p:nvSpPr>
            <p:cNvPr id="8" name="Rectangle 11"/>
            <p:cNvSpPr/>
            <p:nvPr/>
          </p:nvSpPr>
          <p:spPr bwMode="auto">
            <a:xfrm>
              <a:off x="457833" y="6667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(1)</a:t>
              </a:r>
              <a:endParaRPr lang="en-US" dirty="0">
                <a:solidFill>
                  <a:srgbClr val="FFFFFF"/>
                </a:solidFill>
                <a:latin typeface="宋体" pitchFamily="2" charset="-122"/>
                <a:ea typeface="宋体" pitchFamily="2" charset="-122"/>
              </a:endParaRPr>
            </a:p>
          </p:txBody>
        </p:sp>
      </p:grpSp>
      <p:graphicFrame>
        <p:nvGraphicFramePr>
          <p:cNvPr id="2" name="表格 1"/>
          <p:cNvGraphicFramePr>
            <a:graphicFrameLocks noGrp="1"/>
          </p:cNvGraphicFramePr>
          <p:nvPr/>
        </p:nvGraphicFramePr>
        <p:xfrm>
          <a:off x="381000" y="1809748"/>
          <a:ext cx="8458200" cy="3166559"/>
        </p:xfrm>
        <a:graphic>
          <a:graphicData uri="http://schemas.openxmlformats.org/drawingml/2006/table">
            <a:tbl>
              <a:tblPr firstRow="1" firstCol="1" bandRow="1"/>
              <a:tblGrid>
                <a:gridCol w="2667000"/>
                <a:gridCol w="5791200"/>
              </a:tblGrid>
              <a:tr h="287869">
                <a:tc>
                  <a:txBody>
                    <a:bodyPr/>
                    <a:lstStyle/>
                    <a:p>
                      <a:pPr indent="228600" algn="ctr">
                        <a:spcAft>
                          <a:spcPts val="0"/>
                        </a:spcAft>
                      </a:pPr>
                      <a:r>
                        <a:rPr lang="zh-CN" sz="1400" kern="100" dirty="0">
                          <a:solidFill>
                            <a:srgbClr val="000000"/>
                          </a:solidFill>
                          <a:effectLst/>
                          <a:latin typeface="黑体"/>
                          <a:cs typeface="宋体"/>
                        </a:rPr>
                        <a:t>事件名</a:t>
                      </a:r>
                      <a:endParaRPr lang="zh-CN" sz="1400" kern="100" dirty="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400" kern="100">
                          <a:solidFill>
                            <a:srgbClr val="000000"/>
                          </a:solidFill>
                          <a:effectLst/>
                          <a:latin typeface="黑体"/>
                          <a:cs typeface="宋体"/>
                        </a:rPr>
                        <a:t>说明</a:t>
                      </a:r>
                      <a:endParaRPr lang="zh-CN" sz="1400" kern="10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87869">
                <a:tc>
                  <a:txBody>
                    <a:bodyPr/>
                    <a:lstStyle/>
                    <a:p>
                      <a:pPr indent="228600" algn="ctr">
                        <a:spcAft>
                          <a:spcPts val="0"/>
                        </a:spcAft>
                      </a:pPr>
                      <a:r>
                        <a:rPr lang="en-US" sz="1400" kern="100" dirty="0" err="1">
                          <a:solidFill>
                            <a:srgbClr val="000000"/>
                          </a:solidFill>
                          <a:effectLst/>
                          <a:latin typeface="宋体"/>
                          <a:cs typeface="宋体"/>
                        </a:rPr>
                        <a:t>onFrame</a:t>
                      </a:r>
                      <a:r>
                        <a:rPr lang="en-US" sz="1400" kern="100" dirty="0">
                          <a:solidFill>
                            <a:srgbClr val="000000"/>
                          </a:solidFill>
                          <a:effectLst/>
                          <a:latin typeface="宋体"/>
                          <a:cs typeface="宋体"/>
                        </a:rPr>
                        <a:t>(n){}</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①</a:t>
                      </a:r>
                      <a:r>
                        <a:rPr lang="en-US" sz="1400" kern="100" dirty="0">
                          <a:solidFill>
                            <a:srgbClr val="000000"/>
                          </a:solidFill>
                          <a:effectLst/>
                          <a:latin typeface="宋体"/>
                          <a:cs typeface="宋体"/>
                        </a:rPr>
                        <a:t>n</a:t>
                      </a:r>
                      <a:r>
                        <a:rPr lang="zh-CN" sz="1400" kern="100" dirty="0">
                          <a:solidFill>
                            <a:srgbClr val="000000"/>
                          </a:solidFill>
                          <a:effectLst/>
                          <a:latin typeface="宋体"/>
                          <a:cs typeface="宋体"/>
                        </a:rPr>
                        <a:t>为数值；②该事件会在动画的第</a:t>
                      </a:r>
                      <a:r>
                        <a:rPr lang="en-US" sz="1400" kern="100" dirty="0">
                          <a:solidFill>
                            <a:srgbClr val="000000"/>
                          </a:solidFill>
                          <a:effectLst/>
                          <a:latin typeface="宋体"/>
                          <a:cs typeface="宋体"/>
                        </a:rPr>
                        <a:t>n</a:t>
                      </a:r>
                      <a:r>
                        <a:rPr lang="zh-CN" sz="1400" kern="100" dirty="0">
                          <a:solidFill>
                            <a:srgbClr val="000000"/>
                          </a:solidFill>
                          <a:effectLst/>
                          <a:latin typeface="宋体"/>
                          <a:cs typeface="宋体"/>
                        </a:rPr>
                        <a:t>帧被激发（执行）</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dirty="0">
                          <a:solidFill>
                            <a:srgbClr val="000000"/>
                          </a:solidFill>
                          <a:effectLst/>
                          <a:latin typeface="宋体"/>
                          <a:cs typeface="宋体"/>
                        </a:rPr>
                        <a:t>on(press){}</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该事件对象上按下鼠标时激发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on(release){}</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该事件对象上按下鼠标，之后在该对象上释放时激发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on(rollOver){}</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鼠标滑入该事件对象时激发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on(rollOut){}</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鼠标滑出该事件对象时激发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on(dragOver){}</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该事件对象上按下鼠标，然后滑出此对象，再滑回时</a:t>
                      </a:r>
                      <a:r>
                        <a:rPr lang="zh-CN" sz="1400" kern="100" dirty="0" smtClean="0">
                          <a:solidFill>
                            <a:srgbClr val="000000"/>
                          </a:solidFill>
                          <a:effectLst/>
                          <a:latin typeface="宋体"/>
                          <a:cs typeface="宋体"/>
                        </a:rPr>
                        <a:t>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on(dragOut){}</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该事件对象上按下鼠标，然后滑出对象时激发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on(releaseOutside){}</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该事件对象上按下鼠标，移出对象，释放鼠标时激发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a:solidFill>
                            <a:srgbClr val="000000"/>
                          </a:solidFill>
                          <a:effectLst/>
                          <a:latin typeface="宋体"/>
                          <a:cs typeface="宋体"/>
                        </a:rPr>
                        <a:t>onSelfEvent (load)</a:t>
                      </a:r>
                      <a:endParaRPr lang="zh-CN" sz="1400" kern="10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该事件对象装载时激发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869">
                <a:tc>
                  <a:txBody>
                    <a:bodyPr/>
                    <a:lstStyle/>
                    <a:p>
                      <a:pPr indent="228600" algn="ctr">
                        <a:spcAft>
                          <a:spcPts val="0"/>
                        </a:spcAft>
                      </a:pPr>
                      <a:r>
                        <a:rPr lang="en-US" sz="1400" kern="100" dirty="0" err="1">
                          <a:solidFill>
                            <a:srgbClr val="000000"/>
                          </a:solidFill>
                          <a:effectLst/>
                          <a:latin typeface="宋体"/>
                          <a:cs typeface="宋体"/>
                        </a:rPr>
                        <a:t>onSelfEvent</a:t>
                      </a:r>
                      <a:r>
                        <a:rPr lang="en-US" sz="1400" kern="100" dirty="0">
                          <a:solidFill>
                            <a:srgbClr val="000000"/>
                          </a:solidFill>
                          <a:effectLst/>
                          <a:latin typeface="宋体"/>
                          <a:cs typeface="宋体"/>
                        </a:rPr>
                        <a:t> (</a:t>
                      </a:r>
                      <a:r>
                        <a:rPr lang="en-US" sz="1400" kern="100" dirty="0" err="1">
                          <a:solidFill>
                            <a:srgbClr val="000000"/>
                          </a:solidFill>
                          <a:effectLst/>
                          <a:latin typeface="宋体"/>
                          <a:cs typeface="宋体"/>
                        </a:rPr>
                        <a:t>enterFrame</a:t>
                      </a:r>
                      <a:r>
                        <a:rPr lang="en-US" sz="1400" kern="100" dirty="0">
                          <a:solidFill>
                            <a:srgbClr val="000000"/>
                          </a:solidFill>
                          <a:effectLst/>
                          <a:latin typeface="宋体"/>
                          <a:cs typeface="宋体"/>
                        </a:rPr>
                        <a:t>)</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dirty="0">
                          <a:solidFill>
                            <a:srgbClr val="000000"/>
                          </a:solidFill>
                          <a:effectLst/>
                          <a:latin typeface="宋体"/>
                          <a:cs typeface="宋体"/>
                        </a:rPr>
                        <a:t>执行该事件对象动画帧时激发</a:t>
                      </a:r>
                      <a:endParaRPr lang="zh-CN" sz="1400" kern="100" dirty="0">
                        <a:solidFill>
                          <a:srgbClr val="000000"/>
                        </a:solidFill>
                        <a:effectLst/>
                        <a:latin typeface="宋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285750"/>
            <a:ext cx="8120518" cy="392928"/>
          </a:xfrm>
          <a:prstGeom prst="rect">
            <a:avLst/>
          </a:prstGeom>
        </p:spPr>
        <p:txBody>
          <a:bodyPr wrap="square">
            <a:spAutoFit/>
          </a:bodyPr>
          <a:lstStyle/>
          <a:p>
            <a:pPr indent="542925" algn="just">
              <a:lnSpc>
                <a:spcPct val="120000"/>
              </a:lnSpc>
              <a:spcBef>
                <a:spcPts val="0"/>
              </a:spcBef>
              <a:spcAft>
                <a:spcPts val="500"/>
              </a:spcAft>
            </a:pPr>
            <a:r>
              <a:rPr lang="zh-CN" altLang="en-US" sz="1800" kern="100" dirty="0">
                <a:latin typeface="Times New Roman"/>
                <a:ea typeface="宋体"/>
              </a:rPr>
              <a:t>②常用其它函数（示例中的代码均认为是写在某按钮的下压事件</a:t>
            </a:r>
            <a:r>
              <a:rPr lang="zh-CN" altLang="en-US" sz="1800" kern="100" dirty="0" smtClean="0">
                <a:latin typeface="Times New Roman"/>
                <a:ea typeface="宋体"/>
              </a:rPr>
              <a:t>中）</a:t>
            </a:r>
            <a:endParaRPr lang="zh-CN" altLang="en-US" sz="1800" kern="100" dirty="0">
              <a:latin typeface="Times New Roman"/>
              <a:ea typeface="宋体"/>
            </a:endParaRPr>
          </a:p>
        </p:txBody>
      </p:sp>
      <p:graphicFrame>
        <p:nvGraphicFramePr>
          <p:cNvPr id="2" name="表格 1"/>
          <p:cNvGraphicFramePr>
            <a:graphicFrameLocks noGrp="1"/>
          </p:cNvGraphicFramePr>
          <p:nvPr/>
        </p:nvGraphicFramePr>
        <p:xfrm>
          <a:off x="245040" y="819150"/>
          <a:ext cx="8594159" cy="4242528"/>
        </p:xfrm>
        <a:graphic>
          <a:graphicData uri="http://schemas.openxmlformats.org/drawingml/2006/table">
            <a:tbl>
              <a:tblPr firstRow="1" firstCol="1" bandRow="1"/>
              <a:tblGrid>
                <a:gridCol w="2955360"/>
                <a:gridCol w="5638799"/>
              </a:tblGrid>
              <a:tr h="306228">
                <a:tc>
                  <a:txBody>
                    <a:bodyPr/>
                    <a:lstStyle/>
                    <a:p>
                      <a:pPr indent="228600" algn="ctr">
                        <a:spcAft>
                          <a:spcPts val="0"/>
                        </a:spcAft>
                      </a:pPr>
                      <a:r>
                        <a:rPr lang="zh-CN" sz="1400" kern="100" dirty="0">
                          <a:solidFill>
                            <a:srgbClr val="000000"/>
                          </a:solidFill>
                          <a:effectLst/>
                          <a:latin typeface="黑体"/>
                          <a:cs typeface="宋体"/>
                        </a:rPr>
                        <a:t>事件名</a:t>
                      </a:r>
                      <a:endParaRPr lang="zh-CN" sz="1400" kern="100" dirty="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400" kern="100">
                          <a:solidFill>
                            <a:srgbClr val="000000"/>
                          </a:solidFill>
                          <a:effectLst/>
                          <a:latin typeface="黑体"/>
                          <a:cs typeface="宋体"/>
                        </a:rPr>
                        <a:t>说明</a:t>
                      </a:r>
                      <a:endParaRPr lang="zh-CN" sz="1400" kern="10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67644">
                <a:tc>
                  <a:txBody>
                    <a:bodyPr/>
                    <a:lstStyle/>
                    <a:p>
                      <a:pPr indent="228600" algn="ctr">
                        <a:spcAft>
                          <a:spcPts val="0"/>
                        </a:spcAft>
                      </a:pPr>
                      <a:r>
                        <a:rPr lang="en-US" sz="1400" kern="100" dirty="0">
                          <a:solidFill>
                            <a:srgbClr val="000000"/>
                          </a:solidFill>
                          <a:effectLst/>
                          <a:latin typeface="宋体"/>
                          <a:cs typeface="宋体"/>
                        </a:rPr>
                        <a:t>play()</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400" kern="100">
                          <a:solidFill>
                            <a:srgbClr val="000000"/>
                          </a:solidFill>
                          <a:effectLst/>
                          <a:latin typeface="宋体"/>
                          <a:cs typeface="宋体"/>
                        </a:rPr>
                        <a:t>播放影片（说明：参照</a:t>
                      </a:r>
                      <a:r>
                        <a:rPr lang="en-US" sz="1400" kern="100">
                          <a:solidFill>
                            <a:srgbClr val="000000"/>
                          </a:solidFill>
                          <a:effectLst/>
                          <a:latin typeface="宋体"/>
                          <a:cs typeface="宋体"/>
                        </a:rPr>
                        <a:t>stop</a:t>
                      </a:r>
                      <a:r>
                        <a:rPr lang="zh-CN" sz="1400" kern="100">
                          <a:solidFill>
                            <a:srgbClr val="000000"/>
                          </a:solidFill>
                          <a:effectLst/>
                          <a:latin typeface="宋体"/>
                          <a:cs typeface="宋体"/>
                        </a:rPr>
                        <a:t>）</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3416">
                <a:tc>
                  <a:txBody>
                    <a:bodyPr/>
                    <a:lstStyle/>
                    <a:p>
                      <a:pPr indent="228600" algn="ctr">
                        <a:spcAft>
                          <a:spcPts val="0"/>
                        </a:spcAft>
                      </a:pPr>
                      <a:r>
                        <a:rPr lang="en-US" sz="1400" kern="100">
                          <a:solidFill>
                            <a:srgbClr val="000000"/>
                          </a:solidFill>
                          <a:effectLst/>
                          <a:latin typeface="宋体"/>
                          <a:cs typeface="宋体"/>
                        </a:rPr>
                        <a:t>stop()</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63525" indent="0" algn="l">
                        <a:spcAft>
                          <a:spcPts val="0"/>
                        </a:spcAft>
                      </a:pPr>
                      <a:r>
                        <a:rPr lang="zh-CN" sz="1400" kern="100" dirty="0">
                          <a:solidFill>
                            <a:srgbClr val="000000"/>
                          </a:solidFill>
                          <a:effectLst/>
                          <a:latin typeface="宋体"/>
                          <a:cs typeface="宋体"/>
                        </a:rPr>
                        <a:t>停止影片播放，并停在当前帧（说明：</a:t>
                      </a:r>
                      <a:r>
                        <a:rPr lang="en-US" sz="1400" kern="100" dirty="0">
                          <a:solidFill>
                            <a:srgbClr val="000000"/>
                          </a:solidFill>
                          <a:effectLst/>
                          <a:latin typeface="宋体"/>
                          <a:cs typeface="宋体"/>
                        </a:rPr>
                        <a:t>stop</a:t>
                      </a:r>
                      <a:r>
                        <a:rPr lang="zh-CN" sz="1400" kern="100" dirty="0">
                          <a:solidFill>
                            <a:srgbClr val="000000"/>
                          </a:solidFill>
                          <a:effectLst/>
                          <a:latin typeface="宋体"/>
                          <a:cs typeface="宋体"/>
                        </a:rPr>
                        <a:t>不能停止指定对象内部对象动画的播放。比如，用</a:t>
                      </a:r>
                      <a:r>
                        <a:rPr lang="en-US" sz="1400" kern="100" dirty="0">
                          <a:solidFill>
                            <a:srgbClr val="000000"/>
                          </a:solidFill>
                          <a:effectLst/>
                          <a:latin typeface="宋体"/>
                          <a:cs typeface="宋体"/>
                        </a:rPr>
                        <a:t>stop</a:t>
                      </a:r>
                      <a:r>
                        <a:rPr lang="zh-CN" sz="1400" kern="100" dirty="0">
                          <a:solidFill>
                            <a:srgbClr val="000000"/>
                          </a:solidFill>
                          <a:effectLst/>
                          <a:latin typeface="宋体"/>
                          <a:cs typeface="宋体"/>
                        </a:rPr>
                        <a:t>停止了场景播放，但场景的影片剪辑仍会播放动画，除非另写脚本控制）</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28">
                <a:tc>
                  <a:txBody>
                    <a:bodyPr/>
                    <a:lstStyle/>
                    <a:p>
                      <a:pPr indent="228600" algn="ctr">
                        <a:spcAft>
                          <a:spcPts val="0"/>
                        </a:spcAft>
                      </a:pPr>
                      <a:r>
                        <a:rPr lang="en-US" sz="1400" kern="100">
                          <a:solidFill>
                            <a:srgbClr val="000000"/>
                          </a:solidFill>
                          <a:effectLst/>
                          <a:latin typeface="宋体"/>
                          <a:cs typeface="宋体"/>
                        </a:rPr>
                        <a:t>gotoAndPlay(n)</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跳转到第</a:t>
                      </a:r>
                      <a:r>
                        <a:rPr lang="en-US" sz="1400" kern="100" dirty="0">
                          <a:solidFill>
                            <a:srgbClr val="000000"/>
                          </a:solidFill>
                          <a:effectLst/>
                          <a:latin typeface="宋体"/>
                          <a:cs typeface="宋体"/>
                        </a:rPr>
                        <a:t>n</a:t>
                      </a:r>
                      <a:r>
                        <a:rPr lang="zh-CN" sz="1400" kern="100" dirty="0">
                          <a:solidFill>
                            <a:srgbClr val="000000"/>
                          </a:solidFill>
                          <a:effectLst/>
                          <a:latin typeface="宋体"/>
                          <a:cs typeface="宋体"/>
                        </a:rPr>
                        <a:t>帧并播放</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28">
                <a:tc>
                  <a:txBody>
                    <a:bodyPr/>
                    <a:lstStyle/>
                    <a:p>
                      <a:pPr indent="228600" algn="ctr">
                        <a:spcAft>
                          <a:spcPts val="0"/>
                        </a:spcAft>
                      </a:pPr>
                      <a:r>
                        <a:rPr lang="en-US" sz="1400" kern="100">
                          <a:solidFill>
                            <a:srgbClr val="000000"/>
                          </a:solidFill>
                          <a:effectLst/>
                          <a:latin typeface="宋体"/>
                          <a:cs typeface="宋体"/>
                        </a:rPr>
                        <a:t>gotoAndStop(n)</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跳转到第</a:t>
                      </a:r>
                      <a:r>
                        <a:rPr lang="en-US" sz="1400" kern="100" dirty="0">
                          <a:solidFill>
                            <a:srgbClr val="000000"/>
                          </a:solidFill>
                          <a:effectLst/>
                          <a:latin typeface="宋体"/>
                          <a:cs typeface="宋体"/>
                        </a:rPr>
                        <a:t>n</a:t>
                      </a:r>
                      <a:r>
                        <a:rPr lang="zh-CN" sz="1400" kern="100" dirty="0">
                          <a:solidFill>
                            <a:srgbClr val="000000"/>
                          </a:solidFill>
                          <a:effectLst/>
                          <a:latin typeface="宋体"/>
                          <a:cs typeface="宋体"/>
                        </a:rPr>
                        <a:t>帧并停止播放</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464">
                <a:tc>
                  <a:txBody>
                    <a:bodyPr/>
                    <a:lstStyle/>
                    <a:p>
                      <a:pPr indent="228600" algn="ctr">
                        <a:spcAft>
                          <a:spcPts val="0"/>
                        </a:spcAft>
                      </a:pPr>
                      <a:r>
                        <a:rPr lang="en-US" sz="1400" kern="100" dirty="0" err="1">
                          <a:solidFill>
                            <a:srgbClr val="000000"/>
                          </a:solidFill>
                          <a:effectLst/>
                          <a:latin typeface="宋体"/>
                          <a:cs typeface="宋体"/>
                        </a:rPr>
                        <a:t>gotoSceneAndPlay</a:t>
                      </a:r>
                      <a:r>
                        <a:rPr lang="en-US" sz="1400" kern="100" dirty="0">
                          <a:solidFill>
                            <a:srgbClr val="000000"/>
                          </a:solidFill>
                          <a:effectLst/>
                          <a:latin typeface="宋体"/>
                          <a:cs typeface="宋体"/>
                        </a:rPr>
                        <a:t>("</a:t>
                      </a:r>
                      <a:r>
                        <a:rPr lang="zh-CN" sz="1400" kern="100" dirty="0">
                          <a:solidFill>
                            <a:srgbClr val="000000"/>
                          </a:solidFill>
                          <a:effectLst/>
                          <a:latin typeface="宋体"/>
                          <a:cs typeface="宋体"/>
                        </a:rPr>
                        <a:t>场景名</a:t>
                      </a:r>
                      <a:r>
                        <a:rPr lang="en-US" sz="1400" kern="100" dirty="0">
                          <a:solidFill>
                            <a:srgbClr val="000000"/>
                          </a:solidFill>
                          <a:effectLst/>
                          <a:latin typeface="宋体"/>
                          <a:cs typeface="宋体"/>
                        </a:rPr>
                        <a:t>",n)</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跳转到指定场景第</a:t>
                      </a:r>
                      <a:r>
                        <a:rPr lang="en-US" sz="1400" kern="100" dirty="0">
                          <a:solidFill>
                            <a:srgbClr val="000000"/>
                          </a:solidFill>
                          <a:effectLst/>
                          <a:latin typeface="宋体"/>
                          <a:cs typeface="宋体"/>
                        </a:rPr>
                        <a:t>n</a:t>
                      </a:r>
                      <a:r>
                        <a:rPr lang="zh-CN" sz="1400" kern="100" dirty="0">
                          <a:solidFill>
                            <a:srgbClr val="000000"/>
                          </a:solidFill>
                          <a:effectLst/>
                          <a:latin typeface="宋体"/>
                          <a:cs typeface="宋体"/>
                        </a:rPr>
                        <a:t>帧播放动画</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464">
                <a:tc>
                  <a:txBody>
                    <a:bodyPr/>
                    <a:lstStyle/>
                    <a:p>
                      <a:pPr indent="228600" algn="ctr">
                        <a:spcAft>
                          <a:spcPts val="0"/>
                        </a:spcAft>
                      </a:pPr>
                      <a:r>
                        <a:rPr lang="en-US" sz="1400" kern="100">
                          <a:solidFill>
                            <a:srgbClr val="000000"/>
                          </a:solidFill>
                          <a:effectLst/>
                          <a:latin typeface="宋体"/>
                          <a:cs typeface="宋体"/>
                        </a:rPr>
                        <a:t>gotoSceneAndStop("</a:t>
                      </a:r>
                      <a:r>
                        <a:rPr lang="zh-CN" sz="1400" kern="100">
                          <a:solidFill>
                            <a:srgbClr val="000000"/>
                          </a:solidFill>
                          <a:effectLst/>
                          <a:latin typeface="宋体"/>
                          <a:cs typeface="宋体"/>
                        </a:rPr>
                        <a:t>场景名</a:t>
                      </a:r>
                      <a:r>
                        <a:rPr lang="en-US" sz="1400" kern="100">
                          <a:solidFill>
                            <a:srgbClr val="000000"/>
                          </a:solidFill>
                          <a:effectLst/>
                          <a:latin typeface="宋体"/>
                          <a:cs typeface="宋体"/>
                        </a:rPr>
                        <a:t>",n</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跳转到指定场景第</a:t>
                      </a:r>
                      <a:r>
                        <a:rPr lang="en-US" sz="1400" kern="100" dirty="0">
                          <a:solidFill>
                            <a:srgbClr val="000000"/>
                          </a:solidFill>
                          <a:effectLst/>
                          <a:latin typeface="宋体"/>
                          <a:cs typeface="宋体"/>
                        </a:rPr>
                        <a:t>n</a:t>
                      </a:r>
                      <a:r>
                        <a:rPr lang="zh-CN" sz="1400" kern="100" dirty="0">
                          <a:solidFill>
                            <a:srgbClr val="000000"/>
                          </a:solidFill>
                          <a:effectLst/>
                          <a:latin typeface="宋体"/>
                          <a:cs typeface="宋体"/>
                        </a:rPr>
                        <a:t>帧停止动画</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464">
                <a:tc>
                  <a:txBody>
                    <a:bodyPr/>
                    <a:lstStyle/>
                    <a:p>
                      <a:pPr indent="228600" algn="ctr">
                        <a:spcAft>
                          <a:spcPts val="0"/>
                        </a:spcAft>
                      </a:pPr>
                      <a:r>
                        <a:rPr lang="en-US" sz="1400" kern="100">
                          <a:solidFill>
                            <a:srgbClr val="000000"/>
                          </a:solidFill>
                          <a:effectLst/>
                          <a:latin typeface="宋体"/>
                          <a:cs typeface="宋体"/>
                        </a:rPr>
                        <a:t>nextFrameAndPlay()</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播放下一帧</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464">
                <a:tc>
                  <a:txBody>
                    <a:bodyPr/>
                    <a:lstStyle/>
                    <a:p>
                      <a:pPr indent="228600" algn="ctr">
                        <a:spcAft>
                          <a:spcPts val="0"/>
                        </a:spcAft>
                      </a:pPr>
                      <a:r>
                        <a:rPr lang="en-US" sz="1400" kern="100">
                          <a:solidFill>
                            <a:srgbClr val="000000"/>
                          </a:solidFill>
                          <a:effectLst/>
                          <a:latin typeface="宋体"/>
                          <a:cs typeface="宋体"/>
                        </a:rPr>
                        <a:t>nextFrameAndStop()</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播放下一帧，并停在下一帧</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464">
                <a:tc>
                  <a:txBody>
                    <a:bodyPr/>
                    <a:lstStyle/>
                    <a:p>
                      <a:pPr indent="228600" algn="ctr">
                        <a:spcAft>
                          <a:spcPts val="0"/>
                        </a:spcAft>
                      </a:pPr>
                      <a:r>
                        <a:rPr lang="en-US" sz="1400" kern="100">
                          <a:solidFill>
                            <a:srgbClr val="000000"/>
                          </a:solidFill>
                          <a:effectLst/>
                          <a:latin typeface="宋体"/>
                          <a:cs typeface="宋体"/>
                        </a:rPr>
                        <a:t>prevFrameAndPlay()</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播放前一帧</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464">
                <a:tc>
                  <a:txBody>
                    <a:bodyPr/>
                    <a:lstStyle/>
                    <a:p>
                      <a:pPr indent="228600" algn="ctr">
                        <a:spcAft>
                          <a:spcPts val="0"/>
                        </a:spcAft>
                      </a:pPr>
                      <a:r>
                        <a:rPr lang="en-US" sz="1400" kern="100">
                          <a:solidFill>
                            <a:srgbClr val="000000"/>
                          </a:solidFill>
                          <a:effectLst/>
                          <a:latin typeface="宋体"/>
                          <a:cs typeface="宋体"/>
                        </a:rPr>
                        <a:t>prevFrameAndStop()</a:t>
                      </a:r>
                      <a:endParaRPr lang="zh-CN" sz="14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400" kern="100" dirty="0">
                          <a:solidFill>
                            <a:srgbClr val="000000"/>
                          </a:solidFill>
                          <a:effectLst/>
                          <a:latin typeface="宋体"/>
                          <a:cs typeface="宋体"/>
                        </a:rPr>
                        <a:t>播放前一帧，并停在前一帧</a:t>
                      </a:r>
                      <a:endParaRPr lang="zh-CN" sz="14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5040" y="481014"/>
          <a:ext cx="8594159" cy="4529136"/>
        </p:xfrm>
        <a:graphic>
          <a:graphicData uri="http://schemas.openxmlformats.org/drawingml/2006/table">
            <a:tbl>
              <a:tblPr firstRow="1" firstCol="1" bandRow="1"/>
              <a:tblGrid>
                <a:gridCol w="2709870"/>
                <a:gridCol w="5884289"/>
              </a:tblGrid>
              <a:tr h="306228">
                <a:tc>
                  <a:txBody>
                    <a:bodyPr/>
                    <a:lstStyle/>
                    <a:p>
                      <a:pPr indent="228600" algn="ctr">
                        <a:spcAft>
                          <a:spcPts val="0"/>
                        </a:spcAft>
                      </a:pPr>
                      <a:r>
                        <a:rPr lang="zh-CN" sz="1600" kern="100" dirty="0">
                          <a:solidFill>
                            <a:srgbClr val="000000"/>
                          </a:solidFill>
                          <a:effectLst/>
                          <a:latin typeface="黑体"/>
                          <a:cs typeface="宋体"/>
                        </a:rPr>
                        <a:t>事件名</a:t>
                      </a:r>
                      <a:endParaRPr lang="zh-CN" sz="1600" kern="100" dirty="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600" kern="100">
                          <a:solidFill>
                            <a:srgbClr val="000000"/>
                          </a:solidFill>
                          <a:effectLst/>
                          <a:latin typeface="黑体"/>
                          <a:cs typeface="宋体"/>
                        </a:rPr>
                        <a:t>说明</a:t>
                      </a:r>
                      <a:endParaRPr lang="zh-CN" sz="1600" kern="10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06228">
                <a:tc>
                  <a:txBody>
                    <a:bodyPr/>
                    <a:lstStyle/>
                    <a:p>
                      <a:pPr indent="228600" algn="ctr">
                        <a:spcAft>
                          <a:spcPts val="0"/>
                        </a:spcAft>
                      </a:pPr>
                      <a:r>
                        <a:rPr lang="en-US" sz="1600" kern="100">
                          <a:solidFill>
                            <a:srgbClr val="000000"/>
                          </a:solidFill>
                          <a:effectLst/>
                          <a:latin typeface="宋体"/>
                          <a:cs typeface="宋体"/>
                        </a:rPr>
                        <a:t>prevSceneAndPlay()</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a:solidFill>
                            <a:srgbClr val="000000"/>
                          </a:solidFill>
                          <a:effectLst/>
                          <a:latin typeface="宋体"/>
                          <a:cs typeface="宋体"/>
                        </a:rPr>
                        <a:t>进入前一场景播放</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144">
                <a:tc>
                  <a:txBody>
                    <a:bodyPr/>
                    <a:lstStyle/>
                    <a:p>
                      <a:pPr indent="228600" algn="ctr">
                        <a:spcAft>
                          <a:spcPts val="0"/>
                        </a:spcAft>
                      </a:pPr>
                      <a:r>
                        <a:rPr lang="en-US" sz="1600" kern="100">
                          <a:solidFill>
                            <a:srgbClr val="000000"/>
                          </a:solidFill>
                          <a:effectLst/>
                          <a:latin typeface="宋体"/>
                          <a:cs typeface="宋体"/>
                        </a:rPr>
                        <a:t>prevSceneAndStop()</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a:solidFill>
                            <a:srgbClr val="000000"/>
                          </a:solidFill>
                          <a:effectLst/>
                          <a:latin typeface="宋体"/>
                          <a:cs typeface="宋体"/>
                        </a:rPr>
                        <a:t>进入前一场景停止</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28">
                <a:tc>
                  <a:txBody>
                    <a:bodyPr/>
                    <a:lstStyle/>
                    <a:p>
                      <a:pPr indent="228600" algn="ctr">
                        <a:spcAft>
                          <a:spcPts val="0"/>
                        </a:spcAft>
                      </a:pPr>
                      <a:r>
                        <a:rPr lang="en-US" sz="1600" kern="100">
                          <a:solidFill>
                            <a:srgbClr val="000000"/>
                          </a:solidFill>
                          <a:effectLst/>
                          <a:latin typeface="宋体"/>
                          <a:cs typeface="宋体"/>
                        </a:rPr>
                        <a:t>nextSceneAndPlay()</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dirty="0">
                          <a:solidFill>
                            <a:srgbClr val="000000"/>
                          </a:solidFill>
                          <a:effectLst/>
                          <a:latin typeface="宋体"/>
                          <a:cs typeface="宋体"/>
                        </a:rPr>
                        <a:t>进入下一场景播放</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28">
                <a:tc>
                  <a:txBody>
                    <a:bodyPr/>
                    <a:lstStyle/>
                    <a:p>
                      <a:pPr indent="228600" algn="ctr">
                        <a:spcAft>
                          <a:spcPts val="0"/>
                        </a:spcAft>
                      </a:pPr>
                      <a:r>
                        <a:rPr lang="en-US" sz="1600" kern="100">
                          <a:solidFill>
                            <a:srgbClr val="000000"/>
                          </a:solidFill>
                          <a:effectLst/>
                          <a:latin typeface="宋体"/>
                          <a:cs typeface="宋体"/>
                        </a:rPr>
                        <a:t>nextSceneAndStop()</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dirty="0">
                          <a:solidFill>
                            <a:srgbClr val="000000"/>
                          </a:solidFill>
                          <a:effectLst/>
                          <a:latin typeface="宋体"/>
                          <a:cs typeface="宋体"/>
                        </a:rPr>
                        <a:t>进入下一场景停止</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935">
                <a:tc>
                  <a:txBody>
                    <a:bodyPr/>
                    <a:lstStyle/>
                    <a:p>
                      <a:pPr indent="228600" algn="ctr">
                        <a:spcAft>
                          <a:spcPts val="0"/>
                        </a:spcAft>
                      </a:pPr>
                      <a:r>
                        <a:rPr lang="en-US" sz="1600" kern="100">
                          <a:solidFill>
                            <a:srgbClr val="000000"/>
                          </a:solidFill>
                          <a:effectLst/>
                          <a:latin typeface="宋体"/>
                          <a:cs typeface="宋体"/>
                        </a:rPr>
                        <a:t>getURL("url","</a:t>
                      </a:r>
                      <a:r>
                        <a:rPr lang="zh-CN" sz="1600" kern="100">
                          <a:solidFill>
                            <a:srgbClr val="000000"/>
                          </a:solidFill>
                          <a:effectLst/>
                          <a:latin typeface="宋体"/>
                          <a:cs typeface="宋体"/>
                        </a:rPr>
                        <a:t>打开窗口方式</a:t>
                      </a: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dirty="0">
                          <a:solidFill>
                            <a:srgbClr val="000000"/>
                          </a:solidFill>
                          <a:effectLst/>
                          <a:latin typeface="宋体"/>
                          <a:cs typeface="宋体"/>
                        </a:rPr>
                        <a:t>超链接到</a:t>
                      </a:r>
                      <a:r>
                        <a:rPr lang="en-US" sz="1600" kern="100" dirty="0" err="1">
                          <a:solidFill>
                            <a:srgbClr val="000000"/>
                          </a:solidFill>
                          <a:effectLst/>
                          <a:latin typeface="宋体"/>
                          <a:cs typeface="宋体"/>
                        </a:rPr>
                        <a:t>url</a:t>
                      </a:r>
                      <a:r>
                        <a:rPr lang="zh-CN" sz="1600" kern="100" dirty="0">
                          <a:solidFill>
                            <a:srgbClr val="000000"/>
                          </a:solidFill>
                          <a:effectLst/>
                          <a:latin typeface="宋体"/>
                          <a:cs typeface="宋体"/>
                        </a:rPr>
                        <a:t>指定位置。参数说明如下：</a:t>
                      </a:r>
                      <a:endParaRPr lang="zh-CN" sz="1600" kern="100" dirty="0">
                        <a:solidFill>
                          <a:srgbClr val="000000"/>
                        </a:solidFill>
                        <a:effectLst/>
                        <a:latin typeface="宋体"/>
                        <a:cs typeface="宋体"/>
                      </a:endParaRPr>
                    </a:p>
                    <a:p>
                      <a:pPr indent="228600" algn="l">
                        <a:spcAft>
                          <a:spcPts val="0"/>
                        </a:spcAft>
                      </a:pPr>
                      <a:r>
                        <a:rPr lang="zh-CN" sz="1600" kern="100" dirty="0">
                          <a:solidFill>
                            <a:srgbClr val="000000"/>
                          </a:solidFill>
                          <a:effectLst/>
                          <a:latin typeface="宋体"/>
                          <a:cs typeface="宋体"/>
                        </a:rPr>
                        <a:t>①</a:t>
                      </a:r>
                      <a:r>
                        <a:rPr lang="en-US" sz="1600" kern="100" dirty="0" err="1">
                          <a:solidFill>
                            <a:srgbClr val="000000"/>
                          </a:solidFill>
                          <a:effectLst/>
                          <a:latin typeface="宋体"/>
                          <a:cs typeface="宋体"/>
                        </a:rPr>
                        <a:t>url</a:t>
                      </a:r>
                      <a:r>
                        <a:rPr lang="zh-CN" sz="1600" kern="100" dirty="0">
                          <a:solidFill>
                            <a:srgbClr val="000000"/>
                          </a:solidFill>
                          <a:effectLst/>
                          <a:latin typeface="宋体"/>
                          <a:cs typeface="宋体"/>
                        </a:rPr>
                        <a:t>：表示链接文档的位置；</a:t>
                      </a:r>
                      <a:endParaRPr lang="zh-CN" sz="1600" kern="100" dirty="0">
                        <a:solidFill>
                          <a:srgbClr val="000000"/>
                        </a:solidFill>
                        <a:effectLst/>
                        <a:latin typeface="宋体"/>
                        <a:cs typeface="宋体"/>
                      </a:endParaRPr>
                    </a:p>
                    <a:p>
                      <a:pPr indent="228600" algn="l">
                        <a:spcAft>
                          <a:spcPts val="0"/>
                        </a:spcAft>
                      </a:pPr>
                      <a:r>
                        <a:rPr lang="zh-CN" sz="1600" kern="100" dirty="0">
                          <a:solidFill>
                            <a:srgbClr val="000000"/>
                          </a:solidFill>
                          <a:effectLst/>
                          <a:latin typeface="宋体"/>
                          <a:cs typeface="宋体"/>
                        </a:rPr>
                        <a:t>②打开窗口方式：指超链接文档在哪个窗口中打开。其取值及含义如下。</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_self</a:t>
                      </a:r>
                      <a:r>
                        <a:rPr lang="zh-CN" sz="1600" kern="100" dirty="0">
                          <a:solidFill>
                            <a:srgbClr val="000000"/>
                          </a:solidFill>
                          <a:effectLst/>
                          <a:latin typeface="宋体"/>
                          <a:cs typeface="宋体"/>
                        </a:rPr>
                        <a:t>：在当前的浏览器打开链接。</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_blank</a:t>
                      </a:r>
                      <a:r>
                        <a:rPr lang="zh-CN" sz="1600" kern="100" dirty="0">
                          <a:solidFill>
                            <a:srgbClr val="000000"/>
                          </a:solidFill>
                          <a:effectLst/>
                          <a:latin typeface="宋体"/>
                          <a:cs typeface="宋体"/>
                        </a:rPr>
                        <a:t>：在新窗口打开链接。</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_parent</a:t>
                      </a:r>
                      <a:r>
                        <a:rPr lang="zh-CN" sz="1600" kern="100" dirty="0">
                          <a:solidFill>
                            <a:srgbClr val="000000"/>
                          </a:solidFill>
                          <a:effectLst/>
                          <a:latin typeface="宋体"/>
                          <a:cs typeface="宋体"/>
                        </a:rPr>
                        <a:t>：在当前位置的上一级浏览器窗口打开链接。（如果网页有多个相互嵌套的框架，希望链接的</a:t>
                      </a:r>
                      <a:r>
                        <a:rPr lang="en-US" sz="1600" kern="100" dirty="0" err="1">
                          <a:solidFill>
                            <a:srgbClr val="000000"/>
                          </a:solidFill>
                          <a:effectLst/>
                          <a:latin typeface="宋体"/>
                          <a:cs typeface="宋体"/>
                        </a:rPr>
                        <a:t>url</a:t>
                      </a:r>
                      <a:r>
                        <a:rPr lang="zh-CN" sz="1600" kern="100" dirty="0">
                          <a:solidFill>
                            <a:srgbClr val="000000"/>
                          </a:solidFill>
                          <a:effectLst/>
                          <a:latin typeface="宋体"/>
                          <a:cs typeface="宋体"/>
                        </a:rPr>
                        <a:t>只替换影片自身所在的页面时，使用该参数值）</a:t>
                      </a:r>
                      <a:r>
                        <a:rPr lang="en-US" sz="1600" kern="100" dirty="0">
                          <a:solidFill>
                            <a:srgbClr val="000000"/>
                          </a:solidFill>
                          <a:effectLst/>
                          <a:latin typeface="宋体"/>
                          <a:cs typeface="宋体"/>
                        </a:rPr>
                        <a:t> </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_top</a:t>
                      </a:r>
                      <a:r>
                        <a:rPr lang="zh-CN" sz="1600" kern="100" dirty="0">
                          <a:solidFill>
                            <a:srgbClr val="000000"/>
                          </a:solidFill>
                          <a:effectLst/>
                          <a:latin typeface="宋体"/>
                          <a:cs typeface="宋体"/>
                        </a:rPr>
                        <a:t>：在当前浏览器上方新开一个链接。（如果本影片位于网页的某一框架中，希望链接的</a:t>
                      </a:r>
                      <a:r>
                        <a:rPr lang="en-US" sz="1600" kern="100" dirty="0">
                          <a:solidFill>
                            <a:srgbClr val="000000"/>
                          </a:solidFill>
                          <a:effectLst/>
                          <a:latin typeface="宋体"/>
                          <a:cs typeface="宋体"/>
                        </a:rPr>
                        <a:t>URL</a:t>
                      </a:r>
                      <a:r>
                        <a:rPr lang="zh-CN" sz="1600" kern="100" dirty="0">
                          <a:solidFill>
                            <a:srgbClr val="000000"/>
                          </a:solidFill>
                          <a:effectLst/>
                          <a:latin typeface="宋体"/>
                          <a:cs typeface="宋体"/>
                        </a:rPr>
                        <a:t>不替代任何框架而出现在所有框架之上时，使用该参数值）</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6200" y="57150"/>
            <a:ext cx="1752600" cy="461665"/>
          </a:xfrm>
          <a:prstGeom prst="rect">
            <a:avLst/>
          </a:prstGeom>
        </p:spPr>
        <p:txBody>
          <a:bodyPr wrap="square">
            <a:spAutoFit/>
          </a:bodyPr>
          <a:lstStyle/>
          <a:p>
            <a:pPr algn="just">
              <a:lnSpc>
                <a:spcPct val="120000"/>
              </a:lnSpc>
              <a:spcBef>
                <a:spcPts val="0"/>
              </a:spcBef>
              <a:spcAft>
                <a:spcPts val="1000"/>
              </a:spcAft>
            </a:pPr>
            <a:r>
              <a:rPr lang="zh-CN" altLang="en-US" sz="2000" kern="100" dirty="0" smtClean="0">
                <a:latin typeface="Times New Roman"/>
                <a:ea typeface="宋体"/>
              </a:rPr>
              <a:t>（续前表）</a:t>
            </a:r>
            <a:endParaRPr lang="en-US" altLang="zh-CN" sz="2000" kern="100" dirty="0" smtClean="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21241" y="507682"/>
          <a:ext cx="8594159" cy="4426269"/>
        </p:xfrm>
        <a:graphic>
          <a:graphicData uri="http://schemas.openxmlformats.org/drawingml/2006/table">
            <a:tbl>
              <a:tblPr firstRow="1" firstCol="1" bandRow="1"/>
              <a:tblGrid>
                <a:gridCol w="2879160"/>
                <a:gridCol w="5714999"/>
              </a:tblGrid>
              <a:tr h="306228">
                <a:tc>
                  <a:txBody>
                    <a:bodyPr/>
                    <a:lstStyle/>
                    <a:p>
                      <a:pPr indent="228600" algn="ctr">
                        <a:spcAft>
                          <a:spcPts val="0"/>
                        </a:spcAft>
                      </a:pPr>
                      <a:r>
                        <a:rPr lang="zh-CN" sz="1600" kern="100" dirty="0">
                          <a:solidFill>
                            <a:srgbClr val="000000"/>
                          </a:solidFill>
                          <a:effectLst/>
                          <a:latin typeface="黑体"/>
                          <a:cs typeface="宋体"/>
                        </a:rPr>
                        <a:t>事件名</a:t>
                      </a:r>
                      <a:endParaRPr lang="zh-CN" sz="1600" kern="100" dirty="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600" kern="100">
                          <a:solidFill>
                            <a:srgbClr val="000000"/>
                          </a:solidFill>
                          <a:effectLst/>
                          <a:latin typeface="黑体"/>
                          <a:cs typeface="宋体"/>
                        </a:rPr>
                        <a:t>说明</a:t>
                      </a:r>
                      <a:endParaRPr lang="zh-CN" sz="1600" kern="100">
                        <a:solidFill>
                          <a:srgbClr val="000000"/>
                        </a:solidFill>
                        <a:effectLst/>
                        <a:latin typeface="黑体"/>
                        <a:cs typeface="宋体"/>
                      </a:endParaRPr>
                    </a:p>
                  </a:txBody>
                  <a:tcPr marL="66738" marR="667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06228">
                <a:tc>
                  <a:txBody>
                    <a:bodyPr/>
                    <a:lstStyle/>
                    <a:p>
                      <a:pPr indent="228600" algn="ctr">
                        <a:spcAft>
                          <a:spcPts val="0"/>
                        </a:spcAft>
                      </a:pPr>
                      <a:r>
                        <a:rPr lang="en-US" sz="1600" kern="100">
                          <a:solidFill>
                            <a:srgbClr val="000000"/>
                          </a:solidFill>
                          <a:effectLst/>
                          <a:latin typeface="宋体"/>
                          <a:cs typeface="宋体"/>
                        </a:rPr>
                        <a:t>startDrag(</a:t>
                      </a:r>
                      <a:r>
                        <a:rPr lang="zh-CN" sz="1600" kern="100">
                          <a:solidFill>
                            <a:srgbClr val="000000"/>
                          </a:solidFill>
                          <a:effectLst/>
                          <a:latin typeface="宋体"/>
                          <a:cs typeface="宋体"/>
                        </a:rPr>
                        <a:t>对象名</a:t>
                      </a:r>
                      <a:r>
                        <a:rPr lang="en-US" sz="1600" kern="100">
                          <a:solidFill>
                            <a:srgbClr val="000000"/>
                          </a:solidFill>
                          <a:effectLst/>
                          <a:latin typeface="宋体"/>
                          <a:cs typeface="宋体"/>
                        </a:rPr>
                        <a:t>,</a:t>
                      </a:r>
                      <a:r>
                        <a:rPr lang="zh-CN" sz="1600" kern="100">
                          <a:solidFill>
                            <a:srgbClr val="000000"/>
                          </a:solidFill>
                          <a:effectLst/>
                          <a:latin typeface="宋体"/>
                          <a:cs typeface="宋体"/>
                        </a:rPr>
                        <a:t>逻辑值</a:t>
                      </a: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a:solidFill>
                            <a:srgbClr val="000000"/>
                          </a:solidFill>
                          <a:effectLst/>
                          <a:latin typeface="宋体"/>
                          <a:cs typeface="宋体"/>
                        </a:rPr>
                        <a:t>设置指定对象鼠标跟随。参数说明如下：</a:t>
                      </a:r>
                      <a:endParaRPr lang="zh-CN" sz="1600" kern="100">
                        <a:solidFill>
                          <a:srgbClr val="000000"/>
                        </a:solidFill>
                        <a:effectLst/>
                        <a:latin typeface="宋体"/>
                        <a:cs typeface="宋体"/>
                      </a:endParaRPr>
                    </a:p>
                    <a:p>
                      <a:pPr indent="228600" algn="l">
                        <a:spcAft>
                          <a:spcPts val="0"/>
                        </a:spcAft>
                      </a:pPr>
                      <a:r>
                        <a:rPr lang="zh-CN" sz="1600" kern="100">
                          <a:solidFill>
                            <a:srgbClr val="000000"/>
                          </a:solidFill>
                          <a:effectLst/>
                          <a:latin typeface="宋体"/>
                          <a:cs typeface="宋体"/>
                        </a:rPr>
                        <a:t>①对象名：指被拖动对象的名称，该对象是指场景中的按钮或影片；</a:t>
                      </a:r>
                      <a:endParaRPr lang="zh-CN" sz="1600" kern="100">
                        <a:solidFill>
                          <a:srgbClr val="000000"/>
                        </a:solidFill>
                        <a:effectLst/>
                        <a:latin typeface="宋体"/>
                        <a:cs typeface="宋体"/>
                      </a:endParaRPr>
                    </a:p>
                    <a:p>
                      <a:pPr indent="228600" algn="l">
                        <a:spcAft>
                          <a:spcPts val="0"/>
                        </a:spcAft>
                      </a:pPr>
                      <a:r>
                        <a:rPr lang="zh-CN" sz="1600" kern="100">
                          <a:solidFill>
                            <a:srgbClr val="000000"/>
                          </a:solidFill>
                          <a:effectLst/>
                          <a:latin typeface="宋体"/>
                          <a:cs typeface="宋体"/>
                        </a:rPr>
                        <a:t>②逻辑值：当值为</a:t>
                      </a:r>
                      <a:r>
                        <a:rPr lang="en-US" sz="1600" kern="100">
                          <a:solidFill>
                            <a:srgbClr val="000000"/>
                          </a:solidFill>
                          <a:effectLst/>
                          <a:latin typeface="宋体"/>
                          <a:cs typeface="宋体"/>
                        </a:rPr>
                        <a:t>true</a:t>
                      </a:r>
                      <a:r>
                        <a:rPr lang="zh-CN" sz="1600" kern="100">
                          <a:solidFill>
                            <a:srgbClr val="000000"/>
                          </a:solidFill>
                          <a:effectLst/>
                          <a:latin typeface="宋体"/>
                          <a:cs typeface="宋体"/>
                        </a:rPr>
                        <a:t>时，被拖曳对象会紧贴鼠标；为</a:t>
                      </a:r>
                      <a:r>
                        <a:rPr lang="en-US" sz="1600" kern="100">
                          <a:solidFill>
                            <a:srgbClr val="000000"/>
                          </a:solidFill>
                          <a:effectLst/>
                          <a:latin typeface="宋体"/>
                          <a:cs typeface="宋体"/>
                        </a:rPr>
                        <a:t>false</a:t>
                      </a:r>
                      <a:r>
                        <a:rPr lang="zh-CN" sz="1600" kern="100">
                          <a:solidFill>
                            <a:srgbClr val="000000"/>
                          </a:solidFill>
                          <a:effectLst/>
                          <a:latin typeface="宋体"/>
                          <a:cs typeface="宋体"/>
                        </a:rPr>
                        <a:t>时，被拖曳对象与鼠标相对位置不变。</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905">
                <a:tc>
                  <a:txBody>
                    <a:bodyPr/>
                    <a:lstStyle/>
                    <a:p>
                      <a:pPr indent="228600" algn="ctr">
                        <a:spcAft>
                          <a:spcPts val="0"/>
                        </a:spcAft>
                      </a:pPr>
                      <a:r>
                        <a:rPr lang="en-US" sz="1600" kern="100">
                          <a:solidFill>
                            <a:srgbClr val="000000"/>
                          </a:solidFill>
                          <a:effectLst/>
                          <a:latin typeface="宋体"/>
                          <a:cs typeface="宋体"/>
                        </a:rPr>
                        <a:t>stopDrag()</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a:solidFill>
                            <a:srgbClr val="000000"/>
                          </a:solidFill>
                          <a:effectLst/>
                          <a:latin typeface="宋体"/>
                          <a:cs typeface="宋体"/>
                        </a:rPr>
                        <a:t>停止鼠标跟随</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228">
                <a:tc>
                  <a:txBody>
                    <a:bodyPr/>
                    <a:lstStyle/>
                    <a:p>
                      <a:pPr indent="228600" algn="ctr">
                        <a:spcAft>
                          <a:spcPts val="0"/>
                        </a:spcAft>
                      </a:pPr>
                      <a:r>
                        <a:rPr lang="en-US" sz="1600" kern="100">
                          <a:solidFill>
                            <a:srgbClr val="000000"/>
                          </a:solidFill>
                          <a:effectLst/>
                          <a:latin typeface="宋体"/>
                          <a:cs typeface="宋体"/>
                        </a:rPr>
                        <a:t>playSound("</a:t>
                      </a:r>
                      <a:r>
                        <a:rPr lang="zh-CN" sz="1600" kern="100">
                          <a:solidFill>
                            <a:srgbClr val="000000"/>
                          </a:solidFill>
                          <a:effectLst/>
                          <a:latin typeface="宋体"/>
                          <a:cs typeface="宋体"/>
                        </a:rPr>
                        <a:t>声音名</a:t>
                      </a:r>
                      <a:r>
                        <a:rPr lang="en-US" sz="1600" kern="100">
                          <a:solidFill>
                            <a:srgbClr val="000000"/>
                          </a:solidFill>
                          <a:effectLst/>
                          <a:latin typeface="宋体"/>
                          <a:cs typeface="宋体"/>
                        </a:rPr>
                        <a:t>"[,</a:t>
                      </a:r>
                      <a:r>
                        <a:rPr lang="zh-CN" sz="1600" kern="100">
                          <a:solidFill>
                            <a:srgbClr val="000000"/>
                          </a:solidFill>
                          <a:effectLst/>
                          <a:latin typeface="宋体"/>
                          <a:cs typeface="宋体"/>
                        </a:rPr>
                        <a:t>逻辑值</a:t>
                      </a:r>
                      <a:r>
                        <a:rPr lang="en-US" sz="1600" kern="100">
                          <a:solidFill>
                            <a:srgbClr val="000000"/>
                          </a:solidFill>
                          <a:effectLst/>
                          <a:latin typeface="宋体"/>
                          <a:cs typeface="宋体"/>
                        </a:rPr>
                        <a:t>[,</a:t>
                      </a:r>
                      <a:r>
                        <a:rPr lang="zh-CN" sz="1600" kern="100">
                          <a:solidFill>
                            <a:srgbClr val="000000"/>
                          </a:solidFill>
                          <a:effectLst/>
                          <a:latin typeface="宋体"/>
                          <a:cs typeface="宋体"/>
                        </a:rPr>
                        <a:t>音量</a:t>
                      </a:r>
                      <a:r>
                        <a:rPr lang="en-US" sz="1600" kern="100">
                          <a:solidFill>
                            <a:srgbClr val="000000"/>
                          </a:solidFill>
                          <a:effectLst/>
                          <a:latin typeface="宋体"/>
                          <a:cs typeface="宋体"/>
                        </a:rPr>
                        <a:t>[,</a:t>
                      </a:r>
                      <a:r>
                        <a:rPr lang="zh-CN" sz="1600" kern="100">
                          <a:solidFill>
                            <a:srgbClr val="000000"/>
                          </a:solidFill>
                          <a:effectLst/>
                          <a:latin typeface="宋体"/>
                          <a:cs typeface="宋体"/>
                        </a:rPr>
                        <a:t>重复次数</a:t>
                      </a: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a:solidFill>
                            <a:srgbClr val="000000"/>
                          </a:solidFill>
                          <a:effectLst/>
                          <a:latin typeface="宋体"/>
                          <a:cs typeface="宋体"/>
                        </a:rPr>
                        <a:t>播放指定声音。参数说明如下：</a:t>
                      </a:r>
                      <a:endParaRPr lang="zh-CN" sz="1600" kern="100">
                        <a:solidFill>
                          <a:srgbClr val="000000"/>
                        </a:solidFill>
                        <a:effectLst/>
                        <a:latin typeface="宋体"/>
                        <a:cs typeface="宋体"/>
                      </a:endParaRPr>
                    </a:p>
                    <a:p>
                      <a:pPr indent="228600" algn="l">
                        <a:spcAft>
                          <a:spcPts val="0"/>
                        </a:spcAft>
                      </a:pPr>
                      <a:r>
                        <a:rPr lang="zh-CN" sz="1600" kern="100">
                          <a:solidFill>
                            <a:srgbClr val="000000"/>
                          </a:solidFill>
                          <a:effectLst/>
                          <a:latin typeface="宋体"/>
                          <a:cs typeface="宋体"/>
                        </a:rPr>
                        <a:t>①声音名：是指导入库的音频名称。</a:t>
                      </a:r>
                      <a:endParaRPr lang="zh-CN" sz="1600" kern="100">
                        <a:solidFill>
                          <a:srgbClr val="000000"/>
                        </a:solidFill>
                        <a:effectLst/>
                        <a:latin typeface="宋体"/>
                        <a:cs typeface="宋体"/>
                      </a:endParaRPr>
                    </a:p>
                    <a:p>
                      <a:pPr indent="228600" algn="l">
                        <a:spcAft>
                          <a:spcPts val="0"/>
                        </a:spcAft>
                      </a:pPr>
                      <a:r>
                        <a:rPr lang="zh-CN" sz="1600" kern="100">
                          <a:solidFill>
                            <a:srgbClr val="000000"/>
                          </a:solidFill>
                          <a:effectLst/>
                          <a:latin typeface="宋体"/>
                          <a:cs typeface="宋体"/>
                        </a:rPr>
                        <a:t>②逻辑值：取</a:t>
                      </a:r>
                      <a:r>
                        <a:rPr lang="en-US" sz="1600" kern="100">
                          <a:solidFill>
                            <a:srgbClr val="000000"/>
                          </a:solidFill>
                          <a:effectLst/>
                          <a:latin typeface="宋体"/>
                          <a:cs typeface="宋体"/>
                        </a:rPr>
                        <a:t>True</a:t>
                      </a:r>
                      <a:r>
                        <a:rPr lang="zh-CN" sz="1600" kern="100">
                          <a:solidFill>
                            <a:srgbClr val="000000"/>
                          </a:solidFill>
                          <a:effectLst/>
                          <a:latin typeface="宋体"/>
                          <a:cs typeface="宋体"/>
                        </a:rPr>
                        <a:t>时，如果该声音正在播放，则不再播放该声音；取</a:t>
                      </a:r>
                      <a:r>
                        <a:rPr lang="en-US" sz="1600" kern="100">
                          <a:solidFill>
                            <a:srgbClr val="000000"/>
                          </a:solidFill>
                          <a:effectLst/>
                          <a:latin typeface="宋体"/>
                          <a:cs typeface="宋体"/>
                        </a:rPr>
                        <a:t>False</a:t>
                      </a:r>
                      <a:r>
                        <a:rPr lang="zh-CN" sz="1600" kern="100">
                          <a:solidFill>
                            <a:srgbClr val="000000"/>
                          </a:solidFill>
                          <a:effectLst/>
                          <a:latin typeface="宋体"/>
                          <a:cs typeface="宋体"/>
                        </a:rPr>
                        <a:t>时，无论声音是否正在播放，均播放。</a:t>
                      </a:r>
                      <a:endParaRPr lang="zh-CN" sz="1600" kern="100">
                        <a:solidFill>
                          <a:srgbClr val="000000"/>
                        </a:solidFill>
                        <a:effectLst/>
                        <a:latin typeface="宋体"/>
                        <a:cs typeface="宋体"/>
                      </a:endParaRPr>
                    </a:p>
                    <a:p>
                      <a:pPr indent="228600" algn="l">
                        <a:spcAft>
                          <a:spcPts val="0"/>
                        </a:spcAft>
                      </a:pPr>
                      <a:r>
                        <a:rPr lang="zh-CN" sz="1600" kern="100">
                          <a:solidFill>
                            <a:srgbClr val="000000"/>
                          </a:solidFill>
                          <a:effectLst/>
                          <a:latin typeface="宋体"/>
                          <a:cs typeface="宋体"/>
                        </a:rPr>
                        <a:t>③音量：取值范围为</a:t>
                      </a:r>
                      <a:r>
                        <a:rPr lang="en-US" sz="1600" kern="100">
                          <a:solidFill>
                            <a:srgbClr val="000000"/>
                          </a:solidFill>
                          <a:effectLst/>
                          <a:latin typeface="宋体"/>
                          <a:cs typeface="宋体"/>
                        </a:rPr>
                        <a:t>0-100</a:t>
                      </a:r>
                      <a:r>
                        <a:rPr lang="zh-CN" sz="1600" kern="100">
                          <a:solidFill>
                            <a:srgbClr val="000000"/>
                          </a:solidFill>
                          <a:effectLst/>
                          <a:latin typeface="宋体"/>
                          <a:cs typeface="宋体"/>
                        </a:rPr>
                        <a:t>，默认值为</a:t>
                      </a:r>
                      <a:r>
                        <a:rPr lang="en-US" sz="1600" kern="100">
                          <a:solidFill>
                            <a:srgbClr val="000000"/>
                          </a:solidFill>
                          <a:effectLst/>
                          <a:latin typeface="宋体"/>
                          <a:cs typeface="宋体"/>
                        </a:rPr>
                        <a:t>100</a:t>
                      </a:r>
                      <a:r>
                        <a:rPr lang="zh-CN" sz="1600" kern="100">
                          <a:solidFill>
                            <a:srgbClr val="000000"/>
                          </a:solidFill>
                          <a:effectLst/>
                          <a:latin typeface="宋体"/>
                          <a:cs typeface="宋体"/>
                        </a:rPr>
                        <a:t>。</a:t>
                      </a:r>
                      <a:endParaRPr lang="zh-CN" sz="1600" kern="100">
                        <a:solidFill>
                          <a:srgbClr val="000000"/>
                        </a:solidFill>
                        <a:effectLst/>
                        <a:latin typeface="宋体"/>
                        <a:cs typeface="宋体"/>
                      </a:endParaRPr>
                    </a:p>
                    <a:p>
                      <a:pPr indent="228600" algn="l">
                        <a:spcAft>
                          <a:spcPts val="0"/>
                        </a:spcAft>
                      </a:pPr>
                      <a:r>
                        <a:rPr lang="zh-CN" sz="1600" kern="100">
                          <a:solidFill>
                            <a:srgbClr val="000000"/>
                          </a:solidFill>
                          <a:effectLst/>
                          <a:latin typeface="宋体"/>
                          <a:cs typeface="宋体"/>
                        </a:rPr>
                        <a:t>④重复次数：取值范围为</a:t>
                      </a:r>
                      <a:r>
                        <a:rPr lang="en-US" sz="1600" kern="100">
                          <a:solidFill>
                            <a:srgbClr val="000000"/>
                          </a:solidFill>
                          <a:effectLst/>
                          <a:latin typeface="宋体"/>
                          <a:cs typeface="宋体"/>
                        </a:rPr>
                        <a:t>0-65535</a:t>
                      </a:r>
                      <a:r>
                        <a:rPr lang="zh-CN" sz="1600" kern="100">
                          <a:solidFill>
                            <a:srgbClr val="000000"/>
                          </a:solidFill>
                          <a:effectLst/>
                          <a:latin typeface="宋体"/>
                          <a:cs typeface="宋体"/>
                        </a:rPr>
                        <a:t>，默认值为</a:t>
                      </a:r>
                      <a:r>
                        <a:rPr lang="en-US" sz="1600" kern="100">
                          <a:solidFill>
                            <a:srgbClr val="000000"/>
                          </a:solidFill>
                          <a:effectLst/>
                          <a:latin typeface="宋体"/>
                          <a:cs typeface="宋体"/>
                        </a:rPr>
                        <a:t>0</a:t>
                      </a:r>
                      <a:r>
                        <a:rPr lang="zh-CN" sz="1600" kern="100">
                          <a:solidFill>
                            <a:srgbClr val="000000"/>
                          </a:solidFill>
                          <a:effectLst/>
                          <a:latin typeface="宋体"/>
                          <a:cs typeface="宋体"/>
                        </a:rPr>
                        <a:t>。</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948">
                <a:tc>
                  <a:txBody>
                    <a:bodyPr/>
                    <a:lstStyle/>
                    <a:p>
                      <a:pPr indent="228600" algn="ctr">
                        <a:spcAft>
                          <a:spcPts val="0"/>
                        </a:spcAft>
                      </a:pPr>
                      <a:r>
                        <a:rPr lang="en-US" sz="1600" kern="100">
                          <a:solidFill>
                            <a:srgbClr val="000000"/>
                          </a:solidFill>
                          <a:effectLst/>
                          <a:latin typeface="宋体"/>
                          <a:cs typeface="宋体"/>
                        </a:rPr>
                        <a:t>stopSound("</a:t>
                      </a:r>
                      <a:r>
                        <a:rPr lang="zh-CN" sz="1600" kern="100">
                          <a:solidFill>
                            <a:srgbClr val="000000"/>
                          </a:solidFill>
                          <a:effectLst/>
                          <a:latin typeface="宋体"/>
                          <a:cs typeface="宋体"/>
                        </a:rPr>
                        <a:t>声音名</a:t>
                      </a: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a:solidFill>
                            <a:srgbClr val="000000"/>
                          </a:solidFill>
                          <a:effectLst/>
                          <a:latin typeface="宋体"/>
                          <a:cs typeface="宋体"/>
                        </a:rPr>
                        <a:t>停止指定声音</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948">
                <a:tc>
                  <a:txBody>
                    <a:bodyPr/>
                    <a:lstStyle/>
                    <a:p>
                      <a:pPr indent="228600" algn="ctr">
                        <a:spcAft>
                          <a:spcPts val="0"/>
                        </a:spcAft>
                      </a:pPr>
                      <a:r>
                        <a:rPr lang="en-US" sz="1600" kern="100">
                          <a:solidFill>
                            <a:srgbClr val="000000"/>
                          </a:solidFill>
                          <a:effectLst/>
                          <a:latin typeface="宋体"/>
                          <a:cs typeface="宋体"/>
                        </a:rPr>
                        <a:t>stopAllSounds()</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zh-CN" sz="1600" kern="100" dirty="0">
                          <a:solidFill>
                            <a:srgbClr val="000000"/>
                          </a:solidFill>
                          <a:effectLst/>
                          <a:latin typeface="宋体"/>
                          <a:cs typeface="宋体"/>
                        </a:rPr>
                        <a:t>停止所有声音的播放</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76200" y="57150"/>
            <a:ext cx="1752600" cy="461665"/>
          </a:xfrm>
          <a:prstGeom prst="rect">
            <a:avLst/>
          </a:prstGeom>
        </p:spPr>
        <p:txBody>
          <a:bodyPr wrap="square">
            <a:spAutoFit/>
          </a:bodyPr>
          <a:lstStyle/>
          <a:p>
            <a:pPr algn="just">
              <a:lnSpc>
                <a:spcPct val="120000"/>
              </a:lnSpc>
              <a:spcBef>
                <a:spcPts val="0"/>
              </a:spcBef>
              <a:spcAft>
                <a:spcPts val="1000"/>
              </a:spcAft>
            </a:pPr>
            <a:r>
              <a:rPr lang="zh-CN" altLang="en-US" sz="2000" kern="100" dirty="0" smtClean="0">
                <a:latin typeface="Times New Roman"/>
                <a:ea typeface="宋体"/>
              </a:rPr>
              <a:t>（续前表）</a:t>
            </a:r>
            <a:endParaRPr lang="en-US" altLang="zh-CN" sz="2000" kern="100" dirty="0" smtClean="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16355" y="252083"/>
            <a:ext cx="2607845" cy="410853"/>
            <a:chOff x="457833" y="666750"/>
            <a:chExt cx="2607845" cy="410853"/>
          </a:xfrm>
        </p:grpSpPr>
        <p:sp>
          <p:nvSpPr>
            <p:cNvPr id="7" name="Rectangle 8"/>
            <p:cNvSpPr/>
            <p:nvPr/>
          </p:nvSpPr>
          <p:spPr bwMode="auto">
            <a:xfrm>
              <a:off x="1055437" y="666750"/>
              <a:ext cx="2010241"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动作脚本的使用</a:t>
              </a:r>
              <a:endParaRPr lang="zh-CN" altLang="en-US" sz="2000" dirty="0"/>
            </a:p>
          </p:txBody>
        </p:sp>
        <p:sp>
          <p:nvSpPr>
            <p:cNvPr id="8" name="Rectangle 11"/>
            <p:cNvSpPr/>
            <p:nvPr/>
          </p:nvSpPr>
          <p:spPr bwMode="auto">
            <a:xfrm>
              <a:off x="457833" y="6667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(2)</a:t>
              </a:r>
              <a:endParaRPr lang="en-US" dirty="0">
                <a:solidFill>
                  <a:srgbClr val="FFFFFF"/>
                </a:solidFill>
                <a:latin typeface="宋体" pitchFamily="2" charset="-122"/>
                <a:ea typeface="宋体" pitchFamily="2" charset="-122"/>
              </a:endParaRPr>
            </a:p>
          </p:txBody>
        </p:sp>
      </p:grpSp>
      <p:grpSp>
        <p:nvGrpSpPr>
          <p:cNvPr id="3" name="组合 2"/>
          <p:cNvGrpSpPr/>
          <p:nvPr/>
        </p:nvGrpSpPr>
        <p:grpSpPr>
          <a:xfrm>
            <a:off x="819150" y="1014083"/>
            <a:ext cx="7505700" cy="2209800"/>
            <a:chOff x="800100" y="895350"/>
            <a:chExt cx="7505700" cy="2438400"/>
          </a:xfrm>
        </p:grpSpPr>
        <p:sp>
          <p:nvSpPr>
            <p:cNvPr id="10" name="Rectangle 8"/>
            <p:cNvSpPr/>
            <p:nvPr/>
          </p:nvSpPr>
          <p:spPr bwMode="auto">
            <a:xfrm>
              <a:off x="2019299" y="895350"/>
              <a:ext cx="6286501" cy="2438400"/>
            </a:xfrm>
            <a:prstGeom prst="rect">
              <a:avLst/>
            </a:prstGeom>
            <a:solidFill>
              <a:srgbClr val="00B050"/>
            </a:solidFill>
            <a:ln w="25400">
              <a:solidFill>
                <a:schemeClr val="tx1">
                  <a:alpha val="0"/>
                </a:schemeClr>
              </a:solidFill>
              <a:miter lim="800000"/>
            </a:ln>
          </p:spPr>
          <p:txBody>
            <a:bodyPr lIns="0" tIns="0" rIns="0" bIns="0" anchor="ctr" anchorCtr="0"/>
            <a:lstStyle/>
            <a:p>
              <a:pPr marL="92075" algn="l">
                <a:spcBef>
                  <a:spcPts val="1000"/>
                </a:spcBef>
              </a:pPr>
              <a:r>
                <a:rPr lang="zh-CN" altLang="en-US" sz="2000" dirty="0">
                  <a:solidFill>
                    <a:srgbClr val="FFFFFF"/>
                  </a:solidFill>
                </a:rPr>
                <a:t>对动画文件“飞舞的蝴蝶（加按钮）</a:t>
              </a:r>
              <a:r>
                <a:rPr lang="en-US" altLang="zh-CN" sz="2000" dirty="0">
                  <a:solidFill>
                    <a:srgbClr val="FFFFFF"/>
                  </a:solidFill>
                </a:rPr>
                <a:t>.</a:t>
              </a:r>
              <a:r>
                <a:rPr lang="en-US" altLang="zh-CN" sz="2000" dirty="0" err="1">
                  <a:solidFill>
                    <a:srgbClr val="FFFFFF"/>
                  </a:solidFill>
                </a:rPr>
                <a:t>swi</a:t>
              </a:r>
              <a:r>
                <a:rPr lang="en-US" altLang="zh-CN" sz="2000" dirty="0">
                  <a:solidFill>
                    <a:srgbClr val="FFFFFF"/>
                  </a:solidFill>
                </a:rPr>
                <a:t>”</a:t>
              </a:r>
              <a:r>
                <a:rPr lang="zh-CN" altLang="en-US" sz="2000" dirty="0">
                  <a:solidFill>
                    <a:srgbClr val="FFFFFF"/>
                  </a:solidFill>
                </a:rPr>
                <a:t>按下述要求进行修改</a:t>
              </a:r>
              <a:r>
                <a:rPr lang="zh-CN" altLang="en-US" sz="2000" dirty="0" smtClean="0">
                  <a:solidFill>
                    <a:srgbClr val="FFFFFF"/>
                  </a:solidFill>
                </a:rPr>
                <a:t>。</a:t>
              </a:r>
              <a:endParaRPr lang="en-US" altLang="zh-CN" sz="2000" dirty="0" smtClean="0">
                <a:solidFill>
                  <a:srgbClr val="FFFFFF"/>
                </a:solidFill>
              </a:endParaRPr>
            </a:p>
            <a:p>
              <a:pPr marL="92075" algn="l">
                <a:spcBef>
                  <a:spcPts val="1000"/>
                </a:spcBef>
              </a:pPr>
              <a:r>
                <a:rPr lang="zh-CN" altLang="en-US" sz="2000" dirty="0">
                  <a:solidFill>
                    <a:srgbClr val="FFFFFF"/>
                  </a:solidFill>
                </a:rPr>
                <a:t>（</a:t>
              </a:r>
              <a:r>
                <a:rPr lang="en-US" altLang="zh-CN" sz="2000" dirty="0">
                  <a:solidFill>
                    <a:srgbClr val="FFFFFF"/>
                  </a:solidFill>
                </a:rPr>
                <a:t>1</a:t>
              </a:r>
              <a:r>
                <a:rPr lang="zh-CN" altLang="en-US" sz="2000" dirty="0">
                  <a:solidFill>
                    <a:srgbClr val="FFFFFF"/>
                  </a:solidFill>
                </a:rPr>
                <a:t>）解决两个场景不断闪现的问题。</a:t>
              </a:r>
              <a:endParaRPr lang="zh-CN" altLang="en-US" sz="2000" dirty="0">
                <a:solidFill>
                  <a:srgbClr val="FFFFFF"/>
                </a:solidFill>
              </a:endParaRPr>
            </a:p>
            <a:p>
              <a:pPr marL="92075" algn="l">
                <a:spcBef>
                  <a:spcPts val="1000"/>
                </a:spcBef>
              </a:pPr>
              <a:r>
                <a:rPr lang="zh-CN" altLang="en-US" sz="2000" dirty="0">
                  <a:solidFill>
                    <a:srgbClr val="FFFFFF"/>
                  </a:solidFill>
                </a:rPr>
                <a:t>（</a:t>
              </a:r>
              <a:r>
                <a:rPr lang="en-US" altLang="zh-CN" sz="2000" dirty="0">
                  <a:solidFill>
                    <a:srgbClr val="FFFFFF"/>
                  </a:solidFill>
                </a:rPr>
                <a:t>2</a:t>
              </a:r>
              <a:r>
                <a:rPr lang="zh-CN" altLang="en-US" sz="2000" dirty="0">
                  <a:solidFill>
                    <a:srgbClr val="FFFFFF"/>
                  </a:solidFill>
                </a:rPr>
                <a:t>）完成第</a:t>
              </a:r>
              <a:r>
                <a:rPr lang="en-US" altLang="zh-CN" sz="2000" dirty="0">
                  <a:solidFill>
                    <a:srgbClr val="FFFFFF"/>
                  </a:solidFill>
                </a:rPr>
                <a:t>1</a:t>
              </a:r>
              <a:r>
                <a:rPr lang="zh-CN" altLang="en-US" sz="2000" dirty="0">
                  <a:solidFill>
                    <a:srgbClr val="FFFFFF"/>
                  </a:solidFill>
                </a:rPr>
                <a:t>个场景中</a:t>
              </a:r>
              <a:r>
                <a:rPr lang="en-US" altLang="zh-CN" sz="2000" dirty="0">
                  <a:solidFill>
                    <a:srgbClr val="FFFFFF"/>
                  </a:solidFill>
                </a:rPr>
                <a:t>4</a:t>
              </a:r>
              <a:r>
                <a:rPr lang="zh-CN" altLang="en-US" sz="2000" dirty="0">
                  <a:solidFill>
                    <a:srgbClr val="FFFFFF"/>
                  </a:solidFill>
                </a:rPr>
                <a:t>个按钮及第</a:t>
              </a:r>
              <a:r>
                <a:rPr lang="en-US" altLang="zh-CN" sz="2000" dirty="0">
                  <a:solidFill>
                    <a:srgbClr val="FFFFFF"/>
                  </a:solidFill>
                </a:rPr>
                <a:t>2</a:t>
              </a:r>
              <a:r>
                <a:rPr lang="zh-CN" altLang="en-US" sz="2000" dirty="0">
                  <a:solidFill>
                    <a:srgbClr val="FFFFFF"/>
                  </a:solidFill>
                </a:rPr>
                <a:t>个场景中“返场”按钮的代码编写</a:t>
              </a:r>
              <a:r>
                <a:rPr lang="zh-CN" altLang="en-US" sz="2000" dirty="0" smtClean="0">
                  <a:solidFill>
                    <a:srgbClr val="FFFFFF"/>
                  </a:solidFill>
                </a:rPr>
                <a:t>。</a:t>
              </a:r>
              <a:endParaRPr lang="en-US" sz="2000" dirty="0">
                <a:solidFill>
                  <a:srgbClr val="FFFFFF"/>
                </a:solidFill>
              </a:endParaRPr>
            </a:p>
          </p:txBody>
        </p:sp>
        <p:sp>
          <p:nvSpPr>
            <p:cNvPr id="11" name="Rectangle 11"/>
            <p:cNvSpPr/>
            <p:nvPr/>
          </p:nvSpPr>
          <p:spPr bwMode="auto">
            <a:xfrm>
              <a:off x="800100" y="895350"/>
              <a:ext cx="1219199" cy="24384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8】</a:t>
              </a:r>
              <a:endParaRPr lang="en-US" dirty="0"/>
            </a:p>
          </p:txBody>
        </p:sp>
      </p:grpSp>
      <p:sp>
        <p:nvSpPr>
          <p:cNvPr id="12" name="矩形 11"/>
          <p:cNvSpPr/>
          <p:nvPr/>
        </p:nvSpPr>
        <p:spPr>
          <a:xfrm>
            <a:off x="511741" y="3452483"/>
            <a:ext cx="8120518"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分析</a:t>
            </a:r>
            <a:r>
              <a:rPr lang="zh-CN" altLang="en-US" sz="2000" kern="100" dirty="0">
                <a:latin typeface="Times New Roman"/>
                <a:ea typeface="宋体"/>
              </a:rPr>
              <a:t>：两个场景不断闪现是因为各自只有</a:t>
            </a:r>
            <a:r>
              <a:rPr lang="en-US" altLang="zh-CN" sz="2000" kern="100" dirty="0">
                <a:latin typeface="Times New Roman"/>
                <a:ea typeface="宋体"/>
              </a:rPr>
              <a:t>1</a:t>
            </a:r>
            <a:r>
              <a:rPr lang="zh-CN" altLang="en-US" sz="2000" kern="100" dirty="0">
                <a:latin typeface="Times New Roman"/>
                <a:ea typeface="宋体"/>
              </a:rPr>
              <a:t>帧，连续播放出现闪动。解决办法是让各场景都停止在第</a:t>
            </a:r>
            <a:r>
              <a:rPr lang="en-US" altLang="zh-CN" sz="2000" kern="100" dirty="0">
                <a:latin typeface="Times New Roman"/>
                <a:ea typeface="宋体"/>
              </a:rPr>
              <a:t>1</a:t>
            </a:r>
            <a:r>
              <a:rPr lang="zh-CN" altLang="en-US" sz="2000" kern="100" dirty="0">
                <a:latin typeface="Times New Roman"/>
                <a:ea typeface="宋体"/>
              </a:rPr>
              <a:t>帧，而后用脚本控制转场。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63108"/>
            <a:ext cx="8501518" cy="4442242"/>
          </a:xfrm>
          <a:prstGeom prst="rect">
            <a:avLst/>
          </a:prstGeom>
        </p:spPr>
        <p:txBody>
          <a:bodyPr wrap="square">
            <a:spAutoFit/>
          </a:bodyPr>
          <a:lstStyle/>
          <a:p>
            <a:pPr indent="542925" algn="just">
              <a:spcBef>
                <a:spcPts val="0"/>
              </a:spcBef>
              <a:spcAft>
                <a:spcPts val="800"/>
              </a:spcAft>
            </a:pPr>
            <a:r>
              <a:rPr lang="zh-CN" altLang="en-US" sz="1800" kern="100" dirty="0">
                <a:latin typeface="Times New Roman"/>
                <a:ea typeface="宋体"/>
              </a:rPr>
              <a:t>操作步骤如下：（下述代码中“</a:t>
            </a:r>
            <a:r>
              <a:rPr lang="en-US" altLang="zh-CN" sz="1800" kern="100" dirty="0">
                <a:latin typeface="Times New Roman"/>
                <a:ea typeface="宋体"/>
              </a:rPr>
              <a:t>/*”</a:t>
            </a:r>
            <a:r>
              <a:rPr lang="zh-CN" altLang="en-US" sz="1800" kern="100" dirty="0">
                <a:latin typeface="Times New Roman"/>
                <a:ea typeface="宋体"/>
              </a:rPr>
              <a:t>和“*</a:t>
            </a:r>
            <a:r>
              <a:rPr lang="en-US" altLang="zh-CN" sz="1800" kern="100" dirty="0">
                <a:latin typeface="Times New Roman"/>
                <a:ea typeface="宋体"/>
              </a:rPr>
              <a:t>/”</a:t>
            </a:r>
            <a:r>
              <a:rPr lang="zh-CN" altLang="en-US" sz="1800" kern="100" dirty="0">
                <a:latin typeface="Times New Roman"/>
                <a:ea typeface="宋体"/>
              </a:rPr>
              <a:t>间的内容为注释</a:t>
            </a:r>
            <a:r>
              <a:rPr lang="zh-CN" altLang="en-US" sz="1800" kern="100" dirty="0" smtClean="0">
                <a:latin typeface="Times New Roman"/>
                <a:ea typeface="宋体"/>
              </a:rPr>
              <a:t>语句）</a:t>
            </a:r>
            <a:endParaRPr lang="zh-CN" altLang="en-US" sz="1800" kern="100" dirty="0">
              <a:latin typeface="Times New Roman"/>
              <a:ea typeface="宋体"/>
            </a:endParaRPr>
          </a:p>
          <a:p>
            <a:pPr indent="542925" algn="just">
              <a:spcBef>
                <a:spcPts val="0"/>
              </a:spcBef>
              <a:spcAft>
                <a:spcPts val="800"/>
              </a:spcAft>
            </a:pPr>
            <a:r>
              <a:rPr lang="zh-CN" altLang="en-US" sz="1800" kern="100" dirty="0">
                <a:latin typeface="Times New Roman"/>
                <a:ea typeface="宋体"/>
              </a:rPr>
              <a:t>步骤</a:t>
            </a:r>
            <a:r>
              <a:rPr lang="en-US" altLang="zh-CN" sz="1800" kern="100" dirty="0">
                <a:latin typeface="Times New Roman"/>
                <a:ea typeface="宋体"/>
              </a:rPr>
              <a:t>1</a:t>
            </a:r>
            <a:r>
              <a:rPr lang="zh-CN" altLang="en-US" sz="1800" kern="100" dirty="0">
                <a:latin typeface="Times New Roman"/>
                <a:ea typeface="宋体"/>
              </a:rPr>
              <a:t>：修改“</a:t>
            </a:r>
            <a:r>
              <a:rPr lang="en-US" altLang="zh-CN" sz="1800" kern="100" dirty="0">
                <a:latin typeface="Times New Roman"/>
                <a:ea typeface="宋体"/>
              </a:rPr>
              <a:t>Scence_1”</a:t>
            </a:r>
            <a:r>
              <a:rPr lang="zh-CN" altLang="en-US" sz="1800" kern="100" dirty="0">
                <a:latin typeface="Times New Roman"/>
                <a:ea typeface="宋体"/>
              </a:rPr>
              <a:t>场景中</a:t>
            </a:r>
            <a:r>
              <a:rPr lang="en-US" altLang="zh-CN" sz="1800" kern="100" dirty="0">
                <a:latin typeface="Times New Roman"/>
                <a:ea typeface="宋体"/>
              </a:rPr>
              <a:t>3</a:t>
            </a:r>
            <a:r>
              <a:rPr lang="zh-CN" altLang="en-US" sz="1800" kern="100" dirty="0">
                <a:latin typeface="Times New Roman"/>
                <a:ea typeface="宋体"/>
              </a:rPr>
              <a:t>只蝴蝶的名称，从左至</a:t>
            </a:r>
            <a:r>
              <a:rPr lang="zh-CN" altLang="en-US" sz="1800" kern="100" dirty="0" smtClean="0">
                <a:latin typeface="Times New Roman"/>
                <a:ea typeface="宋体"/>
              </a:rPr>
              <a:t>右分别</a:t>
            </a:r>
            <a:r>
              <a:rPr lang="zh-CN" altLang="en-US" sz="1800" kern="100" dirty="0">
                <a:latin typeface="Times New Roman"/>
                <a:ea typeface="宋体"/>
              </a:rPr>
              <a:t>为</a:t>
            </a:r>
            <a:r>
              <a:rPr lang="en-US" altLang="zh-CN" sz="1800" kern="100" dirty="0">
                <a:latin typeface="Times New Roman"/>
                <a:ea typeface="宋体"/>
              </a:rPr>
              <a:t>b1</a:t>
            </a:r>
            <a:r>
              <a:rPr lang="zh-CN" altLang="en-US" sz="1800" kern="100" dirty="0">
                <a:latin typeface="Times New Roman"/>
                <a:ea typeface="宋体"/>
              </a:rPr>
              <a:t>、</a:t>
            </a:r>
            <a:r>
              <a:rPr lang="en-US" altLang="zh-CN" sz="1800" kern="100" dirty="0">
                <a:latin typeface="Times New Roman"/>
                <a:ea typeface="宋体"/>
              </a:rPr>
              <a:t>b2</a:t>
            </a:r>
            <a:r>
              <a:rPr lang="zh-CN" altLang="en-US" sz="1800" kern="100" dirty="0">
                <a:latin typeface="Times New Roman"/>
                <a:ea typeface="宋体"/>
              </a:rPr>
              <a:t>、</a:t>
            </a:r>
            <a:r>
              <a:rPr lang="en-US" altLang="zh-CN" sz="1800" kern="100" dirty="0">
                <a:latin typeface="Times New Roman"/>
                <a:ea typeface="宋体"/>
              </a:rPr>
              <a:t>b3</a:t>
            </a:r>
            <a:r>
              <a:rPr lang="zh-CN" altLang="en-US" sz="1800" kern="100" dirty="0">
                <a:latin typeface="Times New Roman"/>
                <a:ea typeface="宋体"/>
              </a:rPr>
              <a:t>；</a:t>
            </a:r>
            <a:endParaRPr lang="zh-CN" altLang="en-US" sz="1800" kern="100" dirty="0">
              <a:latin typeface="Times New Roman"/>
              <a:ea typeface="宋体"/>
            </a:endParaRPr>
          </a:p>
          <a:p>
            <a:pPr indent="542925" algn="just">
              <a:spcBef>
                <a:spcPts val="0"/>
              </a:spcBef>
              <a:spcAft>
                <a:spcPts val="800"/>
              </a:spcAft>
            </a:pPr>
            <a:r>
              <a:rPr lang="zh-CN" altLang="en-US" sz="1800" kern="100" dirty="0">
                <a:latin typeface="Times New Roman"/>
                <a:ea typeface="宋体"/>
              </a:rPr>
              <a:t>步骤</a:t>
            </a:r>
            <a:r>
              <a:rPr lang="en-US" altLang="zh-CN" sz="1800" kern="100" dirty="0">
                <a:latin typeface="Times New Roman"/>
                <a:ea typeface="宋体"/>
              </a:rPr>
              <a:t>2</a:t>
            </a:r>
            <a:r>
              <a:rPr lang="zh-CN" altLang="en-US" sz="1800" kern="100" dirty="0">
                <a:latin typeface="Times New Roman"/>
                <a:ea typeface="宋体"/>
              </a:rPr>
              <a:t>：脚本面板中选中“</a:t>
            </a:r>
            <a:r>
              <a:rPr lang="en-US" altLang="zh-CN" sz="1800" kern="100" dirty="0">
                <a:latin typeface="Times New Roman"/>
                <a:ea typeface="宋体"/>
              </a:rPr>
              <a:t>Scence_1”</a:t>
            </a:r>
            <a:r>
              <a:rPr lang="zh-CN" altLang="en-US" sz="1800" kern="100" dirty="0">
                <a:latin typeface="Times New Roman"/>
                <a:ea typeface="宋体"/>
              </a:rPr>
              <a:t>场景对象，输入如下脚本：</a:t>
            </a:r>
            <a:endParaRPr lang="zh-CN" altLang="en-US" sz="1800" kern="100" dirty="0">
              <a:latin typeface="Times New Roman"/>
              <a:ea typeface="宋体"/>
            </a:endParaRPr>
          </a:p>
          <a:p>
            <a:pPr indent="542925" algn="just">
              <a:spcBef>
                <a:spcPts val="0"/>
              </a:spcBef>
              <a:spcAft>
                <a:spcPts val="800"/>
              </a:spcAft>
            </a:pPr>
            <a:r>
              <a:rPr lang="en-US" altLang="zh-CN" sz="1800" kern="100" dirty="0" err="1">
                <a:latin typeface="Times New Roman"/>
                <a:ea typeface="宋体"/>
              </a:rPr>
              <a:t>onFrame</a:t>
            </a:r>
            <a:r>
              <a:rPr lang="en-US" altLang="zh-CN" sz="1800" kern="100" dirty="0">
                <a:latin typeface="Times New Roman"/>
                <a:ea typeface="宋体"/>
              </a:rPr>
              <a:t> (1) {</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stop();   /*</a:t>
            </a:r>
            <a:r>
              <a:rPr lang="zh-CN" altLang="en-US" sz="1800" kern="100" dirty="0">
                <a:latin typeface="Times New Roman"/>
                <a:ea typeface="宋体"/>
              </a:rPr>
              <a:t>停止场景播放*</a:t>
            </a: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b1.stop();  /*</a:t>
            </a:r>
            <a:r>
              <a:rPr lang="zh-CN" altLang="en-US" sz="1800" kern="100" dirty="0">
                <a:latin typeface="Times New Roman"/>
                <a:ea typeface="宋体"/>
              </a:rPr>
              <a:t>停止</a:t>
            </a:r>
            <a:r>
              <a:rPr lang="en-US" altLang="zh-CN" sz="1800" kern="100" dirty="0">
                <a:latin typeface="Times New Roman"/>
                <a:ea typeface="宋体"/>
              </a:rPr>
              <a:t>b1</a:t>
            </a:r>
            <a:r>
              <a:rPr lang="zh-CN" altLang="en-US" sz="1800" kern="100" dirty="0">
                <a:latin typeface="Times New Roman"/>
                <a:ea typeface="宋体"/>
              </a:rPr>
              <a:t>对象动画。请注意</a:t>
            </a:r>
            <a:r>
              <a:rPr lang="en-US" altLang="zh-CN" sz="1800" kern="100" dirty="0">
                <a:latin typeface="Times New Roman"/>
                <a:ea typeface="宋体"/>
              </a:rPr>
              <a:t>stop</a:t>
            </a:r>
            <a:r>
              <a:rPr lang="zh-CN" altLang="en-US" sz="1800" kern="100" dirty="0">
                <a:latin typeface="Times New Roman"/>
                <a:ea typeface="宋体"/>
              </a:rPr>
              <a:t>不能停止</a:t>
            </a:r>
            <a:r>
              <a:rPr lang="en-US" altLang="zh-CN" sz="1800" kern="100" dirty="0">
                <a:latin typeface="Times New Roman"/>
                <a:ea typeface="宋体"/>
              </a:rPr>
              <a:t>b1</a:t>
            </a:r>
            <a:r>
              <a:rPr lang="zh-CN" altLang="en-US" sz="1800" kern="100" dirty="0">
                <a:latin typeface="Times New Roman"/>
                <a:ea typeface="宋体"/>
              </a:rPr>
              <a:t>内部对象动画的播放*</a:t>
            </a: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b2.stop();</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b3.stop();</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b3.</a:t>
            </a:r>
            <a:r>
              <a:rPr lang="zh-CN" altLang="en-US" sz="1800" kern="100" dirty="0">
                <a:latin typeface="Times New Roman"/>
                <a:ea typeface="宋体"/>
              </a:rPr>
              <a:t>舞动翅膀的蝴蝶</a:t>
            </a:r>
            <a:r>
              <a:rPr lang="en-US" altLang="zh-CN" sz="1800" kern="100" dirty="0">
                <a:latin typeface="Times New Roman"/>
                <a:ea typeface="宋体"/>
              </a:rPr>
              <a:t>.stop(); /*</a:t>
            </a:r>
            <a:r>
              <a:rPr lang="zh-CN" altLang="en-US" sz="1800" kern="100" dirty="0">
                <a:latin typeface="Times New Roman"/>
                <a:ea typeface="宋体"/>
              </a:rPr>
              <a:t>停止</a:t>
            </a:r>
            <a:r>
              <a:rPr lang="en-US" altLang="zh-CN" sz="1800" kern="100" dirty="0">
                <a:latin typeface="Times New Roman"/>
                <a:ea typeface="宋体"/>
              </a:rPr>
              <a:t>b3</a:t>
            </a:r>
            <a:r>
              <a:rPr lang="zh-CN" altLang="en-US" sz="1800" kern="100" dirty="0">
                <a:latin typeface="Times New Roman"/>
                <a:ea typeface="宋体"/>
              </a:rPr>
              <a:t>对象中“舞动翅膀的蝴蝶”对象的动画*</a:t>
            </a: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zh-CN" altLang="en-US" sz="1800" kern="100" dirty="0">
                <a:latin typeface="Times New Roman"/>
                <a:ea typeface="宋体"/>
              </a:rPr>
              <a:t>上述脚本会在“</a:t>
            </a:r>
            <a:r>
              <a:rPr lang="en-US" altLang="zh-CN" sz="1800" kern="100" dirty="0">
                <a:latin typeface="Times New Roman"/>
                <a:ea typeface="宋体"/>
              </a:rPr>
              <a:t>Scence_1”</a:t>
            </a:r>
            <a:r>
              <a:rPr lang="zh-CN" altLang="en-US" sz="1800" kern="100" dirty="0">
                <a:latin typeface="Times New Roman"/>
                <a:ea typeface="宋体"/>
              </a:rPr>
              <a:t>场景的第</a:t>
            </a:r>
            <a:r>
              <a:rPr lang="en-US" altLang="zh-CN" sz="1800" kern="100" dirty="0">
                <a:latin typeface="Times New Roman"/>
                <a:ea typeface="宋体"/>
              </a:rPr>
              <a:t>1</a:t>
            </a:r>
            <a:r>
              <a:rPr lang="zh-CN" altLang="en-US" sz="1800" kern="100" dirty="0">
                <a:latin typeface="Times New Roman"/>
                <a:ea typeface="宋体"/>
              </a:rPr>
              <a:t>帧执行，执行结果是停止场景的播放，停止</a:t>
            </a:r>
            <a:r>
              <a:rPr lang="en-US" altLang="zh-CN" sz="1800" kern="100" dirty="0">
                <a:latin typeface="Times New Roman"/>
                <a:ea typeface="宋体"/>
              </a:rPr>
              <a:t>b1</a:t>
            </a:r>
            <a:r>
              <a:rPr lang="zh-CN" altLang="en-US" sz="1800" kern="100" dirty="0">
                <a:latin typeface="Times New Roman"/>
                <a:ea typeface="宋体"/>
              </a:rPr>
              <a:t>、</a:t>
            </a:r>
            <a:r>
              <a:rPr lang="en-US" altLang="zh-CN" sz="1800" kern="100" dirty="0">
                <a:latin typeface="Times New Roman"/>
                <a:ea typeface="宋体"/>
              </a:rPr>
              <a:t>b2</a:t>
            </a:r>
            <a:r>
              <a:rPr lang="zh-CN" altLang="en-US" sz="1800" kern="100" dirty="0">
                <a:latin typeface="Times New Roman"/>
                <a:ea typeface="宋体"/>
              </a:rPr>
              <a:t>、</a:t>
            </a:r>
            <a:r>
              <a:rPr lang="en-US" altLang="zh-CN" sz="1800" kern="100" dirty="0">
                <a:latin typeface="Times New Roman"/>
                <a:ea typeface="宋体"/>
              </a:rPr>
              <a:t>b3</a:t>
            </a:r>
            <a:r>
              <a:rPr lang="zh-CN" altLang="en-US" sz="1800" kern="100" dirty="0">
                <a:latin typeface="Times New Roman"/>
                <a:ea typeface="宋体"/>
              </a:rPr>
              <a:t>对象的动画，停止</a:t>
            </a:r>
            <a:r>
              <a:rPr lang="en-US" altLang="zh-CN" sz="1800" kern="100" dirty="0">
                <a:latin typeface="Times New Roman"/>
                <a:ea typeface="宋体"/>
              </a:rPr>
              <a:t>b3</a:t>
            </a:r>
            <a:r>
              <a:rPr lang="zh-CN" altLang="en-US" sz="1800" kern="100" dirty="0">
                <a:latin typeface="Times New Roman"/>
                <a:ea typeface="宋体"/>
              </a:rPr>
              <a:t>内部“舞动翅膀的蝴蝶”对象的动画。</a:t>
            </a:r>
            <a:endParaRPr lang="zh-CN" altLang="en-US"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133350"/>
            <a:ext cx="8501518" cy="4821833"/>
          </a:xfrm>
          <a:prstGeom prst="rect">
            <a:avLst/>
          </a:prstGeom>
        </p:spPr>
        <p:txBody>
          <a:bodyPr wrap="square">
            <a:spAutoFit/>
          </a:bodyPr>
          <a:lstStyle/>
          <a:p>
            <a:pPr indent="542925" algn="just">
              <a:spcBef>
                <a:spcPts val="0"/>
              </a:spcBef>
              <a:spcAft>
                <a:spcPts val="800"/>
              </a:spcAft>
            </a:pPr>
            <a:r>
              <a:rPr lang="zh-CN" altLang="en-US" sz="1800" kern="100" dirty="0">
                <a:latin typeface="Times New Roman"/>
                <a:ea typeface="宋体"/>
              </a:rPr>
              <a:t>步骤</a:t>
            </a:r>
            <a:r>
              <a:rPr lang="en-US" altLang="zh-CN" sz="1800" kern="100" dirty="0">
                <a:latin typeface="Times New Roman"/>
                <a:ea typeface="宋体"/>
              </a:rPr>
              <a:t>3</a:t>
            </a:r>
            <a:r>
              <a:rPr lang="zh-CN" altLang="en-US" sz="1800" kern="100" dirty="0">
                <a:latin typeface="Times New Roman"/>
                <a:ea typeface="宋体"/>
              </a:rPr>
              <a:t>：脚本面板中选中“场景</a:t>
            </a:r>
            <a:r>
              <a:rPr lang="en-US" altLang="zh-CN" sz="1800" kern="100" dirty="0">
                <a:latin typeface="Times New Roman"/>
                <a:ea typeface="宋体"/>
              </a:rPr>
              <a:t>_2”</a:t>
            </a:r>
            <a:r>
              <a:rPr lang="zh-CN" altLang="en-US" sz="1800" kern="100" dirty="0">
                <a:latin typeface="Times New Roman"/>
                <a:ea typeface="宋体"/>
              </a:rPr>
              <a:t>场景对象，输入如下语句：</a:t>
            </a:r>
            <a:endParaRPr lang="zh-CN" altLang="en-US" sz="1800" kern="100" dirty="0">
              <a:latin typeface="Times New Roman"/>
              <a:ea typeface="宋体"/>
            </a:endParaRPr>
          </a:p>
          <a:p>
            <a:pPr indent="542925" algn="just">
              <a:spcBef>
                <a:spcPts val="0"/>
              </a:spcBef>
              <a:spcAft>
                <a:spcPts val="800"/>
              </a:spcAft>
            </a:pPr>
            <a:r>
              <a:rPr lang="en-US" altLang="zh-CN" sz="1800" kern="100" dirty="0" err="1">
                <a:latin typeface="Times New Roman"/>
                <a:ea typeface="宋体"/>
              </a:rPr>
              <a:t>onFrame</a:t>
            </a:r>
            <a:r>
              <a:rPr lang="en-US" altLang="zh-CN" sz="1800" kern="100" dirty="0">
                <a:latin typeface="Times New Roman"/>
                <a:ea typeface="宋体"/>
              </a:rPr>
              <a:t> (1) {</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stop();</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zh-CN" altLang="en-US" sz="1800" kern="100" dirty="0">
                <a:latin typeface="Times New Roman"/>
                <a:ea typeface="宋体"/>
              </a:rPr>
              <a:t>步骤</a:t>
            </a:r>
            <a:r>
              <a:rPr lang="en-US" altLang="zh-CN" sz="1800" kern="100" dirty="0">
                <a:latin typeface="Times New Roman"/>
                <a:ea typeface="宋体"/>
              </a:rPr>
              <a:t>4</a:t>
            </a:r>
            <a:r>
              <a:rPr lang="zh-CN" altLang="en-US" sz="1800" kern="100" dirty="0">
                <a:latin typeface="Times New Roman"/>
                <a:ea typeface="宋体"/>
              </a:rPr>
              <a:t>：脚本面板中选中“</a:t>
            </a:r>
            <a:r>
              <a:rPr lang="en-US" altLang="zh-CN" sz="1800" kern="100" dirty="0">
                <a:latin typeface="Times New Roman"/>
                <a:ea typeface="宋体"/>
              </a:rPr>
              <a:t>_play”</a:t>
            </a:r>
            <a:r>
              <a:rPr lang="zh-CN" altLang="en-US" sz="1800" kern="100" dirty="0">
                <a:latin typeface="Times New Roman"/>
                <a:ea typeface="宋体"/>
              </a:rPr>
              <a:t>对象，输入如下脚本：</a:t>
            </a:r>
            <a:endParaRPr lang="zh-CN" altLang="en-US"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on (press) {</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b1.play();  /*</a:t>
            </a:r>
            <a:r>
              <a:rPr lang="zh-CN" altLang="en-US" sz="1800" kern="100" dirty="0">
                <a:latin typeface="Times New Roman"/>
                <a:ea typeface="宋体"/>
              </a:rPr>
              <a:t>播放</a:t>
            </a:r>
            <a:r>
              <a:rPr lang="en-US" altLang="zh-CN" sz="1800" kern="100" dirty="0">
                <a:latin typeface="Times New Roman"/>
                <a:ea typeface="宋体"/>
              </a:rPr>
              <a:t>b1</a:t>
            </a:r>
            <a:r>
              <a:rPr lang="zh-CN" altLang="en-US" sz="1800" kern="100" dirty="0">
                <a:latin typeface="Times New Roman"/>
                <a:ea typeface="宋体"/>
              </a:rPr>
              <a:t>对象动画。请注意</a:t>
            </a:r>
            <a:r>
              <a:rPr lang="en-US" altLang="zh-CN" sz="1800" kern="100" dirty="0">
                <a:latin typeface="Times New Roman"/>
                <a:ea typeface="宋体"/>
              </a:rPr>
              <a:t>play</a:t>
            </a:r>
            <a:r>
              <a:rPr lang="zh-CN" altLang="en-US" sz="1800" kern="100" dirty="0">
                <a:latin typeface="Times New Roman"/>
                <a:ea typeface="宋体"/>
              </a:rPr>
              <a:t>不能播放其内部组成对象的动画*</a:t>
            </a: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b2.play();</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b3.play();</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    b3.</a:t>
            </a:r>
            <a:r>
              <a:rPr lang="zh-CN" altLang="en-US" sz="1800" kern="100" dirty="0">
                <a:latin typeface="Times New Roman"/>
                <a:ea typeface="宋体"/>
              </a:rPr>
              <a:t>舞动翅膀的蝴蝶</a:t>
            </a:r>
            <a:r>
              <a:rPr lang="en-US" altLang="zh-CN" sz="1800" kern="100" dirty="0">
                <a:latin typeface="Times New Roman"/>
                <a:ea typeface="宋体"/>
              </a:rPr>
              <a:t>.play();/*</a:t>
            </a:r>
            <a:r>
              <a:rPr lang="zh-CN" altLang="en-US" sz="1800" kern="100" dirty="0">
                <a:latin typeface="Times New Roman"/>
                <a:ea typeface="宋体"/>
              </a:rPr>
              <a:t>播放</a:t>
            </a:r>
            <a:r>
              <a:rPr lang="en-US" altLang="zh-CN" sz="1800" kern="100" dirty="0">
                <a:latin typeface="Times New Roman"/>
                <a:ea typeface="宋体"/>
              </a:rPr>
              <a:t>b3</a:t>
            </a:r>
            <a:r>
              <a:rPr lang="zh-CN" altLang="en-US" sz="1800" kern="100" dirty="0">
                <a:latin typeface="Times New Roman"/>
                <a:ea typeface="宋体"/>
              </a:rPr>
              <a:t>对象中“舞动翅膀的蝴蝶”对象的动画*</a:t>
            </a: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800"/>
              </a:spcAft>
            </a:pPr>
            <a:r>
              <a:rPr lang="zh-CN" altLang="en-US" sz="1800" kern="100" dirty="0">
                <a:latin typeface="Times New Roman"/>
                <a:ea typeface="宋体"/>
              </a:rPr>
              <a:t>上述脚本会在单击“</a:t>
            </a:r>
            <a:r>
              <a:rPr lang="en-US" altLang="zh-CN" sz="1800" kern="100" dirty="0">
                <a:latin typeface="Times New Roman"/>
                <a:ea typeface="宋体"/>
              </a:rPr>
              <a:t>_play”</a:t>
            </a:r>
            <a:r>
              <a:rPr lang="zh-CN" altLang="en-US" sz="1800" kern="100" dirty="0">
                <a:latin typeface="Times New Roman"/>
                <a:ea typeface="宋体"/>
              </a:rPr>
              <a:t>对象时执行，执行结果是继续</a:t>
            </a:r>
            <a:r>
              <a:rPr lang="en-US" altLang="zh-CN" sz="1800" kern="100" dirty="0">
                <a:latin typeface="Times New Roman"/>
                <a:ea typeface="宋体"/>
              </a:rPr>
              <a:t>b1</a:t>
            </a:r>
            <a:r>
              <a:rPr lang="zh-CN" altLang="en-US" sz="1800" kern="100" dirty="0">
                <a:latin typeface="Times New Roman"/>
                <a:ea typeface="宋体"/>
              </a:rPr>
              <a:t>、</a:t>
            </a:r>
            <a:r>
              <a:rPr lang="en-US" altLang="zh-CN" sz="1800" kern="100" dirty="0">
                <a:latin typeface="Times New Roman"/>
                <a:ea typeface="宋体"/>
              </a:rPr>
              <a:t>b2</a:t>
            </a:r>
            <a:r>
              <a:rPr lang="zh-CN" altLang="en-US" sz="1800" kern="100" dirty="0">
                <a:latin typeface="Times New Roman"/>
                <a:ea typeface="宋体"/>
              </a:rPr>
              <a:t>、</a:t>
            </a:r>
            <a:r>
              <a:rPr lang="en-US" altLang="zh-CN" sz="1800" kern="100" dirty="0">
                <a:latin typeface="Times New Roman"/>
                <a:ea typeface="宋体"/>
              </a:rPr>
              <a:t>b3</a:t>
            </a:r>
            <a:r>
              <a:rPr lang="zh-CN" altLang="en-US" sz="1800" kern="100" dirty="0">
                <a:latin typeface="Times New Roman"/>
                <a:ea typeface="宋体"/>
              </a:rPr>
              <a:t>对象动画及</a:t>
            </a:r>
            <a:r>
              <a:rPr lang="en-US" altLang="zh-CN" sz="1800" kern="100" dirty="0">
                <a:latin typeface="Times New Roman"/>
                <a:ea typeface="宋体"/>
              </a:rPr>
              <a:t>b3</a:t>
            </a:r>
            <a:r>
              <a:rPr lang="zh-CN" altLang="en-US" sz="1800" kern="100" dirty="0">
                <a:latin typeface="Times New Roman"/>
                <a:ea typeface="宋体"/>
              </a:rPr>
              <a:t>内部“舞动翅膀的蝴蝶”对象动画的播放。</a:t>
            </a:r>
            <a:endParaRPr lang="zh-CN" altLang="en-US"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209550"/>
            <a:ext cx="8120518" cy="465108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：脚本面板中选中“</a:t>
            </a:r>
            <a:r>
              <a:rPr lang="en-US" altLang="zh-CN" sz="2000" kern="100" dirty="0">
                <a:latin typeface="Times New Roman"/>
                <a:ea typeface="宋体"/>
              </a:rPr>
              <a:t>_pause”</a:t>
            </a:r>
            <a:r>
              <a:rPr lang="zh-CN" altLang="en-US" sz="2000" kern="100" dirty="0">
                <a:latin typeface="Times New Roman"/>
                <a:ea typeface="宋体"/>
              </a:rPr>
              <a:t>对象，输入如下脚本：</a:t>
            </a:r>
            <a:endParaRPr lang="zh-CN" altLang="en-US"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on (press) {</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stop();   /*</a:t>
            </a:r>
            <a:r>
              <a:rPr lang="zh-CN" altLang="en-US" sz="2000" kern="100" dirty="0">
                <a:latin typeface="Times New Roman"/>
                <a:ea typeface="宋体"/>
              </a:rPr>
              <a:t>停止场景播放*</a:t>
            </a:r>
            <a:r>
              <a:rPr lang="en-US" altLang="zh-CN" sz="2000" kern="100" dirty="0">
                <a:latin typeface="Times New Roman"/>
                <a:ea typeface="宋体"/>
              </a:rPr>
              <a:t>/</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b1.stop();  /*</a:t>
            </a:r>
            <a:r>
              <a:rPr lang="zh-CN" altLang="en-US" sz="2000" kern="100" dirty="0">
                <a:latin typeface="Times New Roman"/>
                <a:ea typeface="宋体"/>
              </a:rPr>
              <a:t>停止</a:t>
            </a:r>
            <a:r>
              <a:rPr lang="en-US" altLang="zh-CN" sz="2000" kern="100" dirty="0">
                <a:latin typeface="Times New Roman"/>
                <a:ea typeface="宋体"/>
              </a:rPr>
              <a:t>b1</a:t>
            </a:r>
            <a:r>
              <a:rPr lang="zh-CN" altLang="en-US" sz="2000" kern="100" dirty="0">
                <a:latin typeface="Times New Roman"/>
                <a:ea typeface="宋体"/>
              </a:rPr>
              <a:t>对象动画。请注意</a:t>
            </a:r>
            <a:r>
              <a:rPr lang="en-US" altLang="zh-CN" sz="2000" kern="100" dirty="0">
                <a:latin typeface="Times New Roman"/>
                <a:ea typeface="宋体"/>
              </a:rPr>
              <a:t>stop</a:t>
            </a:r>
            <a:r>
              <a:rPr lang="zh-CN" altLang="en-US" sz="2000" kern="100" dirty="0">
                <a:latin typeface="Times New Roman"/>
                <a:ea typeface="宋体"/>
              </a:rPr>
              <a:t>不能停止</a:t>
            </a:r>
            <a:r>
              <a:rPr lang="en-US" altLang="zh-CN" sz="2000" kern="100" dirty="0">
                <a:latin typeface="Times New Roman"/>
                <a:ea typeface="宋体"/>
              </a:rPr>
              <a:t>b1</a:t>
            </a:r>
            <a:r>
              <a:rPr lang="zh-CN" altLang="en-US" sz="2000" kern="100" dirty="0">
                <a:latin typeface="Times New Roman"/>
                <a:ea typeface="宋体"/>
              </a:rPr>
              <a:t>内部对象动画的播放*</a:t>
            </a:r>
            <a:r>
              <a:rPr lang="en-US" altLang="zh-CN" sz="2000" kern="100" dirty="0">
                <a:latin typeface="Times New Roman"/>
                <a:ea typeface="宋体"/>
              </a:rPr>
              <a:t>/</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b2.stop();</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b3.stop();</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b3.</a:t>
            </a:r>
            <a:r>
              <a:rPr lang="zh-CN" altLang="en-US" sz="2000" kern="100" dirty="0">
                <a:latin typeface="Times New Roman"/>
                <a:ea typeface="宋体"/>
              </a:rPr>
              <a:t>舞动翅膀的蝴蝶</a:t>
            </a:r>
            <a:r>
              <a:rPr lang="en-US" altLang="zh-CN" sz="2000" kern="100" dirty="0">
                <a:latin typeface="Times New Roman"/>
                <a:ea typeface="宋体"/>
              </a:rPr>
              <a:t>.stop(); /*</a:t>
            </a:r>
            <a:r>
              <a:rPr lang="zh-CN" altLang="en-US" sz="2000" kern="100" dirty="0">
                <a:latin typeface="Times New Roman"/>
                <a:ea typeface="宋体"/>
              </a:rPr>
              <a:t>停止</a:t>
            </a:r>
            <a:r>
              <a:rPr lang="en-US" altLang="zh-CN" sz="2000" kern="100" dirty="0">
                <a:latin typeface="Times New Roman"/>
                <a:ea typeface="宋体"/>
              </a:rPr>
              <a:t>b3</a:t>
            </a:r>
            <a:r>
              <a:rPr lang="zh-CN" altLang="en-US" sz="2000" kern="100" dirty="0">
                <a:latin typeface="Times New Roman"/>
                <a:ea typeface="宋体"/>
              </a:rPr>
              <a:t>对象中“舞动翅膀的蝴蝶”对象的动画*</a:t>
            </a:r>
            <a:r>
              <a:rPr lang="en-US" altLang="zh-CN" sz="2000" kern="100" dirty="0">
                <a:latin typeface="Times New Roman"/>
                <a:ea typeface="宋体"/>
              </a:rPr>
              <a:t>/</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a:t>
            </a:r>
            <a:endParaRPr lang="en-US" altLang="zh-CN"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209550"/>
            <a:ext cx="8120518" cy="4406912"/>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：脚本面板中选中“</a:t>
            </a:r>
            <a:r>
              <a:rPr lang="en-US" altLang="zh-CN" sz="2000" kern="100" dirty="0">
                <a:latin typeface="Times New Roman"/>
                <a:ea typeface="宋体"/>
              </a:rPr>
              <a:t>_change”</a:t>
            </a:r>
            <a:r>
              <a:rPr lang="zh-CN" altLang="en-US" sz="2000" kern="100" dirty="0">
                <a:latin typeface="Times New Roman"/>
                <a:ea typeface="宋体"/>
              </a:rPr>
              <a:t>对象，输入如下脚本：</a:t>
            </a:r>
            <a:endParaRPr lang="zh-CN" altLang="en-US"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on (press) {</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a:t>
            </a:r>
            <a:r>
              <a:rPr lang="en-US" altLang="zh-CN" sz="2000" kern="100" dirty="0" err="1">
                <a:latin typeface="Times New Roman"/>
                <a:ea typeface="宋体"/>
              </a:rPr>
              <a:t>nextSceneAndPlay</a:t>
            </a:r>
            <a:r>
              <a:rPr lang="en-US" altLang="zh-CN" sz="2000" kern="100" dirty="0">
                <a:latin typeface="Times New Roman"/>
                <a:ea typeface="宋体"/>
              </a:rPr>
              <a:t>();</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a:t>
            </a:r>
            <a:endParaRPr lang="en-US" altLang="zh-CN"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或</a:t>
            </a:r>
            <a:endParaRPr lang="zh-CN" altLang="en-US"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on (press) {</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    </a:t>
            </a:r>
            <a:r>
              <a:rPr lang="en-US" altLang="zh-CN" sz="2000" kern="100" dirty="0" err="1">
                <a:latin typeface="Times New Roman"/>
                <a:ea typeface="宋体"/>
              </a:rPr>
              <a:t>gotoSceneAndPlay</a:t>
            </a:r>
            <a:r>
              <a:rPr lang="en-US" altLang="zh-CN" sz="2000" kern="100" dirty="0">
                <a:latin typeface="Times New Roman"/>
                <a:ea typeface="宋体"/>
              </a:rPr>
              <a:t>("</a:t>
            </a:r>
            <a:r>
              <a:rPr lang="zh-CN" altLang="en-US" sz="2000" kern="100" dirty="0">
                <a:latin typeface="Times New Roman"/>
                <a:ea typeface="宋体"/>
              </a:rPr>
              <a:t>场景</a:t>
            </a:r>
            <a:r>
              <a:rPr lang="en-US" altLang="zh-CN" sz="2000" kern="100" dirty="0">
                <a:latin typeface="Times New Roman"/>
                <a:ea typeface="宋体"/>
              </a:rPr>
              <a:t>_2",1)</a:t>
            </a:r>
            <a:endParaRPr lang="en-US" altLang="zh-CN"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a:t>
            </a:r>
            <a:endParaRPr lang="en-US" altLang="zh-CN"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上述脚本实现转场。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503798"/>
            <a:ext cx="8458200" cy="1143903"/>
          </a:xfrm>
          <a:prstGeom prst="rect">
            <a:avLst/>
          </a:prstGeom>
        </p:spPr>
        <p:txBody>
          <a:bodyPr wrap="square">
            <a:spAutoFit/>
          </a:bodyPr>
          <a:lstStyle/>
          <a:p>
            <a:pPr indent="542925" algn="just">
              <a:spcAft>
                <a:spcPts val="1000"/>
              </a:spcAft>
            </a:pPr>
            <a:endParaRPr lang="en-US" altLang="zh-CN" sz="2000" kern="100" dirty="0" smtClean="0">
              <a:latin typeface="Times New Roman"/>
              <a:ea typeface="宋体"/>
            </a:endParaRPr>
          </a:p>
          <a:p>
            <a:pPr indent="542925" algn="just">
              <a:spcAft>
                <a:spcPts val="1000"/>
              </a:spcAft>
            </a:pPr>
            <a:r>
              <a:rPr lang="zh-CN" altLang="en-US" sz="2000" kern="100" dirty="0" smtClean="0">
                <a:latin typeface="Times New Roman"/>
                <a:ea typeface="宋体"/>
              </a:rPr>
              <a:t>又</a:t>
            </a:r>
            <a:r>
              <a:rPr lang="zh-CN" altLang="en-US" sz="2000" kern="100" dirty="0">
                <a:latin typeface="Times New Roman"/>
                <a:ea typeface="宋体"/>
              </a:rPr>
              <a:t>称绘图工具面板。该面板工具可以对图像进行修改，例如写字，填色等。使用方法类似是</a:t>
            </a:r>
            <a:r>
              <a:rPr lang="en-US" altLang="zh-CN" sz="2000" kern="100" dirty="0">
                <a:latin typeface="Times New Roman"/>
                <a:ea typeface="宋体"/>
              </a:rPr>
              <a:t>Windows</a:t>
            </a:r>
            <a:r>
              <a:rPr lang="zh-CN" altLang="en-US" sz="2000" kern="100" dirty="0">
                <a:latin typeface="Times New Roman"/>
                <a:ea typeface="宋体"/>
              </a:rPr>
              <a:t>中自带的画图工具</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12" name="组合 11"/>
          <p:cNvGrpSpPr/>
          <p:nvPr/>
        </p:nvGrpSpPr>
        <p:grpSpPr>
          <a:xfrm>
            <a:off x="393063" y="388987"/>
            <a:ext cx="2350137" cy="410853"/>
            <a:chOff x="2983863" y="1200150"/>
            <a:chExt cx="2350137" cy="410853"/>
          </a:xfrm>
        </p:grpSpPr>
        <p:sp>
          <p:nvSpPr>
            <p:cNvPr id="17" name="Rectangle 8"/>
            <p:cNvSpPr/>
            <p:nvPr/>
          </p:nvSpPr>
          <p:spPr bwMode="auto">
            <a:xfrm>
              <a:off x="3581467" y="1200150"/>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工具面板</a:t>
              </a:r>
              <a:endParaRPr lang="zh-CN" altLang="en-US" sz="2000" dirty="0">
                <a:solidFill>
                  <a:schemeClr val="bg1"/>
                </a:solidFill>
              </a:endParaRPr>
            </a:p>
          </p:txBody>
        </p:sp>
        <p:sp>
          <p:nvSpPr>
            <p:cNvPr id="19" name="Rectangle 11"/>
            <p:cNvSpPr/>
            <p:nvPr/>
          </p:nvSpPr>
          <p:spPr bwMode="auto">
            <a:xfrm>
              <a:off x="2983863" y="1200150"/>
              <a:ext cx="597604" cy="410853"/>
            </a:xfrm>
            <a:prstGeom prst="rect">
              <a:avLst/>
            </a:prstGeom>
            <a:solidFill>
              <a:schemeClr val="bg1">
                <a:lumMod val="75000"/>
              </a:schemeClr>
            </a:solidFill>
            <a:ln>
              <a:noFill/>
            </a:ln>
          </p:spPr>
          <p:txBody>
            <a:bodyPr lIns="0" tIns="0" rIns="0" bIns="0" anchor="ctr" anchorCtr="1"/>
            <a:lstStyle/>
            <a:p>
              <a:pPr algn="l"/>
              <a:r>
                <a:rPr lang="en-US" altLang="zh-CN" dirty="0"/>
                <a:t>3</a:t>
              </a:r>
              <a:endParaRPr lang="en-US" dirty="0"/>
            </a:p>
          </p:txBody>
        </p:sp>
      </p:grpSp>
      <p:pic>
        <p:nvPicPr>
          <p:cNvPr id="10244"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77703" y="1657350"/>
            <a:ext cx="405169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09550"/>
            <a:ext cx="8501518" cy="4739759"/>
          </a:xfrm>
          <a:prstGeom prst="rect">
            <a:avLst/>
          </a:prstGeom>
        </p:spPr>
        <p:txBody>
          <a:bodyPr wrap="square">
            <a:spAutoFit/>
          </a:bodyPr>
          <a:lstStyle/>
          <a:p>
            <a:pPr indent="542925" algn="just">
              <a:spcBef>
                <a:spcPts val="0"/>
              </a:spcBef>
              <a:spcAft>
                <a:spcPts val="500"/>
              </a:spcAft>
            </a:pPr>
            <a:r>
              <a:rPr lang="zh-CN" altLang="en-US" sz="1800" kern="100" dirty="0">
                <a:latin typeface="Times New Roman"/>
                <a:ea typeface="宋体"/>
              </a:rPr>
              <a:t>步骤</a:t>
            </a:r>
            <a:r>
              <a:rPr lang="en-US" altLang="zh-CN" sz="1800" kern="100" dirty="0">
                <a:latin typeface="Times New Roman"/>
                <a:ea typeface="宋体"/>
              </a:rPr>
              <a:t>7</a:t>
            </a:r>
            <a:r>
              <a:rPr lang="zh-CN" altLang="en-US" sz="1800" kern="100" dirty="0">
                <a:latin typeface="Times New Roman"/>
                <a:ea typeface="宋体"/>
              </a:rPr>
              <a:t>：脚本面板中选中“</a:t>
            </a:r>
            <a:r>
              <a:rPr lang="en-US" altLang="zh-CN" sz="1800" kern="100" dirty="0">
                <a:latin typeface="Times New Roman"/>
                <a:ea typeface="宋体"/>
              </a:rPr>
              <a:t>_link”</a:t>
            </a:r>
            <a:r>
              <a:rPr lang="zh-CN" altLang="en-US" sz="1800" kern="100" dirty="0">
                <a:latin typeface="Times New Roman"/>
                <a:ea typeface="宋体"/>
              </a:rPr>
              <a:t>对象，输入如下脚本：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on (press) </a:t>
            </a:r>
            <a:r>
              <a:rPr lang="en-US" altLang="zh-CN" sz="1800" kern="100" dirty="0" smtClean="0">
                <a:latin typeface="Times New Roman"/>
                <a:ea typeface="宋体"/>
              </a:rPr>
              <a:t>{    </a:t>
            </a:r>
            <a:r>
              <a:rPr lang="en-US" altLang="zh-CN" sz="1800" kern="100" dirty="0" err="1">
                <a:latin typeface="Times New Roman"/>
                <a:ea typeface="宋体"/>
              </a:rPr>
              <a:t>getURL</a:t>
            </a:r>
            <a:r>
              <a:rPr lang="en-US" altLang="zh-CN" sz="1800" kern="100" dirty="0">
                <a:latin typeface="Times New Roman"/>
                <a:ea typeface="宋体"/>
              </a:rPr>
              <a:t>("http://www.163.com","_blank</a:t>
            </a:r>
            <a:r>
              <a:rPr lang="en-US" altLang="zh-CN" sz="1800" kern="100" dirty="0" smtClean="0">
                <a:latin typeface="Times New Roman"/>
                <a:ea typeface="宋体"/>
              </a:rPr>
              <a:t>"); }</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上述脚本实现在新的窗口中打开“</a:t>
            </a:r>
            <a:r>
              <a:rPr lang="en-US" altLang="zh-CN" sz="1800" kern="100" dirty="0">
                <a:latin typeface="Times New Roman"/>
                <a:ea typeface="宋体"/>
              </a:rPr>
              <a:t>http://www.163.com”</a:t>
            </a:r>
            <a:r>
              <a:rPr lang="zh-CN" altLang="en-US" sz="1800" kern="100" dirty="0">
                <a:latin typeface="Times New Roman"/>
                <a:ea typeface="宋体"/>
              </a:rPr>
              <a:t>网站。</a:t>
            </a:r>
            <a:endParaRPr lang="zh-CN" altLang="en-US"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步骤</a:t>
            </a:r>
            <a:r>
              <a:rPr lang="en-US" altLang="zh-CN" sz="1800" kern="100" dirty="0">
                <a:latin typeface="Times New Roman"/>
                <a:ea typeface="宋体"/>
              </a:rPr>
              <a:t>8</a:t>
            </a:r>
            <a:r>
              <a:rPr lang="zh-CN" altLang="en-US" sz="1800" kern="100" dirty="0">
                <a:latin typeface="Times New Roman"/>
                <a:ea typeface="宋体"/>
              </a:rPr>
              <a:t>：脚本面板中选中“</a:t>
            </a:r>
            <a:r>
              <a:rPr lang="en-US" altLang="zh-CN" sz="1800" kern="100" dirty="0" err="1">
                <a:latin typeface="Times New Roman"/>
                <a:ea typeface="宋体"/>
              </a:rPr>
              <a:t>Button_glossy_circle</a:t>
            </a:r>
            <a:r>
              <a:rPr lang="en-US" altLang="zh-CN" sz="1800" kern="100" dirty="0">
                <a:latin typeface="Times New Roman"/>
                <a:ea typeface="宋体"/>
              </a:rPr>
              <a:t>”</a:t>
            </a:r>
            <a:r>
              <a:rPr lang="zh-CN" altLang="en-US" sz="1800" kern="100" dirty="0">
                <a:latin typeface="Times New Roman"/>
                <a:ea typeface="宋体"/>
              </a:rPr>
              <a:t>下的“</a:t>
            </a:r>
            <a:r>
              <a:rPr lang="en-US" altLang="zh-CN" sz="1800" kern="100" dirty="0">
                <a:latin typeface="Times New Roman"/>
                <a:ea typeface="宋体"/>
              </a:rPr>
              <a:t>Label”</a:t>
            </a:r>
            <a:r>
              <a:rPr lang="zh-CN" altLang="en-US" sz="1800" kern="100" dirty="0">
                <a:latin typeface="Times New Roman"/>
                <a:ea typeface="宋体"/>
              </a:rPr>
              <a:t>对象，输入如下脚本：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on (press)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prevSceneAndPlay</a:t>
            </a: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或</a:t>
            </a:r>
            <a:endParaRPr lang="zh-CN" altLang="en-US"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on (press)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gotoSceneAndPlay</a:t>
            </a:r>
            <a:r>
              <a:rPr lang="en-US" altLang="zh-CN" sz="1800" kern="100" dirty="0">
                <a:latin typeface="Times New Roman"/>
                <a:ea typeface="宋体"/>
              </a:rPr>
              <a:t>("Scene_1",1)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按</a:t>
            </a:r>
            <a:r>
              <a:rPr lang="en-US" altLang="zh-CN" sz="1800" kern="100" dirty="0" err="1">
                <a:latin typeface="Times New Roman"/>
                <a:ea typeface="宋体"/>
              </a:rPr>
              <a:t>Ctrl+Enter</a:t>
            </a:r>
            <a:r>
              <a:rPr lang="zh-CN" altLang="en-US" sz="1800" kern="100" dirty="0">
                <a:latin typeface="Times New Roman"/>
                <a:ea typeface="宋体"/>
              </a:rPr>
              <a:t>测试影片中各按钮的功能实现是否正确，之后停止测试进入步骤</a:t>
            </a:r>
            <a:r>
              <a:rPr lang="en-US" altLang="zh-CN" sz="1800" kern="100" dirty="0">
                <a:latin typeface="Times New Roman"/>
                <a:ea typeface="宋体"/>
              </a:rPr>
              <a:t>9</a:t>
            </a:r>
            <a:r>
              <a:rPr lang="zh-CN" altLang="en-US" sz="1800" kern="100" dirty="0">
                <a:latin typeface="Times New Roman"/>
                <a:ea typeface="宋体"/>
              </a:rPr>
              <a:t>。</a:t>
            </a:r>
            <a:endParaRPr lang="zh-CN" altLang="en-US"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步骤</a:t>
            </a:r>
            <a:r>
              <a:rPr lang="en-US" altLang="zh-CN" sz="1800" kern="100" dirty="0">
                <a:latin typeface="Times New Roman"/>
                <a:ea typeface="宋体"/>
              </a:rPr>
              <a:t>9</a:t>
            </a:r>
            <a:r>
              <a:rPr lang="zh-CN" altLang="en-US" sz="1800" kern="100" dirty="0">
                <a:latin typeface="Times New Roman"/>
                <a:ea typeface="宋体"/>
              </a:rPr>
              <a:t>：保存动画源文件及导出</a:t>
            </a:r>
            <a:r>
              <a:rPr lang="en-US" altLang="zh-CN" sz="1800" kern="100" dirty="0">
                <a:latin typeface="Times New Roman"/>
                <a:ea typeface="宋体"/>
              </a:rPr>
              <a:t>SWF</a:t>
            </a:r>
            <a:r>
              <a:rPr lang="zh-CN" altLang="en-US" sz="1800" kern="100" dirty="0">
                <a:latin typeface="Times New Roman"/>
                <a:ea typeface="宋体"/>
              </a:rPr>
              <a:t>文件。</a:t>
            </a:r>
            <a:endParaRPr lang="zh-CN" altLang="en-US"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p:nvPr/>
        </p:nvSpPr>
        <p:spPr bwMode="auto">
          <a:xfrm>
            <a:off x="304800" y="283210"/>
            <a:ext cx="805815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600" dirty="0">
                <a:solidFill>
                  <a:srgbClr val="00B050"/>
                </a:solidFill>
                <a:latin typeface="Open Sans Light" charset="0"/>
                <a:cs typeface="Open Sans Light" charset="0"/>
                <a:sym typeface="Open Sans Light" charset="0"/>
              </a:rPr>
              <a:t>8.4 </a:t>
            </a:r>
            <a:r>
              <a:rPr lang="en-US" altLang="zh-CN" sz="2600" dirty="0" err="1">
                <a:solidFill>
                  <a:srgbClr val="00B050"/>
                </a:solidFill>
                <a:latin typeface="Open Sans Light" charset="0"/>
                <a:cs typeface="Open Sans Light" charset="0"/>
                <a:sym typeface="Open Sans Light" charset="0"/>
              </a:rPr>
              <a:t>Aleo</a:t>
            </a:r>
            <a:r>
              <a:rPr lang="en-US" altLang="zh-CN" sz="2600" dirty="0">
                <a:solidFill>
                  <a:srgbClr val="00B050"/>
                </a:solidFill>
                <a:latin typeface="Open Sans Light" charset="0"/>
                <a:cs typeface="Open Sans Light" charset="0"/>
                <a:sym typeface="Open Sans Light" charset="0"/>
              </a:rPr>
              <a:t> Flash Intro Banner Maker 4.1</a:t>
            </a:r>
            <a:r>
              <a:rPr lang="zh-CN" altLang="en-US" sz="2600" dirty="0">
                <a:solidFill>
                  <a:srgbClr val="00B050"/>
                </a:solidFill>
                <a:latin typeface="Open Sans Light" charset="0"/>
                <a:cs typeface="Open Sans Light" charset="0"/>
                <a:sym typeface="Open Sans Light" charset="0"/>
              </a:rPr>
              <a:t>全接触</a:t>
            </a:r>
            <a:endParaRPr lang="en-US" sz="2600" dirty="0">
              <a:solidFill>
                <a:srgbClr val="00B050"/>
              </a:solidFill>
              <a:latin typeface="Open Sans Light" charset="0"/>
              <a:cs typeface="Open Sans Light" charset="0"/>
              <a:sym typeface="Open Sans Light" charset="0"/>
            </a:endParaRPr>
          </a:p>
        </p:txBody>
      </p:sp>
      <p:sp>
        <p:nvSpPr>
          <p:cNvPr id="28678" name="Rectangle 6"/>
          <p:cNvSpPr/>
          <p:nvPr/>
        </p:nvSpPr>
        <p:spPr bwMode="auto">
          <a:xfrm>
            <a:off x="680404" y="778669"/>
            <a:ext cx="2672395"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8.4.1 </a:t>
            </a:r>
            <a:r>
              <a:rPr lang="zh-CN" altLang="en-US" sz="2200" dirty="0">
                <a:solidFill>
                  <a:srgbClr val="4D4D4D"/>
                </a:solidFill>
                <a:latin typeface="Open Sans" charset="0"/>
                <a:cs typeface="Open Sans" charset="0"/>
                <a:sym typeface="Open Sans" charset="0"/>
              </a:rPr>
              <a:t>概述</a:t>
            </a:r>
            <a:endParaRPr lang="en-US" sz="2200" dirty="0">
              <a:solidFill>
                <a:srgbClr val="4D4D4D"/>
              </a:solidFill>
              <a:latin typeface="Open Sans" charset="0"/>
              <a:cs typeface="Open Sans" charset="0"/>
              <a:sym typeface="Open Sans" charset="0"/>
            </a:endParaRPr>
          </a:p>
        </p:txBody>
      </p:sp>
      <p:grpSp>
        <p:nvGrpSpPr>
          <p:cNvPr id="3" name="组合 2"/>
          <p:cNvGrpSpPr/>
          <p:nvPr/>
        </p:nvGrpSpPr>
        <p:grpSpPr>
          <a:xfrm>
            <a:off x="304800" y="1276667"/>
            <a:ext cx="8534400" cy="3513773"/>
            <a:chOff x="304800" y="1276667"/>
            <a:chExt cx="8534400" cy="3513773"/>
          </a:xfrm>
        </p:grpSpPr>
        <p:sp>
          <p:nvSpPr>
            <p:cNvPr id="41" name="Rectangle 8"/>
            <p:cNvSpPr/>
            <p:nvPr/>
          </p:nvSpPr>
          <p:spPr bwMode="auto">
            <a:xfrm>
              <a:off x="304800" y="1276667"/>
              <a:ext cx="8534400" cy="3513773"/>
            </a:xfrm>
            <a:prstGeom prst="rect">
              <a:avLst/>
            </a:prstGeom>
            <a:solidFill>
              <a:srgbClr val="00B050"/>
            </a:solidFill>
            <a:ln w="25400">
              <a:solidFill>
                <a:schemeClr val="tx1">
                  <a:alpha val="0"/>
                </a:schemeClr>
              </a:solidFill>
              <a:miter lim="800000"/>
            </a:ln>
          </p:spPr>
          <p:txBody>
            <a:bodyPr lIns="0" tIns="0" rIns="0" bIns="0"/>
            <a:lstStyle/>
            <a:p>
              <a:endParaRPr lang="en-US"/>
            </a:p>
          </p:txBody>
        </p:sp>
        <p:sp>
          <p:nvSpPr>
            <p:cNvPr id="46" name="Rectangle 1"/>
            <p:cNvSpPr/>
            <p:nvPr/>
          </p:nvSpPr>
          <p:spPr bwMode="auto">
            <a:xfrm>
              <a:off x="628650" y="1545379"/>
              <a:ext cx="8077200" cy="295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spAutoFit/>
            </a:bodyPr>
            <a:lstStyle/>
            <a:p>
              <a:pPr indent="446405" algn="l">
                <a:lnSpc>
                  <a:spcPct val="120000"/>
                </a:lnSpc>
              </a:pPr>
              <a:r>
                <a:rPr lang="zh-CN" altLang="en-US" sz="1800" dirty="0">
                  <a:solidFill>
                    <a:srgbClr val="FFFFFF"/>
                  </a:solidFill>
                  <a:latin typeface="Open Sans Light" charset="0"/>
                  <a:cs typeface="Open Sans Light" charset="0"/>
                  <a:sym typeface="Open Sans Light" charset="0"/>
                </a:rPr>
                <a:t>如果你的</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动画在交互式方面要求不高，可以选择使用</a:t>
              </a:r>
              <a:r>
                <a:rPr lang="en-US" altLang="zh-CN" sz="1800" dirty="0" err="1">
                  <a:solidFill>
                    <a:srgbClr val="FFFFFF"/>
                  </a:solidFill>
                  <a:latin typeface="Open Sans Light" charset="0"/>
                  <a:cs typeface="Open Sans Light" charset="0"/>
                  <a:sym typeface="Open Sans Light" charset="0"/>
                </a:rPr>
                <a:t>Aleo</a:t>
              </a:r>
              <a:r>
                <a:rPr lang="en-US" altLang="zh-CN" sz="1800" dirty="0">
                  <a:solidFill>
                    <a:srgbClr val="FFFFFF"/>
                  </a:solidFill>
                  <a:latin typeface="Open Sans Light" charset="0"/>
                  <a:cs typeface="Open Sans Light" charset="0"/>
                  <a:sym typeface="Open Sans Light" charset="0"/>
                </a:rPr>
                <a:t> Flash Intro Banner Maker</a:t>
              </a:r>
              <a:r>
                <a:rPr lang="zh-CN" altLang="en-US" sz="1800" dirty="0">
                  <a:solidFill>
                    <a:srgbClr val="FFFFFF"/>
                  </a:solidFill>
                  <a:latin typeface="Open Sans Light" charset="0"/>
                  <a:cs typeface="Open Sans Light" charset="0"/>
                  <a:sym typeface="Open Sans Light" charset="0"/>
                </a:rPr>
                <a:t>软件来制作。</a:t>
              </a:r>
              <a:endParaRPr lang="zh-CN" altLang="en-US" sz="1800" dirty="0">
                <a:solidFill>
                  <a:srgbClr val="FFFFFF"/>
                </a:solidFill>
                <a:latin typeface="Open Sans Light" charset="0"/>
                <a:cs typeface="Open Sans Light" charset="0"/>
                <a:sym typeface="Open Sans Light" charset="0"/>
              </a:endParaRPr>
            </a:p>
            <a:p>
              <a:pPr indent="446405" algn="l">
                <a:lnSpc>
                  <a:spcPct val="120000"/>
                </a:lnSpc>
              </a:pPr>
              <a:r>
                <a:rPr lang="en-US" altLang="zh-CN" sz="1800" dirty="0" err="1">
                  <a:solidFill>
                    <a:srgbClr val="FFFFFF"/>
                  </a:solidFill>
                  <a:latin typeface="Open Sans Light" charset="0"/>
                  <a:cs typeface="Open Sans Light" charset="0"/>
                  <a:sym typeface="Open Sans Light" charset="0"/>
                </a:rPr>
                <a:t>Aleo</a:t>
              </a:r>
              <a:r>
                <a:rPr lang="en-US" altLang="zh-CN" sz="1800" dirty="0">
                  <a:solidFill>
                    <a:srgbClr val="FFFFFF"/>
                  </a:solidFill>
                  <a:latin typeface="Open Sans Light" charset="0"/>
                  <a:cs typeface="Open Sans Light" charset="0"/>
                  <a:sym typeface="Open Sans Light" charset="0"/>
                </a:rPr>
                <a:t> Flash Intro Banner Maker</a:t>
              </a:r>
              <a:r>
                <a:rPr lang="zh-CN" altLang="en-US" sz="1800" dirty="0">
                  <a:solidFill>
                    <a:srgbClr val="FFFFFF"/>
                  </a:solidFill>
                  <a:latin typeface="Open Sans Light" charset="0"/>
                  <a:cs typeface="Open Sans Light" charset="0"/>
                  <a:sym typeface="Open Sans Light" charset="0"/>
                </a:rPr>
                <a:t>是一款小巧的、能快速生成</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影片动画的制作工具。该软件提供了丰富的背景效果、文本动画效果及网站链接方式，你无需知道相关的动画理论知识脚本知识就能轻松创建各类精美的</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影片、广告横幅和电子贺卡，甚至是</a:t>
              </a:r>
              <a:r>
                <a:rPr lang="en-US" altLang="zh-CN" sz="1800" dirty="0">
                  <a:solidFill>
                    <a:srgbClr val="FFFFFF"/>
                  </a:solidFill>
                  <a:latin typeface="Open Sans Light" charset="0"/>
                  <a:cs typeface="Open Sans Light" charset="0"/>
                  <a:sym typeface="Open Sans Light" charset="0"/>
                </a:rPr>
                <a:t>GIF</a:t>
              </a:r>
              <a:r>
                <a:rPr lang="zh-CN" altLang="en-US" sz="1800" dirty="0">
                  <a:solidFill>
                    <a:srgbClr val="FFFFFF"/>
                  </a:solidFill>
                  <a:latin typeface="Open Sans Light" charset="0"/>
                  <a:cs typeface="Open Sans Light" charset="0"/>
                  <a:sym typeface="Open Sans Light" charset="0"/>
                </a:rPr>
                <a:t>动画。</a:t>
              </a:r>
              <a:r>
                <a:rPr lang="en-US" altLang="zh-CN" sz="1800" dirty="0" err="1">
                  <a:solidFill>
                    <a:srgbClr val="FFFFFF"/>
                  </a:solidFill>
                  <a:latin typeface="Open Sans Light" charset="0"/>
                  <a:cs typeface="Open Sans Light" charset="0"/>
                  <a:sym typeface="Open Sans Light" charset="0"/>
                </a:rPr>
                <a:t>Aleo</a:t>
              </a:r>
              <a:r>
                <a:rPr lang="en-US" altLang="zh-CN" sz="1800" dirty="0">
                  <a:solidFill>
                    <a:srgbClr val="FFFFFF"/>
                  </a:solidFill>
                  <a:latin typeface="Open Sans Light" charset="0"/>
                  <a:cs typeface="Open Sans Light" charset="0"/>
                  <a:sym typeface="Open Sans Light" charset="0"/>
                </a:rPr>
                <a:t> Flash Intro Banner Maker</a:t>
              </a:r>
              <a:r>
                <a:rPr lang="zh-CN" altLang="en-US" sz="1800" dirty="0">
                  <a:solidFill>
                    <a:srgbClr val="FFFFFF"/>
                  </a:solidFill>
                  <a:latin typeface="Open Sans Light" charset="0"/>
                  <a:cs typeface="Open Sans Light" charset="0"/>
                  <a:sym typeface="Open Sans Light" charset="0"/>
                </a:rPr>
                <a:t>提供免费在线更新。对于个人站长或者独立开发者来说，</a:t>
              </a:r>
              <a:r>
                <a:rPr lang="en-US" altLang="zh-CN" sz="1800" dirty="0" err="1">
                  <a:solidFill>
                    <a:srgbClr val="FFFFFF"/>
                  </a:solidFill>
                  <a:latin typeface="Open Sans Light" charset="0"/>
                  <a:cs typeface="Open Sans Light" charset="0"/>
                  <a:sym typeface="Open Sans Light" charset="0"/>
                </a:rPr>
                <a:t>Aleo</a:t>
              </a:r>
              <a:r>
                <a:rPr lang="en-US" altLang="zh-CN" sz="1800" dirty="0">
                  <a:solidFill>
                    <a:srgbClr val="FFFFFF"/>
                  </a:solidFill>
                  <a:latin typeface="Open Sans Light" charset="0"/>
                  <a:cs typeface="Open Sans Light" charset="0"/>
                  <a:sym typeface="Open Sans Light" charset="0"/>
                </a:rPr>
                <a:t> Flash Intro Banner Maker</a:t>
              </a:r>
              <a:r>
                <a:rPr lang="zh-CN" altLang="en-US" sz="1800" dirty="0">
                  <a:solidFill>
                    <a:srgbClr val="FFFFFF"/>
                  </a:solidFill>
                  <a:latin typeface="Open Sans Light" charset="0"/>
                  <a:cs typeface="Open Sans Light" charset="0"/>
                  <a:sym typeface="Open Sans Light" charset="0"/>
                </a:rPr>
                <a:t>是很好的助手，很大程度上减轻了开发者的负担，能够在短时间内制作出精美的</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动画。</a:t>
              </a:r>
              <a:endParaRPr lang="zh-CN" altLang="en-US" sz="1800" dirty="0">
                <a:solidFill>
                  <a:srgbClr val="FFFFFF"/>
                </a:solidFill>
                <a:latin typeface="Open Sans Light" charset="0"/>
                <a:cs typeface="Open Sans Light" charset="0"/>
                <a:sym typeface="Open Sans Light"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304800" y="860425"/>
            <a:ext cx="6317615" cy="33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8.4.2 </a:t>
            </a:r>
            <a:r>
              <a:rPr lang="en-US" altLang="zh-CN" sz="2200" dirty="0" err="1">
                <a:solidFill>
                  <a:srgbClr val="4D4D4D"/>
                </a:solidFill>
                <a:latin typeface="Open Sans" charset="0"/>
                <a:cs typeface="Open Sans" charset="0"/>
                <a:sym typeface="Open Sans" charset="0"/>
              </a:rPr>
              <a:t>Aleo</a:t>
            </a:r>
            <a:r>
              <a:rPr lang="en-US" altLang="zh-CN" sz="2200" dirty="0">
                <a:solidFill>
                  <a:srgbClr val="4D4D4D"/>
                </a:solidFill>
                <a:latin typeface="Open Sans" charset="0"/>
                <a:cs typeface="Open Sans" charset="0"/>
                <a:sym typeface="Open Sans" charset="0"/>
              </a:rPr>
              <a:t> Flash Intro Banner Maker</a:t>
            </a:r>
            <a:r>
              <a:rPr lang="zh-CN" altLang="en-US" sz="2200" dirty="0">
                <a:solidFill>
                  <a:srgbClr val="4D4D4D"/>
                </a:solidFill>
                <a:latin typeface="Open Sans" charset="0"/>
                <a:cs typeface="Open Sans" charset="0"/>
                <a:sym typeface="Open Sans" charset="0"/>
              </a:rPr>
              <a:t>简介</a:t>
            </a:r>
            <a:endParaRPr lang="en-US" sz="2200" dirty="0">
              <a:solidFill>
                <a:srgbClr val="4D4D4D"/>
              </a:solidFill>
              <a:latin typeface="Open Sans" charset="0"/>
              <a:cs typeface="Open Sans" charset="0"/>
              <a:sym typeface="Open Sans" charset="0"/>
            </a:endParaRPr>
          </a:p>
        </p:txBody>
      </p:sp>
      <p:sp>
        <p:nvSpPr>
          <p:cNvPr id="5" name="矩形 4"/>
          <p:cNvSpPr/>
          <p:nvPr/>
        </p:nvSpPr>
        <p:spPr>
          <a:xfrm>
            <a:off x="304800" y="1629311"/>
            <a:ext cx="8458200" cy="1323439"/>
          </a:xfrm>
          <a:prstGeom prst="rect">
            <a:avLst/>
          </a:prstGeom>
        </p:spPr>
        <p:txBody>
          <a:bodyPr wrap="square">
            <a:spAutoFit/>
          </a:bodyPr>
          <a:lstStyle/>
          <a:p>
            <a:pPr indent="542925" algn="just">
              <a:spcBef>
                <a:spcPts val="2000"/>
              </a:spcBef>
              <a:spcAft>
                <a:spcPts val="2000"/>
              </a:spcAft>
            </a:pPr>
            <a:r>
              <a:rPr lang="en-US" altLang="zh-CN" sz="2000" kern="100" dirty="0" err="1" smtClean="0">
                <a:latin typeface="Times New Roman"/>
                <a:ea typeface="宋体"/>
              </a:rPr>
              <a:t>Aleo</a:t>
            </a:r>
            <a:r>
              <a:rPr lang="en-US" altLang="zh-CN" sz="2000" kern="100" dirty="0" smtClean="0">
                <a:latin typeface="Times New Roman"/>
                <a:ea typeface="宋体"/>
              </a:rPr>
              <a:t> </a:t>
            </a:r>
            <a:r>
              <a:rPr lang="en-US" altLang="zh-CN" sz="2000" kern="100" dirty="0">
                <a:latin typeface="Times New Roman"/>
                <a:ea typeface="宋体"/>
              </a:rPr>
              <a:t>Flash Intro Banner Maker</a:t>
            </a:r>
            <a:r>
              <a:rPr lang="zh-CN" altLang="en-US" sz="2000" kern="100" dirty="0">
                <a:latin typeface="Times New Roman"/>
                <a:ea typeface="宋体"/>
              </a:rPr>
              <a:t>制作界面由主窗口和预览窗口组成。主窗口具有向导式的用户界面，左侧“程序窗口”栏中的各项从“尺寸声音”开始即为创建一个</a:t>
            </a:r>
            <a:r>
              <a:rPr lang="en-US" altLang="zh-CN" sz="2000" kern="100" dirty="0">
                <a:latin typeface="Times New Roman"/>
                <a:ea typeface="宋体"/>
              </a:rPr>
              <a:t>Flash</a:t>
            </a:r>
            <a:r>
              <a:rPr lang="zh-CN" altLang="en-US" sz="2000" kern="100" dirty="0">
                <a:latin typeface="Times New Roman"/>
                <a:ea typeface="宋体"/>
              </a:rPr>
              <a:t>影片的各步骤，右侧栏则显示该步骤的相关参数设置。</a:t>
            </a:r>
            <a:r>
              <a:rPr lang="en-US" altLang="zh-CN" sz="2000" kern="100" dirty="0" err="1">
                <a:latin typeface="Times New Roman"/>
                <a:ea typeface="宋体"/>
              </a:rPr>
              <a:t>Aleo</a:t>
            </a:r>
            <a:r>
              <a:rPr lang="en-US" altLang="zh-CN" sz="2000" kern="100" dirty="0">
                <a:latin typeface="Times New Roman"/>
                <a:ea typeface="宋体"/>
              </a:rPr>
              <a:t> Flash Intro Banner Maker</a:t>
            </a:r>
            <a:r>
              <a:rPr lang="zh-CN" altLang="en-US" sz="2000" kern="100" dirty="0">
                <a:latin typeface="Times New Roman"/>
                <a:ea typeface="宋体"/>
              </a:rPr>
              <a:t>界面</a:t>
            </a:r>
            <a:r>
              <a:rPr lang="zh-CN" altLang="en-US" sz="2000" kern="100" dirty="0" smtClean="0">
                <a:latin typeface="Times New Roman"/>
                <a:ea typeface="宋体"/>
              </a:rPr>
              <a:t>如后续图所</a:t>
            </a:r>
            <a:r>
              <a:rPr lang="zh-CN" altLang="en-US" sz="2000" kern="100" dirty="0">
                <a:latin typeface="Times New Roman"/>
                <a:ea typeface="宋体"/>
              </a:rPr>
              <a:t>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 y="1733550"/>
            <a:ext cx="430530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7700" y="0"/>
            <a:ext cx="4400550" cy="515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350780"/>
            <a:ext cx="8153400" cy="741806"/>
          </a:xfrm>
          <a:prstGeom prst="rect">
            <a:avLst/>
          </a:prstGeom>
        </p:spPr>
        <p:txBody>
          <a:bodyPr wrap="square">
            <a:spAutoFit/>
          </a:bodyPr>
          <a:lstStyle/>
          <a:p>
            <a:pPr indent="542925" algn="just">
              <a:lnSpc>
                <a:spcPct val="110000"/>
              </a:lnSpc>
              <a:spcAft>
                <a:spcPts val="1000"/>
              </a:spcAft>
            </a:pPr>
            <a:r>
              <a:rPr lang="zh-CN" altLang="en-US" sz="2000" kern="100" dirty="0">
                <a:latin typeface="Times New Roman"/>
                <a:ea typeface="宋体"/>
              </a:rPr>
              <a:t>下面以制作一个带动态背景和动态文字的</a:t>
            </a:r>
            <a:r>
              <a:rPr lang="en-US" altLang="zh-CN" sz="2000" kern="100" dirty="0">
                <a:latin typeface="Times New Roman"/>
                <a:ea typeface="宋体"/>
              </a:rPr>
              <a:t>Banner</a:t>
            </a:r>
            <a:r>
              <a:rPr lang="zh-CN" altLang="en-US" sz="2000" kern="100" dirty="0">
                <a:latin typeface="Times New Roman"/>
                <a:ea typeface="宋体"/>
              </a:rPr>
              <a:t>为例，介绍该软件的使用</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6" name="组合 5"/>
          <p:cNvGrpSpPr/>
          <p:nvPr/>
        </p:nvGrpSpPr>
        <p:grpSpPr>
          <a:xfrm>
            <a:off x="800100" y="1200150"/>
            <a:ext cx="7543800" cy="838200"/>
            <a:chOff x="1143000" y="133350"/>
            <a:chExt cx="7543800" cy="838200"/>
          </a:xfrm>
        </p:grpSpPr>
        <p:sp>
          <p:nvSpPr>
            <p:cNvPr id="7" name="Rectangle 8"/>
            <p:cNvSpPr/>
            <p:nvPr/>
          </p:nvSpPr>
          <p:spPr bwMode="auto">
            <a:xfrm>
              <a:off x="2362199" y="133350"/>
              <a:ext cx="6324601" cy="838200"/>
            </a:xfrm>
            <a:prstGeom prst="rect">
              <a:avLst/>
            </a:prstGeom>
            <a:solidFill>
              <a:srgbClr val="00B050"/>
            </a:solidFill>
            <a:ln w="25400">
              <a:solidFill>
                <a:schemeClr val="tx1">
                  <a:alpha val="0"/>
                </a:schemeClr>
              </a:solidFill>
              <a:miter lim="800000"/>
            </a:ln>
          </p:spPr>
          <p:txBody>
            <a:bodyPr lIns="0" tIns="0" rIns="0" bIns="0" anchor="ctr" anchorCtr="0"/>
            <a:lstStyle/>
            <a:p>
              <a:pPr marL="92075" algn="l">
                <a:spcBef>
                  <a:spcPts val="1000"/>
                </a:spcBef>
              </a:pPr>
              <a:r>
                <a:rPr lang="zh-CN" altLang="en-US" sz="2000" dirty="0" smtClean="0">
                  <a:solidFill>
                    <a:srgbClr val="FFFFFF"/>
                  </a:solidFill>
                </a:rPr>
                <a:t>制作</a:t>
              </a:r>
              <a:r>
                <a:rPr lang="zh-CN" altLang="en-US" sz="2000" dirty="0">
                  <a:solidFill>
                    <a:srgbClr val="FFFFFF"/>
                  </a:solidFill>
                </a:rPr>
                <a:t>大学城个人空间首页</a:t>
              </a:r>
              <a:r>
                <a:rPr lang="en-US" altLang="zh-CN" sz="2000" dirty="0">
                  <a:solidFill>
                    <a:srgbClr val="FFFFFF"/>
                  </a:solidFill>
                </a:rPr>
                <a:t>Banner</a:t>
              </a:r>
              <a:r>
                <a:rPr lang="zh-CN" altLang="en-US" sz="2000" dirty="0">
                  <a:solidFill>
                    <a:srgbClr val="FFFFFF"/>
                  </a:solidFill>
                </a:rPr>
                <a:t>，要求有动态背景和动态文本。参考界面</a:t>
              </a:r>
              <a:r>
                <a:rPr lang="zh-CN" altLang="en-US" sz="2000" dirty="0" smtClean="0">
                  <a:solidFill>
                    <a:srgbClr val="FFFFFF"/>
                  </a:solidFill>
                </a:rPr>
                <a:t>如下图。</a:t>
              </a:r>
              <a:endParaRPr lang="zh-CN" altLang="en-US" sz="2000" dirty="0">
                <a:solidFill>
                  <a:srgbClr val="FFFFFF"/>
                </a:solidFill>
              </a:endParaRPr>
            </a:p>
          </p:txBody>
        </p:sp>
        <p:sp>
          <p:nvSpPr>
            <p:cNvPr id="10" name="Rectangle 11"/>
            <p:cNvSpPr/>
            <p:nvPr/>
          </p:nvSpPr>
          <p:spPr bwMode="auto">
            <a:xfrm>
              <a:off x="1143000" y="133350"/>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9】</a:t>
              </a:r>
              <a:endParaRPr lang="en-US" dirty="0"/>
            </a:p>
          </p:txBody>
        </p:sp>
      </p:gr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5529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0936" y="2400300"/>
            <a:ext cx="7782128" cy="1905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352425"/>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打开</a:t>
            </a:r>
            <a:r>
              <a:rPr lang="en-US" altLang="zh-CN" sz="2000" kern="100" dirty="0">
                <a:latin typeface="Times New Roman"/>
                <a:ea typeface="宋体"/>
              </a:rPr>
              <a:t>Flash Banner Maker</a:t>
            </a:r>
            <a:r>
              <a:rPr lang="zh-CN" altLang="en-US" sz="2000" kern="100" dirty="0">
                <a:latin typeface="Times New Roman"/>
                <a:ea typeface="宋体"/>
              </a:rPr>
              <a:t>软件，在主窗口单击相应选项逐步完成</a:t>
            </a:r>
            <a:r>
              <a:rPr lang="en-US" altLang="zh-CN" sz="2000" kern="100" dirty="0">
                <a:latin typeface="Times New Roman"/>
                <a:ea typeface="宋体"/>
              </a:rPr>
              <a:t>Flash</a:t>
            </a:r>
            <a:r>
              <a:rPr lang="zh-CN" altLang="en-US" sz="2000" kern="100" dirty="0">
                <a:latin typeface="Times New Roman"/>
                <a:ea typeface="宋体"/>
              </a:rPr>
              <a:t>影片的制作。具体如下</a:t>
            </a:r>
            <a:r>
              <a:rPr lang="zh-CN" altLang="en-US" sz="2000" kern="100" dirty="0" smtClean="0">
                <a:latin typeface="Times New Roman"/>
                <a:ea typeface="宋体"/>
              </a:rPr>
              <a:t>：</a:t>
            </a:r>
            <a:endParaRPr lang="zh-CN" altLang="en-US" sz="2000" kern="100" dirty="0">
              <a:latin typeface="Times New Roman"/>
              <a:ea typeface="宋体"/>
            </a:endParaRPr>
          </a:p>
        </p:txBody>
      </p:sp>
      <p:pic>
        <p:nvPicPr>
          <p:cNvPr id="563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05200" y="885825"/>
            <a:ext cx="5314950"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04800" y="1429762"/>
            <a:ext cx="3048000" cy="3046988"/>
          </a:xfrm>
          <a:prstGeom prst="rect">
            <a:avLst/>
          </a:prstGeom>
        </p:spPr>
        <p:txBody>
          <a:bodyPr wrap="square">
            <a:spAutoFit/>
          </a:bodyPr>
          <a:lstStyle/>
          <a:p>
            <a:pPr lvl="0"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：选择“尺寸声音”选项，按</a:t>
            </a:r>
            <a:r>
              <a:rPr lang="zh-CN" altLang="en-US" sz="2000" kern="100" dirty="0" smtClean="0">
                <a:latin typeface="Times New Roman"/>
                <a:ea typeface="宋体"/>
              </a:rPr>
              <a:t>图所</a:t>
            </a:r>
            <a:r>
              <a:rPr lang="zh-CN" altLang="en-US" sz="2000" kern="100" dirty="0">
                <a:latin typeface="Times New Roman"/>
                <a:ea typeface="宋体"/>
              </a:rPr>
              <a:t>示设置</a:t>
            </a:r>
            <a:r>
              <a:rPr lang="en-US" altLang="zh-CN" sz="2000" kern="100" dirty="0">
                <a:latin typeface="Times New Roman"/>
                <a:ea typeface="宋体"/>
              </a:rPr>
              <a:t>Flash</a:t>
            </a:r>
            <a:r>
              <a:rPr lang="zh-CN" altLang="en-US" sz="2000" kern="100" dirty="0">
                <a:latin typeface="Times New Roman"/>
                <a:ea typeface="宋体"/>
              </a:rPr>
              <a:t>的大小、帧速、形状、边框、背景音乐等基本信息；（补充：如果在形状选项中选择圆角矩形并设置半径大小，可以制作出精美的圆角动画）</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352425"/>
            <a:ext cx="8458200" cy="1569660"/>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：选择“背景”选项，单击“背景图像和</a:t>
            </a:r>
            <a:r>
              <a:rPr lang="en-US" altLang="zh-CN" sz="2000" kern="100" dirty="0">
                <a:latin typeface="Times New Roman"/>
                <a:ea typeface="宋体"/>
              </a:rPr>
              <a:t>flash</a:t>
            </a:r>
            <a:r>
              <a:rPr lang="zh-CN" altLang="en-US" sz="2000" kern="100" dirty="0">
                <a:latin typeface="Times New Roman"/>
                <a:ea typeface="宋体"/>
              </a:rPr>
              <a:t>影片”参数设置区的“添加”按钮，依次添加本书自带素材</a:t>
            </a:r>
            <a:r>
              <a:rPr lang="en-US" altLang="zh-CN" sz="2000" kern="100" dirty="0">
                <a:latin typeface="Times New Roman"/>
                <a:ea typeface="宋体"/>
              </a:rPr>
              <a:t>backbird.jpg</a:t>
            </a:r>
            <a:r>
              <a:rPr lang="zh-CN" altLang="en-US" sz="2000" kern="100" dirty="0">
                <a:latin typeface="Times New Roman"/>
                <a:ea typeface="宋体"/>
              </a:rPr>
              <a:t>、</a:t>
            </a:r>
            <a:r>
              <a:rPr lang="en-US" altLang="zh-CN" sz="2000" kern="100" dirty="0">
                <a:latin typeface="Times New Roman"/>
                <a:ea typeface="宋体"/>
              </a:rPr>
              <a:t>lineWhite.png</a:t>
            </a:r>
            <a:r>
              <a:rPr lang="zh-CN" altLang="en-US" sz="2000" kern="100" dirty="0">
                <a:latin typeface="Times New Roman"/>
                <a:ea typeface="宋体"/>
              </a:rPr>
              <a:t>、</a:t>
            </a:r>
            <a:r>
              <a:rPr lang="en-US" altLang="zh-CN" sz="2000" kern="100" dirty="0">
                <a:latin typeface="Times New Roman"/>
                <a:ea typeface="宋体"/>
              </a:rPr>
              <a:t>windsom02.png</a:t>
            </a:r>
            <a:r>
              <a:rPr lang="zh-CN" altLang="en-US" sz="2000" kern="100" dirty="0">
                <a:latin typeface="Times New Roman"/>
                <a:ea typeface="宋体"/>
              </a:rPr>
              <a:t>三张图片。在列表框中依次选中此三个文件，在其下方的“属性”参数设置区分别</a:t>
            </a:r>
            <a:r>
              <a:rPr lang="zh-CN" altLang="en-US" sz="2000" kern="100" dirty="0" smtClean="0">
                <a:latin typeface="Times New Roman"/>
                <a:ea typeface="宋体"/>
              </a:rPr>
              <a:t>按图</a:t>
            </a:r>
            <a:r>
              <a:rPr lang="en-US" altLang="zh-CN" sz="2000" kern="100" dirty="0" smtClean="0">
                <a:latin typeface="Times New Roman"/>
                <a:ea typeface="宋体"/>
              </a:rPr>
              <a:t>1</a:t>
            </a:r>
            <a:r>
              <a:rPr lang="zh-CN" altLang="en-US" sz="2000" kern="100" dirty="0" smtClean="0">
                <a:latin typeface="Times New Roman"/>
                <a:ea typeface="宋体"/>
              </a:rPr>
              <a:t>、图</a:t>
            </a:r>
            <a:r>
              <a:rPr lang="en-US" altLang="zh-CN" sz="2000" kern="100" dirty="0" smtClean="0">
                <a:latin typeface="Times New Roman"/>
                <a:ea typeface="宋体"/>
              </a:rPr>
              <a:t>2</a:t>
            </a:r>
            <a:r>
              <a:rPr lang="zh-CN" altLang="en-US" sz="2000" kern="100" dirty="0" smtClean="0">
                <a:latin typeface="Times New Roman"/>
                <a:ea typeface="宋体"/>
              </a:rPr>
              <a:t>和图</a:t>
            </a:r>
            <a:r>
              <a:rPr lang="en-US" altLang="zh-CN" sz="2000" kern="100" dirty="0" smtClean="0">
                <a:latin typeface="Times New Roman"/>
                <a:ea typeface="宋体"/>
              </a:rPr>
              <a:t>3</a:t>
            </a:r>
            <a:r>
              <a:rPr lang="zh-CN" altLang="en-US" sz="2000" kern="100" dirty="0" smtClean="0">
                <a:latin typeface="Times New Roman"/>
                <a:ea typeface="宋体"/>
              </a:rPr>
              <a:t>设置</a:t>
            </a:r>
            <a:r>
              <a:rPr lang="zh-CN" altLang="en-US" sz="2000" kern="100" dirty="0">
                <a:latin typeface="Times New Roman"/>
                <a:ea typeface="宋体"/>
              </a:rPr>
              <a:t>该三个图像文件的属性；</a:t>
            </a:r>
            <a:endParaRPr lang="zh-CN" altLang="en-US" sz="2000" kern="100" dirty="0">
              <a:latin typeface="Times New Roman"/>
              <a:ea typeface="宋体"/>
            </a:endParaRPr>
          </a:p>
        </p:txBody>
      </p:sp>
      <p:pic>
        <p:nvPicPr>
          <p:cNvPr id="573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00200" y="1890566"/>
            <a:ext cx="6092450" cy="3188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bwMode="auto">
          <a:xfrm>
            <a:off x="6934200" y="1885950"/>
            <a:ext cx="685800" cy="457200"/>
          </a:xfrm>
          <a:prstGeom prst="round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1" compatLnSpc="1"/>
          <a:lstStyle/>
          <a:p>
            <a:r>
              <a:rPr lang="zh-CN" altLang="en-US" sz="1800" dirty="0">
                <a:solidFill>
                  <a:schemeClr val="bg1"/>
                </a:solidFill>
                <a:latin typeface="Gill Sans" charset="0"/>
                <a:ea typeface="ヒラギノ角ゴ ProN W3" charset="0"/>
                <a:cs typeface="ヒラギノ角ゴ ProN W3" charset="0"/>
              </a:rPr>
              <a:t>图</a:t>
            </a:r>
            <a:r>
              <a:rPr lang="en-US" altLang="zh-CN" sz="1800" dirty="0" smtClean="0">
                <a:solidFill>
                  <a:schemeClr val="bg1"/>
                </a:solidFill>
                <a:latin typeface="Gill Sans" charset="0"/>
                <a:ea typeface="ヒラギノ角ゴ ProN W3" charset="0"/>
                <a:cs typeface="ヒラギノ角ゴ ProN W3" charset="0"/>
              </a:rPr>
              <a:t>1</a:t>
            </a:r>
            <a:endParaRPr kumimoji="0" lang="zh-CN" altLang="en-US" sz="1800" b="0" i="0" u="none" strike="noStrike" cap="none" normalizeH="0" baseline="0" dirty="0" smtClean="0">
              <a:ln>
                <a:noFill/>
              </a:ln>
              <a:solidFill>
                <a:schemeClr val="bg1"/>
              </a:solidFill>
              <a:effectLst/>
              <a:latin typeface="Gill Sans" charset="0"/>
              <a:ea typeface="ヒラギノ角ゴ ProN W3" charset="0"/>
              <a:cs typeface="ヒラギノ角ゴ ProN W3"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4544" y="438150"/>
            <a:ext cx="7970002" cy="419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bwMode="auto">
          <a:xfrm>
            <a:off x="7631430" y="537210"/>
            <a:ext cx="685800" cy="457200"/>
          </a:xfrm>
          <a:prstGeom prst="round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1" compatLnSpc="1"/>
          <a:lstStyle/>
          <a:p>
            <a:r>
              <a:rPr lang="zh-CN" altLang="en-US" sz="1800" dirty="0" smtClean="0">
                <a:solidFill>
                  <a:schemeClr val="bg1"/>
                </a:solidFill>
                <a:latin typeface="Gill Sans" charset="0"/>
                <a:ea typeface="ヒラギノ角ゴ ProN W3" charset="0"/>
                <a:cs typeface="ヒラギノ角ゴ ProN W3" charset="0"/>
              </a:rPr>
              <a:t>图</a:t>
            </a:r>
            <a:r>
              <a:rPr lang="en-US" altLang="zh-CN" sz="1800" dirty="0" smtClean="0">
                <a:solidFill>
                  <a:schemeClr val="bg1"/>
                </a:solidFill>
                <a:latin typeface="Gill Sans" charset="0"/>
                <a:ea typeface="ヒラギノ角ゴ ProN W3" charset="0"/>
                <a:cs typeface="ヒラギノ角ゴ ProN W3" charset="0"/>
              </a:rPr>
              <a:t>2</a:t>
            </a:r>
            <a:endParaRPr kumimoji="0" lang="zh-CN" altLang="en-US" sz="1800" b="0" i="0" u="none" strike="noStrike" cap="none" normalizeH="0" baseline="0" dirty="0" smtClean="0">
              <a:ln>
                <a:noFill/>
              </a:ln>
              <a:solidFill>
                <a:schemeClr val="bg1"/>
              </a:solidFill>
              <a:effectLst/>
              <a:latin typeface="Gill Sans" charset="0"/>
              <a:ea typeface="ヒラギノ角ゴ ProN W3" charset="0"/>
              <a:cs typeface="ヒラギノ角ゴ ProN W3"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6033" y="361950"/>
            <a:ext cx="8286555"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p:cNvSpPr/>
          <p:nvPr/>
        </p:nvSpPr>
        <p:spPr bwMode="auto">
          <a:xfrm>
            <a:off x="7745730" y="491490"/>
            <a:ext cx="685800" cy="457200"/>
          </a:xfrm>
          <a:prstGeom prst="round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1" compatLnSpc="1"/>
          <a:lstStyle/>
          <a:p>
            <a:r>
              <a:rPr lang="zh-CN" altLang="en-US" sz="1800" dirty="0" smtClean="0">
                <a:solidFill>
                  <a:schemeClr val="bg1"/>
                </a:solidFill>
                <a:latin typeface="Gill Sans" charset="0"/>
                <a:ea typeface="ヒラギノ角ゴ ProN W3" charset="0"/>
                <a:cs typeface="ヒラギノ角ゴ ProN W3" charset="0"/>
              </a:rPr>
              <a:t>图</a:t>
            </a:r>
            <a:r>
              <a:rPr lang="en-US" altLang="zh-CN" sz="1800" dirty="0" smtClean="0">
                <a:solidFill>
                  <a:schemeClr val="bg1"/>
                </a:solidFill>
                <a:latin typeface="Gill Sans" charset="0"/>
                <a:ea typeface="ヒラギノ角ゴ ProN W3" charset="0"/>
                <a:cs typeface="ヒラギノ角ゴ ProN W3" charset="0"/>
              </a:rPr>
              <a:t>3</a:t>
            </a:r>
            <a:endParaRPr kumimoji="0" lang="zh-CN" altLang="en-US" sz="1800" b="0" i="0" u="none" strike="noStrike" cap="none" normalizeH="0" baseline="0" dirty="0" smtClean="0">
              <a:ln>
                <a:noFill/>
              </a:ln>
              <a:solidFill>
                <a:schemeClr val="bg1"/>
              </a:solidFill>
              <a:effectLst/>
              <a:latin typeface="Gill Sans" charset="0"/>
              <a:ea typeface="ヒラギノ角ゴ ProN W3" charset="0"/>
              <a:cs typeface="ヒラギノ角ゴ ProN W3"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09550"/>
            <a:ext cx="8458200" cy="1200329"/>
          </a:xfrm>
          <a:prstGeom prst="rect">
            <a:avLst/>
          </a:prstGeom>
        </p:spPr>
        <p:txBody>
          <a:bodyPr wrap="square">
            <a:spAutoFit/>
          </a:bodyPr>
          <a:lstStyle/>
          <a:p>
            <a:pPr indent="542925" algn="just">
              <a:spcBef>
                <a:spcPts val="0"/>
              </a:spcBef>
              <a:spcAft>
                <a:spcPts val="1000"/>
              </a:spcAft>
            </a:pPr>
            <a:r>
              <a:rPr lang="zh-CN" altLang="en-US" sz="1800" kern="100" dirty="0">
                <a:latin typeface="Times New Roman"/>
                <a:ea typeface="宋体"/>
              </a:rPr>
              <a:t>步骤</a:t>
            </a:r>
            <a:r>
              <a:rPr lang="en-US" altLang="zh-CN" sz="1800" kern="100" dirty="0">
                <a:latin typeface="Times New Roman"/>
                <a:ea typeface="宋体"/>
              </a:rPr>
              <a:t>3</a:t>
            </a:r>
            <a:r>
              <a:rPr lang="zh-CN" altLang="en-US" sz="1800" kern="100" dirty="0">
                <a:latin typeface="Times New Roman"/>
                <a:ea typeface="宋体"/>
              </a:rPr>
              <a:t>：选择“选择效果”选项，为背景添加动态效果。勾选“支持一个以上效果”选项，在“</a:t>
            </a:r>
            <a:r>
              <a:rPr lang="en-US" altLang="zh-CN" sz="1800" kern="100" dirty="0">
                <a:latin typeface="Times New Roman"/>
                <a:ea typeface="宋体"/>
              </a:rPr>
              <a:t>1 Nature”</a:t>
            </a:r>
            <a:r>
              <a:rPr lang="zh-CN" altLang="en-US" sz="1800" kern="100" dirty="0">
                <a:latin typeface="Times New Roman"/>
                <a:ea typeface="宋体"/>
              </a:rPr>
              <a:t>中单击“</a:t>
            </a:r>
            <a:r>
              <a:rPr lang="en-US" altLang="zh-CN" sz="1800" kern="100" dirty="0">
                <a:latin typeface="Times New Roman"/>
                <a:ea typeface="宋体"/>
              </a:rPr>
              <a:t>Shining Stars 2”</a:t>
            </a:r>
            <a:r>
              <a:rPr lang="zh-CN" altLang="en-US" sz="1800" kern="100" dirty="0">
                <a:latin typeface="Times New Roman"/>
                <a:ea typeface="宋体"/>
              </a:rPr>
              <a:t>，按下</a:t>
            </a:r>
            <a:r>
              <a:rPr lang="en-US" altLang="zh-CN" sz="1800" kern="100" dirty="0">
                <a:latin typeface="Times New Roman"/>
                <a:ea typeface="宋体"/>
              </a:rPr>
              <a:t>Ctrl</a:t>
            </a:r>
            <a:r>
              <a:rPr lang="zh-CN" altLang="en-US" sz="1800" kern="100" dirty="0">
                <a:latin typeface="Times New Roman"/>
                <a:ea typeface="宋体"/>
              </a:rPr>
              <a:t>键同时在“</a:t>
            </a:r>
            <a:r>
              <a:rPr lang="en-US" altLang="zh-CN" sz="1800" kern="100" dirty="0">
                <a:latin typeface="Times New Roman"/>
                <a:ea typeface="宋体"/>
              </a:rPr>
              <a:t>3 Festival”</a:t>
            </a:r>
            <a:r>
              <a:rPr lang="zh-CN" altLang="en-US" sz="1800" kern="100" dirty="0">
                <a:latin typeface="Times New Roman"/>
                <a:ea typeface="宋体"/>
              </a:rPr>
              <a:t>中单击“</a:t>
            </a:r>
            <a:r>
              <a:rPr lang="en-US" altLang="zh-CN" sz="1800" kern="100" dirty="0">
                <a:latin typeface="Times New Roman"/>
                <a:ea typeface="宋体"/>
              </a:rPr>
              <a:t>Colorful Continuous”</a:t>
            </a:r>
            <a:r>
              <a:rPr lang="zh-CN" altLang="en-US" sz="1800" kern="100" dirty="0">
                <a:latin typeface="Times New Roman"/>
                <a:ea typeface="宋体"/>
              </a:rPr>
              <a:t>，此时背景即添加了两个动态效果，之后可以通过右侧的上、下箭头按钮交换两个效果的层次关系；（如</a:t>
            </a:r>
            <a:r>
              <a:rPr lang="zh-CN" altLang="en-US" sz="1800" kern="100" dirty="0" smtClean="0">
                <a:latin typeface="Times New Roman"/>
                <a:ea typeface="宋体"/>
              </a:rPr>
              <a:t>图所</a:t>
            </a:r>
            <a:r>
              <a:rPr lang="zh-CN" altLang="en-US" sz="1800" kern="100" dirty="0">
                <a:latin typeface="Times New Roman"/>
                <a:ea typeface="宋体"/>
              </a:rPr>
              <a:t>示）</a:t>
            </a:r>
            <a:endParaRPr lang="zh-CN" altLang="en-US" sz="1800" kern="100" dirty="0">
              <a:latin typeface="Times New Roman"/>
              <a:ea typeface="宋体"/>
            </a:endParaRPr>
          </a:p>
        </p:txBody>
      </p:sp>
      <p:pic>
        <p:nvPicPr>
          <p:cNvPr id="604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3600" y="1409878"/>
            <a:ext cx="4775473" cy="3706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396518"/>
            <a:ext cx="8458200" cy="2195473"/>
          </a:xfrm>
          <a:prstGeom prst="rect">
            <a:avLst/>
          </a:prstGeom>
        </p:spPr>
        <p:txBody>
          <a:bodyPr wrap="square">
            <a:spAutoFit/>
          </a:bodyPr>
          <a:lstStyle/>
          <a:p>
            <a:pPr indent="542925" algn="just">
              <a:spcAft>
                <a:spcPts val="1000"/>
              </a:spcAft>
            </a:pPr>
            <a:endParaRPr lang="en-US" altLang="zh-CN" sz="2000" kern="100" dirty="0" smtClean="0">
              <a:latin typeface="Times New Roman"/>
              <a:ea typeface="宋体"/>
            </a:endParaRPr>
          </a:p>
          <a:p>
            <a:pPr indent="542925" algn="just">
              <a:spcAft>
                <a:spcPts val="1000"/>
              </a:spcAft>
            </a:pPr>
            <a:r>
              <a:rPr lang="zh-CN" altLang="en-US" sz="2000" kern="100" dirty="0">
                <a:latin typeface="Times New Roman"/>
                <a:ea typeface="宋体"/>
              </a:rPr>
              <a:t>又称层面板，以列表形式显示该文件中每个对象的信息。如果每个对象都显示，则上层中的对象会盖住下层中的对象。</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在此面板中可以插入空白对象、复制选中对象、删除选中对象，双击缩略图可以打开“对象属性”对话框对当前对象名称、是否可见、位置、透明度等参数进行设置</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2" name="组合 1"/>
          <p:cNvGrpSpPr/>
          <p:nvPr/>
        </p:nvGrpSpPr>
        <p:grpSpPr>
          <a:xfrm>
            <a:off x="393063" y="361950"/>
            <a:ext cx="2731137" cy="410853"/>
            <a:chOff x="393063" y="388987"/>
            <a:chExt cx="2731137" cy="410853"/>
          </a:xfrm>
        </p:grpSpPr>
        <p:sp>
          <p:nvSpPr>
            <p:cNvPr id="17" name="Rectangle 8"/>
            <p:cNvSpPr/>
            <p:nvPr/>
          </p:nvSpPr>
          <p:spPr bwMode="auto">
            <a:xfrm>
              <a:off x="990667" y="388987"/>
              <a:ext cx="2133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对象管理器面板</a:t>
              </a:r>
              <a:endParaRPr lang="zh-CN" altLang="en-US" sz="2000" dirty="0">
                <a:solidFill>
                  <a:schemeClr val="bg1"/>
                </a:solidFill>
              </a:endParaRPr>
            </a:p>
          </p:txBody>
        </p:sp>
        <p:sp>
          <p:nvSpPr>
            <p:cNvPr id="19" name="Rectangle 11"/>
            <p:cNvSpPr/>
            <p:nvPr/>
          </p:nvSpPr>
          <p:spPr bwMode="auto">
            <a:xfrm>
              <a:off x="393063" y="388987"/>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4</a:t>
              </a:r>
              <a:endParaRPr lang="en-US" dirty="0"/>
            </a:p>
          </p:txBody>
        </p:sp>
      </p:grpSp>
      <p:pic>
        <p:nvPicPr>
          <p:cNvPr id="1229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09800" y="2495550"/>
            <a:ext cx="50673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09550"/>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选中上图背景</a:t>
            </a:r>
            <a:r>
              <a:rPr lang="zh-CN" altLang="en-US" sz="2000" kern="100" dirty="0">
                <a:latin typeface="Times New Roman"/>
                <a:ea typeface="宋体"/>
              </a:rPr>
              <a:t>效果选择框中的“</a:t>
            </a:r>
            <a:r>
              <a:rPr lang="en-US" altLang="zh-CN" sz="2000" kern="100" dirty="0">
                <a:latin typeface="Times New Roman"/>
                <a:ea typeface="宋体"/>
              </a:rPr>
              <a:t>Colorful Continuous”</a:t>
            </a:r>
            <a:r>
              <a:rPr lang="zh-CN" altLang="en-US" sz="2000" kern="100" dirty="0">
                <a:latin typeface="Times New Roman"/>
                <a:ea typeface="宋体"/>
              </a:rPr>
              <a:t>后，右侧显示该效果参数，</a:t>
            </a:r>
            <a:r>
              <a:rPr lang="zh-CN" altLang="en-US" sz="2000" kern="100" dirty="0" smtClean="0">
                <a:latin typeface="Times New Roman"/>
                <a:ea typeface="宋体"/>
              </a:rPr>
              <a:t>按下图进行</a:t>
            </a:r>
            <a:r>
              <a:rPr lang="zh-CN" altLang="en-US" sz="2000" kern="100" dirty="0">
                <a:latin typeface="Times New Roman"/>
                <a:ea typeface="宋体"/>
              </a:rPr>
              <a:t>微调。</a:t>
            </a:r>
            <a:endParaRPr lang="zh-CN" altLang="en-US" sz="2000" kern="100" dirty="0">
              <a:latin typeface="Times New Roman"/>
              <a:ea typeface="宋体"/>
            </a:endParaRPr>
          </a:p>
        </p:txBody>
      </p:sp>
      <p:pic>
        <p:nvPicPr>
          <p:cNvPr id="614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9124" y="1104900"/>
            <a:ext cx="6165752"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2057399" y="4182783"/>
            <a:ext cx="4724401" cy="827367"/>
            <a:chOff x="1752600" y="4247935"/>
            <a:chExt cx="4724401" cy="827367"/>
          </a:xfrm>
        </p:grpSpPr>
        <p:sp>
          <p:nvSpPr>
            <p:cNvPr id="7" name="Rectangle 11"/>
            <p:cNvSpPr/>
            <p:nvPr/>
          </p:nvSpPr>
          <p:spPr bwMode="auto">
            <a:xfrm>
              <a:off x="1752600" y="4247935"/>
              <a:ext cx="841671" cy="827367"/>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8" name="Rectangle 12"/>
            <p:cNvSpPr/>
            <p:nvPr/>
          </p:nvSpPr>
          <p:spPr bwMode="auto">
            <a:xfrm>
              <a:off x="1752600" y="4683449"/>
              <a:ext cx="841671" cy="3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1800" dirty="0">
                  <a:solidFill>
                    <a:srgbClr val="FFFFFF"/>
                  </a:solidFill>
                  <a:latin typeface="Open Sans" charset="0"/>
                  <a:cs typeface="Open Sans" charset="0"/>
                  <a:sym typeface="Open Sans" charset="0"/>
                </a:rPr>
                <a:t>说明</a:t>
              </a:r>
              <a:endParaRPr lang="en-US" sz="1800" dirty="0">
                <a:solidFill>
                  <a:srgbClr val="FFFFFF"/>
                </a:solidFill>
                <a:latin typeface="Open Sans" charset="0"/>
                <a:cs typeface="Open Sans" charset="0"/>
                <a:sym typeface="Open Sans" charset="0"/>
              </a:endParaRPr>
            </a:p>
          </p:txBody>
        </p:sp>
        <p:sp>
          <p:nvSpPr>
            <p:cNvPr id="9" name="AutoShape 13"/>
            <p:cNvSpPr/>
            <p:nvPr/>
          </p:nvSpPr>
          <p:spPr bwMode="auto">
            <a:xfrm>
              <a:off x="2023005" y="4400550"/>
              <a:ext cx="293016" cy="284249"/>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10" name="Rectangle 11"/>
            <p:cNvSpPr/>
            <p:nvPr/>
          </p:nvSpPr>
          <p:spPr bwMode="auto">
            <a:xfrm>
              <a:off x="2594271" y="4247935"/>
              <a:ext cx="3882730" cy="827367"/>
            </a:xfrm>
            <a:prstGeom prst="rect">
              <a:avLst/>
            </a:prstGeom>
            <a:solidFill>
              <a:schemeClr val="bg1">
                <a:lumMod val="75000"/>
              </a:schemeClr>
            </a:solidFill>
            <a:ln>
              <a:noFill/>
            </a:ln>
          </p:spPr>
          <p:txBody>
            <a:bodyPr lIns="0" tIns="0" rIns="0" bIns="0" anchor="ctr" anchorCtr="1"/>
            <a:lstStyle/>
            <a:p>
              <a:pPr algn="l"/>
              <a:r>
                <a:rPr lang="zh-CN" altLang="en-US" dirty="0" smtClean="0"/>
                <a:t>每</a:t>
              </a:r>
              <a:r>
                <a:rPr lang="zh-CN" altLang="en-US" dirty="0"/>
                <a:t>种效果参数会不同。</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693331"/>
            <a:ext cx="8458200" cy="3554819"/>
          </a:xfrm>
          <a:prstGeom prst="rect">
            <a:avLst/>
          </a:prstGeom>
        </p:spPr>
        <p:txBody>
          <a:bodyPr wrap="square">
            <a:spAutoFit/>
          </a:bodyPr>
          <a:lstStyle/>
          <a:p>
            <a:pPr indent="542925" algn="just">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：选择“文字、图像和</a:t>
            </a:r>
            <a:r>
              <a:rPr lang="en-US" altLang="zh-CN" sz="2000" kern="100" dirty="0" err="1">
                <a:latin typeface="Times New Roman"/>
                <a:ea typeface="宋体"/>
              </a:rPr>
              <a:t>swf</a:t>
            </a:r>
            <a:r>
              <a:rPr lang="en-US" altLang="zh-CN" sz="2000" kern="100" dirty="0">
                <a:latin typeface="Times New Roman"/>
                <a:ea typeface="宋体"/>
              </a:rPr>
              <a:t>”</a:t>
            </a:r>
            <a:r>
              <a:rPr lang="zh-CN" altLang="en-US" sz="2000" kern="100" dirty="0">
                <a:latin typeface="Times New Roman"/>
                <a:ea typeface="宋体"/>
              </a:rPr>
              <a:t>选项，为</a:t>
            </a:r>
            <a:r>
              <a:rPr lang="en-US" altLang="zh-CN" sz="2000" kern="100" dirty="0">
                <a:latin typeface="Times New Roman"/>
                <a:ea typeface="宋体"/>
              </a:rPr>
              <a:t>Banner</a:t>
            </a:r>
            <a:r>
              <a:rPr lang="zh-CN" altLang="en-US" sz="2000" kern="100" dirty="0">
                <a:latin typeface="Times New Roman"/>
                <a:ea typeface="宋体"/>
              </a:rPr>
              <a:t>添加文字、图像或</a:t>
            </a:r>
            <a:r>
              <a:rPr lang="en-US" altLang="zh-CN" sz="2000" kern="100" dirty="0" err="1">
                <a:latin typeface="Times New Roman"/>
                <a:ea typeface="宋体"/>
              </a:rPr>
              <a:t>swf</a:t>
            </a:r>
            <a:r>
              <a:rPr lang="zh-CN" altLang="en-US" sz="2000" kern="100" dirty="0">
                <a:latin typeface="Times New Roman"/>
                <a:ea typeface="宋体"/>
              </a:rPr>
              <a:t>动画。该软件允许用户设定文字的字体、大小、颜色、位置、变换效果、超链接等。本例添加两个文本，具体如下：</a:t>
            </a:r>
            <a:endParaRPr lang="zh-CN" altLang="en-US" sz="2000" kern="100" dirty="0">
              <a:latin typeface="Times New Roman"/>
              <a:ea typeface="宋体"/>
            </a:endParaRPr>
          </a:p>
          <a:p>
            <a:pPr indent="542925" algn="just">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）添加动态文本</a:t>
            </a:r>
            <a:endParaRPr lang="zh-CN" altLang="en-US" sz="2000" kern="100" dirty="0">
              <a:latin typeface="Times New Roman"/>
              <a:ea typeface="宋体"/>
            </a:endParaRPr>
          </a:p>
          <a:p>
            <a:pPr indent="542925" algn="just">
              <a:spcBef>
                <a:spcPts val="0"/>
              </a:spcBef>
              <a:spcAft>
                <a:spcPts val="1000"/>
              </a:spcAft>
            </a:pPr>
            <a:r>
              <a:rPr lang="zh-CN" altLang="en-US" sz="2000" kern="100" dirty="0">
                <a:latin typeface="Times New Roman"/>
                <a:ea typeface="宋体"/>
              </a:rPr>
              <a:t>如果在“文本和图像”参数区有不需要的文本，可以选中该文本之后单击右侧的“</a:t>
            </a:r>
            <a:r>
              <a:rPr lang="en-US" altLang="zh-CN" sz="2000" kern="100" dirty="0">
                <a:latin typeface="Times New Roman"/>
                <a:ea typeface="宋体"/>
              </a:rPr>
              <a:t>×”</a:t>
            </a:r>
            <a:r>
              <a:rPr lang="zh-CN" altLang="en-US" sz="2000" kern="100" dirty="0">
                <a:latin typeface="Times New Roman"/>
                <a:ea typeface="宋体"/>
              </a:rPr>
              <a:t>叉按钮删除该文本。</a:t>
            </a:r>
            <a:endParaRPr lang="zh-CN" altLang="en-US" sz="2000" kern="100" dirty="0">
              <a:latin typeface="Times New Roman"/>
              <a:ea typeface="宋体"/>
            </a:endParaRPr>
          </a:p>
          <a:p>
            <a:pPr indent="542925" algn="just">
              <a:spcBef>
                <a:spcPts val="0"/>
              </a:spcBef>
              <a:spcAft>
                <a:spcPts val="1000"/>
              </a:spcAft>
            </a:pPr>
            <a:r>
              <a:rPr lang="zh-CN" altLang="en-US" sz="2000" kern="100" dirty="0">
                <a:latin typeface="Times New Roman"/>
                <a:ea typeface="宋体"/>
              </a:rPr>
              <a:t>单击“添加文本”按钮，选择下方的“字体”选项卡，在文本框中输入“为师一丝不苟，为德一尘不染”（如</a:t>
            </a:r>
            <a:r>
              <a:rPr lang="zh-CN" altLang="en-US" sz="2000" kern="100" dirty="0" smtClean="0">
                <a:latin typeface="Times New Roman"/>
                <a:ea typeface="宋体"/>
              </a:rPr>
              <a:t>图</a:t>
            </a:r>
            <a:r>
              <a:rPr lang="en-US" altLang="zh-CN" sz="2000" kern="100" dirty="0" smtClean="0">
                <a:latin typeface="Times New Roman"/>
                <a:ea typeface="宋体"/>
              </a:rPr>
              <a:t>4</a:t>
            </a:r>
            <a:r>
              <a:rPr lang="zh-CN" altLang="en-US" sz="2000" kern="100" dirty="0" smtClean="0">
                <a:latin typeface="Times New Roman"/>
                <a:ea typeface="宋体"/>
              </a:rPr>
              <a:t>所</a:t>
            </a:r>
            <a:r>
              <a:rPr lang="zh-CN" altLang="en-US" sz="2000" kern="100" dirty="0">
                <a:latin typeface="Times New Roman"/>
                <a:ea typeface="宋体"/>
              </a:rPr>
              <a:t>示），而后单击“编辑字体样式”参数区中的第</a:t>
            </a:r>
            <a:r>
              <a:rPr lang="en-US" altLang="zh-CN" sz="2000" kern="100" dirty="0">
                <a:latin typeface="Times New Roman"/>
                <a:ea typeface="宋体"/>
              </a:rPr>
              <a:t>1</a:t>
            </a:r>
            <a:r>
              <a:rPr lang="zh-CN" altLang="en-US" sz="2000" kern="100" dirty="0">
                <a:latin typeface="Times New Roman"/>
                <a:ea typeface="宋体"/>
              </a:rPr>
              <a:t>个按钮，弹出“编辑字体样式”对话框，按</a:t>
            </a:r>
            <a:r>
              <a:rPr lang="zh-CN" altLang="en-US" sz="2000" kern="100" dirty="0" smtClean="0">
                <a:latin typeface="Times New Roman"/>
                <a:ea typeface="宋体"/>
              </a:rPr>
              <a:t>图</a:t>
            </a:r>
            <a:r>
              <a:rPr lang="en-US" altLang="zh-CN" sz="2000" kern="100" dirty="0" smtClean="0">
                <a:latin typeface="Times New Roman"/>
                <a:ea typeface="宋体"/>
              </a:rPr>
              <a:t>5</a:t>
            </a:r>
            <a:r>
              <a:rPr lang="zh-CN" altLang="en-US" sz="2000" kern="100" dirty="0" smtClean="0">
                <a:latin typeface="Times New Roman"/>
                <a:ea typeface="宋体"/>
              </a:rPr>
              <a:t>所</a:t>
            </a:r>
            <a:r>
              <a:rPr lang="zh-CN" altLang="en-US" sz="2000" kern="100" dirty="0">
                <a:latin typeface="Times New Roman"/>
                <a:ea typeface="宋体"/>
              </a:rPr>
              <a:t>示设置字体为黑体，大小</a:t>
            </a:r>
            <a:r>
              <a:rPr lang="en-US" altLang="zh-CN" sz="2000" kern="100" dirty="0">
                <a:latin typeface="Times New Roman"/>
                <a:ea typeface="宋体"/>
              </a:rPr>
              <a:t>42</a:t>
            </a:r>
            <a:r>
              <a:rPr lang="zh-CN" altLang="en-US" sz="2000" kern="100" dirty="0">
                <a:latin typeface="Times New Roman"/>
                <a:ea typeface="宋体"/>
              </a:rPr>
              <a:t>，加粗，颜色为红色。</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1"/>
          <p:cNvGrpSpPr/>
          <p:nvPr/>
        </p:nvGrpSpPr>
        <p:grpSpPr bwMode="auto">
          <a:xfrm>
            <a:off x="1447800" y="133350"/>
            <a:ext cx="6324600" cy="4897569"/>
            <a:chOff x="0" y="0"/>
            <a:chExt cx="52768" cy="40862"/>
          </a:xfrm>
        </p:grpSpPr>
        <p:pic>
          <p:nvPicPr>
            <p:cNvPr id="36" name="图片 36"/>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2768" cy="4086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37"/>
            <p:cNvSpPr>
              <a:spLocks noChangeArrowheads="1"/>
            </p:cNvSpPr>
            <p:nvPr/>
          </p:nvSpPr>
          <p:spPr bwMode="auto">
            <a:xfrm>
              <a:off x="42386" y="5524"/>
              <a:ext cx="9430" cy="2858"/>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sp>
          <p:nvSpPr>
            <p:cNvPr id="6" name="矩形 38"/>
            <p:cNvSpPr>
              <a:spLocks noChangeArrowheads="1"/>
            </p:cNvSpPr>
            <p:nvPr/>
          </p:nvSpPr>
          <p:spPr bwMode="auto">
            <a:xfrm>
              <a:off x="42576" y="10382"/>
              <a:ext cx="2763" cy="2667"/>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sp>
          <p:nvSpPr>
            <p:cNvPr id="7" name="矩形 39"/>
            <p:cNvSpPr>
              <a:spLocks noChangeArrowheads="1"/>
            </p:cNvSpPr>
            <p:nvPr/>
          </p:nvSpPr>
          <p:spPr bwMode="auto">
            <a:xfrm>
              <a:off x="26955" y="32099"/>
              <a:ext cx="10954" cy="4286"/>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sp>
          <p:nvSpPr>
            <p:cNvPr id="8" name="矩形 40"/>
            <p:cNvSpPr>
              <a:spLocks noChangeArrowheads="1"/>
            </p:cNvSpPr>
            <p:nvPr/>
          </p:nvSpPr>
          <p:spPr bwMode="auto">
            <a:xfrm>
              <a:off x="11715" y="14573"/>
              <a:ext cx="4287" cy="2000"/>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grpSp>
      <p:sp>
        <p:nvSpPr>
          <p:cNvPr id="3" name="圆角矩形 2"/>
          <p:cNvSpPr/>
          <p:nvPr/>
        </p:nvSpPr>
        <p:spPr bwMode="auto">
          <a:xfrm>
            <a:off x="2509022" y="2876550"/>
            <a:ext cx="685800" cy="457200"/>
          </a:xfrm>
          <a:prstGeom prst="round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1" compatLnSpc="1"/>
          <a:lstStyle/>
          <a:p>
            <a:r>
              <a:rPr lang="zh-CN" altLang="en-US" sz="1800" dirty="0" smtClean="0">
                <a:solidFill>
                  <a:schemeClr val="bg1"/>
                </a:solidFill>
                <a:latin typeface="Gill Sans" charset="0"/>
                <a:ea typeface="ヒラギノ角ゴ ProN W3" charset="0"/>
                <a:cs typeface="ヒラギノ角ゴ ProN W3" charset="0"/>
              </a:rPr>
              <a:t>图</a:t>
            </a:r>
            <a:r>
              <a:rPr lang="en-US" altLang="zh-CN" sz="1800" dirty="0" smtClean="0">
                <a:solidFill>
                  <a:schemeClr val="bg1"/>
                </a:solidFill>
                <a:latin typeface="Gill Sans" charset="0"/>
                <a:ea typeface="ヒラギノ角ゴ ProN W3" charset="0"/>
                <a:cs typeface="ヒラギノ角ゴ ProN W3" charset="0"/>
              </a:rPr>
              <a:t>4</a:t>
            </a:r>
            <a:endParaRPr kumimoji="0" lang="zh-CN" altLang="en-US" sz="1800" b="0" i="0" u="none" strike="noStrike" cap="none" normalizeH="0" baseline="0" dirty="0" smtClean="0">
              <a:ln>
                <a:noFill/>
              </a:ln>
              <a:solidFill>
                <a:schemeClr val="bg1"/>
              </a:solidFill>
              <a:effectLst/>
              <a:latin typeface="Gill Sans" charset="0"/>
              <a:ea typeface="ヒラギノ角ゴ ProN W3" charset="0"/>
              <a:cs typeface="ヒラギノ角ゴ ProN W3"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5"/>
          <p:cNvGrpSpPr/>
          <p:nvPr/>
        </p:nvGrpSpPr>
        <p:grpSpPr bwMode="auto">
          <a:xfrm>
            <a:off x="838200" y="609600"/>
            <a:ext cx="7258118" cy="3790950"/>
            <a:chOff x="0" y="0"/>
            <a:chExt cx="51244" cy="26765"/>
          </a:xfrm>
        </p:grpSpPr>
        <p:pic>
          <p:nvPicPr>
            <p:cNvPr id="42" name="图片 4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1244" cy="2676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43"/>
            <p:cNvSpPr>
              <a:spLocks noChangeArrowheads="1"/>
            </p:cNvSpPr>
            <p:nvPr/>
          </p:nvSpPr>
          <p:spPr bwMode="auto">
            <a:xfrm>
              <a:off x="1905" y="8191"/>
              <a:ext cx="28575" cy="3620"/>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sp>
          <p:nvSpPr>
            <p:cNvPr id="6" name="矩形 44"/>
            <p:cNvSpPr>
              <a:spLocks noChangeArrowheads="1"/>
            </p:cNvSpPr>
            <p:nvPr/>
          </p:nvSpPr>
          <p:spPr bwMode="auto">
            <a:xfrm>
              <a:off x="25717" y="14382"/>
              <a:ext cx="12497" cy="3144"/>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grpSp>
      <p:sp>
        <p:nvSpPr>
          <p:cNvPr id="5" name="圆角矩形 4"/>
          <p:cNvSpPr/>
          <p:nvPr/>
        </p:nvSpPr>
        <p:spPr bwMode="auto">
          <a:xfrm>
            <a:off x="6934200" y="1066800"/>
            <a:ext cx="685800" cy="457200"/>
          </a:xfrm>
          <a:prstGeom prst="round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1" compatLnSpc="1"/>
          <a:lstStyle/>
          <a:p>
            <a:r>
              <a:rPr lang="zh-CN" altLang="en-US" sz="1800" dirty="0" smtClean="0">
                <a:solidFill>
                  <a:schemeClr val="bg1"/>
                </a:solidFill>
                <a:latin typeface="Gill Sans" charset="0"/>
                <a:ea typeface="ヒラギノ角ゴ ProN W3" charset="0"/>
                <a:cs typeface="ヒラギノ角ゴ ProN W3" charset="0"/>
              </a:rPr>
              <a:t>图</a:t>
            </a:r>
            <a:r>
              <a:rPr lang="en-US" altLang="zh-CN" sz="1800" dirty="0" smtClean="0">
                <a:solidFill>
                  <a:schemeClr val="bg1"/>
                </a:solidFill>
                <a:latin typeface="Gill Sans" charset="0"/>
                <a:ea typeface="ヒラギノ角ゴ ProN W3" charset="0"/>
                <a:cs typeface="ヒラギノ角ゴ ProN W3" charset="0"/>
              </a:rPr>
              <a:t>5</a:t>
            </a:r>
            <a:endParaRPr kumimoji="0" lang="zh-CN" altLang="en-US" sz="1800" b="0" i="0" u="none" strike="noStrike" cap="none" normalizeH="0" baseline="0" dirty="0" smtClean="0">
              <a:ln>
                <a:noFill/>
              </a:ln>
              <a:solidFill>
                <a:schemeClr val="bg1"/>
              </a:solidFill>
              <a:effectLst/>
              <a:latin typeface="Gill Sans" charset="0"/>
              <a:ea typeface="ヒラギノ角ゴ ProN W3" charset="0"/>
              <a:cs typeface="ヒラギノ角ゴ ProN W3" charset="0"/>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09550"/>
            <a:ext cx="8458200" cy="132856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单击</a:t>
            </a:r>
            <a:r>
              <a:rPr lang="zh-CN" altLang="en-US" sz="2000" kern="100" dirty="0" smtClean="0">
                <a:latin typeface="Times New Roman"/>
                <a:ea typeface="宋体"/>
              </a:rPr>
              <a:t>图</a:t>
            </a:r>
            <a:r>
              <a:rPr lang="en-US" altLang="zh-CN" sz="2000" kern="100" dirty="0" smtClean="0">
                <a:latin typeface="Times New Roman"/>
                <a:ea typeface="宋体"/>
              </a:rPr>
              <a:t>3</a:t>
            </a:r>
            <a:r>
              <a:rPr lang="zh-CN" altLang="en-US" sz="2000" kern="100" dirty="0" smtClean="0">
                <a:latin typeface="Times New Roman"/>
                <a:ea typeface="宋体"/>
              </a:rPr>
              <a:t>中</a:t>
            </a:r>
            <a:r>
              <a:rPr lang="zh-CN" altLang="en-US" sz="2000" kern="100" dirty="0">
                <a:latin typeface="Times New Roman"/>
                <a:ea typeface="宋体"/>
              </a:rPr>
              <a:t>的“选择效果”选项卡，选择文本效果为“</a:t>
            </a:r>
            <a:r>
              <a:rPr lang="en-US" altLang="zh-CN" sz="2000" kern="100" dirty="0">
                <a:latin typeface="Times New Roman"/>
                <a:ea typeface="宋体"/>
              </a:rPr>
              <a:t>1 Classic Char Based”</a:t>
            </a:r>
            <a:r>
              <a:rPr lang="zh-CN" altLang="en-US" sz="2000" kern="100" dirty="0">
                <a:latin typeface="Times New Roman"/>
                <a:ea typeface="宋体"/>
              </a:rPr>
              <a:t>中的“</a:t>
            </a:r>
            <a:r>
              <a:rPr lang="en-US" altLang="zh-CN" sz="2000" kern="100" dirty="0">
                <a:latin typeface="Times New Roman"/>
                <a:ea typeface="宋体"/>
              </a:rPr>
              <a:t>Blur in”</a:t>
            </a:r>
            <a:r>
              <a:rPr lang="zh-CN" altLang="en-US" sz="2000" kern="100" dirty="0">
                <a:latin typeface="Times New Roman"/>
                <a:ea typeface="宋体"/>
              </a:rPr>
              <a:t>效果，使用默认参数。</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单击</a:t>
            </a:r>
            <a:r>
              <a:rPr lang="zh-CN" altLang="en-US" sz="2000" kern="100" dirty="0" smtClean="0">
                <a:latin typeface="Times New Roman"/>
                <a:ea typeface="宋体"/>
              </a:rPr>
              <a:t>图</a:t>
            </a:r>
            <a:r>
              <a:rPr lang="en-US" altLang="zh-CN" sz="2000" kern="100" dirty="0" smtClean="0">
                <a:latin typeface="Times New Roman"/>
                <a:ea typeface="宋体"/>
              </a:rPr>
              <a:t>3</a:t>
            </a:r>
            <a:r>
              <a:rPr lang="zh-CN" altLang="en-US" sz="2000" kern="100" dirty="0" smtClean="0">
                <a:latin typeface="Times New Roman"/>
                <a:ea typeface="宋体"/>
              </a:rPr>
              <a:t>中</a:t>
            </a:r>
            <a:r>
              <a:rPr lang="zh-CN" altLang="en-US" sz="2000" kern="100" dirty="0">
                <a:latin typeface="Times New Roman"/>
                <a:ea typeface="宋体"/>
              </a:rPr>
              <a:t>的“位置”选项卡，</a:t>
            </a:r>
            <a:r>
              <a:rPr lang="zh-CN" altLang="en-US" sz="2000" kern="100" dirty="0" smtClean="0">
                <a:latin typeface="Times New Roman"/>
                <a:ea typeface="宋体"/>
              </a:rPr>
              <a:t>按下图设置</a:t>
            </a:r>
            <a:r>
              <a:rPr lang="zh-CN" altLang="en-US" sz="2000" kern="100" dirty="0">
                <a:latin typeface="Times New Roman"/>
                <a:ea typeface="宋体"/>
              </a:rPr>
              <a:t>该文本的位置。</a:t>
            </a:r>
            <a:endParaRPr lang="zh-CN" altLang="en-US" sz="2000" kern="100" dirty="0">
              <a:latin typeface="Times New Roman"/>
              <a:ea typeface="宋体"/>
            </a:endParaRPr>
          </a:p>
        </p:txBody>
      </p:sp>
      <p:grpSp>
        <p:nvGrpSpPr>
          <p:cNvPr id="3" name="组合 48"/>
          <p:cNvGrpSpPr/>
          <p:nvPr/>
        </p:nvGrpSpPr>
        <p:grpSpPr bwMode="auto">
          <a:xfrm>
            <a:off x="1485900" y="1515258"/>
            <a:ext cx="6172200" cy="3364629"/>
            <a:chOff x="0" y="0"/>
            <a:chExt cx="52768" cy="28765"/>
          </a:xfrm>
        </p:grpSpPr>
        <p:pic>
          <p:nvPicPr>
            <p:cNvPr id="46" name="图片 46"/>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2768" cy="2876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47"/>
            <p:cNvSpPr>
              <a:spLocks noChangeArrowheads="1"/>
            </p:cNvSpPr>
            <p:nvPr/>
          </p:nvSpPr>
          <p:spPr bwMode="auto">
            <a:xfrm>
              <a:off x="1809" y="12287"/>
              <a:ext cx="40005" cy="5524"/>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303279"/>
            <a:ext cx="8458200" cy="426335"/>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单击</a:t>
            </a:r>
            <a:r>
              <a:rPr lang="zh-CN" altLang="en-US" sz="2000" kern="100" dirty="0" smtClean="0">
                <a:latin typeface="Times New Roman"/>
                <a:ea typeface="宋体"/>
              </a:rPr>
              <a:t>图</a:t>
            </a:r>
            <a:r>
              <a:rPr lang="en-US" altLang="zh-CN" sz="2000" kern="100" dirty="0" smtClean="0">
                <a:latin typeface="Times New Roman"/>
                <a:ea typeface="宋体"/>
              </a:rPr>
              <a:t>3</a:t>
            </a:r>
            <a:r>
              <a:rPr lang="zh-CN" altLang="en-US" sz="2000" kern="100" dirty="0" smtClean="0">
                <a:latin typeface="Times New Roman"/>
                <a:ea typeface="宋体"/>
              </a:rPr>
              <a:t>中</a:t>
            </a:r>
            <a:r>
              <a:rPr lang="zh-CN" altLang="en-US" sz="2000" kern="100" dirty="0">
                <a:latin typeface="Times New Roman"/>
                <a:ea typeface="宋体"/>
              </a:rPr>
              <a:t>的“定时”选项卡，</a:t>
            </a:r>
            <a:r>
              <a:rPr lang="zh-CN" altLang="en-US" sz="2000" kern="100" dirty="0" smtClean="0">
                <a:latin typeface="Times New Roman"/>
                <a:ea typeface="宋体"/>
              </a:rPr>
              <a:t>按</a:t>
            </a:r>
            <a:r>
              <a:rPr lang="zh-CN" altLang="en-US" sz="2000" kern="100" dirty="0">
                <a:latin typeface="Times New Roman"/>
                <a:ea typeface="宋体"/>
              </a:rPr>
              <a:t>下</a:t>
            </a:r>
            <a:r>
              <a:rPr lang="zh-CN" altLang="en-US" sz="2000" kern="100" dirty="0" smtClean="0">
                <a:latin typeface="Times New Roman"/>
                <a:ea typeface="宋体"/>
              </a:rPr>
              <a:t>图设置</a:t>
            </a:r>
            <a:r>
              <a:rPr lang="zh-CN" altLang="en-US" sz="2000" kern="100" dirty="0">
                <a:latin typeface="Times New Roman"/>
                <a:ea typeface="宋体"/>
              </a:rPr>
              <a:t>该文本动画播放时间。</a:t>
            </a:r>
            <a:endParaRPr lang="zh-CN" altLang="en-US" sz="2000" kern="100" dirty="0">
              <a:latin typeface="Times New Roman"/>
              <a:ea typeface="宋体"/>
            </a:endParaRPr>
          </a:p>
        </p:txBody>
      </p:sp>
      <p:grpSp>
        <p:nvGrpSpPr>
          <p:cNvPr id="14" name="组合 13"/>
          <p:cNvGrpSpPr/>
          <p:nvPr/>
        </p:nvGrpSpPr>
        <p:grpSpPr>
          <a:xfrm>
            <a:off x="576761" y="4234814"/>
            <a:ext cx="7990478" cy="851536"/>
            <a:chOff x="924922" y="4234814"/>
            <a:chExt cx="7990478" cy="851536"/>
          </a:xfrm>
        </p:grpSpPr>
        <p:sp>
          <p:nvSpPr>
            <p:cNvPr id="17" name="Rectangle 11"/>
            <p:cNvSpPr/>
            <p:nvPr/>
          </p:nvSpPr>
          <p:spPr bwMode="auto">
            <a:xfrm>
              <a:off x="924922" y="4234814"/>
              <a:ext cx="1085850" cy="823913"/>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18" name="Rectangle 12"/>
            <p:cNvSpPr/>
            <p:nvPr/>
          </p:nvSpPr>
          <p:spPr bwMode="auto">
            <a:xfrm>
              <a:off x="924922" y="4664869"/>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000" dirty="0" smtClean="0">
                  <a:solidFill>
                    <a:srgbClr val="FFFFFF"/>
                  </a:solidFill>
                  <a:latin typeface="Open Sans" charset="0"/>
                  <a:cs typeface="Open Sans" charset="0"/>
                  <a:sym typeface="Open Sans" charset="0"/>
                </a:rPr>
                <a:t>补充</a:t>
              </a:r>
              <a:endParaRPr lang="en-US" sz="2000" dirty="0">
                <a:solidFill>
                  <a:srgbClr val="FFFFFF"/>
                </a:solidFill>
                <a:latin typeface="Open Sans" charset="0"/>
                <a:cs typeface="Open Sans" charset="0"/>
                <a:sym typeface="Open Sans" charset="0"/>
              </a:endParaRPr>
            </a:p>
          </p:txBody>
        </p:sp>
        <p:sp>
          <p:nvSpPr>
            <p:cNvPr id="19" name="AutoShape 13"/>
            <p:cNvSpPr>
              <a:spLocks noChangeAspect="1"/>
            </p:cNvSpPr>
            <p:nvPr/>
          </p:nvSpPr>
          <p:spPr bwMode="auto">
            <a:xfrm>
              <a:off x="1273775" y="4382334"/>
              <a:ext cx="345191" cy="33486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20" name="Rectangle 11"/>
            <p:cNvSpPr/>
            <p:nvPr/>
          </p:nvSpPr>
          <p:spPr bwMode="auto">
            <a:xfrm>
              <a:off x="2010770" y="4234814"/>
              <a:ext cx="6904630" cy="823913"/>
            </a:xfrm>
            <a:prstGeom prst="rect">
              <a:avLst/>
            </a:prstGeom>
            <a:solidFill>
              <a:schemeClr val="bg1">
                <a:lumMod val="75000"/>
              </a:schemeClr>
            </a:solidFill>
            <a:ln>
              <a:noFill/>
            </a:ln>
          </p:spPr>
          <p:txBody>
            <a:bodyPr lIns="0" tIns="0" rIns="0" bIns="0" anchor="ctr" anchorCtr="1"/>
            <a:lstStyle/>
            <a:p>
              <a:pPr marL="174625" algn="l"/>
              <a:r>
                <a:rPr lang="zh-CN" altLang="en-US" dirty="0" smtClean="0"/>
                <a:t>如果</a:t>
              </a:r>
              <a:r>
                <a:rPr lang="zh-CN" altLang="en-US" dirty="0"/>
                <a:t>想单击该文本打开一个超链接，可以在“网站链接”选项卡中设置。</a:t>
              </a:r>
              <a:endParaRPr lang="en-US" dirty="0"/>
            </a:p>
          </p:txBody>
        </p:sp>
      </p:grpSp>
      <p:grpSp>
        <p:nvGrpSpPr>
          <p:cNvPr id="9" name="组合 55"/>
          <p:cNvGrpSpPr/>
          <p:nvPr/>
        </p:nvGrpSpPr>
        <p:grpSpPr bwMode="auto">
          <a:xfrm>
            <a:off x="1488561" y="742950"/>
            <a:ext cx="6166878" cy="3339464"/>
            <a:chOff x="0" y="0"/>
            <a:chExt cx="52768" cy="28575"/>
          </a:xfrm>
        </p:grpSpPr>
        <p:pic>
          <p:nvPicPr>
            <p:cNvPr id="49" name="图片 4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2768" cy="2857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50"/>
            <p:cNvSpPr>
              <a:spLocks noChangeArrowheads="1"/>
            </p:cNvSpPr>
            <p:nvPr/>
          </p:nvSpPr>
          <p:spPr bwMode="auto">
            <a:xfrm>
              <a:off x="4000" y="5524"/>
              <a:ext cx="38386" cy="2191"/>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sp>
          <p:nvSpPr>
            <p:cNvPr id="11" name="矩形 52"/>
            <p:cNvSpPr>
              <a:spLocks noChangeArrowheads="1"/>
            </p:cNvSpPr>
            <p:nvPr/>
          </p:nvSpPr>
          <p:spPr bwMode="auto">
            <a:xfrm>
              <a:off x="4000" y="15335"/>
              <a:ext cx="38386" cy="2191"/>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971550"/>
            <a:ext cx="8458200" cy="293413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）添加静态文本</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按上述文本添加方法添加文本“湖南</a:t>
            </a:r>
            <a:r>
              <a:rPr lang="en-US" altLang="zh-CN" sz="2000" kern="100" dirty="0">
                <a:latin typeface="Times New Roman"/>
                <a:ea typeface="宋体"/>
              </a:rPr>
              <a:t>•</a:t>
            </a:r>
            <a:r>
              <a:rPr lang="zh-CN" altLang="en-US" sz="2000" kern="100" dirty="0">
                <a:latin typeface="Times New Roman"/>
                <a:ea typeface="宋体"/>
              </a:rPr>
              <a:t>长沙</a:t>
            </a:r>
            <a:r>
              <a:rPr lang="en-US" altLang="zh-CN" sz="2000" kern="100" dirty="0">
                <a:latin typeface="Times New Roman"/>
                <a:ea typeface="宋体"/>
              </a:rPr>
              <a:t>•</a:t>
            </a:r>
            <a:r>
              <a:rPr lang="zh-CN" altLang="en-US" sz="2000" kern="100" dirty="0">
                <a:latin typeface="Times New Roman"/>
                <a:ea typeface="宋体"/>
              </a:rPr>
              <a:t>李幻想”，并设置字体为华文楷体，大小</a:t>
            </a:r>
            <a:r>
              <a:rPr lang="en-US" altLang="zh-CN" sz="2000" kern="100" dirty="0">
                <a:latin typeface="Times New Roman"/>
                <a:ea typeface="宋体"/>
              </a:rPr>
              <a:t>22</a:t>
            </a:r>
            <a:r>
              <a:rPr lang="zh-CN" altLang="en-US" sz="2000" kern="100" dirty="0">
                <a:latin typeface="Times New Roman"/>
                <a:ea typeface="宋体"/>
              </a:rPr>
              <a:t>，颜色为黑色；位置设置为“使用绝对位置”，左侧</a:t>
            </a:r>
            <a:r>
              <a:rPr lang="en-US" altLang="zh-CN" sz="2000" kern="100" dirty="0">
                <a:latin typeface="Times New Roman"/>
                <a:ea typeface="宋体"/>
              </a:rPr>
              <a:t>245</a:t>
            </a:r>
            <a:r>
              <a:rPr lang="zh-CN" altLang="en-US" sz="2000" kern="100" dirty="0">
                <a:latin typeface="Times New Roman"/>
                <a:ea typeface="宋体"/>
              </a:rPr>
              <a:t>，顶部</a:t>
            </a:r>
            <a:r>
              <a:rPr lang="en-US" altLang="zh-CN" sz="2000" kern="100" dirty="0">
                <a:latin typeface="Times New Roman"/>
                <a:ea typeface="宋体"/>
              </a:rPr>
              <a:t>155</a:t>
            </a:r>
            <a:r>
              <a:rPr lang="zh-CN" altLang="en-US" sz="2000" kern="100" dirty="0">
                <a:latin typeface="Times New Roman"/>
                <a:ea typeface="宋体"/>
              </a:rPr>
              <a:t>；在“定时”选择卡中单击“在背景显示静态文字”</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：选择“网站链接”选项卡，设置</a:t>
            </a:r>
            <a:r>
              <a:rPr lang="en-US" altLang="zh-CN" sz="2000" kern="100" dirty="0">
                <a:latin typeface="Times New Roman"/>
                <a:ea typeface="宋体"/>
              </a:rPr>
              <a:t>Flash</a:t>
            </a:r>
            <a:r>
              <a:rPr lang="zh-CN" altLang="en-US" sz="2000" kern="100" dirty="0">
                <a:latin typeface="Times New Roman"/>
                <a:ea typeface="宋体"/>
              </a:rPr>
              <a:t>影片播放完毕和用户点击时的超链接动作。本例</a:t>
            </a:r>
            <a:r>
              <a:rPr lang="zh-CN" altLang="en-US" sz="2000" kern="100" dirty="0" smtClean="0">
                <a:latin typeface="Times New Roman"/>
                <a:ea typeface="宋体"/>
              </a:rPr>
              <a:t>按后续图置</a:t>
            </a:r>
            <a:r>
              <a:rPr lang="zh-CN" altLang="en-US" sz="2000" kern="100" dirty="0">
                <a:latin typeface="Times New Roman"/>
                <a:ea typeface="宋体"/>
              </a:rPr>
              <a:t>后，当单击该</a:t>
            </a:r>
            <a:r>
              <a:rPr lang="en-US" altLang="zh-CN" sz="2000" kern="100" dirty="0">
                <a:latin typeface="Times New Roman"/>
                <a:ea typeface="宋体"/>
              </a:rPr>
              <a:t>flash</a:t>
            </a:r>
            <a:r>
              <a:rPr lang="zh-CN" altLang="en-US" sz="2000" kern="100" dirty="0">
                <a:latin typeface="Times New Roman"/>
                <a:ea typeface="宋体"/>
              </a:rPr>
              <a:t>影片时，会在一个新窗口中打开网站</a:t>
            </a:r>
            <a:r>
              <a:rPr lang="en-US" altLang="zh-CN" sz="2000" kern="100" dirty="0">
                <a:latin typeface="Times New Roman"/>
                <a:ea typeface="宋体"/>
              </a:rPr>
              <a:t>http://www.cshbxy.com</a:t>
            </a:r>
            <a:r>
              <a:rPr lang="zh-CN" altLang="en-US" sz="2000" kern="100" dirty="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8036" y="133350"/>
            <a:ext cx="6187929"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971550"/>
            <a:ext cx="8458200" cy="2401235"/>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：选择“发布构建”选项，单击“发布”按钮后弹出“发布”对话框，单击“确定”按钮，弹出另存为对话框，输入文件名“个人空间</a:t>
            </a:r>
            <a:r>
              <a:rPr lang="en-US" altLang="zh-CN" sz="2000" kern="100" dirty="0">
                <a:latin typeface="Times New Roman"/>
                <a:ea typeface="宋体"/>
              </a:rPr>
              <a:t>Banner”</a:t>
            </a:r>
            <a:r>
              <a:rPr lang="zh-CN" altLang="en-US" sz="2000" kern="100" dirty="0">
                <a:latin typeface="Times New Roman"/>
                <a:ea typeface="宋体"/>
              </a:rPr>
              <a:t>后单击“保存”。（另：还可以发布为</a:t>
            </a:r>
            <a:r>
              <a:rPr lang="en-US" altLang="zh-CN" sz="2000" kern="100" dirty="0">
                <a:latin typeface="Times New Roman"/>
                <a:ea typeface="宋体"/>
              </a:rPr>
              <a:t>gif</a:t>
            </a:r>
            <a:r>
              <a:rPr lang="zh-CN" altLang="en-US" sz="2000" kern="100" dirty="0">
                <a:latin typeface="Times New Roman"/>
                <a:ea typeface="宋体"/>
              </a:rPr>
              <a:t>、</a:t>
            </a:r>
            <a:r>
              <a:rPr lang="en-US" altLang="zh-CN" sz="2000" kern="100" dirty="0" err="1">
                <a:latin typeface="Times New Roman"/>
                <a:ea typeface="宋体"/>
              </a:rPr>
              <a:t>avi</a:t>
            </a:r>
            <a:r>
              <a:rPr lang="zh-CN" altLang="en-US" sz="2000" kern="100" dirty="0">
                <a:latin typeface="Times New Roman"/>
                <a:ea typeface="宋体"/>
              </a:rPr>
              <a:t>格式的动画文件，同时还可以创建</a:t>
            </a:r>
            <a:r>
              <a:rPr lang="en-US" altLang="zh-CN" sz="2000" kern="100" dirty="0">
                <a:latin typeface="Times New Roman"/>
                <a:ea typeface="宋体"/>
              </a:rPr>
              <a:t>HTML</a:t>
            </a:r>
            <a:r>
              <a:rPr lang="zh-CN" altLang="en-US" sz="2000" kern="100" dirty="0">
                <a:latin typeface="Times New Roman"/>
                <a:ea typeface="宋体"/>
              </a:rPr>
              <a:t>代码，可以将它复制到需要的网页文件中）</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如果该项目想以后再用，那就有必要保存该项目，此时只需单击主窗口下方的“项目”按钮，在弹出的菜单中选择“保存项目”便可完成</a:t>
            </a:r>
            <a:r>
              <a:rPr lang="zh-CN" altLang="en-US" sz="2000" kern="100" dirty="0" smtClean="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0100" y="971550"/>
            <a:ext cx="7543800" cy="838200"/>
            <a:chOff x="1143000" y="133350"/>
            <a:chExt cx="7543800" cy="838200"/>
          </a:xfrm>
        </p:grpSpPr>
        <p:sp>
          <p:nvSpPr>
            <p:cNvPr id="7" name="Rectangle 8"/>
            <p:cNvSpPr/>
            <p:nvPr/>
          </p:nvSpPr>
          <p:spPr bwMode="auto">
            <a:xfrm>
              <a:off x="2362199" y="133350"/>
              <a:ext cx="6324601" cy="838200"/>
            </a:xfrm>
            <a:prstGeom prst="rect">
              <a:avLst/>
            </a:prstGeom>
            <a:solidFill>
              <a:srgbClr val="00B050"/>
            </a:solidFill>
            <a:ln w="25400">
              <a:solidFill>
                <a:schemeClr val="tx1">
                  <a:alpha val="0"/>
                </a:schemeClr>
              </a:solidFill>
              <a:miter lim="800000"/>
            </a:ln>
          </p:spPr>
          <p:txBody>
            <a:bodyPr lIns="0" tIns="0" rIns="0" bIns="0" anchor="ctr" anchorCtr="0"/>
            <a:lstStyle/>
            <a:p>
              <a:pPr marL="92075" algn="l">
                <a:spcBef>
                  <a:spcPts val="1000"/>
                </a:spcBef>
              </a:pPr>
              <a:r>
                <a:rPr lang="zh-CN" altLang="en-US" sz="2000" dirty="0">
                  <a:solidFill>
                    <a:srgbClr val="FFFFFF"/>
                  </a:solidFill>
                </a:rPr>
                <a:t>制作</a:t>
              </a:r>
              <a:r>
                <a:rPr lang="zh-CN" altLang="en-US" sz="2000" dirty="0" smtClean="0">
                  <a:solidFill>
                    <a:srgbClr val="FFFFFF"/>
                  </a:solidFill>
                </a:rPr>
                <a:t>如下图所</a:t>
              </a:r>
              <a:r>
                <a:rPr lang="zh-CN" altLang="en-US" sz="2000" dirty="0">
                  <a:solidFill>
                    <a:srgbClr val="FFFFFF"/>
                  </a:solidFill>
                </a:rPr>
                <a:t>示的五张电影海报的轮番动画。</a:t>
              </a:r>
              <a:endParaRPr lang="zh-CN" altLang="en-US" sz="2000" dirty="0">
                <a:solidFill>
                  <a:srgbClr val="FFFFFF"/>
                </a:solidFill>
              </a:endParaRPr>
            </a:p>
          </p:txBody>
        </p:sp>
        <p:sp>
          <p:nvSpPr>
            <p:cNvPr id="10" name="Rectangle 11"/>
            <p:cNvSpPr/>
            <p:nvPr/>
          </p:nvSpPr>
          <p:spPr bwMode="auto">
            <a:xfrm>
              <a:off x="1143000" y="133350"/>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10】</a:t>
              </a:r>
              <a:endParaRPr lang="en-US" dirty="0"/>
            </a:p>
          </p:txBody>
        </p:sp>
      </p:gr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686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2612" y="2038350"/>
            <a:ext cx="8138777" cy="219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396518"/>
            <a:ext cx="8458200" cy="1451679"/>
          </a:xfrm>
          <a:prstGeom prst="rect">
            <a:avLst/>
          </a:prstGeom>
        </p:spPr>
        <p:txBody>
          <a:bodyPr wrap="square">
            <a:spAutoFit/>
          </a:bodyPr>
          <a:lstStyle/>
          <a:p>
            <a:pPr indent="542925" algn="just">
              <a:spcAft>
                <a:spcPts val="1000"/>
              </a:spcAft>
            </a:pPr>
            <a:endParaRPr lang="en-US" altLang="zh-CN" sz="2000" kern="100" dirty="0" smtClean="0">
              <a:latin typeface="Times New Roman"/>
              <a:ea typeface="宋体"/>
            </a:endParaRPr>
          </a:p>
          <a:p>
            <a:pPr indent="542925" algn="just">
              <a:spcAft>
                <a:spcPts val="1000"/>
              </a:spcAft>
            </a:pPr>
            <a:r>
              <a:rPr lang="zh-CN" altLang="en-US" sz="2000" kern="100" dirty="0" smtClean="0">
                <a:latin typeface="Times New Roman"/>
                <a:ea typeface="宋体"/>
              </a:rPr>
              <a:t>用于</a:t>
            </a:r>
            <a:r>
              <a:rPr lang="zh-CN" altLang="en-US" sz="2000" kern="100" dirty="0">
                <a:latin typeface="Times New Roman"/>
                <a:ea typeface="宋体"/>
              </a:rPr>
              <a:t>动画设置。可以插入空白帧、复制选中帧、删除选中帧、添加条幅文本、添加中间帧、帧反序；预览动画效果。双击某个帧可以打开“画面帧属性”对象框对选中帧设置延迟时间等参数。</a:t>
            </a:r>
            <a:endParaRPr lang="zh-CN" altLang="en-US" sz="2000" kern="100" dirty="0">
              <a:latin typeface="Times New Roman"/>
              <a:ea typeface="宋体"/>
            </a:endParaRPr>
          </a:p>
        </p:txBody>
      </p:sp>
      <p:grpSp>
        <p:nvGrpSpPr>
          <p:cNvPr id="10" name="组合 9"/>
          <p:cNvGrpSpPr/>
          <p:nvPr/>
        </p:nvGrpSpPr>
        <p:grpSpPr>
          <a:xfrm>
            <a:off x="457200" y="361950"/>
            <a:ext cx="2350137" cy="410853"/>
            <a:chOff x="2983863" y="1200150"/>
            <a:chExt cx="2350137" cy="410853"/>
          </a:xfrm>
        </p:grpSpPr>
        <p:sp>
          <p:nvSpPr>
            <p:cNvPr id="11" name="Rectangle 8"/>
            <p:cNvSpPr/>
            <p:nvPr/>
          </p:nvSpPr>
          <p:spPr bwMode="auto">
            <a:xfrm>
              <a:off x="3581467" y="1200150"/>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帧面板</a:t>
              </a:r>
              <a:endParaRPr lang="zh-CN" altLang="en-US" sz="2000" dirty="0">
                <a:solidFill>
                  <a:schemeClr val="bg1"/>
                </a:solidFill>
              </a:endParaRPr>
            </a:p>
          </p:txBody>
        </p:sp>
        <p:sp>
          <p:nvSpPr>
            <p:cNvPr id="13" name="Rectangle 11"/>
            <p:cNvSpPr/>
            <p:nvPr/>
          </p:nvSpPr>
          <p:spPr bwMode="auto">
            <a:xfrm>
              <a:off x="2983863" y="1200150"/>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5</a:t>
              </a:r>
              <a:endParaRPr lang="en-US" dirty="0"/>
            </a:p>
          </p:txBody>
        </p:sp>
      </p:grpSp>
      <p:pic>
        <p:nvPicPr>
          <p:cNvPr id="1229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5400" y="1881596"/>
            <a:ext cx="6614781" cy="2671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753015"/>
            <a:ext cx="8458200" cy="363747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通过背景效果设置可以制作海报轮番动画，具体操作如下：</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：打开软件，选择“尺寸与声音”选项，设置影片尺寸为宽</a:t>
            </a:r>
            <a:r>
              <a:rPr lang="en-US" altLang="zh-CN" sz="2000" kern="100" dirty="0">
                <a:latin typeface="Times New Roman"/>
                <a:ea typeface="宋体"/>
              </a:rPr>
              <a:t>200</a:t>
            </a:r>
            <a:r>
              <a:rPr lang="zh-CN" altLang="en-US" sz="2000" kern="100" dirty="0">
                <a:latin typeface="Times New Roman"/>
                <a:ea typeface="宋体"/>
              </a:rPr>
              <a:t>、高</a:t>
            </a:r>
            <a:r>
              <a:rPr lang="en-US" altLang="zh-CN" sz="2000" kern="100" dirty="0">
                <a:latin typeface="Times New Roman"/>
                <a:ea typeface="宋体"/>
              </a:rPr>
              <a:t>264</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：选择“选择效果”选项，单击背景效果“</a:t>
            </a:r>
            <a:r>
              <a:rPr lang="en-US" altLang="zh-CN" sz="2000" kern="100" dirty="0">
                <a:latin typeface="Times New Roman"/>
                <a:ea typeface="宋体"/>
              </a:rPr>
              <a:t>5 Transform”</a:t>
            </a:r>
            <a:r>
              <a:rPr lang="zh-CN" altLang="en-US" sz="2000" kern="100" dirty="0">
                <a:latin typeface="Times New Roman"/>
                <a:ea typeface="宋体"/>
              </a:rPr>
              <a:t>下的“</a:t>
            </a:r>
            <a:r>
              <a:rPr lang="en-US" altLang="zh-CN" sz="2000" kern="100" dirty="0">
                <a:latin typeface="Times New Roman"/>
                <a:ea typeface="宋体"/>
              </a:rPr>
              <a:t>Photo Slideshow”</a:t>
            </a:r>
            <a:r>
              <a:rPr lang="zh-CN" altLang="en-US" sz="2000" kern="100" dirty="0">
                <a:latin typeface="Times New Roman"/>
                <a:ea typeface="宋体"/>
              </a:rPr>
              <a:t>，在右侧参数区中以</a:t>
            </a:r>
            <a:r>
              <a:rPr lang="en-US" altLang="zh-CN" sz="2000" kern="100" dirty="0">
                <a:latin typeface="Times New Roman"/>
                <a:ea typeface="宋体"/>
              </a:rPr>
              <a:t>1</a:t>
            </a:r>
            <a:r>
              <a:rPr lang="zh-CN" altLang="en-US" sz="2000" kern="100" dirty="0">
                <a:latin typeface="Times New Roman"/>
                <a:ea typeface="宋体"/>
              </a:rPr>
              <a:t>开头的一组参数从上到下分别设置第</a:t>
            </a:r>
            <a:r>
              <a:rPr lang="en-US" altLang="zh-CN" sz="2000" kern="100" dirty="0">
                <a:latin typeface="Times New Roman"/>
                <a:ea typeface="宋体"/>
              </a:rPr>
              <a:t>1</a:t>
            </a:r>
            <a:r>
              <a:rPr lang="zh-CN" altLang="en-US" sz="2000" kern="100" dirty="0">
                <a:latin typeface="Times New Roman"/>
                <a:ea typeface="宋体"/>
              </a:rPr>
              <a:t>幅轮番图片的文件路径、时间间隔、播放速度及轮番模式，具体设置如图</a:t>
            </a:r>
            <a:r>
              <a:rPr lang="en-US" altLang="zh-CN" sz="2000" kern="100" dirty="0">
                <a:latin typeface="Times New Roman"/>
                <a:ea typeface="宋体"/>
              </a:rPr>
              <a:t>8-74</a:t>
            </a:r>
            <a:r>
              <a:rPr lang="zh-CN" altLang="en-US" sz="2000" kern="100" dirty="0">
                <a:latin typeface="Times New Roman"/>
                <a:ea typeface="宋体"/>
              </a:rPr>
              <a:t>所示。依次设置</a:t>
            </a:r>
            <a:r>
              <a:rPr lang="en-US" altLang="zh-CN" sz="2000" kern="100" dirty="0">
                <a:latin typeface="Times New Roman"/>
                <a:ea typeface="宋体"/>
              </a:rPr>
              <a:t>2</a:t>
            </a: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a:t>
            </a:r>
            <a:r>
              <a:rPr lang="en-US" altLang="zh-CN" sz="2000" kern="100" dirty="0">
                <a:latin typeface="Times New Roman"/>
                <a:ea typeface="宋体"/>
              </a:rPr>
              <a:t>4</a:t>
            </a:r>
            <a:r>
              <a:rPr lang="zh-CN" altLang="en-US" sz="2000" kern="100" dirty="0">
                <a:latin typeface="Times New Roman"/>
                <a:ea typeface="宋体"/>
              </a:rPr>
              <a:t>、</a:t>
            </a:r>
            <a:r>
              <a:rPr lang="en-US" altLang="zh-CN" sz="2000" kern="100" dirty="0">
                <a:latin typeface="Times New Roman"/>
                <a:ea typeface="宋体"/>
              </a:rPr>
              <a:t>5</a:t>
            </a:r>
            <a:r>
              <a:rPr lang="zh-CN" altLang="en-US" sz="2000" kern="100" dirty="0">
                <a:latin typeface="Times New Roman"/>
                <a:ea typeface="宋体"/>
              </a:rPr>
              <a:t>开头的参数分别设置第</a:t>
            </a:r>
            <a:r>
              <a:rPr lang="en-US" altLang="zh-CN" sz="2000" kern="100" dirty="0">
                <a:latin typeface="Times New Roman"/>
                <a:ea typeface="宋体"/>
              </a:rPr>
              <a:t>2</a:t>
            </a: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a:t>
            </a:r>
            <a:r>
              <a:rPr lang="en-US" altLang="zh-CN" sz="2000" kern="100" dirty="0">
                <a:latin typeface="Times New Roman"/>
                <a:ea typeface="宋体"/>
              </a:rPr>
              <a:t>4</a:t>
            </a:r>
            <a:r>
              <a:rPr lang="zh-CN" altLang="en-US" sz="2000" kern="100" dirty="0">
                <a:latin typeface="Times New Roman"/>
                <a:ea typeface="宋体"/>
              </a:rPr>
              <a:t>、</a:t>
            </a:r>
            <a:r>
              <a:rPr lang="en-US" altLang="zh-CN" sz="2000" kern="100" dirty="0">
                <a:latin typeface="Times New Roman"/>
                <a:ea typeface="宋体"/>
              </a:rPr>
              <a:t>5</a:t>
            </a:r>
            <a:r>
              <a:rPr lang="zh-CN" altLang="en-US" sz="2000" kern="100" dirty="0">
                <a:latin typeface="Times New Roman"/>
                <a:ea typeface="宋体"/>
              </a:rPr>
              <a:t>幅轮番图片的动画参数；（本书素材库“影视剧海报”文件夹里提供了图</a:t>
            </a:r>
            <a:r>
              <a:rPr lang="en-US" altLang="zh-CN" sz="2000" kern="100" dirty="0">
                <a:latin typeface="Times New Roman"/>
                <a:ea typeface="宋体"/>
              </a:rPr>
              <a:t>8-73</a:t>
            </a:r>
            <a:r>
              <a:rPr lang="zh-CN" altLang="en-US" sz="2000" kern="100" dirty="0">
                <a:latin typeface="Times New Roman"/>
                <a:ea typeface="宋体"/>
              </a:rPr>
              <a:t>中尺寸为</a:t>
            </a:r>
            <a:r>
              <a:rPr lang="en-US" altLang="zh-CN" sz="2000" kern="100" dirty="0">
                <a:latin typeface="Times New Roman"/>
                <a:ea typeface="宋体"/>
              </a:rPr>
              <a:t>200×264</a:t>
            </a:r>
            <a:r>
              <a:rPr lang="zh-CN" altLang="en-US" sz="2000" kern="100" dirty="0">
                <a:latin typeface="Times New Roman"/>
                <a:ea typeface="宋体"/>
              </a:rPr>
              <a:t>的五张海报图片素材）</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209550"/>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：选择“发布构建”选项，单击“发布”按钮后依据向导发布生成“影视剧轮番动画</a:t>
            </a:r>
            <a:r>
              <a:rPr lang="en-US" altLang="zh-CN" sz="2000" kern="100" dirty="0">
                <a:latin typeface="Times New Roman"/>
                <a:ea typeface="宋体"/>
              </a:rPr>
              <a:t>.</a:t>
            </a:r>
            <a:r>
              <a:rPr lang="en-US" altLang="zh-CN" sz="2000" kern="100" dirty="0" err="1">
                <a:latin typeface="Times New Roman"/>
                <a:ea typeface="宋体"/>
              </a:rPr>
              <a:t>swf</a:t>
            </a:r>
            <a:r>
              <a:rPr lang="en-US" altLang="zh-CN" sz="2000" kern="100" dirty="0">
                <a:latin typeface="Times New Roman"/>
                <a:ea typeface="宋体"/>
              </a:rPr>
              <a:t>”</a:t>
            </a:r>
            <a:r>
              <a:rPr lang="zh-CN" altLang="en-US" sz="2000" kern="100" dirty="0">
                <a:latin typeface="Times New Roman"/>
                <a:ea typeface="宋体"/>
              </a:rPr>
              <a:t>文件。</a:t>
            </a:r>
            <a:endParaRPr lang="zh-CN" altLang="en-US" sz="2000" kern="100" dirty="0">
              <a:latin typeface="Times New Roman"/>
              <a:ea typeface="宋体"/>
            </a:endParaRPr>
          </a:p>
        </p:txBody>
      </p:sp>
      <p:pic>
        <p:nvPicPr>
          <p:cNvPr id="696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19288" y="971550"/>
            <a:ext cx="530542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000" y="1567801"/>
            <a:ext cx="3352800" cy="2000746"/>
            <a:chOff x="3810000" y="1567801"/>
            <a:chExt cx="33528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3600" dirty="0">
                  <a:solidFill>
                    <a:srgbClr val="FFFFFF"/>
                  </a:solidFill>
                  <a:latin typeface="Open Sans Light" charset="0"/>
                  <a:cs typeface="Open Sans Light" charset="0"/>
                  <a:sym typeface="Open Sans Light" charset="0"/>
                </a:rPr>
                <a:t>操作步骤</a:t>
              </a:r>
              <a:endParaRPr lang="en-US" sz="3600" dirty="0">
                <a:solidFill>
                  <a:srgbClr val="FFFFFF"/>
                </a:solidFill>
                <a:latin typeface="Open Sans Light" charset="0"/>
                <a:cs typeface="Open Sans Light" charset="0"/>
                <a:sym typeface="Open Sans Light" charset="0"/>
              </a:endParaRPr>
            </a:p>
          </p:txBody>
        </p:sp>
      </p:grpSp>
      <p:pic>
        <p:nvPicPr>
          <p:cNvPr id="25602" name="图片 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8110" y="1574800"/>
            <a:ext cx="1991890" cy="198360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8774" y="571440"/>
            <a:ext cx="6826452" cy="646331"/>
          </a:xfrm>
          <a:prstGeom prst="rect">
            <a:avLst/>
          </a:prstGeom>
        </p:spPr>
        <p:txBody>
          <a:bodyPr wrap="square">
            <a:spAutoFit/>
          </a:bodyPr>
          <a:lstStyle/>
          <a:p>
            <a:pPr>
              <a:spcBef>
                <a:spcPts val="1200"/>
              </a:spcBef>
              <a:spcAft>
                <a:spcPts val="1200"/>
              </a:spcAft>
            </a:pPr>
            <a:r>
              <a:rPr lang="zh-CN" altLang="en-US" sz="3600" b="1" kern="100" dirty="0">
                <a:latin typeface="Times New Roman"/>
                <a:ea typeface="微软雅黑"/>
              </a:rPr>
              <a:t>案例三  影视动态</a:t>
            </a:r>
            <a:r>
              <a:rPr lang="en-US" altLang="zh-CN" sz="3600" b="1" kern="100" dirty="0">
                <a:latin typeface="Times New Roman"/>
                <a:ea typeface="微软雅黑"/>
              </a:rPr>
              <a:t>Banner</a:t>
            </a:r>
            <a:r>
              <a:rPr lang="zh-CN" altLang="en-US" sz="3600" b="1" kern="100" dirty="0">
                <a:latin typeface="Times New Roman"/>
                <a:ea typeface="微软雅黑"/>
              </a:rPr>
              <a:t>制作</a:t>
            </a:r>
            <a:endParaRPr lang="zh-CN" altLang="zh-CN" sz="3600" b="1" kern="100" dirty="0">
              <a:latin typeface="Times New Roman"/>
              <a:ea typeface="微软雅黑"/>
            </a:endParaRPr>
          </a:p>
        </p:txBody>
      </p:sp>
      <p:grpSp>
        <p:nvGrpSpPr>
          <p:cNvPr id="5" name="组合 4"/>
          <p:cNvGrpSpPr/>
          <p:nvPr/>
        </p:nvGrpSpPr>
        <p:grpSpPr>
          <a:xfrm>
            <a:off x="624206" y="1504950"/>
            <a:ext cx="2728594" cy="609600"/>
            <a:chOff x="624206" y="1581150"/>
            <a:chExt cx="2728594" cy="609600"/>
          </a:xfrm>
        </p:grpSpPr>
        <p:sp>
          <p:nvSpPr>
            <p:cNvPr id="13" name="Rectangle 8"/>
            <p:cNvSpPr/>
            <p:nvPr/>
          </p:nvSpPr>
          <p:spPr bwMode="auto">
            <a:xfrm>
              <a:off x="1267690" y="1581150"/>
              <a:ext cx="2085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实施思路</a:t>
              </a:r>
              <a:endParaRPr lang="en-US" sz="2000" dirty="0">
                <a:solidFill>
                  <a:srgbClr val="FFFFFF"/>
                </a:solidFill>
              </a:endParaRPr>
            </a:p>
          </p:txBody>
        </p:sp>
        <p:sp>
          <p:nvSpPr>
            <p:cNvPr id="14" name="Rectangle 11"/>
            <p:cNvSpPr/>
            <p:nvPr/>
          </p:nvSpPr>
          <p:spPr bwMode="auto">
            <a:xfrm>
              <a:off x="624206" y="1581150"/>
              <a:ext cx="643483" cy="609600"/>
            </a:xfrm>
            <a:prstGeom prst="rect">
              <a:avLst/>
            </a:prstGeom>
            <a:solidFill>
              <a:schemeClr val="bg1">
                <a:lumMod val="75000"/>
              </a:schemeClr>
            </a:solidFill>
            <a:ln>
              <a:noFill/>
            </a:ln>
          </p:spPr>
          <p:txBody>
            <a:bodyPr lIns="0" tIns="0" rIns="0" bIns="0" anchor="ctr" anchorCtr="1"/>
            <a:lstStyle/>
            <a:p>
              <a:pPr algn="l"/>
              <a:r>
                <a:rPr lang="en-US" dirty="0" smtClean="0"/>
                <a:t>1</a:t>
              </a:r>
              <a:endParaRPr lang="en-US" dirty="0"/>
            </a:p>
          </p:txBody>
        </p:sp>
      </p:grpSp>
      <p:sp>
        <p:nvSpPr>
          <p:cNvPr id="23" name="矩形 22"/>
          <p:cNvSpPr/>
          <p:nvPr/>
        </p:nvSpPr>
        <p:spPr>
          <a:xfrm>
            <a:off x="1098347" y="2343150"/>
            <a:ext cx="7207453" cy="2323713"/>
          </a:xfrm>
          <a:prstGeom prst="rect">
            <a:avLst/>
          </a:prstGeom>
        </p:spPr>
        <p:txBody>
          <a:bodyPr wrap="square">
            <a:spAutoFit/>
          </a:bodyPr>
          <a:lstStyle/>
          <a:p>
            <a:pPr indent="536575" algn="just">
              <a:spcAft>
                <a:spcPts val="15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）制作</a:t>
            </a:r>
            <a:r>
              <a:rPr lang="en-US" altLang="zh-CN" sz="2000" kern="100" dirty="0">
                <a:latin typeface="Times New Roman"/>
                <a:ea typeface="宋体"/>
              </a:rPr>
              <a:t>3</a:t>
            </a:r>
            <a:r>
              <a:rPr lang="zh-CN" altLang="en-US" sz="2000" kern="100" dirty="0">
                <a:latin typeface="Times New Roman"/>
                <a:ea typeface="宋体"/>
              </a:rPr>
              <a:t>个场景，分别为本网站首页、电影页面和电视剧页面。</a:t>
            </a:r>
            <a:endParaRPr lang="zh-CN" altLang="en-US" sz="2000" kern="100" dirty="0">
              <a:latin typeface="Times New Roman"/>
              <a:ea typeface="宋体"/>
            </a:endParaRPr>
          </a:p>
          <a:p>
            <a:pPr indent="536575" algn="just">
              <a:spcAft>
                <a:spcPts val="15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）首页场景中加入本公司</a:t>
            </a:r>
            <a:r>
              <a:rPr lang="en-US" altLang="zh-CN" sz="2000" kern="100" dirty="0">
                <a:latin typeface="Times New Roman"/>
                <a:ea typeface="宋体"/>
              </a:rPr>
              <a:t>Logo</a:t>
            </a:r>
            <a:r>
              <a:rPr lang="zh-CN" altLang="en-US" sz="2000" kern="100" dirty="0">
                <a:latin typeface="Times New Roman"/>
                <a:ea typeface="宋体"/>
              </a:rPr>
              <a:t>，及“电影”和“电视剧”超链接按钮，并适当的加入一些动画效果。</a:t>
            </a:r>
            <a:endParaRPr lang="zh-CN" altLang="en-US" sz="2000" kern="100" dirty="0">
              <a:latin typeface="Times New Roman"/>
              <a:ea typeface="宋体"/>
            </a:endParaRPr>
          </a:p>
          <a:p>
            <a:pPr indent="536575" algn="just">
              <a:spcAft>
                <a:spcPts val="15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）电影和电视剧场景分别动态播放最新影视海报，并利用小图片超链接到相应的网址观看影视剧，且能返回首页。</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19406" y="438150"/>
            <a:ext cx="2728594" cy="609600"/>
            <a:chOff x="624206" y="1581150"/>
            <a:chExt cx="2728594" cy="609600"/>
          </a:xfrm>
        </p:grpSpPr>
        <p:sp>
          <p:nvSpPr>
            <p:cNvPr id="25" name="Rectangle 8"/>
            <p:cNvSpPr/>
            <p:nvPr/>
          </p:nvSpPr>
          <p:spPr bwMode="auto">
            <a:xfrm>
              <a:off x="1267690" y="1581150"/>
              <a:ext cx="2085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实施过程</a:t>
              </a:r>
              <a:endParaRPr lang="en-US" sz="2000" dirty="0">
                <a:solidFill>
                  <a:srgbClr val="FFFFFF"/>
                </a:solidFill>
              </a:endParaRPr>
            </a:p>
          </p:txBody>
        </p:sp>
        <p:sp>
          <p:nvSpPr>
            <p:cNvPr id="26" name="Rectangle 11"/>
            <p:cNvSpPr/>
            <p:nvPr/>
          </p:nvSpPr>
          <p:spPr bwMode="auto">
            <a:xfrm>
              <a:off x="624206" y="1581150"/>
              <a:ext cx="643483" cy="609600"/>
            </a:xfrm>
            <a:prstGeom prst="rect">
              <a:avLst/>
            </a:prstGeom>
            <a:solidFill>
              <a:schemeClr val="bg1">
                <a:lumMod val="75000"/>
              </a:schemeClr>
            </a:solidFill>
            <a:ln>
              <a:noFill/>
            </a:ln>
          </p:spPr>
          <p:txBody>
            <a:bodyPr lIns="0" tIns="0" rIns="0" bIns="0" anchor="ctr" anchorCtr="1"/>
            <a:lstStyle/>
            <a:p>
              <a:pPr algn="l"/>
              <a:r>
                <a:rPr lang="en-US" dirty="0" smtClean="0"/>
                <a:t>2</a:t>
              </a:r>
              <a:endParaRPr lang="en-US" dirty="0"/>
            </a:p>
          </p:txBody>
        </p:sp>
      </p:grpSp>
      <p:sp>
        <p:nvSpPr>
          <p:cNvPr id="28" name="矩形 27"/>
          <p:cNvSpPr/>
          <p:nvPr/>
        </p:nvSpPr>
        <p:spPr>
          <a:xfrm>
            <a:off x="495300" y="1243087"/>
            <a:ext cx="8153400" cy="1272143"/>
          </a:xfrm>
          <a:prstGeom prst="rect">
            <a:avLst/>
          </a:prstGeom>
        </p:spPr>
        <p:txBody>
          <a:bodyPr wrap="square">
            <a:spAutoFit/>
          </a:bodyPr>
          <a:lstStyle/>
          <a:p>
            <a:pPr indent="542925" algn="just">
              <a:spcAft>
                <a:spcPts val="1000"/>
              </a:spcAft>
            </a:pPr>
            <a:r>
              <a:rPr lang="zh-CN" altLang="en-US" sz="2000" kern="100" dirty="0">
                <a:latin typeface="Times New Roman"/>
                <a:ea typeface="宋体"/>
              </a:rPr>
              <a:t>具体操作步骤如下。（操作过程中的图片均为本书素材）</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一、制作“首页”场景</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制作</a:t>
            </a:r>
            <a:r>
              <a:rPr lang="zh-CN" altLang="en-US" sz="2000" kern="100" dirty="0" smtClean="0">
                <a:latin typeface="Times New Roman"/>
                <a:ea typeface="宋体"/>
              </a:rPr>
              <a:t>如下图所</a:t>
            </a:r>
            <a:r>
              <a:rPr lang="zh-CN" altLang="en-US" sz="2000" kern="100" dirty="0">
                <a:latin typeface="Times New Roman"/>
                <a:ea typeface="宋体"/>
              </a:rPr>
              <a:t>示“首页”场景。</a:t>
            </a:r>
            <a:endParaRPr lang="zh-CN" altLang="en-US" sz="2000" kern="100" dirty="0" smtClean="0">
              <a:latin typeface="Times New Roman"/>
              <a:ea typeface="宋体"/>
            </a:endParaRPr>
          </a:p>
        </p:txBody>
      </p:sp>
      <p:pic>
        <p:nvPicPr>
          <p:cNvPr id="70657"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2684" y="2604596"/>
            <a:ext cx="7638633" cy="22198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628539"/>
            <a:ext cx="8458200" cy="1808480"/>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：启动</a:t>
            </a:r>
            <a:r>
              <a:rPr lang="en-US" altLang="zh-CN" sz="2000" kern="100" dirty="0" err="1">
                <a:latin typeface="Times New Roman"/>
                <a:ea typeface="宋体"/>
              </a:rPr>
              <a:t>SWISH Max</a:t>
            </a:r>
            <a:r>
              <a:rPr lang="zh-CN" altLang="en-US" sz="2000" kern="100" dirty="0">
                <a:latin typeface="Times New Roman"/>
                <a:ea typeface="宋体"/>
              </a:rPr>
              <a:t>新建动画文件，宽度：</a:t>
            </a:r>
            <a:r>
              <a:rPr lang="en-US" altLang="zh-CN" sz="2000" kern="100" dirty="0">
                <a:latin typeface="Times New Roman"/>
                <a:ea typeface="宋体"/>
              </a:rPr>
              <a:t>1200</a:t>
            </a:r>
            <a:r>
              <a:rPr lang="zh-CN" altLang="en-US" sz="2000" kern="100" dirty="0">
                <a:latin typeface="Times New Roman"/>
                <a:ea typeface="宋体"/>
              </a:rPr>
              <a:t>，高度：</a:t>
            </a:r>
            <a:r>
              <a:rPr lang="en-US" altLang="zh-CN" sz="2000" kern="100" dirty="0">
                <a:latin typeface="Times New Roman"/>
                <a:ea typeface="宋体"/>
              </a:rPr>
              <a:t>350</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：在轮廓面板中修改场景名称为“首页”；</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：按下表顺序插入图片，并设置图片大小，各对象移至适当位置；（</a:t>
            </a:r>
            <a:r>
              <a:rPr lang="zh-CN" altLang="en-US" sz="2000" kern="100" dirty="0" smtClean="0">
                <a:latin typeface="Times New Roman"/>
                <a:ea typeface="宋体"/>
              </a:rPr>
              <a:t>如</a:t>
            </a:r>
            <a:r>
              <a:rPr lang="zh-CN" altLang="en-US" sz="2000" kern="100" dirty="0">
                <a:latin typeface="Times New Roman"/>
                <a:ea typeface="宋体"/>
              </a:rPr>
              <a:t>下</a:t>
            </a:r>
            <a:r>
              <a:rPr lang="zh-CN" altLang="en-US" sz="2000" kern="100" dirty="0" smtClean="0">
                <a:latin typeface="Times New Roman"/>
                <a:ea typeface="宋体"/>
              </a:rPr>
              <a:t>图所示）</a:t>
            </a:r>
            <a:endParaRPr lang="zh-CN" altLang="en-US" sz="2000" kern="100" dirty="0">
              <a:latin typeface="Times New Roman"/>
              <a:ea typeface="宋体"/>
            </a:endParaRPr>
          </a:p>
        </p:txBody>
      </p:sp>
      <p:graphicFrame>
        <p:nvGraphicFramePr>
          <p:cNvPr id="2" name="表格 1"/>
          <p:cNvGraphicFramePr>
            <a:graphicFrameLocks noGrp="1"/>
          </p:cNvGraphicFramePr>
          <p:nvPr/>
        </p:nvGraphicFramePr>
        <p:xfrm>
          <a:off x="457200" y="2554284"/>
          <a:ext cx="8229600" cy="1922465"/>
        </p:xfrm>
        <a:graphic>
          <a:graphicData uri="http://schemas.openxmlformats.org/drawingml/2006/table">
            <a:tbl>
              <a:tblPr firstRow="1" firstCol="1" bandRow="1"/>
              <a:tblGrid>
                <a:gridCol w="3200400"/>
                <a:gridCol w="1828800"/>
                <a:gridCol w="3200400"/>
              </a:tblGrid>
              <a:tr h="384493">
                <a:tc>
                  <a:txBody>
                    <a:bodyPr/>
                    <a:lstStyle/>
                    <a:p>
                      <a:pPr indent="0" algn="ctr">
                        <a:spcAft>
                          <a:spcPts val="0"/>
                        </a:spcAft>
                      </a:pPr>
                      <a:r>
                        <a:rPr lang="zh-CN" sz="1800" kern="100" dirty="0">
                          <a:solidFill>
                            <a:srgbClr val="000000"/>
                          </a:solidFill>
                          <a:effectLst/>
                          <a:latin typeface="黑体"/>
                          <a:cs typeface="宋体"/>
                        </a:rPr>
                        <a:t>图片文件名称</a:t>
                      </a:r>
                      <a:endParaRPr lang="zh-CN" sz="1800" kern="100" dirty="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800" kern="100" dirty="0">
                          <a:solidFill>
                            <a:srgbClr val="000000"/>
                          </a:solidFill>
                          <a:effectLst/>
                          <a:latin typeface="黑体"/>
                          <a:cs typeface="宋体"/>
                        </a:rPr>
                        <a:t>重命名名称</a:t>
                      </a:r>
                      <a:endParaRPr lang="zh-CN" sz="1800" kern="100" dirty="0">
                        <a:solidFill>
                          <a:srgbClr val="000000"/>
                        </a:solidFill>
                        <a:effectLst/>
                        <a:latin typeface="黑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800" kern="100">
                          <a:solidFill>
                            <a:srgbClr val="000000"/>
                          </a:solidFill>
                          <a:effectLst/>
                          <a:latin typeface="黑体"/>
                          <a:cs typeface="宋体"/>
                        </a:rPr>
                        <a:t>调整大小</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84493">
                <a:tc>
                  <a:txBody>
                    <a:bodyPr/>
                    <a:lstStyle/>
                    <a:p>
                      <a:pPr indent="0" algn="ctr">
                        <a:spcAft>
                          <a:spcPts val="0"/>
                        </a:spcAft>
                      </a:pPr>
                      <a:r>
                        <a:rPr lang="zh-CN" sz="1800" kern="100">
                          <a:solidFill>
                            <a:srgbClr val="000000"/>
                          </a:solidFill>
                          <a:effectLst/>
                          <a:latin typeface="宋体"/>
                          <a:cs typeface="宋体"/>
                        </a:rPr>
                        <a:t>背景</a:t>
                      </a:r>
                      <a:r>
                        <a:rPr lang="en-US" sz="1800" kern="100">
                          <a:solidFill>
                            <a:srgbClr val="000000"/>
                          </a:solidFill>
                          <a:effectLst/>
                          <a:latin typeface="宋体"/>
                          <a:cs typeface="宋体"/>
                        </a:rPr>
                        <a:t>.jpg</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背景</a:t>
                      </a:r>
                      <a:endParaRPr lang="zh-CN" sz="1800" kern="100">
                        <a:solidFill>
                          <a:srgbClr val="000000"/>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493">
                <a:tc>
                  <a:txBody>
                    <a:bodyPr/>
                    <a:lstStyle/>
                    <a:p>
                      <a:pPr indent="0" algn="ctr">
                        <a:spcAft>
                          <a:spcPts val="0"/>
                        </a:spcAft>
                      </a:pPr>
                      <a:r>
                        <a:rPr lang="zh-CN" sz="1800" kern="100">
                          <a:solidFill>
                            <a:srgbClr val="000000"/>
                          </a:solidFill>
                          <a:effectLst/>
                          <a:latin typeface="宋体"/>
                          <a:cs typeface="宋体"/>
                        </a:rPr>
                        <a:t>胶卷（长）</a:t>
                      </a:r>
                      <a:r>
                        <a:rPr lang="en-US" sz="1800" kern="100">
                          <a:solidFill>
                            <a:srgbClr val="000000"/>
                          </a:solidFill>
                          <a:effectLst/>
                          <a:latin typeface="宋体"/>
                          <a:cs typeface="宋体"/>
                        </a:rPr>
                        <a:t>.png</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胶卷</a:t>
                      </a:r>
                      <a:endParaRPr lang="zh-CN" sz="1800" kern="100">
                        <a:solidFill>
                          <a:srgbClr val="000000"/>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920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493">
                <a:tc>
                  <a:txBody>
                    <a:bodyPr/>
                    <a:lstStyle/>
                    <a:p>
                      <a:pPr indent="0" algn="ctr">
                        <a:spcAft>
                          <a:spcPts val="0"/>
                        </a:spcAft>
                      </a:pPr>
                      <a:r>
                        <a:rPr lang="zh-CN" sz="1800" kern="100">
                          <a:solidFill>
                            <a:srgbClr val="000000"/>
                          </a:solidFill>
                          <a:effectLst/>
                          <a:latin typeface="宋体"/>
                          <a:cs typeface="宋体"/>
                        </a:rPr>
                        <a:t>指南针</a:t>
                      </a:r>
                      <a:r>
                        <a:rPr lang="en-US" sz="1800" kern="100">
                          <a:solidFill>
                            <a:srgbClr val="000000"/>
                          </a:solidFill>
                          <a:effectLst/>
                          <a:latin typeface="宋体"/>
                          <a:cs typeface="宋体"/>
                        </a:rPr>
                        <a:t>.png</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指南针</a:t>
                      </a:r>
                      <a:endParaRPr lang="zh-CN" sz="1800" kern="100">
                        <a:solidFill>
                          <a:srgbClr val="000000"/>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原尺寸</a:t>
                      </a:r>
                      <a:r>
                        <a:rPr lang="en-US" sz="1800" kern="100">
                          <a:solidFill>
                            <a:srgbClr val="000000"/>
                          </a:solidFill>
                          <a:effectLst/>
                          <a:latin typeface="宋体"/>
                          <a:cs typeface="宋体"/>
                        </a:rPr>
                        <a:t>50%</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493">
                <a:tc>
                  <a:txBody>
                    <a:bodyPr/>
                    <a:lstStyle/>
                    <a:p>
                      <a:pPr indent="0" algn="ctr">
                        <a:spcAft>
                          <a:spcPts val="0"/>
                        </a:spcAft>
                      </a:pPr>
                      <a:r>
                        <a:rPr lang="zh-CN" sz="1800" kern="100">
                          <a:solidFill>
                            <a:srgbClr val="000000"/>
                          </a:solidFill>
                          <a:effectLst/>
                          <a:latin typeface="宋体"/>
                          <a:cs typeface="宋体"/>
                        </a:rPr>
                        <a:t>文本</a:t>
                      </a:r>
                      <a:r>
                        <a:rPr lang="en-US" sz="1800" kern="100">
                          <a:solidFill>
                            <a:srgbClr val="000000"/>
                          </a:solidFill>
                          <a:effectLst/>
                          <a:latin typeface="宋体"/>
                          <a:cs typeface="宋体"/>
                        </a:rPr>
                        <a:t>(</a:t>
                      </a:r>
                      <a:r>
                        <a:rPr lang="zh-CN" sz="1800" kern="100">
                          <a:solidFill>
                            <a:srgbClr val="000000"/>
                          </a:solidFill>
                          <a:effectLst/>
                          <a:latin typeface="宋体"/>
                          <a:cs typeface="宋体"/>
                        </a:rPr>
                        <a:t>影视指南针 红色</a:t>
                      </a:r>
                      <a:r>
                        <a:rPr lang="en-US" sz="1800" kern="100">
                          <a:solidFill>
                            <a:srgbClr val="000000"/>
                          </a:solidFill>
                          <a:effectLst/>
                          <a:latin typeface="宋体"/>
                          <a:cs typeface="宋体"/>
                        </a:rPr>
                        <a:t>).png</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影视指南针</a:t>
                      </a:r>
                      <a:endParaRPr lang="zh-CN" sz="1800" kern="100">
                        <a:solidFill>
                          <a:srgbClr val="000000"/>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dirty="0">
                          <a:solidFill>
                            <a:srgbClr val="000000"/>
                          </a:solidFill>
                          <a:effectLst/>
                          <a:latin typeface="宋体"/>
                          <a:cs typeface="宋体"/>
                        </a:rPr>
                        <a:t>原尺寸</a:t>
                      </a:r>
                      <a:r>
                        <a:rPr lang="en-US" sz="1800" kern="100" dirty="0">
                          <a:solidFill>
                            <a:srgbClr val="000000"/>
                          </a:solidFill>
                          <a:effectLst/>
                          <a:latin typeface="宋体"/>
                          <a:cs typeface="宋体"/>
                        </a:rPr>
                        <a:t>42%</a:t>
                      </a:r>
                      <a:endParaRPr lang="zh-CN" sz="18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530759"/>
            <a:ext cx="8458200" cy="402219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：制作按钮；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）插入图片“圆形按钮</a:t>
            </a:r>
            <a:r>
              <a:rPr lang="en-US" altLang="zh-CN" sz="2000" kern="100" dirty="0">
                <a:latin typeface="Times New Roman"/>
                <a:ea typeface="宋体"/>
              </a:rPr>
              <a:t>3.png”</a:t>
            </a:r>
            <a:r>
              <a:rPr lang="zh-CN" altLang="en-US" sz="2000" kern="100" dirty="0">
                <a:latin typeface="Times New Roman"/>
                <a:ea typeface="宋体"/>
              </a:rPr>
              <a:t>，在该图片的变形面板中单击“水平翻转”按钮；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）插入文本“电 影”，华文新魏，</a:t>
            </a:r>
            <a:r>
              <a:rPr lang="en-US" altLang="zh-CN" sz="2000" kern="100" dirty="0">
                <a:latin typeface="Times New Roman"/>
                <a:ea typeface="宋体"/>
              </a:rPr>
              <a:t>18</a:t>
            </a:r>
            <a:r>
              <a:rPr lang="zh-CN" altLang="en-US" sz="2000" kern="100" dirty="0">
                <a:latin typeface="Times New Roman"/>
                <a:ea typeface="宋体"/>
              </a:rPr>
              <a:t>磅，黑色；</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）将图片与文本对齐；</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4</a:t>
            </a:r>
            <a:r>
              <a:rPr lang="zh-CN" altLang="en-US" sz="2000" kern="100" dirty="0">
                <a:latin typeface="Times New Roman"/>
                <a:ea typeface="宋体"/>
              </a:rPr>
              <a:t>）选中图片与文本，右击鼠标，选择“组合”→“组合为按钮”，重命名为“电影按钮”；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5</a:t>
            </a:r>
            <a:r>
              <a:rPr lang="zh-CN" altLang="en-US" sz="2000" kern="100" dirty="0">
                <a:latin typeface="Times New Roman"/>
                <a:ea typeface="宋体"/>
              </a:rPr>
              <a:t>）在“电影按钮”对象的属性面板中勾选“有分隔经过状态”和“有分隔向下状态”；</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442067"/>
            <a:ext cx="8458200" cy="4263283"/>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a:t>
            </a:r>
            <a:r>
              <a:rPr lang="en-US" altLang="zh-CN" sz="2000" kern="100" dirty="0" smtClean="0">
                <a:latin typeface="Times New Roman"/>
                <a:ea typeface="宋体"/>
              </a:rPr>
              <a:t>6</a:t>
            </a:r>
            <a:r>
              <a:rPr lang="zh-CN" altLang="en-US" sz="2000" kern="100" dirty="0" smtClean="0">
                <a:latin typeface="Times New Roman"/>
                <a:ea typeface="宋体"/>
              </a:rPr>
              <a:t>）展开轮廓面板中“电影按钮”对象下的“移过 状态”，双击其“电影”文本对象，在其属性面板中设置字的颜色为红色（颜色值为</a:t>
            </a:r>
            <a:r>
              <a:rPr lang="en-US" altLang="zh-CN" sz="2000" kern="100" dirty="0" smtClean="0">
                <a:latin typeface="Times New Roman"/>
                <a:ea typeface="宋体"/>
              </a:rPr>
              <a:t>FF0000</a:t>
            </a:r>
            <a:r>
              <a:rPr lang="zh-CN" altLang="en-US" sz="2000" kern="100" dirty="0" smtClean="0">
                <a:latin typeface="Times New Roman"/>
                <a:ea typeface="宋体"/>
              </a:rPr>
              <a:t>）；</a:t>
            </a:r>
            <a:endParaRPr lang="zh-CN" altLang="en-US"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a:t>
            </a:r>
            <a:r>
              <a:rPr lang="en-US" altLang="zh-CN" sz="2000" kern="100" dirty="0" smtClean="0">
                <a:latin typeface="Times New Roman"/>
                <a:ea typeface="宋体"/>
              </a:rPr>
              <a:t>7</a:t>
            </a:r>
            <a:r>
              <a:rPr lang="zh-CN" altLang="en-US" sz="2000" kern="100" dirty="0" smtClean="0">
                <a:latin typeface="Times New Roman"/>
                <a:ea typeface="宋体"/>
              </a:rPr>
              <a:t>）双击轮廓面板中“电影按钮”对象下的“向下 状态”，在变形面板中设置</a:t>
            </a:r>
            <a:r>
              <a:rPr lang="en-US" altLang="zh-CN" sz="2000" kern="100" dirty="0" smtClean="0">
                <a:latin typeface="Times New Roman"/>
                <a:ea typeface="宋体"/>
              </a:rPr>
              <a:t>X</a:t>
            </a:r>
            <a:r>
              <a:rPr lang="zh-CN" altLang="en-US" sz="2000" kern="100" dirty="0" smtClean="0">
                <a:latin typeface="Times New Roman"/>
                <a:ea typeface="宋体"/>
              </a:rPr>
              <a:t>、</a:t>
            </a:r>
            <a:r>
              <a:rPr lang="en-US" altLang="zh-CN" sz="2000" kern="100" dirty="0" smtClean="0">
                <a:latin typeface="Times New Roman"/>
                <a:ea typeface="宋体"/>
              </a:rPr>
              <a:t>Y</a:t>
            </a:r>
            <a:r>
              <a:rPr lang="zh-CN" altLang="en-US" sz="2000" kern="100" dirty="0" smtClean="0">
                <a:latin typeface="Times New Roman"/>
                <a:ea typeface="宋体"/>
              </a:rPr>
              <a:t>轴的缩放比均为</a:t>
            </a:r>
            <a:r>
              <a:rPr lang="en-US" altLang="zh-CN" sz="2000" kern="100" dirty="0" smtClean="0">
                <a:latin typeface="Times New Roman"/>
                <a:ea typeface="宋体"/>
              </a:rPr>
              <a:t>90%</a:t>
            </a:r>
            <a:r>
              <a:rPr lang="zh-CN" altLang="en-US" sz="2000" kern="100" dirty="0" smtClean="0">
                <a:latin typeface="Times New Roman"/>
                <a:ea typeface="宋体"/>
              </a:rPr>
              <a:t>；</a:t>
            </a:r>
            <a:endParaRPr lang="zh-CN" altLang="en-US"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a:t>
            </a:r>
            <a:r>
              <a:rPr lang="en-US" altLang="zh-CN" sz="2000" kern="100" dirty="0" smtClean="0">
                <a:latin typeface="Times New Roman"/>
                <a:ea typeface="宋体"/>
              </a:rPr>
              <a:t>8</a:t>
            </a:r>
            <a:r>
              <a:rPr lang="zh-CN" altLang="en-US" sz="2000" kern="100" dirty="0" smtClean="0">
                <a:latin typeface="Times New Roman"/>
                <a:ea typeface="宋体"/>
              </a:rPr>
              <a:t>）复制“电影按钮”对象，重命名为“电视剧按钮”；</a:t>
            </a:r>
            <a:endParaRPr lang="zh-CN" altLang="en-US"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a:t>
            </a:r>
            <a:r>
              <a:rPr lang="en-US" altLang="zh-CN" sz="2000" kern="100" dirty="0" smtClean="0">
                <a:latin typeface="Times New Roman"/>
                <a:ea typeface="宋体"/>
              </a:rPr>
              <a:t>9</a:t>
            </a:r>
            <a:r>
              <a:rPr lang="zh-CN" altLang="en-US" sz="2000" kern="100" dirty="0" smtClean="0">
                <a:latin typeface="Times New Roman"/>
                <a:ea typeface="宋体"/>
              </a:rPr>
              <a:t>）将“电视剧按钮”对象各状态下文本改为“电视剧”；（如文本换行了，请调整文本宽度保证只有一行文本）</a:t>
            </a:r>
            <a:endParaRPr lang="zh-CN" altLang="en-US"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a:t>
            </a:r>
            <a:r>
              <a:rPr lang="en-US" altLang="zh-CN" sz="2000" kern="100" dirty="0" smtClean="0">
                <a:latin typeface="Times New Roman"/>
                <a:ea typeface="宋体"/>
              </a:rPr>
              <a:t>10</a:t>
            </a:r>
            <a:r>
              <a:rPr lang="zh-CN" altLang="en-US" sz="2000" kern="100" dirty="0" smtClean="0">
                <a:latin typeface="Times New Roman"/>
                <a:ea typeface="宋体"/>
              </a:rPr>
              <a:t>）调整“电影按钮”和“电视剧按钮”到场景的适当位置。（见前图）</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209550"/>
            <a:ext cx="8458200" cy="2821285"/>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：在时间轴面板中设置各对象的动画效果，起始帧及动画效果</a:t>
            </a:r>
            <a:r>
              <a:rPr lang="zh-CN" altLang="en-US" sz="2000" kern="100" dirty="0" smtClean="0">
                <a:latin typeface="Times New Roman"/>
                <a:ea typeface="宋体"/>
              </a:rPr>
              <a:t>如下表所</a:t>
            </a:r>
            <a:r>
              <a:rPr lang="zh-CN" altLang="en-US" sz="2000" kern="100" dirty="0">
                <a:latin typeface="Times New Roman"/>
                <a:ea typeface="宋体"/>
              </a:rPr>
              <a:t>示</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Bef>
                <a:spcPts val="0"/>
              </a:spcBef>
              <a:spcAft>
                <a:spcPts val="1000"/>
              </a:spcAft>
            </a:pPr>
            <a:endParaRPr lang="en-US" altLang="zh-CN"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a:p>
            <a:pPr indent="542925" algn="just">
              <a:lnSpc>
                <a:spcPct val="120000"/>
              </a:lnSpc>
              <a:spcBef>
                <a:spcPts val="0"/>
              </a:spcBef>
              <a:spcAft>
                <a:spcPts val="1000"/>
              </a:spcAft>
            </a:pPr>
            <a:endParaRPr lang="en-US" altLang="zh-CN"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p:txBody>
      </p:sp>
      <p:graphicFrame>
        <p:nvGraphicFramePr>
          <p:cNvPr id="3" name="表格 2"/>
          <p:cNvGraphicFramePr>
            <a:graphicFrameLocks noGrp="1"/>
          </p:cNvGraphicFramePr>
          <p:nvPr/>
        </p:nvGraphicFramePr>
        <p:xfrm>
          <a:off x="533400" y="1009761"/>
          <a:ext cx="8267700" cy="1981200"/>
        </p:xfrm>
        <a:graphic>
          <a:graphicData uri="http://schemas.openxmlformats.org/drawingml/2006/table">
            <a:tbl>
              <a:tblPr firstRow="1" firstCol="1" bandRow="1"/>
              <a:tblGrid>
                <a:gridCol w="2897002"/>
                <a:gridCol w="1789130"/>
                <a:gridCol w="3581568"/>
              </a:tblGrid>
              <a:tr h="396240">
                <a:tc>
                  <a:txBody>
                    <a:bodyPr/>
                    <a:lstStyle/>
                    <a:p>
                      <a:pPr indent="0" algn="ctr">
                        <a:spcAft>
                          <a:spcPts val="0"/>
                        </a:spcAft>
                      </a:pPr>
                      <a:r>
                        <a:rPr lang="zh-CN" sz="1800" kern="100" dirty="0">
                          <a:solidFill>
                            <a:srgbClr val="000000"/>
                          </a:solidFill>
                          <a:effectLst/>
                          <a:latin typeface="黑体"/>
                          <a:cs typeface="宋体"/>
                        </a:rPr>
                        <a:t>对象名称</a:t>
                      </a:r>
                      <a:endParaRPr lang="zh-CN" sz="1800" kern="100" dirty="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800" kern="100" dirty="0">
                          <a:solidFill>
                            <a:srgbClr val="000000"/>
                          </a:solidFill>
                          <a:effectLst/>
                          <a:latin typeface="黑体"/>
                          <a:cs typeface="宋体"/>
                        </a:rPr>
                        <a:t>动画起始帧</a:t>
                      </a:r>
                      <a:endParaRPr lang="zh-CN" sz="1800" kern="100" dirty="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800" kern="100" dirty="0">
                          <a:solidFill>
                            <a:srgbClr val="000000"/>
                          </a:solidFill>
                          <a:effectLst/>
                          <a:latin typeface="黑体"/>
                          <a:cs typeface="宋体"/>
                        </a:rPr>
                        <a:t>动画效果</a:t>
                      </a:r>
                      <a:endParaRPr lang="zh-CN" sz="1800" kern="100" dirty="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96240">
                <a:tc>
                  <a:txBody>
                    <a:bodyPr/>
                    <a:lstStyle/>
                    <a:p>
                      <a:pPr indent="0" algn="ctr">
                        <a:spcAft>
                          <a:spcPts val="0"/>
                        </a:spcAft>
                      </a:pPr>
                      <a:r>
                        <a:rPr lang="zh-CN" sz="1800" kern="100">
                          <a:solidFill>
                            <a:srgbClr val="000000"/>
                          </a:solidFill>
                          <a:effectLst/>
                          <a:latin typeface="宋体"/>
                          <a:cs typeface="宋体"/>
                        </a:rPr>
                        <a:t>胶卷</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渐近→淡入</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indent="0" algn="ctr">
                        <a:spcAft>
                          <a:spcPts val="0"/>
                        </a:spcAft>
                      </a:pPr>
                      <a:r>
                        <a:rPr lang="zh-CN" sz="1800" kern="100">
                          <a:solidFill>
                            <a:srgbClr val="000000"/>
                          </a:solidFill>
                          <a:effectLst/>
                          <a:latin typeface="宋体"/>
                          <a:cs typeface="宋体"/>
                        </a:rPr>
                        <a:t>指南针</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11</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回到起始→自中心拉远</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indent="0" algn="ctr">
                        <a:spcAft>
                          <a:spcPts val="0"/>
                        </a:spcAft>
                      </a:pPr>
                      <a:r>
                        <a:rPr lang="zh-CN" sz="1800" kern="100">
                          <a:solidFill>
                            <a:srgbClr val="000000"/>
                          </a:solidFill>
                          <a:effectLst/>
                          <a:latin typeface="宋体"/>
                          <a:cs typeface="宋体"/>
                        </a:rPr>
                        <a:t>影视指南针</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21</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显示到位置→子弹 </a:t>
                      </a:r>
                      <a:r>
                        <a:rPr lang="en-US" sz="1800" kern="100">
                          <a:solidFill>
                            <a:srgbClr val="000000"/>
                          </a:solidFill>
                          <a:effectLst/>
                          <a:latin typeface="宋体"/>
                          <a:cs typeface="宋体"/>
                        </a:rPr>
                        <a:t>– </a:t>
                      </a:r>
                      <a:r>
                        <a:rPr lang="zh-CN" sz="1800" kern="100">
                          <a:solidFill>
                            <a:srgbClr val="000000"/>
                          </a:solidFill>
                          <a:effectLst/>
                          <a:latin typeface="宋体"/>
                          <a:cs typeface="宋体"/>
                        </a:rPr>
                        <a:t>向内波纹</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indent="0" algn="ctr">
                        <a:spcAft>
                          <a:spcPts val="0"/>
                        </a:spcAft>
                      </a:pPr>
                      <a:r>
                        <a:rPr lang="zh-CN" sz="1800" kern="100">
                          <a:solidFill>
                            <a:srgbClr val="000000"/>
                          </a:solidFill>
                          <a:effectLst/>
                          <a:latin typeface="宋体"/>
                          <a:cs typeface="宋体"/>
                        </a:rPr>
                        <a:t>电影按钮</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a:t>
                      </a:r>
                      <a:r>
                        <a:rPr lang="zh-CN" sz="1800" kern="100">
                          <a:solidFill>
                            <a:srgbClr val="000000"/>
                          </a:solidFill>
                          <a:effectLst/>
                          <a:latin typeface="宋体"/>
                          <a:cs typeface="宋体"/>
                        </a:rPr>
                        <a:t>、</a:t>
                      </a:r>
                      <a:r>
                        <a:rPr lang="en-US" sz="1800" kern="100">
                          <a:solidFill>
                            <a:srgbClr val="000000"/>
                          </a:solidFill>
                          <a:effectLst/>
                          <a:latin typeface="宋体"/>
                          <a:cs typeface="宋体"/>
                        </a:rPr>
                        <a:t>120</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dirty="0">
                          <a:solidFill>
                            <a:srgbClr val="000000"/>
                          </a:solidFill>
                          <a:effectLst/>
                          <a:latin typeface="宋体"/>
                          <a:cs typeface="宋体"/>
                        </a:rPr>
                        <a:t>放置</a:t>
                      </a:r>
                      <a:endParaRPr lang="zh-CN" sz="18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8849"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15000" y="3028949"/>
            <a:ext cx="2362200" cy="20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42900" y="3645753"/>
            <a:ext cx="5143500" cy="830997"/>
          </a:xfrm>
          <a:prstGeom prst="rect">
            <a:avLst/>
          </a:prstGeom>
        </p:spPr>
        <p:txBody>
          <a:bodyPr wrap="square">
            <a:spAutoFit/>
          </a:bodyPr>
          <a:lstStyle/>
          <a:p>
            <a:pPr lvl="0" indent="542925" algn="just">
              <a:lnSpc>
                <a:spcPct val="120000"/>
              </a:lnSpc>
              <a:spcBef>
                <a:spcPts val="0"/>
              </a:spcBef>
              <a:spcAft>
                <a:spcPts val="1000"/>
              </a:spcAft>
            </a:pPr>
            <a:r>
              <a:rPr lang="zh-CN" altLang="zh-CN" sz="2000" dirty="0"/>
              <a:t>完成“首页”场景后，该场景中对象如</a:t>
            </a:r>
            <a:r>
              <a:rPr lang="zh-CN" altLang="en-US" sz="2000" dirty="0"/>
              <a:t>下</a:t>
            </a:r>
            <a:r>
              <a:rPr lang="zh-CN" altLang="zh-CN" sz="2000" dirty="0"/>
              <a:t>图中轮廓面板所示。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809643"/>
            <a:ext cx="8458200" cy="92390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二、制作“电影”场景</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制作</a:t>
            </a:r>
            <a:r>
              <a:rPr lang="zh-CN" altLang="en-US" sz="2000" kern="100" dirty="0" smtClean="0">
                <a:latin typeface="Times New Roman"/>
                <a:ea typeface="宋体"/>
              </a:rPr>
              <a:t>如</a:t>
            </a:r>
            <a:r>
              <a:rPr lang="zh-CN" altLang="en-US" sz="2000" kern="100" dirty="0">
                <a:latin typeface="Times New Roman"/>
                <a:ea typeface="宋体"/>
              </a:rPr>
              <a:t>下</a:t>
            </a:r>
            <a:r>
              <a:rPr lang="zh-CN" altLang="en-US" sz="2000" kern="100" dirty="0" smtClean="0">
                <a:latin typeface="Times New Roman"/>
                <a:ea typeface="宋体"/>
              </a:rPr>
              <a:t>图所</a:t>
            </a:r>
            <a:r>
              <a:rPr lang="zh-CN" altLang="en-US" sz="2000" kern="100" dirty="0">
                <a:latin typeface="Times New Roman"/>
                <a:ea typeface="宋体"/>
              </a:rPr>
              <a:t>示“电影”场景。</a:t>
            </a:r>
            <a:endParaRPr lang="zh-CN" altLang="en-US" sz="2000" kern="100" dirty="0">
              <a:latin typeface="Times New Roman"/>
              <a:ea typeface="宋体"/>
            </a:endParaRPr>
          </a:p>
        </p:txBody>
      </p:sp>
      <p:pic>
        <p:nvPicPr>
          <p:cNvPr id="79873"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2026" y="1819275"/>
            <a:ext cx="8619948" cy="2505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985877"/>
            <a:ext cx="8458200" cy="2195473"/>
          </a:xfrm>
          <a:prstGeom prst="rect">
            <a:avLst/>
          </a:prstGeom>
        </p:spPr>
        <p:txBody>
          <a:bodyPr wrap="square">
            <a:spAutoFit/>
          </a:bodyPr>
          <a:lstStyle/>
          <a:p>
            <a:pPr indent="542925" algn="just">
              <a:spcAft>
                <a:spcPts val="1000"/>
              </a:spcAft>
            </a:pPr>
            <a:endParaRPr lang="en-US" altLang="zh-CN" sz="2000" kern="100" dirty="0" smtClean="0">
              <a:latin typeface="Times New Roman"/>
              <a:ea typeface="宋体"/>
            </a:endParaRPr>
          </a:p>
          <a:p>
            <a:pPr indent="542925" algn="just">
              <a:spcAft>
                <a:spcPts val="1000"/>
              </a:spcAft>
            </a:pPr>
            <a:r>
              <a:rPr lang="zh-CN" altLang="en-US" sz="2000" kern="100" dirty="0" smtClean="0">
                <a:latin typeface="Times New Roman"/>
                <a:ea typeface="宋体"/>
              </a:rPr>
              <a:t>工作区</a:t>
            </a:r>
            <a:r>
              <a:rPr lang="zh-CN" altLang="en-US" sz="2000" kern="100" dirty="0">
                <a:latin typeface="Times New Roman"/>
                <a:ea typeface="宋体"/>
              </a:rPr>
              <a:t>中有“编辑”、“优化”和“预览”三种工作模式。</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“编辑”工作模式会显示当前帧中所有对象，可以对当前帧画面进行编辑；“优化”工作模式可以对生成</a:t>
            </a:r>
            <a:r>
              <a:rPr lang="en-US" altLang="zh-CN" sz="2000" kern="100" dirty="0">
                <a:latin typeface="Times New Roman"/>
                <a:ea typeface="宋体"/>
              </a:rPr>
              <a:t>GIF</a:t>
            </a:r>
            <a:r>
              <a:rPr lang="zh-CN" altLang="en-US" sz="2000" kern="100" dirty="0">
                <a:latin typeface="Times New Roman"/>
                <a:ea typeface="宋体"/>
              </a:rPr>
              <a:t>动画时的画面进行优化设置，让其画面尽可能的接近原画面，系统有</a:t>
            </a:r>
            <a:r>
              <a:rPr lang="en-US" altLang="zh-CN" sz="2000" kern="100" dirty="0">
                <a:latin typeface="Times New Roman"/>
                <a:ea typeface="宋体"/>
              </a:rPr>
              <a:t>9</a:t>
            </a:r>
            <a:r>
              <a:rPr lang="zh-CN" altLang="en-US" sz="2000" kern="100" dirty="0">
                <a:latin typeface="Times New Roman"/>
                <a:ea typeface="宋体"/>
              </a:rPr>
              <a:t>种预定方案供用户选择；“预览”工作模式可以预览动画效果。</a:t>
            </a:r>
            <a:endParaRPr lang="zh-CN" altLang="en-US" sz="2000" kern="100" dirty="0">
              <a:latin typeface="Times New Roman"/>
              <a:ea typeface="宋体"/>
            </a:endParaRPr>
          </a:p>
        </p:txBody>
      </p:sp>
      <p:grpSp>
        <p:nvGrpSpPr>
          <p:cNvPr id="10" name="组合 9"/>
          <p:cNvGrpSpPr/>
          <p:nvPr/>
        </p:nvGrpSpPr>
        <p:grpSpPr>
          <a:xfrm>
            <a:off x="457200" y="895350"/>
            <a:ext cx="2350137" cy="410853"/>
            <a:chOff x="2983863" y="1200150"/>
            <a:chExt cx="2350137" cy="410853"/>
          </a:xfrm>
        </p:grpSpPr>
        <p:sp>
          <p:nvSpPr>
            <p:cNvPr id="11" name="Rectangle 8"/>
            <p:cNvSpPr/>
            <p:nvPr/>
          </p:nvSpPr>
          <p:spPr bwMode="auto">
            <a:xfrm>
              <a:off x="3581467" y="1200150"/>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chemeClr val="bg1"/>
                  </a:solidFill>
                </a:rPr>
                <a:t>工作区</a:t>
              </a:r>
              <a:endParaRPr lang="zh-CN" altLang="en-US" sz="2000" dirty="0">
                <a:solidFill>
                  <a:schemeClr val="bg1"/>
                </a:solidFill>
              </a:endParaRPr>
            </a:p>
          </p:txBody>
        </p:sp>
        <p:sp>
          <p:nvSpPr>
            <p:cNvPr id="13" name="Rectangle 11"/>
            <p:cNvSpPr/>
            <p:nvPr/>
          </p:nvSpPr>
          <p:spPr bwMode="auto">
            <a:xfrm>
              <a:off x="2983863" y="1200150"/>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6</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47539"/>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：单击轮廓面板中的“插入”→“场景”，新建场景重命名为“电影”</a:t>
            </a:r>
            <a:r>
              <a:rPr lang="zh-CN" altLang="en-US" sz="2000" kern="100" dirty="0" smtClean="0">
                <a:latin typeface="Times New Roman"/>
                <a:ea typeface="宋体"/>
              </a:rPr>
              <a:t>；</a:t>
            </a:r>
            <a:endParaRPr lang="zh-CN" altLang="en-US" sz="2000" kern="100" dirty="0">
              <a:latin typeface="Times New Roman"/>
              <a:ea typeface="宋体"/>
            </a:endParaRPr>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29050" y="819150"/>
            <a:ext cx="5276850"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04800" y="1276350"/>
            <a:ext cx="3467100" cy="2934137"/>
          </a:xfrm>
          <a:prstGeom prst="rect">
            <a:avLst/>
          </a:prstGeom>
        </p:spPr>
        <p:txBody>
          <a:bodyPr wrap="square">
            <a:spAutoFit/>
          </a:bodyPr>
          <a:lstStyle/>
          <a:p>
            <a:pPr lvl="0"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：制作右上角动态</a:t>
            </a:r>
            <a:r>
              <a:rPr lang="en-US" altLang="zh-CN" sz="2000" kern="100" dirty="0">
                <a:latin typeface="Times New Roman"/>
                <a:ea typeface="宋体"/>
              </a:rPr>
              <a:t>Logo</a:t>
            </a:r>
            <a:r>
              <a:rPr lang="zh-CN" altLang="en-US" sz="2000" kern="100" dirty="0">
                <a:latin typeface="Times New Roman"/>
                <a:ea typeface="宋体"/>
              </a:rPr>
              <a:t>；</a:t>
            </a:r>
            <a:endParaRPr lang="zh-CN" altLang="en-US" sz="2000" kern="100" dirty="0">
              <a:latin typeface="Times New Roman"/>
              <a:ea typeface="宋体"/>
            </a:endParaRPr>
          </a:p>
          <a:p>
            <a:pPr lvl="0"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）插入图像及绘制图像右上角图形；（步骤</a:t>
            </a:r>
            <a:r>
              <a:rPr lang="zh-CN" altLang="en-US" sz="2000" kern="100" dirty="0" smtClean="0">
                <a:latin typeface="Times New Roman"/>
                <a:ea typeface="宋体"/>
              </a:rPr>
              <a:t>见右图）</a:t>
            </a:r>
            <a:endParaRPr lang="en-US" altLang="zh-CN" sz="2000" kern="100" dirty="0" smtClean="0">
              <a:latin typeface="Times New Roman"/>
              <a:ea typeface="宋体"/>
            </a:endParaRPr>
          </a:p>
          <a:p>
            <a:pPr lvl="0"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）插入图像“指南针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，成比例缩放至</a:t>
            </a:r>
            <a:r>
              <a:rPr lang="en-US" altLang="zh-CN" sz="2000" kern="100" dirty="0">
                <a:latin typeface="Times New Roman"/>
                <a:ea typeface="宋体"/>
              </a:rPr>
              <a:t>12%</a:t>
            </a:r>
            <a:r>
              <a:rPr lang="zh-CN" altLang="en-US" sz="2000" kern="100" dirty="0" smtClean="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486564"/>
            <a:ext cx="8458200" cy="4170372"/>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）“胶卷</a:t>
            </a:r>
            <a:r>
              <a:rPr lang="en-US" altLang="zh-CN" sz="2000" kern="100" dirty="0">
                <a:latin typeface="Times New Roman"/>
                <a:ea typeface="宋体"/>
              </a:rPr>
              <a:t>_small.png”</a:t>
            </a:r>
            <a:r>
              <a:rPr lang="zh-CN" altLang="en-US" sz="2000" kern="100" dirty="0">
                <a:latin typeface="Times New Roman"/>
                <a:ea typeface="宋体"/>
              </a:rPr>
              <a:t>、“指南针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及绘制的图形均对齐到场景右上角；（如图</a:t>
            </a:r>
            <a:r>
              <a:rPr lang="en-US" altLang="zh-CN" sz="2000" kern="100" dirty="0">
                <a:latin typeface="Times New Roman"/>
                <a:ea typeface="宋体"/>
              </a:rPr>
              <a:t>8-69</a:t>
            </a:r>
            <a:r>
              <a:rPr lang="zh-CN" altLang="en-US" sz="2000" kern="100" dirty="0">
                <a:latin typeface="Times New Roman"/>
                <a:ea typeface="宋体"/>
              </a:rPr>
              <a:t>所示</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a:t>
            </a:r>
            <a:r>
              <a:rPr lang="en-US" altLang="zh-CN" sz="2000" kern="100" dirty="0">
                <a:latin typeface="Times New Roman"/>
                <a:ea typeface="宋体"/>
              </a:rPr>
              <a:t>4</a:t>
            </a:r>
            <a:r>
              <a:rPr lang="zh-CN" altLang="en-US" sz="2000" kern="100" dirty="0">
                <a:latin typeface="Times New Roman"/>
                <a:ea typeface="宋体"/>
              </a:rPr>
              <a:t>）设置“指南针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动画效果：在埋时间轴面板“指南针</a:t>
            </a:r>
            <a:r>
              <a:rPr lang="en-US" altLang="zh-CN" sz="2000" kern="100" dirty="0">
                <a:latin typeface="Times New Roman"/>
                <a:ea typeface="宋体"/>
              </a:rPr>
              <a:t>.</a:t>
            </a:r>
            <a:r>
              <a:rPr lang="en-US" altLang="zh-CN" sz="2000" kern="100" dirty="0" err="1" smtClean="0">
                <a:latin typeface="Times New Roman"/>
                <a:ea typeface="宋体"/>
              </a:rPr>
              <a:t>png</a:t>
            </a:r>
            <a:r>
              <a:rPr lang="zh-CN" altLang="en-US" sz="2000" kern="100" dirty="0" smtClean="0">
                <a:latin typeface="Times New Roman"/>
                <a:ea typeface="宋体"/>
              </a:rPr>
              <a:t>”对象</a:t>
            </a:r>
            <a:r>
              <a:rPr lang="zh-CN" altLang="en-US" sz="2000" kern="100" dirty="0">
                <a:latin typeface="Times New Roman"/>
                <a:ea typeface="宋体"/>
              </a:rPr>
              <a:t>的第</a:t>
            </a:r>
            <a:r>
              <a:rPr lang="en-US" altLang="zh-CN" sz="2000" kern="100" dirty="0">
                <a:latin typeface="Times New Roman"/>
                <a:ea typeface="宋体"/>
              </a:rPr>
              <a:t>1</a:t>
            </a:r>
            <a:r>
              <a:rPr lang="zh-CN" altLang="en-US" sz="2000" kern="100" dirty="0">
                <a:latin typeface="Times New Roman"/>
                <a:ea typeface="宋体"/>
              </a:rPr>
              <a:t>帧上右击鼠标，选择“回到起始”→“自中心拉远”；同样方法，在第</a:t>
            </a:r>
            <a:r>
              <a:rPr lang="en-US" altLang="zh-CN" sz="2000" kern="100" dirty="0">
                <a:latin typeface="Times New Roman"/>
                <a:ea typeface="宋体"/>
              </a:rPr>
              <a:t>30</a:t>
            </a:r>
            <a:r>
              <a:rPr lang="zh-CN" altLang="en-US" sz="2000" kern="100" dirty="0">
                <a:latin typeface="Times New Roman"/>
                <a:ea typeface="宋体"/>
              </a:rPr>
              <a:t>帧设置“放置”效果；</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5</a:t>
            </a:r>
            <a:r>
              <a:rPr lang="zh-CN" altLang="en-US" sz="2000" kern="100" dirty="0">
                <a:latin typeface="Times New Roman"/>
                <a:ea typeface="宋体"/>
              </a:rPr>
              <a:t>）将“指南针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转换成影片剪辑：在“指南针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上右击鼠标，选择“转换”→“转换为影片剪辑”，属性面板中不勾选“结束时停止播放”；</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6</a:t>
            </a:r>
            <a:r>
              <a:rPr lang="zh-CN" altLang="en-US" sz="2000" kern="100" dirty="0">
                <a:latin typeface="Times New Roman"/>
                <a:ea typeface="宋体"/>
              </a:rPr>
              <a:t>）在轮廓面板中选中已创建的</a:t>
            </a:r>
            <a:r>
              <a:rPr lang="en-US" altLang="zh-CN" sz="2000" kern="100" dirty="0">
                <a:latin typeface="Times New Roman"/>
                <a:ea typeface="宋体"/>
              </a:rPr>
              <a:t>3</a:t>
            </a:r>
            <a:r>
              <a:rPr lang="zh-CN" altLang="en-US" sz="2000" kern="100" dirty="0">
                <a:latin typeface="Times New Roman"/>
                <a:ea typeface="宋体"/>
              </a:rPr>
              <a:t>个对象，右击鼠标，选择“组合”→“组合为组”，重命名为“动态</a:t>
            </a:r>
            <a:r>
              <a:rPr lang="en-US" altLang="zh-CN" sz="2000" kern="100" dirty="0">
                <a:latin typeface="Times New Roman"/>
                <a:ea typeface="宋体"/>
              </a:rPr>
              <a:t>Logo”</a:t>
            </a:r>
            <a:r>
              <a:rPr lang="zh-CN" altLang="en-US" sz="2000" kern="100" dirty="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633083"/>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：按下表顺序插入图片，并设置图片大小，各对象与场景中心对齐；</a:t>
            </a:r>
            <a:endParaRPr lang="zh-CN" altLang="en-US" sz="2000" kern="100" dirty="0">
              <a:latin typeface="Times New Roman"/>
              <a:ea typeface="宋体"/>
            </a:endParaRPr>
          </a:p>
        </p:txBody>
      </p:sp>
      <p:graphicFrame>
        <p:nvGraphicFramePr>
          <p:cNvPr id="2" name="表格 1"/>
          <p:cNvGraphicFramePr>
            <a:graphicFrameLocks noGrp="1"/>
          </p:cNvGraphicFramePr>
          <p:nvPr/>
        </p:nvGraphicFramePr>
        <p:xfrm>
          <a:off x="419099" y="1504947"/>
          <a:ext cx="8343901" cy="3038160"/>
        </p:xfrm>
        <a:graphic>
          <a:graphicData uri="http://schemas.openxmlformats.org/drawingml/2006/table">
            <a:tbl>
              <a:tblPr firstRow="1" firstCol="1" bandRow="1"/>
              <a:tblGrid>
                <a:gridCol w="2779075"/>
                <a:gridCol w="2782413"/>
                <a:gridCol w="2782413"/>
              </a:tblGrid>
              <a:tr h="379770">
                <a:tc>
                  <a:txBody>
                    <a:bodyPr/>
                    <a:lstStyle/>
                    <a:p>
                      <a:pPr indent="0" algn="ctr">
                        <a:spcAft>
                          <a:spcPts val="0"/>
                        </a:spcAft>
                      </a:pPr>
                      <a:r>
                        <a:rPr lang="zh-CN" sz="1800" kern="100" dirty="0">
                          <a:solidFill>
                            <a:srgbClr val="000000"/>
                          </a:solidFill>
                          <a:effectLst/>
                          <a:latin typeface="黑体"/>
                          <a:cs typeface="宋体"/>
                        </a:rPr>
                        <a:t>图片文件名称</a:t>
                      </a:r>
                      <a:endParaRPr lang="zh-CN" sz="1800" kern="100" dirty="0">
                        <a:solidFill>
                          <a:srgbClr val="000000"/>
                        </a:solidFill>
                        <a:effectLst/>
                        <a:latin typeface="黑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800" kern="100">
                          <a:solidFill>
                            <a:srgbClr val="000000"/>
                          </a:solidFill>
                          <a:effectLst/>
                          <a:latin typeface="黑体"/>
                          <a:cs typeface="宋体"/>
                        </a:rPr>
                        <a:t>重命名名称</a:t>
                      </a:r>
                      <a:endParaRPr lang="zh-CN" sz="1800" kern="100">
                        <a:solidFill>
                          <a:srgbClr val="000000"/>
                        </a:solidFill>
                        <a:effectLst/>
                        <a:latin typeface="黑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800" kern="100">
                          <a:solidFill>
                            <a:srgbClr val="000000"/>
                          </a:solidFill>
                          <a:effectLst/>
                          <a:latin typeface="黑体"/>
                          <a:cs typeface="宋体"/>
                        </a:rPr>
                        <a:t>调整大小</a:t>
                      </a:r>
                      <a:endParaRPr lang="zh-CN" sz="1800" kern="100">
                        <a:solidFill>
                          <a:srgbClr val="000000"/>
                        </a:solidFill>
                        <a:effectLst/>
                        <a:latin typeface="黑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79770">
                <a:tc>
                  <a:txBody>
                    <a:bodyPr/>
                    <a:lstStyle/>
                    <a:p>
                      <a:pPr indent="0" algn="ctr">
                        <a:spcAft>
                          <a:spcPts val="0"/>
                        </a:spcAft>
                      </a:pPr>
                      <a:r>
                        <a:rPr lang="zh-CN" sz="1800" kern="100">
                          <a:solidFill>
                            <a:srgbClr val="000000"/>
                          </a:solidFill>
                          <a:effectLst/>
                          <a:latin typeface="宋体"/>
                          <a:cs typeface="宋体"/>
                        </a:rPr>
                        <a:t>四大名捕</a:t>
                      </a:r>
                      <a:r>
                        <a:rPr lang="en-US" sz="1800" kern="100">
                          <a:solidFill>
                            <a:srgbClr val="000000"/>
                          </a:solidFill>
                          <a:effectLst/>
                          <a:latin typeface="宋体"/>
                          <a:cs typeface="宋体"/>
                        </a:rPr>
                        <a:t>2.jpg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四大名捕</a:t>
                      </a:r>
                      <a:r>
                        <a:rPr lang="en-US" sz="1800" kern="100">
                          <a:solidFill>
                            <a:srgbClr val="000000"/>
                          </a:solidFill>
                          <a:effectLst/>
                          <a:latin typeface="宋体"/>
                          <a:cs typeface="宋体"/>
                        </a:rPr>
                        <a:t>2_BACK</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70">
                <a:tc>
                  <a:txBody>
                    <a:bodyPr/>
                    <a:lstStyle/>
                    <a:p>
                      <a:pPr indent="0" algn="ctr">
                        <a:spcAft>
                          <a:spcPts val="0"/>
                        </a:spcAft>
                      </a:pPr>
                      <a:r>
                        <a:rPr lang="zh-CN" sz="1800" kern="100">
                          <a:solidFill>
                            <a:srgbClr val="000000"/>
                          </a:solidFill>
                          <a:effectLst/>
                          <a:latin typeface="宋体"/>
                          <a:cs typeface="宋体"/>
                        </a:rPr>
                        <a:t>我在路上最爱你</a:t>
                      </a:r>
                      <a:r>
                        <a:rPr lang="en-US" sz="1800" kern="100">
                          <a:solidFill>
                            <a:srgbClr val="000000"/>
                          </a:solidFill>
                          <a:effectLst/>
                          <a:latin typeface="宋体"/>
                          <a:cs typeface="宋体"/>
                        </a:rPr>
                        <a:t>.jpg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我在路上最爱你</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70">
                <a:tc>
                  <a:txBody>
                    <a:bodyPr/>
                    <a:lstStyle/>
                    <a:p>
                      <a:pPr indent="0" algn="ctr">
                        <a:spcAft>
                          <a:spcPts val="0"/>
                        </a:spcAft>
                      </a:pPr>
                      <a:r>
                        <a:rPr lang="zh-CN" sz="1800" kern="100">
                          <a:solidFill>
                            <a:srgbClr val="000000"/>
                          </a:solidFill>
                          <a:effectLst/>
                          <a:latin typeface="宋体"/>
                          <a:cs typeface="宋体"/>
                        </a:rPr>
                        <a:t>李可乐寻人记</a:t>
                      </a:r>
                      <a:r>
                        <a:rPr lang="en-US" sz="1800" kern="100">
                          <a:solidFill>
                            <a:srgbClr val="000000"/>
                          </a:solidFill>
                          <a:effectLst/>
                          <a:latin typeface="宋体"/>
                          <a:cs typeface="宋体"/>
                        </a:rPr>
                        <a:t>.jpg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李可乐寻人记</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70">
                <a:tc>
                  <a:txBody>
                    <a:bodyPr/>
                    <a:lstStyle/>
                    <a:p>
                      <a:pPr indent="0" algn="ctr">
                        <a:spcAft>
                          <a:spcPts val="0"/>
                        </a:spcAft>
                      </a:pPr>
                      <a:r>
                        <a:rPr lang="zh-CN" sz="1800" kern="100">
                          <a:solidFill>
                            <a:srgbClr val="000000"/>
                          </a:solidFill>
                          <a:effectLst/>
                          <a:latin typeface="宋体"/>
                          <a:cs typeface="宋体"/>
                        </a:rPr>
                        <a:t>归来</a:t>
                      </a:r>
                      <a:r>
                        <a:rPr lang="en-US" sz="1800" kern="100">
                          <a:solidFill>
                            <a:srgbClr val="000000"/>
                          </a:solidFill>
                          <a:effectLst/>
                          <a:latin typeface="宋体"/>
                          <a:cs typeface="宋体"/>
                        </a:rPr>
                        <a:t>.jpg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归来</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70">
                <a:tc>
                  <a:txBody>
                    <a:bodyPr/>
                    <a:lstStyle/>
                    <a:p>
                      <a:pPr indent="0" algn="ctr">
                        <a:spcAft>
                          <a:spcPts val="0"/>
                        </a:spcAft>
                      </a:pPr>
                      <a:r>
                        <a:rPr lang="zh-CN" sz="1800" kern="100">
                          <a:solidFill>
                            <a:srgbClr val="000000"/>
                          </a:solidFill>
                          <a:effectLst/>
                          <a:latin typeface="宋体"/>
                          <a:cs typeface="宋体"/>
                        </a:rPr>
                        <a:t>救火英雄</a:t>
                      </a:r>
                      <a:r>
                        <a:rPr lang="en-US" sz="1800" kern="100">
                          <a:solidFill>
                            <a:srgbClr val="000000"/>
                          </a:solidFill>
                          <a:effectLst/>
                          <a:latin typeface="宋体"/>
                          <a:cs typeface="宋体"/>
                        </a:rPr>
                        <a:t>.jpg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救火英雄</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70">
                <a:tc>
                  <a:txBody>
                    <a:bodyPr/>
                    <a:lstStyle/>
                    <a:p>
                      <a:pPr indent="0" algn="ctr">
                        <a:spcAft>
                          <a:spcPts val="0"/>
                        </a:spcAft>
                      </a:pPr>
                      <a:r>
                        <a:rPr lang="zh-CN" sz="1800" kern="100">
                          <a:solidFill>
                            <a:srgbClr val="000000"/>
                          </a:solidFill>
                          <a:effectLst/>
                          <a:latin typeface="宋体"/>
                          <a:cs typeface="宋体"/>
                        </a:rPr>
                        <a:t>澳门风云</a:t>
                      </a:r>
                      <a:r>
                        <a:rPr lang="en-US" sz="1800" kern="100">
                          <a:solidFill>
                            <a:srgbClr val="000000"/>
                          </a:solidFill>
                          <a:effectLst/>
                          <a:latin typeface="宋体"/>
                          <a:cs typeface="宋体"/>
                        </a:rPr>
                        <a:t>.jpg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澳门风云</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a:solidFill>
                            <a:srgbClr val="000000"/>
                          </a:solidFill>
                          <a:effectLst/>
                          <a:latin typeface="宋体"/>
                          <a:cs typeface="宋体"/>
                        </a:rPr>
                        <a:t>1200</a:t>
                      </a:r>
                      <a:r>
                        <a:rPr lang="zh-CN" sz="1800" kern="100">
                          <a:solidFill>
                            <a:srgbClr val="000000"/>
                          </a:solidFill>
                          <a:effectLst/>
                          <a:latin typeface="宋体"/>
                          <a:cs typeface="宋体"/>
                        </a:rPr>
                        <a:t>×</a:t>
                      </a:r>
                      <a:r>
                        <a:rPr lang="en-US" sz="1800" kern="100">
                          <a:solidFill>
                            <a:srgbClr val="000000"/>
                          </a:solidFill>
                          <a:effectLst/>
                          <a:latin typeface="宋体"/>
                          <a:cs typeface="宋体"/>
                        </a:rPr>
                        <a:t>350</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770">
                <a:tc>
                  <a:txBody>
                    <a:bodyPr/>
                    <a:lstStyle/>
                    <a:p>
                      <a:pPr indent="0" algn="ctr">
                        <a:spcAft>
                          <a:spcPts val="0"/>
                        </a:spcAft>
                      </a:pPr>
                      <a:r>
                        <a:rPr lang="zh-CN" sz="1800" kern="100">
                          <a:solidFill>
                            <a:srgbClr val="000000"/>
                          </a:solidFill>
                          <a:effectLst/>
                          <a:latin typeface="宋体"/>
                          <a:cs typeface="宋体"/>
                        </a:rPr>
                        <a:t>四大名捕</a:t>
                      </a:r>
                      <a:r>
                        <a:rPr lang="en-US" sz="1800" kern="100">
                          <a:solidFill>
                            <a:srgbClr val="000000"/>
                          </a:solidFill>
                          <a:effectLst/>
                          <a:latin typeface="宋体"/>
                          <a:cs typeface="宋体"/>
                        </a:rPr>
                        <a:t>2.jpg</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800" kern="100">
                          <a:solidFill>
                            <a:srgbClr val="000000"/>
                          </a:solidFill>
                          <a:effectLst/>
                          <a:latin typeface="宋体"/>
                          <a:cs typeface="宋体"/>
                        </a:rPr>
                        <a:t>四大名捕</a:t>
                      </a:r>
                      <a:r>
                        <a:rPr lang="en-US" sz="1800" kern="100">
                          <a:solidFill>
                            <a:srgbClr val="000000"/>
                          </a:solidFill>
                          <a:effectLst/>
                          <a:latin typeface="宋体"/>
                          <a:cs typeface="宋体"/>
                        </a:rPr>
                        <a:t>2</a:t>
                      </a:r>
                      <a:endParaRPr lang="zh-CN" sz="1800" kern="10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800" kern="100" dirty="0">
                          <a:solidFill>
                            <a:srgbClr val="000000"/>
                          </a:solidFill>
                          <a:effectLst/>
                          <a:latin typeface="宋体"/>
                          <a:cs typeface="宋体"/>
                        </a:rPr>
                        <a:t>1200</a:t>
                      </a:r>
                      <a:r>
                        <a:rPr lang="zh-CN" sz="1800" kern="100" dirty="0">
                          <a:solidFill>
                            <a:srgbClr val="000000"/>
                          </a:solidFill>
                          <a:effectLst/>
                          <a:latin typeface="宋体"/>
                          <a:cs typeface="宋体"/>
                        </a:rPr>
                        <a:t>×</a:t>
                      </a:r>
                      <a:r>
                        <a:rPr lang="en-US" sz="1800" kern="100" dirty="0">
                          <a:solidFill>
                            <a:srgbClr val="000000"/>
                          </a:solidFill>
                          <a:effectLst/>
                          <a:latin typeface="宋体"/>
                          <a:cs typeface="宋体"/>
                        </a:rPr>
                        <a:t>350</a:t>
                      </a:r>
                      <a:endParaRPr lang="zh-CN" sz="1800" kern="100" dirty="0">
                        <a:solidFill>
                          <a:srgbClr val="000000"/>
                        </a:solidFill>
                        <a:effectLst/>
                        <a:latin typeface="宋体"/>
                        <a:cs typeface="宋体"/>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514350"/>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：在时间轴面板中设置各对象的动画效果，起始帧及动画效果</a:t>
            </a:r>
            <a:r>
              <a:rPr lang="zh-CN" altLang="en-US" sz="2000" kern="100" dirty="0" smtClean="0">
                <a:latin typeface="Times New Roman"/>
                <a:ea typeface="宋体"/>
              </a:rPr>
              <a:t>如下表所</a:t>
            </a:r>
            <a:r>
              <a:rPr lang="zh-CN" altLang="en-US" sz="2000" kern="100" dirty="0">
                <a:latin typeface="Times New Roman"/>
                <a:ea typeface="宋体"/>
              </a:rPr>
              <a:t>示；</a:t>
            </a:r>
            <a:endParaRPr lang="zh-CN" altLang="en-US" sz="2000" kern="100" dirty="0">
              <a:latin typeface="Times New Roman"/>
              <a:ea typeface="宋体"/>
            </a:endParaRPr>
          </a:p>
        </p:txBody>
      </p:sp>
      <p:graphicFrame>
        <p:nvGraphicFramePr>
          <p:cNvPr id="3" name="表格 2"/>
          <p:cNvGraphicFramePr>
            <a:graphicFrameLocks noGrp="1"/>
          </p:cNvGraphicFramePr>
          <p:nvPr/>
        </p:nvGraphicFramePr>
        <p:xfrm>
          <a:off x="346710" y="1428750"/>
          <a:ext cx="8340089" cy="3124200"/>
        </p:xfrm>
        <a:graphic>
          <a:graphicData uri="http://schemas.openxmlformats.org/drawingml/2006/table">
            <a:tbl>
              <a:tblPr firstRow="1" firstCol="1" bandRow="1"/>
              <a:tblGrid>
                <a:gridCol w="2275177"/>
                <a:gridCol w="1516228"/>
                <a:gridCol w="1516228"/>
                <a:gridCol w="1516228"/>
                <a:gridCol w="1516228"/>
              </a:tblGrid>
              <a:tr h="390525">
                <a:tc rowSpan="2">
                  <a:txBody>
                    <a:bodyPr/>
                    <a:lstStyle/>
                    <a:p>
                      <a:pPr indent="0" algn="ctr">
                        <a:spcAft>
                          <a:spcPts val="0"/>
                        </a:spcAft>
                      </a:pPr>
                      <a:r>
                        <a:rPr lang="zh-CN" sz="1600" kern="100" dirty="0">
                          <a:solidFill>
                            <a:srgbClr val="000000"/>
                          </a:solidFill>
                          <a:effectLst/>
                          <a:latin typeface="黑体"/>
                          <a:cs typeface="宋体"/>
                        </a:rPr>
                        <a:t>对象名称</a:t>
                      </a:r>
                      <a:endParaRPr lang="zh-CN" sz="1600" kern="100" dirty="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indent="0" algn="ctr">
                        <a:spcAft>
                          <a:spcPts val="0"/>
                        </a:spcAft>
                      </a:pPr>
                      <a:r>
                        <a:rPr lang="zh-CN" sz="1600" kern="100">
                          <a:solidFill>
                            <a:srgbClr val="000000"/>
                          </a:solidFill>
                          <a:effectLst/>
                          <a:latin typeface="黑体"/>
                          <a:cs typeface="宋体"/>
                        </a:rPr>
                        <a:t>动画</a:t>
                      </a:r>
                      <a:r>
                        <a:rPr lang="en-US" sz="1600" kern="100">
                          <a:solidFill>
                            <a:srgbClr val="000000"/>
                          </a:solidFill>
                          <a:effectLst/>
                          <a:latin typeface="黑体"/>
                          <a:cs typeface="宋体"/>
                        </a:rPr>
                        <a:t>1</a:t>
                      </a:r>
                      <a:endParaRPr lang="zh-CN" sz="16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cPr/>
                </a:tc>
                <a:tc gridSpan="2">
                  <a:txBody>
                    <a:bodyPr/>
                    <a:lstStyle/>
                    <a:p>
                      <a:pPr indent="0" algn="ctr">
                        <a:spcAft>
                          <a:spcPts val="0"/>
                        </a:spcAft>
                      </a:pPr>
                      <a:r>
                        <a:rPr lang="zh-CN" sz="1600" kern="100">
                          <a:solidFill>
                            <a:srgbClr val="000000"/>
                          </a:solidFill>
                          <a:effectLst/>
                          <a:latin typeface="黑体"/>
                          <a:cs typeface="宋体"/>
                        </a:rPr>
                        <a:t>动画</a:t>
                      </a:r>
                      <a:r>
                        <a:rPr lang="en-US" sz="1600" kern="100">
                          <a:solidFill>
                            <a:srgbClr val="000000"/>
                          </a:solidFill>
                          <a:effectLst/>
                          <a:latin typeface="黑体"/>
                          <a:cs typeface="宋体"/>
                        </a:rPr>
                        <a:t>2</a:t>
                      </a:r>
                      <a:endParaRPr lang="zh-CN" sz="16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cPr/>
                </a:tc>
              </a:tr>
              <a:tr h="390525">
                <a:tc vMerge="1">
                  <a:tcPr/>
                </a:tc>
                <a:tc>
                  <a:txBody>
                    <a:bodyPr/>
                    <a:lstStyle/>
                    <a:p>
                      <a:pPr indent="0" algn="ctr">
                        <a:spcAft>
                          <a:spcPts val="0"/>
                        </a:spcAft>
                      </a:pPr>
                      <a:r>
                        <a:rPr lang="zh-CN" sz="1600" kern="100">
                          <a:solidFill>
                            <a:srgbClr val="000000"/>
                          </a:solidFill>
                          <a:effectLst/>
                          <a:latin typeface="黑体"/>
                          <a:cs typeface="宋体"/>
                        </a:rPr>
                        <a:t>动画起始帧</a:t>
                      </a:r>
                      <a:endParaRPr lang="zh-CN" sz="16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a:solidFill>
                            <a:srgbClr val="000000"/>
                          </a:solidFill>
                          <a:effectLst/>
                          <a:latin typeface="黑体"/>
                          <a:cs typeface="宋体"/>
                        </a:rPr>
                        <a:t>动画效果</a:t>
                      </a:r>
                      <a:endParaRPr lang="zh-CN" sz="16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a:solidFill>
                            <a:srgbClr val="000000"/>
                          </a:solidFill>
                          <a:effectLst/>
                          <a:latin typeface="黑体"/>
                          <a:cs typeface="宋体"/>
                        </a:rPr>
                        <a:t>动画起始帧</a:t>
                      </a:r>
                      <a:endParaRPr lang="zh-CN" sz="16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a:solidFill>
                            <a:srgbClr val="000000"/>
                          </a:solidFill>
                          <a:effectLst/>
                          <a:latin typeface="黑体"/>
                          <a:cs typeface="宋体"/>
                        </a:rPr>
                        <a:t>动画效果</a:t>
                      </a:r>
                      <a:endParaRPr lang="zh-CN" sz="16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90525">
                <a:tc>
                  <a:txBody>
                    <a:bodyPr/>
                    <a:lstStyle/>
                    <a:p>
                      <a:pPr indent="0" algn="ctr">
                        <a:spcAft>
                          <a:spcPts val="0"/>
                        </a:spcAft>
                      </a:pPr>
                      <a:r>
                        <a:rPr lang="zh-CN" sz="1600" kern="100">
                          <a:solidFill>
                            <a:srgbClr val="000000"/>
                          </a:solidFill>
                          <a:effectLst/>
                          <a:latin typeface="宋体"/>
                          <a:cs typeface="宋体"/>
                        </a:rPr>
                        <a:t>四大名捕</a:t>
                      </a:r>
                      <a:r>
                        <a:rPr lang="en-US" sz="1600" kern="100">
                          <a:solidFill>
                            <a:srgbClr val="000000"/>
                          </a:solidFill>
                          <a:effectLst/>
                          <a:latin typeface="宋体"/>
                          <a:cs typeface="宋体"/>
                        </a:rPr>
                        <a:t>2</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放置</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61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渐近→淡出</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a:txBody>
                    <a:bodyPr/>
                    <a:lstStyle/>
                    <a:p>
                      <a:pPr indent="0" algn="ctr">
                        <a:spcAft>
                          <a:spcPts val="0"/>
                        </a:spcAft>
                      </a:pPr>
                      <a:r>
                        <a:rPr lang="zh-CN" sz="1600" kern="100">
                          <a:solidFill>
                            <a:srgbClr val="000000"/>
                          </a:solidFill>
                          <a:effectLst/>
                          <a:latin typeface="宋体"/>
                          <a:cs typeface="宋体"/>
                        </a:rPr>
                        <a:t>澳门风云</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放置</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131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渐近→淡出</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a:txBody>
                    <a:bodyPr/>
                    <a:lstStyle/>
                    <a:p>
                      <a:pPr indent="0" algn="ctr">
                        <a:spcAft>
                          <a:spcPts val="0"/>
                        </a:spcAft>
                      </a:pPr>
                      <a:r>
                        <a:rPr lang="zh-CN" sz="1600" kern="100">
                          <a:solidFill>
                            <a:srgbClr val="000000"/>
                          </a:solidFill>
                          <a:effectLst/>
                          <a:latin typeface="宋体"/>
                          <a:cs typeface="宋体"/>
                        </a:rPr>
                        <a:t>救火英雄</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放置</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201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渐近→淡出</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a:txBody>
                    <a:bodyPr/>
                    <a:lstStyle/>
                    <a:p>
                      <a:pPr indent="0" algn="ctr">
                        <a:spcAft>
                          <a:spcPts val="0"/>
                        </a:spcAft>
                      </a:pPr>
                      <a:r>
                        <a:rPr lang="zh-CN" sz="1600" kern="100">
                          <a:solidFill>
                            <a:srgbClr val="000000"/>
                          </a:solidFill>
                          <a:effectLst/>
                          <a:latin typeface="宋体"/>
                          <a:cs typeface="宋体"/>
                        </a:rPr>
                        <a:t>归来</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放置</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271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渐近→淡出</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a:txBody>
                    <a:bodyPr/>
                    <a:lstStyle/>
                    <a:p>
                      <a:pPr indent="0" algn="ctr">
                        <a:spcAft>
                          <a:spcPts val="0"/>
                        </a:spcAft>
                      </a:pPr>
                      <a:r>
                        <a:rPr lang="zh-CN" sz="1600" kern="100">
                          <a:solidFill>
                            <a:srgbClr val="000000"/>
                          </a:solidFill>
                          <a:effectLst/>
                          <a:latin typeface="宋体"/>
                          <a:cs typeface="宋体"/>
                        </a:rPr>
                        <a:t>李可乐寻人记</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放置</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341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渐近→淡出</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a:txBody>
                    <a:bodyPr/>
                    <a:lstStyle/>
                    <a:p>
                      <a:pPr indent="0" algn="ctr">
                        <a:spcAft>
                          <a:spcPts val="0"/>
                        </a:spcAft>
                      </a:pPr>
                      <a:r>
                        <a:rPr lang="zh-CN" sz="1600" kern="100">
                          <a:solidFill>
                            <a:srgbClr val="000000"/>
                          </a:solidFill>
                          <a:effectLst/>
                          <a:latin typeface="宋体"/>
                          <a:cs typeface="宋体"/>
                        </a:rPr>
                        <a:t>我在路上最爱你</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dirty="0">
                          <a:solidFill>
                            <a:srgbClr val="000000"/>
                          </a:solidFill>
                          <a:effectLst/>
                          <a:latin typeface="宋体"/>
                          <a:cs typeface="宋体"/>
                        </a:rPr>
                        <a:t>1</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a:solidFill>
                            <a:srgbClr val="000000"/>
                          </a:solidFill>
                          <a:effectLst/>
                          <a:latin typeface="宋体"/>
                          <a:cs typeface="宋体"/>
                        </a:rPr>
                        <a:t>放置</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en-US" sz="1600" kern="100">
                          <a:solidFill>
                            <a:srgbClr val="000000"/>
                          </a:solidFill>
                          <a:effectLst/>
                          <a:latin typeface="宋体"/>
                          <a:cs typeface="宋体"/>
                        </a:rPr>
                        <a:t>411</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spcAft>
                          <a:spcPts val="0"/>
                        </a:spcAft>
                      </a:pPr>
                      <a:r>
                        <a:rPr lang="zh-CN" sz="1600" kern="100" dirty="0">
                          <a:solidFill>
                            <a:srgbClr val="000000"/>
                          </a:solidFill>
                          <a:effectLst/>
                          <a:latin typeface="宋体"/>
                          <a:cs typeface="宋体"/>
                        </a:rPr>
                        <a:t>渐近→淡出</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399334"/>
            <a:ext cx="8458200" cy="191905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：将组对象“动态</a:t>
            </a:r>
            <a:r>
              <a:rPr lang="en-US" altLang="zh-CN" sz="2000" kern="100" dirty="0" smtClean="0">
                <a:latin typeface="Times New Roman"/>
                <a:ea typeface="宋体"/>
              </a:rPr>
              <a:t>Logo</a:t>
            </a:r>
            <a:r>
              <a:rPr lang="en-US" altLang="zh-CN" sz="2000" kern="100" dirty="0">
                <a:latin typeface="Times New Roman"/>
                <a:ea typeface="宋体"/>
              </a:rPr>
              <a:t>”</a:t>
            </a:r>
            <a:r>
              <a:rPr lang="zh-CN" altLang="en-US" sz="2000" kern="100" dirty="0">
                <a:latin typeface="Times New Roman"/>
                <a:ea typeface="宋体"/>
              </a:rPr>
              <a:t>移至场景第</a:t>
            </a:r>
            <a:r>
              <a:rPr lang="en-US" altLang="zh-CN" sz="2000" kern="100" dirty="0">
                <a:latin typeface="Times New Roman"/>
                <a:ea typeface="宋体"/>
              </a:rPr>
              <a:t>1</a:t>
            </a:r>
            <a:r>
              <a:rPr lang="zh-CN" altLang="en-US" sz="2000" kern="100" dirty="0">
                <a:latin typeface="Times New Roman"/>
                <a:ea typeface="宋体"/>
              </a:rPr>
              <a:t>层；</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：制作动态超链接播放小图片按钮；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）插入图像“四大名捕</a:t>
            </a:r>
            <a:r>
              <a:rPr lang="en-US" altLang="zh-CN" sz="2000" kern="100" dirty="0">
                <a:latin typeface="Times New Roman"/>
                <a:ea typeface="宋体"/>
              </a:rPr>
              <a:t>2_small.jpg”</a:t>
            </a:r>
            <a:r>
              <a:rPr lang="zh-CN" altLang="en-US" sz="2000" kern="100" dirty="0">
                <a:latin typeface="Times New Roman"/>
                <a:ea typeface="宋体"/>
              </a:rPr>
              <a:t>，重命名为“四大名捕</a:t>
            </a:r>
            <a:r>
              <a:rPr lang="en-US" altLang="zh-CN" sz="2000" kern="100" dirty="0">
                <a:latin typeface="Times New Roman"/>
                <a:ea typeface="宋体"/>
              </a:rPr>
              <a:t>2s”</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）按下图设置该“四大名捕</a:t>
            </a:r>
            <a:r>
              <a:rPr lang="en-US" altLang="zh-CN" sz="2000" kern="100" dirty="0">
                <a:latin typeface="Times New Roman"/>
                <a:ea typeface="宋体"/>
              </a:rPr>
              <a:t>2s”</a:t>
            </a:r>
            <a:r>
              <a:rPr lang="zh-CN" altLang="en-US" sz="2000" kern="100" dirty="0">
                <a:latin typeface="Times New Roman"/>
                <a:ea typeface="宋体"/>
              </a:rPr>
              <a:t>对象边框线为</a:t>
            </a:r>
            <a:r>
              <a:rPr lang="en-US" altLang="zh-CN" sz="2000" kern="100" dirty="0">
                <a:latin typeface="Times New Roman"/>
                <a:ea typeface="宋体"/>
              </a:rPr>
              <a:t>2</a:t>
            </a:r>
            <a:r>
              <a:rPr lang="zh-CN" altLang="en-US" sz="2000" kern="100" dirty="0">
                <a:latin typeface="Times New Roman"/>
                <a:ea typeface="宋体"/>
              </a:rPr>
              <a:t>磅，白色；</a:t>
            </a:r>
            <a:endParaRPr lang="zh-CN" altLang="en-US" sz="2000" kern="100" dirty="0">
              <a:latin typeface="Times New Roman"/>
              <a:ea typeface="宋体"/>
            </a:endParaRPr>
          </a:p>
        </p:txBody>
      </p:sp>
      <p:pic>
        <p:nvPicPr>
          <p:cNvPr id="82945"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3490" y="2333625"/>
            <a:ext cx="663702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57150"/>
            <a:ext cx="8458200" cy="4926477"/>
          </a:xfrm>
          <a:prstGeom prst="rect">
            <a:avLst/>
          </a:prstGeom>
        </p:spPr>
        <p:txBody>
          <a:bodyPr wrap="square">
            <a:spAutoFit/>
          </a:bodyPr>
          <a:lstStyle/>
          <a:p>
            <a:pPr indent="542925" algn="just">
              <a:lnSpc>
                <a:spcPct val="120000"/>
              </a:lnSpc>
              <a:spcBef>
                <a:spcPts val="0"/>
              </a:spcBef>
              <a:spcAft>
                <a:spcPts val="1000"/>
              </a:spcAft>
            </a:pPr>
            <a:r>
              <a:rPr lang="zh-CN" altLang="en-US" sz="1800" kern="100" dirty="0">
                <a:latin typeface="Times New Roman"/>
                <a:ea typeface="宋体"/>
              </a:rPr>
              <a:t>（</a:t>
            </a:r>
            <a:r>
              <a:rPr lang="en-US" altLang="zh-CN" sz="1800" kern="100" dirty="0">
                <a:latin typeface="Times New Roman"/>
                <a:ea typeface="宋体"/>
              </a:rPr>
              <a:t>3</a:t>
            </a:r>
            <a:r>
              <a:rPr lang="zh-CN" altLang="en-US" sz="1800" kern="100" dirty="0">
                <a:latin typeface="Times New Roman"/>
                <a:ea typeface="宋体"/>
              </a:rPr>
              <a:t>）在轮廓面板中的“四大名捕</a:t>
            </a:r>
            <a:r>
              <a:rPr lang="en-US" altLang="zh-CN" sz="1800" kern="100" dirty="0">
                <a:latin typeface="Times New Roman"/>
                <a:ea typeface="宋体"/>
              </a:rPr>
              <a:t>2s”</a:t>
            </a:r>
            <a:r>
              <a:rPr lang="zh-CN" altLang="en-US" sz="1800" kern="100" dirty="0">
                <a:latin typeface="Times New Roman"/>
                <a:ea typeface="宋体"/>
              </a:rPr>
              <a:t>对象上右击鼠标，选择“转换”→“转换为按钮”；</a:t>
            </a:r>
            <a:endParaRPr lang="zh-CN" altLang="en-US" sz="1800" kern="100" dirty="0">
              <a:latin typeface="Times New Roman"/>
              <a:ea typeface="宋体"/>
            </a:endParaRPr>
          </a:p>
          <a:p>
            <a:pPr indent="542925" algn="just">
              <a:lnSpc>
                <a:spcPct val="120000"/>
              </a:lnSpc>
              <a:spcBef>
                <a:spcPts val="0"/>
              </a:spcBef>
              <a:spcAft>
                <a:spcPts val="1000"/>
              </a:spcAft>
            </a:pPr>
            <a:r>
              <a:rPr lang="zh-CN" altLang="en-US" sz="1800" kern="100" dirty="0">
                <a:latin typeface="Times New Roman"/>
                <a:ea typeface="宋体"/>
              </a:rPr>
              <a:t>（</a:t>
            </a:r>
            <a:r>
              <a:rPr lang="en-US" altLang="zh-CN" sz="1800" kern="100" dirty="0">
                <a:latin typeface="Times New Roman"/>
                <a:ea typeface="宋体"/>
              </a:rPr>
              <a:t>4</a:t>
            </a:r>
            <a:r>
              <a:rPr lang="zh-CN" altLang="en-US" sz="1800" kern="100" dirty="0">
                <a:latin typeface="Times New Roman"/>
                <a:ea typeface="宋体"/>
              </a:rPr>
              <a:t>）在“四大名捕</a:t>
            </a:r>
            <a:r>
              <a:rPr lang="en-US" altLang="zh-CN" sz="1800" kern="100" dirty="0">
                <a:latin typeface="Times New Roman"/>
                <a:ea typeface="宋体"/>
              </a:rPr>
              <a:t>2s”</a:t>
            </a:r>
            <a:r>
              <a:rPr lang="zh-CN" altLang="en-US" sz="1800" kern="100" dirty="0">
                <a:latin typeface="Times New Roman"/>
                <a:ea typeface="宋体"/>
              </a:rPr>
              <a:t>按钮对象的属性面板中勾选“有分隔经过状态”；</a:t>
            </a:r>
            <a:endParaRPr lang="zh-CN" altLang="en-US" sz="1800" kern="100" dirty="0">
              <a:latin typeface="Times New Roman"/>
              <a:ea typeface="宋体"/>
            </a:endParaRPr>
          </a:p>
          <a:p>
            <a:pPr indent="542925" algn="just">
              <a:lnSpc>
                <a:spcPct val="120000"/>
              </a:lnSpc>
              <a:spcBef>
                <a:spcPts val="0"/>
              </a:spcBef>
              <a:spcAft>
                <a:spcPts val="1000"/>
              </a:spcAft>
            </a:pPr>
            <a:r>
              <a:rPr lang="zh-CN" altLang="en-US" sz="1800" kern="100" dirty="0">
                <a:latin typeface="Times New Roman"/>
                <a:ea typeface="宋体"/>
              </a:rPr>
              <a:t>（</a:t>
            </a:r>
            <a:r>
              <a:rPr lang="en-US" altLang="zh-CN" sz="1800" kern="100" dirty="0">
                <a:latin typeface="Times New Roman"/>
                <a:ea typeface="宋体"/>
              </a:rPr>
              <a:t>5</a:t>
            </a:r>
            <a:r>
              <a:rPr lang="zh-CN" altLang="en-US" sz="1800" kern="100" dirty="0">
                <a:latin typeface="Times New Roman"/>
                <a:ea typeface="宋体"/>
              </a:rPr>
              <a:t>）展开轮廓面板中“四大名捕</a:t>
            </a:r>
            <a:r>
              <a:rPr lang="en-US" altLang="zh-CN" sz="1800" kern="100" dirty="0">
                <a:latin typeface="Times New Roman"/>
                <a:ea typeface="宋体"/>
              </a:rPr>
              <a:t>2s”</a:t>
            </a:r>
            <a:r>
              <a:rPr lang="zh-CN" altLang="en-US" sz="1800" kern="100" dirty="0">
                <a:latin typeface="Times New Roman"/>
                <a:ea typeface="宋体"/>
              </a:rPr>
              <a:t>按钮对象下的“向上</a:t>
            </a:r>
            <a:r>
              <a:rPr lang="en-US" altLang="zh-CN" sz="1800" kern="100" dirty="0">
                <a:latin typeface="Times New Roman"/>
                <a:ea typeface="宋体"/>
              </a:rPr>
              <a:t>/</a:t>
            </a:r>
            <a:r>
              <a:rPr lang="zh-CN" altLang="en-US" sz="1800" kern="100" dirty="0">
                <a:latin typeface="Times New Roman"/>
                <a:ea typeface="宋体"/>
              </a:rPr>
              <a:t>向下</a:t>
            </a:r>
            <a:r>
              <a:rPr lang="en-US" altLang="zh-CN" sz="1800" kern="100" dirty="0">
                <a:latin typeface="Times New Roman"/>
                <a:ea typeface="宋体"/>
              </a:rPr>
              <a:t>/</a:t>
            </a:r>
            <a:r>
              <a:rPr lang="zh-CN" altLang="en-US" sz="1800" kern="100" dirty="0">
                <a:latin typeface="Times New Roman"/>
                <a:ea typeface="宋体"/>
              </a:rPr>
              <a:t>按键 状态”，双击其下“四大名捕</a:t>
            </a:r>
            <a:r>
              <a:rPr lang="en-US" altLang="zh-CN" sz="1800" kern="100" dirty="0">
                <a:latin typeface="Times New Roman"/>
                <a:ea typeface="宋体"/>
              </a:rPr>
              <a:t>2s”</a:t>
            </a:r>
            <a:r>
              <a:rPr lang="zh-CN" altLang="en-US" sz="1800" kern="100" dirty="0">
                <a:latin typeface="Times New Roman"/>
                <a:ea typeface="宋体"/>
              </a:rPr>
              <a:t>对象，在其属性面</a:t>
            </a:r>
            <a:r>
              <a:rPr lang="zh-CN" altLang="en-US" sz="1800" kern="100" dirty="0" smtClean="0">
                <a:latin typeface="Times New Roman"/>
                <a:ea typeface="宋体"/>
              </a:rPr>
              <a:t>板调整</a:t>
            </a:r>
            <a:r>
              <a:rPr lang="zh-CN" altLang="en-US" sz="1800" kern="100" dirty="0">
                <a:latin typeface="Times New Roman"/>
                <a:ea typeface="宋体"/>
              </a:rPr>
              <a:t>该图像亮度值为对比度为</a:t>
            </a:r>
            <a:r>
              <a:rPr lang="en-US" altLang="zh-CN" sz="1800" kern="100" dirty="0">
                <a:latin typeface="Times New Roman"/>
                <a:ea typeface="宋体"/>
              </a:rPr>
              <a:t>-80</a:t>
            </a:r>
            <a:r>
              <a:rPr lang="zh-CN" altLang="en-US" sz="1800" kern="100" dirty="0">
                <a:latin typeface="Times New Roman"/>
                <a:ea typeface="宋体"/>
              </a:rPr>
              <a:t>；设置边框线为</a:t>
            </a:r>
            <a:r>
              <a:rPr lang="en-US" altLang="zh-CN" sz="1800" kern="100" dirty="0">
                <a:latin typeface="Times New Roman"/>
                <a:ea typeface="宋体"/>
              </a:rPr>
              <a:t>2</a:t>
            </a:r>
            <a:r>
              <a:rPr lang="zh-CN" altLang="en-US" sz="1800" kern="100" dirty="0">
                <a:latin typeface="Times New Roman"/>
                <a:ea typeface="宋体"/>
              </a:rPr>
              <a:t>磅，黑色；</a:t>
            </a:r>
            <a:endParaRPr lang="zh-CN" altLang="en-US" sz="1800" kern="100" dirty="0">
              <a:latin typeface="Times New Roman"/>
              <a:ea typeface="宋体"/>
            </a:endParaRPr>
          </a:p>
          <a:p>
            <a:pPr indent="542925" algn="just">
              <a:lnSpc>
                <a:spcPct val="120000"/>
              </a:lnSpc>
              <a:spcBef>
                <a:spcPts val="0"/>
              </a:spcBef>
              <a:spcAft>
                <a:spcPts val="1000"/>
              </a:spcAft>
            </a:pPr>
            <a:r>
              <a:rPr lang="zh-CN" altLang="en-US" sz="1800" kern="100" dirty="0">
                <a:latin typeface="Times New Roman"/>
                <a:ea typeface="宋体"/>
              </a:rPr>
              <a:t>（</a:t>
            </a:r>
            <a:r>
              <a:rPr lang="en-US" altLang="zh-CN" sz="1800" kern="100" dirty="0">
                <a:latin typeface="Times New Roman"/>
                <a:ea typeface="宋体"/>
              </a:rPr>
              <a:t>6</a:t>
            </a:r>
            <a:r>
              <a:rPr lang="zh-CN" altLang="en-US" sz="1800" kern="100" dirty="0">
                <a:latin typeface="Times New Roman"/>
                <a:ea typeface="宋体"/>
              </a:rPr>
              <a:t>）展开轮廓面板中“四大名捕</a:t>
            </a:r>
            <a:r>
              <a:rPr lang="en-US" altLang="zh-CN" sz="1800" kern="100" dirty="0">
                <a:latin typeface="Times New Roman"/>
                <a:ea typeface="宋体"/>
              </a:rPr>
              <a:t>2s”</a:t>
            </a:r>
            <a:r>
              <a:rPr lang="zh-CN" altLang="en-US" sz="1800" kern="100" dirty="0">
                <a:latin typeface="Times New Roman"/>
                <a:ea typeface="宋体"/>
              </a:rPr>
              <a:t>按钮对象下的“移过 状态”，将其下“四大名捕</a:t>
            </a:r>
            <a:r>
              <a:rPr lang="en-US" altLang="zh-CN" sz="1800" kern="100" dirty="0">
                <a:latin typeface="Times New Roman"/>
                <a:ea typeface="宋体"/>
              </a:rPr>
              <a:t>2s”</a:t>
            </a:r>
            <a:r>
              <a:rPr lang="zh-CN" altLang="en-US" sz="1800" kern="100" dirty="0">
                <a:latin typeface="Times New Roman"/>
                <a:ea typeface="宋体"/>
              </a:rPr>
              <a:t>对象转换为影片剪辑，勾选“结束时停止播放”；选中该影片剪辑中的图像，为其添加持续时间为</a:t>
            </a:r>
            <a:r>
              <a:rPr lang="en-US" altLang="zh-CN" sz="1800" kern="100" dirty="0">
                <a:latin typeface="Times New Roman"/>
                <a:ea typeface="宋体"/>
              </a:rPr>
              <a:t>5</a:t>
            </a:r>
            <a:r>
              <a:rPr lang="zh-CN" altLang="en-US" sz="1800" kern="100" dirty="0">
                <a:latin typeface="Times New Roman"/>
                <a:ea typeface="宋体"/>
              </a:rPr>
              <a:t>帧的移动效果；单击“预览帧”按钮后，单击时间轴面板第</a:t>
            </a:r>
            <a:r>
              <a:rPr lang="en-US" altLang="zh-CN" sz="1800" kern="100" dirty="0">
                <a:latin typeface="Times New Roman"/>
                <a:ea typeface="宋体"/>
              </a:rPr>
              <a:t>5</a:t>
            </a:r>
            <a:r>
              <a:rPr lang="zh-CN" altLang="en-US" sz="1800" kern="100" dirty="0">
                <a:latin typeface="Times New Roman"/>
                <a:ea typeface="宋体"/>
              </a:rPr>
              <a:t>帧，设置该图像</a:t>
            </a:r>
            <a:r>
              <a:rPr lang="en-US" altLang="zh-CN" sz="1800" kern="100" dirty="0">
                <a:latin typeface="Times New Roman"/>
                <a:ea typeface="宋体"/>
              </a:rPr>
              <a:t>y</a:t>
            </a:r>
            <a:r>
              <a:rPr lang="zh-CN" altLang="en-US" sz="1800" kern="100" dirty="0">
                <a:latin typeface="Times New Roman"/>
                <a:ea typeface="宋体"/>
              </a:rPr>
              <a:t>坐标值为</a:t>
            </a:r>
            <a:r>
              <a:rPr lang="en-US" altLang="zh-CN" sz="1800" kern="100" dirty="0">
                <a:latin typeface="Times New Roman"/>
                <a:ea typeface="宋体"/>
              </a:rPr>
              <a:t>-20</a:t>
            </a:r>
            <a:r>
              <a:rPr lang="zh-CN" altLang="en-US" sz="1800" kern="100" dirty="0">
                <a:latin typeface="Times New Roman"/>
                <a:ea typeface="宋体"/>
              </a:rPr>
              <a:t>；单击时间轴第</a:t>
            </a:r>
            <a:r>
              <a:rPr lang="en-US" altLang="zh-CN" sz="1800" kern="100" dirty="0">
                <a:latin typeface="Times New Roman"/>
                <a:ea typeface="宋体"/>
              </a:rPr>
              <a:t>1</a:t>
            </a:r>
            <a:r>
              <a:rPr lang="zh-CN" altLang="en-US" sz="1800" kern="100" dirty="0">
                <a:latin typeface="Times New Roman"/>
                <a:ea typeface="宋体"/>
              </a:rPr>
              <a:t>帧前面的“”按钮，设置该图像</a:t>
            </a:r>
            <a:r>
              <a:rPr lang="en-US" altLang="zh-CN" sz="1800" kern="100" dirty="0">
                <a:latin typeface="Times New Roman"/>
                <a:ea typeface="宋体"/>
              </a:rPr>
              <a:t>y</a:t>
            </a:r>
            <a:r>
              <a:rPr lang="zh-CN" altLang="en-US" sz="1800" kern="100" dirty="0">
                <a:latin typeface="Times New Roman"/>
                <a:ea typeface="宋体"/>
              </a:rPr>
              <a:t>坐标值为</a:t>
            </a:r>
            <a:r>
              <a:rPr lang="en-US" altLang="zh-CN" sz="1800" kern="100" dirty="0">
                <a:latin typeface="Times New Roman"/>
                <a:ea typeface="宋体"/>
              </a:rPr>
              <a:t>0</a:t>
            </a:r>
            <a:r>
              <a:rPr lang="zh-CN" altLang="en-US" sz="1800" kern="100" dirty="0" smtClean="0">
                <a:latin typeface="Times New Roman"/>
                <a:ea typeface="宋体"/>
              </a:rPr>
              <a:t>；</a:t>
            </a:r>
            <a:endParaRPr lang="en-US" altLang="zh-CN" sz="1800" kern="100" dirty="0" smtClean="0">
              <a:latin typeface="Times New Roman"/>
              <a:ea typeface="宋体"/>
            </a:endParaRPr>
          </a:p>
          <a:p>
            <a:pPr indent="542925" algn="just">
              <a:lnSpc>
                <a:spcPct val="120000"/>
              </a:lnSpc>
              <a:spcBef>
                <a:spcPts val="0"/>
              </a:spcBef>
              <a:spcAft>
                <a:spcPts val="1000"/>
              </a:spcAft>
            </a:pPr>
            <a:r>
              <a:rPr lang="zh-CN" altLang="en-US" sz="1800" kern="100" dirty="0">
                <a:latin typeface="Times New Roman"/>
                <a:ea typeface="宋体"/>
              </a:rPr>
              <a:t>（</a:t>
            </a:r>
            <a:r>
              <a:rPr lang="en-US" altLang="zh-CN" sz="1800" kern="100" dirty="0">
                <a:latin typeface="Times New Roman"/>
                <a:ea typeface="宋体"/>
              </a:rPr>
              <a:t>7</a:t>
            </a:r>
            <a:r>
              <a:rPr lang="zh-CN" altLang="en-US" sz="1800" kern="100" dirty="0">
                <a:latin typeface="Times New Roman"/>
                <a:ea typeface="宋体"/>
              </a:rPr>
              <a:t>）复制“四大名捕</a:t>
            </a:r>
            <a:r>
              <a:rPr lang="en-US" altLang="zh-CN" sz="1800" kern="100" dirty="0">
                <a:latin typeface="Times New Roman"/>
                <a:ea typeface="宋体"/>
              </a:rPr>
              <a:t>2s”</a:t>
            </a:r>
            <a:r>
              <a:rPr lang="zh-CN" altLang="en-US" sz="1800" kern="100" dirty="0">
                <a:latin typeface="Times New Roman"/>
                <a:ea typeface="宋体"/>
              </a:rPr>
              <a:t>按钮对象</a:t>
            </a:r>
            <a:r>
              <a:rPr lang="en-US" altLang="zh-CN" sz="1800" kern="100" dirty="0">
                <a:latin typeface="Times New Roman"/>
                <a:ea typeface="宋体"/>
              </a:rPr>
              <a:t>5</a:t>
            </a:r>
            <a:r>
              <a:rPr lang="zh-CN" altLang="en-US" sz="1800" kern="100" dirty="0">
                <a:latin typeface="Times New Roman"/>
                <a:ea typeface="宋体"/>
              </a:rPr>
              <a:t>次，分别重命名为“澳门风云</a:t>
            </a:r>
            <a:r>
              <a:rPr lang="en-US" altLang="zh-CN" sz="1800" kern="100" dirty="0">
                <a:latin typeface="Times New Roman"/>
                <a:ea typeface="宋体"/>
              </a:rPr>
              <a:t>s”</a:t>
            </a:r>
            <a:r>
              <a:rPr lang="zh-CN" altLang="en-US" sz="1800" kern="100" dirty="0">
                <a:latin typeface="Times New Roman"/>
                <a:ea typeface="宋体"/>
              </a:rPr>
              <a:t>、“救火英雄</a:t>
            </a:r>
            <a:r>
              <a:rPr lang="en-US" altLang="zh-CN" sz="1800" kern="100" dirty="0">
                <a:latin typeface="Times New Roman"/>
                <a:ea typeface="宋体"/>
              </a:rPr>
              <a:t>s”</a:t>
            </a:r>
            <a:r>
              <a:rPr lang="zh-CN" altLang="en-US" sz="1800" kern="100" dirty="0">
                <a:latin typeface="Times New Roman"/>
                <a:ea typeface="宋体"/>
              </a:rPr>
              <a:t>、“归来</a:t>
            </a:r>
            <a:r>
              <a:rPr lang="en-US" altLang="zh-CN" sz="1800" kern="100" dirty="0">
                <a:latin typeface="Times New Roman"/>
                <a:ea typeface="宋体"/>
              </a:rPr>
              <a:t>s”</a:t>
            </a:r>
            <a:r>
              <a:rPr lang="zh-CN" altLang="en-US" sz="1800" kern="100" dirty="0">
                <a:latin typeface="Times New Roman"/>
                <a:ea typeface="宋体"/>
              </a:rPr>
              <a:t>、“李可乐寻人记</a:t>
            </a:r>
            <a:r>
              <a:rPr lang="en-US" altLang="zh-CN" sz="1800" kern="100" dirty="0">
                <a:latin typeface="Times New Roman"/>
                <a:ea typeface="宋体"/>
              </a:rPr>
              <a:t>s”</a:t>
            </a:r>
            <a:r>
              <a:rPr lang="zh-CN" altLang="en-US" sz="1800" kern="100" dirty="0">
                <a:latin typeface="Times New Roman"/>
                <a:ea typeface="宋体"/>
              </a:rPr>
              <a:t>、“我在路上最爱你</a:t>
            </a:r>
            <a:r>
              <a:rPr lang="en-US" altLang="zh-CN" sz="1800" kern="100" dirty="0">
                <a:latin typeface="Times New Roman"/>
                <a:ea typeface="宋体"/>
              </a:rPr>
              <a:t>s”</a:t>
            </a:r>
            <a:r>
              <a:rPr lang="zh-CN" altLang="en-US" sz="1800" kern="100" dirty="0">
                <a:latin typeface="Times New Roman"/>
                <a:ea typeface="宋体"/>
              </a:rPr>
              <a:t>；</a:t>
            </a:r>
            <a:endParaRPr lang="zh-CN" altLang="en-US"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235510"/>
            <a:ext cx="8458200" cy="4774640"/>
          </a:xfrm>
          <a:prstGeom prst="rect">
            <a:avLst/>
          </a:prstGeom>
        </p:spPr>
        <p:txBody>
          <a:bodyPr wrap="square">
            <a:spAutoFit/>
          </a:bodyPr>
          <a:lstStyle/>
          <a:p>
            <a:pPr indent="542925" algn="just">
              <a:lnSpc>
                <a:spcPct val="110000"/>
              </a:lnSpc>
              <a:spcBef>
                <a:spcPts val="0"/>
              </a:spcBef>
              <a:spcAft>
                <a:spcPts val="1000"/>
              </a:spcAft>
            </a:pPr>
            <a:r>
              <a:rPr lang="zh-CN" altLang="en-US" sz="1800" kern="100" dirty="0">
                <a:latin typeface="Times New Roman"/>
                <a:ea typeface="宋体"/>
              </a:rPr>
              <a:t>（</a:t>
            </a:r>
            <a:r>
              <a:rPr lang="en-US" altLang="zh-CN" sz="1800" kern="100" dirty="0">
                <a:latin typeface="Times New Roman"/>
                <a:ea typeface="宋体"/>
              </a:rPr>
              <a:t>8</a:t>
            </a:r>
            <a:r>
              <a:rPr lang="zh-CN" altLang="en-US" sz="1800" kern="100" dirty="0">
                <a:latin typeface="Times New Roman"/>
                <a:ea typeface="宋体"/>
              </a:rPr>
              <a:t>）按下</a:t>
            </a:r>
            <a:r>
              <a:rPr lang="zh-CN" altLang="en-US" sz="1800" kern="100" dirty="0" smtClean="0">
                <a:latin typeface="Times New Roman"/>
                <a:ea typeface="宋体"/>
              </a:rPr>
              <a:t>图方法</a:t>
            </a:r>
            <a:r>
              <a:rPr lang="zh-CN" altLang="en-US" sz="1800" kern="100" dirty="0">
                <a:latin typeface="Times New Roman"/>
                <a:ea typeface="宋体"/>
              </a:rPr>
              <a:t>分别将上步中复制出的</a:t>
            </a:r>
            <a:r>
              <a:rPr lang="en-US" altLang="zh-CN" sz="1800" kern="100" dirty="0">
                <a:latin typeface="Times New Roman"/>
                <a:ea typeface="宋体"/>
              </a:rPr>
              <a:t>5</a:t>
            </a:r>
            <a:r>
              <a:rPr lang="zh-CN" altLang="en-US" sz="1800" kern="100" dirty="0">
                <a:latin typeface="Times New Roman"/>
                <a:ea typeface="宋体"/>
              </a:rPr>
              <a:t>个按钮中的各状态的图片替换为“澳门风云</a:t>
            </a:r>
            <a:r>
              <a:rPr lang="en-US" altLang="zh-CN" sz="1800" kern="100" dirty="0">
                <a:latin typeface="Times New Roman"/>
                <a:ea typeface="宋体"/>
              </a:rPr>
              <a:t>_small.jpg”</a:t>
            </a:r>
            <a:r>
              <a:rPr lang="zh-CN" altLang="en-US" sz="1800" kern="100" dirty="0">
                <a:latin typeface="Times New Roman"/>
                <a:ea typeface="宋体"/>
              </a:rPr>
              <a:t>、“救火英雄</a:t>
            </a:r>
            <a:r>
              <a:rPr lang="en-US" altLang="zh-CN" sz="1800" kern="100" dirty="0">
                <a:latin typeface="Times New Roman"/>
                <a:ea typeface="宋体"/>
              </a:rPr>
              <a:t>_small.jpg”</a:t>
            </a:r>
            <a:r>
              <a:rPr lang="zh-CN" altLang="en-US" sz="1800" kern="100" dirty="0">
                <a:latin typeface="Times New Roman"/>
                <a:ea typeface="宋体"/>
              </a:rPr>
              <a:t>、“归来</a:t>
            </a:r>
            <a:r>
              <a:rPr lang="en-US" altLang="zh-CN" sz="1800" kern="100" dirty="0">
                <a:latin typeface="Times New Roman"/>
                <a:ea typeface="宋体"/>
              </a:rPr>
              <a:t>_small.jpg”</a:t>
            </a:r>
            <a:r>
              <a:rPr lang="zh-CN" altLang="en-US" sz="1800" kern="100" dirty="0">
                <a:latin typeface="Times New Roman"/>
                <a:ea typeface="宋体"/>
              </a:rPr>
              <a:t>、“李可乐寻人记</a:t>
            </a:r>
            <a:r>
              <a:rPr lang="en-US" altLang="zh-CN" sz="1800" kern="100" dirty="0">
                <a:latin typeface="Times New Roman"/>
                <a:ea typeface="宋体"/>
              </a:rPr>
              <a:t>_small.jpg”</a:t>
            </a:r>
            <a:r>
              <a:rPr lang="zh-CN" altLang="en-US" sz="1800" kern="100" dirty="0">
                <a:latin typeface="Times New Roman"/>
                <a:ea typeface="宋体"/>
              </a:rPr>
              <a:t>、“我在路上最爱你</a:t>
            </a:r>
            <a:r>
              <a:rPr lang="en-US" altLang="zh-CN" sz="1800" kern="100" dirty="0">
                <a:latin typeface="Times New Roman"/>
                <a:ea typeface="宋体"/>
              </a:rPr>
              <a:t>_small.jpg”</a:t>
            </a:r>
            <a:r>
              <a:rPr lang="zh-CN" altLang="en-US" sz="1800" kern="100" dirty="0" smtClean="0">
                <a:latin typeface="Times New Roman"/>
                <a:ea typeface="宋体"/>
              </a:rPr>
              <a:t>；</a:t>
            </a:r>
            <a:endParaRPr lang="en-US" altLang="zh-CN" sz="1800" kern="100" dirty="0" smtClean="0">
              <a:latin typeface="Times New Roman"/>
              <a:ea typeface="宋体"/>
            </a:endParaRPr>
          </a:p>
          <a:p>
            <a:pPr indent="542925" algn="just">
              <a:lnSpc>
                <a:spcPct val="110000"/>
              </a:lnSpc>
              <a:spcBef>
                <a:spcPts val="0"/>
              </a:spcBef>
              <a:spcAft>
                <a:spcPts val="1000"/>
              </a:spcAft>
            </a:pPr>
            <a:endParaRPr lang="en-US" altLang="zh-CN" sz="1800" kern="100" dirty="0" smtClean="0">
              <a:latin typeface="Times New Roman"/>
              <a:ea typeface="宋体"/>
            </a:endParaRPr>
          </a:p>
          <a:p>
            <a:pPr indent="542925" algn="just">
              <a:lnSpc>
                <a:spcPct val="110000"/>
              </a:lnSpc>
              <a:spcBef>
                <a:spcPts val="0"/>
              </a:spcBef>
              <a:spcAft>
                <a:spcPts val="1000"/>
              </a:spcAft>
            </a:pPr>
            <a:endParaRPr lang="en-US" altLang="zh-CN" sz="1800" kern="100" dirty="0">
              <a:latin typeface="Times New Roman"/>
              <a:ea typeface="宋体"/>
            </a:endParaRPr>
          </a:p>
          <a:p>
            <a:pPr indent="542925" algn="just">
              <a:lnSpc>
                <a:spcPct val="110000"/>
              </a:lnSpc>
              <a:spcBef>
                <a:spcPts val="0"/>
              </a:spcBef>
              <a:spcAft>
                <a:spcPts val="1000"/>
              </a:spcAft>
            </a:pPr>
            <a:endParaRPr lang="en-US" altLang="zh-CN" sz="1800" kern="100" dirty="0">
              <a:latin typeface="Times New Roman"/>
              <a:ea typeface="宋体"/>
            </a:endParaRPr>
          </a:p>
          <a:p>
            <a:pPr indent="542925" algn="just">
              <a:lnSpc>
                <a:spcPct val="110000"/>
              </a:lnSpc>
              <a:spcBef>
                <a:spcPts val="0"/>
              </a:spcBef>
              <a:spcAft>
                <a:spcPts val="1000"/>
              </a:spcAft>
            </a:pPr>
            <a:endParaRPr lang="en-US" altLang="zh-CN" sz="1800" kern="100" dirty="0" smtClean="0">
              <a:latin typeface="Times New Roman"/>
              <a:ea typeface="宋体"/>
            </a:endParaRPr>
          </a:p>
          <a:p>
            <a:pPr indent="542925" algn="just">
              <a:lnSpc>
                <a:spcPct val="110000"/>
              </a:lnSpc>
              <a:spcBef>
                <a:spcPts val="0"/>
              </a:spcBef>
              <a:spcAft>
                <a:spcPts val="1000"/>
              </a:spcAft>
            </a:pPr>
            <a:endParaRPr lang="en-US" altLang="zh-CN" sz="1800" kern="100" dirty="0">
              <a:latin typeface="Times New Roman"/>
              <a:ea typeface="宋体"/>
            </a:endParaRPr>
          </a:p>
          <a:p>
            <a:pPr indent="542925" algn="just">
              <a:lnSpc>
                <a:spcPct val="110000"/>
              </a:lnSpc>
              <a:spcBef>
                <a:spcPts val="0"/>
              </a:spcBef>
              <a:spcAft>
                <a:spcPts val="1000"/>
              </a:spcAft>
            </a:pPr>
            <a:endParaRPr lang="en-US" altLang="zh-CN" sz="1800" kern="100" dirty="0" smtClean="0">
              <a:latin typeface="Times New Roman"/>
              <a:ea typeface="宋体"/>
            </a:endParaRPr>
          </a:p>
          <a:p>
            <a:pPr indent="542925" algn="just">
              <a:lnSpc>
                <a:spcPct val="110000"/>
              </a:lnSpc>
              <a:spcBef>
                <a:spcPts val="1000"/>
              </a:spcBef>
              <a:spcAft>
                <a:spcPts val="1000"/>
              </a:spcAft>
            </a:pPr>
            <a:r>
              <a:rPr lang="zh-CN" altLang="en-US" sz="1800" kern="100" dirty="0" smtClean="0">
                <a:latin typeface="Times New Roman"/>
                <a:ea typeface="宋体"/>
              </a:rPr>
              <a:t>（</a:t>
            </a:r>
            <a:r>
              <a:rPr lang="en-US" altLang="zh-CN" sz="1800" kern="100" dirty="0">
                <a:latin typeface="Times New Roman"/>
                <a:ea typeface="宋体"/>
              </a:rPr>
              <a:t>9</a:t>
            </a:r>
            <a:r>
              <a:rPr lang="zh-CN" altLang="en-US" sz="1800" kern="100" dirty="0">
                <a:latin typeface="Times New Roman"/>
                <a:ea typeface="宋体"/>
              </a:rPr>
              <a:t>）将“四大名捕</a:t>
            </a:r>
            <a:r>
              <a:rPr lang="en-US" altLang="zh-CN" sz="1800" kern="100" dirty="0">
                <a:latin typeface="Times New Roman"/>
                <a:ea typeface="宋体"/>
              </a:rPr>
              <a:t>2s”</a:t>
            </a:r>
            <a:r>
              <a:rPr lang="zh-CN" altLang="en-US" sz="1800" kern="100" dirty="0">
                <a:latin typeface="Times New Roman"/>
                <a:ea typeface="宋体"/>
              </a:rPr>
              <a:t>、“澳门风云</a:t>
            </a:r>
            <a:r>
              <a:rPr lang="en-US" altLang="zh-CN" sz="1800" kern="100" dirty="0">
                <a:latin typeface="Times New Roman"/>
                <a:ea typeface="宋体"/>
              </a:rPr>
              <a:t>s”</a:t>
            </a:r>
            <a:r>
              <a:rPr lang="zh-CN" altLang="en-US" sz="1800" kern="100" dirty="0">
                <a:latin typeface="Times New Roman"/>
                <a:ea typeface="宋体"/>
              </a:rPr>
              <a:t>、“救火英雄</a:t>
            </a:r>
            <a:r>
              <a:rPr lang="en-US" altLang="zh-CN" sz="1800" kern="100" dirty="0">
                <a:latin typeface="Times New Roman"/>
                <a:ea typeface="宋体"/>
              </a:rPr>
              <a:t>s”</a:t>
            </a:r>
            <a:r>
              <a:rPr lang="zh-CN" altLang="en-US" sz="1800" kern="100" dirty="0">
                <a:latin typeface="Times New Roman"/>
                <a:ea typeface="宋体"/>
              </a:rPr>
              <a:t>、“归来</a:t>
            </a:r>
            <a:r>
              <a:rPr lang="en-US" altLang="zh-CN" sz="1800" kern="100" dirty="0">
                <a:latin typeface="Times New Roman"/>
                <a:ea typeface="宋体"/>
              </a:rPr>
              <a:t>s”</a:t>
            </a:r>
            <a:r>
              <a:rPr lang="zh-CN" altLang="en-US" sz="1800" kern="100" dirty="0">
                <a:latin typeface="Times New Roman"/>
                <a:ea typeface="宋体"/>
              </a:rPr>
              <a:t>、“李可乐寻人记</a:t>
            </a:r>
            <a:r>
              <a:rPr lang="en-US" altLang="zh-CN" sz="1800" kern="100" dirty="0">
                <a:latin typeface="Times New Roman"/>
                <a:ea typeface="宋体"/>
              </a:rPr>
              <a:t>s”</a:t>
            </a:r>
            <a:r>
              <a:rPr lang="zh-CN" altLang="en-US" sz="1800" kern="100" dirty="0">
                <a:latin typeface="Times New Roman"/>
                <a:ea typeface="宋体"/>
              </a:rPr>
              <a:t>、“我在路上最爱你</a:t>
            </a:r>
            <a:r>
              <a:rPr lang="en-US" altLang="zh-CN" sz="1800" kern="100" dirty="0">
                <a:latin typeface="Times New Roman"/>
                <a:ea typeface="宋体"/>
              </a:rPr>
              <a:t>s”6</a:t>
            </a:r>
            <a:r>
              <a:rPr lang="zh-CN" altLang="en-US" sz="1800" kern="100" dirty="0">
                <a:latin typeface="Times New Roman"/>
                <a:ea typeface="宋体"/>
              </a:rPr>
              <a:t>个按钮对象等距离分布，放置在场景的左下角，</a:t>
            </a:r>
            <a:r>
              <a:rPr lang="en-US" altLang="zh-CN" sz="1800" kern="100" dirty="0">
                <a:latin typeface="Times New Roman"/>
                <a:ea typeface="宋体"/>
              </a:rPr>
              <a:t>Y</a:t>
            </a:r>
            <a:r>
              <a:rPr lang="zh-CN" altLang="en-US" sz="1800" kern="100" dirty="0">
                <a:latin typeface="Times New Roman"/>
                <a:ea typeface="宋体"/>
              </a:rPr>
              <a:t>轴坐标均设置为</a:t>
            </a:r>
            <a:r>
              <a:rPr lang="en-US" altLang="zh-CN" sz="1800" kern="100" dirty="0">
                <a:latin typeface="Times New Roman"/>
                <a:ea typeface="宋体"/>
              </a:rPr>
              <a:t>330</a:t>
            </a:r>
            <a:r>
              <a:rPr lang="zh-CN" altLang="en-US" sz="1800" kern="100" dirty="0">
                <a:latin typeface="Times New Roman"/>
                <a:ea typeface="宋体"/>
              </a:rPr>
              <a:t>；</a:t>
            </a:r>
            <a:endParaRPr lang="zh-CN" altLang="en-US" sz="1800" kern="100" dirty="0">
              <a:latin typeface="Times New Roman"/>
              <a:ea typeface="宋体"/>
            </a:endParaRPr>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82822" y="1149910"/>
            <a:ext cx="5578357" cy="2844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399334"/>
            <a:ext cx="8458200" cy="116499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步骤</a:t>
            </a:r>
            <a:r>
              <a:rPr lang="en-US" altLang="zh-CN" sz="2000" kern="100" dirty="0" smtClean="0">
                <a:latin typeface="Times New Roman"/>
                <a:ea typeface="宋体"/>
              </a:rPr>
              <a:t>7</a:t>
            </a:r>
            <a:r>
              <a:rPr lang="zh-CN" altLang="en-US" sz="2000" kern="100" dirty="0" smtClean="0">
                <a:latin typeface="Times New Roman"/>
                <a:ea typeface="宋体"/>
              </a:rPr>
              <a:t>：</a:t>
            </a:r>
            <a:r>
              <a:rPr lang="zh-CN" altLang="en-US" sz="2000" kern="100" dirty="0">
                <a:latin typeface="Times New Roman"/>
                <a:ea typeface="宋体"/>
              </a:rPr>
              <a:t>复制“首页”场景中的“电影按钮”按钮到“电影”场景中，重命名为“首页按钮”，并将各状态下文本改为“首 页”，并将该按钮放置在该场景的右下角</a:t>
            </a:r>
            <a:r>
              <a:rPr lang="zh-CN" altLang="en-US" sz="2000" kern="100" dirty="0" smtClean="0">
                <a:latin typeface="Times New Roman"/>
                <a:ea typeface="宋体"/>
              </a:rPr>
              <a:t>；</a:t>
            </a:r>
            <a:endParaRPr lang="en-US" altLang="zh-CN" sz="2000" kern="100" dirty="0" smtClean="0">
              <a:latin typeface="Times New Roman"/>
              <a:ea typeface="宋体"/>
            </a:endParaRPr>
          </a:p>
        </p:txBody>
      </p:sp>
      <p:pic>
        <p:nvPicPr>
          <p:cNvPr id="860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62500" y="1303009"/>
            <a:ext cx="2819400" cy="36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219200" y="2520909"/>
            <a:ext cx="3352800" cy="1200329"/>
          </a:xfrm>
          <a:prstGeom prst="rect">
            <a:avLst/>
          </a:prstGeom>
        </p:spPr>
        <p:txBody>
          <a:bodyPr wrap="square">
            <a:spAutoFit/>
          </a:bodyPr>
          <a:lstStyle/>
          <a:p>
            <a:pPr lvl="0" indent="542925" algn="just">
              <a:lnSpc>
                <a:spcPct val="120000"/>
              </a:lnSpc>
              <a:spcBef>
                <a:spcPts val="0"/>
              </a:spcBef>
              <a:spcAft>
                <a:spcPts val="1000"/>
              </a:spcAft>
            </a:pPr>
            <a:r>
              <a:rPr lang="zh-CN" altLang="en-US" sz="2000" kern="100" dirty="0">
                <a:latin typeface="Times New Roman"/>
                <a:ea typeface="宋体"/>
              </a:rPr>
              <a:t>完成“电影”场景后，该场景中对象如下图中轮廓面板所示。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570784"/>
            <a:ext cx="8458200" cy="92390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三、制作“电视剧”场景</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制作</a:t>
            </a:r>
            <a:r>
              <a:rPr lang="zh-CN" altLang="en-US" sz="2000" kern="100" dirty="0" smtClean="0">
                <a:latin typeface="Times New Roman"/>
                <a:ea typeface="宋体"/>
              </a:rPr>
              <a:t>如下图所</a:t>
            </a:r>
            <a:r>
              <a:rPr lang="zh-CN" altLang="en-US" sz="2000" kern="100" dirty="0">
                <a:latin typeface="Times New Roman"/>
                <a:ea typeface="宋体"/>
              </a:rPr>
              <a:t>示“电影”场景。</a:t>
            </a:r>
            <a:endParaRPr lang="zh-CN" altLang="en-US" sz="2000" kern="100" dirty="0">
              <a:latin typeface="Times New Roman"/>
              <a:ea typeface="宋体"/>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87041"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8414" y="1676400"/>
            <a:ext cx="8587172" cy="2495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281394"/>
            <a:ext cx="5143500" cy="4652556"/>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按“电影”场景制作步骤完成，或者可以通过复制场景，而后替换图片方法完成。场景中大图片分别为“神盾局特工</a:t>
            </a:r>
            <a:r>
              <a:rPr lang="en-US" altLang="zh-CN" sz="2000" kern="100" dirty="0">
                <a:latin typeface="Times New Roman"/>
                <a:ea typeface="宋体"/>
              </a:rPr>
              <a:t>.jpg”</a:t>
            </a:r>
            <a:r>
              <a:rPr lang="zh-CN" altLang="en-US" sz="2000" kern="100" dirty="0">
                <a:latin typeface="Times New Roman"/>
                <a:ea typeface="宋体"/>
              </a:rPr>
              <a:t>、“步步惊情</a:t>
            </a:r>
            <a:r>
              <a:rPr lang="en-US" altLang="zh-CN" sz="2000" kern="100" dirty="0">
                <a:latin typeface="Times New Roman"/>
                <a:ea typeface="宋体"/>
              </a:rPr>
              <a:t>.jpg”</a:t>
            </a:r>
            <a:r>
              <a:rPr lang="zh-CN" altLang="en-US" sz="2000" kern="100" dirty="0">
                <a:latin typeface="Times New Roman"/>
                <a:ea typeface="宋体"/>
              </a:rPr>
              <a:t>、“蕾女心经</a:t>
            </a:r>
            <a:r>
              <a:rPr lang="en-US" altLang="zh-CN" sz="2000" kern="100" dirty="0">
                <a:latin typeface="Times New Roman"/>
                <a:ea typeface="宋体"/>
              </a:rPr>
              <a:t>.jpg”</a:t>
            </a:r>
            <a:r>
              <a:rPr lang="zh-CN" altLang="en-US" sz="2000" kern="100" dirty="0">
                <a:latin typeface="Times New Roman"/>
                <a:ea typeface="宋体"/>
              </a:rPr>
              <a:t>、“唐朝好男人</a:t>
            </a:r>
            <a:r>
              <a:rPr lang="en-US" altLang="zh-CN" sz="2000" kern="100" dirty="0">
                <a:latin typeface="Times New Roman"/>
                <a:ea typeface="宋体"/>
              </a:rPr>
              <a:t>2.jpg”</a:t>
            </a:r>
            <a:r>
              <a:rPr lang="zh-CN" altLang="en-US" sz="2000" kern="100" dirty="0">
                <a:latin typeface="Times New Roman"/>
                <a:ea typeface="宋体"/>
              </a:rPr>
              <a:t>、“金玉良缘</a:t>
            </a:r>
            <a:r>
              <a:rPr lang="en-US" altLang="zh-CN" sz="2000" kern="100" dirty="0">
                <a:latin typeface="Times New Roman"/>
                <a:ea typeface="宋体"/>
              </a:rPr>
              <a:t>.jpg”</a:t>
            </a:r>
            <a:r>
              <a:rPr lang="zh-CN" altLang="en-US" sz="2000" kern="100" dirty="0">
                <a:latin typeface="Times New Roman"/>
                <a:ea typeface="宋体"/>
              </a:rPr>
              <a:t>、“宫锁连城</a:t>
            </a:r>
            <a:r>
              <a:rPr lang="en-US" altLang="zh-CN" sz="2000" kern="100" dirty="0">
                <a:latin typeface="Times New Roman"/>
                <a:ea typeface="宋体"/>
              </a:rPr>
              <a:t>.jpg”</a:t>
            </a:r>
            <a:r>
              <a:rPr lang="zh-CN" altLang="en-US" sz="2000" kern="100" dirty="0">
                <a:latin typeface="Times New Roman"/>
                <a:ea typeface="宋体"/>
              </a:rPr>
              <a:t>，小图片分别为“神盾局特工</a:t>
            </a:r>
            <a:r>
              <a:rPr lang="en-US" altLang="zh-CN" sz="2000" kern="100" dirty="0">
                <a:latin typeface="Times New Roman"/>
                <a:ea typeface="宋体"/>
              </a:rPr>
              <a:t>_small.jpg”</a:t>
            </a:r>
            <a:r>
              <a:rPr lang="zh-CN" altLang="en-US" sz="2000" kern="100" dirty="0">
                <a:latin typeface="Times New Roman"/>
                <a:ea typeface="宋体"/>
              </a:rPr>
              <a:t>、“步步惊情</a:t>
            </a:r>
            <a:r>
              <a:rPr lang="en-US" altLang="zh-CN" sz="2000" kern="100" dirty="0">
                <a:latin typeface="Times New Roman"/>
                <a:ea typeface="宋体"/>
              </a:rPr>
              <a:t>_small.jpg”</a:t>
            </a:r>
            <a:r>
              <a:rPr lang="zh-CN" altLang="en-US" sz="2000" kern="100" dirty="0">
                <a:latin typeface="Times New Roman"/>
                <a:ea typeface="宋体"/>
              </a:rPr>
              <a:t>、“蕾女心经</a:t>
            </a:r>
            <a:r>
              <a:rPr lang="en-US" altLang="zh-CN" sz="2000" kern="100" dirty="0">
                <a:latin typeface="Times New Roman"/>
                <a:ea typeface="宋体"/>
              </a:rPr>
              <a:t>_small.jpg”</a:t>
            </a:r>
            <a:r>
              <a:rPr lang="zh-CN" altLang="en-US" sz="2000" kern="100" dirty="0">
                <a:latin typeface="Times New Roman"/>
                <a:ea typeface="宋体"/>
              </a:rPr>
              <a:t>、“唐朝好男人</a:t>
            </a:r>
            <a:r>
              <a:rPr lang="en-US" altLang="zh-CN" sz="2000" kern="100" dirty="0">
                <a:latin typeface="Times New Roman"/>
                <a:ea typeface="宋体"/>
              </a:rPr>
              <a:t>2_small.jpg”</a:t>
            </a:r>
            <a:r>
              <a:rPr lang="zh-CN" altLang="en-US" sz="2000" kern="100" dirty="0">
                <a:latin typeface="Times New Roman"/>
                <a:ea typeface="宋体"/>
              </a:rPr>
              <a:t>、“金玉良缘</a:t>
            </a:r>
            <a:r>
              <a:rPr lang="en-US" altLang="zh-CN" sz="2000" kern="100" dirty="0">
                <a:latin typeface="Times New Roman"/>
                <a:ea typeface="宋体"/>
              </a:rPr>
              <a:t>_small.jpg”</a:t>
            </a:r>
            <a:r>
              <a:rPr lang="zh-CN" altLang="en-US" sz="2000" kern="100" dirty="0">
                <a:latin typeface="Times New Roman"/>
                <a:ea typeface="宋体"/>
              </a:rPr>
              <a:t>、“宫锁连城</a:t>
            </a:r>
            <a:r>
              <a:rPr lang="en-US" altLang="zh-CN" sz="2000" kern="100" dirty="0">
                <a:latin typeface="Times New Roman"/>
                <a:ea typeface="宋体"/>
              </a:rPr>
              <a:t>_small.jpg”</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完成“电影”场景后，该场景中对象</a:t>
            </a:r>
            <a:r>
              <a:rPr lang="zh-CN" altLang="en-US" sz="2000" kern="100" dirty="0" smtClean="0">
                <a:latin typeface="Times New Roman"/>
                <a:ea typeface="宋体"/>
              </a:rPr>
              <a:t>如右图</a:t>
            </a:r>
            <a:r>
              <a:rPr lang="zh-CN" altLang="en-US" sz="2000" kern="100" dirty="0">
                <a:latin typeface="Times New Roman"/>
                <a:ea typeface="宋体"/>
              </a:rPr>
              <a:t>中轮廓面板所示</a:t>
            </a:r>
            <a:r>
              <a:rPr lang="zh-CN" altLang="en-US" sz="2000" kern="100" dirty="0" smtClean="0">
                <a:latin typeface="Times New Roman"/>
                <a:ea typeface="宋体"/>
              </a:rPr>
              <a:t>。</a:t>
            </a:r>
            <a:endParaRPr lang="zh-CN" altLang="en-US" sz="2000" kern="100" dirty="0">
              <a:latin typeface="Times New Roman"/>
              <a:ea typeface="宋体"/>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0113"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15000" y="457200"/>
            <a:ext cx="3057613" cy="3943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304800" y="321310"/>
            <a:ext cx="6477635" cy="34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8.2.2 Ulead GIF Animator</a:t>
            </a:r>
            <a:r>
              <a:rPr lang="zh-CN" altLang="en-US" sz="2200" dirty="0">
                <a:solidFill>
                  <a:srgbClr val="4D4D4D"/>
                </a:solidFill>
                <a:latin typeface="Open Sans" charset="0"/>
                <a:cs typeface="Open Sans" charset="0"/>
                <a:sym typeface="Open Sans" charset="0"/>
              </a:rPr>
              <a:t>制作动画的一般步骤</a:t>
            </a:r>
            <a:endParaRPr lang="en-US" sz="2200" dirty="0">
              <a:solidFill>
                <a:srgbClr val="4D4D4D"/>
              </a:solidFill>
              <a:latin typeface="Open Sans" charset="0"/>
              <a:cs typeface="Open Sans" charset="0"/>
              <a:sym typeface="Open Sans" charset="0"/>
            </a:endParaRPr>
          </a:p>
        </p:txBody>
      </p:sp>
      <p:sp>
        <p:nvSpPr>
          <p:cNvPr id="7" name="Rectangle 8"/>
          <p:cNvSpPr/>
          <p:nvPr/>
        </p:nvSpPr>
        <p:spPr bwMode="auto">
          <a:xfrm>
            <a:off x="2057399" y="819150"/>
            <a:ext cx="6324600" cy="838200"/>
          </a:xfrm>
          <a:prstGeom prst="rect">
            <a:avLst/>
          </a:prstGeom>
          <a:solidFill>
            <a:srgbClr val="00B050"/>
          </a:solidFill>
          <a:ln w="25400">
            <a:solidFill>
              <a:schemeClr val="tx1">
                <a:alpha val="0"/>
              </a:schemeClr>
            </a:solidFill>
            <a:miter lim="800000"/>
          </a:ln>
        </p:spPr>
        <p:txBody>
          <a:bodyPr lIns="0" tIns="0" rIns="0" bIns="0" anchor="ctr" anchorCtr="1"/>
          <a:lstStyle/>
          <a:p>
            <a:pPr algn="l">
              <a:spcBef>
                <a:spcPts val="1000"/>
              </a:spcBef>
            </a:pPr>
            <a:r>
              <a:rPr lang="zh-CN" altLang="en-US" sz="2000" dirty="0" smtClean="0">
                <a:solidFill>
                  <a:schemeClr val="bg1"/>
                </a:solidFill>
              </a:rPr>
              <a:t>通过</a:t>
            </a:r>
            <a:r>
              <a:rPr lang="zh-CN" altLang="en-US" sz="2000" dirty="0">
                <a:solidFill>
                  <a:schemeClr val="bg1"/>
                </a:solidFill>
              </a:rPr>
              <a:t>“闪烁的</a:t>
            </a:r>
            <a:r>
              <a:rPr lang="en-US" altLang="zh-CN" sz="2000" dirty="0">
                <a:solidFill>
                  <a:schemeClr val="bg1"/>
                </a:solidFill>
              </a:rPr>
              <a:t>QQ</a:t>
            </a:r>
            <a:r>
              <a:rPr lang="zh-CN" altLang="en-US" sz="2000" dirty="0">
                <a:solidFill>
                  <a:schemeClr val="bg1"/>
                </a:solidFill>
              </a:rPr>
              <a:t>头像”动画制作来了解</a:t>
            </a:r>
            <a:r>
              <a:rPr lang="en-US" altLang="zh-CN" sz="2000" dirty="0">
                <a:solidFill>
                  <a:schemeClr val="bg1"/>
                </a:solidFill>
              </a:rPr>
              <a:t>GIF Animator</a:t>
            </a:r>
            <a:r>
              <a:rPr lang="zh-CN" altLang="en-US" sz="2000" dirty="0">
                <a:solidFill>
                  <a:schemeClr val="bg1"/>
                </a:solidFill>
              </a:rPr>
              <a:t>动画制作的一般步骤。</a:t>
            </a:r>
            <a:endParaRPr lang="en-US" sz="2000" dirty="0">
              <a:solidFill>
                <a:schemeClr val="bg1"/>
              </a:solidFill>
            </a:endParaRPr>
          </a:p>
        </p:txBody>
      </p:sp>
      <p:sp>
        <p:nvSpPr>
          <p:cNvPr id="3" name="矩形 2"/>
          <p:cNvSpPr/>
          <p:nvPr/>
        </p:nvSpPr>
        <p:spPr>
          <a:xfrm>
            <a:off x="457200" y="1809750"/>
            <a:ext cx="8153400" cy="707886"/>
          </a:xfrm>
          <a:prstGeom prst="rect">
            <a:avLst/>
          </a:prstGeom>
        </p:spPr>
        <p:txBody>
          <a:bodyPr wrap="square">
            <a:spAutoFit/>
          </a:bodyPr>
          <a:lstStyle/>
          <a:p>
            <a:pPr indent="542925" algn="just">
              <a:spcAft>
                <a:spcPts val="0"/>
              </a:spcAft>
            </a:pPr>
            <a:r>
              <a:rPr lang="zh-CN" altLang="zh-CN" sz="2000" kern="100" dirty="0">
                <a:latin typeface="Times New Roman"/>
                <a:ea typeface="宋体"/>
              </a:rPr>
              <a:t>步骤</a:t>
            </a:r>
            <a:r>
              <a:rPr lang="en-US" altLang="zh-CN" sz="2000" kern="100" dirty="0">
                <a:latin typeface="Times New Roman"/>
                <a:ea typeface="宋体"/>
              </a:rPr>
              <a:t>1</a:t>
            </a:r>
            <a:r>
              <a:rPr lang="zh-CN" altLang="zh-CN" sz="2000" kern="100" dirty="0">
                <a:latin typeface="Times New Roman"/>
                <a:ea typeface="宋体"/>
              </a:rPr>
              <a:t>：启动</a:t>
            </a:r>
            <a:r>
              <a:rPr lang="en-US" altLang="zh-CN" sz="2000" kern="100" dirty="0" err="1">
                <a:latin typeface="Times New Roman"/>
                <a:ea typeface="宋体"/>
              </a:rPr>
              <a:t>Ulead</a:t>
            </a:r>
            <a:r>
              <a:rPr lang="en-US" altLang="zh-CN" sz="2000" kern="100" dirty="0">
                <a:latin typeface="Times New Roman"/>
                <a:ea typeface="宋体"/>
              </a:rPr>
              <a:t> GIF Animator</a:t>
            </a:r>
            <a:r>
              <a:rPr lang="zh-CN" altLang="zh-CN" sz="2000" kern="100" dirty="0">
                <a:latin typeface="Times New Roman"/>
                <a:ea typeface="宋体"/>
              </a:rPr>
              <a:t>。在弹出</a:t>
            </a:r>
            <a:r>
              <a:rPr lang="zh-CN" altLang="zh-CN" sz="2000" kern="100" dirty="0" smtClean="0">
                <a:latin typeface="Times New Roman"/>
                <a:ea typeface="宋体"/>
              </a:rPr>
              <a:t>如</a:t>
            </a:r>
            <a:r>
              <a:rPr lang="zh-CN" altLang="en-US" sz="2000" kern="100" dirty="0" smtClean="0">
                <a:latin typeface="Times New Roman"/>
                <a:ea typeface="宋体"/>
              </a:rPr>
              <a:t>下</a:t>
            </a:r>
            <a:r>
              <a:rPr lang="zh-CN" altLang="zh-CN" sz="2000" kern="100" dirty="0" smtClean="0">
                <a:latin typeface="Times New Roman"/>
                <a:ea typeface="宋体"/>
              </a:rPr>
              <a:t>图所</a:t>
            </a:r>
            <a:r>
              <a:rPr lang="zh-CN" altLang="zh-CN" sz="2000" kern="100" dirty="0">
                <a:latin typeface="Times New Roman"/>
                <a:ea typeface="宋体"/>
              </a:rPr>
              <a:t>示“启动向导”对话框，单击“空白动画”按钮。</a:t>
            </a:r>
            <a:endParaRPr lang="zh-CN" altLang="zh-CN" sz="2000" kern="100" dirty="0">
              <a:effectLst/>
              <a:latin typeface="Times New Roman"/>
              <a:ea typeface="宋体"/>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6000" y="2550902"/>
            <a:ext cx="4495800" cy="230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p:nvPr/>
        </p:nvSpPr>
        <p:spPr bwMode="auto">
          <a:xfrm>
            <a:off x="838200" y="819150"/>
            <a:ext cx="1219199" cy="838200"/>
          </a:xfrm>
          <a:prstGeom prst="rect">
            <a:avLst/>
          </a:prstGeom>
          <a:solidFill>
            <a:schemeClr val="bg1">
              <a:lumMod val="75000"/>
            </a:schemeClr>
          </a:solidFill>
          <a:ln>
            <a:noFill/>
          </a:ln>
        </p:spPr>
        <p:txBody>
          <a:bodyPr lIns="0" tIns="0" rIns="0" bIns="0" anchor="ctr" anchorCtr="1"/>
          <a:lstStyle/>
          <a:p>
            <a:pPr algn="l"/>
            <a:r>
              <a:rPr lang="en-US" altLang="zh-CN" dirty="0"/>
              <a:t>【</a:t>
            </a:r>
            <a:r>
              <a:rPr lang="zh-CN" altLang="en-US" dirty="0"/>
              <a:t>例</a:t>
            </a:r>
            <a:r>
              <a:rPr lang="en-US" altLang="zh-CN" dirty="0"/>
              <a:t>1】</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206271"/>
            <a:ext cx="8458200" cy="4803879"/>
          </a:xfrm>
          <a:prstGeom prst="rect">
            <a:avLst/>
          </a:prstGeom>
        </p:spPr>
        <p:txBody>
          <a:bodyPr wrap="square">
            <a:spAutoFit/>
          </a:bodyPr>
          <a:lstStyle/>
          <a:p>
            <a:pPr indent="542925" algn="just">
              <a:spcBef>
                <a:spcPts val="0"/>
              </a:spcBef>
              <a:spcAft>
                <a:spcPts val="500"/>
              </a:spcAft>
            </a:pPr>
            <a:r>
              <a:rPr lang="zh-CN" altLang="en-US" sz="1800" kern="100" dirty="0">
                <a:latin typeface="Times New Roman"/>
                <a:ea typeface="宋体"/>
              </a:rPr>
              <a:t>四、添加脚本</a:t>
            </a:r>
            <a:endParaRPr lang="zh-CN" altLang="en-US"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步骤</a:t>
            </a:r>
            <a:r>
              <a:rPr lang="en-US" altLang="zh-CN" sz="1800" kern="100" dirty="0">
                <a:latin typeface="Times New Roman"/>
                <a:ea typeface="宋体"/>
              </a:rPr>
              <a:t>1</a:t>
            </a:r>
            <a:r>
              <a:rPr lang="zh-CN" altLang="en-US" sz="1800" kern="100" dirty="0">
                <a:latin typeface="Times New Roman"/>
                <a:ea typeface="宋体"/>
              </a:rPr>
              <a:t>：控制各场景各自循环播放；</a:t>
            </a:r>
            <a:endParaRPr lang="zh-CN" altLang="en-US"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a:t>
            </a:r>
            <a:r>
              <a:rPr lang="en-US" altLang="zh-CN" sz="1800" kern="100" dirty="0">
                <a:latin typeface="Times New Roman"/>
                <a:ea typeface="宋体"/>
              </a:rPr>
              <a:t>1</a:t>
            </a:r>
            <a:r>
              <a:rPr lang="zh-CN" altLang="en-US" sz="1800" kern="100" dirty="0">
                <a:latin typeface="Times New Roman"/>
                <a:ea typeface="宋体"/>
              </a:rPr>
              <a:t>）脚本面板中选中“首页”场景对象，输入如下脚本：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err="1">
                <a:latin typeface="Times New Roman"/>
                <a:ea typeface="宋体"/>
              </a:rPr>
              <a:t>onFrame</a:t>
            </a:r>
            <a:r>
              <a:rPr lang="en-US" altLang="zh-CN" sz="1800" kern="100" dirty="0">
                <a:latin typeface="Times New Roman"/>
                <a:ea typeface="宋体"/>
              </a:rPr>
              <a:t> (120) {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gotoAndPlay</a:t>
            </a:r>
            <a:r>
              <a:rPr lang="en-US" altLang="zh-CN" sz="1800" kern="100" dirty="0">
                <a:latin typeface="Times New Roman"/>
                <a:ea typeface="宋体"/>
              </a:rPr>
              <a:t>("</a:t>
            </a:r>
            <a:r>
              <a:rPr lang="zh-CN" altLang="en-US" sz="1800" kern="100" dirty="0">
                <a:latin typeface="Times New Roman"/>
                <a:ea typeface="宋体"/>
              </a:rPr>
              <a:t>首页</a:t>
            </a:r>
            <a:r>
              <a:rPr lang="en-US" altLang="zh-CN" sz="1800" kern="100" dirty="0">
                <a:latin typeface="Times New Roman"/>
                <a:ea typeface="宋体"/>
              </a:rPr>
              <a:t>",1);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a:t>
            </a:r>
            <a:r>
              <a:rPr lang="en-US" altLang="zh-CN" sz="1800" kern="100" dirty="0">
                <a:latin typeface="Times New Roman"/>
                <a:ea typeface="宋体"/>
              </a:rPr>
              <a:t>2</a:t>
            </a:r>
            <a:r>
              <a:rPr lang="zh-CN" altLang="en-US" sz="1800" kern="100" dirty="0">
                <a:latin typeface="Times New Roman"/>
                <a:ea typeface="宋体"/>
              </a:rPr>
              <a:t>）脚本面板中选中“电影”场景对象，输入如下脚本：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err="1">
                <a:latin typeface="Times New Roman"/>
                <a:ea typeface="宋体"/>
              </a:rPr>
              <a:t>onFrame</a:t>
            </a:r>
            <a:r>
              <a:rPr lang="en-US" altLang="zh-CN" sz="1800" kern="100" dirty="0">
                <a:latin typeface="Times New Roman"/>
                <a:ea typeface="宋体"/>
              </a:rPr>
              <a:t> (420) {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gotoAndPlay</a:t>
            </a:r>
            <a:r>
              <a:rPr lang="en-US" altLang="zh-CN" sz="1800" kern="100" dirty="0">
                <a:latin typeface="Times New Roman"/>
                <a:ea typeface="宋体"/>
              </a:rPr>
              <a:t>("</a:t>
            </a:r>
            <a:r>
              <a:rPr lang="zh-CN" altLang="en-US" sz="1800" kern="100" dirty="0">
                <a:latin typeface="Times New Roman"/>
                <a:ea typeface="宋体"/>
              </a:rPr>
              <a:t>电影</a:t>
            </a:r>
            <a:r>
              <a:rPr lang="en-US" altLang="zh-CN" sz="1800" kern="100" dirty="0">
                <a:latin typeface="Times New Roman"/>
                <a:ea typeface="宋体"/>
              </a:rPr>
              <a:t>",1);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a:t>
            </a:r>
            <a:r>
              <a:rPr lang="en-US" altLang="zh-CN" sz="1800" kern="100" dirty="0">
                <a:latin typeface="Times New Roman"/>
                <a:ea typeface="宋体"/>
              </a:rPr>
              <a:t>3</a:t>
            </a:r>
            <a:r>
              <a:rPr lang="zh-CN" altLang="en-US" sz="1800" kern="100" dirty="0">
                <a:latin typeface="Times New Roman"/>
                <a:ea typeface="宋体"/>
              </a:rPr>
              <a:t>）脚本面板中选中“电视剧”场景对象，输入如下脚本：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err="1">
                <a:latin typeface="Times New Roman"/>
                <a:ea typeface="宋体"/>
              </a:rPr>
              <a:t>onFrame</a:t>
            </a:r>
            <a:r>
              <a:rPr lang="en-US" altLang="zh-CN" sz="1800" kern="100" dirty="0">
                <a:latin typeface="Times New Roman"/>
                <a:ea typeface="宋体"/>
              </a:rPr>
              <a:t> (420) {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gotoAndPlay</a:t>
            </a:r>
            <a:r>
              <a:rPr lang="en-US" altLang="zh-CN" sz="1800" kern="100" dirty="0">
                <a:latin typeface="Times New Roman"/>
                <a:ea typeface="宋体"/>
              </a:rPr>
              <a:t>("</a:t>
            </a:r>
            <a:r>
              <a:rPr lang="zh-CN" altLang="en-US" sz="1800" kern="100" dirty="0">
                <a:latin typeface="Times New Roman"/>
                <a:ea typeface="宋体"/>
              </a:rPr>
              <a:t>电视剧</a:t>
            </a:r>
            <a:r>
              <a:rPr lang="en-US" altLang="zh-CN" sz="1800" kern="100" dirty="0">
                <a:latin typeface="Times New Roman"/>
                <a:ea typeface="宋体"/>
              </a:rPr>
              <a:t>",1);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206271"/>
            <a:ext cx="8458200" cy="4803879"/>
          </a:xfrm>
          <a:prstGeom prst="rect">
            <a:avLst/>
          </a:prstGeom>
        </p:spPr>
        <p:txBody>
          <a:bodyPr wrap="square">
            <a:spAutoFit/>
          </a:bodyPr>
          <a:lstStyle/>
          <a:p>
            <a:pPr indent="542925" algn="just">
              <a:spcBef>
                <a:spcPts val="0"/>
              </a:spcBef>
              <a:spcAft>
                <a:spcPts val="500"/>
              </a:spcAft>
            </a:pPr>
            <a:r>
              <a:rPr lang="zh-CN" altLang="en-US" sz="1800" kern="100" dirty="0">
                <a:latin typeface="Times New Roman"/>
                <a:ea typeface="宋体"/>
              </a:rPr>
              <a:t>步骤</a:t>
            </a:r>
            <a:r>
              <a:rPr lang="en-US" altLang="zh-CN" sz="1800" kern="100" dirty="0">
                <a:latin typeface="Times New Roman"/>
                <a:ea typeface="宋体"/>
              </a:rPr>
              <a:t>2</a:t>
            </a:r>
            <a:r>
              <a:rPr lang="zh-CN" altLang="en-US" sz="1800" kern="100" dirty="0">
                <a:latin typeface="Times New Roman"/>
                <a:ea typeface="宋体"/>
              </a:rPr>
              <a:t>：为“电影”、“电视剧”、“首页”按钮添加脚本</a:t>
            </a:r>
            <a:endParaRPr lang="zh-CN" altLang="en-US"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a:t>
            </a:r>
            <a:r>
              <a:rPr lang="en-US" altLang="zh-CN" sz="1800" kern="100" dirty="0">
                <a:latin typeface="Times New Roman"/>
                <a:ea typeface="宋体"/>
              </a:rPr>
              <a:t>1</a:t>
            </a:r>
            <a:r>
              <a:rPr lang="zh-CN" altLang="en-US" sz="1800" kern="100" dirty="0">
                <a:latin typeface="Times New Roman"/>
                <a:ea typeface="宋体"/>
              </a:rPr>
              <a:t>）脚本面板中选中“首页”→“电影按钮”，输入如下脚本：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on (press) {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gotoAndPlay</a:t>
            </a:r>
            <a:r>
              <a:rPr lang="en-US" altLang="zh-CN" sz="1800" kern="100" dirty="0">
                <a:latin typeface="Times New Roman"/>
                <a:ea typeface="宋体"/>
              </a:rPr>
              <a:t>("</a:t>
            </a:r>
            <a:r>
              <a:rPr lang="zh-CN" altLang="en-US" sz="1800" kern="100" dirty="0">
                <a:latin typeface="Times New Roman"/>
                <a:ea typeface="宋体"/>
              </a:rPr>
              <a:t>电影</a:t>
            </a:r>
            <a:r>
              <a:rPr lang="en-US" altLang="zh-CN" sz="1800" kern="100" dirty="0">
                <a:latin typeface="Times New Roman"/>
                <a:ea typeface="宋体"/>
              </a:rPr>
              <a:t>",1);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a:t>
            </a:r>
            <a:r>
              <a:rPr lang="en-US" altLang="zh-CN" sz="1800" kern="100" dirty="0">
                <a:latin typeface="Times New Roman"/>
                <a:ea typeface="宋体"/>
              </a:rPr>
              <a:t>2</a:t>
            </a:r>
            <a:r>
              <a:rPr lang="zh-CN" altLang="en-US" sz="1800" kern="100" dirty="0">
                <a:latin typeface="Times New Roman"/>
                <a:ea typeface="宋体"/>
              </a:rPr>
              <a:t>）脚本面板中选中“首页”→“电视剧按钮”，输入如下脚本：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on (press) {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gotoAndPlay</a:t>
            </a:r>
            <a:r>
              <a:rPr lang="en-US" altLang="zh-CN" sz="1800" kern="100" dirty="0">
                <a:latin typeface="Times New Roman"/>
                <a:ea typeface="宋体"/>
              </a:rPr>
              <a:t>("</a:t>
            </a:r>
            <a:r>
              <a:rPr lang="zh-CN" altLang="en-US" sz="1800" kern="100" dirty="0">
                <a:latin typeface="Times New Roman"/>
                <a:ea typeface="宋体"/>
              </a:rPr>
              <a:t>电视剧</a:t>
            </a:r>
            <a:r>
              <a:rPr lang="en-US" altLang="zh-CN" sz="1800" kern="100" dirty="0">
                <a:latin typeface="Times New Roman"/>
                <a:ea typeface="宋体"/>
              </a:rPr>
              <a:t>",1);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a:p>
            <a:pPr indent="542925" algn="just">
              <a:spcBef>
                <a:spcPts val="0"/>
              </a:spcBef>
              <a:spcAft>
                <a:spcPts val="500"/>
              </a:spcAft>
            </a:pPr>
            <a:r>
              <a:rPr lang="zh-CN" altLang="en-US" sz="1800" kern="100" dirty="0">
                <a:latin typeface="Times New Roman"/>
                <a:ea typeface="宋体"/>
              </a:rPr>
              <a:t>（</a:t>
            </a:r>
            <a:r>
              <a:rPr lang="en-US" altLang="zh-CN" sz="1800" kern="100" dirty="0">
                <a:latin typeface="Times New Roman"/>
                <a:ea typeface="宋体"/>
              </a:rPr>
              <a:t>3</a:t>
            </a:r>
            <a:r>
              <a:rPr lang="zh-CN" altLang="en-US" sz="1800" kern="100" dirty="0">
                <a:latin typeface="Times New Roman"/>
                <a:ea typeface="宋体"/>
              </a:rPr>
              <a:t>）在脚本面板中分别为“电影”场景和“电视剧”场景下的“首页按钮”输入如下脚本：</a:t>
            </a:r>
            <a:endParaRPr lang="zh-CN" altLang="en-US"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on (press) {    </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    </a:t>
            </a:r>
            <a:r>
              <a:rPr lang="en-US" altLang="zh-CN" sz="1800" kern="100" dirty="0" err="1">
                <a:latin typeface="Times New Roman"/>
                <a:ea typeface="宋体"/>
              </a:rPr>
              <a:t>gotoAndPlay</a:t>
            </a:r>
            <a:r>
              <a:rPr lang="en-US" altLang="zh-CN" sz="1800" kern="100" dirty="0">
                <a:latin typeface="Times New Roman"/>
                <a:ea typeface="宋体"/>
              </a:rPr>
              <a:t>("</a:t>
            </a:r>
            <a:r>
              <a:rPr lang="zh-CN" altLang="en-US" sz="1800" kern="100" dirty="0">
                <a:latin typeface="Times New Roman"/>
                <a:ea typeface="宋体"/>
              </a:rPr>
              <a:t>首页</a:t>
            </a:r>
            <a:r>
              <a:rPr lang="en-US" altLang="zh-CN" sz="1800" kern="100" dirty="0">
                <a:latin typeface="Times New Roman"/>
                <a:ea typeface="宋体"/>
              </a:rPr>
              <a:t>",1);</a:t>
            </a:r>
            <a:endParaRPr lang="en-US" altLang="zh-CN" sz="1800" kern="100" dirty="0">
              <a:latin typeface="Times New Roman"/>
              <a:ea typeface="宋体"/>
            </a:endParaRPr>
          </a:p>
          <a:p>
            <a:pPr indent="542925" algn="just">
              <a:spcBef>
                <a:spcPts val="0"/>
              </a:spcBef>
              <a:spcAft>
                <a:spcPts val="500"/>
              </a:spcAft>
            </a:pPr>
            <a:r>
              <a:rPr lang="en-US" altLang="zh-CN" sz="1800" kern="100" dirty="0">
                <a:latin typeface="Times New Roman"/>
                <a:ea typeface="宋体"/>
              </a:rPr>
              <a:t>}</a:t>
            </a:r>
            <a:endParaRPr lang="en-US" altLang="zh-CN"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2900" y="175883"/>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a:t>
            </a:r>
            <a:r>
              <a:rPr lang="zh-CN" altLang="en-US" sz="2000" kern="100" dirty="0" smtClean="0">
                <a:latin typeface="Times New Roman"/>
                <a:ea typeface="宋体"/>
              </a:rPr>
              <a:t>按下表</a:t>
            </a:r>
            <a:r>
              <a:rPr lang="en-US" altLang="zh-CN" sz="2000" kern="100" dirty="0" smtClean="0">
                <a:latin typeface="Times New Roman"/>
                <a:ea typeface="宋体"/>
              </a:rPr>
              <a:t> “</a:t>
            </a:r>
            <a:r>
              <a:rPr lang="zh-CN" altLang="en-US" sz="2000" kern="100" dirty="0">
                <a:latin typeface="Times New Roman"/>
                <a:ea typeface="宋体"/>
              </a:rPr>
              <a:t>电影”和“电视剧”场景中的小图片按钮对象添加脚本实现播放超链接；</a:t>
            </a:r>
            <a:endParaRPr lang="en-US" altLang="zh-CN" sz="2000" kern="100" dirty="0" smtClean="0">
              <a:latin typeface="Times New Roman"/>
              <a:ea typeface="宋体"/>
            </a:endParaRPr>
          </a:p>
        </p:txBody>
      </p:sp>
      <p:graphicFrame>
        <p:nvGraphicFramePr>
          <p:cNvPr id="3" name="表格 2"/>
          <p:cNvGraphicFramePr>
            <a:graphicFrameLocks noGrp="1"/>
          </p:cNvGraphicFramePr>
          <p:nvPr/>
        </p:nvGraphicFramePr>
        <p:xfrm>
          <a:off x="304800" y="971550"/>
          <a:ext cx="8610600" cy="4114800"/>
        </p:xfrm>
        <a:graphic>
          <a:graphicData uri="http://schemas.openxmlformats.org/drawingml/2006/table">
            <a:tbl>
              <a:tblPr firstRow="1" firstCol="1" bandRow="1"/>
              <a:tblGrid>
                <a:gridCol w="914400"/>
                <a:gridCol w="1350811"/>
                <a:gridCol w="6345389"/>
              </a:tblGrid>
              <a:tr h="457200">
                <a:tc>
                  <a:txBody>
                    <a:bodyPr/>
                    <a:lstStyle/>
                    <a:p>
                      <a:pPr indent="0" algn="ctr">
                        <a:spcAft>
                          <a:spcPts val="0"/>
                        </a:spcAft>
                      </a:pPr>
                      <a:r>
                        <a:rPr lang="zh-CN" sz="1600" kern="100" dirty="0">
                          <a:solidFill>
                            <a:srgbClr val="000000"/>
                          </a:solidFill>
                          <a:effectLst/>
                          <a:latin typeface="黑体"/>
                          <a:cs typeface="宋体"/>
                        </a:rPr>
                        <a:t>场景名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对象名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添加脚本</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552268">
                <a:tc rowSpan="3">
                  <a:txBody>
                    <a:bodyPr/>
                    <a:lstStyle/>
                    <a:p>
                      <a:pPr indent="0" algn="ctr">
                        <a:spcAft>
                          <a:spcPts val="0"/>
                        </a:spcAft>
                      </a:pPr>
                      <a:r>
                        <a:rPr lang="zh-CN" sz="1600" kern="100" dirty="0">
                          <a:solidFill>
                            <a:srgbClr val="000000"/>
                          </a:solidFill>
                          <a:effectLst/>
                          <a:latin typeface="黑体"/>
                          <a:cs typeface="宋体"/>
                        </a:rPr>
                        <a:t>电影</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宋体"/>
                          <a:cs typeface="宋体"/>
                        </a:rPr>
                        <a:t>四大名捕</a:t>
                      </a:r>
                      <a:r>
                        <a:rPr lang="en-US" sz="1600" kern="100" dirty="0">
                          <a:solidFill>
                            <a:srgbClr val="000000"/>
                          </a:solidFill>
                          <a:effectLst/>
                          <a:latin typeface="宋体"/>
                          <a:cs typeface="宋体"/>
                        </a:rPr>
                        <a:t>2s</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2075" indent="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("http://www.letv.com/movie/94129.html","_blank");</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电影</a:t>
                      </a:r>
                      <a:r>
                        <a:rPr lang="en-US" sz="1600" kern="100" dirty="0">
                          <a:solidFill>
                            <a:srgbClr val="000000"/>
                          </a:solidFill>
                          <a:effectLst/>
                          <a:latin typeface="宋体"/>
                          <a:cs typeface="宋体"/>
                        </a:rPr>
                        <a:t>”,60);}</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2268">
                <a:tc vMerge="1">
                  <a:tcPr/>
                </a:tc>
                <a:tc>
                  <a:txBody>
                    <a:bodyPr/>
                    <a:lstStyle/>
                    <a:p>
                      <a:pPr indent="0" algn="ctr">
                        <a:spcAft>
                          <a:spcPts val="0"/>
                        </a:spcAft>
                      </a:pPr>
                      <a:r>
                        <a:rPr lang="zh-CN" sz="1600" kern="100">
                          <a:solidFill>
                            <a:srgbClr val="000000"/>
                          </a:solidFill>
                          <a:effectLst/>
                          <a:latin typeface="宋体"/>
                          <a:cs typeface="宋体"/>
                        </a:rPr>
                        <a:t>澳门风云</a:t>
                      </a:r>
                      <a:r>
                        <a:rPr lang="en-US" sz="1600" kern="100">
                          <a:solidFill>
                            <a:srgbClr val="000000"/>
                          </a:solidFill>
                          <a:effectLst/>
                          <a:latin typeface="宋体"/>
                          <a:cs typeface="宋体"/>
                        </a:rPr>
                        <a:t>s</a:t>
                      </a:r>
                      <a:endParaRPr lang="zh-CN" sz="1600" kern="10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2075" indent="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("http://www.letv.com/movie/94973.html","_blank");</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电影</a:t>
                      </a:r>
                      <a:r>
                        <a:rPr lang="en-US" sz="1600" kern="100" dirty="0">
                          <a:solidFill>
                            <a:srgbClr val="000000"/>
                          </a:solidFill>
                          <a:effectLst/>
                          <a:latin typeface="宋体"/>
                          <a:cs typeface="宋体"/>
                        </a:rPr>
                        <a:t>”,130);}</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2268">
                <a:tc vMerge="1">
                  <a:tcPr/>
                </a:tc>
                <a:tc>
                  <a:txBody>
                    <a:bodyPr/>
                    <a:lstStyle/>
                    <a:p>
                      <a:pPr indent="0" algn="ctr">
                        <a:spcAft>
                          <a:spcPts val="0"/>
                        </a:spcAft>
                      </a:pPr>
                      <a:r>
                        <a:rPr lang="zh-CN" sz="1600" kern="100" dirty="0">
                          <a:solidFill>
                            <a:srgbClr val="000000"/>
                          </a:solidFill>
                          <a:effectLst/>
                          <a:latin typeface="宋体"/>
                          <a:cs typeface="宋体"/>
                        </a:rPr>
                        <a:t>救火英雄</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2075" indent="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("http://www.letv.com/movie/87226.html","_blank");</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电影</a:t>
                      </a:r>
                      <a:r>
                        <a:rPr lang="en-US" sz="1600" kern="100" dirty="0">
                          <a:solidFill>
                            <a:srgbClr val="000000"/>
                          </a:solidFill>
                          <a:effectLst/>
                          <a:latin typeface="宋体"/>
                          <a:cs typeface="宋体"/>
                        </a:rPr>
                        <a:t>”,200);}</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52400" y="514350"/>
          <a:ext cx="8915400" cy="4491969"/>
        </p:xfrm>
        <a:graphic>
          <a:graphicData uri="http://schemas.openxmlformats.org/drawingml/2006/table">
            <a:tbl>
              <a:tblPr firstRow="1" firstCol="1" bandRow="1"/>
              <a:tblGrid>
                <a:gridCol w="838200"/>
                <a:gridCol w="1524000"/>
                <a:gridCol w="6553200"/>
              </a:tblGrid>
              <a:tr h="467264">
                <a:tc>
                  <a:txBody>
                    <a:bodyPr/>
                    <a:lstStyle/>
                    <a:p>
                      <a:pPr indent="0" algn="ctr">
                        <a:spcAft>
                          <a:spcPts val="0"/>
                        </a:spcAft>
                      </a:pPr>
                      <a:r>
                        <a:rPr lang="zh-CN" sz="1600" kern="100" dirty="0">
                          <a:solidFill>
                            <a:srgbClr val="000000"/>
                          </a:solidFill>
                          <a:effectLst/>
                          <a:latin typeface="黑体"/>
                          <a:cs typeface="宋体"/>
                        </a:rPr>
                        <a:t>场景名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对象名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添加脚本</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83421">
                <a:tc rowSpan="3">
                  <a:txBody>
                    <a:bodyPr/>
                    <a:lstStyle/>
                    <a:p>
                      <a:pPr indent="0" algn="ctr">
                        <a:spcAft>
                          <a:spcPts val="0"/>
                        </a:spcAft>
                      </a:pPr>
                      <a:r>
                        <a:rPr lang="zh-CN" sz="1600" kern="100" dirty="0">
                          <a:solidFill>
                            <a:srgbClr val="000000"/>
                          </a:solidFill>
                          <a:effectLst/>
                          <a:latin typeface="黑体"/>
                          <a:cs typeface="宋体"/>
                        </a:rPr>
                        <a:t>电影</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宋体"/>
                          <a:cs typeface="宋体"/>
                        </a:rPr>
                        <a:t>归来</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2075" indent="0" algn="l">
                        <a:spcAft>
                          <a:spcPts val="0"/>
                        </a:spcAft>
                      </a:pPr>
                      <a:r>
                        <a:rPr lang="en-US" sz="1400" kern="100" dirty="0">
                          <a:solidFill>
                            <a:srgbClr val="000000"/>
                          </a:solidFill>
                          <a:effectLst/>
                          <a:latin typeface="宋体"/>
                          <a:cs typeface="宋体"/>
                        </a:rPr>
                        <a:t>on (press) {</a:t>
                      </a:r>
                      <a:endParaRPr lang="zh-CN" sz="1400" kern="100" dirty="0">
                        <a:solidFill>
                          <a:srgbClr val="000000"/>
                        </a:solidFill>
                        <a:effectLst/>
                        <a:latin typeface="宋体"/>
                        <a:cs typeface="宋体"/>
                      </a:endParaRPr>
                    </a:p>
                    <a:p>
                      <a:pPr marL="92075" indent="0" algn="l">
                        <a:spcAft>
                          <a:spcPts val="0"/>
                        </a:spcAft>
                      </a:pPr>
                      <a:r>
                        <a:rPr lang="en-US" sz="1400" kern="100" dirty="0">
                          <a:solidFill>
                            <a:srgbClr val="000000"/>
                          </a:solidFill>
                          <a:effectLst/>
                          <a:latin typeface="宋体"/>
                          <a:cs typeface="宋体"/>
                        </a:rPr>
                        <a:t>    </a:t>
                      </a:r>
                      <a:r>
                        <a:rPr lang="en-US" sz="1400" kern="100" dirty="0" err="1" smtClean="0">
                          <a:solidFill>
                            <a:srgbClr val="000000"/>
                          </a:solidFill>
                          <a:effectLst/>
                          <a:latin typeface="宋体"/>
                          <a:cs typeface="宋体"/>
                        </a:rPr>
                        <a:t>getURL</a:t>
                      </a:r>
                      <a:r>
                        <a:rPr lang="en-US" sz="1400" kern="100" dirty="0">
                          <a:solidFill>
                            <a:srgbClr val="000000"/>
                          </a:solidFill>
                          <a:effectLst/>
                          <a:latin typeface="宋体"/>
                          <a:cs typeface="宋体"/>
                        </a:rPr>
                        <a:t>("http://www.letv.com/ptv/vplay/20070339.html","_blank");</a:t>
                      </a:r>
                      <a:endParaRPr lang="zh-CN" sz="1400" kern="100" dirty="0">
                        <a:solidFill>
                          <a:srgbClr val="000000"/>
                        </a:solidFill>
                        <a:effectLst/>
                        <a:latin typeface="宋体"/>
                        <a:cs typeface="宋体"/>
                      </a:endParaRPr>
                    </a:p>
                    <a:p>
                      <a:pPr marL="92075" indent="0" algn="l">
                        <a:spcAft>
                          <a:spcPts val="0"/>
                        </a:spcAft>
                      </a:pPr>
                      <a:r>
                        <a:rPr lang="en-US" sz="1400" kern="100" dirty="0">
                          <a:solidFill>
                            <a:srgbClr val="000000"/>
                          </a:solidFill>
                          <a:effectLst/>
                          <a:latin typeface="宋体"/>
                          <a:cs typeface="宋体"/>
                        </a:rPr>
                        <a:t>}</a:t>
                      </a:r>
                      <a:endParaRPr lang="zh-CN" sz="1400" kern="100" dirty="0">
                        <a:solidFill>
                          <a:srgbClr val="000000"/>
                        </a:solidFill>
                        <a:effectLst/>
                        <a:latin typeface="宋体"/>
                        <a:cs typeface="宋体"/>
                      </a:endParaRPr>
                    </a:p>
                    <a:p>
                      <a:pPr marL="92075" indent="0" algn="l">
                        <a:spcAft>
                          <a:spcPts val="0"/>
                        </a:spcAft>
                      </a:pPr>
                      <a:r>
                        <a:rPr lang="en-US" sz="1400" kern="100" dirty="0">
                          <a:solidFill>
                            <a:srgbClr val="000000"/>
                          </a:solidFill>
                          <a:effectLst/>
                          <a:latin typeface="宋体"/>
                          <a:cs typeface="宋体"/>
                        </a:rPr>
                        <a:t>on (</a:t>
                      </a:r>
                      <a:r>
                        <a:rPr lang="en-US" sz="1400" kern="100" dirty="0" err="1">
                          <a:solidFill>
                            <a:srgbClr val="000000"/>
                          </a:solidFill>
                          <a:effectLst/>
                          <a:latin typeface="宋体"/>
                          <a:cs typeface="宋体"/>
                        </a:rPr>
                        <a:t>rollOver</a:t>
                      </a:r>
                      <a:r>
                        <a:rPr lang="en-US" sz="1400" kern="100" dirty="0">
                          <a:solidFill>
                            <a:srgbClr val="000000"/>
                          </a:solidFill>
                          <a:effectLst/>
                          <a:latin typeface="宋体"/>
                          <a:cs typeface="宋体"/>
                        </a:rPr>
                        <a:t>) {</a:t>
                      </a:r>
                      <a:r>
                        <a:rPr lang="en-US" sz="1400" kern="100" dirty="0" err="1">
                          <a:solidFill>
                            <a:srgbClr val="000000"/>
                          </a:solidFill>
                          <a:effectLst/>
                          <a:latin typeface="宋体"/>
                          <a:cs typeface="宋体"/>
                        </a:rPr>
                        <a:t>gotoAndStop</a:t>
                      </a:r>
                      <a:r>
                        <a:rPr lang="en-US" sz="1400" kern="100" dirty="0">
                          <a:solidFill>
                            <a:srgbClr val="000000"/>
                          </a:solidFill>
                          <a:effectLst/>
                          <a:latin typeface="宋体"/>
                          <a:cs typeface="宋体"/>
                        </a:rPr>
                        <a:t>(“</a:t>
                      </a:r>
                      <a:r>
                        <a:rPr lang="zh-CN" sz="1400" kern="100" dirty="0">
                          <a:solidFill>
                            <a:srgbClr val="000000"/>
                          </a:solidFill>
                          <a:effectLst/>
                          <a:latin typeface="宋体"/>
                          <a:cs typeface="宋体"/>
                        </a:rPr>
                        <a:t>电影</a:t>
                      </a:r>
                      <a:r>
                        <a:rPr lang="en-US" sz="1400" kern="100" dirty="0">
                          <a:solidFill>
                            <a:srgbClr val="000000"/>
                          </a:solidFill>
                          <a:effectLst/>
                          <a:latin typeface="宋体"/>
                          <a:cs typeface="宋体"/>
                        </a:rPr>
                        <a:t>”,270);}</a:t>
                      </a:r>
                      <a:endParaRPr lang="zh-CN" sz="1400" kern="100" dirty="0">
                        <a:solidFill>
                          <a:srgbClr val="000000"/>
                        </a:solidFill>
                        <a:effectLst/>
                        <a:latin typeface="宋体"/>
                        <a:cs typeface="宋体"/>
                      </a:endParaRPr>
                    </a:p>
                    <a:p>
                      <a:pPr marL="92075" indent="0" algn="l">
                        <a:spcAft>
                          <a:spcPts val="0"/>
                        </a:spcAft>
                      </a:pPr>
                      <a:r>
                        <a:rPr lang="en-US" sz="1400" kern="100" dirty="0">
                          <a:solidFill>
                            <a:srgbClr val="000000"/>
                          </a:solidFill>
                          <a:effectLst/>
                          <a:latin typeface="宋体"/>
                          <a:cs typeface="宋体"/>
                        </a:rPr>
                        <a:t>on (</a:t>
                      </a:r>
                      <a:r>
                        <a:rPr lang="en-US" sz="1400" kern="100" dirty="0" err="1">
                          <a:solidFill>
                            <a:srgbClr val="000000"/>
                          </a:solidFill>
                          <a:effectLst/>
                          <a:latin typeface="宋体"/>
                          <a:cs typeface="宋体"/>
                        </a:rPr>
                        <a:t>rollOut</a:t>
                      </a:r>
                      <a:r>
                        <a:rPr lang="en-US" sz="1400" kern="100" dirty="0">
                          <a:solidFill>
                            <a:srgbClr val="000000"/>
                          </a:solidFill>
                          <a:effectLst/>
                          <a:latin typeface="宋体"/>
                          <a:cs typeface="宋体"/>
                        </a:rPr>
                        <a:t>) {play();}</a:t>
                      </a:r>
                      <a:endParaRPr lang="zh-CN" sz="14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6038">
                <a:tc vMerge="1">
                  <a:tcPr/>
                </a:tc>
                <a:tc>
                  <a:txBody>
                    <a:bodyPr/>
                    <a:lstStyle/>
                    <a:p>
                      <a:pPr indent="0" algn="ctr">
                        <a:spcAft>
                          <a:spcPts val="0"/>
                        </a:spcAft>
                      </a:pPr>
                      <a:r>
                        <a:rPr lang="zh-CN" sz="1600" kern="100" dirty="0">
                          <a:solidFill>
                            <a:srgbClr val="000000"/>
                          </a:solidFill>
                          <a:effectLst/>
                          <a:latin typeface="宋体"/>
                          <a:cs typeface="宋体"/>
                        </a:rPr>
                        <a:t>李可乐寻人记</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2075" indent="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("http://www.letv.com/movie/96200.html","_blank");</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电影</a:t>
                      </a:r>
                      <a:r>
                        <a:rPr lang="en-US" sz="1600" kern="100" dirty="0">
                          <a:solidFill>
                            <a:srgbClr val="000000"/>
                          </a:solidFill>
                          <a:effectLst/>
                          <a:latin typeface="宋体"/>
                          <a:cs typeface="宋体"/>
                        </a:rPr>
                        <a:t>”,340);}</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5246">
                <a:tc vMerge="1">
                  <a:tcPr/>
                </a:tc>
                <a:tc>
                  <a:txBody>
                    <a:bodyPr/>
                    <a:lstStyle/>
                    <a:p>
                      <a:pPr indent="0" algn="ctr">
                        <a:spcAft>
                          <a:spcPts val="0"/>
                        </a:spcAft>
                      </a:pPr>
                      <a:r>
                        <a:rPr lang="zh-CN" sz="1400" kern="100" dirty="0">
                          <a:solidFill>
                            <a:srgbClr val="000000"/>
                          </a:solidFill>
                          <a:effectLst/>
                          <a:latin typeface="宋体"/>
                          <a:cs typeface="宋体"/>
                        </a:rPr>
                        <a:t>我在路上最爱你</a:t>
                      </a:r>
                      <a:r>
                        <a:rPr lang="en-US" sz="1400" kern="100" dirty="0">
                          <a:solidFill>
                            <a:srgbClr val="000000"/>
                          </a:solidFill>
                          <a:effectLst/>
                          <a:latin typeface="宋体"/>
                          <a:cs typeface="宋体"/>
                        </a:rPr>
                        <a:t>s</a:t>
                      </a:r>
                      <a:endParaRPr lang="zh-CN" sz="14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2075" indent="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("http://www.letv.com/movie/10000455.html","_blank");</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电影</a:t>
                      </a:r>
                      <a:r>
                        <a:rPr lang="en-US" sz="1600" kern="100" dirty="0">
                          <a:solidFill>
                            <a:srgbClr val="000000"/>
                          </a:solidFill>
                          <a:effectLst/>
                          <a:latin typeface="宋体"/>
                          <a:cs typeface="宋体"/>
                        </a:rPr>
                        <a:t>”,410);}</a:t>
                      </a:r>
                      <a:endParaRPr lang="zh-CN" sz="1600" kern="100" dirty="0">
                        <a:solidFill>
                          <a:srgbClr val="000000"/>
                        </a:solidFill>
                        <a:effectLst/>
                        <a:latin typeface="宋体"/>
                        <a:cs typeface="宋体"/>
                      </a:endParaRPr>
                    </a:p>
                    <a:p>
                      <a:pPr marL="92075" indent="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6200" y="57150"/>
            <a:ext cx="1752600" cy="461665"/>
          </a:xfrm>
          <a:prstGeom prst="rect">
            <a:avLst/>
          </a:prstGeom>
        </p:spPr>
        <p:txBody>
          <a:bodyPr wrap="square">
            <a:spAutoFit/>
          </a:bodyPr>
          <a:lstStyle/>
          <a:p>
            <a:pPr algn="just">
              <a:lnSpc>
                <a:spcPct val="120000"/>
              </a:lnSpc>
              <a:spcBef>
                <a:spcPts val="0"/>
              </a:spcBef>
              <a:spcAft>
                <a:spcPts val="1000"/>
              </a:spcAft>
            </a:pPr>
            <a:r>
              <a:rPr lang="zh-CN" altLang="en-US" sz="2000" kern="100" dirty="0" smtClean="0">
                <a:latin typeface="Times New Roman"/>
                <a:ea typeface="宋体"/>
              </a:rPr>
              <a:t>（续前表）</a:t>
            </a:r>
            <a:endParaRPr lang="en-US" altLang="zh-CN" sz="2000" kern="100" dirty="0" smtClean="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52400" y="514350"/>
          <a:ext cx="8915400" cy="4491969"/>
        </p:xfrm>
        <a:graphic>
          <a:graphicData uri="http://schemas.openxmlformats.org/drawingml/2006/table">
            <a:tbl>
              <a:tblPr firstRow="1" firstCol="1" bandRow="1"/>
              <a:tblGrid>
                <a:gridCol w="838200"/>
                <a:gridCol w="1524000"/>
                <a:gridCol w="6553200"/>
              </a:tblGrid>
              <a:tr h="467264">
                <a:tc>
                  <a:txBody>
                    <a:bodyPr/>
                    <a:lstStyle/>
                    <a:p>
                      <a:pPr indent="0" algn="ctr">
                        <a:spcAft>
                          <a:spcPts val="0"/>
                        </a:spcAft>
                      </a:pPr>
                      <a:r>
                        <a:rPr lang="zh-CN" sz="1600" kern="100" dirty="0">
                          <a:solidFill>
                            <a:srgbClr val="000000"/>
                          </a:solidFill>
                          <a:effectLst/>
                          <a:latin typeface="黑体"/>
                          <a:cs typeface="宋体"/>
                        </a:rPr>
                        <a:t>场景名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对象名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添加脚本</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83421">
                <a:tc rowSpan="3">
                  <a:txBody>
                    <a:bodyPr/>
                    <a:lstStyle/>
                    <a:p>
                      <a:pPr indent="0" algn="ctr">
                        <a:spcAft>
                          <a:spcPts val="0"/>
                        </a:spcAft>
                      </a:pPr>
                      <a:r>
                        <a:rPr lang="zh-CN" altLang="en-US" sz="1600" kern="100" dirty="0" smtClean="0">
                          <a:solidFill>
                            <a:srgbClr val="000000"/>
                          </a:solidFill>
                          <a:effectLst/>
                          <a:latin typeface="黑体"/>
                          <a:cs typeface="宋体"/>
                        </a:rPr>
                        <a:t>电视剧</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宋体"/>
                          <a:cs typeface="宋体"/>
                        </a:rPr>
                        <a:t>神盾局特工</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("http://www.letv.com/tv/91901.html","_blank");</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电视剧</a:t>
                      </a:r>
                      <a:r>
                        <a:rPr lang="en-US" sz="1600" kern="100" dirty="0">
                          <a:solidFill>
                            <a:srgbClr val="000000"/>
                          </a:solidFill>
                          <a:effectLst/>
                          <a:latin typeface="宋体"/>
                          <a:cs typeface="宋体"/>
                        </a:rPr>
                        <a:t>”,60);}</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6038">
                <a:tc vMerge="1">
                  <a:tcPr/>
                </a:tc>
                <a:tc>
                  <a:txBody>
                    <a:bodyPr/>
                    <a:lstStyle/>
                    <a:p>
                      <a:pPr indent="0" algn="ctr">
                        <a:spcAft>
                          <a:spcPts val="0"/>
                        </a:spcAft>
                      </a:pPr>
                      <a:r>
                        <a:rPr lang="zh-CN" sz="1600" kern="100" dirty="0">
                          <a:solidFill>
                            <a:srgbClr val="000000"/>
                          </a:solidFill>
                          <a:effectLst/>
                          <a:latin typeface="宋体"/>
                          <a:cs typeface="宋体"/>
                        </a:rPr>
                        <a:t>步步惊情</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en-US" sz="1600" kern="100">
                          <a:solidFill>
                            <a:srgbClr val="000000"/>
                          </a:solidFill>
                          <a:effectLst/>
                          <a:latin typeface="宋体"/>
                          <a:cs typeface="宋体"/>
                        </a:rPr>
                        <a:t>on (press) {</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    getURL("http://www.letv.com/tv/87765.html","_blank");</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on (rollOver) {gotoAndStop(“</a:t>
                      </a:r>
                      <a:r>
                        <a:rPr lang="zh-CN" sz="1600" kern="100">
                          <a:solidFill>
                            <a:srgbClr val="000000"/>
                          </a:solidFill>
                          <a:effectLst/>
                          <a:latin typeface="宋体"/>
                          <a:cs typeface="宋体"/>
                        </a:rPr>
                        <a:t>电视剧</a:t>
                      </a:r>
                      <a:r>
                        <a:rPr lang="en-US" sz="1600" kern="100">
                          <a:solidFill>
                            <a:srgbClr val="000000"/>
                          </a:solidFill>
                          <a:effectLst/>
                          <a:latin typeface="宋体"/>
                          <a:cs typeface="宋体"/>
                        </a:rPr>
                        <a:t>”,130);}</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on (rollOut) {play();}</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5246">
                <a:tc vMerge="1">
                  <a:tcPr/>
                </a:tc>
                <a:tc>
                  <a:txBody>
                    <a:bodyPr/>
                    <a:lstStyle/>
                    <a:p>
                      <a:pPr indent="0" algn="ctr">
                        <a:spcAft>
                          <a:spcPts val="0"/>
                        </a:spcAft>
                      </a:pPr>
                      <a:r>
                        <a:rPr lang="zh-CN" sz="1600" kern="100" dirty="0">
                          <a:solidFill>
                            <a:srgbClr val="000000"/>
                          </a:solidFill>
                          <a:effectLst/>
                          <a:latin typeface="宋体"/>
                          <a:cs typeface="宋体"/>
                        </a:rPr>
                        <a:t>蕾女心经</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("http://www.letv.com/tv/10000422.html","_blank");</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电视剧</a:t>
                      </a:r>
                      <a:r>
                        <a:rPr lang="en-US" sz="1600" kern="100" dirty="0">
                          <a:solidFill>
                            <a:srgbClr val="000000"/>
                          </a:solidFill>
                          <a:effectLst/>
                          <a:latin typeface="宋体"/>
                          <a:cs typeface="宋体"/>
                        </a:rPr>
                        <a:t>”,200);}</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6200" y="57150"/>
            <a:ext cx="1752600" cy="461665"/>
          </a:xfrm>
          <a:prstGeom prst="rect">
            <a:avLst/>
          </a:prstGeom>
        </p:spPr>
        <p:txBody>
          <a:bodyPr wrap="square">
            <a:spAutoFit/>
          </a:bodyPr>
          <a:lstStyle/>
          <a:p>
            <a:pPr algn="just">
              <a:lnSpc>
                <a:spcPct val="120000"/>
              </a:lnSpc>
              <a:spcBef>
                <a:spcPts val="0"/>
              </a:spcBef>
              <a:spcAft>
                <a:spcPts val="1000"/>
              </a:spcAft>
            </a:pPr>
            <a:r>
              <a:rPr lang="zh-CN" altLang="en-US" sz="2000" kern="100" dirty="0" smtClean="0">
                <a:latin typeface="Times New Roman"/>
                <a:ea typeface="宋体"/>
              </a:rPr>
              <a:t>（续前表）</a:t>
            </a:r>
            <a:endParaRPr lang="en-US" altLang="zh-CN" sz="2000" kern="100" dirty="0" smtClean="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52400" y="514350"/>
          <a:ext cx="8915400" cy="4491969"/>
        </p:xfrm>
        <a:graphic>
          <a:graphicData uri="http://schemas.openxmlformats.org/drawingml/2006/table">
            <a:tbl>
              <a:tblPr firstRow="1" firstCol="1" bandRow="1"/>
              <a:tblGrid>
                <a:gridCol w="838200"/>
                <a:gridCol w="1524000"/>
                <a:gridCol w="6553200"/>
              </a:tblGrid>
              <a:tr h="467264">
                <a:tc>
                  <a:txBody>
                    <a:bodyPr/>
                    <a:lstStyle/>
                    <a:p>
                      <a:pPr indent="0" algn="ctr">
                        <a:spcAft>
                          <a:spcPts val="0"/>
                        </a:spcAft>
                      </a:pPr>
                      <a:r>
                        <a:rPr lang="zh-CN" sz="1600" kern="100" dirty="0">
                          <a:solidFill>
                            <a:srgbClr val="000000"/>
                          </a:solidFill>
                          <a:effectLst/>
                          <a:latin typeface="黑体"/>
                          <a:cs typeface="宋体"/>
                        </a:rPr>
                        <a:t>场景名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对象名</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黑体"/>
                          <a:cs typeface="宋体"/>
                        </a:rPr>
                        <a:t>添加脚本</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83421">
                <a:tc rowSpan="3">
                  <a:txBody>
                    <a:bodyPr/>
                    <a:lstStyle/>
                    <a:p>
                      <a:pPr indent="0" algn="ctr">
                        <a:spcAft>
                          <a:spcPts val="0"/>
                        </a:spcAft>
                      </a:pPr>
                      <a:r>
                        <a:rPr lang="zh-CN" altLang="en-US" sz="1600" kern="100" dirty="0" smtClean="0">
                          <a:solidFill>
                            <a:srgbClr val="000000"/>
                          </a:solidFill>
                          <a:effectLst/>
                          <a:latin typeface="黑体"/>
                          <a:cs typeface="宋体"/>
                        </a:rPr>
                        <a:t>电视剧</a:t>
                      </a:r>
                      <a:endParaRPr lang="zh-CN" sz="1600" kern="100" dirty="0">
                        <a:solidFill>
                          <a:srgbClr val="000000"/>
                        </a:solidFill>
                        <a:effectLst/>
                        <a:latin typeface="黑体"/>
                        <a:cs typeface="宋体"/>
                      </a:endParaRPr>
                    </a:p>
                  </a:txBody>
                  <a:tcPr marL="16243" marR="162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spcAft>
                          <a:spcPts val="0"/>
                        </a:spcAft>
                      </a:pPr>
                      <a:r>
                        <a:rPr lang="zh-CN" sz="1600" kern="100" dirty="0">
                          <a:solidFill>
                            <a:srgbClr val="000000"/>
                          </a:solidFill>
                          <a:effectLst/>
                          <a:latin typeface="宋体"/>
                          <a:cs typeface="宋体"/>
                        </a:rPr>
                        <a:t>唐朝好男人</a:t>
                      </a:r>
                      <a:r>
                        <a:rPr lang="en-US" sz="1600" kern="100" dirty="0">
                          <a:solidFill>
                            <a:srgbClr val="000000"/>
                          </a:solidFill>
                          <a:effectLst/>
                          <a:latin typeface="宋体"/>
                          <a:cs typeface="宋体"/>
                        </a:rPr>
                        <a:t>2s</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en-US" sz="1600" kern="100">
                          <a:solidFill>
                            <a:srgbClr val="000000"/>
                          </a:solidFill>
                          <a:effectLst/>
                          <a:latin typeface="宋体"/>
                          <a:cs typeface="宋体"/>
                        </a:rPr>
                        <a:t>on (press) {</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    getURL("http://www.letv.com/tv/10000849.html","_blank");</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on (rollOver) {gotoAndStop(“</a:t>
                      </a:r>
                      <a:r>
                        <a:rPr lang="zh-CN" sz="1600" kern="100">
                          <a:solidFill>
                            <a:srgbClr val="000000"/>
                          </a:solidFill>
                          <a:effectLst/>
                          <a:latin typeface="宋体"/>
                          <a:cs typeface="宋体"/>
                        </a:rPr>
                        <a:t>电视剧</a:t>
                      </a:r>
                      <a:r>
                        <a:rPr lang="en-US" sz="1600" kern="100">
                          <a:solidFill>
                            <a:srgbClr val="000000"/>
                          </a:solidFill>
                          <a:effectLst/>
                          <a:latin typeface="宋体"/>
                          <a:cs typeface="宋体"/>
                        </a:rPr>
                        <a:t>”,270);}</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on (rollOut) {play();}</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6038">
                <a:tc vMerge="1">
                  <a:tcPr/>
                </a:tc>
                <a:tc>
                  <a:txBody>
                    <a:bodyPr/>
                    <a:lstStyle/>
                    <a:p>
                      <a:pPr indent="0" algn="ctr">
                        <a:spcAft>
                          <a:spcPts val="0"/>
                        </a:spcAft>
                      </a:pPr>
                      <a:r>
                        <a:rPr lang="zh-CN" sz="1600" kern="100" dirty="0">
                          <a:solidFill>
                            <a:srgbClr val="000000"/>
                          </a:solidFill>
                          <a:effectLst/>
                          <a:latin typeface="宋体"/>
                          <a:cs typeface="宋体"/>
                        </a:rPr>
                        <a:t>金玉良缘</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en-US" sz="1600" kern="100">
                          <a:solidFill>
                            <a:srgbClr val="000000"/>
                          </a:solidFill>
                          <a:effectLst/>
                          <a:latin typeface="宋体"/>
                          <a:cs typeface="宋体"/>
                        </a:rPr>
                        <a:t>on (press) {</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    getURL("http://www.letv.com/tv/10001336.html","_blank");</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on (rollOver) {gotoAndStop(“</a:t>
                      </a:r>
                      <a:r>
                        <a:rPr lang="zh-CN" sz="1600" kern="100">
                          <a:solidFill>
                            <a:srgbClr val="000000"/>
                          </a:solidFill>
                          <a:effectLst/>
                          <a:latin typeface="宋体"/>
                          <a:cs typeface="宋体"/>
                        </a:rPr>
                        <a:t>电视剧</a:t>
                      </a:r>
                      <a:r>
                        <a:rPr lang="en-US" sz="1600" kern="100">
                          <a:solidFill>
                            <a:srgbClr val="000000"/>
                          </a:solidFill>
                          <a:effectLst/>
                          <a:latin typeface="宋体"/>
                          <a:cs typeface="宋体"/>
                        </a:rPr>
                        <a:t>”,340);}</a:t>
                      </a:r>
                      <a:endParaRPr lang="zh-CN" sz="1600" kern="100">
                        <a:solidFill>
                          <a:srgbClr val="000000"/>
                        </a:solidFill>
                        <a:effectLst/>
                        <a:latin typeface="宋体"/>
                        <a:cs typeface="宋体"/>
                      </a:endParaRPr>
                    </a:p>
                    <a:p>
                      <a:pPr indent="228600" algn="l">
                        <a:spcAft>
                          <a:spcPts val="0"/>
                        </a:spcAft>
                      </a:pPr>
                      <a:r>
                        <a:rPr lang="en-US" sz="1600" kern="100">
                          <a:solidFill>
                            <a:srgbClr val="000000"/>
                          </a:solidFill>
                          <a:effectLst/>
                          <a:latin typeface="宋体"/>
                          <a:cs typeface="宋体"/>
                        </a:rPr>
                        <a:t>on (rollOut) {play();}</a:t>
                      </a:r>
                      <a:endParaRPr lang="zh-CN" sz="16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5246">
                <a:tc vMerge="1">
                  <a:tcPr/>
                </a:tc>
                <a:tc>
                  <a:txBody>
                    <a:bodyPr/>
                    <a:lstStyle/>
                    <a:p>
                      <a:pPr indent="0" algn="ctr">
                        <a:spcAft>
                          <a:spcPts val="0"/>
                        </a:spcAft>
                      </a:pPr>
                      <a:r>
                        <a:rPr lang="zh-CN" sz="1600" kern="100" dirty="0">
                          <a:solidFill>
                            <a:srgbClr val="000000"/>
                          </a:solidFill>
                          <a:effectLst/>
                          <a:latin typeface="宋体"/>
                          <a:cs typeface="宋体"/>
                        </a:rPr>
                        <a:t>宫锁连城</a:t>
                      </a:r>
                      <a:r>
                        <a:rPr lang="en-US" sz="1600" kern="100" dirty="0">
                          <a:solidFill>
                            <a:srgbClr val="000000"/>
                          </a:solidFill>
                          <a:effectLst/>
                          <a:latin typeface="宋体"/>
                          <a:cs typeface="宋体"/>
                        </a:rPr>
                        <a:t>s</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l">
                        <a:spcAft>
                          <a:spcPts val="0"/>
                        </a:spcAft>
                      </a:pPr>
                      <a:r>
                        <a:rPr lang="en-US" sz="1600" kern="100" dirty="0">
                          <a:solidFill>
                            <a:srgbClr val="000000"/>
                          </a:solidFill>
                          <a:effectLst/>
                          <a:latin typeface="宋体"/>
                          <a:cs typeface="宋体"/>
                        </a:rPr>
                        <a:t>on (press) {</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getURL</a:t>
                      </a:r>
                      <a:r>
                        <a:rPr lang="en-US" sz="1600" kern="100" dirty="0">
                          <a:solidFill>
                            <a:srgbClr val="000000"/>
                          </a:solidFill>
                          <a:effectLst/>
                          <a:latin typeface="宋体"/>
                          <a:cs typeface="宋体"/>
                        </a:rPr>
                        <a:t>("http://www.letv.com/tv/10000956.html","_blank");</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rollOver</a:t>
                      </a:r>
                      <a:r>
                        <a:rPr lang="en-US" sz="1600" kern="100" dirty="0">
                          <a:solidFill>
                            <a:srgbClr val="000000"/>
                          </a:solidFill>
                          <a:effectLst/>
                          <a:latin typeface="宋体"/>
                          <a:cs typeface="宋体"/>
                        </a:rPr>
                        <a:t>) {</a:t>
                      </a:r>
                      <a:r>
                        <a:rPr lang="en-US" sz="1600" kern="100" dirty="0" err="1">
                          <a:solidFill>
                            <a:srgbClr val="000000"/>
                          </a:solidFill>
                          <a:effectLst/>
                          <a:latin typeface="宋体"/>
                          <a:cs typeface="宋体"/>
                        </a:rPr>
                        <a:t>gotoAndStop</a:t>
                      </a:r>
                      <a:r>
                        <a:rPr lang="en-US" sz="1600" kern="100" dirty="0">
                          <a:solidFill>
                            <a:srgbClr val="000000"/>
                          </a:solidFill>
                          <a:effectLst/>
                          <a:latin typeface="宋体"/>
                          <a:cs typeface="宋体"/>
                        </a:rPr>
                        <a:t>(“</a:t>
                      </a:r>
                      <a:r>
                        <a:rPr lang="zh-CN" sz="1600" kern="100" dirty="0">
                          <a:solidFill>
                            <a:srgbClr val="000000"/>
                          </a:solidFill>
                          <a:effectLst/>
                          <a:latin typeface="宋体"/>
                          <a:cs typeface="宋体"/>
                        </a:rPr>
                        <a:t>电视剧</a:t>
                      </a:r>
                      <a:r>
                        <a:rPr lang="en-US" sz="1600" kern="100" dirty="0">
                          <a:solidFill>
                            <a:srgbClr val="000000"/>
                          </a:solidFill>
                          <a:effectLst/>
                          <a:latin typeface="宋体"/>
                          <a:cs typeface="宋体"/>
                        </a:rPr>
                        <a:t>”,410);}</a:t>
                      </a:r>
                      <a:endParaRPr lang="zh-CN" sz="1600" kern="100" dirty="0">
                        <a:solidFill>
                          <a:srgbClr val="000000"/>
                        </a:solidFill>
                        <a:effectLst/>
                        <a:latin typeface="宋体"/>
                        <a:cs typeface="宋体"/>
                      </a:endParaRPr>
                    </a:p>
                    <a:p>
                      <a:pPr indent="228600" algn="l">
                        <a:spcAft>
                          <a:spcPts val="0"/>
                        </a:spcAft>
                      </a:pPr>
                      <a:r>
                        <a:rPr lang="en-US" sz="1600" kern="100" dirty="0">
                          <a:solidFill>
                            <a:srgbClr val="000000"/>
                          </a:solidFill>
                          <a:effectLst/>
                          <a:latin typeface="宋体"/>
                          <a:cs typeface="宋体"/>
                        </a:rPr>
                        <a:t>on (</a:t>
                      </a:r>
                      <a:r>
                        <a:rPr lang="en-US" sz="1600" kern="100" dirty="0" err="1">
                          <a:solidFill>
                            <a:srgbClr val="000000"/>
                          </a:solidFill>
                          <a:effectLst/>
                          <a:latin typeface="宋体"/>
                          <a:cs typeface="宋体"/>
                        </a:rPr>
                        <a:t>rollOut</a:t>
                      </a:r>
                      <a:r>
                        <a:rPr lang="en-US" sz="1600" kern="100" dirty="0">
                          <a:solidFill>
                            <a:srgbClr val="000000"/>
                          </a:solidFill>
                          <a:effectLst/>
                          <a:latin typeface="宋体"/>
                          <a:cs typeface="宋体"/>
                        </a:rPr>
                        <a:t>) {play();}</a:t>
                      </a:r>
                      <a:endParaRPr lang="zh-CN" sz="16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6200" y="57150"/>
            <a:ext cx="1752600" cy="461665"/>
          </a:xfrm>
          <a:prstGeom prst="rect">
            <a:avLst/>
          </a:prstGeom>
        </p:spPr>
        <p:txBody>
          <a:bodyPr wrap="square">
            <a:spAutoFit/>
          </a:bodyPr>
          <a:lstStyle/>
          <a:p>
            <a:pPr algn="just">
              <a:lnSpc>
                <a:spcPct val="120000"/>
              </a:lnSpc>
              <a:spcBef>
                <a:spcPts val="0"/>
              </a:spcBef>
              <a:spcAft>
                <a:spcPts val="1000"/>
              </a:spcAft>
            </a:pPr>
            <a:r>
              <a:rPr lang="zh-CN" altLang="en-US" sz="2000" kern="100" dirty="0" smtClean="0">
                <a:latin typeface="Times New Roman"/>
                <a:ea typeface="宋体"/>
              </a:rPr>
              <a:t>（续前表）</a:t>
            </a:r>
            <a:endParaRPr lang="en-US" altLang="zh-CN" sz="2000" kern="100" dirty="0" smtClean="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971550"/>
            <a:ext cx="8458200" cy="129323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五、保存文件</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保存文件为“影视动态</a:t>
            </a:r>
            <a:r>
              <a:rPr lang="en-US" altLang="zh-CN" sz="2000" kern="100" dirty="0" err="1">
                <a:latin typeface="Times New Roman"/>
                <a:ea typeface="宋体"/>
              </a:rPr>
              <a:t>Banner.swi</a:t>
            </a:r>
            <a:r>
              <a:rPr lang="en-US" altLang="zh-CN" sz="2000" kern="100" dirty="0">
                <a:latin typeface="Times New Roman"/>
                <a:ea typeface="宋体"/>
              </a:rPr>
              <a:t>”</a:t>
            </a:r>
            <a:r>
              <a:rPr lang="zh-CN" altLang="en-US" sz="2000" kern="100" dirty="0">
                <a:latin typeface="Times New Roman"/>
                <a:ea typeface="宋体"/>
              </a:rPr>
              <a:t>和“影视动态</a:t>
            </a:r>
            <a:r>
              <a:rPr lang="en-US" altLang="zh-CN" sz="2000" kern="100" dirty="0">
                <a:latin typeface="Times New Roman"/>
                <a:ea typeface="宋体"/>
              </a:rPr>
              <a:t>Banner.swf”</a:t>
            </a:r>
            <a:r>
              <a:rPr lang="zh-CN" altLang="en-US" sz="2000" kern="100" dirty="0">
                <a:latin typeface="Times New Roman"/>
                <a:ea typeface="宋体"/>
              </a:rPr>
              <a:t>。（在制作过程应边做边保存</a:t>
            </a:r>
            <a:r>
              <a:rPr lang="en-US" altLang="zh-CN" sz="2000" kern="100" dirty="0" err="1">
                <a:latin typeface="Times New Roman"/>
                <a:ea typeface="宋体"/>
              </a:rPr>
              <a:t>swi</a:t>
            </a:r>
            <a:r>
              <a:rPr lang="zh-CN" altLang="en-US" sz="2000" kern="100" dirty="0">
                <a:latin typeface="Times New Roman"/>
                <a:ea typeface="宋体"/>
              </a:rPr>
              <a:t>文件）</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02847" y="1571377"/>
            <a:ext cx="5338306" cy="2000746"/>
            <a:chOff x="1824494" y="1567801"/>
            <a:chExt cx="5338306" cy="2000746"/>
          </a:xfrm>
        </p:grpSpPr>
        <p:grpSp>
          <p:nvGrpSpPr>
            <p:cNvPr id="2" name="组合 1"/>
            <p:cNvGrpSpPr/>
            <p:nvPr/>
          </p:nvGrpSpPr>
          <p:grpSpPr>
            <a:xfrm>
              <a:off x="3810000" y="1567801"/>
              <a:ext cx="3352800" cy="2000746"/>
              <a:chOff x="3810000" y="1567801"/>
              <a:chExt cx="33528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3600" dirty="0">
                    <a:solidFill>
                      <a:srgbClr val="FFFFFF"/>
                    </a:solidFill>
                    <a:latin typeface="Open Sans Light" charset="0"/>
                    <a:cs typeface="Open Sans Light" charset="0"/>
                    <a:sym typeface="Open Sans Light" charset="0"/>
                  </a:rPr>
                  <a:t>实战演练</a:t>
                </a:r>
                <a:endParaRPr lang="en-US" sz="3600" dirty="0">
                  <a:solidFill>
                    <a:srgbClr val="FFFFFF"/>
                  </a:solidFill>
                  <a:latin typeface="Open Sans Light" charset="0"/>
                  <a:cs typeface="Open Sans Light" charset="0"/>
                  <a:sym typeface="Open Sans Light" charset="0"/>
                </a:endParaRPr>
              </a:p>
            </p:txBody>
          </p:sp>
        </p:grpSp>
        <p:pic>
          <p:nvPicPr>
            <p:cNvPr id="95234" name="图片 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4494" y="1581150"/>
              <a:ext cx="1985506" cy="1985506"/>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285750"/>
            <a:ext cx="8458200" cy="2529475"/>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a:latin typeface="Times New Roman"/>
                <a:ea typeface="宋体"/>
              </a:rPr>
              <a:t>1</a:t>
            </a:r>
            <a:r>
              <a:rPr lang="zh-CN" altLang="en-US" sz="2000" kern="100" dirty="0">
                <a:latin typeface="Times New Roman"/>
                <a:ea typeface="宋体"/>
              </a:rPr>
              <a:t>、制作长沙风景图片轮换动画，文件格式为</a:t>
            </a:r>
            <a:r>
              <a:rPr lang="en-US" altLang="zh-CN" sz="2000" kern="100" dirty="0">
                <a:latin typeface="Times New Roman"/>
                <a:ea typeface="宋体"/>
              </a:rPr>
              <a:t>GIF</a:t>
            </a:r>
            <a:r>
              <a:rPr lang="zh-CN" altLang="en-US" sz="2000" kern="100" dirty="0">
                <a:latin typeface="Times New Roman"/>
                <a:ea typeface="宋体"/>
              </a:rPr>
              <a:t>和</a:t>
            </a:r>
            <a:r>
              <a:rPr lang="en-US" altLang="zh-CN" sz="2000" kern="100" dirty="0">
                <a:latin typeface="Times New Roman"/>
                <a:ea typeface="宋体"/>
              </a:rPr>
              <a:t>SWF</a:t>
            </a:r>
            <a:r>
              <a:rPr lang="zh-CN" altLang="en-US" sz="2000" kern="100" dirty="0">
                <a:latin typeface="Times New Roman"/>
                <a:ea typeface="宋体"/>
              </a:rPr>
              <a:t>。试比较两种格式的优缺点。</a:t>
            </a:r>
            <a:endParaRPr lang="zh-CN" altLang="en-US"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2</a:t>
            </a:r>
            <a:r>
              <a:rPr lang="zh-CN" altLang="en-US" sz="2000" kern="100" dirty="0">
                <a:latin typeface="Times New Roman"/>
                <a:ea typeface="宋体"/>
              </a:rPr>
              <a:t>、制作动态</a:t>
            </a:r>
            <a:r>
              <a:rPr lang="en-US" altLang="zh-CN" sz="2000" kern="100" dirty="0">
                <a:latin typeface="Times New Roman"/>
                <a:ea typeface="宋体"/>
              </a:rPr>
              <a:t>Banner</a:t>
            </a:r>
            <a:r>
              <a:rPr lang="zh-CN" altLang="en-US" sz="2000" kern="100" dirty="0">
                <a:latin typeface="Times New Roman"/>
                <a:ea typeface="宋体"/>
              </a:rPr>
              <a:t>，效果参照单元</a:t>
            </a:r>
            <a:r>
              <a:rPr lang="en-US" altLang="zh-CN" sz="2000" kern="100" dirty="0">
                <a:latin typeface="Times New Roman"/>
                <a:ea typeface="宋体"/>
              </a:rPr>
              <a:t>8</a:t>
            </a:r>
            <a:r>
              <a:rPr lang="zh-CN" altLang="en-US" sz="2000" kern="100" dirty="0">
                <a:latin typeface="Times New Roman"/>
                <a:ea typeface="宋体"/>
              </a:rPr>
              <a:t>实训素材“动态</a:t>
            </a:r>
            <a:r>
              <a:rPr lang="en-US" altLang="zh-CN" sz="2000" kern="100" dirty="0">
                <a:latin typeface="Times New Roman"/>
                <a:ea typeface="宋体"/>
              </a:rPr>
              <a:t>Banner.swf”</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3</a:t>
            </a:r>
            <a:r>
              <a:rPr lang="zh-CN" altLang="en-US" sz="2000" kern="100" dirty="0">
                <a:latin typeface="Times New Roman"/>
                <a:ea typeface="宋体"/>
              </a:rPr>
              <a:t>、制作如下图所示交互式动画，要求苹果树上的文字有超链接功能，文件格式为</a:t>
            </a:r>
            <a:r>
              <a:rPr lang="en-US" altLang="zh-CN" sz="2000" kern="100" dirty="0">
                <a:latin typeface="Times New Roman"/>
                <a:ea typeface="宋体"/>
              </a:rPr>
              <a:t>SWF</a:t>
            </a:r>
            <a:r>
              <a:rPr lang="zh-CN" altLang="en-US" sz="2000" kern="100" dirty="0">
                <a:latin typeface="Times New Roman"/>
                <a:ea typeface="宋体"/>
              </a:rPr>
              <a:t>。要求分别使用</a:t>
            </a:r>
            <a:r>
              <a:rPr lang="en-US" altLang="zh-CN" sz="2000" kern="100" dirty="0" err="1">
                <a:latin typeface="Times New Roman"/>
                <a:ea typeface="宋体"/>
              </a:rPr>
              <a:t>SwishMax</a:t>
            </a:r>
            <a:r>
              <a:rPr lang="zh-CN" altLang="en-US" sz="2000" kern="100" dirty="0">
                <a:latin typeface="Times New Roman"/>
                <a:ea typeface="宋体"/>
              </a:rPr>
              <a:t>和</a:t>
            </a:r>
            <a:r>
              <a:rPr lang="en-US" altLang="zh-CN" sz="2000" kern="100" dirty="0" err="1">
                <a:latin typeface="Times New Roman"/>
                <a:ea typeface="宋体"/>
              </a:rPr>
              <a:t>Aleo</a:t>
            </a:r>
            <a:r>
              <a:rPr lang="en-US" altLang="zh-CN" sz="2000" kern="100" dirty="0">
                <a:latin typeface="Times New Roman"/>
                <a:ea typeface="宋体"/>
              </a:rPr>
              <a:t> Flash Intro Banner Maker</a:t>
            </a:r>
            <a:r>
              <a:rPr lang="zh-CN" altLang="en-US" sz="2000" kern="100" dirty="0">
                <a:latin typeface="Times New Roman"/>
                <a:ea typeface="宋体"/>
              </a:rPr>
              <a:t>完成，试比较两种方法的优缺点。</a:t>
            </a:r>
            <a:endParaRPr lang="zh-CN" altLang="en-US" sz="2000" kern="100" dirty="0">
              <a:latin typeface="Times New Roman"/>
              <a:ea typeface="宋体"/>
            </a:endParaRPr>
          </a:p>
        </p:txBody>
      </p:sp>
      <p:pic>
        <p:nvPicPr>
          <p:cNvPr id="97282" name="Picture 2" descr="@O_B%C_NVJN9EWU`40{7]ZJ"/>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14625" y="2800350"/>
            <a:ext cx="3686175"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971550"/>
            <a:ext cx="8458200" cy="2288383"/>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a:latin typeface="Times New Roman"/>
                <a:ea typeface="宋体"/>
              </a:rPr>
              <a:t>4</a:t>
            </a:r>
            <a:r>
              <a:rPr lang="zh-CN" altLang="en-US" sz="2000" kern="100" dirty="0">
                <a:latin typeface="Times New Roman"/>
                <a:ea typeface="宋体"/>
              </a:rPr>
              <a:t>、完善本书的案例三，满足如下要求：</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）电影和电视剧场景中，当播放到某副海报时，下方的小图片自动移入场景；</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）加上背景音乐，要求在场景中能关闭和打开背景音乐。</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效果可以参照单元</a:t>
            </a:r>
            <a:r>
              <a:rPr lang="en-US" altLang="zh-CN" sz="2000" kern="100" dirty="0">
                <a:latin typeface="Times New Roman"/>
                <a:ea typeface="宋体"/>
              </a:rPr>
              <a:t>8</a:t>
            </a:r>
            <a:r>
              <a:rPr lang="zh-CN" altLang="en-US" sz="2000" kern="100" dirty="0">
                <a:latin typeface="Times New Roman"/>
                <a:ea typeface="宋体"/>
              </a:rPr>
              <a:t>实训素材“影视动态</a:t>
            </a:r>
            <a:r>
              <a:rPr lang="en-US" altLang="zh-CN" sz="2000" kern="100" dirty="0">
                <a:latin typeface="Times New Roman"/>
                <a:ea typeface="宋体"/>
              </a:rPr>
              <a:t>Banner(</a:t>
            </a:r>
            <a:r>
              <a:rPr lang="zh-CN" altLang="en-US" sz="2000" kern="100" dirty="0">
                <a:latin typeface="Times New Roman"/>
                <a:ea typeface="宋体"/>
              </a:rPr>
              <a:t>声音 连带动画</a:t>
            </a:r>
            <a:r>
              <a:rPr lang="en-US" altLang="zh-CN" sz="2000" kern="100" dirty="0">
                <a:latin typeface="Times New Roman"/>
                <a:ea typeface="宋体"/>
              </a:rPr>
              <a:t>).</a:t>
            </a:r>
            <a:r>
              <a:rPr lang="en-US" altLang="zh-CN" sz="2000" kern="100" dirty="0" err="1">
                <a:latin typeface="Times New Roman"/>
                <a:ea typeface="宋体"/>
              </a:rPr>
              <a:t>swf</a:t>
            </a:r>
            <a:r>
              <a:rPr lang="en-US" altLang="zh-CN" sz="2000" kern="100" dirty="0">
                <a:latin typeface="Times New Roman"/>
                <a:ea typeface="宋体"/>
              </a:rPr>
              <a:t>”</a:t>
            </a:r>
            <a:r>
              <a:rPr lang="zh-CN" altLang="en-US" sz="2000" kern="100" dirty="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540931"/>
            <a:ext cx="8458200" cy="1015663"/>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：添加图像或自绘图像。单击菜单“文件”→“添加图像</a:t>
            </a:r>
            <a:r>
              <a:rPr lang="en-US" altLang="zh-CN" sz="2000" kern="100" dirty="0">
                <a:latin typeface="Times New Roman"/>
                <a:ea typeface="宋体"/>
              </a:rPr>
              <a:t>…”</a:t>
            </a:r>
            <a:r>
              <a:rPr lang="zh-CN" altLang="en-US" sz="2000" kern="100" dirty="0">
                <a:latin typeface="Times New Roman"/>
                <a:ea typeface="宋体"/>
              </a:rPr>
              <a:t>，在弹出的“添加图像”对话框中找到本书素材“</a:t>
            </a:r>
            <a:r>
              <a:rPr lang="en-US" altLang="zh-CN" sz="2000" kern="100" dirty="0">
                <a:latin typeface="Times New Roman"/>
                <a:ea typeface="宋体"/>
              </a:rPr>
              <a:t>QQ</a:t>
            </a:r>
            <a:r>
              <a:rPr lang="zh-CN" altLang="en-US" sz="2000" kern="100" dirty="0">
                <a:latin typeface="Times New Roman"/>
                <a:ea typeface="宋体"/>
              </a:rPr>
              <a:t>头像</a:t>
            </a:r>
            <a:r>
              <a:rPr lang="en-US" altLang="zh-CN" sz="2000" kern="100" dirty="0">
                <a:latin typeface="Times New Roman"/>
                <a:ea typeface="宋体"/>
              </a:rPr>
              <a:t>.jpg”</a:t>
            </a:r>
            <a:r>
              <a:rPr lang="zh-CN" altLang="en-US" sz="2000" kern="100" dirty="0">
                <a:latin typeface="Times New Roman"/>
                <a:ea typeface="宋体"/>
              </a:rPr>
              <a:t>，单击“确定”按钮</a:t>
            </a:r>
            <a:r>
              <a:rPr lang="zh-CN" altLang="en-US" sz="2000" kern="100" dirty="0" smtClean="0">
                <a:latin typeface="Times New Roman"/>
                <a:ea typeface="宋体"/>
              </a:rPr>
              <a:t>。</a:t>
            </a:r>
            <a:endParaRPr lang="zh-CN" altLang="en-US" sz="2000" kern="100" dirty="0">
              <a:latin typeface="Times New Roman"/>
              <a:ea typeface="宋体"/>
            </a:endParaRPr>
          </a:p>
        </p:txBody>
      </p:sp>
      <p:sp>
        <p:nvSpPr>
          <p:cNvPr id="2" name="AutoShape 1"/>
          <p:cNvSpPr>
            <a:spLocks noChangeAspect="1" noChangeArrowheads="1"/>
          </p:cNvSpPr>
          <p:nvPr/>
        </p:nvSpPr>
        <p:spPr bwMode="auto">
          <a:xfrm>
            <a:off x="0" y="457200"/>
            <a:ext cx="4667250"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0" y="420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矩形 17"/>
          <p:cNvSpPr/>
          <p:nvPr/>
        </p:nvSpPr>
        <p:spPr>
          <a:xfrm>
            <a:off x="304800" y="1657350"/>
            <a:ext cx="3886200" cy="2439129"/>
          </a:xfrm>
          <a:prstGeom prst="rect">
            <a:avLst/>
          </a:prstGeom>
        </p:spPr>
        <p:txBody>
          <a:bodyPr wrap="square">
            <a:spAutoFit/>
          </a:bodyPr>
          <a:lstStyle/>
          <a:p>
            <a:pPr indent="542925" algn="l">
              <a:spcAft>
                <a:spcPts val="1500"/>
              </a:spcAft>
            </a:pPr>
            <a:r>
              <a:rPr lang="zh-CN" altLang="en-US" sz="2000" kern="100" dirty="0" smtClean="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：修改画布大小。</a:t>
            </a:r>
            <a:r>
              <a:rPr lang="zh-CN" altLang="en-US" sz="2000" kern="100" dirty="0" smtClean="0">
                <a:latin typeface="Times New Roman"/>
                <a:ea typeface="宋体"/>
              </a:rPr>
              <a:t>单击菜单</a:t>
            </a:r>
            <a:r>
              <a:rPr lang="zh-CN" altLang="en-US" sz="2000" kern="100" dirty="0">
                <a:latin typeface="Times New Roman"/>
                <a:ea typeface="宋体"/>
              </a:rPr>
              <a:t>“编辑”→“修整画布”将</a:t>
            </a:r>
            <a:r>
              <a:rPr lang="zh-CN" altLang="en-US" sz="2000" kern="100" dirty="0" smtClean="0">
                <a:latin typeface="Times New Roman"/>
                <a:ea typeface="宋体"/>
              </a:rPr>
              <a:t>画布</a:t>
            </a:r>
            <a:r>
              <a:rPr lang="zh-CN" altLang="en-US" sz="2000" kern="100" dirty="0">
                <a:latin typeface="Times New Roman"/>
                <a:ea typeface="宋体"/>
              </a:rPr>
              <a:t>大小修改成图像大小。</a:t>
            </a:r>
            <a:endParaRPr lang="zh-CN" altLang="en-US" sz="2000" kern="100" dirty="0">
              <a:latin typeface="Times New Roman"/>
              <a:ea typeface="宋体"/>
            </a:endParaRPr>
          </a:p>
          <a:p>
            <a:pPr indent="542925" algn="l">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：添加帧或相同帧。</a:t>
            </a:r>
            <a:r>
              <a:rPr lang="zh-CN" altLang="en-US" sz="2000" kern="100" dirty="0" smtClean="0">
                <a:latin typeface="Times New Roman"/>
                <a:ea typeface="宋体"/>
              </a:rPr>
              <a:t>单击</a:t>
            </a:r>
            <a:r>
              <a:rPr lang="zh-CN" altLang="en-US" sz="2000" kern="100" dirty="0">
                <a:latin typeface="Times New Roman"/>
                <a:ea typeface="宋体"/>
              </a:rPr>
              <a:t>菜单“帧”→“相同帧”，</a:t>
            </a:r>
            <a:r>
              <a:rPr lang="zh-CN" altLang="en-US" sz="2000" kern="100" dirty="0" smtClean="0">
                <a:latin typeface="Times New Roman"/>
                <a:ea typeface="宋体"/>
              </a:rPr>
              <a:t>在“帧面板”</a:t>
            </a:r>
            <a:r>
              <a:rPr lang="zh-CN" altLang="en-US" sz="2000" kern="100" dirty="0">
                <a:latin typeface="Times New Roman"/>
                <a:ea typeface="宋体"/>
              </a:rPr>
              <a:t>中得到与第</a:t>
            </a:r>
            <a:r>
              <a:rPr lang="en-US" altLang="zh-CN" sz="2000" kern="100" dirty="0">
                <a:latin typeface="Times New Roman"/>
                <a:ea typeface="宋体"/>
              </a:rPr>
              <a:t>1</a:t>
            </a:r>
            <a:r>
              <a:rPr lang="zh-CN" altLang="en-US" sz="2000" kern="100" dirty="0">
                <a:latin typeface="Times New Roman"/>
                <a:ea typeface="宋体"/>
              </a:rPr>
              <a:t>帧</a:t>
            </a:r>
            <a:r>
              <a:rPr lang="zh-CN" altLang="en-US" sz="2000" kern="100" dirty="0" smtClean="0">
                <a:latin typeface="Times New Roman"/>
                <a:ea typeface="宋体"/>
              </a:rPr>
              <a:t>内容</a:t>
            </a:r>
            <a:br>
              <a:rPr lang="en-US" altLang="zh-CN" sz="2000" kern="100" dirty="0" smtClean="0">
                <a:latin typeface="Times New Roman"/>
                <a:ea typeface="宋体"/>
              </a:rPr>
            </a:br>
            <a:r>
              <a:rPr lang="zh-CN" altLang="en-US" sz="2000" kern="100" dirty="0" smtClean="0">
                <a:latin typeface="Times New Roman"/>
                <a:ea typeface="宋体"/>
              </a:rPr>
              <a:t>相同</a:t>
            </a:r>
            <a:r>
              <a:rPr lang="zh-CN" altLang="en-US" sz="2000" kern="100" dirty="0">
                <a:latin typeface="Times New Roman"/>
                <a:ea typeface="宋体"/>
              </a:rPr>
              <a:t>的帧。（</a:t>
            </a:r>
            <a:r>
              <a:rPr lang="zh-CN" altLang="en-US" sz="2000" kern="100" dirty="0" smtClean="0">
                <a:latin typeface="Times New Roman"/>
                <a:ea typeface="宋体"/>
              </a:rPr>
              <a:t>如右图所</a:t>
            </a:r>
            <a:r>
              <a:rPr lang="zh-CN" altLang="en-US" sz="2000" kern="100" dirty="0">
                <a:latin typeface="Times New Roman"/>
                <a:ea typeface="宋体"/>
              </a:rPr>
              <a:t>示）</a:t>
            </a:r>
            <a:endParaRPr lang="zh-CN" altLang="en-US" sz="2000" kern="100" dirty="0">
              <a:latin typeface="Times New Roman"/>
              <a:ea typeface="宋体"/>
            </a:endParaRPr>
          </a:p>
        </p:txBody>
      </p:sp>
      <p:grpSp>
        <p:nvGrpSpPr>
          <p:cNvPr id="12" name="组合 11"/>
          <p:cNvGrpSpPr/>
          <p:nvPr/>
        </p:nvGrpSpPr>
        <p:grpSpPr>
          <a:xfrm>
            <a:off x="4191000" y="1343025"/>
            <a:ext cx="4667250" cy="3743325"/>
            <a:chOff x="4191000" y="1343025"/>
            <a:chExt cx="4667250" cy="3743325"/>
          </a:xfrm>
        </p:grpSpPr>
        <p:grpSp>
          <p:nvGrpSpPr>
            <p:cNvPr id="4" name="Group 2"/>
            <p:cNvGrpSpPr/>
            <p:nvPr/>
          </p:nvGrpSpPr>
          <p:grpSpPr bwMode="auto">
            <a:xfrm>
              <a:off x="4191000" y="1343025"/>
              <a:ext cx="4667250" cy="3743325"/>
              <a:chOff x="2282" y="5504"/>
              <a:chExt cx="7350" cy="5895"/>
            </a:xfrm>
          </p:grpSpPr>
          <p:pic>
            <p:nvPicPr>
              <p:cNvPr id="4105"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2" y="5504"/>
                <a:ext cx="7350" cy="589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07763" dir="8100000" algn="ctr" rotWithShape="0">
                        <a:srgbClr val="808080">
                          <a:alpha val="50000"/>
                        </a:srgbClr>
                      </a:outerShdw>
                    </a:effectLst>
                  </a14:hiddenEffects>
                </a:ext>
              </a:extLst>
            </p:spPr>
          </p:pic>
          <p:grpSp>
            <p:nvGrpSpPr>
              <p:cNvPr id="5" name="Group 3"/>
              <p:cNvGrpSpPr/>
              <p:nvPr/>
            </p:nvGrpSpPr>
            <p:grpSpPr bwMode="auto">
              <a:xfrm>
                <a:off x="2385" y="6450"/>
                <a:ext cx="7132" cy="4575"/>
                <a:chOff x="2385" y="6450"/>
                <a:chExt cx="7132" cy="4575"/>
              </a:xfrm>
            </p:grpSpPr>
            <p:sp>
              <p:nvSpPr>
                <p:cNvPr id="6" name="Rectangle 8"/>
                <p:cNvSpPr>
                  <a:spLocks noChangeArrowheads="1"/>
                </p:cNvSpPr>
                <p:nvPr/>
              </p:nvSpPr>
              <p:spPr bwMode="auto">
                <a:xfrm>
                  <a:off x="2385" y="9045"/>
                  <a:ext cx="7132" cy="1980"/>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 name="Rectangle 7"/>
                <p:cNvSpPr>
                  <a:spLocks noChangeArrowheads="1"/>
                </p:cNvSpPr>
                <p:nvPr/>
              </p:nvSpPr>
              <p:spPr bwMode="auto">
                <a:xfrm>
                  <a:off x="6570" y="7260"/>
                  <a:ext cx="2947" cy="1680"/>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Line 6"/>
                <p:cNvSpPr>
                  <a:spLocks noChangeShapeType="1"/>
                </p:cNvSpPr>
                <p:nvPr/>
              </p:nvSpPr>
              <p:spPr bwMode="auto">
                <a:xfrm flipV="1">
                  <a:off x="8040" y="6918"/>
                  <a:ext cx="0" cy="498"/>
                </a:xfrm>
                <a:prstGeom prst="line">
                  <a:avLst/>
                </a:prstGeom>
                <a:noFill/>
                <a:ln w="25400">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Text Box 5"/>
                <p:cNvSpPr txBox="1">
                  <a:spLocks noChangeArrowheads="1"/>
                </p:cNvSpPr>
                <p:nvPr/>
              </p:nvSpPr>
              <p:spPr bwMode="auto">
                <a:xfrm>
                  <a:off x="6945" y="6450"/>
                  <a:ext cx="2160" cy="468"/>
                </a:xfrm>
                <a:prstGeom prst="rect">
                  <a:avLst/>
                </a:prstGeom>
                <a:solidFill>
                  <a:srgbClr val="FFFFFF"/>
                </a:solidFill>
                <a:ln w="9525">
                  <a:solidFill>
                    <a:srgbClr val="000000"/>
                  </a:solidFill>
                  <a:miter lim="800000"/>
                </a:ln>
                <a:effectLst>
                  <a:outerShdw dist="63500" dir="3187806" algn="ctr" rotWithShape="0">
                    <a:srgbClr val="333333">
                      <a:alpha val="50000"/>
                    </a:srgb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tx1"/>
                      </a:solidFill>
                      <a:effectLst/>
                      <a:latin typeface="黑体" pitchFamily="49" charset="-122"/>
                      <a:ea typeface="黑体" pitchFamily="49" charset="-122"/>
                      <a:cs typeface="Times New Roman" pitchFamily="18" charset="0"/>
                    </a:rPr>
                    <a:t>对象管理器面板</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Text Box 4"/>
                <p:cNvSpPr txBox="1">
                  <a:spLocks noChangeArrowheads="1"/>
                </p:cNvSpPr>
                <p:nvPr/>
              </p:nvSpPr>
              <p:spPr bwMode="auto">
                <a:xfrm>
                  <a:off x="6240" y="9660"/>
                  <a:ext cx="2565" cy="468"/>
                </a:xfrm>
                <a:prstGeom prst="rect">
                  <a:avLst/>
                </a:prstGeom>
                <a:solidFill>
                  <a:srgbClr val="FFFFFF"/>
                </a:solidFill>
                <a:ln w="9525">
                  <a:solidFill>
                    <a:srgbClr val="000000"/>
                  </a:solidFill>
                  <a:miter lim="800000"/>
                </a:ln>
                <a:effectLst>
                  <a:outerShdw dist="63500" dir="3187806" algn="ctr" rotWithShape="0">
                    <a:srgbClr val="333333">
                      <a:alpha val="50000"/>
                    </a:srgb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sp>
          <p:nvSpPr>
            <p:cNvPr id="7" name="矩形 6"/>
            <p:cNvSpPr/>
            <p:nvPr/>
          </p:nvSpPr>
          <p:spPr>
            <a:xfrm>
              <a:off x="7157079" y="3982085"/>
              <a:ext cx="723275" cy="307777"/>
            </a:xfrm>
            <a:prstGeom prst="rect">
              <a:avLst/>
            </a:prstGeom>
          </p:spPr>
          <p:txBody>
            <a:bodyPr wrap="none">
              <a:spAutoFit/>
            </a:bodyPr>
            <a:lstStyle/>
            <a:p>
              <a:r>
                <a:rPr lang="zh-CN" altLang="en-US" sz="1400" kern="100" dirty="0" smtClean="0">
                  <a:latin typeface="黑体" pitchFamily="49" charset="-122"/>
                  <a:ea typeface="黑体" pitchFamily="49" charset="-122"/>
                </a:rPr>
                <a:t>帧</a:t>
              </a:r>
              <a:r>
                <a:rPr lang="zh-CN" altLang="en-US" sz="1400" kern="100" dirty="0">
                  <a:latin typeface="黑体" pitchFamily="49" charset="-122"/>
                  <a:ea typeface="黑体" pitchFamily="49" charset="-122"/>
                </a:rPr>
                <a:t>面板</a:t>
              </a:r>
              <a:endParaRPr lang="zh-CN" altLang="en-US" sz="1400" dirty="0">
                <a:latin typeface="黑体" pitchFamily="49" charset="-122"/>
                <a:ea typeface="黑体"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0362" y="1569295"/>
            <a:ext cx="5343276" cy="2004911"/>
            <a:chOff x="1900362" y="1569295"/>
            <a:chExt cx="5343276" cy="2004911"/>
          </a:xfrm>
        </p:grpSpPr>
        <p:grpSp>
          <p:nvGrpSpPr>
            <p:cNvPr id="2" name="组合 1"/>
            <p:cNvGrpSpPr/>
            <p:nvPr/>
          </p:nvGrpSpPr>
          <p:grpSpPr>
            <a:xfrm>
              <a:off x="3890838" y="1569295"/>
              <a:ext cx="3352800" cy="2000746"/>
              <a:chOff x="3810000" y="1567801"/>
              <a:chExt cx="33528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3600" dirty="0">
                    <a:solidFill>
                      <a:srgbClr val="FFFFFF"/>
                    </a:solidFill>
                    <a:latin typeface="Open Sans Light" charset="0"/>
                    <a:cs typeface="Open Sans Light" charset="0"/>
                    <a:sym typeface="Open Sans Light" charset="0"/>
                  </a:rPr>
                  <a:t>拓展训练</a:t>
                </a:r>
                <a:endParaRPr lang="en-US" sz="3600" dirty="0">
                  <a:solidFill>
                    <a:srgbClr val="FFFFFF"/>
                  </a:solidFill>
                  <a:latin typeface="Open Sans Light" charset="0"/>
                  <a:cs typeface="Open Sans Light" charset="0"/>
                  <a:sym typeface="Open Sans Light" charset="0"/>
                </a:endParaRPr>
              </a:p>
            </p:txBody>
          </p:sp>
        </p:grpSp>
        <p:pic>
          <p:nvPicPr>
            <p:cNvPr id="96258" name="图片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0362" y="1583730"/>
              <a:ext cx="1990476" cy="1990476"/>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971550"/>
            <a:ext cx="8458200" cy="1662571"/>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a:latin typeface="Times New Roman"/>
                <a:ea typeface="宋体"/>
              </a:rPr>
              <a:t>1</a:t>
            </a:r>
            <a:r>
              <a:rPr lang="zh-CN" altLang="en-US" sz="2000" kern="100" dirty="0">
                <a:latin typeface="Times New Roman"/>
                <a:ea typeface="宋体"/>
              </a:rPr>
              <a:t>、制作世界大学城的个人空间的动态</a:t>
            </a:r>
            <a:r>
              <a:rPr lang="en-US" altLang="zh-CN" sz="2000" kern="100" dirty="0">
                <a:latin typeface="Times New Roman"/>
                <a:ea typeface="宋体"/>
              </a:rPr>
              <a:t>Logo</a:t>
            </a:r>
            <a:r>
              <a:rPr lang="zh-CN" altLang="en-US" sz="2000" kern="100" dirty="0">
                <a:latin typeface="Times New Roman"/>
                <a:ea typeface="宋体"/>
              </a:rPr>
              <a:t>，要求特色鲜明，能吸引人的眼球。</a:t>
            </a:r>
            <a:endParaRPr lang="zh-CN" altLang="en-US" sz="2000" kern="100" dirty="0">
              <a:latin typeface="Times New Roman"/>
              <a:ea typeface="宋体"/>
            </a:endParaRPr>
          </a:p>
          <a:p>
            <a:pPr indent="542925" algn="just">
              <a:lnSpc>
                <a:spcPct val="120000"/>
              </a:lnSpc>
              <a:spcBef>
                <a:spcPts val="0"/>
              </a:spcBef>
              <a:spcAft>
                <a:spcPts val="1000"/>
              </a:spcAft>
            </a:pPr>
            <a:r>
              <a:rPr lang="en-US" altLang="zh-CN" sz="2000" kern="100" dirty="0">
                <a:latin typeface="Times New Roman"/>
                <a:ea typeface="宋体"/>
              </a:rPr>
              <a:t>2</a:t>
            </a:r>
            <a:r>
              <a:rPr lang="zh-CN" altLang="en-US" sz="2000" kern="100" dirty="0">
                <a:latin typeface="Times New Roman"/>
                <a:ea typeface="宋体"/>
              </a:rPr>
              <a:t>、制作世界大学城的个人空间首页的动态</a:t>
            </a:r>
            <a:r>
              <a:rPr lang="en-US" altLang="zh-CN" sz="2000" kern="100" dirty="0">
                <a:latin typeface="Times New Roman"/>
                <a:ea typeface="宋体"/>
              </a:rPr>
              <a:t>Banner</a:t>
            </a:r>
            <a:r>
              <a:rPr lang="zh-CN" altLang="en-US" sz="2000" kern="100" dirty="0">
                <a:latin typeface="Times New Roman"/>
                <a:ea typeface="宋体"/>
              </a:rPr>
              <a:t>，要求图片轮换，有动态文本及其它有助于展示自己的元素。</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93281"/>
            <a:ext cx="8458200" cy="2746906"/>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：设置各帧中显示对象及对象属性。在“帧面板”中单击第</a:t>
            </a:r>
            <a:r>
              <a:rPr lang="en-US" altLang="zh-CN" sz="2000" kern="100" dirty="0">
                <a:latin typeface="Times New Roman"/>
                <a:ea typeface="宋体"/>
              </a:rPr>
              <a:t>1</a:t>
            </a:r>
            <a:r>
              <a:rPr lang="zh-CN" altLang="en-US" sz="2000" kern="100" dirty="0">
                <a:latin typeface="Times New Roman"/>
                <a:ea typeface="宋体"/>
              </a:rPr>
              <a:t>帧，在上</a:t>
            </a:r>
            <a:r>
              <a:rPr lang="zh-CN" altLang="en-US" sz="2000" kern="100" dirty="0" smtClean="0">
                <a:latin typeface="Times New Roman"/>
                <a:ea typeface="宋体"/>
              </a:rPr>
              <a:t>图的</a:t>
            </a:r>
            <a:r>
              <a:rPr lang="zh-CN" altLang="en-US" sz="2000" kern="100" dirty="0">
                <a:latin typeface="Times New Roman"/>
                <a:ea typeface="宋体"/>
              </a:rPr>
              <a:t>“对象管理器面板”中确定</a:t>
            </a:r>
            <a:r>
              <a:rPr lang="en-US" altLang="zh-CN" sz="2000" kern="100" dirty="0">
                <a:latin typeface="Times New Roman"/>
                <a:ea typeface="宋体"/>
              </a:rPr>
              <a:t>QQ</a:t>
            </a:r>
            <a:r>
              <a:rPr lang="zh-CN" altLang="en-US" sz="2000" kern="100" dirty="0">
                <a:latin typeface="Times New Roman"/>
                <a:ea typeface="宋体"/>
              </a:rPr>
              <a:t>图像后第</a:t>
            </a:r>
            <a:r>
              <a:rPr lang="en-US" altLang="zh-CN" sz="2000" kern="100" dirty="0">
                <a:latin typeface="Times New Roman"/>
                <a:ea typeface="宋体"/>
              </a:rPr>
              <a:t>1</a:t>
            </a:r>
            <a:r>
              <a:rPr lang="zh-CN" altLang="en-US" sz="2000" kern="100" dirty="0">
                <a:latin typeface="Times New Roman"/>
                <a:ea typeface="宋体"/>
              </a:rPr>
              <a:t>个方框中有“眼睛”（表示显示此</a:t>
            </a:r>
            <a:r>
              <a:rPr lang="en-US" altLang="zh-CN" sz="2000" kern="100" dirty="0">
                <a:latin typeface="Times New Roman"/>
                <a:ea typeface="宋体"/>
              </a:rPr>
              <a:t>QQ</a:t>
            </a:r>
            <a:r>
              <a:rPr lang="zh-CN" altLang="en-US" sz="2000" kern="100" dirty="0">
                <a:latin typeface="Times New Roman"/>
                <a:ea typeface="宋体"/>
              </a:rPr>
              <a:t>图像）；单击第</a:t>
            </a:r>
            <a:r>
              <a:rPr lang="en-US" altLang="zh-CN" sz="2000" kern="100" dirty="0">
                <a:latin typeface="Times New Roman"/>
                <a:ea typeface="宋体"/>
              </a:rPr>
              <a:t>2</a:t>
            </a:r>
            <a:r>
              <a:rPr lang="zh-CN" altLang="en-US" sz="2000" kern="100" dirty="0">
                <a:latin typeface="Times New Roman"/>
                <a:ea typeface="宋体"/>
              </a:rPr>
              <a:t>帧，在 “对象管理器面板”中</a:t>
            </a:r>
            <a:r>
              <a:rPr lang="en-US" altLang="zh-CN" sz="2000" kern="100" dirty="0">
                <a:latin typeface="Times New Roman"/>
                <a:ea typeface="宋体"/>
              </a:rPr>
              <a:t>QQ</a:t>
            </a:r>
            <a:r>
              <a:rPr lang="zh-CN" altLang="en-US" sz="2000" kern="100" dirty="0">
                <a:latin typeface="Times New Roman"/>
                <a:ea typeface="宋体"/>
              </a:rPr>
              <a:t>图像后第</a:t>
            </a:r>
            <a:r>
              <a:rPr lang="en-US" altLang="zh-CN" sz="2000" kern="100" dirty="0">
                <a:latin typeface="Times New Roman"/>
                <a:ea typeface="宋体"/>
              </a:rPr>
              <a:t>1</a:t>
            </a:r>
            <a:r>
              <a:rPr lang="zh-CN" altLang="en-US" sz="2000" kern="100" dirty="0">
                <a:latin typeface="Times New Roman"/>
                <a:ea typeface="宋体"/>
              </a:rPr>
              <a:t>个方框中单击隐藏该图片（方框内没有眼睛）。</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：修改各帧延迟时间。按下</a:t>
            </a:r>
            <a:r>
              <a:rPr lang="en-US" altLang="zh-CN" sz="2000" kern="100" dirty="0">
                <a:latin typeface="Times New Roman"/>
                <a:ea typeface="宋体"/>
              </a:rPr>
              <a:t>Ctrl</a:t>
            </a:r>
            <a:r>
              <a:rPr lang="zh-CN" altLang="en-US" sz="2000" kern="100" dirty="0">
                <a:latin typeface="Times New Roman"/>
                <a:ea typeface="宋体"/>
              </a:rPr>
              <a:t>键在“帧面板”中点击第</a:t>
            </a:r>
            <a:r>
              <a:rPr lang="en-US" altLang="zh-CN" sz="2000" kern="100" dirty="0">
                <a:latin typeface="Times New Roman"/>
                <a:ea typeface="宋体"/>
              </a:rPr>
              <a:t>1</a:t>
            </a: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帧以选中</a:t>
            </a:r>
            <a:r>
              <a:rPr lang="en-US" altLang="zh-CN" sz="2000" kern="100" dirty="0">
                <a:latin typeface="Times New Roman"/>
                <a:ea typeface="宋体"/>
              </a:rPr>
              <a:t>1</a:t>
            </a: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帧，单击菜单栏“帧”→“帧属性</a:t>
            </a:r>
            <a:r>
              <a:rPr lang="en-US" altLang="zh-CN" sz="2000" kern="100" dirty="0">
                <a:latin typeface="Times New Roman"/>
                <a:ea typeface="宋体"/>
              </a:rPr>
              <a:t>…”</a:t>
            </a:r>
            <a:r>
              <a:rPr lang="zh-CN" altLang="en-US" sz="2000" kern="100" dirty="0">
                <a:latin typeface="Times New Roman"/>
                <a:ea typeface="宋体"/>
              </a:rPr>
              <a:t>，弹出“画面帧属性”对话框，将“延迟”参数值设置为</a:t>
            </a:r>
            <a:r>
              <a:rPr lang="en-US" altLang="zh-CN" sz="2000" kern="100" dirty="0">
                <a:latin typeface="Times New Roman"/>
                <a:ea typeface="宋体"/>
              </a:rPr>
              <a:t>50</a:t>
            </a:r>
            <a:r>
              <a:rPr lang="zh-CN" altLang="en-US" sz="2000" kern="100" dirty="0">
                <a:latin typeface="Times New Roman"/>
                <a:ea typeface="宋体"/>
              </a:rPr>
              <a:t>（</a:t>
            </a:r>
            <a:r>
              <a:rPr lang="zh-CN" altLang="en-US" sz="2000" kern="100" dirty="0" smtClean="0">
                <a:latin typeface="Times New Roman"/>
                <a:ea typeface="宋体"/>
              </a:rPr>
              <a:t>如下图所</a:t>
            </a:r>
            <a:r>
              <a:rPr lang="zh-CN" altLang="en-US" sz="2000" kern="100" dirty="0">
                <a:latin typeface="Times New Roman"/>
                <a:ea typeface="宋体"/>
              </a:rPr>
              <a:t>示）。这样播放第</a:t>
            </a:r>
            <a:r>
              <a:rPr lang="en-US" altLang="zh-CN" sz="2000" kern="100" dirty="0">
                <a:latin typeface="Times New Roman"/>
                <a:ea typeface="宋体"/>
              </a:rPr>
              <a:t>1</a:t>
            </a: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帧画面时会各暂停</a:t>
            </a:r>
            <a:r>
              <a:rPr lang="en-US" altLang="zh-CN" sz="2000" kern="100" dirty="0">
                <a:latin typeface="Times New Roman"/>
                <a:ea typeface="宋体"/>
              </a:rPr>
              <a:t>0.5</a:t>
            </a:r>
            <a:r>
              <a:rPr lang="zh-CN" altLang="en-US" sz="2000" kern="100" dirty="0">
                <a:latin typeface="Times New Roman"/>
                <a:ea typeface="宋体"/>
              </a:rPr>
              <a:t>秒。</a:t>
            </a:r>
            <a:endParaRPr lang="zh-CN" altLang="en-US" sz="2000" kern="100" dirty="0">
              <a:latin typeface="Times New Roman"/>
              <a:ea typeface="宋体"/>
            </a:endParaRPr>
          </a:p>
        </p:txBody>
      </p:sp>
      <p:sp>
        <p:nvSpPr>
          <p:cNvPr id="14" name="Rectangle 14"/>
          <p:cNvSpPr>
            <a:spLocks noChangeArrowheads="1"/>
          </p:cNvSpPr>
          <p:nvPr/>
        </p:nvSpPr>
        <p:spPr bwMode="auto">
          <a:xfrm>
            <a:off x="0" y="3876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33624" y="3025401"/>
            <a:ext cx="4757129" cy="190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895350"/>
            <a:ext cx="8458200" cy="1903663"/>
          </a:xfrm>
          <a:prstGeom prst="rect">
            <a:avLst/>
          </a:prstGeom>
        </p:spPr>
        <p:txBody>
          <a:bodyPr wrap="square">
            <a:spAutoFit/>
          </a:bodyPr>
          <a:lstStyle/>
          <a:p>
            <a:pPr indent="542925" algn="just">
              <a:lnSpc>
                <a:spcPct val="120000"/>
              </a:lnSpc>
              <a:spcAft>
                <a:spcPts val="1500"/>
              </a:spcAft>
            </a:pPr>
            <a:r>
              <a:rPr lang="zh-CN" altLang="en-US" sz="2000" kern="100" dirty="0">
                <a:latin typeface="Times New Roman"/>
                <a:ea typeface="宋体"/>
              </a:rPr>
              <a:t>步骤</a:t>
            </a:r>
            <a:r>
              <a:rPr lang="en-US" altLang="zh-CN" sz="2000" kern="100" dirty="0">
                <a:latin typeface="Times New Roman"/>
                <a:ea typeface="宋体"/>
              </a:rPr>
              <a:t>7</a:t>
            </a:r>
            <a:r>
              <a:rPr lang="zh-CN" altLang="en-US" sz="2000" kern="100" dirty="0">
                <a:latin typeface="Times New Roman"/>
                <a:ea typeface="宋体"/>
              </a:rPr>
              <a:t>：保存文件。单击菜单栏“文件”→“保存”，输入文件名“闪烁的</a:t>
            </a:r>
            <a:r>
              <a:rPr lang="en-US" altLang="zh-CN" sz="2000" kern="100" dirty="0">
                <a:latin typeface="Times New Roman"/>
                <a:ea typeface="宋体"/>
              </a:rPr>
              <a:t>QQ</a:t>
            </a:r>
            <a:r>
              <a:rPr lang="zh-CN" altLang="en-US" sz="2000" kern="100" dirty="0">
                <a:latin typeface="Times New Roman"/>
                <a:ea typeface="宋体"/>
              </a:rPr>
              <a:t>头像”，将文件保存为</a:t>
            </a:r>
            <a:r>
              <a:rPr lang="en-US" altLang="zh-CN" sz="2000" kern="100" dirty="0" err="1">
                <a:latin typeface="Times New Roman"/>
                <a:ea typeface="宋体"/>
              </a:rPr>
              <a:t>uga</a:t>
            </a:r>
            <a:r>
              <a:rPr lang="zh-CN" altLang="en-US" sz="2000" kern="100" dirty="0">
                <a:latin typeface="Times New Roman"/>
                <a:ea typeface="宋体"/>
              </a:rPr>
              <a:t>格式；或者单击菜单栏“文件”→“另存为”→“</a:t>
            </a:r>
            <a:r>
              <a:rPr lang="en-US" altLang="zh-CN" sz="2000" kern="100" dirty="0">
                <a:latin typeface="Times New Roman"/>
                <a:ea typeface="宋体"/>
              </a:rPr>
              <a:t>GIF</a:t>
            </a:r>
            <a:r>
              <a:rPr lang="zh-CN" altLang="en-US" sz="2000" kern="100" dirty="0">
                <a:latin typeface="Times New Roman"/>
                <a:ea typeface="宋体"/>
              </a:rPr>
              <a:t>文件</a:t>
            </a:r>
            <a:r>
              <a:rPr lang="en-US" altLang="zh-CN" sz="2000" kern="100" dirty="0">
                <a:latin typeface="Times New Roman"/>
                <a:ea typeface="宋体"/>
              </a:rPr>
              <a:t>…”</a:t>
            </a:r>
            <a:r>
              <a:rPr lang="zh-CN" altLang="en-US" sz="2000" kern="100" dirty="0">
                <a:latin typeface="Times New Roman"/>
                <a:ea typeface="宋体"/>
              </a:rPr>
              <a:t>，输入文件名“闪烁的</a:t>
            </a:r>
            <a:r>
              <a:rPr lang="en-US" altLang="zh-CN" sz="2000" kern="100" dirty="0">
                <a:latin typeface="Times New Roman"/>
                <a:ea typeface="宋体"/>
              </a:rPr>
              <a:t>QQ</a:t>
            </a:r>
            <a:r>
              <a:rPr lang="zh-CN" altLang="en-US" sz="2000" kern="100" dirty="0">
                <a:latin typeface="Times New Roman"/>
                <a:ea typeface="宋体"/>
              </a:rPr>
              <a:t>头像”，将文件保存为</a:t>
            </a:r>
            <a:r>
              <a:rPr lang="en-US" altLang="zh-CN" sz="2000" kern="100" dirty="0">
                <a:latin typeface="Times New Roman"/>
                <a:ea typeface="宋体"/>
              </a:rPr>
              <a:t>gif</a:t>
            </a:r>
            <a:r>
              <a:rPr lang="zh-CN" altLang="en-US" sz="2000" kern="100" dirty="0">
                <a:latin typeface="Times New Roman"/>
                <a:ea typeface="宋体"/>
              </a:rPr>
              <a:t>格式。（注：如果想保存为</a:t>
            </a:r>
            <a:r>
              <a:rPr lang="en-US" altLang="zh-CN" sz="2000" kern="100" dirty="0">
                <a:latin typeface="Times New Roman"/>
                <a:ea typeface="宋体"/>
              </a:rPr>
              <a:t>GIF</a:t>
            </a:r>
            <a:r>
              <a:rPr lang="zh-CN" altLang="en-US" sz="2000" kern="100" dirty="0">
                <a:latin typeface="Times New Roman"/>
                <a:ea typeface="宋体"/>
              </a:rPr>
              <a:t>动画，则一般通过优化向导完成。这样做的目的是尽可能使生成的</a:t>
            </a:r>
            <a:r>
              <a:rPr lang="en-US" altLang="zh-CN" sz="2000" kern="100" dirty="0">
                <a:latin typeface="Times New Roman"/>
                <a:ea typeface="宋体"/>
              </a:rPr>
              <a:t>GIF</a:t>
            </a:r>
            <a:r>
              <a:rPr lang="zh-CN" altLang="en-US" sz="2000" kern="100" dirty="0">
                <a:latin typeface="Times New Roman"/>
                <a:ea typeface="宋体"/>
              </a:rPr>
              <a:t>文件接近原画面。）</a:t>
            </a:r>
            <a:endParaRPr lang="zh-CN" altLang="en-US" sz="2000" kern="100" dirty="0">
              <a:latin typeface="Times New Roman"/>
              <a:ea typeface="宋体"/>
            </a:endParaRPr>
          </a:p>
        </p:txBody>
      </p:sp>
      <p:sp>
        <p:nvSpPr>
          <p:cNvPr id="14" name="Rectangle 14"/>
          <p:cNvSpPr>
            <a:spLocks noChangeArrowheads="1"/>
          </p:cNvSpPr>
          <p:nvPr/>
        </p:nvSpPr>
        <p:spPr bwMode="auto">
          <a:xfrm>
            <a:off x="0" y="3876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2" name="组合 1"/>
          <p:cNvGrpSpPr/>
          <p:nvPr/>
        </p:nvGrpSpPr>
        <p:grpSpPr>
          <a:xfrm>
            <a:off x="1143000" y="2979538"/>
            <a:ext cx="7044513" cy="1347788"/>
            <a:chOff x="1066800" y="2910482"/>
            <a:chExt cx="7044513" cy="1347788"/>
          </a:xfrm>
        </p:grpSpPr>
        <p:sp>
          <p:nvSpPr>
            <p:cNvPr id="6" name="Rectangle 11"/>
            <p:cNvSpPr/>
            <p:nvPr/>
          </p:nvSpPr>
          <p:spPr bwMode="auto">
            <a:xfrm>
              <a:off x="1066800" y="2910482"/>
              <a:ext cx="1085850" cy="1347788"/>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7" name="Rectangle 12"/>
            <p:cNvSpPr/>
            <p:nvPr/>
          </p:nvSpPr>
          <p:spPr bwMode="auto">
            <a:xfrm>
              <a:off x="1066800" y="3653432"/>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600" dirty="0" smtClean="0">
                  <a:solidFill>
                    <a:srgbClr val="FFFFFF"/>
                  </a:solidFill>
                  <a:latin typeface="Open Sans" charset="0"/>
                  <a:cs typeface="Open Sans" charset="0"/>
                  <a:sym typeface="Open Sans" charset="0"/>
                </a:rPr>
                <a:t>思考</a:t>
              </a:r>
              <a:endParaRPr lang="en-US" sz="2600" dirty="0">
                <a:solidFill>
                  <a:srgbClr val="FFFFFF"/>
                </a:solidFill>
                <a:latin typeface="Open Sans" charset="0"/>
                <a:cs typeface="Open Sans" charset="0"/>
                <a:sym typeface="Open Sans" charset="0"/>
              </a:endParaRPr>
            </a:p>
          </p:txBody>
        </p:sp>
        <p:sp>
          <p:nvSpPr>
            <p:cNvPr id="8" name="AutoShape 13"/>
            <p:cNvSpPr/>
            <p:nvPr/>
          </p:nvSpPr>
          <p:spPr bwMode="auto">
            <a:xfrm>
              <a:off x="1415653" y="3190874"/>
              <a:ext cx="378023" cy="36671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9" name="Rectangle 11"/>
            <p:cNvSpPr/>
            <p:nvPr/>
          </p:nvSpPr>
          <p:spPr bwMode="auto">
            <a:xfrm>
              <a:off x="2152649" y="2910482"/>
              <a:ext cx="5958664" cy="1347788"/>
            </a:xfrm>
            <a:prstGeom prst="rect">
              <a:avLst/>
            </a:prstGeom>
            <a:solidFill>
              <a:schemeClr val="bg1">
                <a:lumMod val="75000"/>
              </a:schemeClr>
            </a:solidFill>
            <a:ln>
              <a:noFill/>
            </a:ln>
          </p:spPr>
          <p:txBody>
            <a:bodyPr lIns="0" tIns="0" rIns="0" bIns="0" anchor="ctr" anchorCtr="1"/>
            <a:lstStyle/>
            <a:p>
              <a:pPr algn="l"/>
              <a:r>
                <a:rPr lang="zh-CN" altLang="en-US" dirty="0" smtClean="0"/>
                <a:t>参照</a:t>
              </a:r>
              <a:r>
                <a:rPr lang="zh-CN" altLang="en-US" dirty="0"/>
                <a:t>上述步骤，你是否可以制作“跳跃的</a:t>
              </a:r>
              <a:r>
                <a:rPr lang="en-US" altLang="zh-CN" dirty="0"/>
                <a:t>QQ</a:t>
              </a:r>
              <a:r>
                <a:rPr lang="zh-CN" altLang="en-US" dirty="0"/>
                <a:t>头像”</a:t>
              </a:r>
              <a:r>
                <a:rPr lang="en-US" altLang="zh-CN" dirty="0"/>
                <a:t>GIF</a:t>
              </a:r>
              <a:r>
                <a:rPr lang="zh-CN" altLang="en-US" dirty="0"/>
                <a:t>动画文件？</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304800" y="285750"/>
            <a:ext cx="5415596"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8.2.3 </a:t>
            </a:r>
            <a:r>
              <a:rPr lang="en-US" altLang="zh-CN" sz="2200" dirty="0" err="1">
                <a:solidFill>
                  <a:srgbClr val="4D4D4D"/>
                </a:solidFill>
                <a:latin typeface="Open Sans" charset="0"/>
                <a:cs typeface="Open Sans" charset="0"/>
                <a:sym typeface="Open Sans" charset="0"/>
              </a:rPr>
              <a:t>Ulead</a:t>
            </a:r>
            <a:r>
              <a:rPr lang="en-US" altLang="zh-CN" sz="2200" dirty="0">
                <a:solidFill>
                  <a:srgbClr val="4D4D4D"/>
                </a:solidFill>
                <a:latin typeface="Open Sans" charset="0"/>
                <a:cs typeface="Open Sans" charset="0"/>
                <a:sym typeface="Open Sans" charset="0"/>
              </a:rPr>
              <a:t> GIF Animator</a:t>
            </a:r>
            <a:r>
              <a:rPr lang="zh-CN" altLang="en-US" sz="2200" dirty="0">
                <a:solidFill>
                  <a:srgbClr val="4D4D4D"/>
                </a:solidFill>
                <a:latin typeface="Open Sans" charset="0"/>
                <a:cs typeface="Open Sans" charset="0"/>
                <a:sym typeface="Open Sans" charset="0"/>
              </a:rPr>
              <a:t>高级功能</a:t>
            </a:r>
            <a:endParaRPr lang="en-US" sz="2200" dirty="0">
              <a:solidFill>
                <a:srgbClr val="4D4D4D"/>
              </a:solidFill>
              <a:latin typeface="Open Sans" charset="0"/>
              <a:cs typeface="Open Sans" charset="0"/>
              <a:sym typeface="Open Sans" charset="0"/>
            </a:endParaRPr>
          </a:p>
        </p:txBody>
      </p:sp>
      <p:sp>
        <p:nvSpPr>
          <p:cNvPr id="5" name="Rectangle 8"/>
          <p:cNvSpPr/>
          <p:nvPr/>
        </p:nvSpPr>
        <p:spPr bwMode="auto">
          <a:xfrm>
            <a:off x="762000" y="819150"/>
            <a:ext cx="7848600" cy="3962400"/>
          </a:xfrm>
          <a:prstGeom prst="rect">
            <a:avLst/>
          </a:prstGeom>
          <a:solidFill>
            <a:srgbClr val="00B050"/>
          </a:solidFill>
          <a:ln w="25400">
            <a:solidFill>
              <a:schemeClr val="tx1">
                <a:alpha val="0"/>
              </a:schemeClr>
            </a:solidFill>
            <a:miter lim="800000"/>
          </a:ln>
        </p:spPr>
        <p:txBody>
          <a:bodyPr lIns="0" tIns="0" rIns="0" bIns="0" anchor="ctr" anchorCtr="1"/>
          <a:lstStyle/>
          <a:p>
            <a:pPr indent="542925" algn="l">
              <a:spcBef>
                <a:spcPts val="1000"/>
              </a:spcBef>
            </a:pPr>
            <a:endParaRPr lang="zh-CN" altLang="en-US" sz="2200" dirty="0">
              <a:solidFill>
                <a:schemeClr val="bg1"/>
              </a:solidFill>
            </a:endParaRPr>
          </a:p>
        </p:txBody>
      </p:sp>
      <p:sp>
        <p:nvSpPr>
          <p:cNvPr id="9" name="Rectangle 43"/>
          <p:cNvSpPr/>
          <p:nvPr/>
        </p:nvSpPr>
        <p:spPr bwMode="auto">
          <a:xfrm>
            <a:off x="838200" y="959675"/>
            <a:ext cx="74676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just">
              <a:lnSpc>
                <a:spcPct val="110000"/>
              </a:lnSpc>
              <a:spcAft>
                <a:spcPts val="800"/>
              </a:spcAft>
            </a:pPr>
            <a:r>
              <a:rPr lang="en-US" altLang="zh-CN" sz="2200" dirty="0">
                <a:solidFill>
                  <a:srgbClr val="FFFFFF"/>
                </a:solidFill>
                <a:latin typeface="Open Sans" charset="0"/>
                <a:cs typeface="Open Sans" charset="0"/>
                <a:sym typeface="Open Sans" charset="0"/>
              </a:rPr>
              <a:t>1.</a:t>
            </a:r>
            <a:r>
              <a:rPr lang="zh-CN" altLang="en-US" sz="2200" dirty="0">
                <a:solidFill>
                  <a:srgbClr val="FFFFFF"/>
                </a:solidFill>
                <a:latin typeface="Open Sans" charset="0"/>
                <a:cs typeface="Open Sans" charset="0"/>
                <a:sym typeface="Open Sans" charset="0"/>
              </a:rPr>
              <a:t>过滤器</a:t>
            </a:r>
            <a:endParaRPr lang="zh-CN" altLang="en-US" sz="2200" dirty="0">
              <a:solidFill>
                <a:srgbClr val="FFFFFF"/>
              </a:solidFill>
              <a:latin typeface="Open Sans" charset="0"/>
              <a:cs typeface="Open Sans" charset="0"/>
              <a:sym typeface="Open Sans" charset="0"/>
            </a:endParaRPr>
          </a:p>
          <a:p>
            <a:pPr marL="228600" algn="just">
              <a:lnSpc>
                <a:spcPct val="110000"/>
              </a:lnSpc>
              <a:spcAft>
                <a:spcPts val="800"/>
              </a:spcAft>
            </a:pPr>
            <a:r>
              <a:rPr lang="en-US" altLang="zh-CN" sz="2200" dirty="0" err="1">
                <a:solidFill>
                  <a:srgbClr val="FFFFFF"/>
                </a:solidFill>
                <a:latin typeface="Open Sans" charset="0"/>
                <a:cs typeface="Open Sans" charset="0"/>
                <a:sym typeface="Open Sans" charset="0"/>
              </a:rPr>
              <a:t>Ulead</a:t>
            </a:r>
            <a:r>
              <a:rPr lang="en-US" altLang="zh-CN" sz="2200" dirty="0">
                <a:solidFill>
                  <a:srgbClr val="FFFFFF"/>
                </a:solidFill>
                <a:latin typeface="Open Sans" charset="0"/>
                <a:cs typeface="Open Sans" charset="0"/>
                <a:sym typeface="Open Sans" charset="0"/>
              </a:rPr>
              <a:t> GIF Animator</a:t>
            </a:r>
            <a:r>
              <a:rPr lang="zh-CN" altLang="en-US" sz="2200" dirty="0">
                <a:solidFill>
                  <a:srgbClr val="FFFFFF"/>
                </a:solidFill>
                <a:latin typeface="Open Sans" charset="0"/>
                <a:cs typeface="Open Sans" charset="0"/>
                <a:sym typeface="Open Sans" charset="0"/>
              </a:rPr>
              <a:t>过滤器功能如同</a:t>
            </a:r>
            <a:r>
              <a:rPr lang="en-US" altLang="zh-CN" sz="2200" dirty="0" err="1">
                <a:solidFill>
                  <a:srgbClr val="FFFFFF"/>
                </a:solidFill>
                <a:latin typeface="Open Sans" charset="0"/>
                <a:cs typeface="Open Sans" charset="0"/>
                <a:sym typeface="Open Sans" charset="0"/>
              </a:rPr>
              <a:t>PhotoShop</a:t>
            </a:r>
            <a:r>
              <a:rPr lang="zh-CN" altLang="en-US" sz="2200" dirty="0">
                <a:solidFill>
                  <a:srgbClr val="FFFFFF"/>
                </a:solidFill>
                <a:latin typeface="Open Sans" charset="0"/>
                <a:cs typeface="Open Sans" charset="0"/>
                <a:sym typeface="Open Sans" charset="0"/>
              </a:rPr>
              <a:t>的滤镜。它可以对选定对象实现特殊处理（静态），从而得到令人满意的艺术效果。</a:t>
            </a:r>
            <a:endParaRPr lang="zh-CN" altLang="en-US" sz="2200" dirty="0">
              <a:solidFill>
                <a:srgbClr val="FFFFFF"/>
              </a:solidFill>
              <a:latin typeface="Open Sans" charset="0"/>
              <a:cs typeface="Open Sans" charset="0"/>
              <a:sym typeface="Open Sans" charset="0"/>
            </a:endParaRPr>
          </a:p>
          <a:p>
            <a:pPr marL="228600" algn="just">
              <a:lnSpc>
                <a:spcPct val="110000"/>
              </a:lnSpc>
              <a:spcAft>
                <a:spcPts val="800"/>
              </a:spcAft>
            </a:pPr>
            <a:r>
              <a:rPr lang="en-US" altLang="zh-CN" sz="2200" dirty="0">
                <a:solidFill>
                  <a:srgbClr val="FFFFFF"/>
                </a:solidFill>
                <a:latin typeface="Open Sans" charset="0"/>
                <a:cs typeface="Open Sans" charset="0"/>
                <a:sym typeface="Open Sans" charset="0"/>
              </a:rPr>
              <a:t>2.</a:t>
            </a:r>
            <a:r>
              <a:rPr lang="zh-CN" altLang="en-US" sz="2200" dirty="0">
                <a:solidFill>
                  <a:srgbClr val="FFFFFF"/>
                </a:solidFill>
                <a:latin typeface="Open Sans" charset="0"/>
                <a:cs typeface="Open Sans" charset="0"/>
                <a:sym typeface="Open Sans" charset="0"/>
              </a:rPr>
              <a:t>渲染</a:t>
            </a:r>
            <a:endParaRPr lang="zh-CN" altLang="en-US" sz="2200" dirty="0">
              <a:solidFill>
                <a:srgbClr val="FFFFFF"/>
              </a:solidFill>
              <a:latin typeface="Open Sans" charset="0"/>
              <a:cs typeface="Open Sans" charset="0"/>
              <a:sym typeface="Open Sans" charset="0"/>
            </a:endParaRPr>
          </a:p>
          <a:p>
            <a:pPr marL="228600" algn="just">
              <a:lnSpc>
                <a:spcPct val="110000"/>
              </a:lnSpc>
              <a:spcAft>
                <a:spcPts val="800"/>
              </a:spcAft>
            </a:pPr>
            <a:r>
              <a:rPr lang="en-US" altLang="zh-CN" sz="2200" dirty="0" err="1">
                <a:solidFill>
                  <a:srgbClr val="FFFFFF"/>
                </a:solidFill>
                <a:latin typeface="Open Sans" charset="0"/>
                <a:cs typeface="Open Sans" charset="0"/>
                <a:sym typeface="Open Sans" charset="0"/>
              </a:rPr>
              <a:t>Ulead</a:t>
            </a:r>
            <a:r>
              <a:rPr lang="en-US" altLang="zh-CN" sz="2200" dirty="0">
                <a:solidFill>
                  <a:srgbClr val="FFFFFF"/>
                </a:solidFill>
                <a:latin typeface="Open Sans" charset="0"/>
                <a:cs typeface="Open Sans" charset="0"/>
                <a:sym typeface="Open Sans" charset="0"/>
              </a:rPr>
              <a:t> GIF Animator</a:t>
            </a:r>
            <a:r>
              <a:rPr lang="zh-CN" altLang="en-US" sz="2200" dirty="0">
                <a:solidFill>
                  <a:srgbClr val="FFFFFF"/>
                </a:solidFill>
                <a:latin typeface="Open Sans" charset="0"/>
                <a:cs typeface="Open Sans" charset="0"/>
                <a:sym typeface="Open Sans" charset="0"/>
              </a:rPr>
              <a:t>内置渲染效果可以为选中的画面帧添加动态特殊效果，例如</a:t>
            </a:r>
            <a:r>
              <a:rPr lang="en-US" altLang="zh-CN" sz="2200" dirty="0">
                <a:solidFill>
                  <a:srgbClr val="FFFFFF"/>
                </a:solidFill>
                <a:latin typeface="Open Sans" charset="0"/>
                <a:cs typeface="Open Sans" charset="0"/>
                <a:sym typeface="Open Sans" charset="0"/>
              </a:rPr>
              <a:t>3D</a:t>
            </a:r>
            <a:r>
              <a:rPr lang="zh-CN" altLang="en-US" sz="2200" dirty="0">
                <a:solidFill>
                  <a:srgbClr val="FFFFFF"/>
                </a:solidFill>
                <a:latin typeface="Open Sans" charset="0"/>
                <a:cs typeface="Open Sans" charset="0"/>
                <a:sym typeface="Open Sans" charset="0"/>
              </a:rPr>
              <a:t>、翻转电影画面、滚动等。使用渲染效果并不是越多越好，应该贴切主题。</a:t>
            </a:r>
            <a:endParaRPr lang="zh-CN" altLang="en-US" sz="2200" dirty="0">
              <a:solidFill>
                <a:srgbClr val="FFFFFF"/>
              </a:solidFill>
              <a:latin typeface="Open Sans" charset="0"/>
              <a:cs typeface="Open Sans" charset="0"/>
              <a:sym typeface="Open Sans" charset="0"/>
            </a:endParaRPr>
          </a:p>
          <a:p>
            <a:pPr marL="228600" algn="just">
              <a:lnSpc>
                <a:spcPct val="110000"/>
              </a:lnSpc>
              <a:spcAft>
                <a:spcPts val="800"/>
              </a:spcAft>
            </a:pPr>
            <a:r>
              <a:rPr lang="zh-CN" altLang="en-US" sz="2200" dirty="0">
                <a:solidFill>
                  <a:srgbClr val="FFFFFF"/>
                </a:solidFill>
                <a:latin typeface="Open Sans" charset="0"/>
                <a:cs typeface="Open Sans" charset="0"/>
                <a:sym typeface="Open Sans" charset="0"/>
              </a:rPr>
              <a:t>渲染效果在主菜单“视频</a:t>
            </a:r>
            <a:r>
              <a:rPr lang="en-US" altLang="zh-CN" sz="2200" dirty="0">
                <a:solidFill>
                  <a:srgbClr val="FFFFFF"/>
                </a:solidFill>
                <a:latin typeface="Open Sans" charset="0"/>
                <a:cs typeface="Open Sans" charset="0"/>
                <a:sym typeface="Open Sans" charset="0"/>
              </a:rPr>
              <a:t>F/X”</a:t>
            </a:r>
            <a:r>
              <a:rPr lang="zh-CN" altLang="en-US" sz="2200" dirty="0">
                <a:solidFill>
                  <a:srgbClr val="FFFFFF"/>
                </a:solidFill>
                <a:latin typeface="Open Sans" charset="0"/>
                <a:cs typeface="Open Sans" charset="0"/>
                <a:sym typeface="Open Sans" charset="0"/>
              </a:rPr>
              <a:t>中。</a:t>
            </a:r>
            <a:endParaRPr lang="zh-CN" altLang="en-US" sz="22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563883" y="1548424"/>
            <a:ext cx="4351517" cy="1511501"/>
            <a:chOff x="12465049" y="5427663"/>
            <a:chExt cx="9286876" cy="3225800"/>
          </a:xfrm>
        </p:grpSpPr>
        <p:sp>
          <p:nvSpPr>
            <p:cNvPr id="25623" name="Rectangle 14"/>
            <p:cNvSpPr/>
            <p:nvPr/>
          </p:nvSpPr>
          <p:spPr bwMode="auto">
            <a:xfrm>
              <a:off x="17102931" y="5427663"/>
              <a:ext cx="4648994" cy="3225800"/>
            </a:xfrm>
            <a:prstGeom prst="rect">
              <a:avLst/>
            </a:prstGeom>
            <a:solidFill>
              <a:srgbClr val="00B050"/>
            </a:solidFill>
            <a:ln w="25400">
              <a:solidFill>
                <a:schemeClr val="tx1">
                  <a:alpha val="0"/>
                </a:schemeClr>
              </a:solidFill>
              <a:miter lim="800000"/>
            </a:ln>
          </p:spPr>
          <p:txBody>
            <a:bodyPr lIns="0" tIns="0" rIns="0" bIns="0"/>
            <a:lstStyle/>
            <a:p>
              <a:endParaRPr lang="en-US" dirty="0"/>
            </a:p>
          </p:txBody>
        </p:sp>
        <p:sp>
          <p:nvSpPr>
            <p:cNvPr id="29" name="Rectangle 28"/>
            <p:cNvSpPr/>
            <p:nvPr/>
          </p:nvSpPr>
          <p:spPr bwMode="auto">
            <a:xfrm>
              <a:off x="12465049" y="5427663"/>
              <a:ext cx="4647407" cy="32258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342900"/>
              <a:r>
                <a:rPr lang="en-US" dirty="0"/>
                <a:t> </a:t>
              </a:r>
              <a:endParaRPr lang="en-US" dirty="0"/>
            </a:p>
          </p:txBody>
        </p:sp>
      </p:grpSp>
      <p:grpSp>
        <p:nvGrpSpPr>
          <p:cNvPr id="4" name="Group 3"/>
          <p:cNvGrpSpPr/>
          <p:nvPr/>
        </p:nvGrpSpPr>
        <p:grpSpPr>
          <a:xfrm>
            <a:off x="2383466" y="3051985"/>
            <a:ext cx="4352260" cy="1512246"/>
            <a:chOff x="2690813" y="9109075"/>
            <a:chExt cx="9288462" cy="3227388"/>
          </a:xfrm>
        </p:grpSpPr>
        <p:sp>
          <p:nvSpPr>
            <p:cNvPr id="25625" name="Rectangle 11"/>
            <p:cNvSpPr/>
            <p:nvPr/>
          </p:nvSpPr>
          <p:spPr bwMode="auto">
            <a:xfrm>
              <a:off x="7330281" y="9109075"/>
              <a:ext cx="4648994" cy="3227388"/>
            </a:xfrm>
            <a:prstGeom prst="rect">
              <a:avLst/>
            </a:prstGeom>
            <a:solidFill>
              <a:srgbClr val="00B050"/>
            </a:solidFill>
            <a:ln w="25400">
              <a:solidFill>
                <a:schemeClr val="tx1">
                  <a:alpha val="0"/>
                </a:schemeClr>
              </a:solidFill>
              <a:miter lim="800000"/>
            </a:ln>
          </p:spPr>
          <p:txBody>
            <a:bodyPr lIns="0" tIns="0" rIns="0" bIns="0"/>
            <a:lstStyle/>
            <a:p>
              <a:endParaRPr lang="en-US" dirty="0"/>
            </a:p>
          </p:txBody>
        </p:sp>
        <p:sp>
          <p:nvSpPr>
            <p:cNvPr id="32" name="Rectangle 31"/>
            <p:cNvSpPr/>
            <p:nvPr/>
          </p:nvSpPr>
          <p:spPr bwMode="auto">
            <a:xfrm>
              <a:off x="2690813" y="9115425"/>
              <a:ext cx="4647407" cy="322103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342900"/>
              <a:r>
                <a:rPr lang="en-US" dirty="0"/>
                <a:t> </a:t>
              </a:r>
              <a:endParaRPr lang="en-US" dirty="0"/>
            </a:p>
          </p:txBody>
        </p:sp>
      </p:grpSp>
      <p:grpSp>
        <p:nvGrpSpPr>
          <p:cNvPr id="3" name="Group 2"/>
          <p:cNvGrpSpPr/>
          <p:nvPr/>
        </p:nvGrpSpPr>
        <p:grpSpPr>
          <a:xfrm>
            <a:off x="212744" y="1546024"/>
            <a:ext cx="4352259" cy="1511501"/>
            <a:chOff x="2690813" y="5427663"/>
            <a:chExt cx="9288462" cy="3225800"/>
          </a:xfrm>
        </p:grpSpPr>
        <p:sp>
          <p:nvSpPr>
            <p:cNvPr id="25627" name="Rectangle 8"/>
            <p:cNvSpPr/>
            <p:nvPr/>
          </p:nvSpPr>
          <p:spPr bwMode="auto">
            <a:xfrm>
              <a:off x="7330281" y="5427663"/>
              <a:ext cx="4648994" cy="3225800"/>
            </a:xfrm>
            <a:prstGeom prst="rect">
              <a:avLst/>
            </a:prstGeom>
            <a:solidFill>
              <a:srgbClr val="00B050"/>
            </a:solidFill>
            <a:ln w="25400">
              <a:solidFill>
                <a:schemeClr val="tx1">
                  <a:alpha val="0"/>
                </a:schemeClr>
              </a:solidFill>
              <a:miter lim="800000"/>
            </a:ln>
          </p:spPr>
          <p:txBody>
            <a:bodyPr lIns="0" tIns="0" rIns="0" bIns="0"/>
            <a:lstStyle/>
            <a:p>
              <a:endParaRPr lang="en-US" dirty="0"/>
            </a:p>
          </p:txBody>
        </p:sp>
        <p:sp>
          <p:nvSpPr>
            <p:cNvPr id="28" name="Rectangle 27"/>
            <p:cNvSpPr/>
            <p:nvPr/>
          </p:nvSpPr>
          <p:spPr bwMode="auto">
            <a:xfrm>
              <a:off x="2690813" y="5427663"/>
              <a:ext cx="4647407" cy="32258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342900"/>
              <a:r>
                <a:rPr lang="en-US" dirty="0"/>
                <a:t> </a:t>
              </a:r>
              <a:endParaRPr lang="en-US" dirty="0"/>
            </a:p>
          </p:txBody>
        </p:sp>
      </p:grpSp>
      <p:sp>
        <p:nvSpPr>
          <p:cNvPr id="27653" name="Rectangle 5"/>
          <p:cNvSpPr/>
          <p:nvPr/>
        </p:nvSpPr>
        <p:spPr bwMode="auto">
          <a:xfrm>
            <a:off x="259375" y="481014"/>
            <a:ext cx="2712425" cy="64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4000" b="1" dirty="0">
                <a:solidFill>
                  <a:srgbClr val="00B050"/>
                </a:solidFill>
                <a:effectLst>
                  <a:outerShdw blurRad="38100" dist="38100" dir="2700000" algn="tl">
                    <a:srgbClr val="000000">
                      <a:alpha val="43137"/>
                    </a:srgbClr>
                  </a:outerShdw>
                </a:effectLst>
                <a:latin typeface="Open Sans Light" charset="0"/>
                <a:cs typeface="Open Sans Light" charset="0"/>
                <a:sym typeface="Open Sans Light" charset="0"/>
              </a:rPr>
              <a:t>学习目标</a:t>
            </a:r>
            <a:endParaRPr lang="zh-CN" altLang="en-US" sz="4000" b="1" dirty="0">
              <a:solidFill>
                <a:srgbClr val="00B050"/>
              </a:solidFill>
              <a:effectLst>
                <a:outerShdw blurRad="38100" dist="38100" dir="2700000" algn="tl">
                  <a:srgbClr val="000000">
                    <a:alpha val="43137"/>
                  </a:srgbClr>
                </a:outerShdw>
              </a:effectLst>
              <a:latin typeface="Open Sans Light" charset="0"/>
              <a:cs typeface="Open Sans Light" charset="0"/>
              <a:sym typeface="Open Sans Light" charset="0"/>
            </a:endParaRPr>
          </a:p>
        </p:txBody>
      </p:sp>
      <p:sp>
        <p:nvSpPr>
          <p:cNvPr id="27667" name="Rectangle 19"/>
          <p:cNvSpPr/>
          <p:nvPr/>
        </p:nvSpPr>
        <p:spPr bwMode="auto">
          <a:xfrm>
            <a:off x="2514290" y="1611299"/>
            <a:ext cx="1493650"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2200" dirty="0" smtClean="0">
                <a:solidFill>
                  <a:srgbClr val="FFFFFF"/>
                </a:solidFill>
                <a:latin typeface="Open Sans Light" charset="0"/>
                <a:cs typeface="Open Sans Light" charset="0"/>
                <a:sym typeface="Open Sans Light" charset="0"/>
              </a:rPr>
              <a:t>Point </a:t>
            </a:r>
            <a:r>
              <a:rPr lang="en-US" sz="2200" dirty="0">
                <a:solidFill>
                  <a:srgbClr val="FFFFFF"/>
                </a:solidFill>
                <a:latin typeface="Open Sans Light" charset="0"/>
                <a:cs typeface="Open Sans Light" charset="0"/>
                <a:sym typeface="Open Sans Light" charset="0"/>
              </a:rPr>
              <a:t>1</a:t>
            </a:r>
            <a:endParaRPr lang="en-US" sz="2200" dirty="0">
              <a:solidFill>
                <a:srgbClr val="FFFFFF"/>
              </a:solidFill>
              <a:latin typeface="Open Sans Light" charset="0"/>
              <a:cs typeface="Open Sans Light" charset="0"/>
              <a:sym typeface="Open Sans Light" charset="0"/>
            </a:endParaRPr>
          </a:p>
        </p:txBody>
      </p:sp>
      <p:sp>
        <p:nvSpPr>
          <p:cNvPr id="27668" name="Rectangle 20"/>
          <p:cNvSpPr/>
          <p:nvPr/>
        </p:nvSpPr>
        <p:spPr bwMode="auto">
          <a:xfrm>
            <a:off x="2513543" y="2086983"/>
            <a:ext cx="1917464" cy="63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algn="l"/>
            <a:r>
              <a:rPr lang="zh-CN" altLang="en-US" sz="2000" dirty="0">
                <a:solidFill>
                  <a:srgbClr val="FFFFFF"/>
                </a:solidFill>
                <a:latin typeface="Open Sans" charset="0"/>
                <a:cs typeface="Open Sans" charset="0"/>
                <a:sym typeface="Open Sans" charset="0"/>
              </a:rPr>
              <a:t>了解动画的基本概念、形成原理</a:t>
            </a:r>
            <a:endParaRPr lang="zh-CN" altLang="en-US" sz="2000" dirty="0">
              <a:solidFill>
                <a:srgbClr val="FFFFFF"/>
              </a:solidFill>
              <a:latin typeface="Open Sans" charset="0"/>
              <a:cs typeface="Open Sans" charset="0"/>
              <a:sym typeface="Open Sans" charset="0"/>
            </a:endParaRPr>
          </a:p>
        </p:txBody>
      </p:sp>
      <p:sp>
        <p:nvSpPr>
          <p:cNvPr id="27670" name="Rectangle 22"/>
          <p:cNvSpPr/>
          <p:nvPr/>
        </p:nvSpPr>
        <p:spPr bwMode="auto">
          <a:xfrm>
            <a:off x="6213555" y="900114"/>
            <a:ext cx="1612664" cy="63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algn="l">
              <a:lnSpc>
                <a:spcPct val="120000"/>
              </a:lnSpc>
            </a:pPr>
            <a:r>
              <a:rPr lang="zh-CN" altLang="en-US" sz="700" dirty="0">
                <a:solidFill>
                  <a:srgbClr val="FFFFFF"/>
                </a:solidFill>
                <a:latin typeface="Open Sans" charset="0"/>
                <a:cs typeface="Open Sans" charset="0"/>
                <a:sym typeface="Open Sans" charset="0"/>
              </a:rPr>
              <a:t>掌握动画制作的一般步骤</a:t>
            </a:r>
            <a:endParaRPr lang="en-US" sz="700" dirty="0">
              <a:solidFill>
                <a:srgbClr val="FFFFFF"/>
              </a:solidFill>
              <a:latin typeface="Open Sans" charset="0"/>
              <a:cs typeface="Open Sans" charset="0"/>
              <a:sym typeface="Open Sans" charset="0"/>
            </a:endParaRPr>
          </a:p>
        </p:txBody>
      </p:sp>
      <p:sp>
        <p:nvSpPr>
          <p:cNvPr id="34" name="Rectangle 19"/>
          <p:cNvSpPr/>
          <p:nvPr/>
        </p:nvSpPr>
        <p:spPr bwMode="auto">
          <a:xfrm>
            <a:off x="6858000" y="1668925"/>
            <a:ext cx="1493650"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2200" dirty="0" smtClean="0">
                <a:solidFill>
                  <a:srgbClr val="FFFFFF"/>
                </a:solidFill>
                <a:latin typeface="Open Sans Light" charset="0"/>
                <a:cs typeface="Open Sans Light" charset="0"/>
                <a:sym typeface="Open Sans Light" charset="0"/>
              </a:rPr>
              <a:t>Point 2</a:t>
            </a:r>
            <a:endParaRPr lang="en-US" sz="2200" dirty="0">
              <a:solidFill>
                <a:srgbClr val="FFFFFF"/>
              </a:solidFill>
              <a:latin typeface="Open Sans Light" charset="0"/>
              <a:cs typeface="Open Sans Light" charset="0"/>
              <a:sym typeface="Open Sans Light" charset="0"/>
            </a:endParaRPr>
          </a:p>
        </p:txBody>
      </p:sp>
      <p:sp>
        <p:nvSpPr>
          <p:cNvPr id="35" name="Rectangle 20"/>
          <p:cNvSpPr/>
          <p:nvPr/>
        </p:nvSpPr>
        <p:spPr bwMode="auto">
          <a:xfrm>
            <a:off x="6857253" y="2144609"/>
            <a:ext cx="1917464" cy="63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algn="l"/>
            <a:r>
              <a:rPr lang="zh-CN" altLang="en-US" sz="2000" dirty="0">
                <a:solidFill>
                  <a:srgbClr val="FFFFFF"/>
                </a:solidFill>
                <a:latin typeface="Open Sans" charset="0"/>
                <a:cs typeface="Open Sans" charset="0"/>
                <a:sym typeface="Open Sans" charset="0"/>
              </a:rPr>
              <a:t>掌握动画制作的一般步骤</a:t>
            </a:r>
            <a:endParaRPr lang="zh-CN" altLang="en-US" sz="2000" dirty="0">
              <a:solidFill>
                <a:srgbClr val="FFFFFF"/>
              </a:solidFill>
              <a:latin typeface="Open Sans" charset="0"/>
              <a:cs typeface="Open Sans" charset="0"/>
              <a:sym typeface="Open Sans" charset="0"/>
            </a:endParaRPr>
          </a:p>
        </p:txBody>
      </p:sp>
      <p:sp>
        <p:nvSpPr>
          <p:cNvPr id="36" name="Rectangle 19"/>
          <p:cNvSpPr/>
          <p:nvPr/>
        </p:nvSpPr>
        <p:spPr bwMode="auto">
          <a:xfrm>
            <a:off x="4719905" y="3181350"/>
            <a:ext cx="1493650" cy="33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2200" dirty="0" smtClean="0">
                <a:solidFill>
                  <a:srgbClr val="FFFFFF"/>
                </a:solidFill>
                <a:latin typeface="Open Sans Light" charset="0"/>
                <a:cs typeface="Open Sans Light" charset="0"/>
                <a:sym typeface="Open Sans Light" charset="0"/>
              </a:rPr>
              <a:t>Point 3</a:t>
            </a:r>
            <a:endParaRPr lang="en-US" sz="2200" dirty="0">
              <a:solidFill>
                <a:srgbClr val="FFFFFF"/>
              </a:solidFill>
              <a:latin typeface="Open Sans Light" charset="0"/>
              <a:cs typeface="Open Sans Light" charset="0"/>
              <a:sym typeface="Open Sans Light" charset="0"/>
            </a:endParaRPr>
          </a:p>
        </p:txBody>
      </p:sp>
      <p:sp>
        <p:nvSpPr>
          <p:cNvPr id="37" name="Rectangle 20"/>
          <p:cNvSpPr/>
          <p:nvPr/>
        </p:nvSpPr>
        <p:spPr bwMode="auto">
          <a:xfrm>
            <a:off x="4633566" y="3611415"/>
            <a:ext cx="2024322" cy="63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algn="l"/>
            <a:r>
              <a:rPr lang="zh-CN" altLang="en-US" sz="1800" dirty="0">
                <a:solidFill>
                  <a:srgbClr val="FFFFFF"/>
                </a:solidFill>
                <a:latin typeface="Open Sans" charset="0"/>
                <a:cs typeface="Open Sans" charset="0"/>
                <a:sym typeface="Open Sans" charset="0"/>
              </a:rPr>
              <a:t>能制作</a:t>
            </a:r>
            <a:r>
              <a:rPr lang="en-US" altLang="zh-CN" sz="1800" dirty="0">
                <a:solidFill>
                  <a:srgbClr val="FFFFFF"/>
                </a:solidFill>
                <a:latin typeface="Open Sans" charset="0"/>
                <a:cs typeface="Open Sans" charset="0"/>
                <a:sym typeface="Open Sans" charset="0"/>
              </a:rPr>
              <a:t>GIF</a:t>
            </a:r>
            <a:r>
              <a:rPr lang="zh-CN" altLang="en-US" sz="1800" dirty="0">
                <a:solidFill>
                  <a:srgbClr val="FFFFFF"/>
                </a:solidFill>
                <a:latin typeface="Open Sans" charset="0"/>
                <a:cs typeface="Open Sans" charset="0"/>
                <a:sym typeface="Open Sans" charset="0"/>
              </a:rPr>
              <a:t>动画、作动态按钮、超链接动画、</a:t>
            </a:r>
            <a:r>
              <a:rPr lang="en-US" altLang="zh-CN" sz="1800" dirty="0">
                <a:solidFill>
                  <a:srgbClr val="FFFFFF"/>
                </a:solidFill>
                <a:latin typeface="Open Sans" charset="0"/>
                <a:cs typeface="Open Sans" charset="0"/>
                <a:sym typeface="Open Sans" charset="0"/>
              </a:rPr>
              <a:t>banner</a:t>
            </a:r>
            <a:r>
              <a:rPr lang="zh-CN" altLang="en-US" sz="1800" dirty="0">
                <a:solidFill>
                  <a:srgbClr val="FFFFFF"/>
                </a:solidFill>
                <a:latin typeface="Open Sans" charset="0"/>
                <a:cs typeface="Open Sans" charset="0"/>
                <a:sym typeface="Open Sans" charset="0"/>
              </a:rPr>
              <a:t>动画</a:t>
            </a:r>
            <a:endParaRPr lang="zh-CN" altLang="en-US" sz="18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dur="1750">
        <p14:ferris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wipe(left)">
                                      <p:cBhvr>
                                        <p:cTn id="7" dur="1000"/>
                                        <p:tgtEl>
                                          <p:spTgt spid="27653"/>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800" fill="hold"/>
                                        <p:tgtEl>
                                          <p:spTgt spid="3"/>
                                        </p:tgtEl>
                                        <p:attrNameLst>
                                          <p:attrName>ppt_w</p:attrName>
                                        </p:attrNameLst>
                                      </p:cBhvr>
                                      <p:tavLst>
                                        <p:tav tm="0">
                                          <p:val>
                                            <p:fltVal val="0"/>
                                          </p:val>
                                        </p:tav>
                                        <p:tav tm="100000">
                                          <p:val>
                                            <p:strVal val="#ppt_w"/>
                                          </p:val>
                                        </p:tav>
                                      </p:tavLst>
                                    </p:anim>
                                    <p:anim calcmode="lin" valueType="num">
                                      <p:cBhvr>
                                        <p:cTn id="12" dur="800" fill="hold"/>
                                        <p:tgtEl>
                                          <p:spTgt spid="3"/>
                                        </p:tgtEl>
                                        <p:attrNameLst>
                                          <p:attrName>ppt_h</p:attrName>
                                        </p:attrNameLst>
                                      </p:cBhvr>
                                      <p:tavLst>
                                        <p:tav tm="0">
                                          <p:val>
                                            <p:fltVal val="0"/>
                                          </p:val>
                                        </p:tav>
                                        <p:tav tm="100000">
                                          <p:val>
                                            <p:strVal val="#ppt_h"/>
                                          </p:val>
                                        </p:tav>
                                      </p:tavLst>
                                    </p:anim>
                                    <p:anim calcmode="lin" valueType="num">
                                      <p:cBhvr>
                                        <p:cTn id="13" dur="800" fill="hold"/>
                                        <p:tgtEl>
                                          <p:spTgt spid="3"/>
                                        </p:tgtEl>
                                        <p:attrNameLst>
                                          <p:attrName>style.rotation</p:attrName>
                                        </p:attrNameLst>
                                      </p:cBhvr>
                                      <p:tavLst>
                                        <p:tav tm="0">
                                          <p:val>
                                            <p:fltVal val="90"/>
                                          </p:val>
                                        </p:tav>
                                        <p:tav tm="100000">
                                          <p:val>
                                            <p:fltVal val="0"/>
                                          </p:val>
                                        </p:tav>
                                      </p:tavLst>
                                    </p:anim>
                                    <p:animEffect transition="in" filter="fade">
                                      <p:cBhvr>
                                        <p:cTn id="14" dur="800"/>
                                        <p:tgtEl>
                                          <p:spTgt spid="3"/>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27667"/>
                                        </p:tgtEl>
                                        <p:attrNameLst>
                                          <p:attrName>style.visibility</p:attrName>
                                        </p:attrNameLst>
                                      </p:cBhvr>
                                      <p:to>
                                        <p:strVal val="visible"/>
                                      </p:to>
                                    </p:set>
                                    <p:animEffect transition="in" filter="wipe(left)">
                                      <p:cBhvr>
                                        <p:cTn id="18" dur="1000"/>
                                        <p:tgtEl>
                                          <p:spTgt spid="27667"/>
                                        </p:tgtEl>
                                      </p:cBhvr>
                                    </p:animEffect>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27668"/>
                                        </p:tgtEl>
                                        <p:attrNameLst>
                                          <p:attrName>style.visibility</p:attrName>
                                        </p:attrNameLst>
                                      </p:cBhvr>
                                      <p:to>
                                        <p:strVal val="visible"/>
                                      </p:to>
                                    </p:set>
                                    <p:animEffect transition="in" filter="fade">
                                      <p:cBhvr>
                                        <p:cTn id="22" dur="500"/>
                                        <p:tgtEl>
                                          <p:spTgt spid="27668"/>
                                        </p:tgtEl>
                                      </p:cBhvr>
                                    </p:animEffect>
                                  </p:childTnLst>
                                </p:cTn>
                              </p:par>
                            </p:childTnLst>
                          </p:cTn>
                        </p:par>
                        <p:par>
                          <p:cTn id="23" fill="hold">
                            <p:stCondLst>
                              <p:cond delay="3500"/>
                            </p:stCondLst>
                            <p:childTnLst>
                              <p:par>
                                <p:cTn id="24" presetID="31"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800" fill="hold"/>
                                        <p:tgtEl>
                                          <p:spTgt spid="5"/>
                                        </p:tgtEl>
                                        <p:attrNameLst>
                                          <p:attrName>ppt_w</p:attrName>
                                        </p:attrNameLst>
                                      </p:cBhvr>
                                      <p:tavLst>
                                        <p:tav tm="0">
                                          <p:val>
                                            <p:fltVal val="0"/>
                                          </p:val>
                                        </p:tav>
                                        <p:tav tm="100000">
                                          <p:val>
                                            <p:strVal val="#ppt_w"/>
                                          </p:val>
                                        </p:tav>
                                      </p:tavLst>
                                    </p:anim>
                                    <p:anim calcmode="lin" valueType="num">
                                      <p:cBhvr>
                                        <p:cTn id="27" dur="800" fill="hold"/>
                                        <p:tgtEl>
                                          <p:spTgt spid="5"/>
                                        </p:tgtEl>
                                        <p:attrNameLst>
                                          <p:attrName>ppt_h</p:attrName>
                                        </p:attrNameLst>
                                      </p:cBhvr>
                                      <p:tavLst>
                                        <p:tav tm="0">
                                          <p:val>
                                            <p:fltVal val="0"/>
                                          </p:val>
                                        </p:tav>
                                        <p:tav tm="100000">
                                          <p:val>
                                            <p:strVal val="#ppt_h"/>
                                          </p:val>
                                        </p:tav>
                                      </p:tavLst>
                                    </p:anim>
                                    <p:anim calcmode="lin" valueType="num">
                                      <p:cBhvr>
                                        <p:cTn id="28" dur="800" fill="hold"/>
                                        <p:tgtEl>
                                          <p:spTgt spid="5"/>
                                        </p:tgtEl>
                                        <p:attrNameLst>
                                          <p:attrName>style.rotation</p:attrName>
                                        </p:attrNameLst>
                                      </p:cBhvr>
                                      <p:tavLst>
                                        <p:tav tm="0">
                                          <p:val>
                                            <p:fltVal val="90"/>
                                          </p:val>
                                        </p:tav>
                                        <p:tav tm="100000">
                                          <p:val>
                                            <p:fltVal val="0"/>
                                          </p:val>
                                        </p:tav>
                                      </p:tavLst>
                                    </p:anim>
                                    <p:animEffect transition="in" filter="fade">
                                      <p:cBhvr>
                                        <p:cTn id="29" dur="800"/>
                                        <p:tgtEl>
                                          <p:spTgt spid="5"/>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1000"/>
                                        <p:tgtEl>
                                          <p:spTgt spid="34"/>
                                        </p:tgtEl>
                                      </p:cBhvr>
                                    </p:animEffect>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6000"/>
                            </p:stCondLst>
                            <p:childTnLst>
                              <p:par>
                                <p:cTn id="39" presetID="10" presetClass="entr" presetSubtype="0" fill="hold" grpId="0" nodeType="afterEffect">
                                  <p:stCondLst>
                                    <p:cond delay="0"/>
                                  </p:stCondLst>
                                  <p:childTnLst>
                                    <p:set>
                                      <p:cBhvr>
                                        <p:cTn id="40" dur="1" fill="hold">
                                          <p:stCondLst>
                                            <p:cond delay="0"/>
                                          </p:stCondLst>
                                        </p:cTn>
                                        <p:tgtEl>
                                          <p:spTgt spid="27670"/>
                                        </p:tgtEl>
                                        <p:attrNameLst>
                                          <p:attrName>style.visibility</p:attrName>
                                        </p:attrNameLst>
                                      </p:cBhvr>
                                      <p:to>
                                        <p:strVal val="visible"/>
                                      </p:to>
                                    </p:set>
                                    <p:animEffect transition="in" filter="fade">
                                      <p:cBhvr>
                                        <p:cTn id="41" dur="500"/>
                                        <p:tgtEl>
                                          <p:spTgt spid="27670"/>
                                        </p:tgtEl>
                                      </p:cBhvr>
                                    </p:animEffect>
                                  </p:childTnLst>
                                </p:cTn>
                              </p:par>
                            </p:childTnLst>
                          </p:cTn>
                        </p:par>
                        <p:par>
                          <p:cTn id="42" fill="hold">
                            <p:stCondLst>
                              <p:cond delay="6500"/>
                            </p:stCondLst>
                            <p:childTnLst>
                              <p:par>
                                <p:cTn id="43" presetID="31"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800" fill="hold"/>
                                        <p:tgtEl>
                                          <p:spTgt spid="4"/>
                                        </p:tgtEl>
                                        <p:attrNameLst>
                                          <p:attrName>ppt_w</p:attrName>
                                        </p:attrNameLst>
                                      </p:cBhvr>
                                      <p:tavLst>
                                        <p:tav tm="0">
                                          <p:val>
                                            <p:fltVal val="0"/>
                                          </p:val>
                                        </p:tav>
                                        <p:tav tm="100000">
                                          <p:val>
                                            <p:strVal val="#ppt_w"/>
                                          </p:val>
                                        </p:tav>
                                      </p:tavLst>
                                    </p:anim>
                                    <p:anim calcmode="lin" valueType="num">
                                      <p:cBhvr>
                                        <p:cTn id="46" dur="800" fill="hold"/>
                                        <p:tgtEl>
                                          <p:spTgt spid="4"/>
                                        </p:tgtEl>
                                        <p:attrNameLst>
                                          <p:attrName>ppt_h</p:attrName>
                                        </p:attrNameLst>
                                      </p:cBhvr>
                                      <p:tavLst>
                                        <p:tav tm="0">
                                          <p:val>
                                            <p:fltVal val="0"/>
                                          </p:val>
                                        </p:tav>
                                        <p:tav tm="100000">
                                          <p:val>
                                            <p:strVal val="#ppt_h"/>
                                          </p:val>
                                        </p:tav>
                                      </p:tavLst>
                                    </p:anim>
                                    <p:anim calcmode="lin" valueType="num">
                                      <p:cBhvr>
                                        <p:cTn id="47" dur="800" fill="hold"/>
                                        <p:tgtEl>
                                          <p:spTgt spid="4"/>
                                        </p:tgtEl>
                                        <p:attrNameLst>
                                          <p:attrName>style.rotation</p:attrName>
                                        </p:attrNameLst>
                                      </p:cBhvr>
                                      <p:tavLst>
                                        <p:tav tm="0">
                                          <p:val>
                                            <p:fltVal val="90"/>
                                          </p:val>
                                        </p:tav>
                                        <p:tav tm="100000">
                                          <p:val>
                                            <p:fltVal val="0"/>
                                          </p:val>
                                        </p:tav>
                                      </p:tavLst>
                                    </p:anim>
                                    <p:animEffect transition="in" filter="fade">
                                      <p:cBhvr>
                                        <p:cTn id="48" dur="800"/>
                                        <p:tgtEl>
                                          <p:spTgt spid="4"/>
                                        </p:tgtEl>
                                      </p:cBhvr>
                                    </p:animEffect>
                                  </p:childTnLst>
                                </p:cTn>
                              </p:par>
                            </p:childTnLst>
                          </p:cTn>
                        </p:par>
                        <p:par>
                          <p:cTn id="49" fill="hold">
                            <p:stCondLst>
                              <p:cond delay="7500"/>
                            </p:stCondLst>
                            <p:childTnLst>
                              <p:par>
                                <p:cTn id="50" presetID="22" presetClass="entr" presetSubtype="8"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1000"/>
                                        <p:tgtEl>
                                          <p:spTgt spid="36"/>
                                        </p:tgtEl>
                                      </p:cBhvr>
                                    </p:animEffect>
                                  </p:childTnLst>
                                </p:cTn>
                              </p:par>
                            </p:childTnLst>
                          </p:cTn>
                        </p:par>
                        <p:par>
                          <p:cTn id="53" fill="hold">
                            <p:stCondLst>
                              <p:cond delay="85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67" grpId="0"/>
      <p:bldP spid="27668" grpId="0"/>
      <p:bldP spid="27670" grpId="0"/>
      <p:bldP spid="34" grpId="0"/>
      <p:bldP spid="35"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1000" y="209550"/>
            <a:ext cx="3352800" cy="609600"/>
            <a:chOff x="381000" y="209550"/>
            <a:chExt cx="3352800" cy="609600"/>
          </a:xfrm>
        </p:grpSpPr>
        <p:sp>
          <p:nvSpPr>
            <p:cNvPr id="7" name="Rectangle 8"/>
            <p:cNvSpPr/>
            <p:nvPr/>
          </p:nvSpPr>
          <p:spPr bwMode="auto">
            <a:xfrm>
              <a:off x="1267690" y="209550"/>
              <a:ext cx="2466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chemeClr val="bg1"/>
                  </a:solidFill>
                </a:rPr>
                <a:t>过滤前后效果对比</a:t>
              </a:r>
              <a:endParaRPr lang="en-US" sz="2000" dirty="0">
                <a:solidFill>
                  <a:schemeClr val="bg1"/>
                </a:solidFill>
              </a:endParaRPr>
            </a:p>
          </p:txBody>
        </p:sp>
        <p:sp>
          <p:nvSpPr>
            <p:cNvPr id="10" name="Rectangle 11"/>
            <p:cNvSpPr/>
            <p:nvPr/>
          </p:nvSpPr>
          <p:spPr bwMode="auto">
            <a:xfrm>
              <a:off x="381000" y="209550"/>
              <a:ext cx="886690" cy="609600"/>
            </a:xfrm>
            <a:prstGeom prst="rect">
              <a:avLst/>
            </a:prstGeom>
            <a:solidFill>
              <a:schemeClr val="bg1">
                <a:lumMod val="75000"/>
              </a:schemeClr>
            </a:solidFill>
            <a:ln>
              <a:noFill/>
            </a:ln>
          </p:spPr>
          <p:txBody>
            <a:bodyPr lIns="0" tIns="0" rIns="0" bIns="0" anchor="ctr" anchorCtr="1"/>
            <a:lstStyle/>
            <a:p>
              <a:pPr algn="l"/>
              <a:endParaRPr lang="en-US" dirty="0"/>
            </a:p>
          </p:txBody>
        </p:sp>
        <p:grpSp>
          <p:nvGrpSpPr>
            <p:cNvPr id="8" name="Group 16"/>
            <p:cNvGrpSpPr/>
            <p:nvPr/>
          </p:nvGrpSpPr>
          <p:grpSpPr bwMode="auto">
            <a:xfrm>
              <a:off x="624207" y="379158"/>
              <a:ext cx="372397" cy="363792"/>
              <a:chOff x="0" y="0"/>
              <a:chExt cx="2008" cy="3728"/>
            </a:xfrm>
          </p:grpSpPr>
          <p:grpSp>
            <p:nvGrpSpPr>
              <p:cNvPr id="9" name="Group 12"/>
              <p:cNvGrpSpPr/>
              <p:nvPr/>
            </p:nvGrpSpPr>
            <p:grpSpPr bwMode="auto">
              <a:xfrm>
                <a:off x="0" y="0"/>
                <a:ext cx="1716" cy="3719"/>
                <a:chOff x="0" y="0"/>
                <a:chExt cx="1716" cy="3719"/>
              </a:xfrm>
            </p:grpSpPr>
            <p:sp>
              <p:nvSpPr>
                <p:cNvPr id="14" name="Oval 10"/>
                <p:cNvSpPr/>
                <p:nvPr/>
              </p:nvSpPr>
              <p:spPr bwMode="auto">
                <a:xfrm>
                  <a:off x="569" y="0"/>
                  <a:ext cx="552" cy="550"/>
                </a:xfrm>
                <a:prstGeom prst="ellipse">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15" name="Freeform 11"/>
                <p:cNvSpPr/>
                <p:nvPr/>
              </p:nvSpPr>
              <p:spPr bwMode="auto">
                <a:xfrm>
                  <a:off x="0" y="662"/>
                  <a:ext cx="1716" cy="3057"/>
                </a:xfrm>
                <a:custGeom>
                  <a:avLst/>
                  <a:gdLst>
                    <a:gd name="T0" fmla="*/ 138 w 21276"/>
                    <a:gd name="T1" fmla="*/ 160 h 21600"/>
                    <a:gd name="T2" fmla="*/ 113 w 21276"/>
                    <a:gd name="T3" fmla="*/ 27 h 21600"/>
                    <a:gd name="T4" fmla="*/ 97 w 21276"/>
                    <a:gd name="T5" fmla="*/ 0 h 21600"/>
                    <a:gd name="T6" fmla="*/ 42 w 21276"/>
                    <a:gd name="T7" fmla="*/ 0 h 21600"/>
                    <a:gd name="T8" fmla="*/ 28 w 21276"/>
                    <a:gd name="T9" fmla="*/ 13 h 21600"/>
                    <a:gd name="T10" fmla="*/ 26 w 21276"/>
                    <a:gd name="T11" fmla="*/ 19 h 21600"/>
                    <a:gd name="T12" fmla="*/ 26 w 21276"/>
                    <a:gd name="T13" fmla="*/ 19 h 21600"/>
                    <a:gd name="T14" fmla="*/ 25 w 21276"/>
                    <a:gd name="T15" fmla="*/ 21 h 21600"/>
                    <a:gd name="T16" fmla="*/ 0 w 21276"/>
                    <a:gd name="T17" fmla="*/ 160 h 21600"/>
                    <a:gd name="T18" fmla="*/ 7 w 21276"/>
                    <a:gd name="T19" fmla="*/ 182 h 21600"/>
                    <a:gd name="T20" fmla="*/ 20 w 21276"/>
                    <a:gd name="T21" fmla="*/ 171 h 21600"/>
                    <a:gd name="T22" fmla="*/ 39 w 21276"/>
                    <a:gd name="T23" fmla="*/ 61 h 21600"/>
                    <a:gd name="T24" fmla="*/ 42 w 21276"/>
                    <a:gd name="T25" fmla="*/ 61 h 21600"/>
                    <a:gd name="T26" fmla="*/ 43 w 21276"/>
                    <a:gd name="T27" fmla="*/ 61 h 21600"/>
                    <a:gd name="T28" fmla="*/ 13 w 21276"/>
                    <a:gd name="T29" fmla="*/ 256 h 21600"/>
                    <a:gd name="T30" fmla="*/ 43 w 21276"/>
                    <a:gd name="T31" fmla="*/ 256 h 21600"/>
                    <a:gd name="T32" fmla="*/ 43 w 21276"/>
                    <a:gd name="T33" fmla="*/ 414 h 21600"/>
                    <a:gd name="T34" fmla="*/ 55 w 21276"/>
                    <a:gd name="T35" fmla="*/ 433 h 21600"/>
                    <a:gd name="T36" fmla="*/ 66 w 21276"/>
                    <a:gd name="T37" fmla="*/ 414 h 21600"/>
                    <a:gd name="T38" fmla="*/ 66 w 21276"/>
                    <a:gd name="T39" fmla="*/ 256 h 21600"/>
                    <a:gd name="T40" fmla="*/ 74 w 21276"/>
                    <a:gd name="T41" fmla="*/ 256 h 21600"/>
                    <a:gd name="T42" fmla="*/ 74 w 21276"/>
                    <a:gd name="T43" fmla="*/ 414 h 21600"/>
                    <a:gd name="T44" fmla="*/ 84 w 21276"/>
                    <a:gd name="T45" fmla="*/ 433 h 21600"/>
                    <a:gd name="T46" fmla="*/ 97 w 21276"/>
                    <a:gd name="T47" fmla="*/ 414 h 21600"/>
                    <a:gd name="T48" fmla="*/ 97 w 21276"/>
                    <a:gd name="T49" fmla="*/ 256 h 21600"/>
                    <a:gd name="T50" fmla="*/ 126 w 21276"/>
                    <a:gd name="T51" fmla="*/ 256 h 21600"/>
                    <a:gd name="T52" fmla="*/ 95 w 21276"/>
                    <a:gd name="T53" fmla="*/ 61 h 21600"/>
                    <a:gd name="T54" fmla="*/ 97 w 21276"/>
                    <a:gd name="T55" fmla="*/ 61 h 21600"/>
                    <a:gd name="T56" fmla="*/ 98 w 21276"/>
                    <a:gd name="T57" fmla="*/ 61 h 21600"/>
                    <a:gd name="T58" fmla="*/ 120 w 21276"/>
                    <a:gd name="T59" fmla="*/ 171 h 21600"/>
                    <a:gd name="T60" fmla="*/ 132 w 21276"/>
                    <a:gd name="T61" fmla="*/ 182 h 21600"/>
                    <a:gd name="T62" fmla="*/ 138 w 21276"/>
                    <a:gd name="T63" fmla="*/ 160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276" h="2160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00B050"/>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grpSp>
          <p:grpSp>
            <p:nvGrpSpPr>
              <p:cNvPr id="11" name="Group 15"/>
              <p:cNvGrpSpPr/>
              <p:nvPr/>
            </p:nvGrpSpPr>
            <p:grpSpPr bwMode="auto">
              <a:xfrm>
                <a:off x="521" y="8"/>
                <a:ext cx="1487" cy="3720"/>
                <a:chOff x="0" y="0"/>
                <a:chExt cx="1486" cy="3719"/>
              </a:xfrm>
            </p:grpSpPr>
            <p:sp>
              <p:nvSpPr>
                <p:cNvPr id="12" name="Freeform 13"/>
                <p:cNvSpPr/>
                <p:nvPr/>
              </p:nvSpPr>
              <p:spPr bwMode="auto">
                <a:xfrm>
                  <a:off x="0" y="637"/>
                  <a:ext cx="1486" cy="3082"/>
                </a:xfrm>
                <a:custGeom>
                  <a:avLst/>
                  <a:gdLst>
                    <a:gd name="T0" fmla="*/ 77 w 21600"/>
                    <a:gd name="T1" fmla="*/ 0 h 21600"/>
                    <a:gd name="T2" fmla="*/ 26 w 21600"/>
                    <a:gd name="T3" fmla="*/ 0 h 21600"/>
                    <a:gd name="T4" fmla="*/ 0 w 21600"/>
                    <a:gd name="T5" fmla="*/ 43 h 21600"/>
                    <a:gd name="T6" fmla="*/ 0 w 21600"/>
                    <a:gd name="T7" fmla="*/ 198 h 21600"/>
                    <a:gd name="T8" fmla="*/ 9 w 21600"/>
                    <a:gd name="T9" fmla="*/ 214 h 21600"/>
                    <a:gd name="T10" fmla="*/ 17 w 21600"/>
                    <a:gd name="T11" fmla="*/ 198 h 21600"/>
                    <a:gd name="T12" fmla="*/ 17 w 21600"/>
                    <a:gd name="T13" fmla="*/ 70 h 21600"/>
                    <a:gd name="T14" fmla="*/ 25 w 21600"/>
                    <a:gd name="T15" fmla="*/ 70 h 21600"/>
                    <a:gd name="T16" fmla="*/ 25 w 21600"/>
                    <a:gd name="T17" fmla="*/ 193 h 21600"/>
                    <a:gd name="T18" fmla="*/ 25 w 21600"/>
                    <a:gd name="T19" fmla="*/ 198 h 21600"/>
                    <a:gd name="T20" fmla="*/ 25 w 21600"/>
                    <a:gd name="T21" fmla="*/ 413 h 21600"/>
                    <a:gd name="T22" fmla="*/ 37 w 21600"/>
                    <a:gd name="T23" fmla="*/ 440 h 21600"/>
                    <a:gd name="T24" fmla="*/ 49 w 21600"/>
                    <a:gd name="T25" fmla="*/ 413 h 21600"/>
                    <a:gd name="T26" fmla="*/ 49 w 21600"/>
                    <a:gd name="T27" fmla="*/ 223 h 21600"/>
                    <a:gd name="T28" fmla="*/ 54 w 21600"/>
                    <a:gd name="T29" fmla="*/ 223 h 21600"/>
                    <a:gd name="T30" fmla="*/ 54 w 21600"/>
                    <a:gd name="T31" fmla="*/ 413 h 21600"/>
                    <a:gd name="T32" fmla="*/ 66 w 21600"/>
                    <a:gd name="T33" fmla="*/ 440 h 21600"/>
                    <a:gd name="T34" fmla="*/ 77 w 21600"/>
                    <a:gd name="T35" fmla="*/ 413 h 21600"/>
                    <a:gd name="T36" fmla="*/ 77 w 21600"/>
                    <a:gd name="T37" fmla="*/ 70 h 21600"/>
                    <a:gd name="T38" fmla="*/ 84 w 21600"/>
                    <a:gd name="T39" fmla="*/ 70 h 21600"/>
                    <a:gd name="T40" fmla="*/ 84 w 21600"/>
                    <a:gd name="T41" fmla="*/ 198 h 21600"/>
                    <a:gd name="T42" fmla="*/ 93 w 21600"/>
                    <a:gd name="T43" fmla="*/ 214 h 21600"/>
                    <a:gd name="T44" fmla="*/ 102 w 21600"/>
                    <a:gd name="T45" fmla="*/ 198 h 21600"/>
                    <a:gd name="T46" fmla="*/ 102 w 21600"/>
                    <a:gd name="T47" fmla="*/ 40 h 21600"/>
                    <a:gd name="T48" fmla="*/ 77 w 21600"/>
                    <a:gd name="T49" fmla="*/ 0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600" h="2160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00B050"/>
                </a:solidFill>
                <a:ln w="9525" cap="flat">
                  <a:solidFill>
                    <a:schemeClr val="bg1"/>
                  </a:solidFill>
                  <a:round/>
                  <a:headEnd type="none" w="med" len="med"/>
                  <a:tailEnd type="none" w="med" len="med"/>
                </a:ln>
              </p:spPr>
              <p:txBody>
                <a:bodyPr lIns="0" tIns="0" rIns="0" bIns="0"/>
                <a:lstStyle/>
                <a:p>
                  <a:endParaRPr lang="en-US"/>
                </a:p>
              </p:txBody>
            </p:sp>
            <p:sp>
              <p:nvSpPr>
                <p:cNvPr id="13" name="Oval 14"/>
                <p:cNvSpPr/>
                <p:nvPr/>
              </p:nvSpPr>
              <p:spPr bwMode="auto">
                <a:xfrm>
                  <a:off x="457" y="0"/>
                  <a:ext cx="595" cy="581"/>
                </a:xfrm>
                <a:prstGeom prst="ellipse">
                  <a:avLst/>
                </a:prstGeom>
                <a:solidFill>
                  <a:srgbClr val="00B050"/>
                </a:solidFill>
                <a:ln w="9525">
                  <a:solidFill>
                    <a:schemeClr val="bg1"/>
                  </a:solidFill>
                  <a:round/>
                </a:ln>
              </p:spPr>
              <p:txBody>
                <a:bodyPr lIns="0" tIns="0" rIns="0" bIns="0"/>
                <a:lstStyle/>
                <a:p>
                  <a:endParaRPr lang="en-US"/>
                </a:p>
              </p:txBody>
            </p:sp>
          </p:grpSp>
        </p:grpSp>
      </p:gr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5925" y="895350"/>
            <a:ext cx="58578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1428750"/>
            <a:ext cx="8153400" cy="3016210"/>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：新建空白动画；</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：单击“添加图像”按钮添加图像“最佳嫌疑人</a:t>
            </a:r>
            <a:r>
              <a:rPr lang="en-US" altLang="zh-CN" sz="2000" kern="100" dirty="0">
                <a:latin typeface="Times New Roman"/>
                <a:ea typeface="宋体"/>
              </a:rPr>
              <a:t>.jpg”</a:t>
            </a:r>
            <a:r>
              <a:rPr lang="zh-CN" altLang="en-US" sz="2000" kern="100" dirty="0">
                <a:latin typeface="Times New Roman"/>
                <a:ea typeface="宋体"/>
              </a:rPr>
              <a:t>（本书素材）；</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：选定步骤</a:t>
            </a:r>
            <a:r>
              <a:rPr lang="en-US" altLang="zh-CN" sz="2000" kern="100" dirty="0">
                <a:latin typeface="Times New Roman"/>
                <a:ea typeface="宋体"/>
              </a:rPr>
              <a:t>2</a:t>
            </a:r>
            <a:r>
              <a:rPr lang="zh-CN" altLang="en-US" sz="2000" kern="100" dirty="0">
                <a:latin typeface="Times New Roman"/>
                <a:ea typeface="宋体"/>
              </a:rPr>
              <a:t>中插入的图像；</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：单击菜单栏“编辑”→“修整画布”，画布大小调整为选定图像大小；</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：帧面板中选定第</a:t>
            </a:r>
            <a:r>
              <a:rPr lang="en-US" altLang="zh-CN" sz="2000" kern="100" dirty="0">
                <a:latin typeface="Times New Roman"/>
                <a:ea typeface="宋体"/>
              </a:rPr>
              <a:t>1</a:t>
            </a:r>
            <a:r>
              <a:rPr lang="zh-CN" altLang="en-US" sz="2000" kern="100" dirty="0">
                <a:latin typeface="Times New Roman"/>
                <a:ea typeface="宋体"/>
              </a:rPr>
              <a:t>帧；</a:t>
            </a:r>
            <a:endParaRPr lang="zh-CN" altLang="en-US" sz="2000" kern="100" dirty="0">
              <a:latin typeface="Times New Roman"/>
              <a:ea typeface="宋体"/>
            </a:endParaRPr>
          </a:p>
        </p:txBody>
      </p:sp>
      <p:grpSp>
        <p:nvGrpSpPr>
          <p:cNvPr id="2" name="组合 1"/>
          <p:cNvGrpSpPr/>
          <p:nvPr/>
        </p:nvGrpSpPr>
        <p:grpSpPr>
          <a:xfrm>
            <a:off x="800101" y="361950"/>
            <a:ext cx="7543799" cy="838200"/>
            <a:chOff x="838200" y="285750"/>
            <a:chExt cx="7543799" cy="838200"/>
          </a:xfrm>
        </p:grpSpPr>
        <p:sp>
          <p:nvSpPr>
            <p:cNvPr id="7" name="Rectangle 8"/>
            <p:cNvSpPr/>
            <p:nvPr/>
          </p:nvSpPr>
          <p:spPr bwMode="auto">
            <a:xfrm>
              <a:off x="2057399" y="285750"/>
              <a:ext cx="6324600" cy="838200"/>
            </a:xfrm>
            <a:prstGeom prst="rect">
              <a:avLst/>
            </a:prstGeom>
            <a:solidFill>
              <a:srgbClr val="00B050"/>
            </a:solidFill>
            <a:ln w="25400">
              <a:solidFill>
                <a:schemeClr val="tx1">
                  <a:alpha val="0"/>
                </a:schemeClr>
              </a:solidFill>
              <a:miter lim="800000"/>
            </a:ln>
          </p:spPr>
          <p:txBody>
            <a:bodyPr lIns="0" tIns="0" rIns="0" bIns="0" anchor="ctr" anchorCtr="1"/>
            <a:lstStyle/>
            <a:p>
              <a:pPr algn="l">
                <a:spcBef>
                  <a:spcPts val="1000"/>
                </a:spcBef>
              </a:pPr>
              <a:r>
                <a:rPr lang="zh-CN" altLang="en-US" sz="2000" dirty="0">
                  <a:solidFill>
                    <a:schemeClr val="bg1"/>
                  </a:solidFill>
                </a:rPr>
                <a:t>按下述步骤操作后，可以得到一个动态彩笔画效果的</a:t>
              </a:r>
              <a:r>
                <a:rPr lang="en-US" altLang="zh-CN" sz="2000" dirty="0">
                  <a:solidFill>
                    <a:schemeClr val="bg1"/>
                  </a:solidFill>
                </a:rPr>
                <a:t>GIF</a:t>
              </a:r>
              <a:r>
                <a:rPr lang="zh-CN" altLang="en-US" sz="2000" dirty="0">
                  <a:solidFill>
                    <a:schemeClr val="bg1"/>
                  </a:solidFill>
                </a:rPr>
                <a:t>文件。</a:t>
              </a:r>
              <a:endParaRPr lang="en-US" sz="2000" dirty="0">
                <a:solidFill>
                  <a:schemeClr val="bg1"/>
                </a:solidFill>
              </a:endParaRPr>
            </a:p>
          </p:txBody>
        </p:sp>
        <p:sp>
          <p:nvSpPr>
            <p:cNvPr id="10" name="Rectangle 11"/>
            <p:cNvSpPr/>
            <p:nvPr/>
          </p:nvSpPr>
          <p:spPr bwMode="auto">
            <a:xfrm>
              <a:off x="838200" y="285750"/>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2】</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489287"/>
            <a:ext cx="8153400" cy="1015663"/>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：单击菜单栏“视频</a:t>
            </a:r>
            <a:r>
              <a:rPr lang="en-US" altLang="zh-CN" sz="2000" kern="100" dirty="0">
                <a:latin typeface="Times New Roman"/>
                <a:ea typeface="宋体"/>
              </a:rPr>
              <a:t>F/X” →“</a:t>
            </a:r>
            <a:r>
              <a:rPr lang="zh-CN" altLang="en-US" sz="2000" kern="100" dirty="0">
                <a:latin typeface="Times New Roman"/>
                <a:ea typeface="宋体"/>
              </a:rPr>
              <a:t>自然绘画”→“彩笔</a:t>
            </a:r>
            <a:r>
              <a:rPr lang="en-US" altLang="zh-CN" sz="2000" kern="100" dirty="0">
                <a:latin typeface="Times New Roman"/>
                <a:ea typeface="宋体"/>
              </a:rPr>
              <a:t>…”</a:t>
            </a:r>
            <a:r>
              <a:rPr lang="zh-CN" altLang="en-US" sz="2000" kern="100" dirty="0">
                <a:latin typeface="Times New Roman"/>
                <a:ea typeface="宋体"/>
              </a:rPr>
              <a:t>，弹出</a:t>
            </a:r>
            <a:r>
              <a:rPr lang="zh-CN" altLang="en-US" sz="2000" kern="100" dirty="0" smtClean="0">
                <a:latin typeface="Times New Roman"/>
                <a:ea typeface="宋体"/>
              </a:rPr>
              <a:t>如左图所</a:t>
            </a:r>
            <a:r>
              <a:rPr lang="zh-CN" altLang="en-US" sz="2000" kern="100" dirty="0">
                <a:latin typeface="Times New Roman"/>
                <a:ea typeface="宋体"/>
              </a:rPr>
              <a:t>示“应用过滤器”对话框，设置效果帧数为</a:t>
            </a:r>
            <a:r>
              <a:rPr lang="en-US" altLang="zh-CN" sz="2000" kern="100" dirty="0">
                <a:latin typeface="Times New Roman"/>
                <a:ea typeface="宋体"/>
              </a:rPr>
              <a:t>8</a:t>
            </a:r>
            <a:r>
              <a:rPr lang="zh-CN" altLang="en-US" sz="2000" kern="100" dirty="0">
                <a:latin typeface="Times New Roman"/>
                <a:ea typeface="宋体"/>
              </a:rPr>
              <a:t>，单击“确定”按钮弹出</a:t>
            </a:r>
            <a:r>
              <a:rPr lang="zh-CN" altLang="en-US" sz="2000" kern="100" dirty="0" smtClean="0">
                <a:latin typeface="Times New Roman"/>
                <a:ea typeface="宋体"/>
              </a:rPr>
              <a:t>如右图所</a:t>
            </a:r>
            <a:r>
              <a:rPr lang="zh-CN" altLang="en-US" sz="2000" kern="100" dirty="0">
                <a:latin typeface="Times New Roman"/>
                <a:ea typeface="宋体"/>
              </a:rPr>
              <a:t>示“彩笔”对话框；</a:t>
            </a:r>
            <a:endParaRPr lang="zh-CN" altLang="en-US" sz="2000" kern="100" dirty="0">
              <a:latin typeface="Times New Roman"/>
              <a:ea typeface="宋体"/>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5361"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1000" y="1638300"/>
            <a:ext cx="3810000" cy="1524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536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126178"/>
            <a:ext cx="4576447" cy="2807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666194"/>
            <a:ext cx="8153400" cy="3734356"/>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7</a:t>
            </a:r>
            <a:r>
              <a:rPr lang="zh-CN" altLang="en-US" sz="2000" kern="100" dirty="0">
                <a:latin typeface="Times New Roman"/>
                <a:ea typeface="宋体"/>
              </a:rPr>
              <a:t>：在“彩笔”对话框中单击“确定”按钮，完成“彩笔”动态效果渲染，帧面板中会增加</a:t>
            </a:r>
            <a:r>
              <a:rPr lang="en-US" altLang="zh-CN" sz="2000" kern="100" dirty="0">
                <a:latin typeface="Times New Roman"/>
                <a:ea typeface="宋体"/>
              </a:rPr>
              <a:t>8</a:t>
            </a:r>
            <a:r>
              <a:rPr lang="zh-CN" altLang="en-US" sz="2000" kern="100" dirty="0">
                <a:latin typeface="Times New Roman"/>
                <a:ea typeface="宋体"/>
              </a:rPr>
              <a:t>个图像水彩画依次过渡画面帧；（</a:t>
            </a:r>
            <a:r>
              <a:rPr lang="zh-CN" altLang="en-US" sz="2000" kern="100" dirty="0" smtClean="0">
                <a:latin typeface="Times New Roman"/>
                <a:ea typeface="宋体"/>
              </a:rPr>
              <a:t>如下图所</a:t>
            </a:r>
            <a:r>
              <a:rPr lang="zh-CN" altLang="en-US" sz="2000" kern="100" dirty="0">
                <a:latin typeface="Times New Roman"/>
                <a:ea typeface="宋体"/>
              </a:rPr>
              <a:t>示</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spcAft>
                <a:spcPts val="1500"/>
              </a:spcAft>
            </a:pPr>
            <a:endParaRPr lang="en-US" altLang="zh-CN" sz="2000" kern="100" dirty="0">
              <a:latin typeface="Times New Roman"/>
              <a:ea typeface="宋体"/>
            </a:endParaRPr>
          </a:p>
          <a:p>
            <a:pPr indent="542925" algn="just">
              <a:spcAft>
                <a:spcPts val="1500"/>
              </a:spcAft>
            </a:pPr>
            <a:endParaRPr lang="en-US" altLang="zh-CN" sz="2000" kern="100" dirty="0" smtClean="0">
              <a:latin typeface="Times New Roman"/>
              <a:ea typeface="宋体"/>
            </a:endParaRPr>
          </a:p>
          <a:p>
            <a:pPr indent="542925" algn="just">
              <a:spcAft>
                <a:spcPts val="1500"/>
              </a:spcAft>
            </a:pPr>
            <a:endParaRPr lang="en-US" altLang="zh-CN" sz="2000" kern="100" dirty="0">
              <a:latin typeface="Times New Roman"/>
              <a:ea typeface="宋体"/>
            </a:endParaRPr>
          </a:p>
          <a:p>
            <a:pPr indent="542925" algn="just">
              <a:spcBef>
                <a:spcPts val="800"/>
              </a:spcBef>
              <a:spcAft>
                <a:spcPts val="1500"/>
              </a:spcAft>
            </a:pPr>
            <a:r>
              <a:rPr lang="zh-CN" altLang="zh-CN" sz="2000" dirty="0"/>
              <a:t>步骤</a:t>
            </a:r>
            <a:r>
              <a:rPr lang="en-US" altLang="zh-CN" sz="2000" dirty="0"/>
              <a:t>8</a:t>
            </a:r>
            <a:r>
              <a:rPr lang="zh-CN" altLang="zh-CN" sz="2000" dirty="0"/>
              <a:t>：选中第</a:t>
            </a:r>
            <a:r>
              <a:rPr lang="en-US" altLang="zh-CN" sz="2000" dirty="0"/>
              <a:t>1</a:t>
            </a:r>
            <a:r>
              <a:rPr lang="zh-CN" altLang="zh-CN" sz="2000" dirty="0"/>
              <a:t>帧，右击鼠标，在快捷菜单中选择“画面帧属性</a:t>
            </a:r>
            <a:r>
              <a:rPr lang="en-US" altLang="zh-CN" sz="2000" dirty="0"/>
              <a:t>…</a:t>
            </a:r>
            <a:r>
              <a:rPr lang="zh-CN" altLang="zh-CN" sz="2000" dirty="0"/>
              <a:t>”，弹出“画面帧属性”对话框，设置延迟时间参数为</a:t>
            </a:r>
            <a:r>
              <a:rPr lang="en-US" altLang="zh-CN" sz="2000" dirty="0"/>
              <a:t>100</a:t>
            </a:r>
            <a:r>
              <a:rPr lang="zh-CN" altLang="zh-CN" sz="2000" dirty="0"/>
              <a:t>；（此设置可以让第</a:t>
            </a:r>
            <a:r>
              <a:rPr lang="en-US" altLang="zh-CN" sz="2000" dirty="0"/>
              <a:t>1</a:t>
            </a:r>
            <a:r>
              <a:rPr lang="zh-CN" altLang="zh-CN" sz="2000" dirty="0"/>
              <a:t>帧画面播放</a:t>
            </a:r>
            <a:r>
              <a:rPr lang="en-US" altLang="zh-CN" sz="2000" dirty="0"/>
              <a:t>1</a:t>
            </a:r>
            <a:r>
              <a:rPr lang="zh-CN" altLang="zh-CN" sz="2000" dirty="0"/>
              <a:t>秒</a:t>
            </a:r>
            <a:r>
              <a:rPr lang="zh-CN" altLang="zh-CN" sz="2000" dirty="0" smtClean="0"/>
              <a:t>）</a:t>
            </a:r>
            <a:endParaRPr lang="zh-CN" altLang="en-US" sz="2000" kern="100" dirty="0">
              <a:latin typeface="Times New Roman"/>
              <a:ea typeface="宋体"/>
            </a:endParaRPr>
          </a:p>
        </p:txBody>
      </p:sp>
      <p:pic>
        <p:nvPicPr>
          <p:cNvPr id="15367"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600" y="1758057"/>
            <a:ext cx="8778240" cy="152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2400" y="1388805"/>
            <a:ext cx="3296176" cy="2554545"/>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9</a:t>
            </a:r>
            <a:r>
              <a:rPr lang="zh-CN" altLang="en-US" sz="2000" kern="100" dirty="0">
                <a:latin typeface="Times New Roman"/>
                <a:ea typeface="宋体"/>
              </a:rPr>
              <a:t>：优化</a:t>
            </a:r>
            <a:r>
              <a:rPr lang="en-US" altLang="zh-CN" sz="2000" kern="100" dirty="0">
                <a:latin typeface="Times New Roman"/>
                <a:ea typeface="宋体"/>
              </a:rPr>
              <a:t>GIF</a:t>
            </a:r>
            <a:r>
              <a:rPr lang="zh-CN" altLang="en-US" sz="2000" kern="100" dirty="0">
                <a:latin typeface="Times New Roman"/>
                <a:ea typeface="宋体"/>
              </a:rPr>
              <a:t>动画。单击“工作区”的“优化”选项卡进入“优化”工作模式，在“属性工具栏”的“预设”列表框中选择“图像</a:t>
            </a:r>
            <a:r>
              <a:rPr lang="en-US" altLang="zh-CN" sz="2000" kern="100" dirty="0">
                <a:latin typeface="Times New Roman"/>
                <a:ea typeface="宋体"/>
              </a:rPr>
              <a:t>128”</a:t>
            </a:r>
            <a:r>
              <a:rPr lang="zh-CN" altLang="en-US" sz="2000" kern="100" dirty="0">
                <a:latin typeface="Times New Roman"/>
                <a:ea typeface="宋体"/>
              </a:rPr>
              <a:t>进行</a:t>
            </a:r>
            <a:r>
              <a:rPr lang="en-US" altLang="zh-CN" sz="2000" kern="100" dirty="0">
                <a:latin typeface="Times New Roman"/>
                <a:ea typeface="宋体"/>
              </a:rPr>
              <a:t>GIF</a:t>
            </a:r>
            <a:r>
              <a:rPr lang="zh-CN" altLang="en-US" sz="2000" kern="100" dirty="0">
                <a:latin typeface="Times New Roman"/>
                <a:ea typeface="宋体"/>
              </a:rPr>
              <a:t>的优化设置，</a:t>
            </a:r>
            <a:r>
              <a:rPr lang="zh-CN" altLang="en-US" sz="2000" kern="100" dirty="0" smtClean="0">
                <a:latin typeface="Times New Roman"/>
                <a:ea typeface="宋体"/>
              </a:rPr>
              <a:t>如右图所</a:t>
            </a:r>
            <a:r>
              <a:rPr lang="zh-CN" altLang="en-US" sz="2000" kern="100" dirty="0">
                <a:latin typeface="Times New Roman"/>
                <a:ea typeface="宋体"/>
              </a:rPr>
              <a:t>示。（也可自己设置优化参数）</a:t>
            </a:r>
            <a:endParaRPr lang="zh-CN" altLang="en-US" sz="2000" kern="100" dirty="0">
              <a:latin typeface="Times New Roman"/>
              <a:ea typeface="宋体"/>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AutoShape 1"/>
          <p:cNvSpPr>
            <a:spLocks noChangeAspect="1" noChangeArrowheads="1"/>
          </p:cNvSpPr>
          <p:nvPr/>
        </p:nvSpPr>
        <p:spPr bwMode="auto">
          <a:xfrm>
            <a:off x="0" y="457200"/>
            <a:ext cx="5276850" cy="42005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5" name="Rectangle 16"/>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05200" y="361950"/>
            <a:ext cx="5562600" cy="445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1129174"/>
            <a:ext cx="8153400" cy="1823576"/>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10</a:t>
            </a:r>
            <a:r>
              <a:rPr lang="zh-CN" altLang="en-US" sz="2000" kern="100" dirty="0">
                <a:latin typeface="Times New Roman"/>
                <a:ea typeface="宋体"/>
              </a:rPr>
              <a:t>：预览</a:t>
            </a:r>
            <a:r>
              <a:rPr lang="en-US" altLang="zh-CN" sz="2000" kern="100" dirty="0">
                <a:latin typeface="Times New Roman"/>
                <a:ea typeface="宋体"/>
              </a:rPr>
              <a:t>GIF</a:t>
            </a:r>
            <a:r>
              <a:rPr lang="zh-CN" altLang="en-US" sz="2000" kern="100" dirty="0">
                <a:latin typeface="Times New Roman"/>
                <a:ea typeface="宋体"/>
              </a:rPr>
              <a:t>动画。单击“工作区”预览选项卡进入“预览”工作模式，观看该</a:t>
            </a:r>
            <a:r>
              <a:rPr lang="en-US" altLang="zh-CN" sz="2000" kern="100" dirty="0">
                <a:latin typeface="Times New Roman"/>
                <a:ea typeface="宋体"/>
              </a:rPr>
              <a:t>GIF</a:t>
            </a:r>
            <a:r>
              <a:rPr lang="zh-CN" altLang="en-US" sz="2000" kern="100" dirty="0">
                <a:latin typeface="Times New Roman"/>
                <a:ea typeface="宋体"/>
              </a:rPr>
              <a:t>动画在浏览器中的播放效果。如果不满意，可以返回到步骤</a:t>
            </a:r>
            <a:r>
              <a:rPr lang="en-US" altLang="zh-CN" sz="2000" kern="100" dirty="0">
                <a:latin typeface="Times New Roman"/>
                <a:ea typeface="宋体"/>
              </a:rPr>
              <a:t>9</a:t>
            </a:r>
            <a:r>
              <a:rPr lang="zh-CN" altLang="en-US" sz="2000" kern="100" dirty="0">
                <a:latin typeface="Times New Roman"/>
                <a:ea typeface="宋体"/>
              </a:rPr>
              <a:t>，重新进行优化设置；</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11</a:t>
            </a:r>
            <a:r>
              <a:rPr lang="zh-CN" altLang="en-US" sz="2000" kern="100" dirty="0">
                <a:latin typeface="Times New Roman"/>
                <a:ea typeface="宋体"/>
              </a:rPr>
              <a:t>：输出</a:t>
            </a:r>
            <a:r>
              <a:rPr lang="en-US" altLang="zh-CN" sz="2000" kern="100" dirty="0">
                <a:latin typeface="Times New Roman"/>
                <a:ea typeface="宋体"/>
              </a:rPr>
              <a:t>GIF</a:t>
            </a:r>
            <a:r>
              <a:rPr lang="zh-CN" altLang="en-US" sz="2000" kern="100" dirty="0">
                <a:latin typeface="Times New Roman"/>
                <a:ea typeface="宋体"/>
              </a:rPr>
              <a:t>动画。单击菜单栏“文件”→“另存为”→“</a:t>
            </a:r>
            <a:r>
              <a:rPr lang="en-US" altLang="zh-CN" sz="2000" kern="100" dirty="0">
                <a:latin typeface="Times New Roman"/>
                <a:ea typeface="宋体"/>
              </a:rPr>
              <a:t>GIF</a:t>
            </a:r>
            <a:r>
              <a:rPr lang="zh-CN" altLang="en-US" sz="2000" kern="100" dirty="0">
                <a:latin typeface="Times New Roman"/>
                <a:ea typeface="宋体"/>
              </a:rPr>
              <a:t>文件</a:t>
            </a:r>
            <a:r>
              <a:rPr lang="en-US" altLang="zh-CN" sz="2000" kern="100" dirty="0">
                <a:latin typeface="Times New Roman"/>
                <a:ea typeface="宋体"/>
              </a:rPr>
              <a:t>…”</a:t>
            </a:r>
            <a:r>
              <a:rPr lang="zh-CN" altLang="en-US" sz="2000" kern="100" dirty="0">
                <a:latin typeface="Times New Roman"/>
                <a:ea typeface="宋体"/>
              </a:rPr>
              <a:t>，将该动画文件保存为</a:t>
            </a:r>
            <a:r>
              <a:rPr lang="en-US" altLang="zh-CN" sz="2000" kern="100" dirty="0">
                <a:latin typeface="Times New Roman"/>
                <a:ea typeface="宋体"/>
              </a:rPr>
              <a:t>GIF</a:t>
            </a:r>
            <a:r>
              <a:rPr lang="zh-CN" altLang="en-US" sz="2000" kern="100" dirty="0">
                <a:latin typeface="Times New Roman"/>
                <a:ea typeface="宋体"/>
              </a:rPr>
              <a:t>动画。</a:t>
            </a:r>
            <a:endParaRPr lang="zh-CN" altLang="en-US" sz="2000" kern="100" dirty="0">
              <a:latin typeface="Times New Roman"/>
              <a:ea typeface="宋体"/>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000" y="1567801"/>
            <a:ext cx="3352800" cy="2000746"/>
            <a:chOff x="3810000" y="1567801"/>
            <a:chExt cx="33528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3600" dirty="0">
                  <a:solidFill>
                    <a:srgbClr val="FFFFFF"/>
                  </a:solidFill>
                  <a:latin typeface="Open Sans Light" charset="0"/>
                  <a:cs typeface="Open Sans Light" charset="0"/>
                  <a:sym typeface="Open Sans Light" charset="0"/>
                </a:rPr>
                <a:t>操作步骤</a:t>
              </a:r>
              <a:endParaRPr lang="en-US" sz="3600" dirty="0">
                <a:solidFill>
                  <a:srgbClr val="FFFFFF"/>
                </a:solidFill>
                <a:latin typeface="Open Sans Light" charset="0"/>
                <a:cs typeface="Open Sans Light" charset="0"/>
                <a:sym typeface="Open Sans Light" charset="0"/>
              </a:endParaRPr>
            </a:p>
          </p:txBody>
        </p:sp>
      </p:grpSp>
      <p:pic>
        <p:nvPicPr>
          <p:cNvPr id="25602" name="图片 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8110" y="1574800"/>
            <a:ext cx="1991890" cy="198360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9517" y="571440"/>
            <a:ext cx="5064966" cy="646331"/>
          </a:xfrm>
          <a:prstGeom prst="rect">
            <a:avLst/>
          </a:prstGeom>
        </p:spPr>
        <p:txBody>
          <a:bodyPr wrap="square">
            <a:spAutoFit/>
          </a:bodyPr>
          <a:lstStyle/>
          <a:p>
            <a:pPr>
              <a:spcBef>
                <a:spcPts val="1200"/>
              </a:spcBef>
              <a:spcAft>
                <a:spcPts val="1200"/>
              </a:spcAft>
            </a:pPr>
            <a:r>
              <a:rPr lang="zh-CN" altLang="en-US" sz="3600" b="1" kern="100" dirty="0">
                <a:latin typeface="Times New Roman"/>
                <a:ea typeface="微软雅黑"/>
              </a:rPr>
              <a:t>案例一  动态</a:t>
            </a:r>
            <a:r>
              <a:rPr lang="en-US" altLang="zh-CN" sz="3600" b="1" kern="100" dirty="0">
                <a:latin typeface="Times New Roman"/>
                <a:ea typeface="微软雅黑"/>
              </a:rPr>
              <a:t>Logo</a:t>
            </a:r>
            <a:r>
              <a:rPr lang="zh-CN" altLang="en-US" sz="3600" b="1" kern="100" dirty="0">
                <a:latin typeface="Times New Roman"/>
                <a:ea typeface="微软雅黑"/>
              </a:rPr>
              <a:t>制作</a:t>
            </a:r>
            <a:endParaRPr lang="zh-CN" altLang="zh-CN" sz="3600" b="1" kern="100" dirty="0">
              <a:latin typeface="Times New Roman"/>
              <a:ea typeface="微软雅黑"/>
            </a:endParaRPr>
          </a:p>
        </p:txBody>
      </p:sp>
      <p:grpSp>
        <p:nvGrpSpPr>
          <p:cNvPr id="5" name="组合 4"/>
          <p:cNvGrpSpPr/>
          <p:nvPr/>
        </p:nvGrpSpPr>
        <p:grpSpPr>
          <a:xfrm>
            <a:off x="624206" y="1657350"/>
            <a:ext cx="2728594" cy="609600"/>
            <a:chOff x="624206" y="1581150"/>
            <a:chExt cx="2728594" cy="609600"/>
          </a:xfrm>
        </p:grpSpPr>
        <p:sp>
          <p:nvSpPr>
            <p:cNvPr id="13" name="Rectangle 8"/>
            <p:cNvSpPr/>
            <p:nvPr/>
          </p:nvSpPr>
          <p:spPr bwMode="auto">
            <a:xfrm>
              <a:off x="1267690" y="1581150"/>
              <a:ext cx="2085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实施思路</a:t>
              </a:r>
              <a:endParaRPr lang="en-US" sz="2000" dirty="0">
                <a:solidFill>
                  <a:schemeClr val="bg1"/>
                </a:solidFill>
              </a:endParaRPr>
            </a:p>
          </p:txBody>
        </p:sp>
        <p:sp>
          <p:nvSpPr>
            <p:cNvPr id="14" name="Rectangle 11"/>
            <p:cNvSpPr/>
            <p:nvPr/>
          </p:nvSpPr>
          <p:spPr bwMode="auto">
            <a:xfrm>
              <a:off x="624206" y="1581150"/>
              <a:ext cx="643483" cy="609600"/>
            </a:xfrm>
            <a:prstGeom prst="rect">
              <a:avLst/>
            </a:prstGeom>
            <a:solidFill>
              <a:schemeClr val="bg1">
                <a:lumMod val="75000"/>
              </a:schemeClr>
            </a:solidFill>
            <a:ln>
              <a:noFill/>
            </a:ln>
          </p:spPr>
          <p:txBody>
            <a:bodyPr lIns="0" tIns="0" rIns="0" bIns="0" anchor="ctr" anchorCtr="1"/>
            <a:lstStyle/>
            <a:p>
              <a:pPr algn="l"/>
              <a:r>
                <a:rPr lang="en-US" dirty="0" smtClean="0"/>
                <a:t>1</a:t>
              </a:r>
              <a:endParaRPr lang="en-US" dirty="0"/>
            </a:p>
          </p:txBody>
        </p:sp>
      </p:grpSp>
      <p:sp>
        <p:nvSpPr>
          <p:cNvPr id="23" name="矩形 22"/>
          <p:cNvSpPr/>
          <p:nvPr/>
        </p:nvSpPr>
        <p:spPr>
          <a:xfrm>
            <a:off x="1098347" y="2495550"/>
            <a:ext cx="5683453" cy="1400383"/>
          </a:xfrm>
          <a:prstGeom prst="rect">
            <a:avLst/>
          </a:prstGeom>
        </p:spPr>
        <p:txBody>
          <a:bodyPr wrap="square">
            <a:spAutoFit/>
          </a:bodyPr>
          <a:lstStyle/>
          <a:p>
            <a:pPr algn="just">
              <a:spcAft>
                <a:spcPts val="15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）选择一幅贴合该公司主题的图片做背景。</a:t>
            </a:r>
            <a:endParaRPr lang="zh-CN" altLang="en-US" sz="2000" kern="100" dirty="0">
              <a:latin typeface="Times New Roman"/>
              <a:ea typeface="宋体"/>
            </a:endParaRPr>
          </a:p>
          <a:p>
            <a:pPr algn="just">
              <a:spcAft>
                <a:spcPts val="15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）动态文字展现该公司名称。</a:t>
            </a:r>
            <a:endParaRPr lang="zh-CN" altLang="en-US" sz="2000" kern="100" dirty="0">
              <a:latin typeface="Times New Roman"/>
              <a:ea typeface="宋体"/>
            </a:endParaRPr>
          </a:p>
          <a:p>
            <a:pPr algn="just">
              <a:spcAft>
                <a:spcPts val="15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）采用图像的局部动态效果强化主题。</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19406" y="547613"/>
            <a:ext cx="2728594" cy="609600"/>
            <a:chOff x="624206" y="1581150"/>
            <a:chExt cx="2728594" cy="609600"/>
          </a:xfrm>
        </p:grpSpPr>
        <p:sp>
          <p:nvSpPr>
            <p:cNvPr id="25" name="Rectangle 8"/>
            <p:cNvSpPr/>
            <p:nvPr/>
          </p:nvSpPr>
          <p:spPr bwMode="auto">
            <a:xfrm>
              <a:off x="1267690" y="1581150"/>
              <a:ext cx="2085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实施过程</a:t>
              </a:r>
              <a:endParaRPr lang="en-US" sz="2000" dirty="0">
                <a:solidFill>
                  <a:schemeClr val="bg1"/>
                </a:solidFill>
              </a:endParaRPr>
            </a:p>
          </p:txBody>
        </p:sp>
        <p:sp>
          <p:nvSpPr>
            <p:cNvPr id="26" name="Rectangle 11"/>
            <p:cNvSpPr/>
            <p:nvPr/>
          </p:nvSpPr>
          <p:spPr bwMode="auto">
            <a:xfrm>
              <a:off x="624206" y="1581150"/>
              <a:ext cx="643483" cy="609600"/>
            </a:xfrm>
            <a:prstGeom prst="rect">
              <a:avLst/>
            </a:prstGeom>
            <a:solidFill>
              <a:schemeClr val="bg1">
                <a:lumMod val="75000"/>
              </a:schemeClr>
            </a:solidFill>
            <a:ln>
              <a:noFill/>
            </a:ln>
          </p:spPr>
          <p:txBody>
            <a:bodyPr lIns="0" tIns="0" rIns="0" bIns="0" anchor="ctr" anchorCtr="1"/>
            <a:lstStyle/>
            <a:p>
              <a:pPr algn="l"/>
              <a:r>
                <a:rPr lang="en-US" dirty="0" smtClean="0"/>
                <a:t>2</a:t>
              </a:r>
              <a:endParaRPr lang="en-US" dirty="0"/>
            </a:p>
          </p:txBody>
        </p:sp>
      </p:grpSp>
      <p:sp>
        <p:nvSpPr>
          <p:cNvPr id="28" name="矩形 27"/>
          <p:cNvSpPr/>
          <p:nvPr/>
        </p:nvSpPr>
        <p:spPr>
          <a:xfrm>
            <a:off x="495300" y="1542693"/>
            <a:ext cx="8153400" cy="2400657"/>
          </a:xfrm>
          <a:prstGeom prst="rect">
            <a:avLst/>
          </a:prstGeom>
        </p:spPr>
        <p:txBody>
          <a:bodyPr wrap="square">
            <a:spAutoFit/>
          </a:bodyPr>
          <a:lstStyle/>
          <a:p>
            <a:pPr indent="542925" algn="just">
              <a:spcAft>
                <a:spcPts val="18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：新建文件，宽度：</a:t>
            </a:r>
            <a:r>
              <a:rPr lang="en-US" altLang="zh-CN" sz="2000" kern="100" dirty="0">
                <a:latin typeface="Times New Roman"/>
                <a:ea typeface="宋体"/>
              </a:rPr>
              <a:t>120</a:t>
            </a:r>
            <a:r>
              <a:rPr lang="zh-CN" altLang="en-US" sz="2000" kern="100" dirty="0">
                <a:latin typeface="Times New Roman"/>
                <a:ea typeface="宋体"/>
              </a:rPr>
              <a:t>，高度：</a:t>
            </a:r>
            <a:r>
              <a:rPr lang="en-US" altLang="zh-CN" sz="2000" kern="100" dirty="0">
                <a:latin typeface="Times New Roman"/>
                <a:ea typeface="宋体"/>
              </a:rPr>
              <a:t>60</a:t>
            </a:r>
            <a:r>
              <a:rPr lang="zh-CN" altLang="en-US" sz="2000" kern="100" dirty="0">
                <a:latin typeface="Times New Roman"/>
                <a:ea typeface="宋体"/>
              </a:rPr>
              <a:t>；</a:t>
            </a:r>
            <a:endParaRPr lang="zh-CN" altLang="en-US" sz="2000" kern="100" dirty="0">
              <a:latin typeface="Times New Roman"/>
              <a:ea typeface="宋体"/>
            </a:endParaRPr>
          </a:p>
          <a:p>
            <a:pPr indent="542925" algn="just">
              <a:spcAft>
                <a:spcPts val="1800"/>
              </a:spcAft>
            </a:pPr>
            <a:r>
              <a:rPr lang="zh-CN" altLang="en-US" sz="2000" kern="100" dirty="0" smtClean="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：单击“添加图像”按钮，添加图像文件“影视胶卷</a:t>
            </a:r>
            <a:r>
              <a:rPr lang="en-US" altLang="zh-CN" sz="2000" kern="100" dirty="0">
                <a:latin typeface="Times New Roman"/>
                <a:ea typeface="宋体"/>
              </a:rPr>
              <a:t>.jpg”</a:t>
            </a:r>
            <a:r>
              <a:rPr lang="zh-CN" altLang="en-US" sz="2000" kern="100" dirty="0">
                <a:latin typeface="Times New Roman"/>
                <a:ea typeface="宋体"/>
              </a:rPr>
              <a:t>（本书素材）；</a:t>
            </a:r>
            <a:endParaRPr lang="zh-CN" altLang="en-US" sz="2000" kern="100" dirty="0">
              <a:latin typeface="Times New Roman"/>
              <a:ea typeface="宋体"/>
            </a:endParaRPr>
          </a:p>
          <a:p>
            <a:pPr indent="542925" algn="just">
              <a:spcAft>
                <a:spcPts val="1800"/>
              </a:spcAft>
            </a:pPr>
            <a:r>
              <a:rPr lang="zh-CN" altLang="en-US" sz="2000" kern="100" dirty="0" smtClean="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：双击“对象管理器面板”中该图像，弹出“对象属性”对话框，分别在“普通”和“位置及尺寸”选项卡中设置该对象名称为“影视胶卷”，尺寸为：宽度</a:t>
            </a:r>
            <a:r>
              <a:rPr lang="en-US" altLang="zh-CN" sz="2000" kern="100" dirty="0">
                <a:latin typeface="Times New Roman"/>
                <a:ea typeface="宋体"/>
              </a:rPr>
              <a:t>120</a:t>
            </a:r>
            <a:r>
              <a:rPr lang="zh-CN" altLang="en-US" sz="2000" kern="100" dirty="0">
                <a:latin typeface="Times New Roman"/>
                <a:ea typeface="宋体"/>
              </a:rPr>
              <a:t>，高度</a:t>
            </a:r>
            <a:r>
              <a:rPr lang="en-US" altLang="zh-CN" sz="2000" kern="100" dirty="0">
                <a:latin typeface="Times New Roman"/>
                <a:ea typeface="宋体"/>
              </a:rPr>
              <a:t>60</a:t>
            </a:r>
            <a:r>
              <a:rPr lang="zh-CN" altLang="en-US" sz="2000" kern="100" dirty="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285750"/>
            <a:ext cx="8153400" cy="707886"/>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：按步骤</a:t>
            </a:r>
            <a:r>
              <a:rPr lang="en-US" altLang="zh-CN" sz="2000" kern="100" dirty="0">
                <a:latin typeface="Times New Roman"/>
                <a:ea typeface="宋体"/>
              </a:rPr>
              <a:t>2-3</a:t>
            </a:r>
            <a:r>
              <a:rPr lang="zh-CN" altLang="en-US" sz="2000" kern="100" dirty="0">
                <a:latin typeface="Times New Roman"/>
                <a:ea typeface="宋体"/>
              </a:rPr>
              <a:t>添加图像“指南针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，设置对象名称为“指南针</a:t>
            </a:r>
            <a:r>
              <a:rPr lang="en-US" altLang="zh-CN" sz="2000" kern="100" dirty="0">
                <a:latin typeface="Times New Roman"/>
                <a:ea typeface="宋体"/>
              </a:rPr>
              <a:t>1”</a:t>
            </a:r>
            <a:r>
              <a:rPr lang="zh-CN" altLang="en-US" sz="2000" kern="100" dirty="0">
                <a:latin typeface="Times New Roman"/>
                <a:ea typeface="宋体"/>
              </a:rPr>
              <a:t>，尺寸为：宽度</a:t>
            </a:r>
            <a:r>
              <a:rPr lang="en-US" altLang="zh-CN" sz="2000" kern="100" dirty="0">
                <a:latin typeface="Times New Roman"/>
                <a:ea typeface="宋体"/>
              </a:rPr>
              <a:t>40</a:t>
            </a:r>
            <a:r>
              <a:rPr lang="zh-CN" altLang="en-US" sz="2000" kern="100" dirty="0">
                <a:latin typeface="Times New Roman"/>
                <a:ea typeface="宋体"/>
              </a:rPr>
              <a:t>，高度</a:t>
            </a:r>
            <a:r>
              <a:rPr lang="en-US" altLang="zh-CN" sz="2000" kern="100" dirty="0">
                <a:latin typeface="Times New Roman"/>
                <a:ea typeface="宋体"/>
              </a:rPr>
              <a:t>32</a:t>
            </a:r>
            <a:r>
              <a:rPr lang="zh-CN" altLang="en-US" sz="2000" kern="100" dirty="0">
                <a:latin typeface="Times New Roman"/>
                <a:ea typeface="宋体"/>
              </a:rPr>
              <a:t>，移动到</a:t>
            </a:r>
            <a:r>
              <a:rPr lang="zh-CN" altLang="en-US" sz="2000" kern="100" dirty="0" smtClean="0">
                <a:latin typeface="Times New Roman"/>
                <a:ea typeface="宋体"/>
              </a:rPr>
              <a:t>如下图所</a:t>
            </a:r>
            <a:r>
              <a:rPr lang="zh-CN" altLang="en-US" sz="2000" kern="100" dirty="0">
                <a:latin typeface="Times New Roman"/>
                <a:ea typeface="宋体"/>
              </a:rPr>
              <a:t>示位置；</a:t>
            </a:r>
            <a:endParaRPr lang="zh-CN" altLang="en-US" sz="2000" kern="100" dirty="0">
              <a:latin typeface="Times New Roman"/>
              <a:ea typeface="宋体"/>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26625"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993636"/>
            <a:ext cx="5267325" cy="4010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9517" y="571440"/>
            <a:ext cx="5064966" cy="646331"/>
          </a:xfrm>
          <a:prstGeom prst="rect">
            <a:avLst/>
          </a:prstGeom>
        </p:spPr>
        <p:txBody>
          <a:bodyPr wrap="square">
            <a:spAutoFit/>
          </a:bodyPr>
          <a:lstStyle/>
          <a:p>
            <a:pPr>
              <a:spcBef>
                <a:spcPts val="1200"/>
              </a:spcBef>
              <a:spcAft>
                <a:spcPts val="1200"/>
              </a:spcAft>
            </a:pPr>
            <a:r>
              <a:rPr lang="zh-CN" altLang="zh-CN" sz="3600" b="1" kern="100" dirty="0">
                <a:latin typeface="Times New Roman"/>
                <a:ea typeface="微软雅黑"/>
              </a:rPr>
              <a:t>任务</a:t>
            </a:r>
            <a:r>
              <a:rPr lang="en-US" altLang="zh-CN" sz="3600" b="1" kern="100" dirty="0">
                <a:latin typeface="Times New Roman"/>
                <a:ea typeface="微软雅黑"/>
              </a:rPr>
              <a:t>1 GIF</a:t>
            </a:r>
            <a:r>
              <a:rPr lang="zh-CN" altLang="zh-CN" sz="3600" b="1" kern="100" dirty="0">
                <a:latin typeface="Times New Roman"/>
                <a:ea typeface="微软雅黑"/>
              </a:rPr>
              <a:t>动画制作</a:t>
            </a:r>
            <a:endParaRPr lang="zh-CN" altLang="zh-CN" sz="3600" b="1" kern="100" dirty="0">
              <a:latin typeface="Times New Roman"/>
              <a:ea typeface="微软雅黑"/>
            </a:endParaRPr>
          </a:p>
        </p:txBody>
      </p:sp>
      <p:grpSp>
        <p:nvGrpSpPr>
          <p:cNvPr id="3" name="组合 2"/>
          <p:cNvGrpSpPr/>
          <p:nvPr/>
        </p:nvGrpSpPr>
        <p:grpSpPr>
          <a:xfrm>
            <a:off x="381000" y="2162931"/>
            <a:ext cx="3124200" cy="1171865"/>
            <a:chOff x="1828800" y="1567801"/>
            <a:chExt cx="53340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dirty="0"/>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dirty="0"/>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dirty="0"/>
              </a:p>
            </p:txBody>
          </p:sp>
        </p:grpSp>
        <p:pic>
          <p:nvPicPr>
            <p:cNvPr id="1025"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1580203"/>
              <a:ext cx="1988344" cy="198834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2400" dirty="0" smtClean="0">
                  <a:solidFill>
                    <a:srgbClr val="FFFFFF"/>
                  </a:solidFill>
                  <a:latin typeface="Open Sans Light" charset="0"/>
                  <a:cs typeface="Open Sans Light" charset="0"/>
                  <a:sym typeface="Open Sans Light" charset="0"/>
                </a:rPr>
                <a:t>任务目标</a:t>
              </a:r>
              <a:endParaRPr lang="en-US" sz="2400" dirty="0">
                <a:solidFill>
                  <a:srgbClr val="FFFFFF"/>
                </a:solidFill>
                <a:latin typeface="Open Sans Light" charset="0"/>
                <a:cs typeface="Open Sans Light" charset="0"/>
                <a:sym typeface="Open Sans Light" charset="0"/>
              </a:endParaRPr>
            </a:p>
          </p:txBody>
        </p:sp>
        <p:pic>
          <p:nvPicPr>
            <p:cNvPr id="9"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79518"/>
              <a:ext cx="1982827" cy="198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矩形 3"/>
          <p:cNvSpPr/>
          <p:nvPr/>
        </p:nvSpPr>
        <p:spPr>
          <a:xfrm>
            <a:off x="3733800" y="1630576"/>
            <a:ext cx="4876800" cy="2286000"/>
          </a:xfrm>
          <a:prstGeom prst="rect">
            <a:avLst/>
          </a:prstGeom>
        </p:spPr>
        <p:txBody>
          <a:bodyPr wrap="square">
            <a:spAutoFit/>
          </a:bodyPr>
          <a:lstStyle/>
          <a:p>
            <a:pPr marL="342900" indent="-342900" algn="l">
              <a:lnSpc>
                <a:spcPct val="150000"/>
              </a:lnSpc>
              <a:buFont typeface="Wingdings" pitchFamily="2" charset="2"/>
              <a:buChar char=""/>
            </a:pPr>
            <a:r>
              <a:rPr lang="zh-CN" altLang="en-US" sz="2400" dirty="0"/>
              <a:t>掌握</a:t>
            </a:r>
            <a:r>
              <a:rPr lang="en-US" altLang="zh-CN" sz="2400" dirty="0" err="1"/>
              <a:t>Ulead</a:t>
            </a:r>
            <a:r>
              <a:rPr lang="en-US" altLang="zh-CN" sz="2400" dirty="0"/>
              <a:t> GIF Animator</a:t>
            </a:r>
            <a:r>
              <a:rPr lang="zh-CN" altLang="en-US" sz="2400" dirty="0"/>
              <a:t>软件的使用方法</a:t>
            </a:r>
            <a:endParaRPr lang="zh-CN" altLang="en-US" sz="2400" dirty="0"/>
          </a:p>
          <a:p>
            <a:pPr marL="342900" indent="-342900" algn="l">
              <a:lnSpc>
                <a:spcPct val="150000"/>
              </a:lnSpc>
              <a:buFont typeface="Wingdings" pitchFamily="2" charset="2"/>
              <a:buChar char=""/>
            </a:pPr>
            <a:r>
              <a:rPr lang="zh-CN" altLang="en-US" sz="2400" dirty="0"/>
              <a:t>掌握动态</a:t>
            </a:r>
            <a:r>
              <a:rPr lang="en-US" altLang="zh-CN" sz="2400" dirty="0"/>
              <a:t>Logo</a:t>
            </a:r>
            <a:r>
              <a:rPr lang="zh-CN" altLang="en-US" sz="2400" dirty="0"/>
              <a:t>的制作</a:t>
            </a:r>
            <a:endParaRPr lang="zh-CN" altLang="en-US" sz="2400" dirty="0"/>
          </a:p>
          <a:p>
            <a:pPr marL="342900" indent="-342900" algn="l">
              <a:lnSpc>
                <a:spcPct val="150000"/>
              </a:lnSpc>
              <a:buFont typeface="Wingdings" pitchFamily="2" charset="2"/>
              <a:buChar char=""/>
            </a:pPr>
            <a:r>
              <a:rPr lang="zh-CN" altLang="en-US" sz="2400" dirty="0"/>
              <a:t>掌握图片轮换动画的制作</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2662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05237" y="361950"/>
            <a:ext cx="5262563"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52400" y="587506"/>
            <a:ext cx="3566160" cy="3978012"/>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：选定“对象管理器面板”中“指南针</a:t>
            </a:r>
            <a:r>
              <a:rPr lang="en-US" altLang="zh-CN" sz="2000" kern="100" dirty="0">
                <a:latin typeface="Times New Roman"/>
                <a:ea typeface="宋体"/>
              </a:rPr>
              <a:t>1”</a:t>
            </a:r>
            <a:r>
              <a:rPr lang="zh-CN" altLang="en-US" sz="2000" kern="100" dirty="0">
                <a:latin typeface="Times New Roman"/>
                <a:ea typeface="宋体"/>
              </a:rPr>
              <a:t>对象，单击该面板的“复制选定对象”按钮，创建与“指南针</a:t>
            </a:r>
            <a:r>
              <a:rPr lang="en-US" altLang="zh-CN" sz="2000" kern="100" dirty="0">
                <a:latin typeface="Times New Roman"/>
                <a:ea typeface="宋体"/>
              </a:rPr>
              <a:t>1”</a:t>
            </a:r>
            <a:r>
              <a:rPr lang="zh-CN" altLang="en-US" sz="2000" kern="100" dirty="0">
                <a:latin typeface="Times New Roman"/>
                <a:ea typeface="宋体"/>
              </a:rPr>
              <a:t>相同的对象。双击该对象，在弹出的“对象属性”对话框中设置其名称为“指南针</a:t>
            </a:r>
            <a:r>
              <a:rPr lang="en-US" altLang="zh-CN" sz="2000" kern="100" dirty="0">
                <a:latin typeface="Times New Roman"/>
                <a:ea typeface="宋体"/>
              </a:rPr>
              <a:t>2”</a:t>
            </a:r>
            <a:r>
              <a:rPr lang="zh-CN" altLang="en-US" sz="2000" kern="100" dirty="0">
                <a:latin typeface="Times New Roman"/>
                <a:ea typeface="宋体"/>
              </a:rPr>
              <a:t>，合并参数值为“强烈光亮”；</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：单击“文本”工具，添加文本“影视指南针”，隶书，</a:t>
            </a:r>
            <a:r>
              <a:rPr lang="en-US" altLang="zh-CN" sz="2000" kern="100" dirty="0">
                <a:latin typeface="Times New Roman"/>
                <a:ea typeface="宋体"/>
              </a:rPr>
              <a:t>22</a:t>
            </a:r>
            <a:r>
              <a:rPr lang="zh-CN" altLang="en-US" sz="2000" kern="100" dirty="0">
                <a:latin typeface="Times New Roman"/>
                <a:ea typeface="宋体"/>
              </a:rPr>
              <a:t>，加粗，黄色，移动到</a:t>
            </a:r>
            <a:r>
              <a:rPr lang="zh-CN" altLang="en-US" sz="2000" kern="100" dirty="0" smtClean="0">
                <a:latin typeface="Times New Roman"/>
                <a:ea typeface="宋体"/>
              </a:rPr>
              <a:t>如右图所</a:t>
            </a:r>
            <a:r>
              <a:rPr lang="zh-CN" altLang="en-US" sz="2000" kern="100" dirty="0">
                <a:latin typeface="Times New Roman"/>
                <a:ea typeface="宋体"/>
              </a:rPr>
              <a:t>示位置；</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矩形 9"/>
          <p:cNvSpPr/>
          <p:nvPr/>
        </p:nvSpPr>
        <p:spPr>
          <a:xfrm>
            <a:off x="152400" y="514350"/>
            <a:ext cx="3566160" cy="4285789"/>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7</a:t>
            </a:r>
            <a:r>
              <a:rPr lang="zh-CN" altLang="en-US" sz="2000" kern="100" dirty="0">
                <a:latin typeface="Times New Roman"/>
                <a:ea typeface="宋体"/>
              </a:rPr>
              <a:t>：选定“对象管理器面板”中文本对象，右击鼠标，在快捷菜单中选择“文本”→“拆分文本”，将文本按字符拆分成不同对象，为对象设置对应名称“影”、“视”、“指”、“南”，“针”；</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8</a:t>
            </a:r>
            <a:r>
              <a:rPr lang="zh-CN" altLang="en-US" sz="2000" kern="100" dirty="0">
                <a:latin typeface="Times New Roman"/>
                <a:ea typeface="宋体"/>
              </a:rPr>
              <a:t>：添加文本“</a:t>
            </a:r>
            <a:r>
              <a:rPr lang="en-US" altLang="zh-CN" sz="2000" kern="100" dirty="0">
                <a:latin typeface="Times New Roman"/>
                <a:ea typeface="宋体"/>
              </a:rPr>
              <a:t>www.filmcompass.com”,SansSerif</a:t>
            </a:r>
            <a:r>
              <a:rPr lang="zh-CN" altLang="en-US" sz="2000" kern="100" dirty="0">
                <a:latin typeface="Times New Roman"/>
                <a:ea typeface="宋体"/>
              </a:rPr>
              <a:t>，</a:t>
            </a:r>
            <a:r>
              <a:rPr lang="en-US" altLang="zh-CN" sz="2000" kern="100" dirty="0">
                <a:latin typeface="Times New Roman"/>
                <a:ea typeface="宋体"/>
              </a:rPr>
              <a:t>10</a:t>
            </a:r>
            <a:r>
              <a:rPr lang="zh-CN" altLang="en-US" sz="2000" kern="100" dirty="0">
                <a:latin typeface="Times New Roman"/>
                <a:ea typeface="宋体"/>
              </a:rPr>
              <a:t>号，黄色，移动到</a:t>
            </a:r>
            <a:r>
              <a:rPr lang="zh-CN" altLang="en-US" sz="2000" kern="100" dirty="0" smtClean="0">
                <a:latin typeface="Times New Roman"/>
                <a:ea typeface="宋体"/>
              </a:rPr>
              <a:t>如右图所</a:t>
            </a:r>
            <a:r>
              <a:rPr lang="zh-CN" altLang="en-US" sz="2000" kern="100" dirty="0">
                <a:latin typeface="Times New Roman"/>
                <a:ea typeface="宋体"/>
              </a:rPr>
              <a:t>示位置，对象名称为“网址”；</a:t>
            </a:r>
            <a:endParaRPr lang="zh-CN" altLang="en-US" sz="2000" kern="100" dirty="0">
              <a:latin typeface="Times New Roman"/>
              <a:ea typeface="宋体"/>
            </a:endParaRPr>
          </a:p>
        </p:txBody>
      </p:sp>
      <p:pic>
        <p:nvPicPr>
          <p:cNvPr id="3277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18560" y="336724"/>
            <a:ext cx="5262563"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416064"/>
            <a:ext cx="8153400" cy="707886"/>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9</a:t>
            </a:r>
            <a:r>
              <a:rPr lang="zh-CN" altLang="en-US" sz="2000" kern="100" dirty="0">
                <a:latin typeface="Times New Roman"/>
                <a:ea typeface="宋体"/>
              </a:rPr>
              <a:t>：“帧面板”中选定第</a:t>
            </a:r>
            <a:r>
              <a:rPr lang="en-US" altLang="zh-CN" sz="2000" kern="100" dirty="0">
                <a:latin typeface="Times New Roman"/>
                <a:ea typeface="宋体"/>
              </a:rPr>
              <a:t>1</a:t>
            </a:r>
            <a:r>
              <a:rPr lang="zh-CN" altLang="en-US" sz="2000" kern="100" dirty="0">
                <a:latin typeface="Times New Roman"/>
                <a:ea typeface="宋体"/>
              </a:rPr>
              <a:t>帧，单击按钮“复制选定帧”</a:t>
            </a:r>
            <a:r>
              <a:rPr lang="en-US" altLang="zh-CN" sz="2000" kern="100" dirty="0">
                <a:latin typeface="Times New Roman"/>
                <a:ea typeface="宋体"/>
              </a:rPr>
              <a:t>5</a:t>
            </a:r>
            <a:r>
              <a:rPr lang="zh-CN" altLang="en-US" sz="2000" kern="100" dirty="0">
                <a:latin typeface="Times New Roman"/>
                <a:ea typeface="宋体"/>
              </a:rPr>
              <a:t>次，添加</a:t>
            </a:r>
            <a:r>
              <a:rPr lang="en-US" altLang="zh-CN" sz="2000" kern="100" dirty="0">
                <a:latin typeface="Times New Roman"/>
                <a:ea typeface="宋体"/>
              </a:rPr>
              <a:t>5</a:t>
            </a:r>
            <a:r>
              <a:rPr lang="zh-CN" altLang="en-US" sz="2000" kern="100" dirty="0">
                <a:latin typeface="Times New Roman"/>
                <a:ea typeface="宋体"/>
              </a:rPr>
              <a:t>个与第</a:t>
            </a:r>
            <a:r>
              <a:rPr lang="en-US" altLang="zh-CN" sz="2000" kern="100" dirty="0">
                <a:latin typeface="Times New Roman"/>
                <a:ea typeface="宋体"/>
              </a:rPr>
              <a:t>1</a:t>
            </a:r>
            <a:r>
              <a:rPr lang="zh-CN" altLang="en-US" sz="2000" kern="100" dirty="0">
                <a:latin typeface="Times New Roman"/>
                <a:ea typeface="宋体"/>
              </a:rPr>
              <a:t>帧相同的帧，按下</a:t>
            </a:r>
            <a:r>
              <a:rPr lang="zh-CN" altLang="en-US" sz="2000" kern="100" dirty="0" smtClean="0">
                <a:latin typeface="Times New Roman"/>
                <a:ea typeface="宋体"/>
              </a:rPr>
              <a:t>表设置</a:t>
            </a:r>
            <a:r>
              <a:rPr lang="zh-CN" altLang="en-US" sz="2000" kern="100" dirty="0">
                <a:latin typeface="Times New Roman"/>
                <a:ea typeface="宋体"/>
              </a:rPr>
              <a:t>各帧各对象的可见性；</a:t>
            </a:r>
            <a:endParaRPr lang="zh-CN" altLang="en-US" sz="2000" kern="100" dirty="0">
              <a:latin typeface="Times New Roman"/>
              <a:ea typeface="宋体"/>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表格 4"/>
          <p:cNvGraphicFramePr>
            <a:graphicFrameLocks noGrp="1"/>
          </p:cNvGraphicFramePr>
          <p:nvPr/>
        </p:nvGraphicFramePr>
        <p:xfrm>
          <a:off x="381000" y="1200150"/>
          <a:ext cx="8305797" cy="3678240"/>
        </p:xfrm>
        <a:graphic>
          <a:graphicData uri="http://schemas.openxmlformats.org/drawingml/2006/table">
            <a:tbl>
              <a:tblPr firstRow="1" firstCol="1" bandRow="1"/>
              <a:tblGrid>
                <a:gridCol w="1387347"/>
                <a:gridCol w="1153075"/>
                <a:gridCol w="1153075"/>
                <a:gridCol w="1153075"/>
                <a:gridCol w="1153075"/>
                <a:gridCol w="1153075"/>
                <a:gridCol w="1153075"/>
              </a:tblGrid>
              <a:tr h="367824">
                <a:tc>
                  <a:txBody>
                    <a:bodyPr/>
                    <a:lstStyle/>
                    <a:p>
                      <a:pPr indent="228600" algn="ctr">
                        <a:spcAft>
                          <a:spcPts val="0"/>
                        </a:spcAft>
                      </a:pPr>
                      <a:r>
                        <a:rPr lang="zh-CN" sz="1800" kern="100">
                          <a:solidFill>
                            <a:srgbClr val="000000"/>
                          </a:solidFill>
                          <a:effectLst/>
                          <a:latin typeface="黑体"/>
                          <a:cs typeface="宋体"/>
                        </a:rPr>
                        <a:t>对象名</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1</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2</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3</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4</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5</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6</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67824">
                <a:tc>
                  <a:txBody>
                    <a:bodyPr/>
                    <a:lstStyle/>
                    <a:p>
                      <a:pPr indent="228600" algn="ctr">
                        <a:spcAft>
                          <a:spcPts val="0"/>
                        </a:spcAft>
                      </a:pPr>
                      <a:r>
                        <a:rPr lang="zh-CN" sz="1800" kern="100">
                          <a:solidFill>
                            <a:srgbClr val="000000"/>
                          </a:solidFill>
                          <a:effectLst/>
                          <a:latin typeface="宋体"/>
                          <a:cs typeface="宋体"/>
                        </a:rPr>
                        <a:t>胶卷底片</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指南针</a:t>
                      </a:r>
                      <a:r>
                        <a:rPr lang="en-US" sz="1800" kern="100">
                          <a:solidFill>
                            <a:srgbClr val="000000"/>
                          </a:solidFill>
                          <a:effectLst/>
                          <a:latin typeface="宋体"/>
                          <a:cs typeface="宋体"/>
                        </a:rPr>
                        <a:t>1</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指南针</a:t>
                      </a:r>
                      <a:r>
                        <a:rPr lang="en-US" sz="1800" kern="100">
                          <a:solidFill>
                            <a:srgbClr val="000000"/>
                          </a:solidFill>
                          <a:effectLst/>
                          <a:latin typeface="宋体"/>
                          <a:cs typeface="宋体"/>
                        </a:rPr>
                        <a:t>2</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影</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视</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指</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南</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针</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824">
                <a:tc>
                  <a:txBody>
                    <a:bodyPr/>
                    <a:lstStyle/>
                    <a:p>
                      <a:pPr indent="228600" algn="ctr">
                        <a:spcAft>
                          <a:spcPts val="0"/>
                        </a:spcAft>
                      </a:pPr>
                      <a:r>
                        <a:rPr lang="zh-CN" sz="1800" kern="100">
                          <a:solidFill>
                            <a:srgbClr val="000000"/>
                          </a:solidFill>
                          <a:effectLst/>
                          <a:latin typeface="宋体"/>
                          <a:cs typeface="宋体"/>
                        </a:rPr>
                        <a:t>网址</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dirty="0">
                          <a:solidFill>
                            <a:srgbClr val="000000"/>
                          </a:solidFill>
                          <a:effectLst/>
                          <a:latin typeface="宋体"/>
                          <a:cs typeface="宋体"/>
                        </a:rPr>
                        <a:t>不可见</a:t>
                      </a:r>
                      <a:endParaRPr lang="zh-CN" sz="18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矩形 9"/>
          <p:cNvSpPr/>
          <p:nvPr/>
        </p:nvSpPr>
        <p:spPr>
          <a:xfrm>
            <a:off x="342900" y="209550"/>
            <a:ext cx="8458200" cy="1823576"/>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10</a:t>
            </a:r>
            <a:r>
              <a:rPr lang="zh-CN" altLang="en-US" sz="2000" kern="100" dirty="0">
                <a:latin typeface="Times New Roman"/>
                <a:ea typeface="宋体"/>
              </a:rPr>
              <a:t>：按步骤</a:t>
            </a:r>
            <a:r>
              <a:rPr lang="en-US" altLang="zh-CN" sz="2000" kern="100" dirty="0">
                <a:latin typeface="Times New Roman"/>
                <a:ea typeface="宋体"/>
              </a:rPr>
              <a:t>9</a:t>
            </a:r>
            <a:r>
              <a:rPr lang="zh-CN" altLang="en-US" sz="2000" kern="100" dirty="0">
                <a:latin typeface="Times New Roman"/>
                <a:ea typeface="宋体"/>
              </a:rPr>
              <a:t>复制第</a:t>
            </a:r>
            <a:r>
              <a:rPr lang="en-US" altLang="zh-CN" sz="2000" kern="100" dirty="0">
                <a:latin typeface="Times New Roman"/>
                <a:ea typeface="宋体"/>
              </a:rPr>
              <a:t>6</a:t>
            </a:r>
            <a:r>
              <a:rPr lang="zh-CN" altLang="en-US" sz="2000" kern="100" dirty="0">
                <a:latin typeface="Times New Roman"/>
                <a:ea typeface="宋体"/>
              </a:rPr>
              <a:t>帧，并选中复制帧第</a:t>
            </a:r>
            <a:r>
              <a:rPr lang="en-US" altLang="zh-CN" sz="2000" kern="100" dirty="0">
                <a:latin typeface="Times New Roman"/>
                <a:ea typeface="宋体"/>
              </a:rPr>
              <a:t>7</a:t>
            </a:r>
            <a:r>
              <a:rPr lang="zh-CN" altLang="en-US" sz="2000" kern="100" dirty="0">
                <a:latin typeface="Times New Roman"/>
                <a:ea typeface="宋体"/>
              </a:rPr>
              <a:t>帧，设置“网址”对象可见；</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11</a:t>
            </a:r>
            <a:r>
              <a:rPr lang="zh-CN" altLang="en-US" sz="2000" kern="100" dirty="0">
                <a:latin typeface="Times New Roman"/>
                <a:ea typeface="宋体"/>
              </a:rPr>
              <a:t>：单击“帧面板”中“添加中间帧”按钮，</a:t>
            </a:r>
            <a:r>
              <a:rPr lang="zh-CN" altLang="en-US" sz="2000" kern="100" dirty="0" smtClean="0">
                <a:latin typeface="Times New Roman"/>
                <a:ea typeface="宋体"/>
              </a:rPr>
              <a:t>按下图所</a:t>
            </a:r>
            <a:r>
              <a:rPr lang="zh-CN" altLang="en-US" sz="2000" kern="100" dirty="0">
                <a:latin typeface="Times New Roman"/>
                <a:ea typeface="宋体"/>
              </a:rPr>
              <a:t>示设置“开始帧”、“结束帧”、“插入帧”、“帧延迟”参数值，单击“确定”按钮，帧面板原第</a:t>
            </a:r>
            <a:r>
              <a:rPr lang="en-US" altLang="zh-CN" sz="2000" kern="100" dirty="0">
                <a:latin typeface="Times New Roman"/>
                <a:ea typeface="宋体"/>
              </a:rPr>
              <a:t>6-7</a:t>
            </a:r>
            <a:r>
              <a:rPr lang="zh-CN" altLang="en-US" sz="2000" kern="100" dirty="0">
                <a:latin typeface="Times New Roman"/>
                <a:ea typeface="宋体"/>
              </a:rPr>
              <a:t>帧间会插入</a:t>
            </a:r>
            <a:r>
              <a:rPr lang="en-US" altLang="zh-CN" sz="2000" kern="100" dirty="0">
                <a:latin typeface="Times New Roman"/>
                <a:ea typeface="宋体"/>
              </a:rPr>
              <a:t>3</a:t>
            </a:r>
            <a:r>
              <a:rPr lang="zh-CN" altLang="en-US" sz="2000" kern="100" dirty="0">
                <a:latin typeface="Times New Roman"/>
                <a:ea typeface="宋体"/>
              </a:rPr>
              <a:t>个渐变过渡</a:t>
            </a:r>
            <a:r>
              <a:rPr lang="zh-CN" altLang="en-US" sz="2000" kern="100" dirty="0" smtClean="0">
                <a:latin typeface="Times New Roman"/>
                <a:ea typeface="宋体"/>
              </a:rPr>
              <a:t>帧；</a:t>
            </a:r>
            <a:endParaRPr lang="zh-CN" altLang="en-US" sz="2000" kern="100" dirty="0">
              <a:latin typeface="Times New Roman"/>
              <a:ea typeface="宋体"/>
            </a:endParaRPr>
          </a:p>
        </p:txBody>
      </p:sp>
      <p:pic>
        <p:nvPicPr>
          <p:cNvPr id="358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05534" y="2038350"/>
            <a:ext cx="3532933"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5300" y="416064"/>
            <a:ext cx="8153400" cy="4208844"/>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12</a:t>
            </a:r>
            <a:r>
              <a:rPr lang="zh-CN" altLang="en-US" sz="2000" kern="100" dirty="0">
                <a:latin typeface="Times New Roman"/>
                <a:ea typeface="宋体"/>
              </a:rPr>
              <a:t>：按步骤</a:t>
            </a:r>
            <a:r>
              <a:rPr lang="en-US" altLang="zh-CN" sz="2000" kern="100" dirty="0">
                <a:latin typeface="Times New Roman"/>
                <a:ea typeface="宋体"/>
              </a:rPr>
              <a:t>9</a:t>
            </a:r>
            <a:r>
              <a:rPr lang="zh-CN" altLang="en-US" sz="2000" kern="100" dirty="0">
                <a:latin typeface="Times New Roman"/>
                <a:ea typeface="宋体"/>
              </a:rPr>
              <a:t>复制第</a:t>
            </a:r>
            <a:r>
              <a:rPr lang="en-US" altLang="zh-CN" sz="2000" kern="100" dirty="0">
                <a:latin typeface="Times New Roman"/>
                <a:ea typeface="宋体"/>
              </a:rPr>
              <a:t>10</a:t>
            </a:r>
            <a:r>
              <a:rPr lang="zh-CN" altLang="en-US" sz="2000" kern="100" dirty="0">
                <a:latin typeface="Times New Roman"/>
                <a:ea typeface="宋体"/>
              </a:rPr>
              <a:t>帧得到第</a:t>
            </a:r>
            <a:r>
              <a:rPr lang="en-US" altLang="zh-CN" sz="2000" kern="100" dirty="0">
                <a:latin typeface="Times New Roman"/>
                <a:ea typeface="宋体"/>
              </a:rPr>
              <a:t>11</a:t>
            </a:r>
            <a:r>
              <a:rPr lang="zh-CN" altLang="en-US" sz="2000" kern="100" dirty="0">
                <a:latin typeface="Times New Roman"/>
                <a:ea typeface="宋体"/>
              </a:rPr>
              <a:t>帧；</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13</a:t>
            </a:r>
            <a:r>
              <a:rPr lang="zh-CN" altLang="en-US" sz="2000" kern="100" dirty="0">
                <a:latin typeface="Times New Roman"/>
                <a:ea typeface="宋体"/>
              </a:rPr>
              <a:t>：选定第</a:t>
            </a:r>
            <a:r>
              <a:rPr lang="en-US" altLang="zh-CN" sz="2000" kern="100" dirty="0">
                <a:latin typeface="Times New Roman"/>
                <a:ea typeface="宋体"/>
              </a:rPr>
              <a:t>7-11</a:t>
            </a:r>
            <a:r>
              <a:rPr lang="zh-CN" altLang="en-US" sz="2000" kern="100" dirty="0">
                <a:latin typeface="Times New Roman"/>
                <a:ea typeface="宋体"/>
              </a:rPr>
              <a:t>帧，</a:t>
            </a:r>
            <a:r>
              <a:rPr lang="zh-CN" altLang="en-US" sz="2000" kern="100" dirty="0" smtClean="0">
                <a:latin typeface="Times New Roman"/>
                <a:ea typeface="宋体"/>
              </a:rPr>
              <a:t>按下表设置</a:t>
            </a:r>
            <a:r>
              <a:rPr lang="zh-CN" altLang="en-US" sz="2000" kern="100" dirty="0">
                <a:latin typeface="Times New Roman"/>
                <a:ea typeface="宋体"/>
              </a:rPr>
              <a:t>“指南针</a:t>
            </a:r>
            <a:r>
              <a:rPr lang="en-US" altLang="zh-CN" sz="2000" kern="100" dirty="0">
                <a:latin typeface="Times New Roman"/>
                <a:ea typeface="宋体"/>
              </a:rPr>
              <a:t>2”</a:t>
            </a:r>
            <a:r>
              <a:rPr lang="zh-CN" altLang="en-US" sz="2000" kern="100" dirty="0">
                <a:latin typeface="Times New Roman"/>
                <a:ea typeface="宋体"/>
              </a:rPr>
              <a:t>对象的</a:t>
            </a:r>
            <a:r>
              <a:rPr lang="zh-CN" altLang="en-US" sz="2000" kern="100" dirty="0" smtClean="0">
                <a:latin typeface="Times New Roman"/>
                <a:ea typeface="宋体"/>
              </a:rPr>
              <a:t>可见性；</a:t>
            </a:r>
            <a:endParaRPr lang="en-US" altLang="zh-CN" sz="2000" kern="100" dirty="0" smtClean="0">
              <a:latin typeface="Times New Roman"/>
              <a:ea typeface="宋体"/>
            </a:endParaRPr>
          </a:p>
          <a:p>
            <a:pPr indent="542925" algn="just">
              <a:spcAft>
                <a:spcPts val="1500"/>
              </a:spcAft>
            </a:pPr>
            <a:endParaRPr lang="en-US" altLang="zh-CN" sz="2000" kern="100" dirty="0" smtClean="0">
              <a:latin typeface="Times New Roman"/>
              <a:ea typeface="宋体"/>
            </a:endParaRPr>
          </a:p>
          <a:p>
            <a:pPr indent="542925" algn="just">
              <a:spcAft>
                <a:spcPts val="1500"/>
              </a:spcAft>
            </a:pPr>
            <a:endParaRPr lang="en-US" altLang="zh-CN" sz="2000" kern="100" dirty="0" smtClean="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smtClean="0">
                <a:latin typeface="Times New Roman"/>
                <a:ea typeface="宋体"/>
              </a:rPr>
              <a:t>14</a:t>
            </a:r>
            <a:r>
              <a:rPr lang="zh-CN" altLang="en-US" sz="2000" kern="100" dirty="0" smtClean="0">
                <a:latin typeface="Times New Roman"/>
                <a:ea typeface="宋体"/>
              </a:rPr>
              <a:t>：</a:t>
            </a:r>
            <a:r>
              <a:rPr lang="zh-CN" altLang="en-US" sz="2000" kern="100" dirty="0">
                <a:latin typeface="Times New Roman"/>
                <a:ea typeface="宋体"/>
              </a:rPr>
              <a:t>选定</a:t>
            </a:r>
            <a:r>
              <a:rPr lang="en-US" altLang="zh-CN" sz="2000" kern="100" dirty="0">
                <a:latin typeface="Times New Roman"/>
                <a:ea typeface="宋体"/>
              </a:rPr>
              <a:t>10-11</a:t>
            </a:r>
            <a:r>
              <a:rPr lang="zh-CN" altLang="en-US" sz="2000" kern="100" dirty="0">
                <a:latin typeface="Times New Roman"/>
                <a:ea typeface="宋体"/>
              </a:rPr>
              <a:t>帧，并复制</a:t>
            </a:r>
            <a:r>
              <a:rPr lang="en-US" altLang="zh-CN" sz="2000" kern="100" dirty="0">
                <a:latin typeface="Times New Roman"/>
                <a:ea typeface="宋体"/>
              </a:rPr>
              <a:t>15</a:t>
            </a:r>
            <a:r>
              <a:rPr lang="zh-CN" altLang="en-US" sz="2000" kern="100" dirty="0" smtClean="0">
                <a:latin typeface="Times New Roman"/>
                <a:ea typeface="宋体"/>
              </a:rPr>
              <a:t>次；</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smtClean="0">
                <a:latin typeface="Times New Roman"/>
                <a:ea typeface="宋体"/>
              </a:rPr>
              <a:t>15</a:t>
            </a:r>
            <a:r>
              <a:rPr lang="zh-CN" altLang="en-US" sz="2000" kern="100" dirty="0" smtClean="0">
                <a:latin typeface="Times New Roman"/>
                <a:ea typeface="宋体"/>
              </a:rPr>
              <a:t>：</a:t>
            </a:r>
            <a:r>
              <a:rPr lang="en-US" altLang="zh-CN" sz="2000" kern="100" dirty="0">
                <a:latin typeface="Times New Roman"/>
                <a:ea typeface="宋体"/>
              </a:rPr>
              <a:t>GIF</a:t>
            </a:r>
            <a:r>
              <a:rPr lang="zh-CN" altLang="en-US" sz="2000" kern="100" dirty="0">
                <a:latin typeface="Times New Roman"/>
                <a:ea typeface="宋体"/>
              </a:rPr>
              <a:t>优化，尽可能导出</a:t>
            </a:r>
            <a:r>
              <a:rPr lang="en-US" altLang="zh-CN" sz="2000" kern="100" dirty="0">
                <a:latin typeface="Times New Roman"/>
                <a:ea typeface="宋体"/>
              </a:rPr>
              <a:t>GIF</a:t>
            </a:r>
            <a:r>
              <a:rPr lang="zh-CN" altLang="en-US" sz="2000" kern="100" dirty="0">
                <a:latin typeface="Times New Roman"/>
                <a:ea typeface="宋体"/>
              </a:rPr>
              <a:t>色彩接近</a:t>
            </a:r>
            <a:r>
              <a:rPr lang="zh-CN" altLang="en-US" sz="2000" kern="100" dirty="0" smtClean="0">
                <a:latin typeface="Times New Roman"/>
                <a:ea typeface="宋体"/>
              </a:rPr>
              <a:t>原图；</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smtClean="0">
                <a:latin typeface="Times New Roman"/>
                <a:ea typeface="宋体"/>
              </a:rPr>
              <a:t>16</a:t>
            </a:r>
            <a:r>
              <a:rPr lang="zh-CN" altLang="en-US" sz="2000" kern="100" dirty="0" smtClean="0">
                <a:latin typeface="Times New Roman"/>
                <a:ea typeface="宋体"/>
              </a:rPr>
              <a:t>：</a:t>
            </a:r>
            <a:r>
              <a:rPr lang="en-US" altLang="zh-CN" sz="2000" kern="100" dirty="0">
                <a:latin typeface="Times New Roman"/>
                <a:ea typeface="宋体"/>
              </a:rPr>
              <a:t>GIF</a:t>
            </a:r>
            <a:r>
              <a:rPr lang="zh-CN" altLang="en-US" sz="2000" kern="100" dirty="0">
                <a:latin typeface="Times New Roman"/>
                <a:ea typeface="宋体"/>
              </a:rPr>
              <a:t>预览观看该动画在浏览器中的播放</a:t>
            </a:r>
            <a:r>
              <a:rPr lang="zh-CN" altLang="en-US" sz="2000" kern="100" dirty="0" smtClean="0">
                <a:latin typeface="Times New Roman"/>
                <a:ea typeface="宋体"/>
              </a:rPr>
              <a:t>效果；</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smtClean="0">
                <a:latin typeface="Times New Roman"/>
                <a:ea typeface="宋体"/>
              </a:rPr>
              <a:t>17</a:t>
            </a:r>
            <a:r>
              <a:rPr lang="zh-CN" altLang="en-US" sz="2000" kern="100" dirty="0" smtClean="0">
                <a:latin typeface="Times New Roman"/>
                <a:ea typeface="宋体"/>
              </a:rPr>
              <a:t>：</a:t>
            </a:r>
            <a:r>
              <a:rPr lang="zh-CN" altLang="en-US" sz="2000" kern="100" dirty="0">
                <a:latin typeface="Times New Roman"/>
                <a:ea typeface="宋体"/>
              </a:rPr>
              <a:t>输出</a:t>
            </a:r>
            <a:r>
              <a:rPr lang="en-US" altLang="zh-CN" sz="2000" kern="100" dirty="0">
                <a:latin typeface="Times New Roman"/>
                <a:ea typeface="宋体"/>
              </a:rPr>
              <a:t>GIF</a:t>
            </a:r>
            <a:r>
              <a:rPr lang="zh-CN" altLang="en-US" sz="2000" kern="100" dirty="0">
                <a:latin typeface="Times New Roman"/>
                <a:ea typeface="宋体"/>
              </a:rPr>
              <a:t>动画。单击菜单栏“文件”→“另存为”→“</a:t>
            </a:r>
            <a:r>
              <a:rPr lang="en-US" altLang="zh-CN" sz="2000" kern="100" dirty="0">
                <a:latin typeface="Times New Roman"/>
                <a:ea typeface="宋体"/>
              </a:rPr>
              <a:t>GIF</a:t>
            </a:r>
            <a:r>
              <a:rPr lang="zh-CN" altLang="en-US" sz="2000" kern="100" dirty="0">
                <a:latin typeface="Times New Roman"/>
                <a:ea typeface="宋体"/>
              </a:rPr>
              <a:t>文件</a:t>
            </a:r>
            <a:r>
              <a:rPr lang="en-US" altLang="zh-CN" sz="2000" kern="100" dirty="0">
                <a:latin typeface="Times New Roman"/>
                <a:ea typeface="宋体"/>
              </a:rPr>
              <a:t>…”</a:t>
            </a:r>
            <a:r>
              <a:rPr lang="zh-CN" altLang="en-US" sz="2000" kern="100" dirty="0">
                <a:latin typeface="Times New Roman"/>
                <a:ea typeface="宋体"/>
              </a:rPr>
              <a:t>，弹出对话框中选择保存位置，文件名为“动态</a:t>
            </a:r>
            <a:r>
              <a:rPr lang="en-US" altLang="zh-CN" sz="2000" kern="100" dirty="0">
                <a:latin typeface="Times New Roman"/>
                <a:ea typeface="宋体"/>
              </a:rPr>
              <a:t>Logo.gif”</a:t>
            </a:r>
            <a:r>
              <a:rPr lang="zh-CN" altLang="en-US" sz="2000" kern="100" dirty="0" smtClean="0">
                <a:latin typeface="Times New Roman"/>
                <a:ea typeface="宋体"/>
              </a:rPr>
              <a:t>。</a:t>
            </a:r>
            <a:endParaRPr lang="zh-CN" altLang="en-US" sz="2000" kern="100" dirty="0">
              <a:latin typeface="Times New Roman"/>
              <a:ea typeface="宋体"/>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7" name="表格 6"/>
          <p:cNvGraphicFramePr>
            <a:graphicFrameLocks noGrp="1"/>
          </p:cNvGraphicFramePr>
          <p:nvPr/>
        </p:nvGraphicFramePr>
        <p:xfrm>
          <a:off x="533400" y="1428750"/>
          <a:ext cx="8191500" cy="889318"/>
        </p:xfrm>
        <a:graphic>
          <a:graphicData uri="http://schemas.openxmlformats.org/drawingml/2006/table">
            <a:tbl>
              <a:tblPr firstRow="1" firstCol="1" bandRow="1"/>
              <a:tblGrid>
                <a:gridCol w="1589150"/>
                <a:gridCol w="1320470"/>
                <a:gridCol w="1320470"/>
                <a:gridCol w="1320470"/>
                <a:gridCol w="1320470"/>
                <a:gridCol w="1320470"/>
              </a:tblGrid>
              <a:tr h="444659">
                <a:tc>
                  <a:txBody>
                    <a:bodyPr/>
                    <a:lstStyle/>
                    <a:p>
                      <a:pPr indent="228600" algn="ctr">
                        <a:spcAft>
                          <a:spcPts val="0"/>
                        </a:spcAft>
                      </a:pPr>
                      <a:r>
                        <a:rPr lang="zh-CN" sz="1800" kern="100" dirty="0">
                          <a:solidFill>
                            <a:srgbClr val="000000"/>
                          </a:solidFill>
                          <a:effectLst/>
                          <a:latin typeface="黑体"/>
                          <a:cs typeface="宋体"/>
                        </a:rPr>
                        <a:t>对象名</a:t>
                      </a:r>
                      <a:endParaRPr lang="zh-CN" sz="1800" kern="100" dirty="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7</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8</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9</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10</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228600" algn="ctr">
                        <a:spcAft>
                          <a:spcPts val="0"/>
                        </a:spcAft>
                      </a:pPr>
                      <a:r>
                        <a:rPr lang="zh-CN" sz="1800" kern="100">
                          <a:solidFill>
                            <a:srgbClr val="000000"/>
                          </a:solidFill>
                          <a:effectLst/>
                          <a:latin typeface="黑体"/>
                          <a:cs typeface="宋体"/>
                        </a:rPr>
                        <a:t>第</a:t>
                      </a:r>
                      <a:r>
                        <a:rPr lang="en-US" sz="1800" kern="100">
                          <a:solidFill>
                            <a:srgbClr val="000000"/>
                          </a:solidFill>
                          <a:effectLst/>
                          <a:latin typeface="黑体"/>
                          <a:cs typeface="宋体"/>
                        </a:rPr>
                        <a:t>11</a:t>
                      </a:r>
                      <a:r>
                        <a:rPr lang="zh-CN" sz="1800" kern="100">
                          <a:solidFill>
                            <a:srgbClr val="000000"/>
                          </a:solidFill>
                          <a:effectLst/>
                          <a:latin typeface="黑体"/>
                          <a:cs typeface="宋体"/>
                        </a:rPr>
                        <a:t>帧</a:t>
                      </a:r>
                      <a:endParaRPr lang="zh-CN" sz="1800" kern="100">
                        <a:solidFill>
                          <a:srgbClr val="000000"/>
                        </a:solidFill>
                        <a:effectLst/>
                        <a:latin typeface="黑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444659">
                <a:tc>
                  <a:txBody>
                    <a:bodyPr/>
                    <a:lstStyle/>
                    <a:p>
                      <a:pPr indent="228600" algn="ctr">
                        <a:spcAft>
                          <a:spcPts val="0"/>
                        </a:spcAft>
                      </a:pPr>
                      <a:r>
                        <a:rPr lang="zh-CN" sz="1800" kern="100">
                          <a:solidFill>
                            <a:srgbClr val="000000"/>
                          </a:solidFill>
                          <a:effectLst/>
                          <a:latin typeface="宋体"/>
                          <a:cs typeface="宋体"/>
                        </a:rPr>
                        <a:t>指南针</a:t>
                      </a:r>
                      <a:r>
                        <a:rPr lang="en-US" sz="1800" kern="100">
                          <a:solidFill>
                            <a:srgbClr val="000000"/>
                          </a:solidFill>
                          <a:effectLst/>
                          <a:latin typeface="宋体"/>
                          <a:cs typeface="宋体"/>
                        </a:rPr>
                        <a:t>2</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dirty="0">
                          <a:solidFill>
                            <a:srgbClr val="000000"/>
                          </a:solidFill>
                          <a:effectLst/>
                          <a:latin typeface="宋体"/>
                          <a:cs typeface="宋体"/>
                        </a:rPr>
                        <a:t>不可见</a:t>
                      </a:r>
                      <a:endParaRPr lang="zh-CN" sz="18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a:solidFill>
                            <a:srgbClr val="000000"/>
                          </a:solidFill>
                          <a:effectLst/>
                          <a:latin typeface="宋体"/>
                          <a:cs typeface="宋体"/>
                        </a:rPr>
                        <a:t>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a:solidFill>
                            <a:srgbClr val="000000"/>
                          </a:solidFill>
                          <a:effectLst/>
                          <a:latin typeface="宋体"/>
                          <a:cs typeface="宋体"/>
                        </a:rPr>
                        <a:t>不可见</a:t>
                      </a:r>
                      <a:endParaRPr lang="zh-CN" sz="1800" kern="10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ctr">
                        <a:spcAft>
                          <a:spcPts val="0"/>
                        </a:spcAft>
                      </a:pPr>
                      <a:r>
                        <a:rPr lang="zh-CN" sz="1800" kern="100" dirty="0">
                          <a:solidFill>
                            <a:srgbClr val="000000"/>
                          </a:solidFill>
                          <a:effectLst/>
                          <a:latin typeface="宋体"/>
                          <a:cs typeface="宋体"/>
                        </a:rPr>
                        <a:t>可见</a:t>
                      </a:r>
                      <a:endParaRPr lang="zh-CN" sz="18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9235" algn="ctr">
                        <a:spcAft>
                          <a:spcPts val="0"/>
                        </a:spcAft>
                      </a:pPr>
                      <a:r>
                        <a:rPr lang="zh-CN" sz="1800" b="1" i="1" kern="100" dirty="0">
                          <a:solidFill>
                            <a:srgbClr val="000000"/>
                          </a:solidFill>
                          <a:effectLst/>
                          <a:latin typeface="宋体"/>
                          <a:cs typeface="宋体"/>
                        </a:rPr>
                        <a:t>不可见</a:t>
                      </a:r>
                      <a:endParaRPr lang="zh-CN" sz="1800" kern="100" dirty="0">
                        <a:solidFill>
                          <a:srgbClr val="000000"/>
                        </a:solidFill>
                        <a:effectLst/>
                        <a:latin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9517" y="571440"/>
            <a:ext cx="5064966" cy="646331"/>
          </a:xfrm>
          <a:prstGeom prst="rect">
            <a:avLst/>
          </a:prstGeom>
        </p:spPr>
        <p:txBody>
          <a:bodyPr wrap="square">
            <a:spAutoFit/>
          </a:bodyPr>
          <a:lstStyle/>
          <a:p>
            <a:pPr>
              <a:spcBef>
                <a:spcPts val="1200"/>
              </a:spcBef>
              <a:spcAft>
                <a:spcPts val="1200"/>
              </a:spcAft>
            </a:pPr>
            <a:r>
              <a:rPr lang="zh-CN" altLang="en-US" sz="3600" b="1" kern="100" dirty="0">
                <a:latin typeface="Times New Roman"/>
                <a:ea typeface="微软雅黑"/>
              </a:rPr>
              <a:t>案例二  图片轮换动画</a:t>
            </a:r>
            <a:endParaRPr lang="zh-CN" altLang="zh-CN" sz="3600" b="1" kern="100" dirty="0">
              <a:latin typeface="Times New Roman"/>
              <a:ea typeface="微软雅黑"/>
            </a:endParaRPr>
          </a:p>
        </p:txBody>
      </p:sp>
      <p:grpSp>
        <p:nvGrpSpPr>
          <p:cNvPr id="5" name="组合 4"/>
          <p:cNvGrpSpPr/>
          <p:nvPr/>
        </p:nvGrpSpPr>
        <p:grpSpPr>
          <a:xfrm>
            <a:off x="624206" y="1657350"/>
            <a:ext cx="2728594" cy="609600"/>
            <a:chOff x="624206" y="1581150"/>
            <a:chExt cx="2728594" cy="609600"/>
          </a:xfrm>
        </p:grpSpPr>
        <p:sp>
          <p:nvSpPr>
            <p:cNvPr id="13" name="Rectangle 8"/>
            <p:cNvSpPr/>
            <p:nvPr/>
          </p:nvSpPr>
          <p:spPr bwMode="auto">
            <a:xfrm>
              <a:off x="1267690" y="1581150"/>
              <a:ext cx="2085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实施思路</a:t>
              </a:r>
              <a:endParaRPr lang="en-US" sz="2000" dirty="0">
                <a:solidFill>
                  <a:schemeClr val="bg1"/>
                </a:solidFill>
              </a:endParaRPr>
            </a:p>
          </p:txBody>
        </p:sp>
        <p:sp>
          <p:nvSpPr>
            <p:cNvPr id="14" name="Rectangle 11"/>
            <p:cNvSpPr/>
            <p:nvPr/>
          </p:nvSpPr>
          <p:spPr bwMode="auto">
            <a:xfrm>
              <a:off x="624206" y="1581150"/>
              <a:ext cx="643483" cy="609600"/>
            </a:xfrm>
            <a:prstGeom prst="rect">
              <a:avLst/>
            </a:prstGeom>
            <a:solidFill>
              <a:schemeClr val="bg1">
                <a:lumMod val="75000"/>
              </a:schemeClr>
            </a:solidFill>
            <a:ln>
              <a:noFill/>
            </a:ln>
          </p:spPr>
          <p:txBody>
            <a:bodyPr lIns="0" tIns="0" rIns="0" bIns="0" anchor="ctr" anchorCtr="1"/>
            <a:lstStyle/>
            <a:p>
              <a:pPr algn="l"/>
              <a:r>
                <a:rPr lang="en-US" dirty="0" smtClean="0"/>
                <a:t>1</a:t>
              </a:r>
              <a:endParaRPr lang="en-US" dirty="0"/>
            </a:p>
          </p:txBody>
        </p:sp>
      </p:grpSp>
      <p:sp>
        <p:nvSpPr>
          <p:cNvPr id="23" name="矩形 22"/>
          <p:cNvSpPr/>
          <p:nvPr/>
        </p:nvSpPr>
        <p:spPr>
          <a:xfrm>
            <a:off x="1098347" y="2495550"/>
            <a:ext cx="7207453" cy="1400383"/>
          </a:xfrm>
          <a:prstGeom prst="rect">
            <a:avLst/>
          </a:prstGeom>
        </p:spPr>
        <p:txBody>
          <a:bodyPr wrap="square">
            <a:spAutoFit/>
          </a:bodyPr>
          <a:lstStyle/>
          <a:p>
            <a:pPr algn="just">
              <a:spcAft>
                <a:spcPts val="15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）观看排名前</a:t>
            </a:r>
            <a:r>
              <a:rPr lang="en-US" altLang="zh-CN" sz="2000" kern="100" dirty="0">
                <a:latin typeface="Times New Roman"/>
                <a:ea typeface="宋体"/>
              </a:rPr>
              <a:t>8</a:t>
            </a:r>
            <a:r>
              <a:rPr lang="zh-CN" altLang="en-US" sz="2000" kern="100" dirty="0">
                <a:latin typeface="Times New Roman"/>
                <a:ea typeface="宋体"/>
              </a:rPr>
              <a:t>的影片宣传画处理成大小相同，适合</a:t>
            </a:r>
            <a:r>
              <a:rPr lang="en-US" altLang="zh-CN" sz="2000" kern="100" dirty="0">
                <a:latin typeface="Times New Roman"/>
                <a:ea typeface="宋体"/>
              </a:rPr>
              <a:t>GIF</a:t>
            </a:r>
            <a:r>
              <a:rPr lang="zh-CN" altLang="en-US" sz="2000" kern="100" dirty="0">
                <a:latin typeface="Times New Roman"/>
                <a:ea typeface="宋体"/>
              </a:rPr>
              <a:t>动画。</a:t>
            </a:r>
            <a:endParaRPr lang="zh-CN" altLang="en-US" sz="2000" kern="100" dirty="0">
              <a:latin typeface="Times New Roman"/>
              <a:ea typeface="宋体"/>
            </a:endParaRPr>
          </a:p>
          <a:p>
            <a:pPr algn="just">
              <a:spcAft>
                <a:spcPts val="15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a:t>
            </a:r>
            <a:r>
              <a:rPr lang="en-US" altLang="zh-CN" sz="2000" kern="100" dirty="0">
                <a:latin typeface="Times New Roman"/>
                <a:ea typeface="宋体"/>
              </a:rPr>
              <a:t>8</a:t>
            </a:r>
            <a:r>
              <a:rPr lang="zh-CN" altLang="en-US" sz="2000" kern="100" dirty="0">
                <a:latin typeface="Times New Roman"/>
                <a:ea typeface="宋体"/>
              </a:rPr>
              <a:t>个宣传画分配到不同的帧。</a:t>
            </a:r>
            <a:endParaRPr lang="zh-CN" altLang="en-US" sz="2000" kern="100" dirty="0">
              <a:latin typeface="Times New Roman"/>
              <a:ea typeface="宋体"/>
            </a:endParaRPr>
          </a:p>
          <a:p>
            <a:pPr algn="just">
              <a:spcAft>
                <a:spcPts val="15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）各画面帧之间添加渲染效果。</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19406" y="547613"/>
            <a:ext cx="2728594" cy="609600"/>
            <a:chOff x="624206" y="1581150"/>
            <a:chExt cx="2728594" cy="609600"/>
          </a:xfrm>
        </p:grpSpPr>
        <p:sp>
          <p:nvSpPr>
            <p:cNvPr id="25" name="Rectangle 8"/>
            <p:cNvSpPr/>
            <p:nvPr/>
          </p:nvSpPr>
          <p:spPr bwMode="auto">
            <a:xfrm>
              <a:off x="1267690" y="1581150"/>
              <a:ext cx="2085110" cy="609600"/>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实施过程</a:t>
              </a:r>
              <a:endParaRPr lang="en-US" sz="2000" dirty="0">
                <a:solidFill>
                  <a:srgbClr val="FFFFFF"/>
                </a:solidFill>
              </a:endParaRPr>
            </a:p>
          </p:txBody>
        </p:sp>
        <p:sp>
          <p:nvSpPr>
            <p:cNvPr id="26" name="Rectangle 11"/>
            <p:cNvSpPr/>
            <p:nvPr/>
          </p:nvSpPr>
          <p:spPr bwMode="auto">
            <a:xfrm>
              <a:off x="624206" y="1581150"/>
              <a:ext cx="643483" cy="609600"/>
            </a:xfrm>
            <a:prstGeom prst="rect">
              <a:avLst/>
            </a:prstGeom>
            <a:solidFill>
              <a:schemeClr val="bg1">
                <a:lumMod val="75000"/>
              </a:schemeClr>
            </a:solidFill>
            <a:ln>
              <a:noFill/>
            </a:ln>
          </p:spPr>
          <p:txBody>
            <a:bodyPr lIns="0" tIns="0" rIns="0" bIns="0" anchor="ctr" anchorCtr="1"/>
            <a:lstStyle/>
            <a:p>
              <a:pPr algn="l"/>
              <a:r>
                <a:rPr lang="en-US" dirty="0" smtClean="0"/>
                <a:t>2</a:t>
              </a:r>
              <a:endParaRPr lang="en-US" dirty="0"/>
            </a:p>
          </p:txBody>
        </p:sp>
      </p:grpSp>
      <p:sp>
        <p:nvSpPr>
          <p:cNvPr id="28" name="矩形 27"/>
          <p:cNvSpPr/>
          <p:nvPr/>
        </p:nvSpPr>
        <p:spPr>
          <a:xfrm>
            <a:off x="495300" y="1542693"/>
            <a:ext cx="8153400" cy="2631490"/>
          </a:xfrm>
          <a:prstGeom prst="rect">
            <a:avLst/>
          </a:prstGeom>
        </p:spPr>
        <p:txBody>
          <a:bodyPr wrap="square">
            <a:spAutoFit/>
          </a:bodyPr>
          <a:lstStyle/>
          <a:p>
            <a:pPr indent="542925" algn="just">
              <a:spcAft>
                <a:spcPts val="1800"/>
              </a:spcAft>
            </a:pPr>
            <a:r>
              <a:rPr lang="zh-CN" altLang="en-US" sz="2000" kern="100" dirty="0" smtClean="0">
                <a:latin typeface="Times New Roman"/>
                <a:ea typeface="宋体"/>
              </a:rPr>
              <a:t>在</a:t>
            </a:r>
            <a:r>
              <a:rPr lang="en-US" altLang="zh-CN" sz="2000" kern="100" dirty="0" err="1">
                <a:latin typeface="Times New Roman"/>
                <a:ea typeface="宋体"/>
              </a:rPr>
              <a:t>PotoShop</a:t>
            </a:r>
            <a:r>
              <a:rPr lang="zh-CN" altLang="en-US" sz="2000" kern="100" dirty="0">
                <a:latin typeface="Times New Roman"/>
                <a:ea typeface="宋体"/>
              </a:rPr>
              <a:t>中将排名前</a:t>
            </a:r>
            <a:r>
              <a:rPr lang="en-US" altLang="zh-CN" sz="2000" kern="100" dirty="0">
                <a:latin typeface="Times New Roman"/>
                <a:ea typeface="宋体"/>
              </a:rPr>
              <a:t>8</a:t>
            </a:r>
            <a:r>
              <a:rPr lang="zh-CN" altLang="en-US" sz="2000" kern="100" dirty="0">
                <a:latin typeface="Times New Roman"/>
                <a:ea typeface="宋体"/>
              </a:rPr>
              <a:t>的影片宣传画处理成宽度</a:t>
            </a:r>
            <a:r>
              <a:rPr lang="en-US" altLang="zh-CN" sz="2000" kern="100" dirty="0">
                <a:latin typeface="Times New Roman"/>
                <a:ea typeface="宋体"/>
              </a:rPr>
              <a:t>250</a:t>
            </a:r>
            <a:r>
              <a:rPr lang="zh-CN" altLang="en-US" sz="2000" kern="100" dirty="0">
                <a:latin typeface="Times New Roman"/>
                <a:ea typeface="宋体"/>
              </a:rPr>
              <a:t>，高度</a:t>
            </a:r>
            <a:r>
              <a:rPr lang="en-US" altLang="zh-CN" sz="2000" kern="100" dirty="0">
                <a:latin typeface="Times New Roman"/>
                <a:ea typeface="宋体"/>
              </a:rPr>
              <a:t>330</a:t>
            </a:r>
            <a:r>
              <a:rPr lang="zh-CN" altLang="en-US" sz="2000" kern="100" dirty="0">
                <a:latin typeface="Times New Roman"/>
                <a:ea typeface="宋体"/>
              </a:rPr>
              <a:t>。之后按下述步骤制作该</a:t>
            </a:r>
            <a:r>
              <a:rPr lang="en-US" altLang="zh-CN" sz="2000" kern="100" dirty="0">
                <a:latin typeface="Times New Roman"/>
                <a:ea typeface="宋体"/>
              </a:rPr>
              <a:t>GIF</a:t>
            </a:r>
            <a:r>
              <a:rPr lang="zh-CN" altLang="en-US" sz="2000" kern="100" dirty="0">
                <a:latin typeface="Times New Roman"/>
                <a:ea typeface="宋体"/>
              </a:rPr>
              <a:t>动画。</a:t>
            </a:r>
            <a:endParaRPr lang="zh-CN" altLang="en-US" sz="2000" kern="100" dirty="0">
              <a:latin typeface="Times New Roman"/>
              <a:ea typeface="宋体"/>
            </a:endParaRPr>
          </a:p>
          <a:p>
            <a:pPr indent="542925" algn="just">
              <a:spcAft>
                <a:spcPts val="18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：新建文件，宽度：</a:t>
            </a:r>
            <a:r>
              <a:rPr lang="en-US" altLang="zh-CN" sz="2000" kern="100" dirty="0">
                <a:latin typeface="Times New Roman"/>
                <a:ea typeface="宋体"/>
              </a:rPr>
              <a:t>250</a:t>
            </a:r>
            <a:r>
              <a:rPr lang="zh-CN" altLang="en-US" sz="2000" kern="100" dirty="0">
                <a:latin typeface="Times New Roman"/>
                <a:ea typeface="宋体"/>
              </a:rPr>
              <a:t>，高度：</a:t>
            </a:r>
            <a:r>
              <a:rPr lang="en-US" altLang="zh-CN" sz="2000" kern="100" dirty="0">
                <a:latin typeface="Times New Roman"/>
                <a:ea typeface="宋体"/>
              </a:rPr>
              <a:t>330</a:t>
            </a:r>
            <a:r>
              <a:rPr lang="zh-CN" altLang="en-US" sz="2000" kern="100" dirty="0">
                <a:latin typeface="Times New Roman"/>
                <a:ea typeface="宋体"/>
              </a:rPr>
              <a:t>；</a:t>
            </a:r>
            <a:endParaRPr lang="zh-CN" altLang="en-US" sz="2000" kern="100" dirty="0">
              <a:latin typeface="Times New Roman"/>
              <a:ea typeface="宋体"/>
            </a:endParaRPr>
          </a:p>
          <a:p>
            <a:pPr indent="542925" algn="just">
              <a:spcAft>
                <a:spcPts val="18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：单击“添加图像”按钮，添加前述处理好的</a:t>
            </a:r>
            <a:r>
              <a:rPr lang="en-US" altLang="zh-CN" sz="2000" kern="100" dirty="0">
                <a:latin typeface="Times New Roman"/>
                <a:ea typeface="宋体"/>
              </a:rPr>
              <a:t>8</a:t>
            </a:r>
            <a:r>
              <a:rPr lang="zh-CN" altLang="en-US" sz="2000" kern="100" dirty="0">
                <a:latin typeface="Times New Roman"/>
                <a:ea typeface="宋体"/>
              </a:rPr>
              <a:t>个图像文件； </a:t>
            </a:r>
            <a:endParaRPr lang="zh-CN" altLang="en-US" sz="2000" kern="100" dirty="0">
              <a:latin typeface="Times New Roman"/>
              <a:ea typeface="宋体"/>
            </a:endParaRPr>
          </a:p>
          <a:p>
            <a:pPr indent="542925" algn="just">
              <a:spcAft>
                <a:spcPts val="18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：选定“对象管理器面板”新添的</a:t>
            </a:r>
            <a:r>
              <a:rPr lang="en-US" altLang="zh-CN" sz="2000" kern="100" dirty="0">
                <a:latin typeface="Times New Roman"/>
                <a:ea typeface="宋体"/>
              </a:rPr>
              <a:t>8</a:t>
            </a:r>
            <a:r>
              <a:rPr lang="zh-CN" altLang="en-US" sz="2000" kern="100" dirty="0">
                <a:latin typeface="Times New Roman"/>
                <a:ea typeface="宋体"/>
              </a:rPr>
              <a:t>个对象，右击鼠标，在快捷菜单中选择“分配到帧”，结果</a:t>
            </a:r>
            <a:r>
              <a:rPr lang="zh-CN" altLang="en-US" sz="2000" kern="100" dirty="0" smtClean="0">
                <a:latin typeface="Times New Roman"/>
                <a:ea typeface="宋体"/>
              </a:rPr>
              <a:t>如后续图所</a:t>
            </a:r>
            <a:r>
              <a:rPr lang="zh-CN" altLang="en-US" sz="2000" kern="100" dirty="0">
                <a:latin typeface="Times New Roman"/>
                <a:ea typeface="宋体"/>
              </a:rPr>
              <a:t>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AutoShape 1"/>
          <p:cNvSpPr>
            <a:spLocks noChangeAspect="1" noChangeArrowheads="1"/>
          </p:cNvSpPr>
          <p:nvPr/>
        </p:nvSpPr>
        <p:spPr bwMode="auto">
          <a:xfrm>
            <a:off x="0" y="457200"/>
            <a:ext cx="5486400" cy="39147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7" name="组合 133"/>
          <p:cNvGrpSpPr/>
          <p:nvPr/>
        </p:nvGrpSpPr>
        <p:grpSpPr bwMode="auto">
          <a:xfrm>
            <a:off x="1104899" y="3909"/>
            <a:ext cx="7205851" cy="5139591"/>
            <a:chOff x="0" y="0"/>
            <a:chExt cx="54864" cy="39147"/>
          </a:xfrm>
        </p:grpSpPr>
        <p:pic>
          <p:nvPicPr>
            <p:cNvPr id="128" name="图片 128"/>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4864" cy="39147"/>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131"/>
            <p:cNvSpPr txBox="1">
              <a:spLocks noChangeArrowheads="1"/>
            </p:cNvSpPr>
            <p:nvPr/>
          </p:nvSpPr>
          <p:spPr bwMode="auto">
            <a:xfrm>
              <a:off x="31146" y="30070"/>
              <a:ext cx="20574" cy="2110"/>
            </a:xfrm>
            <a:prstGeom prst="rect">
              <a:avLst/>
            </a:prstGeom>
            <a:solidFill>
              <a:srgbClr val="FFFFFF"/>
            </a:solidFill>
            <a:ln>
              <a:noFill/>
            </a:ln>
            <a:effectLst>
              <a:outerShdw dist="63501" dir="3419993" algn="t" rotWithShape="0">
                <a:srgbClr val="000000">
                  <a:alpha val="79999"/>
                </a:srgbClr>
              </a:outerShdw>
            </a:effectLst>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ctr"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pP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sz="1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分配到帧”得到</a:t>
              </a:r>
              <a:r>
                <a:rPr kumimoji="0" lang="en-US" altLang="zh-CN" sz="1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8</a:t>
              </a: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个画面帧</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矩形 130"/>
            <p:cNvSpPr>
              <a:spLocks noChangeArrowheads="1"/>
            </p:cNvSpPr>
            <p:nvPr/>
          </p:nvSpPr>
          <p:spPr bwMode="auto">
            <a:xfrm>
              <a:off x="571" y="27051"/>
              <a:ext cx="53816" cy="10287"/>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lstStyle/>
            <a:p>
              <a:endParaRPr lang="zh-CN" altLang="en-US"/>
            </a:p>
          </p:txBody>
        </p:sp>
      </p:grpSp>
      <p:sp>
        <p:nvSpPr>
          <p:cNvPr id="10"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Rectangle 8"/>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9"/>
          <p:cNvSpPr>
            <a:spLocks noChangeArrowheads="1"/>
          </p:cNvSpPr>
          <p:nvPr/>
        </p:nvSpPr>
        <p:spPr bwMode="auto">
          <a:xfrm>
            <a:off x="0" y="4371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130" y="1596392"/>
            <a:ext cx="3352800" cy="1938992"/>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：单击菜单栏“视频</a:t>
            </a:r>
            <a:r>
              <a:rPr lang="en-US" altLang="zh-CN" sz="2000" kern="100" dirty="0">
                <a:latin typeface="Times New Roman"/>
                <a:ea typeface="宋体"/>
              </a:rPr>
              <a:t>F/X”→“</a:t>
            </a:r>
            <a:r>
              <a:rPr lang="zh-CN" altLang="en-US" sz="2000" kern="100" dirty="0">
                <a:latin typeface="Times New Roman"/>
                <a:ea typeface="宋体"/>
              </a:rPr>
              <a:t>电影”→“翻转页面</a:t>
            </a:r>
            <a:r>
              <a:rPr lang="en-US" altLang="zh-CN" sz="2000" kern="100" dirty="0">
                <a:latin typeface="Times New Roman"/>
                <a:ea typeface="宋体"/>
              </a:rPr>
              <a:t>—</a:t>
            </a:r>
            <a:r>
              <a:rPr lang="zh-CN" altLang="en-US" sz="2000" kern="100" dirty="0">
                <a:latin typeface="Times New Roman"/>
                <a:ea typeface="宋体"/>
              </a:rPr>
              <a:t>电影</a:t>
            </a:r>
            <a:r>
              <a:rPr lang="en-US" altLang="zh-CN" sz="2000" kern="100" dirty="0">
                <a:latin typeface="Times New Roman"/>
                <a:ea typeface="宋体"/>
              </a:rPr>
              <a:t>…”</a:t>
            </a:r>
            <a:r>
              <a:rPr lang="zh-CN" altLang="en-US" sz="2000" kern="100" dirty="0">
                <a:latin typeface="Times New Roman"/>
                <a:ea typeface="宋体"/>
              </a:rPr>
              <a:t>，弹出</a:t>
            </a:r>
            <a:r>
              <a:rPr lang="zh-CN" altLang="en-US" sz="2000" kern="100" dirty="0" smtClean="0">
                <a:latin typeface="Times New Roman"/>
                <a:ea typeface="宋体"/>
              </a:rPr>
              <a:t>如右图所</a:t>
            </a:r>
            <a:r>
              <a:rPr lang="zh-CN" altLang="en-US" sz="2000" kern="100" dirty="0">
                <a:latin typeface="Times New Roman"/>
                <a:ea typeface="宋体"/>
              </a:rPr>
              <a:t>示“添加效果”对话框，按图设置相关参数，完成第</a:t>
            </a:r>
            <a:r>
              <a:rPr lang="en-US" altLang="zh-CN" sz="2000" kern="100" dirty="0">
                <a:latin typeface="Times New Roman"/>
                <a:ea typeface="宋体"/>
              </a:rPr>
              <a:t>1-2</a:t>
            </a:r>
            <a:r>
              <a:rPr lang="zh-CN" altLang="en-US" sz="2000" kern="100" dirty="0">
                <a:latin typeface="Times New Roman"/>
                <a:ea typeface="宋体"/>
              </a:rPr>
              <a:t>帧间的画面帧的添加；</a:t>
            </a:r>
            <a:endParaRPr lang="zh-CN" altLang="en-US" sz="2000" kern="100" dirty="0">
              <a:latin typeface="Times New Roman"/>
              <a:ea typeface="宋体"/>
            </a:endParaRPr>
          </a:p>
        </p:txBody>
      </p:sp>
      <p:pic>
        <p:nvPicPr>
          <p:cNvPr id="38913"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57600" y="426427"/>
            <a:ext cx="5334000" cy="4278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95300" y="224969"/>
            <a:ext cx="8153400" cy="4708981"/>
          </a:xfrm>
          <a:prstGeom prst="rect">
            <a:avLst/>
          </a:prstGeom>
        </p:spPr>
        <p:txBody>
          <a:bodyPr wrap="square">
            <a:spAutoFit/>
          </a:bodyPr>
          <a:lstStyle/>
          <a:p>
            <a:pPr indent="542925" algn="just">
              <a:spcAft>
                <a:spcPts val="12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：按步骤</a:t>
            </a:r>
            <a:r>
              <a:rPr lang="en-US" altLang="zh-CN" sz="2000" kern="100" dirty="0">
                <a:latin typeface="Times New Roman"/>
                <a:ea typeface="宋体"/>
              </a:rPr>
              <a:t>4</a:t>
            </a:r>
            <a:r>
              <a:rPr lang="zh-CN" altLang="en-US" sz="2000" kern="100" dirty="0">
                <a:latin typeface="Times New Roman"/>
                <a:ea typeface="宋体"/>
              </a:rPr>
              <a:t>分别在图</a:t>
            </a:r>
            <a:r>
              <a:rPr lang="en-US" altLang="zh-CN" sz="2000" kern="100" dirty="0">
                <a:latin typeface="Times New Roman"/>
                <a:ea typeface="宋体"/>
              </a:rPr>
              <a:t>8-22</a:t>
            </a:r>
            <a:r>
              <a:rPr lang="zh-CN" altLang="en-US" sz="2000" kern="100" dirty="0">
                <a:latin typeface="Times New Roman"/>
                <a:ea typeface="宋体"/>
              </a:rPr>
              <a:t>帧面板中其它两两帧之间插入</a:t>
            </a:r>
            <a:r>
              <a:rPr lang="en-US" altLang="zh-CN" sz="2000" kern="100" dirty="0">
                <a:latin typeface="Times New Roman"/>
                <a:ea typeface="宋体"/>
              </a:rPr>
              <a:t>6</a:t>
            </a:r>
            <a:r>
              <a:rPr lang="zh-CN" altLang="en-US" sz="2000" kern="100" dirty="0">
                <a:latin typeface="Times New Roman"/>
                <a:ea typeface="宋体"/>
              </a:rPr>
              <a:t>个效果画面帧；</a:t>
            </a:r>
            <a:endParaRPr lang="zh-CN" altLang="en-US" sz="2000" kern="100" dirty="0">
              <a:latin typeface="Times New Roman"/>
              <a:ea typeface="宋体"/>
            </a:endParaRPr>
          </a:p>
          <a:p>
            <a:pPr indent="542925" algn="just">
              <a:spcAft>
                <a:spcPts val="12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：复制第</a:t>
            </a:r>
            <a:r>
              <a:rPr lang="en-US" altLang="zh-CN" sz="2000" kern="100" dirty="0">
                <a:latin typeface="Times New Roman"/>
                <a:ea typeface="宋体"/>
              </a:rPr>
              <a:t>1</a:t>
            </a:r>
            <a:r>
              <a:rPr lang="zh-CN" altLang="en-US" sz="2000" kern="100" dirty="0">
                <a:latin typeface="Times New Roman"/>
                <a:ea typeface="宋体"/>
              </a:rPr>
              <a:t>帧，并移动到最后一帧；</a:t>
            </a:r>
            <a:endParaRPr lang="zh-CN" altLang="en-US" sz="2000" kern="100" dirty="0">
              <a:latin typeface="Times New Roman"/>
              <a:ea typeface="宋体"/>
            </a:endParaRPr>
          </a:p>
          <a:p>
            <a:pPr indent="542925" algn="just">
              <a:spcAft>
                <a:spcPts val="1200"/>
              </a:spcAft>
            </a:pPr>
            <a:r>
              <a:rPr lang="zh-CN" altLang="en-US" sz="2000" kern="100" dirty="0">
                <a:latin typeface="Times New Roman"/>
                <a:ea typeface="宋体"/>
              </a:rPr>
              <a:t>步骤</a:t>
            </a:r>
            <a:r>
              <a:rPr lang="en-US" altLang="zh-CN" sz="2000" kern="100" dirty="0">
                <a:latin typeface="Times New Roman"/>
                <a:ea typeface="宋体"/>
              </a:rPr>
              <a:t>7</a:t>
            </a:r>
            <a:r>
              <a:rPr lang="zh-CN" altLang="en-US" sz="2000" kern="100" dirty="0">
                <a:latin typeface="Times New Roman"/>
                <a:ea typeface="宋体"/>
              </a:rPr>
              <a:t>：按步骤</a:t>
            </a:r>
            <a:r>
              <a:rPr lang="en-US" altLang="zh-CN" sz="2000" kern="100" dirty="0">
                <a:latin typeface="Times New Roman"/>
                <a:ea typeface="宋体"/>
              </a:rPr>
              <a:t>4</a:t>
            </a:r>
            <a:r>
              <a:rPr lang="zh-CN" altLang="en-US" sz="2000" kern="100" dirty="0">
                <a:latin typeface="Times New Roman"/>
                <a:ea typeface="宋体"/>
              </a:rPr>
              <a:t>在最后两帧之间添加</a:t>
            </a:r>
            <a:r>
              <a:rPr lang="en-US" altLang="zh-CN" sz="2000" kern="100" dirty="0">
                <a:latin typeface="Times New Roman"/>
                <a:ea typeface="宋体"/>
              </a:rPr>
              <a:t>6</a:t>
            </a:r>
            <a:r>
              <a:rPr lang="zh-CN" altLang="en-US" sz="2000" kern="100" dirty="0">
                <a:latin typeface="Times New Roman"/>
                <a:ea typeface="宋体"/>
              </a:rPr>
              <a:t>个效果画面帧，完成后删除最后一帧；</a:t>
            </a:r>
            <a:endParaRPr lang="zh-CN" altLang="en-US" sz="2000" kern="100" dirty="0">
              <a:latin typeface="Times New Roman"/>
              <a:ea typeface="宋体"/>
            </a:endParaRPr>
          </a:p>
          <a:p>
            <a:pPr indent="542925" algn="just">
              <a:spcAft>
                <a:spcPts val="1200"/>
              </a:spcAft>
            </a:pPr>
            <a:r>
              <a:rPr lang="zh-CN" altLang="en-US" sz="2000" kern="100" dirty="0">
                <a:latin typeface="Times New Roman"/>
                <a:ea typeface="宋体"/>
              </a:rPr>
              <a:t>步骤</a:t>
            </a:r>
            <a:r>
              <a:rPr lang="en-US" altLang="zh-CN" sz="2000" kern="100" dirty="0">
                <a:latin typeface="Times New Roman"/>
                <a:ea typeface="宋体"/>
              </a:rPr>
              <a:t>8</a:t>
            </a:r>
            <a:r>
              <a:rPr lang="zh-CN" altLang="en-US" sz="2000" kern="100" dirty="0">
                <a:latin typeface="Times New Roman"/>
                <a:ea typeface="宋体"/>
              </a:rPr>
              <a:t>：设置关键帧画面停留时间</a:t>
            </a:r>
            <a:r>
              <a:rPr lang="en-US" altLang="zh-CN" sz="2000" kern="100" dirty="0">
                <a:latin typeface="Times New Roman"/>
                <a:ea typeface="宋体"/>
              </a:rPr>
              <a:t>1.5</a:t>
            </a:r>
            <a:r>
              <a:rPr lang="zh-CN" altLang="en-US" sz="2000" kern="100" dirty="0">
                <a:latin typeface="Times New Roman"/>
                <a:ea typeface="宋体"/>
              </a:rPr>
              <a:t>秒。选定“对象管理器面板”的第</a:t>
            </a:r>
            <a:r>
              <a:rPr lang="en-US" altLang="zh-CN" sz="2000" kern="100" dirty="0">
                <a:latin typeface="Times New Roman"/>
                <a:ea typeface="宋体"/>
              </a:rPr>
              <a:t>1</a:t>
            </a:r>
            <a:r>
              <a:rPr lang="zh-CN" altLang="en-US" sz="2000" kern="100" dirty="0">
                <a:latin typeface="Times New Roman"/>
                <a:ea typeface="宋体"/>
              </a:rPr>
              <a:t>、</a:t>
            </a:r>
            <a:r>
              <a:rPr lang="en-US" altLang="zh-CN" sz="2000" kern="100" dirty="0">
                <a:latin typeface="Times New Roman"/>
                <a:ea typeface="宋体"/>
              </a:rPr>
              <a:t>8</a:t>
            </a:r>
            <a:r>
              <a:rPr lang="zh-CN" altLang="en-US" sz="2000" kern="100" dirty="0">
                <a:latin typeface="Times New Roman"/>
                <a:ea typeface="宋体"/>
              </a:rPr>
              <a:t>、</a:t>
            </a:r>
            <a:r>
              <a:rPr lang="en-US" altLang="zh-CN" sz="2000" kern="100" dirty="0">
                <a:latin typeface="Times New Roman"/>
                <a:ea typeface="宋体"/>
              </a:rPr>
              <a:t>15</a:t>
            </a:r>
            <a:r>
              <a:rPr lang="zh-CN" altLang="en-US" sz="2000" kern="100" dirty="0">
                <a:latin typeface="Times New Roman"/>
                <a:ea typeface="宋体"/>
              </a:rPr>
              <a:t>、</a:t>
            </a:r>
            <a:r>
              <a:rPr lang="en-US" altLang="zh-CN" sz="2000" kern="100" dirty="0">
                <a:latin typeface="Times New Roman"/>
                <a:ea typeface="宋体"/>
              </a:rPr>
              <a:t>22</a:t>
            </a:r>
            <a:r>
              <a:rPr lang="zh-CN" altLang="en-US" sz="2000" kern="100" dirty="0">
                <a:latin typeface="Times New Roman"/>
                <a:ea typeface="宋体"/>
              </a:rPr>
              <a:t>、</a:t>
            </a:r>
            <a:r>
              <a:rPr lang="en-US" altLang="zh-CN" sz="2000" kern="100" dirty="0">
                <a:latin typeface="Times New Roman"/>
                <a:ea typeface="宋体"/>
              </a:rPr>
              <a:t>29</a:t>
            </a:r>
            <a:r>
              <a:rPr lang="zh-CN" altLang="en-US" sz="2000" kern="100" dirty="0">
                <a:latin typeface="Times New Roman"/>
                <a:ea typeface="宋体"/>
              </a:rPr>
              <a:t>、</a:t>
            </a:r>
            <a:r>
              <a:rPr lang="en-US" altLang="zh-CN" sz="2000" kern="100" dirty="0">
                <a:latin typeface="Times New Roman"/>
                <a:ea typeface="宋体"/>
              </a:rPr>
              <a:t>36</a:t>
            </a:r>
            <a:r>
              <a:rPr lang="zh-CN" altLang="en-US" sz="2000" kern="100" dirty="0">
                <a:latin typeface="Times New Roman"/>
                <a:ea typeface="宋体"/>
              </a:rPr>
              <a:t>、</a:t>
            </a:r>
            <a:r>
              <a:rPr lang="en-US" altLang="zh-CN" sz="2000" kern="100" dirty="0">
                <a:latin typeface="Times New Roman"/>
                <a:ea typeface="宋体"/>
              </a:rPr>
              <a:t>43</a:t>
            </a:r>
            <a:r>
              <a:rPr lang="zh-CN" altLang="en-US" sz="2000" kern="100" dirty="0">
                <a:latin typeface="Times New Roman"/>
                <a:ea typeface="宋体"/>
              </a:rPr>
              <a:t>、</a:t>
            </a:r>
            <a:r>
              <a:rPr lang="en-US" altLang="zh-CN" sz="2000" kern="100" dirty="0">
                <a:latin typeface="Times New Roman"/>
                <a:ea typeface="宋体"/>
              </a:rPr>
              <a:t>50</a:t>
            </a:r>
            <a:r>
              <a:rPr lang="zh-CN" altLang="en-US" sz="2000" kern="100" dirty="0">
                <a:latin typeface="Times New Roman"/>
                <a:ea typeface="宋体"/>
              </a:rPr>
              <a:t>帧，右击鼠标，在快捷菜单中选择“画面帧属性</a:t>
            </a:r>
            <a:r>
              <a:rPr lang="en-US" altLang="zh-CN" sz="2000" kern="100" dirty="0">
                <a:latin typeface="Times New Roman"/>
                <a:ea typeface="宋体"/>
              </a:rPr>
              <a:t>…”</a:t>
            </a:r>
            <a:r>
              <a:rPr lang="zh-CN" altLang="en-US" sz="2000" kern="100" dirty="0">
                <a:latin typeface="Times New Roman"/>
                <a:ea typeface="宋体"/>
              </a:rPr>
              <a:t>设置延迟时间为</a:t>
            </a:r>
            <a:r>
              <a:rPr lang="en-US" altLang="zh-CN" sz="2000" kern="100" dirty="0" smtClean="0">
                <a:latin typeface="Times New Roman"/>
                <a:ea typeface="宋体"/>
              </a:rPr>
              <a:t>150</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spcAft>
                <a:spcPts val="1200"/>
              </a:spcAft>
            </a:pPr>
            <a:r>
              <a:rPr lang="zh-CN" altLang="en-US" sz="2000" kern="100" dirty="0" smtClean="0">
                <a:latin typeface="Times New Roman"/>
                <a:ea typeface="宋体"/>
              </a:rPr>
              <a:t>步骤</a:t>
            </a:r>
            <a:r>
              <a:rPr lang="en-US" altLang="zh-CN" sz="2000" kern="100" dirty="0">
                <a:latin typeface="Times New Roman"/>
                <a:ea typeface="宋体"/>
              </a:rPr>
              <a:t>9</a:t>
            </a:r>
            <a:r>
              <a:rPr lang="zh-CN" altLang="en-US" sz="2000" kern="100" dirty="0">
                <a:latin typeface="Times New Roman"/>
                <a:ea typeface="宋体"/>
              </a:rPr>
              <a:t>：优化</a:t>
            </a:r>
            <a:r>
              <a:rPr lang="en-US" altLang="zh-CN" sz="2000" kern="100" dirty="0">
                <a:latin typeface="Times New Roman"/>
                <a:ea typeface="宋体"/>
              </a:rPr>
              <a:t>GIF</a:t>
            </a:r>
            <a:r>
              <a:rPr lang="zh-CN" altLang="en-US" sz="2000" kern="100" dirty="0" smtClean="0">
                <a:latin typeface="Times New Roman"/>
                <a:ea typeface="宋体"/>
              </a:rPr>
              <a:t>动画；</a:t>
            </a:r>
            <a:endParaRPr lang="en-US" altLang="zh-CN" sz="2000" kern="100" dirty="0" smtClean="0">
              <a:latin typeface="Times New Roman"/>
              <a:ea typeface="宋体"/>
            </a:endParaRPr>
          </a:p>
          <a:p>
            <a:pPr indent="542925" algn="just">
              <a:spcAft>
                <a:spcPts val="1200"/>
              </a:spcAft>
            </a:pPr>
            <a:r>
              <a:rPr lang="zh-CN" altLang="en-US" sz="2000" kern="100" dirty="0" smtClean="0">
                <a:latin typeface="Times New Roman"/>
                <a:ea typeface="宋体"/>
              </a:rPr>
              <a:t>步骤</a:t>
            </a:r>
            <a:r>
              <a:rPr lang="en-US" altLang="zh-CN" sz="2000" kern="100" dirty="0">
                <a:latin typeface="Times New Roman"/>
                <a:ea typeface="宋体"/>
              </a:rPr>
              <a:t>10</a:t>
            </a:r>
            <a:r>
              <a:rPr lang="zh-CN" altLang="en-US" sz="2000" kern="100" dirty="0">
                <a:latin typeface="Times New Roman"/>
                <a:ea typeface="宋体"/>
              </a:rPr>
              <a:t>：预览</a:t>
            </a:r>
            <a:r>
              <a:rPr lang="en-US" altLang="zh-CN" sz="2000" kern="100" dirty="0">
                <a:latin typeface="Times New Roman"/>
                <a:ea typeface="宋体"/>
              </a:rPr>
              <a:t>GIF</a:t>
            </a:r>
            <a:r>
              <a:rPr lang="zh-CN" altLang="en-US" sz="2000" kern="100" dirty="0" smtClean="0">
                <a:latin typeface="Times New Roman"/>
                <a:ea typeface="宋体"/>
              </a:rPr>
              <a:t>动画；</a:t>
            </a:r>
            <a:endParaRPr lang="zh-CN" altLang="en-US" sz="2000" kern="100" dirty="0">
              <a:latin typeface="Times New Roman"/>
              <a:ea typeface="宋体"/>
            </a:endParaRPr>
          </a:p>
          <a:p>
            <a:pPr indent="542925" algn="just">
              <a:spcAft>
                <a:spcPts val="1200"/>
              </a:spcAft>
            </a:pPr>
            <a:r>
              <a:rPr lang="zh-CN" altLang="en-US" sz="2000" kern="100" dirty="0">
                <a:latin typeface="Times New Roman"/>
                <a:ea typeface="宋体"/>
              </a:rPr>
              <a:t>步骤</a:t>
            </a:r>
            <a:r>
              <a:rPr lang="en-US" altLang="zh-CN" sz="2000" kern="100" dirty="0">
                <a:latin typeface="Times New Roman"/>
                <a:ea typeface="宋体"/>
              </a:rPr>
              <a:t>11</a:t>
            </a:r>
            <a:r>
              <a:rPr lang="zh-CN" altLang="en-US" sz="2000" kern="100" dirty="0">
                <a:latin typeface="Times New Roman"/>
                <a:ea typeface="宋体"/>
              </a:rPr>
              <a:t>：输出</a:t>
            </a:r>
            <a:r>
              <a:rPr lang="en-US" altLang="zh-CN" sz="2000" kern="100" dirty="0">
                <a:latin typeface="Times New Roman"/>
                <a:ea typeface="宋体"/>
              </a:rPr>
              <a:t>GIF</a:t>
            </a:r>
            <a:r>
              <a:rPr lang="zh-CN" altLang="en-US" sz="2000" kern="100" dirty="0">
                <a:latin typeface="Times New Roman"/>
                <a:ea typeface="宋体"/>
              </a:rPr>
              <a:t>动画。单击菜单栏“文件”→“另存为”→“</a:t>
            </a:r>
            <a:r>
              <a:rPr lang="en-US" altLang="zh-CN" sz="2000" kern="100" dirty="0">
                <a:latin typeface="Times New Roman"/>
                <a:ea typeface="宋体"/>
              </a:rPr>
              <a:t>GIF</a:t>
            </a:r>
            <a:r>
              <a:rPr lang="zh-CN" altLang="en-US" sz="2000" kern="100" dirty="0">
                <a:latin typeface="Times New Roman"/>
                <a:ea typeface="宋体"/>
              </a:rPr>
              <a:t>文件</a:t>
            </a:r>
            <a:r>
              <a:rPr lang="en-US" altLang="zh-CN" sz="2000" kern="100" dirty="0">
                <a:latin typeface="Times New Roman"/>
                <a:ea typeface="宋体"/>
              </a:rPr>
              <a:t>…”</a:t>
            </a:r>
            <a:r>
              <a:rPr lang="zh-CN" altLang="en-US" sz="2000" kern="100" dirty="0">
                <a:latin typeface="Times New Roman"/>
                <a:ea typeface="宋体"/>
              </a:rPr>
              <a:t>，弹出对话框中选择保存位置，文件名为“排名前</a:t>
            </a:r>
            <a:r>
              <a:rPr lang="en-US" altLang="zh-CN" sz="2000" kern="100" dirty="0">
                <a:latin typeface="Times New Roman"/>
                <a:ea typeface="宋体"/>
              </a:rPr>
              <a:t>8</a:t>
            </a:r>
            <a:r>
              <a:rPr lang="zh-CN" altLang="en-US" sz="2000" kern="100" dirty="0">
                <a:latin typeface="Times New Roman"/>
                <a:ea typeface="宋体"/>
              </a:rPr>
              <a:t>电影</a:t>
            </a:r>
            <a:r>
              <a:rPr lang="en-US" altLang="zh-CN" sz="2000" kern="100" dirty="0">
                <a:latin typeface="Times New Roman"/>
                <a:ea typeface="宋体"/>
              </a:rPr>
              <a:t>.gif”</a:t>
            </a:r>
            <a:r>
              <a:rPr lang="zh-CN" altLang="en-US" sz="2000" kern="100" dirty="0">
                <a:latin typeface="Times New Roman"/>
                <a:ea typeface="宋体"/>
              </a:rPr>
              <a:t>。</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4800" y="1984950"/>
            <a:ext cx="3124800" cy="1173600"/>
            <a:chOff x="1828800" y="1567801"/>
            <a:chExt cx="5334000" cy="2000746"/>
          </a:xfrm>
        </p:grpSpPr>
        <p:grpSp>
          <p:nvGrpSpPr>
            <p:cNvPr id="3" name="组合 2"/>
            <p:cNvGrpSpPr/>
            <p:nvPr/>
          </p:nvGrpSpPr>
          <p:grpSpPr>
            <a:xfrm>
              <a:off x="1828800" y="1567801"/>
              <a:ext cx="5334000" cy="2000746"/>
              <a:chOff x="1828800" y="1567801"/>
              <a:chExt cx="53340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pic>
            <p:nvPicPr>
              <p:cNvPr id="1025"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1580203"/>
                <a:ext cx="1988344" cy="198834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2400" dirty="0">
                    <a:solidFill>
                      <a:srgbClr val="FFFFFF"/>
                    </a:solidFill>
                    <a:latin typeface="Open Sans Light" charset="0"/>
                    <a:cs typeface="Open Sans Light" charset="0"/>
                    <a:sym typeface="Open Sans Light" charset="0"/>
                  </a:rPr>
                  <a:t>任务陈述</a:t>
                </a:r>
                <a:endParaRPr lang="en-US" sz="2400" dirty="0">
                  <a:solidFill>
                    <a:srgbClr val="FFFFFF"/>
                  </a:solidFill>
                  <a:latin typeface="Open Sans Light" charset="0"/>
                  <a:cs typeface="Open Sans Light" charset="0"/>
                  <a:sym typeface="Open Sans Light" charset="0"/>
                </a:endParaRPr>
              </a:p>
            </p:txBody>
          </p:sp>
        </p:grpSp>
        <p:pic>
          <p:nvPicPr>
            <p:cNvPr id="24579"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82782"/>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582000" y="285750"/>
            <a:ext cx="5333400" cy="4572000"/>
            <a:chOff x="3658200" y="438150"/>
            <a:chExt cx="5333400" cy="4267200"/>
          </a:xfrm>
        </p:grpSpPr>
        <p:sp>
          <p:nvSpPr>
            <p:cNvPr id="16" name="Rectangle 8"/>
            <p:cNvSpPr/>
            <p:nvPr/>
          </p:nvSpPr>
          <p:spPr bwMode="auto">
            <a:xfrm>
              <a:off x="3658200" y="438150"/>
              <a:ext cx="5333400" cy="4267200"/>
            </a:xfrm>
            <a:prstGeom prst="rect">
              <a:avLst/>
            </a:prstGeom>
            <a:solidFill>
              <a:schemeClr val="bg1">
                <a:lumMod val="85000"/>
              </a:schemeClr>
            </a:solidFill>
            <a:ln w="25400">
              <a:solidFill>
                <a:schemeClr val="tx1">
                  <a:alpha val="0"/>
                </a:schemeClr>
              </a:solidFill>
              <a:miter lim="800000"/>
            </a:ln>
          </p:spPr>
          <p:txBody>
            <a:bodyPr lIns="0" tIns="0" rIns="0" bIns="0"/>
            <a:lstStyle/>
            <a:p>
              <a:endParaRPr lang="en-US"/>
            </a:p>
          </p:txBody>
        </p:sp>
        <p:sp>
          <p:nvSpPr>
            <p:cNvPr id="6" name="矩形 5"/>
            <p:cNvSpPr/>
            <p:nvPr/>
          </p:nvSpPr>
          <p:spPr>
            <a:xfrm>
              <a:off x="3886500" y="521541"/>
              <a:ext cx="4876800" cy="4100418"/>
            </a:xfrm>
            <a:prstGeom prst="rect">
              <a:avLst/>
            </a:prstGeom>
          </p:spPr>
          <p:txBody>
            <a:bodyPr wrap="square">
              <a:spAutoFit/>
            </a:bodyPr>
            <a:lstStyle/>
            <a:p>
              <a:pPr indent="457200" algn="just">
                <a:lnSpc>
                  <a:spcPct val="110000"/>
                </a:lnSpc>
                <a:spcAft>
                  <a:spcPts val="500"/>
                </a:spcAft>
              </a:pPr>
              <a:r>
                <a:rPr lang="zh-CN" altLang="zh-CN" dirty="0"/>
                <a:t>某网站设计公司最近接下了“影视指南针”网站设计项目，立即成立该项目的开发小组，刚参加工作的李某很荣幸地成为了该项目组成员。经过项目组的前期调查，明确“影视指南针”网站主题为提供最新影视资讯、在线播放、影视下载等。项目组给李某分派了两个任务：</a:t>
              </a:r>
              <a:endParaRPr lang="zh-CN" altLang="zh-CN" dirty="0"/>
            </a:p>
            <a:p>
              <a:pPr indent="457200" algn="just">
                <a:lnSpc>
                  <a:spcPct val="110000"/>
                </a:lnSpc>
                <a:spcAft>
                  <a:spcPts val="500"/>
                </a:spcAft>
              </a:pPr>
              <a:r>
                <a:rPr lang="en-US" altLang="zh-CN" dirty="0"/>
                <a:t>1.</a:t>
              </a:r>
              <a:r>
                <a:rPr lang="zh-CN" altLang="zh-CN" dirty="0"/>
                <a:t>为该网站设计并制作一个动态</a:t>
              </a:r>
              <a:r>
                <a:rPr lang="en-US" altLang="zh-CN" dirty="0"/>
                <a:t>Logo</a:t>
              </a:r>
              <a:endParaRPr lang="zh-CN" altLang="zh-CN" dirty="0"/>
            </a:p>
            <a:p>
              <a:pPr indent="457200" algn="just">
                <a:lnSpc>
                  <a:spcPct val="110000"/>
                </a:lnSpc>
                <a:spcAft>
                  <a:spcPts val="500"/>
                </a:spcAft>
              </a:pPr>
              <a:r>
                <a:rPr lang="en-US" altLang="zh-CN" dirty="0"/>
                <a:t>2.</a:t>
              </a:r>
              <a:r>
                <a:rPr lang="zh-CN" altLang="zh-CN" dirty="0"/>
                <a:t>制作一个观看排名前</a:t>
              </a:r>
              <a:r>
                <a:rPr lang="en-US" altLang="zh-CN" dirty="0"/>
                <a:t>8</a:t>
              </a:r>
              <a:r>
                <a:rPr lang="zh-CN" altLang="zh-CN" dirty="0"/>
                <a:t>的影片宣传画的轮换动画。</a:t>
              </a:r>
              <a:endParaRPr lang="zh-CN" altLang="zh-CN"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9517" y="571440"/>
            <a:ext cx="5064966" cy="646331"/>
          </a:xfrm>
          <a:prstGeom prst="rect">
            <a:avLst/>
          </a:prstGeom>
        </p:spPr>
        <p:txBody>
          <a:bodyPr wrap="square">
            <a:spAutoFit/>
          </a:bodyPr>
          <a:lstStyle/>
          <a:p>
            <a:pPr>
              <a:spcBef>
                <a:spcPts val="1200"/>
              </a:spcBef>
              <a:spcAft>
                <a:spcPts val="1200"/>
              </a:spcAft>
            </a:pPr>
            <a:r>
              <a:rPr lang="zh-CN" altLang="en-US" sz="3600" b="1" kern="100" dirty="0">
                <a:latin typeface="Times New Roman"/>
                <a:ea typeface="微软雅黑"/>
              </a:rPr>
              <a:t>任务</a:t>
            </a:r>
            <a:r>
              <a:rPr lang="en-US" altLang="zh-CN" sz="3600" b="1" kern="100" dirty="0">
                <a:latin typeface="Times New Roman"/>
                <a:ea typeface="微软雅黑"/>
              </a:rPr>
              <a:t>2 SWF</a:t>
            </a:r>
            <a:r>
              <a:rPr lang="zh-CN" altLang="en-US" sz="3600" b="1" kern="100" dirty="0">
                <a:latin typeface="Times New Roman"/>
                <a:ea typeface="微软雅黑"/>
              </a:rPr>
              <a:t>动画制作</a:t>
            </a:r>
            <a:endParaRPr lang="zh-CN" altLang="zh-CN" sz="3600" b="1" kern="100" dirty="0">
              <a:latin typeface="Times New Roman"/>
              <a:ea typeface="微软雅黑"/>
            </a:endParaRPr>
          </a:p>
        </p:txBody>
      </p:sp>
      <p:grpSp>
        <p:nvGrpSpPr>
          <p:cNvPr id="3" name="组合 2"/>
          <p:cNvGrpSpPr/>
          <p:nvPr/>
        </p:nvGrpSpPr>
        <p:grpSpPr>
          <a:xfrm>
            <a:off x="304800" y="1961105"/>
            <a:ext cx="3124200" cy="1171865"/>
            <a:chOff x="1828800" y="1567801"/>
            <a:chExt cx="53340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pic>
          <p:nvPicPr>
            <p:cNvPr id="1025"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1580203"/>
              <a:ext cx="1988344" cy="198834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2400" dirty="0" smtClean="0">
                  <a:solidFill>
                    <a:srgbClr val="FFFFFF"/>
                  </a:solidFill>
                  <a:latin typeface="Open Sans Light" charset="0"/>
                  <a:cs typeface="Open Sans Light" charset="0"/>
                  <a:sym typeface="Open Sans Light" charset="0"/>
                </a:rPr>
                <a:t>任务目标</a:t>
              </a:r>
              <a:endParaRPr lang="en-US" sz="2400" dirty="0">
                <a:solidFill>
                  <a:srgbClr val="FFFFFF"/>
                </a:solidFill>
                <a:latin typeface="Open Sans Light" charset="0"/>
                <a:cs typeface="Open Sans Light" charset="0"/>
                <a:sym typeface="Open Sans Light" charset="0"/>
              </a:endParaRPr>
            </a:p>
          </p:txBody>
        </p:sp>
        <p:pic>
          <p:nvPicPr>
            <p:cNvPr id="9"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79518"/>
              <a:ext cx="1982827" cy="198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矩形 3"/>
          <p:cNvSpPr/>
          <p:nvPr/>
        </p:nvSpPr>
        <p:spPr>
          <a:xfrm>
            <a:off x="3657600" y="1428750"/>
            <a:ext cx="5410200" cy="3383280"/>
          </a:xfrm>
          <a:prstGeom prst="rect">
            <a:avLst/>
          </a:prstGeom>
        </p:spPr>
        <p:txBody>
          <a:bodyPr wrap="square">
            <a:spAutoFit/>
          </a:bodyPr>
          <a:lstStyle/>
          <a:p>
            <a:pPr marL="342900" indent="-342900" algn="l">
              <a:lnSpc>
                <a:spcPct val="150000"/>
              </a:lnSpc>
              <a:buFont typeface="Wingdings" pitchFamily="2" charset="2"/>
              <a:buChar char=""/>
            </a:pPr>
            <a:r>
              <a:rPr lang="zh-CN" altLang="en-US" sz="2400" dirty="0"/>
              <a:t>掌握</a:t>
            </a:r>
            <a:r>
              <a:rPr lang="en-US" altLang="zh-CN" sz="2400" dirty="0" err="1"/>
              <a:t>SWISH Max</a:t>
            </a:r>
            <a:r>
              <a:rPr lang="zh-CN" altLang="en-US" sz="2400" dirty="0"/>
              <a:t>软件的使用方法</a:t>
            </a:r>
            <a:endParaRPr lang="zh-CN" altLang="en-US" sz="2400" dirty="0"/>
          </a:p>
          <a:p>
            <a:pPr marL="342900" indent="-342900" algn="l">
              <a:lnSpc>
                <a:spcPct val="150000"/>
              </a:lnSpc>
              <a:buFont typeface="Wingdings" pitchFamily="2" charset="2"/>
              <a:buChar char=""/>
            </a:pPr>
            <a:r>
              <a:rPr lang="zh-CN" altLang="en-US" sz="2400" dirty="0"/>
              <a:t>掌握用</a:t>
            </a:r>
            <a:r>
              <a:rPr lang="en-US" altLang="zh-CN" sz="2400" dirty="0" err="1">
                <a:sym typeface="+mn-ea"/>
              </a:rPr>
              <a:t>SWISH Max</a:t>
            </a:r>
            <a:r>
              <a:rPr lang="zh-CN" altLang="en-US" sz="2400" dirty="0"/>
              <a:t>软件制作</a:t>
            </a:r>
            <a:r>
              <a:rPr lang="en-US" altLang="zh-CN" sz="2400" dirty="0"/>
              <a:t>SWF</a:t>
            </a:r>
            <a:r>
              <a:rPr lang="zh-CN" altLang="en-US" sz="2400" dirty="0"/>
              <a:t>动画的一般步骤</a:t>
            </a:r>
            <a:endParaRPr lang="zh-CN" altLang="en-US" sz="2400" dirty="0"/>
          </a:p>
          <a:p>
            <a:pPr marL="342900" indent="-342900" algn="l">
              <a:lnSpc>
                <a:spcPct val="150000"/>
              </a:lnSpc>
              <a:buFont typeface="Wingdings" pitchFamily="2" charset="2"/>
              <a:buChar char=""/>
            </a:pPr>
            <a:r>
              <a:rPr lang="zh-CN" altLang="en-US" sz="2400" dirty="0"/>
              <a:t>掌握交互式动画制作</a:t>
            </a:r>
            <a:endParaRPr lang="zh-CN" altLang="en-US" sz="2400" dirty="0"/>
          </a:p>
          <a:p>
            <a:pPr marL="342900" indent="-342900" algn="l">
              <a:lnSpc>
                <a:spcPct val="150000"/>
              </a:lnSpc>
              <a:buFont typeface="Wingdings" pitchFamily="2" charset="2"/>
              <a:buChar char=""/>
            </a:pPr>
            <a:r>
              <a:rPr lang="zh-CN" altLang="en-US" sz="2400" dirty="0"/>
              <a:t>掌握用</a:t>
            </a:r>
            <a:r>
              <a:rPr lang="en-US" altLang="zh-CN" sz="2400" dirty="0" err="1"/>
              <a:t>Aleo</a:t>
            </a:r>
            <a:r>
              <a:rPr lang="en-US" altLang="zh-CN" sz="2400" dirty="0"/>
              <a:t> Flash Intro Banner Maker</a:t>
            </a:r>
            <a:r>
              <a:rPr lang="zh-CN" altLang="en-US" sz="2400" dirty="0"/>
              <a:t>软件快速制作</a:t>
            </a:r>
            <a:r>
              <a:rPr lang="en-US" altLang="zh-CN" sz="2400" dirty="0"/>
              <a:t>SWF</a:t>
            </a:r>
            <a:r>
              <a:rPr lang="zh-CN" altLang="en-US" sz="2400" dirty="0"/>
              <a:t>动画的方法</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4800" y="1903292"/>
            <a:ext cx="3124800" cy="1173600"/>
            <a:chOff x="1828800" y="1567801"/>
            <a:chExt cx="5334000" cy="2000746"/>
          </a:xfrm>
        </p:grpSpPr>
        <p:grpSp>
          <p:nvGrpSpPr>
            <p:cNvPr id="3" name="组合 2"/>
            <p:cNvGrpSpPr/>
            <p:nvPr/>
          </p:nvGrpSpPr>
          <p:grpSpPr>
            <a:xfrm>
              <a:off x="1828800" y="1567801"/>
              <a:ext cx="5334000" cy="2000746"/>
              <a:chOff x="1828800" y="1567801"/>
              <a:chExt cx="5334000" cy="2000746"/>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pic>
            <p:nvPicPr>
              <p:cNvPr id="1025"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1580203"/>
                <a:ext cx="1988344" cy="198834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2400" dirty="0">
                    <a:solidFill>
                      <a:srgbClr val="FFFFFF"/>
                    </a:solidFill>
                    <a:latin typeface="Open Sans Light" charset="0"/>
                    <a:cs typeface="Open Sans Light" charset="0"/>
                    <a:sym typeface="Open Sans Light" charset="0"/>
                  </a:rPr>
                  <a:t>任务陈述</a:t>
                </a:r>
                <a:endParaRPr lang="en-US" sz="2400" dirty="0">
                  <a:solidFill>
                    <a:srgbClr val="FFFFFF"/>
                  </a:solidFill>
                  <a:latin typeface="Open Sans Light" charset="0"/>
                  <a:cs typeface="Open Sans Light" charset="0"/>
                  <a:sym typeface="Open Sans Light" charset="0"/>
                </a:endParaRPr>
              </a:p>
            </p:txBody>
          </p:sp>
        </p:grpSp>
        <p:pic>
          <p:nvPicPr>
            <p:cNvPr id="24579"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82782"/>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582000" y="1327809"/>
            <a:ext cx="5333400" cy="2324567"/>
            <a:chOff x="3658200" y="438150"/>
            <a:chExt cx="5333400" cy="2324567"/>
          </a:xfrm>
        </p:grpSpPr>
        <p:sp>
          <p:nvSpPr>
            <p:cNvPr id="16" name="Rectangle 8"/>
            <p:cNvSpPr/>
            <p:nvPr/>
          </p:nvSpPr>
          <p:spPr bwMode="auto">
            <a:xfrm>
              <a:off x="3658200" y="438150"/>
              <a:ext cx="5333400" cy="2324567"/>
            </a:xfrm>
            <a:prstGeom prst="rect">
              <a:avLst/>
            </a:prstGeom>
            <a:solidFill>
              <a:schemeClr val="bg1">
                <a:lumMod val="85000"/>
              </a:schemeClr>
            </a:solidFill>
            <a:ln w="25400">
              <a:solidFill>
                <a:schemeClr val="tx1">
                  <a:alpha val="0"/>
                </a:schemeClr>
              </a:solidFill>
              <a:miter lim="800000"/>
            </a:ln>
          </p:spPr>
          <p:txBody>
            <a:bodyPr lIns="0" tIns="0" rIns="0" bIns="0"/>
            <a:lstStyle/>
            <a:p>
              <a:endParaRPr lang="en-US"/>
            </a:p>
          </p:txBody>
        </p:sp>
        <p:sp>
          <p:nvSpPr>
            <p:cNvPr id="6" name="矩形 5"/>
            <p:cNvSpPr/>
            <p:nvPr/>
          </p:nvSpPr>
          <p:spPr>
            <a:xfrm>
              <a:off x="3886500" y="521541"/>
              <a:ext cx="4876800" cy="1968552"/>
            </a:xfrm>
            <a:prstGeom prst="rect">
              <a:avLst/>
            </a:prstGeom>
          </p:spPr>
          <p:txBody>
            <a:bodyPr wrap="square">
              <a:spAutoFit/>
            </a:bodyPr>
            <a:lstStyle/>
            <a:p>
              <a:pPr indent="457200" algn="just">
                <a:lnSpc>
                  <a:spcPct val="150000"/>
                </a:lnSpc>
                <a:spcAft>
                  <a:spcPts val="500"/>
                </a:spcAft>
              </a:pPr>
              <a:r>
                <a:rPr lang="zh-CN" altLang="en-US" dirty="0"/>
                <a:t>李某在成功完成项目组分派的两个任务后，组长非常满意。现又给李某下发了一个任务，要求他为该影视网站设计一个带导航的影视动态</a:t>
              </a:r>
              <a:r>
                <a:rPr lang="en-US" altLang="zh-CN" dirty="0"/>
                <a:t>Banner</a:t>
              </a:r>
              <a:r>
                <a:rPr lang="zh-CN" altLang="en-US" dirty="0"/>
                <a:t>。</a:t>
              </a:r>
              <a:endParaRPr lang="zh-CN" altLang="zh-CN"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05200" y="742950"/>
            <a:ext cx="5333400" cy="3733800"/>
            <a:chOff x="3658200" y="438150"/>
            <a:chExt cx="5333400" cy="3733800"/>
          </a:xfrm>
        </p:grpSpPr>
        <p:sp>
          <p:nvSpPr>
            <p:cNvPr id="16" name="Rectangle 8"/>
            <p:cNvSpPr/>
            <p:nvPr/>
          </p:nvSpPr>
          <p:spPr bwMode="auto">
            <a:xfrm>
              <a:off x="3658200" y="438150"/>
              <a:ext cx="5333400" cy="3733800"/>
            </a:xfrm>
            <a:prstGeom prst="rect">
              <a:avLst/>
            </a:prstGeom>
            <a:solidFill>
              <a:schemeClr val="bg1">
                <a:lumMod val="85000"/>
              </a:schemeClr>
            </a:solidFill>
            <a:ln w="25400">
              <a:solidFill>
                <a:schemeClr val="tx1">
                  <a:alpha val="0"/>
                </a:schemeClr>
              </a:solidFill>
              <a:miter lim="800000"/>
            </a:ln>
          </p:spPr>
          <p:txBody>
            <a:bodyPr lIns="0" tIns="0" rIns="0" bIns="0"/>
            <a:lstStyle/>
            <a:p>
              <a:endParaRPr lang="en-US"/>
            </a:p>
          </p:txBody>
        </p:sp>
        <p:sp>
          <p:nvSpPr>
            <p:cNvPr id="6" name="矩形 5"/>
            <p:cNvSpPr/>
            <p:nvPr/>
          </p:nvSpPr>
          <p:spPr>
            <a:xfrm>
              <a:off x="3886500" y="521541"/>
              <a:ext cx="4876800" cy="3422796"/>
            </a:xfrm>
            <a:prstGeom prst="rect">
              <a:avLst/>
            </a:prstGeom>
          </p:spPr>
          <p:txBody>
            <a:bodyPr wrap="square">
              <a:spAutoFit/>
            </a:bodyPr>
            <a:lstStyle/>
            <a:p>
              <a:pPr indent="457200" algn="just">
                <a:lnSpc>
                  <a:spcPct val="150000"/>
                </a:lnSpc>
                <a:spcAft>
                  <a:spcPts val="500"/>
                </a:spcAft>
              </a:pPr>
              <a:r>
                <a:rPr lang="en-US" altLang="zh-CN" dirty="0"/>
                <a:t>GIF</a:t>
              </a:r>
              <a:r>
                <a:rPr lang="zh-CN" altLang="en-US" dirty="0"/>
                <a:t>动画虽然短小精悍，便于提高网页的下载速度，但由于其支持色彩数量有限，当动画中图片色彩丰富时，效果并不理想，因此有必要考虑</a:t>
              </a:r>
              <a:r>
                <a:rPr lang="en-US" altLang="zh-CN" dirty="0"/>
                <a:t>SWF</a:t>
              </a:r>
              <a:r>
                <a:rPr lang="zh-CN" altLang="en-US" dirty="0"/>
                <a:t>动画（或称</a:t>
              </a:r>
              <a:r>
                <a:rPr lang="en-US" altLang="zh-CN" dirty="0"/>
                <a:t>Flash</a:t>
              </a:r>
              <a:r>
                <a:rPr lang="zh-CN" altLang="en-US" dirty="0"/>
                <a:t>动画）。以下分别介绍</a:t>
              </a:r>
              <a:r>
                <a:rPr lang="en-US" altLang="zh-CN" dirty="0" err="1"/>
                <a:t>SwishMax</a:t>
              </a:r>
              <a:r>
                <a:rPr lang="zh-CN" altLang="en-US" dirty="0"/>
                <a:t>和</a:t>
              </a:r>
              <a:r>
                <a:rPr lang="en-US" altLang="zh-CN" dirty="0" err="1"/>
                <a:t>Aleo</a:t>
              </a:r>
              <a:r>
                <a:rPr lang="en-US" altLang="zh-CN" dirty="0"/>
                <a:t> Flash Intro Banner Maker</a:t>
              </a:r>
              <a:r>
                <a:rPr lang="zh-CN" altLang="en-US" dirty="0"/>
                <a:t>软件制作</a:t>
              </a:r>
              <a:r>
                <a:rPr lang="en-US" altLang="zh-CN" dirty="0"/>
                <a:t>SWF</a:t>
              </a:r>
              <a:r>
                <a:rPr lang="zh-CN" altLang="en-US" dirty="0"/>
                <a:t>动画。</a:t>
              </a:r>
              <a:endParaRPr lang="zh-CN" altLang="zh-CN" dirty="0"/>
            </a:p>
          </p:txBody>
        </p:sp>
      </p:grpSp>
      <p:grpSp>
        <p:nvGrpSpPr>
          <p:cNvPr id="14" name="组合 13"/>
          <p:cNvGrpSpPr/>
          <p:nvPr/>
        </p:nvGrpSpPr>
        <p:grpSpPr>
          <a:xfrm>
            <a:off x="304800" y="2023805"/>
            <a:ext cx="3124800" cy="1172091"/>
            <a:chOff x="1828800" y="1567801"/>
            <a:chExt cx="5334000" cy="2000746"/>
          </a:xfrm>
        </p:grpSpPr>
        <p:sp>
          <p:nvSpPr>
            <p:cNvPr id="15"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17" name="Group 13"/>
            <p:cNvGrpSpPr/>
            <p:nvPr/>
          </p:nvGrpSpPr>
          <p:grpSpPr bwMode="auto">
            <a:xfrm>
              <a:off x="4070845" y="1745185"/>
              <a:ext cx="289655" cy="517242"/>
              <a:chOff x="0" y="0"/>
              <a:chExt cx="448" cy="800"/>
            </a:xfrm>
          </p:grpSpPr>
          <p:sp>
            <p:nvSpPr>
              <p:cNvPr id="20"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21"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pic>
          <p:nvPicPr>
            <p:cNvPr id="18"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1580203"/>
              <a:ext cx="1988344" cy="198834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19"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dirty="0" smtClean="0">
                  <a:solidFill>
                    <a:srgbClr val="FFFFFF"/>
                  </a:solidFill>
                  <a:latin typeface="Open Sans Light" charset="0"/>
                  <a:cs typeface="Open Sans Light" charset="0"/>
                  <a:sym typeface="Open Sans Light" charset="0"/>
                </a:rPr>
                <a:t>知识准备</a:t>
              </a:r>
              <a:endParaRPr lang="en-US" dirty="0">
                <a:solidFill>
                  <a:srgbClr val="FFFFFF"/>
                </a:solidFill>
                <a:latin typeface="Open Sans Light" charset="0"/>
                <a:cs typeface="Open Sans Light" charset="0"/>
                <a:sym typeface="Open Sans Light"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p:nvPr/>
        </p:nvSpPr>
        <p:spPr bwMode="auto">
          <a:xfrm>
            <a:off x="304800" y="2833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600" dirty="0">
                <a:solidFill>
                  <a:srgbClr val="00B050"/>
                </a:solidFill>
                <a:latin typeface="Open Sans Light" charset="0"/>
                <a:cs typeface="Open Sans Light" charset="0"/>
                <a:sym typeface="Open Sans Light" charset="0"/>
              </a:rPr>
              <a:t>8.3 </a:t>
            </a:r>
            <a:r>
              <a:rPr lang="en-US" altLang="zh-CN" sz="2600" dirty="0" err="1">
                <a:solidFill>
                  <a:srgbClr val="00B050"/>
                </a:solidFill>
                <a:latin typeface="Open Sans Light" charset="0"/>
                <a:cs typeface="Open Sans Light" charset="0"/>
                <a:sym typeface="Open Sans Light" charset="0"/>
              </a:rPr>
              <a:t>SWISH Max</a:t>
            </a:r>
            <a:r>
              <a:rPr lang="en-US" altLang="zh-CN" sz="2600" dirty="0">
                <a:solidFill>
                  <a:srgbClr val="00B050"/>
                </a:solidFill>
                <a:latin typeface="Open Sans Light" charset="0"/>
                <a:cs typeface="Open Sans Light" charset="0"/>
                <a:sym typeface="Open Sans Light" charset="0"/>
              </a:rPr>
              <a:t> 4.0</a:t>
            </a:r>
            <a:r>
              <a:rPr lang="zh-CN" altLang="en-US" sz="2600" dirty="0">
                <a:solidFill>
                  <a:srgbClr val="00B050"/>
                </a:solidFill>
                <a:latin typeface="Open Sans Light" charset="0"/>
                <a:cs typeface="Open Sans Light" charset="0"/>
                <a:sym typeface="Open Sans Light" charset="0"/>
              </a:rPr>
              <a:t>全接触</a:t>
            </a:r>
            <a:endParaRPr lang="en-US" sz="2600" dirty="0">
              <a:solidFill>
                <a:srgbClr val="00B050"/>
              </a:solidFill>
              <a:latin typeface="Open Sans Light" charset="0"/>
              <a:cs typeface="Open Sans Light" charset="0"/>
              <a:sym typeface="Open Sans Light" charset="0"/>
            </a:endParaRPr>
          </a:p>
        </p:txBody>
      </p:sp>
      <p:sp>
        <p:nvSpPr>
          <p:cNvPr id="28678" name="Rectangle 6"/>
          <p:cNvSpPr/>
          <p:nvPr/>
        </p:nvSpPr>
        <p:spPr bwMode="auto">
          <a:xfrm>
            <a:off x="680404" y="778669"/>
            <a:ext cx="2672395"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8.3.1 </a:t>
            </a:r>
            <a:r>
              <a:rPr lang="zh-CN" altLang="en-US" sz="2200" dirty="0">
                <a:solidFill>
                  <a:srgbClr val="4D4D4D"/>
                </a:solidFill>
                <a:latin typeface="Open Sans" charset="0"/>
                <a:cs typeface="Open Sans" charset="0"/>
                <a:sym typeface="Open Sans" charset="0"/>
              </a:rPr>
              <a:t>概述</a:t>
            </a:r>
            <a:endParaRPr lang="en-US" sz="2200" dirty="0">
              <a:solidFill>
                <a:srgbClr val="4D4D4D"/>
              </a:solidFill>
              <a:latin typeface="Open Sans" charset="0"/>
              <a:cs typeface="Open Sans" charset="0"/>
              <a:sym typeface="Open Sans" charset="0"/>
            </a:endParaRPr>
          </a:p>
        </p:txBody>
      </p:sp>
      <p:grpSp>
        <p:nvGrpSpPr>
          <p:cNvPr id="3" name="组合 2"/>
          <p:cNvGrpSpPr/>
          <p:nvPr/>
        </p:nvGrpSpPr>
        <p:grpSpPr>
          <a:xfrm>
            <a:off x="323850" y="1267777"/>
            <a:ext cx="8534400" cy="3674221"/>
            <a:chOff x="323850" y="1267777"/>
            <a:chExt cx="8534400" cy="3674221"/>
          </a:xfrm>
        </p:grpSpPr>
        <p:sp>
          <p:nvSpPr>
            <p:cNvPr id="41" name="Rectangle 8"/>
            <p:cNvSpPr/>
            <p:nvPr/>
          </p:nvSpPr>
          <p:spPr bwMode="auto">
            <a:xfrm>
              <a:off x="323850" y="1267777"/>
              <a:ext cx="8534400" cy="3513773"/>
            </a:xfrm>
            <a:prstGeom prst="rect">
              <a:avLst/>
            </a:prstGeom>
            <a:solidFill>
              <a:srgbClr val="00B050"/>
            </a:solidFill>
            <a:ln w="25400">
              <a:solidFill>
                <a:schemeClr val="tx1">
                  <a:alpha val="0"/>
                </a:schemeClr>
              </a:solidFill>
              <a:miter lim="800000"/>
            </a:ln>
          </p:spPr>
          <p:txBody>
            <a:bodyPr lIns="0" tIns="0" rIns="0" bIns="0"/>
            <a:lstStyle/>
            <a:p>
              <a:endParaRPr lang="en-US"/>
            </a:p>
          </p:txBody>
        </p:sp>
        <p:sp>
          <p:nvSpPr>
            <p:cNvPr id="46" name="Rectangle 1"/>
            <p:cNvSpPr/>
            <p:nvPr/>
          </p:nvSpPr>
          <p:spPr bwMode="auto">
            <a:xfrm>
              <a:off x="628650" y="1429813"/>
              <a:ext cx="8077200" cy="3512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spAutoFit/>
            </a:bodyPr>
            <a:lstStyle/>
            <a:p>
              <a:pPr indent="446405" algn="l">
                <a:lnSpc>
                  <a:spcPct val="120000"/>
                </a:lnSpc>
              </a:pPr>
              <a:r>
                <a:rPr lang="en-US" altLang="zh-CN" sz="1800" dirty="0" err="1">
                  <a:solidFill>
                    <a:srgbClr val="FFFFFF"/>
                  </a:solidFill>
                  <a:latin typeface="Open Sans Light" charset="0"/>
                  <a:cs typeface="Open Sans Light" charset="0"/>
                  <a:sym typeface="Open Sans Light" charset="0"/>
                </a:rPr>
                <a:t>SWISH Max</a:t>
              </a:r>
              <a:r>
                <a:rPr lang="zh-CN" altLang="en-US" sz="1800" dirty="0">
                  <a:solidFill>
                    <a:srgbClr val="FFFFFF"/>
                  </a:solidFill>
                  <a:latin typeface="Open Sans Light" charset="0"/>
                  <a:cs typeface="Open Sans Light" charset="0"/>
                  <a:sym typeface="Open Sans Light" charset="0"/>
                </a:rPr>
                <a:t>是套相当容易的动画制作软件，</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一个小时要做的事，</a:t>
              </a:r>
              <a:r>
                <a:rPr lang="en-US" altLang="zh-CN" sz="1800" dirty="0">
                  <a:solidFill>
                    <a:srgbClr val="FFFFFF"/>
                  </a:solidFill>
                  <a:latin typeface="Open Sans Light" charset="0"/>
                  <a:cs typeface="Open Sans Light" charset="0"/>
                  <a:sym typeface="Open Sans Light" charset="0"/>
                </a:rPr>
                <a:t>S</a:t>
              </a:r>
              <a:r>
                <a:rPr lang="en-US" altLang="zh-CN" sz="1800" dirty="0" err="1">
                  <a:solidFill>
                    <a:srgbClr val="FFFFFF"/>
                  </a:solidFill>
                  <a:latin typeface="Open Sans Light" charset="0"/>
                  <a:cs typeface="Open Sans Light" charset="0"/>
                  <a:sym typeface="Open Sans Light" charset="0"/>
                </a:rPr>
                <a:t>WISH Max</a:t>
              </a:r>
              <a:r>
                <a:rPr lang="zh-CN" altLang="en-US" sz="1800" dirty="0">
                  <a:solidFill>
                    <a:srgbClr val="FFFFFF"/>
                  </a:solidFill>
                  <a:latin typeface="Open Sans Light" charset="0"/>
                  <a:cs typeface="Open Sans Light" charset="0"/>
                  <a:sym typeface="Open Sans Light" charset="0"/>
                </a:rPr>
                <a:t>只要</a:t>
              </a:r>
              <a:r>
                <a:rPr lang="en-US" altLang="zh-CN" sz="1800" dirty="0">
                  <a:solidFill>
                    <a:srgbClr val="FFFFFF"/>
                  </a:solidFill>
                  <a:latin typeface="Open Sans Light" charset="0"/>
                  <a:cs typeface="Open Sans Light" charset="0"/>
                  <a:sym typeface="Open Sans Light" charset="0"/>
                </a:rPr>
                <a:t>5</a:t>
              </a:r>
              <a:r>
                <a:rPr lang="zh-CN" altLang="en-US" sz="1800" dirty="0">
                  <a:solidFill>
                    <a:srgbClr val="FFFFFF"/>
                  </a:solidFill>
                  <a:latin typeface="Open Sans Light" charset="0"/>
                  <a:cs typeface="Open Sans Light" charset="0"/>
                  <a:sym typeface="Open Sans Light" charset="0"/>
                </a:rPr>
                <a:t>分钟。</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和</a:t>
              </a:r>
              <a:r>
                <a:rPr lang="en-US" altLang="zh-CN" sz="1800" dirty="0">
                  <a:solidFill>
                    <a:srgbClr val="FFFFFF"/>
                  </a:solidFill>
                  <a:latin typeface="Open Sans Light" charset="0"/>
                  <a:cs typeface="Open Sans Light" charset="0"/>
                  <a:sym typeface="Open Sans Light" charset="0"/>
                </a:rPr>
                <a:t>S</a:t>
              </a:r>
              <a:r>
                <a:rPr lang="en-US" altLang="zh-CN" sz="1800" dirty="0" err="1">
                  <a:solidFill>
                    <a:srgbClr val="FFFFFF"/>
                  </a:solidFill>
                  <a:latin typeface="Open Sans Light" charset="0"/>
                  <a:cs typeface="Open Sans Light" charset="0"/>
                  <a:sym typeface="Open Sans Light" charset="0"/>
                </a:rPr>
                <a:t>WISH Max</a:t>
              </a:r>
              <a:r>
                <a:rPr lang="zh-CN" altLang="en-US" sz="1800" dirty="0">
                  <a:solidFill>
                    <a:srgbClr val="FFFFFF"/>
                  </a:solidFill>
                  <a:latin typeface="Open Sans Light" charset="0"/>
                  <a:cs typeface="Open Sans Light" charset="0"/>
                  <a:sym typeface="Open Sans Light" charset="0"/>
                </a:rPr>
                <a:t>就好相火车与出租车一样，</a:t>
              </a:r>
              <a:r>
                <a:rPr lang="en-US" altLang="zh-CN" sz="1800" dirty="0">
                  <a:solidFill>
                    <a:srgbClr val="FFFFFF"/>
                  </a:solidFill>
                  <a:latin typeface="Open Sans Light" charset="0"/>
                  <a:cs typeface="Open Sans Light" charset="0"/>
                  <a:sym typeface="Open Sans Light" charset="0"/>
                </a:rPr>
                <a:t>S</a:t>
              </a:r>
              <a:r>
                <a:rPr lang="en-US" altLang="zh-CN" sz="1800" dirty="0" err="1">
                  <a:solidFill>
                    <a:srgbClr val="FFFFFF"/>
                  </a:solidFill>
                  <a:latin typeface="Open Sans Light" charset="0"/>
                  <a:cs typeface="Open Sans Light" charset="0"/>
                  <a:sym typeface="Open Sans Light" charset="0"/>
                </a:rPr>
                <a:t>WISH Max</a:t>
              </a:r>
              <a:r>
                <a:rPr lang="zh-CN" altLang="en-US" sz="1800" dirty="0">
                  <a:solidFill>
                    <a:srgbClr val="FFFFFF"/>
                  </a:solidFill>
                  <a:latin typeface="Open Sans Light" charset="0"/>
                  <a:cs typeface="Open Sans Light" charset="0"/>
                  <a:sym typeface="Open Sans Light" charset="0"/>
                </a:rPr>
                <a:t>好比火车，可以很快地由火车站到达动物园等地，但是却无法到达小巷中特定的位置。因此，如果你对动画细致程度要求很高的话，</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仍然应该是你的首选。</a:t>
              </a:r>
              <a:endParaRPr lang="zh-CN" altLang="en-US" sz="1800" dirty="0">
                <a:solidFill>
                  <a:srgbClr val="FFFFFF"/>
                </a:solidFill>
                <a:latin typeface="Open Sans Light" charset="0"/>
                <a:cs typeface="Open Sans Light" charset="0"/>
                <a:sym typeface="Open Sans Light" charset="0"/>
              </a:endParaRPr>
            </a:p>
            <a:p>
              <a:pPr indent="446405" algn="l">
                <a:lnSpc>
                  <a:spcPct val="135000"/>
                </a:lnSpc>
              </a:pPr>
              <a:r>
                <a:rPr lang="en-US" altLang="zh-CN" sz="1800" dirty="0">
                  <a:solidFill>
                    <a:srgbClr val="FFFFFF"/>
                  </a:solidFill>
                  <a:latin typeface="Open Sans Light" charset="0"/>
                  <a:cs typeface="Open Sans Light" charset="0"/>
                  <a:sym typeface="Open Sans Light" charset="0"/>
                </a:rPr>
                <a:t>S</a:t>
              </a:r>
              <a:r>
                <a:rPr lang="en-US" altLang="zh-CN" sz="1800" dirty="0" err="1">
                  <a:solidFill>
                    <a:srgbClr val="FFFFFF"/>
                  </a:solidFill>
                  <a:latin typeface="Open Sans Light" charset="0"/>
                  <a:cs typeface="Open Sans Light" charset="0"/>
                  <a:sym typeface="Open Sans Light" charset="0"/>
                </a:rPr>
                <a:t>WISH Max </a:t>
              </a:r>
              <a:r>
                <a:rPr lang="en-US" altLang="zh-CN" sz="1800" dirty="0">
                  <a:solidFill>
                    <a:srgbClr val="FFFFFF"/>
                  </a:solidFill>
                  <a:latin typeface="Open Sans Light" charset="0"/>
                  <a:cs typeface="Open Sans Light" charset="0"/>
                  <a:sym typeface="Open Sans Light" charset="0"/>
                </a:rPr>
                <a:t>4.0</a:t>
              </a:r>
              <a:r>
                <a:rPr lang="zh-CN" altLang="en-US" sz="1800" dirty="0">
                  <a:solidFill>
                    <a:srgbClr val="FFFFFF"/>
                  </a:solidFill>
                  <a:latin typeface="Open Sans Light" charset="0"/>
                  <a:cs typeface="Open Sans Light" charset="0"/>
                  <a:sym typeface="Open Sans Light" charset="0"/>
                </a:rPr>
                <a:t>完全支持</a:t>
              </a:r>
              <a:r>
                <a:rPr lang="en-US" altLang="zh-CN" sz="1800" dirty="0">
                  <a:solidFill>
                    <a:srgbClr val="FFFFFF"/>
                  </a:solidFill>
                  <a:latin typeface="Open Sans Light" charset="0"/>
                  <a:cs typeface="Open Sans Light" charset="0"/>
                  <a:sym typeface="Open Sans Light" charset="0"/>
                </a:rPr>
                <a:t>FLASH MX</a:t>
              </a:r>
              <a:r>
                <a:rPr lang="zh-CN" altLang="en-US" sz="1800" dirty="0">
                  <a:solidFill>
                    <a:srgbClr val="FFFFFF"/>
                  </a:solidFill>
                  <a:latin typeface="Open Sans Light" charset="0"/>
                  <a:cs typeface="Open Sans Light" charset="0"/>
                  <a:sym typeface="Open Sans Light" charset="0"/>
                </a:rPr>
                <a:t>的语法，功能方面做了强劲的改进，让我们更快速更简单地在网页中加入</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动画。你可以创造形状、文字、按钮以及移动路径，你也可以选择内建的超过</a:t>
              </a:r>
              <a:r>
                <a:rPr lang="en-US" altLang="zh-CN" sz="1800" dirty="0">
                  <a:solidFill>
                    <a:srgbClr val="FFFFFF"/>
                  </a:solidFill>
                  <a:latin typeface="Open Sans Light" charset="0"/>
                  <a:cs typeface="Open Sans Light" charset="0"/>
                  <a:sym typeface="Open Sans Light" charset="0"/>
                </a:rPr>
                <a:t>150</a:t>
              </a:r>
              <a:r>
                <a:rPr lang="zh-CN" altLang="en-US" sz="1800" dirty="0">
                  <a:solidFill>
                    <a:srgbClr val="FFFFFF"/>
                  </a:solidFill>
                  <a:latin typeface="Open Sans Light" charset="0"/>
                  <a:cs typeface="Open Sans Light" charset="0"/>
                  <a:sym typeface="Open Sans Light" charset="0"/>
                </a:rPr>
                <a:t>种诸如爆炸、漩涡、</a:t>
              </a:r>
              <a:r>
                <a:rPr lang="en-US" altLang="zh-CN" sz="1800" dirty="0">
                  <a:solidFill>
                    <a:srgbClr val="FFFFFF"/>
                  </a:solidFill>
                  <a:latin typeface="Open Sans Light" charset="0"/>
                  <a:cs typeface="Open Sans Light" charset="0"/>
                  <a:sym typeface="Open Sans Light" charset="0"/>
                </a:rPr>
                <a:t>3D</a:t>
              </a:r>
              <a:r>
                <a:rPr lang="zh-CN" altLang="en-US" sz="1800" dirty="0">
                  <a:solidFill>
                    <a:srgbClr val="FFFFFF"/>
                  </a:solidFill>
                  <a:latin typeface="Open Sans Light" charset="0"/>
                  <a:cs typeface="Open Sans Light" charset="0"/>
                  <a:sym typeface="Open Sans Light" charset="0"/>
                </a:rPr>
                <a:t>旋转以及波浪等预设的动画效果。你可以用新增动作到物件，来建立自己的效果或制作一个互动式电影。</a:t>
              </a:r>
              <a:endParaRPr lang="zh-CN" altLang="en-US" sz="1800" dirty="0">
                <a:solidFill>
                  <a:srgbClr val="FFFFFF"/>
                </a:solidFill>
                <a:latin typeface="Open Sans Light" charset="0"/>
                <a:cs typeface="Open Sans Light" charset="0"/>
                <a:sym typeface="Open Sans Light"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304800" y="549126"/>
            <a:ext cx="5415596"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8.3.2 </a:t>
            </a:r>
            <a:r>
              <a:rPr lang="en-US" altLang="zh-CN" sz="2200" dirty="0" err="1">
                <a:solidFill>
                  <a:srgbClr val="4D4D4D"/>
                </a:solidFill>
                <a:latin typeface="Open Sans" charset="0"/>
                <a:cs typeface="Open Sans" charset="0"/>
                <a:sym typeface="Open Sans" charset="0"/>
              </a:rPr>
              <a:t>SWISH Max</a:t>
            </a:r>
            <a:r>
              <a:rPr lang="zh-CN" altLang="en-US" sz="2200" dirty="0">
                <a:solidFill>
                  <a:srgbClr val="4D4D4D"/>
                </a:solidFill>
                <a:latin typeface="Open Sans" charset="0"/>
                <a:cs typeface="Open Sans" charset="0"/>
                <a:sym typeface="Open Sans" charset="0"/>
              </a:rPr>
              <a:t>简介</a:t>
            </a:r>
            <a:endParaRPr lang="en-US" sz="2200" dirty="0">
              <a:solidFill>
                <a:srgbClr val="4D4D4D"/>
              </a:solidFill>
              <a:latin typeface="Open Sans" charset="0"/>
              <a:cs typeface="Open Sans" charset="0"/>
              <a:sym typeface="Open Sans" charset="0"/>
            </a:endParaRPr>
          </a:p>
        </p:txBody>
      </p:sp>
      <p:sp>
        <p:nvSpPr>
          <p:cNvPr id="5" name="矩形 4"/>
          <p:cNvSpPr/>
          <p:nvPr/>
        </p:nvSpPr>
        <p:spPr>
          <a:xfrm>
            <a:off x="304800" y="1317814"/>
            <a:ext cx="8458200" cy="1996440"/>
          </a:xfrm>
          <a:prstGeom prst="rect">
            <a:avLst/>
          </a:prstGeom>
        </p:spPr>
        <p:txBody>
          <a:bodyPr wrap="square">
            <a:spAutoFit/>
          </a:bodyPr>
          <a:lstStyle/>
          <a:p>
            <a:pPr indent="542925" algn="just">
              <a:spcAft>
                <a:spcPts val="1000"/>
              </a:spcAft>
            </a:pPr>
            <a:endParaRPr lang="en-US" altLang="zh-CN" sz="2000" kern="100" dirty="0" smtClean="0">
              <a:latin typeface="Times New Roman"/>
              <a:ea typeface="宋体"/>
            </a:endParaRPr>
          </a:p>
          <a:p>
            <a:pPr indent="542925" algn="just">
              <a:spcBef>
                <a:spcPts val="2000"/>
              </a:spcBef>
              <a:spcAft>
                <a:spcPts val="2000"/>
              </a:spcAft>
            </a:pPr>
            <a:r>
              <a:rPr lang="en-US" altLang="zh-CN" sz="2000" kern="100" dirty="0" err="1">
                <a:latin typeface="Times New Roman"/>
                <a:ea typeface="宋体"/>
              </a:rPr>
              <a:t>SWISH Max</a:t>
            </a:r>
            <a:r>
              <a:rPr lang="zh-CN" altLang="en-US" sz="2000" kern="100" dirty="0">
                <a:latin typeface="Times New Roman"/>
                <a:ea typeface="宋体"/>
              </a:rPr>
              <a:t>软件界面由菜单栏、各种工具栏、各种功能面板以及状态栏构成。菜单栏“查看”→“工具栏”选项下可以设置各工具栏的显示或隐藏；菜单栏“窗口”选项下可以设置各功能面板的显示或隐藏。</a:t>
            </a:r>
            <a:r>
              <a:rPr lang="en-US" altLang="zh-CN" sz="2000" kern="100" dirty="0" err="1">
                <a:latin typeface="Times New Roman"/>
                <a:ea typeface="宋体"/>
                <a:sym typeface="+mn-ea"/>
              </a:rPr>
              <a:t>SWISH Max</a:t>
            </a:r>
            <a:r>
              <a:rPr lang="zh-CN" altLang="en-US" sz="2000" kern="100" dirty="0">
                <a:latin typeface="Times New Roman"/>
                <a:ea typeface="宋体"/>
              </a:rPr>
              <a:t>的默认界面</a:t>
            </a:r>
            <a:r>
              <a:rPr lang="zh-CN" altLang="en-US" sz="2000" kern="100" dirty="0" smtClean="0">
                <a:latin typeface="Times New Roman"/>
                <a:ea typeface="宋体"/>
              </a:rPr>
              <a:t>如后续图所</a:t>
            </a:r>
            <a:r>
              <a:rPr lang="zh-CN" altLang="en-US" sz="2000" kern="100" dirty="0">
                <a:latin typeface="Times New Roman"/>
                <a:ea typeface="宋体"/>
              </a:rPr>
              <a:t>示。</a:t>
            </a:r>
            <a:endParaRPr lang="zh-CN" altLang="en-US" sz="2000" kern="100" dirty="0">
              <a:latin typeface="Times New Roman"/>
              <a:ea typeface="宋体"/>
            </a:endParaRPr>
          </a:p>
        </p:txBody>
      </p:sp>
      <p:grpSp>
        <p:nvGrpSpPr>
          <p:cNvPr id="2" name="组合 1"/>
          <p:cNvGrpSpPr/>
          <p:nvPr/>
        </p:nvGrpSpPr>
        <p:grpSpPr>
          <a:xfrm>
            <a:off x="393063" y="1310283"/>
            <a:ext cx="3340737" cy="410853"/>
            <a:chOff x="393063" y="1157883"/>
            <a:chExt cx="3340737" cy="410853"/>
          </a:xfrm>
        </p:grpSpPr>
        <p:sp>
          <p:nvSpPr>
            <p:cNvPr id="9" name="Rectangle 8"/>
            <p:cNvSpPr/>
            <p:nvPr/>
          </p:nvSpPr>
          <p:spPr bwMode="auto">
            <a:xfrm>
              <a:off x="990667" y="1157883"/>
              <a:ext cx="27431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en-US" altLang="zh-CN" sz="2000" dirty="0" err="1" smtClean="0">
                  <a:solidFill>
                    <a:schemeClr val="bg1"/>
                  </a:solidFill>
                </a:rPr>
                <a:t>SWISH Max</a:t>
              </a:r>
              <a:r>
                <a:rPr lang="zh-CN" altLang="en-US" sz="2000" dirty="0">
                  <a:solidFill>
                    <a:schemeClr val="bg1"/>
                  </a:solidFill>
                </a:rPr>
                <a:t>窗口组成</a:t>
              </a:r>
              <a:endParaRPr lang="zh-CN" altLang="en-US" sz="2000" dirty="0">
                <a:solidFill>
                  <a:schemeClr val="bg1"/>
                </a:solidFill>
              </a:endParaRPr>
            </a:p>
          </p:txBody>
        </p:sp>
        <p:sp>
          <p:nvSpPr>
            <p:cNvPr id="10" name="Rectangle 11"/>
            <p:cNvSpPr/>
            <p:nvPr/>
          </p:nvSpPr>
          <p:spPr bwMode="auto">
            <a:xfrm>
              <a:off x="393063" y="11578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1</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7995" y="57150"/>
            <a:ext cx="7085405"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791853"/>
            <a:ext cx="8458200" cy="3996543"/>
          </a:xfrm>
          <a:prstGeom prst="rect">
            <a:avLst/>
          </a:prstGeom>
        </p:spPr>
        <p:txBody>
          <a:bodyPr wrap="square">
            <a:spAutoFit/>
          </a:bodyPr>
          <a:lstStyle/>
          <a:p>
            <a:pPr indent="542925" algn="just">
              <a:lnSpc>
                <a:spcPct val="120000"/>
              </a:lnSpc>
              <a:spcAft>
                <a:spcPts val="1200"/>
              </a:spcAft>
            </a:pPr>
            <a:r>
              <a:rPr lang="zh-CN" altLang="en-US" sz="2000" kern="100" dirty="0" smtClean="0">
                <a:latin typeface="Times New Roman"/>
                <a:ea typeface="宋体"/>
              </a:rPr>
              <a:t>菜单</a:t>
            </a:r>
            <a:r>
              <a:rPr lang="zh-CN" altLang="en-US" sz="2000" kern="100" dirty="0">
                <a:latin typeface="Times New Roman"/>
                <a:ea typeface="宋体"/>
              </a:rPr>
              <a:t>栏中有“文件”、“编辑”、插入”、“修改”、“控制”等</a:t>
            </a:r>
            <a:r>
              <a:rPr lang="en-US" altLang="zh-CN" sz="2000" kern="100" dirty="0">
                <a:latin typeface="Times New Roman"/>
                <a:ea typeface="宋体"/>
              </a:rPr>
              <a:t>9</a:t>
            </a:r>
            <a:r>
              <a:rPr lang="zh-CN" altLang="en-US" sz="2000" kern="100" dirty="0">
                <a:latin typeface="Times New Roman"/>
                <a:ea typeface="宋体"/>
              </a:rPr>
              <a:t>个菜单项，可以完成有关文件、对象、动画效果设置、面板的显示和隐藏等操作</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Aft>
                <a:spcPts val="1200"/>
              </a:spcAft>
            </a:pPr>
            <a:endParaRPr lang="en-US" altLang="zh-CN" sz="2000" kern="100" dirty="0" smtClean="0">
              <a:latin typeface="Times New Roman"/>
              <a:ea typeface="宋体"/>
            </a:endParaRPr>
          </a:p>
          <a:p>
            <a:pPr indent="542925" algn="just">
              <a:lnSpc>
                <a:spcPct val="120000"/>
              </a:lnSpc>
              <a:spcAft>
                <a:spcPts val="1200"/>
              </a:spcAft>
            </a:pPr>
            <a:r>
              <a:rPr lang="zh-CN" altLang="en-US" sz="2000" kern="100" dirty="0" smtClean="0">
                <a:latin typeface="Times New Roman"/>
                <a:ea typeface="宋体"/>
              </a:rPr>
              <a:t>又</a:t>
            </a:r>
            <a:r>
              <a:rPr lang="zh-CN" altLang="en-US" sz="2000" kern="100" dirty="0">
                <a:latin typeface="Times New Roman"/>
                <a:ea typeface="宋体"/>
              </a:rPr>
              <a:t>称为场景，只有在工作区中的对象才能显示在动画画面中。</a:t>
            </a:r>
            <a:endParaRPr lang="zh-CN" altLang="en-US" sz="2000" kern="100" dirty="0">
              <a:latin typeface="Times New Roman"/>
              <a:ea typeface="宋体"/>
            </a:endParaRPr>
          </a:p>
          <a:p>
            <a:pPr indent="542925" algn="just">
              <a:lnSpc>
                <a:spcPct val="120000"/>
              </a:lnSpc>
              <a:spcAft>
                <a:spcPts val="1200"/>
              </a:spcAft>
            </a:pPr>
            <a:endParaRPr lang="en-US" altLang="zh-CN" sz="2000" kern="100" dirty="0" smtClean="0">
              <a:latin typeface="Times New Roman"/>
              <a:ea typeface="宋体"/>
            </a:endParaRPr>
          </a:p>
          <a:p>
            <a:pPr indent="542925" algn="just">
              <a:lnSpc>
                <a:spcPct val="120000"/>
              </a:lnSpc>
              <a:spcAft>
                <a:spcPts val="1200"/>
              </a:spcAft>
            </a:pPr>
            <a:r>
              <a:rPr lang="zh-CN" altLang="en-US" sz="2000" kern="100" dirty="0" smtClean="0">
                <a:latin typeface="Times New Roman"/>
                <a:ea typeface="宋体"/>
              </a:rPr>
              <a:t>工具箱</a:t>
            </a:r>
            <a:r>
              <a:rPr lang="zh-CN" altLang="en-US" sz="2000" kern="100" dirty="0">
                <a:latin typeface="Times New Roman"/>
                <a:ea typeface="宋体"/>
              </a:rPr>
              <a:t>面板中提供了作图工具、图形修改工具和场景显示比例控制工具。利用作图工具可以轻松制作圆、矩形、五角星、文本、按钮等图形，使用修改工具对已绘图形进行变形、扭曲等操作</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12" name="组合 11"/>
          <p:cNvGrpSpPr/>
          <p:nvPr/>
        </p:nvGrpSpPr>
        <p:grpSpPr>
          <a:xfrm>
            <a:off x="457833" y="361950"/>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chemeClr val="tx1"/>
                  </a:solidFill>
                </a:rPr>
                <a:t>菜单</a:t>
              </a:r>
              <a:r>
                <a:rPr lang="zh-CN" altLang="en-US" sz="2000" dirty="0">
                  <a:solidFill>
                    <a:schemeClr val="tx1"/>
                  </a:solidFill>
                </a:rPr>
                <a:t>栏</a:t>
              </a:r>
              <a:endParaRPr lang="zh-CN" altLang="en-US" sz="2000" dirty="0">
                <a:solidFill>
                  <a:schemeClr val="tx1"/>
                </a:solidFill>
              </a:endParaRPr>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chemeClr val="bg1"/>
                  </a:solidFill>
                  <a:latin typeface="宋体" pitchFamily="2" charset="-122"/>
                  <a:ea typeface="宋体" pitchFamily="2" charset="-122"/>
                </a:rPr>
                <a:t>(1)</a:t>
              </a:r>
              <a:endParaRPr lang="en-US" dirty="0">
                <a:solidFill>
                  <a:schemeClr val="bg1"/>
                </a:solidFill>
                <a:latin typeface="宋体" pitchFamily="2" charset="-122"/>
                <a:ea typeface="宋体" pitchFamily="2" charset="-122"/>
              </a:endParaRPr>
            </a:p>
          </p:txBody>
        </p:sp>
      </p:grpSp>
      <p:grpSp>
        <p:nvGrpSpPr>
          <p:cNvPr id="10" name="组合 9"/>
          <p:cNvGrpSpPr/>
          <p:nvPr/>
        </p:nvGrpSpPr>
        <p:grpSpPr>
          <a:xfrm>
            <a:off x="457833" y="2087253"/>
            <a:ext cx="2350137" cy="410853"/>
            <a:chOff x="2983863" y="1200150"/>
            <a:chExt cx="2350137" cy="410853"/>
          </a:xfrm>
        </p:grpSpPr>
        <p:sp>
          <p:nvSpPr>
            <p:cNvPr id="11"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chemeClr val="tx1"/>
                  </a:solidFill>
                </a:rPr>
                <a:t>工作区</a:t>
              </a:r>
              <a:endParaRPr lang="zh-CN" altLang="en-US" sz="2000" dirty="0">
                <a:solidFill>
                  <a:schemeClr val="tx1"/>
                </a:solidFill>
              </a:endParaRPr>
            </a:p>
          </p:txBody>
        </p:sp>
        <p:sp>
          <p:nvSpPr>
            <p:cNvPr id="13"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chemeClr val="bg1"/>
                  </a:solidFill>
                  <a:latin typeface="宋体" pitchFamily="2" charset="-122"/>
                  <a:ea typeface="宋体" pitchFamily="2" charset="-122"/>
                </a:rPr>
                <a:t>(2)</a:t>
              </a:r>
              <a:endParaRPr lang="en-US" dirty="0">
                <a:solidFill>
                  <a:schemeClr val="bg1"/>
                </a:solidFill>
                <a:latin typeface="宋体" pitchFamily="2" charset="-122"/>
                <a:ea typeface="宋体" pitchFamily="2" charset="-122"/>
              </a:endParaRPr>
            </a:p>
          </p:txBody>
        </p:sp>
      </p:grpSp>
      <p:grpSp>
        <p:nvGrpSpPr>
          <p:cNvPr id="14" name="组合 13"/>
          <p:cNvGrpSpPr/>
          <p:nvPr/>
        </p:nvGrpSpPr>
        <p:grpSpPr>
          <a:xfrm>
            <a:off x="457833" y="3130879"/>
            <a:ext cx="2350137" cy="410853"/>
            <a:chOff x="2983863" y="1200150"/>
            <a:chExt cx="2350137" cy="410853"/>
          </a:xfrm>
        </p:grpSpPr>
        <p:sp>
          <p:nvSpPr>
            <p:cNvPr id="15"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chemeClr val="tx1"/>
                  </a:solidFill>
                </a:rPr>
                <a:t>工具箱</a:t>
              </a:r>
              <a:endParaRPr lang="zh-CN" altLang="en-US" sz="2000" dirty="0">
                <a:solidFill>
                  <a:schemeClr val="tx1"/>
                </a:solidFill>
              </a:endParaRPr>
            </a:p>
          </p:txBody>
        </p:sp>
        <p:sp>
          <p:nvSpPr>
            <p:cNvPr id="16"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chemeClr val="bg1"/>
                  </a:solidFill>
                  <a:latin typeface="宋体" pitchFamily="2" charset="-122"/>
                  <a:ea typeface="宋体" pitchFamily="2" charset="-122"/>
                </a:rPr>
                <a:t>(3)</a:t>
              </a:r>
              <a:endParaRPr lang="en-US" dirty="0">
                <a:solidFill>
                  <a:schemeClr val="bg1"/>
                </a:solidFill>
                <a:latin typeface="宋体" pitchFamily="2" charset="-122"/>
                <a:ea typeface="宋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95300" y="266640"/>
            <a:ext cx="8153400" cy="3170099"/>
          </a:xfrm>
          <a:prstGeom prst="rect">
            <a:avLst/>
          </a:prstGeom>
        </p:spPr>
        <p:txBody>
          <a:bodyPr wrap="square">
            <a:spAutoFit/>
          </a:bodyPr>
          <a:lstStyle/>
          <a:p>
            <a:pPr indent="542925" algn="just">
              <a:spcAft>
                <a:spcPts val="1200"/>
              </a:spcAft>
            </a:pPr>
            <a:r>
              <a:rPr lang="zh-CN" altLang="en-US" sz="2000" kern="100" dirty="0">
                <a:latin typeface="Times New Roman"/>
                <a:ea typeface="宋体"/>
              </a:rPr>
              <a:t>①查看</a:t>
            </a:r>
            <a:r>
              <a:rPr lang="zh-CN" altLang="en-US" sz="2000" kern="100" dirty="0" smtClean="0">
                <a:latin typeface="Times New Roman"/>
                <a:ea typeface="宋体"/>
              </a:rPr>
              <a:t>工具</a:t>
            </a:r>
            <a:endParaRPr lang="en-US" altLang="zh-CN" sz="2000" kern="100" dirty="0" smtClean="0">
              <a:latin typeface="Times New Roman"/>
              <a:ea typeface="宋体"/>
            </a:endParaRPr>
          </a:p>
          <a:p>
            <a:pPr indent="542925" algn="just">
              <a:spcAft>
                <a:spcPts val="1200"/>
              </a:spcAft>
            </a:pPr>
            <a:endParaRPr lang="en-US" altLang="zh-CN" sz="2000" kern="100" dirty="0">
              <a:latin typeface="Times New Roman"/>
              <a:ea typeface="宋体"/>
            </a:endParaRPr>
          </a:p>
          <a:p>
            <a:pPr indent="542925" algn="just">
              <a:spcAft>
                <a:spcPts val="1200"/>
              </a:spcAft>
            </a:pPr>
            <a:endParaRPr lang="en-US" altLang="zh-CN" sz="2000" kern="100" dirty="0" smtClean="0">
              <a:latin typeface="Times New Roman"/>
              <a:ea typeface="宋体"/>
            </a:endParaRPr>
          </a:p>
          <a:p>
            <a:pPr indent="542925" algn="just">
              <a:spcAft>
                <a:spcPts val="1200"/>
              </a:spcAft>
            </a:pPr>
            <a:endParaRPr lang="en-US" altLang="zh-CN" sz="2000" kern="100" dirty="0">
              <a:latin typeface="Times New Roman"/>
              <a:ea typeface="宋体"/>
            </a:endParaRPr>
          </a:p>
          <a:p>
            <a:pPr indent="542925" algn="just">
              <a:spcAft>
                <a:spcPts val="1200"/>
              </a:spcAft>
            </a:pPr>
            <a:endParaRPr lang="en-US" altLang="zh-CN" sz="2000" dirty="0" smtClean="0"/>
          </a:p>
          <a:p>
            <a:pPr indent="542925" algn="just">
              <a:spcAft>
                <a:spcPts val="1200"/>
              </a:spcAft>
            </a:pPr>
            <a:endParaRPr lang="en-US" altLang="zh-CN" sz="2000" dirty="0" smtClean="0"/>
          </a:p>
          <a:p>
            <a:pPr indent="542925" algn="just">
              <a:spcAft>
                <a:spcPts val="1200"/>
              </a:spcAft>
            </a:pPr>
            <a:r>
              <a:rPr lang="zh-CN" altLang="zh-CN" sz="2000" dirty="0" smtClean="0"/>
              <a:t>②</a:t>
            </a:r>
            <a:r>
              <a:rPr lang="zh-CN" altLang="zh-CN" sz="2000" dirty="0"/>
              <a:t>作图及图形处理</a:t>
            </a:r>
            <a:r>
              <a:rPr lang="zh-CN" altLang="zh-CN" sz="2000" dirty="0" smtClean="0"/>
              <a:t>工具</a:t>
            </a:r>
            <a:endParaRPr lang="zh-CN" altLang="en-US" sz="2000" kern="100" dirty="0">
              <a:latin typeface="Times New Roman"/>
              <a:ea typeface="宋体"/>
            </a:endParaRPr>
          </a:p>
        </p:txBody>
      </p:sp>
      <p:pic>
        <p:nvPicPr>
          <p:cNvPr id="430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590550"/>
            <a:ext cx="6023429"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0007" y="2140235"/>
            <a:ext cx="3862222" cy="2946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1020453"/>
            <a:ext cx="8458200" cy="1723549"/>
          </a:xfrm>
          <a:prstGeom prst="rect">
            <a:avLst/>
          </a:prstGeom>
        </p:spPr>
        <p:txBody>
          <a:bodyPr wrap="square">
            <a:spAutoFit/>
          </a:bodyPr>
          <a:lstStyle/>
          <a:p>
            <a:pPr indent="542925" algn="just">
              <a:lnSpc>
                <a:spcPct val="120000"/>
              </a:lnSpc>
              <a:spcBef>
                <a:spcPts val="1000"/>
              </a:spcBef>
              <a:spcAft>
                <a:spcPts val="1200"/>
              </a:spcAft>
            </a:pPr>
            <a:r>
              <a:rPr lang="en-US" altLang="zh-CN" sz="2000" kern="100" dirty="0" err="1">
                <a:latin typeface="Times New Roman"/>
                <a:ea typeface="宋体"/>
              </a:rPr>
              <a:t>SwishMax</a:t>
            </a:r>
            <a:r>
              <a:rPr lang="zh-CN" altLang="en-US" sz="2000" kern="100" dirty="0">
                <a:latin typeface="Times New Roman"/>
                <a:ea typeface="宋体"/>
              </a:rPr>
              <a:t>常见工具栏主要有标准工具栏、控制工具栏、插入工具栏、导出工具栏和组合工具栏，可以完成插入各种对象、组合对象、控制播放等操作</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Aft>
                <a:spcPts val="1200"/>
              </a:spcAft>
            </a:pPr>
            <a:r>
              <a:rPr lang="zh-CN" altLang="en-US" sz="2000" kern="100" dirty="0">
                <a:latin typeface="Times New Roman"/>
                <a:ea typeface="宋体"/>
              </a:rPr>
              <a:t>①标准工具栏</a:t>
            </a:r>
            <a:endParaRPr lang="zh-CN" altLang="en-US" sz="2000" kern="100" dirty="0">
              <a:latin typeface="Times New Roman"/>
              <a:ea typeface="宋体"/>
            </a:endParaRPr>
          </a:p>
        </p:txBody>
      </p:sp>
      <p:grpSp>
        <p:nvGrpSpPr>
          <p:cNvPr id="12" name="组合 11"/>
          <p:cNvGrpSpPr/>
          <p:nvPr/>
        </p:nvGrpSpPr>
        <p:grpSpPr>
          <a:xfrm>
            <a:off x="457833" y="458002"/>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工具栏</a:t>
              </a:r>
              <a:endParaRPr lang="zh-CN" altLang="en-US" sz="2000" dirty="0"/>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(4)</a:t>
              </a:r>
              <a:endParaRPr lang="en-US" dirty="0">
                <a:solidFill>
                  <a:srgbClr val="FFFFFF"/>
                </a:solidFill>
                <a:latin typeface="宋体" pitchFamily="2" charset="-122"/>
                <a:ea typeface="宋体" pitchFamily="2" charset="-122"/>
              </a:endParaRPr>
            </a:p>
          </p:txBody>
        </p:sp>
      </p:grpSp>
      <p:pic>
        <p:nvPicPr>
          <p:cNvPr id="440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2744002"/>
            <a:ext cx="6645042" cy="1351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95300" y="553581"/>
            <a:ext cx="8153400" cy="2708434"/>
          </a:xfrm>
          <a:prstGeom prst="rect">
            <a:avLst/>
          </a:prstGeom>
        </p:spPr>
        <p:txBody>
          <a:bodyPr wrap="square">
            <a:spAutoFit/>
          </a:bodyPr>
          <a:lstStyle/>
          <a:p>
            <a:pPr indent="542925" algn="just">
              <a:spcAft>
                <a:spcPts val="1200"/>
              </a:spcAft>
            </a:pPr>
            <a:r>
              <a:rPr lang="zh-CN" altLang="en-US" sz="2000" kern="100" dirty="0">
                <a:latin typeface="Times New Roman"/>
                <a:ea typeface="宋体"/>
              </a:rPr>
              <a:t>②控制工具栏</a:t>
            </a:r>
            <a:endParaRPr lang="zh-CN" altLang="en-US" sz="2000" kern="100" dirty="0">
              <a:latin typeface="Times New Roman"/>
              <a:ea typeface="宋体"/>
            </a:endParaRPr>
          </a:p>
          <a:p>
            <a:pPr indent="542925" algn="just">
              <a:spcAft>
                <a:spcPts val="1200"/>
              </a:spcAft>
            </a:pPr>
            <a:endParaRPr lang="en-US" altLang="zh-CN" sz="2000" kern="100" dirty="0" smtClean="0">
              <a:latin typeface="Times New Roman"/>
              <a:ea typeface="宋体"/>
            </a:endParaRPr>
          </a:p>
          <a:p>
            <a:pPr indent="542925" algn="just">
              <a:spcAft>
                <a:spcPts val="1200"/>
              </a:spcAft>
            </a:pPr>
            <a:r>
              <a:rPr lang="zh-CN" altLang="en-US" sz="2000" kern="100" dirty="0" smtClean="0">
                <a:latin typeface="Times New Roman"/>
                <a:ea typeface="宋体"/>
              </a:rPr>
              <a:t> </a:t>
            </a:r>
            <a:endParaRPr lang="en-US" altLang="zh-CN" sz="2000" kern="100" dirty="0" smtClean="0">
              <a:latin typeface="Times New Roman"/>
              <a:ea typeface="宋体"/>
            </a:endParaRPr>
          </a:p>
          <a:p>
            <a:pPr indent="542925" algn="just">
              <a:spcAft>
                <a:spcPts val="1200"/>
              </a:spcAft>
            </a:pPr>
            <a:endParaRPr lang="en-US" altLang="zh-CN" sz="2000" kern="100" dirty="0">
              <a:latin typeface="Times New Roman"/>
              <a:ea typeface="宋体"/>
            </a:endParaRPr>
          </a:p>
          <a:p>
            <a:pPr indent="542925" algn="just">
              <a:spcAft>
                <a:spcPts val="1200"/>
              </a:spcAft>
            </a:pPr>
            <a:endParaRPr lang="zh-CN" altLang="en-US" sz="2000" kern="100" dirty="0">
              <a:latin typeface="Times New Roman"/>
              <a:ea typeface="宋体"/>
            </a:endParaRPr>
          </a:p>
          <a:p>
            <a:pPr indent="542925" algn="just">
              <a:spcAft>
                <a:spcPts val="1200"/>
              </a:spcAft>
            </a:pPr>
            <a:r>
              <a:rPr lang="zh-CN" altLang="en-US" sz="2000" kern="100" dirty="0" smtClean="0">
                <a:latin typeface="Times New Roman"/>
                <a:ea typeface="宋体"/>
              </a:rPr>
              <a:t>③</a:t>
            </a:r>
            <a:r>
              <a:rPr lang="zh-CN" altLang="en-US" sz="2000" kern="100" dirty="0">
                <a:latin typeface="Times New Roman"/>
                <a:ea typeface="宋体"/>
              </a:rPr>
              <a:t>插入工具栏</a:t>
            </a:r>
            <a:endParaRPr lang="zh-CN" altLang="en-US" sz="2000" kern="100" dirty="0">
              <a:latin typeface="Times New Roman"/>
              <a:ea typeface="宋体"/>
            </a:endParaRPr>
          </a:p>
        </p:txBody>
      </p:sp>
      <p:pic>
        <p:nvPicPr>
          <p:cNvPr id="450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62238" y="1015406"/>
            <a:ext cx="4396576" cy="1480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575" y="3257550"/>
            <a:ext cx="607407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4" name="Rectangle 8"/>
          <p:cNvSpPr/>
          <p:nvPr/>
        </p:nvSpPr>
        <p:spPr bwMode="auto">
          <a:xfrm>
            <a:off x="3810000" y="1567801"/>
            <a:ext cx="3352800" cy="2000746"/>
          </a:xfrm>
          <a:prstGeom prst="rect">
            <a:avLst/>
          </a:prstGeom>
          <a:solidFill>
            <a:srgbClr val="00B050"/>
          </a:solidFill>
          <a:ln w="25400">
            <a:solidFill>
              <a:schemeClr val="tx1">
                <a:alpha val="0"/>
              </a:schemeClr>
            </a:solidFill>
            <a:miter lim="800000"/>
          </a:ln>
        </p:spPr>
        <p:txBody>
          <a:bodyPr lIns="0" tIns="0" rIns="0" bIns="0"/>
          <a:lstStyle/>
          <a:p>
            <a:endParaRPr lang="en-US"/>
          </a:p>
        </p:txBody>
      </p:sp>
      <p:grpSp>
        <p:nvGrpSpPr>
          <p:cNvPr id="39949" name="Group 13"/>
          <p:cNvGrpSpPr/>
          <p:nvPr/>
        </p:nvGrpSpPr>
        <p:grpSpPr bwMode="auto">
          <a:xfrm>
            <a:off x="4070845" y="1745185"/>
            <a:ext cx="289655" cy="517242"/>
            <a:chOff x="0" y="0"/>
            <a:chExt cx="448" cy="800"/>
          </a:xfrm>
        </p:grpSpPr>
        <p:sp>
          <p:nvSpPr>
            <p:cNvPr id="37901" name="AutoShape 11"/>
            <p:cNvSpPr/>
            <p:nvPr/>
          </p:nvSpPr>
          <p:spPr bwMode="auto">
            <a:xfrm>
              <a:off x="76" y="0"/>
              <a:ext cx="290" cy="560"/>
            </a:xfrm>
            <a:custGeom>
              <a:avLst/>
              <a:gdLst>
                <a:gd name="T0" fmla="*/ 145 w 21600"/>
                <a:gd name="T1" fmla="*/ 560 h 21600"/>
                <a:gd name="T2" fmla="*/ 290 w 21600"/>
                <a:gd name="T3" fmla="*/ 413 h 21600"/>
                <a:gd name="T4" fmla="*/ 290 w 21600"/>
                <a:gd name="T5" fmla="*/ 147 h 21600"/>
                <a:gd name="T6" fmla="*/ 145 w 21600"/>
                <a:gd name="T7" fmla="*/ 0 h 21600"/>
                <a:gd name="T8" fmla="*/ 0 w 21600"/>
                <a:gd name="T9" fmla="*/ 147 h 21600"/>
                <a:gd name="T10" fmla="*/ 0 w 21600"/>
                <a:gd name="T11" fmla="*/ 413 h 21600"/>
                <a:gd name="T12" fmla="*/ 145 w 21600"/>
                <a:gd name="T13" fmla="*/ 560 h 21600"/>
                <a:gd name="T14" fmla="*/ 145 w 21600"/>
                <a:gd name="T15" fmla="*/ 56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cubicBezTo>
                    <a:pt x="16764" y="21600"/>
                    <a:pt x="21600" y="19067"/>
                    <a:pt x="21600" y="15944"/>
                  </a:cubicBezTo>
                  <a:lnTo>
                    <a:pt x="21600" y="5657"/>
                  </a:lnTo>
                  <a:cubicBezTo>
                    <a:pt x="21600" y="2532"/>
                    <a:pt x="16764" y="0"/>
                    <a:pt x="10800" y="0"/>
                  </a:cubicBezTo>
                  <a:cubicBezTo>
                    <a:pt x="4834" y="0"/>
                    <a:pt x="0" y="2532"/>
                    <a:pt x="0" y="5657"/>
                  </a:cubicBezTo>
                  <a:lnTo>
                    <a:pt x="0" y="15944"/>
                  </a:lnTo>
                  <a:cubicBezTo>
                    <a:pt x="0" y="19067"/>
                    <a:pt x="4834" y="21600"/>
                    <a:pt x="10800" y="21600"/>
                  </a:cubicBezTo>
                  <a:close/>
                  <a:moveTo>
                    <a:pt x="10800" y="2160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37902" name="AutoShape 12"/>
            <p:cNvSpPr/>
            <p:nvPr/>
          </p:nvSpPr>
          <p:spPr bwMode="auto">
            <a:xfrm>
              <a:off x="0" y="279"/>
              <a:ext cx="448" cy="521"/>
            </a:xfrm>
            <a:custGeom>
              <a:avLst/>
              <a:gdLst>
                <a:gd name="T0" fmla="*/ 422 w 21600"/>
                <a:gd name="T1" fmla="*/ 0 h 21600"/>
                <a:gd name="T2" fmla="*/ 422 w 21600"/>
                <a:gd name="T3" fmla="*/ 134 h 21600"/>
                <a:gd name="T4" fmla="*/ 224 w 21600"/>
                <a:gd name="T5" fmla="*/ 334 h 21600"/>
                <a:gd name="T6" fmla="*/ 26 w 21600"/>
                <a:gd name="T7" fmla="*/ 134 h 21600"/>
                <a:gd name="T8" fmla="*/ 26 w 21600"/>
                <a:gd name="T9" fmla="*/ 0 h 21600"/>
                <a:gd name="T10" fmla="*/ 0 w 21600"/>
                <a:gd name="T11" fmla="*/ 0 h 21600"/>
                <a:gd name="T12" fmla="*/ 0 w 21600"/>
                <a:gd name="T13" fmla="*/ 134 h 21600"/>
                <a:gd name="T14" fmla="*/ 213 w 21600"/>
                <a:gd name="T15" fmla="*/ 360 h 21600"/>
                <a:gd name="T16" fmla="*/ 211 w 21600"/>
                <a:gd name="T17" fmla="*/ 360 h 21600"/>
                <a:gd name="T18" fmla="*/ 211 w 21600"/>
                <a:gd name="T19" fmla="*/ 494 h 21600"/>
                <a:gd name="T20" fmla="*/ 92 w 21600"/>
                <a:gd name="T21" fmla="*/ 494 h 21600"/>
                <a:gd name="T22" fmla="*/ 92 w 21600"/>
                <a:gd name="T23" fmla="*/ 521 h 21600"/>
                <a:gd name="T24" fmla="*/ 356 w 21600"/>
                <a:gd name="T25" fmla="*/ 521 h 21600"/>
                <a:gd name="T26" fmla="*/ 356 w 21600"/>
                <a:gd name="T27" fmla="*/ 494 h 21600"/>
                <a:gd name="T28" fmla="*/ 237 w 21600"/>
                <a:gd name="T29" fmla="*/ 494 h 21600"/>
                <a:gd name="T30" fmla="*/ 237 w 21600"/>
                <a:gd name="T31" fmla="*/ 360 h 21600"/>
                <a:gd name="T32" fmla="*/ 235 w 21600"/>
                <a:gd name="T33" fmla="*/ 360 h 21600"/>
                <a:gd name="T34" fmla="*/ 448 w 21600"/>
                <a:gd name="T35" fmla="*/ 134 h 21600"/>
                <a:gd name="T36" fmla="*/ 448 w 21600"/>
                <a:gd name="T37" fmla="*/ 0 h 21600"/>
                <a:gd name="T38" fmla="*/ 422 w 21600"/>
                <a:gd name="T39" fmla="*/ 0 h 21600"/>
                <a:gd name="T40" fmla="*/ 422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20329" y="0"/>
                  </a:moveTo>
                  <a:lnTo>
                    <a:pt x="20329" y="5536"/>
                  </a:lnTo>
                  <a:cubicBezTo>
                    <a:pt x="20329" y="10113"/>
                    <a:pt x="16053" y="13837"/>
                    <a:pt x="10800" y="13837"/>
                  </a:cubicBezTo>
                  <a:cubicBezTo>
                    <a:pt x="5545" y="13837"/>
                    <a:pt x="1271" y="10113"/>
                    <a:pt x="1271" y="5536"/>
                  </a:cubicBezTo>
                  <a:lnTo>
                    <a:pt x="1271" y="0"/>
                  </a:lnTo>
                  <a:lnTo>
                    <a:pt x="0" y="0"/>
                  </a:lnTo>
                  <a:lnTo>
                    <a:pt x="0" y="5536"/>
                  </a:lnTo>
                  <a:cubicBezTo>
                    <a:pt x="0" y="10562"/>
                    <a:pt x="4550" y="14668"/>
                    <a:pt x="10248" y="14921"/>
                  </a:cubicBezTo>
                  <a:lnTo>
                    <a:pt x="10169" y="14921"/>
                  </a:lnTo>
                  <a:lnTo>
                    <a:pt x="10169" y="20493"/>
                  </a:lnTo>
                  <a:lnTo>
                    <a:pt x="4448" y="20493"/>
                  </a:lnTo>
                  <a:lnTo>
                    <a:pt x="4448" y="21600"/>
                  </a:lnTo>
                  <a:lnTo>
                    <a:pt x="17152" y="21600"/>
                  </a:lnTo>
                  <a:lnTo>
                    <a:pt x="17152" y="20493"/>
                  </a:lnTo>
                  <a:lnTo>
                    <a:pt x="11438" y="20493"/>
                  </a:lnTo>
                  <a:lnTo>
                    <a:pt x="11438" y="14921"/>
                  </a:lnTo>
                  <a:lnTo>
                    <a:pt x="11350" y="14921"/>
                  </a:lnTo>
                  <a:cubicBezTo>
                    <a:pt x="17050" y="14668"/>
                    <a:pt x="21600" y="10562"/>
                    <a:pt x="21600" y="5536"/>
                  </a:cubicBezTo>
                  <a:lnTo>
                    <a:pt x="21600" y="0"/>
                  </a:lnTo>
                  <a:cubicBezTo>
                    <a:pt x="21600" y="0"/>
                    <a:pt x="20329" y="0"/>
                    <a:pt x="20329" y="0"/>
                  </a:cubicBezTo>
                  <a:close/>
                  <a:moveTo>
                    <a:pt x="2032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grpSp>
      <p:pic>
        <p:nvPicPr>
          <p:cNvPr id="1025" name="图片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8800" y="1580203"/>
            <a:ext cx="1988344" cy="1988344"/>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39937" name="Rectangle 1"/>
          <p:cNvSpPr/>
          <p:nvPr/>
        </p:nvSpPr>
        <p:spPr bwMode="auto">
          <a:xfrm>
            <a:off x="4572000" y="2290087"/>
            <a:ext cx="2191021"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zh-CN" altLang="en-US" sz="3600" dirty="0" smtClean="0">
                <a:solidFill>
                  <a:srgbClr val="FFFFFF"/>
                </a:solidFill>
                <a:latin typeface="Open Sans Light" charset="0"/>
                <a:cs typeface="Open Sans Light" charset="0"/>
                <a:sym typeface="Open Sans Light" charset="0"/>
              </a:rPr>
              <a:t>知识准备</a:t>
            </a:r>
            <a:endParaRPr lang="en-US" sz="3600" dirty="0">
              <a:solidFill>
                <a:srgbClr val="FFFFFF"/>
              </a:solidFill>
              <a:latin typeface="Open Sans Light" charset="0"/>
              <a:cs typeface="Open Sans Light" charset="0"/>
              <a:sym typeface="Open Sans Light"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95300" y="438150"/>
            <a:ext cx="8153400" cy="2708434"/>
          </a:xfrm>
          <a:prstGeom prst="rect">
            <a:avLst/>
          </a:prstGeom>
        </p:spPr>
        <p:txBody>
          <a:bodyPr wrap="square">
            <a:spAutoFit/>
          </a:bodyPr>
          <a:lstStyle/>
          <a:p>
            <a:pPr indent="542925" algn="just">
              <a:spcAft>
                <a:spcPts val="1200"/>
              </a:spcAft>
            </a:pPr>
            <a:r>
              <a:rPr lang="zh-CN" altLang="en-US" sz="2000" kern="100" dirty="0">
                <a:latin typeface="Times New Roman"/>
                <a:ea typeface="宋体"/>
              </a:rPr>
              <a:t>④组合工具栏</a:t>
            </a:r>
            <a:endParaRPr lang="zh-CN" altLang="en-US" sz="2000" kern="100" dirty="0">
              <a:latin typeface="Times New Roman"/>
              <a:ea typeface="宋体"/>
            </a:endParaRPr>
          </a:p>
          <a:p>
            <a:pPr indent="542925" algn="just">
              <a:spcAft>
                <a:spcPts val="1200"/>
              </a:spcAft>
            </a:pPr>
            <a:r>
              <a:rPr lang="zh-CN" altLang="en-US" sz="2000" kern="100" dirty="0">
                <a:latin typeface="Times New Roman"/>
                <a:ea typeface="宋体"/>
              </a:rPr>
              <a:t> </a:t>
            </a:r>
            <a:endParaRPr lang="zh-CN" altLang="en-US" sz="2000" kern="100" dirty="0">
              <a:latin typeface="Times New Roman"/>
              <a:ea typeface="宋体"/>
            </a:endParaRPr>
          </a:p>
          <a:p>
            <a:pPr indent="542925" algn="just">
              <a:spcAft>
                <a:spcPts val="1200"/>
              </a:spcAft>
            </a:pPr>
            <a:endParaRPr lang="zh-CN" altLang="en-US" sz="2000" kern="100" dirty="0">
              <a:latin typeface="Times New Roman"/>
              <a:ea typeface="宋体"/>
            </a:endParaRPr>
          </a:p>
          <a:p>
            <a:pPr indent="542925" algn="just">
              <a:spcAft>
                <a:spcPts val="1200"/>
              </a:spcAft>
            </a:pPr>
            <a:endParaRPr lang="en-US" altLang="zh-CN" sz="2000" kern="100" dirty="0" smtClean="0">
              <a:latin typeface="Times New Roman"/>
              <a:ea typeface="宋体"/>
            </a:endParaRPr>
          </a:p>
          <a:p>
            <a:pPr indent="542925" algn="just">
              <a:spcAft>
                <a:spcPts val="1200"/>
              </a:spcAft>
            </a:pPr>
            <a:endParaRPr lang="en-US" altLang="zh-CN" sz="2000" kern="100" dirty="0">
              <a:latin typeface="Times New Roman"/>
              <a:ea typeface="宋体"/>
            </a:endParaRPr>
          </a:p>
          <a:p>
            <a:pPr indent="542925" algn="just">
              <a:spcAft>
                <a:spcPts val="1200"/>
              </a:spcAft>
            </a:pPr>
            <a:r>
              <a:rPr lang="zh-CN" altLang="en-US" sz="2000" kern="100" dirty="0" smtClean="0">
                <a:latin typeface="Times New Roman"/>
                <a:ea typeface="宋体"/>
              </a:rPr>
              <a:t>⑤</a:t>
            </a:r>
            <a:r>
              <a:rPr lang="zh-CN" altLang="en-US" sz="2000" kern="100" dirty="0">
                <a:latin typeface="Times New Roman"/>
                <a:ea typeface="宋体"/>
              </a:rPr>
              <a:t>导出工具栏</a:t>
            </a:r>
            <a:endParaRPr lang="zh-CN" altLang="en-US" sz="2000" kern="100" dirty="0">
              <a:latin typeface="Times New Roman"/>
              <a:ea typeface="宋体"/>
            </a:endParaRPr>
          </a:p>
        </p:txBody>
      </p:sp>
      <p:pic>
        <p:nvPicPr>
          <p:cNvPr id="4506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2600" y="1035129"/>
            <a:ext cx="5867188"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6737" y="3146584"/>
            <a:ext cx="5698914" cy="1637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924401"/>
            <a:ext cx="8458200" cy="392928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①基本操作</a:t>
            </a:r>
            <a:r>
              <a:rPr lang="zh-CN" altLang="en-US" sz="2000" kern="100" dirty="0" smtClean="0">
                <a:latin typeface="Times New Roman"/>
                <a:ea typeface="宋体"/>
              </a:rPr>
              <a:t>区</a:t>
            </a:r>
            <a:endParaRPr lang="en-US" altLang="zh-CN"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该</a:t>
            </a:r>
            <a:r>
              <a:rPr lang="zh-CN" altLang="en-US" sz="2000" kern="100" dirty="0">
                <a:latin typeface="Times New Roman"/>
                <a:ea typeface="宋体"/>
              </a:rPr>
              <a:t>区中可以完成添加特效、删除对象、添加脚本等操作。</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②图层区</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该区显示场景中所有对象。</a:t>
            </a:r>
            <a:r>
              <a:rPr lang="en-US" altLang="zh-CN" sz="2000" kern="100" dirty="0" err="1">
                <a:latin typeface="Times New Roman"/>
                <a:ea typeface="宋体"/>
              </a:rPr>
              <a:t>SwishMax</a:t>
            </a:r>
            <a:r>
              <a:rPr lang="zh-CN" altLang="en-US" sz="2000" kern="100" dirty="0">
                <a:latin typeface="Times New Roman"/>
                <a:ea typeface="宋体"/>
              </a:rPr>
              <a:t>动画的对象是分层的，一个对象一层，此区中在上方的对象处于上层，场景中表现为上层对象会覆盖下层对象。</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该区拖动某个层对象上下移动可以改变其在场景中的层级；可以单击眼睛按钮显示</a:t>
            </a:r>
            <a:r>
              <a:rPr lang="en-US" altLang="zh-CN" sz="2000" kern="100" dirty="0">
                <a:latin typeface="Times New Roman"/>
                <a:ea typeface="宋体"/>
              </a:rPr>
              <a:t>/</a:t>
            </a:r>
            <a:r>
              <a:rPr lang="zh-CN" altLang="en-US" sz="2000" kern="100" dirty="0">
                <a:latin typeface="Times New Roman"/>
                <a:ea typeface="宋体"/>
              </a:rPr>
              <a:t>隐藏选定层对象，单击锁按钮锁定</a:t>
            </a:r>
            <a:r>
              <a:rPr lang="en-US" altLang="zh-CN" sz="2000" kern="100" dirty="0">
                <a:latin typeface="Times New Roman"/>
                <a:ea typeface="宋体"/>
              </a:rPr>
              <a:t>/</a:t>
            </a:r>
            <a:r>
              <a:rPr lang="zh-CN" altLang="en-US" sz="2000" kern="100" dirty="0">
                <a:latin typeface="Times New Roman"/>
                <a:ea typeface="宋体"/>
              </a:rPr>
              <a:t>解锁选定层对象，单击切换轮廓查看按钮以原样</a:t>
            </a:r>
            <a:r>
              <a:rPr lang="en-US" altLang="zh-CN" sz="2000" kern="100" dirty="0">
                <a:latin typeface="Times New Roman"/>
                <a:ea typeface="宋体"/>
              </a:rPr>
              <a:t>/</a:t>
            </a:r>
            <a:r>
              <a:rPr lang="zh-CN" altLang="en-US" sz="2000" kern="100" dirty="0">
                <a:latin typeface="Times New Roman"/>
                <a:ea typeface="宋体"/>
              </a:rPr>
              <a:t>轮廓显示选定对象。</a:t>
            </a:r>
            <a:endParaRPr lang="zh-CN" altLang="en-US" sz="2000" kern="100" dirty="0">
              <a:latin typeface="Times New Roman"/>
              <a:ea typeface="宋体"/>
            </a:endParaRPr>
          </a:p>
        </p:txBody>
      </p:sp>
      <p:grpSp>
        <p:nvGrpSpPr>
          <p:cNvPr id="12" name="组合 11"/>
          <p:cNvGrpSpPr/>
          <p:nvPr/>
        </p:nvGrpSpPr>
        <p:grpSpPr>
          <a:xfrm>
            <a:off x="457833" y="361950"/>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时间轴面板</a:t>
              </a:r>
              <a:endParaRPr lang="zh-CN" altLang="en-US" sz="2000" dirty="0"/>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(5)</a:t>
              </a:r>
              <a:endParaRPr lang="en-US" dirty="0">
                <a:solidFill>
                  <a:srgbClr val="FFFFFF"/>
                </a:solidFill>
                <a:latin typeface="宋体" pitchFamily="2" charset="-122"/>
                <a:ea typeface="宋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95300" y="389170"/>
            <a:ext cx="8153400" cy="1534331"/>
          </a:xfrm>
          <a:prstGeom prst="rect">
            <a:avLst/>
          </a:prstGeom>
        </p:spPr>
        <p:txBody>
          <a:bodyPr wrap="square">
            <a:spAutoFit/>
          </a:bodyPr>
          <a:lstStyle/>
          <a:p>
            <a:pPr indent="542925" algn="just">
              <a:lnSpc>
                <a:spcPct val="120000"/>
              </a:lnSpc>
              <a:spcAft>
                <a:spcPts val="1200"/>
              </a:spcAft>
            </a:pPr>
            <a:r>
              <a:rPr lang="zh-CN" altLang="en-US" sz="2000" kern="100" dirty="0">
                <a:latin typeface="Times New Roman"/>
                <a:ea typeface="宋体"/>
              </a:rPr>
              <a:t>③时间线区：一个小格表示</a:t>
            </a:r>
            <a:r>
              <a:rPr lang="en-US" altLang="zh-CN" sz="2000" kern="100" dirty="0">
                <a:latin typeface="Times New Roman"/>
                <a:ea typeface="宋体"/>
              </a:rPr>
              <a:t>1</a:t>
            </a:r>
            <a:r>
              <a:rPr lang="zh-CN" altLang="en-US" sz="2000" kern="100" dirty="0">
                <a:latin typeface="Times New Roman"/>
                <a:ea typeface="宋体"/>
              </a:rPr>
              <a:t>帧。在该区中可以查看某对象上是否有特效、特效名称、播放起始帧和结束帧数、特效总帧数。另外，还可以在此区为场景中某对象增加特效、删除特效、修改特效起始和结束帧、修改特效持续帧数等操作。</a:t>
            </a:r>
            <a:endParaRPr lang="zh-CN" altLang="en-US" sz="2000" kern="100" dirty="0">
              <a:latin typeface="Times New Roman"/>
              <a:ea typeface="宋体"/>
            </a:endParaRPr>
          </a:p>
        </p:txBody>
      </p:sp>
      <p:pic>
        <p:nvPicPr>
          <p:cNvPr id="460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400" y="1991531"/>
            <a:ext cx="7406239" cy="2713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1133951"/>
            <a:ext cx="8458200" cy="426335"/>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依据</a:t>
            </a:r>
            <a:r>
              <a:rPr lang="zh-CN" altLang="en-US" sz="2000" kern="100" dirty="0">
                <a:latin typeface="Times New Roman"/>
                <a:ea typeface="宋体"/>
              </a:rPr>
              <a:t>当前处理对象不同，属性面板显示内容也有所不同。</a:t>
            </a:r>
            <a:endParaRPr lang="zh-CN" altLang="en-US" sz="2000" kern="100" dirty="0">
              <a:latin typeface="Times New Roman"/>
              <a:ea typeface="宋体"/>
            </a:endParaRPr>
          </a:p>
        </p:txBody>
      </p:sp>
      <p:grpSp>
        <p:nvGrpSpPr>
          <p:cNvPr id="12" name="组合 11"/>
          <p:cNvGrpSpPr/>
          <p:nvPr/>
        </p:nvGrpSpPr>
        <p:grpSpPr>
          <a:xfrm>
            <a:off x="457833" y="571500"/>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属性面板</a:t>
              </a:r>
              <a:endParaRPr lang="zh-CN" altLang="en-US" sz="2000" dirty="0"/>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(6)</a:t>
              </a:r>
              <a:endParaRPr lang="en-US" dirty="0">
                <a:solidFill>
                  <a:srgbClr val="FFFFFF"/>
                </a:solidFill>
                <a:latin typeface="宋体" pitchFamily="2" charset="-122"/>
                <a:ea typeface="宋体" pitchFamily="2" charset="-122"/>
              </a:endParaRPr>
            </a:p>
          </p:txBody>
        </p:sp>
      </p:grpSp>
      <p:pic>
        <p:nvPicPr>
          <p:cNvPr id="471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6865" y="1714500"/>
            <a:ext cx="7766469"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924401"/>
            <a:ext cx="8458200" cy="79566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用</a:t>
            </a:r>
            <a:r>
              <a:rPr lang="zh-CN" altLang="en-US" sz="2000" kern="100" dirty="0">
                <a:latin typeface="Times New Roman"/>
                <a:ea typeface="宋体"/>
              </a:rPr>
              <a:t>树状结构显示场景中所有组件，如形状、文字、影片剪辑等，以及它们之间的嵌套关系，并可以设置显示、关闭、锁定三种状态。</a:t>
            </a:r>
            <a:endParaRPr lang="zh-CN" altLang="en-US" sz="2000" kern="100" dirty="0">
              <a:latin typeface="Times New Roman"/>
              <a:ea typeface="宋体"/>
            </a:endParaRPr>
          </a:p>
        </p:txBody>
      </p:sp>
      <p:grpSp>
        <p:nvGrpSpPr>
          <p:cNvPr id="12" name="组合 11"/>
          <p:cNvGrpSpPr/>
          <p:nvPr/>
        </p:nvGrpSpPr>
        <p:grpSpPr>
          <a:xfrm>
            <a:off x="457833" y="361950"/>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轮廓面板</a:t>
              </a:r>
              <a:endParaRPr lang="zh-CN" altLang="en-US" sz="2000" dirty="0"/>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(7)</a:t>
              </a:r>
              <a:endParaRPr lang="en-US" dirty="0">
                <a:solidFill>
                  <a:srgbClr val="FFFFFF"/>
                </a:solidFill>
                <a:latin typeface="宋体" pitchFamily="2" charset="-122"/>
                <a:ea typeface="宋体" pitchFamily="2" charset="-122"/>
              </a:endParaRPr>
            </a:p>
          </p:txBody>
        </p:sp>
      </p:grpSp>
      <p:pic>
        <p:nvPicPr>
          <p:cNvPr id="4710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6883" y="1836420"/>
            <a:ext cx="8401127"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4310" y="1494294"/>
            <a:ext cx="2647950" cy="2677656"/>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组件</a:t>
            </a:r>
            <a:r>
              <a:rPr lang="zh-CN" altLang="en-US" sz="2000" kern="100" dirty="0">
                <a:latin typeface="Times New Roman"/>
                <a:ea typeface="宋体"/>
              </a:rPr>
              <a:t>面板中提供了一些静态图形、含动态效果的影片剪辑、按钮等，可供用户直接使用，并可对其编辑修改，大大提高了动画制作</a:t>
            </a:r>
            <a:r>
              <a:rPr lang="zh-CN" altLang="en-US" sz="2000" kern="100" dirty="0" smtClean="0">
                <a:latin typeface="Times New Roman"/>
                <a:ea typeface="宋体"/>
              </a:rPr>
              <a:t>进程。</a:t>
            </a:r>
            <a:endParaRPr lang="zh-CN" altLang="en-US" sz="2000" kern="100" dirty="0">
              <a:latin typeface="Times New Roman"/>
              <a:ea typeface="宋体"/>
            </a:endParaRPr>
          </a:p>
        </p:txBody>
      </p:sp>
      <p:grpSp>
        <p:nvGrpSpPr>
          <p:cNvPr id="12" name="组合 11"/>
          <p:cNvGrpSpPr/>
          <p:nvPr/>
        </p:nvGrpSpPr>
        <p:grpSpPr>
          <a:xfrm>
            <a:off x="194310" y="795411"/>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组件面板</a:t>
              </a:r>
              <a:endParaRPr lang="zh-CN" altLang="en-US" sz="2000" dirty="0"/>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(8)</a:t>
              </a:r>
              <a:endParaRPr lang="en-US" dirty="0">
                <a:solidFill>
                  <a:srgbClr val="FFFFFF"/>
                </a:solidFill>
                <a:latin typeface="宋体" pitchFamily="2" charset="-122"/>
                <a:ea typeface="宋体" pitchFamily="2" charset="-122"/>
              </a:endParaRPr>
            </a:p>
          </p:txBody>
        </p:sp>
      </p:grpSp>
      <p:pic>
        <p:nvPicPr>
          <p:cNvPr id="4710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28950" y="209550"/>
            <a:ext cx="6115050"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p:nvPr/>
        </p:nvSpPr>
        <p:spPr bwMode="auto">
          <a:xfrm>
            <a:off x="2057399" y="511143"/>
            <a:ext cx="6324600" cy="838200"/>
          </a:xfrm>
          <a:prstGeom prst="rect">
            <a:avLst/>
          </a:prstGeom>
          <a:solidFill>
            <a:srgbClr val="00B050"/>
          </a:solidFill>
          <a:ln w="25400">
            <a:solidFill>
              <a:schemeClr val="tx1">
                <a:alpha val="0"/>
              </a:schemeClr>
            </a:solidFill>
            <a:miter lim="800000"/>
          </a:ln>
        </p:spPr>
        <p:txBody>
          <a:bodyPr lIns="0" tIns="0" rIns="0" bIns="0" anchor="ctr" anchorCtr="1"/>
          <a:lstStyle/>
          <a:p>
            <a:pPr algn="l">
              <a:spcBef>
                <a:spcPts val="1000"/>
              </a:spcBef>
            </a:pPr>
            <a:r>
              <a:rPr lang="zh-CN" altLang="en-US" sz="2000" dirty="0">
                <a:solidFill>
                  <a:schemeClr val="bg1"/>
                </a:solidFill>
              </a:rPr>
              <a:t>利用“剪辑克隆”组件制作指定图片的克隆动态效果。</a:t>
            </a:r>
            <a:endParaRPr lang="en-US" sz="2000" dirty="0">
              <a:solidFill>
                <a:schemeClr val="bg1"/>
              </a:solidFill>
            </a:endParaRPr>
          </a:p>
        </p:txBody>
      </p:sp>
      <p:sp>
        <p:nvSpPr>
          <p:cNvPr id="3" name="矩形 2"/>
          <p:cNvSpPr/>
          <p:nvPr/>
        </p:nvSpPr>
        <p:spPr>
          <a:xfrm>
            <a:off x="457200" y="1501743"/>
            <a:ext cx="8153400" cy="2898807"/>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：启动</a:t>
            </a:r>
            <a:r>
              <a:rPr lang="en-US" altLang="zh-CN" sz="2000" kern="100" dirty="0" err="1">
                <a:latin typeface="Times New Roman"/>
                <a:ea typeface="宋体"/>
              </a:rPr>
              <a:t>SwishMax</a:t>
            </a:r>
            <a:r>
              <a:rPr lang="zh-CN" altLang="en-US" sz="2000" kern="100" dirty="0">
                <a:latin typeface="Times New Roman"/>
                <a:ea typeface="宋体"/>
              </a:rPr>
              <a:t>新建动画文件，场景中右击鼠标，弹出快捷菜单中选择“影片”→“属性”打开“影片属性”对话框，设置影片宽度</a:t>
            </a:r>
            <a:r>
              <a:rPr lang="en-US" altLang="zh-CN" sz="2000" kern="100" dirty="0">
                <a:latin typeface="Times New Roman"/>
                <a:ea typeface="宋体"/>
              </a:rPr>
              <a:t>220</a:t>
            </a:r>
            <a:r>
              <a:rPr lang="zh-CN" altLang="en-US" sz="2000" kern="100" dirty="0">
                <a:latin typeface="Times New Roman"/>
                <a:ea typeface="宋体"/>
              </a:rPr>
              <a:t>像素，高度</a:t>
            </a:r>
            <a:r>
              <a:rPr lang="en-US" altLang="zh-CN" sz="2000" kern="100" dirty="0">
                <a:latin typeface="Times New Roman"/>
                <a:ea typeface="宋体"/>
              </a:rPr>
              <a:t>70</a:t>
            </a:r>
            <a:r>
              <a:rPr lang="zh-CN" altLang="en-US" sz="2000" kern="100" dirty="0">
                <a:latin typeface="Times New Roman"/>
                <a:ea typeface="宋体"/>
              </a:rPr>
              <a:t>像素；</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：组件面板中展开“工具”，拖动“剪辑克隆”组件到场景，并适当调整大小和在场景中的位置；</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：轮廓面板中展开“</a:t>
            </a:r>
            <a:r>
              <a:rPr lang="en-US" altLang="zh-CN" sz="2000" kern="100" dirty="0" err="1">
                <a:latin typeface="Times New Roman"/>
                <a:ea typeface="宋体"/>
              </a:rPr>
              <a:t>ClipClone</a:t>
            </a:r>
            <a:r>
              <a:rPr lang="en-US" altLang="zh-CN" sz="2000" kern="100" dirty="0">
                <a:latin typeface="Times New Roman"/>
                <a:ea typeface="宋体"/>
              </a:rPr>
              <a:t>”</a:t>
            </a:r>
            <a:r>
              <a:rPr lang="zh-CN" altLang="en-US" sz="2000" kern="100" dirty="0">
                <a:latin typeface="Times New Roman"/>
                <a:ea typeface="宋体"/>
              </a:rPr>
              <a:t>影片剪辑，选中其下所有对象；（按</a:t>
            </a:r>
            <a:r>
              <a:rPr lang="en-US" altLang="zh-CN" sz="2000" kern="100" dirty="0">
                <a:latin typeface="Times New Roman"/>
                <a:ea typeface="宋体"/>
              </a:rPr>
              <a:t>Ctrl</a:t>
            </a:r>
            <a:r>
              <a:rPr lang="zh-CN" altLang="en-US" sz="2000" kern="100" dirty="0">
                <a:latin typeface="Times New Roman"/>
                <a:ea typeface="宋体"/>
              </a:rPr>
              <a:t>键增加选择，</a:t>
            </a:r>
            <a:r>
              <a:rPr lang="en-US" altLang="zh-CN" sz="2000" kern="100" dirty="0">
                <a:latin typeface="Times New Roman"/>
                <a:ea typeface="宋体"/>
              </a:rPr>
              <a:t>Shift</a:t>
            </a:r>
            <a:r>
              <a:rPr lang="zh-CN" altLang="en-US" sz="2000" kern="100" dirty="0">
                <a:latin typeface="Times New Roman"/>
                <a:ea typeface="宋体"/>
              </a:rPr>
              <a:t>键连续选择）</a:t>
            </a:r>
            <a:endParaRPr lang="zh-CN" altLang="en-US" sz="2000" kern="100" dirty="0">
              <a:latin typeface="Times New Roman"/>
              <a:ea typeface="宋体"/>
            </a:endParaRPr>
          </a:p>
        </p:txBody>
      </p:sp>
      <p:sp>
        <p:nvSpPr>
          <p:cNvPr id="10" name="Rectangle 11"/>
          <p:cNvSpPr/>
          <p:nvPr/>
        </p:nvSpPr>
        <p:spPr bwMode="auto">
          <a:xfrm>
            <a:off x="838200" y="511143"/>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3】</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89089"/>
            <a:ext cx="8458200" cy="4644861"/>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：属性面板中单击“填充颜色”按钮，将填充类型设置为图像。单击“打开图像”按钮，设置图像为本书素材“领花</a:t>
            </a:r>
            <a:r>
              <a:rPr lang="en-US" altLang="zh-CN" sz="2000" kern="100" dirty="0">
                <a:latin typeface="Times New Roman"/>
                <a:ea typeface="宋体"/>
              </a:rPr>
              <a:t>.jpg”</a:t>
            </a:r>
            <a:r>
              <a:rPr lang="zh-CN" altLang="en-US" sz="2000" kern="100" dirty="0">
                <a:latin typeface="Times New Roman"/>
                <a:ea typeface="宋体"/>
              </a:rPr>
              <a:t>；（</a:t>
            </a:r>
            <a:r>
              <a:rPr lang="zh-CN" altLang="en-US" sz="2000" kern="100" dirty="0" smtClean="0">
                <a:latin typeface="Times New Roman"/>
                <a:ea typeface="宋体"/>
              </a:rPr>
              <a:t>见</a:t>
            </a:r>
            <a:r>
              <a:rPr lang="zh-CN" altLang="en-US" sz="2000" kern="100" dirty="0">
                <a:latin typeface="Times New Roman"/>
                <a:ea typeface="宋体"/>
              </a:rPr>
              <a:t>下</a:t>
            </a:r>
            <a:r>
              <a:rPr lang="zh-CN" altLang="en-US" sz="2000" kern="100" dirty="0" smtClean="0">
                <a:latin typeface="Times New Roman"/>
                <a:ea typeface="宋体"/>
              </a:rPr>
              <a:t>图）</a:t>
            </a:r>
            <a:endParaRPr lang="en-US" altLang="zh-CN" sz="2000" kern="100" dirty="0" smtClean="0">
              <a:latin typeface="Times New Roman"/>
              <a:ea typeface="宋体"/>
            </a:endParaRPr>
          </a:p>
          <a:p>
            <a:pPr indent="542925" algn="just">
              <a:spcAft>
                <a:spcPts val="1500"/>
              </a:spcAft>
            </a:pPr>
            <a:endParaRPr lang="en-US" altLang="zh-CN" sz="2000" kern="100" dirty="0" smtClean="0">
              <a:latin typeface="Times New Roman"/>
              <a:ea typeface="宋体"/>
            </a:endParaRPr>
          </a:p>
          <a:p>
            <a:pPr indent="542925" algn="just">
              <a:spcAft>
                <a:spcPts val="1500"/>
              </a:spcAft>
            </a:pPr>
            <a:endParaRPr lang="en-US" altLang="zh-CN" sz="2000" kern="100" dirty="0">
              <a:latin typeface="Times New Roman"/>
              <a:ea typeface="宋体"/>
            </a:endParaRPr>
          </a:p>
          <a:p>
            <a:pPr indent="542925" algn="just">
              <a:spcAft>
                <a:spcPts val="1500"/>
              </a:spcAft>
            </a:pPr>
            <a:endParaRPr lang="en-US" altLang="zh-CN" sz="2000" kern="100" dirty="0" smtClean="0">
              <a:latin typeface="Times New Roman"/>
              <a:ea typeface="宋体"/>
            </a:endParaRPr>
          </a:p>
          <a:p>
            <a:pPr indent="542925" algn="just">
              <a:spcAft>
                <a:spcPts val="1500"/>
              </a:spcAft>
            </a:pPr>
            <a:endParaRPr lang="en-US" altLang="zh-CN" sz="2000" kern="100" dirty="0">
              <a:latin typeface="Times New Roman"/>
              <a:ea typeface="宋体"/>
            </a:endParaRPr>
          </a:p>
          <a:p>
            <a:pPr indent="542925" algn="just">
              <a:spcAft>
                <a:spcPts val="1500"/>
              </a:spcAft>
            </a:pPr>
            <a:endParaRPr lang="en-US" altLang="zh-CN" sz="2000" kern="100" dirty="0" smtClean="0">
              <a:latin typeface="Times New Roman"/>
              <a:ea typeface="宋体"/>
            </a:endParaRPr>
          </a:p>
          <a:p>
            <a:pPr indent="542925" algn="just">
              <a:spcBef>
                <a:spcPts val="1000"/>
              </a:spcBef>
              <a:spcAft>
                <a:spcPts val="1500"/>
              </a:spcAft>
            </a:pPr>
            <a:r>
              <a:rPr lang="zh-CN" altLang="en-US" sz="2000" kern="100" dirty="0" smtClean="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：按</a:t>
            </a:r>
            <a:r>
              <a:rPr lang="en-US" altLang="zh-CN" sz="2000" kern="100" dirty="0" err="1" smtClean="0">
                <a:latin typeface="Times New Roman"/>
                <a:ea typeface="宋体"/>
              </a:rPr>
              <a:t>Ctrl+Enter</a:t>
            </a:r>
            <a:r>
              <a:rPr lang="zh-CN" altLang="en-US" sz="2000" kern="100" dirty="0">
                <a:latin typeface="Times New Roman"/>
                <a:ea typeface="宋体"/>
              </a:rPr>
              <a:t>播放影片；</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：单击菜单栏“文件”→“导出”→“</a:t>
            </a:r>
            <a:r>
              <a:rPr lang="en-US" altLang="zh-CN" sz="2000" kern="100" dirty="0">
                <a:latin typeface="Times New Roman"/>
                <a:ea typeface="宋体"/>
              </a:rPr>
              <a:t>SWF”</a:t>
            </a:r>
            <a:r>
              <a:rPr lang="zh-CN" altLang="en-US" sz="2000" kern="100" dirty="0">
                <a:latin typeface="Times New Roman"/>
                <a:ea typeface="宋体"/>
              </a:rPr>
              <a:t>，导出“剪辑克隆</a:t>
            </a:r>
            <a:r>
              <a:rPr lang="en-US" altLang="zh-CN" sz="2000" kern="100" dirty="0">
                <a:latin typeface="Times New Roman"/>
                <a:ea typeface="宋体"/>
              </a:rPr>
              <a:t>(</a:t>
            </a:r>
            <a:r>
              <a:rPr lang="zh-CN" altLang="en-US" sz="2000" kern="100" dirty="0">
                <a:latin typeface="Times New Roman"/>
                <a:ea typeface="宋体"/>
              </a:rPr>
              <a:t>领花</a:t>
            </a:r>
            <a:r>
              <a:rPr lang="en-US" altLang="zh-CN" sz="2000" kern="100" dirty="0">
                <a:latin typeface="Times New Roman"/>
                <a:ea typeface="宋体"/>
              </a:rPr>
              <a:t>).</a:t>
            </a:r>
            <a:r>
              <a:rPr lang="en-US" altLang="zh-CN" sz="2000" kern="100" dirty="0" err="1">
                <a:latin typeface="Times New Roman"/>
                <a:ea typeface="宋体"/>
              </a:rPr>
              <a:t>swf</a:t>
            </a:r>
            <a:r>
              <a:rPr lang="en-US" altLang="zh-CN" sz="2000" kern="100" dirty="0">
                <a:latin typeface="Times New Roman"/>
                <a:ea typeface="宋体"/>
              </a:rPr>
              <a:t>”</a:t>
            </a:r>
            <a:r>
              <a:rPr lang="zh-CN" altLang="en-US" sz="2000" kern="100" dirty="0">
                <a:latin typeface="Times New Roman"/>
                <a:ea typeface="宋体"/>
              </a:rPr>
              <a:t>文件</a:t>
            </a:r>
            <a:r>
              <a:rPr lang="zh-CN" altLang="en-US" sz="2000" kern="100" dirty="0" smtClean="0">
                <a:latin typeface="Times New Roman"/>
                <a:ea typeface="宋体"/>
              </a:rPr>
              <a:t>。</a:t>
            </a:r>
            <a:endParaRPr lang="zh-CN" altLang="en-US" sz="2000" kern="100" dirty="0">
              <a:latin typeface="Times New Roman"/>
              <a:ea typeface="宋体"/>
            </a:endParaRPr>
          </a:p>
        </p:txBody>
      </p:sp>
      <p:sp>
        <p:nvSpPr>
          <p:cNvPr id="2" name="AutoShape 1"/>
          <p:cNvSpPr>
            <a:spLocks noChangeAspect="1" noChangeArrowheads="1"/>
          </p:cNvSpPr>
          <p:nvPr/>
        </p:nvSpPr>
        <p:spPr bwMode="auto">
          <a:xfrm>
            <a:off x="0" y="457200"/>
            <a:ext cx="4667250"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0" y="420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481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14338" y="974889"/>
            <a:ext cx="3439124" cy="2770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00" y="1414699"/>
            <a:ext cx="8458200" cy="191905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变形</a:t>
            </a:r>
            <a:r>
              <a:rPr lang="zh-CN" altLang="en-US" sz="2000" kern="100" dirty="0">
                <a:latin typeface="Times New Roman"/>
                <a:ea typeface="宋体"/>
              </a:rPr>
              <a:t>面板：设置对象在场景中的位置、尺寸、旋转角度等。</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重塑面板：功能类似变形面板。</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排列面板：设置对象对齐、等距离分布、大小相互匹配等。</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效果面板：可以查看或修改对象的动画效果。</a:t>
            </a:r>
            <a:endParaRPr lang="zh-CN" altLang="en-US" sz="2000" kern="100" dirty="0">
              <a:latin typeface="Times New Roman"/>
              <a:ea typeface="宋体"/>
            </a:endParaRPr>
          </a:p>
        </p:txBody>
      </p:sp>
      <p:grpSp>
        <p:nvGrpSpPr>
          <p:cNvPr id="12" name="组合 11"/>
          <p:cNvGrpSpPr/>
          <p:nvPr/>
        </p:nvGrpSpPr>
        <p:grpSpPr>
          <a:xfrm>
            <a:off x="457833" y="666750"/>
            <a:ext cx="2350137" cy="410853"/>
            <a:chOff x="2983863" y="1200150"/>
            <a:chExt cx="2350137" cy="410853"/>
          </a:xfrm>
        </p:grpSpPr>
        <p:sp>
          <p:nvSpPr>
            <p:cNvPr id="17"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其他常用面板</a:t>
              </a:r>
              <a:endParaRPr lang="zh-CN" altLang="en-US" sz="2000" dirty="0"/>
            </a:p>
          </p:txBody>
        </p:sp>
        <p:sp>
          <p:nvSpPr>
            <p:cNvPr id="19"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(9)</a:t>
              </a:r>
              <a:endParaRPr lang="en-US" dirty="0">
                <a:solidFill>
                  <a:srgbClr val="FFFFFF"/>
                </a:solidFill>
                <a:latin typeface="宋体" pitchFamily="2" charset="-122"/>
                <a:ea typeface="宋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1600" y="109735"/>
            <a:ext cx="6505575" cy="4976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p:nvPr/>
        </p:nvSpPr>
        <p:spPr bwMode="auto">
          <a:xfrm>
            <a:off x="304800" y="2833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600" dirty="0">
                <a:solidFill>
                  <a:srgbClr val="00B050"/>
                </a:solidFill>
                <a:latin typeface="Open Sans Light" charset="0"/>
                <a:cs typeface="Open Sans Light" charset="0"/>
                <a:sym typeface="Open Sans Light" charset="0"/>
              </a:rPr>
              <a:t>8.1 </a:t>
            </a:r>
            <a:r>
              <a:rPr lang="zh-CN" altLang="en-US" sz="2600" dirty="0">
                <a:solidFill>
                  <a:srgbClr val="00B050"/>
                </a:solidFill>
                <a:latin typeface="Open Sans Light" charset="0"/>
                <a:cs typeface="Open Sans Light" charset="0"/>
                <a:sym typeface="Open Sans Light" charset="0"/>
              </a:rPr>
              <a:t>动画概述</a:t>
            </a:r>
            <a:endParaRPr lang="en-US" sz="2600" dirty="0">
              <a:solidFill>
                <a:srgbClr val="00B050"/>
              </a:solidFill>
              <a:latin typeface="Open Sans Light" charset="0"/>
              <a:cs typeface="Open Sans Light" charset="0"/>
              <a:sym typeface="Open Sans Light" charset="0"/>
            </a:endParaRPr>
          </a:p>
        </p:txBody>
      </p:sp>
      <p:sp>
        <p:nvSpPr>
          <p:cNvPr id="28678" name="Rectangle 6"/>
          <p:cNvSpPr/>
          <p:nvPr/>
        </p:nvSpPr>
        <p:spPr bwMode="auto">
          <a:xfrm>
            <a:off x="680404" y="778669"/>
            <a:ext cx="2672395"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8.1.1 </a:t>
            </a:r>
            <a:r>
              <a:rPr lang="zh-CN" altLang="en-US" sz="2200" dirty="0">
                <a:solidFill>
                  <a:srgbClr val="4D4D4D"/>
                </a:solidFill>
                <a:latin typeface="Open Sans" charset="0"/>
                <a:ea typeface="宋体" charset="0"/>
                <a:cs typeface="Open Sans" charset="0"/>
                <a:sym typeface="Open Sans" charset="0"/>
              </a:rPr>
              <a:t>动画</a:t>
            </a:r>
            <a:endParaRPr lang="zh-CN" altLang="en-US" sz="2200" dirty="0">
              <a:solidFill>
                <a:srgbClr val="4D4D4D"/>
              </a:solidFill>
              <a:latin typeface="Open Sans" charset="0"/>
              <a:ea typeface="宋体" charset="0"/>
              <a:cs typeface="Open Sans" charset="0"/>
              <a:sym typeface="Open Sans" charset="0"/>
            </a:endParaRPr>
          </a:p>
          <a:p>
            <a:pPr algn="l"/>
            <a:r>
              <a:rPr lang="en-US" altLang="zh-CN" sz="2200" dirty="0">
                <a:solidFill>
                  <a:srgbClr val="4D4D4D"/>
                </a:solidFill>
                <a:latin typeface="Open Sans" charset="0"/>
                <a:cs typeface="Open Sans" charset="0"/>
                <a:sym typeface="Open Sans" charset="0"/>
              </a:rPr>
              <a:t>8.1.2 </a:t>
            </a:r>
            <a:r>
              <a:rPr lang="zh-CN" altLang="en-US" sz="2200" dirty="0">
                <a:solidFill>
                  <a:srgbClr val="4D4D4D"/>
                </a:solidFill>
                <a:latin typeface="Open Sans" charset="0"/>
                <a:cs typeface="Open Sans" charset="0"/>
                <a:sym typeface="Open Sans" charset="0"/>
              </a:rPr>
              <a:t>计算机动画</a:t>
            </a:r>
            <a:endParaRPr lang="en-US" sz="2200" dirty="0">
              <a:solidFill>
                <a:srgbClr val="4D4D4D"/>
              </a:solidFill>
              <a:latin typeface="Open Sans" charset="0"/>
              <a:cs typeface="Open Sans" charset="0"/>
              <a:sym typeface="Open Sans" charset="0"/>
            </a:endParaRPr>
          </a:p>
        </p:txBody>
      </p:sp>
      <p:grpSp>
        <p:nvGrpSpPr>
          <p:cNvPr id="2" name="组合 1"/>
          <p:cNvGrpSpPr/>
          <p:nvPr/>
        </p:nvGrpSpPr>
        <p:grpSpPr>
          <a:xfrm>
            <a:off x="323850" y="1352551"/>
            <a:ext cx="8534400" cy="3733799"/>
            <a:chOff x="323850" y="1352551"/>
            <a:chExt cx="8534400" cy="3733799"/>
          </a:xfrm>
        </p:grpSpPr>
        <p:sp>
          <p:nvSpPr>
            <p:cNvPr id="41" name="Rectangle 8"/>
            <p:cNvSpPr/>
            <p:nvPr/>
          </p:nvSpPr>
          <p:spPr bwMode="auto">
            <a:xfrm>
              <a:off x="323850" y="1572577"/>
              <a:ext cx="8534400" cy="3513773"/>
            </a:xfrm>
            <a:prstGeom prst="rect">
              <a:avLst/>
            </a:prstGeom>
            <a:solidFill>
              <a:srgbClr val="00B050"/>
            </a:solidFill>
            <a:ln w="25400">
              <a:solidFill>
                <a:schemeClr val="tx1">
                  <a:alpha val="0"/>
                </a:schemeClr>
              </a:solidFill>
              <a:miter lim="800000"/>
            </a:ln>
          </p:spPr>
          <p:txBody>
            <a:bodyPr lIns="0" tIns="0" rIns="0" bIns="0"/>
            <a:lstStyle/>
            <a:p>
              <a:endParaRPr lang="en-US"/>
            </a:p>
          </p:txBody>
        </p:sp>
        <p:sp>
          <p:nvSpPr>
            <p:cNvPr id="46" name="Rectangle 1"/>
            <p:cNvSpPr/>
            <p:nvPr/>
          </p:nvSpPr>
          <p:spPr bwMode="auto">
            <a:xfrm>
              <a:off x="628650" y="1352551"/>
              <a:ext cx="8077200" cy="332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spAutoFit/>
            </a:bodyPr>
            <a:lstStyle/>
            <a:p>
              <a:pPr indent="446405" algn="l">
                <a:lnSpc>
                  <a:spcPct val="110000"/>
                </a:lnSpc>
              </a:pPr>
              <a:r>
                <a:rPr lang="en-US" altLang="zh-CN" sz="1800" dirty="0">
                  <a:solidFill>
                    <a:srgbClr val="FFFFFF"/>
                  </a:solidFill>
                  <a:latin typeface="Open Sans Light" charset="0"/>
                  <a:cs typeface="Open Sans Light" charset="0"/>
                  <a:sym typeface="Open Sans Light" charset="0"/>
                </a:rPr>
                <a:t>1.GIF</a:t>
              </a:r>
              <a:r>
                <a:rPr lang="zh-CN" altLang="en-US" sz="1800" dirty="0">
                  <a:solidFill>
                    <a:srgbClr val="FFFFFF"/>
                  </a:solidFill>
                  <a:latin typeface="Open Sans Light" charset="0"/>
                  <a:cs typeface="Open Sans Light" charset="0"/>
                  <a:sym typeface="Open Sans Light" charset="0"/>
                </a:rPr>
                <a:t>动画格式</a:t>
              </a:r>
              <a:endParaRPr lang="zh-CN" altLang="en-US" sz="1800" dirty="0">
                <a:solidFill>
                  <a:srgbClr val="FFFFFF"/>
                </a:solidFill>
                <a:latin typeface="Open Sans Light" charset="0"/>
                <a:cs typeface="Open Sans Light" charset="0"/>
                <a:sym typeface="Open Sans Light" charset="0"/>
              </a:endParaRPr>
            </a:p>
            <a:p>
              <a:pPr indent="536575" algn="l">
                <a:lnSpc>
                  <a:spcPct val="110000"/>
                </a:lnSpc>
              </a:pPr>
              <a:r>
                <a:rPr lang="zh-CN" altLang="en-US" sz="1800" dirty="0" smtClean="0">
                  <a:solidFill>
                    <a:srgbClr val="FFFFFF"/>
                  </a:solidFill>
                  <a:latin typeface="Open Sans Light" charset="0"/>
                  <a:cs typeface="Open Sans Light" charset="0"/>
                  <a:sym typeface="Open Sans Light" charset="0"/>
                </a:rPr>
                <a:t>采用</a:t>
              </a:r>
              <a:r>
                <a:rPr lang="zh-CN" altLang="en-US" sz="1800" dirty="0">
                  <a:solidFill>
                    <a:srgbClr val="FFFFFF"/>
                  </a:solidFill>
                  <a:latin typeface="Open Sans Light" charset="0"/>
                  <a:cs typeface="Open Sans Light" charset="0"/>
                  <a:sym typeface="Open Sans Light" charset="0"/>
                </a:rPr>
                <a:t>了无损数据压缩技术，文件小，被广泛采用。</a:t>
              </a:r>
              <a:r>
                <a:rPr lang="en-US" altLang="zh-CN" sz="1800" dirty="0">
                  <a:solidFill>
                    <a:srgbClr val="FFFFFF"/>
                  </a:solidFill>
                  <a:latin typeface="Open Sans Light" charset="0"/>
                  <a:cs typeface="Open Sans Light" charset="0"/>
                  <a:sym typeface="Open Sans Light" charset="0"/>
                </a:rPr>
                <a:t>GIF</a:t>
              </a:r>
              <a:r>
                <a:rPr lang="zh-CN" altLang="en-US" sz="1800" dirty="0">
                  <a:solidFill>
                    <a:srgbClr val="FFFFFF"/>
                  </a:solidFill>
                  <a:latin typeface="Open Sans Light" charset="0"/>
                  <a:cs typeface="Open Sans Light" charset="0"/>
                  <a:sym typeface="Open Sans Light" charset="0"/>
                </a:rPr>
                <a:t>动画格式可以同时存储若干幅静止的</a:t>
              </a:r>
              <a:r>
                <a:rPr lang="en-US" altLang="zh-CN" sz="1800" dirty="0">
                  <a:solidFill>
                    <a:srgbClr val="FFFFFF"/>
                  </a:solidFill>
                  <a:latin typeface="Open Sans Light" charset="0"/>
                  <a:cs typeface="Open Sans Light" charset="0"/>
                  <a:sym typeface="Open Sans Light" charset="0"/>
                </a:rPr>
                <a:t>GIF</a:t>
              </a:r>
              <a:r>
                <a:rPr lang="zh-CN" altLang="en-US" sz="1800" dirty="0">
                  <a:solidFill>
                    <a:srgbClr val="FFFFFF"/>
                  </a:solidFill>
                  <a:latin typeface="Open Sans Light" charset="0"/>
                  <a:cs typeface="Open Sans Light" charset="0"/>
                  <a:sym typeface="Open Sans Light" charset="0"/>
                </a:rPr>
                <a:t>图像从而形成连续的动画，绝大多数浏览器都能播放此种格式的动画文件</a:t>
              </a:r>
              <a:r>
                <a:rPr lang="zh-CN" altLang="en-US" sz="1800" dirty="0" smtClean="0">
                  <a:solidFill>
                    <a:srgbClr val="FFFFFF"/>
                  </a:solidFill>
                  <a:latin typeface="Open Sans Light" charset="0"/>
                  <a:cs typeface="Open Sans Light" charset="0"/>
                  <a:sym typeface="Open Sans Light" charset="0"/>
                </a:rPr>
                <a:t>。</a:t>
              </a:r>
              <a:r>
                <a:rPr lang="en-US" altLang="zh-CN" sz="1800" dirty="0" smtClean="0">
                  <a:solidFill>
                    <a:srgbClr val="FFFFFF"/>
                  </a:solidFill>
                  <a:latin typeface="Open Sans Light" charset="0"/>
                  <a:cs typeface="Open Sans Light" charset="0"/>
                  <a:sym typeface="Open Sans Light" charset="0"/>
                </a:rPr>
                <a:t>GIF</a:t>
              </a:r>
              <a:r>
                <a:rPr lang="zh-CN" altLang="en-US" sz="1800" dirty="0">
                  <a:solidFill>
                    <a:srgbClr val="FFFFFF"/>
                  </a:solidFill>
                  <a:latin typeface="Open Sans Light" charset="0"/>
                  <a:cs typeface="Open Sans Light" charset="0"/>
                  <a:sym typeface="Open Sans Light" charset="0"/>
                </a:rPr>
                <a:t>文件仅支持</a:t>
              </a:r>
              <a:r>
                <a:rPr lang="en-US" altLang="zh-CN" sz="1800" dirty="0">
                  <a:solidFill>
                    <a:srgbClr val="FFFFFF"/>
                  </a:solidFill>
                  <a:latin typeface="Open Sans Light" charset="0"/>
                  <a:cs typeface="Open Sans Light" charset="0"/>
                  <a:sym typeface="Open Sans Light" charset="0"/>
                </a:rPr>
                <a:t>256</a:t>
              </a:r>
              <a:r>
                <a:rPr lang="zh-CN" altLang="en-US" sz="1800" dirty="0">
                  <a:solidFill>
                    <a:srgbClr val="FFFFFF"/>
                  </a:solidFill>
                  <a:latin typeface="Open Sans Light" charset="0"/>
                  <a:cs typeface="Open Sans Light" charset="0"/>
                  <a:sym typeface="Open Sans Light" charset="0"/>
                </a:rPr>
                <a:t>色，因此色彩丰富的图像不建议使用此种格式。</a:t>
              </a:r>
              <a:endParaRPr lang="zh-CN" altLang="en-US" sz="1800" dirty="0">
                <a:solidFill>
                  <a:srgbClr val="FFFFFF"/>
                </a:solidFill>
                <a:latin typeface="Open Sans Light" charset="0"/>
                <a:cs typeface="Open Sans Light" charset="0"/>
                <a:sym typeface="Open Sans Light" charset="0"/>
              </a:endParaRPr>
            </a:p>
            <a:p>
              <a:pPr indent="536575" algn="l">
                <a:lnSpc>
                  <a:spcPct val="110000"/>
                </a:lnSpc>
              </a:pPr>
              <a:r>
                <a:rPr lang="en-US" altLang="zh-CN" sz="1800" dirty="0">
                  <a:solidFill>
                    <a:srgbClr val="FFFFFF"/>
                  </a:solidFill>
                  <a:latin typeface="Open Sans Light" charset="0"/>
                  <a:cs typeface="Open Sans Light" charset="0"/>
                  <a:sym typeface="Open Sans Light" charset="0"/>
                </a:rPr>
                <a:t>2.FLIC FLI/FLC </a:t>
              </a:r>
              <a:r>
                <a:rPr lang="zh-CN" altLang="en-US" sz="1800" dirty="0">
                  <a:solidFill>
                    <a:srgbClr val="FFFFFF"/>
                  </a:solidFill>
                  <a:latin typeface="Open Sans Light" charset="0"/>
                  <a:cs typeface="Open Sans Light" charset="0"/>
                  <a:sym typeface="Open Sans Light" charset="0"/>
                </a:rPr>
                <a:t>格式</a:t>
              </a:r>
              <a:endParaRPr lang="zh-CN" altLang="en-US" sz="1800" dirty="0">
                <a:solidFill>
                  <a:srgbClr val="FFFFFF"/>
                </a:solidFill>
                <a:latin typeface="Open Sans Light" charset="0"/>
                <a:cs typeface="Open Sans Light" charset="0"/>
                <a:sym typeface="Open Sans Light" charset="0"/>
              </a:endParaRPr>
            </a:p>
            <a:p>
              <a:pPr indent="536575" algn="l">
                <a:lnSpc>
                  <a:spcPct val="110000"/>
                </a:lnSpc>
              </a:pPr>
              <a:r>
                <a:rPr lang="zh-CN" altLang="en-US" sz="1800" dirty="0" smtClean="0">
                  <a:solidFill>
                    <a:srgbClr val="FFFFFF"/>
                  </a:solidFill>
                  <a:latin typeface="Open Sans Light" charset="0"/>
                  <a:cs typeface="Open Sans Light" charset="0"/>
                  <a:sym typeface="Open Sans Light" charset="0"/>
                </a:rPr>
                <a:t>它</a:t>
              </a:r>
              <a:r>
                <a:rPr lang="zh-CN" altLang="en-US" sz="1800" dirty="0">
                  <a:solidFill>
                    <a:srgbClr val="FFFFFF"/>
                  </a:solidFill>
                  <a:latin typeface="Open Sans Light" charset="0"/>
                  <a:cs typeface="Open Sans Light" charset="0"/>
                  <a:sym typeface="Open Sans Light" charset="0"/>
                </a:rPr>
                <a:t>被广泛用于动画图形中的动画序列、计算机辅助设计和计算机游戏应用程序。</a:t>
              </a:r>
              <a:endParaRPr lang="zh-CN" altLang="en-US" sz="1800" dirty="0">
                <a:solidFill>
                  <a:srgbClr val="FFFFFF"/>
                </a:solidFill>
                <a:latin typeface="Open Sans Light" charset="0"/>
                <a:cs typeface="Open Sans Light" charset="0"/>
                <a:sym typeface="Open Sans Light" charset="0"/>
              </a:endParaRPr>
            </a:p>
            <a:p>
              <a:pPr indent="536575" algn="l">
                <a:lnSpc>
                  <a:spcPct val="110000"/>
                </a:lnSpc>
              </a:pPr>
              <a:r>
                <a:rPr lang="en-US" altLang="zh-CN" sz="1800" dirty="0">
                  <a:solidFill>
                    <a:srgbClr val="FFFFFF"/>
                  </a:solidFill>
                  <a:latin typeface="Open Sans Light" charset="0"/>
                  <a:cs typeface="Open Sans Light" charset="0"/>
                  <a:sym typeface="Open Sans Light" charset="0"/>
                </a:rPr>
                <a:t>3.SWF</a:t>
              </a:r>
              <a:r>
                <a:rPr lang="zh-CN" altLang="en-US" sz="1800" dirty="0">
                  <a:solidFill>
                    <a:srgbClr val="FFFFFF"/>
                  </a:solidFill>
                  <a:latin typeface="Open Sans Light" charset="0"/>
                  <a:cs typeface="Open Sans Light" charset="0"/>
                  <a:sym typeface="Open Sans Light" charset="0"/>
                </a:rPr>
                <a:t>格式</a:t>
              </a:r>
              <a:endParaRPr lang="zh-CN" altLang="en-US" sz="1800" dirty="0">
                <a:solidFill>
                  <a:srgbClr val="FFFFFF"/>
                </a:solidFill>
                <a:latin typeface="Open Sans Light" charset="0"/>
                <a:cs typeface="Open Sans Light" charset="0"/>
                <a:sym typeface="Open Sans Light" charset="0"/>
              </a:endParaRPr>
            </a:p>
            <a:p>
              <a:pPr indent="536575" algn="l">
                <a:lnSpc>
                  <a:spcPct val="110000"/>
                </a:lnSpc>
              </a:pPr>
              <a:r>
                <a:rPr lang="en-US" altLang="zh-CN" sz="1800" dirty="0">
                  <a:solidFill>
                    <a:srgbClr val="FFFFFF"/>
                  </a:solidFill>
                  <a:latin typeface="Open Sans Light" charset="0"/>
                  <a:cs typeface="Open Sans Light" charset="0"/>
                  <a:sym typeface="Open Sans Light" charset="0"/>
                </a:rPr>
                <a:t>SWF</a:t>
              </a:r>
              <a:r>
                <a:rPr lang="zh-CN" altLang="en-US" sz="1800" dirty="0">
                  <a:solidFill>
                    <a:srgbClr val="FFFFFF"/>
                  </a:solidFill>
                  <a:latin typeface="Open Sans Light" charset="0"/>
                  <a:cs typeface="Open Sans Light" charset="0"/>
                  <a:sym typeface="Open Sans Light" charset="0"/>
                </a:rPr>
                <a:t>是</a:t>
              </a:r>
              <a:r>
                <a:rPr lang="en-US" altLang="zh-CN" sz="1800" dirty="0" err="1">
                  <a:solidFill>
                    <a:srgbClr val="FFFFFF"/>
                  </a:solidFill>
                  <a:latin typeface="Open Sans Light" charset="0"/>
                  <a:cs typeface="Open Sans Light" charset="0"/>
                  <a:sym typeface="Open Sans Light" charset="0"/>
                </a:rPr>
                <a:t>Micromedia</a:t>
              </a:r>
              <a:r>
                <a:rPr lang="zh-CN" altLang="en-US" sz="1800" dirty="0">
                  <a:solidFill>
                    <a:srgbClr val="FFFFFF"/>
                  </a:solidFill>
                  <a:latin typeface="Open Sans Light" charset="0"/>
                  <a:cs typeface="Open Sans Light" charset="0"/>
                  <a:sym typeface="Open Sans Light" charset="0"/>
                </a:rPr>
                <a:t>公司的产品</a:t>
              </a:r>
              <a:r>
                <a:rPr lang="en-US" altLang="zh-CN" sz="1800" dirty="0">
                  <a:solidFill>
                    <a:srgbClr val="FFFFFF"/>
                  </a:solidFill>
                  <a:latin typeface="Open Sans Light" charset="0"/>
                  <a:cs typeface="Open Sans Light" charset="0"/>
                  <a:sym typeface="Open Sans Light" charset="0"/>
                </a:rPr>
                <a:t>Flash</a:t>
              </a:r>
              <a:r>
                <a:rPr lang="zh-CN" altLang="en-US" sz="1800" dirty="0">
                  <a:solidFill>
                    <a:srgbClr val="FFFFFF"/>
                  </a:solidFill>
                  <a:latin typeface="Open Sans Light" charset="0"/>
                  <a:cs typeface="Open Sans Light" charset="0"/>
                  <a:sym typeface="Open Sans Light" charset="0"/>
                </a:rPr>
                <a:t>的矢量动画格式，此种格式的动画在缩放时不会失真，非常适合描述由几何图形组成的动画，如教学演示等</a:t>
              </a:r>
              <a:r>
                <a:rPr lang="zh-CN" altLang="en-US" sz="1800" dirty="0" smtClean="0">
                  <a:solidFill>
                    <a:srgbClr val="FFFFFF"/>
                  </a:solidFill>
                  <a:latin typeface="Open Sans Light" charset="0"/>
                  <a:cs typeface="Open Sans Light" charset="0"/>
                  <a:sym typeface="Open Sans Light" charset="0"/>
                </a:rPr>
                <a:t>。被</a:t>
              </a:r>
              <a:r>
                <a:rPr lang="zh-CN" altLang="en-US" sz="1800" dirty="0">
                  <a:solidFill>
                    <a:srgbClr val="FFFFFF"/>
                  </a:solidFill>
                  <a:latin typeface="Open Sans Light" charset="0"/>
                  <a:cs typeface="Open Sans Light" charset="0"/>
                  <a:sym typeface="Open Sans Light" charset="0"/>
                </a:rPr>
                <a:t>广泛地应用于网页上，成为一种“准”流式媒体文件</a:t>
              </a:r>
              <a:r>
                <a:rPr lang="zh-CN" altLang="en-US" sz="1800" dirty="0" smtClean="0">
                  <a:solidFill>
                    <a:srgbClr val="FFFFFF"/>
                  </a:solidFill>
                  <a:latin typeface="Open Sans Light" charset="0"/>
                  <a:cs typeface="Open Sans Light" charset="0"/>
                  <a:sym typeface="Open Sans Light" charset="0"/>
                </a:rPr>
                <a:t>。</a:t>
              </a:r>
              <a:endParaRPr lang="zh-CN" altLang="en-US" sz="1800" dirty="0">
                <a:solidFill>
                  <a:srgbClr val="FFFFFF"/>
                </a:solidFill>
                <a:latin typeface="Open Sans Light" charset="0"/>
                <a:cs typeface="Open Sans Light" charset="0"/>
                <a:sym typeface="Open Sans Light"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6393" y="971550"/>
            <a:ext cx="8458200" cy="3164840"/>
          </a:xfrm>
          <a:prstGeom prst="rect">
            <a:avLst/>
          </a:prstGeom>
        </p:spPr>
        <p:txBody>
          <a:bodyPr wrap="square">
            <a:spAutoFit/>
          </a:bodyPr>
          <a:lstStyle/>
          <a:p>
            <a:pPr indent="542925" algn="just">
              <a:spcBef>
                <a:spcPts val="0"/>
              </a:spcBef>
              <a:spcAft>
                <a:spcPts val="1000"/>
              </a:spcAft>
            </a:pPr>
            <a:r>
              <a:rPr lang="en-US" altLang="zh-CN" sz="2000" kern="100" dirty="0" err="1" smtClean="0">
                <a:latin typeface="Times New Roman"/>
                <a:ea typeface="宋体"/>
              </a:rPr>
              <a:t>SWISH Max</a:t>
            </a:r>
            <a:r>
              <a:rPr lang="zh-CN" altLang="en-US" sz="2000" kern="100" dirty="0">
                <a:latin typeface="Times New Roman"/>
                <a:ea typeface="宋体"/>
              </a:rPr>
              <a:t>特效在菜单“插入”→“效果”的下级菜单中，共有四类。分别是放置特效、基本特效、共通特效设定、核心特效</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spcBef>
                <a:spcPts val="0"/>
              </a:spcBef>
              <a:spcAft>
                <a:spcPts val="1000"/>
              </a:spcAft>
            </a:pPr>
            <a:endParaRPr lang="en-US" altLang="zh-CN" sz="2000" kern="100" dirty="0" smtClean="0">
              <a:latin typeface="Times New Roman"/>
              <a:ea typeface="宋体"/>
            </a:endParaRPr>
          </a:p>
          <a:p>
            <a:pPr indent="542925" algn="just">
              <a:spcBef>
                <a:spcPts val="2000"/>
              </a:spcBef>
              <a:spcAft>
                <a:spcPts val="1000"/>
              </a:spcAft>
            </a:pPr>
            <a:r>
              <a:rPr lang="zh-CN" altLang="en-US" sz="2000" kern="100" dirty="0" smtClean="0">
                <a:latin typeface="Times New Roman"/>
                <a:ea typeface="宋体"/>
              </a:rPr>
              <a:t>包括</a:t>
            </a:r>
            <a:r>
              <a:rPr lang="zh-CN" altLang="en-US" sz="2000" kern="100" dirty="0">
                <a:latin typeface="Times New Roman"/>
                <a:ea typeface="宋体"/>
              </a:rPr>
              <a:t>放置、移除、移动三种特效。放置特效把对象放在影片的播放时间线上，移除特效把对象从时间线上删掉，移动特效可以使对象从一个位置移动到另一个位置。</a:t>
            </a:r>
            <a:endParaRPr lang="zh-CN" altLang="en-US" sz="2000" kern="100" dirty="0">
              <a:latin typeface="Times New Roman"/>
              <a:ea typeface="宋体"/>
            </a:endParaRPr>
          </a:p>
          <a:p>
            <a:pPr indent="542925" algn="just">
              <a:spcBef>
                <a:spcPts val="0"/>
              </a:spcBef>
              <a:spcAft>
                <a:spcPts val="1000"/>
              </a:spcAft>
            </a:pPr>
            <a:r>
              <a:rPr lang="zh-CN" altLang="en-US" sz="2000" kern="100" dirty="0">
                <a:latin typeface="Times New Roman"/>
                <a:ea typeface="宋体"/>
              </a:rPr>
              <a:t>如果希望场景中某对象仅在第</a:t>
            </a:r>
            <a:r>
              <a:rPr lang="en-US" altLang="zh-CN" sz="2000" kern="100" dirty="0">
                <a:latin typeface="Times New Roman"/>
                <a:ea typeface="宋体"/>
              </a:rPr>
              <a:t>10</a:t>
            </a:r>
            <a:r>
              <a:rPr lang="zh-CN" altLang="en-US" sz="2000" kern="100" dirty="0">
                <a:latin typeface="Times New Roman"/>
                <a:ea typeface="宋体"/>
              </a:rPr>
              <a:t>帧开始出现，可以单击该对象的第</a:t>
            </a:r>
            <a:r>
              <a:rPr lang="en-US" altLang="zh-CN" sz="2000" kern="100" dirty="0">
                <a:latin typeface="Times New Roman"/>
                <a:ea typeface="宋体"/>
              </a:rPr>
              <a:t>10</a:t>
            </a:r>
            <a:r>
              <a:rPr lang="zh-CN" altLang="en-US" sz="2000" kern="100" dirty="0">
                <a:latin typeface="Times New Roman"/>
                <a:ea typeface="宋体"/>
              </a:rPr>
              <a:t>帧，右击鼠标，选择放置</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2" name="组合 1"/>
          <p:cNvGrpSpPr/>
          <p:nvPr/>
        </p:nvGrpSpPr>
        <p:grpSpPr>
          <a:xfrm>
            <a:off x="169894" y="408296"/>
            <a:ext cx="3340737" cy="410853"/>
            <a:chOff x="393063" y="1157883"/>
            <a:chExt cx="3340737" cy="410853"/>
          </a:xfrm>
        </p:grpSpPr>
        <p:sp>
          <p:nvSpPr>
            <p:cNvPr id="9" name="Rectangle 8"/>
            <p:cNvSpPr/>
            <p:nvPr/>
          </p:nvSpPr>
          <p:spPr bwMode="auto">
            <a:xfrm>
              <a:off x="990667" y="1157883"/>
              <a:ext cx="27431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en-US" altLang="zh-CN" sz="2000" dirty="0" err="1" smtClean="0">
                  <a:solidFill>
                    <a:schemeClr val="bg1"/>
                  </a:solidFill>
                </a:rPr>
                <a:t>SWISH Max</a:t>
              </a:r>
              <a:r>
                <a:rPr lang="zh-CN" altLang="en-US" sz="2000" dirty="0">
                  <a:solidFill>
                    <a:schemeClr val="bg1"/>
                  </a:solidFill>
                </a:rPr>
                <a:t>内置特效</a:t>
              </a:r>
              <a:endParaRPr lang="zh-CN" altLang="en-US" sz="2000" dirty="0">
                <a:solidFill>
                  <a:schemeClr val="bg1"/>
                </a:solidFill>
              </a:endParaRPr>
            </a:p>
          </p:txBody>
        </p:sp>
        <p:sp>
          <p:nvSpPr>
            <p:cNvPr id="10" name="Rectangle 11"/>
            <p:cNvSpPr/>
            <p:nvPr/>
          </p:nvSpPr>
          <p:spPr bwMode="auto">
            <a:xfrm>
              <a:off x="393063" y="11578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2</a:t>
              </a:r>
              <a:endParaRPr lang="en-US" dirty="0"/>
            </a:p>
          </p:txBody>
        </p:sp>
      </p:grpSp>
      <p:grpSp>
        <p:nvGrpSpPr>
          <p:cNvPr id="7" name="组合 6"/>
          <p:cNvGrpSpPr/>
          <p:nvPr/>
        </p:nvGrpSpPr>
        <p:grpSpPr>
          <a:xfrm>
            <a:off x="366393" y="1938976"/>
            <a:ext cx="2350137" cy="410853"/>
            <a:chOff x="2983863" y="1200150"/>
            <a:chExt cx="2350137" cy="410853"/>
          </a:xfrm>
        </p:grpSpPr>
        <p:sp>
          <p:nvSpPr>
            <p:cNvPr id="8"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放置特效</a:t>
              </a:r>
              <a:endParaRPr lang="zh-CN" altLang="en-US" sz="2000" dirty="0"/>
            </a:p>
          </p:txBody>
        </p:sp>
        <p:sp>
          <p:nvSpPr>
            <p:cNvPr id="11"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(1)</a:t>
              </a:r>
              <a:endParaRPr lang="en-US" dirty="0">
                <a:solidFill>
                  <a:srgbClr val="FFFFFF"/>
                </a:solidFill>
                <a:latin typeface="宋体" pitchFamily="2" charset="-122"/>
                <a:ea typeface="宋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6392" y="820827"/>
            <a:ext cx="8625207" cy="2708434"/>
          </a:xfrm>
          <a:prstGeom prst="rect">
            <a:avLst/>
          </a:prstGeom>
        </p:spPr>
        <p:txBody>
          <a:bodyPr wrap="square">
            <a:spAutoFit/>
          </a:bodyPr>
          <a:lstStyle/>
          <a:p>
            <a:pPr indent="542925" algn="just">
              <a:spcBef>
                <a:spcPts val="0"/>
              </a:spcBef>
              <a:spcAft>
                <a:spcPts val="1000"/>
              </a:spcAft>
            </a:pPr>
            <a:r>
              <a:rPr lang="zh-CN" altLang="en-US" sz="2000" kern="100" dirty="0" smtClean="0">
                <a:latin typeface="Times New Roman"/>
                <a:ea typeface="宋体"/>
              </a:rPr>
              <a:t>包括</a:t>
            </a:r>
            <a:r>
              <a:rPr lang="zh-CN" altLang="en-US" sz="2000" kern="100" dirty="0">
                <a:latin typeface="Times New Roman"/>
                <a:ea typeface="宋体"/>
              </a:rPr>
              <a:t>渐进、缩放、滑动、模糊、重复帧、复原等分类。</a:t>
            </a:r>
            <a:endParaRPr lang="zh-CN" altLang="en-US" sz="2000" kern="100" dirty="0">
              <a:latin typeface="Times New Roman"/>
              <a:ea typeface="宋体"/>
            </a:endParaRPr>
          </a:p>
          <a:p>
            <a:pPr indent="542925" algn="just">
              <a:spcBef>
                <a:spcPts val="0"/>
              </a:spcBef>
              <a:spcAft>
                <a:spcPts val="1000"/>
              </a:spcAft>
            </a:pPr>
            <a:endParaRPr lang="en-US" altLang="zh-CN" sz="2000" kern="100" dirty="0" smtClean="0">
              <a:latin typeface="Times New Roman"/>
              <a:ea typeface="宋体"/>
            </a:endParaRPr>
          </a:p>
          <a:p>
            <a:pPr indent="542925" algn="just">
              <a:spcBef>
                <a:spcPts val="1000"/>
              </a:spcBef>
              <a:spcAft>
                <a:spcPts val="1000"/>
              </a:spcAft>
            </a:pPr>
            <a:r>
              <a:rPr lang="zh-CN" altLang="en-US" sz="2000" kern="100" dirty="0" smtClean="0">
                <a:latin typeface="Times New Roman"/>
                <a:ea typeface="宋体"/>
              </a:rPr>
              <a:t>包括</a:t>
            </a:r>
            <a:r>
              <a:rPr lang="zh-CN" altLang="en-US" sz="2000" kern="100" dirty="0">
                <a:latin typeface="Times New Roman"/>
                <a:ea typeface="宋体"/>
              </a:rPr>
              <a:t>一次关闭、从位置消失、回到起始、显示到位置、连续循环等分类。</a:t>
            </a:r>
            <a:endParaRPr lang="zh-CN" altLang="en-US" sz="2000" kern="100" dirty="0">
              <a:latin typeface="Times New Roman"/>
              <a:ea typeface="宋体"/>
            </a:endParaRPr>
          </a:p>
          <a:p>
            <a:pPr indent="542925" algn="just">
              <a:spcBef>
                <a:spcPts val="0"/>
              </a:spcBef>
              <a:spcAft>
                <a:spcPts val="1000"/>
              </a:spcAft>
            </a:pPr>
            <a:endParaRPr lang="en-US" altLang="zh-CN" sz="2000" kern="100" dirty="0" smtClean="0">
              <a:latin typeface="Times New Roman"/>
              <a:ea typeface="宋体"/>
            </a:endParaRPr>
          </a:p>
          <a:p>
            <a:pPr indent="542925" algn="just">
              <a:spcBef>
                <a:spcPts val="1000"/>
              </a:spcBef>
              <a:spcAft>
                <a:spcPts val="1000"/>
              </a:spcAft>
            </a:pPr>
            <a:r>
              <a:rPr lang="zh-CN" altLang="en-US" sz="2000" kern="100" dirty="0" smtClean="0">
                <a:latin typeface="Times New Roman"/>
                <a:ea typeface="宋体"/>
              </a:rPr>
              <a:t>包括</a:t>
            </a:r>
            <a:r>
              <a:rPr lang="zh-CN" altLang="en-US" sz="2000" kern="100" dirty="0">
                <a:latin typeface="Times New Roman"/>
                <a:ea typeface="宋体"/>
              </a:rPr>
              <a:t>变形、挤压、交替、平滑、爆炸、</a:t>
            </a:r>
            <a:r>
              <a:rPr lang="en-US" altLang="zh-CN" sz="2000" kern="100" dirty="0">
                <a:latin typeface="Times New Roman"/>
                <a:ea typeface="宋体"/>
              </a:rPr>
              <a:t>3D</a:t>
            </a:r>
            <a:r>
              <a:rPr lang="zh-CN" altLang="en-US" sz="2000" kern="100" dirty="0">
                <a:latin typeface="Times New Roman"/>
                <a:ea typeface="宋体"/>
              </a:rPr>
              <a:t>旋转、</a:t>
            </a:r>
            <a:r>
              <a:rPr lang="en-US" altLang="zh-CN" sz="2000" kern="100" dirty="0">
                <a:latin typeface="Times New Roman"/>
                <a:ea typeface="宋体"/>
              </a:rPr>
              <a:t>3D</a:t>
            </a:r>
            <a:r>
              <a:rPr lang="zh-CN" altLang="en-US" sz="2000" kern="100" dirty="0">
                <a:latin typeface="Times New Roman"/>
                <a:ea typeface="宋体"/>
              </a:rPr>
              <a:t>波浪、旋涡、波浪、打字等分类</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12" name="组合 11"/>
          <p:cNvGrpSpPr/>
          <p:nvPr/>
        </p:nvGrpSpPr>
        <p:grpSpPr>
          <a:xfrm>
            <a:off x="366393" y="361950"/>
            <a:ext cx="2350137" cy="410853"/>
            <a:chOff x="2983863" y="1200150"/>
            <a:chExt cx="2350137" cy="410853"/>
          </a:xfrm>
        </p:grpSpPr>
        <p:sp>
          <p:nvSpPr>
            <p:cNvPr id="13"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基本</a:t>
              </a:r>
              <a:r>
                <a:rPr lang="zh-CN" altLang="en-US" sz="2000" dirty="0" smtClean="0"/>
                <a:t>特效</a:t>
              </a:r>
              <a:endParaRPr lang="zh-CN" altLang="en-US" sz="2000" dirty="0"/>
            </a:p>
          </p:txBody>
        </p:sp>
        <p:sp>
          <p:nvSpPr>
            <p:cNvPr id="14"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(2)</a:t>
              </a:r>
              <a:endParaRPr lang="en-US" dirty="0">
                <a:solidFill>
                  <a:srgbClr val="FFFFFF"/>
                </a:solidFill>
                <a:latin typeface="宋体" pitchFamily="2" charset="-122"/>
                <a:ea typeface="宋体" pitchFamily="2" charset="-122"/>
              </a:endParaRPr>
            </a:p>
          </p:txBody>
        </p:sp>
      </p:grpSp>
      <p:grpSp>
        <p:nvGrpSpPr>
          <p:cNvPr id="15" name="组合 14"/>
          <p:cNvGrpSpPr/>
          <p:nvPr/>
        </p:nvGrpSpPr>
        <p:grpSpPr>
          <a:xfrm>
            <a:off x="366393" y="1322697"/>
            <a:ext cx="2350137" cy="410853"/>
            <a:chOff x="2983863" y="1200150"/>
            <a:chExt cx="2350137" cy="410853"/>
          </a:xfrm>
        </p:grpSpPr>
        <p:sp>
          <p:nvSpPr>
            <p:cNvPr id="16"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共通特效设定</a:t>
              </a:r>
              <a:endParaRPr lang="zh-CN" altLang="en-US" sz="2000" dirty="0"/>
            </a:p>
          </p:txBody>
        </p:sp>
        <p:sp>
          <p:nvSpPr>
            <p:cNvPr id="17"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(3)</a:t>
              </a:r>
              <a:endParaRPr lang="en-US" dirty="0">
                <a:solidFill>
                  <a:srgbClr val="FFFFFF"/>
                </a:solidFill>
                <a:latin typeface="宋体" pitchFamily="2" charset="-122"/>
                <a:ea typeface="宋体" pitchFamily="2" charset="-122"/>
              </a:endParaRPr>
            </a:p>
          </p:txBody>
        </p:sp>
      </p:grpSp>
      <p:grpSp>
        <p:nvGrpSpPr>
          <p:cNvPr id="18" name="组合 17"/>
          <p:cNvGrpSpPr/>
          <p:nvPr/>
        </p:nvGrpSpPr>
        <p:grpSpPr>
          <a:xfrm>
            <a:off x="366392" y="2301867"/>
            <a:ext cx="2350137" cy="410853"/>
            <a:chOff x="2983863" y="1200150"/>
            <a:chExt cx="2350137" cy="410853"/>
          </a:xfrm>
        </p:grpSpPr>
        <p:sp>
          <p:nvSpPr>
            <p:cNvPr id="19" name="Rectangle 8"/>
            <p:cNvSpPr/>
            <p:nvPr/>
          </p:nvSpPr>
          <p:spPr bwMode="auto">
            <a:xfrm>
              <a:off x="3581467" y="1200150"/>
              <a:ext cx="175253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t>核心</a:t>
              </a:r>
              <a:r>
                <a:rPr lang="zh-CN" altLang="en-US" sz="2000" dirty="0"/>
                <a:t>特效</a:t>
              </a:r>
              <a:endParaRPr lang="zh-CN" altLang="en-US" sz="2000" dirty="0"/>
            </a:p>
          </p:txBody>
        </p:sp>
        <p:sp>
          <p:nvSpPr>
            <p:cNvPr id="20" name="Rectangle 11"/>
            <p:cNvSpPr/>
            <p:nvPr/>
          </p:nvSpPr>
          <p:spPr bwMode="auto">
            <a:xfrm>
              <a:off x="2983863" y="1200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(4)</a:t>
              </a:r>
              <a:endParaRPr lang="en-US" dirty="0">
                <a:solidFill>
                  <a:srgbClr val="FFFFFF"/>
                </a:solidFill>
                <a:latin typeface="宋体" pitchFamily="2" charset="-122"/>
                <a:ea typeface="宋体" pitchFamily="2" charset="-122"/>
              </a:endParaRPr>
            </a:p>
          </p:txBody>
        </p:sp>
      </p:grpSp>
      <p:grpSp>
        <p:nvGrpSpPr>
          <p:cNvPr id="21" name="组合 20"/>
          <p:cNvGrpSpPr/>
          <p:nvPr/>
        </p:nvGrpSpPr>
        <p:grpSpPr>
          <a:xfrm>
            <a:off x="1108887" y="3562350"/>
            <a:ext cx="7044513" cy="1347788"/>
            <a:chOff x="1066800" y="2910482"/>
            <a:chExt cx="7044513" cy="1347788"/>
          </a:xfrm>
        </p:grpSpPr>
        <p:sp>
          <p:nvSpPr>
            <p:cNvPr id="22" name="Rectangle 11"/>
            <p:cNvSpPr/>
            <p:nvPr/>
          </p:nvSpPr>
          <p:spPr bwMode="auto">
            <a:xfrm>
              <a:off x="1066800" y="2910482"/>
              <a:ext cx="1085850" cy="1347788"/>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23" name="Rectangle 12"/>
            <p:cNvSpPr/>
            <p:nvPr/>
          </p:nvSpPr>
          <p:spPr bwMode="auto">
            <a:xfrm>
              <a:off x="1066800" y="3653432"/>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600" dirty="0" smtClean="0">
                  <a:solidFill>
                    <a:srgbClr val="FFFFFF"/>
                  </a:solidFill>
                  <a:latin typeface="Open Sans" charset="0"/>
                  <a:cs typeface="Open Sans" charset="0"/>
                  <a:sym typeface="Open Sans" charset="0"/>
                </a:rPr>
                <a:t>提示</a:t>
              </a:r>
              <a:endParaRPr lang="en-US" sz="2600" dirty="0">
                <a:solidFill>
                  <a:srgbClr val="FFFFFF"/>
                </a:solidFill>
                <a:latin typeface="Open Sans" charset="0"/>
                <a:cs typeface="Open Sans" charset="0"/>
                <a:sym typeface="Open Sans" charset="0"/>
              </a:endParaRPr>
            </a:p>
          </p:txBody>
        </p:sp>
        <p:sp>
          <p:nvSpPr>
            <p:cNvPr id="24" name="AutoShape 13"/>
            <p:cNvSpPr/>
            <p:nvPr/>
          </p:nvSpPr>
          <p:spPr bwMode="auto">
            <a:xfrm>
              <a:off x="1415653" y="3190874"/>
              <a:ext cx="378023" cy="36671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25" name="Rectangle 11"/>
            <p:cNvSpPr/>
            <p:nvPr/>
          </p:nvSpPr>
          <p:spPr bwMode="auto">
            <a:xfrm>
              <a:off x="2152649" y="2910482"/>
              <a:ext cx="5958664" cy="1347788"/>
            </a:xfrm>
            <a:prstGeom prst="rect">
              <a:avLst/>
            </a:prstGeom>
            <a:solidFill>
              <a:schemeClr val="bg1">
                <a:lumMod val="75000"/>
              </a:schemeClr>
            </a:solidFill>
            <a:ln>
              <a:noFill/>
            </a:ln>
          </p:spPr>
          <p:txBody>
            <a:bodyPr lIns="0" tIns="0" rIns="0" bIns="0" anchor="ctr" anchorCtr="1"/>
            <a:lstStyle/>
            <a:p>
              <a:pPr algn="l"/>
              <a:r>
                <a:rPr lang="zh-CN" altLang="en-US" dirty="0"/>
                <a:t>对象使用上述特效后，还可以在其效果面板中进行修改以达更细致的动画效果。</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400" y="1447313"/>
            <a:ext cx="8153400" cy="1328569"/>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：新建</a:t>
            </a:r>
            <a:r>
              <a:rPr lang="en-US" altLang="zh-CN" sz="2000" kern="100" dirty="0" err="1">
                <a:latin typeface="Times New Roman"/>
                <a:ea typeface="宋体"/>
              </a:rPr>
              <a:t>SwishMax</a:t>
            </a:r>
            <a:r>
              <a:rPr lang="zh-CN" altLang="en-US" sz="2000" kern="100" dirty="0">
                <a:latin typeface="Times New Roman"/>
                <a:ea typeface="宋体"/>
              </a:rPr>
              <a:t>动画文件，影片宽度</a:t>
            </a:r>
            <a:r>
              <a:rPr lang="en-US" altLang="zh-CN" sz="2000" kern="100" dirty="0">
                <a:latin typeface="Times New Roman"/>
                <a:ea typeface="宋体"/>
              </a:rPr>
              <a:t>450</a:t>
            </a:r>
            <a:r>
              <a:rPr lang="zh-CN" altLang="en-US" sz="2000" kern="100" dirty="0">
                <a:latin typeface="Times New Roman"/>
                <a:ea typeface="宋体"/>
              </a:rPr>
              <a:t>像素，高度</a:t>
            </a:r>
            <a:r>
              <a:rPr lang="en-US" altLang="zh-CN" sz="2000" kern="100" dirty="0">
                <a:latin typeface="Times New Roman"/>
                <a:ea typeface="宋体"/>
              </a:rPr>
              <a:t>150</a:t>
            </a:r>
            <a:r>
              <a:rPr lang="zh-CN" altLang="en-US" sz="2000" kern="100" dirty="0">
                <a:latin typeface="Times New Roman"/>
                <a:ea typeface="宋体"/>
              </a:rPr>
              <a:t>像素；</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：绘制螺旋。长按工具箱“自动外形工具”弹出菜单，选择“</a:t>
            </a:r>
            <a:r>
              <a:rPr lang="en-US" altLang="zh-CN" sz="2000" kern="100" dirty="0">
                <a:latin typeface="Times New Roman"/>
                <a:ea typeface="宋体"/>
              </a:rPr>
              <a:t>2D”→“</a:t>
            </a:r>
            <a:r>
              <a:rPr lang="zh-CN" altLang="en-US" sz="2000" kern="100" dirty="0">
                <a:latin typeface="Times New Roman"/>
                <a:ea typeface="宋体"/>
              </a:rPr>
              <a:t>螺旋”，在场景中拖出螺旋</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2" name="组合 1"/>
          <p:cNvGrpSpPr/>
          <p:nvPr/>
        </p:nvGrpSpPr>
        <p:grpSpPr>
          <a:xfrm>
            <a:off x="1143000" y="456713"/>
            <a:ext cx="6858000" cy="838200"/>
            <a:chOff x="838200" y="511143"/>
            <a:chExt cx="6858000" cy="838200"/>
          </a:xfrm>
        </p:grpSpPr>
        <p:sp>
          <p:nvSpPr>
            <p:cNvPr id="7" name="Rectangle 8"/>
            <p:cNvSpPr/>
            <p:nvPr/>
          </p:nvSpPr>
          <p:spPr bwMode="auto">
            <a:xfrm>
              <a:off x="2057399" y="511143"/>
              <a:ext cx="5638801" cy="838200"/>
            </a:xfrm>
            <a:prstGeom prst="rect">
              <a:avLst/>
            </a:prstGeom>
            <a:solidFill>
              <a:srgbClr val="00B050"/>
            </a:solidFill>
            <a:ln w="25400">
              <a:solidFill>
                <a:schemeClr val="tx1">
                  <a:alpha val="0"/>
                </a:schemeClr>
              </a:solidFill>
              <a:miter lim="800000"/>
            </a:ln>
          </p:spPr>
          <p:txBody>
            <a:bodyPr lIns="0" tIns="0" rIns="0" bIns="0" anchor="ctr" anchorCtr="1"/>
            <a:lstStyle/>
            <a:p>
              <a:pPr algn="l">
                <a:spcBef>
                  <a:spcPts val="1000"/>
                </a:spcBef>
              </a:pPr>
              <a:r>
                <a:rPr lang="zh-CN" altLang="en-US" sz="2000" dirty="0">
                  <a:solidFill>
                    <a:schemeClr val="bg1"/>
                  </a:solidFill>
                </a:rPr>
                <a:t>制作从左往右移动同时旋转的螺旋动画效果。</a:t>
              </a:r>
              <a:endParaRPr lang="en-US" sz="2000" dirty="0">
                <a:solidFill>
                  <a:schemeClr val="bg1"/>
                </a:solidFill>
              </a:endParaRPr>
            </a:p>
          </p:txBody>
        </p:sp>
        <p:sp>
          <p:nvSpPr>
            <p:cNvPr id="10" name="Rectangle 11"/>
            <p:cNvSpPr/>
            <p:nvPr/>
          </p:nvSpPr>
          <p:spPr bwMode="auto">
            <a:xfrm>
              <a:off x="838200" y="511143"/>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4】</a:t>
              </a:r>
              <a:endParaRPr lang="en-US" dirty="0"/>
            </a:p>
          </p:txBody>
        </p:sp>
      </p:gr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34000" y="2349735"/>
            <a:ext cx="3276600" cy="2508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533400" y="2742713"/>
            <a:ext cx="4724399" cy="1569660"/>
          </a:xfrm>
          <a:prstGeom prst="rect">
            <a:avLst/>
          </a:prstGeom>
        </p:spPr>
        <p:txBody>
          <a:bodyPr wrap="square">
            <a:spAutoFit/>
          </a:bodyPr>
          <a:lstStyle/>
          <a:p>
            <a:pPr indent="542925" algn="just">
              <a:lnSpc>
                <a:spcPct val="120000"/>
              </a:lnSpc>
              <a:spcAft>
                <a:spcPts val="1000"/>
              </a:spcAft>
            </a:pPr>
            <a:r>
              <a:rPr lang="zh-CN" altLang="en-US" sz="2000" kern="100" dirty="0" smtClean="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：修改螺旋外观。选中“螺旋”对象，使用工具箱“变形工具”适当调整该对象大小，在属性面板中设置该对象红色、线宽为</a:t>
            </a:r>
            <a:r>
              <a:rPr lang="en-US" altLang="zh-CN" sz="2000" kern="100" dirty="0">
                <a:latin typeface="Times New Roman"/>
                <a:ea typeface="宋体"/>
              </a:rPr>
              <a:t>10</a:t>
            </a:r>
            <a:r>
              <a:rPr lang="zh-CN" altLang="en-US" sz="2000" kern="100" dirty="0" smtClean="0">
                <a:latin typeface="Times New Roman"/>
                <a:ea typeface="宋体"/>
              </a:rPr>
              <a:t>；（如右图所示）</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89089"/>
            <a:ext cx="8458200" cy="2631490"/>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：为螺旋添加移动动画。移动“螺旋”对象到起始位置，单击工具箱“动作路径”按钮，而后在场景中目的地处单击，时间轴面板显示了移动特效；</a:t>
            </a:r>
            <a:r>
              <a:rPr lang="zh-CN" altLang="en-US" sz="2000" kern="100" dirty="0" smtClean="0">
                <a:latin typeface="Times New Roman"/>
                <a:ea typeface="宋体"/>
              </a:rPr>
              <a:t>（见下图）</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：修改特效起始和结束帧。在时间轴面板中单击起始帧并拖动到第</a:t>
            </a:r>
            <a:r>
              <a:rPr lang="en-US" altLang="zh-CN" sz="2000" kern="100" dirty="0">
                <a:latin typeface="Times New Roman"/>
                <a:ea typeface="宋体"/>
              </a:rPr>
              <a:t>1</a:t>
            </a:r>
            <a:r>
              <a:rPr lang="zh-CN" altLang="en-US" sz="2000" kern="100" dirty="0">
                <a:latin typeface="Times New Roman"/>
                <a:ea typeface="宋体"/>
              </a:rPr>
              <a:t>帧，单击结束帧并拖动到第</a:t>
            </a:r>
            <a:r>
              <a:rPr lang="en-US" altLang="zh-CN" sz="2000" kern="100" dirty="0">
                <a:latin typeface="Times New Roman"/>
                <a:ea typeface="宋体"/>
              </a:rPr>
              <a:t>60</a:t>
            </a:r>
            <a:r>
              <a:rPr lang="zh-CN" altLang="en-US" sz="2000" kern="100" dirty="0">
                <a:latin typeface="Times New Roman"/>
                <a:ea typeface="宋体"/>
              </a:rPr>
              <a:t>帧；（</a:t>
            </a:r>
            <a:r>
              <a:rPr lang="zh-CN" altLang="en-US" sz="2000" kern="100" dirty="0" smtClean="0">
                <a:latin typeface="Times New Roman"/>
                <a:ea typeface="宋体"/>
              </a:rPr>
              <a:t>见下图）</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：设置动画静止时间。在第</a:t>
            </a:r>
            <a:r>
              <a:rPr lang="en-US" altLang="zh-CN" sz="2000" kern="100" dirty="0">
                <a:latin typeface="Times New Roman"/>
                <a:ea typeface="宋体"/>
              </a:rPr>
              <a:t>65</a:t>
            </a:r>
            <a:r>
              <a:rPr lang="zh-CN" altLang="en-US" sz="2000" kern="100" dirty="0">
                <a:latin typeface="Times New Roman"/>
                <a:ea typeface="宋体"/>
              </a:rPr>
              <a:t>帧右击鼠标，选择“放置”；（</a:t>
            </a:r>
            <a:r>
              <a:rPr lang="zh-CN" altLang="en-US" sz="2000" kern="100" dirty="0" smtClean="0">
                <a:latin typeface="Times New Roman"/>
                <a:ea typeface="宋体"/>
              </a:rPr>
              <a:t>见下图）</a:t>
            </a:r>
            <a:endParaRPr lang="zh-CN" altLang="en-US" sz="2000" kern="100" dirty="0">
              <a:latin typeface="Times New Roman"/>
              <a:ea typeface="宋体"/>
            </a:endParaRPr>
          </a:p>
        </p:txBody>
      </p:sp>
      <p:sp>
        <p:nvSpPr>
          <p:cNvPr id="2" name="AutoShape 1"/>
          <p:cNvSpPr>
            <a:spLocks noChangeAspect="1" noChangeArrowheads="1"/>
          </p:cNvSpPr>
          <p:nvPr/>
        </p:nvSpPr>
        <p:spPr bwMode="auto">
          <a:xfrm>
            <a:off x="0" y="457200"/>
            <a:ext cx="4667250"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0" y="420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8660" y="2910840"/>
            <a:ext cx="7841633"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811723"/>
            <a:ext cx="8458200" cy="3131627"/>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7</a:t>
            </a:r>
            <a:r>
              <a:rPr lang="zh-CN" altLang="en-US" sz="2000" kern="100" dirty="0">
                <a:latin typeface="Times New Roman"/>
                <a:ea typeface="宋体"/>
              </a:rPr>
              <a:t>：设置移动过程旋转。单击移动特效的结束帧，在效果面板中设置</a:t>
            </a:r>
            <a:r>
              <a:rPr lang="en-US" altLang="zh-CN" sz="2000" kern="100" dirty="0">
                <a:latin typeface="Times New Roman"/>
                <a:ea typeface="宋体"/>
              </a:rPr>
              <a:t>X</a:t>
            </a:r>
            <a:r>
              <a:rPr lang="zh-CN" altLang="en-US" sz="2000" kern="100" dirty="0">
                <a:latin typeface="Times New Roman"/>
                <a:ea typeface="宋体"/>
              </a:rPr>
              <a:t>角度参数为旋转到</a:t>
            </a:r>
            <a:r>
              <a:rPr lang="en-US" altLang="zh-CN" sz="2000" kern="100" dirty="0">
                <a:latin typeface="Times New Roman"/>
                <a:ea typeface="宋体"/>
              </a:rPr>
              <a:t>360</a:t>
            </a:r>
            <a:r>
              <a:rPr lang="zh-CN" altLang="en-US" sz="2000" kern="100" dirty="0">
                <a:latin typeface="Times New Roman"/>
                <a:ea typeface="宋体"/>
              </a:rPr>
              <a:t>；（效果面板中还可实现颜色渐变、透明渐变等动画效果的设置）</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8</a:t>
            </a:r>
            <a:r>
              <a:rPr lang="zh-CN" altLang="en-US" sz="2000" kern="100" dirty="0">
                <a:latin typeface="Times New Roman"/>
                <a:ea typeface="宋体"/>
              </a:rPr>
              <a:t>：按</a:t>
            </a:r>
            <a:r>
              <a:rPr lang="en-US" altLang="zh-CN" sz="2000" kern="100" dirty="0" err="1">
                <a:latin typeface="Times New Roman"/>
                <a:ea typeface="宋体"/>
              </a:rPr>
              <a:t>Ctrl+Enter</a:t>
            </a:r>
            <a:r>
              <a:rPr lang="zh-CN" altLang="en-US" sz="2000" kern="100" dirty="0">
                <a:latin typeface="Times New Roman"/>
                <a:ea typeface="宋体"/>
              </a:rPr>
              <a:t>播放影片；</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9</a:t>
            </a:r>
            <a:r>
              <a:rPr lang="zh-CN" altLang="en-US" sz="2000" kern="100" dirty="0">
                <a:latin typeface="Times New Roman"/>
                <a:ea typeface="宋体"/>
              </a:rPr>
              <a:t>：单击菜单栏“文件”→“保存”，保存为“旋转移动的螺旋</a:t>
            </a:r>
            <a:r>
              <a:rPr lang="en-US" altLang="zh-CN" sz="2000" kern="100" dirty="0">
                <a:latin typeface="Times New Roman"/>
                <a:ea typeface="宋体"/>
              </a:rPr>
              <a:t>.</a:t>
            </a:r>
            <a:r>
              <a:rPr lang="en-US" altLang="zh-CN" sz="2000" kern="100" dirty="0" err="1">
                <a:latin typeface="Times New Roman"/>
                <a:ea typeface="宋体"/>
              </a:rPr>
              <a:t>swi</a:t>
            </a:r>
            <a:r>
              <a:rPr lang="en-US" altLang="zh-CN" sz="2000" kern="100" dirty="0">
                <a:latin typeface="Times New Roman"/>
                <a:ea typeface="宋体"/>
              </a:rPr>
              <a:t>”</a:t>
            </a:r>
            <a:r>
              <a:rPr lang="zh-CN" altLang="en-US" sz="2000" kern="100" dirty="0">
                <a:latin typeface="Times New Roman"/>
                <a:ea typeface="宋体"/>
              </a:rPr>
              <a:t>文件以便以后修改。</a:t>
            </a:r>
            <a:endParaRPr lang="zh-CN" altLang="en-US" sz="2000" kern="100" dirty="0">
              <a:latin typeface="Times New Roman"/>
              <a:ea typeface="宋体"/>
            </a:endParaRPr>
          </a:p>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10</a:t>
            </a:r>
            <a:r>
              <a:rPr lang="zh-CN" altLang="en-US" sz="2000" kern="100" dirty="0">
                <a:latin typeface="Times New Roman"/>
                <a:ea typeface="宋体"/>
              </a:rPr>
              <a:t>：单击菜单栏“文件”→“导出”→“</a:t>
            </a:r>
            <a:r>
              <a:rPr lang="en-US" altLang="zh-CN" sz="2000" kern="100" dirty="0">
                <a:latin typeface="Times New Roman"/>
                <a:ea typeface="宋体"/>
              </a:rPr>
              <a:t>SWF”</a:t>
            </a:r>
            <a:r>
              <a:rPr lang="zh-CN" altLang="en-US" sz="2000" kern="100" dirty="0">
                <a:latin typeface="Times New Roman"/>
                <a:ea typeface="宋体"/>
              </a:rPr>
              <a:t>，导出“旋转移动的螺旋</a:t>
            </a:r>
            <a:r>
              <a:rPr lang="en-US" altLang="zh-CN" sz="2000" kern="100" dirty="0">
                <a:latin typeface="Times New Roman"/>
                <a:ea typeface="宋体"/>
              </a:rPr>
              <a:t>.</a:t>
            </a:r>
            <a:r>
              <a:rPr lang="en-US" altLang="zh-CN" sz="2000" kern="100" dirty="0" err="1">
                <a:latin typeface="Times New Roman"/>
                <a:ea typeface="宋体"/>
              </a:rPr>
              <a:t>swf</a:t>
            </a:r>
            <a:r>
              <a:rPr lang="en-US" altLang="zh-CN" sz="2000" kern="100" dirty="0">
                <a:latin typeface="Times New Roman"/>
                <a:ea typeface="宋体"/>
              </a:rPr>
              <a:t>”</a:t>
            </a:r>
            <a:r>
              <a:rPr lang="zh-CN" altLang="en-US" sz="2000" kern="100" dirty="0">
                <a:latin typeface="Times New Roman"/>
                <a:ea typeface="宋体"/>
              </a:rPr>
              <a:t>文件。</a:t>
            </a:r>
            <a:endParaRPr lang="zh-CN" altLang="en-US" sz="2000" kern="100" dirty="0">
              <a:latin typeface="Times New Roman"/>
              <a:ea typeface="宋体"/>
            </a:endParaRPr>
          </a:p>
        </p:txBody>
      </p:sp>
      <p:sp>
        <p:nvSpPr>
          <p:cNvPr id="2" name="AutoShape 1"/>
          <p:cNvSpPr>
            <a:spLocks noChangeAspect="1" noChangeArrowheads="1"/>
          </p:cNvSpPr>
          <p:nvPr/>
        </p:nvSpPr>
        <p:spPr bwMode="auto">
          <a:xfrm>
            <a:off x="0" y="457200"/>
            <a:ext cx="4667250"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0" y="420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304800" y="361950"/>
            <a:ext cx="5415596"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8.3.3 </a:t>
            </a:r>
            <a:r>
              <a:rPr lang="en-US" altLang="zh-CN" sz="2200" dirty="0" err="1">
                <a:solidFill>
                  <a:srgbClr val="4D4D4D"/>
                </a:solidFill>
                <a:latin typeface="Open Sans" charset="0"/>
                <a:cs typeface="Open Sans" charset="0"/>
                <a:sym typeface="Open Sans" charset="0"/>
              </a:rPr>
              <a:t>SWISH Max</a:t>
            </a:r>
            <a:r>
              <a:rPr lang="zh-CN" altLang="en-US" sz="2200" dirty="0">
                <a:solidFill>
                  <a:srgbClr val="4D4D4D"/>
                </a:solidFill>
                <a:latin typeface="Open Sans" charset="0"/>
                <a:cs typeface="Open Sans" charset="0"/>
                <a:sym typeface="Open Sans" charset="0"/>
              </a:rPr>
              <a:t>制作</a:t>
            </a:r>
            <a:r>
              <a:rPr lang="zh-CN" altLang="en-US" sz="2200" dirty="0">
                <a:solidFill>
                  <a:srgbClr val="4D4D4D"/>
                </a:solidFill>
                <a:latin typeface="Open Sans" charset="0"/>
                <a:cs typeface="Open Sans" charset="0"/>
                <a:sym typeface="Open Sans" charset="0"/>
              </a:rPr>
              <a:t>动画的</a:t>
            </a:r>
            <a:r>
              <a:rPr lang="zh-CN" altLang="en-US" sz="2200" dirty="0">
                <a:solidFill>
                  <a:srgbClr val="4D4D4D"/>
                </a:solidFill>
                <a:latin typeface="Open Sans" charset="0"/>
                <a:cs typeface="Open Sans" charset="0"/>
                <a:sym typeface="Open Sans" charset="0"/>
              </a:rPr>
              <a:t>一般操作</a:t>
            </a:r>
            <a:endParaRPr lang="en-US" sz="2200" dirty="0">
              <a:solidFill>
                <a:srgbClr val="4D4D4D"/>
              </a:solidFill>
              <a:latin typeface="Open Sans" charset="0"/>
              <a:cs typeface="Open Sans" charset="0"/>
              <a:sym typeface="Open Sans" charset="0"/>
            </a:endParaRPr>
          </a:p>
        </p:txBody>
      </p:sp>
      <p:sp>
        <p:nvSpPr>
          <p:cNvPr id="5" name="矩形 4"/>
          <p:cNvSpPr/>
          <p:nvPr/>
        </p:nvSpPr>
        <p:spPr>
          <a:xfrm>
            <a:off x="304800" y="1369754"/>
            <a:ext cx="8458200" cy="116499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单击</a:t>
            </a:r>
            <a:r>
              <a:rPr lang="zh-CN" altLang="en-US" sz="2000" kern="100" dirty="0">
                <a:latin typeface="Times New Roman"/>
                <a:ea typeface="宋体"/>
              </a:rPr>
              <a:t>菜单栏“文件”→“新建”创建</a:t>
            </a:r>
            <a:r>
              <a:rPr lang="en-US" altLang="zh-CN" sz="2000" kern="100" dirty="0">
                <a:latin typeface="Times New Roman"/>
                <a:ea typeface="宋体"/>
              </a:rPr>
              <a:t>560×410</a:t>
            </a:r>
            <a:r>
              <a:rPr lang="zh-CN" altLang="en-US" sz="2000" kern="100" dirty="0">
                <a:latin typeface="Times New Roman"/>
                <a:ea typeface="宋体"/>
              </a:rPr>
              <a:t>大小的新影片；单击菜单栏“文件”→“新建影片”，系统提供多种尺寸模板供用户选择创建新影片</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3" name="组合 2"/>
          <p:cNvGrpSpPr/>
          <p:nvPr/>
        </p:nvGrpSpPr>
        <p:grpSpPr>
          <a:xfrm>
            <a:off x="393063" y="895350"/>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smtClean="0">
                  <a:solidFill>
                    <a:srgbClr val="FFFFFF"/>
                  </a:solidFill>
                </a:rPr>
                <a:t>新建</a:t>
              </a:r>
              <a:r>
                <a:rPr lang="zh-CN" altLang="en-US" sz="2000" dirty="0">
                  <a:solidFill>
                    <a:srgbClr val="FFFFFF"/>
                  </a:solidFill>
                </a:rPr>
                <a:t>影片</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1</a:t>
              </a:r>
              <a:endParaRPr lang="en-US" dirty="0"/>
            </a:p>
          </p:txBody>
        </p:sp>
      </p:gr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34000" y="2365443"/>
            <a:ext cx="3810000" cy="264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304800" y="3106487"/>
            <a:ext cx="5029200" cy="1903663"/>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单击</a:t>
            </a:r>
            <a:r>
              <a:rPr lang="zh-CN" altLang="en-US" sz="2000" kern="100" dirty="0">
                <a:latin typeface="Times New Roman"/>
                <a:ea typeface="宋体"/>
              </a:rPr>
              <a:t>菜单栏“修改”→“影片”→“属性”，弹出“影片属性”</a:t>
            </a:r>
            <a:r>
              <a:rPr lang="zh-CN" altLang="en-US" sz="2000" kern="100" dirty="0" smtClean="0">
                <a:latin typeface="Times New Roman"/>
                <a:ea typeface="宋体"/>
              </a:rPr>
              <a:t>对话框（右图），设置</a:t>
            </a:r>
            <a:r>
              <a:rPr lang="zh-CN" altLang="en-US" sz="2000" kern="100" dirty="0">
                <a:latin typeface="Times New Roman"/>
                <a:ea typeface="宋体"/>
              </a:rPr>
              <a:t>影片的宽度、高度、帧频及背景色。（帧频是指影片每秒播放的画面数，通常取默认值</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12" name="组合 11"/>
          <p:cNvGrpSpPr/>
          <p:nvPr/>
        </p:nvGrpSpPr>
        <p:grpSpPr>
          <a:xfrm>
            <a:off x="393063" y="2619434"/>
            <a:ext cx="3340737" cy="410853"/>
            <a:chOff x="393063" y="1157883"/>
            <a:chExt cx="3340737" cy="410853"/>
          </a:xfrm>
        </p:grpSpPr>
        <p:sp>
          <p:nvSpPr>
            <p:cNvPr id="13" name="Rectangle 8"/>
            <p:cNvSpPr/>
            <p:nvPr/>
          </p:nvSpPr>
          <p:spPr bwMode="auto">
            <a:xfrm>
              <a:off x="990667" y="1157883"/>
              <a:ext cx="27431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设置影片尺寸及帧频</a:t>
              </a:r>
              <a:endParaRPr lang="zh-CN" altLang="en-US" sz="2000" dirty="0">
                <a:solidFill>
                  <a:schemeClr val="bg1"/>
                </a:solidFill>
              </a:endParaRPr>
            </a:p>
          </p:txBody>
        </p:sp>
        <p:sp>
          <p:nvSpPr>
            <p:cNvPr id="14" name="Rectangle 11"/>
            <p:cNvSpPr/>
            <p:nvPr/>
          </p:nvSpPr>
          <p:spPr bwMode="auto">
            <a:xfrm>
              <a:off x="393063" y="11578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2</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1173049"/>
            <a:ext cx="8458200" cy="116499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选中图片对象，属性面板自动会切换成外形的属性面板，可以在其中设置图片的属性、来源等；还可通过变形和重塑面板修改图片的尺寸、拉伸、旋转及位置等</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15" name="组合 14"/>
          <p:cNvGrpSpPr/>
          <p:nvPr/>
        </p:nvGrpSpPr>
        <p:grpSpPr>
          <a:xfrm>
            <a:off x="1049744" y="2751295"/>
            <a:ext cx="7044513" cy="1347788"/>
            <a:chOff x="1066800" y="2910482"/>
            <a:chExt cx="7044513" cy="1347788"/>
          </a:xfrm>
        </p:grpSpPr>
        <p:sp>
          <p:nvSpPr>
            <p:cNvPr id="16" name="Rectangle 11"/>
            <p:cNvSpPr/>
            <p:nvPr/>
          </p:nvSpPr>
          <p:spPr bwMode="auto">
            <a:xfrm>
              <a:off x="1066800" y="2910482"/>
              <a:ext cx="1085850" cy="1347788"/>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17" name="Rectangle 12"/>
            <p:cNvSpPr/>
            <p:nvPr/>
          </p:nvSpPr>
          <p:spPr bwMode="auto">
            <a:xfrm>
              <a:off x="1066800" y="3653432"/>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600" dirty="0" smtClean="0">
                  <a:solidFill>
                    <a:srgbClr val="FFFFFF"/>
                  </a:solidFill>
                  <a:latin typeface="Open Sans" charset="0"/>
                  <a:cs typeface="Open Sans" charset="0"/>
                  <a:sym typeface="Open Sans" charset="0"/>
                </a:rPr>
                <a:t>提示</a:t>
              </a:r>
              <a:endParaRPr lang="en-US" sz="2600" dirty="0">
                <a:solidFill>
                  <a:srgbClr val="FFFFFF"/>
                </a:solidFill>
                <a:latin typeface="Open Sans" charset="0"/>
                <a:cs typeface="Open Sans" charset="0"/>
                <a:sym typeface="Open Sans" charset="0"/>
              </a:endParaRPr>
            </a:p>
          </p:txBody>
        </p:sp>
        <p:sp>
          <p:nvSpPr>
            <p:cNvPr id="18" name="AutoShape 13"/>
            <p:cNvSpPr/>
            <p:nvPr/>
          </p:nvSpPr>
          <p:spPr bwMode="auto">
            <a:xfrm>
              <a:off x="1415653" y="3190874"/>
              <a:ext cx="378023" cy="36671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19" name="Rectangle 11"/>
            <p:cNvSpPr/>
            <p:nvPr/>
          </p:nvSpPr>
          <p:spPr bwMode="auto">
            <a:xfrm>
              <a:off x="2152649" y="2910482"/>
              <a:ext cx="5958664" cy="1347788"/>
            </a:xfrm>
            <a:prstGeom prst="rect">
              <a:avLst/>
            </a:prstGeom>
            <a:solidFill>
              <a:schemeClr val="bg1">
                <a:lumMod val="75000"/>
              </a:schemeClr>
            </a:solidFill>
            <a:ln>
              <a:noFill/>
            </a:ln>
          </p:spPr>
          <p:txBody>
            <a:bodyPr lIns="0" tIns="0" rIns="0" bIns="0" anchor="ctr" anchorCtr="1"/>
            <a:lstStyle/>
            <a:p>
              <a:pPr algn="l"/>
              <a:r>
                <a:rPr lang="zh-CN" altLang="en-US" dirty="0"/>
                <a:t>使用类似方法可完成视频、动画的插入</a:t>
              </a:r>
              <a:r>
                <a:rPr lang="zh-CN" altLang="en-US" dirty="0" smtClean="0"/>
                <a:t>。 </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1121241"/>
            <a:ext cx="8458200" cy="343170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单击</a:t>
            </a:r>
            <a:r>
              <a:rPr lang="zh-CN" altLang="en-US" sz="2000" kern="100" dirty="0">
                <a:latin typeface="Times New Roman"/>
                <a:ea typeface="宋体"/>
              </a:rPr>
              <a:t>工具箱中的“文本”按钮 ，然后在场景中单击，输入文本。</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选中文本对象，属性面板自动会切换成文本的属性面板，可以在其中设置文本字体、字号、颜色、加粗、倾斜、字间距、对齐方式、文本方向等属性；还可将其设置成动态文本进行交互动画设计。</a:t>
            </a:r>
            <a:endParaRPr lang="zh-CN" altLang="en-US"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三</a:t>
            </a:r>
            <a:r>
              <a:rPr lang="zh-CN" altLang="en-US" sz="2000" kern="100" dirty="0">
                <a:latin typeface="Times New Roman"/>
                <a:ea typeface="宋体"/>
              </a:rPr>
              <a:t>种方法：①单击菜单栏“插入”→“导入图像”；②单击插入工具栏的“导入图像”按钮；③在轮廓面板中的“插入”按钮右下角的下拉三角的下拉菜单中导入</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3" name="组合 2"/>
          <p:cNvGrpSpPr/>
          <p:nvPr/>
        </p:nvGrpSpPr>
        <p:grpSpPr>
          <a:xfrm>
            <a:off x="393063" y="646837"/>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插入文字</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3</a:t>
              </a:r>
              <a:endParaRPr lang="en-US" dirty="0"/>
            </a:p>
          </p:txBody>
        </p:sp>
      </p:grpSp>
      <p:grpSp>
        <p:nvGrpSpPr>
          <p:cNvPr id="12" name="组合 11"/>
          <p:cNvGrpSpPr/>
          <p:nvPr/>
        </p:nvGrpSpPr>
        <p:grpSpPr>
          <a:xfrm>
            <a:off x="393063" y="2876550"/>
            <a:ext cx="3340737" cy="410853"/>
            <a:chOff x="393063" y="1157883"/>
            <a:chExt cx="3340737" cy="410853"/>
          </a:xfrm>
        </p:grpSpPr>
        <p:sp>
          <p:nvSpPr>
            <p:cNvPr id="13" name="Rectangle 8"/>
            <p:cNvSpPr/>
            <p:nvPr/>
          </p:nvSpPr>
          <p:spPr bwMode="auto">
            <a:xfrm>
              <a:off x="990667" y="1157883"/>
              <a:ext cx="27431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chemeClr val="bg1"/>
                  </a:solidFill>
                </a:rPr>
                <a:t>插入图片</a:t>
              </a:r>
              <a:r>
                <a:rPr lang="en-US" altLang="zh-CN" sz="2000" dirty="0">
                  <a:solidFill>
                    <a:schemeClr val="bg1"/>
                  </a:solidFill>
                </a:rPr>
                <a:t>/</a:t>
              </a:r>
              <a:r>
                <a:rPr lang="zh-CN" altLang="en-US" sz="2000" dirty="0">
                  <a:solidFill>
                    <a:schemeClr val="bg1"/>
                  </a:solidFill>
                </a:rPr>
                <a:t>视频</a:t>
              </a:r>
              <a:r>
                <a:rPr lang="en-US" altLang="zh-CN" sz="2000" dirty="0">
                  <a:solidFill>
                    <a:schemeClr val="bg1"/>
                  </a:solidFill>
                </a:rPr>
                <a:t>/</a:t>
              </a:r>
              <a:r>
                <a:rPr lang="zh-CN" altLang="en-US" sz="2000" dirty="0">
                  <a:solidFill>
                    <a:schemeClr val="bg1"/>
                  </a:solidFill>
                </a:rPr>
                <a:t>动画</a:t>
              </a:r>
              <a:endParaRPr lang="zh-CN" altLang="en-US" sz="2000" dirty="0">
                <a:solidFill>
                  <a:schemeClr val="bg1"/>
                </a:solidFill>
              </a:endParaRPr>
            </a:p>
          </p:txBody>
        </p:sp>
        <p:sp>
          <p:nvSpPr>
            <p:cNvPr id="14" name="Rectangle 11"/>
            <p:cNvSpPr/>
            <p:nvPr/>
          </p:nvSpPr>
          <p:spPr bwMode="auto">
            <a:xfrm>
              <a:off x="393063" y="11578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4</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1173049"/>
            <a:ext cx="8458200" cy="116499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选中图片对象，属性面板自动会切换成外形的属性面板，可以在其中设置图片的属性、来源等；还可通过变形和重塑面板修改图片的尺寸、拉伸、旋转及位置等</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15" name="组合 14"/>
          <p:cNvGrpSpPr/>
          <p:nvPr/>
        </p:nvGrpSpPr>
        <p:grpSpPr>
          <a:xfrm>
            <a:off x="1049744" y="2751295"/>
            <a:ext cx="7044513" cy="1347788"/>
            <a:chOff x="1066800" y="2910482"/>
            <a:chExt cx="7044513" cy="1347788"/>
          </a:xfrm>
        </p:grpSpPr>
        <p:sp>
          <p:nvSpPr>
            <p:cNvPr id="16" name="Rectangle 11"/>
            <p:cNvSpPr/>
            <p:nvPr/>
          </p:nvSpPr>
          <p:spPr bwMode="auto">
            <a:xfrm>
              <a:off x="1066800" y="2910482"/>
              <a:ext cx="1085850" cy="1347788"/>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17" name="Rectangle 12"/>
            <p:cNvSpPr/>
            <p:nvPr/>
          </p:nvSpPr>
          <p:spPr bwMode="auto">
            <a:xfrm>
              <a:off x="1066800" y="3653432"/>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600" dirty="0" smtClean="0">
                  <a:solidFill>
                    <a:srgbClr val="FFFFFF"/>
                  </a:solidFill>
                  <a:latin typeface="Open Sans" charset="0"/>
                  <a:cs typeface="Open Sans" charset="0"/>
                  <a:sym typeface="Open Sans" charset="0"/>
                </a:rPr>
                <a:t>提示</a:t>
              </a:r>
              <a:endParaRPr lang="en-US" sz="2600" dirty="0">
                <a:solidFill>
                  <a:srgbClr val="FFFFFF"/>
                </a:solidFill>
                <a:latin typeface="Open Sans" charset="0"/>
                <a:cs typeface="Open Sans" charset="0"/>
                <a:sym typeface="Open Sans" charset="0"/>
              </a:endParaRPr>
            </a:p>
          </p:txBody>
        </p:sp>
        <p:sp>
          <p:nvSpPr>
            <p:cNvPr id="18" name="AutoShape 13"/>
            <p:cNvSpPr/>
            <p:nvPr/>
          </p:nvSpPr>
          <p:spPr bwMode="auto">
            <a:xfrm>
              <a:off x="1415653" y="3190874"/>
              <a:ext cx="378023" cy="36671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19" name="Rectangle 11"/>
            <p:cNvSpPr/>
            <p:nvPr/>
          </p:nvSpPr>
          <p:spPr bwMode="auto">
            <a:xfrm>
              <a:off x="2152649" y="2910482"/>
              <a:ext cx="5958664" cy="1347788"/>
            </a:xfrm>
            <a:prstGeom prst="rect">
              <a:avLst/>
            </a:prstGeom>
            <a:solidFill>
              <a:schemeClr val="bg1">
                <a:lumMod val="75000"/>
              </a:schemeClr>
            </a:solidFill>
            <a:ln>
              <a:noFill/>
            </a:ln>
          </p:spPr>
          <p:txBody>
            <a:bodyPr lIns="0" tIns="0" rIns="0" bIns="0" anchor="ctr" anchorCtr="1"/>
            <a:lstStyle/>
            <a:p>
              <a:pPr algn="l"/>
              <a:r>
                <a:rPr lang="zh-CN" altLang="en-US" dirty="0"/>
                <a:t>使用类似方法可完成视频、动画的插入</a:t>
              </a:r>
              <a:r>
                <a:rPr lang="zh-CN" altLang="en-US" dirty="0" smtClean="0"/>
                <a:t>。 </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683954"/>
            <a:ext cx="8458200" cy="1456809"/>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err="1" smtClean="0">
                <a:latin typeface="Times New Roman"/>
                <a:ea typeface="宋体"/>
              </a:rPr>
              <a:t>SwishMax</a:t>
            </a:r>
            <a:r>
              <a:rPr lang="zh-CN" altLang="en-US" sz="2000" kern="100" dirty="0">
                <a:latin typeface="Times New Roman"/>
                <a:ea typeface="宋体"/>
              </a:rPr>
              <a:t>场景中对象是分层的，后插入的对象在最上层。时间轴或轮廓面板中均可实现对象层级的调整，具体做法是单击对象并上下拖动。</a:t>
            </a:r>
            <a:endParaRPr lang="zh-CN" altLang="en-US"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p:txBody>
      </p:sp>
      <p:grpSp>
        <p:nvGrpSpPr>
          <p:cNvPr id="3" name="组合 2"/>
          <p:cNvGrpSpPr/>
          <p:nvPr/>
        </p:nvGrpSpPr>
        <p:grpSpPr>
          <a:xfrm>
            <a:off x="393063" y="209550"/>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调整对象</a:t>
              </a:r>
              <a:r>
                <a:rPr lang="zh-CN" altLang="en-US" sz="2000" dirty="0" smtClean="0">
                  <a:solidFill>
                    <a:srgbClr val="FFFFFF"/>
                  </a:solidFill>
                </a:rPr>
                <a:t>层级</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5</a:t>
              </a:r>
              <a:endParaRPr lang="en-US" dirty="0"/>
            </a:p>
          </p:txBody>
        </p:sp>
      </p:grpSp>
      <p:grpSp>
        <p:nvGrpSpPr>
          <p:cNvPr id="11" name="组合 10"/>
          <p:cNvGrpSpPr/>
          <p:nvPr/>
        </p:nvGrpSpPr>
        <p:grpSpPr>
          <a:xfrm>
            <a:off x="393063" y="1708698"/>
            <a:ext cx="2350137" cy="410853"/>
            <a:chOff x="393063" y="1310283"/>
            <a:chExt cx="2350137" cy="410853"/>
          </a:xfrm>
        </p:grpSpPr>
        <p:sp>
          <p:nvSpPr>
            <p:cNvPr id="15"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设置动画特效</a:t>
              </a:r>
              <a:endParaRPr lang="zh-CN" altLang="en-US" sz="2000" dirty="0">
                <a:solidFill>
                  <a:srgbClr val="FFFFFF"/>
                </a:solidFill>
              </a:endParaRPr>
            </a:p>
          </p:txBody>
        </p:sp>
        <p:sp>
          <p:nvSpPr>
            <p:cNvPr id="16"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6</a:t>
              </a:r>
              <a:endParaRPr lang="en-US" dirty="0"/>
            </a:p>
          </p:txBody>
        </p:sp>
      </p:gr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73428" y="1413646"/>
            <a:ext cx="5170571" cy="3729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04800" y="2373690"/>
            <a:ext cx="3429000" cy="1569660"/>
          </a:xfrm>
          <a:prstGeom prst="rect">
            <a:avLst/>
          </a:prstGeom>
        </p:spPr>
        <p:txBody>
          <a:bodyPr wrap="square">
            <a:spAutoFit/>
          </a:bodyPr>
          <a:lstStyle/>
          <a:p>
            <a:pPr lvl="0" indent="542925" algn="just">
              <a:lnSpc>
                <a:spcPct val="120000"/>
              </a:lnSpc>
              <a:spcBef>
                <a:spcPts val="0"/>
              </a:spcBef>
              <a:spcAft>
                <a:spcPts val="1000"/>
              </a:spcAft>
            </a:pPr>
            <a:r>
              <a:rPr lang="zh-CN" altLang="en-US" sz="2000" kern="100" dirty="0">
                <a:latin typeface="Times New Roman"/>
                <a:ea typeface="宋体"/>
              </a:rPr>
              <a:t>例如，为右</a:t>
            </a:r>
            <a:r>
              <a:rPr lang="zh-CN" altLang="en-US" sz="2000" kern="100" dirty="0" smtClean="0">
                <a:latin typeface="Times New Roman"/>
                <a:ea typeface="宋体"/>
              </a:rPr>
              <a:t>图场景</a:t>
            </a:r>
            <a:r>
              <a:rPr lang="zh-CN" altLang="en-US" sz="2000" kern="100" dirty="0">
                <a:latin typeface="Times New Roman"/>
                <a:ea typeface="宋体"/>
              </a:rPr>
              <a:t>中的“树精灵</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、“妮特丽</a:t>
            </a:r>
            <a:r>
              <a:rPr lang="en-US" altLang="zh-CN" sz="2000" kern="100" dirty="0">
                <a:latin typeface="Times New Roman"/>
                <a:ea typeface="宋体"/>
              </a:rPr>
              <a:t>-</a:t>
            </a:r>
            <a:r>
              <a:rPr lang="zh-CN" altLang="en-US" sz="2000" kern="100" dirty="0">
                <a:latin typeface="Times New Roman"/>
                <a:ea typeface="宋体"/>
              </a:rPr>
              <a:t>萨利里</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及文本对象设置动画特效。</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p:nvPr/>
        </p:nvSpPr>
        <p:spPr bwMode="auto">
          <a:xfrm>
            <a:off x="304800" y="2833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600" dirty="0">
                <a:solidFill>
                  <a:srgbClr val="00B050"/>
                </a:solidFill>
                <a:latin typeface="Open Sans Light" charset="0"/>
                <a:cs typeface="Open Sans Light" charset="0"/>
                <a:sym typeface="Open Sans Light" charset="0"/>
              </a:rPr>
              <a:t>8.1</a:t>
            </a:r>
            <a:r>
              <a:rPr lang="zh-CN" altLang="en-US" sz="2600" dirty="0">
                <a:solidFill>
                  <a:srgbClr val="00B050"/>
                </a:solidFill>
                <a:latin typeface="Open Sans Light" charset="0"/>
                <a:cs typeface="Open Sans Light" charset="0"/>
                <a:sym typeface="Open Sans Light" charset="0"/>
              </a:rPr>
              <a:t>动画概述</a:t>
            </a:r>
            <a:endParaRPr lang="en-US" sz="2600" dirty="0">
              <a:solidFill>
                <a:srgbClr val="00B050"/>
              </a:solidFill>
              <a:latin typeface="Open Sans Light" charset="0"/>
              <a:cs typeface="Open Sans Light" charset="0"/>
              <a:sym typeface="Open Sans Light" charset="0"/>
            </a:endParaRPr>
          </a:p>
        </p:txBody>
      </p:sp>
      <p:sp>
        <p:nvSpPr>
          <p:cNvPr id="28678" name="Rectangle 6"/>
          <p:cNvSpPr/>
          <p:nvPr/>
        </p:nvSpPr>
        <p:spPr bwMode="auto">
          <a:xfrm>
            <a:off x="680404" y="778669"/>
            <a:ext cx="2672395"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8.1.2 </a:t>
            </a:r>
            <a:r>
              <a:rPr lang="zh-CN" altLang="en-US" sz="2200" dirty="0">
                <a:solidFill>
                  <a:srgbClr val="4D4D4D"/>
                </a:solidFill>
                <a:latin typeface="Open Sans" charset="0"/>
                <a:cs typeface="Open Sans" charset="0"/>
                <a:sym typeface="Open Sans" charset="0"/>
              </a:rPr>
              <a:t>计算机动画</a:t>
            </a:r>
            <a:endParaRPr lang="en-US" sz="2200" dirty="0">
              <a:solidFill>
                <a:srgbClr val="4D4D4D"/>
              </a:solidFill>
              <a:latin typeface="Open Sans" charset="0"/>
              <a:cs typeface="Open Sans" charset="0"/>
              <a:sym typeface="Open Sans" charset="0"/>
            </a:endParaRPr>
          </a:p>
        </p:txBody>
      </p:sp>
      <p:grpSp>
        <p:nvGrpSpPr>
          <p:cNvPr id="2" name="组合 1"/>
          <p:cNvGrpSpPr/>
          <p:nvPr/>
        </p:nvGrpSpPr>
        <p:grpSpPr>
          <a:xfrm>
            <a:off x="323850" y="1267777"/>
            <a:ext cx="8534400" cy="3513773"/>
            <a:chOff x="323850" y="1267777"/>
            <a:chExt cx="8534400" cy="3513773"/>
          </a:xfrm>
        </p:grpSpPr>
        <p:sp>
          <p:nvSpPr>
            <p:cNvPr id="41" name="Rectangle 8"/>
            <p:cNvSpPr/>
            <p:nvPr/>
          </p:nvSpPr>
          <p:spPr bwMode="auto">
            <a:xfrm>
              <a:off x="323850" y="1267777"/>
              <a:ext cx="8534400" cy="3513773"/>
            </a:xfrm>
            <a:prstGeom prst="rect">
              <a:avLst/>
            </a:prstGeom>
            <a:solidFill>
              <a:srgbClr val="00B050"/>
            </a:solidFill>
            <a:ln w="25400">
              <a:solidFill>
                <a:schemeClr val="tx1">
                  <a:alpha val="0"/>
                </a:schemeClr>
              </a:solidFill>
              <a:miter lim="800000"/>
            </a:ln>
          </p:spPr>
          <p:txBody>
            <a:bodyPr lIns="0" tIns="0" rIns="0" bIns="0"/>
            <a:lstStyle/>
            <a:p>
              <a:endParaRPr lang="en-US"/>
            </a:p>
          </p:txBody>
        </p:sp>
        <p:sp>
          <p:nvSpPr>
            <p:cNvPr id="46" name="Rectangle 1"/>
            <p:cNvSpPr/>
            <p:nvPr/>
          </p:nvSpPr>
          <p:spPr bwMode="auto">
            <a:xfrm>
              <a:off x="628650" y="1352551"/>
              <a:ext cx="80772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spAutoFit/>
            </a:bodyPr>
            <a:lstStyle/>
            <a:p>
              <a:pPr indent="446405" algn="l">
                <a:lnSpc>
                  <a:spcPct val="120000"/>
                </a:lnSpc>
              </a:pPr>
              <a:r>
                <a:rPr lang="en-US" altLang="zh-CN" sz="1800" dirty="0">
                  <a:solidFill>
                    <a:srgbClr val="FFFFFF"/>
                  </a:solidFill>
                  <a:latin typeface="Open Sans Light" charset="0"/>
                  <a:cs typeface="Open Sans Light" charset="0"/>
                  <a:sym typeface="Open Sans Light" charset="0"/>
                </a:rPr>
                <a:t>4.AVI</a:t>
              </a:r>
              <a:r>
                <a:rPr lang="zh-CN" altLang="en-US" sz="1800" dirty="0">
                  <a:solidFill>
                    <a:srgbClr val="FFFFFF"/>
                  </a:solidFill>
                  <a:latin typeface="Open Sans Light" charset="0"/>
                  <a:cs typeface="Open Sans Light" charset="0"/>
                  <a:sym typeface="Open Sans Light" charset="0"/>
                </a:rPr>
                <a:t>格式</a:t>
              </a:r>
              <a:endParaRPr lang="zh-CN" altLang="en-US" sz="1800" dirty="0">
                <a:solidFill>
                  <a:srgbClr val="FFFFFF"/>
                </a:solidFill>
                <a:latin typeface="Open Sans Light" charset="0"/>
                <a:cs typeface="Open Sans Light" charset="0"/>
                <a:sym typeface="Open Sans Light" charset="0"/>
              </a:endParaRPr>
            </a:p>
            <a:p>
              <a:pPr indent="446405" algn="l">
                <a:lnSpc>
                  <a:spcPct val="120000"/>
                </a:lnSpc>
              </a:pPr>
              <a:r>
                <a:rPr lang="en-US" altLang="zh-CN" sz="1800" dirty="0">
                  <a:solidFill>
                    <a:srgbClr val="FFFFFF"/>
                  </a:solidFill>
                  <a:latin typeface="Open Sans Light" charset="0"/>
                  <a:cs typeface="Open Sans Light" charset="0"/>
                  <a:sym typeface="Open Sans Light" charset="0"/>
                </a:rPr>
                <a:t>AVI</a:t>
              </a:r>
              <a:r>
                <a:rPr lang="zh-CN" altLang="en-US" sz="1800" dirty="0">
                  <a:solidFill>
                    <a:srgbClr val="FFFFFF"/>
                  </a:solidFill>
                  <a:latin typeface="Open Sans Light" charset="0"/>
                  <a:cs typeface="Open Sans Light" charset="0"/>
                  <a:sym typeface="Open Sans Light" charset="0"/>
                </a:rPr>
                <a:t>文件目前主要应用在多媒体光盘上，用来保存电影、电视等各种影像信息，有时也出现在</a:t>
              </a:r>
              <a:r>
                <a:rPr lang="en-US" altLang="zh-CN" sz="1800" dirty="0">
                  <a:solidFill>
                    <a:srgbClr val="FFFFFF"/>
                  </a:solidFill>
                  <a:latin typeface="Open Sans Light" charset="0"/>
                  <a:cs typeface="Open Sans Light" charset="0"/>
                  <a:sym typeface="Open Sans Light" charset="0"/>
                </a:rPr>
                <a:t>Internet</a:t>
              </a:r>
              <a:r>
                <a:rPr lang="zh-CN" altLang="en-US" sz="1800" dirty="0">
                  <a:solidFill>
                    <a:srgbClr val="FFFFFF"/>
                  </a:solidFill>
                  <a:latin typeface="Open Sans Light" charset="0"/>
                  <a:cs typeface="Open Sans Light" charset="0"/>
                  <a:sym typeface="Open Sans Light" charset="0"/>
                </a:rPr>
                <a:t>上，供用户下载、欣赏新影片的精彩片段。</a:t>
              </a:r>
              <a:endParaRPr lang="zh-CN" altLang="en-US" sz="1800" dirty="0">
                <a:solidFill>
                  <a:srgbClr val="FFFFFF"/>
                </a:solidFill>
                <a:latin typeface="Open Sans Light" charset="0"/>
                <a:cs typeface="Open Sans Light" charset="0"/>
                <a:sym typeface="Open Sans Light" charset="0"/>
              </a:endParaRPr>
            </a:p>
            <a:p>
              <a:pPr indent="446405" algn="l">
                <a:lnSpc>
                  <a:spcPct val="120000"/>
                </a:lnSpc>
              </a:pPr>
              <a:r>
                <a:rPr lang="en-US" altLang="zh-CN" sz="1800" dirty="0">
                  <a:solidFill>
                    <a:srgbClr val="FFFFFF"/>
                  </a:solidFill>
                  <a:latin typeface="Open Sans Light" charset="0"/>
                  <a:cs typeface="Open Sans Light" charset="0"/>
                  <a:sym typeface="Open Sans Light" charset="0"/>
                </a:rPr>
                <a:t>5.MOV</a:t>
              </a:r>
              <a:r>
                <a:rPr lang="zh-CN" altLang="en-US" sz="1800" dirty="0">
                  <a:solidFill>
                    <a:srgbClr val="FFFFFF"/>
                  </a:solidFill>
                  <a:latin typeface="Open Sans Light" charset="0"/>
                  <a:cs typeface="Open Sans Light" charset="0"/>
                  <a:sym typeface="Open Sans Light" charset="0"/>
                </a:rPr>
                <a:t>、</a:t>
              </a:r>
              <a:r>
                <a:rPr lang="en-US" altLang="zh-CN" sz="1800" dirty="0">
                  <a:solidFill>
                    <a:srgbClr val="FFFFFF"/>
                  </a:solidFill>
                  <a:latin typeface="Open Sans Light" charset="0"/>
                  <a:cs typeface="Open Sans Light" charset="0"/>
                  <a:sym typeface="Open Sans Light" charset="0"/>
                </a:rPr>
                <a:t>QT</a:t>
              </a:r>
              <a:r>
                <a:rPr lang="zh-CN" altLang="en-US" sz="1800" dirty="0">
                  <a:solidFill>
                    <a:srgbClr val="FFFFFF"/>
                  </a:solidFill>
                  <a:latin typeface="Open Sans Light" charset="0"/>
                  <a:cs typeface="Open Sans Light" charset="0"/>
                  <a:sym typeface="Open Sans Light" charset="0"/>
                </a:rPr>
                <a:t>格式</a:t>
              </a:r>
              <a:endParaRPr lang="zh-CN" altLang="en-US" sz="1800" dirty="0">
                <a:solidFill>
                  <a:srgbClr val="FFFFFF"/>
                </a:solidFill>
                <a:latin typeface="Open Sans Light" charset="0"/>
                <a:cs typeface="Open Sans Light" charset="0"/>
                <a:sym typeface="Open Sans Light" charset="0"/>
              </a:endParaRPr>
            </a:p>
            <a:p>
              <a:pPr indent="446405" algn="l">
                <a:lnSpc>
                  <a:spcPct val="120000"/>
                </a:lnSpc>
              </a:pPr>
              <a:r>
                <a:rPr lang="en-US" altLang="zh-CN" sz="1800" dirty="0">
                  <a:solidFill>
                    <a:srgbClr val="FFFFFF"/>
                  </a:solidFill>
                  <a:latin typeface="Open Sans Light" charset="0"/>
                  <a:cs typeface="Open Sans Light" charset="0"/>
                  <a:sym typeface="Open Sans Light" charset="0"/>
                </a:rPr>
                <a:t>MOV</a:t>
              </a:r>
              <a:r>
                <a:rPr lang="zh-CN" altLang="en-US" sz="1800" dirty="0">
                  <a:solidFill>
                    <a:srgbClr val="FFFFFF"/>
                  </a:solidFill>
                  <a:latin typeface="Open Sans Light" charset="0"/>
                  <a:cs typeface="Open Sans Light" charset="0"/>
                  <a:sym typeface="Open Sans Light" charset="0"/>
                </a:rPr>
                <a:t>、</a:t>
              </a:r>
              <a:r>
                <a:rPr lang="en-US" altLang="zh-CN" sz="1800" dirty="0">
                  <a:solidFill>
                    <a:srgbClr val="FFFFFF"/>
                  </a:solidFill>
                  <a:latin typeface="Open Sans Light" charset="0"/>
                  <a:cs typeface="Open Sans Light" charset="0"/>
                  <a:sym typeface="Open Sans Light" charset="0"/>
                </a:rPr>
                <a:t>QT</a:t>
              </a:r>
              <a:r>
                <a:rPr lang="zh-CN" altLang="en-US" sz="1800" dirty="0">
                  <a:solidFill>
                    <a:srgbClr val="FFFFFF"/>
                  </a:solidFill>
                  <a:latin typeface="Open Sans Light" charset="0"/>
                  <a:cs typeface="Open Sans Light" charset="0"/>
                  <a:sym typeface="Open Sans Light" charset="0"/>
                </a:rPr>
                <a:t>都是</a:t>
              </a:r>
              <a:r>
                <a:rPr lang="en-US" altLang="zh-CN" sz="1800" dirty="0">
                  <a:solidFill>
                    <a:srgbClr val="FFFFFF"/>
                  </a:solidFill>
                  <a:latin typeface="Open Sans Light" charset="0"/>
                  <a:cs typeface="Open Sans Light" charset="0"/>
                  <a:sym typeface="Open Sans Light" charset="0"/>
                </a:rPr>
                <a:t>QuickTime</a:t>
              </a:r>
              <a:r>
                <a:rPr lang="zh-CN" altLang="en-US" sz="1800" dirty="0">
                  <a:solidFill>
                    <a:srgbClr val="FFFFFF"/>
                  </a:solidFill>
                  <a:latin typeface="Open Sans Light" charset="0"/>
                  <a:cs typeface="Open Sans Light" charset="0"/>
                  <a:sym typeface="Open Sans Light" charset="0"/>
                </a:rPr>
                <a:t>的文件格式，支持</a:t>
              </a:r>
              <a:r>
                <a:rPr lang="en-US" altLang="zh-CN" sz="1800" dirty="0">
                  <a:solidFill>
                    <a:srgbClr val="FFFFFF"/>
                  </a:solidFill>
                  <a:latin typeface="Open Sans Light" charset="0"/>
                  <a:cs typeface="Open Sans Light" charset="0"/>
                  <a:sym typeface="Open Sans Light" charset="0"/>
                </a:rPr>
                <a:t>256</a:t>
              </a:r>
              <a:r>
                <a:rPr lang="zh-CN" altLang="en-US" sz="1800" dirty="0">
                  <a:solidFill>
                    <a:srgbClr val="FFFFFF"/>
                  </a:solidFill>
                  <a:latin typeface="Open Sans Light" charset="0"/>
                  <a:cs typeface="Open Sans Light" charset="0"/>
                  <a:sym typeface="Open Sans Light" charset="0"/>
                </a:rPr>
                <a:t>位色彩，支持</a:t>
              </a:r>
              <a:r>
                <a:rPr lang="en-US" altLang="zh-CN" sz="1800" dirty="0">
                  <a:solidFill>
                    <a:srgbClr val="FFFFFF"/>
                  </a:solidFill>
                  <a:latin typeface="Open Sans Light" charset="0"/>
                  <a:cs typeface="Open Sans Light" charset="0"/>
                  <a:sym typeface="Open Sans Light" charset="0"/>
                </a:rPr>
                <a:t>RLE</a:t>
              </a:r>
              <a:r>
                <a:rPr lang="zh-CN" altLang="en-US" sz="1800" dirty="0">
                  <a:solidFill>
                    <a:srgbClr val="FFFFFF"/>
                  </a:solidFill>
                  <a:latin typeface="Open Sans Light" charset="0"/>
                  <a:cs typeface="Open Sans Light" charset="0"/>
                  <a:sym typeface="Open Sans Light" charset="0"/>
                </a:rPr>
                <a:t>、</a:t>
              </a:r>
              <a:r>
                <a:rPr lang="en-US" altLang="zh-CN" sz="1800" dirty="0">
                  <a:solidFill>
                    <a:srgbClr val="FFFFFF"/>
                  </a:solidFill>
                  <a:latin typeface="Open Sans Light" charset="0"/>
                  <a:cs typeface="Open Sans Light" charset="0"/>
                  <a:sym typeface="Open Sans Light" charset="0"/>
                </a:rPr>
                <a:t>JPEG</a:t>
              </a:r>
              <a:r>
                <a:rPr lang="zh-CN" altLang="en-US" sz="1800" dirty="0">
                  <a:solidFill>
                    <a:srgbClr val="FFFFFF"/>
                  </a:solidFill>
                  <a:latin typeface="Open Sans Light" charset="0"/>
                  <a:cs typeface="Open Sans Light" charset="0"/>
                  <a:sym typeface="Open Sans Light" charset="0"/>
                </a:rPr>
                <a:t>等领先的集成压缩技术，国际标准化组织</a:t>
              </a:r>
              <a:r>
                <a:rPr lang="en-US" altLang="zh-CN" sz="1800" dirty="0">
                  <a:solidFill>
                    <a:srgbClr val="FFFFFF"/>
                  </a:solidFill>
                  <a:latin typeface="Open Sans Light" charset="0"/>
                  <a:cs typeface="Open Sans Light" charset="0"/>
                  <a:sym typeface="Open Sans Light" charset="0"/>
                </a:rPr>
                <a:t>(ISO)</a:t>
              </a:r>
              <a:r>
                <a:rPr lang="zh-CN" altLang="en-US" sz="1800" dirty="0">
                  <a:solidFill>
                    <a:srgbClr val="FFFFFF"/>
                  </a:solidFill>
                  <a:latin typeface="Open Sans Light" charset="0"/>
                  <a:cs typeface="Open Sans Light" charset="0"/>
                  <a:sym typeface="Open Sans Light" charset="0"/>
                </a:rPr>
                <a:t>最近选择</a:t>
              </a:r>
              <a:r>
                <a:rPr lang="en-US" altLang="zh-CN" sz="1800" dirty="0">
                  <a:solidFill>
                    <a:srgbClr val="FFFFFF"/>
                  </a:solidFill>
                  <a:latin typeface="Open Sans Light" charset="0"/>
                  <a:cs typeface="Open Sans Light" charset="0"/>
                  <a:sym typeface="Open Sans Light" charset="0"/>
                </a:rPr>
                <a:t>QuickTime</a:t>
              </a:r>
              <a:r>
                <a:rPr lang="zh-CN" altLang="en-US" sz="1800" dirty="0">
                  <a:solidFill>
                    <a:srgbClr val="FFFFFF"/>
                  </a:solidFill>
                  <a:latin typeface="Open Sans Light" charset="0"/>
                  <a:cs typeface="Open Sans Light" charset="0"/>
                  <a:sym typeface="Open Sans Light" charset="0"/>
                </a:rPr>
                <a:t>文件格式作为开发</a:t>
              </a:r>
              <a:r>
                <a:rPr lang="en-US" altLang="zh-CN" sz="1800" dirty="0">
                  <a:solidFill>
                    <a:srgbClr val="FFFFFF"/>
                  </a:solidFill>
                  <a:latin typeface="Open Sans Light" charset="0"/>
                  <a:cs typeface="Open Sans Light" charset="0"/>
                  <a:sym typeface="Open Sans Light" charset="0"/>
                </a:rPr>
                <a:t>MPEG4</a:t>
              </a:r>
              <a:r>
                <a:rPr lang="zh-CN" altLang="en-US" sz="1800" dirty="0">
                  <a:solidFill>
                    <a:srgbClr val="FFFFFF"/>
                  </a:solidFill>
                  <a:latin typeface="Open Sans Light" charset="0"/>
                  <a:cs typeface="Open Sans Light" charset="0"/>
                  <a:sym typeface="Open Sans Light" charset="0"/>
                </a:rPr>
                <a:t>规范的统一数字媒体存储格式。</a:t>
              </a:r>
              <a:endParaRPr lang="zh-CN" altLang="en-US" sz="1800" dirty="0">
                <a:solidFill>
                  <a:srgbClr val="FFFFFF"/>
                </a:solidFill>
                <a:latin typeface="Open Sans Light" charset="0"/>
                <a:cs typeface="Open Sans Light" charset="0"/>
                <a:sym typeface="Open Sans Light" charset="0"/>
              </a:endParaRPr>
            </a:p>
            <a:p>
              <a:pPr indent="446405" algn="l">
                <a:lnSpc>
                  <a:spcPct val="120000"/>
                </a:lnSpc>
              </a:pPr>
              <a:r>
                <a:rPr lang="en-US" altLang="zh-CN" sz="1800" dirty="0">
                  <a:solidFill>
                    <a:srgbClr val="FFFFFF"/>
                  </a:solidFill>
                  <a:latin typeface="Open Sans Light" charset="0"/>
                  <a:cs typeface="Open Sans Light" charset="0"/>
                  <a:sym typeface="Open Sans Light" charset="0"/>
                </a:rPr>
                <a:t>6.</a:t>
              </a:r>
              <a:r>
                <a:rPr lang="zh-CN" altLang="en-US" sz="1800" dirty="0">
                  <a:solidFill>
                    <a:srgbClr val="FFFFFF"/>
                  </a:solidFill>
                  <a:latin typeface="Open Sans Light" charset="0"/>
                  <a:cs typeface="Open Sans Light" charset="0"/>
                  <a:sym typeface="Open Sans Light" charset="0"/>
                </a:rPr>
                <a:t>虚拟现实动画（</a:t>
              </a:r>
              <a:r>
                <a:rPr lang="en-US" altLang="zh-CN" sz="1800" dirty="0">
                  <a:solidFill>
                    <a:srgbClr val="FFFFFF"/>
                  </a:solidFill>
                  <a:latin typeface="Open Sans Light" charset="0"/>
                  <a:cs typeface="Open Sans Light" charset="0"/>
                  <a:sym typeface="Open Sans Light" charset="0"/>
                </a:rPr>
                <a:t>VR</a:t>
              </a:r>
              <a:r>
                <a:rPr lang="zh-CN" altLang="en-US" sz="1800" dirty="0">
                  <a:solidFill>
                    <a:srgbClr val="FFFFFF"/>
                  </a:solidFill>
                  <a:latin typeface="Open Sans Light" charset="0"/>
                  <a:cs typeface="Open Sans Light" charset="0"/>
                  <a:sym typeface="Open Sans Light" charset="0"/>
                </a:rPr>
                <a:t>）</a:t>
              </a:r>
              <a:endParaRPr lang="zh-CN" altLang="en-US" sz="1800" dirty="0">
                <a:solidFill>
                  <a:srgbClr val="FFFFFF"/>
                </a:solidFill>
                <a:latin typeface="Open Sans Light" charset="0"/>
                <a:cs typeface="Open Sans Light" charset="0"/>
                <a:sym typeface="Open Sans Light" charset="0"/>
              </a:endParaRPr>
            </a:p>
            <a:p>
              <a:pPr indent="446405" algn="l">
                <a:lnSpc>
                  <a:spcPct val="120000"/>
                </a:lnSpc>
              </a:pPr>
              <a:r>
                <a:rPr lang="zh-CN" altLang="en-US" sz="1800" dirty="0">
                  <a:solidFill>
                    <a:srgbClr val="FFFFFF"/>
                  </a:solidFill>
                  <a:latin typeface="Open Sans Light" charset="0"/>
                  <a:cs typeface="Open Sans Light" charset="0"/>
                  <a:sym typeface="Open Sans Light" charset="0"/>
                </a:rPr>
                <a:t>它用计算机生成逼真的三维视、听、嗅觉等感觉，使人作为参与者通过适当装置，自然地对虚拟世界进行体验和交互作用。</a:t>
              </a:r>
              <a:endParaRPr lang="zh-CN" altLang="en-US" sz="1800" dirty="0">
                <a:solidFill>
                  <a:srgbClr val="FFFFFF"/>
                </a:solidFill>
                <a:latin typeface="Open Sans Light" charset="0"/>
                <a:cs typeface="Open Sans Light" charset="0"/>
                <a:sym typeface="Open Sans Light"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666750"/>
            <a:ext cx="8458200" cy="3396379"/>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操作方法：</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第一步，</a:t>
            </a:r>
            <a:r>
              <a:rPr lang="zh-CN" altLang="en-US" sz="2000" kern="100" dirty="0" smtClean="0">
                <a:latin typeface="Times New Roman"/>
                <a:ea typeface="宋体"/>
              </a:rPr>
              <a:t>在上图的</a:t>
            </a:r>
            <a:r>
              <a:rPr lang="zh-CN" altLang="en-US" sz="2000" kern="100" dirty="0">
                <a:latin typeface="Times New Roman"/>
                <a:ea typeface="宋体"/>
              </a:rPr>
              <a:t>时间轴面板的“指南针</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对象的时间线区的第</a:t>
            </a:r>
            <a:r>
              <a:rPr lang="en-US" altLang="zh-CN" sz="2000" kern="100" dirty="0">
                <a:latin typeface="Times New Roman"/>
                <a:ea typeface="宋体"/>
              </a:rPr>
              <a:t>1</a:t>
            </a:r>
            <a:r>
              <a:rPr lang="zh-CN" altLang="en-US" sz="2000" kern="100" dirty="0">
                <a:latin typeface="Times New Roman"/>
                <a:ea typeface="宋体"/>
              </a:rPr>
              <a:t>帧右击鼠标，选择“回到起始”→“子弹 </a:t>
            </a:r>
            <a:r>
              <a:rPr lang="en-US" altLang="zh-CN" sz="2000" kern="100" dirty="0">
                <a:latin typeface="Times New Roman"/>
                <a:ea typeface="宋体"/>
              </a:rPr>
              <a:t>- </a:t>
            </a:r>
            <a:r>
              <a:rPr lang="zh-CN" altLang="en-US" sz="2000" kern="100" dirty="0">
                <a:latin typeface="Times New Roman"/>
                <a:ea typeface="宋体"/>
              </a:rPr>
              <a:t>心跳”，其时间线上多了一段“子弹 </a:t>
            </a:r>
            <a:r>
              <a:rPr lang="en-US" altLang="zh-CN" sz="2000" kern="100" dirty="0">
                <a:latin typeface="Times New Roman"/>
                <a:ea typeface="宋体"/>
              </a:rPr>
              <a:t>- </a:t>
            </a:r>
            <a:r>
              <a:rPr lang="zh-CN" altLang="en-US" sz="2000" kern="100" dirty="0">
                <a:latin typeface="Times New Roman"/>
                <a:ea typeface="宋体"/>
              </a:rPr>
              <a:t>心跳（</a:t>
            </a:r>
            <a:r>
              <a:rPr lang="en-US" altLang="zh-CN" sz="2000" kern="100" dirty="0">
                <a:latin typeface="Times New Roman"/>
                <a:ea typeface="宋体"/>
              </a:rPr>
              <a:t>20</a:t>
            </a:r>
            <a:r>
              <a:rPr lang="zh-CN" altLang="en-US" sz="2000" kern="100" dirty="0">
                <a:latin typeface="Times New Roman"/>
                <a:ea typeface="宋体"/>
              </a:rPr>
              <a:t>）”，表示加载了持续时间为</a:t>
            </a:r>
            <a:r>
              <a:rPr lang="en-US" altLang="zh-CN" sz="2000" kern="100" dirty="0">
                <a:latin typeface="Times New Roman"/>
                <a:ea typeface="宋体"/>
              </a:rPr>
              <a:t>20</a:t>
            </a:r>
            <a:r>
              <a:rPr lang="zh-CN" altLang="en-US" sz="2000" kern="100" dirty="0">
                <a:latin typeface="Times New Roman"/>
                <a:ea typeface="宋体"/>
              </a:rPr>
              <a:t>帧的自中心拉远特效；</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第二步，在“妮特丽</a:t>
            </a:r>
            <a:r>
              <a:rPr lang="en-US" altLang="zh-CN" sz="2000" kern="100" dirty="0">
                <a:latin typeface="Times New Roman"/>
                <a:ea typeface="宋体"/>
              </a:rPr>
              <a:t>-</a:t>
            </a:r>
            <a:r>
              <a:rPr lang="zh-CN" altLang="en-US" sz="2000" kern="100" dirty="0">
                <a:latin typeface="Times New Roman"/>
                <a:ea typeface="宋体"/>
              </a:rPr>
              <a:t>萨利里</a:t>
            </a:r>
            <a:r>
              <a:rPr lang="en-US" altLang="zh-CN" sz="2000" kern="100" dirty="0">
                <a:latin typeface="Times New Roman"/>
                <a:ea typeface="宋体"/>
              </a:rPr>
              <a:t>.</a:t>
            </a:r>
            <a:r>
              <a:rPr lang="en-US" altLang="zh-CN" sz="2000" kern="100" dirty="0" err="1">
                <a:latin typeface="Times New Roman"/>
                <a:ea typeface="宋体"/>
              </a:rPr>
              <a:t>png</a:t>
            </a:r>
            <a:r>
              <a:rPr lang="en-US" altLang="zh-CN" sz="2000" kern="100" dirty="0">
                <a:latin typeface="Times New Roman"/>
                <a:ea typeface="宋体"/>
              </a:rPr>
              <a:t>”</a:t>
            </a:r>
            <a:r>
              <a:rPr lang="zh-CN" altLang="en-US" sz="2000" kern="100" dirty="0">
                <a:latin typeface="Times New Roman"/>
                <a:ea typeface="宋体"/>
              </a:rPr>
              <a:t>对象的时间线区的第</a:t>
            </a:r>
            <a:r>
              <a:rPr lang="en-US" altLang="zh-CN" sz="2000" kern="100" dirty="0">
                <a:latin typeface="Times New Roman"/>
                <a:ea typeface="宋体"/>
              </a:rPr>
              <a:t>20</a:t>
            </a:r>
            <a:r>
              <a:rPr lang="zh-CN" altLang="en-US" sz="2000" kern="100" dirty="0">
                <a:latin typeface="Times New Roman"/>
                <a:ea typeface="宋体"/>
              </a:rPr>
              <a:t>帧右击鼠标，选择“渐近”→“淡入”；</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第三步，在文本对象“阿凡达”的时间线区的第</a:t>
            </a:r>
            <a:r>
              <a:rPr lang="en-US" altLang="zh-CN" sz="2000" kern="100" dirty="0">
                <a:latin typeface="Times New Roman"/>
                <a:ea typeface="宋体"/>
              </a:rPr>
              <a:t>25</a:t>
            </a:r>
            <a:r>
              <a:rPr lang="zh-CN" altLang="en-US" sz="2000" kern="100" dirty="0">
                <a:latin typeface="Times New Roman"/>
                <a:ea typeface="宋体"/>
              </a:rPr>
              <a:t>帧右击鼠标，选择“缩放”→“放大”。</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666750"/>
            <a:ext cx="8458200" cy="3944670"/>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完成前述</a:t>
            </a:r>
            <a:r>
              <a:rPr lang="zh-CN" altLang="en-US" sz="2000" kern="100" dirty="0">
                <a:latin typeface="Times New Roman"/>
                <a:ea typeface="宋体"/>
              </a:rPr>
              <a:t>操作后，时间轴面板的时间线区变化</a:t>
            </a:r>
            <a:r>
              <a:rPr lang="zh-CN" altLang="en-US" sz="2000" kern="100" dirty="0" smtClean="0">
                <a:latin typeface="Times New Roman"/>
                <a:ea typeface="宋体"/>
              </a:rPr>
              <a:t>如下图所</a:t>
            </a:r>
            <a:r>
              <a:rPr lang="zh-CN" altLang="en-US" sz="2000" kern="100" dirty="0">
                <a:latin typeface="Times New Roman"/>
                <a:ea typeface="宋体"/>
              </a:rPr>
              <a:t>示</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Bef>
                <a:spcPts val="0"/>
              </a:spcBef>
              <a:spcAft>
                <a:spcPts val="1000"/>
              </a:spcAft>
            </a:pPr>
            <a:endParaRPr lang="en-US" altLang="zh-CN"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a:p>
            <a:pPr indent="542925" algn="just">
              <a:lnSpc>
                <a:spcPct val="120000"/>
              </a:lnSpc>
              <a:spcBef>
                <a:spcPts val="0"/>
              </a:spcBef>
              <a:spcAft>
                <a:spcPts val="1000"/>
              </a:spcAft>
            </a:pPr>
            <a:endParaRPr lang="en-US" altLang="zh-CN"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a:p>
            <a:pPr indent="542925" algn="just">
              <a:lnSpc>
                <a:spcPct val="120000"/>
              </a:lnSpc>
              <a:spcBef>
                <a:spcPts val="0"/>
              </a:spcBef>
              <a:spcAft>
                <a:spcPts val="1000"/>
              </a:spcAft>
            </a:pPr>
            <a:endParaRPr lang="en-US" altLang="zh-CN" sz="2000" kern="100" dirty="0">
              <a:latin typeface="Times New Roman"/>
              <a:ea typeface="宋体"/>
            </a:endParaRPr>
          </a:p>
          <a:p>
            <a:pPr indent="542925" algn="just">
              <a:lnSpc>
                <a:spcPct val="120000"/>
              </a:lnSpc>
              <a:spcBef>
                <a:spcPts val="1000"/>
              </a:spcBef>
              <a:spcAft>
                <a:spcPts val="1000"/>
              </a:spcAft>
            </a:pPr>
            <a:r>
              <a:rPr lang="zh-CN" altLang="zh-CN" sz="2000" dirty="0"/>
              <a:t>按</a:t>
            </a:r>
            <a:r>
              <a:rPr lang="en-US" altLang="zh-CN" sz="2000" dirty="0" err="1"/>
              <a:t>Ctrl+Enter</a:t>
            </a:r>
            <a:r>
              <a:rPr lang="zh-CN" altLang="zh-CN" sz="2000" dirty="0"/>
              <a:t>测试影片时发现一直在连续播放，没有停顿，可以按例</a:t>
            </a:r>
            <a:r>
              <a:rPr lang="en-US" altLang="zh-CN" sz="2000" dirty="0"/>
              <a:t>3</a:t>
            </a:r>
            <a:r>
              <a:rPr lang="zh-CN" altLang="zh-CN" sz="2000" dirty="0"/>
              <a:t>的方法让所有动画完成后静止到第</a:t>
            </a:r>
            <a:r>
              <a:rPr lang="en-US" altLang="zh-CN" sz="2000" dirty="0"/>
              <a:t>100</a:t>
            </a:r>
            <a:r>
              <a:rPr lang="zh-CN" altLang="zh-CN" sz="2000" dirty="0"/>
              <a:t>帧</a:t>
            </a:r>
            <a:r>
              <a:rPr lang="zh-CN" altLang="zh-CN" sz="2000" dirty="0" smtClean="0"/>
              <a:t>。</a:t>
            </a:r>
            <a:endParaRPr lang="zh-CN" altLang="en-US" sz="2000" kern="100" dirty="0">
              <a:latin typeface="Times New Roman"/>
              <a:ea typeface="宋体"/>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58149" y="1154430"/>
            <a:ext cx="7027703"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981333"/>
            <a:ext cx="8458200" cy="3190617"/>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err="1" smtClean="0">
                <a:latin typeface="Times New Roman"/>
                <a:ea typeface="宋体"/>
              </a:rPr>
              <a:t>SwishMax</a:t>
            </a:r>
            <a:r>
              <a:rPr lang="zh-CN" altLang="en-US" sz="2000" kern="100" dirty="0">
                <a:latin typeface="Times New Roman"/>
                <a:ea typeface="宋体"/>
              </a:rPr>
              <a:t>可插入常见的声音类型有</a:t>
            </a:r>
            <a:r>
              <a:rPr lang="en-US" altLang="zh-CN" sz="2000" kern="100" dirty="0">
                <a:latin typeface="Times New Roman"/>
                <a:ea typeface="宋体"/>
              </a:rPr>
              <a:t>mp3</a:t>
            </a:r>
            <a:r>
              <a:rPr lang="zh-CN" altLang="en-US" sz="2000" kern="100" dirty="0">
                <a:latin typeface="Times New Roman"/>
                <a:ea typeface="宋体"/>
              </a:rPr>
              <a:t>和</a:t>
            </a:r>
            <a:r>
              <a:rPr lang="en-US" altLang="zh-CN" sz="2000" kern="100" dirty="0">
                <a:latin typeface="Times New Roman"/>
                <a:ea typeface="宋体"/>
              </a:rPr>
              <a:t>wav</a:t>
            </a:r>
            <a:r>
              <a:rPr lang="zh-CN" altLang="en-US" sz="2000" kern="100" dirty="0">
                <a:latin typeface="Times New Roman"/>
                <a:ea typeface="宋体"/>
              </a:rPr>
              <a:t>。可将声音直接插入到场景中或将声音导入库后，利用脚本控制其播放。</a:t>
            </a:r>
            <a:endParaRPr lang="zh-CN" altLang="en-US" sz="2000" kern="100" dirty="0">
              <a:latin typeface="Times New Roman"/>
              <a:ea typeface="宋体"/>
            </a:endParaRPr>
          </a:p>
          <a:p>
            <a:pPr indent="542925" algn="just">
              <a:lnSpc>
                <a:spcPct val="120000"/>
              </a:lnSpc>
              <a:spcBef>
                <a:spcPts val="0"/>
              </a:spcBef>
              <a:spcAft>
                <a:spcPts val="1000"/>
              </a:spcAft>
            </a:pPr>
            <a:endParaRPr lang="en-US" altLang="zh-CN" sz="2000" kern="100" dirty="0" smtClean="0">
              <a:latin typeface="Times New Roman"/>
              <a:ea typeface="宋体"/>
            </a:endParaRPr>
          </a:p>
          <a:p>
            <a:pPr indent="542925" algn="just">
              <a:lnSpc>
                <a:spcPct val="120000"/>
              </a:lnSpc>
              <a:spcBef>
                <a:spcPts val="0"/>
              </a:spcBef>
              <a:spcAft>
                <a:spcPts val="1000"/>
              </a:spcAft>
            </a:pPr>
            <a:r>
              <a:rPr lang="zh-CN" altLang="en-US" sz="2000" kern="100" dirty="0" smtClean="0">
                <a:latin typeface="Times New Roman"/>
                <a:ea typeface="宋体"/>
              </a:rPr>
              <a:t>法</a:t>
            </a:r>
            <a:r>
              <a:rPr lang="zh-CN" altLang="en-US" sz="2000" kern="100" dirty="0">
                <a:latin typeface="Times New Roman"/>
                <a:ea typeface="宋体"/>
              </a:rPr>
              <a:t>一：点击菜单栏中的“插入”→“导入声音”。</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法二：单击插入工具栏中的“导入声音”按钮。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法三：在轮廓面板中的“插入”按钮右下角的下拉三角的下拉菜单中导入。</a:t>
            </a:r>
            <a:endParaRPr lang="zh-CN" altLang="en-US" sz="2000" kern="100" dirty="0" smtClean="0">
              <a:latin typeface="Times New Roman"/>
              <a:ea typeface="宋体"/>
            </a:endParaRPr>
          </a:p>
        </p:txBody>
      </p:sp>
      <p:grpSp>
        <p:nvGrpSpPr>
          <p:cNvPr id="3" name="组合 2"/>
          <p:cNvGrpSpPr/>
          <p:nvPr/>
        </p:nvGrpSpPr>
        <p:grpSpPr>
          <a:xfrm>
            <a:off x="393063" y="506929"/>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插入声音</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7</a:t>
              </a:r>
              <a:endParaRPr lang="en-US" dirty="0"/>
            </a:p>
          </p:txBody>
        </p:sp>
      </p:grpSp>
      <p:grpSp>
        <p:nvGrpSpPr>
          <p:cNvPr id="4" name="组合 3"/>
          <p:cNvGrpSpPr/>
          <p:nvPr/>
        </p:nvGrpSpPr>
        <p:grpSpPr>
          <a:xfrm>
            <a:off x="991233" y="1848676"/>
            <a:ext cx="2742567" cy="410853"/>
            <a:chOff x="457833" y="666750"/>
            <a:chExt cx="2742567" cy="410853"/>
          </a:xfrm>
        </p:grpSpPr>
        <p:sp>
          <p:nvSpPr>
            <p:cNvPr id="18" name="Rectangle 8"/>
            <p:cNvSpPr/>
            <p:nvPr/>
          </p:nvSpPr>
          <p:spPr bwMode="auto">
            <a:xfrm>
              <a:off x="1055437" y="666750"/>
              <a:ext cx="2144963"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插入声音到场景</a:t>
              </a:r>
              <a:endParaRPr lang="zh-CN" altLang="en-US" sz="2000" dirty="0"/>
            </a:p>
          </p:txBody>
        </p:sp>
        <p:sp>
          <p:nvSpPr>
            <p:cNvPr id="19" name="Rectangle 11"/>
            <p:cNvSpPr/>
            <p:nvPr/>
          </p:nvSpPr>
          <p:spPr bwMode="auto">
            <a:xfrm>
              <a:off x="457833" y="6667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(1)</a:t>
              </a:r>
              <a:endParaRPr lang="en-US" dirty="0">
                <a:solidFill>
                  <a:srgbClr val="FFFFFF"/>
                </a:solidFill>
                <a:latin typeface="宋体" pitchFamily="2" charset="-122"/>
                <a:ea typeface="宋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590550"/>
            <a:ext cx="8458200" cy="153433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按上述方法插入本书素材“我心永恒</a:t>
            </a:r>
            <a:r>
              <a:rPr lang="en-US" altLang="zh-CN" sz="2000" kern="100" dirty="0">
                <a:latin typeface="Times New Roman"/>
                <a:ea typeface="宋体"/>
              </a:rPr>
              <a:t>.mp3”</a:t>
            </a:r>
            <a:r>
              <a:rPr lang="zh-CN" altLang="en-US" sz="2000" kern="100" dirty="0">
                <a:latin typeface="Times New Roman"/>
                <a:ea typeface="宋体"/>
              </a:rPr>
              <a:t>，插入的声音会将整个动画的持续时间拉长。如果想要插入的声音时间长度与原动画一致，需要勾选该声音属性面板中的“目标”选项。（上述三种方法插入的声音是音轨，</a:t>
            </a:r>
            <a:r>
              <a:rPr lang="zh-CN" altLang="en-US" sz="2000" kern="100" dirty="0" smtClean="0">
                <a:latin typeface="Times New Roman"/>
                <a:ea typeface="宋体"/>
              </a:rPr>
              <a:t>如下图所</a:t>
            </a:r>
            <a:r>
              <a:rPr lang="zh-CN" altLang="en-US" sz="2000" kern="100" dirty="0">
                <a:latin typeface="Times New Roman"/>
                <a:ea typeface="宋体"/>
              </a:rPr>
              <a:t>示）</a:t>
            </a:r>
            <a:endParaRPr lang="zh-CN" altLang="en-US" sz="2000" kern="100" dirty="0">
              <a:latin typeface="Times New Roman"/>
              <a:ea typeface="宋体"/>
            </a:endParaRPr>
          </a:p>
        </p:txBody>
      </p:sp>
      <p:grpSp>
        <p:nvGrpSpPr>
          <p:cNvPr id="2" name="Group 2"/>
          <p:cNvGrpSpPr/>
          <p:nvPr/>
        </p:nvGrpSpPr>
        <p:grpSpPr bwMode="auto">
          <a:xfrm>
            <a:off x="1295400" y="2207578"/>
            <a:ext cx="6640711" cy="2497772"/>
            <a:chOff x="1800" y="11118"/>
            <a:chExt cx="8295" cy="3120"/>
          </a:xfrm>
        </p:grpSpPr>
        <p:pic>
          <p:nvPicPr>
            <p:cNvPr id="614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0" y="11118"/>
              <a:ext cx="8295" cy="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4"/>
            <p:cNvSpPr>
              <a:spLocks noChangeArrowheads="1"/>
            </p:cNvSpPr>
            <p:nvPr/>
          </p:nvSpPr>
          <p:spPr bwMode="auto">
            <a:xfrm>
              <a:off x="8775" y="12330"/>
              <a:ext cx="720" cy="468"/>
            </a:xfrm>
            <a:prstGeom prst="ellipse">
              <a:avLst/>
            </a:prstGeom>
            <a:noFill/>
            <a:ln w="19050" algn="ctr">
              <a:solidFill>
                <a:srgbClr val="000000"/>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vert="horz" wrap="square" lIns="91440" tIns="45720" rIns="91440" bIns="45720" numCol="1" anchor="t" anchorCtr="0" compatLnSpc="1"/>
            <a:lstStyle/>
            <a:p>
              <a:endParaRPr lang="zh-CN" altLang="en-US"/>
            </a:p>
          </p:txBody>
        </p:sp>
        <p:sp>
          <p:nvSpPr>
            <p:cNvPr id="4" name="Oval 5"/>
            <p:cNvSpPr>
              <a:spLocks noChangeArrowheads="1"/>
            </p:cNvSpPr>
            <p:nvPr/>
          </p:nvSpPr>
          <p:spPr bwMode="auto">
            <a:xfrm>
              <a:off x="2880" y="11781"/>
              <a:ext cx="7200" cy="342"/>
            </a:xfrm>
            <a:prstGeom prst="ellipse">
              <a:avLst/>
            </a:prstGeom>
            <a:noFill/>
            <a:ln w="19050" algn="ctr">
              <a:solidFill>
                <a:srgbClr val="000000"/>
              </a:solidFill>
              <a:round/>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590550"/>
            <a:ext cx="8458200" cy="2353465"/>
          </a:xfrm>
          <a:prstGeom prst="rect">
            <a:avLst/>
          </a:prstGeom>
        </p:spPr>
        <p:txBody>
          <a:bodyPr wrap="square">
            <a:spAutoFit/>
          </a:bodyPr>
          <a:lstStyle/>
          <a:p>
            <a:pPr indent="542925" algn="just">
              <a:lnSpc>
                <a:spcPct val="110000"/>
              </a:lnSpc>
              <a:spcBef>
                <a:spcPts val="0"/>
              </a:spcBef>
              <a:spcAft>
                <a:spcPts val="500"/>
              </a:spcAft>
            </a:pPr>
            <a:r>
              <a:rPr lang="zh-CN" altLang="en-US" sz="1800" kern="100" dirty="0">
                <a:latin typeface="Times New Roman"/>
                <a:ea typeface="宋体"/>
              </a:rPr>
              <a:t>将上述声音对象删除，重新使用脚本方法插入。</a:t>
            </a:r>
            <a:endParaRPr lang="zh-CN" altLang="en-US" sz="1800" kern="100" dirty="0">
              <a:latin typeface="Times New Roman"/>
              <a:ea typeface="宋体"/>
            </a:endParaRPr>
          </a:p>
          <a:p>
            <a:pPr indent="542925" algn="just">
              <a:lnSpc>
                <a:spcPct val="110000"/>
              </a:lnSpc>
              <a:spcBef>
                <a:spcPts val="0"/>
              </a:spcBef>
              <a:spcAft>
                <a:spcPts val="500"/>
              </a:spcAft>
            </a:pPr>
            <a:r>
              <a:rPr lang="zh-CN" altLang="en-US" sz="1800" kern="100" dirty="0">
                <a:latin typeface="Times New Roman"/>
                <a:ea typeface="宋体"/>
              </a:rPr>
              <a:t>第一步，将声音导入库。单击内容面板的“导入到库”下拉按钮，选择“导入声音”把本书素材“我心永恒</a:t>
            </a:r>
            <a:r>
              <a:rPr lang="en-US" altLang="zh-CN" sz="1800" kern="100" dirty="0">
                <a:latin typeface="Times New Roman"/>
                <a:ea typeface="宋体"/>
              </a:rPr>
              <a:t>.mp3”</a:t>
            </a:r>
            <a:r>
              <a:rPr lang="zh-CN" altLang="en-US" sz="1800" kern="100" dirty="0">
                <a:latin typeface="Times New Roman"/>
                <a:ea typeface="宋体"/>
              </a:rPr>
              <a:t>导入库，该声音名称为“我心永恒”；（导入的声音对象称为音频，</a:t>
            </a:r>
            <a:r>
              <a:rPr lang="zh-CN" altLang="en-US" sz="1800" kern="100" dirty="0" smtClean="0">
                <a:latin typeface="Times New Roman"/>
                <a:ea typeface="宋体"/>
              </a:rPr>
              <a:t>见下图左</a:t>
            </a:r>
            <a:r>
              <a:rPr lang="zh-CN" altLang="en-US" sz="1800" kern="100" dirty="0">
                <a:latin typeface="Times New Roman"/>
                <a:ea typeface="宋体"/>
              </a:rPr>
              <a:t>图）</a:t>
            </a:r>
            <a:endParaRPr lang="zh-CN" altLang="en-US" sz="1800" kern="100" dirty="0">
              <a:latin typeface="Times New Roman"/>
              <a:ea typeface="宋体"/>
            </a:endParaRPr>
          </a:p>
          <a:p>
            <a:pPr indent="542925" algn="just">
              <a:lnSpc>
                <a:spcPct val="110000"/>
              </a:lnSpc>
              <a:spcBef>
                <a:spcPts val="0"/>
              </a:spcBef>
              <a:spcAft>
                <a:spcPts val="500"/>
              </a:spcAft>
            </a:pPr>
            <a:r>
              <a:rPr lang="zh-CN" altLang="en-US" sz="1800" kern="100" dirty="0">
                <a:latin typeface="Times New Roman"/>
                <a:ea typeface="宋体"/>
              </a:rPr>
              <a:t>第二步，控制声音在第</a:t>
            </a:r>
            <a:r>
              <a:rPr lang="en-US" altLang="zh-CN" sz="1800" kern="100" dirty="0">
                <a:latin typeface="Times New Roman"/>
                <a:ea typeface="宋体"/>
              </a:rPr>
              <a:t>1</a:t>
            </a:r>
            <a:r>
              <a:rPr lang="zh-CN" altLang="en-US" sz="1800" kern="100" dirty="0">
                <a:latin typeface="Times New Roman"/>
                <a:ea typeface="宋体"/>
              </a:rPr>
              <a:t>帧播放，第</a:t>
            </a:r>
            <a:r>
              <a:rPr lang="en-US" altLang="zh-CN" sz="1800" kern="100" dirty="0">
                <a:latin typeface="Times New Roman"/>
                <a:ea typeface="宋体"/>
              </a:rPr>
              <a:t>1000</a:t>
            </a:r>
            <a:r>
              <a:rPr lang="zh-CN" altLang="en-US" sz="1800" kern="100" dirty="0">
                <a:latin typeface="Times New Roman"/>
                <a:ea typeface="宋体"/>
              </a:rPr>
              <a:t>帧停止。单击脚本面板左侧栏的场景对象（此处如下图所示为</a:t>
            </a:r>
            <a:r>
              <a:rPr lang="en-US" altLang="zh-CN" sz="1800" kern="100" dirty="0">
                <a:latin typeface="Times New Roman"/>
                <a:ea typeface="宋体"/>
              </a:rPr>
              <a:t>Scene_1</a:t>
            </a:r>
            <a:r>
              <a:rPr lang="zh-CN" altLang="en-US" sz="1800" kern="100" dirty="0">
                <a:latin typeface="Times New Roman"/>
                <a:ea typeface="宋体"/>
              </a:rPr>
              <a:t>），在右侧输入图中所示脚本。（</a:t>
            </a:r>
            <a:r>
              <a:rPr lang="zh-CN" altLang="en-US" sz="1800" kern="100" dirty="0" smtClean="0">
                <a:latin typeface="Times New Roman"/>
                <a:ea typeface="宋体"/>
              </a:rPr>
              <a:t>见下图右</a:t>
            </a:r>
            <a:r>
              <a:rPr lang="zh-CN" altLang="en-US" sz="1800" kern="100" dirty="0">
                <a:latin typeface="Times New Roman"/>
                <a:ea typeface="宋体"/>
              </a:rPr>
              <a:t>图，注意脚本中声音名称要与库中声音名称一致）</a:t>
            </a:r>
            <a:endParaRPr lang="zh-CN" altLang="en-US" sz="1800" kern="100" dirty="0">
              <a:latin typeface="Times New Roman"/>
              <a:ea typeface="宋体"/>
            </a:endParaRPr>
          </a:p>
        </p:txBody>
      </p:sp>
      <p:grpSp>
        <p:nvGrpSpPr>
          <p:cNvPr id="2" name="组合 1"/>
          <p:cNvGrpSpPr/>
          <p:nvPr/>
        </p:nvGrpSpPr>
        <p:grpSpPr>
          <a:xfrm>
            <a:off x="937260" y="133350"/>
            <a:ext cx="4168140" cy="410853"/>
            <a:chOff x="937260" y="438150"/>
            <a:chExt cx="4168140" cy="410853"/>
          </a:xfrm>
        </p:grpSpPr>
        <p:sp>
          <p:nvSpPr>
            <p:cNvPr id="18" name="Rectangle 8"/>
            <p:cNvSpPr/>
            <p:nvPr/>
          </p:nvSpPr>
          <p:spPr bwMode="auto">
            <a:xfrm>
              <a:off x="1534864" y="438150"/>
              <a:ext cx="3570536" cy="410853"/>
            </a:xfrm>
            <a:prstGeom prst="rect">
              <a:avLst/>
            </a:prstGeom>
            <a:solidFill>
              <a:schemeClr val="bg1">
                <a:lumMod val="75000"/>
              </a:schemeClr>
            </a:solidFill>
            <a:ln w="25400">
              <a:solidFill>
                <a:schemeClr val="tx1">
                  <a:alpha val="0"/>
                </a:schemeClr>
              </a:solidFill>
              <a:miter lim="800000"/>
            </a:ln>
          </p:spPr>
          <p:txBody>
            <a:bodyPr lIns="0" tIns="0" rIns="0" bIns="0" anchor="ctr" anchorCtr="0"/>
            <a:lstStyle/>
            <a:p>
              <a:pPr>
                <a:spcBef>
                  <a:spcPts val="1000"/>
                </a:spcBef>
              </a:pPr>
              <a:r>
                <a:rPr lang="zh-CN" altLang="en-US" sz="2000" dirty="0"/>
                <a:t>导入声音到库后脚本控制播放</a:t>
              </a:r>
              <a:endParaRPr lang="zh-CN" altLang="en-US" sz="2000" dirty="0"/>
            </a:p>
          </p:txBody>
        </p:sp>
        <p:sp>
          <p:nvSpPr>
            <p:cNvPr id="19" name="Rectangle 11"/>
            <p:cNvSpPr/>
            <p:nvPr/>
          </p:nvSpPr>
          <p:spPr bwMode="auto">
            <a:xfrm>
              <a:off x="937260" y="438150"/>
              <a:ext cx="597604" cy="410853"/>
            </a:xfrm>
            <a:prstGeom prst="rect">
              <a:avLst/>
            </a:prstGeom>
            <a:solidFill>
              <a:srgbClr val="00B050"/>
            </a:solidFill>
            <a:ln>
              <a:noFill/>
            </a:ln>
          </p:spPr>
          <p:txBody>
            <a:bodyPr lIns="0" tIns="0" rIns="0" bIns="0" anchor="ctr" anchorCtr="1"/>
            <a:lstStyle/>
            <a:p>
              <a:pPr algn="l"/>
              <a:r>
                <a:rPr lang="en-US" altLang="zh-CN" dirty="0" smtClean="0">
                  <a:solidFill>
                    <a:srgbClr val="FFFFFF"/>
                  </a:solidFill>
                  <a:latin typeface="宋体" pitchFamily="2" charset="-122"/>
                  <a:ea typeface="宋体" pitchFamily="2" charset="-122"/>
                </a:rPr>
                <a:t>(2)</a:t>
              </a:r>
              <a:endParaRPr lang="en-US" dirty="0">
                <a:solidFill>
                  <a:srgbClr val="FFFFFF"/>
                </a:solidFill>
                <a:latin typeface="宋体" pitchFamily="2" charset="-122"/>
                <a:ea typeface="宋体" pitchFamily="2" charset="-122"/>
              </a:endParaRPr>
            </a:p>
          </p:txBody>
        </p:sp>
      </p:gr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36062" y="2857500"/>
            <a:ext cx="63627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4800" y="683954"/>
            <a:ext cx="8458200" cy="1697901"/>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smtClean="0">
                <a:latin typeface="Times New Roman"/>
                <a:ea typeface="宋体"/>
              </a:rPr>
              <a:t>单击</a:t>
            </a:r>
            <a:r>
              <a:rPr lang="zh-CN" altLang="en-US" sz="2000" kern="100" dirty="0">
                <a:latin typeface="Times New Roman"/>
                <a:ea typeface="宋体"/>
              </a:rPr>
              <a:t>菜单栏“文件”→“保存”将动画文件保存为</a:t>
            </a:r>
            <a:r>
              <a:rPr lang="en-US" altLang="zh-CN" sz="2000" kern="100" dirty="0">
                <a:latin typeface="Times New Roman"/>
                <a:ea typeface="宋体"/>
              </a:rPr>
              <a:t>.</a:t>
            </a:r>
            <a:r>
              <a:rPr lang="en-US" altLang="zh-CN" sz="2000" kern="100" dirty="0" err="1">
                <a:latin typeface="Times New Roman"/>
                <a:ea typeface="宋体"/>
              </a:rPr>
              <a:t>swi</a:t>
            </a:r>
            <a:r>
              <a:rPr lang="zh-CN" altLang="en-US" sz="2000" kern="100" dirty="0">
                <a:latin typeface="Times New Roman"/>
                <a:ea typeface="宋体"/>
              </a:rPr>
              <a:t>格式文件以便下次编辑修改。</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单击菜单栏“文件”→“导出”弹出其下级菜单（</a:t>
            </a:r>
            <a:r>
              <a:rPr lang="zh-CN" altLang="en-US" sz="2000" kern="100" dirty="0" smtClean="0">
                <a:latin typeface="Times New Roman"/>
                <a:ea typeface="宋体"/>
              </a:rPr>
              <a:t>如左</a:t>
            </a:r>
            <a:r>
              <a:rPr lang="zh-CN" altLang="en-US" sz="2000" kern="100" dirty="0">
                <a:latin typeface="Times New Roman"/>
                <a:ea typeface="宋体"/>
              </a:rPr>
              <a:t>图所示），可导出</a:t>
            </a:r>
            <a:r>
              <a:rPr lang="en-US" altLang="zh-CN" sz="2000" kern="100" dirty="0">
                <a:latin typeface="Times New Roman"/>
                <a:ea typeface="宋体"/>
              </a:rPr>
              <a:t>SWF</a:t>
            </a:r>
            <a:r>
              <a:rPr lang="zh-CN" altLang="en-US" sz="2000" kern="100" dirty="0">
                <a:latin typeface="Times New Roman"/>
                <a:ea typeface="宋体"/>
              </a:rPr>
              <a:t>、</a:t>
            </a:r>
            <a:r>
              <a:rPr lang="en-US" altLang="zh-CN" sz="2000" kern="100" dirty="0">
                <a:latin typeface="Times New Roman"/>
                <a:ea typeface="宋体"/>
              </a:rPr>
              <a:t>EXE</a:t>
            </a:r>
            <a:r>
              <a:rPr lang="zh-CN" altLang="en-US" sz="2000" kern="100" dirty="0">
                <a:latin typeface="Times New Roman"/>
                <a:ea typeface="宋体"/>
              </a:rPr>
              <a:t>、</a:t>
            </a:r>
            <a:r>
              <a:rPr lang="en-US" altLang="zh-CN" sz="2000" kern="100" dirty="0">
                <a:latin typeface="Times New Roman"/>
                <a:ea typeface="宋体"/>
              </a:rPr>
              <a:t>AVI</a:t>
            </a:r>
            <a:r>
              <a:rPr lang="zh-CN" altLang="en-US" sz="2000" kern="100" dirty="0">
                <a:latin typeface="Times New Roman"/>
                <a:ea typeface="宋体"/>
              </a:rPr>
              <a:t>等动画和图像序列文件</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2" name="组合 1"/>
          <p:cNvGrpSpPr/>
          <p:nvPr/>
        </p:nvGrpSpPr>
        <p:grpSpPr>
          <a:xfrm>
            <a:off x="393063" y="209550"/>
            <a:ext cx="3721737" cy="410853"/>
            <a:chOff x="393063" y="506929"/>
            <a:chExt cx="3721737" cy="410853"/>
          </a:xfrm>
        </p:grpSpPr>
        <p:sp>
          <p:nvSpPr>
            <p:cNvPr id="9" name="Rectangle 8"/>
            <p:cNvSpPr/>
            <p:nvPr/>
          </p:nvSpPr>
          <p:spPr bwMode="auto">
            <a:xfrm>
              <a:off x="990667" y="506929"/>
              <a:ext cx="31241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文件保存与输出（打包）</a:t>
              </a:r>
              <a:endParaRPr lang="zh-CN" altLang="en-US" sz="2000" dirty="0">
                <a:solidFill>
                  <a:srgbClr val="FFFFFF"/>
                </a:solidFill>
              </a:endParaRPr>
            </a:p>
          </p:txBody>
        </p:sp>
        <p:sp>
          <p:nvSpPr>
            <p:cNvPr id="10" name="Rectangle 11"/>
            <p:cNvSpPr/>
            <p:nvPr/>
          </p:nvSpPr>
          <p:spPr bwMode="auto">
            <a:xfrm>
              <a:off x="393063" y="506929"/>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8</a:t>
              </a:r>
              <a:endParaRPr lang="en-US" dirty="0"/>
            </a:p>
          </p:txBody>
        </p:sp>
      </p:grpSp>
      <p:pic>
        <p:nvPicPr>
          <p:cNvPr id="8194" name="Picture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05050" y="2571750"/>
            <a:ext cx="6686550"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04800" y="2304911"/>
            <a:ext cx="4331337" cy="1569660"/>
          </a:xfrm>
          <a:prstGeom prst="rect">
            <a:avLst/>
          </a:prstGeom>
        </p:spPr>
        <p:txBody>
          <a:bodyPr wrap="square">
            <a:spAutoFit/>
          </a:bodyPr>
          <a:lstStyle/>
          <a:p>
            <a:pPr lvl="0" indent="542925" algn="just">
              <a:lnSpc>
                <a:spcPct val="120000"/>
              </a:lnSpc>
              <a:spcBef>
                <a:spcPts val="0"/>
              </a:spcBef>
              <a:spcAft>
                <a:spcPts val="1000"/>
              </a:spcAft>
            </a:pPr>
            <a:r>
              <a:rPr lang="zh-CN" altLang="en-US" sz="2000" kern="100" dirty="0">
                <a:latin typeface="Times New Roman"/>
                <a:ea typeface="宋体"/>
              </a:rPr>
              <a:t>单击菜单栏“文件”→“导出设置”弹出“导出设置”对话框，可对导出的各类型进行质量、版本等方面的设置。（</a:t>
            </a:r>
            <a:r>
              <a:rPr lang="zh-CN" altLang="en-US" sz="2000" kern="100" dirty="0" smtClean="0">
                <a:latin typeface="Times New Roman"/>
                <a:ea typeface="宋体"/>
              </a:rPr>
              <a:t>见右</a:t>
            </a:r>
            <a:r>
              <a:rPr lang="zh-CN" altLang="en-US" sz="2000" kern="100" dirty="0">
                <a:latin typeface="Times New Roman"/>
                <a:ea typeface="宋体"/>
              </a:rPr>
              <a:t>图）</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152262" y="285750"/>
            <a:ext cx="5415596"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8.3.4 </a:t>
            </a:r>
            <a:r>
              <a:rPr lang="en-US" altLang="zh-CN" sz="2200" dirty="0" err="1">
                <a:solidFill>
                  <a:srgbClr val="4D4D4D"/>
                </a:solidFill>
                <a:latin typeface="Open Sans" charset="0"/>
                <a:cs typeface="Open Sans" charset="0"/>
                <a:sym typeface="Open Sans" charset="0"/>
              </a:rPr>
              <a:t>SWISH Max</a:t>
            </a:r>
            <a:r>
              <a:rPr lang="zh-CN" altLang="en-US" sz="2200" dirty="0">
                <a:solidFill>
                  <a:srgbClr val="4D4D4D"/>
                </a:solidFill>
                <a:latin typeface="Open Sans" charset="0"/>
                <a:cs typeface="Open Sans" charset="0"/>
                <a:sym typeface="Open Sans" charset="0"/>
              </a:rPr>
              <a:t>制作</a:t>
            </a:r>
            <a:r>
              <a:rPr lang="zh-CN" altLang="en-US" sz="2200" dirty="0">
                <a:solidFill>
                  <a:srgbClr val="4D4D4D"/>
                </a:solidFill>
                <a:latin typeface="Open Sans" charset="0"/>
                <a:cs typeface="Open Sans" charset="0"/>
                <a:sym typeface="Open Sans" charset="0"/>
              </a:rPr>
              <a:t>动画</a:t>
            </a:r>
            <a:endParaRPr lang="zh-CN" altLang="en-US" sz="2200" dirty="0">
              <a:solidFill>
                <a:srgbClr val="4D4D4D"/>
              </a:solidFill>
              <a:latin typeface="Open Sans" charset="0"/>
              <a:cs typeface="Open Sans" charset="0"/>
              <a:sym typeface="Open Sans" charset="0"/>
            </a:endParaRPr>
          </a:p>
          <a:p>
            <a:pPr algn="l"/>
            <a:r>
              <a:rPr lang="zh-CN" altLang="en-US" sz="2200" dirty="0">
                <a:solidFill>
                  <a:srgbClr val="4D4D4D"/>
                </a:solidFill>
                <a:latin typeface="Open Sans" charset="0"/>
                <a:cs typeface="Open Sans" charset="0"/>
                <a:sym typeface="Open Sans" charset="0"/>
              </a:rPr>
              <a:t>        的</a:t>
            </a:r>
            <a:r>
              <a:rPr lang="zh-CN" altLang="en-US" sz="2200" dirty="0">
                <a:solidFill>
                  <a:srgbClr val="4D4D4D"/>
                </a:solidFill>
                <a:latin typeface="Open Sans" charset="0"/>
                <a:cs typeface="Open Sans" charset="0"/>
                <a:sym typeface="Open Sans" charset="0"/>
              </a:rPr>
              <a:t>高级操作</a:t>
            </a:r>
            <a:endParaRPr lang="en-US" sz="2200" dirty="0">
              <a:solidFill>
                <a:srgbClr val="4D4D4D"/>
              </a:solidFill>
              <a:latin typeface="Open Sans" charset="0"/>
              <a:cs typeface="Open Sans" charset="0"/>
              <a:sym typeface="Open Sans" charset="0"/>
            </a:endParaRPr>
          </a:p>
        </p:txBody>
      </p:sp>
      <p:sp>
        <p:nvSpPr>
          <p:cNvPr id="5" name="矩形 4"/>
          <p:cNvSpPr/>
          <p:nvPr/>
        </p:nvSpPr>
        <p:spPr>
          <a:xfrm>
            <a:off x="185282" y="2190750"/>
            <a:ext cx="3505200" cy="1938992"/>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err="1">
                <a:latin typeface="Times New Roman"/>
                <a:ea typeface="宋体"/>
              </a:rPr>
              <a:t>SwishMax</a:t>
            </a:r>
            <a:r>
              <a:rPr lang="zh-CN" altLang="en-US" sz="2000" kern="100" dirty="0">
                <a:latin typeface="Times New Roman"/>
                <a:ea typeface="宋体"/>
              </a:rPr>
              <a:t>提供了图像处理工具可以对图像进行简单的处理，类似于</a:t>
            </a:r>
            <a:r>
              <a:rPr lang="en-US" altLang="zh-CN" sz="2000" kern="100" dirty="0" err="1">
                <a:latin typeface="Times New Roman"/>
                <a:ea typeface="宋体"/>
              </a:rPr>
              <a:t>PhotoShop</a:t>
            </a:r>
            <a:r>
              <a:rPr lang="zh-CN" altLang="en-US" sz="2000" kern="100" dirty="0">
                <a:latin typeface="Times New Roman"/>
                <a:ea typeface="宋体"/>
              </a:rPr>
              <a:t>调整图像饱和度、亮度等，制作浮雕、去除斑点等效果。</a:t>
            </a:r>
            <a:endParaRPr lang="zh-CN" altLang="en-US" sz="2000" kern="100" dirty="0">
              <a:latin typeface="Times New Roman"/>
              <a:ea typeface="宋体"/>
            </a:endParaRPr>
          </a:p>
        </p:txBody>
      </p:sp>
      <p:grpSp>
        <p:nvGrpSpPr>
          <p:cNvPr id="3" name="组合 2"/>
          <p:cNvGrpSpPr/>
          <p:nvPr/>
        </p:nvGrpSpPr>
        <p:grpSpPr>
          <a:xfrm>
            <a:off x="185282" y="1657350"/>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图像处理</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1</a:t>
              </a:r>
              <a:endParaRPr lang="en-US" dirty="0"/>
            </a:p>
          </p:txBody>
        </p:sp>
      </p:grpSp>
      <p:pic>
        <p:nvPicPr>
          <p:cNvPr id="9219" name="Picture 3"/>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99663" y="209550"/>
            <a:ext cx="5544337"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1495117"/>
            <a:ext cx="8120518" cy="2067233"/>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err="1" smtClean="0">
                <a:latin typeface="Times New Roman"/>
                <a:ea typeface="宋体"/>
              </a:rPr>
              <a:t>SwishMax</a:t>
            </a:r>
            <a:r>
              <a:rPr lang="zh-CN" altLang="en-US" sz="2000" kern="100" dirty="0">
                <a:latin typeface="Times New Roman"/>
                <a:ea typeface="宋体"/>
              </a:rPr>
              <a:t>的影片剪辑有自己独立的时间线和效果，可以把相对独立的动画放在其中。</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如果希望某个对象同时加载多种动画，可以尝试使用影片剪辑；如果场景中有多个相同的独立动画，可将独立动画制作成影片剪辑，再入库，而后多次应用。</a:t>
            </a:r>
            <a:endParaRPr lang="zh-CN" altLang="en-US" sz="2000" kern="100" dirty="0">
              <a:latin typeface="Times New Roman"/>
              <a:ea typeface="宋体"/>
            </a:endParaRPr>
          </a:p>
        </p:txBody>
      </p:sp>
      <p:grpSp>
        <p:nvGrpSpPr>
          <p:cNvPr id="3" name="组合 2"/>
          <p:cNvGrpSpPr/>
          <p:nvPr/>
        </p:nvGrpSpPr>
        <p:grpSpPr>
          <a:xfrm>
            <a:off x="413882" y="819150"/>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影片剪辑</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2</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400" y="1171755"/>
            <a:ext cx="8153400" cy="1662571"/>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：新建</a:t>
            </a:r>
            <a:r>
              <a:rPr lang="en-US" altLang="zh-CN" sz="2000" kern="100" dirty="0" err="1">
                <a:latin typeface="Times New Roman"/>
                <a:ea typeface="宋体"/>
              </a:rPr>
              <a:t>SwishMax</a:t>
            </a:r>
            <a:r>
              <a:rPr lang="zh-CN" altLang="en-US" sz="2000" kern="100" dirty="0">
                <a:latin typeface="Times New Roman"/>
                <a:ea typeface="宋体"/>
              </a:rPr>
              <a:t>动画文件，影片宽度</a:t>
            </a:r>
            <a:r>
              <a:rPr lang="en-US" altLang="zh-CN" sz="2000" kern="100" dirty="0">
                <a:latin typeface="Times New Roman"/>
                <a:ea typeface="宋体"/>
              </a:rPr>
              <a:t>520</a:t>
            </a:r>
            <a:r>
              <a:rPr lang="zh-CN" altLang="en-US" sz="2000" kern="100" dirty="0">
                <a:latin typeface="Times New Roman"/>
                <a:ea typeface="宋体"/>
              </a:rPr>
              <a:t>像素，高度</a:t>
            </a:r>
            <a:r>
              <a:rPr lang="en-US" altLang="zh-CN" sz="2000" kern="100" dirty="0">
                <a:latin typeface="Times New Roman"/>
                <a:ea typeface="宋体"/>
              </a:rPr>
              <a:t>260</a:t>
            </a:r>
            <a:r>
              <a:rPr lang="zh-CN" altLang="en-US" sz="2000" kern="100" dirty="0">
                <a:latin typeface="Times New Roman"/>
                <a:ea typeface="宋体"/>
              </a:rPr>
              <a:t>像素；</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2</a:t>
            </a:r>
            <a:r>
              <a:rPr lang="zh-CN" altLang="en-US" sz="2000" kern="100" dirty="0">
                <a:latin typeface="Times New Roman"/>
                <a:ea typeface="宋体"/>
              </a:rPr>
              <a:t>：单击菜单栏“插入”→“导入图像”，导入蝴蝶飞舞的</a:t>
            </a:r>
            <a:r>
              <a:rPr lang="en-US" altLang="zh-CN" sz="2000" kern="100" dirty="0">
                <a:latin typeface="Times New Roman"/>
                <a:ea typeface="宋体"/>
              </a:rPr>
              <a:t>5</a:t>
            </a:r>
            <a:r>
              <a:rPr lang="zh-CN" altLang="en-US" sz="2000" kern="100" dirty="0">
                <a:latin typeface="Times New Roman"/>
                <a:ea typeface="宋体"/>
              </a:rPr>
              <a:t>幅图像；（本书素材“</a:t>
            </a:r>
            <a:r>
              <a:rPr lang="en-US" altLang="zh-CN" sz="2000" kern="100" dirty="0">
                <a:latin typeface="Times New Roman"/>
                <a:ea typeface="宋体"/>
              </a:rPr>
              <a:t>butterfly08-1.png”</a:t>
            </a:r>
            <a:r>
              <a:rPr lang="zh-CN" altLang="en-US" sz="2000" kern="100" dirty="0">
                <a:latin typeface="Times New Roman"/>
                <a:ea typeface="宋体"/>
              </a:rPr>
              <a:t>、“</a:t>
            </a:r>
            <a:r>
              <a:rPr lang="en-US" altLang="zh-CN" sz="2000" kern="100" dirty="0">
                <a:latin typeface="Times New Roman"/>
                <a:ea typeface="宋体"/>
              </a:rPr>
              <a:t>butterfly08-2.png”</a:t>
            </a:r>
            <a:r>
              <a:rPr lang="zh-CN" altLang="en-US" sz="2000" kern="100" dirty="0">
                <a:latin typeface="Times New Roman"/>
                <a:ea typeface="宋体"/>
              </a:rPr>
              <a:t>、“</a:t>
            </a:r>
            <a:r>
              <a:rPr lang="en-US" altLang="zh-CN" sz="2000" kern="100" dirty="0">
                <a:latin typeface="Times New Roman"/>
                <a:ea typeface="宋体"/>
              </a:rPr>
              <a:t>butterfly08-3.png”</a:t>
            </a:r>
            <a:r>
              <a:rPr lang="zh-CN" altLang="en-US" sz="2000" kern="100" dirty="0">
                <a:latin typeface="Times New Roman"/>
                <a:ea typeface="宋体"/>
              </a:rPr>
              <a:t>、“</a:t>
            </a:r>
            <a:r>
              <a:rPr lang="en-US" altLang="zh-CN" sz="2000" kern="100" dirty="0">
                <a:latin typeface="Times New Roman"/>
                <a:ea typeface="宋体"/>
              </a:rPr>
              <a:t>butterfly08-4.png”</a:t>
            </a:r>
            <a:r>
              <a:rPr lang="zh-CN" altLang="en-US" sz="2000" kern="100" dirty="0" smtClean="0">
                <a:latin typeface="Times New Roman"/>
                <a:ea typeface="宋体"/>
              </a:rPr>
              <a:t>、“</a:t>
            </a:r>
            <a:r>
              <a:rPr lang="en-US" altLang="zh-CN" sz="2000" kern="100" dirty="0">
                <a:latin typeface="Times New Roman"/>
                <a:ea typeface="宋体"/>
              </a:rPr>
              <a:t>butterfly08-5.png”</a:t>
            </a:r>
            <a:r>
              <a:rPr lang="zh-CN" altLang="en-US" sz="2000" kern="100" dirty="0">
                <a:latin typeface="Times New Roman"/>
                <a:ea typeface="宋体"/>
              </a:rPr>
              <a:t>）</a:t>
            </a:r>
            <a:endParaRPr lang="zh-CN" altLang="en-US" sz="2000" kern="100" dirty="0">
              <a:latin typeface="Times New Roman"/>
              <a:ea typeface="宋体"/>
            </a:endParaRPr>
          </a:p>
        </p:txBody>
      </p:sp>
      <p:grpSp>
        <p:nvGrpSpPr>
          <p:cNvPr id="2" name="组合 1"/>
          <p:cNvGrpSpPr/>
          <p:nvPr/>
        </p:nvGrpSpPr>
        <p:grpSpPr>
          <a:xfrm>
            <a:off x="1143000" y="285750"/>
            <a:ext cx="6858000" cy="838200"/>
            <a:chOff x="838200" y="511143"/>
            <a:chExt cx="6858000" cy="838200"/>
          </a:xfrm>
        </p:grpSpPr>
        <p:sp>
          <p:nvSpPr>
            <p:cNvPr id="7" name="Rectangle 8"/>
            <p:cNvSpPr/>
            <p:nvPr/>
          </p:nvSpPr>
          <p:spPr bwMode="auto">
            <a:xfrm>
              <a:off x="2057399" y="511143"/>
              <a:ext cx="5638801" cy="838200"/>
            </a:xfrm>
            <a:prstGeom prst="rect">
              <a:avLst/>
            </a:prstGeom>
            <a:solidFill>
              <a:srgbClr val="00B050"/>
            </a:solidFill>
            <a:ln w="25400">
              <a:solidFill>
                <a:schemeClr val="tx1">
                  <a:alpha val="0"/>
                </a:schemeClr>
              </a:solidFill>
              <a:miter lim="800000"/>
            </a:ln>
          </p:spPr>
          <p:txBody>
            <a:bodyPr lIns="0" tIns="0" rIns="0" bIns="0" anchor="ctr" anchorCtr="0"/>
            <a:lstStyle/>
            <a:p>
              <a:pPr algn="l">
                <a:spcBef>
                  <a:spcPts val="1000"/>
                </a:spcBef>
              </a:pPr>
              <a:r>
                <a:rPr lang="zh-CN" altLang="en-US" sz="2000" dirty="0" smtClean="0">
                  <a:solidFill>
                    <a:srgbClr val="FFFFFF"/>
                  </a:solidFill>
                </a:rPr>
                <a:t>   制作</a:t>
              </a:r>
              <a:r>
                <a:rPr lang="zh-CN" altLang="en-US" sz="2000" dirty="0">
                  <a:solidFill>
                    <a:srgbClr val="FFFFFF"/>
                  </a:solidFill>
                </a:rPr>
                <a:t>飞舞的蝴蝶。</a:t>
              </a:r>
              <a:endParaRPr lang="en-US" sz="2000" dirty="0">
                <a:solidFill>
                  <a:srgbClr val="FFFFFF"/>
                </a:solidFill>
              </a:endParaRPr>
            </a:p>
          </p:txBody>
        </p:sp>
        <p:sp>
          <p:nvSpPr>
            <p:cNvPr id="10" name="Rectangle 11"/>
            <p:cNvSpPr/>
            <p:nvPr/>
          </p:nvSpPr>
          <p:spPr bwMode="auto">
            <a:xfrm>
              <a:off x="838200" y="511143"/>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5】</a:t>
              </a:r>
              <a:endParaRPr lang="en-US" dirty="0"/>
            </a:p>
          </p:txBody>
        </p:sp>
      </p:grpSp>
      <p:sp>
        <p:nvSpPr>
          <p:cNvPr id="8" name="矩形 7"/>
          <p:cNvSpPr/>
          <p:nvPr/>
        </p:nvSpPr>
        <p:spPr>
          <a:xfrm>
            <a:off x="533401" y="2834326"/>
            <a:ext cx="4495800" cy="1200329"/>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3</a:t>
            </a:r>
            <a:r>
              <a:rPr lang="zh-CN" altLang="en-US" sz="2000" kern="100" dirty="0">
                <a:latin typeface="Times New Roman"/>
                <a:ea typeface="宋体"/>
              </a:rPr>
              <a:t>：同时选中</a:t>
            </a:r>
            <a:r>
              <a:rPr lang="en-US" altLang="zh-CN" sz="2000" kern="100" dirty="0">
                <a:latin typeface="Times New Roman"/>
                <a:ea typeface="宋体"/>
              </a:rPr>
              <a:t>5</a:t>
            </a:r>
            <a:r>
              <a:rPr lang="zh-CN" altLang="en-US" sz="2000" kern="100" dirty="0">
                <a:latin typeface="Times New Roman"/>
                <a:ea typeface="宋体"/>
              </a:rPr>
              <a:t>幅图片，在变形面板中设置宽度和高度缩放比例为</a:t>
            </a:r>
            <a:r>
              <a:rPr lang="en-US" altLang="zh-CN" sz="2000" kern="100" dirty="0">
                <a:latin typeface="Times New Roman"/>
                <a:ea typeface="宋体"/>
              </a:rPr>
              <a:t>50%</a:t>
            </a:r>
            <a:r>
              <a:rPr lang="zh-CN" altLang="en-US" sz="2000" kern="100" dirty="0">
                <a:latin typeface="Times New Roman"/>
                <a:ea typeface="宋体"/>
              </a:rPr>
              <a:t>；（</a:t>
            </a:r>
            <a:r>
              <a:rPr lang="zh-CN" altLang="en-US" sz="2000" kern="100" dirty="0" smtClean="0">
                <a:latin typeface="Times New Roman"/>
                <a:ea typeface="宋体"/>
              </a:rPr>
              <a:t>见右图）</a:t>
            </a:r>
            <a:endParaRPr lang="zh-CN" altLang="en-US" sz="2000" kern="100" dirty="0">
              <a:latin typeface="Times New Roman"/>
              <a:ea typeface="宋体"/>
            </a:endParaRPr>
          </a:p>
        </p:txBody>
      </p:sp>
      <p:grpSp>
        <p:nvGrpSpPr>
          <p:cNvPr id="4" name="Group 2"/>
          <p:cNvGrpSpPr/>
          <p:nvPr/>
        </p:nvGrpSpPr>
        <p:grpSpPr bwMode="auto">
          <a:xfrm>
            <a:off x="5103647" y="2774951"/>
            <a:ext cx="3695856" cy="2273300"/>
            <a:chOff x="3957" y="1048"/>
            <a:chExt cx="3975" cy="2445"/>
          </a:xfrm>
        </p:grpSpPr>
        <p:pic>
          <p:nvPicPr>
            <p:cNvPr id="1024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7" y="1048"/>
              <a:ext cx="3975" cy="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5634" y="2220"/>
              <a:ext cx="2160" cy="624"/>
            </a:xfrm>
            <a:prstGeom prst="rect">
              <a:avLst/>
            </a:prstGeom>
            <a:noFill/>
            <a:ln w="19050" algn="ctr">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622637"/>
            <a:ext cx="8458200" cy="1015663"/>
          </a:xfrm>
          <a:prstGeom prst="rect">
            <a:avLst/>
          </a:prstGeom>
        </p:spPr>
        <p:txBody>
          <a:bodyPr wrap="square">
            <a:spAutoFit/>
          </a:bodyPr>
          <a:lstStyle/>
          <a:p>
            <a:pPr indent="542925" algn="just">
              <a:spcAft>
                <a:spcPts val="1500"/>
              </a:spcAft>
            </a:pPr>
            <a:r>
              <a:rPr lang="zh-CN" altLang="en-US" sz="2000" kern="100" dirty="0">
                <a:latin typeface="Times New Roman"/>
                <a:ea typeface="宋体"/>
              </a:rPr>
              <a:t>步骤</a:t>
            </a:r>
            <a:r>
              <a:rPr lang="en-US" altLang="zh-CN" sz="2000" kern="100" dirty="0">
                <a:latin typeface="Times New Roman"/>
                <a:ea typeface="宋体"/>
              </a:rPr>
              <a:t>4</a:t>
            </a:r>
            <a:r>
              <a:rPr lang="zh-CN" altLang="en-US" sz="2000" kern="100" dirty="0">
                <a:latin typeface="Times New Roman"/>
                <a:ea typeface="宋体"/>
              </a:rPr>
              <a:t>：调整对象层级和修改对象名称。在轮廓面板中调整各外形对象层级</a:t>
            </a:r>
            <a:r>
              <a:rPr lang="zh-CN" altLang="en-US" sz="2000" kern="100" dirty="0" smtClean="0">
                <a:latin typeface="Times New Roman"/>
                <a:ea typeface="宋体"/>
              </a:rPr>
              <a:t>如左</a:t>
            </a:r>
            <a:r>
              <a:rPr lang="zh-CN" altLang="en-US" sz="2000" kern="100" dirty="0">
                <a:latin typeface="Times New Roman"/>
                <a:ea typeface="宋体"/>
              </a:rPr>
              <a:t>图所示；在轮廓面板中单击各外形对象名称，分别改名为</a:t>
            </a:r>
            <a:r>
              <a:rPr lang="en-US" altLang="zh-CN" sz="2000" kern="100" dirty="0">
                <a:latin typeface="Times New Roman"/>
                <a:ea typeface="宋体"/>
              </a:rPr>
              <a:t>b5</a:t>
            </a:r>
            <a:r>
              <a:rPr lang="zh-CN" altLang="en-US" sz="2000" kern="100" dirty="0">
                <a:latin typeface="Times New Roman"/>
                <a:ea typeface="宋体"/>
              </a:rPr>
              <a:t>、</a:t>
            </a:r>
            <a:r>
              <a:rPr lang="en-US" altLang="zh-CN" sz="2000" kern="100" dirty="0">
                <a:latin typeface="Times New Roman"/>
                <a:ea typeface="宋体"/>
              </a:rPr>
              <a:t>b4</a:t>
            </a:r>
            <a:r>
              <a:rPr lang="zh-CN" altLang="en-US" sz="2000" kern="100" dirty="0">
                <a:latin typeface="Times New Roman"/>
                <a:ea typeface="宋体"/>
              </a:rPr>
              <a:t>、</a:t>
            </a:r>
            <a:r>
              <a:rPr lang="en-US" altLang="zh-CN" sz="2000" kern="100" dirty="0">
                <a:latin typeface="Times New Roman"/>
                <a:ea typeface="宋体"/>
              </a:rPr>
              <a:t>b3</a:t>
            </a:r>
            <a:r>
              <a:rPr lang="zh-CN" altLang="en-US" sz="2000" kern="100" dirty="0">
                <a:latin typeface="Times New Roman"/>
                <a:ea typeface="宋体"/>
              </a:rPr>
              <a:t>、</a:t>
            </a:r>
            <a:r>
              <a:rPr lang="en-US" altLang="zh-CN" sz="2000" kern="100" dirty="0">
                <a:latin typeface="Times New Roman"/>
                <a:ea typeface="宋体"/>
              </a:rPr>
              <a:t>b2</a:t>
            </a:r>
            <a:r>
              <a:rPr lang="zh-CN" altLang="en-US" sz="2000" kern="100" dirty="0">
                <a:latin typeface="Times New Roman"/>
                <a:ea typeface="宋体"/>
              </a:rPr>
              <a:t>、</a:t>
            </a:r>
            <a:r>
              <a:rPr lang="en-US" altLang="zh-CN" sz="2000" kern="100" dirty="0">
                <a:latin typeface="Times New Roman"/>
                <a:ea typeface="宋体"/>
              </a:rPr>
              <a:t>b1</a:t>
            </a:r>
            <a:r>
              <a:rPr lang="zh-CN" altLang="en-US" sz="2000" kern="100" dirty="0">
                <a:latin typeface="Times New Roman"/>
                <a:ea typeface="宋体"/>
              </a:rPr>
              <a:t>。（</a:t>
            </a:r>
            <a:r>
              <a:rPr lang="zh-CN" altLang="en-US" sz="2000" kern="100" dirty="0" smtClean="0">
                <a:latin typeface="Times New Roman"/>
                <a:ea typeface="宋体"/>
              </a:rPr>
              <a:t>如右</a:t>
            </a:r>
            <a:r>
              <a:rPr lang="zh-CN" altLang="en-US" sz="2000" kern="100" dirty="0">
                <a:latin typeface="Times New Roman"/>
                <a:ea typeface="宋体"/>
              </a:rPr>
              <a:t>图所示）</a:t>
            </a:r>
            <a:endParaRPr lang="zh-CN" altLang="en-US" sz="2000" kern="100" dirty="0">
              <a:latin typeface="Times New Roman"/>
              <a:ea typeface="宋体"/>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5449" y="1714500"/>
            <a:ext cx="8015151"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p:nvPr/>
        </p:nvSpPr>
        <p:spPr bwMode="auto">
          <a:xfrm>
            <a:off x="304800" y="518795"/>
            <a:ext cx="6467475" cy="37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600" dirty="0">
                <a:solidFill>
                  <a:srgbClr val="00B050"/>
                </a:solidFill>
                <a:latin typeface="Open Sans Light" charset="0"/>
                <a:cs typeface="Open Sans Light" charset="0"/>
                <a:sym typeface="Open Sans Light" charset="0"/>
              </a:rPr>
              <a:t>8.2 </a:t>
            </a:r>
            <a:r>
              <a:rPr lang="en-US" altLang="zh-CN" sz="2600" dirty="0" err="1">
                <a:solidFill>
                  <a:srgbClr val="00B050"/>
                </a:solidFill>
                <a:latin typeface="Open Sans Light" charset="0"/>
                <a:cs typeface="Open Sans Light" charset="0"/>
                <a:sym typeface="Open Sans Light" charset="0"/>
              </a:rPr>
              <a:t>Ulead</a:t>
            </a:r>
            <a:r>
              <a:rPr lang="en-US" altLang="zh-CN" sz="2600" dirty="0">
                <a:solidFill>
                  <a:srgbClr val="00B050"/>
                </a:solidFill>
                <a:latin typeface="Open Sans Light" charset="0"/>
                <a:cs typeface="Open Sans Light" charset="0"/>
                <a:sym typeface="Open Sans Light" charset="0"/>
              </a:rPr>
              <a:t> GIF Animator 5.0</a:t>
            </a:r>
            <a:r>
              <a:rPr lang="zh-CN" altLang="en-US" sz="2600" dirty="0">
                <a:solidFill>
                  <a:srgbClr val="00B050"/>
                </a:solidFill>
                <a:latin typeface="Open Sans Light" charset="0"/>
                <a:cs typeface="Open Sans Light" charset="0"/>
                <a:sym typeface="Open Sans Light" charset="0"/>
              </a:rPr>
              <a:t>全接触</a:t>
            </a:r>
            <a:endParaRPr lang="en-US" sz="2600" dirty="0">
              <a:solidFill>
                <a:srgbClr val="00B050"/>
              </a:solidFill>
              <a:latin typeface="Open Sans Light" charset="0"/>
              <a:cs typeface="Open Sans Light" charset="0"/>
              <a:sym typeface="Open Sans Light" charset="0"/>
            </a:endParaRPr>
          </a:p>
        </p:txBody>
      </p:sp>
      <p:sp>
        <p:nvSpPr>
          <p:cNvPr id="41" name="Rectangle 8"/>
          <p:cNvSpPr/>
          <p:nvPr/>
        </p:nvSpPr>
        <p:spPr bwMode="auto">
          <a:xfrm>
            <a:off x="762000" y="1276350"/>
            <a:ext cx="7715250" cy="3429000"/>
          </a:xfrm>
          <a:prstGeom prst="rect">
            <a:avLst/>
          </a:prstGeom>
          <a:solidFill>
            <a:srgbClr val="00B050"/>
          </a:solidFill>
          <a:ln w="25400">
            <a:solidFill>
              <a:schemeClr val="tx1">
                <a:alpha val="0"/>
              </a:schemeClr>
            </a:solidFill>
            <a:miter lim="800000"/>
          </a:ln>
        </p:spPr>
        <p:txBody>
          <a:bodyPr lIns="0" tIns="0" rIns="0" bIns="0"/>
          <a:lstStyle/>
          <a:p>
            <a:endParaRPr lang="en-US" dirty="0"/>
          </a:p>
        </p:txBody>
      </p:sp>
      <p:sp>
        <p:nvSpPr>
          <p:cNvPr id="46" name="Rectangle 1"/>
          <p:cNvSpPr/>
          <p:nvPr/>
        </p:nvSpPr>
        <p:spPr bwMode="auto">
          <a:xfrm>
            <a:off x="990600" y="1567328"/>
            <a:ext cx="7239000" cy="284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0" bIns="0">
            <a:spAutoFit/>
          </a:bodyPr>
          <a:lstStyle/>
          <a:p>
            <a:pPr indent="536575" algn="just">
              <a:lnSpc>
                <a:spcPct val="120000"/>
              </a:lnSpc>
            </a:pPr>
            <a:r>
              <a:rPr lang="en-US" altLang="zh-CN" sz="2200" dirty="0" err="1">
                <a:solidFill>
                  <a:srgbClr val="FFFFFF"/>
                </a:solidFill>
                <a:latin typeface="Open Sans Light" charset="0"/>
                <a:cs typeface="Open Sans Light" charset="0"/>
                <a:sym typeface="Open Sans Light" charset="0"/>
              </a:rPr>
              <a:t>Ulead</a:t>
            </a:r>
            <a:r>
              <a:rPr lang="en-US" altLang="zh-CN" sz="2200" dirty="0">
                <a:solidFill>
                  <a:srgbClr val="FFFFFF"/>
                </a:solidFill>
                <a:latin typeface="Open Sans Light" charset="0"/>
                <a:cs typeface="Open Sans Light" charset="0"/>
                <a:sym typeface="Open Sans Light" charset="0"/>
              </a:rPr>
              <a:t> GIF Animator</a:t>
            </a:r>
            <a:r>
              <a:rPr lang="zh-CN" altLang="en-US" sz="2200" dirty="0">
                <a:solidFill>
                  <a:srgbClr val="FFFFFF"/>
                </a:solidFill>
                <a:latin typeface="Open Sans Light" charset="0"/>
                <a:cs typeface="Open Sans Light" charset="0"/>
                <a:sym typeface="Open Sans Light" charset="0"/>
              </a:rPr>
              <a:t>是一款经典的、功能强大的</a:t>
            </a:r>
            <a:r>
              <a:rPr lang="en-US" altLang="zh-CN" sz="2200" dirty="0">
                <a:solidFill>
                  <a:srgbClr val="FFFFFF"/>
                </a:solidFill>
                <a:latin typeface="Open Sans Light" charset="0"/>
                <a:cs typeface="Open Sans Light" charset="0"/>
                <a:sym typeface="Open Sans Light" charset="0"/>
              </a:rPr>
              <a:t>GIF</a:t>
            </a:r>
            <a:r>
              <a:rPr lang="zh-CN" altLang="en-US" sz="2200" dirty="0">
                <a:solidFill>
                  <a:srgbClr val="FFFFFF"/>
                </a:solidFill>
                <a:latin typeface="Open Sans Light" charset="0"/>
                <a:cs typeface="Open Sans Light" charset="0"/>
                <a:sym typeface="Open Sans Light" charset="0"/>
              </a:rPr>
              <a:t>动画制作软件，该软件以简单、快速、灵活而著称。它不但可以把一系列图片保存为</a:t>
            </a:r>
            <a:r>
              <a:rPr lang="en-US" altLang="zh-CN" sz="2200" dirty="0">
                <a:solidFill>
                  <a:srgbClr val="FFFFFF"/>
                </a:solidFill>
                <a:latin typeface="Open Sans Light" charset="0"/>
                <a:cs typeface="Open Sans Light" charset="0"/>
                <a:sym typeface="Open Sans Light" charset="0"/>
              </a:rPr>
              <a:t>GIF</a:t>
            </a:r>
            <a:r>
              <a:rPr lang="zh-CN" altLang="en-US" sz="2200" dirty="0">
                <a:solidFill>
                  <a:srgbClr val="FFFFFF"/>
                </a:solidFill>
                <a:latin typeface="Open Sans Light" charset="0"/>
                <a:cs typeface="Open Sans Light" charset="0"/>
                <a:sym typeface="Open Sans Light" charset="0"/>
              </a:rPr>
              <a:t>动画格式，还能产生二十多种</a:t>
            </a:r>
            <a:r>
              <a:rPr lang="en-US" altLang="zh-CN" sz="2200" dirty="0">
                <a:solidFill>
                  <a:srgbClr val="FFFFFF"/>
                </a:solidFill>
                <a:latin typeface="Open Sans Light" charset="0"/>
                <a:cs typeface="Open Sans Light" charset="0"/>
                <a:sym typeface="Open Sans Light" charset="0"/>
              </a:rPr>
              <a:t>2D</a:t>
            </a:r>
            <a:r>
              <a:rPr lang="zh-CN" altLang="en-US" sz="2200" dirty="0">
                <a:solidFill>
                  <a:srgbClr val="FFFFFF"/>
                </a:solidFill>
                <a:latin typeface="Open Sans Light" charset="0"/>
                <a:cs typeface="Open Sans Light" charset="0"/>
                <a:sym typeface="Open Sans Light" charset="0"/>
              </a:rPr>
              <a:t>或</a:t>
            </a:r>
            <a:r>
              <a:rPr lang="en-US" altLang="zh-CN" sz="2200" dirty="0">
                <a:solidFill>
                  <a:srgbClr val="FFFFFF"/>
                </a:solidFill>
                <a:latin typeface="Open Sans Light" charset="0"/>
                <a:cs typeface="Open Sans Light" charset="0"/>
                <a:sym typeface="Open Sans Light" charset="0"/>
              </a:rPr>
              <a:t>3D</a:t>
            </a:r>
            <a:r>
              <a:rPr lang="zh-CN" altLang="en-US" sz="2200" dirty="0">
                <a:solidFill>
                  <a:srgbClr val="FFFFFF"/>
                </a:solidFill>
                <a:latin typeface="Open Sans Light" charset="0"/>
                <a:cs typeface="Open Sans Light" charset="0"/>
                <a:sym typeface="Open Sans Light" charset="0"/>
              </a:rPr>
              <a:t>的动态效果，足以满足制作网页动画的要求。它能让我们在短时间内快速制作</a:t>
            </a:r>
            <a:r>
              <a:rPr lang="en-US" altLang="zh-CN" sz="2200" dirty="0">
                <a:solidFill>
                  <a:srgbClr val="FFFFFF"/>
                </a:solidFill>
                <a:latin typeface="Open Sans Light" charset="0"/>
                <a:cs typeface="Open Sans Light" charset="0"/>
                <a:sym typeface="Open Sans Light" charset="0"/>
              </a:rPr>
              <a:t>GIF</a:t>
            </a:r>
            <a:r>
              <a:rPr lang="zh-CN" altLang="en-US" sz="2200" dirty="0">
                <a:solidFill>
                  <a:srgbClr val="FFFFFF"/>
                </a:solidFill>
                <a:latin typeface="Open Sans Light" charset="0"/>
                <a:cs typeface="Open Sans Light" charset="0"/>
                <a:sym typeface="Open Sans Light" charset="0"/>
              </a:rPr>
              <a:t>的</a:t>
            </a:r>
            <a:r>
              <a:rPr lang="en-US" altLang="zh-CN" sz="2200" dirty="0">
                <a:solidFill>
                  <a:srgbClr val="FFFFFF"/>
                </a:solidFill>
                <a:latin typeface="Open Sans Light" charset="0"/>
                <a:cs typeface="Open Sans Light" charset="0"/>
                <a:sym typeface="Open Sans Light" charset="0"/>
              </a:rPr>
              <a:t>Banner</a:t>
            </a:r>
            <a:r>
              <a:rPr lang="zh-CN" altLang="en-US" sz="2200" dirty="0">
                <a:solidFill>
                  <a:srgbClr val="FFFFFF"/>
                </a:solidFill>
                <a:latin typeface="Open Sans Light" charset="0"/>
                <a:cs typeface="Open Sans Light" charset="0"/>
                <a:sym typeface="Open Sans Light" charset="0"/>
              </a:rPr>
              <a:t>、</a:t>
            </a:r>
            <a:r>
              <a:rPr lang="en-US" altLang="zh-CN" sz="2200" dirty="0">
                <a:solidFill>
                  <a:srgbClr val="FFFFFF"/>
                </a:solidFill>
                <a:latin typeface="Open Sans Light" charset="0"/>
                <a:cs typeface="Open Sans Light" charset="0"/>
                <a:sym typeface="Open Sans Light" charset="0"/>
              </a:rPr>
              <a:t>Logo</a:t>
            </a:r>
            <a:r>
              <a:rPr lang="zh-CN" altLang="en-US" sz="2200" dirty="0">
                <a:solidFill>
                  <a:srgbClr val="FFFFFF"/>
                </a:solidFill>
                <a:latin typeface="Open Sans Light" charset="0"/>
                <a:cs typeface="Open Sans Light" charset="0"/>
                <a:sym typeface="Open Sans Light" charset="0"/>
              </a:rPr>
              <a:t>，提高工效率，也成为了广大网站设计人员的酷爱。</a:t>
            </a:r>
            <a:endParaRPr lang="zh-CN" altLang="en-US" sz="2200" dirty="0">
              <a:solidFill>
                <a:srgbClr val="FFFFFF"/>
              </a:solidFill>
              <a:latin typeface="Open Sans Light" charset="0"/>
              <a:cs typeface="Open Sans Light" charset="0"/>
              <a:sym typeface="Open Sans Light" charset="0"/>
            </a:endParaRPr>
          </a:p>
          <a:p>
            <a:pPr indent="536575" algn="just">
              <a:lnSpc>
                <a:spcPct val="120000"/>
              </a:lnSpc>
            </a:pPr>
            <a:r>
              <a:rPr lang="zh-CN" altLang="en-US" sz="2200" dirty="0">
                <a:solidFill>
                  <a:srgbClr val="FFFFFF"/>
                </a:solidFill>
                <a:latin typeface="Open Sans Light" charset="0"/>
                <a:cs typeface="Open Sans Light" charset="0"/>
                <a:sym typeface="Open Sans Light" charset="0"/>
              </a:rPr>
              <a:t>当然，该软件还可以生成</a:t>
            </a:r>
            <a:r>
              <a:rPr lang="en-US" altLang="zh-CN" sz="2200" dirty="0">
                <a:solidFill>
                  <a:srgbClr val="FFFFFF"/>
                </a:solidFill>
                <a:latin typeface="Open Sans Light" charset="0"/>
                <a:cs typeface="Open Sans Light" charset="0"/>
                <a:sym typeface="Open Sans Light" charset="0"/>
              </a:rPr>
              <a:t>AVI</a:t>
            </a:r>
            <a:r>
              <a:rPr lang="zh-CN" altLang="en-US" sz="2200" dirty="0">
                <a:solidFill>
                  <a:srgbClr val="FFFFFF"/>
                </a:solidFill>
                <a:latin typeface="Open Sans Light" charset="0"/>
                <a:cs typeface="Open Sans Light" charset="0"/>
                <a:sym typeface="Open Sans Light" charset="0"/>
              </a:rPr>
              <a:t>视频文件、</a:t>
            </a:r>
            <a:r>
              <a:rPr lang="en-US" altLang="zh-CN" sz="2200" dirty="0">
                <a:solidFill>
                  <a:srgbClr val="FFFFFF"/>
                </a:solidFill>
                <a:latin typeface="Open Sans Light" charset="0"/>
                <a:cs typeface="Open Sans Light" charset="0"/>
                <a:sym typeface="Open Sans Light" charset="0"/>
              </a:rPr>
              <a:t>SWF</a:t>
            </a:r>
            <a:r>
              <a:rPr lang="zh-CN" altLang="en-US" sz="2200" dirty="0">
                <a:solidFill>
                  <a:srgbClr val="FFFFFF"/>
                </a:solidFill>
                <a:latin typeface="Open Sans Light" charset="0"/>
                <a:cs typeface="Open Sans Light" charset="0"/>
                <a:sym typeface="Open Sans Light" charset="0"/>
              </a:rPr>
              <a:t>动画文件</a:t>
            </a:r>
            <a:r>
              <a:rPr lang="zh-CN" altLang="en-US" sz="2200" dirty="0" smtClean="0">
                <a:solidFill>
                  <a:srgbClr val="FFFFFF"/>
                </a:solidFill>
                <a:latin typeface="Open Sans Light" charset="0"/>
                <a:cs typeface="Open Sans Light" charset="0"/>
                <a:sym typeface="Open Sans Light" charset="0"/>
              </a:rPr>
              <a:t>。</a:t>
            </a:r>
            <a:endParaRPr lang="zh-CN" altLang="en-US" sz="2200" dirty="0">
              <a:solidFill>
                <a:srgbClr val="FFFFFF"/>
              </a:solidFill>
              <a:latin typeface="Open Sans Light" charset="0"/>
              <a:cs typeface="Open Sans Light" charset="0"/>
              <a:sym typeface="Open Sans Light"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09550"/>
            <a:ext cx="8458200" cy="2759730"/>
          </a:xfrm>
          <a:prstGeom prst="rect">
            <a:avLst/>
          </a:prstGeom>
        </p:spPr>
        <p:txBody>
          <a:bodyPr wrap="square">
            <a:spAutoFit/>
          </a:bodyPr>
          <a:lstStyle/>
          <a:p>
            <a:pPr indent="542925" algn="just">
              <a:spcAft>
                <a:spcPts val="1000"/>
              </a:spcAft>
            </a:pPr>
            <a:r>
              <a:rPr lang="zh-CN" altLang="en-US" sz="2000" kern="100" dirty="0">
                <a:latin typeface="Times New Roman"/>
                <a:ea typeface="宋体"/>
              </a:rPr>
              <a:t>步骤</a:t>
            </a:r>
            <a:r>
              <a:rPr lang="en-US" altLang="zh-CN" sz="2000" kern="100" dirty="0">
                <a:latin typeface="Times New Roman"/>
                <a:ea typeface="宋体"/>
              </a:rPr>
              <a:t>5</a:t>
            </a:r>
            <a:r>
              <a:rPr lang="zh-CN" altLang="en-US" sz="2000" kern="100" dirty="0">
                <a:latin typeface="Times New Roman"/>
                <a:ea typeface="宋体"/>
              </a:rPr>
              <a:t>：设置翅膀舞动动画</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）设置</a:t>
            </a:r>
            <a:r>
              <a:rPr lang="en-US" altLang="zh-CN" sz="2000" kern="100" dirty="0">
                <a:latin typeface="Times New Roman"/>
                <a:ea typeface="宋体"/>
              </a:rPr>
              <a:t>b5</a:t>
            </a:r>
            <a:r>
              <a:rPr lang="zh-CN" altLang="en-US" sz="2000" kern="100" dirty="0">
                <a:latin typeface="Times New Roman"/>
                <a:ea typeface="宋体"/>
              </a:rPr>
              <a:t>对象第</a:t>
            </a:r>
            <a:r>
              <a:rPr lang="en-US" altLang="zh-CN" sz="2000" kern="100" dirty="0">
                <a:latin typeface="Times New Roman"/>
                <a:ea typeface="宋体"/>
              </a:rPr>
              <a:t>1</a:t>
            </a:r>
            <a:r>
              <a:rPr lang="zh-CN" altLang="en-US" sz="2000" kern="100" dirty="0">
                <a:latin typeface="Times New Roman"/>
                <a:ea typeface="宋体"/>
              </a:rPr>
              <a:t>帧为“放置”效果，第</a:t>
            </a:r>
            <a:r>
              <a:rPr lang="en-US" altLang="zh-CN" sz="2000" kern="100" dirty="0">
                <a:latin typeface="Times New Roman"/>
                <a:ea typeface="宋体"/>
              </a:rPr>
              <a:t>3</a:t>
            </a:r>
            <a:r>
              <a:rPr lang="zh-CN" altLang="en-US" sz="2000" kern="100" dirty="0">
                <a:latin typeface="Times New Roman"/>
                <a:ea typeface="宋体"/>
              </a:rPr>
              <a:t>帧为“移除”效果；</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）选中</a:t>
            </a:r>
            <a:r>
              <a:rPr lang="en-US" altLang="zh-CN" sz="2000" kern="100" dirty="0">
                <a:latin typeface="Times New Roman"/>
                <a:ea typeface="宋体"/>
              </a:rPr>
              <a:t>b5</a:t>
            </a:r>
            <a:r>
              <a:rPr lang="zh-CN" altLang="en-US" sz="2000" kern="100" dirty="0">
                <a:latin typeface="Times New Roman"/>
                <a:ea typeface="宋体"/>
              </a:rPr>
              <a:t>对象第</a:t>
            </a:r>
            <a:r>
              <a:rPr lang="en-US" altLang="zh-CN" sz="2000" kern="100" dirty="0">
                <a:latin typeface="Times New Roman"/>
                <a:ea typeface="宋体"/>
              </a:rPr>
              <a:t>1</a:t>
            </a:r>
            <a:r>
              <a:rPr lang="zh-CN" altLang="en-US" sz="2000" kern="100" dirty="0">
                <a:latin typeface="Times New Roman"/>
                <a:ea typeface="宋体"/>
              </a:rPr>
              <a:t>帧和第</a:t>
            </a:r>
            <a:r>
              <a:rPr lang="en-US" altLang="zh-CN" sz="2000" kern="100" dirty="0">
                <a:latin typeface="Times New Roman"/>
                <a:ea typeface="宋体"/>
              </a:rPr>
              <a:t>3</a:t>
            </a:r>
            <a:r>
              <a:rPr lang="zh-CN" altLang="en-US" sz="2000" kern="100" dirty="0">
                <a:latin typeface="Times New Roman"/>
                <a:ea typeface="宋体"/>
              </a:rPr>
              <a:t>帧（按</a:t>
            </a:r>
            <a:r>
              <a:rPr lang="en-US" altLang="zh-CN" sz="2000" kern="100" dirty="0">
                <a:latin typeface="Times New Roman"/>
                <a:ea typeface="宋体"/>
              </a:rPr>
              <a:t>Ctrl</a:t>
            </a:r>
            <a:r>
              <a:rPr lang="zh-CN" altLang="en-US" sz="2000" kern="100" dirty="0">
                <a:latin typeface="Times New Roman"/>
                <a:ea typeface="宋体"/>
              </a:rPr>
              <a:t>增加选择），右击鼠标，选择“复制效果”；</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）在</a:t>
            </a:r>
            <a:r>
              <a:rPr lang="en-US" altLang="zh-CN" sz="2000" kern="100" dirty="0">
                <a:latin typeface="Times New Roman"/>
                <a:ea typeface="宋体"/>
              </a:rPr>
              <a:t>b5</a:t>
            </a:r>
            <a:r>
              <a:rPr lang="zh-CN" altLang="en-US" sz="2000" kern="100" dirty="0">
                <a:latin typeface="Times New Roman"/>
                <a:ea typeface="宋体"/>
              </a:rPr>
              <a:t>的第</a:t>
            </a:r>
            <a:r>
              <a:rPr lang="en-US" altLang="zh-CN" sz="2000" kern="100" dirty="0">
                <a:latin typeface="Times New Roman"/>
                <a:ea typeface="宋体"/>
              </a:rPr>
              <a:t>17</a:t>
            </a:r>
            <a:r>
              <a:rPr lang="zh-CN" altLang="en-US" sz="2000" kern="100" dirty="0">
                <a:latin typeface="Times New Roman"/>
                <a:ea typeface="宋体"/>
              </a:rPr>
              <a:t>帧右击鼠标，选择“粘贴效果”；</a:t>
            </a:r>
            <a:endParaRPr lang="zh-CN" altLang="en-US" sz="2000" kern="100" dirty="0">
              <a:latin typeface="Times New Roman"/>
              <a:ea typeface="宋体"/>
            </a:endParaRPr>
          </a:p>
          <a:p>
            <a:pPr indent="542925" algn="just">
              <a:spcAft>
                <a:spcPts val="1000"/>
              </a:spcAft>
            </a:pPr>
            <a:r>
              <a:rPr lang="zh-CN" altLang="en-US" sz="2000" kern="100" dirty="0">
                <a:latin typeface="Times New Roman"/>
                <a:ea typeface="宋体"/>
              </a:rPr>
              <a:t>（</a:t>
            </a:r>
            <a:r>
              <a:rPr lang="en-US" altLang="zh-CN" sz="2000" kern="100" dirty="0">
                <a:latin typeface="Times New Roman"/>
                <a:ea typeface="宋体"/>
              </a:rPr>
              <a:t>4</a:t>
            </a:r>
            <a:r>
              <a:rPr lang="zh-CN" altLang="en-US" sz="2000" kern="100" dirty="0">
                <a:latin typeface="Times New Roman"/>
                <a:ea typeface="宋体"/>
              </a:rPr>
              <a:t>）按（</a:t>
            </a:r>
            <a:r>
              <a:rPr lang="en-US" altLang="zh-CN" sz="2000" kern="100" dirty="0">
                <a:latin typeface="Times New Roman"/>
                <a:ea typeface="宋体"/>
              </a:rPr>
              <a:t>3</a:t>
            </a:r>
            <a:r>
              <a:rPr lang="zh-CN" altLang="en-US" sz="2000" kern="100" dirty="0">
                <a:latin typeface="Times New Roman"/>
                <a:ea typeface="宋体"/>
              </a:rPr>
              <a:t>）述方法分别在</a:t>
            </a:r>
            <a:r>
              <a:rPr lang="en-US" altLang="zh-CN" sz="2000" kern="100" dirty="0">
                <a:latin typeface="Times New Roman"/>
                <a:ea typeface="宋体"/>
              </a:rPr>
              <a:t>b4</a:t>
            </a:r>
            <a:r>
              <a:rPr lang="zh-CN" altLang="en-US" sz="2000" kern="100" dirty="0">
                <a:latin typeface="Times New Roman"/>
                <a:ea typeface="宋体"/>
              </a:rPr>
              <a:t>的第</a:t>
            </a:r>
            <a:r>
              <a:rPr lang="en-US" altLang="zh-CN" sz="2000" kern="100" dirty="0">
                <a:latin typeface="Times New Roman"/>
                <a:ea typeface="宋体"/>
              </a:rPr>
              <a:t>3</a:t>
            </a:r>
            <a:r>
              <a:rPr lang="zh-CN" altLang="en-US" sz="2000" kern="100" dirty="0">
                <a:latin typeface="Times New Roman"/>
                <a:ea typeface="宋体"/>
              </a:rPr>
              <a:t>、</a:t>
            </a:r>
            <a:r>
              <a:rPr lang="en-US" altLang="zh-CN" sz="2000" kern="100" dirty="0">
                <a:latin typeface="Times New Roman"/>
                <a:ea typeface="宋体"/>
              </a:rPr>
              <a:t>15</a:t>
            </a:r>
            <a:r>
              <a:rPr lang="zh-CN" altLang="en-US" sz="2000" kern="100" dirty="0">
                <a:latin typeface="Times New Roman"/>
                <a:ea typeface="宋体"/>
              </a:rPr>
              <a:t>帧，</a:t>
            </a:r>
            <a:r>
              <a:rPr lang="en-US" altLang="zh-CN" sz="2000" kern="100" dirty="0">
                <a:latin typeface="Times New Roman"/>
                <a:ea typeface="宋体"/>
              </a:rPr>
              <a:t>b3</a:t>
            </a:r>
            <a:r>
              <a:rPr lang="zh-CN" altLang="en-US" sz="2000" kern="100" dirty="0">
                <a:latin typeface="Times New Roman"/>
                <a:ea typeface="宋体"/>
              </a:rPr>
              <a:t>的第</a:t>
            </a:r>
            <a:r>
              <a:rPr lang="en-US" altLang="zh-CN" sz="2000" kern="100" dirty="0">
                <a:latin typeface="Times New Roman"/>
                <a:ea typeface="宋体"/>
              </a:rPr>
              <a:t>5</a:t>
            </a:r>
            <a:r>
              <a:rPr lang="zh-CN" altLang="en-US" sz="2000" kern="100" dirty="0">
                <a:latin typeface="Times New Roman"/>
                <a:ea typeface="宋体"/>
              </a:rPr>
              <a:t>、</a:t>
            </a:r>
            <a:r>
              <a:rPr lang="en-US" altLang="zh-CN" sz="2000" kern="100" dirty="0">
                <a:latin typeface="Times New Roman"/>
                <a:ea typeface="宋体"/>
              </a:rPr>
              <a:t>13</a:t>
            </a:r>
            <a:r>
              <a:rPr lang="zh-CN" altLang="en-US" sz="2000" kern="100" dirty="0">
                <a:latin typeface="Times New Roman"/>
                <a:ea typeface="宋体"/>
              </a:rPr>
              <a:t>帧，</a:t>
            </a:r>
            <a:r>
              <a:rPr lang="en-US" altLang="zh-CN" sz="2000" kern="100" dirty="0">
                <a:latin typeface="Times New Roman"/>
                <a:ea typeface="宋体"/>
              </a:rPr>
              <a:t>b2</a:t>
            </a:r>
            <a:r>
              <a:rPr lang="zh-CN" altLang="en-US" sz="2000" kern="100" dirty="0">
                <a:latin typeface="Times New Roman"/>
                <a:ea typeface="宋体"/>
              </a:rPr>
              <a:t>的第</a:t>
            </a:r>
            <a:r>
              <a:rPr lang="en-US" altLang="zh-CN" sz="2000" kern="100" dirty="0">
                <a:latin typeface="Times New Roman"/>
                <a:ea typeface="宋体"/>
              </a:rPr>
              <a:t>7</a:t>
            </a:r>
            <a:r>
              <a:rPr lang="zh-CN" altLang="en-US" sz="2000" kern="100" dirty="0">
                <a:latin typeface="Times New Roman"/>
                <a:ea typeface="宋体"/>
              </a:rPr>
              <a:t>、</a:t>
            </a:r>
            <a:r>
              <a:rPr lang="en-US" altLang="zh-CN" sz="2000" kern="100" dirty="0">
                <a:latin typeface="Times New Roman"/>
                <a:ea typeface="宋体"/>
              </a:rPr>
              <a:t>11</a:t>
            </a:r>
            <a:r>
              <a:rPr lang="zh-CN" altLang="en-US" sz="2000" kern="100" dirty="0">
                <a:latin typeface="Times New Roman"/>
                <a:ea typeface="宋体"/>
              </a:rPr>
              <a:t>帧，</a:t>
            </a:r>
            <a:r>
              <a:rPr lang="en-US" altLang="zh-CN" sz="2000" kern="100" dirty="0">
                <a:latin typeface="Times New Roman"/>
                <a:ea typeface="宋体"/>
              </a:rPr>
              <a:t>b1</a:t>
            </a:r>
            <a:r>
              <a:rPr lang="zh-CN" altLang="en-US" sz="2000" kern="100" dirty="0">
                <a:latin typeface="Times New Roman"/>
                <a:ea typeface="宋体"/>
              </a:rPr>
              <a:t>的第</a:t>
            </a:r>
            <a:r>
              <a:rPr lang="en-US" altLang="zh-CN" sz="2000" kern="100" dirty="0">
                <a:latin typeface="Times New Roman"/>
                <a:ea typeface="宋体"/>
              </a:rPr>
              <a:t>9</a:t>
            </a:r>
            <a:r>
              <a:rPr lang="zh-CN" altLang="en-US" sz="2000" kern="100" dirty="0">
                <a:latin typeface="Times New Roman"/>
                <a:ea typeface="宋体"/>
              </a:rPr>
              <a:t>帧粘贴效果；</a:t>
            </a:r>
            <a:endParaRPr lang="zh-CN" altLang="en-US" sz="2000" kern="100" dirty="0">
              <a:latin typeface="Times New Roman"/>
              <a:ea typeface="宋体"/>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2600" y="2923223"/>
            <a:ext cx="5791200"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761821"/>
            <a:ext cx="8458200" cy="1200329"/>
          </a:xfrm>
          <a:prstGeom prst="rect">
            <a:avLst/>
          </a:prstGeom>
        </p:spPr>
        <p:txBody>
          <a:bodyPr wrap="square">
            <a:spAutoFit/>
          </a:bodyPr>
          <a:lstStyle/>
          <a:p>
            <a:pPr indent="542925" algn="just">
              <a:lnSpc>
                <a:spcPct val="120000"/>
              </a:lnSpc>
              <a:spcAft>
                <a:spcPts val="1000"/>
              </a:spcAft>
            </a:pPr>
            <a:r>
              <a:rPr lang="zh-CN" altLang="en-US" sz="2000" kern="100" dirty="0" smtClean="0">
                <a:latin typeface="Times New Roman"/>
                <a:ea typeface="宋体"/>
              </a:rPr>
              <a:t>步骤</a:t>
            </a:r>
            <a:r>
              <a:rPr lang="en-US" altLang="zh-CN" sz="2000" kern="100" dirty="0">
                <a:latin typeface="Times New Roman"/>
                <a:ea typeface="宋体"/>
              </a:rPr>
              <a:t>6</a:t>
            </a:r>
            <a:r>
              <a:rPr lang="zh-CN" altLang="en-US" sz="2000" kern="100" dirty="0">
                <a:latin typeface="Times New Roman"/>
                <a:ea typeface="宋体"/>
              </a:rPr>
              <a:t>：创建影片剪辑。在轮廓面板中选中所有对象，单击菜单栏“修改”→“组合”→“组合为影片剪辑”（</a:t>
            </a:r>
            <a:r>
              <a:rPr lang="zh-CN" altLang="en-US" sz="2000" kern="100" dirty="0" smtClean="0">
                <a:latin typeface="Times New Roman"/>
                <a:ea typeface="宋体"/>
              </a:rPr>
              <a:t>见左</a:t>
            </a:r>
            <a:r>
              <a:rPr lang="zh-CN" altLang="en-US" sz="2000" kern="100" dirty="0">
                <a:latin typeface="Times New Roman"/>
                <a:ea typeface="宋体"/>
              </a:rPr>
              <a:t>图），之后修改影片剪辑名称为“舞动翅膀的蝴蝶”（</a:t>
            </a:r>
            <a:r>
              <a:rPr lang="zh-CN" altLang="en-US" sz="2000" kern="100" dirty="0" smtClean="0">
                <a:latin typeface="Times New Roman"/>
                <a:ea typeface="宋体"/>
              </a:rPr>
              <a:t>见右</a:t>
            </a:r>
            <a:r>
              <a:rPr lang="zh-CN" altLang="en-US" sz="2000" kern="100" dirty="0">
                <a:latin typeface="Times New Roman"/>
                <a:ea typeface="宋体"/>
              </a:rPr>
              <a:t>图，此时影片中只有该影片剪辑）；</a:t>
            </a:r>
            <a:endParaRPr lang="zh-CN" altLang="en-US" sz="2000" kern="100" dirty="0">
              <a:latin typeface="Times New Roman"/>
              <a:ea typeface="宋体"/>
            </a:endParaRPr>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1600" y="2059613"/>
            <a:ext cx="6743343" cy="249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85750"/>
            <a:ext cx="8458200" cy="1164999"/>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7</a:t>
            </a:r>
            <a:r>
              <a:rPr lang="zh-CN" altLang="en-US" sz="2000" kern="100" dirty="0">
                <a:latin typeface="Times New Roman"/>
                <a:ea typeface="宋体"/>
              </a:rPr>
              <a:t>：为“舞动翅膀的蝴蝶”影片剪辑创建动作路径。移动“舞动翅膀的蝴蝶”对象到起始位置，使用“动作路径”工具创建一条曲线动作路径（路径上有</a:t>
            </a:r>
            <a:r>
              <a:rPr lang="en-US" altLang="zh-CN" sz="2000" kern="100" dirty="0">
                <a:latin typeface="Times New Roman"/>
                <a:ea typeface="宋体"/>
              </a:rPr>
              <a:t>3</a:t>
            </a:r>
            <a:r>
              <a:rPr lang="zh-CN" altLang="en-US" sz="2000" kern="100" dirty="0">
                <a:latin typeface="Times New Roman"/>
                <a:ea typeface="宋体"/>
              </a:rPr>
              <a:t>个节点），之后调整该路径</a:t>
            </a:r>
            <a:r>
              <a:rPr lang="zh-CN" altLang="en-US" sz="2000" kern="100" dirty="0" smtClean="0">
                <a:latin typeface="Times New Roman"/>
                <a:ea typeface="宋体"/>
              </a:rPr>
              <a:t>为</a:t>
            </a:r>
            <a:r>
              <a:rPr lang="zh-CN" altLang="en-US" sz="2000" kern="100" dirty="0">
                <a:latin typeface="Times New Roman"/>
                <a:ea typeface="宋体"/>
              </a:rPr>
              <a:t>下</a:t>
            </a:r>
            <a:r>
              <a:rPr lang="zh-CN" altLang="en-US" sz="2000" kern="100" dirty="0" smtClean="0">
                <a:latin typeface="Times New Roman"/>
                <a:ea typeface="宋体"/>
              </a:rPr>
              <a:t>图所</a:t>
            </a:r>
            <a:r>
              <a:rPr lang="zh-CN" altLang="en-US" sz="2000" kern="100" dirty="0">
                <a:latin typeface="Times New Roman"/>
                <a:ea typeface="宋体"/>
              </a:rPr>
              <a:t>示曲线；</a:t>
            </a:r>
            <a:endParaRPr lang="zh-CN" altLang="en-US" sz="2000" kern="100" dirty="0">
              <a:latin typeface="Times New Roman"/>
              <a:ea typeface="宋体"/>
            </a:endParaRPr>
          </a:p>
        </p:txBody>
      </p:sp>
      <p:pic>
        <p:nvPicPr>
          <p:cNvPr id="1331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57325" y="1524000"/>
            <a:ext cx="631507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85750"/>
            <a:ext cx="8458200" cy="795667"/>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8</a:t>
            </a:r>
            <a:r>
              <a:rPr lang="zh-CN" altLang="en-US" sz="2000" kern="100" dirty="0">
                <a:latin typeface="Times New Roman"/>
                <a:ea typeface="宋体"/>
              </a:rPr>
              <a:t>：调整关键帧对象角度。选中影片剪辑，单击“再成形工具”工具后在该影片剪辑的动作路径上选中第</a:t>
            </a:r>
            <a:r>
              <a:rPr lang="en-US" altLang="zh-CN" sz="2000" kern="100" dirty="0">
                <a:latin typeface="Times New Roman"/>
                <a:ea typeface="宋体"/>
              </a:rPr>
              <a:t>1</a:t>
            </a:r>
            <a:r>
              <a:rPr lang="zh-CN" altLang="en-US" sz="2000" kern="100" dirty="0">
                <a:latin typeface="Times New Roman"/>
                <a:ea typeface="宋体"/>
              </a:rPr>
              <a:t>个路径节点，利用</a:t>
            </a:r>
            <a:r>
              <a:rPr lang="zh-CN" altLang="en-US" sz="2000" kern="100" dirty="0" smtClean="0">
                <a:latin typeface="Times New Roman"/>
                <a:ea typeface="宋体"/>
              </a:rPr>
              <a:t>“变形工具”</a:t>
            </a:r>
            <a:endParaRPr lang="zh-CN" altLang="en-US" sz="2000" kern="100" dirty="0">
              <a:latin typeface="Times New Roman"/>
              <a:ea typeface="宋体"/>
            </a:endParaRPr>
          </a:p>
        </p:txBody>
      </p:sp>
      <p:sp>
        <p:nvSpPr>
          <p:cNvPr id="2" name="矩形 1"/>
          <p:cNvSpPr/>
          <p:nvPr/>
        </p:nvSpPr>
        <p:spPr>
          <a:xfrm>
            <a:off x="304800" y="1047750"/>
            <a:ext cx="2286000" cy="2642326"/>
          </a:xfrm>
          <a:prstGeom prst="rect">
            <a:avLst/>
          </a:prstGeom>
        </p:spPr>
        <p:txBody>
          <a:bodyPr>
            <a:spAutoFit/>
          </a:bodyPr>
          <a:lstStyle/>
          <a:p>
            <a:pPr algn="l">
              <a:lnSpc>
                <a:spcPct val="120000"/>
              </a:lnSpc>
            </a:pPr>
            <a:r>
              <a:rPr lang="zh-CN" altLang="en-US" sz="2000" kern="100" dirty="0">
                <a:latin typeface="Times New Roman"/>
                <a:ea typeface="宋体"/>
              </a:rPr>
              <a:t>适当旋转该影片剪辑使其角度与动作路径方向基本保持一致；分别修改第</a:t>
            </a:r>
            <a:r>
              <a:rPr lang="en-US" altLang="zh-CN" sz="2000" kern="100" dirty="0">
                <a:latin typeface="Times New Roman"/>
                <a:ea typeface="宋体"/>
              </a:rPr>
              <a:t>2</a:t>
            </a: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个节点时蝴蝶的旋转角度；（如图所示）</a:t>
            </a:r>
            <a:endParaRPr lang="zh-CN" altLang="en-US" sz="2000" kern="100" dirty="0">
              <a:latin typeface="Times New Roman"/>
              <a:ea typeface="宋体"/>
            </a:endParaRPr>
          </a:p>
        </p:txBody>
      </p:sp>
      <p:pic>
        <p:nvPicPr>
          <p:cNvPr id="14339"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98087" y="1081417"/>
            <a:ext cx="6341113" cy="39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809441"/>
            <a:ext cx="8458200" cy="3524619"/>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9</a:t>
            </a:r>
            <a:r>
              <a:rPr lang="zh-CN" altLang="en-US" sz="2000" kern="100" dirty="0">
                <a:latin typeface="Times New Roman"/>
                <a:ea typeface="宋体"/>
              </a:rPr>
              <a:t>：时间轴面板选中两个关键帧，之后在效果面板中勾选“适应路径”；</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10</a:t>
            </a:r>
            <a:r>
              <a:rPr lang="zh-CN" altLang="en-US" sz="2000" kern="100" dirty="0">
                <a:latin typeface="Times New Roman"/>
                <a:ea typeface="宋体"/>
              </a:rPr>
              <a:t>：在时间轴面板中设置“舞动翅膀的蝴蝶”影片剪辑两段移动特效均持续</a:t>
            </a:r>
            <a:r>
              <a:rPr lang="en-US" altLang="zh-CN" sz="2000" kern="100" dirty="0">
                <a:latin typeface="Times New Roman"/>
                <a:ea typeface="宋体"/>
              </a:rPr>
              <a:t>45</a:t>
            </a:r>
            <a:r>
              <a:rPr lang="zh-CN" altLang="en-US" sz="2000" kern="100" dirty="0">
                <a:latin typeface="Times New Roman"/>
                <a:ea typeface="宋体"/>
              </a:rPr>
              <a:t>帧；</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按</a:t>
            </a:r>
            <a:r>
              <a:rPr lang="en-US" altLang="zh-CN" sz="2000" kern="100" dirty="0" err="1">
                <a:latin typeface="Times New Roman"/>
                <a:ea typeface="宋体"/>
              </a:rPr>
              <a:t>Ctrl+Enter</a:t>
            </a:r>
            <a:r>
              <a:rPr lang="zh-CN" altLang="en-US" sz="2000" kern="100" dirty="0">
                <a:latin typeface="Times New Roman"/>
                <a:ea typeface="宋体"/>
              </a:rPr>
              <a:t>测试影片可以看到飞舞的蝴蝶，之后停止测试进入步骤</a:t>
            </a:r>
            <a:r>
              <a:rPr lang="en-US" altLang="zh-CN" sz="2000" kern="100" dirty="0">
                <a:latin typeface="Times New Roman"/>
                <a:ea typeface="宋体"/>
              </a:rPr>
              <a:t>11</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11</a:t>
            </a:r>
            <a:r>
              <a:rPr lang="zh-CN" altLang="en-US" sz="2000" kern="100" dirty="0">
                <a:latin typeface="Times New Roman"/>
                <a:ea typeface="宋体"/>
              </a:rPr>
              <a:t>：在舞台上得到多个飞舞的蝴蝶</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）在轮廓面板中选中“舞动翅膀的蝴蝶”影片剪辑，按步骤</a:t>
            </a:r>
            <a:r>
              <a:rPr lang="en-US" altLang="zh-CN" sz="2000" kern="100" dirty="0">
                <a:latin typeface="Times New Roman"/>
                <a:ea typeface="宋体"/>
              </a:rPr>
              <a:t>6</a:t>
            </a:r>
            <a:r>
              <a:rPr lang="zh-CN" altLang="en-US" sz="2000" kern="100" dirty="0">
                <a:latin typeface="Times New Roman"/>
                <a:ea typeface="宋体"/>
              </a:rPr>
              <a:t>将设置好动画的影片剪辑创建为新的影片剪辑，并更名为“飞舞的蝴蝶”；</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720951"/>
            <a:ext cx="8458200" cy="3626634"/>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）右击轮廓面板中的“飞舞的蝴蝶”影片剪辑，选择“库”→“添加到库”，</a:t>
            </a:r>
            <a:r>
              <a:rPr lang="zh-CN" altLang="en-US" sz="2000" kern="100" dirty="0" smtClean="0">
                <a:latin typeface="Times New Roman"/>
                <a:ea typeface="宋体"/>
              </a:rPr>
              <a:t>按下图设置</a:t>
            </a:r>
            <a:r>
              <a:rPr lang="zh-CN" altLang="en-US" sz="2000" kern="100" dirty="0">
                <a:latin typeface="Times New Roman"/>
                <a:ea typeface="宋体"/>
              </a:rPr>
              <a:t>“添加到库”对话框之后单击“确定”按钮，在内容面板的库选项可以看到影片剪入库了（</a:t>
            </a:r>
            <a:r>
              <a:rPr lang="zh-CN" altLang="en-US" sz="2000" kern="100" dirty="0" smtClean="0">
                <a:latin typeface="Times New Roman"/>
                <a:ea typeface="宋体"/>
              </a:rPr>
              <a:t>见下图）；</a:t>
            </a:r>
            <a:endParaRPr lang="en-US" altLang="zh-CN" sz="2000" kern="100" dirty="0" smtClean="0">
              <a:latin typeface="Times New Roman"/>
              <a:ea typeface="宋体"/>
            </a:endParaRPr>
          </a:p>
          <a:p>
            <a:pPr indent="542925" algn="just">
              <a:lnSpc>
                <a:spcPct val="120000"/>
              </a:lnSpc>
              <a:spcAft>
                <a:spcPts val="1000"/>
              </a:spcAft>
            </a:pPr>
            <a:endParaRPr lang="en-US" altLang="zh-CN" sz="2000" kern="100" dirty="0">
              <a:latin typeface="Times New Roman"/>
              <a:ea typeface="宋体"/>
            </a:endParaRPr>
          </a:p>
          <a:p>
            <a:pPr indent="542925" algn="just">
              <a:lnSpc>
                <a:spcPct val="120000"/>
              </a:lnSpc>
              <a:spcAft>
                <a:spcPts val="1000"/>
              </a:spcAft>
            </a:pPr>
            <a:endParaRPr lang="en-US" altLang="zh-CN" sz="2000" kern="100" dirty="0" smtClean="0">
              <a:latin typeface="Times New Roman"/>
              <a:ea typeface="宋体"/>
            </a:endParaRPr>
          </a:p>
          <a:p>
            <a:pPr indent="542925" algn="just">
              <a:lnSpc>
                <a:spcPct val="120000"/>
              </a:lnSpc>
              <a:spcAft>
                <a:spcPts val="1000"/>
              </a:spcAft>
            </a:pPr>
            <a:endParaRPr lang="en-US" altLang="zh-CN" sz="2000" kern="100" dirty="0">
              <a:latin typeface="Times New Roman"/>
              <a:ea typeface="宋体"/>
            </a:endParaRPr>
          </a:p>
          <a:p>
            <a:pPr indent="542925" algn="just">
              <a:lnSpc>
                <a:spcPct val="120000"/>
              </a:lnSpc>
              <a:spcAft>
                <a:spcPts val="1000"/>
              </a:spcAft>
            </a:pPr>
            <a:endParaRPr lang="en-US" altLang="zh-CN" sz="2000" kern="100" dirty="0" smtClean="0">
              <a:latin typeface="Times New Roman"/>
              <a:ea typeface="宋体"/>
            </a:endParaRPr>
          </a:p>
          <a:p>
            <a:r>
              <a:rPr lang="zh-CN" altLang="zh-CN" sz="2000" kern="100" dirty="0">
                <a:latin typeface="Times New Roman"/>
                <a:ea typeface="宋体"/>
              </a:rPr>
              <a:t>（</a:t>
            </a:r>
            <a:r>
              <a:rPr lang="en-US" altLang="zh-CN" sz="2000" kern="100" dirty="0">
                <a:latin typeface="Times New Roman"/>
                <a:ea typeface="宋体"/>
              </a:rPr>
              <a:t>3</a:t>
            </a:r>
            <a:r>
              <a:rPr lang="zh-CN" altLang="zh-CN" sz="2000" kern="100" dirty="0">
                <a:latin typeface="Times New Roman"/>
                <a:ea typeface="宋体"/>
              </a:rPr>
              <a:t>）在内容面板的库中拖动“飞舞的蝴蝶”到舞台中，重复</a:t>
            </a:r>
            <a:r>
              <a:rPr lang="en-US" altLang="zh-CN" sz="2000" kern="100" dirty="0">
                <a:latin typeface="Times New Roman"/>
                <a:ea typeface="宋体"/>
              </a:rPr>
              <a:t>3</a:t>
            </a:r>
            <a:r>
              <a:rPr lang="zh-CN" altLang="zh-CN" sz="2000" kern="100" dirty="0">
                <a:latin typeface="Times New Roman"/>
                <a:ea typeface="宋体"/>
              </a:rPr>
              <a:t>次；</a:t>
            </a:r>
            <a:endParaRPr lang="zh-CN" altLang="en-US" sz="2000" kern="100" dirty="0">
              <a:latin typeface="Times New Roman"/>
              <a:ea typeface="宋体"/>
            </a:endParaRPr>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1001" y="2038349"/>
            <a:ext cx="8382000" cy="1724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514350"/>
            <a:ext cx="8458200" cy="426335"/>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a:t>
            </a:r>
            <a:r>
              <a:rPr lang="en-US" altLang="zh-CN" sz="2000" kern="100" dirty="0">
                <a:latin typeface="Times New Roman"/>
                <a:ea typeface="宋体"/>
              </a:rPr>
              <a:t>4</a:t>
            </a:r>
            <a:r>
              <a:rPr lang="zh-CN" altLang="en-US" sz="2000" kern="100" dirty="0">
                <a:latin typeface="Times New Roman"/>
                <a:ea typeface="宋体"/>
              </a:rPr>
              <a:t>）适当调整舞台中的</a:t>
            </a:r>
            <a:r>
              <a:rPr lang="en-US" altLang="zh-CN" sz="2000" kern="100" dirty="0">
                <a:latin typeface="Times New Roman"/>
                <a:ea typeface="宋体"/>
              </a:rPr>
              <a:t>3</a:t>
            </a:r>
            <a:r>
              <a:rPr lang="zh-CN" altLang="en-US" sz="2000" kern="100" dirty="0">
                <a:latin typeface="Times New Roman"/>
                <a:ea typeface="宋体"/>
              </a:rPr>
              <a:t>只蝴蝶的大小和方向；（</a:t>
            </a:r>
            <a:r>
              <a:rPr lang="zh-CN" altLang="en-US" sz="2000" kern="100" dirty="0" smtClean="0">
                <a:latin typeface="Times New Roman"/>
                <a:ea typeface="宋体"/>
              </a:rPr>
              <a:t>参见下图）</a:t>
            </a:r>
            <a:endParaRPr lang="zh-CN" altLang="en-US" sz="2000" kern="100" dirty="0">
              <a:latin typeface="Times New Roman"/>
              <a:ea typeface="宋体"/>
            </a:endParaRPr>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04938" y="1057275"/>
            <a:ext cx="6334125"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809441"/>
            <a:ext cx="8458200" cy="1293239"/>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按</a:t>
            </a:r>
            <a:r>
              <a:rPr lang="en-US" altLang="zh-CN" sz="2000" kern="100" dirty="0" err="1">
                <a:latin typeface="Times New Roman"/>
                <a:ea typeface="宋体"/>
              </a:rPr>
              <a:t>Ctrl+Enter</a:t>
            </a:r>
            <a:r>
              <a:rPr lang="zh-CN" altLang="en-US" sz="2000" kern="100" dirty="0">
                <a:latin typeface="Times New Roman"/>
                <a:ea typeface="宋体"/>
              </a:rPr>
              <a:t>测试影片可以看到</a:t>
            </a:r>
            <a:r>
              <a:rPr lang="en-US" altLang="zh-CN" sz="2000" kern="100" dirty="0">
                <a:latin typeface="Times New Roman"/>
                <a:ea typeface="宋体"/>
              </a:rPr>
              <a:t>3</a:t>
            </a:r>
            <a:r>
              <a:rPr lang="zh-CN" altLang="en-US" sz="2000" kern="100" dirty="0">
                <a:latin typeface="Times New Roman"/>
                <a:ea typeface="宋体"/>
              </a:rPr>
              <a:t>只飞舞的蝴蝶，之后停止测试进入步骤</a:t>
            </a:r>
            <a:r>
              <a:rPr lang="en-US" altLang="zh-CN" sz="2000" kern="100" dirty="0">
                <a:latin typeface="Times New Roman"/>
                <a:ea typeface="宋体"/>
              </a:rPr>
              <a:t>12</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a:t>
            </a:r>
            <a:r>
              <a:rPr lang="en-US" altLang="zh-CN" sz="2000" kern="100" dirty="0">
                <a:latin typeface="Times New Roman"/>
                <a:ea typeface="宋体"/>
              </a:rPr>
              <a:t>12</a:t>
            </a:r>
            <a:r>
              <a:rPr lang="zh-CN" altLang="en-US" sz="2000" kern="100" dirty="0">
                <a:latin typeface="Times New Roman"/>
                <a:ea typeface="宋体"/>
              </a:rPr>
              <a:t>：保存文件为“飞舞的蝴蝶</a:t>
            </a:r>
            <a:r>
              <a:rPr lang="en-US" altLang="zh-CN" sz="2000" kern="100" dirty="0">
                <a:latin typeface="Times New Roman"/>
                <a:ea typeface="宋体"/>
              </a:rPr>
              <a:t>.</a:t>
            </a:r>
            <a:r>
              <a:rPr lang="en-US" altLang="zh-CN" sz="2000" kern="100" dirty="0" err="1">
                <a:latin typeface="Times New Roman"/>
                <a:ea typeface="宋体"/>
              </a:rPr>
              <a:t>swi</a:t>
            </a:r>
            <a:r>
              <a:rPr lang="en-US" altLang="zh-CN" sz="2000" kern="100" dirty="0">
                <a:latin typeface="Times New Roman"/>
                <a:ea typeface="宋体"/>
              </a:rPr>
              <a:t>”</a:t>
            </a:r>
            <a:r>
              <a:rPr lang="zh-CN" altLang="en-US" sz="2000" kern="100" dirty="0">
                <a:latin typeface="Times New Roman"/>
                <a:ea typeface="宋体"/>
              </a:rPr>
              <a:t>和“飞舞的蝴蝶</a:t>
            </a:r>
            <a:r>
              <a:rPr lang="en-US" altLang="zh-CN" sz="2000" kern="100" dirty="0">
                <a:latin typeface="Times New Roman"/>
                <a:ea typeface="宋体"/>
              </a:rPr>
              <a:t>.</a:t>
            </a:r>
            <a:r>
              <a:rPr lang="en-US" altLang="zh-CN" sz="2000" kern="100" dirty="0" err="1">
                <a:latin typeface="Times New Roman"/>
                <a:ea typeface="宋体"/>
              </a:rPr>
              <a:t>swf</a:t>
            </a:r>
            <a:r>
              <a:rPr lang="en-US" altLang="zh-CN" sz="2000" kern="100" dirty="0">
                <a:latin typeface="Times New Roman"/>
                <a:ea typeface="宋体"/>
              </a:rPr>
              <a:t>”</a:t>
            </a:r>
            <a:r>
              <a:rPr lang="zh-CN" altLang="en-US" sz="2000" kern="100" dirty="0">
                <a:latin typeface="Times New Roman"/>
                <a:ea typeface="宋体"/>
              </a:rPr>
              <a:t>。</a:t>
            </a:r>
            <a:endParaRPr lang="zh-CN" altLang="en-US" sz="2000" kern="100" dirty="0">
              <a:latin typeface="Times New Roman"/>
              <a:ea typeface="宋体"/>
            </a:endParaRPr>
          </a:p>
        </p:txBody>
      </p:sp>
      <p:grpSp>
        <p:nvGrpSpPr>
          <p:cNvPr id="4" name="组合 3"/>
          <p:cNvGrpSpPr/>
          <p:nvPr/>
        </p:nvGrpSpPr>
        <p:grpSpPr>
          <a:xfrm>
            <a:off x="1049744" y="2751295"/>
            <a:ext cx="7044513" cy="1347788"/>
            <a:chOff x="1066800" y="2910482"/>
            <a:chExt cx="7044513" cy="1347788"/>
          </a:xfrm>
        </p:grpSpPr>
        <p:sp>
          <p:nvSpPr>
            <p:cNvPr id="5" name="Rectangle 11"/>
            <p:cNvSpPr/>
            <p:nvPr/>
          </p:nvSpPr>
          <p:spPr bwMode="auto">
            <a:xfrm>
              <a:off x="1066800" y="2910482"/>
              <a:ext cx="1085850" cy="1347788"/>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6" name="Rectangle 12"/>
            <p:cNvSpPr/>
            <p:nvPr/>
          </p:nvSpPr>
          <p:spPr bwMode="auto">
            <a:xfrm>
              <a:off x="1066800" y="3653432"/>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600" dirty="0" smtClean="0">
                  <a:solidFill>
                    <a:srgbClr val="FFFFFF"/>
                  </a:solidFill>
                  <a:latin typeface="Open Sans" charset="0"/>
                  <a:cs typeface="Open Sans" charset="0"/>
                  <a:sym typeface="Open Sans" charset="0"/>
                </a:rPr>
                <a:t>提示</a:t>
              </a:r>
              <a:endParaRPr lang="en-US" sz="2600" dirty="0">
                <a:solidFill>
                  <a:srgbClr val="FFFFFF"/>
                </a:solidFill>
                <a:latin typeface="Open Sans" charset="0"/>
                <a:cs typeface="Open Sans" charset="0"/>
                <a:sym typeface="Open Sans" charset="0"/>
              </a:endParaRPr>
            </a:p>
          </p:txBody>
        </p:sp>
        <p:sp>
          <p:nvSpPr>
            <p:cNvPr id="7" name="AutoShape 13"/>
            <p:cNvSpPr/>
            <p:nvPr/>
          </p:nvSpPr>
          <p:spPr bwMode="auto">
            <a:xfrm>
              <a:off x="1415653" y="3190874"/>
              <a:ext cx="378023" cy="36671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8" name="Rectangle 11"/>
            <p:cNvSpPr/>
            <p:nvPr/>
          </p:nvSpPr>
          <p:spPr bwMode="auto">
            <a:xfrm>
              <a:off x="2152649" y="2910482"/>
              <a:ext cx="5958664" cy="1347788"/>
            </a:xfrm>
            <a:prstGeom prst="rect">
              <a:avLst/>
            </a:prstGeom>
            <a:solidFill>
              <a:schemeClr val="bg1">
                <a:lumMod val="75000"/>
              </a:schemeClr>
            </a:solidFill>
            <a:ln>
              <a:noFill/>
            </a:ln>
          </p:spPr>
          <p:txBody>
            <a:bodyPr lIns="0" tIns="0" rIns="0" bIns="0" anchor="ctr" anchorCtr="1"/>
            <a:lstStyle/>
            <a:p>
              <a:pPr algn="l"/>
              <a:r>
                <a:rPr lang="zh-CN" altLang="en-US" dirty="0"/>
                <a:t>如果你的影片剪辑动画只播放一次，请在其属性面板中取消勾选“结束时停止播放”。</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1495117"/>
            <a:ext cx="8120518" cy="2693045"/>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在动画设计中，我们往往利用按钮控制影片播放、场景跳转或超链接等。使用按钮的一般步骤如下：</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第一</a:t>
            </a:r>
            <a:r>
              <a:rPr lang="zh-CN" altLang="en-US" sz="2000" kern="100" dirty="0" smtClean="0">
                <a:latin typeface="Times New Roman"/>
                <a:ea typeface="宋体"/>
              </a:rPr>
              <a:t>步，创建</a:t>
            </a:r>
            <a:r>
              <a:rPr lang="zh-CN" altLang="en-US" sz="2000" kern="100" dirty="0">
                <a:latin typeface="Times New Roman"/>
                <a:ea typeface="宋体"/>
              </a:rPr>
              <a:t>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第二步，设置鼠标不同状态时按钮的外观；（如果是静态按钮，此步骤可以省略）</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第三步，编写脚本以实现影片控制、场景跳转或超链接等</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3" name="组合 2"/>
          <p:cNvGrpSpPr/>
          <p:nvPr/>
        </p:nvGrpSpPr>
        <p:grpSpPr>
          <a:xfrm>
            <a:off x="413882" y="819150"/>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按钮</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3</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400" y="1504950"/>
            <a:ext cx="8153400" cy="2764859"/>
          </a:xfrm>
          <a:prstGeom prst="rect">
            <a:avLst/>
          </a:prstGeom>
        </p:spPr>
        <p:txBody>
          <a:bodyPr wrap="square">
            <a:spAutoFit/>
          </a:bodyPr>
          <a:lstStyle/>
          <a:p>
            <a:pPr indent="542925" algn="just">
              <a:lnSpc>
                <a:spcPct val="110000"/>
              </a:lnSpc>
              <a:spcAft>
                <a:spcPts val="1000"/>
              </a:spcAft>
            </a:pPr>
            <a:r>
              <a:rPr lang="zh-CN" altLang="en-US" sz="2000" kern="100" dirty="0">
                <a:latin typeface="Times New Roman"/>
                <a:ea typeface="宋体"/>
              </a:rPr>
              <a:t>打开“飞舞的蝴蝶</a:t>
            </a:r>
            <a:r>
              <a:rPr lang="en-US" altLang="zh-CN" sz="2000" kern="100" dirty="0">
                <a:latin typeface="Times New Roman"/>
                <a:ea typeface="宋体"/>
              </a:rPr>
              <a:t>.</a:t>
            </a:r>
            <a:r>
              <a:rPr lang="en-US" altLang="zh-CN" sz="2000" kern="100" dirty="0" err="1">
                <a:latin typeface="Times New Roman"/>
                <a:ea typeface="宋体"/>
              </a:rPr>
              <a:t>swi</a:t>
            </a:r>
            <a:r>
              <a:rPr lang="en-US" altLang="zh-CN" sz="2000" kern="100" dirty="0">
                <a:latin typeface="Times New Roman"/>
                <a:ea typeface="宋体"/>
              </a:rPr>
              <a:t>”</a:t>
            </a:r>
            <a:r>
              <a:rPr lang="zh-CN" altLang="en-US" sz="2000" kern="100" dirty="0">
                <a:latin typeface="Times New Roman"/>
                <a:ea typeface="宋体"/>
              </a:rPr>
              <a:t>文件，按如下步骤完成按钮制作。</a:t>
            </a:r>
            <a:endParaRPr lang="zh-CN" altLang="en-US" sz="2000" kern="100" dirty="0">
              <a:latin typeface="Times New Roman"/>
              <a:ea typeface="宋体"/>
            </a:endParaRPr>
          </a:p>
          <a:p>
            <a:pPr indent="542925" algn="just">
              <a:lnSpc>
                <a:spcPct val="110000"/>
              </a:lnSpc>
              <a:spcAft>
                <a:spcPts val="1000"/>
              </a:spcAft>
            </a:pPr>
            <a:r>
              <a:rPr lang="zh-CN" altLang="en-US" sz="2000" kern="100" dirty="0">
                <a:latin typeface="Times New Roman"/>
                <a:ea typeface="宋体"/>
              </a:rPr>
              <a:t>步骤</a:t>
            </a:r>
            <a:r>
              <a:rPr lang="en-US" altLang="zh-CN" sz="2000" kern="100" dirty="0">
                <a:latin typeface="Times New Roman"/>
                <a:ea typeface="宋体"/>
              </a:rPr>
              <a:t>1</a:t>
            </a:r>
            <a:r>
              <a:rPr lang="zh-CN" altLang="en-US" sz="2000" kern="100" dirty="0">
                <a:latin typeface="Times New Roman"/>
                <a:ea typeface="宋体"/>
              </a:rPr>
              <a:t>：创建按钮</a:t>
            </a:r>
            <a:endParaRPr lang="zh-CN" altLang="en-US" sz="2000" kern="100" dirty="0">
              <a:latin typeface="Times New Roman"/>
              <a:ea typeface="宋体"/>
            </a:endParaRPr>
          </a:p>
          <a:p>
            <a:pPr indent="542925" algn="just">
              <a:lnSpc>
                <a:spcPct val="110000"/>
              </a:lnSpc>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）“播放”按钮</a:t>
            </a:r>
            <a:endParaRPr lang="zh-CN" altLang="en-US" sz="2000" kern="100" dirty="0">
              <a:latin typeface="Times New Roman"/>
              <a:ea typeface="宋体"/>
            </a:endParaRPr>
          </a:p>
          <a:p>
            <a:pPr indent="542925" algn="just">
              <a:lnSpc>
                <a:spcPct val="110000"/>
              </a:lnSpc>
              <a:spcAft>
                <a:spcPts val="1000"/>
              </a:spcAft>
            </a:pPr>
            <a:r>
              <a:rPr lang="zh-CN" altLang="en-US" sz="2000" kern="100" dirty="0">
                <a:latin typeface="Times New Roman"/>
                <a:ea typeface="宋体"/>
              </a:rPr>
              <a:t>①导入本书素材“小圆形按钮</a:t>
            </a:r>
            <a:r>
              <a:rPr lang="en-US" altLang="zh-CN" sz="2000" kern="100" dirty="0">
                <a:latin typeface="Times New Roman"/>
                <a:ea typeface="宋体"/>
              </a:rPr>
              <a:t>Play-1.png”</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10000"/>
              </a:lnSpc>
              <a:spcAft>
                <a:spcPts val="1000"/>
              </a:spcAft>
            </a:pPr>
            <a:r>
              <a:rPr lang="zh-CN" altLang="en-US" sz="2000" kern="100" dirty="0">
                <a:latin typeface="Times New Roman"/>
                <a:ea typeface="宋体"/>
              </a:rPr>
              <a:t>②在导入的图像上右击鼠标，选择“转换”→“转换为按钮”；</a:t>
            </a:r>
            <a:endParaRPr lang="zh-CN" altLang="en-US" sz="2000" kern="100" dirty="0">
              <a:latin typeface="Times New Roman"/>
              <a:ea typeface="宋体"/>
            </a:endParaRPr>
          </a:p>
          <a:p>
            <a:pPr indent="542925" algn="just">
              <a:lnSpc>
                <a:spcPct val="110000"/>
              </a:lnSpc>
              <a:spcAft>
                <a:spcPts val="1000"/>
              </a:spcAft>
            </a:pPr>
            <a:r>
              <a:rPr lang="zh-CN" altLang="en-US" sz="2000" kern="100" dirty="0">
                <a:latin typeface="Times New Roman"/>
                <a:ea typeface="宋体"/>
              </a:rPr>
              <a:t>③在轮廓面板中修改该按钮名称为“</a:t>
            </a:r>
            <a:r>
              <a:rPr lang="en-US" altLang="zh-CN" sz="2000" kern="100" dirty="0">
                <a:latin typeface="Times New Roman"/>
                <a:ea typeface="宋体"/>
              </a:rPr>
              <a:t>_play”</a:t>
            </a:r>
            <a:r>
              <a:rPr lang="zh-CN" altLang="en-US" sz="2000" kern="100" dirty="0" smtClean="0">
                <a:latin typeface="Times New Roman"/>
                <a:ea typeface="宋体"/>
              </a:rPr>
              <a:t>。</a:t>
            </a:r>
            <a:endParaRPr lang="zh-CN" altLang="en-US" sz="2000" kern="100" dirty="0">
              <a:latin typeface="Times New Roman"/>
              <a:ea typeface="宋体"/>
            </a:endParaRPr>
          </a:p>
        </p:txBody>
      </p:sp>
      <p:grpSp>
        <p:nvGrpSpPr>
          <p:cNvPr id="6" name="组合 5"/>
          <p:cNvGrpSpPr/>
          <p:nvPr/>
        </p:nvGrpSpPr>
        <p:grpSpPr>
          <a:xfrm>
            <a:off x="800100" y="444886"/>
            <a:ext cx="7543800" cy="838200"/>
            <a:chOff x="1143000" y="133350"/>
            <a:chExt cx="7543800" cy="838200"/>
          </a:xfrm>
        </p:grpSpPr>
        <p:sp>
          <p:nvSpPr>
            <p:cNvPr id="7" name="Rectangle 8"/>
            <p:cNvSpPr/>
            <p:nvPr/>
          </p:nvSpPr>
          <p:spPr bwMode="auto">
            <a:xfrm>
              <a:off x="2362199" y="133350"/>
              <a:ext cx="6324601" cy="838200"/>
            </a:xfrm>
            <a:prstGeom prst="rect">
              <a:avLst/>
            </a:prstGeom>
            <a:solidFill>
              <a:srgbClr val="00B050"/>
            </a:solidFill>
            <a:ln w="25400">
              <a:solidFill>
                <a:schemeClr val="tx1">
                  <a:alpha val="0"/>
                </a:schemeClr>
              </a:solidFill>
              <a:miter lim="800000"/>
            </a:ln>
          </p:spPr>
          <p:txBody>
            <a:bodyPr lIns="0" tIns="0" rIns="0" bIns="0" anchor="ctr" anchorCtr="0"/>
            <a:lstStyle/>
            <a:p>
              <a:pPr algn="l">
                <a:spcBef>
                  <a:spcPts val="1000"/>
                </a:spcBef>
              </a:pPr>
              <a:r>
                <a:rPr lang="zh-CN" altLang="en-US" sz="2000" dirty="0">
                  <a:solidFill>
                    <a:srgbClr val="FFFFFF"/>
                  </a:solidFill>
                </a:rPr>
                <a:t>为例</a:t>
              </a:r>
              <a:r>
                <a:rPr lang="en-US" altLang="zh-CN" sz="2000" dirty="0">
                  <a:solidFill>
                    <a:srgbClr val="FFFFFF"/>
                  </a:solidFill>
                </a:rPr>
                <a:t>5</a:t>
              </a:r>
              <a:r>
                <a:rPr lang="zh-CN" altLang="en-US" sz="2000" dirty="0">
                  <a:solidFill>
                    <a:srgbClr val="FFFFFF"/>
                  </a:solidFill>
                </a:rPr>
                <a:t>动画文件“飞舞的蝴蝶</a:t>
              </a:r>
              <a:r>
                <a:rPr lang="en-US" altLang="zh-CN" sz="2000" dirty="0">
                  <a:solidFill>
                    <a:srgbClr val="FFFFFF"/>
                  </a:solidFill>
                </a:rPr>
                <a:t>.</a:t>
              </a:r>
              <a:r>
                <a:rPr lang="en-US" altLang="zh-CN" sz="2000" dirty="0" err="1">
                  <a:solidFill>
                    <a:srgbClr val="FFFFFF"/>
                  </a:solidFill>
                </a:rPr>
                <a:t>swi</a:t>
              </a:r>
              <a:r>
                <a:rPr lang="en-US" altLang="zh-CN" sz="2000" dirty="0">
                  <a:solidFill>
                    <a:srgbClr val="FFFFFF"/>
                  </a:solidFill>
                </a:rPr>
                <a:t>”</a:t>
              </a:r>
              <a:r>
                <a:rPr lang="zh-CN" altLang="en-US" sz="2000" dirty="0">
                  <a:solidFill>
                    <a:srgbClr val="FFFFFF"/>
                  </a:solidFill>
                </a:rPr>
                <a:t>场景添加</a:t>
              </a:r>
              <a:r>
                <a:rPr lang="en-US" altLang="zh-CN" sz="2000" dirty="0">
                  <a:solidFill>
                    <a:srgbClr val="FFFFFF"/>
                  </a:solidFill>
                </a:rPr>
                <a:t>4</a:t>
              </a:r>
              <a:r>
                <a:rPr lang="zh-CN" altLang="en-US" sz="2000" dirty="0">
                  <a:solidFill>
                    <a:srgbClr val="FFFFFF"/>
                  </a:solidFill>
                </a:rPr>
                <a:t>个按钮，分别为播放、暂停、转场和友情链接。</a:t>
              </a:r>
              <a:endParaRPr lang="en-US" sz="2000" dirty="0">
                <a:solidFill>
                  <a:srgbClr val="FFFFFF"/>
                </a:solidFill>
              </a:endParaRPr>
            </a:p>
          </p:txBody>
        </p:sp>
        <p:sp>
          <p:nvSpPr>
            <p:cNvPr id="10" name="Rectangle 11"/>
            <p:cNvSpPr/>
            <p:nvPr/>
          </p:nvSpPr>
          <p:spPr bwMode="auto">
            <a:xfrm>
              <a:off x="1143000" y="133350"/>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6】</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p:nvPr/>
        </p:nvSpPr>
        <p:spPr bwMode="auto">
          <a:xfrm>
            <a:off x="304800" y="209550"/>
            <a:ext cx="5415596"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2200" dirty="0">
                <a:solidFill>
                  <a:srgbClr val="4D4D4D"/>
                </a:solidFill>
                <a:latin typeface="Open Sans" charset="0"/>
                <a:cs typeface="Open Sans" charset="0"/>
                <a:sym typeface="Open Sans" charset="0"/>
              </a:rPr>
              <a:t>8.2.1 </a:t>
            </a:r>
            <a:r>
              <a:rPr lang="en-US" altLang="zh-CN" sz="2200" dirty="0" err="1">
                <a:solidFill>
                  <a:srgbClr val="4D4D4D"/>
                </a:solidFill>
                <a:latin typeface="Open Sans" charset="0"/>
                <a:cs typeface="Open Sans" charset="0"/>
                <a:sym typeface="Open Sans" charset="0"/>
              </a:rPr>
              <a:t>Ulead</a:t>
            </a:r>
            <a:r>
              <a:rPr lang="en-US" altLang="zh-CN" sz="2200" dirty="0">
                <a:solidFill>
                  <a:srgbClr val="4D4D4D"/>
                </a:solidFill>
                <a:latin typeface="Open Sans" charset="0"/>
                <a:cs typeface="Open Sans" charset="0"/>
                <a:sym typeface="Open Sans" charset="0"/>
              </a:rPr>
              <a:t> GIF Animator</a:t>
            </a:r>
            <a:r>
              <a:rPr lang="zh-CN" altLang="en-US" sz="2200" dirty="0">
                <a:solidFill>
                  <a:srgbClr val="4D4D4D"/>
                </a:solidFill>
                <a:latin typeface="Open Sans" charset="0"/>
                <a:cs typeface="Open Sans" charset="0"/>
                <a:sym typeface="Open Sans" charset="0"/>
              </a:rPr>
              <a:t>简介</a:t>
            </a:r>
            <a:endParaRPr lang="en-US" sz="2200" dirty="0">
              <a:solidFill>
                <a:srgbClr val="4D4D4D"/>
              </a:solidFill>
              <a:latin typeface="Open Sans" charset="0"/>
              <a:cs typeface="Open Sans" charset="0"/>
              <a:sym typeface="Open Sans" charset="0"/>
            </a:endParaRPr>
          </a:p>
        </p:txBody>
      </p:sp>
      <p:sp>
        <p:nvSpPr>
          <p:cNvPr id="7" name="Rectangle 8"/>
          <p:cNvSpPr/>
          <p:nvPr/>
        </p:nvSpPr>
        <p:spPr bwMode="auto">
          <a:xfrm>
            <a:off x="457200" y="602425"/>
            <a:ext cx="8153400" cy="571500"/>
          </a:xfrm>
          <a:prstGeom prst="rect">
            <a:avLst/>
          </a:prstGeom>
          <a:solidFill>
            <a:srgbClr val="00B050"/>
          </a:solidFill>
          <a:ln w="25400">
            <a:solidFill>
              <a:schemeClr val="tx1">
                <a:alpha val="0"/>
              </a:schemeClr>
            </a:solidFill>
            <a:miter lim="800000"/>
          </a:ln>
        </p:spPr>
        <p:txBody>
          <a:bodyPr lIns="0" tIns="0" rIns="0" bIns="0" anchor="ctr" anchorCtr="1"/>
          <a:lstStyle/>
          <a:p>
            <a:pPr indent="542925" algn="l">
              <a:spcBef>
                <a:spcPts val="1000"/>
              </a:spcBef>
            </a:pPr>
            <a:r>
              <a:rPr lang="en-US" altLang="zh-CN" sz="2200" dirty="0" err="1">
                <a:solidFill>
                  <a:schemeClr val="bg1"/>
                </a:solidFill>
              </a:rPr>
              <a:t>Ulead</a:t>
            </a:r>
            <a:r>
              <a:rPr lang="en-US" altLang="zh-CN" sz="2200" dirty="0">
                <a:solidFill>
                  <a:schemeClr val="bg1"/>
                </a:solidFill>
              </a:rPr>
              <a:t> GIF Animator</a:t>
            </a:r>
            <a:r>
              <a:rPr lang="zh-CN" altLang="en-US" sz="2200" dirty="0">
                <a:solidFill>
                  <a:schemeClr val="bg1"/>
                </a:solidFill>
              </a:rPr>
              <a:t>软件</a:t>
            </a:r>
            <a:r>
              <a:rPr lang="zh-CN" altLang="en-US" sz="2200" dirty="0" smtClean="0">
                <a:solidFill>
                  <a:schemeClr val="bg1"/>
                </a:solidFill>
              </a:rPr>
              <a:t>界面构成如下图所示。</a:t>
            </a:r>
            <a:endParaRPr lang="en-US" sz="2200" dirty="0">
              <a:solidFill>
                <a:schemeClr val="bg1"/>
              </a:solidFill>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62200" y="1238250"/>
            <a:ext cx="4191000" cy="3877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09550"/>
            <a:ext cx="8458200" cy="4519763"/>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）“暂停”按钮</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步骤同上，使用本书素材“小圆形按钮</a:t>
            </a:r>
            <a:r>
              <a:rPr lang="en-US" altLang="zh-CN" sz="2000" kern="100" dirty="0">
                <a:latin typeface="Times New Roman"/>
                <a:ea typeface="宋体"/>
              </a:rPr>
              <a:t>Pause-1.png”</a:t>
            </a:r>
            <a:r>
              <a:rPr lang="zh-CN" altLang="en-US" sz="2000" kern="100" dirty="0">
                <a:latin typeface="Times New Roman"/>
                <a:ea typeface="宋体"/>
              </a:rPr>
              <a:t>，该按钮名为“</a:t>
            </a:r>
            <a:r>
              <a:rPr lang="en-US" altLang="zh-CN" sz="2000" kern="100" dirty="0">
                <a:latin typeface="Times New Roman"/>
                <a:ea typeface="宋体"/>
              </a:rPr>
              <a:t>_pause”</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）“转场”按钮</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①导入本书素材“小长形按钮</a:t>
            </a:r>
            <a:r>
              <a:rPr lang="en-US" altLang="zh-CN" sz="2000" kern="100" dirty="0">
                <a:latin typeface="Times New Roman"/>
                <a:ea typeface="宋体"/>
              </a:rPr>
              <a:t>-1.png”</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②在导入的图像上右击，选择“转换”→“转换为按钮”；</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③在轮廓面板中修改该按钮名称为“</a:t>
            </a:r>
            <a:r>
              <a:rPr lang="en-US" altLang="zh-CN" sz="2000" kern="100" dirty="0">
                <a:latin typeface="Times New Roman"/>
                <a:ea typeface="宋体"/>
              </a:rPr>
              <a:t>_change”</a:t>
            </a:r>
            <a:r>
              <a:rPr lang="zh-CN" altLang="en-US" sz="2000" kern="100" dirty="0">
                <a:latin typeface="Times New Roman"/>
                <a:ea typeface="宋体"/>
              </a:rPr>
              <a:t>；</a:t>
            </a:r>
            <a:endParaRPr lang="zh-CN" altLang="en-US" sz="2000" kern="100" dirty="0">
              <a:latin typeface="Times New Roman"/>
              <a:ea typeface="宋体"/>
            </a:endParaRPr>
          </a:p>
          <a:p>
            <a:pPr indent="542925" algn="just">
              <a:lnSpc>
                <a:spcPct val="120000"/>
              </a:lnSpc>
              <a:spcAft>
                <a:spcPts val="1000"/>
              </a:spcAft>
            </a:pPr>
            <a:r>
              <a:rPr lang="zh-CN" altLang="en-US" sz="2000" kern="100" dirty="0">
                <a:latin typeface="Times New Roman"/>
                <a:ea typeface="宋体"/>
              </a:rPr>
              <a:t>④为按钮添加文本：在轮廓面板中展开“</a:t>
            </a:r>
            <a:r>
              <a:rPr lang="en-US" altLang="zh-CN" sz="2000" kern="100" dirty="0">
                <a:latin typeface="Times New Roman"/>
                <a:ea typeface="宋体"/>
              </a:rPr>
              <a:t>_change”</a:t>
            </a:r>
            <a:r>
              <a:rPr lang="zh-CN" altLang="en-US" sz="2000" kern="100" dirty="0">
                <a:latin typeface="Times New Roman"/>
                <a:ea typeface="宋体"/>
              </a:rPr>
              <a:t>按钮，单击“向上</a:t>
            </a:r>
            <a:r>
              <a:rPr lang="en-US" altLang="zh-CN" sz="2000" kern="100" dirty="0">
                <a:latin typeface="Times New Roman"/>
                <a:ea typeface="宋体"/>
              </a:rPr>
              <a:t>/</a:t>
            </a:r>
            <a:r>
              <a:rPr lang="zh-CN" altLang="en-US" sz="2000" kern="100" dirty="0">
                <a:latin typeface="Times New Roman"/>
                <a:ea typeface="宋体"/>
              </a:rPr>
              <a:t>移过</a:t>
            </a:r>
            <a:r>
              <a:rPr lang="en-US" altLang="zh-CN" sz="2000" kern="100" dirty="0">
                <a:latin typeface="Times New Roman"/>
                <a:ea typeface="宋体"/>
              </a:rPr>
              <a:t>/</a:t>
            </a:r>
            <a:r>
              <a:rPr lang="zh-CN" altLang="en-US" sz="2000" kern="100" dirty="0">
                <a:latin typeface="Times New Roman"/>
                <a:ea typeface="宋体"/>
              </a:rPr>
              <a:t>向下</a:t>
            </a:r>
            <a:r>
              <a:rPr lang="en-US" altLang="zh-CN" sz="2000" kern="100" dirty="0">
                <a:latin typeface="Times New Roman"/>
                <a:ea typeface="宋体"/>
              </a:rPr>
              <a:t>/</a:t>
            </a:r>
            <a:r>
              <a:rPr lang="zh-CN" altLang="en-US" sz="2000" kern="100" dirty="0">
                <a:latin typeface="Times New Roman"/>
                <a:ea typeface="宋体"/>
              </a:rPr>
              <a:t>按键”，利用文本工具输入文本“转场”，黑体、</a:t>
            </a:r>
            <a:r>
              <a:rPr lang="en-US" altLang="zh-CN" sz="2000" kern="100" dirty="0">
                <a:latin typeface="Times New Roman"/>
                <a:ea typeface="宋体"/>
              </a:rPr>
              <a:t>18</a:t>
            </a:r>
            <a:r>
              <a:rPr lang="zh-CN" altLang="en-US" sz="2000" kern="100" dirty="0">
                <a:latin typeface="Times New Roman"/>
                <a:ea typeface="宋体"/>
              </a:rPr>
              <a:t>磅、加粗；利用排列面板将该文本对齐到按钮的正中心。</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332264"/>
            <a:ext cx="8458200" cy="2544286"/>
          </a:xfrm>
          <a:prstGeom prst="rect">
            <a:avLst/>
          </a:prstGeom>
        </p:spPr>
        <p:txBody>
          <a:bodyPr wrap="square">
            <a:spAutoFit/>
          </a:bodyPr>
          <a:lstStyle/>
          <a:p>
            <a:pPr indent="542925" algn="just">
              <a:spcAft>
                <a:spcPts val="1000"/>
              </a:spcAft>
            </a:pPr>
            <a:r>
              <a:rPr lang="zh-CN" altLang="en-US" sz="1800" kern="100" dirty="0">
                <a:latin typeface="Times New Roman"/>
                <a:ea typeface="宋体"/>
              </a:rPr>
              <a:t>（</a:t>
            </a:r>
            <a:r>
              <a:rPr lang="en-US" altLang="zh-CN" sz="1800" kern="100" dirty="0">
                <a:latin typeface="Times New Roman"/>
                <a:ea typeface="宋体"/>
              </a:rPr>
              <a:t>4</a:t>
            </a:r>
            <a:r>
              <a:rPr lang="zh-CN" altLang="en-US" sz="1800" kern="100" dirty="0">
                <a:latin typeface="Times New Roman"/>
                <a:ea typeface="宋体"/>
              </a:rPr>
              <a:t>）“友情链接”按钮</a:t>
            </a:r>
            <a:endParaRPr lang="zh-CN" altLang="en-US" sz="1800" kern="100" dirty="0">
              <a:latin typeface="Times New Roman"/>
              <a:ea typeface="宋体"/>
            </a:endParaRPr>
          </a:p>
          <a:p>
            <a:pPr indent="542925" algn="just">
              <a:spcAft>
                <a:spcPts val="1000"/>
              </a:spcAft>
            </a:pPr>
            <a:r>
              <a:rPr lang="zh-CN" altLang="en-US" sz="1800" kern="100" dirty="0">
                <a:latin typeface="Times New Roman"/>
                <a:ea typeface="宋体"/>
              </a:rPr>
              <a:t>①复制“</a:t>
            </a:r>
            <a:r>
              <a:rPr lang="en-US" altLang="zh-CN" sz="1800" kern="100" dirty="0">
                <a:latin typeface="Times New Roman"/>
                <a:ea typeface="宋体"/>
              </a:rPr>
              <a:t>_change”</a:t>
            </a:r>
            <a:r>
              <a:rPr lang="zh-CN" altLang="en-US" sz="1800" kern="100" dirty="0">
                <a:latin typeface="Times New Roman"/>
                <a:ea typeface="宋体"/>
              </a:rPr>
              <a:t>按钮：在轮廓面板的“</a:t>
            </a:r>
            <a:r>
              <a:rPr lang="en-US" altLang="zh-CN" sz="1800" kern="100" dirty="0">
                <a:latin typeface="Times New Roman"/>
                <a:ea typeface="宋体"/>
              </a:rPr>
              <a:t>_change”</a:t>
            </a:r>
            <a:r>
              <a:rPr lang="zh-CN" altLang="en-US" sz="1800" kern="100" dirty="0">
                <a:latin typeface="Times New Roman"/>
                <a:ea typeface="宋体"/>
              </a:rPr>
              <a:t>按钮上右击鼠标，选择复制对象；再次右击，选择粘贴对象；</a:t>
            </a:r>
            <a:endParaRPr lang="zh-CN" altLang="en-US" sz="1800" kern="100" dirty="0">
              <a:latin typeface="Times New Roman"/>
              <a:ea typeface="宋体"/>
            </a:endParaRPr>
          </a:p>
          <a:p>
            <a:pPr indent="542925" algn="just">
              <a:spcAft>
                <a:spcPts val="1000"/>
              </a:spcAft>
            </a:pPr>
            <a:r>
              <a:rPr lang="zh-CN" altLang="en-US" sz="1800" kern="100" dirty="0">
                <a:latin typeface="Times New Roman"/>
                <a:ea typeface="宋体"/>
              </a:rPr>
              <a:t>②修改复制按钮的名称为“</a:t>
            </a:r>
            <a:r>
              <a:rPr lang="en-US" altLang="zh-CN" sz="1800" kern="100" dirty="0">
                <a:latin typeface="Times New Roman"/>
                <a:ea typeface="宋体"/>
              </a:rPr>
              <a:t>_link”</a:t>
            </a:r>
            <a:r>
              <a:rPr lang="zh-CN" altLang="en-US" sz="1800" kern="100" dirty="0">
                <a:latin typeface="Times New Roman"/>
                <a:ea typeface="宋体"/>
              </a:rPr>
              <a:t>；</a:t>
            </a:r>
            <a:endParaRPr lang="zh-CN" altLang="en-US" sz="1800" kern="100" dirty="0">
              <a:latin typeface="Times New Roman"/>
              <a:ea typeface="宋体"/>
            </a:endParaRPr>
          </a:p>
          <a:p>
            <a:pPr indent="542925" algn="just">
              <a:spcAft>
                <a:spcPts val="1000"/>
              </a:spcAft>
            </a:pPr>
            <a:r>
              <a:rPr lang="zh-CN" altLang="en-US" sz="1800" kern="100" dirty="0">
                <a:latin typeface="Times New Roman"/>
                <a:ea typeface="宋体"/>
              </a:rPr>
              <a:t>③修改文本：在轮廓面板中选中“</a:t>
            </a:r>
            <a:r>
              <a:rPr lang="en-US" altLang="zh-CN" sz="1800" kern="100" dirty="0">
                <a:latin typeface="Times New Roman"/>
                <a:ea typeface="宋体"/>
              </a:rPr>
              <a:t>_link”</a:t>
            </a:r>
            <a:r>
              <a:rPr lang="zh-CN" altLang="en-US" sz="1800" kern="100" dirty="0">
                <a:latin typeface="Times New Roman"/>
                <a:ea typeface="宋体"/>
              </a:rPr>
              <a:t>按钮下的文本对象，单击属性面板的“编辑文本”按钮修改文本为“友情链接”</a:t>
            </a:r>
            <a:r>
              <a:rPr lang="zh-CN" altLang="en-US" sz="1800" kern="100" dirty="0" smtClean="0">
                <a:latin typeface="Times New Roman"/>
                <a:ea typeface="宋体"/>
              </a:rPr>
              <a:t>。</a:t>
            </a:r>
            <a:endParaRPr lang="en-US" altLang="zh-CN" sz="1800" kern="100" dirty="0" smtClean="0">
              <a:latin typeface="Times New Roman"/>
              <a:ea typeface="宋体"/>
            </a:endParaRPr>
          </a:p>
          <a:p>
            <a:pPr indent="542925" algn="just">
              <a:spcAft>
                <a:spcPts val="1000"/>
              </a:spcAft>
            </a:pPr>
            <a:r>
              <a:rPr lang="zh-CN" altLang="en-US" sz="1800" kern="100" dirty="0" smtClean="0">
                <a:latin typeface="Times New Roman"/>
                <a:ea typeface="宋体"/>
              </a:rPr>
              <a:t>按下图移动</a:t>
            </a:r>
            <a:r>
              <a:rPr lang="zh-CN" altLang="en-US" sz="1800" kern="100" dirty="0">
                <a:latin typeface="Times New Roman"/>
                <a:ea typeface="宋体"/>
              </a:rPr>
              <a:t>各按钮。（移动按钮时，请先将轮廓面板该按钮对象收缩）</a:t>
            </a:r>
            <a:endParaRPr lang="zh-CN" altLang="en-US" sz="1800" kern="100" dirty="0">
              <a:latin typeface="Times New Roman"/>
              <a:ea typeface="宋体"/>
            </a:endParaRPr>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0" y="2876550"/>
            <a:ext cx="58959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63627"/>
            <a:ext cx="8458200" cy="2508123"/>
          </a:xfrm>
          <a:prstGeom prst="rect">
            <a:avLst/>
          </a:prstGeom>
        </p:spPr>
        <p:txBody>
          <a:bodyPr wrap="square">
            <a:spAutoFit/>
          </a:bodyPr>
          <a:lstStyle/>
          <a:p>
            <a:pPr indent="542925" algn="just">
              <a:lnSpc>
                <a:spcPct val="110000"/>
              </a:lnSpc>
              <a:spcAft>
                <a:spcPts val="800"/>
              </a:spcAft>
            </a:pPr>
            <a:r>
              <a:rPr lang="zh-CN" altLang="en-US" sz="1800" kern="100" dirty="0">
                <a:latin typeface="Times New Roman"/>
                <a:ea typeface="宋体"/>
              </a:rPr>
              <a:t>步骤</a:t>
            </a:r>
            <a:r>
              <a:rPr lang="en-US" altLang="zh-CN" sz="1800" kern="100" dirty="0">
                <a:latin typeface="Times New Roman"/>
                <a:ea typeface="宋体"/>
              </a:rPr>
              <a:t>2</a:t>
            </a:r>
            <a:r>
              <a:rPr lang="zh-CN" altLang="en-US" sz="1800" kern="100" dirty="0">
                <a:latin typeface="Times New Roman"/>
                <a:ea typeface="宋体"/>
              </a:rPr>
              <a:t>：设置鼠标不同状态时按钮的外观</a:t>
            </a:r>
            <a:endParaRPr lang="zh-CN" altLang="en-US" sz="1800" kern="100" dirty="0">
              <a:latin typeface="Times New Roman"/>
              <a:ea typeface="宋体"/>
            </a:endParaRPr>
          </a:p>
          <a:p>
            <a:pPr indent="542925" algn="just">
              <a:lnSpc>
                <a:spcPct val="110000"/>
              </a:lnSpc>
              <a:spcAft>
                <a:spcPts val="800"/>
              </a:spcAft>
            </a:pPr>
            <a:r>
              <a:rPr lang="zh-CN" altLang="en-US" sz="1800" kern="100" dirty="0">
                <a:latin typeface="Times New Roman"/>
                <a:ea typeface="宋体"/>
              </a:rPr>
              <a:t>（</a:t>
            </a:r>
            <a:r>
              <a:rPr lang="en-US" altLang="zh-CN" sz="1800" kern="100" dirty="0">
                <a:latin typeface="Times New Roman"/>
                <a:ea typeface="宋体"/>
              </a:rPr>
              <a:t>1</a:t>
            </a:r>
            <a:r>
              <a:rPr lang="zh-CN" altLang="en-US" sz="1800" kern="100" dirty="0">
                <a:latin typeface="Times New Roman"/>
                <a:ea typeface="宋体"/>
              </a:rPr>
              <a:t>）“播放”按钮设置</a:t>
            </a:r>
            <a:endParaRPr lang="zh-CN" altLang="en-US" sz="1800" kern="100" dirty="0">
              <a:latin typeface="Times New Roman"/>
              <a:ea typeface="宋体"/>
            </a:endParaRPr>
          </a:p>
          <a:p>
            <a:pPr indent="542925" algn="just">
              <a:lnSpc>
                <a:spcPct val="110000"/>
              </a:lnSpc>
              <a:spcAft>
                <a:spcPts val="800"/>
              </a:spcAft>
            </a:pPr>
            <a:r>
              <a:rPr lang="zh-CN" altLang="en-US" sz="1800" kern="100" dirty="0">
                <a:latin typeface="Times New Roman"/>
                <a:ea typeface="宋体"/>
              </a:rPr>
              <a:t>①在“</a:t>
            </a:r>
            <a:r>
              <a:rPr lang="en-US" altLang="zh-CN" sz="1800" kern="100" dirty="0">
                <a:latin typeface="Times New Roman"/>
                <a:ea typeface="宋体"/>
              </a:rPr>
              <a:t>_play”</a:t>
            </a:r>
            <a:r>
              <a:rPr lang="zh-CN" altLang="en-US" sz="1800" kern="100" dirty="0">
                <a:latin typeface="Times New Roman"/>
                <a:ea typeface="宋体"/>
              </a:rPr>
              <a:t>按钮属性面板中勾选“有分隔经过状态”和“有分隔向下状态”，轮廓面板中展开该按钮出现三种状态：“向上</a:t>
            </a:r>
            <a:r>
              <a:rPr lang="en-US" altLang="zh-CN" sz="1800" kern="100" dirty="0">
                <a:latin typeface="Times New Roman"/>
                <a:ea typeface="宋体"/>
              </a:rPr>
              <a:t>/</a:t>
            </a:r>
            <a:r>
              <a:rPr lang="zh-CN" altLang="en-US" sz="1800" kern="100" dirty="0">
                <a:latin typeface="Times New Roman"/>
                <a:ea typeface="宋体"/>
              </a:rPr>
              <a:t>按键 状态”、“移过 状态”、“向下 状态”；（</a:t>
            </a:r>
            <a:r>
              <a:rPr lang="zh-CN" altLang="en-US" sz="1800" kern="100" dirty="0" smtClean="0">
                <a:latin typeface="Times New Roman"/>
                <a:ea typeface="宋体"/>
              </a:rPr>
              <a:t>如下图）</a:t>
            </a:r>
            <a:endParaRPr lang="zh-CN" altLang="en-US" sz="1800" kern="100" dirty="0">
              <a:latin typeface="Times New Roman"/>
              <a:ea typeface="宋体"/>
            </a:endParaRPr>
          </a:p>
          <a:p>
            <a:pPr indent="542925" algn="just">
              <a:lnSpc>
                <a:spcPct val="110000"/>
              </a:lnSpc>
              <a:spcAft>
                <a:spcPts val="800"/>
              </a:spcAft>
            </a:pPr>
            <a:r>
              <a:rPr lang="zh-CN" altLang="en-US" sz="1800" kern="100" dirty="0">
                <a:latin typeface="Times New Roman"/>
                <a:ea typeface="宋体"/>
              </a:rPr>
              <a:t>当鼠标不在该按钮上时，显示“向上</a:t>
            </a:r>
            <a:r>
              <a:rPr lang="en-US" altLang="zh-CN" sz="1800" kern="100" dirty="0">
                <a:latin typeface="Times New Roman"/>
                <a:ea typeface="宋体"/>
              </a:rPr>
              <a:t>/</a:t>
            </a:r>
            <a:r>
              <a:rPr lang="zh-CN" altLang="en-US" sz="1800" kern="100" dirty="0">
                <a:latin typeface="Times New Roman"/>
                <a:ea typeface="宋体"/>
              </a:rPr>
              <a:t>按键 状态”下所有对象；在该按钮上方时显示“移过 状态”下所有对象；按下该按钮时“向下 状态”下所有对象。</a:t>
            </a:r>
            <a:endParaRPr lang="zh-CN" altLang="en-US" sz="1800" kern="100" dirty="0">
              <a:latin typeface="Times New Roman"/>
              <a:ea typeface="宋体"/>
            </a:endParaRPr>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7800" y="2479678"/>
            <a:ext cx="6400800" cy="261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133350"/>
            <a:ext cx="8458200" cy="4767459"/>
          </a:xfrm>
          <a:prstGeom prst="rect">
            <a:avLst/>
          </a:prstGeom>
        </p:spPr>
        <p:txBody>
          <a:bodyPr wrap="square">
            <a:spAutoFit/>
          </a:bodyPr>
          <a:lstStyle/>
          <a:p>
            <a:pPr indent="542925" algn="just">
              <a:lnSpc>
                <a:spcPct val="120000"/>
              </a:lnSpc>
              <a:spcAft>
                <a:spcPts val="800"/>
              </a:spcAft>
            </a:pPr>
            <a:r>
              <a:rPr lang="zh-CN" altLang="en-US" sz="1800" kern="100" dirty="0">
                <a:latin typeface="Times New Roman"/>
                <a:ea typeface="宋体"/>
              </a:rPr>
              <a:t>②选中轮廓面板该按钮下的“移过 状态”并展开，导入本书素材“小圆形按钮</a:t>
            </a:r>
            <a:r>
              <a:rPr lang="en-US" altLang="zh-CN" sz="1800" kern="100" dirty="0">
                <a:latin typeface="Times New Roman"/>
                <a:ea typeface="宋体"/>
              </a:rPr>
              <a:t>Play-2.png”</a:t>
            </a:r>
            <a:r>
              <a:rPr lang="zh-CN" altLang="en-US" sz="1800" kern="100" dirty="0">
                <a:latin typeface="Times New Roman"/>
                <a:ea typeface="宋体"/>
              </a:rPr>
              <a:t>，删除其下“小圆形按钮</a:t>
            </a:r>
            <a:r>
              <a:rPr lang="en-US" altLang="zh-CN" sz="1800" kern="100" dirty="0">
                <a:latin typeface="Times New Roman"/>
                <a:ea typeface="宋体"/>
              </a:rPr>
              <a:t>Play-1.png”</a:t>
            </a:r>
            <a:r>
              <a:rPr lang="zh-CN" altLang="en-US" sz="1800" kern="100" dirty="0">
                <a:latin typeface="Times New Roman"/>
                <a:ea typeface="宋体"/>
              </a:rPr>
              <a:t>对象；</a:t>
            </a:r>
            <a:endParaRPr lang="zh-CN" altLang="en-US" sz="1800" kern="100" dirty="0">
              <a:latin typeface="Times New Roman"/>
              <a:ea typeface="宋体"/>
            </a:endParaRPr>
          </a:p>
          <a:p>
            <a:pPr indent="542925" algn="just">
              <a:lnSpc>
                <a:spcPct val="120000"/>
              </a:lnSpc>
              <a:spcAft>
                <a:spcPts val="800"/>
              </a:spcAft>
            </a:pPr>
            <a:r>
              <a:rPr lang="zh-CN" altLang="en-US" sz="1800" kern="100" dirty="0" smtClean="0">
                <a:latin typeface="Times New Roman"/>
                <a:ea typeface="宋体"/>
              </a:rPr>
              <a:t>如果希望按下鼠标时按钮变小，选中“向下 状态”对象，在变形面板设置其缩小比例即可。</a:t>
            </a:r>
            <a:endParaRPr lang="en-US" altLang="zh-CN" sz="1800" kern="100" dirty="0" smtClean="0">
              <a:latin typeface="Times New Roman"/>
              <a:ea typeface="宋体"/>
            </a:endParaRPr>
          </a:p>
          <a:p>
            <a:pPr indent="542925" algn="just">
              <a:lnSpc>
                <a:spcPct val="120000"/>
              </a:lnSpc>
              <a:spcAft>
                <a:spcPts val="800"/>
              </a:spcAft>
            </a:pPr>
            <a:r>
              <a:rPr lang="zh-CN" altLang="en-US" sz="1800" kern="100" dirty="0" smtClean="0">
                <a:latin typeface="Times New Roman"/>
                <a:ea typeface="宋体"/>
              </a:rPr>
              <a:t>（</a:t>
            </a:r>
            <a:r>
              <a:rPr lang="en-US" altLang="zh-CN" sz="1800" kern="100" dirty="0">
                <a:latin typeface="Times New Roman"/>
                <a:ea typeface="宋体"/>
              </a:rPr>
              <a:t>2</a:t>
            </a:r>
            <a:r>
              <a:rPr lang="zh-CN" altLang="en-US" sz="1800" kern="100" dirty="0">
                <a:latin typeface="Times New Roman"/>
                <a:ea typeface="宋体"/>
              </a:rPr>
              <a:t>）“暂停”按钮设置</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步骤同上，修改“移过 状态”时使用本书素材“小圆形按钮</a:t>
            </a:r>
            <a:r>
              <a:rPr lang="en-US" altLang="zh-CN" sz="1800" kern="100" dirty="0">
                <a:latin typeface="Times New Roman"/>
                <a:ea typeface="宋体"/>
              </a:rPr>
              <a:t>Pause-2.png”</a:t>
            </a:r>
            <a:r>
              <a:rPr lang="zh-CN" altLang="en-US" sz="1800" kern="100" dirty="0">
                <a:latin typeface="Times New Roman"/>
                <a:ea typeface="宋体"/>
              </a:rPr>
              <a:t>。</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a:t>
            </a:r>
            <a:r>
              <a:rPr lang="en-US" altLang="zh-CN" sz="1800" kern="100" dirty="0">
                <a:latin typeface="Times New Roman"/>
                <a:ea typeface="宋体"/>
              </a:rPr>
              <a:t>3</a:t>
            </a:r>
            <a:r>
              <a:rPr lang="zh-CN" altLang="en-US" sz="1800" kern="100" dirty="0">
                <a:latin typeface="Times New Roman"/>
                <a:ea typeface="宋体"/>
              </a:rPr>
              <a:t>）“转场”和“友情链接”按钮设置</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步骤同上，修改“移过 状态”时使用本书素材“小长形按钮</a:t>
            </a:r>
            <a:r>
              <a:rPr lang="en-US" altLang="zh-CN" sz="1800" kern="100" dirty="0">
                <a:latin typeface="Times New Roman"/>
                <a:ea typeface="宋体"/>
              </a:rPr>
              <a:t>-2.png”</a:t>
            </a:r>
            <a:r>
              <a:rPr lang="zh-CN" altLang="en-US" sz="1800" kern="100" dirty="0">
                <a:latin typeface="Times New Roman"/>
                <a:ea typeface="宋体"/>
              </a:rPr>
              <a:t>，并修改此状态下的文本对象颜色为红色、倾斜，且适当调整其下对象的层级关系。</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a:t>
            </a:r>
            <a:r>
              <a:rPr lang="en-US" altLang="zh-CN" sz="1800" kern="100" dirty="0">
                <a:latin typeface="Times New Roman"/>
                <a:ea typeface="宋体"/>
              </a:rPr>
              <a:t>3</a:t>
            </a:r>
            <a:r>
              <a:rPr lang="zh-CN" altLang="en-US" sz="1800" kern="100" dirty="0">
                <a:latin typeface="Times New Roman"/>
                <a:ea typeface="宋体"/>
              </a:rPr>
              <a:t>：为各按钮编写</a:t>
            </a:r>
            <a:r>
              <a:rPr lang="zh-CN" altLang="en-US" sz="1800" kern="100" dirty="0" smtClean="0">
                <a:latin typeface="Times New Roman"/>
                <a:ea typeface="宋体"/>
              </a:rPr>
              <a:t>脚本（</a:t>
            </a:r>
            <a:r>
              <a:rPr lang="zh-CN" altLang="en-US" sz="1800" kern="100" dirty="0">
                <a:latin typeface="Times New Roman"/>
                <a:ea typeface="宋体"/>
              </a:rPr>
              <a:t>此步在介绍脚本时</a:t>
            </a:r>
            <a:r>
              <a:rPr lang="zh-CN" altLang="en-US" sz="1800" kern="100" dirty="0" smtClean="0">
                <a:latin typeface="Times New Roman"/>
                <a:ea typeface="宋体"/>
              </a:rPr>
              <a:t>完成，见</a:t>
            </a:r>
            <a:r>
              <a:rPr lang="zh-CN" altLang="en-US" sz="1800" kern="100" dirty="0">
                <a:latin typeface="Times New Roman"/>
                <a:ea typeface="宋体"/>
              </a:rPr>
              <a:t>后续例</a:t>
            </a:r>
            <a:r>
              <a:rPr lang="en-US" altLang="zh-CN" sz="1800" kern="100" dirty="0">
                <a:latin typeface="Times New Roman"/>
                <a:ea typeface="宋体"/>
              </a:rPr>
              <a:t>8</a:t>
            </a:r>
            <a:r>
              <a:rPr lang="zh-CN" altLang="en-US" sz="1800" kern="100" dirty="0">
                <a:latin typeface="Times New Roman"/>
                <a:ea typeface="宋体"/>
              </a:rPr>
              <a:t>）</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a:t>
            </a:r>
            <a:r>
              <a:rPr lang="en-US" altLang="zh-CN" sz="1800" kern="100" dirty="0">
                <a:latin typeface="Times New Roman"/>
                <a:ea typeface="宋体"/>
              </a:rPr>
              <a:t>4</a:t>
            </a:r>
            <a:r>
              <a:rPr lang="zh-CN" altLang="en-US" sz="1800" kern="100" dirty="0">
                <a:latin typeface="Times New Roman"/>
                <a:ea typeface="宋体"/>
              </a:rPr>
              <a:t>：保存文件为 “飞舞的蝴蝶（加按钮）</a:t>
            </a:r>
            <a:r>
              <a:rPr lang="en-US" altLang="zh-CN" sz="1800" kern="100" dirty="0">
                <a:latin typeface="Times New Roman"/>
                <a:ea typeface="宋体"/>
              </a:rPr>
              <a:t>.</a:t>
            </a:r>
            <a:r>
              <a:rPr lang="en-US" altLang="zh-CN" sz="1800" kern="100" dirty="0" err="1">
                <a:latin typeface="Times New Roman"/>
                <a:ea typeface="宋体"/>
              </a:rPr>
              <a:t>swi</a:t>
            </a:r>
            <a:r>
              <a:rPr lang="en-US" altLang="zh-CN" sz="1800" kern="100" dirty="0">
                <a:latin typeface="Times New Roman"/>
                <a:ea typeface="宋体"/>
              </a:rPr>
              <a:t>”</a:t>
            </a:r>
            <a:r>
              <a:rPr lang="zh-CN" altLang="en-US" sz="1800" kern="100" dirty="0">
                <a:latin typeface="Times New Roman"/>
                <a:ea typeface="宋体"/>
              </a:rPr>
              <a:t>和“飞舞的蝴蝶（加按钮）</a:t>
            </a:r>
            <a:r>
              <a:rPr lang="en-US" altLang="zh-CN" sz="1800" kern="100" dirty="0">
                <a:latin typeface="Times New Roman"/>
                <a:ea typeface="宋体"/>
              </a:rPr>
              <a:t>.</a:t>
            </a:r>
            <a:r>
              <a:rPr lang="en-US" altLang="zh-CN" sz="1800" kern="100" dirty="0" err="1">
                <a:latin typeface="Times New Roman"/>
                <a:ea typeface="宋体"/>
              </a:rPr>
              <a:t>swf</a:t>
            </a:r>
            <a:r>
              <a:rPr lang="en-US" altLang="zh-CN" sz="1800" kern="100" dirty="0">
                <a:latin typeface="Times New Roman"/>
                <a:ea typeface="宋体"/>
              </a:rPr>
              <a:t>”</a:t>
            </a:r>
            <a:r>
              <a:rPr lang="zh-CN" altLang="en-US" sz="1800" kern="100" dirty="0">
                <a:latin typeface="Times New Roman"/>
                <a:ea typeface="宋体"/>
              </a:rPr>
              <a:t>。</a:t>
            </a:r>
            <a:endParaRPr lang="zh-CN" altLang="en-US" sz="18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1495117"/>
            <a:ext cx="8120518" cy="2821285"/>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err="1">
                <a:latin typeface="Times New Roman"/>
                <a:ea typeface="宋体"/>
              </a:rPr>
              <a:t>SwishMax</a:t>
            </a:r>
            <a:r>
              <a:rPr lang="zh-CN" altLang="en-US" sz="2000" kern="100" dirty="0">
                <a:latin typeface="Times New Roman"/>
                <a:ea typeface="宋体"/>
              </a:rPr>
              <a:t>动画允许有多个场景，在没有脚本控制的前提下，各场景按顺序自动连续播放。</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添加场景有如下三种</a:t>
            </a:r>
            <a:r>
              <a:rPr lang="zh-CN" altLang="en-US" sz="2000" kern="100" dirty="0" smtClean="0">
                <a:latin typeface="Times New Roman"/>
                <a:ea typeface="宋体"/>
              </a:rPr>
              <a:t>方法：</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）单击菜单栏中的“插入”→“场景”。</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）单击工具栏中的“插入场景”按钮。</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）单击轮廓面板上的“插入”按钮，选择“场景”。</a:t>
            </a:r>
            <a:endParaRPr lang="zh-CN" altLang="en-US" sz="2000" kern="100" dirty="0" smtClean="0">
              <a:latin typeface="Times New Roman"/>
              <a:ea typeface="宋体"/>
            </a:endParaRPr>
          </a:p>
        </p:txBody>
      </p:sp>
      <p:grpSp>
        <p:nvGrpSpPr>
          <p:cNvPr id="3" name="组合 2"/>
          <p:cNvGrpSpPr/>
          <p:nvPr/>
        </p:nvGrpSpPr>
        <p:grpSpPr>
          <a:xfrm>
            <a:off x="413882" y="819150"/>
            <a:ext cx="2350137" cy="410853"/>
            <a:chOff x="393063" y="1310283"/>
            <a:chExt cx="2350137" cy="410853"/>
          </a:xfrm>
        </p:grpSpPr>
        <p:sp>
          <p:nvSpPr>
            <p:cNvPr id="9" name="Rectangle 8"/>
            <p:cNvSpPr/>
            <p:nvPr/>
          </p:nvSpPr>
          <p:spPr bwMode="auto">
            <a:xfrm>
              <a:off x="990667"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场景</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4</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09550"/>
            <a:ext cx="8458200" cy="4555093"/>
          </a:xfrm>
          <a:prstGeom prst="rect">
            <a:avLst/>
          </a:prstGeom>
        </p:spPr>
        <p:txBody>
          <a:bodyPr wrap="square">
            <a:spAutoFit/>
          </a:bodyPr>
          <a:lstStyle/>
          <a:p>
            <a:pPr indent="542925" algn="just">
              <a:lnSpc>
                <a:spcPct val="120000"/>
              </a:lnSpc>
              <a:spcAft>
                <a:spcPts val="1000"/>
              </a:spcAft>
            </a:pPr>
            <a:r>
              <a:rPr lang="zh-CN" altLang="en-US" sz="2000" kern="100" dirty="0">
                <a:latin typeface="Times New Roman"/>
                <a:ea typeface="宋体"/>
              </a:rPr>
              <a:t>添加场景后轮廓面板上会增加一个新场景，可以为此场景改名。此时，时间轴面板变成新添场景的时间轴，可以通过轮廓面板或时间轴的切换场景按钮转换当前编辑场景</a:t>
            </a:r>
            <a:r>
              <a:rPr lang="zh-CN" altLang="en-US" sz="2000" kern="100" dirty="0" smtClean="0">
                <a:latin typeface="Times New Roman"/>
                <a:ea typeface="宋体"/>
              </a:rPr>
              <a:t>。</a:t>
            </a:r>
            <a:endParaRPr lang="en-US" altLang="zh-CN" sz="2000" kern="100" dirty="0" smtClean="0">
              <a:latin typeface="Times New Roman"/>
              <a:ea typeface="宋体"/>
            </a:endParaRPr>
          </a:p>
          <a:p>
            <a:pPr indent="542925" algn="just">
              <a:lnSpc>
                <a:spcPct val="120000"/>
              </a:lnSpc>
              <a:spcAft>
                <a:spcPts val="1000"/>
              </a:spcAft>
            </a:pPr>
            <a:endParaRPr lang="en-US" altLang="zh-CN" sz="2000" kern="100" dirty="0">
              <a:latin typeface="Times New Roman"/>
              <a:ea typeface="宋体"/>
            </a:endParaRPr>
          </a:p>
          <a:p>
            <a:pPr indent="542925" algn="just">
              <a:lnSpc>
                <a:spcPct val="120000"/>
              </a:lnSpc>
              <a:spcAft>
                <a:spcPts val="1000"/>
              </a:spcAft>
            </a:pPr>
            <a:endParaRPr lang="en-US" altLang="zh-CN" sz="2000" kern="100" dirty="0" smtClean="0">
              <a:latin typeface="Times New Roman"/>
              <a:ea typeface="宋体"/>
            </a:endParaRPr>
          </a:p>
          <a:p>
            <a:pPr indent="542925" algn="just">
              <a:lnSpc>
                <a:spcPct val="120000"/>
              </a:lnSpc>
              <a:spcAft>
                <a:spcPts val="1000"/>
              </a:spcAft>
            </a:pPr>
            <a:endParaRPr lang="en-US" altLang="zh-CN" sz="2000" kern="100" dirty="0">
              <a:latin typeface="Times New Roman"/>
              <a:ea typeface="宋体"/>
            </a:endParaRPr>
          </a:p>
          <a:p>
            <a:pPr indent="542925" algn="just">
              <a:lnSpc>
                <a:spcPct val="120000"/>
              </a:lnSpc>
              <a:spcAft>
                <a:spcPts val="1000"/>
              </a:spcAft>
            </a:pPr>
            <a:endParaRPr lang="en-US" altLang="zh-CN" sz="2000" kern="100" dirty="0" smtClean="0">
              <a:latin typeface="Times New Roman"/>
              <a:ea typeface="宋体"/>
            </a:endParaRPr>
          </a:p>
          <a:p>
            <a:pPr indent="542925" algn="just">
              <a:lnSpc>
                <a:spcPct val="120000"/>
              </a:lnSpc>
              <a:spcAft>
                <a:spcPts val="1000"/>
              </a:spcAft>
            </a:pPr>
            <a:endParaRPr lang="en-US" altLang="zh-CN" sz="2000" kern="100" dirty="0">
              <a:latin typeface="Times New Roman"/>
              <a:ea typeface="宋体"/>
            </a:endParaRPr>
          </a:p>
          <a:p>
            <a:pPr indent="542925" algn="just">
              <a:lnSpc>
                <a:spcPct val="120000"/>
              </a:lnSpc>
              <a:spcAft>
                <a:spcPts val="1000"/>
              </a:spcAft>
            </a:pPr>
            <a:r>
              <a:rPr lang="zh-CN" altLang="zh-CN" sz="2000" dirty="0"/>
              <a:t>在轮廓面板某场景上右击鼠标，通过弹出的快捷菜单可以完成场景的重命名、删除、复制、剪切等操作</a:t>
            </a:r>
            <a:r>
              <a:rPr lang="zh-CN" altLang="zh-CN" sz="2000" dirty="0" smtClean="0"/>
              <a:t>。</a:t>
            </a:r>
            <a:endParaRPr lang="zh-CN" altLang="en-US" sz="2000" kern="100" dirty="0">
              <a:latin typeface="Times New Roman"/>
              <a:ea typeface="宋体"/>
            </a:endParaRPr>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3988" y="1366838"/>
            <a:ext cx="629602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0100" y="444886"/>
            <a:ext cx="7543800" cy="838200"/>
            <a:chOff x="1143000" y="133350"/>
            <a:chExt cx="7543800" cy="838200"/>
          </a:xfrm>
        </p:grpSpPr>
        <p:sp>
          <p:nvSpPr>
            <p:cNvPr id="7" name="Rectangle 8"/>
            <p:cNvSpPr/>
            <p:nvPr/>
          </p:nvSpPr>
          <p:spPr bwMode="auto">
            <a:xfrm>
              <a:off x="2362199" y="133350"/>
              <a:ext cx="6324601" cy="838200"/>
            </a:xfrm>
            <a:prstGeom prst="rect">
              <a:avLst/>
            </a:prstGeom>
            <a:solidFill>
              <a:srgbClr val="00B050"/>
            </a:solidFill>
            <a:ln w="25400">
              <a:solidFill>
                <a:schemeClr val="tx1">
                  <a:alpha val="0"/>
                </a:schemeClr>
              </a:solidFill>
              <a:miter lim="800000"/>
            </a:ln>
          </p:spPr>
          <p:txBody>
            <a:bodyPr lIns="0" tIns="0" rIns="0" bIns="0" anchor="ctr" anchorCtr="0"/>
            <a:lstStyle/>
            <a:p>
              <a:pPr marL="177800" algn="l">
                <a:spcBef>
                  <a:spcPts val="1000"/>
                </a:spcBef>
              </a:pPr>
              <a:r>
                <a:rPr lang="zh-CN" altLang="en-US" sz="2000" dirty="0">
                  <a:solidFill>
                    <a:srgbClr val="FFFFFF"/>
                  </a:solidFill>
                </a:rPr>
                <a:t>为例</a:t>
              </a:r>
              <a:r>
                <a:rPr lang="en-US" altLang="zh-CN" sz="2000" dirty="0">
                  <a:solidFill>
                    <a:srgbClr val="FFFFFF"/>
                  </a:solidFill>
                </a:rPr>
                <a:t>6</a:t>
              </a:r>
              <a:r>
                <a:rPr lang="zh-CN" altLang="en-US" sz="2000" dirty="0">
                  <a:solidFill>
                    <a:srgbClr val="FFFFFF"/>
                  </a:solidFill>
                </a:rPr>
                <a:t>的动画文件“飞舞的蝴蝶（加按钮）</a:t>
              </a:r>
              <a:r>
                <a:rPr lang="en-US" altLang="zh-CN" sz="2000" dirty="0">
                  <a:solidFill>
                    <a:srgbClr val="FFFFFF"/>
                  </a:solidFill>
                </a:rPr>
                <a:t>.</a:t>
              </a:r>
              <a:r>
                <a:rPr lang="en-US" altLang="zh-CN" sz="2000" dirty="0" err="1">
                  <a:solidFill>
                    <a:srgbClr val="FFFFFF"/>
                  </a:solidFill>
                </a:rPr>
                <a:t>swi</a:t>
              </a:r>
              <a:r>
                <a:rPr lang="en-US" altLang="zh-CN" sz="2000" dirty="0">
                  <a:solidFill>
                    <a:srgbClr val="FFFFFF"/>
                  </a:solidFill>
                </a:rPr>
                <a:t>”</a:t>
              </a:r>
              <a:r>
                <a:rPr lang="zh-CN" altLang="en-US" sz="2000" dirty="0">
                  <a:solidFill>
                    <a:srgbClr val="FFFFFF"/>
                  </a:solidFill>
                </a:rPr>
                <a:t>添加如下图所示新场景。</a:t>
              </a:r>
              <a:endParaRPr lang="en-US" sz="2000" dirty="0">
                <a:solidFill>
                  <a:srgbClr val="FFFFFF"/>
                </a:solidFill>
              </a:endParaRPr>
            </a:p>
          </p:txBody>
        </p:sp>
        <p:sp>
          <p:nvSpPr>
            <p:cNvPr id="10" name="Rectangle 11"/>
            <p:cNvSpPr/>
            <p:nvPr/>
          </p:nvSpPr>
          <p:spPr bwMode="auto">
            <a:xfrm>
              <a:off x="1143000" y="133350"/>
              <a:ext cx="1219199" cy="838200"/>
            </a:xfrm>
            <a:prstGeom prst="rect">
              <a:avLst/>
            </a:prstGeom>
            <a:solidFill>
              <a:schemeClr val="bg1">
                <a:lumMod val="75000"/>
              </a:schemeClr>
            </a:solidFill>
            <a:ln>
              <a:noFill/>
            </a:ln>
          </p:spPr>
          <p:txBody>
            <a:bodyPr lIns="0" tIns="0" rIns="0" bIns="0" anchor="ctr" anchorCtr="1"/>
            <a:lstStyle/>
            <a:p>
              <a:pPr algn="l"/>
              <a:r>
                <a:rPr lang="en-US" altLang="zh-CN" dirty="0" smtClean="0"/>
                <a:t>【</a:t>
              </a:r>
              <a:r>
                <a:rPr lang="zh-CN" altLang="en-US" dirty="0" smtClean="0"/>
                <a:t>例</a:t>
              </a:r>
              <a:r>
                <a:rPr lang="en-US" altLang="zh-CN" dirty="0" smtClean="0"/>
                <a:t>7】</a:t>
              </a:r>
              <a:endParaRPr lang="en-US" dirty="0"/>
            </a:p>
          </p:txBody>
        </p:sp>
      </p:gr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9200" y="1528763"/>
            <a:ext cx="6831250" cy="264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252264"/>
            <a:ext cx="8458200" cy="3462486"/>
          </a:xfrm>
          <a:prstGeom prst="rect">
            <a:avLst/>
          </a:prstGeom>
        </p:spPr>
        <p:txBody>
          <a:bodyPr wrap="square">
            <a:spAutoFit/>
          </a:bodyPr>
          <a:lstStyle/>
          <a:p>
            <a:pPr indent="542925" algn="just">
              <a:lnSpc>
                <a:spcPct val="120000"/>
              </a:lnSpc>
              <a:spcAft>
                <a:spcPts val="800"/>
              </a:spcAft>
            </a:pPr>
            <a:r>
              <a:rPr lang="zh-CN" altLang="en-US" sz="1800" kern="100" dirty="0">
                <a:latin typeface="Times New Roman"/>
                <a:ea typeface="宋体"/>
              </a:rPr>
              <a:t>步骤</a:t>
            </a:r>
            <a:r>
              <a:rPr lang="en-US" altLang="zh-CN" sz="1800" kern="100" dirty="0">
                <a:latin typeface="Times New Roman"/>
                <a:ea typeface="宋体"/>
              </a:rPr>
              <a:t>1</a:t>
            </a:r>
            <a:r>
              <a:rPr lang="zh-CN" altLang="en-US" sz="1800" kern="100" dirty="0">
                <a:latin typeface="Times New Roman"/>
                <a:ea typeface="宋体"/>
              </a:rPr>
              <a:t>：单击菜单栏中的“插入”→“场景”；</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a:t>
            </a:r>
            <a:r>
              <a:rPr lang="en-US" altLang="zh-CN" sz="1800" kern="100" dirty="0">
                <a:latin typeface="Times New Roman"/>
                <a:ea typeface="宋体"/>
              </a:rPr>
              <a:t>2</a:t>
            </a:r>
            <a:r>
              <a:rPr lang="zh-CN" altLang="en-US" sz="1800" kern="100" dirty="0">
                <a:latin typeface="Times New Roman"/>
                <a:ea typeface="宋体"/>
              </a:rPr>
              <a:t>：插入文本对象，文字内容为“转场成功，恭喜你！”，字体为“华文新魏”、</a:t>
            </a:r>
            <a:r>
              <a:rPr lang="en-US" altLang="zh-CN" sz="1800" kern="100" dirty="0">
                <a:latin typeface="Times New Roman"/>
                <a:ea typeface="宋体"/>
              </a:rPr>
              <a:t>50</a:t>
            </a:r>
            <a:r>
              <a:rPr lang="zh-CN" altLang="en-US" sz="1800" kern="100" dirty="0">
                <a:latin typeface="Times New Roman"/>
                <a:ea typeface="宋体"/>
              </a:rPr>
              <a:t>磅、加粗；</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a:t>
            </a:r>
            <a:r>
              <a:rPr lang="en-US" altLang="zh-CN" sz="1800" kern="100" dirty="0">
                <a:latin typeface="Times New Roman"/>
                <a:ea typeface="宋体"/>
              </a:rPr>
              <a:t>3</a:t>
            </a:r>
            <a:r>
              <a:rPr lang="zh-CN" altLang="en-US" sz="1800" kern="100" dirty="0">
                <a:latin typeface="Times New Roman"/>
                <a:ea typeface="宋体"/>
              </a:rPr>
              <a:t>：展开组件面板的“按钮”→“按钮”，拖出“按钮</a:t>
            </a:r>
            <a:r>
              <a:rPr lang="en-US" altLang="zh-CN" sz="1800" kern="100" dirty="0">
                <a:latin typeface="Times New Roman"/>
                <a:ea typeface="宋体"/>
              </a:rPr>
              <a:t>_</a:t>
            </a:r>
            <a:r>
              <a:rPr lang="zh-CN" altLang="en-US" sz="1800" kern="100" dirty="0">
                <a:latin typeface="Times New Roman"/>
                <a:ea typeface="宋体"/>
              </a:rPr>
              <a:t>光滑</a:t>
            </a:r>
            <a:r>
              <a:rPr lang="en-US" altLang="zh-CN" sz="1800" kern="100" dirty="0">
                <a:latin typeface="Times New Roman"/>
                <a:ea typeface="宋体"/>
              </a:rPr>
              <a:t>_</a:t>
            </a:r>
            <a:r>
              <a:rPr lang="zh-CN" altLang="en-US" sz="1800" kern="100" dirty="0">
                <a:latin typeface="Times New Roman"/>
                <a:ea typeface="宋体"/>
              </a:rPr>
              <a:t>圆形”影片剪辑，在轮廓面板中展开该影片剪辑，选中其下文本对象，修改文本为“返场”，黑体、</a:t>
            </a:r>
            <a:r>
              <a:rPr lang="en-US" altLang="zh-CN" sz="1800" kern="100" dirty="0">
                <a:latin typeface="Times New Roman"/>
                <a:ea typeface="宋体"/>
              </a:rPr>
              <a:t>26</a:t>
            </a:r>
            <a:r>
              <a:rPr lang="zh-CN" altLang="en-US" sz="1800" kern="100" dirty="0">
                <a:latin typeface="Times New Roman"/>
                <a:ea typeface="宋体"/>
              </a:rPr>
              <a:t>磅；</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步骤</a:t>
            </a:r>
            <a:r>
              <a:rPr lang="en-US" altLang="zh-CN" sz="1800" kern="100" dirty="0">
                <a:latin typeface="Times New Roman"/>
                <a:ea typeface="宋体"/>
              </a:rPr>
              <a:t>4</a:t>
            </a:r>
            <a:r>
              <a:rPr lang="zh-CN" altLang="en-US" sz="1800" kern="100" dirty="0">
                <a:latin typeface="Times New Roman"/>
                <a:ea typeface="宋体"/>
              </a:rPr>
              <a:t>：保存文件。</a:t>
            </a:r>
            <a:endParaRPr lang="zh-CN" altLang="en-US" sz="1800" kern="100" dirty="0">
              <a:latin typeface="Times New Roman"/>
              <a:ea typeface="宋体"/>
            </a:endParaRPr>
          </a:p>
          <a:p>
            <a:pPr indent="542925" algn="just">
              <a:lnSpc>
                <a:spcPct val="120000"/>
              </a:lnSpc>
              <a:spcAft>
                <a:spcPts val="800"/>
              </a:spcAft>
            </a:pPr>
            <a:r>
              <a:rPr lang="zh-CN" altLang="en-US" sz="1800" kern="100" dirty="0">
                <a:latin typeface="Times New Roman"/>
                <a:ea typeface="宋体"/>
              </a:rPr>
              <a:t>按</a:t>
            </a:r>
            <a:r>
              <a:rPr lang="en-US" altLang="zh-CN" sz="1800" kern="100" dirty="0" err="1">
                <a:latin typeface="Times New Roman"/>
                <a:ea typeface="宋体"/>
              </a:rPr>
              <a:t>Ctrl+Enter</a:t>
            </a:r>
            <a:r>
              <a:rPr lang="zh-CN" altLang="en-US" sz="1800" kern="100" dirty="0">
                <a:latin typeface="Times New Roman"/>
                <a:ea typeface="宋体"/>
              </a:rPr>
              <a:t>测试影片，你会发现两个场景不断闪现。造成这种情况的原因是没有脚本控制前提下，该影片各场景只有</a:t>
            </a:r>
            <a:r>
              <a:rPr lang="en-US" altLang="zh-CN" sz="1800" kern="100" dirty="0">
                <a:latin typeface="Times New Roman"/>
                <a:ea typeface="宋体"/>
              </a:rPr>
              <a:t>1</a:t>
            </a:r>
            <a:r>
              <a:rPr lang="zh-CN" altLang="en-US" sz="1800" kern="100" dirty="0">
                <a:latin typeface="Times New Roman"/>
                <a:ea typeface="宋体"/>
              </a:rPr>
              <a:t>帧，动画会按场景顺序连续播放</a:t>
            </a:r>
            <a:r>
              <a:rPr lang="zh-CN" altLang="en-US" sz="1800" kern="100" dirty="0" smtClean="0">
                <a:latin typeface="Times New Roman"/>
                <a:ea typeface="宋体"/>
              </a:rPr>
              <a:t>。</a:t>
            </a:r>
            <a:endParaRPr lang="zh-CN" altLang="en-US" sz="1800" kern="100" dirty="0">
              <a:latin typeface="Times New Roman"/>
              <a:ea typeface="宋体"/>
            </a:endParaRPr>
          </a:p>
        </p:txBody>
      </p:sp>
      <p:grpSp>
        <p:nvGrpSpPr>
          <p:cNvPr id="4" name="组合 3"/>
          <p:cNvGrpSpPr/>
          <p:nvPr/>
        </p:nvGrpSpPr>
        <p:grpSpPr>
          <a:xfrm>
            <a:off x="1108887" y="3738562"/>
            <a:ext cx="7044513" cy="1347788"/>
            <a:chOff x="1066800" y="2910482"/>
            <a:chExt cx="7044513" cy="1347788"/>
          </a:xfrm>
        </p:grpSpPr>
        <p:sp>
          <p:nvSpPr>
            <p:cNvPr id="5" name="Rectangle 11"/>
            <p:cNvSpPr/>
            <p:nvPr/>
          </p:nvSpPr>
          <p:spPr bwMode="auto">
            <a:xfrm>
              <a:off x="1066800" y="2910482"/>
              <a:ext cx="1085850" cy="1347788"/>
            </a:xfrm>
            <a:prstGeom prst="rect">
              <a:avLst/>
            </a:prstGeom>
            <a:solidFill>
              <a:srgbClr val="00B050"/>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endParaRPr lang="en-US"/>
            </a:p>
          </p:txBody>
        </p:sp>
        <p:sp>
          <p:nvSpPr>
            <p:cNvPr id="6" name="Rectangle 12"/>
            <p:cNvSpPr/>
            <p:nvPr/>
          </p:nvSpPr>
          <p:spPr bwMode="auto">
            <a:xfrm>
              <a:off x="1066800" y="3653432"/>
              <a:ext cx="1085850"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lstStyle/>
            <a:p>
              <a:pPr>
                <a:lnSpc>
                  <a:spcPct val="110000"/>
                </a:lnSpc>
              </a:pPr>
              <a:r>
                <a:rPr lang="zh-CN" altLang="en-US" sz="2600" dirty="0" smtClean="0">
                  <a:solidFill>
                    <a:srgbClr val="FFFFFF"/>
                  </a:solidFill>
                  <a:latin typeface="Open Sans" charset="0"/>
                  <a:cs typeface="Open Sans" charset="0"/>
                  <a:sym typeface="Open Sans" charset="0"/>
                </a:rPr>
                <a:t>提示</a:t>
              </a:r>
              <a:endParaRPr lang="en-US" sz="2600" dirty="0">
                <a:solidFill>
                  <a:srgbClr val="FFFFFF"/>
                </a:solidFill>
                <a:latin typeface="Open Sans" charset="0"/>
                <a:cs typeface="Open Sans" charset="0"/>
                <a:sym typeface="Open Sans" charset="0"/>
              </a:endParaRPr>
            </a:p>
          </p:txBody>
        </p:sp>
        <p:sp>
          <p:nvSpPr>
            <p:cNvPr id="7" name="AutoShape 13"/>
            <p:cNvSpPr/>
            <p:nvPr/>
          </p:nvSpPr>
          <p:spPr bwMode="auto">
            <a:xfrm>
              <a:off x="1415653" y="3190874"/>
              <a:ext cx="378023" cy="366713"/>
            </a:xfrm>
            <a:custGeom>
              <a:avLst/>
              <a:gdLst>
                <a:gd name="T0" fmla="*/ 248 w 21500"/>
                <a:gd name="T1" fmla="*/ 0 h 21600"/>
                <a:gd name="T2" fmla="*/ 0 w 21500"/>
                <a:gd name="T3" fmla="*/ 249 h 21600"/>
                <a:gd name="T4" fmla="*/ 248 w 21500"/>
                <a:gd name="T5" fmla="*/ 492 h 21600"/>
                <a:gd name="T6" fmla="*/ 402 w 21500"/>
                <a:gd name="T7" fmla="*/ 438 h 21600"/>
                <a:gd name="T8" fmla="*/ 408 w 21500"/>
                <a:gd name="T9" fmla="*/ 450 h 21600"/>
                <a:gd name="T10" fmla="*/ 561 w 21500"/>
                <a:gd name="T11" fmla="*/ 598 h 21600"/>
                <a:gd name="T12" fmla="*/ 591 w 21500"/>
                <a:gd name="T13" fmla="*/ 616 h 21600"/>
                <a:gd name="T14" fmla="*/ 626 w 21500"/>
                <a:gd name="T15" fmla="*/ 598 h 21600"/>
                <a:gd name="T16" fmla="*/ 626 w 21500"/>
                <a:gd name="T17" fmla="*/ 539 h 21600"/>
                <a:gd name="T18" fmla="*/ 473 w 21500"/>
                <a:gd name="T19" fmla="*/ 385 h 21600"/>
                <a:gd name="T20" fmla="*/ 455 w 21500"/>
                <a:gd name="T21" fmla="*/ 379 h 21600"/>
                <a:gd name="T22" fmla="*/ 490 w 21500"/>
                <a:gd name="T23" fmla="*/ 249 h 21600"/>
                <a:gd name="T24" fmla="*/ 248 w 21500"/>
                <a:gd name="T25" fmla="*/ 0 h 21600"/>
                <a:gd name="T26" fmla="*/ 248 w 21500"/>
                <a:gd name="T27" fmla="*/ 77 h 21600"/>
                <a:gd name="T28" fmla="*/ 419 w 21500"/>
                <a:gd name="T29" fmla="*/ 249 h 21600"/>
                <a:gd name="T30" fmla="*/ 390 w 21500"/>
                <a:gd name="T31" fmla="*/ 338 h 21600"/>
                <a:gd name="T32" fmla="*/ 378 w 21500"/>
                <a:gd name="T33" fmla="*/ 361 h 21600"/>
                <a:gd name="T34" fmla="*/ 354 w 21500"/>
                <a:gd name="T35" fmla="*/ 379 h 21600"/>
                <a:gd name="T36" fmla="*/ 248 w 21500"/>
                <a:gd name="T37" fmla="*/ 415 h 21600"/>
                <a:gd name="T38" fmla="*/ 77 w 21500"/>
                <a:gd name="T39" fmla="*/ 249 h 21600"/>
                <a:gd name="T40" fmla="*/ 248 w 21500"/>
                <a:gd name="T41" fmla="*/ 77 h 21600"/>
                <a:gd name="T42" fmla="*/ 248 w 21500"/>
                <a:gd name="T43" fmla="*/ 77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00" h="2160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moveTo>
                    <a:pt x="8400" y="2700"/>
                  </a:moveTo>
                </a:path>
              </a:pathLst>
            </a:custGeom>
            <a:solidFill>
              <a:srgbClr val="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en-US"/>
            </a:p>
          </p:txBody>
        </p:sp>
        <p:sp>
          <p:nvSpPr>
            <p:cNvPr id="8" name="Rectangle 11"/>
            <p:cNvSpPr/>
            <p:nvPr/>
          </p:nvSpPr>
          <p:spPr bwMode="auto">
            <a:xfrm>
              <a:off x="2152649" y="2910482"/>
              <a:ext cx="5958664" cy="1347788"/>
            </a:xfrm>
            <a:prstGeom prst="rect">
              <a:avLst/>
            </a:prstGeom>
            <a:solidFill>
              <a:schemeClr val="bg1">
                <a:lumMod val="75000"/>
              </a:schemeClr>
            </a:solidFill>
            <a:ln>
              <a:noFill/>
            </a:ln>
          </p:spPr>
          <p:txBody>
            <a:bodyPr lIns="0" tIns="0" rIns="0" bIns="0" anchor="ctr" anchorCtr="1"/>
            <a:lstStyle/>
            <a:p>
              <a:pPr algn="l"/>
              <a:r>
                <a:rPr lang="zh-CN" altLang="en-US" dirty="0"/>
                <a:t>通过脚本可以解决上述动画效果不佳的问题</a:t>
              </a: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819150"/>
            <a:ext cx="8120518" cy="795667"/>
          </a:xfrm>
          <a:prstGeom prst="rect">
            <a:avLst/>
          </a:prstGeom>
        </p:spPr>
        <p:txBody>
          <a:bodyPr wrap="square">
            <a:spAutoFit/>
          </a:bodyPr>
          <a:lstStyle/>
          <a:p>
            <a:pPr indent="542925" algn="just">
              <a:lnSpc>
                <a:spcPct val="120000"/>
              </a:lnSpc>
              <a:spcBef>
                <a:spcPts val="0"/>
              </a:spcBef>
              <a:spcAft>
                <a:spcPts val="1000"/>
              </a:spcAft>
            </a:pPr>
            <a:r>
              <a:rPr lang="en-US" altLang="zh-CN" sz="2000" kern="100" dirty="0" err="1">
                <a:latin typeface="Times New Roman"/>
                <a:ea typeface="宋体"/>
              </a:rPr>
              <a:t>SwishMax</a:t>
            </a:r>
            <a:r>
              <a:rPr lang="zh-CN" altLang="en-US" sz="2000" kern="100" dirty="0">
                <a:latin typeface="Times New Roman"/>
                <a:ea typeface="宋体"/>
              </a:rPr>
              <a:t>可以通过脚本控制影片、声音及场景的播放，还可制作雪景、各种随机运动特效。</a:t>
            </a:r>
            <a:r>
              <a:rPr lang="en-US" altLang="zh-CN" sz="2000" kern="100" dirty="0" err="1">
                <a:latin typeface="Times New Roman"/>
                <a:ea typeface="宋体"/>
              </a:rPr>
              <a:t>SwishMax</a:t>
            </a:r>
            <a:r>
              <a:rPr lang="zh-CN" altLang="en-US" sz="2000" kern="100" dirty="0">
                <a:latin typeface="Times New Roman"/>
                <a:ea typeface="宋体"/>
              </a:rPr>
              <a:t>脚本编写是在脚本面板中完成的。</a:t>
            </a:r>
            <a:endParaRPr lang="zh-CN" altLang="en-US" sz="2000" kern="100" dirty="0" smtClean="0">
              <a:latin typeface="Times New Roman"/>
              <a:ea typeface="宋体"/>
            </a:endParaRPr>
          </a:p>
        </p:txBody>
      </p:sp>
      <p:grpSp>
        <p:nvGrpSpPr>
          <p:cNvPr id="3" name="组合 2"/>
          <p:cNvGrpSpPr/>
          <p:nvPr/>
        </p:nvGrpSpPr>
        <p:grpSpPr>
          <a:xfrm>
            <a:off x="413882" y="361950"/>
            <a:ext cx="2350136" cy="410853"/>
            <a:chOff x="393063" y="1310283"/>
            <a:chExt cx="2350136" cy="410853"/>
          </a:xfrm>
        </p:grpSpPr>
        <p:sp>
          <p:nvSpPr>
            <p:cNvPr id="9" name="Rectangle 8"/>
            <p:cNvSpPr/>
            <p:nvPr/>
          </p:nvSpPr>
          <p:spPr bwMode="auto">
            <a:xfrm>
              <a:off x="990666" y="1310283"/>
              <a:ext cx="1752533" cy="410853"/>
            </a:xfrm>
            <a:prstGeom prst="rect">
              <a:avLst/>
            </a:prstGeom>
            <a:solidFill>
              <a:srgbClr val="00B050"/>
            </a:solidFill>
            <a:ln w="25400">
              <a:solidFill>
                <a:schemeClr val="tx1">
                  <a:alpha val="0"/>
                </a:schemeClr>
              </a:solidFill>
              <a:miter lim="800000"/>
            </a:ln>
          </p:spPr>
          <p:txBody>
            <a:bodyPr lIns="0" tIns="0" rIns="0" bIns="0" anchor="ctr" anchorCtr="0"/>
            <a:lstStyle/>
            <a:p>
              <a:pPr>
                <a:spcBef>
                  <a:spcPts val="1000"/>
                </a:spcBef>
              </a:pPr>
              <a:r>
                <a:rPr lang="zh-CN" altLang="en-US" sz="2000" dirty="0">
                  <a:solidFill>
                    <a:srgbClr val="FFFFFF"/>
                  </a:solidFill>
                </a:rPr>
                <a:t>动作脚本</a:t>
              </a:r>
              <a:endParaRPr lang="zh-CN" altLang="en-US" sz="2000" dirty="0">
                <a:solidFill>
                  <a:srgbClr val="FFFFFF"/>
                </a:solidFill>
              </a:endParaRPr>
            </a:p>
          </p:txBody>
        </p:sp>
        <p:sp>
          <p:nvSpPr>
            <p:cNvPr id="10" name="Rectangle 11"/>
            <p:cNvSpPr/>
            <p:nvPr/>
          </p:nvSpPr>
          <p:spPr bwMode="auto">
            <a:xfrm>
              <a:off x="393063" y="1310283"/>
              <a:ext cx="597604" cy="410853"/>
            </a:xfrm>
            <a:prstGeom prst="rect">
              <a:avLst/>
            </a:prstGeom>
            <a:solidFill>
              <a:schemeClr val="bg1">
                <a:lumMod val="75000"/>
              </a:schemeClr>
            </a:solidFill>
            <a:ln>
              <a:noFill/>
            </a:ln>
          </p:spPr>
          <p:txBody>
            <a:bodyPr lIns="0" tIns="0" rIns="0" bIns="0" anchor="ctr" anchorCtr="1"/>
            <a:lstStyle/>
            <a:p>
              <a:pPr algn="l"/>
              <a:r>
                <a:rPr lang="en-US" altLang="zh-CN" dirty="0" smtClean="0"/>
                <a:t>5</a:t>
              </a:r>
              <a:endParaRPr lang="en-US" dirty="0"/>
            </a:p>
          </p:txBody>
        </p:sp>
      </p:grpSp>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2600" y="1589545"/>
            <a:ext cx="6057899" cy="3439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882" y="971550"/>
            <a:ext cx="8120518" cy="3155287"/>
          </a:xfrm>
          <a:prstGeom prst="rect">
            <a:avLst/>
          </a:prstGeom>
        </p:spPr>
        <p:txBody>
          <a:bodyPr wrap="square">
            <a:spAutoFit/>
          </a:bodyPr>
          <a:lstStyle/>
          <a:p>
            <a:pPr indent="542925" algn="just">
              <a:lnSpc>
                <a:spcPct val="120000"/>
              </a:lnSpc>
              <a:spcBef>
                <a:spcPts val="0"/>
              </a:spcBef>
              <a:spcAft>
                <a:spcPts val="1000"/>
              </a:spcAft>
            </a:pPr>
            <a:r>
              <a:rPr lang="zh-CN" altLang="en-US" sz="2000" kern="100" dirty="0">
                <a:latin typeface="Times New Roman"/>
                <a:ea typeface="宋体"/>
              </a:rPr>
              <a:t>脚本编写注意以下几点：</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1</a:t>
            </a:r>
            <a:r>
              <a:rPr lang="zh-CN" altLang="en-US" sz="2000" kern="100" dirty="0">
                <a:latin typeface="Times New Roman"/>
                <a:ea typeface="宋体"/>
              </a:rPr>
              <a:t>）除了定义变量、常量、类和函数过程外，动作脚本均应写在某个事件的一对花括号里；</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2</a:t>
            </a:r>
            <a:r>
              <a:rPr lang="zh-CN" altLang="en-US" sz="2000" kern="100" dirty="0">
                <a:latin typeface="Times New Roman"/>
                <a:ea typeface="宋体"/>
              </a:rPr>
              <a:t>）一条语句一行，用分号（；）结束；</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a:t>
            </a:r>
            <a:r>
              <a:rPr lang="en-US" altLang="zh-CN" sz="2000" kern="100" dirty="0">
                <a:latin typeface="Times New Roman"/>
                <a:ea typeface="宋体"/>
              </a:rPr>
              <a:t>3</a:t>
            </a:r>
            <a:r>
              <a:rPr lang="zh-CN" altLang="en-US" sz="2000" kern="100" dirty="0">
                <a:latin typeface="Times New Roman"/>
                <a:ea typeface="宋体"/>
              </a:rPr>
              <a:t>）严格区分字母大小写。</a:t>
            </a:r>
            <a:endParaRPr lang="zh-CN" altLang="en-US" sz="2000" kern="100" dirty="0">
              <a:latin typeface="Times New Roman"/>
              <a:ea typeface="宋体"/>
            </a:endParaRPr>
          </a:p>
          <a:p>
            <a:pPr indent="542925" algn="just">
              <a:lnSpc>
                <a:spcPct val="120000"/>
              </a:lnSpc>
              <a:spcBef>
                <a:spcPts val="0"/>
              </a:spcBef>
              <a:spcAft>
                <a:spcPts val="1000"/>
              </a:spcAft>
            </a:pPr>
            <a:r>
              <a:rPr lang="zh-CN" altLang="en-US" sz="2000" kern="100" dirty="0">
                <a:latin typeface="Times New Roman"/>
                <a:ea typeface="宋体"/>
              </a:rPr>
              <a:t>如果你对脚本比较熟悉，可以</a:t>
            </a:r>
            <a:r>
              <a:rPr lang="zh-CN" altLang="en-US" sz="2000" kern="100" dirty="0" smtClean="0">
                <a:latin typeface="Times New Roman"/>
                <a:ea typeface="宋体"/>
              </a:rPr>
              <a:t>在脚本面板（上图）的“影片对象选择区”</a:t>
            </a:r>
            <a:r>
              <a:rPr lang="zh-CN" altLang="en-US" sz="2000" kern="100" dirty="0">
                <a:latin typeface="Times New Roman"/>
                <a:ea typeface="宋体"/>
              </a:rPr>
              <a:t>选则对象后，直接在“脚本编写区”编写脚写。</a:t>
            </a:r>
            <a:endParaRPr lang="zh-CN" altLang="en-US" sz="2000" kern="100" dirty="0">
              <a:latin typeface="Times New Roman"/>
              <a:ea typeface="宋体"/>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Bullets">
  <a:themeElements>
    <a:clrScheme name="">
      <a:dk1>
        <a:srgbClr val="000000"/>
      </a:dk1>
      <a:lt1>
        <a:srgbClr val="FFFFFF"/>
      </a:lt1>
      <a:dk2>
        <a:srgbClr val="000000"/>
      </a:dk2>
      <a:lt2>
        <a:srgbClr val="808080"/>
      </a:lt2>
      <a:accent1>
        <a:srgbClr val="FDA531"/>
      </a:accent1>
      <a:accent2>
        <a:srgbClr val="333399"/>
      </a:accent2>
      <a:accent3>
        <a:srgbClr val="FFFFFF"/>
      </a:accent3>
      <a:accent4>
        <a:srgbClr val="000000"/>
      </a:accent4>
      <a:accent5>
        <a:srgbClr val="FECFAD"/>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amp; Subtitle">
  <a:themeElements>
    <a:clrScheme name="">
      <a:dk1>
        <a:srgbClr val="000000"/>
      </a:dk1>
      <a:lt1>
        <a:srgbClr val="FFFFFF"/>
      </a:lt1>
      <a:dk2>
        <a:srgbClr val="000000"/>
      </a:dk2>
      <a:lt2>
        <a:srgbClr val="808080"/>
      </a:lt2>
      <a:accent1>
        <a:srgbClr val="AE00F0"/>
      </a:accent1>
      <a:accent2>
        <a:srgbClr val="333399"/>
      </a:accent2>
      <a:accent3>
        <a:srgbClr val="FFFFFF"/>
      </a:accent3>
      <a:accent4>
        <a:srgbClr val="000000"/>
      </a:accent4>
      <a:accent5>
        <a:srgbClr val="D3AAF6"/>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23904</Words>
  <Application>WPS 演示</Application>
  <PresentationFormat>全屏显示(16:9)</PresentationFormat>
  <Paragraphs>1637</Paragraphs>
  <Slides>161</Slides>
  <Notes>157</Notes>
  <HiddenSlides>0</HiddenSlides>
  <MMClips>0</MMClips>
  <ScaleCrop>false</ScaleCrop>
  <HeadingPairs>
    <vt:vector size="4" baseType="variant">
      <vt:variant>
        <vt:lpstr>主题</vt:lpstr>
      </vt:variant>
      <vt:variant>
        <vt:i4>14</vt:i4>
      </vt:variant>
      <vt:variant>
        <vt:lpstr>幻灯片标题</vt:lpstr>
      </vt:variant>
      <vt:variant>
        <vt:i4>161</vt:i4>
      </vt:variant>
    </vt:vector>
  </HeadingPairs>
  <TitlesOfParts>
    <vt:vector size="175" baseType="lpstr">
      <vt:lpstr>Title &amp; Bullets</vt:lpstr>
      <vt:lpstr>Title &amp; Subtitle</vt:lpstr>
      <vt:lpstr>Title - Center</vt:lpstr>
      <vt:lpstr>Bullets</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metro style powerpoint light</dc:title>
  <dc:creator>Muda</dc:creator>
  <cp:lastModifiedBy>fy</cp:lastModifiedBy>
  <cp:revision>309</cp:revision>
  <dcterms:created xsi:type="dcterms:W3CDTF">2016-05-05T01:39:25Z</dcterms:created>
  <dcterms:modified xsi:type="dcterms:W3CDTF">2016-05-05T01:54:51Z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