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7" r:id="rId1"/>
  </p:sldMasterIdLst>
  <p:notesMasterIdLst>
    <p:notesMasterId r:id="rId41"/>
  </p:notesMasterIdLst>
  <p:sldIdLst>
    <p:sldId id="256" r:id="rId2"/>
    <p:sldId id="480" r:id="rId3"/>
    <p:sldId id="504" r:id="rId4"/>
    <p:sldId id="365" r:id="rId5"/>
    <p:sldId id="364" r:id="rId6"/>
    <p:sldId id="505" r:id="rId7"/>
    <p:sldId id="486" r:id="rId8"/>
    <p:sldId id="460" r:id="rId9"/>
    <p:sldId id="463" r:id="rId10"/>
    <p:sldId id="462" r:id="rId11"/>
    <p:sldId id="469" r:id="rId12"/>
    <p:sldId id="470" r:id="rId13"/>
    <p:sldId id="472" r:id="rId14"/>
    <p:sldId id="473" r:id="rId15"/>
    <p:sldId id="474" r:id="rId16"/>
    <p:sldId id="475" r:id="rId17"/>
    <p:sldId id="487" r:id="rId18"/>
    <p:sldId id="488" r:id="rId19"/>
    <p:sldId id="490" r:id="rId20"/>
    <p:sldId id="491" r:id="rId21"/>
    <p:sldId id="492" r:id="rId22"/>
    <p:sldId id="493" r:id="rId23"/>
    <p:sldId id="494" r:id="rId24"/>
    <p:sldId id="496" r:id="rId25"/>
    <p:sldId id="497" r:id="rId26"/>
    <p:sldId id="499" r:id="rId27"/>
    <p:sldId id="501" r:id="rId28"/>
    <p:sldId id="506" r:id="rId29"/>
    <p:sldId id="507" r:id="rId30"/>
    <p:sldId id="508" r:id="rId31"/>
    <p:sldId id="509" r:id="rId32"/>
    <p:sldId id="510" r:id="rId33"/>
    <p:sldId id="511" r:id="rId34"/>
    <p:sldId id="512" r:id="rId35"/>
    <p:sldId id="513" r:id="rId36"/>
    <p:sldId id="515" r:id="rId37"/>
    <p:sldId id="518" r:id="rId38"/>
    <p:sldId id="485" r:id="rId39"/>
    <p:sldId id="503" r:id="rId4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omic Sans MS" pitchFamily="66" charset="0"/>
        <a:ea typeface="隶书" pitchFamily="49" charset="-122"/>
        <a:cs typeface="+mn-cs"/>
      </a:defRPr>
    </a:lvl1pPr>
    <a:lvl2pPr marL="457200" algn="l" rtl="0" fontAlgn="base">
      <a:spcBef>
        <a:spcPct val="0"/>
      </a:spcBef>
      <a:spcAft>
        <a:spcPct val="0"/>
      </a:spcAft>
      <a:defRPr kern="1200">
        <a:solidFill>
          <a:schemeClr val="tx1"/>
        </a:solidFill>
        <a:latin typeface="Comic Sans MS" pitchFamily="66" charset="0"/>
        <a:ea typeface="隶书" pitchFamily="49" charset="-122"/>
        <a:cs typeface="+mn-cs"/>
      </a:defRPr>
    </a:lvl2pPr>
    <a:lvl3pPr marL="914400" algn="l" rtl="0" fontAlgn="base">
      <a:spcBef>
        <a:spcPct val="0"/>
      </a:spcBef>
      <a:spcAft>
        <a:spcPct val="0"/>
      </a:spcAft>
      <a:defRPr kern="1200">
        <a:solidFill>
          <a:schemeClr val="tx1"/>
        </a:solidFill>
        <a:latin typeface="Comic Sans MS" pitchFamily="66" charset="0"/>
        <a:ea typeface="隶书" pitchFamily="49" charset="-122"/>
        <a:cs typeface="+mn-cs"/>
      </a:defRPr>
    </a:lvl3pPr>
    <a:lvl4pPr marL="1371600" algn="l" rtl="0" fontAlgn="base">
      <a:spcBef>
        <a:spcPct val="0"/>
      </a:spcBef>
      <a:spcAft>
        <a:spcPct val="0"/>
      </a:spcAft>
      <a:defRPr kern="1200">
        <a:solidFill>
          <a:schemeClr val="tx1"/>
        </a:solidFill>
        <a:latin typeface="Comic Sans MS" pitchFamily="66" charset="0"/>
        <a:ea typeface="隶书" pitchFamily="49" charset="-122"/>
        <a:cs typeface="+mn-cs"/>
      </a:defRPr>
    </a:lvl4pPr>
    <a:lvl5pPr marL="1828800" algn="l" rtl="0" fontAlgn="base">
      <a:spcBef>
        <a:spcPct val="0"/>
      </a:spcBef>
      <a:spcAft>
        <a:spcPct val="0"/>
      </a:spcAft>
      <a:defRPr kern="1200">
        <a:solidFill>
          <a:schemeClr val="tx1"/>
        </a:solidFill>
        <a:latin typeface="Comic Sans MS" pitchFamily="66" charset="0"/>
        <a:ea typeface="隶书" pitchFamily="49" charset="-122"/>
        <a:cs typeface="+mn-cs"/>
      </a:defRPr>
    </a:lvl5pPr>
    <a:lvl6pPr marL="2286000" algn="l" defTabSz="914400" rtl="0" eaLnBrk="1" latinLnBrk="0" hangingPunct="1">
      <a:defRPr kern="1200">
        <a:solidFill>
          <a:schemeClr val="tx1"/>
        </a:solidFill>
        <a:latin typeface="Comic Sans MS" pitchFamily="66" charset="0"/>
        <a:ea typeface="隶书" pitchFamily="49" charset="-122"/>
        <a:cs typeface="+mn-cs"/>
      </a:defRPr>
    </a:lvl6pPr>
    <a:lvl7pPr marL="2743200" algn="l" defTabSz="914400" rtl="0" eaLnBrk="1" latinLnBrk="0" hangingPunct="1">
      <a:defRPr kern="1200">
        <a:solidFill>
          <a:schemeClr val="tx1"/>
        </a:solidFill>
        <a:latin typeface="Comic Sans MS" pitchFamily="66" charset="0"/>
        <a:ea typeface="隶书" pitchFamily="49" charset="-122"/>
        <a:cs typeface="+mn-cs"/>
      </a:defRPr>
    </a:lvl7pPr>
    <a:lvl8pPr marL="3200400" algn="l" defTabSz="914400" rtl="0" eaLnBrk="1" latinLnBrk="0" hangingPunct="1">
      <a:defRPr kern="1200">
        <a:solidFill>
          <a:schemeClr val="tx1"/>
        </a:solidFill>
        <a:latin typeface="Comic Sans MS" pitchFamily="66" charset="0"/>
        <a:ea typeface="隶书" pitchFamily="49" charset="-122"/>
        <a:cs typeface="+mn-cs"/>
      </a:defRPr>
    </a:lvl8pPr>
    <a:lvl9pPr marL="3657600" algn="l" defTabSz="914400" rtl="0" eaLnBrk="1" latinLnBrk="0" hangingPunct="1">
      <a:defRPr kern="1200">
        <a:solidFill>
          <a:schemeClr val="tx1"/>
        </a:solidFill>
        <a:latin typeface="Comic Sans MS" pitchFamily="66" charset="0"/>
        <a:ea typeface="隶书"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8F89"/>
    <a:srgbClr val="FFBFEA"/>
    <a:srgbClr val="61FF61"/>
    <a:srgbClr val="CCECFF"/>
    <a:srgbClr val="FFF8B7"/>
    <a:srgbClr val="0000CC"/>
    <a:srgbClr val="969696"/>
    <a:srgbClr val="0092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17" autoAdjust="0"/>
    <p:restoredTop sz="94687" autoAdjust="0"/>
  </p:normalViewPr>
  <p:slideViewPr>
    <p:cSldViewPr>
      <p:cViewPr varScale="1">
        <p:scale>
          <a:sx n="56" d="100"/>
          <a:sy n="56" d="100"/>
        </p:scale>
        <p:origin x="-90" y="-29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132"/>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ea typeface="宋体" pitchFamily="2" charset="-122"/>
              </a:defRPr>
            </a:lvl1pPr>
          </a:lstStyle>
          <a:p>
            <a:endParaRPr lang="en-US" altLang="zh-CN"/>
          </a:p>
        </p:txBody>
      </p:sp>
      <p:sp>
        <p:nvSpPr>
          <p:cNvPr id="307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ea typeface="宋体" pitchFamily="2" charset="-122"/>
              </a:defRPr>
            </a:lvl1pPr>
          </a:lstStyle>
          <a:p>
            <a:endParaRPr lang="en-US" altLang="zh-CN"/>
          </a:p>
        </p:txBody>
      </p:sp>
      <p:sp>
        <p:nvSpPr>
          <p:cNvPr id="307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07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ea typeface="宋体" pitchFamily="2" charset="-122"/>
              </a:defRPr>
            </a:lvl1pPr>
          </a:lstStyle>
          <a:p>
            <a:endParaRPr lang="en-US" altLang="zh-CN"/>
          </a:p>
        </p:txBody>
      </p:sp>
      <p:sp>
        <p:nvSpPr>
          <p:cNvPr id="307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ea typeface="宋体" pitchFamily="2" charset="-122"/>
              </a:defRPr>
            </a:lvl1pPr>
          </a:lstStyle>
          <a:p>
            <a:fld id="{B535D785-FEDA-431B-8C51-9D086C480A3F}"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宋体" pitchFamily="2" charset="-122"/>
        <a:cs typeface="+mn-cs"/>
      </a:defRPr>
    </a:lvl1pPr>
    <a:lvl2pPr marL="457200" algn="l" rtl="0" fontAlgn="base">
      <a:spcBef>
        <a:spcPct val="30000"/>
      </a:spcBef>
      <a:spcAft>
        <a:spcPct val="0"/>
      </a:spcAft>
      <a:defRPr sz="1200" kern="1200">
        <a:solidFill>
          <a:schemeClr val="tx1"/>
        </a:solidFill>
        <a:latin typeface="Arial" pitchFamily="34" charset="0"/>
        <a:ea typeface="宋体" pitchFamily="2" charset="-122"/>
        <a:cs typeface="+mn-cs"/>
      </a:defRPr>
    </a:lvl2pPr>
    <a:lvl3pPr marL="914400" algn="l" rtl="0" fontAlgn="base">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fontAlgn="base">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fontAlgn="base">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B4A1612-DDD3-4AC1-8609-5503E225FC6B}" type="slidenum">
              <a:rPr lang="en-US" altLang="zh-CN"/>
              <a:pPr/>
              <a:t>4</a:t>
            </a:fld>
            <a:endParaRPr lang="en-US" altLang="zh-CN"/>
          </a:p>
        </p:txBody>
      </p:sp>
      <p:sp>
        <p:nvSpPr>
          <p:cNvPr id="150530" name="Rectangle 2"/>
          <p:cNvSpPr>
            <a:spLocks noGrp="1" noRot="1" noChangeAspect="1" noChangeArrowheads="1" noTextEdit="1"/>
          </p:cNvSpPr>
          <p:nvPr>
            <p:ph type="sldImg"/>
          </p:nvPr>
        </p:nvSpPr>
        <p:spPr>
          <a:xfrm>
            <a:off x="1144588" y="687388"/>
            <a:ext cx="4568825" cy="3425825"/>
          </a:xfrm>
          <a:ln w="12700" cap="flat"/>
        </p:spPr>
      </p:sp>
      <p:sp>
        <p:nvSpPr>
          <p:cNvPr id="150531" name="Rectangle 3"/>
          <p:cNvSpPr>
            <a:spLocks noGrp="1" noChangeArrowheads="1"/>
          </p:cNvSpPr>
          <p:nvPr>
            <p:ph type="body" idx="1"/>
          </p:nvPr>
        </p:nvSpPr>
        <p:spPr>
          <a:xfrm>
            <a:off x="914400" y="4343400"/>
            <a:ext cx="5029200" cy="4114800"/>
          </a:xfrm>
          <a:ln/>
        </p:spPr>
        <p:txBody>
          <a:bodyPr lIns="92075" tIns="46038" rIns="92075" bIns="46038"/>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FE0E68-A5F8-446A-8A8E-2DC1587C2D7D}" type="slidenum">
              <a:rPr lang="en-US" altLang="zh-CN"/>
              <a:pPr/>
              <a:t>5</a:t>
            </a:fld>
            <a:endParaRPr lang="en-US" altLang="zh-CN"/>
          </a:p>
        </p:txBody>
      </p:sp>
      <p:sp>
        <p:nvSpPr>
          <p:cNvPr id="148482" name="Rectangle 2"/>
          <p:cNvSpPr>
            <a:spLocks noGrp="1" noRot="1" noChangeAspect="1" noChangeArrowheads="1" noTextEdit="1"/>
          </p:cNvSpPr>
          <p:nvPr>
            <p:ph type="sldImg"/>
          </p:nvPr>
        </p:nvSpPr>
        <p:spPr>
          <a:xfrm>
            <a:off x="1144588" y="687388"/>
            <a:ext cx="4568825" cy="3425825"/>
          </a:xfrm>
          <a:ln w="12700" cap="flat"/>
        </p:spPr>
      </p:sp>
      <p:sp>
        <p:nvSpPr>
          <p:cNvPr id="148483" name="Rectangle 3"/>
          <p:cNvSpPr>
            <a:spLocks noGrp="1" noChangeArrowheads="1"/>
          </p:cNvSpPr>
          <p:nvPr>
            <p:ph type="body" idx="1"/>
          </p:nvPr>
        </p:nvSpPr>
        <p:spPr>
          <a:xfrm>
            <a:off x="914400" y="4343400"/>
            <a:ext cx="5029200" cy="4114800"/>
          </a:xfrm>
          <a:ln/>
        </p:spPr>
        <p:txBody>
          <a:bodyPr lIns="92075" tIns="46038" rIns="92075" bIns="46038"/>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FE0E68-A5F8-446A-8A8E-2DC1587C2D7D}" type="slidenum">
              <a:rPr lang="en-US" altLang="zh-CN"/>
              <a:pPr/>
              <a:t>6</a:t>
            </a:fld>
            <a:endParaRPr lang="en-US" altLang="zh-CN"/>
          </a:p>
        </p:txBody>
      </p:sp>
      <p:sp>
        <p:nvSpPr>
          <p:cNvPr id="148482" name="Rectangle 2"/>
          <p:cNvSpPr>
            <a:spLocks noGrp="1" noRot="1" noChangeAspect="1" noChangeArrowheads="1" noTextEdit="1"/>
          </p:cNvSpPr>
          <p:nvPr>
            <p:ph type="sldImg"/>
          </p:nvPr>
        </p:nvSpPr>
        <p:spPr>
          <a:xfrm>
            <a:off x="1144588" y="687388"/>
            <a:ext cx="4568825" cy="3425825"/>
          </a:xfrm>
          <a:ln w="12700" cap="flat"/>
        </p:spPr>
      </p:sp>
      <p:sp>
        <p:nvSpPr>
          <p:cNvPr id="148483" name="Rectangle 3"/>
          <p:cNvSpPr>
            <a:spLocks noGrp="1" noChangeArrowheads="1"/>
          </p:cNvSpPr>
          <p:nvPr>
            <p:ph type="body" idx="1"/>
          </p:nvPr>
        </p:nvSpPr>
        <p:spPr>
          <a:xfrm>
            <a:off x="914400" y="4343400"/>
            <a:ext cx="5029200" cy="4114800"/>
          </a:xfrm>
          <a:ln/>
        </p:spPr>
        <p:txBody>
          <a:bodyPr lIns="92075" tIns="46038" rIns="92075" bIns="46038"/>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15362" name="Freeform 2"/>
          <p:cNvSpPr>
            <a:spLocks/>
          </p:cNvSpPr>
          <p:nvPr userDrawn="1"/>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headEnd/>
            <a:tailEnd/>
          </a:ln>
        </p:spPr>
        <p:txBody>
          <a:bodyPr/>
          <a:lstStyle/>
          <a:p>
            <a:endParaRPr lang="zh-CN" altLang="en-US"/>
          </a:p>
        </p:txBody>
      </p:sp>
      <p:sp>
        <p:nvSpPr>
          <p:cNvPr id="15365" name="Rectangle 5"/>
          <p:cNvSpPr>
            <a:spLocks noGrp="1" noChangeArrowheads="1"/>
          </p:cNvSpPr>
          <p:nvPr>
            <p:ph type="dt" sz="half" idx="2"/>
          </p:nvPr>
        </p:nvSpPr>
        <p:spPr bwMode="auto">
          <a:xfrm>
            <a:off x="685800" y="6248400"/>
            <a:ext cx="19050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400">
                <a:ea typeface="宋体" pitchFamily="2" charset="-122"/>
              </a:defRPr>
            </a:lvl1pPr>
          </a:lstStyle>
          <a:p>
            <a:fld id="{867D4619-8B01-4165-83A5-B4B406CC6BB5}" type="datetime1">
              <a:rPr lang="zh-CN" altLang="en-US"/>
              <a:pPr/>
              <a:t>2011/10/13</a:t>
            </a:fld>
            <a:endParaRPr lang="en-US" altLang="zh-CN"/>
          </a:p>
        </p:txBody>
      </p:sp>
      <p:sp>
        <p:nvSpPr>
          <p:cNvPr id="15366" name="Rectangle 6"/>
          <p:cNvSpPr>
            <a:spLocks noGrp="1" noChangeArrowheads="1"/>
          </p:cNvSpPr>
          <p:nvPr>
            <p:ph type="ftr" sz="quarter" idx="3"/>
          </p:nvPr>
        </p:nvSpPr>
        <p:spPr bwMode="auto">
          <a:xfrm>
            <a:off x="3124200" y="6248400"/>
            <a:ext cx="28956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a:defRPr sz="1400">
                <a:ea typeface="宋体" pitchFamily="2" charset="-122"/>
              </a:defRPr>
            </a:lvl1pPr>
          </a:lstStyle>
          <a:p>
            <a:r>
              <a:rPr lang="en-US" altLang="zh-CN"/>
              <a:t>重庆电子科技职业学院计算机系</a:t>
            </a:r>
          </a:p>
        </p:txBody>
      </p:sp>
      <p:sp>
        <p:nvSpPr>
          <p:cNvPr id="15367" name="Rectangle 7"/>
          <p:cNvSpPr>
            <a:spLocks noGrp="1" noChangeArrowheads="1"/>
          </p:cNvSpPr>
          <p:nvPr>
            <p:ph type="sldNum" sz="quarter" idx="4"/>
          </p:nvPr>
        </p:nvSpPr>
        <p:spPr bwMode="auto">
          <a:xfrm>
            <a:off x="6553200" y="6248400"/>
            <a:ext cx="19050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r">
              <a:defRPr sz="1400">
                <a:ea typeface="宋体" pitchFamily="2" charset="-122"/>
              </a:defRPr>
            </a:lvl1pPr>
          </a:lstStyle>
          <a:p>
            <a:fld id="{EB984A96-CAEC-4731-9C04-C61AC4E9FFCB}" type="slidenum">
              <a:rPr lang="en-US" altLang="zh-CN"/>
              <a:pPr/>
              <a:t>‹#›</a:t>
            </a:fld>
            <a:endParaRPr lang="en-US" altLang="zh-CN"/>
          </a:p>
        </p:txBody>
      </p:sp>
      <p:grpSp>
        <p:nvGrpSpPr>
          <p:cNvPr id="15378" name="Group 18"/>
          <p:cNvGrpSpPr>
            <a:grpSpLocks/>
          </p:cNvGrpSpPr>
          <p:nvPr userDrawn="1"/>
        </p:nvGrpSpPr>
        <p:grpSpPr bwMode="auto">
          <a:xfrm>
            <a:off x="7915275" y="4606925"/>
            <a:ext cx="742950" cy="1058863"/>
            <a:chOff x="4986" y="2752"/>
            <a:chExt cx="468" cy="667"/>
          </a:xfrm>
        </p:grpSpPr>
        <p:sp>
          <p:nvSpPr>
            <p:cNvPr id="15379" name="Freeform 19"/>
            <p:cNvSpPr>
              <a:spLocks/>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endParaRPr lang="zh-CN" altLang="en-US"/>
            </a:p>
          </p:txBody>
        </p:sp>
        <p:sp>
          <p:nvSpPr>
            <p:cNvPr id="15380" name="Freeform 20"/>
            <p:cNvSpPr>
              <a:spLocks/>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headEnd/>
              <a:tailEnd/>
            </a:ln>
          </p:spPr>
          <p:txBody>
            <a:bodyPr/>
            <a:lstStyle/>
            <a:p>
              <a:endParaRPr lang="zh-CN" altLang="en-US"/>
            </a:p>
          </p:txBody>
        </p:sp>
        <p:sp>
          <p:nvSpPr>
            <p:cNvPr id="15381" name="Freeform 21"/>
            <p:cNvSpPr>
              <a:spLocks/>
            </p:cNvSpPr>
            <p:nvPr userDrawn="1"/>
          </p:nvSpPr>
          <p:spPr bwMode="auto">
            <a:xfrm rot="7320404">
              <a:off x="5000" y="2912"/>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endParaRPr lang="zh-CN" altLang="en-US"/>
            </a:p>
          </p:txBody>
        </p:sp>
        <p:grpSp>
          <p:nvGrpSpPr>
            <p:cNvPr id="15382" name="Group 22"/>
            <p:cNvGrpSpPr>
              <a:grpSpLocks/>
            </p:cNvGrpSpPr>
            <p:nvPr userDrawn="1"/>
          </p:nvGrpSpPr>
          <p:grpSpPr bwMode="auto">
            <a:xfrm>
              <a:off x="4986" y="2752"/>
              <a:ext cx="468" cy="667"/>
              <a:chOff x="4986" y="2752"/>
              <a:chExt cx="468" cy="667"/>
            </a:xfrm>
          </p:grpSpPr>
          <p:sp>
            <p:nvSpPr>
              <p:cNvPr id="15383" name="Freeform 23"/>
              <p:cNvSpPr>
                <a:spLocks/>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endParaRPr lang="zh-CN" altLang="en-US"/>
              </a:p>
            </p:txBody>
          </p:sp>
          <p:sp>
            <p:nvSpPr>
              <p:cNvPr id="15384" name="Freeform 24"/>
              <p:cNvSpPr>
                <a:spLocks/>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endParaRPr lang="zh-CN" altLang="en-US"/>
              </a:p>
            </p:txBody>
          </p:sp>
          <p:sp>
            <p:nvSpPr>
              <p:cNvPr id="15385" name="Freeform 25"/>
              <p:cNvSpPr>
                <a:spLocks/>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endParaRPr lang="zh-CN" altLang="en-US"/>
              </a:p>
            </p:txBody>
          </p:sp>
          <p:sp>
            <p:nvSpPr>
              <p:cNvPr id="15386" name="Freeform 26"/>
              <p:cNvSpPr>
                <a:spLocks/>
              </p:cNvSpPr>
              <p:nvPr userDrawn="1"/>
            </p:nvSpPr>
            <p:spPr bwMode="auto">
              <a:xfrm rot="7320404">
                <a:off x="5363" y="2874"/>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endParaRPr lang="zh-CN" altLang="en-US"/>
              </a:p>
            </p:txBody>
          </p:sp>
          <p:sp>
            <p:nvSpPr>
              <p:cNvPr id="15387" name="Freeform 27"/>
              <p:cNvSpPr>
                <a:spLocks/>
              </p:cNvSpPr>
              <p:nvPr userDrawn="1"/>
            </p:nvSpPr>
            <p:spPr bwMode="auto">
              <a:xfrm rot="7320404">
                <a:off x="5136"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endParaRPr lang="zh-CN" altLang="en-US"/>
              </a:p>
            </p:txBody>
          </p:sp>
        </p:grpSp>
      </p:grpSp>
      <p:sp>
        <p:nvSpPr>
          <p:cNvPr id="15388" name="Freeform 28"/>
          <p:cNvSpPr>
            <a:spLocks/>
          </p:cNvSpPr>
          <p:nvPr userDrawn="1"/>
        </p:nvSpPr>
        <p:spPr bwMode="auto">
          <a:xfrm>
            <a:off x="901700" y="5292725"/>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p:spPr>
        <p:txBody>
          <a:bodyPr/>
          <a:lstStyle/>
          <a:p>
            <a:endParaRPr lang="zh-CN" altLang="en-US"/>
          </a:p>
        </p:txBody>
      </p:sp>
      <p:grpSp>
        <p:nvGrpSpPr>
          <p:cNvPr id="15393" name="Group 33"/>
          <p:cNvGrpSpPr>
            <a:grpSpLocks/>
          </p:cNvGrpSpPr>
          <p:nvPr userDrawn="1"/>
        </p:nvGrpSpPr>
        <p:grpSpPr bwMode="auto">
          <a:xfrm rot="-1775938" flipH="1" flipV="1">
            <a:off x="2390775" y="1079500"/>
            <a:ext cx="5060950" cy="3213100"/>
            <a:chOff x="1202" y="1480"/>
            <a:chExt cx="3188" cy="2024"/>
          </a:xfrm>
        </p:grpSpPr>
        <p:sp>
          <p:nvSpPr>
            <p:cNvPr id="15394" name="Freeform 34"/>
            <p:cNvSpPr>
              <a:spLocks/>
            </p:cNvSpPr>
            <p:nvPr userDrawn="1"/>
          </p:nvSpPr>
          <p:spPr bwMode="hidden">
            <a:xfrm>
              <a:off x="1202" y="1480"/>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alpha val="31000"/>
                  </a:schemeClr>
                </a:gs>
                <a:gs pos="100000">
                  <a:schemeClr val="bg1"/>
                </a:gs>
              </a:gsLst>
              <a:lin ang="2700000" scaled="1"/>
            </a:gradFill>
            <a:ln w="9525">
              <a:noFill/>
              <a:round/>
              <a:headEnd/>
              <a:tailEnd/>
            </a:ln>
          </p:spPr>
          <p:txBody>
            <a:bodyPr/>
            <a:lstStyle/>
            <a:p>
              <a:endParaRPr lang="zh-CN" altLang="en-US"/>
            </a:p>
          </p:txBody>
        </p:sp>
        <p:sp>
          <p:nvSpPr>
            <p:cNvPr id="15395" name="Freeform 35"/>
            <p:cNvSpPr>
              <a:spLocks/>
            </p:cNvSpPr>
            <p:nvPr userDrawn="1"/>
          </p:nvSpPr>
          <p:spPr bwMode="hidden">
            <a:xfrm>
              <a:off x="2037" y="1544"/>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alpha val="13000"/>
                  </a:schemeClr>
                </a:gs>
                <a:gs pos="100000">
                  <a:schemeClr val="bg1"/>
                </a:gs>
              </a:gsLst>
              <a:lin ang="5400000" scaled="1"/>
            </a:gradFill>
            <a:ln w="9525">
              <a:noFill/>
              <a:round/>
              <a:headEnd/>
              <a:tailEnd/>
            </a:ln>
          </p:spPr>
          <p:txBody>
            <a:bodyPr/>
            <a:lstStyle/>
            <a:p>
              <a:endParaRPr lang="zh-CN" altLang="en-US"/>
            </a:p>
          </p:txBody>
        </p:sp>
      </p:grpSp>
      <p:grpSp>
        <p:nvGrpSpPr>
          <p:cNvPr id="15396" name="Group 36"/>
          <p:cNvGrpSpPr>
            <a:grpSpLocks/>
          </p:cNvGrpSpPr>
          <p:nvPr userDrawn="1"/>
        </p:nvGrpSpPr>
        <p:grpSpPr bwMode="auto">
          <a:xfrm>
            <a:off x="250825" y="260350"/>
            <a:ext cx="3744913" cy="1439863"/>
            <a:chOff x="158" y="119"/>
            <a:chExt cx="2970" cy="1337"/>
          </a:xfrm>
        </p:grpSpPr>
        <p:grpSp>
          <p:nvGrpSpPr>
            <p:cNvPr id="15368" name="Group 8"/>
            <p:cNvGrpSpPr>
              <a:grpSpLocks/>
            </p:cNvGrpSpPr>
            <p:nvPr userDrawn="1"/>
          </p:nvGrpSpPr>
          <p:grpSpPr bwMode="auto">
            <a:xfrm>
              <a:off x="158" y="119"/>
              <a:ext cx="2351" cy="1149"/>
              <a:chOff x="123" y="148"/>
              <a:chExt cx="2386" cy="1120"/>
            </a:xfrm>
          </p:grpSpPr>
          <p:sp>
            <p:nvSpPr>
              <p:cNvPr id="15369" name="Freeform 9"/>
              <p:cNvSpPr>
                <a:spLocks/>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endParaRPr lang="zh-CN" altLang="en-US"/>
              </a:p>
            </p:txBody>
          </p:sp>
          <p:sp>
            <p:nvSpPr>
              <p:cNvPr id="15370" name="Freeform 10"/>
              <p:cNvSpPr>
                <a:spLocks/>
              </p:cNvSpPr>
              <p:nvPr userDrawn="1"/>
            </p:nvSpPr>
            <p:spPr bwMode="auto">
              <a:xfrm>
                <a:off x="166" y="261"/>
                <a:ext cx="2244" cy="1007"/>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endParaRPr lang="zh-CN" altLang="en-US"/>
              </a:p>
            </p:txBody>
          </p:sp>
          <p:sp>
            <p:nvSpPr>
              <p:cNvPr id="15371" name="Freeform 11"/>
              <p:cNvSpPr>
                <a:spLocks/>
              </p:cNvSpPr>
              <p:nvPr userDrawn="1"/>
            </p:nvSpPr>
            <p:spPr bwMode="auto">
              <a:xfrm>
                <a:off x="474" y="344"/>
                <a:ext cx="1488" cy="919"/>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endParaRPr lang="zh-CN" altLang="en-US"/>
              </a:p>
            </p:txBody>
          </p:sp>
          <p:grpSp>
            <p:nvGrpSpPr>
              <p:cNvPr id="15372" name="Group 12"/>
              <p:cNvGrpSpPr>
                <a:grpSpLocks/>
              </p:cNvGrpSpPr>
              <p:nvPr userDrawn="1"/>
            </p:nvGrpSpPr>
            <p:grpSpPr bwMode="auto">
              <a:xfrm>
                <a:off x="123" y="148"/>
                <a:ext cx="2386" cy="1081"/>
                <a:chOff x="123" y="148"/>
                <a:chExt cx="2386" cy="1081"/>
              </a:xfrm>
            </p:grpSpPr>
            <p:sp>
              <p:nvSpPr>
                <p:cNvPr id="15373" name="Freeform 13"/>
                <p:cNvSpPr>
                  <a:spLocks/>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endParaRPr lang="zh-CN" altLang="en-US"/>
                </a:p>
              </p:txBody>
            </p:sp>
            <p:sp>
              <p:nvSpPr>
                <p:cNvPr id="15374" name="Freeform 14"/>
                <p:cNvSpPr>
                  <a:spLocks/>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endParaRPr lang="zh-CN" altLang="en-US"/>
                </a:p>
              </p:txBody>
            </p:sp>
            <p:sp>
              <p:nvSpPr>
                <p:cNvPr id="15375" name="Freeform 15"/>
                <p:cNvSpPr>
                  <a:spLocks/>
                </p:cNvSpPr>
                <p:nvPr userDrawn="1"/>
              </p:nvSpPr>
              <p:spPr bwMode="auto">
                <a:xfrm>
                  <a:off x="324" y="158"/>
                  <a:ext cx="1686"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endParaRPr lang="zh-CN" altLang="en-US"/>
                </a:p>
              </p:txBody>
            </p:sp>
            <p:sp>
              <p:nvSpPr>
                <p:cNvPr id="15376" name="Freeform 16"/>
                <p:cNvSpPr>
                  <a:spLocks/>
                </p:cNvSpPr>
                <p:nvPr userDrawn="1"/>
              </p:nvSpPr>
              <p:spPr bwMode="auto">
                <a:xfrm>
                  <a:off x="409" y="251"/>
                  <a:ext cx="227"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endParaRPr lang="zh-CN" altLang="en-US"/>
                </a:p>
              </p:txBody>
            </p:sp>
            <p:sp>
              <p:nvSpPr>
                <p:cNvPr id="15377" name="Freeform 17"/>
                <p:cNvSpPr>
                  <a:spLocks/>
                </p:cNvSpPr>
                <p:nvPr userDrawn="1"/>
              </p:nvSpPr>
              <p:spPr bwMode="auto">
                <a:xfrm>
                  <a:off x="846" y="536"/>
                  <a:ext cx="691"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endParaRPr lang="zh-CN" altLang="en-US"/>
                </a:p>
              </p:txBody>
            </p:sp>
          </p:grpSp>
        </p:grpSp>
        <p:sp>
          <p:nvSpPr>
            <p:cNvPr id="15389" name="Freeform 29"/>
            <p:cNvSpPr>
              <a:spLocks/>
            </p:cNvSpPr>
            <p:nvPr userDrawn="1"/>
          </p:nvSpPr>
          <p:spPr bwMode="auto">
            <a:xfrm>
              <a:off x="2568" y="1216"/>
              <a:ext cx="560" cy="24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p:spPr>
          <p:txBody>
            <a:bodyPr/>
            <a:lstStyle/>
            <a:p>
              <a:endParaRPr lang="zh-CN" altLang="en-US"/>
            </a:p>
          </p:txBody>
        </p:sp>
      </p:grpSp>
      <p:sp>
        <p:nvSpPr>
          <p:cNvPr id="15391" name="Text Box 31"/>
          <p:cNvSpPr txBox="1">
            <a:spLocks noChangeArrowheads="1"/>
          </p:cNvSpPr>
          <p:nvPr userDrawn="1"/>
        </p:nvSpPr>
        <p:spPr bwMode="auto">
          <a:xfrm>
            <a:off x="2667000" y="6338888"/>
            <a:ext cx="3962400" cy="366712"/>
          </a:xfrm>
          <a:prstGeom prst="rect">
            <a:avLst/>
          </a:prstGeom>
          <a:noFill/>
          <a:ln w="9525">
            <a:noFill/>
            <a:miter lim="800000"/>
            <a:headEnd/>
            <a:tailEnd/>
          </a:ln>
          <a:effectLst/>
        </p:spPr>
        <p:txBody>
          <a:bodyPr>
            <a:spAutoFit/>
          </a:bodyPr>
          <a:lstStyle/>
          <a:p>
            <a:pPr algn="ctr">
              <a:spcBef>
                <a:spcPct val="50000"/>
              </a:spcBef>
            </a:pPr>
            <a:r>
              <a:rPr lang="zh-CN" altLang="en-US">
                <a:effectLst>
                  <a:outerShdw blurRad="38100" dist="38100" dir="2700000" algn="tl">
                    <a:srgbClr val="C0C0C0"/>
                  </a:outerShdw>
                </a:effectLst>
                <a:ea typeface="宋体" pitchFamily="2" charset="-122"/>
              </a:rPr>
              <a:t>重庆电子工程职业学院计算机系</a:t>
            </a:r>
          </a:p>
        </p:txBody>
      </p:sp>
      <p:sp>
        <p:nvSpPr>
          <p:cNvPr id="15363" name="Rectangle 3"/>
          <p:cNvSpPr>
            <a:spLocks noGrp="1" noChangeArrowheads="1"/>
          </p:cNvSpPr>
          <p:nvPr>
            <p:ph type="ctrTitle"/>
          </p:nvPr>
        </p:nvSpPr>
        <p:spPr>
          <a:xfrm>
            <a:off x="1547813" y="1700213"/>
            <a:ext cx="6400800" cy="1296987"/>
          </a:xfrm>
          <a:effectLst>
            <a:outerShdw dist="45791" dir="2021404" algn="ctr" rotWithShape="0">
              <a:schemeClr val="bg2"/>
            </a:outerShdw>
          </a:effectLst>
        </p:spPr>
        <p:txBody>
          <a:bodyPr/>
          <a:lstStyle>
            <a:lvl1pPr>
              <a:defRPr>
                <a:solidFill>
                  <a:schemeClr val="tx2"/>
                </a:solidFill>
              </a:defRPr>
            </a:lvl1pPr>
          </a:lstStyle>
          <a:p>
            <a:r>
              <a:rPr lang="zh-CN" altLang="en-US"/>
              <a:t>单击此处编辑母版标题样式</a:t>
            </a:r>
          </a:p>
        </p:txBody>
      </p:sp>
      <p:sp>
        <p:nvSpPr>
          <p:cNvPr id="15364" name="Rectangle 4"/>
          <p:cNvSpPr>
            <a:spLocks noGrp="1" noChangeArrowheads="1"/>
          </p:cNvSpPr>
          <p:nvPr>
            <p:ph type="subTitle" idx="1"/>
          </p:nvPr>
        </p:nvSpPr>
        <p:spPr>
          <a:xfrm>
            <a:off x="1549400" y="3573463"/>
            <a:ext cx="6032500" cy="1481137"/>
          </a:xfrm>
          <a:ln>
            <a:noFill/>
          </a:ln>
        </p:spPr>
        <p:txBody>
          <a:bodyPr/>
          <a:lstStyle>
            <a:lvl1pPr marL="0" indent="0" algn="ctr">
              <a:buFont typeface="Wingdings" pitchFamily="2" charset="2"/>
              <a:buNone/>
              <a:defRPr sz="2800">
                <a:effectLst>
                  <a:outerShdw blurRad="38100" dist="38100" dir="2700000" algn="tl">
                    <a:srgbClr val="C0C0C0"/>
                  </a:outerShdw>
                </a:effectLst>
              </a:defRPr>
            </a:lvl1pPr>
          </a:lstStyle>
          <a:p>
            <a:r>
              <a:rPr lang="zh-CN" altLang="en-US"/>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61150" y="296863"/>
            <a:ext cx="2087563" cy="60848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95288" y="296863"/>
            <a:ext cx="6113462" cy="60848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95288" y="1268413"/>
            <a:ext cx="4100512" cy="5113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68413"/>
            <a:ext cx="4100513" cy="5113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8B7"/>
            </a:gs>
            <a:gs pos="100000">
              <a:schemeClr val="bg1"/>
            </a:gs>
          </a:gsLst>
          <a:lin ang="5400000" scaled="1"/>
        </a:gradFill>
        <a:effectLst/>
      </p:bgPr>
    </p:bg>
    <p:spTree>
      <p:nvGrpSpPr>
        <p:cNvPr id="1" name=""/>
        <p:cNvGrpSpPr/>
        <p:nvPr/>
      </p:nvGrpSpPr>
      <p:grpSpPr>
        <a:xfrm>
          <a:off x="0" y="0"/>
          <a:ext cx="0" cy="0"/>
          <a:chOff x="0" y="0"/>
          <a:chExt cx="0" cy="0"/>
        </a:xfrm>
      </p:grpSpPr>
      <p:sp>
        <p:nvSpPr>
          <p:cNvPr id="14396" name="Freeform 60"/>
          <p:cNvSpPr>
            <a:spLocks/>
          </p:cNvSpPr>
          <p:nvPr userDrawn="1"/>
        </p:nvSpPr>
        <p:spPr bwMode="hidden">
          <a:xfrm>
            <a:off x="0" y="44450"/>
            <a:ext cx="1547813" cy="36036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alpha val="89000"/>
                </a:schemeClr>
              </a:gs>
              <a:gs pos="100000">
                <a:schemeClr val="bg1"/>
              </a:gs>
            </a:gsLst>
            <a:lin ang="2700000" scaled="1"/>
          </a:gradFill>
          <a:ln w="9525">
            <a:noFill/>
            <a:round/>
            <a:headEnd/>
            <a:tailEnd/>
          </a:ln>
        </p:spPr>
        <p:txBody>
          <a:bodyPr/>
          <a:lstStyle/>
          <a:p>
            <a:endParaRPr lang="zh-CN" altLang="en-US"/>
          </a:p>
        </p:txBody>
      </p:sp>
      <p:grpSp>
        <p:nvGrpSpPr>
          <p:cNvPr id="14401" name="Group 65"/>
          <p:cNvGrpSpPr>
            <a:grpSpLocks/>
          </p:cNvGrpSpPr>
          <p:nvPr userDrawn="1"/>
        </p:nvGrpSpPr>
        <p:grpSpPr bwMode="auto">
          <a:xfrm>
            <a:off x="34925" y="3600450"/>
            <a:ext cx="5060950" cy="3213100"/>
            <a:chOff x="1202" y="1480"/>
            <a:chExt cx="3188" cy="2024"/>
          </a:xfrm>
        </p:grpSpPr>
        <p:sp>
          <p:nvSpPr>
            <p:cNvPr id="14399" name="Freeform 63"/>
            <p:cNvSpPr>
              <a:spLocks/>
            </p:cNvSpPr>
            <p:nvPr userDrawn="1"/>
          </p:nvSpPr>
          <p:spPr bwMode="hidden">
            <a:xfrm>
              <a:off x="1202" y="1480"/>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alpha val="42000"/>
                  </a:schemeClr>
                </a:gs>
                <a:gs pos="100000">
                  <a:schemeClr val="bg1"/>
                </a:gs>
              </a:gsLst>
              <a:lin ang="2700000" scaled="1"/>
            </a:gradFill>
            <a:ln w="9525">
              <a:noFill/>
              <a:round/>
              <a:headEnd/>
              <a:tailEnd/>
            </a:ln>
          </p:spPr>
          <p:txBody>
            <a:bodyPr/>
            <a:lstStyle/>
            <a:p>
              <a:endParaRPr lang="zh-CN" altLang="en-US"/>
            </a:p>
          </p:txBody>
        </p:sp>
        <p:sp>
          <p:nvSpPr>
            <p:cNvPr id="14400" name="Freeform 64"/>
            <p:cNvSpPr>
              <a:spLocks/>
            </p:cNvSpPr>
            <p:nvPr userDrawn="1"/>
          </p:nvSpPr>
          <p:spPr bwMode="hidden">
            <a:xfrm>
              <a:off x="2037" y="1544"/>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alpha val="42000"/>
                  </a:schemeClr>
                </a:gs>
                <a:gs pos="100000">
                  <a:schemeClr val="bg1"/>
                </a:gs>
              </a:gsLst>
              <a:lin ang="5400000" scaled="1"/>
            </a:gradFill>
            <a:ln w="9525">
              <a:noFill/>
              <a:round/>
              <a:headEnd/>
              <a:tailEnd/>
            </a:ln>
          </p:spPr>
          <p:txBody>
            <a:bodyPr/>
            <a:lstStyle/>
            <a:p>
              <a:endParaRPr lang="zh-CN" altLang="en-US"/>
            </a:p>
          </p:txBody>
        </p:sp>
      </p:grpSp>
      <p:sp>
        <p:nvSpPr>
          <p:cNvPr id="14394" name="Freeform 58"/>
          <p:cNvSpPr>
            <a:spLocks/>
          </p:cNvSpPr>
          <p:nvPr userDrawn="1"/>
        </p:nvSpPr>
        <p:spPr bwMode="hidden">
          <a:xfrm>
            <a:off x="7308850" y="6350"/>
            <a:ext cx="1835150" cy="1190625"/>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endParaRPr lang="zh-CN" altLang="en-US"/>
          </a:p>
        </p:txBody>
      </p:sp>
      <p:sp>
        <p:nvSpPr>
          <p:cNvPr id="14339" name="Rectangle 3"/>
          <p:cNvSpPr>
            <a:spLocks noGrp="1" noChangeArrowheads="1"/>
          </p:cNvSpPr>
          <p:nvPr>
            <p:ph type="title"/>
          </p:nvPr>
        </p:nvSpPr>
        <p:spPr bwMode="auto">
          <a:xfrm>
            <a:off x="395288" y="296863"/>
            <a:ext cx="8353425" cy="82867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14340" name="Rectangle 4"/>
          <p:cNvSpPr>
            <a:spLocks noGrp="1" noChangeArrowheads="1"/>
          </p:cNvSpPr>
          <p:nvPr>
            <p:ph type="body" idx="1"/>
          </p:nvPr>
        </p:nvSpPr>
        <p:spPr bwMode="auto">
          <a:xfrm>
            <a:off x="395288" y="1268413"/>
            <a:ext cx="8353425" cy="5113337"/>
          </a:xfrm>
          <a:prstGeom prst="rect">
            <a:avLst/>
          </a:prstGeom>
          <a:noFill/>
          <a:ln w="9525">
            <a:solidFill>
              <a:schemeClr val="bg2"/>
            </a:solid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4392" name="Text Box 56"/>
          <p:cNvSpPr txBox="1">
            <a:spLocks noChangeArrowheads="1"/>
          </p:cNvSpPr>
          <p:nvPr userDrawn="1"/>
        </p:nvSpPr>
        <p:spPr bwMode="auto">
          <a:xfrm>
            <a:off x="468312" y="6446838"/>
            <a:ext cx="5399831" cy="338554"/>
          </a:xfrm>
          <a:prstGeom prst="rect">
            <a:avLst/>
          </a:prstGeom>
          <a:noFill/>
          <a:ln w="9525">
            <a:noFill/>
            <a:miter lim="800000"/>
            <a:headEnd/>
            <a:tailEnd/>
          </a:ln>
          <a:effectLst/>
        </p:spPr>
        <p:txBody>
          <a:bodyPr wrap="square">
            <a:spAutoFit/>
          </a:bodyPr>
          <a:lstStyle/>
          <a:p>
            <a:pPr>
              <a:spcBef>
                <a:spcPct val="50000"/>
              </a:spcBef>
            </a:pPr>
            <a:r>
              <a:rPr lang="zh-CN" altLang="en-US" sz="1600" dirty="0" smtClean="0">
                <a:latin typeface="+mn-lt"/>
                <a:ea typeface="仿宋_GB2312" pitchFamily="49" charset="-122"/>
              </a:rPr>
              <a:t>第</a:t>
            </a:r>
            <a:r>
              <a:rPr lang="en-US" altLang="zh-CN" sz="1600" dirty="0" smtClean="0">
                <a:latin typeface="+mn-lt"/>
                <a:ea typeface="仿宋_GB2312" pitchFamily="49" charset="-122"/>
              </a:rPr>
              <a:t>2</a:t>
            </a:r>
            <a:r>
              <a:rPr lang="zh-CN" altLang="en-US" sz="1600" dirty="0" smtClean="0">
                <a:latin typeface="+mn-lt"/>
                <a:ea typeface="仿宋_GB2312" pitchFamily="49" charset="-122"/>
              </a:rPr>
              <a:t>章  </a:t>
            </a:r>
            <a:r>
              <a:rPr lang="en-US" altLang="zh-CN" sz="1600" dirty="0" smtClean="0">
                <a:latin typeface="+mn-lt"/>
                <a:ea typeface="仿宋_GB2312" pitchFamily="49" charset="-122"/>
              </a:rPr>
              <a:t>windows</a:t>
            </a:r>
            <a:r>
              <a:rPr lang="zh-CN" altLang="en-US" sz="1600" dirty="0" smtClean="0">
                <a:latin typeface="+mn-lt"/>
                <a:ea typeface="仿宋_GB2312" pitchFamily="49" charset="-122"/>
              </a:rPr>
              <a:t>使用</a:t>
            </a:r>
            <a:endParaRPr lang="zh-CN" altLang="en-US" sz="1600" dirty="0">
              <a:latin typeface="+mn-lt"/>
              <a:ea typeface="仿宋_GB2312" pitchFamily="49" charset="-122"/>
            </a:endParaRPr>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txStyles>
    <p:titleStyle>
      <a:lvl1pPr algn="l" rtl="0" fontAlgn="base">
        <a:spcBef>
          <a:spcPct val="0"/>
        </a:spcBef>
        <a:spcAft>
          <a:spcPct val="0"/>
        </a:spcAft>
        <a:defRPr sz="3600">
          <a:solidFill>
            <a:schemeClr val="tx1"/>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2pPr>
      <a:lvl3pPr algn="l" rtl="0" fontAlgn="base">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3pPr>
      <a:lvl4pPr algn="l" rtl="0" fontAlgn="base">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4pPr>
      <a:lvl5pPr algn="l" rtl="0" fontAlgn="base">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5pPr>
      <a:lvl6pPr marL="457200" algn="l" rtl="0" fontAlgn="base">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6pPr>
      <a:lvl7pPr marL="914400" algn="l" rtl="0" fontAlgn="base">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7pPr>
      <a:lvl8pPr marL="1371600" algn="l" rtl="0" fontAlgn="base">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8pPr>
      <a:lvl9pPr marL="1828800" algn="l" rtl="0" fontAlgn="base">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9pPr>
    </p:titleStyle>
    <p:bodyStyle>
      <a:lvl1pPr marL="342900" indent="-342900" algn="l" rtl="0" fontAlgn="base">
        <a:spcBef>
          <a:spcPct val="20000"/>
        </a:spcBef>
        <a:spcAft>
          <a:spcPct val="0"/>
        </a:spcAft>
        <a:buClr>
          <a:srgbClr val="0000CC"/>
        </a:buClr>
        <a:buFont typeface="Wingdings" pitchFamily="2" charset="2"/>
        <a:buChar char="n"/>
        <a:defRPr sz="3200">
          <a:solidFill>
            <a:schemeClr val="tx1"/>
          </a:solidFill>
          <a:latin typeface="+mn-lt"/>
          <a:ea typeface="+mn-ea"/>
          <a:cs typeface="+mn-cs"/>
        </a:defRPr>
      </a:lvl1pPr>
      <a:lvl2pPr marL="742950" indent="-285750" algn="l" rtl="0" fontAlgn="base">
        <a:spcBef>
          <a:spcPct val="20000"/>
        </a:spcBef>
        <a:spcAft>
          <a:spcPct val="0"/>
        </a:spcAft>
        <a:buClr>
          <a:schemeClr val="tx2"/>
        </a:buClr>
        <a:buSzPct val="90000"/>
        <a:buFont typeface="Wingdings" pitchFamily="2" charset="2"/>
        <a:buChar char="Ø"/>
        <a:defRPr sz="2800">
          <a:solidFill>
            <a:schemeClr val="tx1"/>
          </a:solidFill>
          <a:effectLst>
            <a:outerShdw blurRad="38100" dist="38100" dir="2700000" algn="tl">
              <a:srgbClr val="C0C0C0"/>
            </a:outerShdw>
          </a:effectLst>
          <a:latin typeface="+mn-lt"/>
          <a:ea typeface="宋体" pitchFamily="2" charset="-122"/>
        </a:defRPr>
      </a:lvl2pPr>
      <a:lvl3pPr marL="1143000" indent="-228600" algn="l" rtl="0" fontAlgn="base">
        <a:spcBef>
          <a:spcPct val="20000"/>
        </a:spcBef>
        <a:spcAft>
          <a:spcPct val="0"/>
        </a:spcAft>
        <a:buChar char="•"/>
        <a:defRPr sz="2400">
          <a:solidFill>
            <a:schemeClr val="tx1"/>
          </a:solidFill>
          <a:effectLst>
            <a:outerShdw blurRad="38100" dist="38100" dir="2700000" algn="tl">
              <a:srgbClr val="C0C0C0"/>
            </a:outerShdw>
          </a:effectLst>
          <a:latin typeface="+mn-lt"/>
          <a:ea typeface="宋体" pitchFamily="2" charset="-122"/>
        </a:defRPr>
      </a:lvl3pPr>
      <a:lvl4pPr marL="16002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4pPr>
      <a:lvl5pPr marL="20574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5pPr>
      <a:lvl6pPr marL="25146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6pPr>
      <a:lvl7pPr marL="29718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7pPr>
      <a:lvl8pPr marL="34290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8pPr>
      <a:lvl9pPr marL="38862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oleObject" Target="../embeddings/oleObject3.bin"/><Relationship Id="rId7"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10.bin"/></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55650" y="2060575"/>
            <a:ext cx="7848600" cy="1341438"/>
          </a:xfrm>
        </p:spPr>
        <p:txBody>
          <a:bodyPr/>
          <a:lstStyle/>
          <a:p>
            <a:pPr algn="ctr"/>
            <a:r>
              <a:rPr lang="zh-CN" altLang="en-US" sz="4000" dirty="0" smtClean="0"/>
              <a:t>第</a:t>
            </a:r>
            <a:r>
              <a:rPr lang="en-US" altLang="zh-CN" sz="4000" dirty="0" smtClean="0"/>
              <a:t>2</a:t>
            </a:r>
            <a:r>
              <a:rPr lang="zh-CN" altLang="en-US" sz="4000" dirty="0" smtClean="0"/>
              <a:t>章   </a:t>
            </a:r>
            <a:r>
              <a:rPr lang="en-US" altLang="zh-CN" sz="4000" dirty="0" smtClean="0"/>
              <a:t>windows</a:t>
            </a:r>
            <a:r>
              <a:rPr lang="zh-CN" altLang="en-US" sz="4000" dirty="0" smtClean="0"/>
              <a:t>操作</a:t>
            </a:r>
            <a:r>
              <a:rPr lang="zh-CN" altLang="en-US" sz="4000" dirty="0" smtClean="0"/>
              <a:t>应用</a:t>
            </a:r>
            <a:endParaRPr lang="zh-CN" altLang="en-US" sz="2800" dirty="0">
              <a:solidFill>
                <a:schemeClr val="hlink"/>
              </a:solidFill>
            </a:endParaRPr>
          </a:p>
        </p:txBody>
      </p:sp>
      <p:sp>
        <p:nvSpPr>
          <p:cNvPr id="2051" name="Rectangle 3"/>
          <p:cNvSpPr>
            <a:spLocks noGrp="1" noChangeArrowheads="1"/>
          </p:cNvSpPr>
          <p:nvPr>
            <p:ph type="subTitle" idx="1"/>
          </p:nvPr>
        </p:nvSpPr>
        <p:spPr>
          <a:xfrm>
            <a:off x="1042988" y="3840163"/>
            <a:ext cx="7008812" cy="1676400"/>
          </a:xfrm>
        </p:spPr>
        <p:txBody>
          <a:bodyPr/>
          <a:lstStyle/>
          <a:p>
            <a:r>
              <a:rPr lang="zh-CN" altLang="en-US" b="1" dirty="0">
                <a:latin typeface="隶书" pitchFamily="49" charset="-122"/>
                <a:ea typeface="隶书" pitchFamily="49" charset="-122"/>
              </a:rPr>
              <a:t>主讲：段利文</a:t>
            </a:r>
          </a:p>
          <a:p>
            <a:endParaRPr lang="zh-CN" altLang="en-US" b="1" dirty="0">
              <a:latin typeface="隶书" pitchFamily="49" charset="-122"/>
              <a:ea typeface="隶书" pitchFamily="49" charset="-122"/>
            </a:endParaRPr>
          </a:p>
          <a:p>
            <a:r>
              <a:rPr lang="en-US" altLang="zh-CN" sz="2400" dirty="0" smtClean="0"/>
              <a:t>QQ</a:t>
            </a:r>
            <a:r>
              <a:rPr lang="zh-CN" altLang="en-US" sz="2400" dirty="0"/>
              <a:t>：</a:t>
            </a:r>
            <a:r>
              <a:rPr lang="en-US" altLang="zh-CN" sz="2400" dirty="0"/>
              <a:t>563214680</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4" name="Rectangle 4"/>
          <p:cNvSpPr>
            <a:spLocks noGrp="1" noChangeArrowheads="1"/>
          </p:cNvSpPr>
          <p:nvPr>
            <p:ph type="title"/>
          </p:nvPr>
        </p:nvSpPr>
        <p:spPr/>
        <p:txBody>
          <a:bodyPr/>
          <a:lstStyle/>
          <a:p>
            <a:r>
              <a:rPr lang="zh-CN" altLang="en-US" dirty="0" smtClean="0"/>
              <a:t>二、</a:t>
            </a:r>
            <a:r>
              <a:rPr lang="en-US" altLang="zh-CN" dirty="0" smtClean="0"/>
              <a:t>windows</a:t>
            </a:r>
            <a:r>
              <a:rPr lang="zh-CN" altLang="en-US" dirty="0" smtClean="0"/>
              <a:t>操作系统的基本操作</a:t>
            </a:r>
            <a:endParaRPr lang="zh-CN" altLang="en-US" sz="2400" dirty="0">
              <a:solidFill>
                <a:schemeClr val="hlink"/>
              </a:solidFill>
            </a:endParaRPr>
          </a:p>
        </p:txBody>
      </p:sp>
      <p:sp>
        <p:nvSpPr>
          <p:cNvPr id="348165" name="Rectangle 5"/>
          <p:cNvSpPr>
            <a:spLocks noGrp="1" noChangeArrowheads="1"/>
          </p:cNvSpPr>
          <p:nvPr>
            <p:ph type="body" idx="1"/>
          </p:nvPr>
        </p:nvSpPr>
        <p:spPr>
          <a:ln/>
        </p:spPr>
        <p:txBody>
          <a:bodyPr/>
          <a:lstStyle/>
          <a:p>
            <a:pPr>
              <a:buNone/>
            </a:pPr>
            <a:r>
              <a:rPr lang="zh-CN" altLang="en-US" dirty="0">
                <a:solidFill>
                  <a:srgbClr val="0000CC"/>
                </a:solidFill>
              </a:rPr>
              <a:t>实作</a:t>
            </a:r>
            <a:r>
              <a:rPr lang="en-US" altLang="zh-CN" dirty="0">
                <a:solidFill>
                  <a:srgbClr val="0000CC"/>
                </a:solidFill>
              </a:rPr>
              <a:t>1</a:t>
            </a:r>
            <a:r>
              <a:rPr lang="zh-CN" altLang="en-US" dirty="0">
                <a:solidFill>
                  <a:srgbClr val="0000CC"/>
                </a:solidFill>
              </a:rPr>
              <a:t>：任务栏的使用。</a:t>
            </a:r>
          </a:p>
          <a:p>
            <a:pPr lvl="1"/>
            <a:r>
              <a:rPr lang="zh-CN" altLang="en-US" dirty="0"/>
              <a:t>练习</a:t>
            </a:r>
            <a:r>
              <a:rPr lang="en-US" altLang="zh-CN" dirty="0"/>
              <a:t>1</a:t>
            </a:r>
            <a:r>
              <a:rPr lang="zh-CN" altLang="en-US" dirty="0"/>
              <a:t>：</a:t>
            </a:r>
            <a:r>
              <a:rPr lang="zh-CN" altLang="en-US" sz="2400" dirty="0">
                <a:latin typeface="宋体" pitchFamily="2" charset="-122"/>
              </a:rPr>
              <a:t>向任务栏添加快速启动图标 </a:t>
            </a:r>
            <a:endParaRPr lang="zh-CN" altLang="en-US" dirty="0"/>
          </a:p>
          <a:p>
            <a:pPr lvl="1"/>
            <a:r>
              <a:rPr lang="zh-CN" altLang="en-US" dirty="0"/>
              <a:t>练习</a:t>
            </a:r>
            <a:r>
              <a:rPr lang="en-US" altLang="zh-CN" dirty="0"/>
              <a:t>2</a:t>
            </a:r>
            <a:r>
              <a:rPr lang="zh-CN" altLang="en-US" dirty="0"/>
              <a:t>：</a:t>
            </a:r>
            <a:r>
              <a:rPr lang="zh-CN" altLang="en-US" sz="2400" dirty="0">
                <a:latin typeface="宋体" pitchFamily="2" charset="-122"/>
              </a:rPr>
              <a:t>调整任务栏高度 </a:t>
            </a:r>
            <a:endParaRPr lang="zh-CN" altLang="en-US" dirty="0"/>
          </a:p>
          <a:p>
            <a:pPr lvl="1"/>
            <a:r>
              <a:rPr lang="zh-CN" altLang="en-US" dirty="0"/>
              <a:t>练习</a:t>
            </a:r>
            <a:r>
              <a:rPr lang="en-US" altLang="zh-CN" dirty="0"/>
              <a:t>3</a:t>
            </a:r>
            <a:r>
              <a:rPr lang="zh-CN" altLang="en-US" dirty="0"/>
              <a:t>：</a:t>
            </a:r>
            <a:r>
              <a:rPr lang="zh-CN" altLang="en-US" sz="2400" dirty="0">
                <a:latin typeface="宋体" pitchFamily="2" charset="-122"/>
              </a:rPr>
              <a:t>改变任务栏位置 </a:t>
            </a:r>
            <a:endParaRPr lang="zh-CN" altLang="en-US" dirty="0"/>
          </a:p>
          <a:p>
            <a:pPr lvl="1"/>
            <a:r>
              <a:rPr lang="zh-CN" altLang="en-US" dirty="0"/>
              <a:t>练习</a:t>
            </a:r>
            <a:r>
              <a:rPr lang="en-US" altLang="zh-CN" dirty="0"/>
              <a:t>4</a:t>
            </a:r>
            <a:r>
              <a:rPr lang="zh-CN" altLang="en-US" dirty="0"/>
              <a:t>：</a:t>
            </a:r>
            <a:r>
              <a:rPr lang="zh-CN" altLang="en-US" sz="2400" dirty="0">
                <a:latin typeface="宋体" pitchFamily="2" charset="-122"/>
              </a:rPr>
              <a:t>设置任务栏属性</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5332" name="Rectangle 4"/>
          <p:cNvSpPr>
            <a:spLocks noGrp="1" noChangeArrowheads="1"/>
          </p:cNvSpPr>
          <p:nvPr>
            <p:ph type="title"/>
          </p:nvPr>
        </p:nvSpPr>
        <p:spPr/>
        <p:txBody>
          <a:bodyPr/>
          <a:lstStyle/>
          <a:p>
            <a:r>
              <a:rPr lang="zh-CN" altLang="en-US" dirty="0" smtClean="0"/>
              <a:t>二、</a:t>
            </a:r>
            <a:r>
              <a:rPr lang="en-US" altLang="zh-CN" dirty="0" smtClean="0"/>
              <a:t>windows</a:t>
            </a:r>
            <a:r>
              <a:rPr lang="zh-CN" altLang="en-US" dirty="0" smtClean="0"/>
              <a:t>操作系统的基本操作</a:t>
            </a:r>
            <a:endParaRPr lang="zh-CN" altLang="en-US" sz="2400" dirty="0">
              <a:solidFill>
                <a:schemeClr val="hlink"/>
              </a:solidFill>
            </a:endParaRPr>
          </a:p>
        </p:txBody>
      </p:sp>
      <p:sp>
        <p:nvSpPr>
          <p:cNvPr id="355333" name="Rectangle 5"/>
          <p:cNvSpPr>
            <a:spLocks noGrp="1" noChangeArrowheads="1"/>
          </p:cNvSpPr>
          <p:nvPr>
            <p:ph type="body" idx="1"/>
          </p:nvPr>
        </p:nvSpPr>
        <p:spPr>
          <a:ln/>
        </p:spPr>
        <p:txBody>
          <a:bodyPr/>
          <a:lstStyle/>
          <a:p>
            <a:pPr>
              <a:lnSpc>
                <a:spcPct val="90000"/>
              </a:lnSpc>
              <a:buNone/>
            </a:pPr>
            <a:r>
              <a:rPr lang="zh-CN" altLang="en-US" dirty="0">
                <a:solidFill>
                  <a:schemeClr val="tx2"/>
                </a:solidFill>
              </a:rPr>
              <a:t>任务</a:t>
            </a:r>
            <a:r>
              <a:rPr lang="en-US" altLang="zh-CN" dirty="0">
                <a:solidFill>
                  <a:schemeClr val="tx2"/>
                </a:solidFill>
              </a:rPr>
              <a:t>2</a:t>
            </a:r>
            <a:r>
              <a:rPr lang="zh-CN" altLang="en-US" dirty="0"/>
              <a:t>：掌握窗口的操作。</a:t>
            </a:r>
          </a:p>
          <a:p>
            <a:pPr>
              <a:lnSpc>
                <a:spcPct val="90000"/>
              </a:lnSpc>
              <a:buFont typeface="Wingdings" pitchFamily="2" charset="2"/>
              <a:buNone/>
            </a:pPr>
            <a:r>
              <a:rPr lang="zh-CN" altLang="en-US" dirty="0"/>
              <a:t>提问：简述窗口及其组成元素的作用。</a:t>
            </a:r>
          </a:p>
          <a:p>
            <a:pPr lvl="1">
              <a:lnSpc>
                <a:spcPct val="90000"/>
              </a:lnSpc>
            </a:pPr>
            <a:r>
              <a:rPr lang="zh-CN" altLang="en-US" dirty="0"/>
              <a:t>作用：</a:t>
            </a:r>
          </a:p>
          <a:p>
            <a:pPr lvl="2">
              <a:lnSpc>
                <a:spcPct val="90000"/>
              </a:lnSpc>
            </a:pPr>
            <a:r>
              <a:rPr lang="zh-CN" altLang="en-US" dirty="0"/>
              <a:t>窗口是应用程序运行的基本框架，每个应用程序或文档都必须在窗口内运行或显示。</a:t>
            </a:r>
          </a:p>
          <a:p>
            <a:pPr lvl="2">
              <a:lnSpc>
                <a:spcPct val="90000"/>
              </a:lnSpc>
            </a:pPr>
            <a:r>
              <a:rPr lang="en-US" altLang="zh-CN" dirty="0"/>
              <a:t>Windows</a:t>
            </a:r>
            <a:r>
              <a:rPr lang="zh-CN" altLang="en-US" dirty="0"/>
              <a:t>允许同时打开多个窗口。</a:t>
            </a:r>
          </a:p>
          <a:p>
            <a:pPr lvl="1">
              <a:lnSpc>
                <a:spcPct val="90000"/>
              </a:lnSpc>
            </a:pPr>
            <a:r>
              <a:rPr lang="zh-CN" altLang="en-US" dirty="0"/>
              <a:t>典型窗口的组成：</a:t>
            </a:r>
          </a:p>
          <a:p>
            <a:pPr lvl="2">
              <a:lnSpc>
                <a:spcPct val="90000"/>
              </a:lnSpc>
              <a:buFontTx/>
              <a:buNone/>
            </a:pPr>
            <a:r>
              <a:rPr lang="en-US" altLang="zh-CN" dirty="0"/>
              <a:t>1</a:t>
            </a:r>
            <a:r>
              <a:rPr lang="zh-CN" altLang="en-US" dirty="0"/>
              <a:t>）控制按钮     </a:t>
            </a:r>
            <a:r>
              <a:rPr lang="en-US" altLang="zh-CN" dirty="0"/>
              <a:t>2</a:t>
            </a:r>
            <a:r>
              <a:rPr lang="zh-CN" altLang="en-US" dirty="0"/>
              <a:t>）标题栏     </a:t>
            </a:r>
            <a:r>
              <a:rPr lang="en-US" altLang="zh-CN" dirty="0"/>
              <a:t>3</a:t>
            </a:r>
            <a:r>
              <a:rPr lang="zh-CN" altLang="en-US" dirty="0"/>
              <a:t>）菜单栏  </a:t>
            </a:r>
          </a:p>
          <a:p>
            <a:pPr lvl="2">
              <a:lnSpc>
                <a:spcPct val="90000"/>
              </a:lnSpc>
              <a:buFontTx/>
              <a:buNone/>
            </a:pPr>
            <a:r>
              <a:rPr lang="en-US" altLang="zh-CN" dirty="0"/>
              <a:t>4</a:t>
            </a:r>
            <a:r>
              <a:rPr lang="zh-CN" altLang="en-US" dirty="0"/>
              <a:t>）最小化、最大化、关闭按钮</a:t>
            </a:r>
          </a:p>
          <a:p>
            <a:pPr lvl="2">
              <a:lnSpc>
                <a:spcPct val="90000"/>
              </a:lnSpc>
              <a:buFontTx/>
              <a:buNone/>
            </a:pPr>
            <a:r>
              <a:rPr lang="en-US" altLang="zh-CN" dirty="0"/>
              <a:t>5</a:t>
            </a:r>
            <a:r>
              <a:rPr lang="zh-CN" altLang="en-US" dirty="0"/>
              <a:t>）工具拦       </a:t>
            </a:r>
            <a:r>
              <a:rPr lang="en-US" altLang="zh-CN" dirty="0"/>
              <a:t>6</a:t>
            </a:r>
            <a:r>
              <a:rPr lang="zh-CN" altLang="en-US" dirty="0"/>
              <a:t>）地址栏</a:t>
            </a:r>
          </a:p>
          <a:p>
            <a:pPr lvl="2">
              <a:lnSpc>
                <a:spcPct val="90000"/>
              </a:lnSpc>
              <a:buFontTx/>
              <a:buNone/>
            </a:pPr>
            <a:r>
              <a:rPr lang="en-US" altLang="zh-CN" dirty="0"/>
              <a:t>7</a:t>
            </a:r>
            <a:r>
              <a:rPr lang="zh-CN" altLang="en-US" dirty="0"/>
              <a:t>）文件夹内容窗格              </a:t>
            </a:r>
            <a:r>
              <a:rPr lang="en-US" altLang="zh-CN" dirty="0"/>
              <a:t>8</a:t>
            </a:r>
            <a:r>
              <a:rPr lang="zh-CN" altLang="en-US" dirty="0"/>
              <a:t>）状态栏</a:t>
            </a:r>
          </a:p>
        </p:txBody>
      </p:sp>
    </p:spTree>
  </p:cSld>
  <p:clrMapOvr>
    <a:masterClrMapping/>
  </p:clrMapOvr>
  <p:transition spd="med">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55333">
                                            <p:txEl>
                                              <p:pRg st="0" end="0"/>
                                            </p:txEl>
                                          </p:spTgt>
                                        </p:tgtEl>
                                        <p:attrNameLst>
                                          <p:attrName>style.visibility</p:attrName>
                                        </p:attrNameLst>
                                      </p:cBhvr>
                                      <p:to>
                                        <p:strVal val="visible"/>
                                      </p:to>
                                    </p:set>
                                    <p:anim calcmode="lin" valueType="num">
                                      <p:cBhvr additive="base">
                                        <p:cTn id="7" dur="500" fill="hold"/>
                                        <p:tgtEl>
                                          <p:spTgt spid="35533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5533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55333">
                                            <p:txEl>
                                              <p:pRg st="1" end="1"/>
                                            </p:txEl>
                                          </p:spTgt>
                                        </p:tgtEl>
                                        <p:attrNameLst>
                                          <p:attrName>style.visibility</p:attrName>
                                        </p:attrNameLst>
                                      </p:cBhvr>
                                      <p:to>
                                        <p:strVal val="visible"/>
                                      </p:to>
                                    </p:set>
                                    <p:anim calcmode="lin" valueType="num">
                                      <p:cBhvr additive="base">
                                        <p:cTn id="13" dur="500" fill="hold"/>
                                        <p:tgtEl>
                                          <p:spTgt spid="35533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5533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55333">
                                            <p:txEl>
                                              <p:pRg st="2" end="2"/>
                                            </p:txEl>
                                          </p:spTgt>
                                        </p:tgtEl>
                                        <p:attrNameLst>
                                          <p:attrName>style.visibility</p:attrName>
                                        </p:attrNameLst>
                                      </p:cBhvr>
                                      <p:to>
                                        <p:strVal val="visible"/>
                                      </p:to>
                                    </p:set>
                                    <p:anim calcmode="lin" valueType="num">
                                      <p:cBhvr additive="base">
                                        <p:cTn id="19" dur="500" fill="hold"/>
                                        <p:tgtEl>
                                          <p:spTgt spid="35533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55333">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55333">
                                            <p:txEl>
                                              <p:pRg st="3" end="3"/>
                                            </p:txEl>
                                          </p:spTgt>
                                        </p:tgtEl>
                                        <p:attrNameLst>
                                          <p:attrName>style.visibility</p:attrName>
                                        </p:attrNameLst>
                                      </p:cBhvr>
                                      <p:to>
                                        <p:strVal val="visible"/>
                                      </p:to>
                                    </p:set>
                                    <p:anim calcmode="lin" valueType="num">
                                      <p:cBhvr additive="base">
                                        <p:cTn id="23" dur="500" fill="hold"/>
                                        <p:tgtEl>
                                          <p:spTgt spid="355333">
                                            <p:txEl>
                                              <p:pRg st="3" end="3"/>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55333">
                                            <p:txEl>
                                              <p:pRg st="3" end="3"/>
                                            </p:txEl>
                                          </p:spTgt>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5333">
                                            <p:txEl>
                                              <p:pRg st="4" end="4"/>
                                            </p:txEl>
                                          </p:spTgt>
                                        </p:tgtEl>
                                        <p:attrNameLst>
                                          <p:attrName>style.visibility</p:attrName>
                                        </p:attrNameLst>
                                      </p:cBhvr>
                                      <p:to>
                                        <p:strVal val="visible"/>
                                      </p:to>
                                    </p:set>
                                    <p:anim calcmode="lin" valueType="num">
                                      <p:cBhvr additive="base">
                                        <p:cTn id="27" dur="500" fill="hold"/>
                                        <p:tgtEl>
                                          <p:spTgt spid="355333">
                                            <p:txEl>
                                              <p:pRg st="4" end="4"/>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35533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355333">
                                            <p:txEl>
                                              <p:pRg st="5" end="5"/>
                                            </p:txEl>
                                          </p:spTgt>
                                        </p:tgtEl>
                                        <p:attrNameLst>
                                          <p:attrName>style.visibility</p:attrName>
                                        </p:attrNameLst>
                                      </p:cBhvr>
                                      <p:to>
                                        <p:strVal val="visible"/>
                                      </p:to>
                                    </p:set>
                                    <p:anim calcmode="lin" valueType="num">
                                      <p:cBhvr additive="base">
                                        <p:cTn id="33" dur="500" fill="hold"/>
                                        <p:tgtEl>
                                          <p:spTgt spid="355333">
                                            <p:txEl>
                                              <p:pRg st="5" end="5"/>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355333">
                                            <p:txEl>
                                              <p:pRg st="5" end="5"/>
                                            </p:txEl>
                                          </p:spTgt>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355333">
                                            <p:txEl>
                                              <p:pRg st="6" end="6"/>
                                            </p:txEl>
                                          </p:spTgt>
                                        </p:tgtEl>
                                        <p:attrNameLst>
                                          <p:attrName>style.visibility</p:attrName>
                                        </p:attrNameLst>
                                      </p:cBhvr>
                                      <p:to>
                                        <p:strVal val="visible"/>
                                      </p:to>
                                    </p:set>
                                    <p:anim calcmode="lin" valueType="num">
                                      <p:cBhvr additive="base">
                                        <p:cTn id="37" dur="500" fill="hold"/>
                                        <p:tgtEl>
                                          <p:spTgt spid="355333">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55333">
                                            <p:txEl>
                                              <p:pRg st="6" end="6"/>
                                            </p:txEl>
                                          </p:spTgt>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355333">
                                            <p:txEl>
                                              <p:pRg st="7" end="7"/>
                                            </p:txEl>
                                          </p:spTgt>
                                        </p:tgtEl>
                                        <p:attrNameLst>
                                          <p:attrName>style.visibility</p:attrName>
                                        </p:attrNameLst>
                                      </p:cBhvr>
                                      <p:to>
                                        <p:strVal val="visible"/>
                                      </p:to>
                                    </p:set>
                                    <p:anim calcmode="lin" valueType="num">
                                      <p:cBhvr additive="base">
                                        <p:cTn id="41" dur="500" fill="hold"/>
                                        <p:tgtEl>
                                          <p:spTgt spid="355333">
                                            <p:txEl>
                                              <p:pRg st="7" end="7"/>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355333">
                                            <p:txEl>
                                              <p:pRg st="7" end="7"/>
                                            </p:txEl>
                                          </p:spTgt>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55333">
                                            <p:txEl>
                                              <p:pRg st="8" end="8"/>
                                            </p:txEl>
                                          </p:spTgt>
                                        </p:tgtEl>
                                        <p:attrNameLst>
                                          <p:attrName>style.visibility</p:attrName>
                                        </p:attrNameLst>
                                      </p:cBhvr>
                                      <p:to>
                                        <p:strVal val="visible"/>
                                      </p:to>
                                    </p:set>
                                    <p:anim calcmode="lin" valueType="num">
                                      <p:cBhvr additive="base">
                                        <p:cTn id="45" dur="500" fill="hold"/>
                                        <p:tgtEl>
                                          <p:spTgt spid="355333">
                                            <p:txEl>
                                              <p:pRg st="8" end="8"/>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355333">
                                            <p:txEl>
                                              <p:pRg st="8" end="8"/>
                                            </p:txEl>
                                          </p:spTgt>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55333">
                                            <p:txEl>
                                              <p:pRg st="9" end="9"/>
                                            </p:txEl>
                                          </p:spTgt>
                                        </p:tgtEl>
                                        <p:attrNameLst>
                                          <p:attrName>style.visibility</p:attrName>
                                        </p:attrNameLst>
                                      </p:cBhvr>
                                      <p:to>
                                        <p:strVal val="visible"/>
                                      </p:to>
                                    </p:set>
                                    <p:anim calcmode="lin" valueType="num">
                                      <p:cBhvr additive="base">
                                        <p:cTn id="49" dur="500" fill="hold"/>
                                        <p:tgtEl>
                                          <p:spTgt spid="355333">
                                            <p:txEl>
                                              <p:pRg st="9" end="9"/>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55333">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333" grpId="0" build="p" bldLvl="2"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6356" name="Rectangle 4"/>
          <p:cNvSpPr>
            <a:spLocks noGrp="1" noChangeArrowheads="1"/>
          </p:cNvSpPr>
          <p:nvPr>
            <p:ph type="title"/>
          </p:nvPr>
        </p:nvSpPr>
        <p:spPr/>
        <p:txBody>
          <a:bodyPr/>
          <a:lstStyle/>
          <a:p>
            <a:r>
              <a:rPr lang="zh-CN" altLang="en-US" dirty="0" smtClean="0"/>
              <a:t>二、</a:t>
            </a:r>
            <a:r>
              <a:rPr lang="en-US" altLang="zh-CN" dirty="0" smtClean="0"/>
              <a:t>windows</a:t>
            </a:r>
            <a:r>
              <a:rPr lang="zh-CN" altLang="en-US" dirty="0" smtClean="0"/>
              <a:t>操作系统的基本操作</a:t>
            </a:r>
            <a:endParaRPr lang="zh-CN" altLang="en-US" sz="2400" dirty="0">
              <a:solidFill>
                <a:schemeClr val="hlink"/>
              </a:solidFill>
            </a:endParaRPr>
          </a:p>
        </p:txBody>
      </p:sp>
      <p:sp>
        <p:nvSpPr>
          <p:cNvPr id="356357" name="Rectangle 5"/>
          <p:cNvSpPr>
            <a:spLocks noGrp="1" noChangeArrowheads="1"/>
          </p:cNvSpPr>
          <p:nvPr>
            <p:ph type="body" idx="1"/>
          </p:nvPr>
        </p:nvSpPr>
        <p:spPr>
          <a:ln/>
        </p:spPr>
        <p:txBody>
          <a:bodyPr/>
          <a:lstStyle/>
          <a:p>
            <a:pPr>
              <a:lnSpc>
                <a:spcPct val="90000"/>
              </a:lnSpc>
              <a:buNone/>
            </a:pPr>
            <a:r>
              <a:rPr lang="zh-CN" altLang="en-US" dirty="0">
                <a:solidFill>
                  <a:srgbClr val="0000CC"/>
                </a:solidFill>
              </a:rPr>
              <a:t>实作</a:t>
            </a:r>
            <a:r>
              <a:rPr lang="en-US" altLang="zh-CN" dirty="0">
                <a:solidFill>
                  <a:srgbClr val="0000CC"/>
                </a:solidFill>
              </a:rPr>
              <a:t>2</a:t>
            </a:r>
            <a:r>
              <a:rPr lang="zh-CN" altLang="en-US" dirty="0">
                <a:solidFill>
                  <a:srgbClr val="0000CC"/>
                </a:solidFill>
              </a:rPr>
              <a:t>：窗口的基本操作。</a:t>
            </a:r>
          </a:p>
          <a:p>
            <a:pPr lvl="1">
              <a:lnSpc>
                <a:spcPct val="90000"/>
              </a:lnSpc>
            </a:pPr>
            <a:r>
              <a:rPr lang="zh-CN" altLang="en-US" dirty="0"/>
              <a:t>练习</a:t>
            </a:r>
            <a:r>
              <a:rPr lang="en-US" altLang="zh-CN" sz="2400" dirty="0"/>
              <a:t>1</a:t>
            </a:r>
            <a:r>
              <a:rPr lang="zh-CN" altLang="en-US" sz="2400" dirty="0"/>
              <a:t>：打开窗口</a:t>
            </a:r>
          </a:p>
          <a:p>
            <a:pPr lvl="1">
              <a:lnSpc>
                <a:spcPct val="90000"/>
              </a:lnSpc>
            </a:pPr>
            <a:r>
              <a:rPr lang="zh-CN" altLang="en-US" dirty="0"/>
              <a:t>练习</a:t>
            </a:r>
            <a:r>
              <a:rPr lang="en-US" altLang="zh-CN" sz="2400" dirty="0"/>
              <a:t>2</a:t>
            </a:r>
            <a:r>
              <a:rPr lang="zh-CN" altLang="en-US" sz="2400" dirty="0"/>
              <a:t>：移动窗口</a:t>
            </a:r>
          </a:p>
          <a:p>
            <a:pPr lvl="1">
              <a:lnSpc>
                <a:spcPct val="90000"/>
              </a:lnSpc>
            </a:pPr>
            <a:r>
              <a:rPr lang="zh-CN" altLang="en-US" dirty="0"/>
              <a:t>练习</a:t>
            </a:r>
            <a:r>
              <a:rPr lang="en-US" altLang="zh-CN" sz="2400" dirty="0"/>
              <a:t>3</a:t>
            </a:r>
            <a:r>
              <a:rPr lang="zh-CN" altLang="en-US" sz="2400" dirty="0"/>
              <a:t>：缩放窗口</a:t>
            </a:r>
          </a:p>
          <a:p>
            <a:pPr lvl="1">
              <a:lnSpc>
                <a:spcPct val="90000"/>
              </a:lnSpc>
            </a:pPr>
            <a:r>
              <a:rPr lang="zh-CN" altLang="en-US" dirty="0"/>
              <a:t>练习</a:t>
            </a:r>
            <a:r>
              <a:rPr lang="en-US" altLang="zh-CN" sz="2400" dirty="0"/>
              <a:t>4</a:t>
            </a:r>
            <a:r>
              <a:rPr lang="zh-CN" altLang="en-US" sz="2400" dirty="0"/>
              <a:t>：最小化、最大化、关闭窗口</a:t>
            </a:r>
          </a:p>
          <a:p>
            <a:pPr lvl="1">
              <a:lnSpc>
                <a:spcPct val="90000"/>
              </a:lnSpc>
            </a:pPr>
            <a:r>
              <a:rPr lang="zh-CN" altLang="en-US" dirty="0"/>
              <a:t>练习</a:t>
            </a:r>
            <a:r>
              <a:rPr lang="en-US" altLang="zh-CN" sz="2400" dirty="0"/>
              <a:t>5</a:t>
            </a:r>
            <a:r>
              <a:rPr lang="zh-CN" altLang="en-US" sz="2400" dirty="0"/>
              <a:t>：还原窗口</a:t>
            </a:r>
          </a:p>
          <a:p>
            <a:pPr lvl="1">
              <a:lnSpc>
                <a:spcPct val="90000"/>
              </a:lnSpc>
            </a:pPr>
            <a:r>
              <a:rPr lang="zh-CN" altLang="en-US" dirty="0"/>
              <a:t>练习</a:t>
            </a:r>
            <a:r>
              <a:rPr lang="en-US" altLang="zh-CN" sz="2400" dirty="0"/>
              <a:t>6</a:t>
            </a:r>
            <a:r>
              <a:rPr lang="zh-CN" altLang="en-US" sz="2400" dirty="0"/>
              <a:t>：浏览窗口信息</a:t>
            </a:r>
          </a:p>
          <a:p>
            <a:pPr lvl="1">
              <a:lnSpc>
                <a:spcPct val="90000"/>
              </a:lnSpc>
            </a:pPr>
            <a:r>
              <a:rPr lang="zh-CN" altLang="en-US" dirty="0"/>
              <a:t>练习</a:t>
            </a:r>
            <a:r>
              <a:rPr lang="en-US" altLang="zh-CN" sz="2400" dirty="0"/>
              <a:t>7</a:t>
            </a:r>
            <a:r>
              <a:rPr lang="zh-CN" altLang="en-US" sz="2400" dirty="0"/>
              <a:t>：平铺或层叠窗口</a:t>
            </a:r>
          </a:p>
          <a:p>
            <a:pPr lvl="1">
              <a:lnSpc>
                <a:spcPct val="90000"/>
              </a:lnSpc>
            </a:pPr>
            <a:r>
              <a:rPr lang="zh-CN" altLang="en-US" dirty="0"/>
              <a:t>练习</a:t>
            </a:r>
            <a:r>
              <a:rPr lang="en-US" altLang="zh-CN" sz="2400" dirty="0"/>
              <a:t>8</a:t>
            </a:r>
            <a:r>
              <a:rPr lang="zh-CN" altLang="en-US" sz="2400" dirty="0"/>
              <a:t>：最小化所有窗口</a:t>
            </a:r>
          </a:p>
          <a:p>
            <a:pPr lvl="1">
              <a:lnSpc>
                <a:spcPct val="90000"/>
              </a:lnSpc>
            </a:pPr>
            <a:r>
              <a:rPr lang="zh-CN" altLang="en-US" dirty="0"/>
              <a:t>练习</a:t>
            </a:r>
            <a:r>
              <a:rPr lang="en-US" altLang="zh-CN" sz="2400" dirty="0"/>
              <a:t>9</a:t>
            </a:r>
            <a:r>
              <a:rPr lang="zh-CN" altLang="en-US" sz="2400" dirty="0"/>
              <a:t>：切换当前窗口</a:t>
            </a:r>
            <a:r>
              <a:rPr lang="en-US" altLang="zh-CN" sz="2400" dirty="0"/>
              <a:t>(</a:t>
            </a:r>
            <a:r>
              <a:rPr lang="en-US" altLang="zh-CN" dirty="0" err="1"/>
              <a:t>Alt+Tab</a:t>
            </a:r>
            <a:r>
              <a:rPr lang="en-US" altLang="zh-CN" dirty="0"/>
              <a:t> </a:t>
            </a:r>
            <a:r>
              <a:rPr lang="zh-CN" altLang="en-US" dirty="0"/>
              <a:t>、</a:t>
            </a:r>
            <a:r>
              <a:rPr lang="en-US" altLang="zh-CN" dirty="0" err="1"/>
              <a:t>Alt+ESC</a:t>
            </a:r>
            <a:r>
              <a:rPr lang="en-US" altLang="zh-CN" dirty="0"/>
              <a:t>)</a:t>
            </a:r>
            <a:endParaRPr lang="en-US" altLang="zh-CN" sz="2400" dirty="0"/>
          </a:p>
        </p:txBody>
      </p:sp>
    </p:spTree>
  </p:cSld>
  <p:clrMapOvr>
    <a:masterClrMapping/>
  </p:clrMapOvr>
  <p:transition spd="med">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56356"/>
                                        </p:tgtEl>
                                        <p:attrNameLst>
                                          <p:attrName>style.visibility</p:attrName>
                                        </p:attrNameLst>
                                      </p:cBhvr>
                                      <p:to>
                                        <p:strVal val="visible"/>
                                      </p:to>
                                    </p:set>
                                    <p:animEffect transition="in" filter="slide(fromBottom)">
                                      <p:cBhvr>
                                        <p:cTn id="7" dur="500"/>
                                        <p:tgtEl>
                                          <p:spTgt spid="35635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56357">
                                            <p:txEl>
                                              <p:pRg st="0" end="0"/>
                                            </p:txEl>
                                          </p:spTgt>
                                        </p:tgtEl>
                                        <p:attrNameLst>
                                          <p:attrName>style.visibility</p:attrName>
                                        </p:attrNameLst>
                                      </p:cBhvr>
                                      <p:to>
                                        <p:strVal val="visible"/>
                                      </p:to>
                                    </p:set>
                                    <p:anim calcmode="lin" valueType="num">
                                      <p:cBhvr additive="base">
                                        <p:cTn id="11" dur="500" fill="hold"/>
                                        <p:tgtEl>
                                          <p:spTgt spid="356357">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56357">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56357">
                                            <p:txEl>
                                              <p:pRg st="1" end="1"/>
                                            </p:txEl>
                                          </p:spTgt>
                                        </p:tgtEl>
                                        <p:attrNameLst>
                                          <p:attrName>style.visibility</p:attrName>
                                        </p:attrNameLst>
                                      </p:cBhvr>
                                      <p:to>
                                        <p:strVal val="visible"/>
                                      </p:to>
                                    </p:set>
                                    <p:anim calcmode="lin" valueType="num">
                                      <p:cBhvr additive="base">
                                        <p:cTn id="15" dur="500" fill="hold"/>
                                        <p:tgtEl>
                                          <p:spTgt spid="356357">
                                            <p:txEl>
                                              <p:pRg st="1" end="1"/>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56357">
                                            <p:txEl>
                                              <p:pRg st="1" end="1"/>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56357">
                                            <p:txEl>
                                              <p:pRg st="2" end="2"/>
                                            </p:txEl>
                                          </p:spTgt>
                                        </p:tgtEl>
                                        <p:attrNameLst>
                                          <p:attrName>style.visibility</p:attrName>
                                        </p:attrNameLst>
                                      </p:cBhvr>
                                      <p:to>
                                        <p:strVal val="visible"/>
                                      </p:to>
                                    </p:set>
                                    <p:anim calcmode="lin" valueType="num">
                                      <p:cBhvr additive="base">
                                        <p:cTn id="19" dur="500" fill="hold"/>
                                        <p:tgtEl>
                                          <p:spTgt spid="356357">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56357">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56357">
                                            <p:txEl>
                                              <p:pRg st="3" end="3"/>
                                            </p:txEl>
                                          </p:spTgt>
                                        </p:tgtEl>
                                        <p:attrNameLst>
                                          <p:attrName>style.visibility</p:attrName>
                                        </p:attrNameLst>
                                      </p:cBhvr>
                                      <p:to>
                                        <p:strVal val="visible"/>
                                      </p:to>
                                    </p:set>
                                    <p:anim calcmode="lin" valueType="num">
                                      <p:cBhvr additive="base">
                                        <p:cTn id="23" dur="500" fill="hold"/>
                                        <p:tgtEl>
                                          <p:spTgt spid="356357">
                                            <p:txEl>
                                              <p:pRg st="3" end="3"/>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56357">
                                            <p:txEl>
                                              <p:pRg st="3" end="3"/>
                                            </p:txEl>
                                          </p:spTgt>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6357">
                                            <p:txEl>
                                              <p:pRg st="4" end="4"/>
                                            </p:txEl>
                                          </p:spTgt>
                                        </p:tgtEl>
                                        <p:attrNameLst>
                                          <p:attrName>style.visibility</p:attrName>
                                        </p:attrNameLst>
                                      </p:cBhvr>
                                      <p:to>
                                        <p:strVal val="visible"/>
                                      </p:to>
                                    </p:set>
                                    <p:anim calcmode="lin" valueType="num">
                                      <p:cBhvr additive="base">
                                        <p:cTn id="27" dur="500" fill="hold"/>
                                        <p:tgtEl>
                                          <p:spTgt spid="356357">
                                            <p:txEl>
                                              <p:pRg st="4" end="4"/>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356357">
                                            <p:txEl>
                                              <p:pRg st="4" end="4"/>
                                            </p:txEl>
                                          </p:spTgt>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56357">
                                            <p:txEl>
                                              <p:pRg st="5" end="5"/>
                                            </p:txEl>
                                          </p:spTgt>
                                        </p:tgtEl>
                                        <p:attrNameLst>
                                          <p:attrName>style.visibility</p:attrName>
                                        </p:attrNameLst>
                                      </p:cBhvr>
                                      <p:to>
                                        <p:strVal val="visible"/>
                                      </p:to>
                                    </p:set>
                                    <p:anim calcmode="lin" valueType="num">
                                      <p:cBhvr additive="base">
                                        <p:cTn id="31" dur="500" fill="hold"/>
                                        <p:tgtEl>
                                          <p:spTgt spid="356357">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56357">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56357">
                                            <p:txEl>
                                              <p:pRg st="6" end="6"/>
                                            </p:txEl>
                                          </p:spTgt>
                                        </p:tgtEl>
                                        <p:attrNameLst>
                                          <p:attrName>style.visibility</p:attrName>
                                        </p:attrNameLst>
                                      </p:cBhvr>
                                      <p:to>
                                        <p:strVal val="visible"/>
                                      </p:to>
                                    </p:set>
                                    <p:anim calcmode="lin" valueType="num">
                                      <p:cBhvr additive="base">
                                        <p:cTn id="35" dur="500" fill="hold"/>
                                        <p:tgtEl>
                                          <p:spTgt spid="356357">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56357">
                                            <p:txEl>
                                              <p:pRg st="6" end="6"/>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356357">
                                            <p:txEl>
                                              <p:pRg st="7" end="7"/>
                                            </p:txEl>
                                          </p:spTgt>
                                        </p:tgtEl>
                                        <p:attrNameLst>
                                          <p:attrName>style.visibility</p:attrName>
                                        </p:attrNameLst>
                                      </p:cBhvr>
                                      <p:to>
                                        <p:strVal val="visible"/>
                                      </p:to>
                                    </p:set>
                                    <p:anim calcmode="lin" valueType="num">
                                      <p:cBhvr additive="base">
                                        <p:cTn id="39" dur="500" fill="hold"/>
                                        <p:tgtEl>
                                          <p:spTgt spid="356357">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356357">
                                            <p:txEl>
                                              <p:pRg st="7" end="7"/>
                                            </p:tx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356357">
                                            <p:txEl>
                                              <p:pRg st="8" end="8"/>
                                            </p:txEl>
                                          </p:spTgt>
                                        </p:tgtEl>
                                        <p:attrNameLst>
                                          <p:attrName>style.visibility</p:attrName>
                                        </p:attrNameLst>
                                      </p:cBhvr>
                                      <p:to>
                                        <p:strVal val="visible"/>
                                      </p:to>
                                    </p:set>
                                    <p:anim calcmode="lin" valueType="num">
                                      <p:cBhvr additive="base">
                                        <p:cTn id="43" dur="500" fill="hold"/>
                                        <p:tgtEl>
                                          <p:spTgt spid="356357">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56357">
                                            <p:txEl>
                                              <p:pRg st="8" end="8"/>
                                            </p:txEl>
                                          </p:spTgt>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356357">
                                            <p:txEl>
                                              <p:pRg st="9" end="9"/>
                                            </p:txEl>
                                          </p:spTgt>
                                        </p:tgtEl>
                                        <p:attrNameLst>
                                          <p:attrName>style.visibility</p:attrName>
                                        </p:attrNameLst>
                                      </p:cBhvr>
                                      <p:to>
                                        <p:strVal val="visible"/>
                                      </p:to>
                                    </p:set>
                                    <p:anim calcmode="lin" valueType="num">
                                      <p:cBhvr additive="base">
                                        <p:cTn id="47" dur="500" fill="hold"/>
                                        <p:tgtEl>
                                          <p:spTgt spid="356357">
                                            <p:txEl>
                                              <p:pRg st="9" end="9"/>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356357">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6356" grpId="0" autoUpdateAnimBg="0"/>
      <p:bldP spid="356357" grpId="0" build="p" autoUpdateAnimBg="0" advAuto="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04" name="Rectangle 4"/>
          <p:cNvSpPr>
            <a:spLocks noGrp="1" noChangeArrowheads="1"/>
          </p:cNvSpPr>
          <p:nvPr>
            <p:ph type="title"/>
          </p:nvPr>
        </p:nvSpPr>
        <p:spPr/>
        <p:txBody>
          <a:bodyPr/>
          <a:lstStyle/>
          <a:p>
            <a:r>
              <a:rPr lang="zh-CN" altLang="en-US" dirty="0" smtClean="0"/>
              <a:t>二、</a:t>
            </a:r>
            <a:r>
              <a:rPr lang="en-US" altLang="zh-CN" dirty="0" smtClean="0"/>
              <a:t>windows</a:t>
            </a:r>
            <a:r>
              <a:rPr lang="zh-CN" altLang="en-US" dirty="0" smtClean="0"/>
              <a:t>操作系统的基本操作</a:t>
            </a:r>
            <a:endParaRPr lang="zh-CN" altLang="en-US" sz="2400" dirty="0">
              <a:solidFill>
                <a:schemeClr val="hlink"/>
              </a:solidFill>
            </a:endParaRPr>
          </a:p>
        </p:txBody>
      </p:sp>
      <p:sp>
        <p:nvSpPr>
          <p:cNvPr id="358405" name="Rectangle 5"/>
          <p:cNvSpPr>
            <a:spLocks noGrp="1" noChangeArrowheads="1"/>
          </p:cNvSpPr>
          <p:nvPr>
            <p:ph type="body" idx="1"/>
          </p:nvPr>
        </p:nvSpPr>
        <p:spPr>
          <a:ln/>
        </p:spPr>
        <p:txBody>
          <a:bodyPr/>
          <a:lstStyle/>
          <a:p>
            <a:pPr>
              <a:buNone/>
            </a:pPr>
            <a:r>
              <a:rPr lang="zh-CN" altLang="en-US" dirty="0">
                <a:solidFill>
                  <a:schemeClr val="tx2"/>
                </a:solidFill>
              </a:rPr>
              <a:t>任务</a:t>
            </a:r>
            <a:r>
              <a:rPr lang="en-US" altLang="zh-CN" dirty="0">
                <a:solidFill>
                  <a:schemeClr val="tx2"/>
                </a:solidFill>
              </a:rPr>
              <a:t>3</a:t>
            </a:r>
            <a:r>
              <a:rPr lang="zh-CN" altLang="en-US" dirty="0"/>
              <a:t>：理解对话框及其组成元素的作用。</a:t>
            </a:r>
          </a:p>
          <a:p>
            <a:pPr lvl="1"/>
            <a:r>
              <a:rPr lang="zh-CN" altLang="en-US" dirty="0"/>
              <a:t>作用：</a:t>
            </a:r>
          </a:p>
          <a:p>
            <a:pPr lvl="2"/>
            <a:r>
              <a:rPr lang="zh-CN" altLang="en-US" dirty="0"/>
              <a:t>对话框是</a:t>
            </a:r>
            <a:r>
              <a:rPr lang="en-US" altLang="zh-CN" dirty="0" smtClean="0"/>
              <a:t>Windows 7</a:t>
            </a:r>
            <a:r>
              <a:rPr lang="zh-CN" altLang="en-US" dirty="0" smtClean="0"/>
              <a:t>与</a:t>
            </a:r>
            <a:r>
              <a:rPr lang="zh-CN" altLang="en-US" dirty="0"/>
              <a:t>用户进行信息交换的一种特殊窗口。</a:t>
            </a:r>
          </a:p>
          <a:p>
            <a:pPr lvl="2"/>
            <a:r>
              <a:rPr lang="zh-CN" altLang="en-US" dirty="0"/>
              <a:t>通过对话框，用户可以向程序输入各种信息。</a:t>
            </a:r>
          </a:p>
          <a:p>
            <a:pPr lvl="2"/>
            <a:endParaRPr lang="zh-CN" altLang="en-US" dirty="0"/>
          </a:p>
          <a:p>
            <a:pPr lvl="1"/>
            <a:r>
              <a:rPr lang="zh-CN" altLang="en-US" sz="3000" dirty="0"/>
              <a:t>典型对话框的组成：</a:t>
            </a:r>
          </a:p>
          <a:p>
            <a:pPr lvl="2">
              <a:buFontTx/>
              <a:buNone/>
            </a:pPr>
            <a:r>
              <a:rPr lang="en-US" altLang="zh-CN" sz="2600" dirty="0"/>
              <a:t>1</a:t>
            </a:r>
            <a:r>
              <a:rPr lang="zh-CN" altLang="en-US" sz="2600" dirty="0"/>
              <a:t>）标题栏    </a:t>
            </a:r>
            <a:r>
              <a:rPr lang="en-US" altLang="zh-CN" sz="2600" dirty="0"/>
              <a:t>2</a:t>
            </a:r>
            <a:r>
              <a:rPr lang="zh-CN" altLang="en-US" sz="2600" dirty="0"/>
              <a:t>）选项卡    </a:t>
            </a:r>
            <a:r>
              <a:rPr lang="en-US" altLang="zh-CN" sz="2600" dirty="0"/>
              <a:t>3</a:t>
            </a:r>
            <a:r>
              <a:rPr lang="zh-CN" altLang="en-US" sz="2600" dirty="0"/>
              <a:t>）文本框</a:t>
            </a:r>
          </a:p>
          <a:p>
            <a:pPr lvl="2">
              <a:buFontTx/>
              <a:buNone/>
            </a:pPr>
            <a:r>
              <a:rPr lang="en-US" altLang="zh-CN" sz="2600" dirty="0"/>
              <a:t>4</a:t>
            </a:r>
            <a:r>
              <a:rPr lang="zh-CN" altLang="en-US" sz="2600" dirty="0"/>
              <a:t>）列表框    </a:t>
            </a:r>
            <a:r>
              <a:rPr lang="en-US" altLang="zh-CN" sz="2600" dirty="0"/>
              <a:t>5</a:t>
            </a:r>
            <a:r>
              <a:rPr lang="zh-CN" altLang="en-US" sz="2600" dirty="0"/>
              <a:t>）单选框、复选框</a:t>
            </a:r>
          </a:p>
          <a:p>
            <a:pPr lvl="2">
              <a:buFontTx/>
              <a:buNone/>
            </a:pPr>
            <a:r>
              <a:rPr lang="en-US" altLang="zh-CN" sz="2600" dirty="0"/>
              <a:t>6</a:t>
            </a:r>
            <a:r>
              <a:rPr lang="zh-CN" altLang="en-US" sz="2600" dirty="0"/>
              <a:t>）滑标        </a:t>
            </a:r>
            <a:r>
              <a:rPr lang="en-US" altLang="zh-CN" sz="2600" dirty="0"/>
              <a:t>7</a:t>
            </a:r>
            <a:r>
              <a:rPr lang="zh-CN" altLang="en-US" sz="2600" dirty="0"/>
              <a:t>）命令按钮</a:t>
            </a:r>
          </a:p>
        </p:txBody>
      </p:sp>
    </p:spTree>
  </p:cSld>
  <p:clrMapOvr>
    <a:masterClrMapping/>
  </p:clrMapOvr>
  <p:transition spd="med">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8405">
                                            <p:txEl>
                                              <p:pRg st="0" end="0"/>
                                            </p:txEl>
                                          </p:spTgt>
                                        </p:tgtEl>
                                        <p:attrNameLst>
                                          <p:attrName>style.visibility</p:attrName>
                                        </p:attrNameLst>
                                      </p:cBhvr>
                                      <p:to>
                                        <p:strVal val="visible"/>
                                      </p:to>
                                    </p:set>
                                    <p:animEffect transition="in" filter="blinds(horizontal)">
                                      <p:cBhvr>
                                        <p:cTn id="7" dur="500"/>
                                        <p:tgtEl>
                                          <p:spTgt spid="35840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58405">
                                            <p:txEl>
                                              <p:pRg st="1" end="1"/>
                                            </p:txEl>
                                          </p:spTgt>
                                        </p:tgtEl>
                                        <p:attrNameLst>
                                          <p:attrName>style.visibility</p:attrName>
                                        </p:attrNameLst>
                                      </p:cBhvr>
                                      <p:to>
                                        <p:strVal val="visible"/>
                                      </p:to>
                                    </p:set>
                                    <p:animEffect transition="in" filter="blinds(horizontal)">
                                      <p:cBhvr>
                                        <p:cTn id="12" dur="500"/>
                                        <p:tgtEl>
                                          <p:spTgt spid="358405">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58405">
                                            <p:txEl>
                                              <p:pRg st="2" end="2"/>
                                            </p:txEl>
                                          </p:spTgt>
                                        </p:tgtEl>
                                        <p:attrNameLst>
                                          <p:attrName>style.visibility</p:attrName>
                                        </p:attrNameLst>
                                      </p:cBhvr>
                                      <p:to>
                                        <p:strVal val="visible"/>
                                      </p:to>
                                    </p:set>
                                    <p:animEffect transition="in" filter="blinds(horizontal)">
                                      <p:cBhvr>
                                        <p:cTn id="15" dur="500"/>
                                        <p:tgtEl>
                                          <p:spTgt spid="358405">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58405">
                                            <p:txEl>
                                              <p:pRg st="3" end="3"/>
                                            </p:txEl>
                                          </p:spTgt>
                                        </p:tgtEl>
                                        <p:attrNameLst>
                                          <p:attrName>style.visibility</p:attrName>
                                        </p:attrNameLst>
                                      </p:cBhvr>
                                      <p:to>
                                        <p:strVal val="visible"/>
                                      </p:to>
                                    </p:set>
                                    <p:animEffect transition="in" filter="blinds(horizontal)">
                                      <p:cBhvr>
                                        <p:cTn id="18" dur="500"/>
                                        <p:tgtEl>
                                          <p:spTgt spid="358405">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58405">
                                            <p:txEl>
                                              <p:pRg st="5" end="5"/>
                                            </p:txEl>
                                          </p:spTgt>
                                        </p:tgtEl>
                                        <p:attrNameLst>
                                          <p:attrName>style.visibility</p:attrName>
                                        </p:attrNameLst>
                                      </p:cBhvr>
                                      <p:to>
                                        <p:strVal val="visible"/>
                                      </p:to>
                                    </p:set>
                                    <p:animEffect transition="in" filter="blinds(horizontal)">
                                      <p:cBhvr>
                                        <p:cTn id="23" dur="500"/>
                                        <p:tgtEl>
                                          <p:spTgt spid="358405">
                                            <p:txEl>
                                              <p:pRg st="5" end="5"/>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58405">
                                            <p:txEl>
                                              <p:pRg st="6" end="6"/>
                                            </p:txEl>
                                          </p:spTgt>
                                        </p:tgtEl>
                                        <p:attrNameLst>
                                          <p:attrName>style.visibility</p:attrName>
                                        </p:attrNameLst>
                                      </p:cBhvr>
                                      <p:to>
                                        <p:strVal val="visible"/>
                                      </p:to>
                                    </p:set>
                                    <p:animEffect transition="in" filter="blinds(horizontal)">
                                      <p:cBhvr>
                                        <p:cTn id="26" dur="500"/>
                                        <p:tgtEl>
                                          <p:spTgt spid="358405">
                                            <p:txEl>
                                              <p:pRg st="6" end="6"/>
                                            </p:txEl>
                                          </p:spTgt>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358405">
                                            <p:txEl>
                                              <p:pRg st="7" end="7"/>
                                            </p:txEl>
                                          </p:spTgt>
                                        </p:tgtEl>
                                        <p:attrNameLst>
                                          <p:attrName>style.visibility</p:attrName>
                                        </p:attrNameLst>
                                      </p:cBhvr>
                                      <p:to>
                                        <p:strVal val="visible"/>
                                      </p:to>
                                    </p:set>
                                    <p:animEffect transition="in" filter="blinds(horizontal)">
                                      <p:cBhvr>
                                        <p:cTn id="29" dur="500"/>
                                        <p:tgtEl>
                                          <p:spTgt spid="358405">
                                            <p:txEl>
                                              <p:pRg st="7" end="7"/>
                                            </p:txEl>
                                          </p:spTgt>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358405">
                                            <p:txEl>
                                              <p:pRg st="8" end="8"/>
                                            </p:txEl>
                                          </p:spTgt>
                                        </p:tgtEl>
                                        <p:attrNameLst>
                                          <p:attrName>style.visibility</p:attrName>
                                        </p:attrNameLst>
                                      </p:cBhvr>
                                      <p:to>
                                        <p:strVal val="visible"/>
                                      </p:to>
                                    </p:set>
                                    <p:animEffect transition="in" filter="blinds(horizontal)">
                                      <p:cBhvr>
                                        <p:cTn id="32" dur="500"/>
                                        <p:tgtEl>
                                          <p:spTgt spid="35840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05" grpId="0" build="p" bldLvl="2"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8" name="Rectangle 4"/>
          <p:cNvSpPr>
            <a:spLocks noGrp="1" noChangeArrowheads="1"/>
          </p:cNvSpPr>
          <p:nvPr>
            <p:ph type="title"/>
          </p:nvPr>
        </p:nvSpPr>
        <p:spPr/>
        <p:txBody>
          <a:bodyPr/>
          <a:lstStyle/>
          <a:p>
            <a:r>
              <a:rPr lang="zh-CN" altLang="zh-CN" sz="3600" dirty="0" smtClean="0">
                <a:solidFill>
                  <a:schemeClr val="tx1"/>
                </a:solidFill>
                <a:effectLst>
                  <a:outerShdw blurRad="50800" dist="38100" algn="tr" rotWithShape="0">
                    <a:prstClr val="black">
                      <a:alpha val="40000"/>
                    </a:prstClr>
                  </a:outerShdw>
                </a:effectLst>
                <a:latin typeface="+mj-lt"/>
                <a:ea typeface="+mj-ea"/>
                <a:cs typeface="+mj-cs"/>
              </a:rPr>
              <a:t>二、</a:t>
            </a:r>
            <a:r>
              <a:rPr lang="en-US" altLang="zh-CN" sz="3600" dirty="0" smtClean="0">
                <a:solidFill>
                  <a:schemeClr val="tx1"/>
                </a:solidFill>
                <a:effectLst>
                  <a:outerShdw blurRad="50800" dist="38100" algn="tr" rotWithShape="0">
                    <a:prstClr val="black">
                      <a:alpha val="40000"/>
                    </a:prstClr>
                  </a:outerShdw>
                </a:effectLst>
                <a:latin typeface="+mj-lt"/>
                <a:ea typeface="+mj-ea"/>
                <a:cs typeface="+mj-cs"/>
              </a:rPr>
              <a:t>windows</a:t>
            </a:r>
            <a:r>
              <a:rPr lang="zh-CN" altLang="zh-CN" sz="3600" dirty="0" smtClean="0">
                <a:solidFill>
                  <a:schemeClr val="tx1"/>
                </a:solidFill>
                <a:effectLst>
                  <a:outerShdw blurRad="50800" dist="38100" algn="tr" rotWithShape="0">
                    <a:prstClr val="black">
                      <a:alpha val="40000"/>
                    </a:prstClr>
                  </a:outerShdw>
                </a:effectLst>
                <a:latin typeface="+mj-lt"/>
                <a:ea typeface="+mj-ea"/>
                <a:cs typeface="+mj-cs"/>
              </a:rPr>
              <a:t>操作系统的基本操作</a:t>
            </a:r>
            <a:endParaRPr lang="zh-CN" altLang="en-US" sz="2400" dirty="0">
              <a:solidFill>
                <a:schemeClr val="hlink"/>
              </a:solidFill>
            </a:endParaRPr>
          </a:p>
        </p:txBody>
      </p:sp>
      <p:sp>
        <p:nvSpPr>
          <p:cNvPr id="359429" name="Rectangle 5"/>
          <p:cNvSpPr>
            <a:spLocks noGrp="1" noChangeArrowheads="1"/>
          </p:cNvSpPr>
          <p:nvPr>
            <p:ph type="body" idx="1"/>
          </p:nvPr>
        </p:nvSpPr>
        <p:spPr>
          <a:ln/>
        </p:spPr>
        <p:txBody>
          <a:bodyPr/>
          <a:lstStyle/>
          <a:p>
            <a:pPr marL="533400" indent="-533400">
              <a:buNone/>
            </a:pPr>
            <a:r>
              <a:rPr lang="zh-CN" altLang="en-US" dirty="0">
                <a:solidFill>
                  <a:srgbClr val="0000CC"/>
                </a:solidFill>
              </a:rPr>
              <a:t>实作</a:t>
            </a:r>
            <a:r>
              <a:rPr lang="en-US" altLang="zh-CN" dirty="0">
                <a:solidFill>
                  <a:srgbClr val="0000CC"/>
                </a:solidFill>
              </a:rPr>
              <a:t>3</a:t>
            </a:r>
            <a:r>
              <a:rPr lang="zh-CN" altLang="en-US" dirty="0">
                <a:solidFill>
                  <a:srgbClr val="0000CC"/>
                </a:solidFill>
              </a:rPr>
              <a:t>：对话框的使用。</a:t>
            </a:r>
          </a:p>
          <a:p>
            <a:pPr marL="914400" lvl="1" indent="-457200">
              <a:buFont typeface="Wingdings" pitchFamily="2" charset="2"/>
              <a:buAutoNum type="arabicPeriod"/>
            </a:pPr>
            <a:r>
              <a:rPr lang="zh-CN" altLang="en-US" sz="2600" dirty="0"/>
              <a:t>打开“桌面”属性对话框，给电脑设置一个你喜欢的背景和屏幕保护程序，分别试一下以下两种设置：</a:t>
            </a:r>
          </a:p>
          <a:p>
            <a:pPr marL="1295400" lvl="2" indent="-381000"/>
            <a:r>
              <a:rPr lang="zh-CN" altLang="en-US" sz="2200" dirty="0"/>
              <a:t>将颜色设置为</a:t>
            </a:r>
            <a:r>
              <a:rPr lang="en-US" altLang="zh-CN" sz="2200" dirty="0"/>
              <a:t>256</a:t>
            </a:r>
            <a:r>
              <a:rPr lang="zh-CN" altLang="en-US" sz="2200" dirty="0"/>
              <a:t>色、分辨率设置为</a:t>
            </a:r>
            <a:r>
              <a:rPr lang="en-US" altLang="zh-CN" sz="2200" dirty="0"/>
              <a:t>640*480</a:t>
            </a:r>
            <a:r>
              <a:rPr lang="zh-CN" altLang="en-US" sz="2200" dirty="0"/>
              <a:t>像素；</a:t>
            </a:r>
          </a:p>
          <a:p>
            <a:pPr marL="1295400" lvl="2" indent="-381000"/>
            <a:r>
              <a:rPr lang="zh-CN" altLang="en-US" sz="2200" dirty="0"/>
              <a:t>将颜色设置为真彩色（</a:t>
            </a:r>
            <a:r>
              <a:rPr lang="en-US" altLang="zh-CN" sz="2200" dirty="0"/>
              <a:t>32</a:t>
            </a:r>
            <a:r>
              <a:rPr lang="zh-CN" altLang="en-US" sz="2200" dirty="0"/>
              <a:t>位）、分辨率设置为</a:t>
            </a:r>
            <a:r>
              <a:rPr lang="en-US" altLang="zh-CN" sz="2200" dirty="0"/>
              <a:t>1024*768</a:t>
            </a:r>
            <a:r>
              <a:rPr lang="zh-CN" altLang="en-US" sz="2200" dirty="0"/>
              <a:t>像素 </a:t>
            </a:r>
          </a:p>
          <a:p>
            <a:pPr marL="914400" lvl="1" indent="-457200">
              <a:buFont typeface="Wingdings" pitchFamily="2" charset="2"/>
              <a:buAutoNum type="arabicPeriod"/>
            </a:pPr>
            <a:r>
              <a:rPr lang="zh-CN" altLang="en-US" sz="2600" dirty="0"/>
              <a:t>观察桌面的变化。</a:t>
            </a:r>
          </a:p>
        </p:txBody>
      </p:sp>
    </p:spTree>
  </p:cSld>
  <p:clrMapOvr>
    <a:masterClrMapping/>
  </p:clrMapOvr>
  <p:transition spd="med">
    <p:pull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0454" name="Rectangle 6"/>
          <p:cNvSpPr>
            <a:spLocks noGrp="1" noChangeArrowheads="1"/>
          </p:cNvSpPr>
          <p:nvPr>
            <p:ph type="title"/>
          </p:nvPr>
        </p:nvSpPr>
        <p:spPr/>
        <p:txBody>
          <a:bodyPr/>
          <a:lstStyle/>
          <a:p>
            <a:r>
              <a:rPr lang="zh-CN" altLang="zh-CN" sz="3600" dirty="0" smtClean="0">
                <a:solidFill>
                  <a:schemeClr val="tx1"/>
                </a:solidFill>
                <a:effectLst>
                  <a:outerShdw blurRad="50800" dist="38100" algn="tr" rotWithShape="0">
                    <a:prstClr val="black">
                      <a:alpha val="40000"/>
                    </a:prstClr>
                  </a:outerShdw>
                </a:effectLst>
                <a:latin typeface="+mj-lt"/>
                <a:ea typeface="+mj-ea"/>
                <a:cs typeface="+mj-cs"/>
              </a:rPr>
              <a:t>二、</a:t>
            </a:r>
            <a:r>
              <a:rPr lang="en-US" altLang="zh-CN" sz="3600" dirty="0" smtClean="0">
                <a:solidFill>
                  <a:schemeClr val="tx1"/>
                </a:solidFill>
                <a:effectLst>
                  <a:outerShdw blurRad="50800" dist="38100" algn="tr" rotWithShape="0">
                    <a:prstClr val="black">
                      <a:alpha val="40000"/>
                    </a:prstClr>
                  </a:outerShdw>
                </a:effectLst>
                <a:latin typeface="+mj-lt"/>
                <a:ea typeface="+mj-ea"/>
                <a:cs typeface="+mj-cs"/>
              </a:rPr>
              <a:t>windows</a:t>
            </a:r>
            <a:r>
              <a:rPr lang="zh-CN" altLang="zh-CN" sz="3600" dirty="0" smtClean="0">
                <a:solidFill>
                  <a:schemeClr val="tx1"/>
                </a:solidFill>
                <a:effectLst>
                  <a:outerShdw blurRad="50800" dist="38100" algn="tr" rotWithShape="0">
                    <a:prstClr val="black">
                      <a:alpha val="40000"/>
                    </a:prstClr>
                  </a:outerShdw>
                </a:effectLst>
                <a:latin typeface="+mj-lt"/>
                <a:ea typeface="+mj-ea"/>
                <a:cs typeface="+mj-cs"/>
              </a:rPr>
              <a:t>操作系统的基本操作</a:t>
            </a:r>
            <a:endParaRPr lang="zh-CN" altLang="en-US" sz="2800" dirty="0">
              <a:solidFill>
                <a:schemeClr val="hlink"/>
              </a:solidFill>
            </a:endParaRPr>
          </a:p>
        </p:txBody>
      </p:sp>
      <p:sp>
        <p:nvSpPr>
          <p:cNvPr id="360455" name="Rectangle 7"/>
          <p:cNvSpPr>
            <a:spLocks noGrp="1" noChangeArrowheads="1"/>
          </p:cNvSpPr>
          <p:nvPr>
            <p:ph type="body" idx="1"/>
          </p:nvPr>
        </p:nvSpPr>
        <p:spPr>
          <a:ln/>
        </p:spPr>
        <p:txBody>
          <a:bodyPr/>
          <a:lstStyle/>
          <a:p>
            <a:pPr>
              <a:buNone/>
            </a:pPr>
            <a:r>
              <a:rPr lang="zh-CN" altLang="en-US" dirty="0">
                <a:solidFill>
                  <a:schemeClr val="tx2"/>
                </a:solidFill>
              </a:rPr>
              <a:t>任务</a:t>
            </a:r>
            <a:r>
              <a:rPr lang="en-US" altLang="zh-CN" dirty="0">
                <a:solidFill>
                  <a:schemeClr val="tx2"/>
                </a:solidFill>
              </a:rPr>
              <a:t>4</a:t>
            </a:r>
            <a:r>
              <a:rPr lang="zh-CN" altLang="en-US" dirty="0"/>
              <a:t>：理解快捷方式的作用。</a:t>
            </a:r>
          </a:p>
          <a:p>
            <a:pPr lvl="1"/>
            <a:r>
              <a:rPr lang="zh-CN" altLang="en-US" dirty="0"/>
              <a:t>含义</a:t>
            </a:r>
          </a:p>
          <a:p>
            <a:pPr lvl="2"/>
            <a:r>
              <a:rPr lang="zh-CN" altLang="en-US" dirty="0"/>
              <a:t>快捷方式是访问某个常用项目的捷径，它是快速打开文件的指针。</a:t>
            </a:r>
          </a:p>
          <a:p>
            <a:pPr lvl="2"/>
            <a:endParaRPr lang="zh-CN" altLang="en-US" dirty="0"/>
          </a:p>
          <a:p>
            <a:pPr lvl="1"/>
            <a:r>
              <a:rPr lang="zh-CN" altLang="en-US" dirty="0"/>
              <a:t>说明</a:t>
            </a:r>
          </a:p>
          <a:p>
            <a:pPr lvl="2"/>
            <a:r>
              <a:rPr lang="zh-CN" altLang="en-US" dirty="0"/>
              <a:t>快捷方式并没有改变原文件的位置，如果删除快捷方式，也不会删除原文件。</a:t>
            </a:r>
          </a:p>
          <a:p>
            <a:pPr lvl="2"/>
            <a:r>
              <a:rPr lang="zh-CN" altLang="en-US" dirty="0"/>
              <a:t>任何程序、文档或打印机都可以以快捷方式放在桌面上。</a:t>
            </a:r>
          </a:p>
          <a:p>
            <a:pPr lvl="2"/>
            <a:r>
              <a:rPr lang="zh-CN" altLang="en-US" dirty="0"/>
              <a:t>快捷方式图标上一般带有一个箭头。 </a:t>
            </a:r>
          </a:p>
        </p:txBody>
      </p:sp>
    </p:spTree>
  </p:cSld>
  <p:clrMapOvr>
    <a:masterClrMapping/>
  </p:clrMapOvr>
  <p:transition spd="med">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0455">
                                            <p:txEl>
                                              <p:pRg st="0" end="0"/>
                                            </p:txEl>
                                          </p:spTgt>
                                        </p:tgtEl>
                                        <p:attrNameLst>
                                          <p:attrName>style.visibility</p:attrName>
                                        </p:attrNameLst>
                                      </p:cBhvr>
                                      <p:to>
                                        <p:strVal val="visible"/>
                                      </p:to>
                                    </p:set>
                                    <p:animEffect transition="in" filter="blinds(horizontal)">
                                      <p:cBhvr>
                                        <p:cTn id="7" dur="500"/>
                                        <p:tgtEl>
                                          <p:spTgt spid="3604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60455">
                                            <p:txEl>
                                              <p:pRg st="1" end="1"/>
                                            </p:txEl>
                                          </p:spTgt>
                                        </p:tgtEl>
                                        <p:attrNameLst>
                                          <p:attrName>style.visibility</p:attrName>
                                        </p:attrNameLst>
                                      </p:cBhvr>
                                      <p:to>
                                        <p:strVal val="visible"/>
                                      </p:to>
                                    </p:set>
                                    <p:animEffect transition="in" filter="blinds(horizontal)">
                                      <p:cBhvr>
                                        <p:cTn id="12" dur="500"/>
                                        <p:tgtEl>
                                          <p:spTgt spid="360455">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60455">
                                            <p:txEl>
                                              <p:pRg st="2" end="2"/>
                                            </p:txEl>
                                          </p:spTgt>
                                        </p:tgtEl>
                                        <p:attrNameLst>
                                          <p:attrName>style.visibility</p:attrName>
                                        </p:attrNameLst>
                                      </p:cBhvr>
                                      <p:to>
                                        <p:strVal val="visible"/>
                                      </p:to>
                                    </p:set>
                                    <p:animEffect transition="in" filter="blinds(horizontal)">
                                      <p:cBhvr>
                                        <p:cTn id="15" dur="500"/>
                                        <p:tgtEl>
                                          <p:spTgt spid="36045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60455">
                                            <p:txEl>
                                              <p:pRg st="4" end="4"/>
                                            </p:txEl>
                                          </p:spTgt>
                                        </p:tgtEl>
                                        <p:attrNameLst>
                                          <p:attrName>style.visibility</p:attrName>
                                        </p:attrNameLst>
                                      </p:cBhvr>
                                      <p:to>
                                        <p:strVal val="visible"/>
                                      </p:to>
                                    </p:set>
                                    <p:animEffect transition="in" filter="blinds(horizontal)">
                                      <p:cBhvr>
                                        <p:cTn id="20" dur="500"/>
                                        <p:tgtEl>
                                          <p:spTgt spid="360455">
                                            <p:txEl>
                                              <p:pRg st="4" end="4"/>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360455">
                                            <p:txEl>
                                              <p:pRg st="5" end="5"/>
                                            </p:txEl>
                                          </p:spTgt>
                                        </p:tgtEl>
                                        <p:attrNameLst>
                                          <p:attrName>style.visibility</p:attrName>
                                        </p:attrNameLst>
                                      </p:cBhvr>
                                      <p:to>
                                        <p:strVal val="visible"/>
                                      </p:to>
                                    </p:set>
                                    <p:animEffect transition="in" filter="blinds(horizontal)">
                                      <p:cBhvr>
                                        <p:cTn id="23" dur="500"/>
                                        <p:tgtEl>
                                          <p:spTgt spid="360455">
                                            <p:txEl>
                                              <p:pRg st="5" end="5"/>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60455">
                                            <p:txEl>
                                              <p:pRg st="6" end="6"/>
                                            </p:txEl>
                                          </p:spTgt>
                                        </p:tgtEl>
                                        <p:attrNameLst>
                                          <p:attrName>style.visibility</p:attrName>
                                        </p:attrNameLst>
                                      </p:cBhvr>
                                      <p:to>
                                        <p:strVal val="visible"/>
                                      </p:to>
                                    </p:set>
                                    <p:animEffect transition="in" filter="blinds(horizontal)">
                                      <p:cBhvr>
                                        <p:cTn id="26" dur="500"/>
                                        <p:tgtEl>
                                          <p:spTgt spid="360455">
                                            <p:txEl>
                                              <p:pRg st="6" end="6"/>
                                            </p:txEl>
                                          </p:spTgt>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360455">
                                            <p:txEl>
                                              <p:pRg st="7" end="7"/>
                                            </p:txEl>
                                          </p:spTgt>
                                        </p:tgtEl>
                                        <p:attrNameLst>
                                          <p:attrName>style.visibility</p:attrName>
                                        </p:attrNameLst>
                                      </p:cBhvr>
                                      <p:to>
                                        <p:strVal val="visible"/>
                                      </p:to>
                                    </p:set>
                                    <p:animEffect transition="in" filter="blinds(horizontal)">
                                      <p:cBhvr>
                                        <p:cTn id="29" dur="500"/>
                                        <p:tgtEl>
                                          <p:spTgt spid="36045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0455" grpId="0" build="p" bldLvl="2"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8" name="Rectangle 6"/>
          <p:cNvSpPr>
            <a:spLocks noGrp="1" noChangeArrowheads="1"/>
          </p:cNvSpPr>
          <p:nvPr>
            <p:ph type="title"/>
          </p:nvPr>
        </p:nvSpPr>
        <p:spPr/>
        <p:txBody>
          <a:bodyPr/>
          <a:lstStyle/>
          <a:p>
            <a:r>
              <a:rPr lang="zh-CN" altLang="zh-CN" sz="3600" dirty="0" smtClean="0">
                <a:solidFill>
                  <a:schemeClr val="tx1"/>
                </a:solidFill>
                <a:effectLst>
                  <a:outerShdw blurRad="50800" dist="38100" algn="tr" rotWithShape="0">
                    <a:prstClr val="black">
                      <a:alpha val="40000"/>
                    </a:prstClr>
                  </a:outerShdw>
                </a:effectLst>
                <a:latin typeface="+mj-lt"/>
                <a:ea typeface="+mj-ea"/>
                <a:cs typeface="+mj-cs"/>
              </a:rPr>
              <a:t>二、</a:t>
            </a:r>
            <a:r>
              <a:rPr lang="en-US" altLang="zh-CN" sz="3600" dirty="0" smtClean="0">
                <a:solidFill>
                  <a:schemeClr val="tx1"/>
                </a:solidFill>
                <a:effectLst>
                  <a:outerShdw blurRad="50800" dist="38100" algn="tr" rotWithShape="0">
                    <a:prstClr val="black">
                      <a:alpha val="40000"/>
                    </a:prstClr>
                  </a:outerShdw>
                </a:effectLst>
                <a:latin typeface="+mj-lt"/>
                <a:ea typeface="+mj-ea"/>
                <a:cs typeface="+mj-cs"/>
              </a:rPr>
              <a:t>windows</a:t>
            </a:r>
            <a:r>
              <a:rPr lang="zh-CN" altLang="zh-CN" sz="3600" dirty="0" smtClean="0">
                <a:solidFill>
                  <a:schemeClr val="tx1"/>
                </a:solidFill>
                <a:effectLst>
                  <a:outerShdw blurRad="50800" dist="38100" algn="tr" rotWithShape="0">
                    <a:prstClr val="black">
                      <a:alpha val="40000"/>
                    </a:prstClr>
                  </a:outerShdw>
                </a:effectLst>
                <a:latin typeface="+mj-lt"/>
                <a:ea typeface="+mj-ea"/>
                <a:cs typeface="+mj-cs"/>
              </a:rPr>
              <a:t>操作系统的基本操作</a:t>
            </a:r>
            <a:endParaRPr lang="zh-CN" altLang="en-US" sz="2800" dirty="0">
              <a:solidFill>
                <a:schemeClr val="hlink"/>
              </a:solidFill>
            </a:endParaRPr>
          </a:p>
        </p:txBody>
      </p:sp>
      <p:sp>
        <p:nvSpPr>
          <p:cNvPr id="361479" name="Rectangle 7"/>
          <p:cNvSpPr>
            <a:spLocks noGrp="1" noChangeArrowheads="1"/>
          </p:cNvSpPr>
          <p:nvPr>
            <p:ph type="body" idx="1"/>
          </p:nvPr>
        </p:nvSpPr>
        <p:spPr>
          <a:ln/>
        </p:spPr>
        <p:txBody>
          <a:bodyPr/>
          <a:lstStyle/>
          <a:p>
            <a:r>
              <a:rPr lang="zh-CN" altLang="en-US">
                <a:solidFill>
                  <a:srgbClr val="0000CC"/>
                </a:solidFill>
              </a:rPr>
              <a:t>实作</a:t>
            </a:r>
            <a:r>
              <a:rPr lang="en-US" altLang="zh-CN">
                <a:solidFill>
                  <a:srgbClr val="0000CC"/>
                </a:solidFill>
              </a:rPr>
              <a:t>4</a:t>
            </a:r>
            <a:r>
              <a:rPr lang="zh-CN" altLang="en-US">
                <a:solidFill>
                  <a:srgbClr val="0000CC"/>
                </a:solidFill>
              </a:rPr>
              <a:t>：快捷方式的使用。</a:t>
            </a:r>
          </a:p>
          <a:p>
            <a:endParaRPr lang="zh-CN" altLang="en-US">
              <a:solidFill>
                <a:srgbClr val="0000CC"/>
              </a:solidFill>
            </a:endParaRPr>
          </a:p>
          <a:p>
            <a:pPr lvl="1"/>
            <a:r>
              <a:rPr lang="zh-CN" altLang="en-US"/>
              <a:t>练习</a:t>
            </a:r>
            <a:r>
              <a:rPr lang="en-US" altLang="zh-CN"/>
              <a:t>1</a:t>
            </a:r>
            <a:r>
              <a:rPr lang="zh-CN" altLang="en-US"/>
              <a:t>：创建桌面快捷方式</a:t>
            </a:r>
          </a:p>
          <a:p>
            <a:pPr lvl="1"/>
            <a:endParaRPr lang="zh-CN" altLang="en-US"/>
          </a:p>
          <a:p>
            <a:pPr lvl="1"/>
            <a:r>
              <a:rPr lang="zh-CN" altLang="en-US"/>
              <a:t>练习</a:t>
            </a:r>
            <a:r>
              <a:rPr lang="en-US" altLang="zh-CN"/>
              <a:t>2</a:t>
            </a:r>
            <a:r>
              <a:rPr lang="zh-CN" altLang="en-US"/>
              <a:t>：查看快捷方式图标的属性</a:t>
            </a:r>
          </a:p>
          <a:p>
            <a:pPr lvl="1"/>
            <a:endParaRPr lang="zh-CN" altLang="en-US"/>
          </a:p>
          <a:p>
            <a:pPr lvl="1"/>
            <a:r>
              <a:rPr lang="zh-CN" altLang="en-US"/>
              <a:t>练习</a:t>
            </a:r>
            <a:r>
              <a:rPr lang="en-US" altLang="zh-CN"/>
              <a:t>3</a:t>
            </a:r>
            <a:r>
              <a:rPr lang="zh-CN" altLang="en-US"/>
              <a:t>：更改快捷方式的图标</a:t>
            </a:r>
          </a:p>
        </p:txBody>
      </p:sp>
    </p:spTree>
  </p:cSld>
  <p:clrMapOvr>
    <a:masterClrMapping/>
  </p:clrMapOvr>
  <p:transition spd="med">
    <p:pull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3" name="Rectangle 5"/>
          <p:cNvSpPr>
            <a:spLocks noGrp="1" noChangeArrowheads="1"/>
          </p:cNvSpPr>
          <p:nvPr>
            <p:ph type="title"/>
          </p:nvPr>
        </p:nvSpPr>
        <p:spPr/>
        <p:txBody>
          <a:bodyPr/>
          <a:lstStyle/>
          <a:p>
            <a:r>
              <a:rPr lang="zh-CN" altLang="en-US" sz="3200" dirty="0" smtClean="0"/>
              <a:t>三、</a:t>
            </a:r>
            <a:r>
              <a:rPr lang="en-US" altLang="zh-CN" sz="3200" dirty="0"/>
              <a:t>windows</a:t>
            </a:r>
            <a:r>
              <a:rPr lang="zh-CN" altLang="en-US" sz="3200" dirty="0" smtClean="0"/>
              <a:t>操作系统的文件管理</a:t>
            </a:r>
            <a:endParaRPr lang="zh-CN" altLang="en-US" sz="3200" dirty="0"/>
          </a:p>
        </p:txBody>
      </p:sp>
      <p:sp>
        <p:nvSpPr>
          <p:cNvPr id="375814" name="Rectangle 6"/>
          <p:cNvSpPr>
            <a:spLocks noGrp="1" noChangeArrowheads="1"/>
          </p:cNvSpPr>
          <p:nvPr>
            <p:ph type="body" idx="1"/>
          </p:nvPr>
        </p:nvSpPr>
        <p:spPr>
          <a:ln/>
        </p:spPr>
        <p:txBody>
          <a:bodyPr/>
          <a:lstStyle/>
          <a:p>
            <a:pPr>
              <a:lnSpc>
                <a:spcPct val="90000"/>
              </a:lnSpc>
              <a:buNone/>
            </a:pPr>
            <a:r>
              <a:rPr lang="zh-CN" altLang="en-US" dirty="0">
                <a:solidFill>
                  <a:schemeClr val="tx2"/>
                </a:solidFill>
              </a:rPr>
              <a:t>任务</a:t>
            </a:r>
            <a:r>
              <a:rPr lang="en-US" altLang="zh-CN" dirty="0">
                <a:solidFill>
                  <a:schemeClr val="tx2"/>
                </a:solidFill>
              </a:rPr>
              <a:t>1</a:t>
            </a:r>
            <a:r>
              <a:rPr lang="zh-CN" altLang="en-US" dirty="0"/>
              <a:t>：理解文件的含义。</a:t>
            </a:r>
          </a:p>
          <a:p>
            <a:pPr>
              <a:lnSpc>
                <a:spcPct val="90000"/>
              </a:lnSpc>
            </a:pPr>
            <a:r>
              <a:rPr lang="zh-CN" altLang="en-US" sz="2800" dirty="0"/>
              <a:t>文件：是存放在磁盘上的数据组织形式，是存储数据的基本单位。 </a:t>
            </a:r>
          </a:p>
          <a:p>
            <a:pPr lvl="1">
              <a:lnSpc>
                <a:spcPct val="90000"/>
              </a:lnSpc>
            </a:pPr>
            <a:r>
              <a:rPr lang="zh-CN" altLang="en-US" sz="2400" dirty="0"/>
              <a:t>文件用图标表示，图标下面有一个名称。</a:t>
            </a:r>
          </a:p>
          <a:p>
            <a:pPr lvl="1">
              <a:lnSpc>
                <a:spcPct val="90000"/>
              </a:lnSpc>
            </a:pPr>
            <a:r>
              <a:rPr lang="zh-CN" altLang="en-US" sz="2400" dirty="0"/>
              <a:t>图标上的图片暗示着文件的类型和用处。例如：</a:t>
            </a:r>
          </a:p>
          <a:p>
            <a:pPr lvl="1">
              <a:lnSpc>
                <a:spcPct val="90000"/>
              </a:lnSpc>
            </a:pPr>
            <a:endParaRPr lang="zh-CN" altLang="en-US" sz="2400" dirty="0"/>
          </a:p>
          <a:p>
            <a:pPr lvl="1">
              <a:lnSpc>
                <a:spcPct val="90000"/>
              </a:lnSpc>
            </a:pPr>
            <a:endParaRPr lang="zh-CN" altLang="en-US" sz="2400" dirty="0"/>
          </a:p>
          <a:p>
            <a:pPr lvl="1">
              <a:lnSpc>
                <a:spcPct val="90000"/>
              </a:lnSpc>
            </a:pPr>
            <a:endParaRPr lang="zh-CN" altLang="en-US" sz="2400" dirty="0"/>
          </a:p>
          <a:p>
            <a:pPr lvl="1">
              <a:lnSpc>
                <a:spcPct val="90000"/>
              </a:lnSpc>
            </a:pPr>
            <a:r>
              <a:rPr lang="zh-CN" altLang="en-US" sz="2400" dirty="0">
                <a:solidFill>
                  <a:srgbClr val="0000CC"/>
                </a:solidFill>
              </a:rPr>
              <a:t>实作：查看文件的显示方式。</a:t>
            </a:r>
          </a:p>
          <a:p>
            <a:pPr>
              <a:lnSpc>
                <a:spcPct val="90000"/>
              </a:lnSpc>
              <a:buFont typeface="Wingdings" pitchFamily="2" charset="2"/>
              <a:buNone/>
            </a:pPr>
            <a:r>
              <a:rPr lang="zh-CN" altLang="en-US" sz="2800" dirty="0">
                <a:solidFill>
                  <a:schemeClr val="tx2"/>
                </a:solidFill>
              </a:rPr>
              <a:t>请思考</a:t>
            </a:r>
            <a:r>
              <a:rPr lang="zh-CN" altLang="en-US" sz="2800" dirty="0"/>
              <a:t>：当磁盘中有成千上万个文件时，如果所有的文件都放在同一个地方，那将混乱不堪。如何解决呢？</a:t>
            </a:r>
          </a:p>
        </p:txBody>
      </p:sp>
      <p:pic>
        <p:nvPicPr>
          <p:cNvPr id="5" name="图片 4"/>
          <p:cNvPicPr/>
          <p:nvPr/>
        </p:nvPicPr>
        <p:blipFill>
          <a:blip r:embed="rId2" cstate="print">
            <a:clrChange>
              <a:clrFrom>
                <a:srgbClr val="FCFCFC"/>
              </a:clrFrom>
              <a:clrTo>
                <a:srgbClr val="FCFCFC">
                  <a:alpha val="0"/>
                </a:srgbClr>
              </a:clrTo>
            </a:clrChange>
          </a:blip>
          <a:srcRect/>
          <a:stretch>
            <a:fillRect/>
          </a:stretch>
        </p:blipFill>
        <p:spPr bwMode="auto">
          <a:xfrm>
            <a:off x="2411760" y="3573016"/>
            <a:ext cx="3960440" cy="10308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7" name="Rectangle 5"/>
          <p:cNvSpPr>
            <a:spLocks noGrp="1" noChangeArrowheads="1"/>
          </p:cNvSpPr>
          <p:nvPr>
            <p:ph type="title"/>
          </p:nvPr>
        </p:nvSpPr>
        <p:spPr/>
        <p:txBody>
          <a:bodyPr/>
          <a:lstStyle/>
          <a:p>
            <a:r>
              <a:rPr lang="zh-CN" altLang="en-US" dirty="0" smtClean="0"/>
              <a:t>三、</a:t>
            </a:r>
            <a:r>
              <a:rPr lang="en-US" altLang="zh-CN" dirty="0" smtClean="0"/>
              <a:t>windows</a:t>
            </a:r>
            <a:r>
              <a:rPr lang="zh-CN" altLang="en-US" dirty="0" smtClean="0"/>
              <a:t>操作系统的文件管理</a:t>
            </a:r>
            <a:endParaRPr lang="zh-CN" altLang="en-US" sz="2800" dirty="0">
              <a:solidFill>
                <a:schemeClr val="hlink"/>
              </a:solidFill>
            </a:endParaRPr>
          </a:p>
        </p:txBody>
      </p:sp>
      <p:sp>
        <p:nvSpPr>
          <p:cNvPr id="376838" name="Rectangle 6"/>
          <p:cNvSpPr>
            <a:spLocks noGrp="1" noChangeArrowheads="1"/>
          </p:cNvSpPr>
          <p:nvPr>
            <p:ph type="body" idx="1"/>
          </p:nvPr>
        </p:nvSpPr>
        <p:spPr>
          <a:ln/>
        </p:spPr>
        <p:txBody>
          <a:bodyPr/>
          <a:lstStyle/>
          <a:p>
            <a:pPr>
              <a:buNone/>
            </a:pPr>
            <a:r>
              <a:rPr lang="zh-CN" altLang="en-US" dirty="0">
                <a:solidFill>
                  <a:schemeClr val="tx2"/>
                </a:solidFill>
              </a:rPr>
              <a:t>任务</a:t>
            </a:r>
            <a:r>
              <a:rPr lang="en-US" altLang="zh-CN" dirty="0">
                <a:solidFill>
                  <a:schemeClr val="tx2"/>
                </a:solidFill>
              </a:rPr>
              <a:t>2</a:t>
            </a:r>
            <a:r>
              <a:rPr lang="zh-CN" altLang="en-US" dirty="0"/>
              <a:t>：了解文件夹的作用。</a:t>
            </a:r>
          </a:p>
          <a:p>
            <a:pPr lvl="1"/>
            <a:r>
              <a:rPr lang="zh-CN" altLang="en-US" dirty="0"/>
              <a:t>文件夹：用来归类文件，它有助于我们有效地管理文件。文件夹的图标如下：</a:t>
            </a:r>
          </a:p>
          <a:p>
            <a:pPr lvl="1"/>
            <a:endParaRPr lang="zh-CN" altLang="en-US" dirty="0"/>
          </a:p>
          <a:p>
            <a:pPr lvl="1"/>
            <a:endParaRPr lang="zh-CN" altLang="en-US" dirty="0"/>
          </a:p>
          <a:p>
            <a:pPr lvl="1"/>
            <a:endParaRPr lang="zh-CN" altLang="en-US" dirty="0"/>
          </a:p>
          <a:p>
            <a:pPr lvl="1"/>
            <a:r>
              <a:rPr lang="zh-CN" altLang="en-US" dirty="0"/>
              <a:t>子文件夹：文件夹中的文件夹。</a:t>
            </a:r>
          </a:p>
          <a:p>
            <a:pPr lvl="1">
              <a:buFont typeface="Wingdings" pitchFamily="2" charset="2"/>
              <a:buNone/>
            </a:pPr>
            <a:r>
              <a:rPr lang="zh-CN" altLang="en-US" dirty="0"/>
              <a:t>提示：一个文件夹中通常是包含类型相关的文件。</a:t>
            </a:r>
          </a:p>
        </p:txBody>
      </p:sp>
      <p:graphicFrame>
        <p:nvGraphicFramePr>
          <p:cNvPr id="376836" name="Object 4"/>
          <p:cNvGraphicFramePr>
            <a:graphicFrameLocks noChangeAspect="1"/>
          </p:cNvGraphicFramePr>
          <p:nvPr/>
        </p:nvGraphicFramePr>
        <p:xfrm>
          <a:off x="3059113" y="2997200"/>
          <a:ext cx="2438400" cy="1163638"/>
        </p:xfrm>
        <a:graphic>
          <a:graphicData uri="http://schemas.openxmlformats.org/presentationml/2006/ole">
            <p:oleObj spid="_x0000_s376836" name="位图图像" r:id="rId3" imgW="1057423" imgH="504762" progId="PBrush">
              <p:embed/>
            </p:oleObj>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5" name="Rectangle 5"/>
          <p:cNvSpPr>
            <a:spLocks noGrp="1" noChangeArrowheads="1"/>
          </p:cNvSpPr>
          <p:nvPr>
            <p:ph type="title"/>
          </p:nvPr>
        </p:nvSpPr>
        <p:spPr/>
        <p:txBody>
          <a:bodyPr/>
          <a:lstStyle/>
          <a:p>
            <a:r>
              <a:rPr lang="zh-CN" altLang="en-US" dirty="0" smtClean="0"/>
              <a:t>三、</a:t>
            </a:r>
            <a:r>
              <a:rPr lang="en-US" altLang="zh-CN" dirty="0" smtClean="0"/>
              <a:t>windows</a:t>
            </a:r>
            <a:r>
              <a:rPr lang="zh-CN" altLang="en-US" dirty="0" smtClean="0"/>
              <a:t>操作系统的文件管理</a:t>
            </a:r>
            <a:endParaRPr lang="zh-CN" altLang="en-US" sz="2800" dirty="0">
              <a:solidFill>
                <a:schemeClr val="hlink"/>
              </a:solidFill>
            </a:endParaRPr>
          </a:p>
        </p:txBody>
      </p:sp>
      <p:sp>
        <p:nvSpPr>
          <p:cNvPr id="378886" name="Rectangle 6"/>
          <p:cNvSpPr>
            <a:spLocks noGrp="1" noChangeArrowheads="1"/>
          </p:cNvSpPr>
          <p:nvPr>
            <p:ph type="body" idx="1"/>
          </p:nvPr>
        </p:nvSpPr>
        <p:spPr>
          <a:ln/>
        </p:spPr>
        <p:txBody>
          <a:bodyPr/>
          <a:lstStyle/>
          <a:p>
            <a:pPr>
              <a:buNone/>
            </a:pPr>
            <a:r>
              <a:rPr lang="zh-CN" altLang="en-US" dirty="0">
                <a:solidFill>
                  <a:srgbClr val="0000CC"/>
                </a:solidFill>
              </a:rPr>
              <a:t>实作</a:t>
            </a:r>
            <a:r>
              <a:rPr lang="en-US" altLang="zh-CN" dirty="0">
                <a:solidFill>
                  <a:srgbClr val="0000CC"/>
                </a:solidFill>
              </a:rPr>
              <a:t>1</a:t>
            </a:r>
            <a:r>
              <a:rPr lang="zh-CN" altLang="en-US" dirty="0">
                <a:solidFill>
                  <a:srgbClr val="0000CC"/>
                </a:solidFill>
              </a:rPr>
              <a:t>：创建文件夹。</a:t>
            </a:r>
          </a:p>
          <a:p>
            <a:pPr lvl="1"/>
            <a:r>
              <a:rPr lang="zh-CN" altLang="en-US" dirty="0"/>
              <a:t>要求在</a:t>
            </a:r>
            <a:r>
              <a:rPr lang="en-US" altLang="zh-CN" dirty="0"/>
              <a:t>E:</a:t>
            </a:r>
            <a:r>
              <a:rPr lang="zh-CN" altLang="en-US" dirty="0"/>
              <a:t>盘上创建如下图所示的文件夹。</a:t>
            </a:r>
          </a:p>
        </p:txBody>
      </p:sp>
      <p:pic>
        <p:nvPicPr>
          <p:cNvPr id="2" name="Picture 5"/>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979712" y="2636912"/>
            <a:ext cx="4561480" cy="29523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2"/>
          <p:cNvSpPr>
            <a:spLocks noGrp="1" noChangeArrowheads="1"/>
          </p:cNvSpPr>
          <p:nvPr>
            <p:ph type="title"/>
          </p:nvPr>
        </p:nvSpPr>
        <p:spPr/>
        <p:txBody>
          <a:bodyPr/>
          <a:lstStyle/>
          <a:p>
            <a:r>
              <a:rPr lang="zh-CN" altLang="en-US" dirty="0"/>
              <a:t>复习</a:t>
            </a:r>
            <a:r>
              <a:rPr lang="en-US" altLang="zh-CN" dirty="0"/>
              <a:t>&amp;</a:t>
            </a:r>
            <a:r>
              <a:rPr lang="zh-CN" altLang="en-US" dirty="0"/>
              <a:t>提问</a:t>
            </a:r>
          </a:p>
        </p:txBody>
      </p:sp>
      <p:sp>
        <p:nvSpPr>
          <p:cNvPr id="366595" name="Rectangle 3"/>
          <p:cNvSpPr>
            <a:spLocks noGrp="1" noChangeArrowheads="1"/>
          </p:cNvSpPr>
          <p:nvPr>
            <p:ph type="body" idx="1"/>
          </p:nvPr>
        </p:nvSpPr>
        <p:spPr>
          <a:ln/>
        </p:spPr>
        <p:txBody>
          <a:bodyPr/>
          <a:lstStyle/>
          <a:p>
            <a:pPr marL="590550" indent="-533400">
              <a:buFont typeface="Wingdings" pitchFamily="2" charset="2"/>
              <a:buAutoNum type="arabicPeriod"/>
            </a:pPr>
            <a:r>
              <a:rPr lang="zh-CN" altLang="en-US" dirty="0" smtClean="0"/>
              <a:t>什么是操作系统？</a:t>
            </a:r>
            <a:endParaRPr lang="en-US" altLang="zh-CN" dirty="0" smtClean="0"/>
          </a:p>
          <a:p>
            <a:pPr marL="590550" indent="-533400">
              <a:buFont typeface="Wingdings" pitchFamily="2" charset="2"/>
              <a:buAutoNum type="arabicPeriod"/>
            </a:pPr>
            <a:r>
              <a:rPr lang="zh-CN" altLang="en-US" dirty="0" smtClean="0"/>
              <a:t>操作系统如何分类？</a:t>
            </a:r>
            <a:endParaRPr lang="en-US" altLang="zh-CN" dirty="0" smtClean="0"/>
          </a:p>
          <a:p>
            <a:pPr marL="590550" indent="-533400">
              <a:buFont typeface="Wingdings" pitchFamily="2" charset="2"/>
              <a:buAutoNum type="arabicPeriod"/>
            </a:pPr>
            <a:r>
              <a:rPr lang="zh-CN" altLang="en-US" dirty="0" smtClean="0"/>
              <a:t>目前流行的操作系统有哪些？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66595">
                                            <p:txEl>
                                              <p:pRg st="0" end="0"/>
                                            </p:txEl>
                                          </p:spTgt>
                                        </p:tgtEl>
                                        <p:attrNameLst>
                                          <p:attrName>style.visibility</p:attrName>
                                        </p:attrNameLst>
                                      </p:cBhvr>
                                      <p:to>
                                        <p:strVal val="visible"/>
                                      </p:to>
                                    </p:set>
                                    <p:animEffect transition="in" filter="blinds(horizontal)">
                                      <p:cBhvr>
                                        <p:cTn id="7" dur="500"/>
                                        <p:tgtEl>
                                          <p:spTgt spid="3665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66595">
                                            <p:txEl>
                                              <p:pRg st="1" end="1"/>
                                            </p:txEl>
                                          </p:spTgt>
                                        </p:tgtEl>
                                        <p:attrNameLst>
                                          <p:attrName>style.visibility</p:attrName>
                                        </p:attrNameLst>
                                      </p:cBhvr>
                                      <p:to>
                                        <p:strVal val="visible"/>
                                      </p:to>
                                    </p:set>
                                    <p:animEffect transition="in" filter="blinds(horizontal)">
                                      <p:cBhvr>
                                        <p:cTn id="12" dur="500"/>
                                        <p:tgtEl>
                                          <p:spTgt spid="3665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66595">
                                            <p:txEl>
                                              <p:pRg st="2" end="2"/>
                                            </p:txEl>
                                          </p:spTgt>
                                        </p:tgtEl>
                                        <p:attrNameLst>
                                          <p:attrName>style.visibility</p:attrName>
                                        </p:attrNameLst>
                                      </p:cBhvr>
                                      <p:to>
                                        <p:strVal val="visible"/>
                                      </p:to>
                                    </p:set>
                                    <p:animEffect transition="in" filter="blinds(horizontal)">
                                      <p:cBhvr>
                                        <p:cTn id="17" dur="500"/>
                                        <p:tgtEl>
                                          <p:spTgt spid="3665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659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2"/>
          <p:cNvSpPr>
            <a:spLocks noGrp="1" noChangeArrowheads="1"/>
          </p:cNvSpPr>
          <p:nvPr>
            <p:ph type="title"/>
          </p:nvPr>
        </p:nvSpPr>
        <p:spPr/>
        <p:txBody>
          <a:bodyPr/>
          <a:lstStyle/>
          <a:p>
            <a:r>
              <a:rPr lang="zh-CN" altLang="en-US" dirty="0" smtClean="0"/>
              <a:t>三、</a:t>
            </a:r>
            <a:r>
              <a:rPr lang="en-US" altLang="zh-CN" dirty="0" smtClean="0"/>
              <a:t>windows</a:t>
            </a:r>
            <a:r>
              <a:rPr lang="zh-CN" altLang="en-US" dirty="0" smtClean="0"/>
              <a:t>操作系统的文件管理</a:t>
            </a:r>
            <a:endParaRPr lang="zh-CN" altLang="en-US" sz="2800" dirty="0">
              <a:solidFill>
                <a:schemeClr val="hlink"/>
              </a:solidFill>
            </a:endParaRPr>
          </a:p>
        </p:txBody>
      </p:sp>
      <p:sp>
        <p:nvSpPr>
          <p:cNvPr id="379907" name="Rectangle 3"/>
          <p:cNvSpPr>
            <a:spLocks noGrp="1" noChangeArrowheads="1"/>
          </p:cNvSpPr>
          <p:nvPr>
            <p:ph type="body" idx="1"/>
          </p:nvPr>
        </p:nvSpPr>
        <p:spPr>
          <a:ln/>
        </p:spPr>
        <p:txBody>
          <a:bodyPr/>
          <a:lstStyle/>
          <a:p>
            <a:pPr>
              <a:buNone/>
            </a:pPr>
            <a:r>
              <a:rPr lang="zh-CN" altLang="en-US" dirty="0">
                <a:solidFill>
                  <a:srgbClr val="0033CC"/>
                </a:solidFill>
              </a:rPr>
              <a:t>实作</a:t>
            </a:r>
            <a:r>
              <a:rPr lang="en-US" altLang="zh-CN" dirty="0">
                <a:solidFill>
                  <a:srgbClr val="0033CC"/>
                </a:solidFill>
              </a:rPr>
              <a:t>2</a:t>
            </a:r>
            <a:r>
              <a:rPr lang="zh-CN" altLang="en-US" dirty="0">
                <a:solidFill>
                  <a:srgbClr val="0033CC"/>
                </a:solidFill>
              </a:rPr>
              <a:t>：新建文件。</a:t>
            </a:r>
          </a:p>
          <a:p>
            <a:pPr lvl="1"/>
            <a:r>
              <a:rPr lang="zh-CN" altLang="en-US" dirty="0"/>
              <a:t>要求在</a:t>
            </a:r>
            <a:r>
              <a:rPr lang="en-US" altLang="zh-CN" dirty="0"/>
              <a:t>E:</a:t>
            </a:r>
            <a:r>
              <a:rPr lang="zh-CN" altLang="en-US" dirty="0"/>
              <a:t>盘的                      文件夹中创建如下图所示的</a:t>
            </a:r>
            <a:r>
              <a:rPr lang="en-US" altLang="zh-CN" dirty="0"/>
              <a:t>4</a:t>
            </a:r>
            <a:r>
              <a:rPr lang="zh-CN" altLang="en-US" dirty="0"/>
              <a:t>种类型的文件。</a:t>
            </a:r>
          </a:p>
        </p:txBody>
      </p:sp>
      <p:graphicFrame>
        <p:nvGraphicFramePr>
          <p:cNvPr id="379909" name="Object 5"/>
          <p:cNvGraphicFramePr>
            <a:graphicFrameLocks noChangeAspect="1"/>
          </p:cNvGraphicFramePr>
          <p:nvPr/>
        </p:nvGraphicFramePr>
        <p:xfrm>
          <a:off x="3378200" y="1971675"/>
          <a:ext cx="2057400" cy="304800"/>
        </p:xfrm>
        <a:graphic>
          <a:graphicData uri="http://schemas.openxmlformats.org/presentationml/2006/ole">
            <p:oleObj spid="_x0000_s379909" name="位图图像" r:id="rId3" imgW="1571844" imgH="971686" progId="PBrush">
              <p:embed/>
            </p:oleObj>
          </a:graphicData>
        </a:graphic>
      </p:graphicFrame>
      <p:pic>
        <p:nvPicPr>
          <p:cNvPr id="6" name="图片 5"/>
          <p:cNvPicPr/>
          <p:nvPr/>
        </p:nvPicPr>
        <p:blipFill>
          <a:blip r:embed="rId4" cstate="print">
            <a:clrChange>
              <a:clrFrom>
                <a:srgbClr val="FCFCFC"/>
              </a:clrFrom>
              <a:clrTo>
                <a:srgbClr val="FCFCFC">
                  <a:alpha val="0"/>
                </a:srgbClr>
              </a:clrTo>
            </a:clrChange>
          </a:blip>
          <a:srcRect/>
          <a:stretch>
            <a:fillRect/>
          </a:stretch>
        </p:blipFill>
        <p:spPr bwMode="auto">
          <a:xfrm>
            <a:off x="1547664" y="3550300"/>
            <a:ext cx="5853953" cy="1894924"/>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2" name="Rectangle 4"/>
          <p:cNvSpPr>
            <a:spLocks noGrp="1" noChangeArrowheads="1"/>
          </p:cNvSpPr>
          <p:nvPr>
            <p:ph type="title"/>
          </p:nvPr>
        </p:nvSpPr>
        <p:spPr/>
        <p:txBody>
          <a:bodyPr/>
          <a:lstStyle/>
          <a:p>
            <a:r>
              <a:rPr lang="zh-CN" altLang="en-US" dirty="0" smtClean="0"/>
              <a:t>三、</a:t>
            </a:r>
            <a:r>
              <a:rPr lang="en-US" altLang="zh-CN" dirty="0" smtClean="0"/>
              <a:t>windows</a:t>
            </a:r>
            <a:r>
              <a:rPr lang="zh-CN" altLang="en-US" dirty="0" smtClean="0"/>
              <a:t>操作系统的文件管理</a:t>
            </a:r>
            <a:endParaRPr lang="zh-CN" altLang="en-US" sz="2800" dirty="0">
              <a:solidFill>
                <a:schemeClr val="hlink"/>
              </a:solidFill>
            </a:endParaRPr>
          </a:p>
        </p:txBody>
      </p:sp>
      <p:sp>
        <p:nvSpPr>
          <p:cNvPr id="380933" name="Rectangle 5"/>
          <p:cNvSpPr>
            <a:spLocks noGrp="1" noChangeArrowheads="1"/>
          </p:cNvSpPr>
          <p:nvPr>
            <p:ph type="body" idx="1"/>
          </p:nvPr>
        </p:nvSpPr>
        <p:spPr>
          <a:ln/>
        </p:spPr>
        <p:txBody>
          <a:bodyPr/>
          <a:lstStyle/>
          <a:p>
            <a:pPr>
              <a:buNone/>
            </a:pPr>
            <a:r>
              <a:rPr lang="zh-CN" altLang="en-US" dirty="0">
                <a:solidFill>
                  <a:srgbClr val="0000CC"/>
                </a:solidFill>
              </a:rPr>
              <a:t>实作</a:t>
            </a:r>
            <a:r>
              <a:rPr lang="en-US" altLang="zh-CN" dirty="0">
                <a:solidFill>
                  <a:srgbClr val="0000CC"/>
                </a:solidFill>
              </a:rPr>
              <a:t>3</a:t>
            </a:r>
            <a:r>
              <a:rPr lang="zh-CN" altLang="en-US" dirty="0">
                <a:solidFill>
                  <a:srgbClr val="0000CC"/>
                </a:solidFill>
              </a:rPr>
              <a:t>：选定文件和文件夹。</a:t>
            </a:r>
          </a:p>
          <a:p>
            <a:pPr lvl="1"/>
            <a:r>
              <a:rPr lang="zh-CN" altLang="en-US" sz="2600" dirty="0"/>
              <a:t>练习</a:t>
            </a:r>
            <a:r>
              <a:rPr lang="en-US" altLang="zh-CN" sz="2600" dirty="0"/>
              <a:t>1</a:t>
            </a:r>
            <a:r>
              <a:rPr lang="zh-CN" altLang="en-US" sz="2600" dirty="0"/>
              <a:t>：选择连续的多个对象。</a:t>
            </a:r>
          </a:p>
          <a:p>
            <a:pPr lvl="2"/>
            <a:r>
              <a:rPr lang="zh-CN" altLang="en-US" sz="2000" dirty="0"/>
              <a:t>拖动（框选）</a:t>
            </a:r>
          </a:p>
          <a:p>
            <a:pPr lvl="2"/>
            <a:r>
              <a:rPr lang="zh-CN" altLang="en-US" sz="2000" dirty="0"/>
              <a:t>单击第一个对象→按住</a:t>
            </a:r>
            <a:r>
              <a:rPr lang="en-US" altLang="zh-CN" sz="2000" dirty="0"/>
              <a:t>Shift </a:t>
            </a:r>
            <a:r>
              <a:rPr lang="zh-CN" altLang="en-US" sz="2000" dirty="0"/>
              <a:t>键，单击要选取的最后一个对象</a:t>
            </a:r>
          </a:p>
          <a:p>
            <a:pPr lvl="1"/>
            <a:r>
              <a:rPr lang="zh-CN" altLang="en-US" sz="2600" dirty="0"/>
              <a:t>练习</a:t>
            </a:r>
            <a:r>
              <a:rPr lang="en-US" altLang="zh-CN" sz="2600" dirty="0"/>
              <a:t>2</a:t>
            </a:r>
            <a:r>
              <a:rPr lang="zh-CN" altLang="en-US" sz="2600" dirty="0"/>
              <a:t>：选择不连续的多个对象。</a:t>
            </a:r>
          </a:p>
          <a:p>
            <a:pPr lvl="2"/>
            <a:r>
              <a:rPr lang="en-US" altLang="zh-CN" sz="2000" dirty="0"/>
              <a:t>Ctrl+</a:t>
            </a:r>
            <a:r>
              <a:rPr lang="zh-CN" altLang="zh-CN" sz="2000" dirty="0"/>
              <a:t>单击</a:t>
            </a:r>
            <a:r>
              <a:rPr lang="zh-CN" altLang="en-US" sz="2000" dirty="0"/>
              <a:t>       或         </a:t>
            </a:r>
            <a:r>
              <a:rPr lang="en-US" altLang="zh-CN" sz="2000" dirty="0"/>
              <a:t>Ctrl+</a:t>
            </a:r>
            <a:r>
              <a:rPr lang="zh-CN" altLang="en-US" sz="2000" dirty="0"/>
              <a:t>拖动</a:t>
            </a:r>
          </a:p>
          <a:p>
            <a:pPr lvl="1"/>
            <a:r>
              <a:rPr lang="zh-CN" altLang="en-US" sz="2600" dirty="0"/>
              <a:t>练习</a:t>
            </a:r>
            <a:r>
              <a:rPr lang="en-US" altLang="zh-CN" sz="2600" dirty="0"/>
              <a:t>3</a:t>
            </a:r>
            <a:r>
              <a:rPr lang="zh-CN" altLang="en-US" sz="2600" dirty="0"/>
              <a:t>：全部选定。</a:t>
            </a:r>
          </a:p>
          <a:p>
            <a:pPr lvl="2"/>
            <a:r>
              <a:rPr lang="en-US" altLang="zh-CN" sz="2000" dirty="0" err="1"/>
              <a:t>Ctrl+A</a:t>
            </a:r>
            <a:endParaRPr lang="en-US" altLang="zh-CN" sz="2000" dirty="0"/>
          </a:p>
          <a:p>
            <a:pPr lvl="2"/>
            <a:r>
              <a:rPr lang="zh-CN" altLang="en-US" sz="2000" dirty="0"/>
              <a:t>单击</a:t>
            </a:r>
            <a:r>
              <a:rPr lang="zh-CN" altLang="en-US" sz="2000" dirty="0">
                <a:latin typeface="Arial"/>
              </a:rPr>
              <a:t>“</a:t>
            </a:r>
            <a:r>
              <a:rPr lang="zh-CN" altLang="en-US" sz="2000" dirty="0"/>
              <a:t>编辑</a:t>
            </a:r>
            <a:r>
              <a:rPr lang="zh-CN" altLang="en-US" sz="2000" dirty="0">
                <a:latin typeface="Arial"/>
              </a:rPr>
              <a:t>”</a:t>
            </a:r>
            <a:r>
              <a:rPr lang="zh-CN" altLang="en-US" sz="2000" dirty="0"/>
              <a:t>菜单→单击</a:t>
            </a:r>
            <a:r>
              <a:rPr lang="zh-CN" altLang="en-US" sz="2000" dirty="0">
                <a:latin typeface="Arial"/>
              </a:rPr>
              <a:t>“</a:t>
            </a:r>
            <a:r>
              <a:rPr lang="zh-CN" altLang="en-US" sz="2000" dirty="0"/>
              <a:t>全部选定</a:t>
            </a:r>
            <a:r>
              <a:rPr lang="zh-CN" altLang="en-US" sz="2000" dirty="0">
                <a:latin typeface="Arial"/>
              </a:rPr>
              <a:t>”</a:t>
            </a:r>
            <a:endParaRPr lang="zh-CN" altLang="en-US" sz="2000" dirty="0"/>
          </a:p>
          <a:p>
            <a:pPr lvl="1"/>
            <a:r>
              <a:rPr lang="zh-CN" altLang="en-US" sz="2600" dirty="0"/>
              <a:t>练习</a:t>
            </a:r>
            <a:r>
              <a:rPr lang="en-US" altLang="zh-CN" sz="2600" dirty="0"/>
              <a:t>4</a:t>
            </a:r>
            <a:r>
              <a:rPr lang="zh-CN" altLang="en-US" sz="2600" dirty="0"/>
              <a:t>：反向选定。</a:t>
            </a:r>
          </a:p>
          <a:p>
            <a:pPr lvl="2"/>
            <a:r>
              <a:rPr lang="zh-CN" altLang="en-US" sz="2000" dirty="0"/>
              <a:t>单击</a:t>
            </a:r>
            <a:r>
              <a:rPr lang="zh-CN" altLang="en-US" sz="2000" dirty="0">
                <a:latin typeface="Arial"/>
              </a:rPr>
              <a:t>“</a:t>
            </a:r>
            <a:r>
              <a:rPr lang="zh-CN" altLang="en-US" sz="2000" dirty="0"/>
              <a:t>编辑</a:t>
            </a:r>
            <a:r>
              <a:rPr lang="zh-CN" altLang="en-US" sz="2000" dirty="0">
                <a:latin typeface="Arial"/>
              </a:rPr>
              <a:t>”</a:t>
            </a:r>
            <a:r>
              <a:rPr lang="zh-CN" altLang="en-US" sz="2000" dirty="0"/>
              <a:t>菜单→单击</a:t>
            </a:r>
            <a:r>
              <a:rPr lang="zh-CN" altLang="en-US" sz="2000" dirty="0">
                <a:latin typeface="Arial"/>
              </a:rPr>
              <a:t>“</a:t>
            </a:r>
            <a:r>
              <a:rPr lang="zh-CN" altLang="en-US" sz="2000" dirty="0"/>
              <a:t>反向选定</a:t>
            </a:r>
            <a:r>
              <a:rPr lang="zh-CN" altLang="en-US" sz="2000" dirty="0">
                <a:latin typeface="Arial"/>
              </a:rPr>
              <a:t>”</a:t>
            </a:r>
            <a:endParaRPr lang="zh-CN" altLang="en-US" sz="20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83" name="Rectangle 31"/>
          <p:cNvSpPr>
            <a:spLocks noGrp="1" noChangeArrowheads="1"/>
          </p:cNvSpPr>
          <p:nvPr>
            <p:ph type="title"/>
          </p:nvPr>
        </p:nvSpPr>
        <p:spPr/>
        <p:txBody>
          <a:bodyPr/>
          <a:lstStyle/>
          <a:p>
            <a:r>
              <a:rPr lang="zh-CN" altLang="en-US" dirty="0" smtClean="0"/>
              <a:t>三、</a:t>
            </a:r>
            <a:r>
              <a:rPr lang="en-US" altLang="zh-CN" dirty="0" smtClean="0"/>
              <a:t>windows</a:t>
            </a:r>
            <a:r>
              <a:rPr lang="zh-CN" altLang="en-US" dirty="0" smtClean="0"/>
              <a:t>操作系统的文件管理</a:t>
            </a:r>
            <a:endParaRPr lang="zh-CN" altLang="en-US" sz="2800" dirty="0">
              <a:solidFill>
                <a:schemeClr val="hlink"/>
              </a:solidFill>
            </a:endParaRPr>
          </a:p>
        </p:txBody>
      </p:sp>
      <p:sp>
        <p:nvSpPr>
          <p:cNvPr id="381984" name="Rectangle 32"/>
          <p:cNvSpPr>
            <a:spLocks noGrp="1" noChangeArrowheads="1"/>
          </p:cNvSpPr>
          <p:nvPr>
            <p:ph type="body" idx="1"/>
          </p:nvPr>
        </p:nvSpPr>
        <p:spPr>
          <a:ln/>
        </p:spPr>
        <p:txBody>
          <a:bodyPr/>
          <a:lstStyle/>
          <a:p>
            <a:pPr>
              <a:buNone/>
            </a:pPr>
            <a:r>
              <a:rPr lang="zh-CN" altLang="en-US" dirty="0">
                <a:solidFill>
                  <a:srgbClr val="0000CC"/>
                </a:solidFill>
              </a:rPr>
              <a:t>实作</a:t>
            </a:r>
            <a:r>
              <a:rPr lang="en-US" altLang="zh-CN" dirty="0">
                <a:solidFill>
                  <a:srgbClr val="0000CC"/>
                </a:solidFill>
              </a:rPr>
              <a:t>4</a:t>
            </a:r>
            <a:r>
              <a:rPr lang="zh-CN" altLang="en-US" dirty="0">
                <a:solidFill>
                  <a:srgbClr val="0000CC"/>
                </a:solidFill>
              </a:rPr>
              <a:t>：复制、移动文件和文件夹。</a:t>
            </a:r>
          </a:p>
          <a:p>
            <a:pPr lvl="1"/>
            <a:r>
              <a:rPr lang="zh-CN" altLang="en-US" dirty="0"/>
              <a:t>方法</a:t>
            </a:r>
            <a:r>
              <a:rPr lang="en-US" altLang="zh-CN" dirty="0"/>
              <a:t>1</a:t>
            </a:r>
            <a:r>
              <a:rPr lang="zh-CN" altLang="en-US" dirty="0"/>
              <a:t>：用</a:t>
            </a:r>
            <a:r>
              <a:rPr lang="zh-CN" altLang="en-US" dirty="0">
                <a:latin typeface="Arial"/>
              </a:rPr>
              <a:t>“</a:t>
            </a:r>
            <a:r>
              <a:rPr lang="zh-CN" altLang="en-US" dirty="0"/>
              <a:t>复制</a:t>
            </a:r>
            <a:r>
              <a:rPr lang="en-US" altLang="zh-CN" dirty="0"/>
              <a:t>-</a:t>
            </a:r>
            <a:r>
              <a:rPr lang="zh-CN" altLang="en-US" dirty="0"/>
              <a:t>粘贴</a:t>
            </a:r>
            <a:r>
              <a:rPr lang="zh-CN" altLang="en-US" dirty="0">
                <a:latin typeface="Arial"/>
              </a:rPr>
              <a:t>”</a:t>
            </a:r>
            <a:r>
              <a:rPr lang="zh-CN" altLang="en-US" dirty="0"/>
              <a:t>（复制）</a:t>
            </a:r>
          </a:p>
          <a:p>
            <a:pPr lvl="1">
              <a:buFont typeface="Wingdings" pitchFamily="2" charset="2"/>
              <a:buNone/>
            </a:pPr>
            <a:r>
              <a:rPr lang="zh-CN" altLang="en-US" dirty="0"/>
              <a:t>	    	</a:t>
            </a:r>
            <a:r>
              <a:rPr lang="zh-CN" altLang="en-US" dirty="0">
                <a:latin typeface="Arial"/>
              </a:rPr>
              <a:t>“</a:t>
            </a:r>
            <a:r>
              <a:rPr lang="zh-CN" altLang="en-US" dirty="0"/>
              <a:t>剪切</a:t>
            </a:r>
            <a:r>
              <a:rPr lang="en-US" altLang="zh-CN" dirty="0"/>
              <a:t>-</a:t>
            </a:r>
            <a:r>
              <a:rPr lang="zh-CN" altLang="en-US" dirty="0"/>
              <a:t>粘贴</a:t>
            </a:r>
            <a:r>
              <a:rPr lang="zh-CN" altLang="en-US" dirty="0">
                <a:latin typeface="Arial"/>
              </a:rPr>
              <a:t>”</a:t>
            </a:r>
            <a:r>
              <a:rPr lang="zh-CN" altLang="en-US" dirty="0"/>
              <a:t>（移动）命令实现。</a:t>
            </a:r>
          </a:p>
          <a:p>
            <a:pPr lvl="1"/>
            <a:r>
              <a:rPr lang="zh-CN" altLang="en-US" dirty="0"/>
              <a:t>方法</a:t>
            </a:r>
            <a:r>
              <a:rPr lang="en-US" altLang="zh-CN" dirty="0"/>
              <a:t>2</a:t>
            </a:r>
            <a:r>
              <a:rPr lang="zh-CN" altLang="en-US" dirty="0"/>
              <a:t>：用鼠标直接拖放到目标对象上。</a:t>
            </a:r>
          </a:p>
        </p:txBody>
      </p:sp>
      <p:grpSp>
        <p:nvGrpSpPr>
          <p:cNvPr id="381956" name="Group 4"/>
          <p:cNvGrpSpPr>
            <a:grpSpLocks/>
          </p:cNvGrpSpPr>
          <p:nvPr/>
        </p:nvGrpSpPr>
        <p:grpSpPr bwMode="auto">
          <a:xfrm>
            <a:off x="828675" y="3644900"/>
            <a:ext cx="7488238" cy="2520950"/>
            <a:chOff x="-2" y="-2"/>
            <a:chExt cx="1973" cy="1927"/>
          </a:xfrm>
        </p:grpSpPr>
        <p:grpSp>
          <p:nvGrpSpPr>
            <p:cNvPr id="381957" name="Group 5"/>
            <p:cNvGrpSpPr>
              <a:grpSpLocks/>
            </p:cNvGrpSpPr>
            <p:nvPr/>
          </p:nvGrpSpPr>
          <p:grpSpPr bwMode="auto">
            <a:xfrm>
              <a:off x="0" y="0"/>
              <a:ext cx="1969" cy="1923"/>
              <a:chOff x="0" y="0"/>
              <a:chExt cx="1969" cy="1923"/>
            </a:xfrm>
          </p:grpSpPr>
          <p:grpSp>
            <p:nvGrpSpPr>
              <p:cNvPr id="381958" name="Group 6"/>
              <p:cNvGrpSpPr>
                <a:grpSpLocks/>
              </p:cNvGrpSpPr>
              <p:nvPr/>
            </p:nvGrpSpPr>
            <p:grpSpPr bwMode="auto">
              <a:xfrm>
                <a:off x="0" y="0"/>
                <a:ext cx="1969" cy="423"/>
                <a:chOff x="0" y="0"/>
                <a:chExt cx="1969" cy="423"/>
              </a:xfrm>
            </p:grpSpPr>
            <p:sp>
              <p:nvSpPr>
                <p:cNvPr id="381959" name="Rectangle 7"/>
                <p:cNvSpPr>
                  <a:spLocks noChangeArrowheads="1"/>
                </p:cNvSpPr>
                <p:nvPr/>
              </p:nvSpPr>
              <p:spPr bwMode="auto">
                <a:xfrm>
                  <a:off x="43" y="0"/>
                  <a:ext cx="1883" cy="423"/>
                </a:xfrm>
                <a:prstGeom prst="rect">
                  <a:avLst/>
                </a:prstGeom>
                <a:noFill/>
                <a:ln w="9525">
                  <a:noFill/>
                  <a:miter lim="800000"/>
                  <a:headEnd/>
                  <a:tailEnd/>
                </a:ln>
                <a:effectLst/>
              </p:spPr>
              <p:txBody>
                <a:bodyPr anchor="ctr"/>
                <a:lstStyle/>
                <a:p>
                  <a:pPr algn="just"/>
                  <a:r>
                    <a:rPr lang="zh-CN" altLang="en-US" sz="2000">
                      <a:effectLst>
                        <a:outerShdw blurRad="38100" dist="38100" dir="2700000" algn="tl">
                          <a:srgbClr val="C0C0C0"/>
                        </a:outerShdw>
                      </a:effectLst>
                      <a:latin typeface="黑体" pitchFamily="49" charset="-122"/>
                      <a:ea typeface="黑体" pitchFamily="49" charset="-122"/>
                    </a:rPr>
                    <a:t>在不同磁盘或相同磁盘间拖动文件或文件夹时，实现的功能是不一样的，比较如下：</a:t>
                  </a:r>
                </a:p>
              </p:txBody>
            </p:sp>
            <p:sp>
              <p:nvSpPr>
                <p:cNvPr id="381960" name="Rectangle 8"/>
                <p:cNvSpPr>
                  <a:spLocks noChangeArrowheads="1"/>
                </p:cNvSpPr>
                <p:nvPr/>
              </p:nvSpPr>
              <p:spPr bwMode="auto">
                <a:xfrm>
                  <a:off x="0" y="0"/>
                  <a:ext cx="1969" cy="423"/>
                </a:xfrm>
                <a:prstGeom prst="rect">
                  <a:avLst/>
                </a:prstGeom>
                <a:noFill/>
                <a:ln w="7">
                  <a:solidFill>
                    <a:srgbClr val="A0A0A0"/>
                  </a:solidFill>
                  <a:miter lim="800000"/>
                  <a:headEnd/>
                  <a:tailEnd/>
                </a:ln>
                <a:effectLst/>
              </p:spPr>
              <p:txBody>
                <a:bodyPr/>
                <a:lstStyle/>
                <a:p>
                  <a:endParaRPr lang="zh-CN" altLang="en-US"/>
                </a:p>
              </p:txBody>
            </p:sp>
          </p:grpSp>
          <p:grpSp>
            <p:nvGrpSpPr>
              <p:cNvPr id="381961" name="Group 9"/>
              <p:cNvGrpSpPr>
                <a:grpSpLocks/>
              </p:cNvGrpSpPr>
              <p:nvPr/>
            </p:nvGrpSpPr>
            <p:grpSpPr bwMode="auto">
              <a:xfrm>
                <a:off x="0" y="423"/>
                <a:ext cx="1969" cy="327"/>
                <a:chOff x="0" y="423"/>
                <a:chExt cx="1969" cy="327"/>
              </a:xfrm>
            </p:grpSpPr>
            <p:sp>
              <p:nvSpPr>
                <p:cNvPr id="381962" name="Rectangle 10"/>
                <p:cNvSpPr>
                  <a:spLocks noChangeArrowheads="1"/>
                </p:cNvSpPr>
                <p:nvPr/>
              </p:nvSpPr>
              <p:spPr bwMode="auto">
                <a:xfrm>
                  <a:off x="43" y="423"/>
                  <a:ext cx="1883" cy="327"/>
                </a:xfrm>
                <a:prstGeom prst="rect">
                  <a:avLst/>
                </a:prstGeom>
                <a:noFill/>
                <a:ln w="9525">
                  <a:noFill/>
                  <a:miter lim="800000"/>
                  <a:headEnd/>
                  <a:tailEnd/>
                </a:ln>
                <a:effectLst/>
              </p:spPr>
              <p:txBody>
                <a:bodyPr anchor="ctr"/>
                <a:lstStyle/>
                <a:p>
                  <a:pPr algn="ctr"/>
                  <a:r>
                    <a:rPr lang="zh-CN" altLang="en-US" sz="2000">
                      <a:effectLst>
                        <a:outerShdw blurRad="38100" dist="38100" dir="2700000" algn="tl">
                          <a:srgbClr val="C0C0C0"/>
                        </a:outerShdw>
                      </a:effectLst>
                      <a:latin typeface="黑体" pitchFamily="49" charset="-122"/>
                      <a:ea typeface="黑体" pitchFamily="49" charset="-122"/>
                    </a:rPr>
                    <a:t>当目的文件夹与源文件夹是在：</a:t>
                  </a:r>
                </a:p>
              </p:txBody>
            </p:sp>
            <p:sp>
              <p:nvSpPr>
                <p:cNvPr id="381963" name="Rectangle 11"/>
                <p:cNvSpPr>
                  <a:spLocks noChangeArrowheads="1"/>
                </p:cNvSpPr>
                <p:nvPr/>
              </p:nvSpPr>
              <p:spPr bwMode="auto">
                <a:xfrm>
                  <a:off x="0" y="423"/>
                  <a:ext cx="1969" cy="327"/>
                </a:xfrm>
                <a:prstGeom prst="rect">
                  <a:avLst/>
                </a:prstGeom>
                <a:noFill/>
                <a:ln w="7">
                  <a:solidFill>
                    <a:srgbClr val="A0A0A0"/>
                  </a:solidFill>
                  <a:miter lim="800000"/>
                  <a:headEnd/>
                  <a:tailEnd/>
                </a:ln>
                <a:effectLst/>
              </p:spPr>
              <p:txBody>
                <a:bodyPr/>
                <a:lstStyle/>
                <a:p>
                  <a:endParaRPr lang="zh-CN" altLang="en-US"/>
                </a:p>
              </p:txBody>
            </p:sp>
          </p:grpSp>
          <p:grpSp>
            <p:nvGrpSpPr>
              <p:cNvPr id="381964" name="Group 12"/>
              <p:cNvGrpSpPr>
                <a:grpSpLocks/>
              </p:cNvGrpSpPr>
              <p:nvPr/>
            </p:nvGrpSpPr>
            <p:grpSpPr bwMode="auto">
              <a:xfrm>
                <a:off x="0" y="750"/>
                <a:ext cx="972" cy="327"/>
                <a:chOff x="0" y="750"/>
                <a:chExt cx="972" cy="327"/>
              </a:xfrm>
            </p:grpSpPr>
            <p:sp>
              <p:nvSpPr>
                <p:cNvPr id="381965" name="Rectangle 13"/>
                <p:cNvSpPr>
                  <a:spLocks noChangeArrowheads="1"/>
                </p:cNvSpPr>
                <p:nvPr/>
              </p:nvSpPr>
              <p:spPr bwMode="auto">
                <a:xfrm>
                  <a:off x="43" y="750"/>
                  <a:ext cx="886" cy="327"/>
                </a:xfrm>
                <a:prstGeom prst="rect">
                  <a:avLst/>
                </a:prstGeom>
                <a:noFill/>
                <a:ln w="9525">
                  <a:noFill/>
                  <a:miter lim="800000"/>
                  <a:headEnd/>
                  <a:tailEnd/>
                </a:ln>
                <a:effectLst/>
              </p:spPr>
              <p:txBody>
                <a:bodyPr anchor="ctr"/>
                <a:lstStyle/>
                <a:p>
                  <a:pPr algn="ctr"/>
                  <a:r>
                    <a:rPr lang="en-US" altLang="zh-CN" sz="2000">
                      <a:solidFill>
                        <a:schemeClr val="tx2"/>
                      </a:solidFill>
                      <a:effectLst>
                        <a:outerShdw blurRad="38100" dist="38100" dir="2700000" algn="tl">
                          <a:srgbClr val="C0C0C0"/>
                        </a:outerShdw>
                      </a:effectLst>
                      <a:latin typeface="黑体" pitchFamily="49" charset="-122"/>
                      <a:ea typeface="黑体" pitchFamily="49" charset="-122"/>
                    </a:rPr>
                    <a:t>①</a:t>
                  </a:r>
                  <a:r>
                    <a:rPr lang="zh-CN" altLang="en-US" sz="2000">
                      <a:solidFill>
                        <a:schemeClr val="tx2"/>
                      </a:solidFill>
                      <a:effectLst>
                        <a:outerShdw blurRad="38100" dist="38100" dir="2700000" algn="tl">
                          <a:srgbClr val="C0C0C0"/>
                        </a:outerShdw>
                      </a:effectLst>
                      <a:latin typeface="黑体" pitchFamily="49" charset="-122"/>
                      <a:ea typeface="黑体" pitchFamily="49" charset="-122"/>
                    </a:rPr>
                    <a:t>同一磁盘时</a:t>
                  </a:r>
                  <a:endParaRPr lang="zh-CN" altLang="en-US" sz="2000">
                    <a:solidFill>
                      <a:schemeClr val="tx2"/>
                    </a:solidFill>
                    <a:latin typeface="黑体" pitchFamily="49" charset="-122"/>
                    <a:ea typeface="黑体" pitchFamily="49" charset="-122"/>
                  </a:endParaRPr>
                </a:p>
              </p:txBody>
            </p:sp>
            <p:sp>
              <p:nvSpPr>
                <p:cNvPr id="381966" name="Rectangle 14"/>
                <p:cNvSpPr>
                  <a:spLocks noChangeArrowheads="1"/>
                </p:cNvSpPr>
                <p:nvPr/>
              </p:nvSpPr>
              <p:spPr bwMode="auto">
                <a:xfrm>
                  <a:off x="0" y="750"/>
                  <a:ext cx="972" cy="327"/>
                </a:xfrm>
                <a:prstGeom prst="rect">
                  <a:avLst/>
                </a:prstGeom>
                <a:noFill/>
                <a:ln w="7">
                  <a:solidFill>
                    <a:srgbClr val="A0A0A0"/>
                  </a:solidFill>
                  <a:miter lim="800000"/>
                  <a:headEnd/>
                  <a:tailEnd/>
                </a:ln>
                <a:effectLst/>
              </p:spPr>
              <p:txBody>
                <a:bodyPr/>
                <a:lstStyle/>
                <a:p>
                  <a:endParaRPr lang="zh-CN" altLang="en-US"/>
                </a:p>
              </p:txBody>
            </p:sp>
          </p:grpSp>
          <p:grpSp>
            <p:nvGrpSpPr>
              <p:cNvPr id="381967" name="Group 15"/>
              <p:cNvGrpSpPr>
                <a:grpSpLocks/>
              </p:cNvGrpSpPr>
              <p:nvPr/>
            </p:nvGrpSpPr>
            <p:grpSpPr bwMode="auto">
              <a:xfrm>
                <a:off x="972" y="750"/>
                <a:ext cx="997" cy="327"/>
                <a:chOff x="972" y="750"/>
                <a:chExt cx="997" cy="327"/>
              </a:xfrm>
            </p:grpSpPr>
            <p:sp>
              <p:nvSpPr>
                <p:cNvPr id="381968" name="Rectangle 16"/>
                <p:cNvSpPr>
                  <a:spLocks noChangeArrowheads="1"/>
                </p:cNvSpPr>
                <p:nvPr/>
              </p:nvSpPr>
              <p:spPr bwMode="auto">
                <a:xfrm>
                  <a:off x="1015" y="750"/>
                  <a:ext cx="911" cy="327"/>
                </a:xfrm>
                <a:prstGeom prst="rect">
                  <a:avLst/>
                </a:prstGeom>
                <a:noFill/>
                <a:ln w="9525">
                  <a:noFill/>
                  <a:miter lim="800000"/>
                  <a:headEnd/>
                  <a:tailEnd/>
                </a:ln>
                <a:effectLst/>
              </p:spPr>
              <p:txBody>
                <a:bodyPr anchor="ctr"/>
                <a:lstStyle/>
                <a:p>
                  <a:pPr algn="ctr"/>
                  <a:r>
                    <a:rPr lang="en-US" altLang="zh-CN" sz="2000">
                      <a:solidFill>
                        <a:schemeClr val="tx2"/>
                      </a:solidFill>
                      <a:effectLst>
                        <a:outerShdw blurRad="38100" dist="38100" dir="2700000" algn="tl">
                          <a:srgbClr val="C0C0C0"/>
                        </a:outerShdw>
                      </a:effectLst>
                      <a:latin typeface="黑体" pitchFamily="49" charset="-122"/>
                      <a:ea typeface="黑体" pitchFamily="49" charset="-122"/>
                    </a:rPr>
                    <a:t>②</a:t>
                  </a:r>
                  <a:r>
                    <a:rPr lang="zh-CN" altLang="en-US" sz="2000">
                      <a:solidFill>
                        <a:schemeClr val="tx2"/>
                      </a:solidFill>
                      <a:effectLst>
                        <a:outerShdw blurRad="38100" dist="38100" dir="2700000" algn="tl">
                          <a:srgbClr val="C0C0C0"/>
                        </a:outerShdw>
                      </a:effectLst>
                      <a:latin typeface="黑体" pitchFamily="49" charset="-122"/>
                      <a:ea typeface="黑体" pitchFamily="49" charset="-122"/>
                    </a:rPr>
                    <a:t>不同磁盘时</a:t>
                  </a:r>
                </a:p>
              </p:txBody>
            </p:sp>
            <p:sp>
              <p:nvSpPr>
                <p:cNvPr id="381969" name="Rectangle 17"/>
                <p:cNvSpPr>
                  <a:spLocks noChangeArrowheads="1"/>
                </p:cNvSpPr>
                <p:nvPr/>
              </p:nvSpPr>
              <p:spPr bwMode="auto">
                <a:xfrm>
                  <a:off x="972" y="750"/>
                  <a:ext cx="997" cy="327"/>
                </a:xfrm>
                <a:prstGeom prst="rect">
                  <a:avLst/>
                </a:prstGeom>
                <a:noFill/>
                <a:ln w="7">
                  <a:solidFill>
                    <a:srgbClr val="A0A0A0"/>
                  </a:solidFill>
                  <a:miter lim="800000"/>
                  <a:headEnd/>
                  <a:tailEnd/>
                </a:ln>
                <a:effectLst/>
              </p:spPr>
              <p:txBody>
                <a:bodyPr/>
                <a:lstStyle/>
                <a:p>
                  <a:endParaRPr lang="zh-CN" altLang="en-US"/>
                </a:p>
              </p:txBody>
            </p:sp>
          </p:grpSp>
          <p:grpSp>
            <p:nvGrpSpPr>
              <p:cNvPr id="381970" name="Group 18"/>
              <p:cNvGrpSpPr>
                <a:grpSpLocks/>
              </p:cNvGrpSpPr>
              <p:nvPr/>
            </p:nvGrpSpPr>
            <p:grpSpPr bwMode="auto">
              <a:xfrm>
                <a:off x="0" y="1077"/>
                <a:ext cx="972" cy="423"/>
                <a:chOff x="0" y="1077"/>
                <a:chExt cx="972" cy="423"/>
              </a:xfrm>
            </p:grpSpPr>
            <p:sp>
              <p:nvSpPr>
                <p:cNvPr id="381971" name="Rectangle 19"/>
                <p:cNvSpPr>
                  <a:spLocks noChangeArrowheads="1"/>
                </p:cNvSpPr>
                <p:nvPr/>
              </p:nvSpPr>
              <p:spPr bwMode="auto">
                <a:xfrm>
                  <a:off x="43" y="1077"/>
                  <a:ext cx="886" cy="423"/>
                </a:xfrm>
                <a:prstGeom prst="rect">
                  <a:avLst/>
                </a:prstGeom>
                <a:noFill/>
                <a:ln w="9525">
                  <a:noFill/>
                  <a:miter lim="800000"/>
                  <a:headEnd/>
                  <a:tailEnd/>
                </a:ln>
                <a:effectLst/>
              </p:spPr>
              <p:txBody>
                <a:bodyPr anchor="ctr"/>
                <a:lstStyle/>
                <a:p>
                  <a:pPr algn="ctr"/>
                  <a:r>
                    <a:rPr lang="zh-CN" altLang="en-US" sz="2000">
                      <a:effectLst>
                        <a:outerShdw blurRad="38100" dist="38100" dir="2700000" algn="tl">
                          <a:srgbClr val="C0C0C0"/>
                        </a:outerShdw>
                      </a:effectLst>
                      <a:latin typeface="黑体" pitchFamily="49" charset="-122"/>
                      <a:ea typeface="黑体" pitchFamily="49" charset="-122"/>
                    </a:rPr>
                    <a:t>直接拖动：实现移动操作</a:t>
                  </a:r>
                  <a:endParaRPr lang="zh-CN" altLang="en-US" sz="2000">
                    <a:latin typeface="黑体" pitchFamily="49" charset="-122"/>
                    <a:ea typeface="黑体" pitchFamily="49" charset="-122"/>
                  </a:endParaRPr>
                </a:p>
              </p:txBody>
            </p:sp>
            <p:sp>
              <p:nvSpPr>
                <p:cNvPr id="381972" name="Rectangle 20"/>
                <p:cNvSpPr>
                  <a:spLocks noChangeArrowheads="1"/>
                </p:cNvSpPr>
                <p:nvPr/>
              </p:nvSpPr>
              <p:spPr bwMode="auto">
                <a:xfrm>
                  <a:off x="0" y="1077"/>
                  <a:ext cx="972" cy="423"/>
                </a:xfrm>
                <a:prstGeom prst="rect">
                  <a:avLst/>
                </a:prstGeom>
                <a:noFill/>
                <a:ln w="7">
                  <a:solidFill>
                    <a:srgbClr val="A0A0A0"/>
                  </a:solidFill>
                  <a:miter lim="800000"/>
                  <a:headEnd/>
                  <a:tailEnd/>
                </a:ln>
                <a:effectLst/>
              </p:spPr>
              <p:txBody>
                <a:bodyPr/>
                <a:lstStyle/>
                <a:p>
                  <a:endParaRPr lang="zh-CN" altLang="en-US"/>
                </a:p>
              </p:txBody>
            </p:sp>
          </p:grpSp>
          <p:grpSp>
            <p:nvGrpSpPr>
              <p:cNvPr id="381973" name="Group 21"/>
              <p:cNvGrpSpPr>
                <a:grpSpLocks/>
              </p:cNvGrpSpPr>
              <p:nvPr/>
            </p:nvGrpSpPr>
            <p:grpSpPr bwMode="auto">
              <a:xfrm>
                <a:off x="972" y="1077"/>
                <a:ext cx="997" cy="423"/>
                <a:chOff x="972" y="1077"/>
                <a:chExt cx="997" cy="423"/>
              </a:xfrm>
            </p:grpSpPr>
            <p:sp>
              <p:nvSpPr>
                <p:cNvPr id="381974" name="Rectangle 22"/>
                <p:cNvSpPr>
                  <a:spLocks noChangeArrowheads="1"/>
                </p:cNvSpPr>
                <p:nvPr/>
              </p:nvSpPr>
              <p:spPr bwMode="auto">
                <a:xfrm>
                  <a:off x="1015" y="1077"/>
                  <a:ext cx="911" cy="423"/>
                </a:xfrm>
                <a:prstGeom prst="rect">
                  <a:avLst/>
                </a:prstGeom>
                <a:noFill/>
                <a:ln w="9525">
                  <a:noFill/>
                  <a:miter lim="800000"/>
                  <a:headEnd/>
                  <a:tailEnd/>
                </a:ln>
                <a:effectLst/>
              </p:spPr>
              <p:txBody>
                <a:bodyPr anchor="ctr"/>
                <a:lstStyle/>
                <a:p>
                  <a:pPr algn="ctr"/>
                  <a:r>
                    <a:rPr lang="en-US" altLang="zh-CN" sz="2000">
                      <a:effectLst>
                        <a:outerShdw blurRad="38100" dist="38100" dir="2700000" algn="tl">
                          <a:srgbClr val="C0C0C0"/>
                        </a:outerShdw>
                      </a:effectLst>
                      <a:latin typeface="黑体" pitchFamily="49" charset="-122"/>
                      <a:ea typeface="黑体" pitchFamily="49" charset="-122"/>
                    </a:rPr>
                    <a:t>Shift+</a:t>
                  </a:r>
                  <a:r>
                    <a:rPr lang="zh-CN" altLang="en-US" sz="2000">
                      <a:effectLst>
                        <a:outerShdw blurRad="38100" dist="38100" dir="2700000" algn="tl">
                          <a:srgbClr val="C0C0C0"/>
                        </a:outerShdw>
                      </a:effectLst>
                      <a:latin typeface="黑体" pitchFamily="49" charset="-122"/>
                      <a:ea typeface="黑体" pitchFamily="49" charset="-122"/>
                    </a:rPr>
                    <a:t>拖动：实现移动操作</a:t>
                  </a:r>
                </a:p>
              </p:txBody>
            </p:sp>
            <p:sp>
              <p:nvSpPr>
                <p:cNvPr id="381975" name="Rectangle 23"/>
                <p:cNvSpPr>
                  <a:spLocks noChangeArrowheads="1"/>
                </p:cNvSpPr>
                <p:nvPr/>
              </p:nvSpPr>
              <p:spPr bwMode="auto">
                <a:xfrm>
                  <a:off x="972" y="1077"/>
                  <a:ext cx="997" cy="423"/>
                </a:xfrm>
                <a:prstGeom prst="rect">
                  <a:avLst/>
                </a:prstGeom>
                <a:noFill/>
                <a:ln w="7">
                  <a:solidFill>
                    <a:srgbClr val="A0A0A0"/>
                  </a:solidFill>
                  <a:miter lim="800000"/>
                  <a:headEnd/>
                  <a:tailEnd/>
                </a:ln>
                <a:effectLst/>
              </p:spPr>
              <p:txBody>
                <a:bodyPr/>
                <a:lstStyle/>
                <a:p>
                  <a:endParaRPr lang="zh-CN" altLang="en-US"/>
                </a:p>
              </p:txBody>
            </p:sp>
          </p:grpSp>
          <p:grpSp>
            <p:nvGrpSpPr>
              <p:cNvPr id="381976" name="Group 24"/>
              <p:cNvGrpSpPr>
                <a:grpSpLocks/>
              </p:cNvGrpSpPr>
              <p:nvPr/>
            </p:nvGrpSpPr>
            <p:grpSpPr bwMode="auto">
              <a:xfrm>
                <a:off x="0" y="1500"/>
                <a:ext cx="972" cy="423"/>
                <a:chOff x="0" y="1500"/>
                <a:chExt cx="972" cy="423"/>
              </a:xfrm>
            </p:grpSpPr>
            <p:sp>
              <p:nvSpPr>
                <p:cNvPr id="381977" name="Rectangle 25"/>
                <p:cNvSpPr>
                  <a:spLocks noChangeArrowheads="1"/>
                </p:cNvSpPr>
                <p:nvPr/>
              </p:nvSpPr>
              <p:spPr bwMode="auto">
                <a:xfrm>
                  <a:off x="43" y="1500"/>
                  <a:ext cx="886" cy="423"/>
                </a:xfrm>
                <a:prstGeom prst="rect">
                  <a:avLst/>
                </a:prstGeom>
                <a:noFill/>
                <a:ln w="9525">
                  <a:noFill/>
                  <a:miter lim="800000"/>
                  <a:headEnd/>
                  <a:tailEnd/>
                </a:ln>
                <a:effectLst/>
              </p:spPr>
              <p:txBody>
                <a:bodyPr anchor="ctr"/>
                <a:lstStyle/>
                <a:p>
                  <a:pPr algn="ctr"/>
                  <a:r>
                    <a:rPr lang="en-US" altLang="zh-CN" sz="2000">
                      <a:effectLst>
                        <a:outerShdw blurRad="38100" dist="38100" dir="2700000" algn="tl">
                          <a:srgbClr val="C0C0C0"/>
                        </a:outerShdw>
                      </a:effectLst>
                      <a:latin typeface="黑体" pitchFamily="49" charset="-122"/>
                      <a:ea typeface="黑体" pitchFamily="49" charset="-122"/>
                    </a:rPr>
                    <a:t>Ctrl+</a:t>
                  </a:r>
                  <a:r>
                    <a:rPr lang="zh-CN" altLang="en-US" sz="2000">
                      <a:effectLst>
                        <a:outerShdw blurRad="38100" dist="38100" dir="2700000" algn="tl">
                          <a:srgbClr val="C0C0C0"/>
                        </a:outerShdw>
                      </a:effectLst>
                      <a:latin typeface="黑体" pitchFamily="49" charset="-122"/>
                      <a:ea typeface="黑体" pitchFamily="49" charset="-122"/>
                    </a:rPr>
                    <a:t>拖动：实现复制操作</a:t>
                  </a:r>
                  <a:endParaRPr lang="zh-CN" altLang="en-US" sz="2000">
                    <a:latin typeface="黑体" pitchFamily="49" charset="-122"/>
                    <a:ea typeface="黑体" pitchFamily="49" charset="-122"/>
                  </a:endParaRPr>
                </a:p>
              </p:txBody>
            </p:sp>
            <p:sp>
              <p:nvSpPr>
                <p:cNvPr id="381978" name="Rectangle 26"/>
                <p:cNvSpPr>
                  <a:spLocks noChangeArrowheads="1"/>
                </p:cNvSpPr>
                <p:nvPr/>
              </p:nvSpPr>
              <p:spPr bwMode="auto">
                <a:xfrm>
                  <a:off x="0" y="1500"/>
                  <a:ext cx="972" cy="423"/>
                </a:xfrm>
                <a:prstGeom prst="rect">
                  <a:avLst/>
                </a:prstGeom>
                <a:noFill/>
                <a:ln w="7">
                  <a:solidFill>
                    <a:srgbClr val="A0A0A0"/>
                  </a:solidFill>
                  <a:miter lim="800000"/>
                  <a:headEnd/>
                  <a:tailEnd/>
                </a:ln>
                <a:effectLst/>
              </p:spPr>
              <p:txBody>
                <a:bodyPr/>
                <a:lstStyle/>
                <a:p>
                  <a:endParaRPr lang="zh-CN" altLang="en-US"/>
                </a:p>
              </p:txBody>
            </p:sp>
          </p:grpSp>
          <p:grpSp>
            <p:nvGrpSpPr>
              <p:cNvPr id="381979" name="Group 27"/>
              <p:cNvGrpSpPr>
                <a:grpSpLocks/>
              </p:cNvGrpSpPr>
              <p:nvPr/>
            </p:nvGrpSpPr>
            <p:grpSpPr bwMode="auto">
              <a:xfrm>
                <a:off x="972" y="1500"/>
                <a:ext cx="997" cy="423"/>
                <a:chOff x="972" y="1500"/>
                <a:chExt cx="997" cy="423"/>
              </a:xfrm>
            </p:grpSpPr>
            <p:sp>
              <p:nvSpPr>
                <p:cNvPr id="381980" name="Rectangle 28"/>
                <p:cNvSpPr>
                  <a:spLocks noChangeArrowheads="1"/>
                </p:cNvSpPr>
                <p:nvPr/>
              </p:nvSpPr>
              <p:spPr bwMode="auto">
                <a:xfrm>
                  <a:off x="1015" y="1500"/>
                  <a:ext cx="911" cy="423"/>
                </a:xfrm>
                <a:prstGeom prst="rect">
                  <a:avLst/>
                </a:prstGeom>
                <a:noFill/>
                <a:ln w="9525">
                  <a:noFill/>
                  <a:miter lim="800000"/>
                  <a:headEnd/>
                  <a:tailEnd/>
                </a:ln>
                <a:effectLst/>
              </p:spPr>
              <p:txBody>
                <a:bodyPr anchor="ctr"/>
                <a:lstStyle/>
                <a:p>
                  <a:pPr algn="ctr"/>
                  <a:r>
                    <a:rPr lang="zh-CN" altLang="en-US" sz="2000">
                      <a:effectLst>
                        <a:outerShdw blurRad="38100" dist="38100" dir="2700000" algn="tl">
                          <a:srgbClr val="C0C0C0"/>
                        </a:outerShdw>
                      </a:effectLst>
                      <a:latin typeface="黑体" pitchFamily="49" charset="-122"/>
                      <a:ea typeface="黑体" pitchFamily="49" charset="-122"/>
                    </a:rPr>
                    <a:t>直接拖动：实现复制操作</a:t>
                  </a:r>
                  <a:endParaRPr lang="zh-CN" altLang="en-US" sz="2000">
                    <a:latin typeface="黑体" pitchFamily="49" charset="-122"/>
                    <a:ea typeface="黑体" pitchFamily="49" charset="-122"/>
                  </a:endParaRPr>
                </a:p>
              </p:txBody>
            </p:sp>
            <p:sp>
              <p:nvSpPr>
                <p:cNvPr id="381981" name="Rectangle 29"/>
                <p:cNvSpPr>
                  <a:spLocks noChangeArrowheads="1"/>
                </p:cNvSpPr>
                <p:nvPr/>
              </p:nvSpPr>
              <p:spPr bwMode="auto">
                <a:xfrm>
                  <a:off x="972" y="1500"/>
                  <a:ext cx="997" cy="423"/>
                </a:xfrm>
                <a:prstGeom prst="rect">
                  <a:avLst/>
                </a:prstGeom>
                <a:noFill/>
                <a:ln w="7">
                  <a:solidFill>
                    <a:srgbClr val="A0A0A0"/>
                  </a:solidFill>
                  <a:miter lim="800000"/>
                  <a:headEnd/>
                  <a:tailEnd/>
                </a:ln>
                <a:effectLst/>
              </p:spPr>
              <p:txBody>
                <a:bodyPr/>
                <a:lstStyle/>
                <a:p>
                  <a:endParaRPr lang="zh-CN" altLang="en-US"/>
                </a:p>
              </p:txBody>
            </p:sp>
          </p:grpSp>
        </p:grpSp>
        <p:sp>
          <p:nvSpPr>
            <p:cNvPr id="381982" name="Rectangle 30"/>
            <p:cNvSpPr>
              <a:spLocks noChangeArrowheads="1"/>
            </p:cNvSpPr>
            <p:nvPr/>
          </p:nvSpPr>
          <p:spPr bwMode="auto">
            <a:xfrm>
              <a:off x="-2" y="-2"/>
              <a:ext cx="1973" cy="1927"/>
            </a:xfrm>
            <a:prstGeom prst="rect">
              <a:avLst/>
            </a:prstGeom>
            <a:noFill/>
            <a:ln w="7937">
              <a:solidFill>
                <a:srgbClr val="A0A0A0"/>
              </a:solidFill>
              <a:miter lim="800000"/>
              <a:headEnd/>
              <a:tailEnd/>
            </a:ln>
            <a:effectLst/>
          </p:spPr>
          <p:txBody>
            <a:bodyPr/>
            <a:lstStyle/>
            <a:p>
              <a:endParaRPr lang="zh-CN" altLang="en-US"/>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84" name="Rectangle 8"/>
          <p:cNvSpPr>
            <a:spLocks noGrp="1" noChangeArrowheads="1"/>
          </p:cNvSpPr>
          <p:nvPr>
            <p:ph type="title"/>
          </p:nvPr>
        </p:nvSpPr>
        <p:spPr/>
        <p:txBody>
          <a:bodyPr/>
          <a:lstStyle/>
          <a:p>
            <a:r>
              <a:rPr lang="zh-CN" altLang="en-US" dirty="0" smtClean="0"/>
              <a:t>三、</a:t>
            </a:r>
            <a:r>
              <a:rPr lang="en-US" altLang="zh-CN" dirty="0" smtClean="0"/>
              <a:t>windows</a:t>
            </a:r>
            <a:r>
              <a:rPr lang="zh-CN" altLang="en-US" dirty="0" smtClean="0"/>
              <a:t>操作系统的文件管理</a:t>
            </a:r>
            <a:endParaRPr lang="zh-CN" altLang="en-US" sz="2800" dirty="0">
              <a:solidFill>
                <a:schemeClr val="hlink"/>
              </a:solidFill>
            </a:endParaRPr>
          </a:p>
        </p:txBody>
      </p:sp>
      <p:sp>
        <p:nvSpPr>
          <p:cNvPr id="382985" name="Rectangle 9"/>
          <p:cNvSpPr>
            <a:spLocks noGrp="1" noChangeArrowheads="1"/>
          </p:cNvSpPr>
          <p:nvPr>
            <p:ph type="body" idx="1"/>
          </p:nvPr>
        </p:nvSpPr>
        <p:spPr>
          <a:ln/>
        </p:spPr>
        <p:txBody>
          <a:bodyPr/>
          <a:lstStyle/>
          <a:p>
            <a:pPr>
              <a:lnSpc>
                <a:spcPct val="90000"/>
              </a:lnSpc>
              <a:buNone/>
            </a:pPr>
            <a:r>
              <a:rPr lang="zh-CN" altLang="en-US" dirty="0">
                <a:solidFill>
                  <a:srgbClr val="0000CC"/>
                </a:solidFill>
              </a:rPr>
              <a:t>实作</a:t>
            </a:r>
            <a:r>
              <a:rPr lang="en-US" altLang="zh-CN" dirty="0">
                <a:solidFill>
                  <a:srgbClr val="0000CC"/>
                </a:solidFill>
              </a:rPr>
              <a:t>4</a:t>
            </a:r>
            <a:r>
              <a:rPr lang="zh-CN" altLang="en-US" dirty="0">
                <a:solidFill>
                  <a:srgbClr val="0000CC"/>
                </a:solidFill>
              </a:rPr>
              <a:t>：复制、移动文件和文件夹。</a:t>
            </a:r>
          </a:p>
          <a:p>
            <a:pPr lvl="1">
              <a:lnSpc>
                <a:spcPct val="90000"/>
              </a:lnSpc>
            </a:pPr>
            <a:r>
              <a:rPr lang="zh-CN" altLang="en-US" dirty="0"/>
              <a:t>任务</a:t>
            </a:r>
            <a:r>
              <a:rPr lang="en-US" altLang="zh-CN" dirty="0"/>
              <a:t>1</a:t>
            </a:r>
            <a:r>
              <a:rPr lang="zh-CN" altLang="en-US" dirty="0"/>
              <a:t>：将文件夹                    中的文件</a:t>
            </a:r>
            <a:r>
              <a:rPr lang="en-US" altLang="zh-CN" dirty="0"/>
              <a:t>(4</a:t>
            </a:r>
            <a:r>
              <a:rPr lang="zh-CN" altLang="en-US" dirty="0"/>
              <a:t>个</a:t>
            </a:r>
            <a:r>
              <a:rPr lang="en-US" altLang="zh-CN" dirty="0"/>
              <a:t>)</a:t>
            </a:r>
            <a:r>
              <a:rPr lang="zh-CN" altLang="en-US" dirty="0"/>
              <a:t>复制到                  中。</a:t>
            </a:r>
          </a:p>
          <a:p>
            <a:pPr lvl="1">
              <a:lnSpc>
                <a:spcPct val="90000"/>
              </a:lnSpc>
            </a:pPr>
            <a:r>
              <a:rPr lang="zh-CN" altLang="en-US" dirty="0"/>
              <a:t>任务</a:t>
            </a:r>
            <a:r>
              <a:rPr lang="en-US" altLang="zh-CN" dirty="0"/>
              <a:t>2</a:t>
            </a:r>
            <a:r>
              <a:rPr lang="zh-CN" altLang="en-US" dirty="0"/>
              <a:t>：将文件夹                    中的文件</a:t>
            </a:r>
            <a:r>
              <a:rPr lang="en-US" altLang="zh-CN" dirty="0"/>
              <a:t>(4</a:t>
            </a:r>
            <a:r>
              <a:rPr lang="zh-CN" altLang="en-US" dirty="0"/>
              <a:t>类</a:t>
            </a:r>
            <a:r>
              <a:rPr lang="en-US" altLang="zh-CN" dirty="0"/>
              <a:t>)</a:t>
            </a:r>
            <a:r>
              <a:rPr lang="zh-CN" altLang="en-US" dirty="0"/>
              <a:t>分别移动到对应类型的文件夹中。</a:t>
            </a:r>
          </a:p>
          <a:p>
            <a:pPr lvl="1">
              <a:lnSpc>
                <a:spcPct val="90000"/>
              </a:lnSpc>
            </a:pPr>
            <a:r>
              <a:rPr lang="zh-CN" altLang="en-US" dirty="0"/>
              <a:t>任务</a:t>
            </a:r>
            <a:r>
              <a:rPr lang="en-US" altLang="zh-CN" dirty="0"/>
              <a:t>3</a:t>
            </a:r>
            <a:r>
              <a:rPr lang="zh-CN" altLang="en-US" dirty="0"/>
              <a:t>：将文件夹                  复制到</a:t>
            </a:r>
            <a:r>
              <a:rPr lang="en-US" altLang="zh-CN" dirty="0"/>
              <a:t>D:</a:t>
            </a:r>
            <a:r>
              <a:rPr lang="zh-CN" altLang="en-US" dirty="0"/>
              <a:t>盘。</a:t>
            </a:r>
          </a:p>
          <a:p>
            <a:pPr lvl="1">
              <a:lnSpc>
                <a:spcPct val="90000"/>
              </a:lnSpc>
            </a:pPr>
            <a:r>
              <a:rPr lang="zh-CN" altLang="en-US" dirty="0"/>
              <a:t>任务</a:t>
            </a:r>
            <a:r>
              <a:rPr lang="en-US" altLang="zh-CN" dirty="0"/>
              <a:t>4</a:t>
            </a:r>
            <a:r>
              <a:rPr lang="zh-CN" altLang="en-US" dirty="0"/>
              <a:t>：通过</a:t>
            </a:r>
            <a:r>
              <a:rPr lang="zh-CN" altLang="en-US" dirty="0">
                <a:latin typeface="Arial"/>
              </a:rPr>
              <a:t>“</a:t>
            </a:r>
            <a:r>
              <a:rPr lang="zh-CN" altLang="en-US" dirty="0"/>
              <a:t>网上邻居</a:t>
            </a:r>
            <a:r>
              <a:rPr lang="zh-CN" altLang="en-US" dirty="0">
                <a:latin typeface="Arial"/>
              </a:rPr>
              <a:t>”</a:t>
            </a:r>
            <a:r>
              <a:rPr lang="zh-CN" altLang="en-US" dirty="0"/>
              <a:t>将教师机中指定的共享文件或文件夹复制到自己机器的</a:t>
            </a:r>
            <a:r>
              <a:rPr lang="en-US" altLang="zh-CN" dirty="0"/>
              <a:t>E:</a:t>
            </a:r>
            <a:r>
              <a:rPr lang="zh-CN" altLang="en-US" dirty="0"/>
              <a:t>盘的                	                  文件夹中。</a:t>
            </a:r>
          </a:p>
          <a:p>
            <a:pPr lvl="1">
              <a:lnSpc>
                <a:spcPct val="90000"/>
              </a:lnSpc>
            </a:pPr>
            <a:r>
              <a:rPr lang="zh-CN" altLang="en-US" dirty="0"/>
              <a:t>任务</a:t>
            </a:r>
            <a:r>
              <a:rPr lang="en-US" altLang="zh-CN" dirty="0"/>
              <a:t>5</a:t>
            </a:r>
            <a:r>
              <a:rPr lang="zh-CN" altLang="en-US" dirty="0"/>
              <a:t>：将你们创建好的文件夹                    通过</a:t>
            </a:r>
            <a:r>
              <a:rPr lang="zh-CN" altLang="en-US" dirty="0">
                <a:latin typeface="Arial"/>
              </a:rPr>
              <a:t>“</a:t>
            </a:r>
            <a:r>
              <a:rPr lang="zh-CN" altLang="en-US" dirty="0"/>
              <a:t>网上邻居</a:t>
            </a:r>
            <a:r>
              <a:rPr lang="zh-CN" altLang="en-US" dirty="0">
                <a:latin typeface="Arial"/>
              </a:rPr>
              <a:t>”</a:t>
            </a:r>
            <a:r>
              <a:rPr lang="zh-CN" altLang="en-US" dirty="0"/>
              <a:t>复制到教师机中指定的文件夹中。</a:t>
            </a:r>
          </a:p>
        </p:txBody>
      </p:sp>
      <p:graphicFrame>
        <p:nvGraphicFramePr>
          <p:cNvPr id="382980" name="Object 4"/>
          <p:cNvGraphicFramePr>
            <a:graphicFrameLocks noChangeAspect="1"/>
          </p:cNvGraphicFramePr>
          <p:nvPr/>
        </p:nvGraphicFramePr>
        <p:xfrm>
          <a:off x="2051050" y="2205038"/>
          <a:ext cx="1752600" cy="381000"/>
        </p:xfrm>
        <a:graphic>
          <a:graphicData uri="http://schemas.openxmlformats.org/presentationml/2006/ole">
            <p:oleObj spid="_x0000_s382980" name="位图图像" r:id="rId3" imgW="1571844" imgH="971686" progId="PBrush">
              <p:embed/>
            </p:oleObj>
          </a:graphicData>
        </a:graphic>
      </p:graphicFrame>
      <p:graphicFrame>
        <p:nvGraphicFramePr>
          <p:cNvPr id="382981" name="Object 5"/>
          <p:cNvGraphicFramePr>
            <a:graphicFrameLocks noChangeAspect="1"/>
          </p:cNvGraphicFramePr>
          <p:nvPr/>
        </p:nvGraphicFramePr>
        <p:xfrm>
          <a:off x="3851275" y="1844675"/>
          <a:ext cx="2057400" cy="304800"/>
        </p:xfrm>
        <a:graphic>
          <a:graphicData uri="http://schemas.openxmlformats.org/presentationml/2006/ole">
            <p:oleObj spid="_x0000_s382981" name="位图图像" r:id="rId4" imgW="1571844" imgH="971686" progId="PBrush">
              <p:embed/>
            </p:oleObj>
          </a:graphicData>
        </a:graphic>
      </p:graphicFrame>
      <p:graphicFrame>
        <p:nvGraphicFramePr>
          <p:cNvPr id="382982" name="Object 6"/>
          <p:cNvGraphicFramePr>
            <a:graphicFrameLocks noChangeAspect="1"/>
          </p:cNvGraphicFramePr>
          <p:nvPr/>
        </p:nvGraphicFramePr>
        <p:xfrm>
          <a:off x="3995738" y="2708275"/>
          <a:ext cx="2057400" cy="304800"/>
        </p:xfrm>
        <a:graphic>
          <a:graphicData uri="http://schemas.openxmlformats.org/presentationml/2006/ole">
            <p:oleObj spid="_x0000_s382982" name="位图图像" r:id="rId5" imgW="1571844" imgH="971686" progId="PBrush">
              <p:embed/>
            </p:oleObj>
          </a:graphicData>
        </a:graphic>
      </p:graphicFrame>
      <p:graphicFrame>
        <p:nvGraphicFramePr>
          <p:cNvPr id="382983" name="Object 7"/>
          <p:cNvGraphicFramePr>
            <a:graphicFrameLocks noChangeAspect="1"/>
          </p:cNvGraphicFramePr>
          <p:nvPr/>
        </p:nvGraphicFramePr>
        <p:xfrm>
          <a:off x="3971925" y="3573463"/>
          <a:ext cx="1752600" cy="381000"/>
        </p:xfrm>
        <a:graphic>
          <a:graphicData uri="http://schemas.openxmlformats.org/presentationml/2006/ole">
            <p:oleObj spid="_x0000_s382983" name="位图图像" r:id="rId6" imgW="1571844" imgH="971686" progId="PBrush">
              <p:embed/>
            </p:oleObj>
          </a:graphicData>
        </a:graphic>
      </p:graphicFrame>
      <p:graphicFrame>
        <p:nvGraphicFramePr>
          <p:cNvPr id="382986" name="Object 10"/>
          <p:cNvGraphicFramePr>
            <a:graphicFrameLocks noChangeAspect="1"/>
          </p:cNvGraphicFramePr>
          <p:nvPr/>
        </p:nvGraphicFramePr>
        <p:xfrm>
          <a:off x="1187450" y="4868863"/>
          <a:ext cx="2057400" cy="304800"/>
        </p:xfrm>
        <a:graphic>
          <a:graphicData uri="http://schemas.openxmlformats.org/presentationml/2006/ole">
            <p:oleObj spid="_x0000_s382986" name="位图图像" r:id="rId7" imgW="1571844" imgH="971686" progId="PBrush">
              <p:embed/>
            </p:oleObj>
          </a:graphicData>
        </a:graphic>
      </p:graphicFrame>
      <p:graphicFrame>
        <p:nvGraphicFramePr>
          <p:cNvPr id="382987" name="Object 11"/>
          <p:cNvGraphicFramePr>
            <a:graphicFrameLocks noChangeAspect="1"/>
          </p:cNvGraphicFramePr>
          <p:nvPr/>
        </p:nvGraphicFramePr>
        <p:xfrm>
          <a:off x="6084888" y="5300663"/>
          <a:ext cx="2057400" cy="304800"/>
        </p:xfrm>
        <a:graphic>
          <a:graphicData uri="http://schemas.openxmlformats.org/presentationml/2006/ole">
            <p:oleObj spid="_x0000_s382987" name="位图图像" r:id="rId8" imgW="1571844" imgH="971686" progId="PBrush">
              <p:embed/>
            </p:oleObj>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32" name="Rectangle 8"/>
          <p:cNvSpPr>
            <a:spLocks noGrp="1" noChangeArrowheads="1"/>
          </p:cNvSpPr>
          <p:nvPr>
            <p:ph type="title"/>
          </p:nvPr>
        </p:nvSpPr>
        <p:spPr/>
        <p:txBody>
          <a:bodyPr/>
          <a:lstStyle/>
          <a:p>
            <a:r>
              <a:rPr lang="zh-CN" altLang="en-US" dirty="0" smtClean="0"/>
              <a:t>三、</a:t>
            </a:r>
            <a:r>
              <a:rPr lang="en-US" altLang="zh-CN" dirty="0" smtClean="0"/>
              <a:t>windows</a:t>
            </a:r>
            <a:r>
              <a:rPr lang="zh-CN" altLang="en-US" dirty="0" smtClean="0"/>
              <a:t>操作系统的文件管理</a:t>
            </a:r>
            <a:endParaRPr lang="zh-CN" altLang="en-US" sz="2800" dirty="0">
              <a:solidFill>
                <a:schemeClr val="hlink"/>
              </a:solidFill>
            </a:endParaRPr>
          </a:p>
        </p:txBody>
      </p:sp>
      <p:sp>
        <p:nvSpPr>
          <p:cNvPr id="385033" name="Rectangle 9"/>
          <p:cNvSpPr>
            <a:spLocks noGrp="1" noChangeArrowheads="1"/>
          </p:cNvSpPr>
          <p:nvPr>
            <p:ph type="body" idx="1"/>
          </p:nvPr>
        </p:nvSpPr>
        <p:spPr>
          <a:ln/>
        </p:spPr>
        <p:txBody>
          <a:bodyPr/>
          <a:lstStyle/>
          <a:p>
            <a:pPr>
              <a:lnSpc>
                <a:spcPct val="90000"/>
              </a:lnSpc>
              <a:buNone/>
            </a:pPr>
            <a:r>
              <a:rPr lang="zh-CN" altLang="en-US" dirty="0">
                <a:solidFill>
                  <a:srgbClr val="0000CC"/>
                </a:solidFill>
              </a:rPr>
              <a:t>实作</a:t>
            </a:r>
            <a:r>
              <a:rPr lang="en-US" altLang="zh-CN" dirty="0">
                <a:solidFill>
                  <a:srgbClr val="0000CC"/>
                </a:solidFill>
              </a:rPr>
              <a:t>5</a:t>
            </a:r>
            <a:r>
              <a:rPr lang="zh-CN" altLang="en-US" dirty="0">
                <a:solidFill>
                  <a:srgbClr val="0000CC"/>
                </a:solidFill>
              </a:rPr>
              <a:t>：删除、恢复文件和文件夹。</a:t>
            </a:r>
          </a:p>
          <a:p>
            <a:pPr lvl="1">
              <a:lnSpc>
                <a:spcPct val="90000"/>
              </a:lnSpc>
            </a:pPr>
            <a:r>
              <a:rPr lang="zh-CN" altLang="en-US" sz="2400" dirty="0"/>
              <a:t>任务</a:t>
            </a:r>
            <a:r>
              <a:rPr lang="en-US" altLang="zh-CN" sz="2400" dirty="0"/>
              <a:t>1</a:t>
            </a:r>
            <a:r>
              <a:rPr lang="zh-CN" altLang="en-US" sz="2400" dirty="0"/>
              <a:t>：将</a:t>
            </a:r>
            <a:r>
              <a:rPr lang="en-US" altLang="zh-CN" sz="2400" dirty="0"/>
              <a:t>D:</a:t>
            </a:r>
            <a:r>
              <a:rPr lang="zh-CN" altLang="en-US" sz="2400" dirty="0"/>
              <a:t>盘中的            	        文件夹删除。</a:t>
            </a:r>
          </a:p>
          <a:p>
            <a:pPr lvl="1">
              <a:lnSpc>
                <a:spcPct val="90000"/>
              </a:lnSpc>
            </a:pPr>
            <a:r>
              <a:rPr lang="zh-CN" altLang="en-US" sz="2400" dirty="0"/>
              <a:t>任务</a:t>
            </a:r>
            <a:r>
              <a:rPr lang="en-US" altLang="zh-CN" sz="2400" dirty="0"/>
              <a:t>2</a:t>
            </a:r>
            <a:r>
              <a:rPr lang="zh-CN" altLang="en-US" sz="2400" dirty="0"/>
              <a:t>：在</a:t>
            </a:r>
            <a:r>
              <a:rPr lang="zh-CN" altLang="en-US" sz="2400" dirty="0">
                <a:latin typeface="Arial"/>
              </a:rPr>
              <a:t>“</a:t>
            </a:r>
            <a:r>
              <a:rPr lang="zh-CN" altLang="en-US" sz="2400" dirty="0"/>
              <a:t>回收站</a:t>
            </a:r>
            <a:r>
              <a:rPr lang="zh-CN" altLang="en-US" sz="2400" dirty="0">
                <a:latin typeface="Arial"/>
              </a:rPr>
              <a:t>”</a:t>
            </a:r>
            <a:r>
              <a:rPr lang="zh-CN" altLang="en-US" sz="2400" dirty="0"/>
              <a:t>中恢复刚才被删除的文件夹。</a:t>
            </a:r>
          </a:p>
          <a:p>
            <a:pPr lvl="1">
              <a:lnSpc>
                <a:spcPct val="90000"/>
              </a:lnSpc>
            </a:pPr>
            <a:r>
              <a:rPr lang="zh-CN" altLang="en-US" sz="2400" dirty="0"/>
              <a:t>任务</a:t>
            </a:r>
            <a:r>
              <a:rPr lang="en-US" altLang="zh-CN" sz="2400" dirty="0"/>
              <a:t>3</a:t>
            </a:r>
            <a:r>
              <a:rPr lang="zh-CN" altLang="en-US" sz="2400" dirty="0"/>
              <a:t>：将</a:t>
            </a:r>
            <a:r>
              <a:rPr lang="en-US" altLang="zh-CN" sz="2400" dirty="0"/>
              <a:t>D:</a:t>
            </a:r>
            <a:r>
              <a:rPr lang="zh-CN" altLang="en-US" sz="2400" dirty="0"/>
              <a:t>盘中的		        文件夹彻底删除。</a:t>
            </a:r>
          </a:p>
          <a:p>
            <a:pPr lvl="2">
              <a:lnSpc>
                <a:spcPct val="90000"/>
              </a:lnSpc>
            </a:pPr>
            <a:r>
              <a:rPr lang="zh-CN" altLang="en-US" sz="2200" dirty="0"/>
              <a:t>删除文件或文件夹时，按住</a:t>
            </a:r>
            <a:r>
              <a:rPr lang="en-US" altLang="zh-CN" sz="2200" dirty="0"/>
              <a:t>shift</a:t>
            </a:r>
            <a:r>
              <a:rPr lang="zh-CN" altLang="en-US" sz="2200" dirty="0"/>
              <a:t>键</a:t>
            </a:r>
          </a:p>
          <a:p>
            <a:pPr lvl="2">
              <a:lnSpc>
                <a:spcPct val="90000"/>
              </a:lnSpc>
            </a:pPr>
            <a:r>
              <a:rPr lang="zh-CN" altLang="en-US" sz="2200" dirty="0"/>
              <a:t>清空</a:t>
            </a:r>
            <a:r>
              <a:rPr lang="zh-CN" altLang="en-US" sz="2200" dirty="0">
                <a:latin typeface="Arial"/>
              </a:rPr>
              <a:t>“</a:t>
            </a:r>
            <a:r>
              <a:rPr lang="zh-CN" altLang="en-US" sz="2200" dirty="0"/>
              <a:t>回收站</a:t>
            </a:r>
            <a:r>
              <a:rPr lang="zh-CN" altLang="en-US" sz="2200" dirty="0">
                <a:latin typeface="Arial"/>
              </a:rPr>
              <a:t>”</a:t>
            </a:r>
            <a:endParaRPr lang="zh-CN" altLang="en-US" sz="2200" dirty="0"/>
          </a:p>
          <a:p>
            <a:pPr lvl="2">
              <a:lnSpc>
                <a:spcPct val="90000"/>
              </a:lnSpc>
            </a:pPr>
            <a:r>
              <a:rPr lang="zh-CN" altLang="en-US" sz="2200" dirty="0"/>
              <a:t>设置</a:t>
            </a:r>
            <a:r>
              <a:rPr lang="zh-CN" altLang="en-US" sz="2200" dirty="0">
                <a:latin typeface="Arial"/>
              </a:rPr>
              <a:t>“</a:t>
            </a:r>
            <a:r>
              <a:rPr lang="zh-CN" altLang="en-US" sz="2200" dirty="0"/>
              <a:t>回收站</a:t>
            </a:r>
            <a:r>
              <a:rPr lang="zh-CN" altLang="en-US" sz="2200" dirty="0">
                <a:latin typeface="Arial"/>
              </a:rPr>
              <a:t>”</a:t>
            </a:r>
            <a:r>
              <a:rPr lang="zh-CN" altLang="en-US" sz="2200" dirty="0"/>
              <a:t>属性</a:t>
            </a:r>
          </a:p>
          <a:p>
            <a:pPr>
              <a:lnSpc>
                <a:spcPct val="90000"/>
              </a:lnSpc>
              <a:buFont typeface="Wingdings" pitchFamily="2" charset="2"/>
              <a:buNone/>
            </a:pPr>
            <a:r>
              <a:rPr lang="zh-CN" altLang="en-US" sz="2800" dirty="0"/>
              <a:t>提示：</a:t>
            </a:r>
          </a:p>
          <a:p>
            <a:pPr lvl="1">
              <a:lnSpc>
                <a:spcPct val="90000"/>
              </a:lnSpc>
            </a:pPr>
            <a:r>
              <a:rPr lang="zh-CN" altLang="en-US" sz="2400" dirty="0"/>
              <a:t>删除文件夹时也删除了文件夹内的所有文件，以及子文件夹和子文件夹内的所有文件、文件夹！</a:t>
            </a:r>
          </a:p>
          <a:p>
            <a:pPr lvl="1">
              <a:lnSpc>
                <a:spcPct val="90000"/>
              </a:lnSpc>
            </a:pPr>
            <a:r>
              <a:rPr lang="zh-CN" altLang="en-US" sz="2400" dirty="0"/>
              <a:t>一般来说，不要对不是自己创建的文件夹改名、移动、复制或删除，尤其是对</a:t>
            </a:r>
            <a:r>
              <a:rPr lang="en-US" altLang="zh-CN" sz="2400" dirty="0"/>
              <a:t>Program Files</a:t>
            </a:r>
            <a:r>
              <a:rPr lang="zh-CN" altLang="en-US" sz="2400" dirty="0"/>
              <a:t>文件夹或</a:t>
            </a:r>
            <a:r>
              <a:rPr lang="en-US" altLang="zh-CN" sz="2400" dirty="0"/>
              <a:t>WinNT</a:t>
            </a:r>
            <a:r>
              <a:rPr lang="zh-CN" altLang="en-US" sz="2400" dirty="0"/>
              <a:t>文件夹。</a:t>
            </a:r>
          </a:p>
        </p:txBody>
      </p:sp>
      <p:graphicFrame>
        <p:nvGraphicFramePr>
          <p:cNvPr id="385028" name="Object 4"/>
          <p:cNvGraphicFramePr>
            <a:graphicFrameLocks noChangeAspect="1"/>
          </p:cNvGraphicFramePr>
          <p:nvPr/>
        </p:nvGraphicFramePr>
        <p:xfrm>
          <a:off x="3851275" y="1773238"/>
          <a:ext cx="1752600" cy="381000"/>
        </p:xfrm>
        <a:graphic>
          <a:graphicData uri="http://schemas.openxmlformats.org/presentationml/2006/ole">
            <p:oleObj spid="_x0000_s385028" name="位图图像" r:id="rId3" imgW="1571844" imgH="971686" progId="PBrush">
              <p:embed/>
            </p:oleObj>
          </a:graphicData>
        </a:graphic>
      </p:graphicFrame>
      <p:graphicFrame>
        <p:nvGraphicFramePr>
          <p:cNvPr id="385029" name="Object 5"/>
          <p:cNvGraphicFramePr>
            <a:graphicFrameLocks noChangeAspect="1"/>
          </p:cNvGraphicFramePr>
          <p:nvPr/>
        </p:nvGraphicFramePr>
        <p:xfrm>
          <a:off x="3924300" y="2616200"/>
          <a:ext cx="1752600" cy="381000"/>
        </p:xfrm>
        <a:graphic>
          <a:graphicData uri="http://schemas.openxmlformats.org/presentationml/2006/ole">
            <p:oleObj spid="_x0000_s385029" name="位图图像" r:id="rId4" imgW="1571844" imgH="971686" progId="PBrush">
              <p:embed/>
            </p:oleObj>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3" name="Rectangle 5"/>
          <p:cNvSpPr>
            <a:spLocks noGrp="1" noChangeArrowheads="1"/>
          </p:cNvSpPr>
          <p:nvPr>
            <p:ph type="title"/>
          </p:nvPr>
        </p:nvSpPr>
        <p:spPr/>
        <p:txBody>
          <a:bodyPr/>
          <a:lstStyle/>
          <a:p>
            <a:r>
              <a:rPr lang="zh-CN" altLang="en-US" dirty="0" smtClean="0"/>
              <a:t>三、</a:t>
            </a:r>
            <a:r>
              <a:rPr lang="en-US" altLang="zh-CN" dirty="0" smtClean="0"/>
              <a:t>windows</a:t>
            </a:r>
            <a:r>
              <a:rPr lang="zh-CN" altLang="en-US" dirty="0" smtClean="0"/>
              <a:t>操作系统的文件管理</a:t>
            </a:r>
            <a:endParaRPr lang="zh-CN" altLang="en-US" sz="2800" dirty="0">
              <a:solidFill>
                <a:schemeClr val="hlink"/>
              </a:solidFill>
            </a:endParaRPr>
          </a:p>
        </p:txBody>
      </p:sp>
      <p:sp>
        <p:nvSpPr>
          <p:cNvPr id="386054" name="Rectangle 6"/>
          <p:cNvSpPr>
            <a:spLocks noGrp="1" noChangeArrowheads="1"/>
          </p:cNvSpPr>
          <p:nvPr>
            <p:ph type="body" idx="1"/>
          </p:nvPr>
        </p:nvSpPr>
        <p:spPr>
          <a:ln/>
        </p:spPr>
        <p:txBody>
          <a:bodyPr/>
          <a:lstStyle/>
          <a:p>
            <a:pPr>
              <a:buNone/>
            </a:pPr>
            <a:r>
              <a:rPr lang="zh-CN" altLang="en-US" dirty="0">
                <a:solidFill>
                  <a:srgbClr val="0000CC"/>
                </a:solidFill>
              </a:rPr>
              <a:t>实作</a:t>
            </a:r>
            <a:r>
              <a:rPr lang="en-US" altLang="zh-CN" dirty="0">
                <a:solidFill>
                  <a:srgbClr val="0000CC"/>
                </a:solidFill>
              </a:rPr>
              <a:t>6</a:t>
            </a:r>
            <a:r>
              <a:rPr lang="zh-CN" altLang="en-US" dirty="0">
                <a:solidFill>
                  <a:srgbClr val="0000CC"/>
                </a:solidFill>
              </a:rPr>
              <a:t>：共享文件。</a:t>
            </a:r>
          </a:p>
          <a:p>
            <a:pPr lvl="1"/>
            <a:r>
              <a:rPr lang="zh-CN" altLang="en-US" dirty="0"/>
              <a:t>任务</a:t>
            </a:r>
            <a:r>
              <a:rPr lang="en-US" altLang="zh-CN" dirty="0"/>
              <a:t>1</a:t>
            </a:r>
            <a:r>
              <a:rPr lang="zh-CN" altLang="en-US" dirty="0"/>
              <a:t>：将你的                文件夹设置为共享。</a:t>
            </a:r>
          </a:p>
          <a:p>
            <a:pPr lvl="1"/>
            <a:endParaRPr lang="zh-CN" altLang="en-US" dirty="0"/>
          </a:p>
          <a:p>
            <a:pPr lvl="1"/>
            <a:r>
              <a:rPr lang="zh-CN" altLang="en-US" dirty="0"/>
              <a:t>任务</a:t>
            </a:r>
            <a:r>
              <a:rPr lang="en-US" altLang="zh-CN" dirty="0"/>
              <a:t>2</a:t>
            </a:r>
            <a:r>
              <a:rPr lang="zh-CN" altLang="en-US" dirty="0"/>
              <a:t>：通过</a:t>
            </a:r>
            <a:r>
              <a:rPr lang="zh-CN" altLang="en-US" dirty="0">
                <a:latin typeface="Arial"/>
              </a:rPr>
              <a:t>“</a:t>
            </a:r>
            <a:r>
              <a:rPr lang="zh-CN" altLang="en-US" dirty="0"/>
              <a:t>网上邻居</a:t>
            </a:r>
            <a:r>
              <a:rPr lang="zh-CN" altLang="en-US" dirty="0">
                <a:latin typeface="Arial"/>
              </a:rPr>
              <a:t>”</a:t>
            </a:r>
            <a:r>
              <a:rPr lang="zh-CN" altLang="en-US" dirty="0"/>
              <a:t>访问其它计算机中的共享信息。</a:t>
            </a:r>
          </a:p>
          <a:p>
            <a:endParaRPr lang="zh-CN" altLang="en-US" dirty="0"/>
          </a:p>
          <a:p>
            <a:endParaRPr lang="en-US" altLang="zh-CN" dirty="0"/>
          </a:p>
        </p:txBody>
      </p:sp>
      <p:graphicFrame>
        <p:nvGraphicFramePr>
          <p:cNvPr id="386052" name="Object 4"/>
          <p:cNvGraphicFramePr>
            <a:graphicFrameLocks noChangeAspect="1"/>
          </p:cNvGraphicFramePr>
          <p:nvPr/>
        </p:nvGraphicFramePr>
        <p:xfrm>
          <a:off x="3640138" y="1866900"/>
          <a:ext cx="1219200" cy="409575"/>
        </p:xfrm>
        <a:graphic>
          <a:graphicData uri="http://schemas.openxmlformats.org/presentationml/2006/ole">
            <p:oleObj spid="_x0000_s386052" name="位图图像" r:id="rId3" imgW="4105848" imgH="2619048" progId="PBrush">
              <p:embed/>
            </p:oleObj>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Rectangle 2"/>
          <p:cNvSpPr>
            <a:spLocks noGrp="1" noChangeArrowheads="1"/>
          </p:cNvSpPr>
          <p:nvPr>
            <p:ph type="title"/>
          </p:nvPr>
        </p:nvSpPr>
        <p:spPr/>
        <p:txBody>
          <a:bodyPr/>
          <a:lstStyle/>
          <a:p>
            <a:r>
              <a:rPr lang="zh-CN" altLang="en-US" dirty="0" smtClean="0"/>
              <a:t>三、</a:t>
            </a:r>
            <a:r>
              <a:rPr lang="en-US" altLang="zh-CN" dirty="0" smtClean="0"/>
              <a:t>windows</a:t>
            </a:r>
            <a:r>
              <a:rPr lang="zh-CN" altLang="en-US" dirty="0" smtClean="0"/>
              <a:t>操作系统的文件管理</a:t>
            </a:r>
            <a:endParaRPr lang="zh-CN" altLang="en-US" sz="2800" dirty="0">
              <a:solidFill>
                <a:schemeClr val="hlink"/>
              </a:solidFill>
            </a:endParaRPr>
          </a:p>
        </p:txBody>
      </p:sp>
      <p:sp>
        <p:nvSpPr>
          <p:cNvPr id="388099" name="Rectangle 3"/>
          <p:cNvSpPr>
            <a:spLocks noGrp="1" noChangeArrowheads="1"/>
          </p:cNvSpPr>
          <p:nvPr>
            <p:ph type="body" idx="1"/>
          </p:nvPr>
        </p:nvSpPr>
        <p:spPr>
          <a:ln/>
        </p:spPr>
        <p:txBody>
          <a:bodyPr/>
          <a:lstStyle/>
          <a:p>
            <a:pPr>
              <a:buNone/>
            </a:pPr>
            <a:r>
              <a:rPr lang="zh-CN" altLang="en-US" dirty="0">
                <a:solidFill>
                  <a:srgbClr val="0033CC"/>
                </a:solidFill>
              </a:rPr>
              <a:t>实作</a:t>
            </a:r>
            <a:r>
              <a:rPr lang="en-US" altLang="zh-CN" dirty="0">
                <a:solidFill>
                  <a:srgbClr val="0033CC"/>
                </a:solidFill>
              </a:rPr>
              <a:t>7</a:t>
            </a:r>
            <a:r>
              <a:rPr lang="zh-CN" altLang="en-US" dirty="0">
                <a:solidFill>
                  <a:srgbClr val="0033CC"/>
                </a:solidFill>
              </a:rPr>
              <a:t>：搜索文件。</a:t>
            </a:r>
            <a:endParaRPr lang="zh-CN" altLang="en-US" dirty="0">
              <a:solidFill>
                <a:schemeClr val="tx2"/>
              </a:solidFill>
            </a:endParaRPr>
          </a:p>
          <a:p>
            <a:pPr lvl="1">
              <a:buFont typeface="Wingdings" pitchFamily="2" charset="2"/>
              <a:buNone/>
            </a:pPr>
            <a:r>
              <a:rPr lang="zh-CN" altLang="en-US" dirty="0">
                <a:solidFill>
                  <a:schemeClr val="tx2"/>
                </a:solidFill>
              </a:rPr>
              <a:t>任务</a:t>
            </a:r>
            <a:r>
              <a:rPr lang="en-US" altLang="zh-CN" dirty="0">
                <a:solidFill>
                  <a:schemeClr val="tx2"/>
                </a:solidFill>
              </a:rPr>
              <a:t>1</a:t>
            </a:r>
            <a:r>
              <a:rPr lang="zh-CN" altLang="en-US" dirty="0">
                <a:solidFill>
                  <a:schemeClr val="tx2"/>
                </a:solidFill>
              </a:rPr>
              <a:t>：</a:t>
            </a:r>
            <a:r>
              <a:rPr lang="zh-CN" altLang="en-US" dirty="0"/>
              <a:t>在本机中查找扩展名为</a:t>
            </a:r>
            <a:r>
              <a:rPr lang="en-US" altLang="zh-CN" dirty="0"/>
              <a:t>jpg</a:t>
            </a:r>
            <a:r>
              <a:rPr lang="zh-CN" altLang="en-US" dirty="0"/>
              <a:t>或者</a:t>
            </a:r>
            <a:r>
              <a:rPr lang="en-US" altLang="zh-CN" dirty="0"/>
              <a:t>bmp</a:t>
            </a:r>
            <a:r>
              <a:rPr lang="zh-CN" altLang="en-US" dirty="0"/>
              <a:t>的文件。</a:t>
            </a:r>
          </a:p>
          <a:p>
            <a:pPr lvl="1"/>
            <a:endParaRPr lang="zh-CN" altLang="en-US" dirty="0"/>
          </a:p>
          <a:p>
            <a:pPr lvl="1">
              <a:buFont typeface="Wingdings" pitchFamily="2" charset="2"/>
              <a:buNone/>
            </a:pPr>
            <a:r>
              <a:rPr lang="zh-CN" altLang="en-US" dirty="0">
                <a:solidFill>
                  <a:schemeClr val="tx2"/>
                </a:solidFill>
              </a:rPr>
              <a:t>任务</a:t>
            </a:r>
            <a:r>
              <a:rPr lang="en-US" altLang="zh-CN" dirty="0">
                <a:solidFill>
                  <a:schemeClr val="tx2"/>
                </a:solidFill>
              </a:rPr>
              <a:t>2</a:t>
            </a:r>
            <a:r>
              <a:rPr lang="zh-CN" altLang="en-US" dirty="0">
                <a:solidFill>
                  <a:schemeClr val="tx2"/>
                </a:solidFill>
              </a:rPr>
              <a:t>：</a:t>
            </a:r>
            <a:r>
              <a:rPr lang="zh-CN" altLang="en-US" dirty="0"/>
              <a:t>将查找到的文件复制若干个到</a:t>
            </a:r>
            <a:r>
              <a:rPr lang="en-US" altLang="zh-CN" dirty="0"/>
              <a:t>E:</a:t>
            </a:r>
            <a:r>
              <a:rPr lang="zh-CN" altLang="en-US" dirty="0"/>
              <a:t>盘的		文件夹中。</a:t>
            </a:r>
          </a:p>
        </p:txBody>
      </p:sp>
      <p:graphicFrame>
        <p:nvGraphicFramePr>
          <p:cNvPr id="388100" name="Object 4"/>
          <p:cNvGraphicFramePr>
            <a:graphicFrameLocks noChangeAspect="1"/>
          </p:cNvGraphicFramePr>
          <p:nvPr/>
        </p:nvGraphicFramePr>
        <p:xfrm>
          <a:off x="1042988" y="3789363"/>
          <a:ext cx="1219200" cy="409575"/>
        </p:xfrm>
        <a:graphic>
          <a:graphicData uri="http://schemas.openxmlformats.org/presentationml/2006/ole">
            <p:oleObj spid="_x0000_s388100" name="位图图像" r:id="rId3" imgW="4105848" imgH="2619048" progId="PBrush">
              <p:embed/>
            </p:oleObj>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8" name="Rectangle 4"/>
          <p:cNvSpPr>
            <a:spLocks noGrp="1" noChangeArrowheads="1"/>
          </p:cNvSpPr>
          <p:nvPr>
            <p:ph type="title"/>
          </p:nvPr>
        </p:nvSpPr>
        <p:spPr/>
        <p:txBody>
          <a:bodyPr/>
          <a:lstStyle/>
          <a:p>
            <a:r>
              <a:rPr lang="zh-CN" altLang="en-US" dirty="0" smtClean="0"/>
              <a:t>三、</a:t>
            </a:r>
            <a:r>
              <a:rPr lang="en-US" altLang="zh-CN" dirty="0" smtClean="0"/>
              <a:t>windows</a:t>
            </a:r>
            <a:r>
              <a:rPr lang="zh-CN" altLang="en-US" dirty="0" smtClean="0"/>
              <a:t>操作系统的文件管理</a:t>
            </a:r>
            <a:endParaRPr lang="zh-CN" altLang="en-US" sz="2800" dirty="0">
              <a:solidFill>
                <a:schemeClr val="hlink"/>
              </a:solidFill>
            </a:endParaRPr>
          </a:p>
        </p:txBody>
      </p:sp>
      <p:sp>
        <p:nvSpPr>
          <p:cNvPr id="390149" name="Rectangle 5"/>
          <p:cNvSpPr>
            <a:spLocks noGrp="1" noChangeArrowheads="1"/>
          </p:cNvSpPr>
          <p:nvPr>
            <p:ph type="body" idx="1"/>
          </p:nvPr>
        </p:nvSpPr>
        <p:spPr>
          <a:ln/>
        </p:spPr>
        <p:txBody>
          <a:bodyPr/>
          <a:lstStyle/>
          <a:p>
            <a:pPr>
              <a:buNone/>
            </a:pPr>
            <a:r>
              <a:rPr lang="zh-CN" altLang="en-US" dirty="0">
                <a:solidFill>
                  <a:srgbClr val="0000CC"/>
                </a:solidFill>
              </a:rPr>
              <a:t>实作</a:t>
            </a:r>
            <a:r>
              <a:rPr lang="en-US" altLang="zh-CN" dirty="0">
                <a:solidFill>
                  <a:srgbClr val="0000CC"/>
                </a:solidFill>
              </a:rPr>
              <a:t>8</a:t>
            </a:r>
            <a:r>
              <a:rPr lang="zh-CN" altLang="en-US" dirty="0">
                <a:solidFill>
                  <a:srgbClr val="0000CC"/>
                </a:solidFill>
              </a:rPr>
              <a:t>：重命名文件和文件夹。</a:t>
            </a:r>
          </a:p>
          <a:p>
            <a:pPr lvl="1"/>
            <a:r>
              <a:rPr lang="zh-CN" altLang="en-US" dirty="0"/>
              <a:t>方法</a:t>
            </a:r>
            <a:r>
              <a:rPr lang="en-US" altLang="zh-CN" dirty="0"/>
              <a:t>1</a:t>
            </a:r>
            <a:r>
              <a:rPr lang="zh-CN" altLang="en-US" dirty="0"/>
              <a:t>：右击文件或文件夹→单击</a:t>
            </a:r>
            <a:r>
              <a:rPr lang="zh-CN" altLang="en-US" dirty="0">
                <a:latin typeface="Arial"/>
              </a:rPr>
              <a:t>“</a:t>
            </a:r>
            <a:r>
              <a:rPr lang="zh-CN" altLang="en-US" dirty="0"/>
              <a:t>重命名</a:t>
            </a:r>
            <a:r>
              <a:rPr lang="zh-CN" altLang="en-US" dirty="0">
                <a:latin typeface="Arial"/>
              </a:rPr>
              <a:t>”</a:t>
            </a:r>
            <a:endParaRPr lang="zh-CN" altLang="en-US" dirty="0"/>
          </a:p>
          <a:p>
            <a:pPr lvl="1"/>
            <a:r>
              <a:rPr lang="zh-CN" altLang="en-US" dirty="0"/>
              <a:t>方法</a:t>
            </a:r>
            <a:r>
              <a:rPr lang="en-US" altLang="zh-CN" dirty="0"/>
              <a:t>2</a:t>
            </a:r>
            <a:r>
              <a:rPr lang="zh-CN" altLang="en-US" dirty="0"/>
              <a:t>：两次单击文件或文件夹</a:t>
            </a:r>
          </a:p>
          <a:p>
            <a:pPr lvl="2"/>
            <a:endParaRPr lang="zh-CN" altLang="en-US" dirty="0"/>
          </a:p>
          <a:p>
            <a:pPr lvl="1"/>
            <a:r>
              <a:rPr lang="zh-CN" altLang="en-US" dirty="0"/>
              <a:t>说明：</a:t>
            </a:r>
          </a:p>
          <a:p>
            <a:pPr lvl="2"/>
            <a:r>
              <a:rPr lang="zh-CN" altLang="en-US" dirty="0"/>
              <a:t>第一次单击是选中该文件或文件夹</a:t>
            </a:r>
          </a:p>
          <a:p>
            <a:pPr lvl="2"/>
            <a:r>
              <a:rPr lang="zh-CN" altLang="en-US" dirty="0"/>
              <a:t>第二次单击是选中该文件或文件夹的名字</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p:txBody>
          <a:bodyPr/>
          <a:lstStyle/>
          <a:p>
            <a:pPr algn="l"/>
            <a:r>
              <a:rPr lang="zh-CN" altLang="en-US" dirty="0" smtClean="0"/>
              <a:t>四、</a:t>
            </a:r>
            <a:r>
              <a:rPr lang="zh-CN" altLang="en-US" dirty="0"/>
              <a:t>磁盘的作用、种类</a:t>
            </a:r>
          </a:p>
        </p:txBody>
      </p:sp>
      <p:sp>
        <p:nvSpPr>
          <p:cNvPr id="191491" name="Rectangle 3"/>
          <p:cNvSpPr>
            <a:spLocks noGrp="1" noChangeArrowheads="1"/>
          </p:cNvSpPr>
          <p:nvPr>
            <p:ph idx="1"/>
          </p:nvPr>
        </p:nvSpPr>
        <p:spPr/>
        <p:txBody>
          <a:bodyPr/>
          <a:lstStyle/>
          <a:p>
            <a:pPr marL="609600" indent="-609600">
              <a:lnSpc>
                <a:spcPct val="90000"/>
              </a:lnSpc>
            </a:pPr>
            <a:r>
              <a:rPr lang="zh-CN" altLang="en-US" sz="2400" dirty="0">
                <a:effectLst>
                  <a:outerShdw blurRad="38100" dist="38100" dir="2700000" algn="tl">
                    <a:srgbClr val="C0C0C0"/>
                  </a:outerShdw>
                </a:effectLst>
                <a:latin typeface="宋体" pitchFamily="2" charset="-122"/>
              </a:rPr>
              <a:t>磁盘是来保存数据的常用的外存储器。</a:t>
            </a:r>
          </a:p>
          <a:p>
            <a:pPr marL="609600" indent="-609600">
              <a:lnSpc>
                <a:spcPct val="90000"/>
              </a:lnSpc>
            </a:pPr>
            <a:r>
              <a:rPr lang="zh-CN" altLang="en-US" sz="2400" dirty="0">
                <a:effectLst>
                  <a:outerShdw blurRad="38100" dist="38100" dir="2700000" algn="tl">
                    <a:srgbClr val="C0C0C0"/>
                  </a:outerShdw>
                </a:effectLst>
                <a:latin typeface="宋体" pitchFamily="2" charset="-122"/>
              </a:rPr>
              <a:t>磁盘分为两类：硬盘和软盘。</a:t>
            </a:r>
          </a:p>
          <a:p>
            <a:pPr marL="609600" indent="-609600">
              <a:lnSpc>
                <a:spcPct val="90000"/>
              </a:lnSpc>
            </a:pPr>
            <a:endParaRPr lang="zh-CN" altLang="en-US" sz="2400" dirty="0">
              <a:effectLst>
                <a:outerShdw blurRad="38100" dist="38100" dir="2700000" algn="tl">
                  <a:srgbClr val="C0C0C0"/>
                </a:outerShdw>
              </a:effectLst>
              <a:latin typeface="宋体" pitchFamily="2" charset="-122"/>
            </a:endParaRPr>
          </a:p>
          <a:p>
            <a:pPr marL="609600" indent="-609600">
              <a:lnSpc>
                <a:spcPct val="90000"/>
              </a:lnSpc>
            </a:pPr>
            <a:endParaRPr lang="zh-CN" altLang="en-US" sz="2400" dirty="0">
              <a:effectLst>
                <a:outerShdw blurRad="38100" dist="38100" dir="2700000" algn="tl">
                  <a:srgbClr val="C0C0C0"/>
                </a:outerShdw>
              </a:effectLst>
              <a:latin typeface="宋体" pitchFamily="2" charset="-122"/>
            </a:endParaRPr>
          </a:p>
          <a:p>
            <a:pPr marL="609600" indent="-609600">
              <a:lnSpc>
                <a:spcPct val="90000"/>
              </a:lnSpc>
            </a:pPr>
            <a:endParaRPr lang="zh-CN" altLang="en-US" sz="2400" dirty="0">
              <a:effectLst>
                <a:outerShdw blurRad="38100" dist="38100" dir="2700000" algn="tl">
                  <a:srgbClr val="C0C0C0"/>
                </a:outerShdw>
              </a:effectLst>
              <a:latin typeface="宋体" pitchFamily="2" charset="-122"/>
            </a:endParaRPr>
          </a:p>
          <a:p>
            <a:pPr marL="609600" indent="-609600">
              <a:lnSpc>
                <a:spcPct val="90000"/>
              </a:lnSpc>
            </a:pPr>
            <a:endParaRPr lang="zh-CN" altLang="en-US" sz="2400" dirty="0">
              <a:effectLst>
                <a:outerShdw blurRad="38100" dist="38100" dir="2700000" algn="tl">
                  <a:srgbClr val="C0C0C0"/>
                </a:outerShdw>
              </a:effectLst>
              <a:latin typeface="宋体" pitchFamily="2" charset="-122"/>
            </a:endParaRPr>
          </a:p>
          <a:p>
            <a:pPr marL="990600" lvl="1" indent="-533400">
              <a:lnSpc>
                <a:spcPct val="90000"/>
              </a:lnSpc>
            </a:pPr>
            <a:r>
              <a:rPr lang="zh-CN" altLang="en-US" sz="2000" dirty="0">
                <a:effectLst>
                  <a:outerShdw blurRad="38100" dist="38100" dir="2700000" algn="tl">
                    <a:srgbClr val="C0C0C0"/>
                  </a:outerShdw>
                </a:effectLst>
                <a:latin typeface="宋体" pitchFamily="2" charset="-122"/>
              </a:rPr>
              <a:t>硬盘的容量有</a:t>
            </a:r>
            <a:r>
              <a:rPr lang="en-US" altLang="zh-CN" sz="2000" dirty="0">
                <a:effectLst>
                  <a:outerShdw blurRad="38100" dist="38100" dir="2700000" algn="tl">
                    <a:srgbClr val="C0C0C0"/>
                  </a:outerShdw>
                </a:effectLst>
                <a:latin typeface="宋体" pitchFamily="2" charset="-122"/>
              </a:rPr>
              <a:t>40GB</a:t>
            </a:r>
            <a:r>
              <a:rPr lang="zh-CN" altLang="en-US" sz="2000" dirty="0">
                <a:effectLst>
                  <a:outerShdw blurRad="38100" dist="38100" dir="2700000" algn="tl">
                    <a:srgbClr val="C0C0C0"/>
                  </a:outerShdw>
                </a:effectLst>
                <a:latin typeface="宋体" pitchFamily="2" charset="-122"/>
              </a:rPr>
              <a:t>、</a:t>
            </a:r>
            <a:r>
              <a:rPr lang="en-US" altLang="zh-CN" sz="2000" dirty="0">
                <a:effectLst>
                  <a:outerShdw blurRad="38100" dist="38100" dir="2700000" algn="tl">
                    <a:srgbClr val="C0C0C0"/>
                  </a:outerShdw>
                </a:effectLst>
                <a:latin typeface="宋体" pitchFamily="2" charset="-122"/>
              </a:rPr>
              <a:t>60GB</a:t>
            </a:r>
            <a:r>
              <a:rPr lang="zh-CN" altLang="en-US" sz="2000" dirty="0">
                <a:effectLst>
                  <a:outerShdw blurRad="38100" dist="38100" dir="2700000" algn="tl">
                    <a:srgbClr val="C0C0C0"/>
                  </a:outerShdw>
                </a:effectLst>
                <a:latin typeface="宋体" pitchFamily="2" charset="-122"/>
              </a:rPr>
              <a:t>、</a:t>
            </a:r>
            <a:r>
              <a:rPr lang="en-US" altLang="zh-CN" sz="2000" dirty="0">
                <a:effectLst>
                  <a:outerShdw blurRad="38100" dist="38100" dir="2700000" algn="tl">
                    <a:srgbClr val="C0C0C0"/>
                  </a:outerShdw>
                </a:effectLst>
                <a:latin typeface="宋体" pitchFamily="2" charset="-122"/>
              </a:rPr>
              <a:t>80GB</a:t>
            </a:r>
            <a:r>
              <a:rPr lang="zh-CN" altLang="en-US" sz="2000" dirty="0">
                <a:effectLst>
                  <a:outerShdw blurRad="38100" dist="38100" dir="2700000" algn="tl">
                    <a:srgbClr val="C0C0C0"/>
                  </a:outerShdw>
                </a:effectLst>
                <a:latin typeface="宋体" pitchFamily="2" charset="-122"/>
              </a:rPr>
              <a:t>、</a:t>
            </a:r>
            <a:r>
              <a:rPr lang="en-US" altLang="zh-CN" sz="2000" dirty="0">
                <a:effectLst>
                  <a:outerShdw blurRad="38100" dist="38100" dir="2700000" algn="tl">
                    <a:srgbClr val="C0C0C0"/>
                  </a:outerShdw>
                </a:effectLst>
                <a:latin typeface="宋体" pitchFamily="2" charset="-122"/>
              </a:rPr>
              <a:t>100GB</a:t>
            </a:r>
            <a:r>
              <a:rPr lang="zh-CN" altLang="en-US" sz="2000" dirty="0">
                <a:effectLst>
                  <a:outerShdw blurRad="38100" dist="38100" dir="2700000" algn="tl">
                    <a:srgbClr val="C0C0C0"/>
                  </a:outerShdw>
                </a:effectLst>
                <a:latin typeface="宋体" pitchFamily="2" charset="-122"/>
              </a:rPr>
              <a:t>、</a:t>
            </a:r>
            <a:r>
              <a:rPr lang="en-US" altLang="zh-CN" sz="2000" dirty="0">
                <a:effectLst>
                  <a:outerShdw blurRad="38100" dist="38100" dir="2700000" algn="tl">
                    <a:srgbClr val="C0C0C0"/>
                  </a:outerShdw>
                </a:effectLst>
                <a:latin typeface="宋体" pitchFamily="2" charset="-122"/>
              </a:rPr>
              <a:t>120GB</a:t>
            </a:r>
            <a:r>
              <a:rPr lang="zh-CN" altLang="en-US" sz="2000" dirty="0">
                <a:effectLst>
                  <a:outerShdw blurRad="38100" dist="38100" dir="2700000" algn="tl">
                    <a:srgbClr val="C0C0C0"/>
                  </a:outerShdw>
                </a:effectLst>
                <a:latin typeface="宋体" pitchFamily="2" charset="-122"/>
              </a:rPr>
              <a:t>、</a:t>
            </a:r>
            <a:r>
              <a:rPr lang="en-US" altLang="zh-CN" sz="2000" dirty="0">
                <a:effectLst>
                  <a:outerShdw blurRad="38100" dist="38100" dir="2700000" algn="tl">
                    <a:srgbClr val="C0C0C0"/>
                  </a:outerShdw>
                </a:effectLst>
                <a:latin typeface="宋体" pitchFamily="2" charset="-122"/>
              </a:rPr>
              <a:t>160GB</a:t>
            </a:r>
            <a:r>
              <a:rPr lang="zh-CN" altLang="en-US" sz="2000" dirty="0">
                <a:effectLst>
                  <a:outerShdw blurRad="38100" dist="38100" dir="2700000" algn="tl">
                    <a:srgbClr val="C0C0C0"/>
                  </a:outerShdw>
                </a:effectLst>
                <a:latin typeface="宋体" pitchFamily="2" charset="-122"/>
              </a:rPr>
              <a:t>、</a:t>
            </a:r>
            <a:r>
              <a:rPr lang="en-US" altLang="zh-CN" sz="2000" dirty="0">
                <a:effectLst>
                  <a:outerShdw blurRad="38100" dist="38100" dir="2700000" algn="tl">
                    <a:srgbClr val="C0C0C0"/>
                  </a:outerShdw>
                </a:effectLst>
                <a:latin typeface="宋体" pitchFamily="2" charset="-122"/>
              </a:rPr>
              <a:t>250GB</a:t>
            </a:r>
            <a:r>
              <a:rPr lang="zh-CN" altLang="en-US" sz="2000" dirty="0">
                <a:effectLst>
                  <a:outerShdw blurRad="38100" dist="38100" dir="2700000" algn="tl">
                    <a:srgbClr val="C0C0C0"/>
                  </a:outerShdw>
                </a:effectLst>
                <a:latin typeface="宋体" pitchFamily="2" charset="-122"/>
              </a:rPr>
              <a:t>，</a:t>
            </a:r>
            <a:r>
              <a:rPr lang="en-US" altLang="zh-CN" sz="2000" dirty="0">
                <a:effectLst>
                  <a:outerShdw blurRad="38100" dist="38100" dir="2700000" algn="tl">
                    <a:srgbClr val="C0C0C0"/>
                  </a:outerShdw>
                </a:effectLst>
                <a:latin typeface="宋体" pitchFamily="2" charset="-122"/>
              </a:rPr>
              <a:t>500GB</a:t>
            </a:r>
            <a:r>
              <a:rPr lang="en-US" altLang="zh-CN" sz="2000" dirty="0">
                <a:effectLst>
                  <a:outerShdw blurRad="38100" dist="38100" dir="2700000" algn="tl">
                    <a:srgbClr val="C0C0C0"/>
                  </a:outerShdw>
                </a:effectLst>
                <a:latin typeface="Arial"/>
              </a:rPr>
              <a:t>……</a:t>
            </a:r>
            <a:r>
              <a:rPr lang="zh-CN" altLang="en-US" sz="2000" dirty="0">
                <a:effectLst>
                  <a:outerShdw blurRad="38100" dist="38100" dir="2700000" algn="tl">
                    <a:srgbClr val="C0C0C0"/>
                  </a:outerShdw>
                </a:effectLst>
                <a:latin typeface="宋体" pitchFamily="2" charset="-122"/>
              </a:rPr>
              <a:t>硬盘技术还在继续向前发展，更大容量的硬盘还将不断推出</a:t>
            </a:r>
            <a:r>
              <a:rPr lang="zh-CN" altLang="en-US" sz="2000" dirty="0" smtClean="0">
                <a:effectLst>
                  <a:outerShdw blurRad="38100" dist="38100" dir="2700000" algn="tl">
                    <a:srgbClr val="C0C0C0"/>
                  </a:outerShdw>
                </a:effectLst>
                <a:latin typeface="宋体" pitchFamily="2" charset="-122"/>
              </a:rPr>
              <a:t>。</a:t>
            </a:r>
            <a:endParaRPr lang="en-US" altLang="zh-CN" sz="2000" dirty="0" smtClean="0">
              <a:effectLst>
                <a:outerShdw blurRad="38100" dist="38100" dir="2700000" algn="tl">
                  <a:srgbClr val="C0C0C0"/>
                </a:outerShdw>
              </a:effectLst>
              <a:latin typeface="宋体" pitchFamily="2" charset="-122"/>
            </a:endParaRPr>
          </a:p>
          <a:p>
            <a:pPr marL="990600" lvl="1" indent="-533400">
              <a:lnSpc>
                <a:spcPct val="90000"/>
              </a:lnSpc>
            </a:pPr>
            <a:endParaRPr lang="zh-CN" altLang="en-US" sz="2000" dirty="0">
              <a:effectLst>
                <a:outerShdw blurRad="38100" dist="38100" dir="2700000" algn="tl">
                  <a:srgbClr val="C0C0C0"/>
                </a:outerShdw>
              </a:effectLst>
              <a:latin typeface="宋体" pitchFamily="2" charset="-122"/>
            </a:endParaRPr>
          </a:p>
          <a:p>
            <a:pPr marL="590550" indent="-533400">
              <a:lnSpc>
                <a:spcPct val="90000"/>
              </a:lnSpc>
              <a:buFont typeface="Wingdings" pitchFamily="2" charset="2"/>
              <a:buNone/>
            </a:pPr>
            <a:r>
              <a:rPr lang="zh-CN" altLang="en-US" sz="2400" dirty="0">
                <a:solidFill>
                  <a:schemeClr val="hlink"/>
                </a:solidFill>
                <a:effectLst>
                  <a:outerShdw blurRad="38100" dist="38100" dir="2700000" algn="tl">
                    <a:srgbClr val="C0C0C0"/>
                  </a:outerShdw>
                </a:effectLst>
                <a:latin typeface="宋体" pitchFamily="2" charset="-122"/>
              </a:rPr>
              <a:t>提示</a:t>
            </a:r>
            <a:r>
              <a:rPr lang="zh-CN" altLang="en-US" sz="2400" dirty="0">
                <a:effectLst>
                  <a:outerShdw blurRad="38100" dist="38100" dir="2700000" algn="tl">
                    <a:srgbClr val="C0C0C0"/>
                  </a:outerShdw>
                </a:effectLst>
                <a:latin typeface="宋体" pitchFamily="2" charset="-122"/>
              </a:rPr>
              <a:t>：许多人发现，计算机中显示出来的容量往往比硬盘容量的标称值要小。这是由于不同的单位转换关系造成的。我们知道，在计算机中</a:t>
            </a:r>
            <a:r>
              <a:rPr lang="en-US" altLang="zh-CN" sz="2400" dirty="0">
                <a:effectLst>
                  <a:outerShdw blurRad="38100" dist="38100" dir="2700000" algn="tl">
                    <a:srgbClr val="C0C0C0"/>
                  </a:outerShdw>
                </a:effectLst>
                <a:latin typeface="宋体" pitchFamily="2" charset="-122"/>
              </a:rPr>
              <a:t>1GB</a:t>
            </a:r>
            <a:r>
              <a:rPr lang="zh-CN" altLang="en-US" sz="2400" dirty="0">
                <a:effectLst>
                  <a:outerShdw blurRad="38100" dist="38100" dir="2700000" algn="tl">
                    <a:srgbClr val="C0C0C0"/>
                  </a:outerShdw>
                </a:effectLst>
                <a:latin typeface="宋体" pitchFamily="2" charset="-122"/>
              </a:rPr>
              <a:t>＝</a:t>
            </a:r>
            <a:r>
              <a:rPr lang="en-US" altLang="zh-CN" sz="2400" dirty="0">
                <a:effectLst>
                  <a:outerShdw blurRad="38100" dist="38100" dir="2700000" algn="tl">
                    <a:srgbClr val="C0C0C0"/>
                  </a:outerShdw>
                </a:effectLst>
                <a:latin typeface="宋体" pitchFamily="2" charset="-122"/>
              </a:rPr>
              <a:t>1024MB</a:t>
            </a:r>
            <a:r>
              <a:rPr lang="zh-CN" altLang="en-US" sz="2400" dirty="0">
                <a:effectLst>
                  <a:outerShdw blurRad="38100" dist="38100" dir="2700000" algn="tl">
                    <a:srgbClr val="C0C0C0"/>
                  </a:outerShdw>
                </a:effectLst>
                <a:latin typeface="宋体" pitchFamily="2" charset="-122"/>
              </a:rPr>
              <a:t>，而硬盘厂家通常是按照</a:t>
            </a:r>
            <a:r>
              <a:rPr lang="en-US" altLang="zh-CN" sz="2400" dirty="0">
                <a:effectLst>
                  <a:outerShdw blurRad="38100" dist="38100" dir="2700000" algn="tl">
                    <a:srgbClr val="C0C0C0"/>
                  </a:outerShdw>
                </a:effectLst>
                <a:latin typeface="宋体" pitchFamily="2" charset="-122"/>
              </a:rPr>
              <a:t>1G</a:t>
            </a:r>
            <a:r>
              <a:rPr lang="zh-CN" altLang="en-US" sz="2400" dirty="0">
                <a:effectLst>
                  <a:outerShdw blurRad="38100" dist="38100" dir="2700000" algn="tl">
                    <a:srgbClr val="C0C0C0"/>
                  </a:outerShdw>
                </a:effectLst>
                <a:latin typeface="宋体" pitchFamily="2" charset="-122"/>
              </a:rPr>
              <a:t>＝</a:t>
            </a:r>
            <a:r>
              <a:rPr lang="en-US" altLang="zh-CN" sz="2400" dirty="0">
                <a:effectLst>
                  <a:outerShdw blurRad="38100" dist="38100" dir="2700000" algn="tl">
                    <a:srgbClr val="C0C0C0"/>
                  </a:outerShdw>
                </a:effectLst>
                <a:latin typeface="宋体" pitchFamily="2" charset="-122"/>
              </a:rPr>
              <a:t>1000MB</a:t>
            </a:r>
            <a:r>
              <a:rPr lang="zh-CN" altLang="en-US" sz="2400" dirty="0">
                <a:effectLst>
                  <a:outerShdw blurRad="38100" dist="38100" dir="2700000" algn="tl">
                    <a:srgbClr val="C0C0C0"/>
                  </a:outerShdw>
                </a:effectLst>
                <a:latin typeface="宋体" pitchFamily="2" charset="-122"/>
              </a:rPr>
              <a:t>进行换算的。 </a:t>
            </a:r>
          </a:p>
        </p:txBody>
      </p:sp>
      <p:pic>
        <p:nvPicPr>
          <p:cNvPr id="191493" name="Picture 5" descr="harddisk"/>
          <p:cNvPicPr>
            <a:picLocks noChangeAspect="1" noChangeArrowheads="1"/>
          </p:cNvPicPr>
          <p:nvPr/>
        </p:nvPicPr>
        <p:blipFill>
          <a:blip r:embed="rId2" cstate="print">
            <a:clrChange>
              <a:clrFrom>
                <a:srgbClr val="FFFFFF"/>
              </a:clrFrom>
              <a:clrTo>
                <a:srgbClr val="FFFFFF">
                  <a:alpha val="0"/>
                </a:srgbClr>
              </a:clrTo>
            </a:clrChange>
          </a:blip>
          <a:srcRect b="11607"/>
          <a:stretch>
            <a:fillRect/>
          </a:stretch>
        </p:blipFill>
        <p:spPr bwMode="auto">
          <a:xfrm>
            <a:off x="1835696" y="2132856"/>
            <a:ext cx="2514600" cy="1368152"/>
          </a:xfrm>
          <a:prstGeom prst="rect">
            <a:avLst/>
          </a:prstGeom>
          <a:noFill/>
        </p:spPr>
      </p:pic>
      <p:pic>
        <p:nvPicPr>
          <p:cNvPr id="191494" name="Picture 6" descr="softdisk"/>
          <p:cNvPicPr>
            <a:picLocks noChangeAspect="1" noChangeArrowheads="1"/>
          </p:cNvPicPr>
          <p:nvPr/>
        </p:nvPicPr>
        <p:blipFill>
          <a:blip r:embed="rId3" cstate="print">
            <a:clrChange>
              <a:clrFrom>
                <a:srgbClr val="FBF7F7"/>
              </a:clrFrom>
              <a:clrTo>
                <a:srgbClr val="FBF7F7">
                  <a:alpha val="0"/>
                </a:srgbClr>
              </a:clrTo>
            </a:clrChange>
          </a:blip>
          <a:srcRect/>
          <a:stretch>
            <a:fillRect/>
          </a:stretch>
        </p:blipFill>
        <p:spPr bwMode="auto">
          <a:xfrm>
            <a:off x="5940152" y="2348880"/>
            <a:ext cx="971550" cy="99060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050"/>
          <p:cNvSpPr>
            <a:spLocks noGrp="1" noChangeArrowheads="1"/>
          </p:cNvSpPr>
          <p:nvPr>
            <p:ph type="title"/>
          </p:nvPr>
        </p:nvSpPr>
        <p:spPr/>
        <p:txBody>
          <a:bodyPr/>
          <a:lstStyle/>
          <a:p>
            <a:pPr algn="l"/>
            <a:r>
              <a:rPr lang="zh-CN" altLang="en-US" sz="3600" dirty="0" smtClean="0"/>
              <a:t>五、</a:t>
            </a:r>
            <a:r>
              <a:rPr lang="zh-CN" altLang="en-US" sz="3600" dirty="0"/>
              <a:t>盘符（驱动器号）的规定</a:t>
            </a:r>
          </a:p>
        </p:txBody>
      </p:sp>
      <p:sp>
        <p:nvSpPr>
          <p:cNvPr id="194563" name="Rectangle 2051"/>
          <p:cNvSpPr>
            <a:spLocks noGrp="1" noChangeArrowheads="1"/>
          </p:cNvSpPr>
          <p:nvPr>
            <p:ph idx="1"/>
          </p:nvPr>
        </p:nvSpPr>
        <p:spPr/>
        <p:txBody>
          <a:bodyPr/>
          <a:lstStyle/>
          <a:p>
            <a:pPr marL="609600" indent="-609600"/>
            <a:r>
              <a:rPr lang="zh-CN" altLang="en-US" dirty="0">
                <a:effectLst>
                  <a:outerShdw blurRad="38100" dist="38100" dir="2700000" algn="tl">
                    <a:srgbClr val="C0C0C0"/>
                  </a:outerShdw>
                </a:effectLst>
              </a:rPr>
              <a:t>盘符是计算机的磁盘驱动器的名称。它用字母命名，从 </a:t>
            </a:r>
            <a:r>
              <a:rPr lang="en-US" altLang="zh-CN" dirty="0">
                <a:effectLst>
                  <a:outerShdw blurRad="38100" dist="38100" dir="2700000" algn="tl">
                    <a:srgbClr val="C0C0C0"/>
                  </a:outerShdw>
                </a:effectLst>
              </a:rPr>
              <a:t>A </a:t>
            </a:r>
            <a:r>
              <a:rPr lang="zh-CN" altLang="en-US" dirty="0">
                <a:effectLst>
                  <a:outerShdw blurRad="38100" dist="38100" dir="2700000" algn="tl">
                    <a:srgbClr val="C0C0C0"/>
                  </a:outerShdw>
                </a:effectLst>
              </a:rPr>
              <a:t>开始，后跟冒号。</a:t>
            </a:r>
          </a:p>
          <a:p>
            <a:pPr marL="990600" lvl="1" indent="-533400"/>
            <a:r>
              <a:rPr lang="zh-CN" altLang="en-US" dirty="0">
                <a:solidFill>
                  <a:schemeClr val="tx2"/>
                </a:solidFill>
                <a:effectLst>
                  <a:outerShdw blurRad="38100" dist="38100" dir="2700000" algn="tl">
                    <a:srgbClr val="C0C0C0"/>
                  </a:outerShdw>
                </a:effectLst>
              </a:rPr>
              <a:t>软盘</a:t>
            </a:r>
            <a:r>
              <a:rPr lang="zh-CN" altLang="en-US" dirty="0">
                <a:effectLst>
                  <a:outerShdw blurRad="38100" dist="38100" dir="2700000" algn="tl">
                    <a:srgbClr val="C0C0C0"/>
                  </a:outerShdw>
                </a:effectLst>
              </a:rPr>
              <a:t>的盘符是</a:t>
            </a:r>
            <a:r>
              <a:rPr lang="en-US" altLang="zh-CN" dirty="0">
                <a:effectLst>
                  <a:outerShdw blurRad="38100" dist="38100" dir="2700000" algn="tl">
                    <a:srgbClr val="C0C0C0"/>
                  </a:outerShdw>
                </a:effectLst>
              </a:rPr>
              <a:t>A</a:t>
            </a:r>
            <a:r>
              <a:rPr lang="zh-CN" altLang="en-US" dirty="0">
                <a:effectLst>
                  <a:outerShdw blurRad="38100" dist="38100" dir="2700000" algn="tl">
                    <a:srgbClr val="C0C0C0"/>
                  </a:outerShdw>
                </a:effectLst>
              </a:rPr>
              <a:t>：或</a:t>
            </a:r>
            <a:r>
              <a:rPr lang="en-US" altLang="zh-CN" dirty="0">
                <a:effectLst>
                  <a:outerShdw blurRad="38100" dist="38100" dir="2700000" algn="tl">
                    <a:srgbClr val="C0C0C0"/>
                  </a:outerShdw>
                </a:effectLst>
              </a:rPr>
              <a:t>B</a:t>
            </a:r>
            <a:r>
              <a:rPr lang="zh-CN" altLang="en-US" dirty="0">
                <a:effectLst>
                  <a:outerShdw blurRad="38100" dist="38100" dir="2700000" algn="tl">
                    <a:srgbClr val="C0C0C0"/>
                  </a:outerShdw>
                </a:effectLst>
              </a:rPr>
              <a:t>：</a:t>
            </a:r>
          </a:p>
          <a:p>
            <a:pPr marL="990600" lvl="1" indent="-533400"/>
            <a:r>
              <a:rPr lang="zh-CN" altLang="en-US" dirty="0">
                <a:solidFill>
                  <a:schemeClr val="tx2"/>
                </a:solidFill>
                <a:effectLst>
                  <a:outerShdw blurRad="38100" dist="38100" dir="2700000" algn="tl">
                    <a:srgbClr val="C0C0C0"/>
                  </a:outerShdw>
                </a:effectLst>
              </a:rPr>
              <a:t>硬盘</a:t>
            </a:r>
            <a:r>
              <a:rPr lang="zh-CN" altLang="en-US" dirty="0">
                <a:effectLst>
                  <a:outerShdw blurRad="38100" dist="38100" dir="2700000" algn="tl">
                    <a:srgbClr val="C0C0C0"/>
                  </a:outerShdw>
                </a:effectLst>
              </a:rPr>
              <a:t>的盘符是</a:t>
            </a:r>
            <a:r>
              <a:rPr lang="en-US" altLang="zh-CN" dirty="0">
                <a:effectLst>
                  <a:outerShdw blurRad="38100" dist="38100" dir="2700000" algn="tl">
                    <a:srgbClr val="C0C0C0"/>
                  </a:outerShdw>
                </a:effectLst>
              </a:rPr>
              <a:t>C</a:t>
            </a:r>
            <a:r>
              <a:rPr lang="zh-CN" altLang="en-US" dirty="0">
                <a:effectLst>
                  <a:outerShdw blurRad="38100" dist="38100" dir="2700000" algn="tl">
                    <a:srgbClr val="C0C0C0"/>
                  </a:outerShdw>
                </a:effectLst>
              </a:rPr>
              <a:t>：、</a:t>
            </a:r>
            <a:r>
              <a:rPr lang="en-US" altLang="zh-CN" dirty="0">
                <a:effectLst>
                  <a:outerShdw blurRad="38100" dist="38100" dir="2700000" algn="tl">
                    <a:srgbClr val="C0C0C0"/>
                  </a:outerShdw>
                </a:effectLst>
              </a:rPr>
              <a:t>D</a:t>
            </a:r>
            <a:r>
              <a:rPr lang="zh-CN" altLang="en-US" dirty="0">
                <a:effectLst>
                  <a:outerShdw blurRad="38100" dist="38100" dir="2700000" algn="tl">
                    <a:srgbClr val="C0C0C0"/>
                  </a:outerShdw>
                </a:effectLst>
              </a:rPr>
              <a:t>：、</a:t>
            </a:r>
            <a:r>
              <a:rPr lang="en-US" altLang="zh-CN" dirty="0">
                <a:effectLst>
                  <a:outerShdw blurRad="38100" dist="38100" dir="2700000" algn="tl">
                    <a:srgbClr val="C0C0C0"/>
                  </a:outerShdw>
                </a:effectLst>
              </a:rPr>
              <a:t>E</a:t>
            </a:r>
            <a:r>
              <a:rPr lang="zh-CN" altLang="en-US" dirty="0">
                <a:effectLst>
                  <a:outerShdw blurRad="38100" dist="38100" dir="2700000" algn="tl">
                    <a:srgbClr val="C0C0C0"/>
                  </a:outerShdw>
                </a:effectLst>
              </a:rPr>
              <a:t>：</a:t>
            </a:r>
            <a:r>
              <a:rPr lang="en-US" altLang="zh-CN" dirty="0">
                <a:effectLst>
                  <a:outerShdw blurRad="38100" dist="38100" dir="2700000" algn="tl">
                    <a:srgbClr val="C0C0C0"/>
                  </a:outerShdw>
                </a:effectLst>
                <a:latin typeface="Arial"/>
              </a:rPr>
              <a:t>……</a:t>
            </a:r>
            <a:endParaRPr lang="en-US" altLang="zh-CN" dirty="0">
              <a:effectLst>
                <a:outerShdw blurRad="38100" dist="38100" dir="2700000" algn="tl">
                  <a:srgbClr val="C0C0C0"/>
                </a:outerShdw>
              </a:effectLst>
            </a:endParaRPr>
          </a:p>
          <a:p>
            <a:pPr marL="990600" lvl="1" indent="-533400"/>
            <a:r>
              <a:rPr lang="zh-CN" altLang="en-US" dirty="0">
                <a:solidFill>
                  <a:schemeClr val="tx2"/>
                </a:solidFill>
                <a:effectLst>
                  <a:outerShdw blurRad="38100" dist="38100" dir="2700000" algn="tl">
                    <a:srgbClr val="C0C0C0"/>
                  </a:outerShdw>
                </a:effectLst>
              </a:rPr>
              <a:t>光盘</a:t>
            </a:r>
            <a:r>
              <a:rPr lang="zh-CN" altLang="en-US" dirty="0">
                <a:effectLst>
                  <a:outerShdw blurRad="38100" dist="38100" dir="2700000" algn="tl">
                    <a:srgbClr val="C0C0C0"/>
                  </a:outerShdw>
                </a:effectLst>
              </a:rPr>
              <a:t>的盘符：接在硬盘符之后</a:t>
            </a:r>
          </a:p>
          <a:p>
            <a:pPr marL="990600" lvl="1" indent="-533400"/>
            <a:r>
              <a:rPr lang="zh-CN" altLang="en-US" dirty="0">
                <a:solidFill>
                  <a:schemeClr val="tx2"/>
                </a:solidFill>
                <a:effectLst>
                  <a:outerShdw blurRad="38100" dist="38100" dir="2700000" algn="tl">
                    <a:srgbClr val="C0C0C0"/>
                  </a:outerShdw>
                </a:effectLst>
              </a:rPr>
              <a:t>移动磁盘</a:t>
            </a:r>
            <a:r>
              <a:rPr lang="zh-CN" altLang="en-US" dirty="0">
                <a:effectLst>
                  <a:outerShdw blurRad="38100" dist="38100" dir="2700000" algn="tl">
                    <a:srgbClr val="C0C0C0"/>
                  </a:outerShdw>
                </a:effectLst>
              </a:rPr>
              <a:t>的盘符：依次后推</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2"/>
          <p:cNvSpPr>
            <a:spLocks noGrp="1" noChangeArrowheads="1"/>
          </p:cNvSpPr>
          <p:nvPr>
            <p:ph type="title"/>
          </p:nvPr>
        </p:nvSpPr>
        <p:spPr/>
        <p:txBody>
          <a:bodyPr/>
          <a:lstStyle/>
          <a:p>
            <a:r>
              <a:rPr lang="zh-CN" altLang="en-US"/>
              <a:t>复习</a:t>
            </a:r>
            <a:r>
              <a:rPr lang="en-US" altLang="zh-CN"/>
              <a:t>&amp;</a:t>
            </a:r>
            <a:r>
              <a:rPr lang="zh-CN" altLang="en-US"/>
              <a:t>提问</a:t>
            </a:r>
          </a:p>
        </p:txBody>
      </p:sp>
      <p:sp>
        <p:nvSpPr>
          <p:cNvPr id="397315" name="Rectangle 3"/>
          <p:cNvSpPr>
            <a:spLocks noGrp="1" noChangeArrowheads="1"/>
          </p:cNvSpPr>
          <p:nvPr>
            <p:ph type="body" idx="1"/>
          </p:nvPr>
        </p:nvSpPr>
        <p:spPr>
          <a:ln/>
        </p:spPr>
        <p:txBody>
          <a:bodyPr/>
          <a:lstStyle/>
          <a:p>
            <a:pPr marL="609600" indent="-609600">
              <a:buFont typeface="+mj-lt"/>
              <a:buAutoNum type="arabicPeriod" startAt="4"/>
            </a:pPr>
            <a:r>
              <a:rPr lang="zh-CN" altLang="en-US" sz="2400" dirty="0"/>
              <a:t>什么是计算机病毒？</a:t>
            </a:r>
          </a:p>
          <a:p>
            <a:pPr marL="1371600" lvl="2" indent="-457200">
              <a:buFont typeface="Wingdings" pitchFamily="2" charset="2"/>
              <a:buAutoNum type="arabicPeriod"/>
            </a:pPr>
            <a:endParaRPr lang="zh-CN" altLang="en-US" sz="2000" dirty="0"/>
          </a:p>
          <a:p>
            <a:pPr marL="1371600" lvl="2" indent="-457200">
              <a:buFont typeface="Wingdings" pitchFamily="2" charset="2"/>
              <a:buAutoNum type="arabicPeriod"/>
            </a:pPr>
            <a:endParaRPr lang="zh-CN" altLang="en-US" sz="1800" dirty="0"/>
          </a:p>
          <a:p>
            <a:pPr marL="1371600" lvl="2" indent="-457200">
              <a:buFont typeface="Wingdings" pitchFamily="2" charset="2"/>
              <a:buAutoNum type="arabicPeriod"/>
            </a:pPr>
            <a:endParaRPr lang="zh-CN" altLang="en-US" sz="1800" dirty="0"/>
          </a:p>
          <a:p>
            <a:pPr marL="609600" indent="-609600">
              <a:buFont typeface="Wingdings" pitchFamily="2" charset="2"/>
              <a:buAutoNum type="arabicPeriod" startAt="4"/>
            </a:pPr>
            <a:r>
              <a:rPr lang="zh-CN" altLang="en-US" sz="2400" dirty="0"/>
              <a:t>计算机病毒有哪些特点？</a:t>
            </a:r>
          </a:p>
          <a:p>
            <a:pPr marL="1371600" lvl="2" indent="-457200">
              <a:buFont typeface="Wingdings" pitchFamily="2" charset="2"/>
              <a:buAutoNum type="arabicPeriod"/>
            </a:pPr>
            <a:endParaRPr lang="zh-CN" altLang="en-US" sz="1800" dirty="0"/>
          </a:p>
          <a:p>
            <a:pPr marL="1371600" lvl="2" indent="-457200">
              <a:buFont typeface="Wingdings" pitchFamily="2" charset="2"/>
              <a:buAutoNum type="arabicPeriod"/>
            </a:pPr>
            <a:endParaRPr lang="zh-CN" altLang="en-US" sz="1800" dirty="0"/>
          </a:p>
          <a:p>
            <a:pPr marL="609600" indent="-609600">
              <a:buFont typeface="Wingdings" pitchFamily="2" charset="2"/>
              <a:buAutoNum type="arabicPeriod" startAt="4"/>
            </a:pPr>
            <a:r>
              <a:rPr lang="zh-CN" altLang="en-US" sz="2400" dirty="0"/>
              <a:t>计算机病毒有哪些传播途径？</a:t>
            </a:r>
          </a:p>
          <a:p>
            <a:pPr marL="1371600" lvl="2" indent="-457200">
              <a:buFont typeface="Wingdings" pitchFamily="2" charset="2"/>
              <a:buAutoNum type="arabicPeriod"/>
            </a:pPr>
            <a:endParaRPr lang="zh-CN" altLang="en-US" sz="1800" dirty="0"/>
          </a:p>
          <a:p>
            <a:pPr marL="1371600" lvl="2" indent="-457200">
              <a:buFont typeface="Wingdings" pitchFamily="2" charset="2"/>
              <a:buAutoNum type="arabicPeriod"/>
            </a:pPr>
            <a:endParaRPr lang="zh-CN" altLang="en-US" sz="1800" dirty="0"/>
          </a:p>
          <a:p>
            <a:pPr marL="609600" indent="-609600">
              <a:buFont typeface="Wingdings" pitchFamily="2" charset="2"/>
              <a:buAutoNum type="arabicPeriod" startAt="4"/>
            </a:pPr>
            <a:r>
              <a:rPr lang="zh-CN" altLang="en-US" sz="2400" dirty="0"/>
              <a:t>计算机病毒有哪些防治方法？</a:t>
            </a:r>
          </a:p>
        </p:txBody>
      </p:sp>
      <p:sp>
        <p:nvSpPr>
          <p:cNvPr id="397316" name="Rectangle 4"/>
          <p:cNvSpPr>
            <a:spLocks noChangeArrowheads="1"/>
          </p:cNvSpPr>
          <p:nvPr/>
        </p:nvSpPr>
        <p:spPr bwMode="auto">
          <a:xfrm>
            <a:off x="1114425" y="1773238"/>
            <a:ext cx="7058025" cy="1008062"/>
          </a:xfrm>
          <a:prstGeom prst="rect">
            <a:avLst/>
          </a:prstGeom>
          <a:solidFill>
            <a:srgbClr val="D1F3FD"/>
          </a:solidFill>
          <a:ln w="9525">
            <a:solidFill>
              <a:srgbClr val="9B8F89"/>
            </a:solidFill>
            <a:miter lim="800000"/>
            <a:headEnd/>
            <a:tailEnd/>
          </a:ln>
          <a:effectLst/>
        </p:spPr>
        <p:txBody>
          <a:bodyPr/>
          <a:lstStyle/>
          <a:p>
            <a:r>
              <a:rPr kumimoji="1" lang="zh-CN" altLang="en-US" sz="2000">
                <a:latin typeface="AdobeSongStd-Light-Acro" charset="-122"/>
                <a:ea typeface="AdobeSongStd-Light-Acro" charset="-122"/>
              </a:rPr>
              <a:t>答：</a:t>
            </a:r>
            <a:r>
              <a:rPr lang="zh-CN" altLang="en-US" sz="2000"/>
              <a:t>计算机病毒（</a:t>
            </a:r>
            <a:r>
              <a:rPr lang="en-US" altLang="zh-CN" sz="2000"/>
              <a:t>Computer Viruses</a:t>
            </a:r>
            <a:r>
              <a:rPr lang="zh-CN" altLang="en-US" sz="2000"/>
              <a:t>）是一种人为编制的具有破坏性的计算机指令或程序，它具有自我复制能力，通过非授权入侵隐藏在可执行文件或数据文件中。</a:t>
            </a:r>
          </a:p>
        </p:txBody>
      </p:sp>
      <p:sp>
        <p:nvSpPr>
          <p:cNvPr id="397317" name="Rectangle 5"/>
          <p:cNvSpPr>
            <a:spLocks noChangeArrowheads="1"/>
          </p:cNvSpPr>
          <p:nvPr/>
        </p:nvSpPr>
        <p:spPr bwMode="auto">
          <a:xfrm>
            <a:off x="1117600" y="3284538"/>
            <a:ext cx="6983413" cy="431800"/>
          </a:xfrm>
          <a:prstGeom prst="rect">
            <a:avLst/>
          </a:prstGeom>
          <a:solidFill>
            <a:srgbClr val="D1F3FD"/>
          </a:solidFill>
          <a:ln w="9525">
            <a:solidFill>
              <a:srgbClr val="9B8F89"/>
            </a:solidFill>
            <a:miter lim="800000"/>
            <a:headEnd/>
            <a:tailEnd/>
          </a:ln>
          <a:effectLst/>
        </p:spPr>
        <p:txBody>
          <a:bodyPr/>
          <a:lstStyle/>
          <a:p>
            <a:pPr marL="342900" indent="-342900"/>
            <a:r>
              <a:rPr lang="zh-CN" altLang="en-US" sz="2000"/>
              <a:t>答：传染性、破坏性、隐蔽性、潜伏性、激发性。</a:t>
            </a:r>
          </a:p>
        </p:txBody>
      </p:sp>
      <p:sp>
        <p:nvSpPr>
          <p:cNvPr id="397318" name="Rectangle 6"/>
          <p:cNvSpPr>
            <a:spLocks noChangeArrowheads="1"/>
          </p:cNvSpPr>
          <p:nvPr/>
        </p:nvSpPr>
        <p:spPr bwMode="auto">
          <a:xfrm>
            <a:off x="1117600" y="4437063"/>
            <a:ext cx="6983413" cy="431800"/>
          </a:xfrm>
          <a:prstGeom prst="rect">
            <a:avLst/>
          </a:prstGeom>
          <a:solidFill>
            <a:srgbClr val="D1F3FD"/>
          </a:solidFill>
          <a:ln w="9525">
            <a:solidFill>
              <a:srgbClr val="9B8F89"/>
            </a:solidFill>
            <a:miter lim="800000"/>
            <a:headEnd/>
            <a:tailEnd/>
          </a:ln>
          <a:effectLst/>
        </p:spPr>
        <p:txBody>
          <a:bodyPr/>
          <a:lstStyle/>
          <a:p>
            <a:pPr marL="342900" indent="-342900"/>
            <a:r>
              <a:rPr lang="zh-CN" altLang="en-US" sz="2000"/>
              <a:t>答：</a:t>
            </a:r>
            <a:r>
              <a:rPr lang="en-US" altLang="zh-CN" sz="2000"/>
              <a:t>1</a:t>
            </a:r>
            <a:r>
              <a:rPr lang="zh-CN" altLang="en-US" sz="2000"/>
              <a:t>）磁盘拷贝、</a:t>
            </a:r>
            <a:r>
              <a:rPr lang="en-US" altLang="zh-CN" sz="2000"/>
              <a:t>2</a:t>
            </a:r>
            <a:r>
              <a:rPr lang="zh-CN" altLang="en-US" sz="2000"/>
              <a:t>）网络下载；</a:t>
            </a:r>
            <a:r>
              <a:rPr lang="en-US" altLang="zh-CN" sz="2000"/>
              <a:t>3</a:t>
            </a:r>
            <a:r>
              <a:rPr lang="zh-CN" altLang="en-US" sz="2000"/>
              <a:t>）接收电子邮件</a:t>
            </a:r>
          </a:p>
        </p:txBody>
      </p:sp>
      <p:sp>
        <p:nvSpPr>
          <p:cNvPr id="397319" name="Rectangle 7"/>
          <p:cNvSpPr>
            <a:spLocks noChangeArrowheads="1"/>
          </p:cNvSpPr>
          <p:nvPr/>
        </p:nvSpPr>
        <p:spPr bwMode="auto">
          <a:xfrm>
            <a:off x="1116013" y="5445125"/>
            <a:ext cx="7056437" cy="936625"/>
          </a:xfrm>
          <a:prstGeom prst="rect">
            <a:avLst/>
          </a:prstGeom>
          <a:solidFill>
            <a:srgbClr val="D1F3FD"/>
          </a:solidFill>
          <a:ln w="9525">
            <a:solidFill>
              <a:srgbClr val="9B8F89"/>
            </a:solidFill>
            <a:miter lim="800000"/>
            <a:headEnd/>
            <a:tailEnd/>
          </a:ln>
          <a:effectLst/>
        </p:spPr>
        <p:txBody>
          <a:bodyPr/>
          <a:lstStyle/>
          <a:p>
            <a:pPr marL="342900" indent="-342900"/>
            <a:r>
              <a:rPr lang="zh-CN" altLang="en-US" sz="2000"/>
              <a:t>答：</a:t>
            </a:r>
            <a:r>
              <a:rPr lang="en-US" altLang="zh-CN" sz="2000"/>
              <a:t>1</a:t>
            </a:r>
            <a:r>
              <a:rPr lang="zh-CN" altLang="en-US" sz="2000"/>
              <a:t>）管理措施：不使用来历不明的磁盘、磁盘备份、经常进行病毒检测等；</a:t>
            </a:r>
            <a:r>
              <a:rPr lang="en-US" altLang="zh-CN" sz="2000"/>
              <a:t>2</a:t>
            </a:r>
            <a:r>
              <a:rPr lang="zh-CN" altLang="en-US" sz="2000"/>
              <a:t>）技术措施：杀毒软件（</a:t>
            </a:r>
            <a:r>
              <a:rPr lang="en-US" altLang="zh-CN" sz="2000"/>
              <a:t>Norton</a:t>
            </a:r>
            <a:r>
              <a:rPr lang="zh-CN" altLang="en-US" sz="2000"/>
              <a:t>、金山毒霸等）、防病毒卡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97316"/>
                                        </p:tgtEl>
                                        <p:attrNameLst>
                                          <p:attrName>style.visibility</p:attrName>
                                        </p:attrNameLst>
                                      </p:cBhvr>
                                      <p:to>
                                        <p:strVal val="visible"/>
                                      </p:to>
                                    </p:set>
                                    <p:animEffect transition="in" filter="wipe(left)">
                                      <p:cBhvr>
                                        <p:cTn id="7" dur="500"/>
                                        <p:tgtEl>
                                          <p:spTgt spid="3973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97317"/>
                                        </p:tgtEl>
                                        <p:attrNameLst>
                                          <p:attrName>style.visibility</p:attrName>
                                        </p:attrNameLst>
                                      </p:cBhvr>
                                      <p:to>
                                        <p:strVal val="visible"/>
                                      </p:to>
                                    </p:set>
                                    <p:animEffect transition="in" filter="wipe(left)">
                                      <p:cBhvr>
                                        <p:cTn id="12" dur="500"/>
                                        <p:tgtEl>
                                          <p:spTgt spid="3973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97318"/>
                                        </p:tgtEl>
                                        <p:attrNameLst>
                                          <p:attrName>style.visibility</p:attrName>
                                        </p:attrNameLst>
                                      </p:cBhvr>
                                      <p:to>
                                        <p:strVal val="visible"/>
                                      </p:to>
                                    </p:set>
                                    <p:animEffect transition="in" filter="wipe(left)">
                                      <p:cBhvr>
                                        <p:cTn id="17" dur="500"/>
                                        <p:tgtEl>
                                          <p:spTgt spid="3973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97319"/>
                                        </p:tgtEl>
                                        <p:attrNameLst>
                                          <p:attrName>style.visibility</p:attrName>
                                        </p:attrNameLst>
                                      </p:cBhvr>
                                      <p:to>
                                        <p:strVal val="visible"/>
                                      </p:to>
                                    </p:set>
                                    <p:animEffect transition="in" filter="wipe(left)">
                                      <p:cBhvr>
                                        <p:cTn id="22" dur="500"/>
                                        <p:tgtEl>
                                          <p:spTgt spid="397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7316" grpId="0" animBg="1" autoUpdateAnimBg="0"/>
      <p:bldP spid="397317" grpId="0" animBg="1" autoUpdateAnimBg="0"/>
      <p:bldP spid="397318" grpId="0" animBg="1" autoUpdateAnimBg="0"/>
      <p:bldP spid="397319" grpId="0" animBg="1"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pPr algn="l"/>
            <a:r>
              <a:rPr lang="zh-CN" altLang="en-US" sz="3200" dirty="0" smtClean="0">
                <a:solidFill>
                  <a:srgbClr val="3200C0"/>
                </a:solidFill>
              </a:rPr>
              <a:t>实作</a:t>
            </a:r>
            <a:r>
              <a:rPr lang="en-US" altLang="zh-CN" sz="3200" dirty="0" smtClean="0">
                <a:solidFill>
                  <a:srgbClr val="3200C0"/>
                </a:solidFill>
              </a:rPr>
              <a:t>1</a:t>
            </a:r>
            <a:r>
              <a:rPr lang="zh-CN" altLang="en-US" sz="3200" dirty="0">
                <a:solidFill>
                  <a:srgbClr val="3200C0"/>
                </a:solidFill>
              </a:rPr>
              <a:t>：查看硬盘属性和设置卷标</a:t>
            </a:r>
          </a:p>
        </p:txBody>
      </p:sp>
      <p:sp>
        <p:nvSpPr>
          <p:cNvPr id="144387" name="Rectangle 3"/>
          <p:cNvSpPr>
            <a:spLocks noGrp="1" noChangeArrowheads="1"/>
          </p:cNvSpPr>
          <p:nvPr>
            <p:ph idx="1"/>
          </p:nvPr>
        </p:nvSpPr>
        <p:spPr/>
        <p:txBody>
          <a:bodyPr/>
          <a:lstStyle/>
          <a:p>
            <a:pPr marL="609600" indent="-609600" eaLnBrk="0" hangingPunct="0">
              <a:spcBef>
                <a:spcPct val="0"/>
              </a:spcBef>
              <a:buFont typeface="Wingdings" pitchFamily="2" charset="2"/>
              <a:buNone/>
            </a:pPr>
            <a:r>
              <a:rPr lang="zh-CN" altLang="en-US" sz="2800" b="1">
                <a:solidFill>
                  <a:schemeClr val="tx2"/>
                </a:solidFill>
                <a:effectLst>
                  <a:outerShdw blurRad="38100" dist="38100" dir="2700000" algn="tl">
                    <a:srgbClr val="C0C0C0"/>
                  </a:outerShdw>
                </a:effectLst>
                <a:ea typeface="黑体" pitchFamily="49" charset="-122"/>
              </a:rPr>
              <a:t>任务</a:t>
            </a:r>
            <a:r>
              <a:rPr lang="en-US" altLang="zh-CN" sz="2800" b="1">
                <a:solidFill>
                  <a:schemeClr val="tx2"/>
                </a:solidFill>
                <a:effectLst>
                  <a:outerShdw blurRad="38100" dist="38100" dir="2700000" algn="tl">
                    <a:srgbClr val="C0C0C0"/>
                  </a:outerShdw>
                </a:effectLst>
                <a:ea typeface="黑体" pitchFamily="49" charset="-122"/>
              </a:rPr>
              <a:t>1</a:t>
            </a:r>
            <a:r>
              <a:rPr lang="zh-CN" altLang="en-US" sz="2800" b="1">
                <a:effectLst>
                  <a:outerShdw blurRad="38100" dist="38100" dir="2700000" algn="tl">
                    <a:srgbClr val="C0C0C0"/>
                  </a:outerShdw>
                </a:effectLst>
              </a:rPr>
              <a:t>：分别查看</a:t>
            </a:r>
            <a:r>
              <a:rPr lang="en-US" altLang="zh-CN" sz="2800" b="1">
                <a:effectLst>
                  <a:outerShdw blurRad="38100" dist="38100" dir="2700000" algn="tl">
                    <a:srgbClr val="C0C0C0"/>
                  </a:outerShdw>
                </a:effectLst>
              </a:rPr>
              <a:t>C</a:t>
            </a:r>
            <a:r>
              <a:rPr lang="zh-CN" altLang="en-US" sz="2800" b="1">
                <a:effectLst>
                  <a:outerShdw blurRad="38100" dist="38100" dir="2700000" algn="tl">
                    <a:srgbClr val="C0C0C0"/>
                  </a:outerShdw>
                </a:effectLst>
              </a:rPr>
              <a:t>：、</a:t>
            </a:r>
            <a:r>
              <a:rPr lang="en-US" altLang="zh-CN" sz="2800" b="1">
                <a:effectLst>
                  <a:outerShdw blurRad="38100" dist="38100" dir="2700000" algn="tl">
                    <a:srgbClr val="C0C0C0"/>
                  </a:outerShdw>
                </a:effectLst>
              </a:rPr>
              <a:t>D</a:t>
            </a:r>
            <a:r>
              <a:rPr lang="zh-CN" altLang="en-US" sz="2800" b="1">
                <a:effectLst>
                  <a:outerShdw blurRad="38100" dist="38100" dir="2700000" algn="tl">
                    <a:srgbClr val="C0C0C0"/>
                  </a:outerShdw>
                </a:effectLst>
              </a:rPr>
              <a:t>：、</a:t>
            </a:r>
            <a:r>
              <a:rPr lang="en-US" altLang="zh-CN" sz="2800" b="1">
                <a:effectLst>
                  <a:outerShdw blurRad="38100" dist="38100" dir="2700000" algn="tl">
                    <a:srgbClr val="C0C0C0"/>
                  </a:outerShdw>
                </a:effectLst>
              </a:rPr>
              <a:t>E</a:t>
            </a:r>
            <a:r>
              <a:rPr lang="zh-CN" altLang="en-US" sz="2800" b="1">
                <a:effectLst>
                  <a:outerShdw blurRad="38100" dist="38100" dir="2700000" algn="tl">
                    <a:srgbClr val="C0C0C0"/>
                  </a:outerShdw>
                </a:effectLst>
              </a:rPr>
              <a:t>：盘的类型、文件系统、空间大小、卷标信息等属性。</a:t>
            </a:r>
          </a:p>
          <a:p>
            <a:pPr marL="609600" indent="-609600" eaLnBrk="0" hangingPunct="0">
              <a:spcBef>
                <a:spcPct val="0"/>
              </a:spcBef>
              <a:buFont typeface="Wingdings" pitchFamily="2" charset="2"/>
              <a:buNone/>
            </a:pPr>
            <a:endParaRPr lang="zh-CN" altLang="en-US" sz="2800" b="1">
              <a:solidFill>
                <a:schemeClr val="tx2"/>
              </a:solidFill>
              <a:effectLst>
                <a:outerShdw blurRad="38100" dist="38100" dir="2700000" algn="tl">
                  <a:srgbClr val="C0C0C0"/>
                </a:outerShdw>
              </a:effectLst>
              <a:ea typeface="黑体" pitchFamily="49" charset="-122"/>
            </a:endParaRPr>
          </a:p>
          <a:p>
            <a:pPr marL="609600" indent="-609600" eaLnBrk="0" hangingPunct="0">
              <a:spcBef>
                <a:spcPct val="0"/>
              </a:spcBef>
              <a:buFont typeface="Wingdings" pitchFamily="2" charset="2"/>
              <a:buNone/>
            </a:pPr>
            <a:r>
              <a:rPr lang="zh-CN" altLang="en-US" sz="2800" b="1">
                <a:solidFill>
                  <a:schemeClr val="tx2"/>
                </a:solidFill>
                <a:effectLst>
                  <a:outerShdw blurRad="38100" dist="38100" dir="2700000" algn="tl">
                    <a:srgbClr val="C0C0C0"/>
                  </a:outerShdw>
                </a:effectLst>
                <a:ea typeface="黑体" pitchFamily="49" charset="-122"/>
              </a:rPr>
              <a:t>任务</a:t>
            </a:r>
            <a:r>
              <a:rPr lang="en-US" altLang="zh-CN" sz="2800" b="1">
                <a:solidFill>
                  <a:schemeClr val="tx2"/>
                </a:solidFill>
                <a:effectLst>
                  <a:outerShdw blurRad="38100" dist="38100" dir="2700000" algn="tl">
                    <a:srgbClr val="C0C0C0"/>
                  </a:outerShdw>
                </a:effectLst>
                <a:ea typeface="黑体" pitchFamily="49" charset="-122"/>
              </a:rPr>
              <a:t>2</a:t>
            </a:r>
            <a:r>
              <a:rPr lang="zh-CN" altLang="en-US" sz="2800" b="1">
                <a:effectLst>
                  <a:outerShdw blurRad="38100" dist="38100" dir="2700000" algn="tl">
                    <a:srgbClr val="C0C0C0"/>
                  </a:outerShdw>
                </a:effectLst>
              </a:rPr>
              <a:t>：将</a:t>
            </a:r>
            <a:r>
              <a:rPr lang="en-US" altLang="zh-CN" sz="2800" b="1">
                <a:effectLst>
                  <a:outerShdw blurRad="38100" dist="38100" dir="2700000" algn="tl">
                    <a:srgbClr val="C0C0C0"/>
                  </a:outerShdw>
                </a:effectLst>
              </a:rPr>
              <a:t>E</a:t>
            </a:r>
            <a:r>
              <a:rPr lang="zh-CN" altLang="en-US" sz="2800" b="1">
                <a:effectLst>
                  <a:outerShdw blurRad="38100" dist="38100" dir="2700000" algn="tl">
                    <a:srgbClr val="C0C0C0"/>
                  </a:outerShdw>
                </a:effectLst>
              </a:rPr>
              <a:t>：盘的卷标设置为</a:t>
            </a:r>
            <a:r>
              <a:rPr lang="zh-CN" altLang="en-US" sz="2800" b="1">
                <a:effectLst>
                  <a:outerShdw blurRad="38100" dist="38100" dir="2700000" algn="tl">
                    <a:srgbClr val="C0C0C0"/>
                  </a:outerShdw>
                </a:effectLst>
                <a:latin typeface="Arial"/>
              </a:rPr>
              <a:t>“</a:t>
            </a:r>
            <a:r>
              <a:rPr lang="zh-CN" altLang="en-US" sz="2800" b="1">
                <a:effectLst>
                  <a:outerShdw blurRad="38100" dist="38100" dir="2700000" algn="tl">
                    <a:srgbClr val="C0C0C0"/>
                  </a:outerShdw>
                </a:effectLst>
              </a:rPr>
              <a:t>用户数据</a:t>
            </a:r>
            <a:r>
              <a:rPr lang="zh-CN" altLang="en-US" sz="2800" b="1">
                <a:effectLst>
                  <a:outerShdw blurRad="38100" dist="38100" dir="2700000" algn="tl">
                    <a:srgbClr val="C0C0C0"/>
                  </a:outerShdw>
                </a:effectLst>
                <a:latin typeface="Arial"/>
              </a:rPr>
              <a:t>”</a:t>
            </a:r>
            <a:endParaRPr lang="zh-CN" altLang="en-US" sz="2800" b="1">
              <a:effectLst>
                <a:outerShdw blurRad="38100" dist="38100" dir="2700000" algn="tl">
                  <a:srgbClr val="C0C0C0"/>
                </a:outerShdw>
              </a:effectLst>
            </a:endParaRPr>
          </a:p>
          <a:p>
            <a:pPr marL="609600" indent="-609600" eaLnBrk="0" hangingPunct="0">
              <a:spcBef>
                <a:spcPct val="0"/>
              </a:spcBef>
              <a:buFont typeface="Wingdings" pitchFamily="2" charset="2"/>
              <a:buNone/>
            </a:pPr>
            <a:endParaRPr lang="zh-CN" altLang="en-US" sz="2800" b="1">
              <a:effectLst>
                <a:outerShdw blurRad="38100" dist="38100" dir="2700000" algn="tl">
                  <a:srgbClr val="C0C0C0"/>
                </a:outerShdw>
              </a:effectLst>
            </a:endParaRPr>
          </a:p>
          <a:p>
            <a:pPr marL="609600" indent="-609600" eaLnBrk="0" hangingPunct="0">
              <a:spcBef>
                <a:spcPct val="0"/>
              </a:spcBef>
              <a:buFont typeface="Wingdings" pitchFamily="2" charset="2"/>
              <a:buNone/>
            </a:pPr>
            <a:endParaRPr lang="zh-CN" altLang="en-US" sz="2800" b="1">
              <a:effectLst>
                <a:outerShdw blurRad="38100" dist="38100" dir="2700000" algn="tl">
                  <a:srgbClr val="C0C0C0"/>
                </a:outerShdw>
              </a:effectLst>
            </a:endParaRPr>
          </a:p>
          <a:p>
            <a:pPr marL="990600" lvl="1" indent="-533400" eaLnBrk="0" hangingPunct="0">
              <a:spcBef>
                <a:spcPct val="0"/>
              </a:spcBef>
              <a:buFont typeface="Wingdings" pitchFamily="2" charset="2"/>
              <a:buNone/>
            </a:pPr>
            <a:r>
              <a:rPr lang="zh-CN" altLang="en-US" sz="2400" b="1">
                <a:solidFill>
                  <a:schemeClr val="hlink"/>
                </a:solidFill>
                <a:effectLst>
                  <a:outerShdw blurRad="38100" dist="38100" dir="2700000" algn="tl">
                    <a:srgbClr val="C0C0C0"/>
                  </a:outerShdw>
                </a:effectLst>
              </a:rPr>
              <a:t>提示</a:t>
            </a:r>
            <a:r>
              <a:rPr lang="zh-CN" altLang="en-US" sz="2400" b="1">
                <a:effectLst>
                  <a:outerShdw blurRad="38100" dist="38100" dir="2700000" algn="tl">
                    <a:srgbClr val="C0C0C0"/>
                  </a:outerShdw>
                </a:effectLst>
              </a:rPr>
              <a:t>：一个硬盘可以划分为若干个存储区域，每个区域称为一个卷，而每个卷可以用一个名称来标识，这个标识称为</a:t>
            </a:r>
            <a:r>
              <a:rPr lang="zh-CN" altLang="en-US" sz="2400" b="1">
                <a:effectLst>
                  <a:outerShdw blurRad="38100" dist="38100" dir="2700000" algn="tl">
                    <a:srgbClr val="C0C0C0"/>
                  </a:outerShdw>
                </a:effectLst>
                <a:latin typeface="Arial"/>
              </a:rPr>
              <a:t>“</a:t>
            </a:r>
            <a:r>
              <a:rPr lang="zh-CN" altLang="en-US" sz="2400" b="1">
                <a:effectLst>
                  <a:outerShdw blurRad="38100" dist="38100" dir="2700000" algn="tl">
                    <a:srgbClr val="C0C0C0"/>
                  </a:outerShdw>
                </a:effectLst>
              </a:rPr>
              <a:t>卷标</a:t>
            </a:r>
            <a:r>
              <a:rPr lang="zh-CN" altLang="en-US" sz="2400" b="1">
                <a:effectLst>
                  <a:outerShdw blurRad="38100" dist="38100" dir="2700000" algn="tl">
                    <a:srgbClr val="C0C0C0"/>
                  </a:outerShdw>
                </a:effectLst>
                <a:latin typeface="Arial"/>
              </a:rPr>
              <a:t>”</a:t>
            </a:r>
            <a:r>
              <a:rPr lang="zh-CN" altLang="en-US" sz="2400" b="1">
                <a:effectLst>
                  <a:outerShdw blurRad="38100" dist="38100" dir="2700000" algn="tl">
                    <a:srgbClr val="C0C0C0"/>
                  </a:outerShdw>
                </a:effectLst>
              </a:rPr>
              <a: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1026"/>
          <p:cNvSpPr>
            <a:spLocks noGrp="1" noChangeArrowheads="1"/>
          </p:cNvSpPr>
          <p:nvPr>
            <p:ph type="title"/>
          </p:nvPr>
        </p:nvSpPr>
        <p:spPr/>
        <p:txBody>
          <a:bodyPr/>
          <a:lstStyle/>
          <a:p>
            <a:pPr algn="l"/>
            <a:r>
              <a:rPr lang="zh-CN" altLang="en-US" dirty="0" smtClean="0"/>
              <a:t>六、</a:t>
            </a:r>
            <a:r>
              <a:rPr lang="zh-CN" altLang="en-US" dirty="0"/>
              <a:t>系统</a:t>
            </a:r>
            <a:r>
              <a:rPr lang="zh-CN" altLang="en-US" dirty="0" smtClean="0"/>
              <a:t>工具</a:t>
            </a:r>
            <a:endParaRPr lang="zh-CN" altLang="en-US" sz="3200" dirty="0">
              <a:solidFill>
                <a:srgbClr val="3800D6"/>
              </a:solidFill>
            </a:endParaRPr>
          </a:p>
        </p:txBody>
      </p:sp>
      <p:sp>
        <p:nvSpPr>
          <p:cNvPr id="181251" name="Rectangle 1027"/>
          <p:cNvSpPr>
            <a:spLocks noGrp="1" noChangeArrowheads="1"/>
          </p:cNvSpPr>
          <p:nvPr>
            <p:ph idx="1"/>
          </p:nvPr>
        </p:nvSpPr>
        <p:spPr/>
        <p:txBody>
          <a:bodyPr/>
          <a:lstStyle/>
          <a:p>
            <a:pPr marL="609600" indent="-609600">
              <a:lnSpc>
                <a:spcPct val="90000"/>
              </a:lnSpc>
            </a:pPr>
            <a:r>
              <a:rPr lang="zh-CN" altLang="en-US" dirty="0" smtClean="0">
                <a:solidFill>
                  <a:srgbClr val="3800D6"/>
                </a:solidFill>
              </a:rPr>
              <a:t>磁盘清理</a:t>
            </a:r>
            <a:endParaRPr lang="en-US" altLang="zh-CN" dirty="0" smtClean="0">
              <a:solidFill>
                <a:schemeClr val="tx2"/>
              </a:solidFill>
              <a:effectLst>
                <a:outerShdw blurRad="38100" dist="38100" dir="2700000" algn="tl">
                  <a:srgbClr val="C0C0C0"/>
                </a:outerShdw>
              </a:effectLst>
              <a:latin typeface="黑体" pitchFamily="49" charset="-122"/>
              <a:ea typeface="黑体" pitchFamily="49" charset="-122"/>
            </a:endParaRPr>
          </a:p>
          <a:p>
            <a:pPr marL="1009650" lvl="1" indent="-609600">
              <a:lnSpc>
                <a:spcPct val="90000"/>
              </a:lnSpc>
            </a:pPr>
            <a:r>
              <a:rPr lang="zh-CN" altLang="en-US" dirty="0" smtClean="0">
                <a:solidFill>
                  <a:schemeClr val="tx2"/>
                </a:solidFill>
                <a:effectLst>
                  <a:outerShdw blurRad="38100" dist="38100" dir="2700000" algn="tl">
                    <a:srgbClr val="C0C0C0"/>
                  </a:outerShdw>
                </a:effectLst>
                <a:latin typeface="黑体" pitchFamily="49" charset="-122"/>
                <a:ea typeface="黑体" pitchFamily="49" charset="-122"/>
              </a:rPr>
              <a:t>目的</a:t>
            </a:r>
            <a:r>
              <a:rPr lang="zh-CN" altLang="en-US" dirty="0">
                <a:effectLst>
                  <a:outerShdw blurRad="38100" dist="38100" dir="2700000" algn="tl">
                    <a:srgbClr val="C0C0C0"/>
                  </a:outerShdw>
                </a:effectLst>
                <a:latin typeface="AdobeSongStd-Light-Acro" charset="-122"/>
                <a:ea typeface="AdobeSongStd-Light-Acro" charset="-122"/>
              </a:rPr>
              <a:t>：释放硬盘空间。</a:t>
            </a:r>
          </a:p>
          <a:p>
            <a:pPr marL="1009650" lvl="1" indent="-609600">
              <a:lnSpc>
                <a:spcPct val="90000"/>
              </a:lnSpc>
            </a:pPr>
            <a:r>
              <a:rPr lang="zh-CN" altLang="en-US" dirty="0">
                <a:solidFill>
                  <a:schemeClr val="tx2"/>
                </a:solidFill>
                <a:effectLst>
                  <a:outerShdw blurRad="38100" dist="38100" dir="2700000" algn="tl">
                    <a:srgbClr val="C0C0C0"/>
                  </a:outerShdw>
                </a:effectLst>
                <a:latin typeface="黑体" pitchFamily="49" charset="-122"/>
                <a:ea typeface="黑体" pitchFamily="49" charset="-122"/>
              </a:rPr>
              <a:t>原因</a:t>
            </a:r>
            <a:r>
              <a:rPr lang="zh-CN" altLang="en-US" dirty="0">
                <a:effectLst>
                  <a:outerShdw blurRad="38100" dist="38100" dir="2700000" algn="tl">
                    <a:srgbClr val="C0C0C0"/>
                  </a:outerShdw>
                </a:effectLst>
                <a:latin typeface="AdobeSongStd-Light-Acro" charset="-122"/>
                <a:ea typeface="AdobeSongStd-Light-Acro" charset="-122"/>
              </a:rPr>
              <a:t>：磁盘用久了，会积累大量的垃圾文件，它们占据了大量的磁盘空间。例如：浏览网页时也会积累各种临时文件。</a:t>
            </a:r>
          </a:p>
          <a:p>
            <a:pPr marL="1009650" lvl="1" indent="-609600">
              <a:lnSpc>
                <a:spcPct val="90000"/>
              </a:lnSpc>
            </a:pPr>
            <a:r>
              <a:rPr lang="zh-CN" altLang="en-US" dirty="0">
                <a:solidFill>
                  <a:schemeClr val="tx2"/>
                </a:solidFill>
                <a:effectLst>
                  <a:outerShdw blurRad="38100" dist="38100" dir="2700000" algn="tl">
                    <a:srgbClr val="C0C0C0"/>
                  </a:outerShdw>
                </a:effectLst>
                <a:latin typeface="黑体" pitchFamily="49" charset="-122"/>
                <a:ea typeface="黑体" pitchFamily="49" charset="-122"/>
              </a:rPr>
              <a:t>工具</a:t>
            </a:r>
            <a:r>
              <a:rPr lang="zh-CN" altLang="en-US" dirty="0">
                <a:effectLst>
                  <a:outerShdw blurRad="38100" dist="38100" dir="2700000" algn="tl">
                    <a:srgbClr val="C0C0C0"/>
                  </a:outerShdw>
                </a:effectLst>
                <a:latin typeface="AdobeSongStd-Light-Acro" charset="-122"/>
                <a:ea typeface="AdobeSongStd-Light-Acro" charset="-122"/>
              </a:rPr>
              <a:t>：</a:t>
            </a:r>
            <a:r>
              <a:rPr lang="zh-CN" altLang="en-US" dirty="0">
                <a:effectLst>
                  <a:outerShdw blurRad="38100" dist="38100" dir="2700000" algn="tl">
                    <a:srgbClr val="C0C0C0"/>
                  </a:outerShdw>
                </a:effectLst>
                <a:latin typeface="Arial"/>
                <a:ea typeface="AdobeSongStd-Light-Acro" charset="-122"/>
              </a:rPr>
              <a:t>“</a:t>
            </a:r>
            <a:r>
              <a:rPr lang="zh-CN" altLang="en-US" dirty="0">
                <a:effectLst>
                  <a:outerShdw blurRad="38100" dist="38100" dir="2700000" algn="tl">
                    <a:srgbClr val="C0C0C0"/>
                  </a:outerShdw>
                </a:effectLst>
                <a:latin typeface="AdobeSongStd-Light-Acro" charset="-122"/>
                <a:ea typeface="AdobeSongStd-Light-Acro" charset="-122"/>
              </a:rPr>
              <a:t>磁盘清理</a:t>
            </a:r>
            <a:r>
              <a:rPr lang="zh-CN" altLang="en-US" dirty="0">
                <a:effectLst>
                  <a:outerShdw blurRad="38100" dist="38100" dir="2700000" algn="tl">
                    <a:srgbClr val="C0C0C0"/>
                  </a:outerShdw>
                </a:effectLst>
                <a:latin typeface="Arial"/>
                <a:ea typeface="AdobeSongStd-Light-Acro" charset="-122"/>
              </a:rPr>
              <a:t>”</a:t>
            </a:r>
            <a:r>
              <a:rPr lang="zh-CN" altLang="en-US" dirty="0">
                <a:effectLst>
                  <a:outerShdw blurRad="38100" dist="38100" dir="2700000" algn="tl">
                    <a:srgbClr val="C0C0C0"/>
                  </a:outerShdw>
                </a:effectLst>
                <a:latin typeface="AdobeSongStd-Light-Acro" charset="-122"/>
                <a:ea typeface="AdobeSongStd-Light-Acro" charset="-122"/>
              </a:rPr>
              <a:t>程序。能</a:t>
            </a:r>
            <a:r>
              <a:rPr lang="zh-CN" altLang="en-US" dirty="0">
                <a:effectLst>
                  <a:outerShdw blurRad="38100" dist="38100" dir="2700000" algn="tl">
                    <a:srgbClr val="C0C0C0"/>
                  </a:outerShdw>
                </a:effectLst>
              </a:rPr>
              <a:t>帮助用户释放硬盘驱动器空间，删除临时文件、</a:t>
            </a:r>
            <a:r>
              <a:rPr lang="en-US" altLang="zh-CN" sz="2400" dirty="0">
                <a:effectLst>
                  <a:outerShdw blurRad="38100" dist="38100" dir="2700000" algn="tl">
                    <a:srgbClr val="C0C0C0"/>
                  </a:outerShdw>
                </a:effectLst>
              </a:rPr>
              <a:t>Internet </a:t>
            </a:r>
            <a:r>
              <a:rPr lang="zh-CN" altLang="en-US" dirty="0">
                <a:effectLst>
                  <a:outerShdw blurRad="38100" dist="38100" dir="2700000" algn="tl">
                    <a:srgbClr val="C0C0C0"/>
                  </a:outerShdw>
                </a:effectLst>
              </a:rPr>
              <a:t>缓存文件和可以安全删除不需要的文件，腾出它们占用的系统资源，以提高系统性能。</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p:txBody>
          <a:bodyPr/>
          <a:lstStyle/>
          <a:p>
            <a:r>
              <a:rPr lang="zh-CN" altLang="en-US" dirty="0" smtClean="0"/>
              <a:t>六、系统工具</a:t>
            </a:r>
            <a:endParaRPr lang="zh-CN" altLang="en-US" dirty="0">
              <a:solidFill>
                <a:srgbClr val="3200C0"/>
              </a:solidFill>
            </a:endParaRPr>
          </a:p>
        </p:txBody>
      </p:sp>
      <p:sp>
        <p:nvSpPr>
          <p:cNvPr id="178179" name="Rectangle 3"/>
          <p:cNvSpPr>
            <a:spLocks noGrp="1" noChangeArrowheads="1"/>
          </p:cNvSpPr>
          <p:nvPr>
            <p:ph idx="1"/>
          </p:nvPr>
        </p:nvSpPr>
        <p:spPr/>
        <p:txBody>
          <a:bodyPr/>
          <a:lstStyle/>
          <a:p>
            <a:pPr marL="609600" indent="-609600" eaLnBrk="0" hangingPunct="0">
              <a:spcBef>
                <a:spcPct val="0"/>
              </a:spcBef>
              <a:buNone/>
            </a:pPr>
            <a:r>
              <a:rPr lang="zh-CN" altLang="en-US" dirty="0" smtClean="0">
                <a:solidFill>
                  <a:srgbClr val="3200C0"/>
                </a:solidFill>
              </a:rPr>
              <a:t>实作</a:t>
            </a:r>
            <a:r>
              <a:rPr lang="en-US" altLang="zh-CN" dirty="0" smtClean="0">
                <a:solidFill>
                  <a:srgbClr val="3200C0"/>
                </a:solidFill>
              </a:rPr>
              <a:t>2</a:t>
            </a:r>
            <a:r>
              <a:rPr lang="zh-CN" altLang="en-US" dirty="0" smtClean="0">
                <a:solidFill>
                  <a:srgbClr val="3200C0"/>
                </a:solidFill>
              </a:rPr>
              <a:t>：运行</a:t>
            </a:r>
            <a:r>
              <a:rPr lang="zh-CN" altLang="en-US" dirty="0" smtClean="0">
                <a:solidFill>
                  <a:srgbClr val="3200C0"/>
                </a:solidFill>
                <a:latin typeface="Arial"/>
              </a:rPr>
              <a:t>“</a:t>
            </a:r>
            <a:r>
              <a:rPr lang="zh-CN" altLang="en-US" dirty="0" smtClean="0">
                <a:solidFill>
                  <a:srgbClr val="3200C0"/>
                </a:solidFill>
              </a:rPr>
              <a:t>磁盘清理</a:t>
            </a:r>
            <a:r>
              <a:rPr lang="zh-CN" altLang="en-US" dirty="0" smtClean="0">
                <a:solidFill>
                  <a:srgbClr val="3200C0"/>
                </a:solidFill>
                <a:latin typeface="Arial"/>
              </a:rPr>
              <a:t>”</a:t>
            </a:r>
            <a:r>
              <a:rPr lang="zh-CN" altLang="en-US" dirty="0" smtClean="0">
                <a:solidFill>
                  <a:srgbClr val="3200C0"/>
                </a:solidFill>
              </a:rPr>
              <a:t>程序</a:t>
            </a:r>
          </a:p>
          <a:p>
            <a:pPr marL="609600" indent="-609600" eaLnBrk="0" hangingPunct="0">
              <a:spcBef>
                <a:spcPct val="0"/>
              </a:spcBef>
              <a:buFont typeface="Wingdings" pitchFamily="2" charset="2"/>
              <a:buNone/>
            </a:pPr>
            <a:endParaRPr lang="en-US" altLang="zh-CN" sz="2800" b="1" dirty="0" smtClean="0">
              <a:solidFill>
                <a:schemeClr val="tx2"/>
              </a:solidFill>
              <a:effectLst>
                <a:outerShdw blurRad="38100" dist="38100" dir="2700000" algn="tl">
                  <a:srgbClr val="C0C0C0"/>
                </a:outerShdw>
              </a:effectLst>
              <a:ea typeface="黑体" pitchFamily="49" charset="-122"/>
            </a:endParaRPr>
          </a:p>
          <a:p>
            <a:pPr marL="1009650" lvl="1" indent="-609600" eaLnBrk="0" hangingPunct="0">
              <a:spcBef>
                <a:spcPct val="0"/>
              </a:spcBef>
              <a:buFont typeface="Wingdings" pitchFamily="2" charset="2"/>
              <a:buNone/>
            </a:pPr>
            <a:r>
              <a:rPr lang="zh-CN" altLang="en-US" sz="2400" b="1" dirty="0" smtClean="0">
                <a:solidFill>
                  <a:schemeClr val="tx2"/>
                </a:solidFill>
                <a:effectLst>
                  <a:outerShdw blurRad="38100" dist="38100" dir="2700000" algn="tl">
                    <a:srgbClr val="C0C0C0"/>
                  </a:outerShdw>
                </a:effectLst>
                <a:ea typeface="黑体" pitchFamily="49" charset="-122"/>
              </a:rPr>
              <a:t>任务</a:t>
            </a:r>
            <a:r>
              <a:rPr lang="en-US" altLang="zh-CN" sz="2400" b="1" dirty="0">
                <a:solidFill>
                  <a:schemeClr val="tx2"/>
                </a:solidFill>
                <a:effectLst>
                  <a:outerShdw blurRad="38100" dist="38100" dir="2700000" algn="tl">
                    <a:srgbClr val="C0C0C0"/>
                  </a:outerShdw>
                </a:effectLst>
                <a:ea typeface="黑体" pitchFamily="49" charset="-122"/>
              </a:rPr>
              <a:t>1</a:t>
            </a:r>
            <a:r>
              <a:rPr lang="zh-CN" altLang="en-US" sz="2400" b="1" dirty="0">
                <a:effectLst>
                  <a:outerShdw blurRad="38100" dist="38100" dir="2700000" algn="tl">
                    <a:srgbClr val="C0C0C0"/>
                  </a:outerShdw>
                </a:effectLst>
              </a:rPr>
              <a:t>：查看</a:t>
            </a:r>
            <a:r>
              <a:rPr lang="en-US" altLang="zh-CN" sz="2400" b="1" dirty="0">
                <a:effectLst>
                  <a:outerShdw blurRad="38100" dist="38100" dir="2700000" algn="tl">
                    <a:srgbClr val="C0C0C0"/>
                  </a:outerShdw>
                </a:effectLst>
              </a:rPr>
              <a:t>C</a:t>
            </a:r>
            <a:r>
              <a:rPr lang="zh-CN" altLang="en-US" sz="2400" b="1" dirty="0">
                <a:effectLst>
                  <a:outerShdw blurRad="38100" dist="38100" dir="2700000" algn="tl">
                    <a:srgbClr val="C0C0C0"/>
                  </a:outerShdw>
                </a:effectLst>
              </a:rPr>
              <a:t>：或</a:t>
            </a:r>
            <a:r>
              <a:rPr lang="en-US" altLang="zh-CN" sz="2400" b="1" dirty="0">
                <a:effectLst>
                  <a:outerShdw blurRad="38100" dist="38100" dir="2700000" algn="tl">
                    <a:srgbClr val="C0C0C0"/>
                  </a:outerShdw>
                </a:effectLst>
              </a:rPr>
              <a:t>D</a:t>
            </a:r>
            <a:r>
              <a:rPr lang="zh-CN" altLang="en-US" sz="2400" b="1" dirty="0">
                <a:effectLst>
                  <a:outerShdw blurRad="38100" dist="38100" dir="2700000" algn="tl">
                    <a:srgbClr val="C0C0C0"/>
                  </a:outerShdw>
                </a:effectLst>
              </a:rPr>
              <a:t>：或</a:t>
            </a:r>
            <a:r>
              <a:rPr lang="en-US" altLang="zh-CN" sz="2400" b="1" dirty="0">
                <a:effectLst>
                  <a:outerShdw blurRad="38100" dist="38100" dir="2700000" algn="tl">
                    <a:srgbClr val="C0C0C0"/>
                  </a:outerShdw>
                </a:effectLst>
              </a:rPr>
              <a:t>E</a:t>
            </a:r>
            <a:r>
              <a:rPr lang="zh-CN" altLang="en-US" sz="2400" b="1" dirty="0">
                <a:effectLst>
                  <a:outerShdw blurRad="38100" dist="38100" dir="2700000" algn="tl">
                    <a:srgbClr val="C0C0C0"/>
                  </a:outerShdw>
                </a:effectLst>
              </a:rPr>
              <a:t>：盘上的垃圾文件容量。</a:t>
            </a:r>
          </a:p>
          <a:p>
            <a:pPr marL="1009650" lvl="1" indent="-609600" eaLnBrk="0" hangingPunct="0">
              <a:spcBef>
                <a:spcPct val="0"/>
              </a:spcBef>
              <a:buFont typeface="Wingdings" pitchFamily="2" charset="2"/>
              <a:buNone/>
            </a:pPr>
            <a:endParaRPr lang="zh-CN" altLang="en-US" sz="2400" b="1" dirty="0">
              <a:effectLst>
                <a:outerShdw blurRad="38100" dist="38100" dir="2700000" algn="tl">
                  <a:srgbClr val="C0C0C0"/>
                </a:outerShdw>
              </a:effectLst>
            </a:endParaRPr>
          </a:p>
          <a:p>
            <a:pPr marL="1009650" lvl="1" indent="-609600" eaLnBrk="0" hangingPunct="0">
              <a:spcBef>
                <a:spcPct val="0"/>
              </a:spcBef>
              <a:buFont typeface="Wingdings" pitchFamily="2" charset="2"/>
              <a:buNone/>
            </a:pPr>
            <a:r>
              <a:rPr lang="zh-CN" altLang="en-US" sz="2400" b="1" dirty="0">
                <a:solidFill>
                  <a:schemeClr val="tx2"/>
                </a:solidFill>
                <a:effectLst>
                  <a:outerShdw blurRad="38100" dist="38100" dir="2700000" algn="tl">
                    <a:srgbClr val="C0C0C0"/>
                  </a:outerShdw>
                </a:effectLst>
                <a:ea typeface="黑体" pitchFamily="49" charset="-122"/>
              </a:rPr>
              <a:t>任务</a:t>
            </a:r>
            <a:r>
              <a:rPr lang="en-US" altLang="zh-CN" sz="2400" b="1" dirty="0">
                <a:solidFill>
                  <a:schemeClr val="tx2"/>
                </a:solidFill>
                <a:effectLst>
                  <a:outerShdw blurRad="38100" dist="38100" dir="2700000" algn="tl">
                    <a:srgbClr val="C0C0C0"/>
                  </a:outerShdw>
                </a:effectLst>
                <a:ea typeface="黑体" pitchFamily="49" charset="-122"/>
              </a:rPr>
              <a:t>2</a:t>
            </a:r>
            <a:r>
              <a:rPr lang="zh-CN" altLang="en-US" sz="2400" b="1" dirty="0">
                <a:effectLst>
                  <a:outerShdw blurRad="38100" dist="38100" dir="2700000" algn="tl">
                    <a:srgbClr val="C0C0C0"/>
                  </a:outerShdw>
                </a:effectLst>
              </a:rPr>
              <a:t>：分别释放</a:t>
            </a:r>
            <a:r>
              <a:rPr lang="en-US" altLang="zh-CN" sz="2400" b="1" dirty="0">
                <a:effectLst>
                  <a:outerShdw blurRad="38100" dist="38100" dir="2700000" algn="tl">
                    <a:srgbClr val="C0C0C0"/>
                  </a:outerShdw>
                </a:effectLst>
              </a:rPr>
              <a:t>C</a:t>
            </a:r>
            <a:r>
              <a:rPr lang="zh-CN" altLang="en-US" sz="2400" b="1" dirty="0">
                <a:effectLst>
                  <a:outerShdw blurRad="38100" dist="38100" dir="2700000" algn="tl">
                    <a:srgbClr val="C0C0C0"/>
                  </a:outerShdw>
                </a:effectLst>
              </a:rPr>
              <a:t>：或</a:t>
            </a:r>
            <a:r>
              <a:rPr lang="en-US" altLang="zh-CN" sz="2400" b="1" dirty="0">
                <a:effectLst>
                  <a:outerShdw blurRad="38100" dist="38100" dir="2700000" algn="tl">
                    <a:srgbClr val="C0C0C0"/>
                  </a:outerShdw>
                </a:effectLst>
              </a:rPr>
              <a:t>D</a:t>
            </a:r>
            <a:r>
              <a:rPr lang="zh-CN" altLang="en-US" sz="2400" b="1" dirty="0">
                <a:effectLst>
                  <a:outerShdw blurRad="38100" dist="38100" dir="2700000" algn="tl">
                    <a:srgbClr val="C0C0C0"/>
                  </a:outerShdw>
                </a:effectLst>
              </a:rPr>
              <a:t>：或</a:t>
            </a:r>
            <a:r>
              <a:rPr lang="en-US" altLang="zh-CN" sz="2400" b="1" dirty="0">
                <a:effectLst>
                  <a:outerShdw blurRad="38100" dist="38100" dir="2700000" algn="tl">
                    <a:srgbClr val="C0C0C0"/>
                  </a:outerShdw>
                </a:effectLst>
              </a:rPr>
              <a:t>E</a:t>
            </a:r>
            <a:r>
              <a:rPr lang="zh-CN" altLang="en-US" sz="2400" b="1" dirty="0">
                <a:effectLst>
                  <a:outerShdw blurRad="38100" dist="38100" dir="2700000" algn="tl">
                    <a:srgbClr val="C0C0C0"/>
                  </a:outerShdw>
                </a:effectLst>
              </a:rPr>
              <a:t>：盘上的磁盘空间。</a:t>
            </a:r>
            <a:endParaRPr lang="zh-CN" altLang="en-US" sz="24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1026"/>
          <p:cNvSpPr>
            <a:spLocks noGrp="1" noChangeArrowheads="1"/>
          </p:cNvSpPr>
          <p:nvPr>
            <p:ph type="title"/>
          </p:nvPr>
        </p:nvSpPr>
        <p:spPr/>
        <p:txBody>
          <a:bodyPr/>
          <a:lstStyle/>
          <a:p>
            <a:r>
              <a:rPr lang="zh-CN" altLang="en-US" dirty="0" smtClean="0"/>
              <a:t>六、</a:t>
            </a:r>
            <a:r>
              <a:rPr lang="zh-CN" altLang="en-US" dirty="0"/>
              <a:t>系统</a:t>
            </a:r>
            <a:r>
              <a:rPr lang="zh-CN" altLang="en-US" dirty="0" smtClean="0"/>
              <a:t>工具</a:t>
            </a:r>
            <a:endParaRPr lang="zh-CN" altLang="en-US" sz="3200" dirty="0">
              <a:solidFill>
                <a:srgbClr val="3800D6"/>
              </a:solidFill>
            </a:endParaRPr>
          </a:p>
        </p:txBody>
      </p:sp>
      <p:sp>
        <p:nvSpPr>
          <p:cNvPr id="196611" name="Rectangle 1027"/>
          <p:cNvSpPr>
            <a:spLocks noGrp="1" noChangeArrowheads="1"/>
          </p:cNvSpPr>
          <p:nvPr>
            <p:ph idx="1"/>
          </p:nvPr>
        </p:nvSpPr>
        <p:spPr/>
        <p:txBody>
          <a:bodyPr/>
          <a:lstStyle/>
          <a:p>
            <a:pPr marL="609600" indent="-609600">
              <a:lnSpc>
                <a:spcPct val="90000"/>
              </a:lnSpc>
            </a:pPr>
            <a:r>
              <a:rPr lang="zh-CN" altLang="en-US" dirty="0" smtClean="0">
                <a:solidFill>
                  <a:srgbClr val="3800D6"/>
                </a:solidFill>
              </a:rPr>
              <a:t>检查磁盘</a:t>
            </a:r>
            <a:endParaRPr lang="en-US" altLang="zh-CN" dirty="0" smtClean="0">
              <a:solidFill>
                <a:schemeClr val="tx2"/>
              </a:solidFill>
              <a:effectLst>
                <a:outerShdw blurRad="38100" dist="38100" dir="2700000" algn="tl">
                  <a:srgbClr val="C0C0C0"/>
                </a:outerShdw>
              </a:effectLst>
              <a:latin typeface="黑体" pitchFamily="49" charset="-122"/>
              <a:ea typeface="黑体" pitchFamily="49" charset="-122"/>
            </a:endParaRPr>
          </a:p>
          <a:p>
            <a:pPr marL="1009650" lvl="1" indent="-609600">
              <a:lnSpc>
                <a:spcPct val="90000"/>
              </a:lnSpc>
            </a:pPr>
            <a:r>
              <a:rPr lang="zh-CN" altLang="en-US" dirty="0" smtClean="0">
                <a:solidFill>
                  <a:schemeClr val="tx2"/>
                </a:solidFill>
                <a:effectLst>
                  <a:outerShdw blurRad="38100" dist="38100" dir="2700000" algn="tl">
                    <a:srgbClr val="C0C0C0"/>
                  </a:outerShdw>
                </a:effectLst>
                <a:latin typeface="黑体" pitchFamily="49" charset="-122"/>
                <a:ea typeface="黑体" pitchFamily="49" charset="-122"/>
              </a:rPr>
              <a:t>目的</a:t>
            </a:r>
            <a:r>
              <a:rPr lang="zh-CN" altLang="en-US" sz="3600" dirty="0">
                <a:effectLst>
                  <a:outerShdw blurRad="38100" dist="38100" dir="2700000" algn="tl">
                    <a:srgbClr val="C0C0C0"/>
                  </a:outerShdw>
                </a:effectLst>
              </a:rPr>
              <a:t>：</a:t>
            </a:r>
            <a:r>
              <a:rPr lang="zh-CN" altLang="en-US" dirty="0">
                <a:effectLst>
                  <a:outerShdw blurRad="38100" dist="38100" dir="2700000" algn="tl">
                    <a:srgbClr val="C0C0C0"/>
                  </a:outerShdw>
                </a:effectLst>
              </a:rPr>
              <a:t>修复磁盘文件的错误。</a:t>
            </a:r>
          </a:p>
          <a:p>
            <a:pPr marL="1009650" lvl="1" indent="-609600">
              <a:lnSpc>
                <a:spcPct val="90000"/>
              </a:lnSpc>
            </a:pPr>
            <a:r>
              <a:rPr lang="zh-CN" altLang="en-US" dirty="0">
                <a:solidFill>
                  <a:schemeClr val="tx2"/>
                </a:solidFill>
                <a:effectLst>
                  <a:outerShdw blurRad="38100" dist="38100" dir="2700000" algn="tl">
                    <a:srgbClr val="C0C0C0"/>
                  </a:outerShdw>
                </a:effectLst>
                <a:latin typeface="黑体" pitchFamily="49" charset="-122"/>
                <a:ea typeface="黑体" pitchFamily="49" charset="-122"/>
              </a:rPr>
              <a:t>原因</a:t>
            </a:r>
            <a:r>
              <a:rPr lang="zh-CN" altLang="en-US" sz="3600" dirty="0">
                <a:effectLst>
                  <a:outerShdw blurRad="38100" dist="38100" dir="2700000" algn="tl">
                    <a:srgbClr val="C0C0C0"/>
                  </a:outerShdw>
                </a:effectLst>
              </a:rPr>
              <a:t>：</a:t>
            </a:r>
            <a:r>
              <a:rPr lang="zh-CN" altLang="en-US" dirty="0">
                <a:effectLst>
                  <a:outerShdw blurRad="38100" dist="38100" dir="2700000" algn="tl">
                    <a:srgbClr val="C0C0C0"/>
                  </a:outerShdw>
                </a:effectLst>
              </a:rPr>
              <a:t>计算机使用时间太久后，由于某种原因，硬盘中的文件会在不知不觉中丢失一小片。</a:t>
            </a:r>
          </a:p>
          <a:p>
            <a:pPr marL="1009650" lvl="1" indent="-609600">
              <a:lnSpc>
                <a:spcPct val="90000"/>
              </a:lnSpc>
            </a:pPr>
            <a:r>
              <a:rPr lang="zh-CN" altLang="en-US" dirty="0">
                <a:solidFill>
                  <a:schemeClr val="tx2"/>
                </a:solidFill>
                <a:effectLst>
                  <a:outerShdw blurRad="38100" dist="38100" dir="2700000" algn="tl">
                    <a:srgbClr val="C0C0C0"/>
                  </a:outerShdw>
                </a:effectLst>
                <a:latin typeface="黑体" pitchFamily="49" charset="-122"/>
                <a:ea typeface="黑体" pitchFamily="49" charset="-122"/>
              </a:rPr>
              <a:t>工具</a:t>
            </a:r>
            <a:r>
              <a:rPr lang="zh-CN" altLang="en-US" sz="3600" dirty="0">
                <a:effectLst>
                  <a:outerShdw blurRad="38100" dist="38100" dir="2700000" algn="tl">
                    <a:srgbClr val="C0C0C0"/>
                  </a:outerShdw>
                </a:effectLst>
              </a:rPr>
              <a:t>：</a:t>
            </a:r>
            <a:r>
              <a:rPr lang="zh-CN" altLang="en-US" dirty="0">
                <a:effectLst>
                  <a:outerShdw blurRad="38100" dist="38100" dir="2700000" algn="tl">
                    <a:srgbClr val="C0C0C0"/>
                  </a:outerShdw>
                </a:effectLst>
                <a:latin typeface="Arial"/>
              </a:rPr>
              <a:t>“</a:t>
            </a:r>
            <a:r>
              <a:rPr lang="zh-CN" altLang="en-US" dirty="0">
                <a:effectLst>
                  <a:outerShdw blurRad="38100" dist="38100" dir="2700000" algn="tl">
                    <a:srgbClr val="C0C0C0"/>
                  </a:outerShdw>
                </a:effectLst>
              </a:rPr>
              <a:t>检查磁盘</a:t>
            </a:r>
            <a:r>
              <a:rPr lang="zh-CN" altLang="en-US" dirty="0">
                <a:effectLst>
                  <a:outerShdw blurRad="38100" dist="38100" dir="2700000" algn="tl">
                    <a:srgbClr val="C0C0C0"/>
                  </a:outerShdw>
                </a:effectLst>
                <a:latin typeface="Arial"/>
              </a:rPr>
              <a:t>”</a:t>
            </a:r>
            <a:r>
              <a:rPr lang="zh-CN" altLang="en-US" dirty="0">
                <a:effectLst>
                  <a:outerShdw blurRad="38100" dist="38100" dir="2700000" algn="tl">
                    <a:srgbClr val="C0C0C0"/>
                  </a:outerShdw>
                </a:effectLst>
              </a:rPr>
              <a:t>程序。可修复这些细微的文件错误</a:t>
            </a:r>
            <a:r>
              <a:rPr lang="zh-CN" altLang="en-US" dirty="0" smtClean="0">
                <a:effectLst>
                  <a:outerShdw blurRad="38100" dist="38100" dir="2700000" algn="tl">
                    <a:srgbClr val="C0C0C0"/>
                  </a:outerShdw>
                </a:effectLst>
              </a:rPr>
              <a:t>。</a:t>
            </a:r>
            <a:endParaRPr lang="en-US" altLang="zh-CN" dirty="0" smtClean="0">
              <a:effectLst>
                <a:outerShdw blurRad="38100" dist="38100" dir="2700000" algn="tl">
                  <a:srgbClr val="C0C0C0"/>
                </a:outerShdw>
              </a:effectLst>
            </a:endParaRPr>
          </a:p>
          <a:p>
            <a:pPr marL="1009650" lvl="1" indent="-609600">
              <a:lnSpc>
                <a:spcPct val="90000"/>
              </a:lnSpc>
            </a:pPr>
            <a:endParaRPr lang="zh-CN" altLang="en-US" dirty="0">
              <a:effectLst>
                <a:outerShdw blurRad="38100" dist="38100" dir="2700000" algn="tl">
                  <a:srgbClr val="C0C0C0"/>
                </a:outerShdw>
              </a:effectLst>
            </a:endParaRPr>
          </a:p>
          <a:p>
            <a:pPr marL="990600" lvl="1" indent="-533400">
              <a:lnSpc>
                <a:spcPct val="90000"/>
              </a:lnSpc>
              <a:buFont typeface="Wingdings" pitchFamily="2" charset="2"/>
              <a:buNone/>
            </a:pPr>
            <a:r>
              <a:rPr lang="zh-CN" altLang="en-US" dirty="0">
                <a:solidFill>
                  <a:schemeClr val="hlink"/>
                </a:solidFill>
                <a:effectLst>
                  <a:outerShdw blurRad="38100" dist="38100" dir="2700000" algn="tl">
                    <a:srgbClr val="C0C0C0"/>
                  </a:outerShdw>
                </a:effectLst>
              </a:rPr>
              <a:t>提示</a:t>
            </a:r>
            <a:r>
              <a:rPr lang="en-US" altLang="zh-CN" dirty="0">
                <a:solidFill>
                  <a:schemeClr val="hlink"/>
                </a:solidFill>
                <a:effectLst>
                  <a:outerShdw blurRad="38100" dist="38100" dir="2700000" algn="tl">
                    <a:srgbClr val="C0C0C0"/>
                  </a:outerShdw>
                </a:effectLst>
              </a:rPr>
              <a:t>:</a:t>
            </a:r>
          </a:p>
          <a:p>
            <a:pPr marL="1638300" lvl="2" indent="-457200">
              <a:lnSpc>
                <a:spcPct val="90000"/>
              </a:lnSpc>
              <a:buFontTx/>
              <a:buNone/>
            </a:pPr>
            <a:r>
              <a:rPr lang="en-US" altLang="zh-CN" dirty="0">
                <a:effectLst>
                  <a:outerShdw blurRad="38100" dist="38100" dir="2700000" algn="tl">
                    <a:srgbClr val="C0C0C0"/>
                  </a:outerShdw>
                </a:effectLst>
                <a:latin typeface="Arial"/>
              </a:rPr>
              <a:t>“</a:t>
            </a:r>
            <a:r>
              <a:rPr lang="zh-CN" altLang="en-US" dirty="0">
                <a:effectLst>
                  <a:outerShdw blurRad="38100" dist="38100" dir="2700000" algn="tl">
                    <a:srgbClr val="C0C0C0"/>
                  </a:outerShdw>
                </a:effectLst>
              </a:rPr>
              <a:t>检查磁盘</a:t>
            </a:r>
            <a:r>
              <a:rPr lang="zh-CN" altLang="en-US" dirty="0">
                <a:effectLst>
                  <a:outerShdw blurRad="38100" dist="38100" dir="2700000" algn="tl">
                    <a:srgbClr val="C0C0C0"/>
                  </a:outerShdw>
                </a:effectLst>
                <a:latin typeface="Arial"/>
              </a:rPr>
              <a:t>”</a:t>
            </a:r>
            <a:r>
              <a:rPr lang="zh-CN" altLang="en-US" dirty="0">
                <a:effectLst>
                  <a:outerShdw blurRad="38100" dist="38100" dir="2700000" algn="tl">
                    <a:srgbClr val="C0C0C0"/>
                  </a:outerShdw>
                </a:effectLst>
              </a:rPr>
              <a:t>程序最好能定期进行。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p:txBody>
          <a:bodyPr/>
          <a:lstStyle/>
          <a:p>
            <a:r>
              <a:rPr lang="zh-CN" altLang="en-US" dirty="0" smtClean="0"/>
              <a:t>六、系统工具</a:t>
            </a:r>
            <a:endParaRPr lang="zh-CN" altLang="en-US" dirty="0">
              <a:solidFill>
                <a:srgbClr val="3200C0"/>
              </a:solidFill>
            </a:endParaRPr>
          </a:p>
        </p:txBody>
      </p:sp>
      <p:sp>
        <p:nvSpPr>
          <p:cNvPr id="179203" name="Rectangle 3"/>
          <p:cNvSpPr>
            <a:spLocks noGrp="1" noChangeArrowheads="1"/>
          </p:cNvSpPr>
          <p:nvPr>
            <p:ph idx="1"/>
          </p:nvPr>
        </p:nvSpPr>
        <p:spPr/>
        <p:txBody>
          <a:bodyPr/>
          <a:lstStyle/>
          <a:p>
            <a:pPr marL="609600" indent="-609600" eaLnBrk="0" hangingPunct="0">
              <a:spcBef>
                <a:spcPct val="0"/>
              </a:spcBef>
              <a:buNone/>
            </a:pPr>
            <a:r>
              <a:rPr lang="zh-CN" altLang="en-US" dirty="0" smtClean="0">
                <a:solidFill>
                  <a:srgbClr val="3200C0"/>
                </a:solidFill>
              </a:rPr>
              <a:t>实作</a:t>
            </a:r>
            <a:r>
              <a:rPr lang="en-US" altLang="zh-CN" dirty="0" smtClean="0">
                <a:solidFill>
                  <a:srgbClr val="3200C0"/>
                </a:solidFill>
              </a:rPr>
              <a:t>3</a:t>
            </a:r>
            <a:r>
              <a:rPr lang="zh-CN" altLang="en-US" dirty="0" smtClean="0">
                <a:solidFill>
                  <a:srgbClr val="3200C0"/>
                </a:solidFill>
              </a:rPr>
              <a:t>：运行</a:t>
            </a:r>
            <a:r>
              <a:rPr lang="zh-CN" altLang="en-US" dirty="0" smtClean="0">
                <a:solidFill>
                  <a:srgbClr val="3200C0"/>
                </a:solidFill>
                <a:latin typeface="Arial"/>
              </a:rPr>
              <a:t>“</a:t>
            </a:r>
            <a:r>
              <a:rPr lang="zh-CN" altLang="en-US" dirty="0" smtClean="0">
                <a:solidFill>
                  <a:srgbClr val="3200C0"/>
                </a:solidFill>
              </a:rPr>
              <a:t>检查磁盘</a:t>
            </a:r>
            <a:r>
              <a:rPr lang="zh-CN" altLang="en-US" dirty="0" smtClean="0">
                <a:solidFill>
                  <a:srgbClr val="3200C0"/>
                </a:solidFill>
                <a:latin typeface="Arial"/>
              </a:rPr>
              <a:t>”</a:t>
            </a:r>
            <a:r>
              <a:rPr lang="zh-CN" altLang="en-US" dirty="0" smtClean="0">
                <a:solidFill>
                  <a:srgbClr val="3200C0"/>
                </a:solidFill>
              </a:rPr>
              <a:t>程序</a:t>
            </a:r>
            <a:endParaRPr lang="en-US" altLang="zh-CN" dirty="0" smtClean="0">
              <a:solidFill>
                <a:srgbClr val="3200C0"/>
              </a:solidFill>
            </a:endParaRPr>
          </a:p>
          <a:p>
            <a:pPr marL="609600" indent="-609600" eaLnBrk="0" hangingPunct="0">
              <a:spcBef>
                <a:spcPct val="0"/>
              </a:spcBef>
              <a:buNone/>
            </a:pPr>
            <a:endParaRPr lang="zh-CN" altLang="en-US" b="1" dirty="0">
              <a:solidFill>
                <a:schemeClr val="tx2"/>
              </a:solidFill>
              <a:effectLst>
                <a:outerShdw blurRad="38100" dist="38100" dir="2700000" algn="tl">
                  <a:srgbClr val="C0C0C0"/>
                </a:outerShdw>
              </a:effectLst>
              <a:ea typeface="黑体" pitchFamily="49" charset="-122"/>
            </a:endParaRPr>
          </a:p>
          <a:p>
            <a:pPr marL="1009650" lvl="1" indent="-609600" eaLnBrk="0" hangingPunct="0">
              <a:spcBef>
                <a:spcPct val="0"/>
              </a:spcBef>
              <a:buFont typeface="Wingdings" pitchFamily="2" charset="2"/>
              <a:buNone/>
            </a:pPr>
            <a:r>
              <a:rPr lang="zh-CN" altLang="en-US" b="1" dirty="0" smtClean="0">
                <a:solidFill>
                  <a:schemeClr val="tx2"/>
                </a:solidFill>
                <a:effectLst>
                  <a:outerShdw blurRad="38100" dist="38100" dir="2700000" algn="tl">
                    <a:srgbClr val="C0C0C0"/>
                  </a:outerShdw>
                </a:effectLst>
                <a:ea typeface="黑体" pitchFamily="49" charset="-122"/>
              </a:rPr>
              <a:t>任务</a:t>
            </a:r>
            <a:r>
              <a:rPr lang="zh-CN" altLang="en-US" b="1" dirty="0">
                <a:effectLst>
                  <a:outerShdw blurRad="38100" dist="38100" dir="2700000" algn="tl">
                    <a:srgbClr val="C0C0C0"/>
                  </a:outerShdw>
                </a:effectLst>
              </a:rPr>
              <a:t>：分别检查并修复</a:t>
            </a:r>
            <a:r>
              <a:rPr lang="en-US" altLang="zh-CN" b="1" dirty="0">
                <a:effectLst>
                  <a:outerShdw blurRad="38100" dist="38100" dir="2700000" algn="tl">
                    <a:srgbClr val="C0C0C0"/>
                  </a:outerShdw>
                </a:effectLst>
              </a:rPr>
              <a:t>C</a:t>
            </a:r>
            <a:r>
              <a:rPr lang="zh-CN" altLang="en-US" b="1" dirty="0">
                <a:effectLst>
                  <a:outerShdw blurRad="38100" dist="38100" dir="2700000" algn="tl">
                    <a:srgbClr val="C0C0C0"/>
                  </a:outerShdw>
                </a:effectLst>
              </a:rPr>
              <a:t>：、</a:t>
            </a:r>
            <a:r>
              <a:rPr lang="en-US" altLang="zh-CN" b="1" dirty="0">
                <a:effectLst>
                  <a:outerShdw blurRad="38100" dist="38100" dir="2700000" algn="tl">
                    <a:srgbClr val="C0C0C0"/>
                  </a:outerShdw>
                </a:effectLst>
              </a:rPr>
              <a:t>D</a:t>
            </a:r>
            <a:r>
              <a:rPr lang="zh-CN" altLang="en-US" b="1" dirty="0">
                <a:effectLst>
                  <a:outerShdw blurRad="38100" dist="38100" dir="2700000" algn="tl">
                    <a:srgbClr val="C0C0C0"/>
                  </a:outerShdw>
                </a:effectLst>
              </a:rPr>
              <a:t>：、</a:t>
            </a:r>
            <a:r>
              <a:rPr lang="en-US" altLang="zh-CN" b="1" dirty="0">
                <a:effectLst>
                  <a:outerShdw blurRad="38100" dist="38100" dir="2700000" algn="tl">
                    <a:srgbClr val="C0C0C0"/>
                  </a:outerShdw>
                </a:effectLst>
              </a:rPr>
              <a:t>E</a:t>
            </a:r>
            <a:r>
              <a:rPr lang="zh-CN" altLang="en-US" b="1" dirty="0">
                <a:effectLst>
                  <a:outerShdw blurRad="38100" dist="38100" dir="2700000" algn="tl">
                    <a:srgbClr val="C0C0C0"/>
                  </a:outerShdw>
                </a:effectLst>
              </a:rPr>
              <a:t>：磁盘中的错误。</a:t>
            </a:r>
          </a:p>
          <a:p>
            <a:pPr marL="609600" indent="-609600" eaLnBrk="0" hangingPunct="0">
              <a:spcBef>
                <a:spcPct val="0"/>
              </a:spcBef>
              <a:buFont typeface="Wingdings" pitchFamily="2" charset="2"/>
              <a:buNone/>
            </a:pPr>
            <a:endParaRPr lang="en-US" altLang="zh-CN" b="1" dirty="0">
              <a:effectLst>
                <a:outerShdw blurRad="38100" dist="38100" dir="2700000" algn="tl">
                  <a:srgbClr val="C0C0C0"/>
                </a:outerShdw>
              </a:effectLst>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p:txBody>
          <a:bodyPr/>
          <a:lstStyle/>
          <a:p>
            <a:pPr algn="l"/>
            <a:r>
              <a:rPr lang="zh-CN" altLang="en-US" dirty="0" smtClean="0"/>
              <a:t>六、</a:t>
            </a:r>
            <a:r>
              <a:rPr lang="zh-CN" altLang="en-US" dirty="0"/>
              <a:t>系统</a:t>
            </a:r>
            <a:r>
              <a:rPr lang="zh-CN" altLang="en-US" dirty="0" smtClean="0"/>
              <a:t>工具</a:t>
            </a:r>
            <a:endParaRPr lang="zh-CN" altLang="en-US" sz="3200" dirty="0">
              <a:solidFill>
                <a:srgbClr val="3800D6"/>
              </a:solidFill>
            </a:endParaRPr>
          </a:p>
        </p:txBody>
      </p:sp>
      <p:sp>
        <p:nvSpPr>
          <p:cNvPr id="198659" name="Rectangle 3"/>
          <p:cNvSpPr>
            <a:spLocks noGrp="1" noChangeArrowheads="1"/>
          </p:cNvSpPr>
          <p:nvPr>
            <p:ph idx="1"/>
          </p:nvPr>
        </p:nvSpPr>
        <p:spPr/>
        <p:txBody>
          <a:bodyPr/>
          <a:lstStyle/>
          <a:p>
            <a:pPr marL="609600" indent="-609600"/>
            <a:r>
              <a:rPr lang="zh-CN" altLang="en-US" sz="2800" dirty="0" smtClean="0">
                <a:solidFill>
                  <a:srgbClr val="3800D6"/>
                </a:solidFill>
              </a:rPr>
              <a:t>磁盘碎片整理</a:t>
            </a:r>
            <a:endParaRPr lang="en-US" altLang="zh-CN" sz="2800" dirty="0" smtClean="0">
              <a:solidFill>
                <a:schemeClr val="tx2"/>
              </a:solidFill>
              <a:effectLst>
                <a:outerShdw blurRad="38100" dist="38100" dir="2700000" algn="tl">
                  <a:srgbClr val="C0C0C0"/>
                </a:outerShdw>
              </a:effectLst>
              <a:latin typeface="黑体" pitchFamily="49" charset="-122"/>
              <a:ea typeface="黑体" pitchFamily="49" charset="-122"/>
            </a:endParaRPr>
          </a:p>
          <a:p>
            <a:pPr marL="1009650" lvl="1" indent="-609600"/>
            <a:r>
              <a:rPr lang="zh-CN" altLang="en-US" sz="2400" dirty="0" smtClean="0">
                <a:solidFill>
                  <a:schemeClr val="tx2"/>
                </a:solidFill>
                <a:effectLst>
                  <a:outerShdw blurRad="38100" dist="38100" dir="2700000" algn="tl">
                    <a:srgbClr val="C0C0C0"/>
                  </a:outerShdw>
                </a:effectLst>
                <a:latin typeface="黑体" pitchFamily="49" charset="-122"/>
                <a:ea typeface="黑体" pitchFamily="49" charset="-122"/>
              </a:rPr>
              <a:t>目的</a:t>
            </a:r>
            <a:r>
              <a:rPr lang="zh-CN" altLang="en-US" sz="2400" dirty="0">
                <a:effectLst>
                  <a:outerShdw blurRad="38100" dist="38100" dir="2700000" algn="tl">
                    <a:srgbClr val="C0C0C0"/>
                  </a:outerShdw>
                </a:effectLst>
              </a:rPr>
              <a:t>：提高磁盘的访问速度。</a:t>
            </a:r>
          </a:p>
          <a:p>
            <a:pPr marL="1009650" lvl="1" indent="-609600"/>
            <a:r>
              <a:rPr lang="zh-CN" altLang="en-US" sz="2400" dirty="0">
                <a:solidFill>
                  <a:schemeClr val="tx2"/>
                </a:solidFill>
                <a:effectLst>
                  <a:outerShdw blurRad="38100" dist="38100" dir="2700000" algn="tl">
                    <a:srgbClr val="C0C0C0"/>
                  </a:outerShdw>
                </a:effectLst>
                <a:latin typeface="黑体" pitchFamily="49" charset="-122"/>
                <a:ea typeface="黑体" pitchFamily="49" charset="-122"/>
              </a:rPr>
              <a:t>原因</a:t>
            </a:r>
            <a:r>
              <a:rPr lang="zh-CN" altLang="en-US" sz="2400" dirty="0">
                <a:effectLst>
                  <a:outerShdw blurRad="38100" dist="38100" dir="2700000" algn="tl">
                    <a:srgbClr val="C0C0C0"/>
                  </a:outerShdw>
                </a:effectLst>
              </a:rPr>
              <a:t>：磁盘经过长时间的使用（经常添加或删除文件）后，难免会出现很多零散的空间和</a:t>
            </a:r>
            <a:r>
              <a:rPr lang="zh-CN" altLang="en-US" sz="2400" dirty="0">
                <a:solidFill>
                  <a:schemeClr val="hlink"/>
                </a:solidFill>
                <a:effectLst>
                  <a:outerShdw blurRad="38100" dist="38100" dir="2700000" algn="tl">
                    <a:srgbClr val="C0C0C0"/>
                  </a:outerShdw>
                </a:effectLst>
              </a:rPr>
              <a:t>磁盘碎片</a:t>
            </a:r>
            <a:r>
              <a:rPr lang="en-US" altLang="zh-CN" sz="2400" dirty="0">
                <a:effectLst>
                  <a:outerShdw blurRad="38100" dist="38100" dir="2700000" algn="tl">
                    <a:srgbClr val="C0C0C0"/>
                  </a:outerShdw>
                </a:effectLst>
              </a:rPr>
              <a:t>(</a:t>
            </a:r>
            <a:r>
              <a:rPr lang="zh-CN" altLang="en-US" sz="2400" dirty="0">
                <a:effectLst>
                  <a:outerShdw blurRad="38100" dist="38100" dir="2700000" algn="tl">
                    <a:srgbClr val="C0C0C0"/>
                  </a:outerShdw>
                </a:effectLst>
              </a:rPr>
              <a:t>磁盘上</a:t>
            </a:r>
            <a:r>
              <a:rPr lang="zh-CN" altLang="en-US" sz="2400" dirty="0">
                <a:solidFill>
                  <a:schemeClr val="hlink"/>
                </a:solidFill>
                <a:effectLst>
                  <a:outerShdw blurRad="38100" dist="38100" dir="2700000" algn="tl">
                    <a:srgbClr val="C0C0C0"/>
                  </a:outerShdw>
                </a:effectLst>
              </a:rPr>
              <a:t>很小很小</a:t>
            </a:r>
            <a:r>
              <a:rPr lang="zh-CN" altLang="en-US" sz="2400" dirty="0">
                <a:effectLst>
                  <a:outerShdw blurRad="38100" dist="38100" dir="2700000" algn="tl">
                    <a:srgbClr val="C0C0C0"/>
                  </a:outerShdw>
                </a:effectLst>
              </a:rPr>
              <a:t>的零散的存储空间</a:t>
            </a:r>
            <a:r>
              <a:rPr lang="en-US" altLang="zh-CN" sz="2400" dirty="0">
                <a:effectLst>
                  <a:outerShdw blurRad="38100" dist="38100" dir="2700000" algn="tl">
                    <a:srgbClr val="C0C0C0"/>
                  </a:outerShdw>
                </a:effectLst>
              </a:rPr>
              <a:t>)</a:t>
            </a:r>
            <a:r>
              <a:rPr lang="zh-CN" altLang="en-US" sz="2400" dirty="0">
                <a:effectLst>
                  <a:outerShdw blurRad="38100" dist="38100" dir="2700000" algn="tl">
                    <a:srgbClr val="C0C0C0"/>
                  </a:outerShdw>
                </a:effectLst>
              </a:rPr>
              <a:t>。一个文件可能会被分别存放在不同的磁盘空间中，这样在访问该文件时系统就需要到不同的磁盘空间中去寻找该文件的不同部分，从而影响了运行的速度。</a:t>
            </a:r>
          </a:p>
          <a:p>
            <a:pPr marL="1009650" lvl="1" indent="-609600"/>
            <a:r>
              <a:rPr lang="zh-CN" altLang="en-US" sz="2400" dirty="0" smtClean="0">
                <a:solidFill>
                  <a:schemeClr val="tx2"/>
                </a:solidFill>
                <a:latin typeface="黑体" pitchFamily="49" charset="-122"/>
                <a:ea typeface="黑体" pitchFamily="49" charset="-122"/>
              </a:rPr>
              <a:t>工具</a:t>
            </a:r>
            <a:r>
              <a:rPr lang="zh-CN" altLang="en-US" sz="2400" dirty="0" smtClean="0"/>
              <a:t>：</a:t>
            </a:r>
            <a:r>
              <a:rPr lang="zh-CN" altLang="en-US" sz="2400" dirty="0" smtClean="0">
                <a:latin typeface="Arial"/>
              </a:rPr>
              <a:t>“</a:t>
            </a:r>
            <a:r>
              <a:rPr lang="zh-CN" altLang="en-US" sz="2400" dirty="0" smtClean="0"/>
              <a:t>磁盘碎片整理</a:t>
            </a:r>
            <a:r>
              <a:rPr lang="zh-CN" altLang="en-US" sz="2400" dirty="0" smtClean="0">
                <a:latin typeface="Arial"/>
              </a:rPr>
              <a:t>”</a:t>
            </a:r>
            <a:r>
              <a:rPr lang="zh-CN" altLang="en-US" sz="2400" dirty="0" smtClean="0"/>
              <a:t>程序。可以</a:t>
            </a:r>
            <a:r>
              <a:rPr lang="zh-CN" altLang="en-US" sz="2400" dirty="0" smtClean="0">
                <a:solidFill>
                  <a:schemeClr val="hlink"/>
                </a:solidFill>
              </a:rPr>
              <a:t>重新组织</a:t>
            </a:r>
            <a:r>
              <a:rPr lang="zh-CN" altLang="en-US" sz="2400" dirty="0" smtClean="0"/>
              <a:t>文件在磁盘中的存储位置，将文件的存储位置整理到一起，同时</a:t>
            </a:r>
            <a:r>
              <a:rPr lang="zh-CN" altLang="en-US" sz="2400" dirty="0" smtClean="0">
                <a:solidFill>
                  <a:schemeClr val="hlink"/>
                </a:solidFill>
              </a:rPr>
              <a:t>合并可用空间</a:t>
            </a:r>
            <a:r>
              <a:rPr lang="en-US" altLang="zh-CN" sz="2400" dirty="0" smtClean="0"/>
              <a:t>(</a:t>
            </a:r>
            <a:r>
              <a:rPr lang="zh-CN" altLang="en-US" sz="2400" dirty="0" smtClean="0"/>
              <a:t>将不连续空间变为连续空间</a:t>
            </a:r>
            <a:r>
              <a:rPr lang="en-US" altLang="zh-CN" sz="2400" dirty="0" smtClean="0"/>
              <a:t>)</a:t>
            </a:r>
            <a:r>
              <a:rPr lang="zh-CN" altLang="en-US" sz="2400" dirty="0" smtClean="0"/>
              <a:t>，从而提高运行速度。</a:t>
            </a:r>
            <a:endParaRPr lang="en-US" altLang="zh-CN" sz="2400" dirty="0">
              <a:effectLst>
                <a:outerShdw blurRad="38100" dist="38100" dir="2700000" algn="tl">
                  <a:srgbClr val="C0C0C0"/>
                </a:outerShdw>
              </a:effectLst>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p:txBody>
          <a:bodyPr/>
          <a:lstStyle/>
          <a:p>
            <a:r>
              <a:rPr lang="zh-CN" altLang="en-US" dirty="0" smtClean="0"/>
              <a:t>六、系统工具</a:t>
            </a:r>
            <a:endParaRPr lang="zh-CN" altLang="en-US" dirty="0">
              <a:solidFill>
                <a:srgbClr val="3200C0"/>
              </a:solidFill>
            </a:endParaRPr>
          </a:p>
        </p:txBody>
      </p:sp>
      <p:sp>
        <p:nvSpPr>
          <p:cNvPr id="182275" name="Rectangle 3"/>
          <p:cNvSpPr>
            <a:spLocks noGrp="1" noChangeArrowheads="1"/>
          </p:cNvSpPr>
          <p:nvPr>
            <p:ph idx="1"/>
          </p:nvPr>
        </p:nvSpPr>
        <p:spPr/>
        <p:txBody>
          <a:bodyPr/>
          <a:lstStyle/>
          <a:p>
            <a:pPr marL="609600" indent="-609600" eaLnBrk="0" hangingPunct="0">
              <a:spcBef>
                <a:spcPct val="0"/>
              </a:spcBef>
              <a:buNone/>
            </a:pPr>
            <a:r>
              <a:rPr lang="zh-CN" altLang="en-US" dirty="0" smtClean="0">
                <a:solidFill>
                  <a:srgbClr val="3200C0"/>
                </a:solidFill>
              </a:rPr>
              <a:t>实作</a:t>
            </a:r>
            <a:r>
              <a:rPr lang="en-US" altLang="zh-CN" dirty="0" smtClean="0">
                <a:solidFill>
                  <a:srgbClr val="3200C0"/>
                </a:solidFill>
              </a:rPr>
              <a:t>4</a:t>
            </a:r>
            <a:r>
              <a:rPr lang="zh-CN" altLang="en-US" dirty="0" smtClean="0">
                <a:solidFill>
                  <a:srgbClr val="3200C0"/>
                </a:solidFill>
              </a:rPr>
              <a:t>：运行</a:t>
            </a:r>
            <a:r>
              <a:rPr lang="zh-CN" altLang="en-US" dirty="0" smtClean="0">
                <a:solidFill>
                  <a:srgbClr val="3200C0"/>
                </a:solidFill>
                <a:latin typeface="Arial"/>
              </a:rPr>
              <a:t>“</a:t>
            </a:r>
            <a:r>
              <a:rPr lang="zh-CN" altLang="en-US" dirty="0" smtClean="0">
                <a:solidFill>
                  <a:srgbClr val="3200C0"/>
                </a:solidFill>
              </a:rPr>
              <a:t>磁盘碎片整理</a:t>
            </a:r>
            <a:r>
              <a:rPr lang="zh-CN" altLang="en-US" dirty="0" smtClean="0">
                <a:solidFill>
                  <a:srgbClr val="3200C0"/>
                </a:solidFill>
                <a:latin typeface="Arial"/>
              </a:rPr>
              <a:t>”</a:t>
            </a:r>
            <a:r>
              <a:rPr lang="zh-CN" altLang="en-US" dirty="0" smtClean="0">
                <a:solidFill>
                  <a:srgbClr val="3200C0"/>
                </a:solidFill>
              </a:rPr>
              <a:t>程序</a:t>
            </a:r>
            <a:endParaRPr lang="zh-CN" altLang="en-US" b="1" dirty="0">
              <a:solidFill>
                <a:schemeClr val="tx2"/>
              </a:solidFill>
              <a:effectLst>
                <a:outerShdw blurRad="38100" dist="38100" dir="2700000" algn="tl">
                  <a:srgbClr val="C0C0C0"/>
                </a:outerShdw>
              </a:effectLst>
              <a:ea typeface="黑体" pitchFamily="49" charset="-122"/>
            </a:endParaRPr>
          </a:p>
          <a:p>
            <a:pPr marL="1009650" lvl="1" indent="-609600" eaLnBrk="0" hangingPunct="0">
              <a:spcBef>
                <a:spcPct val="0"/>
              </a:spcBef>
              <a:buFont typeface="Wingdings" pitchFamily="2" charset="2"/>
              <a:buNone/>
            </a:pPr>
            <a:endParaRPr lang="en-US" altLang="zh-CN" sz="2400" b="1" dirty="0" smtClean="0">
              <a:solidFill>
                <a:schemeClr val="tx2"/>
              </a:solidFill>
              <a:effectLst>
                <a:outerShdw blurRad="38100" dist="38100" dir="2700000" algn="tl">
                  <a:srgbClr val="C0C0C0"/>
                </a:outerShdw>
              </a:effectLst>
              <a:ea typeface="黑体" pitchFamily="49" charset="-122"/>
            </a:endParaRPr>
          </a:p>
          <a:p>
            <a:pPr marL="1009650" lvl="1" indent="-609600" eaLnBrk="0" hangingPunct="0">
              <a:spcBef>
                <a:spcPct val="0"/>
              </a:spcBef>
              <a:buFont typeface="Wingdings" pitchFamily="2" charset="2"/>
              <a:buNone/>
            </a:pPr>
            <a:r>
              <a:rPr lang="zh-CN" altLang="en-US" sz="2400" b="1" dirty="0" smtClean="0">
                <a:solidFill>
                  <a:schemeClr val="tx2"/>
                </a:solidFill>
                <a:effectLst>
                  <a:outerShdw blurRad="38100" dist="38100" dir="2700000" algn="tl">
                    <a:srgbClr val="C0C0C0"/>
                  </a:outerShdw>
                </a:effectLst>
                <a:ea typeface="黑体" pitchFamily="49" charset="-122"/>
              </a:rPr>
              <a:t>任务</a:t>
            </a:r>
            <a:r>
              <a:rPr lang="en-US" altLang="zh-CN" sz="2400" b="1" dirty="0">
                <a:solidFill>
                  <a:schemeClr val="tx2"/>
                </a:solidFill>
                <a:effectLst>
                  <a:outerShdw blurRad="38100" dist="38100" dir="2700000" algn="tl">
                    <a:srgbClr val="C0C0C0"/>
                  </a:outerShdw>
                </a:effectLst>
                <a:ea typeface="黑体" pitchFamily="49" charset="-122"/>
              </a:rPr>
              <a:t>1</a:t>
            </a:r>
            <a:r>
              <a:rPr lang="zh-CN" altLang="en-US" sz="2400" b="1" dirty="0">
                <a:effectLst>
                  <a:outerShdw blurRad="38100" dist="38100" dir="2700000" algn="tl">
                    <a:srgbClr val="C0C0C0"/>
                  </a:outerShdw>
                </a:effectLst>
              </a:rPr>
              <a:t>：查看</a:t>
            </a:r>
            <a:r>
              <a:rPr lang="en-US" altLang="zh-CN" sz="2400" b="1" dirty="0">
                <a:effectLst>
                  <a:outerShdw blurRad="38100" dist="38100" dir="2700000" algn="tl">
                    <a:srgbClr val="C0C0C0"/>
                  </a:outerShdw>
                </a:effectLst>
              </a:rPr>
              <a:t>C</a:t>
            </a:r>
            <a:r>
              <a:rPr lang="zh-CN" altLang="en-US" sz="2400" b="1" dirty="0">
                <a:effectLst>
                  <a:outerShdw blurRad="38100" dist="38100" dir="2700000" algn="tl">
                    <a:srgbClr val="C0C0C0"/>
                  </a:outerShdw>
                </a:effectLst>
              </a:rPr>
              <a:t>：或</a:t>
            </a:r>
            <a:r>
              <a:rPr lang="en-US" altLang="zh-CN" sz="2400" b="1" dirty="0">
                <a:effectLst>
                  <a:outerShdw blurRad="38100" dist="38100" dir="2700000" algn="tl">
                    <a:srgbClr val="C0C0C0"/>
                  </a:outerShdw>
                </a:effectLst>
              </a:rPr>
              <a:t>D</a:t>
            </a:r>
            <a:r>
              <a:rPr lang="zh-CN" altLang="en-US" sz="2400" b="1" dirty="0">
                <a:effectLst>
                  <a:outerShdw blurRad="38100" dist="38100" dir="2700000" algn="tl">
                    <a:srgbClr val="C0C0C0"/>
                  </a:outerShdw>
                </a:effectLst>
              </a:rPr>
              <a:t>：或</a:t>
            </a:r>
            <a:r>
              <a:rPr lang="en-US" altLang="zh-CN" sz="2400" b="1" dirty="0">
                <a:effectLst>
                  <a:outerShdw blurRad="38100" dist="38100" dir="2700000" algn="tl">
                    <a:srgbClr val="C0C0C0"/>
                  </a:outerShdw>
                </a:effectLst>
              </a:rPr>
              <a:t>E</a:t>
            </a:r>
            <a:r>
              <a:rPr lang="zh-CN" altLang="en-US" sz="2400" b="1" dirty="0">
                <a:effectLst>
                  <a:outerShdw blurRad="38100" dist="38100" dir="2700000" algn="tl">
                    <a:srgbClr val="C0C0C0"/>
                  </a:outerShdw>
                </a:effectLst>
              </a:rPr>
              <a:t>：盘是否需要进行</a:t>
            </a:r>
            <a:r>
              <a:rPr lang="zh-CN" altLang="en-US" sz="2400" b="1" dirty="0">
                <a:effectLst>
                  <a:outerShdw blurRad="38100" dist="38100" dir="2700000" algn="tl">
                    <a:srgbClr val="C0C0C0"/>
                  </a:outerShdw>
                </a:effectLst>
                <a:latin typeface="Arial"/>
              </a:rPr>
              <a:t>“</a:t>
            </a:r>
            <a:r>
              <a:rPr lang="zh-CN" altLang="en-US" sz="2400" b="1" dirty="0">
                <a:effectLst>
                  <a:outerShdw blurRad="38100" dist="38100" dir="2700000" algn="tl">
                    <a:srgbClr val="C0C0C0"/>
                  </a:outerShdw>
                </a:effectLst>
              </a:rPr>
              <a:t>磁盘碎片整理</a:t>
            </a:r>
            <a:r>
              <a:rPr lang="zh-CN" altLang="en-US" sz="2400" b="1" dirty="0">
                <a:effectLst>
                  <a:outerShdw blurRad="38100" dist="38100" dir="2700000" algn="tl">
                    <a:srgbClr val="C0C0C0"/>
                  </a:outerShdw>
                </a:effectLst>
                <a:latin typeface="Arial"/>
              </a:rPr>
              <a:t>”</a:t>
            </a:r>
            <a:r>
              <a:rPr lang="zh-CN" altLang="en-US" sz="2400" b="1" dirty="0">
                <a:effectLst>
                  <a:outerShdw blurRad="38100" dist="38100" dir="2700000" algn="tl">
                    <a:srgbClr val="C0C0C0"/>
                  </a:outerShdw>
                </a:effectLst>
              </a:rPr>
              <a:t>。</a:t>
            </a:r>
          </a:p>
          <a:p>
            <a:pPr marL="1009650" lvl="1" indent="-609600" eaLnBrk="0" hangingPunct="0">
              <a:spcBef>
                <a:spcPct val="0"/>
              </a:spcBef>
              <a:buFont typeface="Wingdings" pitchFamily="2" charset="2"/>
              <a:buNone/>
            </a:pPr>
            <a:endParaRPr lang="zh-CN" altLang="en-US" sz="2400" b="1" dirty="0">
              <a:solidFill>
                <a:schemeClr val="tx2"/>
              </a:solidFill>
              <a:effectLst>
                <a:outerShdw blurRad="38100" dist="38100" dir="2700000" algn="tl">
                  <a:srgbClr val="C0C0C0"/>
                </a:outerShdw>
              </a:effectLst>
              <a:ea typeface="黑体" pitchFamily="49" charset="-122"/>
            </a:endParaRPr>
          </a:p>
          <a:p>
            <a:pPr marL="1009650" lvl="1" indent="-609600" eaLnBrk="0" hangingPunct="0">
              <a:spcBef>
                <a:spcPct val="0"/>
              </a:spcBef>
              <a:buFont typeface="Wingdings" pitchFamily="2" charset="2"/>
              <a:buNone/>
            </a:pPr>
            <a:r>
              <a:rPr lang="zh-CN" altLang="en-US" sz="2400" b="1" dirty="0">
                <a:solidFill>
                  <a:schemeClr val="tx2"/>
                </a:solidFill>
                <a:effectLst>
                  <a:outerShdw blurRad="38100" dist="38100" dir="2700000" algn="tl">
                    <a:srgbClr val="C0C0C0"/>
                  </a:outerShdw>
                </a:effectLst>
                <a:ea typeface="黑体" pitchFamily="49" charset="-122"/>
              </a:rPr>
              <a:t>任务</a:t>
            </a:r>
            <a:r>
              <a:rPr lang="en-US" altLang="zh-CN" sz="2400" b="1" dirty="0">
                <a:solidFill>
                  <a:schemeClr val="tx2"/>
                </a:solidFill>
                <a:effectLst>
                  <a:outerShdw blurRad="38100" dist="38100" dir="2700000" algn="tl">
                    <a:srgbClr val="C0C0C0"/>
                  </a:outerShdw>
                </a:effectLst>
                <a:ea typeface="黑体" pitchFamily="49" charset="-122"/>
              </a:rPr>
              <a:t>2</a:t>
            </a:r>
            <a:r>
              <a:rPr lang="zh-CN" altLang="en-US" sz="2400" b="1" dirty="0">
                <a:effectLst>
                  <a:outerShdw blurRad="38100" dist="38100" dir="2700000" algn="tl">
                    <a:srgbClr val="C0C0C0"/>
                  </a:outerShdw>
                </a:effectLst>
              </a:rPr>
              <a:t>：查看碎片分析报告</a:t>
            </a:r>
            <a:r>
              <a:rPr lang="en-US" altLang="zh-CN" sz="2400" b="1" dirty="0">
                <a:effectLst>
                  <a:outerShdw blurRad="38100" dist="38100" dir="2700000" algn="tl">
                    <a:srgbClr val="C0C0C0"/>
                  </a:outerShdw>
                </a:effectLst>
              </a:rPr>
              <a:t>,</a:t>
            </a:r>
            <a:r>
              <a:rPr lang="zh-CN" altLang="en-US" sz="2400" b="1" dirty="0">
                <a:effectLst>
                  <a:outerShdw blurRad="38100" dist="38100" dir="2700000" algn="tl">
                    <a:srgbClr val="C0C0C0"/>
                  </a:outerShdw>
                </a:effectLst>
              </a:rPr>
              <a:t>了解碎片文件的数量。</a:t>
            </a:r>
            <a:endParaRPr lang="zh-CN" altLang="en-US" sz="2400" dirty="0">
              <a:latin typeface="AdobeSongStd-Light-Acro" charset="-122"/>
              <a:ea typeface="AdobeSongStd-Light-Acro"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pPr algn="l"/>
            <a:r>
              <a:rPr lang="zh-CN" altLang="en-US" dirty="0" smtClean="0"/>
              <a:t>七、</a:t>
            </a:r>
            <a:r>
              <a:rPr lang="zh-CN" altLang="en-US" dirty="0"/>
              <a:t>磁盘格式化</a:t>
            </a:r>
          </a:p>
        </p:txBody>
      </p:sp>
      <p:sp>
        <p:nvSpPr>
          <p:cNvPr id="193539" name="Rectangle 3"/>
          <p:cNvSpPr>
            <a:spLocks noGrp="1" noChangeArrowheads="1"/>
          </p:cNvSpPr>
          <p:nvPr>
            <p:ph idx="1"/>
          </p:nvPr>
        </p:nvSpPr>
        <p:spPr/>
        <p:txBody>
          <a:bodyPr/>
          <a:lstStyle/>
          <a:p>
            <a:pPr marL="609600" indent="-609600"/>
            <a:r>
              <a:rPr lang="zh-CN" altLang="en-US" sz="2800" dirty="0">
                <a:effectLst>
                  <a:outerShdw blurRad="38100" dist="38100" dir="2700000" algn="tl">
                    <a:srgbClr val="C0C0C0"/>
                  </a:outerShdw>
                </a:effectLst>
              </a:rPr>
              <a:t>格式化磁盘就是在磁盘内进行分割磁区，作内部磁区标示，以方便存取。</a:t>
            </a:r>
          </a:p>
          <a:p>
            <a:pPr marL="990600" lvl="1" indent="-533400"/>
            <a:r>
              <a:rPr lang="zh-CN" altLang="en-US" sz="2400" dirty="0">
                <a:effectLst>
                  <a:outerShdw blurRad="38100" dist="38100" dir="2700000" algn="tl">
                    <a:srgbClr val="C0C0C0"/>
                  </a:outerShdw>
                </a:effectLst>
              </a:rPr>
              <a:t>格式化磁盘可分为格式化硬盘和格式化软盘两种。</a:t>
            </a:r>
          </a:p>
          <a:p>
            <a:pPr marL="990600" lvl="1" indent="-533400"/>
            <a:r>
              <a:rPr lang="zh-CN" altLang="en-US" sz="2400" dirty="0">
                <a:effectLst>
                  <a:outerShdw blurRad="38100" dist="38100" dir="2700000" algn="tl">
                    <a:srgbClr val="C0C0C0"/>
                  </a:outerShdw>
                </a:effectLst>
              </a:rPr>
              <a:t>格式化硬盘又可分为高级格式化和低级格式化。</a:t>
            </a:r>
          </a:p>
          <a:p>
            <a:pPr marL="1371600" lvl="2" indent="-457200"/>
            <a:r>
              <a:rPr lang="zh-CN" altLang="en-US" sz="2000" dirty="0">
                <a:effectLst>
                  <a:outerShdw blurRad="38100" dist="38100" dir="2700000" algn="tl">
                    <a:srgbClr val="C0C0C0"/>
                  </a:outerShdw>
                </a:effectLst>
              </a:rPr>
              <a:t>高级格式化是指在</a:t>
            </a:r>
            <a:r>
              <a:rPr lang="en-US" altLang="zh-CN" sz="2000" dirty="0">
                <a:effectLst>
                  <a:outerShdw blurRad="38100" dist="38100" dir="2700000" algn="tl">
                    <a:srgbClr val="C0C0C0"/>
                  </a:outerShdw>
                </a:effectLst>
              </a:rPr>
              <a:t>Windows 2000 </a:t>
            </a:r>
            <a:r>
              <a:rPr lang="zh-CN" altLang="en-US" sz="2000" dirty="0">
                <a:effectLst>
                  <a:outerShdw blurRad="38100" dist="38100" dir="2700000" algn="tl">
                    <a:srgbClr val="C0C0C0"/>
                  </a:outerShdw>
                </a:effectLst>
              </a:rPr>
              <a:t>操作系统下对硬盘进行的格式化操作；</a:t>
            </a:r>
          </a:p>
          <a:p>
            <a:pPr marL="1371600" lvl="2" indent="-457200"/>
            <a:r>
              <a:rPr lang="zh-CN" altLang="en-US" sz="2000" dirty="0">
                <a:effectLst>
                  <a:outerShdw blurRad="38100" dist="38100" dir="2700000" algn="tl">
                    <a:srgbClr val="C0C0C0"/>
                  </a:outerShdw>
                </a:effectLst>
              </a:rPr>
              <a:t>低级格式化是指在高级格式化操作之前，对硬盘进行的分区和物理格式化。</a:t>
            </a:r>
          </a:p>
          <a:p>
            <a:pPr marL="990600" lvl="1" indent="-533400">
              <a:buFont typeface="Wingdings" pitchFamily="2" charset="2"/>
              <a:buNone/>
            </a:pPr>
            <a:r>
              <a:rPr lang="zh-CN" altLang="en-US" sz="2400" dirty="0">
                <a:solidFill>
                  <a:schemeClr val="hlink"/>
                </a:solidFill>
                <a:effectLst>
                  <a:outerShdw blurRad="38100" dist="38100" dir="2700000" algn="tl">
                    <a:srgbClr val="C0C0C0"/>
                  </a:outerShdw>
                </a:effectLst>
              </a:rPr>
              <a:t>提示：</a:t>
            </a:r>
          </a:p>
          <a:p>
            <a:pPr marL="1371600" lvl="2" indent="-457200">
              <a:buFontTx/>
              <a:buAutoNum type="arabicPeriod"/>
            </a:pPr>
            <a:r>
              <a:rPr lang="zh-CN" altLang="en-US" sz="2000" dirty="0">
                <a:effectLst>
                  <a:outerShdw blurRad="38100" dist="38100" dir="2700000" algn="tl">
                    <a:srgbClr val="C0C0C0"/>
                  </a:outerShdw>
                </a:effectLst>
              </a:rPr>
              <a:t>格式化磁盘会删除该磁盘上的所有信息。</a:t>
            </a:r>
          </a:p>
          <a:p>
            <a:pPr marL="1371600" lvl="2" indent="-457200">
              <a:buFontTx/>
              <a:buAutoNum type="arabicPeriod"/>
            </a:pPr>
            <a:r>
              <a:rPr lang="zh-CN" altLang="en-US" sz="2000" b="1" dirty="0">
                <a:effectLst>
                  <a:outerShdw blurRad="38100" dist="38100" dir="2700000" algn="tl">
                    <a:srgbClr val="C0C0C0"/>
                  </a:outerShdw>
                </a:effectLst>
              </a:rPr>
              <a:t>快速格式化</a:t>
            </a:r>
            <a:r>
              <a:rPr lang="zh-CN" altLang="en-US" sz="2000" dirty="0">
                <a:effectLst>
                  <a:outerShdw blurRad="38100" dist="38100" dir="2700000" algn="tl">
                    <a:srgbClr val="C0C0C0"/>
                  </a:outerShdw>
                </a:effectLst>
              </a:rPr>
              <a:t>不扫描磁盘的坏扇区而直接从磁盘上删除文件。</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4" name="Rectangle 4"/>
          <p:cNvSpPr>
            <a:spLocks noGrp="1" noChangeArrowheads="1"/>
          </p:cNvSpPr>
          <p:nvPr>
            <p:ph type="title"/>
          </p:nvPr>
        </p:nvSpPr>
        <p:spPr/>
        <p:txBody>
          <a:bodyPr/>
          <a:lstStyle/>
          <a:p>
            <a:r>
              <a:rPr lang="zh-CN" altLang="en-US" dirty="0"/>
              <a:t>本课小结</a:t>
            </a:r>
          </a:p>
        </p:txBody>
      </p:sp>
      <p:sp>
        <p:nvSpPr>
          <p:cNvPr id="373765" name="Rectangle 5"/>
          <p:cNvSpPr>
            <a:spLocks noGrp="1" noChangeArrowheads="1"/>
          </p:cNvSpPr>
          <p:nvPr>
            <p:ph type="body" idx="1"/>
          </p:nvPr>
        </p:nvSpPr>
        <p:spPr>
          <a:ln/>
        </p:spPr>
        <p:txBody>
          <a:bodyPr/>
          <a:lstStyle/>
          <a:p>
            <a:pPr>
              <a:lnSpc>
                <a:spcPct val="90000"/>
              </a:lnSpc>
            </a:pPr>
            <a:r>
              <a:rPr lang="en-US" altLang="zh-CN" sz="2800" dirty="0" smtClean="0"/>
              <a:t>Windows</a:t>
            </a:r>
            <a:r>
              <a:rPr lang="zh-CN" altLang="en-US" sz="2800" dirty="0" smtClean="0"/>
              <a:t>的基本操作</a:t>
            </a:r>
            <a:endParaRPr lang="zh-CN" altLang="en-US" sz="2800" dirty="0"/>
          </a:p>
          <a:p>
            <a:pPr lvl="1">
              <a:lnSpc>
                <a:spcPct val="90000"/>
              </a:lnSpc>
            </a:pPr>
            <a:r>
              <a:rPr lang="zh-CN" altLang="en-US" sz="2400" dirty="0"/>
              <a:t>操作系统的定义、功能和分类</a:t>
            </a:r>
          </a:p>
          <a:p>
            <a:pPr lvl="1">
              <a:lnSpc>
                <a:spcPct val="90000"/>
              </a:lnSpc>
            </a:pPr>
            <a:r>
              <a:rPr lang="zh-CN" altLang="en-US" sz="2400" dirty="0"/>
              <a:t>桌面、窗口、对话框、快捷方式的操作</a:t>
            </a:r>
          </a:p>
          <a:p>
            <a:pPr>
              <a:lnSpc>
                <a:spcPct val="90000"/>
              </a:lnSpc>
            </a:pPr>
            <a:r>
              <a:rPr lang="en-US" altLang="zh-CN" dirty="0" smtClean="0"/>
              <a:t>Windows</a:t>
            </a:r>
            <a:r>
              <a:rPr lang="zh-CN" altLang="en-US" dirty="0" smtClean="0"/>
              <a:t>的文件管理</a:t>
            </a:r>
            <a:endParaRPr lang="en-US" altLang="zh-CN" dirty="0" smtClean="0"/>
          </a:p>
          <a:p>
            <a:pPr lvl="1">
              <a:lnSpc>
                <a:spcPct val="90000"/>
              </a:lnSpc>
            </a:pPr>
            <a:r>
              <a:rPr lang="zh-CN" altLang="en-US" sz="2400" dirty="0" smtClean="0"/>
              <a:t>文件管理</a:t>
            </a:r>
            <a:endParaRPr lang="en-US" altLang="zh-CN" sz="2400" dirty="0" smtClean="0"/>
          </a:p>
          <a:p>
            <a:pPr>
              <a:lnSpc>
                <a:spcPct val="90000"/>
              </a:lnSpc>
            </a:pPr>
            <a:r>
              <a:rPr lang="en-US" altLang="zh-CN" dirty="0" smtClean="0"/>
              <a:t>Windows</a:t>
            </a:r>
            <a:r>
              <a:rPr lang="zh-CN" altLang="en-US" dirty="0" smtClean="0"/>
              <a:t>的磁盘管理与维护</a:t>
            </a:r>
            <a:endParaRPr lang="en-US" altLang="zh-CN" dirty="0" smtClean="0"/>
          </a:p>
          <a:p>
            <a:pPr lvl="1">
              <a:lnSpc>
                <a:spcPct val="90000"/>
              </a:lnSpc>
            </a:pPr>
            <a:r>
              <a:rPr lang="zh-CN" altLang="en-US" sz="2400" dirty="0" smtClean="0"/>
              <a:t>磁盘清理</a:t>
            </a:r>
            <a:endParaRPr lang="en-US" altLang="zh-CN" sz="2400" dirty="0" smtClean="0"/>
          </a:p>
          <a:p>
            <a:pPr lvl="1">
              <a:lnSpc>
                <a:spcPct val="90000"/>
              </a:lnSpc>
            </a:pPr>
            <a:r>
              <a:rPr lang="zh-CN" altLang="en-US" sz="2400" dirty="0" smtClean="0"/>
              <a:t>检查磁盘</a:t>
            </a:r>
            <a:endParaRPr lang="en-US" altLang="zh-CN" sz="2400" dirty="0" smtClean="0"/>
          </a:p>
          <a:p>
            <a:pPr lvl="1">
              <a:lnSpc>
                <a:spcPct val="90000"/>
              </a:lnSpc>
            </a:pPr>
            <a:r>
              <a:rPr lang="zh-CN" altLang="en-US" sz="2400" dirty="0" smtClean="0"/>
              <a:t>磁盘碎片整理</a:t>
            </a:r>
            <a:endParaRPr lang="en-US" altLang="zh-CN" sz="2400" dirty="0" smtClean="0"/>
          </a:p>
          <a:p>
            <a:pPr lvl="1">
              <a:lnSpc>
                <a:spcPct val="90000"/>
              </a:lnSpc>
            </a:pPr>
            <a:r>
              <a:rPr lang="zh-CN" altLang="en-US" sz="2400" dirty="0" smtClean="0"/>
              <a:t>格式化磁盘</a:t>
            </a:r>
            <a:endParaRPr lang="zh-CN" altLang="en-US" sz="24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6" name="Rectangle 4"/>
          <p:cNvSpPr>
            <a:spLocks noGrp="1" noChangeArrowheads="1"/>
          </p:cNvSpPr>
          <p:nvPr>
            <p:ph type="title"/>
          </p:nvPr>
        </p:nvSpPr>
        <p:spPr/>
        <p:txBody>
          <a:bodyPr/>
          <a:lstStyle/>
          <a:p>
            <a:r>
              <a:rPr lang="zh-CN" altLang="en-US" dirty="0"/>
              <a:t>课余作业布置</a:t>
            </a:r>
          </a:p>
        </p:txBody>
      </p:sp>
      <p:sp>
        <p:nvSpPr>
          <p:cNvPr id="392197" name="Rectangle 5"/>
          <p:cNvSpPr>
            <a:spLocks noGrp="1" noChangeArrowheads="1"/>
          </p:cNvSpPr>
          <p:nvPr>
            <p:ph type="body" idx="1"/>
          </p:nvPr>
        </p:nvSpPr>
        <p:spPr>
          <a:ln/>
        </p:spPr>
        <p:txBody>
          <a:bodyPr/>
          <a:lstStyle/>
          <a:p>
            <a:pPr marL="609600" indent="-609600"/>
            <a:r>
              <a:rPr lang="zh-CN" altLang="en-US" sz="2800" dirty="0"/>
              <a:t>预习</a:t>
            </a:r>
            <a:r>
              <a:rPr lang="en-US" altLang="zh-CN" sz="2800" dirty="0"/>
              <a:t>:</a:t>
            </a:r>
          </a:p>
          <a:p>
            <a:pPr marL="990600" lvl="1" indent="-533400"/>
            <a:r>
              <a:rPr lang="zh-CN" altLang="en-US" sz="2400" dirty="0" smtClean="0"/>
              <a:t>第</a:t>
            </a:r>
            <a:r>
              <a:rPr lang="en-US" altLang="zh-CN" sz="2400" dirty="0" smtClean="0"/>
              <a:t>3</a:t>
            </a:r>
            <a:r>
              <a:rPr lang="zh-CN" altLang="en-US" sz="2400" dirty="0" smtClean="0"/>
              <a:t>章、第</a:t>
            </a:r>
            <a:r>
              <a:rPr lang="en-US" altLang="zh-CN" sz="2400" dirty="0" smtClean="0"/>
              <a:t>4</a:t>
            </a:r>
            <a:r>
              <a:rPr lang="zh-CN" altLang="en-US" sz="2400" dirty="0" smtClean="0"/>
              <a:t>章</a:t>
            </a:r>
            <a:r>
              <a:rPr lang="en-US" altLang="zh-CN" sz="2400" dirty="0" smtClean="0"/>
              <a:t>4.1</a:t>
            </a:r>
            <a:r>
              <a:rPr lang="zh-CN" altLang="en-US" sz="2400" dirty="0" smtClean="0"/>
              <a:t>和</a:t>
            </a:r>
            <a:r>
              <a:rPr lang="en-US" altLang="zh-CN" sz="2400" dirty="0" smtClean="0"/>
              <a:t>4.2</a:t>
            </a:r>
            <a:r>
              <a:rPr lang="zh-CN" altLang="en-US" sz="2400" dirty="0"/>
              <a:t>节</a:t>
            </a:r>
            <a:r>
              <a:rPr lang="zh-CN" altLang="en-US" sz="2400" dirty="0" smtClean="0"/>
              <a:t>。</a:t>
            </a:r>
            <a:endParaRPr lang="en-US" altLang="zh-CN" sz="2400" dirty="0" smtClean="0"/>
          </a:p>
          <a:p>
            <a:pPr marL="990600" lvl="1" indent="-533400"/>
            <a:endParaRPr lang="zh-CN" altLang="en-US" sz="2400" dirty="0"/>
          </a:p>
          <a:p>
            <a:pPr marL="609600" indent="-609600"/>
            <a:r>
              <a:rPr lang="zh-CN" altLang="en-US" sz="2800" dirty="0"/>
              <a:t>思考题</a:t>
            </a:r>
            <a:r>
              <a:rPr lang="en-US" altLang="zh-CN" sz="2800" dirty="0"/>
              <a:t>:</a:t>
            </a:r>
          </a:p>
          <a:p>
            <a:pPr marL="990600" lvl="1" indent="-533400">
              <a:buFont typeface="Wingdings" pitchFamily="2" charset="2"/>
              <a:buAutoNum type="arabicPeriod"/>
            </a:pPr>
            <a:r>
              <a:rPr lang="zh-CN" altLang="en-US" sz="2400" dirty="0"/>
              <a:t>彻底删除文件夹时应注意什么？</a:t>
            </a:r>
          </a:p>
          <a:p>
            <a:pPr marL="990600" lvl="1" indent="-533400">
              <a:buFont typeface="Wingdings" pitchFamily="2" charset="2"/>
              <a:buAutoNum type="arabicPeriod"/>
            </a:pPr>
            <a:r>
              <a:rPr lang="zh-CN" altLang="en-US" sz="2400" dirty="0"/>
              <a:t>为什么</a:t>
            </a:r>
            <a:r>
              <a:rPr lang="en-US" altLang="zh-CN" sz="2400" dirty="0"/>
              <a:t>Windows</a:t>
            </a:r>
            <a:r>
              <a:rPr lang="zh-CN" altLang="en-US" sz="2400" dirty="0"/>
              <a:t>不允许我对图标重命名？</a:t>
            </a:r>
          </a:p>
          <a:p>
            <a:pPr marL="990600" lvl="1" indent="-533400">
              <a:buFont typeface="Wingdings" pitchFamily="2" charset="2"/>
              <a:buAutoNum type="arabicPeriod"/>
            </a:pPr>
            <a:r>
              <a:rPr lang="zh-CN" altLang="en-US" sz="2400" dirty="0"/>
              <a:t>有不必发送到回收站就能删除文件的方法吗？</a:t>
            </a:r>
          </a:p>
          <a:p>
            <a:pPr marL="990600" lvl="1" indent="-533400">
              <a:buFont typeface="Wingdings" pitchFamily="2" charset="2"/>
              <a:buAutoNum type="arabicPeriod"/>
            </a:pPr>
            <a:r>
              <a:rPr lang="zh-CN" altLang="en-US" sz="2400" dirty="0"/>
              <a:t>我如何在文件夹中选择除了一个之外所有的文件</a:t>
            </a:r>
            <a:r>
              <a:rPr lang="zh-CN" altLang="en-US" sz="2400" dirty="0" smtClean="0"/>
              <a:t>？</a:t>
            </a:r>
            <a:endParaRPr lang="zh-CN" alt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68313" y="163513"/>
            <a:ext cx="8135937" cy="1752600"/>
          </a:xfrm>
          <a:noFill/>
          <a:ln/>
        </p:spPr>
        <p:txBody>
          <a:bodyPr lIns="92075" tIns="46038" rIns="92075" bIns="46038" anchor="ctr"/>
          <a:lstStyle/>
          <a:p>
            <a:r>
              <a:rPr lang="zh-CN" altLang="en-US" dirty="0" smtClean="0"/>
              <a:t>第</a:t>
            </a:r>
            <a:r>
              <a:rPr lang="en-US" altLang="zh-CN" dirty="0" smtClean="0"/>
              <a:t>3</a:t>
            </a:r>
            <a:r>
              <a:rPr lang="zh-CN" altLang="en-US" dirty="0" smtClean="0"/>
              <a:t>讲   </a:t>
            </a:r>
            <a:r>
              <a:rPr lang="zh-CN" altLang="en-US" dirty="0"/>
              <a:t>计算机基础知识</a:t>
            </a:r>
            <a:r>
              <a:rPr lang="zh-CN" altLang="en-US" sz="2800" dirty="0"/>
              <a:t/>
            </a:r>
            <a:br>
              <a:rPr lang="zh-CN" altLang="en-US" sz="2800" dirty="0"/>
            </a:br>
            <a:r>
              <a:rPr lang="zh-CN" altLang="en-US" sz="2800" dirty="0"/>
              <a:t>        </a:t>
            </a:r>
            <a:r>
              <a:rPr lang="en-US" altLang="zh-CN" sz="2800" dirty="0" smtClean="0">
                <a:solidFill>
                  <a:srgbClr val="009200"/>
                </a:solidFill>
                <a:latin typeface="Arial"/>
              </a:rPr>
              <a:t>——</a:t>
            </a:r>
            <a:r>
              <a:rPr lang="en-US" altLang="zh-CN" sz="2800" dirty="0" smtClean="0">
                <a:solidFill>
                  <a:schemeClr val="hlink"/>
                </a:solidFill>
              </a:rPr>
              <a:t>windows</a:t>
            </a:r>
            <a:r>
              <a:rPr lang="zh-CN" altLang="en-US" sz="2800" dirty="0">
                <a:solidFill>
                  <a:schemeClr val="hlink"/>
                </a:solidFill>
              </a:rPr>
              <a:t>操作应用</a:t>
            </a:r>
          </a:p>
        </p:txBody>
      </p:sp>
      <p:sp>
        <p:nvSpPr>
          <p:cNvPr id="149507" name="Rectangle 3"/>
          <p:cNvSpPr>
            <a:spLocks noGrp="1" noChangeArrowheads="1"/>
          </p:cNvSpPr>
          <p:nvPr>
            <p:ph type="body" idx="1"/>
          </p:nvPr>
        </p:nvSpPr>
        <p:spPr>
          <a:xfrm>
            <a:off x="468313" y="1795463"/>
            <a:ext cx="8123237" cy="4586287"/>
          </a:xfrm>
          <a:noFill/>
          <a:ln w="12700" cap="flat">
            <a:solidFill>
              <a:srgbClr val="FFCC00"/>
            </a:solidFill>
          </a:ln>
        </p:spPr>
        <p:txBody>
          <a:bodyPr lIns="92075" tIns="46038" rIns="92075" bIns="46038"/>
          <a:lstStyle/>
          <a:p>
            <a:r>
              <a:rPr lang="zh-CN" altLang="en-US" dirty="0"/>
              <a:t>认知目标</a:t>
            </a:r>
          </a:p>
          <a:p>
            <a:pPr lvl="1"/>
            <a:r>
              <a:rPr lang="zh-CN" altLang="en-US" sz="2200" dirty="0" smtClean="0"/>
              <a:t>了解</a:t>
            </a:r>
            <a:r>
              <a:rPr lang="zh-CN" altLang="en-US" sz="2200" dirty="0"/>
              <a:t>操作系统的含义、功能及分类</a:t>
            </a:r>
          </a:p>
          <a:p>
            <a:pPr lvl="1"/>
            <a:r>
              <a:rPr lang="zh-CN" altLang="en-US" sz="2200" dirty="0"/>
              <a:t>理解文件、文件夹、子文件夹的含义及文件名的命名规则</a:t>
            </a:r>
          </a:p>
          <a:p>
            <a:pPr lvl="1"/>
            <a:r>
              <a:rPr lang="zh-CN" altLang="en-US" sz="2200" dirty="0">
                <a:latin typeface="宋体" pitchFamily="2" charset="-122"/>
              </a:rPr>
              <a:t>了解文件属性的</a:t>
            </a:r>
            <a:r>
              <a:rPr lang="zh-CN" altLang="en-US" sz="2200" dirty="0" smtClean="0">
                <a:latin typeface="宋体" pitchFamily="2" charset="-122"/>
              </a:rPr>
              <a:t>含义</a:t>
            </a:r>
            <a:endParaRPr lang="en-US" altLang="zh-CN" sz="2200" dirty="0" smtClean="0">
              <a:latin typeface="宋体" pitchFamily="2" charset="-122"/>
            </a:endParaRPr>
          </a:p>
          <a:p>
            <a:pPr lvl="1"/>
            <a:r>
              <a:rPr lang="zh-CN" altLang="en-US" sz="2400" dirty="0" smtClean="0">
                <a:latin typeface="宋体" pitchFamily="2" charset="-122"/>
              </a:rPr>
              <a:t>了解</a:t>
            </a:r>
            <a:r>
              <a:rPr lang="zh-CN" altLang="en-US" sz="2400" dirty="0" smtClean="0">
                <a:effectLst>
                  <a:outerShdw blurRad="38100" dist="38100" dir="2700000" algn="tl">
                    <a:srgbClr val="FFFFFF"/>
                  </a:outerShdw>
                </a:effectLst>
              </a:rPr>
              <a:t>磁盘、盘符的作用</a:t>
            </a:r>
          </a:p>
          <a:p>
            <a:r>
              <a:rPr lang="zh-CN" altLang="en-US" dirty="0" smtClean="0"/>
              <a:t>能力</a:t>
            </a:r>
            <a:r>
              <a:rPr lang="zh-CN" altLang="en-US" dirty="0"/>
              <a:t>目标</a:t>
            </a:r>
          </a:p>
          <a:p>
            <a:pPr lvl="1"/>
            <a:r>
              <a:rPr lang="zh-CN" altLang="en-US" sz="2400" dirty="0">
                <a:latin typeface="宋体" pitchFamily="2" charset="-122"/>
              </a:rPr>
              <a:t>掌握图标、窗口、对话框等操作</a:t>
            </a:r>
            <a:r>
              <a:rPr lang="zh-CN" altLang="en-US" sz="2000" dirty="0">
                <a:latin typeface="宋体" pitchFamily="2" charset="-122"/>
              </a:rPr>
              <a:t> （重点）</a:t>
            </a:r>
            <a:endParaRPr lang="zh-CN" altLang="en-US" dirty="0"/>
          </a:p>
          <a:p>
            <a:pPr lvl="1"/>
            <a:r>
              <a:rPr lang="zh-CN" altLang="en-US" sz="2400" dirty="0">
                <a:latin typeface="宋体" pitchFamily="2" charset="-122"/>
              </a:rPr>
              <a:t>掌握文件和文件夹的创建、移动、复制、删除、恢复、重命名、查找</a:t>
            </a:r>
            <a:r>
              <a:rPr lang="zh-CN" altLang="en-US" sz="2000" dirty="0">
                <a:latin typeface="宋体" pitchFamily="2" charset="-122"/>
              </a:rPr>
              <a:t>（重点</a:t>
            </a:r>
            <a:r>
              <a:rPr lang="zh-CN" altLang="en-US" sz="2000" dirty="0" smtClean="0">
                <a:latin typeface="宋体" pitchFamily="2" charset="-122"/>
              </a:rPr>
              <a:t>）</a:t>
            </a:r>
            <a:endParaRPr lang="en-US" altLang="zh-CN" sz="2000" dirty="0" smtClean="0">
              <a:latin typeface="宋体" pitchFamily="2" charset="-122"/>
            </a:endParaRPr>
          </a:p>
          <a:p>
            <a:pPr lvl="1"/>
            <a:r>
              <a:rPr lang="zh-CN" altLang="en-US" sz="2400" dirty="0" smtClean="0">
                <a:latin typeface="宋体" pitchFamily="2" charset="-122"/>
              </a:rPr>
              <a:t>掌握磁盘清理、检查磁盘、整理磁盘等工具的使用</a:t>
            </a:r>
            <a:endParaRPr lang="zh-CN" altLang="en-US" sz="2400" dirty="0">
              <a:latin typeface="宋体" pitchFamily="2" charset="-122"/>
            </a:endParaRPr>
          </a:p>
        </p:txBody>
      </p:sp>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62" name="Rectangle 6"/>
          <p:cNvSpPr>
            <a:spLocks noGrp="1" noChangeArrowheads="1"/>
          </p:cNvSpPr>
          <p:nvPr>
            <p:ph type="title"/>
          </p:nvPr>
        </p:nvSpPr>
        <p:spPr>
          <a:xfrm>
            <a:off x="395288" y="296863"/>
            <a:ext cx="8353425" cy="1260475"/>
          </a:xfrm>
        </p:spPr>
        <p:txBody>
          <a:bodyPr/>
          <a:lstStyle/>
          <a:p>
            <a:r>
              <a:rPr lang="zh-CN" altLang="en-US" dirty="0" smtClean="0"/>
              <a:t>第</a:t>
            </a:r>
            <a:r>
              <a:rPr lang="en-US" altLang="zh-CN" dirty="0" smtClean="0"/>
              <a:t>3</a:t>
            </a:r>
            <a:r>
              <a:rPr lang="zh-CN" altLang="en-US" dirty="0" smtClean="0"/>
              <a:t>讲   </a:t>
            </a:r>
            <a:r>
              <a:rPr lang="zh-CN" altLang="en-US" dirty="0"/>
              <a:t>计算机基础知识</a:t>
            </a:r>
            <a:r>
              <a:rPr lang="zh-CN" altLang="en-US" sz="2800" dirty="0">
                <a:solidFill>
                  <a:srgbClr val="009200"/>
                </a:solidFill>
              </a:rPr>
              <a:t>  </a:t>
            </a:r>
            <a:br>
              <a:rPr lang="zh-CN" altLang="en-US" sz="2800" dirty="0">
                <a:solidFill>
                  <a:srgbClr val="009200"/>
                </a:solidFill>
              </a:rPr>
            </a:br>
            <a:r>
              <a:rPr lang="zh-CN" altLang="en-US" sz="2800" dirty="0">
                <a:solidFill>
                  <a:srgbClr val="009200"/>
                </a:solidFill>
              </a:rPr>
              <a:t>      </a:t>
            </a:r>
            <a:r>
              <a:rPr lang="en-US" altLang="zh-CN" sz="2800" dirty="0" smtClean="0">
                <a:solidFill>
                  <a:srgbClr val="009200"/>
                </a:solidFill>
                <a:latin typeface="Arial"/>
              </a:rPr>
              <a:t>——</a:t>
            </a:r>
            <a:r>
              <a:rPr lang="en-US" altLang="zh-CN" sz="2800" dirty="0" smtClean="0">
                <a:solidFill>
                  <a:schemeClr val="hlink"/>
                </a:solidFill>
              </a:rPr>
              <a:t>windows</a:t>
            </a:r>
            <a:r>
              <a:rPr lang="zh-CN" altLang="en-US" sz="2800" dirty="0">
                <a:solidFill>
                  <a:schemeClr val="hlink"/>
                </a:solidFill>
              </a:rPr>
              <a:t>操作应用</a:t>
            </a:r>
          </a:p>
        </p:txBody>
      </p:sp>
      <p:sp>
        <p:nvSpPr>
          <p:cNvPr id="147463" name="Rectangle 7"/>
          <p:cNvSpPr>
            <a:spLocks noGrp="1" noChangeArrowheads="1"/>
          </p:cNvSpPr>
          <p:nvPr>
            <p:ph type="body" idx="1"/>
          </p:nvPr>
        </p:nvSpPr>
        <p:spPr>
          <a:xfrm>
            <a:off x="395536" y="1628775"/>
            <a:ext cx="4032250" cy="4752975"/>
          </a:xfrm>
          <a:ln/>
        </p:spPr>
        <p:txBody>
          <a:bodyPr/>
          <a:lstStyle/>
          <a:p>
            <a:pPr marL="533400" indent="-533400">
              <a:lnSpc>
                <a:spcPct val="80000"/>
              </a:lnSpc>
            </a:pPr>
            <a:r>
              <a:rPr lang="zh-CN" altLang="en-US" sz="2800" dirty="0" smtClean="0"/>
              <a:t>基本操作</a:t>
            </a:r>
            <a:endParaRPr lang="en-US" altLang="zh-CN" sz="2800" dirty="0" smtClean="0"/>
          </a:p>
          <a:p>
            <a:pPr marL="533400" indent="-533400">
              <a:lnSpc>
                <a:spcPct val="80000"/>
              </a:lnSpc>
            </a:pPr>
            <a:endParaRPr lang="zh-CN" altLang="en-US" sz="2800" dirty="0"/>
          </a:p>
          <a:p>
            <a:pPr marL="914400" lvl="1" indent="-457200">
              <a:lnSpc>
                <a:spcPct val="80000"/>
              </a:lnSpc>
              <a:buNone/>
            </a:pPr>
            <a:r>
              <a:rPr lang="zh-CN" altLang="en-US" sz="2200" dirty="0"/>
              <a:t>实作</a:t>
            </a:r>
            <a:r>
              <a:rPr lang="en-US" altLang="zh-CN" sz="2200" dirty="0"/>
              <a:t>1</a:t>
            </a:r>
            <a:r>
              <a:rPr lang="zh-CN" altLang="en-US" sz="2200" dirty="0"/>
              <a:t>：任务栏的</a:t>
            </a:r>
            <a:r>
              <a:rPr lang="zh-CN" altLang="en-US" sz="2200" dirty="0" smtClean="0"/>
              <a:t>使用</a:t>
            </a:r>
            <a:endParaRPr lang="en-US" altLang="zh-CN" sz="2200" dirty="0" smtClean="0"/>
          </a:p>
          <a:p>
            <a:pPr marL="914400" lvl="1" indent="-457200">
              <a:lnSpc>
                <a:spcPct val="80000"/>
              </a:lnSpc>
              <a:buNone/>
            </a:pPr>
            <a:endParaRPr lang="zh-CN" altLang="en-US" sz="2200" dirty="0"/>
          </a:p>
          <a:p>
            <a:pPr marL="914400" lvl="1" indent="-457200">
              <a:lnSpc>
                <a:spcPct val="80000"/>
              </a:lnSpc>
              <a:buNone/>
            </a:pPr>
            <a:r>
              <a:rPr lang="zh-CN" altLang="en-US" sz="2200" dirty="0"/>
              <a:t>实作</a:t>
            </a:r>
            <a:r>
              <a:rPr lang="en-US" altLang="zh-CN" sz="2200" dirty="0"/>
              <a:t>2</a:t>
            </a:r>
            <a:r>
              <a:rPr lang="zh-CN" altLang="en-US" sz="2200" dirty="0"/>
              <a:t>：窗口的基本</a:t>
            </a:r>
            <a:r>
              <a:rPr lang="zh-CN" altLang="en-US" sz="2200" dirty="0" smtClean="0"/>
              <a:t>操作</a:t>
            </a:r>
            <a:endParaRPr lang="en-US" altLang="zh-CN" sz="2200" dirty="0" smtClean="0"/>
          </a:p>
          <a:p>
            <a:pPr marL="914400" lvl="1" indent="-457200">
              <a:lnSpc>
                <a:spcPct val="80000"/>
              </a:lnSpc>
              <a:buNone/>
            </a:pPr>
            <a:endParaRPr lang="zh-CN" altLang="en-US" sz="2200" dirty="0"/>
          </a:p>
          <a:p>
            <a:pPr marL="914400" lvl="1" indent="-457200">
              <a:lnSpc>
                <a:spcPct val="80000"/>
              </a:lnSpc>
              <a:buNone/>
            </a:pPr>
            <a:r>
              <a:rPr lang="zh-CN" altLang="en-US" sz="2200" dirty="0"/>
              <a:t>实作</a:t>
            </a:r>
            <a:r>
              <a:rPr lang="en-US" altLang="zh-CN" sz="2200" dirty="0"/>
              <a:t>3</a:t>
            </a:r>
            <a:r>
              <a:rPr lang="zh-CN" altLang="en-US" sz="2200" dirty="0"/>
              <a:t>：对话框的</a:t>
            </a:r>
            <a:r>
              <a:rPr lang="zh-CN" altLang="en-US" sz="2200" dirty="0" smtClean="0"/>
              <a:t>使用</a:t>
            </a:r>
            <a:endParaRPr lang="en-US" altLang="zh-CN" sz="2200" dirty="0" smtClean="0"/>
          </a:p>
          <a:p>
            <a:pPr marL="914400" lvl="1" indent="-457200">
              <a:lnSpc>
                <a:spcPct val="80000"/>
              </a:lnSpc>
              <a:buNone/>
            </a:pPr>
            <a:endParaRPr lang="zh-CN" altLang="en-US" sz="2200" dirty="0"/>
          </a:p>
          <a:p>
            <a:pPr marL="914400" lvl="1" indent="-457200">
              <a:lnSpc>
                <a:spcPct val="80000"/>
              </a:lnSpc>
              <a:buNone/>
            </a:pPr>
            <a:r>
              <a:rPr lang="zh-CN" altLang="en-US" sz="2200" dirty="0"/>
              <a:t>实作</a:t>
            </a:r>
            <a:r>
              <a:rPr lang="en-US" altLang="zh-CN" sz="2200" dirty="0"/>
              <a:t>4</a:t>
            </a:r>
            <a:r>
              <a:rPr lang="zh-CN" altLang="en-US" sz="2200" dirty="0"/>
              <a:t>：快捷方式的</a:t>
            </a:r>
            <a:r>
              <a:rPr lang="zh-CN" altLang="en-US" sz="2200" dirty="0" smtClean="0"/>
              <a:t>使用</a:t>
            </a:r>
            <a:endParaRPr lang="zh-CN" altLang="en-US" sz="2200" dirty="0"/>
          </a:p>
        </p:txBody>
      </p:sp>
      <p:sp>
        <p:nvSpPr>
          <p:cNvPr id="4" name="Rectangle 7"/>
          <p:cNvSpPr txBox="1">
            <a:spLocks noChangeArrowheads="1"/>
          </p:cNvSpPr>
          <p:nvPr/>
        </p:nvSpPr>
        <p:spPr bwMode="auto">
          <a:xfrm>
            <a:off x="4572000" y="1650009"/>
            <a:ext cx="4248274" cy="4752975"/>
          </a:xfrm>
          <a:prstGeom prst="rect">
            <a:avLst/>
          </a:prstGeom>
          <a:noFill/>
          <a:ln w="9525">
            <a:solidFill>
              <a:schemeClr val="bg2"/>
            </a:solidFill>
            <a:miter lim="800000"/>
            <a:headEnd/>
            <a:tailEnd/>
          </a:ln>
        </p:spPr>
        <p:txBody>
          <a:bodyPr vert="horz" wrap="square" lIns="91440" tIns="45720" rIns="91440" bIns="45720" numCol="1" anchor="t" anchorCtr="0" compatLnSpc="1">
            <a:prstTxWarp prst="textNoShape">
              <a:avLst/>
            </a:prstTxWarp>
          </a:bodyPr>
          <a:lstStyle/>
          <a:p>
            <a:pPr marL="533400" marR="0" lvl="0" indent="-533400" algn="l" defTabSz="914400" rtl="0" eaLnBrk="1" fontAlgn="base" latinLnBrk="0" hangingPunct="1">
              <a:lnSpc>
                <a:spcPct val="80000"/>
              </a:lnSpc>
              <a:spcBef>
                <a:spcPct val="20000"/>
              </a:spcBef>
              <a:spcAft>
                <a:spcPct val="0"/>
              </a:spcAft>
              <a:buClr>
                <a:srgbClr val="0000CC"/>
              </a:buClr>
              <a:buSzTx/>
              <a:buFont typeface="Wingdings" pitchFamily="2" charset="2"/>
              <a:buChar char="n"/>
              <a:tabLst/>
              <a:defRPr/>
            </a:pPr>
            <a:r>
              <a:rPr kumimoji="0" lang="zh-CN" altLang="en-US" sz="2800" b="0" i="0" u="none" strike="noStrike" kern="0" cap="none" spc="0" normalizeH="0" baseline="0" noProof="0" dirty="0" smtClean="0">
                <a:ln>
                  <a:noFill/>
                </a:ln>
                <a:solidFill>
                  <a:schemeClr val="tx1"/>
                </a:solidFill>
                <a:effectLst/>
                <a:uLnTx/>
                <a:uFillTx/>
                <a:latin typeface="+mn-lt"/>
                <a:ea typeface="+mn-ea"/>
                <a:cs typeface="+mn-cs"/>
              </a:rPr>
              <a:t>文件管理</a:t>
            </a:r>
            <a:endParaRPr kumimoji="0" lang="en-US" altLang="zh-CN" sz="2800" b="0" i="0" u="none" strike="noStrike" kern="0" cap="none" spc="0" normalizeH="0" baseline="0" noProof="0" dirty="0" smtClean="0">
              <a:ln>
                <a:noFill/>
              </a:ln>
              <a:solidFill>
                <a:schemeClr val="tx1"/>
              </a:solidFill>
              <a:effectLst/>
              <a:uLnTx/>
              <a:uFillTx/>
              <a:latin typeface="+mn-lt"/>
              <a:ea typeface="+mn-ea"/>
              <a:cs typeface="+mn-cs"/>
            </a:endParaRPr>
          </a:p>
          <a:p>
            <a:pPr marL="533400" marR="0" lvl="0" indent="-533400" algn="l" defTabSz="914400" rtl="0" eaLnBrk="1" fontAlgn="base" latinLnBrk="0" hangingPunct="1">
              <a:lnSpc>
                <a:spcPct val="80000"/>
              </a:lnSpc>
              <a:spcBef>
                <a:spcPct val="20000"/>
              </a:spcBef>
              <a:spcAft>
                <a:spcPct val="0"/>
              </a:spcAft>
              <a:buClr>
                <a:srgbClr val="0000CC"/>
              </a:buClr>
              <a:buSzTx/>
              <a:buFont typeface="Wingdings" pitchFamily="2" charset="2"/>
              <a:buChar char="n"/>
              <a:tabLst/>
              <a:defRPr/>
            </a:pPr>
            <a:endParaRPr kumimoji="0" lang="zh-CN" altLang="en-US" sz="2800" b="0" i="0" u="none" strike="noStrike" kern="0" cap="none" spc="0" normalizeH="0" baseline="0" noProof="0" dirty="0" smtClean="0">
              <a:ln>
                <a:noFill/>
              </a:ln>
              <a:solidFill>
                <a:schemeClr val="tx1"/>
              </a:solidFill>
              <a:effectLst/>
              <a:uLnTx/>
              <a:uFillTx/>
              <a:latin typeface="+mn-lt"/>
              <a:ea typeface="+mn-ea"/>
              <a:cs typeface="+mn-cs"/>
            </a:endParaRPr>
          </a:p>
          <a:p>
            <a:pPr marL="914400" marR="0" lvl="1" indent="-457200" algn="l" defTabSz="914400" rtl="0" eaLnBrk="1" fontAlgn="base" latinLnBrk="0" hangingPunct="1">
              <a:lnSpc>
                <a:spcPct val="80000"/>
              </a:lnSpc>
              <a:spcBef>
                <a:spcPct val="20000"/>
              </a:spcBef>
              <a:spcAft>
                <a:spcPct val="0"/>
              </a:spcAft>
              <a:buClr>
                <a:schemeClr val="tx2"/>
              </a:buClr>
              <a:buSzPct val="90000"/>
              <a:tabLst/>
              <a:defRPr/>
            </a:pP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实作</a:t>
            </a:r>
            <a:r>
              <a:rPr kumimoji="0" lang="en-US" altLang="zh-CN"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1</a:t>
            </a: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a:t>
            </a: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itchFamily="2" charset="-122"/>
                <a:ea typeface="宋体" pitchFamily="2" charset="-122"/>
              </a:rPr>
              <a:t>创建文件夹</a:t>
            </a:r>
          </a:p>
          <a:p>
            <a:pPr marL="914400" marR="0" lvl="1" indent="-457200" algn="l" defTabSz="914400" rtl="0" eaLnBrk="1" fontAlgn="base" latinLnBrk="0" hangingPunct="1">
              <a:lnSpc>
                <a:spcPct val="80000"/>
              </a:lnSpc>
              <a:spcBef>
                <a:spcPct val="20000"/>
              </a:spcBef>
              <a:spcAft>
                <a:spcPct val="0"/>
              </a:spcAft>
              <a:buClr>
                <a:schemeClr val="tx2"/>
              </a:buClr>
              <a:buSzPct val="90000"/>
              <a:tabLst/>
              <a:defRPr/>
            </a:pP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实作</a:t>
            </a:r>
            <a:r>
              <a:rPr kumimoji="0" lang="en-US" altLang="zh-CN"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2 </a:t>
            </a: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a:t>
            </a: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itchFamily="2" charset="-122"/>
                <a:ea typeface="宋体" pitchFamily="2" charset="-122"/>
              </a:rPr>
              <a:t>新建文件</a:t>
            </a:r>
          </a:p>
          <a:p>
            <a:pPr marL="914400" marR="0" lvl="1" indent="-457200" algn="l" defTabSz="914400" rtl="0" eaLnBrk="1" fontAlgn="base" latinLnBrk="0" hangingPunct="1">
              <a:lnSpc>
                <a:spcPct val="80000"/>
              </a:lnSpc>
              <a:spcBef>
                <a:spcPct val="20000"/>
              </a:spcBef>
              <a:spcAft>
                <a:spcPct val="0"/>
              </a:spcAft>
              <a:buClr>
                <a:schemeClr val="tx2"/>
              </a:buClr>
              <a:buSzPct val="90000"/>
              <a:tabLst/>
              <a:defRPr/>
            </a:pP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实作</a:t>
            </a:r>
            <a:r>
              <a:rPr kumimoji="0" lang="en-US" altLang="zh-CN"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3 </a:t>
            </a: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a:t>
            </a: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itchFamily="2" charset="-122"/>
                <a:ea typeface="宋体" pitchFamily="2" charset="-122"/>
              </a:rPr>
              <a:t>文件和文件夹的选定</a:t>
            </a:r>
            <a:endPar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Times New Roman" pitchFamily="18" charset="0"/>
              <a:ea typeface="宋体" pitchFamily="2" charset="-122"/>
            </a:endParaRPr>
          </a:p>
          <a:p>
            <a:pPr marL="914400" marR="0" lvl="1" indent="-457200" algn="l" defTabSz="914400" rtl="0" eaLnBrk="1" fontAlgn="base" latinLnBrk="0" hangingPunct="1">
              <a:lnSpc>
                <a:spcPct val="80000"/>
              </a:lnSpc>
              <a:spcBef>
                <a:spcPct val="20000"/>
              </a:spcBef>
              <a:spcAft>
                <a:spcPct val="0"/>
              </a:spcAft>
              <a:buClr>
                <a:schemeClr val="tx2"/>
              </a:buClr>
              <a:buSzPct val="90000"/>
              <a:tabLst/>
              <a:defRPr/>
            </a:pP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实作</a:t>
            </a:r>
            <a:r>
              <a:rPr kumimoji="0" lang="en-US" altLang="zh-CN"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4 </a:t>
            </a: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a:t>
            </a: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itchFamily="2" charset="-122"/>
                <a:ea typeface="宋体" pitchFamily="2" charset="-122"/>
              </a:rPr>
              <a:t>复制、移动文件和文件夹</a:t>
            </a:r>
          </a:p>
          <a:p>
            <a:pPr marL="914400" marR="0" lvl="1" indent="-457200" algn="l" defTabSz="914400" rtl="0" eaLnBrk="1" fontAlgn="base" latinLnBrk="0" hangingPunct="1">
              <a:lnSpc>
                <a:spcPct val="80000"/>
              </a:lnSpc>
              <a:spcBef>
                <a:spcPct val="20000"/>
              </a:spcBef>
              <a:spcAft>
                <a:spcPct val="0"/>
              </a:spcAft>
              <a:buClr>
                <a:schemeClr val="tx2"/>
              </a:buClr>
              <a:buSzPct val="90000"/>
              <a:tabLst/>
              <a:defRPr/>
            </a:pP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实作</a:t>
            </a:r>
            <a:r>
              <a:rPr kumimoji="0" lang="en-US" altLang="zh-CN"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5</a:t>
            </a: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a:t>
            </a: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itchFamily="2" charset="-122"/>
                <a:ea typeface="宋体" pitchFamily="2" charset="-122"/>
              </a:rPr>
              <a:t>删除、恢复文件和文件夹</a:t>
            </a:r>
          </a:p>
          <a:p>
            <a:pPr marL="914400" marR="0" lvl="1" indent="-457200" algn="l" defTabSz="914400" rtl="0" eaLnBrk="1" fontAlgn="base" latinLnBrk="0" hangingPunct="1">
              <a:lnSpc>
                <a:spcPct val="80000"/>
              </a:lnSpc>
              <a:spcBef>
                <a:spcPct val="20000"/>
              </a:spcBef>
              <a:spcAft>
                <a:spcPct val="0"/>
              </a:spcAft>
              <a:buClr>
                <a:schemeClr val="tx2"/>
              </a:buClr>
              <a:buSzPct val="90000"/>
              <a:tabLst/>
              <a:defRPr/>
            </a:pP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实作</a:t>
            </a:r>
            <a:r>
              <a:rPr kumimoji="0" lang="en-US" altLang="zh-CN"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6</a:t>
            </a: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：共享</a:t>
            </a: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itchFamily="2" charset="-122"/>
                <a:ea typeface="宋体" pitchFamily="2" charset="-122"/>
              </a:rPr>
              <a:t>文件</a:t>
            </a:r>
            <a:endPar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endParaRPr>
          </a:p>
          <a:p>
            <a:pPr marL="914400" marR="0" lvl="1" indent="-457200" algn="l" defTabSz="914400" rtl="0" eaLnBrk="1" fontAlgn="base" latinLnBrk="0" hangingPunct="1">
              <a:lnSpc>
                <a:spcPct val="80000"/>
              </a:lnSpc>
              <a:spcBef>
                <a:spcPct val="20000"/>
              </a:spcBef>
              <a:spcAft>
                <a:spcPct val="0"/>
              </a:spcAft>
              <a:buClr>
                <a:schemeClr val="tx2"/>
              </a:buClr>
              <a:buSzPct val="90000"/>
              <a:tabLst/>
              <a:defRPr/>
            </a:pP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实作</a:t>
            </a:r>
            <a:r>
              <a:rPr kumimoji="0" lang="en-US" altLang="zh-CN"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7</a:t>
            </a: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a:t>
            </a: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itchFamily="2" charset="-122"/>
                <a:ea typeface="宋体" pitchFamily="2" charset="-122"/>
              </a:rPr>
              <a:t>搜索文件</a:t>
            </a: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Times New Roman" pitchFamily="18" charset="0"/>
                <a:ea typeface="宋体" pitchFamily="2" charset="-122"/>
              </a:rPr>
              <a:t> </a:t>
            </a:r>
          </a:p>
          <a:p>
            <a:pPr marL="914400" marR="0" lvl="1" indent="-457200" algn="l" defTabSz="914400" rtl="0" eaLnBrk="1" fontAlgn="base" latinLnBrk="0" hangingPunct="1">
              <a:lnSpc>
                <a:spcPct val="80000"/>
              </a:lnSpc>
              <a:spcBef>
                <a:spcPct val="20000"/>
              </a:spcBef>
              <a:spcAft>
                <a:spcPct val="0"/>
              </a:spcAft>
              <a:buClr>
                <a:schemeClr val="tx2"/>
              </a:buClr>
              <a:buSzPct val="90000"/>
              <a:tabLst/>
              <a:defRPr/>
            </a:pP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实作</a:t>
            </a:r>
            <a:r>
              <a:rPr kumimoji="0" lang="en-US" altLang="zh-CN"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8</a:t>
            </a: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itchFamily="2" charset="-122"/>
              </a:rPr>
              <a:t>：</a:t>
            </a:r>
            <a:r>
              <a:rPr kumimoji="0" lang="zh-CN" altLang="en-US" sz="2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itchFamily="2" charset="-122"/>
                <a:ea typeface="宋体" pitchFamily="2" charset="-122"/>
              </a:rPr>
              <a:t>重命名文件和文件夹</a:t>
            </a:r>
            <a:endParaRPr kumimoji="0" lang="zh-CN" altLang="en-US" sz="2200" b="0" i="0" u="none" strike="noStrike" kern="0" cap="none" spc="0" normalizeH="0" baseline="0" noProof="0" dirty="0">
              <a:ln>
                <a:noFill/>
              </a:ln>
              <a:solidFill>
                <a:schemeClr val="tx1"/>
              </a:solidFill>
              <a:effectLst>
                <a:outerShdw blurRad="38100" dist="38100" dir="2700000" algn="tl">
                  <a:srgbClr val="C0C0C0"/>
                </a:outerShdw>
              </a:effectLst>
              <a:uLnTx/>
              <a:uFillTx/>
              <a:latin typeface="宋体" pitchFamily="2" charset="-122"/>
              <a:ea typeface="宋体" pitchFamily="2" charset="-122"/>
            </a:endParaRPr>
          </a:p>
        </p:txBody>
      </p:sp>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62" name="Rectangle 6"/>
          <p:cNvSpPr>
            <a:spLocks noGrp="1" noChangeArrowheads="1"/>
          </p:cNvSpPr>
          <p:nvPr>
            <p:ph type="title"/>
          </p:nvPr>
        </p:nvSpPr>
        <p:spPr>
          <a:xfrm>
            <a:off x="395288" y="296863"/>
            <a:ext cx="8353425" cy="1260475"/>
          </a:xfrm>
        </p:spPr>
        <p:txBody>
          <a:bodyPr/>
          <a:lstStyle/>
          <a:p>
            <a:r>
              <a:rPr lang="zh-CN" altLang="en-US" dirty="0" smtClean="0"/>
              <a:t>第</a:t>
            </a:r>
            <a:r>
              <a:rPr lang="en-US" altLang="zh-CN" dirty="0" smtClean="0"/>
              <a:t>3</a:t>
            </a:r>
            <a:r>
              <a:rPr lang="zh-CN" altLang="en-US" dirty="0" smtClean="0"/>
              <a:t>讲   </a:t>
            </a:r>
            <a:r>
              <a:rPr lang="zh-CN" altLang="en-US" dirty="0"/>
              <a:t>计算机基础知识</a:t>
            </a:r>
            <a:r>
              <a:rPr lang="zh-CN" altLang="en-US" sz="2800" dirty="0">
                <a:solidFill>
                  <a:srgbClr val="009200"/>
                </a:solidFill>
              </a:rPr>
              <a:t>  </a:t>
            </a:r>
            <a:br>
              <a:rPr lang="zh-CN" altLang="en-US" sz="2800" dirty="0">
                <a:solidFill>
                  <a:srgbClr val="009200"/>
                </a:solidFill>
              </a:rPr>
            </a:br>
            <a:r>
              <a:rPr lang="zh-CN" altLang="en-US" sz="2800" dirty="0">
                <a:solidFill>
                  <a:srgbClr val="009200"/>
                </a:solidFill>
              </a:rPr>
              <a:t>      </a:t>
            </a:r>
            <a:r>
              <a:rPr lang="en-US" altLang="zh-CN" sz="2800" dirty="0" smtClean="0">
                <a:solidFill>
                  <a:srgbClr val="009200"/>
                </a:solidFill>
                <a:latin typeface="Arial"/>
              </a:rPr>
              <a:t>——</a:t>
            </a:r>
            <a:r>
              <a:rPr lang="en-US" altLang="zh-CN" sz="2800" dirty="0" smtClean="0">
                <a:solidFill>
                  <a:schemeClr val="hlink"/>
                </a:solidFill>
              </a:rPr>
              <a:t>windows</a:t>
            </a:r>
            <a:r>
              <a:rPr lang="zh-CN" altLang="en-US" sz="2800" dirty="0">
                <a:solidFill>
                  <a:schemeClr val="hlink"/>
                </a:solidFill>
              </a:rPr>
              <a:t>操作应用</a:t>
            </a:r>
          </a:p>
        </p:txBody>
      </p:sp>
      <p:sp>
        <p:nvSpPr>
          <p:cNvPr id="147463" name="Rectangle 7"/>
          <p:cNvSpPr>
            <a:spLocks noGrp="1" noChangeArrowheads="1"/>
          </p:cNvSpPr>
          <p:nvPr>
            <p:ph type="body" idx="1"/>
          </p:nvPr>
        </p:nvSpPr>
        <p:spPr>
          <a:xfrm>
            <a:off x="395536" y="1628775"/>
            <a:ext cx="8208912" cy="4752975"/>
          </a:xfrm>
          <a:ln/>
        </p:spPr>
        <p:txBody>
          <a:bodyPr/>
          <a:lstStyle/>
          <a:p>
            <a:pPr marL="533400" indent="-533400">
              <a:lnSpc>
                <a:spcPct val="80000"/>
              </a:lnSpc>
            </a:pPr>
            <a:r>
              <a:rPr lang="zh-CN" altLang="en-US" sz="2800" dirty="0" smtClean="0"/>
              <a:t>磁盘管理与维护</a:t>
            </a:r>
            <a:endParaRPr lang="en-US" altLang="zh-CN" sz="2800" dirty="0" smtClean="0"/>
          </a:p>
          <a:p>
            <a:pPr marL="533400" indent="-533400">
              <a:lnSpc>
                <a:spcPct val="80000"/>
              </a:lnSpc>
            </a:pPr>
            <a:endParaRPr lang="zh-CN" altLang="en-US" sz="2800" dirty="0" smtClean="0"/>
          </a:p>
          <a:p>
            <a:pPr marL="1397000" lvl="1" indent="-939800">
              <a:buNone/>
            </a:pPr>
            <a:r>
              <a:rPr lang="zh-CN" altLang="en-US" sz="2200" dirty="0" smtClean="0"/>
              <a:t>实</a:t>
            </a:r>
            <a:r>
              <a:rPr lang="zh-CN" altLang="en-US" sz="2200" dirty="0"/>
              <a:t>作</a:t>
            </a:r>
            <a:r>
              <a:rPr lang="en-US" altLang="zh-CN" sz="2200" dirty="0"/>
              <a:t>1</a:t>
            </a:r>
            <a:r>
              <a:rPr lang="zh-CN" altLang="en-US" sz="2200" dirty="0" smtClean="0"/>
              <a:t>：查看硬盘属性和设置硬盘卷标</a:t>
            </a:r>
          </a:p>
          <a:p>
            <a:pPr marL="1397000" lvl="1" indent="-939800">
              <a:buNone/>
            </a:pPr>
            <a:r>
              <a:rPr lang="zh-CN" altLang="en-US" sz="2200" dirty="0" smtClean="0"/>
              <a:t>实作</a:t>
            </a:r>
            <a:r>
              <a:rPr lang="en-US" altLang="zh-CN" sz="2200" dirty="0" smtClean="0"/>
              <a:t>2</a:t>
            </a:r>
            <a:r>
              <a:rPr lang="zh-CN" altLang="en-US" sz="2200" dirty="0" smtClean="0"/>
              <a:t>：运行“磁盘清理”程序</a:t>
            </a:r>
          </a:p>
          <a:p>
            <a:pPr marL="1397000" lvl="1" indent="-939800">
              <a:buNone/>
            </a:pPr>
            <a:r>
              <a:rPr lang="zh-CN" altLang="en-US" sz="2200" dirty="0" smtClean="0"/>
              <a:t>实作</a:t>
            </a:r>
            <a:r>
              <a:rPr lang="en-US" altLang="zh-CN" sz="2200" dirty="0" smtClean="0"/>
              <a:t>3</a:t>
            </a:r>
            <a:r>
              <a:rPr lang="zh-CN" altLang="en-US" sz="2200" dirty="0" smtClean="0"/>
              <a:t>：运行“检查磁盘”程序 </a:t>
            </a:r>
          </a:p>
          <a:p>
            <a:pPr marL="1397000" lvl="1" indent="-939800">
              <a:buNone/>
            </a:pPr>
            <a:r>
              <a:rPr lang="zh-CN" altLang="en-US" sz="2200" dirty="0" smtClean="0"/>
              <a:t>实作</a:t>
            </a:r>
            <a:r>
              <a:rPr lang="en-US" altLang="zh-CN" sz="2200" dirty="0" smtClean="0"/>
              <a:t>4</a:t>
            </a:r>
            <a:r>
              <a:rPr lang="zh-CN" altLang="en-US" sz="2200" dirty="0" smtClean="0"/>
              <a:t>：运行“磁盘碎片整理”程序</a:t>
            </a:r>
          </a:p>
          <a:p>
            <a:pPr marL="1397000" lvl="1" indent="-939800">
              <a:buNone/>
            </a:pPr>
            <a:r>
              <a:rPr lang="zh-CN" altLang="en-US" sz="2200" dirty="0" smtClean="0"/>
              <a:t>实作</a:t>
            </a:r>
            <a:r>
              <a:rPr lang="en-US" altLang="zh-CN" sz="2200" dirty="0" smtClean="0"/>
              <a:t>5</a:t>
            </a:r>
            <a:r>
              <a:rPr lang="zh-CN" altLang="en-US" sz="2200" dirty="0" smtClean="0"/>
              <a:t>：定制任务计划 </a:t>
            </a:r>
          </a:p>
          <a:p>
            <a:pPr marL="1397000" lvl="1" indent="-939800">
              <a:buNone/>
            </a:pPr>
            <a:r>
              <a:rPr lang="zh-CN" altLang="en-US" sz="2200" dirty="0" smtClean="0"/>
              <a:t>实作</a:t>
            </a:r>
            <a:r>
              <a:rPr lang="en-US" altLang="zh-CN" sz="2200" dirty="0" smtClean="0"/>
              <a:t>6</a:t>
            </a:r>
            <a:r>
              <a:rPr lang="zh-CN" altLang="en-US" sz="2200" dirty="0" smtClean="0"/>
              <a:t>：调整屏幕</a:t>
            </a:r>
          </a:p>
          <a:p>
            <a:pPr marL="1397000" lvl="1" indent="-939800">
              <a:buNone/>
            </a:pPr>
            <a:r>
              <a:rPr lang="zh-CN" altLang="en-US" sz="2200" dirty="0" smtClean="0"/>
              <a:t>实作</a:t>
            </a:r>
            <a:r>
              <a:rPr lang="en-US" altLang="zh-CN" sz="2200" dirty="0" smtClean="0"/>
              <a:t>7</a:t>
            </a:r>
            <a:r>
              <a:rPr lang="zh-CN" altLang="en-US" sz="2200" dirty="0" smtClean="0"/>
              <a:t>：格式化磁盘</a:t>
            </a:r>
            <a:endParaRPr lang="zh-CN" altLang="en-US" sz="2200" dirty="0"/>
          </a:p>
        </p:txBody>
      </p:sp>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4786" name="Rectangle 2"/>
          <p:cNvSpPr>
            <a:spLocks noGrp="1" noChangeArrowheads="1"/>
          </p:cNvSpPr>
          <p:nvPr>
            <p:ph type="title"/>
          </p:nvPr>
        </p:nvSpPr>
        <p:spPr/>
        <p:txBody>
          <a:bodyPr/>
          <a:lstStyle/>
          <a:p>
            <a:r>
              <a:rPr lang="zh-CN" altLang="en-US" dirty="0" smtClean="0"/>
              <a:t>一、</a:t>
            </a:r>
            <a:r>
              <a:rPr lang="en-US" altLang="zh-CN" dirty="0"/>
              <a:t>windows</a:t>
            </a:r>
            <a:r>
              <a:rPr lang="zh-CN" altLang="en-US" dirty="0" smtClean="0"/>
              <a:t>操作系统概述</a:t>
            </a:r>
            <a:endParaRPr lang="zh-CN" altLang="en-US" dirty="0"/>
          </a:p>
        </p:txBody>
      </p:sp>
      <p:sp>
        <p:nvSpPr>
          <p:cNvPr id="374787" name="Rectangle 3"/>
          <p:cNvSpPr>
            <a:spLocks noGrp="1" noChangeArrowheads="1"/>
          </p:cNvSpPr>
          <p:nvPr>
            <p:ph type="body" idx="1"/>
          </p:nvPr>
        </p:nvSpPr>
        <p:spPr>
          <a:ln/>
        </p:spPr>
        <p:txBody>
          <a:bodyPr/>
          <a:lstStyle/>
          <a:p>
            <a:pPr>
              <a:lnSpc>
                <a:spcPct val="90000"/>
              </a:lnSpc>
              <a:buNone/>
            </a:pPr>
            <a:r>
              <a:rPr lang="zh-CN" altLang="en-US" dirty="0">
                <a:solidFill>
                  <a:schemeClr val="tx2"/>
                </a:solidFill>
              </a:rPr>
              <a:t>任务</a:t>
            </a:r>
            <a:r>
              <a:rPr lang="en-US" altLang="zh-CN" dirty="0">
                <a:solidFill>
                  <a:schemeClr val="tx2"/>
                </a:solidFill>
              </a:rPr>
              <a:t>1</a:t>
            </a:r>
            <a:r>
              <a:rPr lang="zh-CN" altLang="en-US" dirty="0"/>
              <a:t>：了解操作系统的定义、功能和分类</a:t>
            </a:r>
          </a:p>
          <a:p>
            <a:pPr lvl="1">
              <a:lnSpc>
                <a:spcPct val="90000"/>
              </a:lnSpc>
            </a:pPr>
            <a:r>
              <a:rPr lang="zh-CN" altLang="en-US" dirty="0"/>
              <a:t>定义</a:t>
            </a:r>
          </a:p>
          <a:p>
            <a:pPr lvl="2">
              <a:lnSpc>
                <a:spcPct val="90000"/>
              </a:lnSpc>
            </a:pPr>
            <a:r>
              <a:rPr lang="zh-CN" altLang="en-US" dirty="0"/>
              <a:t>操作系统是管理计算机硬件、软件资源的系统软件，是所有运行软件的支撑平台，是用户与计算机之间的接口</a:t>
            </a:r>
          </a:p>
          <a:p>
            <a:pPr lvl="1">
              <a:lnSpc>
                <a:spcPct val="90000"/>
              </a:lnSpc>
            </a:pPr>
            <a:r>
              <a:rPr lang="zh-CN" altLang="en-US" dirty="0"/>
              <a:t>功能</a:t>
            </a:r>
          </a:p>
          <a:p>
            <a:pPr lvl="2">
              <a:lnSpc>
                <a:spcPct val="90000"/>
              </a:lnSpc>
            </a:pPr>
            <a:r>
              <a:rPr lang="zh-CN" altLang="en-US" dirty="0"/>
              <a:t>处理器管理、存储器管理、设备管理</a:t>
            </a:r>
            <a:r>
              <a:rPr lang="en-US" altLang="zh-CN" dirty="0"/>
              <a:t>(I/O)</a:t>
            </a:r>
            <a:r>
              <a:rPr lang="zh-CN" altLang="en-US" dirty="0"/>
              <a:t>、文件管理、作业管理</a:t>
            </a:r>
          </a:p>
          <a:p>
            <a:pPr lvl="1">
              <a:lnSpc>
                <a:spcPct val="90000"/>
              </a:lnSpc>
            </a:pPr>
            <a:r>
              <a:rPr lang="zh-CN" altLang="en-US" dirty="0"/>
              <a:t>类型</a:t>
            </a:r>
          </a:p>
          <a:p>
            <a:pPr lvl="2">
              <a:lnSpc>
                <a:spcPct val="90000"/>
              </a:lnSpc>
            </a:pPr>
            <a:r>
              <a:rPr lang="zh-CN" altLang="en-US" dirty="0"/>
              <a:t>单用户单任务操作系统、单用户多任务操作系统、批处理操作系统、分时操作系统、实时操作系统、网络操作系统、分布式操作系统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4787">
                                            <p:txEl>
                                              <p:pRg st="0" end="0"/>
                                            </p:txEl>
                                          </p:spTgt>
                                        </p:tgtEl>
                                        <p:attrNameLst>
                                          <p:attrName>style.visibility</p:attrName>
                                        </p:attrNameLst>
                                      </p:cBhvr>
                                      <p:to>
                                        <p:strVal val="visible"/>
                                      </p:to>
                                    </p:set>
                                    <p:animEffect transition="in" filter="blinds(horizontal)">
                                      <p:cBhvr>
                                        <p:cTn id="7" dur="500"/>
                                        <p:tgtEl>
                                          <p:spTgt spid="3747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74787">
                                            <p:txEl>
                                              <p:pRg st="1" end="1"/>
                                            </p:txEl>
                                          </p:spTgt>
                                        </p:tgtEl>
                                        <p:attrNameLst>
                                          <p:attrName>style.visibility</p:attrName>
                                        </p:attrNameLst>
                                      </p:cBhvr>
                                      <p:to>
                                        <p:strVal val="visible"/>
                                      </p:to>
                                    </p:set>
                                    <p:animEffect transition="in" filter="blinds(horizontal)">
                                      <p:cBhvr>
                                        <p:cTn id="12" dur="500"/>
                                        <p:tgtEl>
                                          <p:spTgt spid="374787">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74787">
                                            <p:txEl>
                                              <p:pRg st="2" end="2"/>
                                            </p:txEl>
                                          </p:spTgt>
                                        </p:tgtEl>
                                        <p:attrNameLst>
                                          <p:attrName>style.visibility</p:attrName>
                                        </p:attrNameLst>
                                      </p:cBhvr>
                                      <p:to>
                                        <p:strVal val="visible"/>
                                      </p:to>
                                    </p:set>
                                    <p:animEffect transition="in" filter="blinds(horizontal)">
                                      <p:cBhvr>
                                        <p:cTn id="15" dur="500"/>
                                        <p:tgtEl>
                                          <p:spTgt spid="374787">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74787">
                                            <p:txEl>
                                              <p:pRg st="3" end="3"/>
                                            </p:txEl>
                                          </p:spTgt>
                                        </p:tgtEl>
                                        <p:attrNameLst>
                                          <p:attrName>style.visibility</p:attrName>
                                        </p:attrNameLst>
                                      </p:cBhvr>
                                      <p:to>
                                        <p:strVal val="visible"/>
                                      </p:to>
                                    </p:set>
                                    <p:animEffect transition="in" filter="blinds(horizontal)">
                                      <p:cBhvr>
                                        <p:cTn id="20" dur="500"/>
                                        <p:tgtEl>
                                          <p:spTgt spid="374787">
                                            <p:txEl>
                                              <p:pRg st="3" end="3"/>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374787">
                                            <p:txEl>
                                              <p:pRg st="4" end="4"/>
                                            </p:txEl>
                                          </p:spTgt>
                                        </p:tgtEl>
                                        <p:attrNameLst>
                                          <p:attrName>style.visibility</p:attrName>
                                        </p:attrNameLst>
                                      </p:cBhvr>
                                      <p:to>
                                        <p:strVal val="visible"/>
                                      </p:to>
                                    </p:set>
                                    <p:animEffect transition="in" filter="blinds(horizontal)">
                                      <p:cBhvr>
                                        <p:cTn id="23" dur="500"/>
                                        <p:tgtEl>
                                          <p:spTgt spid="374787">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374787">
                                            <p:txEl>
                                              <p:pRg st="5" end="5"/>
                                            </p:txEl>
                                          </p:spTgt>
                                        </p:tgtEl>
                                        <p:attrNameLst>
                                          <p:attrName>style.visibility</p:attrName>
                                        </p:attrNameLst>
                                      </p:cBhvr>
                                      <p:to>
                                        <p:strVal val="visible"/>
                                      </p:to>
                                    </p:set>
                                    <p:animEffect transition="in" filter="blinds(horizontal)">
                                      <p:cBhvr>
                                        <p:cTn id="28" dur="500"/>
                                        <p:tgtEl>
                                          <p:spTgt spid="374787">
                                            <p:txEl>
                                              <p:pRg st="5" end="5"/>
                                            </p:txEl>
                                          </p:spTgt>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74787">
                                            <p:txEl>
                                              <p:pRg st="6" end="6"/>
                                            </p:txEl>
                                          </p:spTgt>
                                        </p:tgtEl>
                                        <p:attrNameLst>
                                          <p:attrName>style.visibility</p:attrName>
                                        </p:attrNameLst>
                                      </p:cBhvr>
                                      <p:to>
                                        <p:strVal val="visible"/>
                                      </p:to>
                                    </p:set>
                                    <p:animEffect transition="in" filter="blinds(horizontal)">
                                      <p:cBhvr>
                                        <p:cTn id="31" dur="500"/>
                                        <p:tgtEl>
                                          <p:spTgt spid="37478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4787" grpId="0" build="p" bldLvl="2"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6122" name="Rectangle 10"/>
          <p:cNvSpPr>
            <a:spLocks noGrp="1" noChangeArrowheads="1"/>
          </p:cNvSpPr>
          <p:nvPr>
            <p:ph type="title"/>
          </p:nvPr>
        </p:nvSpPr>
        <p:spPr/>
        <p:txBody>
          <a:bodyPr/>
          <a:lstStyle/>
          <a:p>
            <a:r>
              <a:rPr lang="zh-CN" altLang="en-US" dirty="0" smtClean="0"/>
              <a:t>一、</a:t>
            </a:r>
            <a:r>
              <a:rPr lang="en-US" altLang="zh-CN" dirty="0" smtClean="0"/>
              <a:t>windows</a:t>
            </a:r>
            <a:r>
              <a:rPr lang="zh-CN" altLang="en-US" dirty="0" smtClean="0"/>
              <a:t>操作系统概述</a:t>
            </a:r>
            <a:endParaRPr lang="zh-CN" altLang="en-US" sz="2800" dirty="0">
              <a:solidFill>
                <a:schemeClr val="hlink"/>
              </a:solidFill>
            </a:endParaRPr>
          </a:p>
        </p:txBody>
      </p:sp>
      <p:sp>
        <p:nvSpPr>
          <p:cNvPr id="346123" name="Rectangle 11"/>
          <p:cNvSpPr>
            <a:spLocks noGrp="1" noChangeArrowheads="1"/>
          </p:cNvSpPr>
          <p:nvPr>
            <p:ph type="body" idx="1"/>
          </p:nvPr>
        </p:nvSpPr>
        <p:spPr>
          <a:ln/>
        </p:spPr>
        <p:txBody>
          <a:bodyPr/>
          <a:lstStyle/>
          <a:p>
            <a:pPr>
              <a:buNone/>
            </a:pPr>
            <a:r>
              <a:rPr lang="zh-CN" altLang="en-US" dirty="0">
                <a:solidFill>
                  <a:schemeClr val="tx2"/>
                </a:solidFill>
              </a:rPr>
              <a:t>任务</a:t>
            </a:r>
            <a:r>
              <a:rPr lang="en-US" altLang="zh-CN" dirty="0">
                <a:solidFill>
                  <a:schemeClr val="tx2"/>
                </a:solidFill>
              </a:rPr>
              <a:t>2</a:t>
            </a:r>
            <a:r>
              <a:rPr lang="zh-CN" altLang="en-US" dirty="0"/>
              <a:t>：了解</a:t>
            </a:r>
            <a:r>
              <a:rPr lang="en-US" altLang="zh-CN" dirty="0"/>
              <a:t>Windows</a:t>
            </a:r>
            <a:r>
              <a:rPr lang="zh-CN" altLang="en-US" dirty="0"/>
              <a:t>桌面、图标的含义。</a:t>
            </a:r>
          </a:p>
          <a:p>
            <a:pPr lvl="1"/>
            <a:r>
              <a:rPr lang="zh-CN" altLang="en-US" dirty="0"/>
              <a:t>桌面：桌面是计算机开始工作的地方，也是工作完成后返回的地方。</a:t>
            </a:r>
          </a:p>
          <a:p>
            <a:pPr lvl="1"/>
            <a:r>
              <a:rPr lang="zh-CN" altLang="en-US" dirty="0"/>
              <a:t>图标：程序或命令的一个小的可视化表示符号</a:t>
            </a:r>
            <a:r>
              <a:rPr lang="zh-CN" altLang="en-US" dirty="0" smtClean="0"/>
              <a:t>。</a:t>
            </a:r>
            <a:endParaRPr lang="en-US" altLang="zh-CN" dirty="0" smtClean="0"/>
          </a:p>
          <a:p>
            <a:pPr lvl="1"/>
            <a:endParaRPr lang="zh-CN" altLang="en-US" dirty="0"/>
          </a:p>
          <a:p>
            <a:pPr>
              <a:buFont typeface="Wingdings" pitchFamily="2" charset="2"/>
              <a:buNone/>
            </a:pPr>
            <a:r>
              <a:rPr lang="zh-CN" altLang="en-US" dirty="0">
                <a:solidFill>
                  <a:schemeClr val="tx2"/>
                </a:solidFill>
              </a:rPr>
              <a:t>请思考</a:t>
            </a:r>
            <a:r>
              <a:rPr lang="zh-CN" altLang="en-US" dirty="0"/>
              <a:t>： </a:t>
            </a:r>
            <a:r>
              <a:rPr lang="en-US" altLang="zh-CN" dirty="0"/>
              <a:t>Windows </a:t>
            </a:r>
            <a:r>
              <a:rPr lang="en-US" altLang="zh-CN" dirty="0" smtClean="0"/>
              <a:t>7 </a:t>
            </a:r>
            <a:r>
              <a:rPr lang="zh-CN" altLang="en-US" dirty="0"/>
              <a:t>安装完毕，一般会出现哪些图标？</a:t>
            </a:r>
          </a:p>
        </p:txBody>
      </p:sp>
      <p:pic>
        <p:nvPicPr>
          <p:cNvPr id="3" name="Picture 11"/>
          <p:cNvPicPr>
            <a:picLocks noChangeAspect="1" noChangeArrowheads="1"/>
          </p:cNvPicPr>
          <p:nvPr/>
        </p:nvPicPr>
        <p:blipFill>
          <a:blip r:embed="rId2" cstate="print"/>
          <a:srcRect/>
          <a:stretch>
            <a:fillRect/>
          </a:stretch>
        </p:blipFill>
        <p:spPr bwMode="auto">
          <a:xfrm>
            <a:off x="4499992" y="5115327"/>
            <a:ext cx="792088" cy="1049977"/>
          </a:xfrm>
          <a:prstGeom prst="rect">
            <a:avLst/>
          </a:prstGeom>
          <a:noFill/>
          <a:ln w="9525">
            <a:noFill/>
            <a:miter lim="800000"/>
            <a:headEnd/>
            <a:tailEnd/>
          </a:ln>
        </p:spPr>
      </p:pic>
      <p:pic>
        <p:nvPicPr>
          <p:cNvPr id="346124" name="Picture 12"/>
          <p:cNvPicPr>
            <a:picLocks noChangeAspect="1" noChangeArrowheads="1"/>
          </p:cNvPicPr>
          <p:nvPr/>
        </p:nvPicPr>
        <p:blipFill>
          <a:blip r:embed="rId3" cstate="print"/>
          <a:srcRect/>
          <a:stretch>
            <a:fillRect/>
          </a:stretch>
        </p:blipFill>
        <p:spPr bwMode="auto">
          <a:xfrm>
            <a:off x="1979712" y="5143142"/>
            <a:ext cx="821738" cy="10221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6123">
                                            <p:txEl>
                                              <p:pRg st="0" end="0"/>
                                            </p:txEl>
                                          </p:spTgt>
                                        </p:tgtEl>
                                        <p:attrNameLst>
                                          <p:attrName>style.visibility</p:attrName>
                                        </p:attrNameLst>
                                      </p:cBhvr>
                                      <p:to>
                                        <p:strVal val="visible"/>
                                      </p:to>
                                    </p:set>
                                    <p:animEffect transition="in" filter="blinds(horizontal)">
                                      <p:cBhvr>
                                        <p:cTn id="7" dur="500"/>
                                        <p:tgtEl>
                                          <p:spTgt spid="3461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46123">
                                            <p:txEl>
                                              <p:pRg st="1" end="1"/>
                                            </p:txEl>
                                          </p:spTgt>
                                        </p:tgtEl>
                                        <p:attrNameLst>
                                          <p:attrName>style.visibility</p:attrName>
                                        </p:attrNameLst>
                                      </p:cBhvr>
                                      <p:to>
                                        <p:strVal val="visible"/>
                                      </p:to>
                                    </p:set>
                                    <p:animEffect transition="in" filter="blinds(horizontal)">
                                      <p:cBhvr>
                                        <p:cTn id="12" dur="500"/>
                                        <p:tgtEl>
                                          <p:spTgt spid="3461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46123">
                                            <p:txEl>
                                              <p:pRg st="2" end="2"/>
                                            </p:txEl>
                                          </p:spTgt>
                                        </p:tgtEl>
                                        <p:attrNameLst>
                                          <p:attrName>style.visibility</p:attrName>
                                        </p:attrNameLst>
                                      </p:cBhvr>
                                      <p:to>
                                        <p:strVal val="visible"/>
                                      </p:to>
                                    </p:set>
                                    <p:animEffect transition="in" filter="blinds(horizontal)">
                                      <p:cBhvr>
                                        <p:cTn id="17" dur="500"/>
                                        <p:tgtEl>
                                          <p:spTgt spid="3461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46123">
                                            <p:txEl>
                                              <p:pRg st="4" end="4"/>
                                            </p:txEl>
                                          </p:spTgt>
                                        </p:tgtEl>
                                        <p:attrNameLst>
                                          <p:attrName>style.visibility</p:attrName>
                                        </p:attrNameLst>
                                      </p:cBhvr>
                                      <p:to>
                                        <p:strVal val="visible"/>
                                      </p:to>
                                    </p:set>
                                    <p:animEffect transition="in" filter="blinds(horizontal)">
                                      <p:cBhvr>
                                        <p:cTn id="22" dur="500"/>
                                        <p:tgtEl>
                                          <p:spTgt spid="3461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123" grpId="0" build="p" bldLvl="2"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9188" name="Rectangle 4"/>
          <p:cNvSpPr>
            <a:spLocks noGrp="1" noChangeArrowheads="1"/>
          </p:cNvSpPr>
          <p:nvPr>
            <p:ph type="title"/>
          </p:nvPr>
        </p:nvSpPr>
        <p:spPr/>
        <p:txBody>
          <a:bodyPr/>
          <a:lstStyle/>
          <a:p>
            <a:r>
              <a:rPr lang="zh-CN" altLang="en-US" dirty="0"/>
              <a:t>二、</a:t>
            </a:r>
            <a:r>
              <a:rPr lang="en-US" altLang="zh-CN" dirty="0"/>
              <a:t>windows</a:t>
            </a:r>
            <a:r>
              <a:rPr lang="zh-CN" altLang="en-US" dirty="0" smtClean="0"/>
              <a:t>操作系统的基本</a:t>
            </a:r>
            <a:r>
              <a:rPr lang="zh-CN" altLang="en-US" dirty="0"/>
              <a:t>操作	</a:t>
            </a:r>
          </a:p>
        </p:txBody>
      </p:sp>
      <p:sp>
        <p:nvSpPr>
          <p:cNvPr id="349189" name="Rectangle 5"/>
          <p:cNvSpPr>
            <a:spLocks noGrp="1" noChangeArrowheads="1"/>
          </p:cNvSpPr>
          <p:nvPr>
            <p:ph type="body" idx="1"/>
          </p:nvPr>
        </p:nvSpPr>
        <p:spPr>
          <a:ln/>
        </p:spPr>
        <p:txBody>
          <a:bodyPr/>
          <a:lstStyle/>
          <a:p>
            <a:pPr>
              <a:buNone/>
            </a:pPr>
            <a:r>
              <a:rPr lang="zh-CN" altLang="en-US" dirty="0">
                <a:solidFill>
                  <a:schemeClr val="tx2"/>
                </a:solidFill>
              </a:rPr>
              <a:t>任务</a:t>
            </a:r>
            <a:r>
              <a:rPr lang="en-US" altLang="zh-CN" dirty="0">
                <a:solidFill>
                  <a:schemeClr val="tx2"/>
                </a:solidFill>
              </a:rPr>
              <a:t>1</a:t>
            </a:r>
            <a:r>
              <a:rPr lang="zh-CN" altLang="en-US" dirty="0"/>
              <a:t>：掌握任务栏的操作。</a:t>
            </a:r>
          </a:p>
          <a:p>
            <a:pPr>
              <a:buFont typeface="Wingdings" pitchFamily="2" charset="2"/>
              <a:buNone/>
            </a:pPr>
            <a:r>
              <a:rPr lang="zh-CN" altLang="en-US" dirty="0"/>
              <a:t>提问：简述任务栏的组成及作用。</a:t>
            </a:r>
          </a:p>
          <a:p>
            <a:pPr lvl="1"/>
            <a:r>
              <a:rPr lang="zh-CN" altLang="en-US" dirty="0"/>
              <a:t>任务栏位于屏幕底部。</a:t>
            </a:r>
          </a:p>
          <a:p>
            <a:pPr lvl="1"/>
            <a:r>
              <a:rPr lang="zh-CN" altLang="en-US" dirty="0"/>
              <a:t>组成：四个部分</a:t>
            </a:r>
          </a:p>
          <a:p>
            <a:pPr lvl="2"/>
            <a:r>
              <a:rPr lang="zh-CN" altLang="en-US" dirty="0">
                <a:latin typeface="Arial"/>
              </a:rPr>
              <a:t>“</a:t>
            </a:r>
            <a:r>
              <a:rPr lang="zh-CN" altLang="en-US" dirty="0"/>
              <a:t>开始</a:t>
            </a:r>
            <a:r>
              <a:rPr lang="zh-CN" altLang="en-US" dirty="0">
                <a:latin typeface="Arial"/>
              </a:rPr>
              <a:t>”</a:t>
            </a:r>
            <a:r>
              <a:rPr lang="zh-CN" altLang="en-US" dirty="0"/>
              <a:t>按钮</a:t>
            </a:r>
          </a:p>
          <a:p>
            <a:pPr lvl="2"/>
            <a:r>
              <a:rPr lang="zh-CN" altLang="en-US" dirty="0"/>
              <a:t>快速启动图标区</a:t>
            </a:r>
          </a:p>
          <a:p>
            <a:pPr lvl="2"/>
            <a:r>
              <a:rPr lang="zh-CN" altLang="en-US" dirty="0"/>
              <a:t>应用程序窗口按钮区</a:t>
            </a:r>
          </a:p>
          <a:p>
            <a:pPr lvl="2"/>
            <a:r>
              <a:rPr lang="zh-CN" altLang="en-US" dirty="0"/>
              <a:t>各种指示器区 </a:t>
            </a:r>
          </a:p>
          <a:p>
            <a:pPr lvl="1"/>
            <a:r>
              <a:rPr lang="zh-CN" altLang="en-US" dirty="0"/>
              <a:t>作用：可以使用任务栏在打开的窗口、程序和文档之间切换。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9189">
                                            <p:txEl>
                                              <p:pRg st="0" end="0"/>
                                            </p:txEl>
                                          </p:spTgt>
                                        </p:tgtEl>
                                        <p:attrNameLst>
                                          <p:attrName>style.visibility</p:attrName>
                                        </p:attrNameLst>
                                      </p:cBhvr>
                                      <p:to>
                                        <p:strVal val="visible"/>
                                      </p:to>
                                    </p:set>
                                    <p:animEffect transition="in" filter="blinds(horizontal)">
                                      <p:cBhvr>
                                        <p:cTn id="7" dur="500"/>
                                        <p:tgtEl>
                                          <p:spTgt spid="34918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49189">
                                            <p:txEl>
                                              <p:pRg st="1" end="1"/>
                                            </p:txEl>
                                          </p:spTgt>
                                        </p:tgtEl>
                                        <p:attrNameLst>
                                          <p:attrName>style.visibility</p:attrName>
                                        </p:attrNameLst>
                                      </p:cBhvr>
                                      <p:to>
                                        <p:strVal val="visible"/>
                                      </p:to>
                                    </p:set>
                                    <p:animEffect transition="in" filter="blinds(horizontal)">
                                      <p:cBhvr>
                                        <p:cTn id="12" dur="500"/>
                                        <p:tgtEl>
                                          <p:spTgt spid="34918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49189">
                                            <p:txEl>
                                              <p:pRg st="2" end="2"/>
                                            </p:txEl>
                                          </p:spTgt>
                                        </p:tgtEl>
                                        <p:attrNameLst>
                                          <p:attrName>style.visibility</p:attrName>
                                        </p:attrNameLst>
                                      </p:cBhvr>
                                      <p:to>
                                        <p:strVal val="visible"/>
                                      </p:to>
                                    </p:set>
                                    <p:animEffect transition="in" filter="blinds(horizontal)">
                                      <p:cBhvr>
                                        <p:cTn id="17" dur="500"/>
                                        <p:tgtEl>
                                          <p:spTgt spid="34918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49189">
                                            <p:txEl>
                                              <p:pRg st="3" end="3"/>
                                            </p:txEl>
                                          </p:spTgt>
                                        </p:tgtEl>
                                        <p:attrNameLst>
                                          <p:attrName>style.visibility</p:attrName>
                                        </p:attrNameLst>
                                      </p:cBhvr>
                                      <p:to>
                                        <p:strVal val="visible"/>
                                      </p:to>
                                    </p:set>
                                    <p:animEffect transition="in" filter="blinds(horizontal)">
                                      <p:cBhvr>
                                        <p:cTn id="22" dur="500"/>
                                        <p:tgtEl>
                                          <p:spTgt spid="349189">
                                            <p:txEl>
                                              <p:pRg st="3" end="3"/>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49189">
                                            <p:txEl>
                                              <p:pRg st="4" end="4"/>
                                            </p:txEl>
                                          </p:spTgt>
                                        </p:tgtEl>
                                        <p:attrNameLst>
                                          <p:attrName>style.visibility</p:attrName>
                                        </p:attrNameLst>
                                      </p:cBhvr>
                                      <p:to>
                                        <p:strVal val="visible"/>
                                      </p:to>
                                    </p:set>
                                    <p:animEffect transition="in" filter="blinds(horizontal)">
                                      <p:cBhvr>
                                        <p:cTn id="25" dur="500"/>
                                        <p:tgtEl>
                                          <p:spTgt spid="349189">
                                            <p:txEl>
                                              <p:pRg st="4" end="4"/>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49189">
                                            <p:txEl>
                                              <p:pRg st="5" end="5"/>
                                            </p:txEl>
                                          </p:spTgt>
                                        </p:tgtEl>
                                        <p:attrNameLst>
                                          <p:attrName>style.visibility</p:attrName>
                                        </p:attrNameLst>
                                      </p:cBhvr>
                                      <p:to>
                                        <p:strVal val="visible"/>
                                      </p:to>
                                    </p:set>
                                    <p:animEffect transition="in" filter="blinds(horizontal)">
                                      <p:cBhvr>
                                        <p:cTn id="28" dur="500"/>
                                        <p:tgtEl>
                                          <p:spTgt spid="349189">
                                            <p:txEl>
                                              <p:pRg st="5" end="5"/>
                                            </p:txEl>
                                          </p:spTgt>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49189">
                                            <p:txEl>
                                              <p:pRg st="6" end="6"/>
                                            </p:txEl>
                                          </p:spTgt>
                                        </p:tgtEl>
                                        <p:attrNameLst>
                                          <p:attrName>style.visibility</p:attrName>
                                        </p:attrNameLst>
                                      </p:cBhvr>
                                      <p:to>
                                        <p:strVal val="visible"/>
                                      </p:to>
                                    </p:set>
                                    <p:animEffect transition="in" filter="blinds(horizontal)">
                                      <p:cBhvr>
                                        <p:cTn id="31" dur="500"/>
                                        <p:tgtEl>
                                          <p:spTgt spid="349189">
                                            <p:txEl>
                                              <p:pRg st="6" end="6"/>
                                            </p:txEl>
                                          </p:spTgt>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49189">
                                            <p:txEl>
                                              <p:pRg st="7" end="7"/>
                                            </p:txEl>
                                          </p:spTgt>
                                        </p:tgtEl>
                                        <p:attrNameLst>
                                          <p:attrName>style.visibility</p:attrName>
                                        </p:attrNameLst>
                                      </p:cBhvr>
                                      <p:to>
                                        <p:strVal val="visible"/>
                                      </p:to>
                                    </p:set>
                                    <p:animEffect transition="in" filter="blinds(horizontal)">
                                      <p:cBhvr>
                                        <p:cTn id="34" dur="500"/>
                                        <p:tgtEl>
                                          <p:spTgt spid="349189">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349189">
                                            <p:txEl>
                                              <p:pRg st="8" end="8"/>
                                            </p:txEl>
                                          </p:spTgt>
                                        </p:tgtEl>
                                        <p:attrNameLst>
                                          <p:attrName>style.visibility</p:attrName>
                                        </p:attrNameLst>
                                      </p:cBhvr>
                                      <p:to>
                                        <p:strVal val="visible"/>
                                      </p:to>
                                    </p:set>
                                    <p:animEffect transition="in" filter="blinds(horizontal)">
                                      <p:cBhvr>
                                        <p:cTn id="39" dur="500"/>
                                        <p:tgtEl>
                                          <p:spTgt spid="34918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189" grpId="0" build="p" bldLvl="2" autoUpdateAnimBg="0"/>
    </p:bldLst>
  </p:timing>
</p:sld>
</file>

<file path=ppt/theme/theme1.xml><?xml version="1.0" encoding="utf-8"?>
<a:theme xmlns:a="http://schemas.openxmlformats.org/drawingml/2006/main" name="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黑体"/>
        <a:cs typeface=""/>
      </a:majorFont>
      <a:minorFont>
        <a:latin typeface="Comic Sans MS"/>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Crayons</Template>
  <TotalTime>3637</TotalTime>
  <Words>2639</Words>
  <Application>Microsoft Office PowerPoint</Application>
  <PresentationFormat>全屏显示(4:3)</PresentationFormat>
  <Paragraphs>323</Paragraphs>
  <Slides>39</Slides>
  <Notes>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1" baseType="lpstr">
      <vt:lpstr>Crayons</vt:lpstr>
      <vt:lpstr>位图图像</vt:lpstr>
      <vt:lpstr>第2章   windows操作应用</vt:lpstr>
      <vt:lpstr>复习&amp;提问</vt:lpstr>
      <vt:lpstr>复习&amp;提问</vt:lpstr>
      <vt:lpstr>第3讲   计算机基础知识         ——windows操作应用</vt:lpstr>
      <vt:lpstr>第3讲   计算机基础知识         ——windows操作应用</vt:lpstr>
      <vt:lpstr>第3讲   计算机基础知识         ——windows操作应用</vt:lpstr>
      <vt:lpstr>一、windows操作系统概述</vt:lpstr>
      <vt:lpstr>一、windows操作系统概述</vt:lpstr>
      <vt:lpstr>二、windows操作系统的基本操作 </vt:lpstr>
      <vt:lpstr>二、windows操作系统的基本操作</vt:lpstr>
      <vt:lpstr>二、windows操作系统的基本操作</vt:lpstr>
      <vt:lpstr>二、windows操作系统的基本操作</vt:lpstr>
      <vt:lpstr>二、windows操作系统的基本操作</vt:lpstr>
      <vt:lpstr>二、windows操作系统的基本操作</vt:lpstr>
      <vt:lpstr>二、windows操作系统的基本操作</vt:lpstr>
      <vt:lpstr>二、windows操作系统的基本操作</vt:lpstr>
      <vt:lpstr>三、windows操作系统的文件管理</vt:lpstr>
      <vt:lpstr>三、windows操作系统的文件管理</vt:lpstr>
      <vt:lpstr>三、windows操作系统的文件管理</vt:lpstr>
      <vt:lpstr>三、windows操作系统的文件管理</vt:lpstr>
      <vt:lpstr>三、windows操作系统的文件管理</vt:lpstr>
      <vt:lpstr>三、windows操作系统的文件管理</vt:lpstr>
      <vt:lpstr>三、windows操作系统的文件管理</vt:lpstr>
      <vt:lpstr>三、windows操作系统的文件管理</vt:lpstr>
      <vt:lpstr>三、windows操作系统的文件管理</vt:lpstr>
      <vt:lpstr>三、windows操作系统的文件管理</vt:lpstr>
      <vt:lpstr>三、windows操作系统的文件管理</vt:lpstr>
      <vt:lpstr>四、磁盘的作用、种类</vt:lpstr>
      <vt:lpstr>五、盘符（驱动器号）的规定</vt:lpstr>
      <vt:lpstr>实作1：查看硬盘属性和设置卷标</vt:lpstr>
      <vt:lpstr>六、系统工具</vt:lpstr>
      <vt:lpstr>六、系统工具</vt:lpstr>
      <vt:lpstr>六、系统工具</vt:lpstr>
      <vt:lpstr>六、系统工具</vt:lpstr>
      <vt:lpstr>六、系统工具</vt:lpstr>
      <vt:lpstr>六、系统工具</vt:lpstr>
      <vt:lpstr>七、磁盘格式化</vt:lpstr>
      <vt:lpstr>本课小结</vt:lpstr>
      <vt:lpstr>课余作业布置</vt:lpstr>
    </vt:vector>
  </TitlesOfParts>
  <Company>重庆电子科技职业学院</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计算机基础及操作系统</dc:title>
  <dc:creator>段利文</dc:creator>
  <cp:lastModifiedBy>段利文</cp:lastModifiedBy>
  <cp:revision>220</cp:revision>
  <dcterms:created xsi:type="dcterms:W3CDTF">2003-05-15T13:10:49Z</dcterms:created>
  <dcterms:modified xsi:type="dcterms:W3CDTF">2011-10-13T02:51:09Z</dcterms:modified>
</cp:coreProperties>
</file>