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emf" ContentType="image/x-emf"/>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Default Extension="wav" ContentType="audio/wav"/>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3"/>
  </p:notesMasterIdLst>
  <p:sldIdLst>
    <p:sldId id="300" r:id="rId2"/>
    <p:sldId id="277" r:id="rId3"/>
    <p:sldId id="302" r:id="rId4"/>
    <p:sldId id="344" r:id="rId5"/>
    <p:sldId id="328" r:id="rId6"/>
    <p:sldId id="338" r:id="rId7"/>
    <p:sldId id="339" r:id="rId8"/>
    <p:sldId id="340" r:id="rId9"/>
    <p:sldId id="341" r:id="rId10"/>
    <p:sldId id="342" r:id="rId11"/>
    <p:sldId id="345" r:id="rId12"/>
    <p:sldId id="347" r:id="rId13"/>
    <p:sldId id="348" r:id="rId14"/>
    <p:sldId id="351" r:id="rId15"/>
    <p:sldId id="349" r:id="rId16"/>
    <p:sldId id="352" r:id="rId17"/>
    <p:sldId id="353" r:id="rId18"/>
    <p:sldId id="354" r:id="rId19"/>
    <p:sldId id="362" r:id="rId20"/>
    <p:sldId id="355" r:id="rId21"/>
    <p:sldId id="356" r:id="rId22"/>
    <p:sldId id="358" r:id="rId23"/>
    <p:sldId id="359" r:id="rId24"/>
    <p:sldId id="360" r:id="rId25"/>
    <p:sldId id="361" r:id="rId26"/>
    <p:sldId id="363" r:id="rId27"/>
    <p:sldId id="365" r:id="rId28"/>
    <p:sldId id="366" r:id="rId29"/>
    <p:sldId id="364" r:id="rId30"/>
    <p:sldId id="367" r:id="rId31"/>
    <p:sldId id="301" r:id="rId32"/>
  </p:sldIdLst>
  <p:sldSz cx="9144000" cy="6858000" type="screen4x3"/>
  <p:notesSz cx="6858000" cy="9144000"/>
  <p:defaultTextStyle>
    <a:defPPr>
      <a:defRPr lang="zh-CN"/>
    </a:defPPr>
    <a:lvl1pPr algn="l" rtl="0" fontAlgn="base">
      <a:spcBef>
        <a:spcPct val="0"/>
      </a:spcBef>
      <a:spcAft>
        <a:spcPct val="0"/>
      </a:spcAft>
      <a:defRPr sz="2000" b="1" kern="1200">
        <a:solidFill>
          <a:schemeClr val="tx1"/>
        </a:solidFill>
        <a:latin typeface="Arial" charset="0"/>
        <a:ea typeface="楷体_GB2312" pitchFamily="49" charset="-122"/>
        <a:cs typeface="+mn-cs"/>
      </a:defRPr>
    </a:lvl1pPr>
    <a:lvl2pPr marL="457200" algn="l" rtl="0" fontAlgn="base">
      <a:spcBef>
        <a:spcPct val="0"/>
      </a:spcBef>
      <a:spcAft>
        <a:spcPct val="0"/>
      </a:spcAft>
      <a:defRPr sz="2000" b="1" kern="1200">
        <a:solidFill>
          <a:schemeClr val="tx1"/>
        </a:solidFill>
        <a:latin typeface="Arial" charset="0"/>
        <a:ea typeface="楷体_GB2312" pitchFamily="49" charset="-122"/>
        <a:cs typeface="+mn-cs"/>
      </a:defRPr>
    </a:lvl2pPr>
    <a:lvl3pPr marL="914400" algn="l" rtl="0" fontAlgn="base">
      <a:spcBef>
        <a:spcPct val="0"/>
      </a:spcBef>
      <a:spcAft>
        <a:spcPct val="0"/>
      </a:spcAft>
      <a:defRPr sz="2000" b="1" kern="1200">
        <a:solidFill>
          <a:schemeClr val="tx1"/>
        </a:solidFill>
        <a:latin typeface="Arial" charset="0"/>
        <a:ea typeface="楷体_GB2312" pitchFamily="49" charset="-122"/>
        <a:cs typeface="+mn-cs"/>
      </a:defRPr>
    </a:lvl3pPr>
    <a:lvl4pPr marL="1371600" algn="l" rtl="0" fontAlgn="base">
      <a:spcBef>
        <a:spcPct val="0"/>
      </a:spcBef>
      <a:spcAft>
        <a:spcPct val="0"/>
      </a:spcAft>
      <a:defRPr sz="2000" b="1" kern="1200">
        <a:solidFill>
          <a:schemeClr val="tx1"/>
        </a:solidFill>
        <a:latin typeface="Arial" charset="0"/>
        <a:ea typeface="楷体_GB2312" pitchFamily="49" charset="-122"/>
        <a:cs typeface="+mn-cs"/>
      </a:defRPr>
    </a:lvl4pPr>
    <a:lvl5pPr marL="1828800" algn="l" rtl="0" fontAlgn="base">
      <a:spcBef>
        <a:spcPct val="0"/>
      </a:spcBef>
      <a:spcAft>
        <a:spcPct val="0"/>
      </a:spcAft>
      <a:defRPr sz="2000" b="1" kern="1200">
        <a:solidFill>
          <a:schemeClr val="tx1"/>
        </a:solidFill>
        <a:latin typeface="Arial" charset="0"/>
        <a:ea typeface="楷体_GB2312" pitchFamily="49" charset="-122"/>
        <a:cs typeface="+mn-cs"/>
      </a:defRPr>
    </a:lvl5pPr>
    <a:lvl6pPr marL="2286000" algn="l" defTabSz="914400" rtl="0" eaLnBrk="1" latinLnBrk="0" hangingPunct="1">
      <a:defRPr sz="2000" b="1" kern="1200">
        <a:solidFill>
          <a:schemeClr val="tx1"/>
        </a:solidFill>
        <a:latin typeface="Arial" charset="0"/>
        <a:ea typeface="楷体_GB2312" pitchFamily="49" charset="-122"/>
        <a:cs typeface="+mn-cs"/>
      </a:defRPr>
    </a:lvl6pPr>
    <a:lvl7pPr marL="2743200" algn="l" defTabSz="914400" rtl="0" eaLnBrk="1" latinLnBrk="0" hangingPunct="1">
      <a:defRPr sz="2000" b="1" kern="1200">
        <a:solidFill>
          <a:schemeClr val="tx1"/>
        </a:solidFill>
        <a:latin typeface="Arial" charset="0"/>
        <a:ea typeface="楷体_GB2312" pitchFamily="49" charset="-122"/>
        <a:cs typeface="+mn-cs"/>
      </a:defRPr>
    </a:lvl7pPr>
    <a:lvl8pPr marL="3200400" algn="l" defTabSz="914400" rtl="0" eaLnBrk="1" latinLnBrk="0" hangingPunct="1">
      <a:defRPr sz="2000" b="1" kern="1200">
        <a:solidFill>
          <a:schemeClr val="tx1"/>
        </a:solidFill>
        <a:latin typeface="Arial" charset="0"/>
        <a:ea typeface="楷体_GB2312" pitchFamily="49" charset="-122"/>
        <a:cs typeface="+mn-cs"/>
      </a:defRPr>
    </a:lvl8pPr>
    <a:lvl9pPr marL="3657600" algn="l" defTabSz="914400" rtl="0" eaLnBrk="1" latinLnBrk="0" hangingPunct="1">
      <a:defRPr sz="2000" b="1" kern="1200">
        <a:solidFill>
          <a:schemeClr val="tx1"/>
        </a:solidFill>
        <a:latin typeface="Arial" charset="0"/>
        <a:ea typeface="楷体_GB2312" pitchFamily="49"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AE5D"/>
    <a:srgbClr val="FFD28F"/>
    <a:srgbClr val="743A00"/>
    <a:srgbClr val="5F5F5F"/>
    <a:srgbClr val="EAEAEA"/>
    <a:srgbClr val="B2B2B2"/>
    <a:srgbClr val="DE8400"/>
    <a:srgbClr val="D40A27"/>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100" autoAdjust="0"/>
    <p:restoredTop sz="94660"/>
  </p:normalViewPr>
  <p:slideViewPr>
    <p:cSldViewPr>
      <p:cViewPr>
        <p:scale>
          <a:sx n="66" d="100"/>
          <a:sy n="66" d="100"/>
        </p:scale>
        <p:origin x="-786" y="-18"/>
      </p:cViewPr>
      <p:guideLst>
        <p:guide orient="horz" pos="2069"/>
        <p:guide pos="2880"/>
      </p:guideLst>
    </p:cSldViewPr>
  </p:slid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386" name="矩形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b="0" smtClean="0">
                <a:ea typeface="宋体" charset="-122"/>
              </a:defRPr>
            </a:lvl1pPr>
          </a:lstStyle>
          <a:p>
            <a:pPr>
              <a:defRPr/>
            </a:pPr>
            <a:endParaRPr lang="en-US" altLang="zh-CN"/>
          </a:p>
        </p:txBody>
      </p:sp>
      <p:sp>
        <p:nvSpPr>
          <p:cNvPr id="16387" name="矩形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b="0" smtClean="0">
                <a:ea typeface="宋体" charset="-122"/>
              </a:defRPr>
            </a:lvl1pPr>
          </a:lstStyle>
          <a:p>
            <a:pPr>
              <a:defRPr/>
            </a:pPr>
            <a:endParaRPr lang="en-US" altLang="zh-CN"/>
          </a:p>
        </p:txBody>
      </p:sp>
      <p:sp>
        <p:nvSpPr>
          <p:cNvPr id="27652" name="矩形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p:spPr>
      </p:sp>
      <p:sp>
        <p:nvSpPr>
          <p:cNvPr id="16389" name="矩形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16390" name="矩形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b="0" smtClean="0">
                <a:ea typeface="宋体" charset="-122"/>
              </a:defRPr>
            </a:lvl1pPr>
          </a:lstStyle>
          <a:p>
            <a:pPr>
              <a:defRPr/>
            </a:pPr>
            <a:endParaRPr lang="en-US" altLang="zh-CN"/>
          </a:p>
        </p:txBody>
      </p:sp>
      <p:sp>
        <p:nvSpPr>
          <p:cNvPr id="16391" name="矩形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b="0" smtClean="0">
                <a:ea typeface="宋体" charset="-122"/>
              </a:defRPr>
            </a:lvl1pPr>
          </a:lstStyle>
          <a:p>
            <a:pPr>
              <a:defRPr/>
            </a:pPr>
            <a:fld id="{736AED5F-78EF-48B1-97F3-3483E2053D2D}" type="slidenum">
              <a:rPr lang="en-US" altLang="zh-CN"/>
              <a:pPr>
                <a:defRPr/>
              </a:pPr>
              <a:t>‹#›</a:t>
            </a:fld>
            <a:endParaRPr lang="en-US" altLang="zh-CN"/>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宋体" charset="-122"/>
        <a:cs typeface="+mn-cs"/>
      </a:defRPr>
    </a:lvl1pPr>
    <a:lvl2pPr marL="457200" algn="l" rtl="0" eaLnBrk="0" fontAlgn="base" hangingPunct="0">
      <a:spcBef>
        <a:spcPct val="30000"/>
      </a:spcBef>
      <a:spcAft>
        <a:spcPct val="0"/>
      </a:spcAft>
      <a:defRPr sz="1200" kern="1200">
        <a:solidFill>
          <a:schemeClr val="tx1"/>
        </a:solidFill>
        <a:latin typeface="Arial" charset="0"/>
        <a:ea typeface="宋体" charset="-122"/>
        <a:cs typeface="+mn-cs"/>
      </a:defRPr>
    </a:lvl2pPr>
    <a:lvl3pPr marL="914400" algn="l" rtl="0" eaLnBrk="0" fontAlgn="base" hangingPunct="0">
      <a:spcBef>
        <a:spcPct val="30000"/>
      </a:spcBef>
      <a:spcAft>
        <a:spcPct val="0"/>
      </a:spcAft>
      <a:defRPr sz="1200" kern="1200">
        <a:solidFill>
          <a:schemeClr val="tx1"/>
        </a:solidFill>
        <a:latin typeface="Arial" charset="0"/>
        <a:ea typeface="宋体" charset="-122"/>
        <a:cs typeface="+mn-cs"/>
      </a:defRPr>
    </a:lvl3pPr>
    <a:lvl4pPr marL="1371600" algn="l" rtl="0" eaLnBrk="0" fontAlgn="base" hangingPunct="0">
      <a:spcBef>
        <a:spcPct val="30000"/>
      </a:spcBef>
      <a:spcAft>
        <a:spcPct val="0"/>
      </a:spcAft>
      <a:defRPr sz="1200" kern="1200">
        <a:solidFill>
          <a:schemeClr val="tx1"/>
        </a:solidFill>
        <a:latin typeface="Arial" charset="0"/>
        <a:ea typeface="宋体" charset="-122"/>
        <a:cs typeface="+mn-cs"/>
      </a:defRPr>
    </a:lvl4pPr>
    <a:lvl5pPr marL="1828800" algn="l" rtl="0" eaLnBrk="0" fontAlgn="base" hangingPunct="0">
      <a:spcBef>
        <a:spcPct val="30000"/>
      </a:spcBef>
      <a:spcAft>
        <a:spcPct val="0"/>
      </a:spcAft>
      <a:defRPr sz="1200" kern="1200">
        <a:solidFill>
          <a:schemeClr val="tx1"/>
        </a:solidFill>
        <a:latin typeface="Arial" charset="0"/>
        <a:ea typeface="宋体"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pPr>
              <a:defRPr/>
            </a:pPr>
            <a:fld id="{67DF7AA7-0B7B-412E-9AA6-35A39F4846CD}" type="slidenum">
              <a:rPr lang="en-US" altLang="zh-CN"/>
              <a:pPr>
                <a:defRPr/>
              </a:pPr>
              <a:t>‹#›</a:t>
            </a:fld>
            <a:endParaRPr lang="en-US" altLang="zh-C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pPr>
              <a:defRPr/>
            </a:pPr>
            <a:fld id="{674C00BD-1400-487A-90AB-C797022633D3}" type="slidenum">
              <a:rPr lang="en-US" altLang="zh-CN"/>
              <a:pPr>
                <a:defRPr/>
              </a:pPr>
              <a:t>‹#›</a:t>
            </a:fld>
            <a:endParaRPr lang="en-US" altLang="zh-C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pPr>
              <a:defRPr/>
            </a:pPr>
            <a:fld id="{5A9F0FE3-5D66-4CA9-91A7-EF2C45D22E1B}" type="slidenum">
              <a:rPr lang="en-US" altLang="zh-CN"/>
              <a:pPr>
                <a:defRPr/>
              </a:pPr>
              <a:t>‹#›</a:t>
            </a:fld>
            <a:endParaRPr lang="en-US" altLang="zh-C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pPr>
              <a:defRPr/>
            </a:pPr>
            <a:fld id="{F22A3241-131F-4A36-96C9-6EAB40CF4E62}" type="slidenum">
              <a:rPr lang="en-US" altLang="zh-CN"/>
              <a:pPr>
                <a:defRPr/>
              </a:pPr>
              <a:t>‹#›</a:t>
            </a:fld>
            <a:endParaRPr lang="en-US" altLang="zh-C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pPr>
              <a:defRPr/>
            </a:pPr>
            <a:fld id="{ADE0E268-D602-4D54-9FAF-F256A5ECE66E}" type="slidenum">
              <a:rPr lang="en-US" altLang="zh-CN"/>
              <a:pPr>
                <a:defRPr/>
              </a:pPr>
              <a:t>‹#›</a:t>
            </a:fld>
            <a:endParaRPr lang="en-US" altLang="zh-C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p:txBody>
          <a:bodyPr/>
          <a:lstStyle>
            <a:lvl1pPr>
              <a:defRPr/>
            </a:lvl1pPr>
          </a:lstStyle>
          <a:p>
            <a:pPr>
              <a:defRPr/>
            </a:pPr>
            <a:endParaRPr lang="en-US" altLang="zh-CN"/>
          </a:p>
        </p:txBody>
      </p:sp>
      <p:sp>
        <p:nvSpPr>
          <p:cNvPr id="6" name="页脚占位符 4"/>
          <p:cNvSpPr>
            <a:spLocks noGrp="1"/>
          </p:cNvSpPr>
          <p:nvPr>
            <p:ph type="ftr" sz="quarter" idx="11"/>
          </p:nvPr>
        </p:nvSpPr>
        <p:spPr/>
        <p:txBody>
          <a:bodyPr/>
          <a:lstStyle>
            <a:lvl1pPr>
              <a:defRPr/>
            </a:lvl1pPr>
          </a:lstStyle>
          <a:p>
            <a:pPr>
              <a:defRPr/>
            </a:pPr>
            <a:endParaRPr lang="en-US" altLang="zh-CN"/>
          </a:p>
        </p:txBody>
      </p:sp>
      <p:sp>
        <p:nvSpPr>
          <p:cNvPr id="7" name="灯片编号占位符 5"/>
          <p:cNvSpPr>
            <a:spLocks noGrp="1"/>
          </p:cNvSpPr>
          <p:nvPr>
            <p:ph type="sldNum" sz="quarter" idx="12"/>
          </p:nvPr>
        </p:nvSpPr>
        <p:spPr/>
        <p:txBody>
          <a:bodyPr/>
          <a:lstStyle>
            <a:lvl1pPr>
              <a:defRPr/>
            </a:lvl1pPr>
          </a:lstStyle>
          <a:p>
            <a:pPr>
              <a:defRPr/>
            </a:pPr>
            <a:fld id="{A667BED9-150C-40C4-9FB5-C6699D0D8BA9}" type="slidenum">
              <a:rPr lang="en-US" altLang="zh-CN"/>
              <a:pPr>
                <a:defRPr/>
              </a:pPr>
              <a:t>‹#›</a:t>
            </a:fld>
            <a:endParaRPr lang="en-US" alt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p:cNvSpPr>
          <p:nvPr>
            <p:ph type="dt" sz="half" idx="10"/>
          </p:nvPr>
        </p:nvSpPr>
        <p:spPr/>
        <p:txBody>
          <a:bodyPr/>
          <a:lstStyle>
            <a:lvl1pPr>
              <a:defRPr/>
            </a:lvl1pPr>
          </a:lstStyle>
          <a:p>
            <a:pPr>
              <a:defRPr/>
            </a:pPr>
            <a:endParaRPr lang="en-US" altLang="zh-CN"/>
          </a:p>
        </p:txBody>
      </p:sp>
      <p:sp>
        <p:nvSpPr>
          <p:cNvPr id="8" name="页脚占位符 4"/>
          <p:cNvSpPr>
            <a:spLocks noGrp="1"/>
          </p:cNvSpPr>
          <p:nvPr>
            <p:ph type="ftr" sz="quarter" idx="11"/>
          </p:nvPr>
        </p:nvSpPr>
        <p:spPr/>
        <p:txBody>
          <a:bodyPr/>
          <a:lstStyle>
            <a:lvl1pPr>
              <a:defRPr/>
            </a:lvl1pPr>
          </a:lstStyle>
          <a:p>
            <a:pPr>
              <a:defRPr/>
            </a:pPr>
            <a:endParaRPr lang="en-US" altLang="zh-CN"/>
          </a:p>
        </p:txBody>
      </p:sp>
      <p:sp>
        <p:nvSpPr>
          <p:cNvPr id="9" name="灯片编号占位符 5"/>
          <p:cNvSpPr>
            <a:spLocks noGrp="1"/>
          </p:cNvSpPr>
          <p:nvPr>
            <p:ph type="sldNum" sz="quarter" idx="12"/>
          </p:nvPr>
        </p:nvSpPr>
        <p:spPr/>
        <p:txBody>
          <a:bodyPr/>
          <a:lstStyle>
            <a:lvl1pPr>
              <a:defRPr/>
            </a:lvl1pPr>
          </a:lstStyle>
          <a:p>
            <a:pPr>
              <a:defRPr/>
            </a:pPr>
            <a:fld id="{25693455-B37B-406D-8810-D898FA26478F}" type="slidenum">
              <a:rPr lang="en-US" altLang="zh-CN"/>
              <a:pPr>
                <a:defRPr/>
              </a:pPr>
              <a:t>‹#›</a:t>
            </a:fld>
            <a:endParaRPr lang="en-US" altLang="zh-C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endParaRPr lang="en-US" altLang="zh-CN"/>
          </a:p>
        </p:txBody>
      </p:sp>
      <p:sp>
        <p:nvSpPr>
          <p:cNvPr id="4" name="页脚占位符 4"/>
          <p:cNvSpPr>
            <a:spLocks noGrp="1"/>
          </p:cNvSpPr>
          <p:nvPr>
            <p:ph type="ftr" sz="quarter" idx="11"/>
          </p:nvPr>
        </p:nvSpPr>
        <p:spPr/>
        <p:txBody>
          <a:bodyPr/>
          <a:lstStyle>
            <a:lvl1pPr>
              <a:defRPr/>
            </a:lvl1pPr>
          </a:lstStyle>
          <a:p>
            <a:pPr>
              <a:defRPr/>
            </a:pPr>
            <a:endParaRPr lang="en-US" altLang="zh-CN"/>
          </a:p>
        </p:txBody>
      </p:sp>
      <p:sp>
        <p:nvSpPr>
          <p:cNvPr id="5" name="灯片编号占位符 5"/>
          <p:cNvSpPr>
            <a:spLocks noGrp="1"/>
          </p:cNvSpPr>
          <p:nvPr>
            <p:ph type="sldNum" sz="quarter" idx="12"/>
          </p:nvPr>
        </p:nvSpPr>
        <p:spPr/>
        <p:txBody>
          <a:bodyPr/>
          <a:lstStyle>
            <a:lvl1pPr>
              <a:defRPr/>
            </a:lvl1pPr>
          </a:lstStyle>
          <a:p>
            <a:pPr>
              <a:defRPr/>
            </a:pPr>
            <a:fld id="{47F29220-14F0-4D00-9145-5B0915B7F240}" type="slidenum">
              <a:rPr lang="en-US" altLang="zh-CN"/>
              <a:pPr>
                <a:defRPr/>
              </a:pPr>
              <a:t>‹#›</a:t>
            </a:fld>
            <a:endParaRPr lang="en-US" alt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endParaRPr lang="en-US" altLang="zh-CN"/>
          </a:p>
        </p:txBody>
      </p:sp>
      <p:sp>
        <p:nvSpPr>
          <p:cNvPr id="3" name="页脚占位符 4"/>
          <p:cNvSpPr>
            <a:spLocks noGrp="1"/>
          </p:cNvSpPr>
          <p:nvPr>
            <p:ph type="ftr" sz="quarter" idx="11"/>
          </p:nvPr>
        </p:nvSpPr>
        <p:spPr/>
        <p:txBody>
          <a:bodyPr/>
          <a:lstStyle>
            <a:lvl1pPr>
              <a:defRPr/>
            </a:lvl1pPr>
          </a:lstStyle>
          <a:p>
            <a:pPr>
              <a:defRPr/>
            </a:pPr>
            <a:endParaRPr lang="en-US" altLang="zh-CN"/>
          </a:p>
        </p:txBody>
      </p:sp>
      <p:sp>
        <p:nvSpPr>
          <p:cNvPr id="4" name="灯片编号占位符 5"/>
          <p:cNvSpPr>
            <a:spLocks noGrp="1"/>
          </p:cNvSpPr>
          <p:nvPr>
            <p:ph type="sldNum" sz="quarter" idx="12"/>
          </p:nvPr>
        </p:nvSpPr>
        <p:spPr/>
        <p:txBody>
          <a:bodyPr/>
          <a:lstStyle>
            <a:lvl1pPr>
              <a:defRPr/>
            </a:lvl1pPr>
          </a:lstStyle>
          <a:p>
            <a:pPr>
              <a:defRPr/>
            </a:pPr>
            <a:fld id="{8D9F55A3-B346-4902-9BEC-0CD9B26B6FA9}" type="slidenum">
              <a:rPr lang="en-US" altLang="zh-CN"/>
              <a:pPr>
                <a:defRPr/>
              </a:pPr>
              <a:t>‹#›</a:t>
            </a:fld>
            <a:endParaRPr lang="en-US" alt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endParaRPr lang="en-US" altLang="zh-CN"/>
          </a:p>
        </p:txBody>
      </p:sp>
      <p:sp>
        <p:nvSpPr>
          <p:cNvPr id="6" name="页脚占位符 4"/>
          <p:cNvSpPr>
            <a:spLocks noGrp="1"/>
          </p:cNvSpPr>
          <p:nvPr>
            <p:ph type="ftr" sz="quarter" idx="11"/>
          </p:nvPr>
        </p:nvSpPr>
        <p:spPr/>
        <p:txBody>
          <a:bodyPr/>
          <a:lstStyle>
            <a:lvl1pPr>
              <a:defRPr/>
            </a:lvl1pPr>
          </a:lstStyle>
          <a:p>
            <a:pPr>
              <a:defRPr/>
            </a:pPr>
            <a:endParaRPr lang="en-US" altLang="zh-CN"/>
          </a:p>
        </p:txBody>
      </p:sp>
      <p:sp>
        <p:nvSpPr>
          <p:cNvPr id="7" name="灯片编号占位符 5"/>
          <p:cNvSpPr>
            <a:spLocks noGrp="1"/>
          </p:cNvSpPr>
          <p:nvPr>
            <p:ph type="sldNum" sz="quarter" idx="12"/>
          </p:nvPr>
        </p:nvSpPr>
        <p:spPr/>
        <p:txBody>
          <a:bodyPr/>
          <a:lstStyle>
            <a:lvl1pPr>
              <a:defRPr/>
            </a:lvl1pPr>
          </a:lstStyle>
          <a:p>
            <a:pPr>
              <a:defRPr/>
            </a:pPr>
            <a:fld id="{8EDAD7CE-ED6E-43FF-8EDB-676D8DC585CF}" type="slidenum">
              <a:rPr lang="en-US" altLang="zh-CN"/>
              <a:pPr>
                <a:defRPr/>
              </a:pPr>
              <a:t>‹#›</a:t>
            </a:fld>
            <a:endParaRPr lang="en-US" altLang="zh-C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endParaRPr lang="en-US" altLang="zh-CN"/>
          </a:p>
        </p:txBody>
      </p:sp>
      <p:sp>
        <p:nvSpPr>
          <p:cNvPr id="6" name="页脚占位符 4"/>
          <p:cNvSpPr>
            <a:spLocks noGrp="1"/>
          </p:cNvSpPr>
          <p:nvPr>
            <p:ph type="ftr" sz="quarter" idx="11"/>
          </p:nvPr>
        </p:nvSpPr>
        <p:spPr/>
        <p:txBody>
          <a:bodyPr/>
          <a:lstStyle>
            <a:lvl1pPr>
              <a:defRPr/>
            </a:lvl1pPr>
          </a:lstStyle>
          <a:p>
            <a:pPr>
              <a:defRPr/>
            </a:pPr>
            <a:endParaRPr lang="en-US" altLang="zh-CN"/>
          </a:p>
        </p:txBody>
      </p:sp>
      <p:sp>
        <p:nvSpPr>
          <p:cNvPr id="7" name="灯片编号占位符 5"/>
          <p:cNvSpPr>
            <a:spLocks noGrp="1"/>
          </p:cNvSpPr>
          <p:nvPr>
            <p:ph type="sldNum" sz="quarter" idx="12"/>
          </p:nvPr>
        </p:nvSpPr>
        <p:spPr/>
        <p:txBody>
          <a:bodyPr/>
          <a:lstStyle>
            <a:lvl1pPr>
              <a:defRPr/>
            </a:lvl1pPr>
          </a:lstStyle>
          <a:p>
            <a:pPr>
              <a:defRPr/>
            </a:pPr>
            <a:fld id="{6DED581A-5BE0-4FC5-8742-F11FF2E0AB6C}" type="slidenum">
              <a:rPr lang="en-US" altLang="zh-CN"/>
              <a:pPr>
                <a:defRPr/>
              </a:pPr>
              <a:t>‹#›</a:t>
            </a:fld>
            <a:endParaRPr lang="en-US" altLang="zh-CN"/>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文本占位符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smtClean="0">
                <a:solidFill>
                  <a:schemeClr val="tx1">
                    <a:tint val="75000"/>
                  </a:schemeClr>
                </a:solidFill>
              </a:defRPr>
            </a:lvl1pPr>
          </a:lstStyle>
          <a:p>
            <a:pPr>
              <a:defRPr/>
            </a:pPr>
            <a:endParaRPr lang="en-US" altLang="zh-CN"/>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smtClean="0">
                <a:solidFill>
                  <a:schemeClr val="tx1">
                    <a:tint val="75000"/>
                  </a:schemeClr>
                </a:solidFill>
              </a:defRPr>
            </a:lvl1pPr>
          </a:lstStyle>
          <a:p>
            <a:pPr>
              <a:defRPr/>
            </a:pPr>
            <a:endParaRPr lang="en-US" altLang="zh-CN"/>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smtClean="0">
                <a:solidFill>
                  <a:schemeClr val="tx1">
                    <a:tint val="75000"/>
                  </a:schemeClr>
                </a:solidFill>
              </a:defRPr>
            </a:lvl1pPr>
          </a:lstStyle>
          <a:p>
            <a:pPr>
              <a:defRPr/>
            </a:pPr>
            <a:fld id="{65B09EFD-8A51-4EA4-A064-9CFC100BEF23}" type="slidenum">
              <a:rPr lang="en-US" altLang="zh-CN"/>
              <a:pPr>
                <a:defRPr/>
              </a:pPr>
              <a:t>‹#›</a:t>
            </a:fld>
            <a:endParaRPr lang="en-US" altLang="zh-CN"/>
          </a:p>
        </p:txBody>
      </p:sp>
      <p:sp>
        <p:nvSpPr>
          <p:cNvPr id="1031" name="文本框 7"/>
          <p:cNvSpPr txBox="1">
            <a:spLocks noChangeArrowheads="1"/>
          </p:cNvSpPr>
          <p:nvPr userDrawn="1"/>
        </p:nvSpPr>
        <p:spPr bwMode="auto">
          <a:xfrm>
            <a:off x="5580063" y="188913"/>
            <a:ext cx="3382962" cy="396875"/>
          </a:xfrm>
          <a:prstGeom prst="rect">
            <a:avLst/>
          </a:prstGeom>
          <a:noFill/>
          <a:ln w="9525">
            <a:noFill/>
            <a:miter lim="800000"/>
            <a:headEnd/>
            <a:tailEnd/>
          </a:ln>
          <a:effectLst/>
        </p:spPr>
        <p:txBody>
          <a:bodyPr>
            <a:spAutoFit/>
          </a:bodyPr>
          <a:lstStyle/>
          <a:p>
            <a:pPr algn="ctr">
              <a:spcBef>
                <a:spcPct val="50000"/>
              </a:spcBef>
            </a:pPr>
            <a:r>
              <a:rPr lang="zh-CN" altLang="en-US">
                <a:solidFill>
                  <a:schemeClr val="bg1"/>
                </a:solidFill>
                <a:latin typeface="楷体_GB2312" pitchFamily="49" charset="-122"/>
              </a:rPr>
              <a:t>第八章  汽车与经济</a:t>
            </a:r>
          </a:p>
        </p:txBody>
      </p:sp>
      <p:sp>
        <p:nvSpPr>
          <p:cNvPr id="1032" name="文本框 8"/>
          <p:cNvSpPr txBox="1">
            <a:spLocks noChangeArrowheads="1"/>
          </p:cNvSpPr>
          <p:nvPr userDrawn="1"/>
        </p:nvSpPr>
        <p:spPr bwMode="auto">
          <a:xfrm>
            <a:off x="755650" y="1052513"/>
            <a:ext cx="6985000" cy="396875"/>
          </a:xfrm>
          <a:prstGeom prst="rect">
            <a:avLst/>
          </a:prstGeom>
          <a:noFill/>
          <a:ln w="9525">
            <a:noFill/>
            <a:miter lim="800000"/>
            <a:headEnd/>
            <a:tailEnd/>
          </a:ln>
          <a:effectLst/>
        </p:spPr>
        <p:txBody>
          <a:bodyPr lIns="90000" tIns="46800" rIns="90000" bIns="46800">
            <a:spAutoFit/>
          </a:bodyPr>
          <a:lstStyle/>
          <a:p>
            <a:pPr>
              <a:spcBef>
                <a:spcPct val="50000"/>
              </a:spcBef>
            </a:pPr>
            <a:endParaRPr lang="zh-CN" altLang="zh-CN"/>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itchFamily="34" charset="0"/>
          <a:ea typeface="宋体" charset="-122"/>
        </a:defRPr>
      </a:lvl2pPr>
      <a:lvl3pPr algn="ctr" rtl="0" fontAlgn="base">
        <a:spcBef>
          <a:spcPct val="0"/>
        </a:spcBef>
        <a:spcAft>
          <a:spcPct val="0"/>
        </a:spcAft>
        <a:defRPr sz="4400">
          <a:solidFill>
            <a:schemeClr val="tx1"/>
          </a:solidFill>
          <a:latin typeface="Calibri" pitchFamily="34" charset="0"/>
          <a:ea typeface="宋体" charset="-122"/>
        </a:defRPr>
      </a:lvl3pPr>
      <a:lvl4pPr algn="ctr" rtl="0" fontAlgn="base">
        <a:spcBef>
          <a:spcPct val="0"/>
        </a:spcBef>
        <a:spcAft>
          <a:spcPct val="0"/>
        </a:spcAft>
        <a:defRPr sz="4400">
          <a:solidFill>
            <a:schemeClr val="tx1"/>
          </a:solidFill>
          <a:latin typeface="Calibri" pitchFamily="34" charset="0"/>
          <a:ea typeface="宋体" charset="-122"/>
        </a:defRPr>
      </a:lvl4pPr>
      <a:lvl5pPr algn="ctr" rtl="0" fontAlgn="base">
        <a:spcBef>
          <a:spcPct val="0"/>
        </a:spcBef>
        <a:spcAft>
          <a:spcPct val="0"/>
        </a:spcAft>
        <a:defRPr sz="4400">
          <a:solidFill>
            <a:schemeClr val="tx1"/>
          </a:solidFill>
          <a:latin typeface="Calibri" pitchFamily="34" charset="0"/>
          <a:ea typeface="宋体" charset="-122"/>
        </a:defRPr>
      </a:lvl5pPr>
      <a:lvl6pPr marL="457200" algn="ctr" rtl="0" fontAlgn="base">
        <a:spcBef>
          <a:spcPct val="0"/>
        </a:spcBef>
        <a:spcAft>
          <a:spcPct val="0"/>
        </a:spcAft>
        <a:defRPr sz="4400">
          <a:solidFill>
            <a:schemeClr val="tx1"/>
          </a:solidFill>
          <a:latin typeface="Calibri" pitchFamily="34" charset="0"/>
          <a:ea typeface="宋体" charset="-122"/>
        </a:defRPr>
      </a:lvl6pPr>
      <a:lvl7pPr marL="914400" algn="ctr" rtl="0" fontAlgn="base">
        <a:spcBef>
          <a:spcPct val="0"/>
        </a:spcBef>
        <a:spcAft>
          <a:spcPct val="0"/>
        </a:spcAft>
        <a:defRPr sz="4400">
          <a:solidFill>
            <a:schemeClr val="tx1"/>
          </a:solidFill>
          <a:latin typeface="Calibri" pitchFamily="34" charset="0"/>
          <a:ea typeface="宋体" charset="-122"/>
        </a:defRPr>
      </a:lvl7pPr>
      <a:lvl8pPr marL="1371600" algn="ctr" rtl="0" fontAlgn="base">
        <a:spcBef>
          <a:spcPct val="0"/>
        </a:spcBef>
        <a:spcAft>
          <a:spcPct val="0"/>
        </a:spcAft>
        <a:defRPr sz="4400">
          <a:solidFill>
            <a:schemeClr val="tx1"/>
          </a:solidFill>
          <a:latin typeface="Calibri" pitchFamily="34" charset="0"/>
          <a:ea typeface="宋体" charset="-122"/>
        </a:defRPr>
      </a:lvl8pPr>
      <a:lvl9pPr marL="1828800" algn="ctr" rtl="0" fontAlgn="base">
        <a:spcBef>
          <a:spcPct val="0"/>
        </a:spcBef>
        <a:spcAft>
          <a:spcPct val="0"/>
        </a:spcAft>
        <a:defRPr sz="4400">
          <a:solidFill>
            <a:schemeClr val="tx1"/>
          </a:solidFill>
          <a:latin typeface="Calibri" pitchFamily="34" charset="0"/>
          <a:ea typeface="宋体" charset="-122"/>
        </a:defRPr>
      </a:lvl9pPr>
    </p:titleStyle>
    <p:bodyStyle>
      <a:lvl1pPr marL="342900" indent="-342900" algn="l" rtl="0" fontAlgn="base">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7.xml"/><Relationship Id="rId6" Type="http://schemas.openxmlformats.org/officeDocument/2006/relationships/image" Target="../media/image23.jpeg"/><Relationship Id="rId5" Type="http://schemas.openxmlformats.org/officeDocument/2006/relationships/image" Target="../media/image22.jpeg"/><Relationship Id="rId4" Type="http://schemas.openxmlformats.org/officeDocument/2006/relationships/image" Target="../media/image21.jpeg"/></Relationships>
</file>

<file path=ppt/slides/_rels/slide11.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png"/><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wmf"/><Relationship Id="rId1" Type="http://schemas.openxmlformats.org/officeDocument/2006/relationships/slideLayout" Target="../slideLayouts/slideLayout7.xml"/><Relationship Id="rId4" Type="http://schemas.openxmlformats.org/officeDocument/2006/relationships/image" Target="../media/image35.jpeg"/></Relationships>
</file>

<file path=ppt/slides/_rels/slide22.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37.png"/><Relationship Id="rId7" Type="http://schemas.openxmlformats.org/officeDocument/2006/relationships/image" Target="../media/image41.png"/><Relationship Id="rId2" Type="http://schemas.openxmlformats.org/officeDocument/2006/relationships/image" Target="../media/image36.png"/><Relationship Id="rId1" Type="http://schemas.openxmlformats.org/officeDocument/2006/relationships/slideLayout" Target="../slideLayouts/slideLayout7.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38.png"/><Relationship Id="rId9" Type="http://schemas.openxmlformats.org/officeDocument/2006/relationships/image" Target="../media/image43.png"/></Relationships>
</file>

<file path=ppt/slides/_rels/slide23.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1.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7.xml"/><Relationship Id="rId6" Type="http://schemas.openxmlformats.org/officeDocument/2006/relationships/image" Target="../media/image10.png"/><Relationship Id="rId5" Type="http://schemas.openxmlformats.org/officeDocument/2006/relationships/image" Target="../media/image15.jpeg"/><Relationship Id="rId4" Type="http://schemas.openxmlformats.org/officeDocument/2006/relationships/image" Target="../media/image14.jpeg"/></Relationships>
</file>

<file path=ppt/slides/_rels/slide7.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图片 2" descr="CollageGlobalT"/>
          <p:cNvPicPr>
            <a:picLocks noChangeAspect="1" noChangeArrowheads="1"/>
          </p:cNvPicPr>
          <p:nvPr/>
        </p:nvPicPr>
        <p:blipFill>
          <a:blip r:embed="rId2" cstate="print"/>
          <a:srcRect/>
          <a:stretch>
            <a:fillRect/>
          </a:stretch>
        </p:blipFill>
        <p:spPr bwMode="auto">
          <a:xfrm>
            <a:off x="22225" y="2819400"/>
            <a:ext cx="4349750" cy="3616325"/>
          </a:xfrm>
          <a:prstGeom prst="rect">
            <a:avLst/>
          </a:prstGeom>
          <a:noFill/>
          <a:ln w="9525">
            <a:noFill/>
            <a:miter lim="800000"/>
            <a:headEnd/>
            <a:tailEnd/>
          </a:ln>
        </p:spPr>
      </p:pic>
      <p:sp>
        <p:nvSpPr>
          <p:cNvPr id="4" name="矩形​​ 3"/>
          <p:cNvSpPr/>
          <p:nvPr/>
        </p:nvSpPr>
        <p:spPr>
          <a:xfrm>
            <a:off x="-2241" y="1"/>
            <a:ext cx="9144000" cy="762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8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sp>
        <p:nvSpPr>
          <p:cNvPr id="3" name="内容占位符 2"/>
          <p:cNvSpPr>
            <a:spLocks noGrp="1"/>
          </p:cNvSpPr>
          <p:nvPr>
            <p:ph idx="1"/>
          </p:nvPr>
        </p:nvSpPr>
        <p:spPr>
          <a:xfrm>
            <a:off x="838200" y="1524000"/>
            <a:ext cx="7315200" cy="2438400"/>
          </a:xfrm>
        </p:spPr>
        <p:txBody>
          <a:bodyPr rtlCol="0">
            <a:normAutofit/>
          </a:bodyPr>
          <a:lstStyle/>
          <a:p>
            <a:pPr marL="0" indent="0" algn="ctr" fontAlgn="auto">
              <a:spcAft>
                <a:spcPts val="0"/>
              </a:spcAft>
              <a:buFont typeface="Arial" pitchFamily="34" charset="0"/>
              <a:buNone/>
              <a:defRPr/>
            </a:pPr>
            <a:r>
              <a:rPr lang="zh-CN" altLang="en-US" sz="4800" b="1" dirty="0" smtClean="0">
                <a:solidFill>
                  <a:schemeClr val="accent1">
                    <a:lumMod val="50000"/>
                  </a:schemeClr>
                </a:solidFill>
                <a:effectLst>
                  <a:outerShdw blurRad="38100" dist="38100" dir="2700000" algn="tl">
                    <a:srgbClr val="000000">
                      <a:alpha val="43137"/>
                    </a:srgbClr>
                  </a:outerShdw>
                </a:effectLst>
              </a:rPr>
              <a:t>汽车文化</a:t>
            </a:r>
            <a:endParaRPr lang="en-US" altLang="zh-CN" sz="4800" b="1" dirty="0" smtClean="0">
              <a:solidFill>
                <a:schemeClr val="accent1">
                  <a:lumMod val="50000"/>
                </a:schemeClr>
              </a:solidFill>
              <a:effectLst>
                <a:outerShdw blurRad="38100" dist="38100" dir="2700000" algn="tl">
                  <a:srgbClr val="000000">
                    <a:alpha val="43137"/>
                  </a:srgbClr>
                </a:outerShdw>
              </a:effectLst>
            </a:endParaRPr>
          </a:p>
          <a:p>
            <a:pPr marL="0" indent="0" algn="r" fontAlgn="auto">
              <a:spcAft>
                <a:spcPts val="0"/>
              </a:spcAft>
              <a:buFont typeface="Arial" pitchFamily="34" charset="0"/>
              <a:buNone/>
              <a:defRPr/>
            </a:pPr>
            <a:r>
              <a:rPr lang="en-US" altLang="zh-CN" sz="3600" b="1" dirty="0" smtClean="0">
                <a:solidFill>
                  <a:schemeClr val="accent1">
                    <a:lumMod val="50000"/>
                  </a:schemeClr>
                </a:solidFill>
                <a:effectLst>
                  <a:outerShdw blurRad="38100" dist="38100" dir="2700000" algn="tl">
                    <a:srgbClr val="000000">
                      <a:alpha val="43137"/>
                    </a:srgbClr>
                  </a:outerShdw>
                </a:effectLst>
              </a:rPr>
              <a:t>——</a:t>
            </a:r>
            <a:r>
              <a:rPr lang="zh-CN" altLang="en-US" sz="3600" b="1" dirty="0" smtClean="0">
                <a:solidFill>
                  <a:schemeClr val="accent1">
                    <a:lumMod val="50000"/>
                  </a:schemeClr>
                </a:solidFill>
                <a:effectLst>
                  <a:outerShdw blurRad="38100" dist="38100" dir="2700000" algn="tl">
                    <a:srgbClr val="000000">
                      <a:alpha val="43137"/>
                    </a:srgbClr>
                  </a:outerShdw>
                </a:effectLst>
              </a:rPr>
              <a:t>德国车系</a:t>
            </a:r>
            <a:endParaRPr lang="zh-CN" altLang="en-US" sz="3600" b="1" dirty="0">
              <a:solidFill>
                <a:schemeClr val="accent1">
                  <a:lumMod val="50000"/>
                </a:schemeClr>
              </a:solidFill>
              <a:effectLst>
                <a:outerShdw blurRad="38100" dist="38100" dir="2700000" algn="tl">
                  <a:srgbClr val="000000">
                    <a:alpha val="43137"/>
                  </a:srgbClr>
                </a:outerShdw>
              </a:effectLst>
            </a:endParaRPr>
          </a:p>
        </p:txBody>
      </p:sp>
      <p:sp>
        <p:nvSpPr>
          <p:cNvPr id="6" name="矩形​​ 5"/>
          <p:cNvSpPr/>
          <p:nvPr/>
        </p:nvSpPr>
        <p:spPr>
          <a:xfrm>
            <a:off x="-2241" y="6468960"/>
            <a:ext cx="9144000" cy="381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8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sp>
        <p:nvSpPr>
          <p:cNvPr id="2058" name="矩形​​ 8"/>
          <p:cNvSpPr>
            <a:spLocks noChangeArrowheads="1"/>
          </p:cNvSpPr>
          <p:nvPr/>
        </p:nvSpPr>
        <p:spPr bwMode="auto">
          <a:xfrm>
            <a:off x="3276600" y="3429000"/>
            <a:ext cx="3048000" cy="1323975"/>
          </a:xfrm>
          <a:prstGeom prst="rect">
            <a:avLst/>
          </a:prstGeom>
          <a:noFill/>
          <a:ln w="9525">
            <a:noFill/>
            <a:miter lim="800000"/>
            <a:headEnd/>
            <a:tailEnd/>
          </a:ln>
        </p:spPr>
        <p:txBody>
          <a:bodyPr>
            <a:spAutoFit/>
          </a:bodyPr>
          <a:lstStyle/>
          <a:p>
            <a:pPr algn="ctr"/>
            <a:r>
              <a:rPr lang="zh-CN" altLang="en-US" sz="2800" dirty="0">
                <a:latin typeface="华文楷体" pitchFamily="2" charset="-122"/>
                <a:ea typeface="华文楷体" pitchFamily="2" charset="-122"/>
              </a:rPr>
              <a:t>主讲：方晓汾</a:t>
            </a:r>
            <a:endParaRPr lang="en-US" altLang="zh-CN" sz="2800" dirty="0">
              <a:latin typeface="华文楷体" pitchFamily="2" charset="-122"/>
              <a:ea typeface="华文楷体" pitchFamily="2" charset="-122"/>
            </a:endParaRPr>
          </a:p>
          <a:p>
            <a:endParaRPr lang="en-US" altLang="zh-CN" sz="2800" dirty="0">
              <a:latin typeface="华文楷体" pitchFamily="2" charset="-122"/>
              <a:ea typeface="华文楷体" pitchFamily="2" charset="-122"/>
            </a:endParaRPr>
          </a:p>
          <a:p>
            <a:pPr algn="ctr"/>
            <a:r>
              <a:rPr lang="en-US" altLang="zh-CN" sz="2400" dirty="0" smtClean="0">
                <a:latin typeface="Times New Roman" pitchFamily="18" charset="0"/>
                <a:ea typeface="华文楷体" pitchFamily="2" charset="-122"/>
                <a:cs typeface="Times New Roman" pitchFamily="18" charset="0"/>
              </a:rPr>
              <a:t>2013</a:t>
            </a:r>
            <a:r>
              <a:rPr lang="zh-CN" altLang="en-US" sz="2400" dirty="0" smtClean="0">
                <a:latin typeface="Times New Roman" pitchFamily="18" charset="0"/>
                <a:ea typeface="华文楷体" pitchFamily="2" charset="-122"/>
                <a:cs typeface="Times New Roman" pitchFamily="18" charset="0"/>
              </a:rPr>
              <a:t>年</a:t>
            </a:r>
            <a:r>
              <a:rPr lang="en-US" altLang="zh-CN" sz="2400" dirty="0">
                <a:latin typeface="Times New Roman" pitchFamily="18" charset="0"/>
                <a:ea typeface="华文楷体" pitchFamily="2" charset="-122"/>
                <a:cs typeface="Times New Roman" pitchFamily="18" charset="0"/>
              </a:rPr>
              <a:t>12</a:t>
            </a:r>
            <a:r>
              <a:rPr lang="zh-CN" altLang="en-US" sz="2400" dirty="0">
                <a:latin typeface="Times New Roman" pitchFamily="18" charset="0"/>
                <a:ea typeface="华文楷体" pitchFamily="2" charset="-122"/>
                <a:cs typeface="Times New Roman" pitchFamily="18" charset="0"/>
              </a:rPr>
              <a:t>月</a:t>
            </a:r>
          </a:p>
        </p:txBody>
      </p:sp>
      <p:pic>
        <p:nvPicPr>
          <p:cNvPr id="2059" name="图片 6" descr="http://www.72sc.com/png/UploadFiles_4404/200810/2008100412164178.png"/>
          <p:cNvPicPr>
            <a:picLocks noChangeAspect="1" noChangeArrowheads="1"/>
          </p:cNvPicPr>
          <p:nvPr/>
        </p:nvPicPr>
        <p:blipFill>
          <a:blip r:embed="rId3" cstate="print"/>
          <a:srcRect/>
          <a:stretch>
            <a:fillRect/>
          </a:stretch>
        </p:blipFill>
        <p:spPr bwMode="auto">
          <a:xfrm>
            <a:off x="5867400" y="3878263"/>
            <a:ext cx="2971800" cy="29718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9144000" cy="762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9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grpSp>
        <p:nvGrpSpPr>
          <p:cNvPr id="2" name="组合 8"/>
          <p:cNvGrpSpPr>
            <a:grpSpLocks/>
          </p:cNvGrpSpPr>
          <p:nvPr/>
        </p:nvGrpSpPr>
        <p:grpSpPr bwMode="auto">
          <a:xfrm>
            <a:off x="-1588" y="6450013"/>
            <a:ext cx="9145588" cy="431800"/>
            <a:chOff x="-2241" y="6450568"/>
            <a:chExt cx="9146241" cy="430887"/>
          </a:xfrm>
        </p:grpSpPr>
        <p:sp>
          <p:nvSpPr>
            <p:cNvPr id="10" name="矩形​​ 9"/>
            <p:cNvSpPr/>
            <p:nvPr/>
          </p:nvSpPr>
          <p:spPr>
            <a:xfrm>
              <a:off x="-2241" y="6468960"/>
              <a:ext cx="9144000" cy="381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8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sp>
          <p:nvSpPr>
            <p:cNvPr id="3085" name="TextBox 10"/>
            <p:cNvSpPr txBox="1">
              <a:spLocks noChangeArrowheads="1"/>
            </p:cNvSpPr>
            <p:nvPr/>
          </p:nvSpPr>
          <p:spPr bwMode="auto">
            <a:xfrm>
              <a:off x="8965" y="6491662"/>
              <a:ext cx="3346598" cy="307777"/>
            </a:xfrm>
            <a:prstGeom prst="rect">
              <a:avLst/>
            </a:prstGeom>
            <a:noFill/>
            <a:ln w="9525">
              <a:noFill/>
              <a:miter lim="800000"/>
              <a:headEnd/>
              <a:tailEnd/>
            </a:ln>
          </p:spPr>
          <p:txBody>
            <a:bodyPr>
              <a:spAutoFit/>
            </a:bodyPr>
            <a:lstStyle/>
            <a:p>
              <a:r>
                <a:rPr lang="en-US" altLang="zh-CN" sz="1400">
                  <a:solidFill>
                    <a:srgbClr val="000000"/>
                  </a:solidFill>
                  <a:latin typeface="Times New Roman" pitchFamily="18" charset="0"/>
                  <a:cs typeface="Times New Roman" pitchFamily="18" charset="0"/>
                </a:rPr>
                <a:t>Copyright @ Fang Shonvon,2011</a:t>
              </a:r>
              <a:endParaRPr lang="zh-CN" altLang="en-US" sz="1400">
                <a:solidFill>
                  <a:srgbClr val="000000"/>
                </a:solidFill>
                <a:latin typeface="Times New Roman" pitchFamily="18" charset="0"/>
                <a:ea typeface="宋体" charset="-122"/>
                <a:cs typeface="Times New Roman" pitchFamily="18" charset="0"/>
              </a:endParaRPr>
            </a:p>
          </p:txBody>
        </p:sp>
        <p:sp>
          <p:nvSpPr>
            <p:cNvPr id="3086" name="矩形​​ 11"/>
            <p:cNvSpPr>
              <a:spLocks noChangeArrowheads="1"/>
            </p:cNvSpPr>
            <p:nvPr/>
          </p:nvSpPr>
          <p:spPr bwMode="auto">
            <a:xfrm>
              <a:off x="4572000" y="6450568"/>
              <a:ext cx="4572000" cy="430887"/>
            </a:xfrm>
            <a:prstGeom prst="rect">
              <a:avLst/>
            </a:prstGeom>
            <a:noFill/>
            <a:ln w="9525">
              <a:noFill/>
              <a:miter lim="800000"/>
              <a:headEnd/>
              <a:tailEnd/>
            </a:ln>
          </p:spPr>
          <p:txBody>
            <a:bodyPr>
              <a:spAutoFit/>
            </a:bodyPr>
            <a:lstStyle/>
            <a:p>
              <a:r>
                <a:rPr lang="de-DE" altLang="zh-CN" sz="1100">
                  <a:solidFill>
                    <a:srgbClr val="000000"/>
                  </a:solidFill>
                  <a:latin typeface="微软雅黑" pitchFamily="34" charset="-122"/>
                </a:rPr>
                <a:t>Mechanische und electronnic Konstruktionsabteilung, Quzhou Hochschule für Technologie, Quzhou,324000</a:t>
              </a:r>
              <a:endParaRPr lang="zh-CN" altLang="en-US" sz="1100">
                <a:solidFill>
                  <a:srgbClr val="000000"/>
                </a:solidFill>
                <a:ea typeface="宋体" charset="-122"/>
              </a:endParaRPr>
            </a:p>
          </p:txBody>
        </p:sp>
      </p:grpSp>
      <p:sp>
        <p:nvSpPr>
          <p:cNvPr id="9" name="TextBox 8"/>
          <p:cNvSpPr txBox="1"/>
          <p:nvPr/>
        </p:nvSpPr>
        <p:spPr>
          <a:xfrm>
            <a:off x="1691680" y="107921"/>
            <a:ext cx="5760640" cy="584775"/>
          </a:xfrm>
          <a:prstGeom prst="rect">
            <a:avLst/>
          </a:prstGeom>
          <a:noFill/>
        </p:spPr>
        <p:txBody>
          <a:bodyPr wrap="square" rtlCol="0">
            <a:spAutoFit/>
          </a:bodyPr>
          <a:lstStyle/>
          <a:p>
            <a:pPr algn="ct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活动一 宝马汽车</a:t>
            </a:r>
          </a:p>
        </p:txBody>
      </p:sp>
      <p:pic>
        <p:nvPicPr>
          <p:cNvPr id="11" name="图片 10" descr="mini01.jpg"/>
          <p:cNvPicPr>
            <a:picLocks noChangeAspect="1"/>
          </p:cNvPicPr>
          <p:nvPr/>
        </p:nvPicPr>
        <p:blipFill>
          <a:blip r:embed="rId2" cstate="print"/>
          <a:stretch>
            <a:fillRect/>
          </a:stretch>
        </p:blipFill>
        <p:spPr>
          <a:xfrm>
            <a:off x="-36512" y="764704"/>
            <a:ext cx="4143372" cy="2524439"/>
          </a:xfrm>
          <a:prstGeom prst="rect">
            <a:avLst/>
          </a:prstGeom>
        </p:spPr>
      </p:pic>
      <p:pic>
        <p:nvPicPr>
          <p:cNvPr id="12" name="图片 11" descr="mini02.jpg"/>
          <p:cNvPicPr>
            <a:picLocks noChangeAspect="1"/>
          </p:cNvPicPr>
          <p:nvPr/>
        </p:nvPicPr>
        <p:blipFill>
          <a:blip r:embed="rId3" cstate="print"/>
          <a:stretch>
            <a:fillRect/>
          </a:stretch>
        </p:blipFill>
        <p:spPr>
          <a:xfrm>
            <a:off x="4381500" y="3472011"/>
            <a:ext cx="4762500" cy="2981325"/>
          </a:xfrm>
          <a:prstGeom prst="rect">
            <a:avLst/>
          </a:prstGeom>
        </p:spPr>
      </p:pic>
      <p:pic>
        <p:nvPicPr>
          <p:cNvPr id="13" name="图片 12" descr="mini20.jpg"/>
          <p:cNvPicPr>
            <a:picLocks noChangeAspect="1"/>
          </p:cNvPicPr>
          <p:nvPr/>
        </p:nvPicPr>
        <p:blipFill>
          <a:blip r:embed="rId4" cstate="print"/>
          <a:stretch>
            <a:fillRect/>
          </a:stretch>
        </p:blipFill>
        <p:spPr>
          <a:xfrm>
            <a:off x="0" y="3284984"/>
            <a:ext cx="4762500" cy="3171825"/>
          </a:xfrm>
          <a:prstGeom prst="rect">
            <a:avLst/>
          </a:prstGeom>
        </p:spPr>
      </p:pic>
      <p:pic>
        <p:nvPicPr>
          <p:cNvPr id="14" name="图片 13" descr="mini32.jpg"/>
          <p:cNvPicPr>
            <a:picLocks noChangeAspect="1"/>
          </p:cNvPicPr>
          <p:nvPr/>
        </p:nvPicPr>
        <p:blipFill>
          <a:blip r:embed="rId5" cstate="print"/>
          <a:stretch>
            <a:fillRect/>
          </a:stretch>
        </p:blipFill>
        <p:spPr>
          <a:xfrm>
            <a:off x="5364088" y="752646"/>
            <a:ext cx="3779912" cy="2748362"/>
          </a:xfrm>
          <a:prstGeom prst="rect">
            <a:avLst/>
          </a:prstGeom>
        </p:spPr>
      </p:pic>
      <p:pic>
        <p:nvPicPr>
          <p:cNvPr id="15" name="图片 14" descr="mini39.jpg"/>
          <p:cNvPicPr>
            <a:picLocks noChangeAspect="1"/>
          </p:cNvPicPr>
          <p:nvPr/>
        </p:nvPicPr>
        <p:blipFill>
          <a:blip r:embed="rId6" cstate="print"/>
          <a:stretch>
            <a:fillRect/>
          </a:stretch>
        </p:blipFill>
        <p:spPr>
          <a:xfrm rot="8160000">
            <a:off x="3035190" y="2109069"/>
            <a:ext cx="3214710" cy="2140997"/>
          </a:xfrm>
          <a:prstGeom prst="rect">
            <a:avLst/>
          </a:prstGeom>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9144000" cy="762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9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grpSp>
        <p:nvGrpSpPr>
          <p:cNvPr id="2" name="组合 8"/>
          <p:cNvGrpSpPr>
            <a:grpSpLocks/>
          </p:cNvGrpSpPr>
          <p:nvPr/>
        </p:nvGrpSpPr>
        <p:grpSpPr bwMode="auto">
          <a:xfrm>
            <a:off x="-1588" y="6450013"/>
            <a:ext cx="9145588" cy="431800"/>
            <a:chOff x="-2241" y="6450568"/>
            <a:chExt cx="9146241" cy="430887"/>
          </a:xfrm>
        </p:grpSpPr>
        <p:sp>
          <p:nvSpPr>
            <p:cNvPr id="10" name="矩形​​ 9"/>
            <p:cNvSpPr/>
            <p:nvPr/>
          </p:nvSpPr>
          <p:spPr>
            <a:xfrm>
              <a:off x="-2241" y="6468960"/>
              <a:ext cx="9144000" cy="381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8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sp>
          <p:nvSpPr>
            <p:cNvPr id="3085" name="TextBox 10"/>
            <p:cNvSpPr txBox="1">
              <a:spLocks noChangeArrowheads="1"/>
            </p:cNvSpPr>
            <p:nvPr/>
          </p:nvSpPr>
          <p:spPr bwMode="auto">
            <a:xfrm>
              <a:off x="8965" y="6491662"/>
              <a:ext cx="3346598" cy="307777"/>
            </a:xfrm>
            <a:prstGeom prst="rect">
              <a:avLst/>
            </a:prstGeom>
            <a:noFill/>
            <a:ln w="9525">
              <a:noFill/>
              <a:miter lim="800000"/>
              <a:headEnd/>
              <a:tailEnd/>
            </a:ln>
          </p:spPr>
          <p:txBody>
            <a:bodyPr>
              <a:spAutoFit/>
            </a:bodyPr>
            <a:lstStyle/>
            <a:p>
              <a:r>
                <a:rPr lang="en-US" altLang="zh-CN" sz="1400">
                  <a:solidFill>
                    <a:srgbClr val="000000"/>
                  </a:solidFill>
                  <a:latin typeface="Times New Roman" pitchFamily="18" charset="0"/>
                  <a:cs typeface="Times New Roman" pitchFamily="18" charset="0"/>
                </a:rPr>
                <a:t>Copyright @ Fang Shonvon,2011</a:t>
              </a:r>
              <a:endParaRPr lang="zh-CN" altLang="en-US" sz="1400">
                <a:solidFill>
                  <a:srgbClr val="000000"/>
                </a:solidFill>
                <a:latin typeface="Times New Roman" pitchFamily="18" charset="0"/>
                <a:ea typeface="宋体" charset="-122"/>
                <a:cs typeface="Times New Roman" pitchFamily="18" charset="0"/>
              </a:endParaRPr>
            </a:p>
          </p:txBody>
        </p:sp>
        <p:sp>
          <p:nvSpPr>
            <p:cNvPr id="3086" name="矩形​​ 11"/>
            <p:cNvSpPr>
              <a:spLocks noChangeArrowheads="1"/>
            </p:cNvSpPr>
            <p:nvPr/>
          </p:nvSpPr>
          <p:spPr bwMode="auto">
            <a:xfrm>
              <a:off x="4572000" y="6450568"/>
              <a:ext cx="4572000" cy="430887"/>
            </a:xfrm>
            <a:prstGeom prst="rect">
              <a:avLst/>
            </a:prstGeom>
            <a:noFill/>
            <a:ln w="9525">
              <a:noFill/>
              <a:miter lim="800000"/>
              <a:headEnd/>
              <a:tailEnd/>
            </a:ln>
          </p:spPr>
          <p:txBody>
            <a:bodyPr>
              <a:spAutoFit/>
            </a:bodyPr>
            <a:lstStyle/>
            <a:p>
              <a:r>
                <a:rPr lang="de-DE" altLang="zh-CN" sz="1100">
                  <a:solidFill>
                    <a:srgbClr val="000000"/>
                  </a:solidFill>
                  <a:latin typeface="微软雅黑" pitchFamily="34" charset="-122"/>
                </a:rPr>
                <a:t>Mechanische und electronnic Konstruktionsabteilung, Quzhou Hochschule für Technologie, Quzhou,324000</a:t>
              </a:r>
              <a:endParaRPr lang="zh-CN" altLang="en-US" sz="1100">
                <a:solidFill>
                  <a:srgbClr val="000000"/>
                </a:solidFill>
                <a:ea typeface="宋体" charset="-122"/>
              </a:endParaRPr>
            </a:p>
          </p:txBody>
        </p:sp>
      </p:grpSp>
      <p:sp>
        <p:nvSpPr>
          <p:cNvPr id="9" name="TextBox 8"/>
          <p:cNvSpPr txBox="1"/>
          <p:nvPr/>
        </p:nvSpPr>
        <p:spPr>
          <a:xfrm>
            <a:off x="1691680" y="107921"/>
            <a:ext cx="5760640" cy="584775"/>
          </a:xfrm>
          <a:prstGeom prst="rect">
            <a:avLst/>
          </a:prstGeom>
          <a:noFill/>
        </p:spPr>
        <p:txBody>
          <a:bodyPr wrap="square" rtlCol="0">
            <a:spAutoFit/>
          </a:bodyPr>
          <a:lstStyle/>
          <a:p>
            <a:pPr algn="ct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活动一 宝马汽车</a:t>
            </a:r>
          </a:p>
        </p:txBody>
      </p:sp>
      <p:sp>
        <p:nvSpPr>
          <p:cNvPr id="16" name="矩形 15"/>
          <p:cNvSpPr/>
          <p:nvPr/>
        </p:nvSpPr>
        <p:spPr>
          <a:xfrm>
            <a:off x="179512" y="1495812"/>
            <a:ext cx="3600400" cy="4093428"/>
          </a:xfrm>
          <a:prstGeom prst="rect">
            <a:avLst/>
          </a:prstGeom>
        </p:spPr>
        <p:txBody>
          <a:bodyPr wrap="square">
            <a:spAutoFit/>
          </a:bodyPr>
          <a:lstStyle/>
          <a:p>
            <a:r>
              <a:rPr lang="en-US" altLang="zh-CN" dirty="0" smtClean="0">
                <a:latin typeface="Adobe 仿宋 Std R" pitchFamily="18" charset="-122"/>
                <a:ea typeface="Adobe 仿宋 Std R" pitchFamily="18" charset="-122"/>
              </a:rPr>
              <a:t>MINI</a:t>
            </a:r>
            <a:r>
              <a:rPr lang="zh-CN" altLang="en-US" dirty="0" smtClean="0">
                <a:latin typeface="Adobe 仿宋 Std R" pitchFamily="18" charset="-122"/>
                <a:ea typeface="Adobe 仿宋 Std R" pitchFamily="18" charset="-122"/>
              </a:rPr>
              <a:t>造型设计简洁有力，古典色彩与时尚感在她身上共存，大又圆的头灯印证着她</a:t>
            </a:r>
            <a:r>
              <a:rPr lang="en-US" altLang="zh-CN" dirty="0" smtClean="0">
                <a:latin typeface="Adobe 仿宋 Std R" pitchFamily="18" charset="-122"/>
                <a:ea typeface="Adobe 仿宋 Std R" pitchFamily="18" charset="-122"/>
              </a:rPr>
              <a:t>MINI</a:t>
            </a:r>
            <a:r>
              <a:rPr lang="zh-CN" altLang="en-US" dirty="0" smtClean="0">
                <a:latin typeface="Adobe 仿宋 Std R" pitchFamily="18" charset="-122"/>
                <a:ea typeface="Adobe 仿宋 Std R" pitchFamily="18" charset="-122"/>
              </a:rPr>
              <a:t>家族的纯正血统和风貌。所有的</a:t>
            </a:r>
            <a:r>
              <a:rPr lang="en-US" altLang="zh-CN" dirty="0" smtClean="0">
                <a:latin typeface="Adobe 仿宋 Std R" pitchFamily="18" charset="-122"/>
                <a:ea typeface="Adobe 仿宋 Std R" pitchFamily="18" charset="-122"/>
              </a:rPr>
              <a:t>MINI</a:t>
            </a:r>
            <a:r>
              <a:rPr lang="zh-CN" altLang="en-US" dirty="0" smtClean="0">
                <a:latin typeface="Adobe 仿宋 Std R" pitchFamily="18" charset="-122"/>
                <a:ea typeface="Adobe 仿宋 Std R" pitchFamily="18" charset="-122"/>
              </a:rPr>
              <a:t>车型都是两门车，</a:t>
            </a:r>
            <a:r>
              <a:rPr lang="zh-CN" altLang="en-US" dirty="0" smtClean="0">
                <a:solidFill>
                  <a:srgbClr val="FF0000"/>
                </a:solidFill>
                <a:latin typeface="Adobe 仿宋 Std R" pitchFamily="18" charset="-122"/>
                <a:ea typeface="Adobe 仿宋 Std R" pitchFamily="18" charset="-122"/>
              </a:rPr>
              <a:t>车门</a:t>
            </a:r>
            <a:r>
              <a:rPr lang="zh-CN" altLang="en-US" dirty="0" smtClean="0">
                <a:latin typeface="Adobe 仿宋 Std R" pitchFamily="18" charset="-122"/>
                <a:ea typeface="Adobe 仿宋 Std R" pitchFamily="18" charset="-122"/>
              </a:rPr>
              <a:t>张开的最大角度可达</a:t>
            </a:r>
            <a:r>
              <a:rPr lang="en-US" altLang="zh-CN" dirty="0" smtClean="0">
                <a:latin typeface="Adobe 仿宋 Std R" pitchFamily="18" charset="-122"/>
                <a:ea typeface="Adobe 仿宋 Std R" pitchFamily="18" charset="-122"/>
              </a:rPr>
              <a:t>80</a:t>
            </a:r>
            <a:r>
              <a:rPr lang="zh-CN" altLang="en-US" dirty="0" smtClean="0">
                <a:latin typeface="Adobe 仿宋 Std R" pitchFamily="18" charset="-122"/>
                <a:ea typeface="Adobe 仿宋 Std R" pitchFamily="18" charset="-122"/>
              </a:rPr>
              <a:t>度，进出车门和后排座都很方便。</a:t>
            </a:r>
            <a:r>
              <a:rPr lang="zh-CN" altLang="en-US" dirty="0" smtClean="0">
                <a:solidFill>
                  <a:srgbClr val="FF0000"/>
                </a:solidFill>
                <a:latin typeface="Adobe 仿宋 Std R" pitchFamily="18" charset="-122"/>
                <a:ea typeface="Adobe 仿宋 Std R" pitchFamily="18" charset="-122"/>
              </a:rPr>
              <a:t>短小而紧凑的车身</a:t>
            </a:r>
            <a:r>
              <a:rPr lang="zh-CN" altLang="en-US" dirty="0" smtClean="0">
                <a:latin typeface="Adobe 仿宋 Std R" pitchFamily="18" charset="-122"/>
                <a:ea typeface="Adobe 仿宋 Std R" pitchFamily="18" charset="-122"/>
              </a:rPr>
              <a:t>、</a:t>
            </a:r>
            <a:r>
              <a:rPr lang="zh-CN" altLang="en-US" dirty="0" smtClean="0">
                <a:solidFill>
                  <a:srgbClr val="FF0000"/>
                </a:solidFill>
                <a:latin typeface="Adobe 仿宋 Std R" pitchFamily="18" charset="-122"/>
                <a:ea typeface="Adobe 仿宋 Std R" pitchFamily="18" charset="-122"/>
              </a:rPr>
              <a:t>平坦的车顶</a:t>
            </a:r>
            <a:r>
              <a:rPr lang="zh-CN" altLang="en-US" dirty="0" smtClean="0">
                <a:latin typeface="Adobe 仿宋 Std R" pitchFamily="18" charset="-122"/>
                <a:ea typeface="Adobe 仿宋 Std R" pitchFamily="18" charset="-122"/>
              </a:rPr>
              <a:t>、</a:t>
            </a:r>
            <a:r>
              <a:rPr lang="zh-CN" altLang="en-US" dirty="0" smtClean="0">
                <a:solidFill>
                  <a:srgbClr val="FF0000"/>
                </a:solidFill>
                <a:latin typeface="Adobe 仿宋 Std R" pitchFamily="18" charset="-122"/>
                <a:ea typeface="Adobe 仿宋 Std R" pitchFamily="18" charset="-122"/>
              </a:rPr>
              <a:t>造型怪异的尾灯</a:t>
            </a:r>
            <a:r>
              <a:rPr lang="zh-CN" altLang="en-US" dirty="0" smtClean="0">
                <a:latin typeface="Adobe 仿宋 Std R" pitchFamily="18" charset="-122"/>
                <a:ea typeface="Adobe 仿宋 Std R" pitchFamily="18" charset="-122"/>
              </a:rPr>
              <a:t>让它看起来十分精简灵巧。</a:t>
            </a:r>
            <a:r>
              <a:rPr lang="zh-CN" altLang="en-US" dirty="0" smtClean="0">
                <a:solidFill>
                  <a:srgbClr val="FF0000"/>
                </a:solidFill>
                <a:latin typeface="Adobe 仿宋 Std R" pitchFamily="18" charset="-122"/>
                <a:ea typeface="Adobe 仿宋 Std R" pitchFamily="18" charset="-122"/>
              </a:rPr>
              <a:t>前机盖</a:t>
            </a:r>
            <a:r>
              <a:rPr lang="zh-CN" altLang="en-US" dirty="0" smtClean="0">
                <a:latin typeface="Adobe 仿宋 Std R" pitchFamily="18" charset="-122"/>
                <a:ea typeface="Adobe 仿宋 Std R" pitchFamily="18" charset="-122"/>
              </a:rPr>
              <a:t>由单张金属板件制成，一直延伸至轮拱，堪称是设计和工程学的力作</a:t>
            </a:r>
            <a:r>
              <a:rPr lang="zh-CN" altLang="en-US" dirty="0" smtClean="0">
                <a:latin typeface="Adobe 仿宋 Std R" pitchFamily="18" charset="-122"/>
                <a:ea typeface="Adobe 仿宋 Std R" pitchFamily="18" charset="-122"/>
              </a:rPr>
              <a:t>。</a:t>
            </a:r>
            <a:endParaRPr lang="en-US" altLang="zh-CN" dirty="0" smtClean="0">
              <a:latin typeface="Adobe 仿宋 Std R" pitchFamily="18" charset="-122"/>
              <a:ea typeface="Adobe 仿宋 Std R" pitchFamily="18" charset="-122"/>
            </a:endParaRPr>
          </a:p>
        </p:txBody>
      </p:sp>
      <p:pic>
        <p:nvPicPr>
          <p:cNvPr id="1026" name="sp-image" descr="6398ecd3c29a6cf2a8ec9a41"/>
          <p:cNvPicPr>
            <a:picLocks noChangeAspect="1" noChangeArrowheads="1"/>
          </p:cNvPicPr>
          <p:nvPr/>
        </p:nvPicPr>
        <p:blipFill>
          <a:blip r:embed="rId2" cstate="print"/>
          <a:srcRect/>
          <a:stretch>
            <a:fillRect/>
          </a:stretch>
        </p:blipFill>
        <p:spPr bwMode="auto">
          <a:xfrm>
            <a:off x="3851920" y="1567820"/>
            <a:ext cx="5088565" cy="3816424"/>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9144000" cy="762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9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grpSp>
        <p:nvGrpSpPr>
          <p:cNvPr id="2" name="组合 8"/>
          <p:cNvGrpSpPr>
            <a:grpSpLocks/>
          </p:cNvGrpSpPr>
          <p:nvPr/>
        </p:nvGrpSpPr>
        <p:grpSpPr bwMode="auto">
          <a:xfrm>
            <a:off x="-1588" y="6450013"/>
            <a:ext cx="9145588" cy="431800"/>
            <a:chOff x="-2241" y="6450568"/>
            <a:chExt cx="9146241" cy="430887"/>
          </a:xfrm>
        </p:grpSpPr>
        <p:sp>
          <p:nvSpPr>
            <p:cNvPr id="10" name="矩形​​ 9"/>
            <p:cNvSpPr/>
            <p:nvPr/>
          </p:nvSpPr>
          <p:spPr>
            <a:xfrm>
              <a:off x="-2241" y="6468960"/>
              <a:ext cx="9144000" cy="381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8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sp>
          <p:nvSpPr>
            <p:cNvPr id="3085" name="TextBox 10"/>
            <p:cNvSpPr txBox="1">
              <a:spLocks noChangeArrowheads="1"/>
            </p:cNvSpPr>
            <p:nvPr/>
          </p:nvSpPr>
          <p:spPr bwMode="auto">
            <a:xfrm>
              <a:off x="8965" y="6491662"/>
              <a:ext cx="3346598" cy="307777"/>
            </a:xfrm>
            <a:prstGeom prst="rect">
              <a:avLst/>
            </a:prstGeom>
            <a:noFill/>
            <a:ln w="9525">
              <a:noFill/>
              <a:miter lim="800000"/>
              <a:headEnd/>
              <a:tailEnd/>
            </a:ln>
          </p:spPr>
          <p:txBody>
            <a:bodyPr>
              <a:spAutoFit/>
            </a:bodyPr>
            <a:lstStyle/>
            <a:p>
              <a:r>
                <a:rPr lang="en-US" altLang="zh-CN" sz="1400">
                  <a:solidFill>
                    <a:srgbClr val="000000"/>
                  </a:solidFill>
                  <a:latin typeface="Times New Roman" pitchFamily="18" charset="0"/>
                  <a:cs typeface="Times New Roman" pitchFamily="18" charset="0"/>
                </a:rPr>
                <a:t>Copyright @ Fang Shonvon,2011</a:t>
              </a:r>
              <a:endParaRPr lang="zh-CN" altLang="en-US" sz="1400">
                <a:solidFill>
                  <a:srgbClr val="000000"/>
                </a:solidFill>
                <a:latin typeface="Times New Roman" pitchFamily="18" charset="0"/>
                <a:ea typeface="宋体" charset="-122"/>
                <a:cs typeface="Times New Roman" pitchFamily="18" charset="0"/>
              </a:endParaRPr>
            </a:p>
          </p:txBody>
        </p:sp>
        <p:sp>
          <p:nvSpPr>
            <p:cNvPr id="3086" name="矩形​​ 11"/>
            <p:cNvSpPr>
              <a:spLocks noChangeArrowheads="1"/>
            </p:cNvSpPr>
            <p:nvPr/>
          </p:nvSpPr>
          <p:spPr bwMode="auto">
            <a:xfrm>
              <a:off x="4572000" y="6450568"/>
              <a:ext cx="4572000" cy="430887"/>
            </a:xfrm>
            <a:prstGeom prst="rect">
              <a:avLst/>
            </a:prstGeom>
            <a:noFill/>
            <a:ln w="9525">
              <a:noFill/>
              <a:miter lim="800000"/>
              <a:headEnd/>
              <a:tailEnd/>
            </a:ln>
          </p:spPr>
          <p:txBody>
            <a:bodyPr>
              <a:spAutoFit/>
            </a:bodyPr>
            <a:lstStyle/>
            <a:p>
              <a:r>
                <a:rPr lang="de-DE" altLang="zh-CN" sz="1100">
                  <a:solidFill>
                    <a:srgbClr val="000000"/>
                  </a:solidFill>
                  <a:latin typeface="微软雅黑" pitchFamily="34" charset="-122"/>
                </a:rPr>
                <a:t>Mechanische und electronnic Konstruktionsabteilung, Quzhou Hochschule für Technologie, Quzhou,324000</a:t>
              </a:r>
              <a:endParaRPr lang="zh-CN" altLang="en-US" sz="1100">
                <a:solidFill>
                  <a:srgbClr val="000000"/>
                </a:solidFill>
                <a:ea typeface="宋体" charset="-122"/>
              </a:endParaRPr>
            </a:p>
          </p:txBody>
        </p:sp>
      </p:grpSp>
      <p:sp>
        <p:nvSpPr>
          <p:cNvPr id="9" name="TextBox 8"/>
          <p:cNvSpPr txBox="1"/>
          <p:nvPr/>
        </p:nvSpPr>
        <p:spPr>
          <a:xfrm>
            <a:off x="1691680" y="107921"/>
            <a:ext cx="5760640" cy="584775"/>
          </a:xfrm>
          <a:prstGeom prst="rect">
            <a:avLst/>
          </a:prstGeom>
          <a:noFill/>
        </p:spPr>
        <p:txBody>
          <a:bodyPr wrap="square" rtlCol="0">
            <a:spAutoFit/>
          </a:bodyPr>
          <a:lstStyle/>
          <a:p>
            <a:pPr algn="ct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活动一 宝马汽车</a:t>
            </a:r>
          </a:p>
        </p:txBody>
      </p:sp>
      <p:sp>
        <p:nvSpPr>
          <p:cNvPr id="11" name="矩形 10"/>
          <p:cNvSpPr/>
          <p:nvPr/>
        </p:nvSpPr>
        <p:spPr>
          <a:xfrm>
            <a:off x="35496" y="1196752"/>
            <a:ext cx="4320480" cy="4708981"/>
          </a:xfrm>
          <a:prstGeom prst="rect">
            <a:avLst/>
          </a:prstGeom>
        </p:spPr>
        <p:txBody>
          <a:bodyPr wrap="square">
            <a:spAutoFit/>
          </a:bodyPr>
          <a:lstStyle/>
          <a:p>
            <a:r>
              <a:rPr lang="zh-CN" altLang="en-US" dirty="0" smtClean="0">
                <a:solidFill>
                  <a:srgbClr val="FF0000"/>
                </a:solidFill>
                <a:latin typeface="Adobe 仿宋 Std R" pitchFamily="18" charset="-122"/>
                <a:ea typeface="Adobe 仿宋 Std R" pitchFamily="18" charset="-122"/>
              </a:rPr>
              <a:t>前大灯与发动机罩</a:t>
            </a:r>
            <a:r>
              <a:rPr lang="zh-CN" altLang="en-US" dirty="0" smtClean="0">
                <a:latin typeface="Adobe 仿宋 Std R" pitchFamily="18" charset="-122"/>
                <a:ea typeface="Adobe 仿宋 Std R" pitchFamily="18" charset="-122"/>
              </a:rPr>
              <a:t>采用一体化设计，不但醒目独特，而且显示了高度精确的生产和装配的工艺。</a:t>
            </a:r>
            <a:r>
              <a:rPr lang="zh-CN" altLang="en-US" dirty="0" smtClean="0">
                <a:solidFill>
                  <a:srgbClr val="FF0000"/>
                </a:solidFill>
                <a:latin typeface="Adobe 仿宋 Std R" pitchFamily="18" charset="-122"/>
                <a:ea typeface="Adobe 仿宋 Std R" pitchFamily="18" charset="-122"/>
              </a:rPr>
              <a:t>侧面的</a:t>
            </a:r>
            <a:r>
              <a:rPr lang="en-US" altLang="zh-CN" dirty="0" smtClean="0">
                <a:solidFill>
                  <a:srgbClr val="FF0000"/>
                </a:solidFill>
                <a:latin typeface="Adobe 仿宋 Std R" pitchFamily="18" charset="-122"/>
                <a:ea typeface="Adobe 仿宋 Std R" pitchFamily="18" charset="-122"/>
              </a:rPr>
              <a:t>MINI</a:t>
            </a:r>
            <a:r>
              <a:rPr lang="zh-CN" altLang="en-US" dirty="0" smtClean="0">
                <a:solidFill>
                  <a:srgbClr val="FF0000"/>
                </a:solidFill>
                <a:latin typeface="Adobe 仿宋 Std R" pitchFamily="18" charset="-122"/>
                <a:ea typeface="Adobe 仿宋 Std R" pitchFamily="18" charset="-122"/>
              </a:rPr>
              <a:t>腰线</a:t>
            </a:r>
            <a:r>
              <a:rPr lang="zh-CN" altLang="en-US" dirty="0" smtClean="0">
                <a:latin typeface="Adobe 仿宋 Std R" pitchFamily="18" charset="-122"/>
                <a:ea typeface="Adobe 仿宋 Std R" pitchFamily="18" charset="-122"/>
              </a:rPr>
              <a:t>向后缓缓上升，向人展示出了一个动力十足的侧身，清晰地表明了该车的性能取向。</a:t>
            </a:r>
            <a:r>
              <a:rPr lang="zh-CN" altLang="en-US" dirty="0" smtClean="0">
                <a:solidFill>
                  <a:srgbClr val="FF0000"/>
                </a:solidFill>
                <a:latin typeface="Adobe 仿宋 Std R" pitchFamily="18" charset="-122"/>
                <a:ea typeface="Adobe 仿宋 Std R" pitchFamily="18" charset="-122"/>
              </a:rPr>
              <a:t>前、后风挡玻璃</a:t>
            </a:r>
            <a:r>
              <a:rPr lang="zh-CN" altLang="en-US" dirty="0" smtClean="0">
                <a:latin typeface="Adobe 仿宋 Std R" pitchFamily="18" charset="-122"/>
                <a:ea typeface="Adobe 仿宋 Std R" pitchFamily="18" charset="-122"/>
              </a:rPr>
              <a:t>的倾角设计的很小，</a:t>
            </a:r>
            <a:r>
              <a:rPr lang="zh-CN" altLang="en-US" dirty="0" smtClean="0">
                <a:solidFill>
                  <a:srgbClr val="FF0000"/>
                </a:solidFill>
                <a:latin typeface="Adobe 仿宋 Std R" pitchFamily="18" charset="-122"/>
                <a:ea typeface="Adobe 仿宋 Std R" pitchFamily="18" charset="-122"/>
              </a:rPr>
              <a:t>侧窗玻璃</a:t>
            </a:r>
            <a:r>
              <a:rPr lang="zh-CN" altLang="en-US" dirty="0" smtClean="0">
                <a:latin typeface="Adobe 仿宋 Std R" pitchFamily="18" charset="-122"/>
                <a:ea typeface="Adobe 仿宋 Std R" pitchFamily="18" charset="-122"/>
              </a:rPr>
              <a:t>也几乎没有弧度，</a:t>
            </a:r>
            <a:r>
              <a:rPr lang="zh-CN" altLang="en-US" dirty="0" smtClean="0">
                <a:solidFill>
                  <a:srgbClr val="FF0000"/>
                </a:solidFill>
                <a:latin typeface="Adobe 仿宋 Std R" pitchFamily="18" charset="-122"/>
                <a:ea typeface="Adobe 仿宋 Std R" pitchFamily="18" charset="-122"/>
              </a:rPr>
              <a:t>天窗</a:t>
            </a:r>
            <a:r>
              <a:rPr lang="zh-CN" altLang="en-US" dirty="0" smtClean="0">
                <a:latin typeface="Adobe 仿宋 Std R" pitchFamily="18" charset="-122"/>
                <a:ea typeface="Adobe 仿宋 Std R" pitchFamily="18" charset="-122"/>
              </a:rPr>
              <a:t>大得几乎覆盖了整个车顶，车门采用了无边框设计，为了保护玻璃并减轻关门时乘客耳部的不适，开门时侧窗玻璃会自动降下一点，门关好后又会自动升起，造型古老的镀铬门把手让人在握住它的瞬间就会萌生几分怀旧情怀</a:t>
            </a:r>
            <a:endParaRPr lang="zh-CN" altLang="en-US" dirty="0">
              <a:latin typeface="Adobe 仿宋 Std R" pitchFamily="18" charset="-122"/>
              <a:ea typeface="Adobe 仿宋 Std R" pitchFamily="18" charset="-122"/>
            </a:endParaRPr>
          </a:p>
        </p:txBody>
      </p:sp>
      <p:pic>
        <p:nvPicPr>
          <p:cNvPr id="12" name="图片 11" descr="mini000.jpg"/>
          <p:cNvPicPr>
            <a:picLocks noChangeAspect="1"/>
          </p:cNvPicPr>
          <p:nvPr/>
        </p:nvPicPr>
        <p:blipFill>
          <a:blip r:embed="rId2" cstate="print"/>
          <a:stretch>
            <a:fillRect/>
          </a:stretch>
        </p:blipFill>
        <p:spPr>
          <a:xfrm>
            <a:off x="4283968" y="1844824"/>
            <a:ext cx="4730062" cy="3286148"/>
          </a:xfrm>
          <a:prstGeom prst="rect">
            <a:avLst/>
          </a:prstGeom>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9144000" cy="762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9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grpSp>
        <p:nvGrpSpPr>
          <p:cNvPr id="2" name="组合 8"/>
          <p:cNvGrpSpPr>
            <a:grpSpLocks/>
          </p:cNvGrpSpPr>
          <p:nvPr/>
        </p:nvGrpSpPr>
        <p:grpSpPr bwMode="auto">
          <a:xfrm>
            <a:off x="-1588" y="6450013"/>
            <a:ext cx="9145588" cy="431800"/>
            <a:chOff x="-2241" y="6450568"/>
            <a:chExt cx="9146241" cy="430887"/>
          </a:xfrm>
        </p:grpSpPr>
        <p:sp>
          <p:nvSpPr>
            <p:cNvPr id="10" name="矩形​​ 9"/>
            <p:cNvSpPr/>
            <p:nvPr/>
          </p:nvSpPr>
          <p:spPr>
            <a:xfrm>
              <a:off x="-2241" y="6468960"/>
              <a:ext cx="9144000" cy="381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8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sp>
          <p:nvSpPr>
            <p:cNvPr id="3085" name="TextBox 10"/>
            <p:cNvSpPr txBox="1">
              <a:spLocks noChangeArrowheads="1"/>
            </p:cNvSpPr>
            <p:nvPr/>
          </p:nvSpPr>
          <p:spPr bwMode="auto">
            <a:xfrm>
              <a:off x="8965" y="6491662"/>
              <a:ext cx="3346598" cy="307777"/>
            </a:xfrm>
            <a:prstGeom prst="rect">
              <a:avLst/>
            </a:prstGeom>
            <a:noFill/>
            <a:ln w="9525">
              <a:noFill/>
              <a:miter lim="800000"/>
              <a:headEnd/>
              <a:tailEnd/>
            </a:ln>
          </p:spPr>
          <p:txBody>
            <a:bodyPr>
              <a:spAutoFit/>
            </a:bodyPr>
            <a:lstStyle/>
            <a:p>
              <a:r>
                <a:rPr lang="en-US" altLang="zh-CN" sz="1400">
                  <a:solidFill>
                    <a:srgbClr val="000000"/>
                  </a:solidFill>
                  <a:latin typeface="Times New Roman" pitchFamily="18" charset="0"/>
                  <a:cs typeface="Times New Roman" pitchFamily="18" charset="0"/>
                </a:rPr>
                <a:t>Copyright @ Fang Shonvon,2011</a:t>
              </a:r>
              <a:endParaRPr lang="zh-CN" altLang="en-US" sz="1400">
                <a:solidFill>
                  <a:srgbClr val="000000"/>
                </a:solidFill>
                <a:latin typeface="Times New Roman" pitchFamily="18" charset="0"/>
                <a:ea typeface="宋体" charset="-122"/>
                <a:cs typeface="Times New Roman" pitchFamily="18" charset="0"/>
              </a:endParaRPr>
            </a:p>
          </p:txBody>
        </p:sp>
        <p:sp>
          <p:nvSpPr>
            <p:cNvPr id="3086" name="矩形​​ 11"/>
            <p:cNvSpPr>
              <a:spLocks noChangeArrowheads="1"/>
            </p:cNvSpPr>
            <p:nvPr/>
          </p:nvSpPr>
          <p:spPr bwMode="auto">
            <a:xfrm>
              <a:off x="4572000" y="6450568"/>
              <a:ext cx="4572000" cy="430887"/>
            </a:xfrm>
            <a:prstGeom prst="rect">
              <a:avLst/>
            </a:prstGeom>
            <a:noFill/>
            <a:ln w="9525">
              <a:noFill/>
              <a:miter lim="800000"/>
              <a:headEnd/>
              <a:tailEnd/>
            </a:ln>
          </p:spPr>
          <p:txBody>
            <a:bodyPr>
              <a:spAutoFit/>
            </a:bodyPr>
            <a:lstStyle/>
            <a:p>
              <a:r>
                <a:rPr lang="de-DE" altLang="zh-CN" sz="1100">
                  <a:solidFill>
                    <a:srgbClr val="000000"/>
                  </a:solidFill>
                  <a:latin typeface="微软雅黑" pitchFamily="34" charset="-122"/>
                </a:rPr>
                <a:t>Mechanische und electronnic Konstruktionsabteilung, Quzhou Hochschule für Technologie, Quzhou,324000</a:t>
              </a:r>
              <a:endParaRPr lang="zh-CN" altLang="en-US" sz="1100">
                <a:solidFill>
                  <a:srgbClr val="000000"/>
                </a:solidFill>
                <a:ea typeface="宋体" charset="-122"/>
              </a:endParaRPr>
            </a:p>
          </p:txBody>
        </p:sp>
      </p:grpSp>
      <p:sp>
        <p:nvSpPr>
          <p:cNvPr id="9" name="TextBox 8"/>
          <p:cNvSpPr txBox="1"/>
          <p:nvPr/>
        </p:nvSpPr>
        <p:spPr>
          <a:xfrm>
            <a:off x="1691680" y="107921"/>
            <a:ext cx="5760640" cy="584775"/>
          </a:xfrm>
          <a:prstGeom prst="rect">
            <a:avLst/>
          </a:prstGeom>
          <a:noFill/>
        </p:spPr>
        <p:txBody>
          <a:bodyPr wrap="square" rtlCol="0">
            <a:spAutoFit/>
          </a:bodyPr>
          <a:lstStyle/>
          <a:p>
            <a:pPr algn="ct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活动一 宝马汽车</a:t>
            </a:r>
          </a:p>
        </p:txBody>
      </p:sp>
      <p:pic>
        <p:nvPicPr>
          <p:cNvPr id="13" name="图片 12" descr="宝马328 Mille Miglia老爷车.jpg"/>
          <p:cNvPicPr>
            <a:picLocks noChangeAspect="1"/>
          </p:cNvPicPr>
          <p:nvPr/>
        </p:nvPicPr>
        <p:blipFill>
          <a:blip r:embed="rId2" cstate="print"/>
          <a:stretch>
            <a:fillRect/>
          </a:stretch>
        </p:blipFill>
        <p:spPr>
          <a:xfrm>
            <a:off x="467544" y="980728"/>
            <a:ext cx="8007009" cy="4643470"/>
          </a:xfrm>
          <a:prstGeom prst="rect">
            <a:avLst/>
          </a:prstGeom>
        </p:spPr>
      </p:pic>
      <p:sp>
        <p:nvSpPr>
          <p:cNvPr id="14" name="矩形 13"/>
          <p:cNvSpPr/>
          <p:nvPr/>
        </p:nvSpPr>
        <p:spPr>
          <a:xfrm>
            <a:off x="2843808" y="5765194"/>
            <a:ext cx="3494867" cy="400110"/>
          </a:xfrm>
          <a:prstGeom prst="rect">
            <a:avLst/>
          </a:prstGeom>
        </p:spPr>
        <p:txBody>
          <a:bodyPr wrap="none">
            <a:spAutoFit/>
          </a:bodyPr>
          <a:lstStyle/>
          <a:p>
            <a:r>
              <a:rPr lang="zh-CN" altLang="en-US" dirty="0" smtClean="0">
                <a:latin typeface="Adobe 仿宋 Std R" pitchFamily="18" charset="-122"/>
                <a:ea typeface="Adobe 仿宋 Std R" pitchFamily="18" charset="-122"/>
              </a:rPr>
              <a:t>宝马</a:t>
            </a:r>
            <a:r>
              <a:rPr lang="en-US" altLang="zh-CN" dirty="0" smtClean="0">
                <a:solidFill>
                  <a:srgbClr val="FF0000"/>
                </a:solidFill>
                <a:latin typeface="Adobe 仿宋 Std R" pitchFamily="18" charset="-122"/>
                <a:ea typeface="Adobe 仿宋 Std R" pitchFamily="18" charset="-122"/>
              </a:rPr>
              <a:t>328 Mille </a:t>
            </a:r>
            <a:r>
              <a:rPr lang="en-US" altLang="zh-CN" dirty="0" err="1" smtClean="0">
                <a:solidFill>
                  <a:srgbClr val="FF0000"/>
                </a:solidFill>
                <a:latin typeface="Adobe 仿宋 Std R" pitchFamily="18" charset="-122"/>
                <a:ea typeface="Adobe 仿宋 Std R" pitchFamily="18" charset="-122"/>
              </a:rPr>
              <a:t>Miglia</a:t>
            </a:r>
            <a:r>
              <a:rPr lang="zh-CN" altLang="en-US" dirty="0" smtClean="0">
                <a:latin typeface="Adobe 仿宋 Std R" pitchFamily="18" charset="-122"/>
                <a:ea typeface="Adobe 仿宋 Std R" pitchFamily="18" charset="-122"/>
              </a:rPr>
              <a:t>老爷车</a:t>
            </a:r>
            <a:endParaRPr lang="zh-CN" altLang="en-US" dirty="0">
              <a:latin typeface="Adobe 仿宋 Std R" pitchFamily="18" charset="-122"/>
              <a:ea typeface="Adobe 仿宋 Std R" pitchFamily="18" charset="-122"/>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9144000" cy="762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9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grpSp>
        <p:nvGrpSpPr>
          <p:cNvPr id="2" name="组合 8"/>
          <p:cNvGrpSpPr>
            <a:grpSpLocks/>
          </p:cNvGrpSpPr>
          <p:nvPr/>
        </p:nvGrpSpPr>
        <p:grpSpPr bwMode="auto">
          <a:xfrm>
            <a:off x="-1588" y="6450013"/>
            <a:ext cx="9145588" cy="431800"/>
            <a:chOff x="-2241" y="6450568"/>
            <a:chExt cx="9146241" cy="430887"/>
          </a:xfrm>
        </p:grpSpPr>
        <p:sp>
          <p:nvSpPr>
            <p:cNvPr id="10" name="矩形​​ 9"/>
            <p:cNvSpPr/>
            <p:nvPr/>
          </p:nvSpPr>
          <p:spPr>
            <a:xfrm>
              <a:off x="-2241" y="6468960"/>
              <a:ext cx="9144000" cy="381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8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sp>
          <p:nvSpPr>
            <p:cNvPr id="3085" name="TextBox 10"/>
            <p:cNvSpPr txBox="1">
              <a:spLocks noChangeArrowheads="1"/>
            </p:cNvSpPr>
            <p:nvPr/>
          </p:nvSpPr>
          <p:spPr bwMode="auto">
            <a:xfrm>
              <a:off x="8965" y="6491662"/>
              <a:ext cx="3346598" cy="307777"/>
            </a:xfrm>
            <a:prstGeom prst="rect">
              <a:avLst/>
            </a:prstGeom>
            <a:noFill/>
            <a:ln w="9525">
              <a:noFill/>
              <a:miter lim="800000"/>
              <a:headEnd/>
              <a:tailEnd/>
            </a:ln>
          </p:spPr>
          <p:txBody>
            <a:bodyPr>
              <a:spAutoFit/>
            </a:bodyPr>
            <a:lstStyle/>
            <a:p>
              <a:r>
                <a:rPr lang="en-US" altLang="zh-CN" sz="1400">
                  <a:solidFill>
                    <a:srgbClr val="000000"/>
                  </a:solidFill>
                  <a:latin typeface="Times New Roman" pitchFamily="18" charset="0"/>
                  <a:cs typeface="Times New Roman" pitchFamily="18" charset="0"/>
                </a:rPr>
                <a:t>Copyright @ Fang Shonvon,2011</a:t>
              </a:r>
              <a:endParaRPr lang="zh-CN" altLang="en-US" sz="1400">
                <a:solidFill>
                  <a:srgbClr val="000000"/>
                </a:solidFill>
                <a:latin typeface="Times New Roman" pitchFamily="18" charset="0"/>
                <a:ea typeface="宋体" charset="-122"/>
                <a:cs typeface="Times New Roman" pitchFamily="18" charset="0"/>
              </a:endParaRPr>
            </a:p>
          </p:txBody>
        </p:sp>
        <p:sp>
          <p:nvSpPr>
            <p:cNvPr id="3086" name="矩形​​ 11"/>
            <p:cNvSpPr>
              <a:spLocks noChangeArrowheads="1"/>
            </p:cNvSpPr>
            <p:nvPr/>
          </p:nvSpPr>
          <p:spPr bwMode="auto">
            <a:xfrm>
              <a:off x="4572000" y="6450568"/>
              <a:ext cx="4572000" cy="430887"/>
            </a:xfrm>
            <a:prstGeom prst="rect">
              <a:avLst/>
            </a:prstGeom>
            <a:noFill/>
            <a:ln w="9525">
              <a:noFill/>
              <a:miter lim="800000"/>
              <a:headEnd/>
              <a:tailEnd/>
            </a:ln>
          </p:spPr>
          <p:txBody>
            <a:bodyPr>
              <a:spAutoFit/>
            </a:bodyPr>
            <a:lstStyle/>
            <a:p>
              <a:r>
                <a:rPr lang="de-DE" altLang="zh-CN" sz="1100">
                  <a:solidFill>
                    <a:srgbClr val="000000"/>
                  </a:solidFill>
                  <a:latin typeface="微软雅黑" pitchFamily="34" charset="-122"/>
                </a:rPr>
                <a:t>Mechanische und electronnic Konstruktionsabteilung, Quzhou Hochschule für Technologie, Quzhou,324000</a:t>
              </a:r>
              <a:endParaRPr lang="zh-CN" altLang="en-US" sz="1100">
                <a:solidFill>
                  <a:srgbClr val="000000"/>
                </a:solidFill>
                <a:ea typeface="宋体" charset="-122"/>
              </a:endParaRPr>
            </a:p>
          </p:txBody>
        </p:sp>
      </p:grpSp>
      <p:sp>
        <p:nvSpPr>
          <p:cNvPr id="9" name="TextBox 8"/>
          <p:cNvSpPr txBox="1"/>
          <p:nvPr/>
        </p:nvSpPr>
        <p:spPr>
          <a:xfrm>
            <a:off x="1691680" y="107921"/>
            <a:ext cx="5760640" cy="584775"/>
          </a:xfrm>
          <a:prstGeom prst="rect">
            <a:avLst/>
          </a:prstGeom>
          <a:noFill/>
        </p:spPr>
        <p:txBody>
          <a:bodyPr wrap="square" rtlCol="0">
            <a:spAutoFit/>
          </a:bodyPr>
          <a:lstStyle/>
          <a:p>
            <a:pPr algn="ct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活动一 宝马汽车</a:t>
            </a:r>
          </a:p>
        </p:txBody>
      </p:sp>
      <p:sp>
        <p:nvSpPr>
          <p:cNvPr id="14" name="矩形 13"/>
          <p:cNvSpPr/>
          <p:nvPr/>
        </p:nvSpPr>
        <p:spPr>
          <a:xfrm>
            <a:off x="486266" y="5909210"/>
            <a:ext cx="8409674" cy="400110"/>
          </a:xfrm>
          <a:prstGeom prst="rect">
            <a:avLst/>
          </a:prstGeom>
        </p:spPr>
        <p:txBody>
          <a:bodyPr wrap="none">
            <a:spAutoFit/>
          </a:bodyPr>
          <a:lstStyle/>
          <a:p>
            <a:r>
              <a:rPr lang="en-US" altLang="zh-CN" dirty="0" smtClean="0">
                <a:latin typeface="Adobe 仿宋 Std R" pitchFamily="18" charset="-122"/>
                <a:ea typeface="Adobe 仿宋 Std R" pitchFamily="18" charset="-122"/>
              </a:rPr>
              <a:t>BMW </a:t>
            </a:r>
            <a:r>
              <a:rPr lang="en-US" altLang="zh-CN" dirty="0" smtClean="0">
                <a:solidFill>
                  <a:srgbClr val="FF0000"/>
                </a:solidFill>
                <a:latin typeface="Adobe 仿宋 Std R" pitchFamily="18" charset="-122"/>
                <a:ea typeface="Adobe 仿宋 Std R" pitchFamily="18" charset="-122"/>
              </a:rPr>
              <a:t>Efficient Dynamics</a:t>
            </a:r>
            <a:r>
              <a:rPr lang="en-US" altLang="zh-CN" dirty="0" smtClean="0">
                <a:latin typeface="Adobe 仿宋 Std R" pitchFamily="18" charset="-122"/>
                <a:ea typeface="Adobe 仿宋 Std R" pitchFamily="18" charset="-122"/>
              </a:rPr>
              <a:t> </a:t>
            </a:r>
            <a:r>
              <a:rPr lang="en-US" altLang="zh-CN" dirty="0" smtClean="0">
                <a:latin typeface="Adobe 仿宋 Std R" pitchFamily="18" charset="-122"/>
                <a:ea typeface="Adobe 仿宋 Std R" pitchFamily="18" charset="-122"/>
              </a:rPr>
              <a:t>(</a:t>
            </a:r>
            <a:r>
              <a:rPr lang="zh-CN" altLang="zh-CN" dirty="0" smtClean="0">
                <a:latin typeface="Adobe 仿宋 Std R" pitchFamily="18" charset="-122"/>
                <a:ea typeface="Adobe 仿宋 Std R" pitchFamily="18" charset="-122"/>
              </a:rPr>
              <a:t>高效动力</a:t>
            </a:r>
            <a:r>
              <a:rPr lang="en-US" altLang="zh-CN" dirty="0" smtClean="0">
                <a:latin typeface="Adobe 仿宋 Std R" pitchFamily="18" charset="-122"/>
                <a:ea typeface="Adobe 仿宋 Std R" pitchFamily="18" charset="-122"/>
              </a:rPr>
              <a:t>)</a:t>
            </a:r>
            <a:r>
              <a:rPr lang="zh-CN" altLang="zh-CN" dirty="0" smtClean="0">
                <a:latin typeface="Adobe 仿宋 Std R" pitchFamily="18" charset="-122"/>
                <a:ea typeface="Adobe 仿宋 Std R" pitchFamily="18" charset="-122"/>
              </a:rPr>
              <a:t>技术，是</a:t>
            </a:r>
            <a:r>
              <a:rPr lang="zh-CN" altLang="zh-CN" dirty="0" smtClean="0">
                <a:solidFill>
                  <a:srgbClr val="FF0000"/>
                </a:solidFill>
                <a:latin typeface="Adobe 仿宋 Std R" pitchFamily="18" charset="-122"/>
                <a:ea typeface="Adobe 仿宋 Std R" pitchFamily="18" charset="-122"/>
              </a:rPr>
              <a:t>高性能</a:t>
            </a:r>
            <a:r>
              <a:rPr lang="zh-CN" altLang="zh-CN" dirty="0" smtClean="0">
                <a:latin typeface="Adobe 仿宋 Std R" pitchFamily="18" charset="-122"/>
                <a:ea typeface="Adobe 仿宋 Std R" pitchFamily="18" charset="-122"/>
              </a:rPr>
              <a:t>和</a:t>
            </a:r>
            <a:r>
              <a:rPr lang="zh-CN" altLang="zh-CN" dirty="0" smtClean="0">
                <a:solidFill>
                  <a:srgbClr val="FF0000"/>
                </a:solidFill>
                <a:latin typeface="Adobe 仿宋 Std R" pitchFamily="18" charset="-122"/>
                <a:ea typeface="Adobe 仿宋 Std R" pitchFamily="18" charset="-122"/>
              </a:rPr>
              <a:t>高环保性</a:t>
            </a:r>
            <a:r>
              <a:rPr lang="zh-CN" altLang="zh-CN" dirty="0" smtClean="0">
                <a:latin typeface="Adobe 仿宋 Std R" pitchFamily="18" charset="-122"/>
                <a:ea typeface="Adobe 仿宋 Std R" pitchFamily="18" charset="-122"/>
              </a:rPr>
              <a:t>的</a:t>
            </a:r>
            <a:r>
              <a:rPr lang="zh-CN" altLang="zh-CN" dirty="0" smtClean="0">
                <a:latin typeface="Adobe 仿宋 Std R" pitchFamily="18" charset="-122"/>
                <a:ea typeface="Adobe 仿宋 Std R" pitchFamily="18" charset="-122"/>
              </a:rPr>
              <a:t>典范</a:t>
            </a:r>
            <a:r>
              <a:rPr lang="en-US" altLang="zh-CN" dirty="0" smtClean="0">
                <a:latin typeface="Adobe 仿宋 Std R" pitchFamily="18" charset="-122"/>
                <a:ea typeface="Adobe 仿宋 Std R" pitchFamily="18" charset="-122"/>
              </a:rPr>
              <a:t>.</a:t>
            </a:r>
            <a:endParaRPr lang="zh-CN" altLang="en-US" dirty="0">
              <a:latin typeface="Adobe 仿宋 Std R" pitchFamily="18" charset="-122"/>
              <a:ea typeface="Adobe 仿宋 Std R" pitchFamily="18" charset="-122"/>
            </a:endParaRPr>
          </a:p>
        </p:txBody>
      </p:sp>
      <p:pic>
        <p:nvPicPr>
          <p:cNvPr id="3076" name="Picture 4" descr="http://car.carservice.com.cn/upload/Image/default/1_2989374147.jpg"/>
          <p:cNvPicPr>
            <a:picLocks noChangeAspect="1" noChangeArrowheads="1"/>
          </p:cNvPicPr>
          <p:nvPr/>
        </p:nvPicPr>
        <p:blipFill>
          <a:blip r:embed="rId2" cstate="print"/>
          <a:srcRect t="16018" b="5034"/>
          <a:stretch>
            <a:fillRect/>
          </a:stretch>
        </p:blipFill>
        <p:spPr bwMode="auto">
          <a:xfrm>
            <a:off x="539552" y="836712"/>
            <a:ext cx="8254830" cy="5040560"/>
          </a:xfrm>
          <a:prstGeom prst="rect">
            <a:avLst/>
          </a:prstGeom>
          <a:noFill/>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9144000" cy="762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9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grpSp>
        <p:nvGrpSpPr>
          <p:cNvPr id="2" name="组合 8"/>
          <p:cNvGrpSpPr>
            <a:grpSpLocks/>
          </p:cNvGrpSpPr>
          <p:nvPr/>
        </p:nvGrpSpPr>
        <p:grpSpPr bwMode="auto">
          <a:xfrm>
            <a:off x="-1588" y="6450013"/>
            <a:ext cx="9145588" cy="431800"/>
            <a:chOff x="-2241" y="6450568"/>
            <a:chExt cx="9146241" cy="430887"/>
          </a:xfrm>
        </p:grpSpPr>
        <p:sp>
          <p:nvSpPr>
            <p:cNvPr id="10" name="矩形​​ 9"/>
            <p:cNvSpPr/>
            <p:nvPr/>
          </p:nvSpPr>
          <p:spPr>
            <a:xfrm>
              <a:off x="-2241" y="6468960"/>
              <a:ext cx="9144000" cy="381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8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sp>
          <p:nvSpPr>
            <p:cNvPr id="3085" name="TextBox 10"/>
            <p:cNvSpPr txBox="1">
              <a:spLocks noChangeArrowheads="1"/>
            </p:cNvSpPr>
            <p:nvPr/>
          </p:nvSpPr>
          <p:spPr bwMode="auto">
            <a:xfrm>
              <a:off x="8965" y="6491662"/>
              <a:ext cx="3346598" cy="307777"/>
            </a:xfrm>
            <a:prstGeom prst="rect">
              <a:avLst/>
            </a:prstGeom>
            <a:noFill/>
            <a:ln w="9525">
              <a:noFill/>
              <a:miter lim="800000"/>
              <a:headEnd/>
              <a:tailEnd/>
            </a:ln>
          </p:spPr>
          <p:txBody>
            <a:bodyPr>
              <a:spAutoFit/>
            </a:bodyPr>
            <a:lstStyle/>
            <a:p>
              <a:r>
                <a:rPr lang="en-US" altLang="zh-CN" sz="1400">
                  <a:solidFill>
                    <a:srgbClr val="000000"/>
                  </a:solidFill>
                  <a:latin typeface="Times New Roman" pitchFamily="18" charset="0"/>
                  <a:cs typeface="Times New Roman" pitchFamily="18" charset="0"/>
                </a:rPr>
                <a:t>Copyright @ Fang Shonvon,2011</a:t>
              </a:r>
              <a:endParaRPr lang="zh-CN" altLang="en-US" sz="1400">
                <a:solidFill>
                  <a:srgbClr val="000000"/>
                </a:solidFill>
                <a:latin typeface="Times New Roman" pitchFamily="18" charset="0"/>
                <a:ea typeface="宋体" charset="-122"/>
                <a:cs typeface="Times New Roman" pitchFamily="18" charset="0"/>
              </a:endParaRPr>
            </a:p>
          </p:txBody>
        </p:sp>
        <p:sp>
          <p:nvSpPr>
            <p:cNvPr id="3086" name="矩形​​ 11"/>
            <p:cNvSpPr>
              <a:spLocks noChangeArrowheads="1"/>
            </p:cNvSpPr>
            <p:nvPr/>
          </p:nvSpPr>
          <p:spPr bwMode="auto">
            <a:xfrm>
              <a:off x="4572000" y="6450568"/>
              <a:ext cx="4572000" cy="430887"/>
            </a:xfrm>
            <a:prstGeom prst="rect">
              <a:avLst/>
            </a:prstGeom>
            <a:noFill/>
            <a:ln w="9525">
              <a:noFill/>
              <a:miter lim="800000"/>
              <a:headEnd/>
              <a:tailEnd/>
            </a:ln>
          </p:spPr>
          <p:txBody>
            <a:bodyPr>
              <a:spAutoFit/>
            </a:bodyPr>
            <a:lstStyle/>
            <a:p>
              <a:r>
                <a:rPr lang="de-DE" altLang="zh-CN" sz="1100">
                  <a:solidFill>
                    <a:srgbClr val="000000"/>
                  </a:solidFill>
                  <a:latin typeface="微软雅黑" pitchFamily="34" charset="-122"/>
                </a:rPr>
                <a:t>Mechanische und electronnic Konstruktionsabteilung, Quzhou Hochschule für Technologie, Quzhou,324000</a:t>
              </a:r>
              <a:endParaRPr lang="zh-CN" altLang="en-US" sz="1100">
                <a:solidFill>
                  <a:srgbClr val="000000"/>
                </a:solidFill>
                <a:ea typeface="宋体" charset="-122"/>
              </a:endParaRPr>
            </a:p>
          </p:txBody>
        </p:sp>
      </p:grpSp>
      <p:sp>
        <p:nvSpPr>
          <p:cNvPr id="9" name="TextBox 8"/>
          <p:cNvSpPr txBox="1"/>
          <p:nvPr/>
        </p:nvSpPr>
        <p:spPr>
          <a:xfrm>
            <a:off x="1691680" y="107921"/>
            <a:ext cx="5760640" cy="584775"/>
          </a:xfrm>
          <a:prstGeom prst="rect">
            <a:avLst/>
          </a:prstGeom>
          <a:noFill/>
        </p:spPr>
        <p:txBody>
          <a:bodyPr wrap="square" rtlCol="0">
            <a:spAutoFit/>
          </a:bodyPr>
          <a:lstStyle/>
          <a:p>
            <a:pPr algn="ct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活动一 宝马汽车</a:t>
            </a:r>
          </a:p>
        </p:txBody>
      </p:sp>
      <p:sp>
        <p:nvSpPr>
          <p:cNvPr id="11" name="矩形 10"/>
          <p:cNvSpPr/>
          <p:nvPr/>
        </p:nvSpPr>
        <p:spPr>
          <a:xfrm>
            <a:off x="323528" y="1052736"/>
            <a:ext cx="8496944" cy="1107996"/>
          </a:xfrm>
          <a:prstGeom prst="rect">
            <a:avLst/>
          </a:prstGeom>
        </p:spPr>
        <p:txBody>
          <a:bodyPr wrap="square">
            <a:spAutoFit/>
          </a:bodyPr>
          <a:lstStyle/>
          <a:p>
            <a:r>
              <a:rPr lang="zh-CN" altLang="zh-CN" sz="2200" dirty="0" smtClean="0">
                <a:latin typeface="Adobe 仿宋 Std R" pitchFamily="18" charset="-122"/>
                <a:ea typeface="Adobe 仿宋 Std R" pitchFamily="18" charset="-122"/>
              </a:rPr>
              <a:t>华晨宝马汽车有限公司成立于</a:t>
            </a:r>
            <a:r>
              <a:rPr lang="en-US" altLang="zh-CN" sz="2200" dirty="0" smtClean="0">
                <a:solidFill>
                  <a:srgbClr val="FF0000"/>
                </a:solidFill>
                <a:latin typeface="Adobe 仿宋 Std R" pitchFamily="18" charset="-122"/>
                <a:ea typeface="Adobe 仿宋 Std R" pitchFamily="18" charset="-122"/>
              </a:rPr>
              <a:t>2003</a:t>
            </a:r>
            <a:r>
              <a:rPr lang="zh-CN" altLang="zh-CN" sz="2200" dirty="0" smtClean="0">
                <a:solidFill>
                  <a:srgbClr val="FF0000"/>
                </a:solidFill>
                <a:latin typeface="Adobe 仿宋 Std R" pitchFamily="18" charset="-122"/>
                <a:ea typeface="Adobe 仿宋 Std R" pitchFamily="18" charset="-122"/>
              </a:rPr>
              <a:t>年</a:t>
            </a:r>
            <a:r>
              <a:rPr lang="en-US" altLang="zh-CN" sz="2200" dirty="0" smtClean="0">
                <a:solidFill>
                  <a:srgbClr val="FF0000"/>
                </a:solidFill>
                <a:latin typeface="Adobe 仿宋 Std R" pitchFamily="18" charset="-122"/>
                <a:ea typeface="Adobe 仿宋 Std R" pitchFamily="18" charset="-122"/>
              </a:rPr>
              <a:t>5</a:t>
            </a:r>
            <a:r>
              <a:rPr lang="zh-CN" altLang="zh-CN" sz="2200" dirty="0" smtClean="0">
                <a:solidFill>
                  <a:srgbClr val="FF0000"/>
                </a:solidFill>
                <a:latin typeface="Adobe 仿宋 Std R" pitchFamily="18" charset="-122"/>
                <a:ea typeface="Adobe 仿宋 Std R" pitchFamily="18" charset="-122"/>
              </a:rPr>
              <a:t>月</a:t>
            </a:r>
            <a:r>
              <a:rPr lang="zh-CN" altLang="zh-CN" sz="2200" dirty="0" smtClean="0">
                <a:latin typeface="Adobe 仿宋 Std R" pitchFamily="18" charset="-122"/>
                <a:ea typeface="Adobe 仿宋 Std R" pitchFamily="18" charset="-122"/>
              </a:rPr>
              <a:t>，是</a:t>
            </a:r>
            <a:r>
              <a:rPr lang="zh-CN" altLang="zh-CN" sz="2200" dirty="0" smtClean="0">
                <a:solidFill>
                  <a:srgbClr val="FF0000"/>
                </a:solidFill>
                <a:latin typeface="Adobe 仿宋 Std R" pitchFamily="18" charset="-122"/>
                <a:ea typeface="Adobe 仿宋 Std R" pitchFamily="18" charset="-122"/>
              </a:rPr>
              <a:t>宝马集团</a:t>
            </a:r>
            <a:r>
              <a:rPr lang="zh-CN" altLang="zh-CN" sz="2200" dirty="0" smtClean="0">
                <a:latin typeface="Adobe 仿宋 Std R" pitchFamily="18" charset="-122"/>
                <a:ea typeface="Adobe 仿宋 Std R" pitchFamily="18" charset="-122"/>
              </a:rPr>
              <a:t>和</a:t>
            </a:r>
            <a:r>
              <a:rPr lang="zh-CN" altLang="zh-CN" sz="2200" dirty="0" smtClean="0">
                <a:solidFill>
                  <a:srgbClr val="FF0000"/>
                </a:solidFill>
                <a:latin typeface="Adobe 仿宋 Std R" pitchFamily="18" charset="-122"/>
                <a:ea typeface="Adobe 仿宋 Std R" pitchFamily="18" charset="-122"/>
              </a:rPr>
              <a:t>华晨中国汽车控股有限公司</a:t>
            </a:r>
            <a:r>
              <a:rPr lang="zh-CN" altLang="zh-CN" sz="2200" dirty="0" smtClean="0">
                <a:latin typeface="Adobe 仿宋 Std R" pitchFamily="18" charset="-122"/>
                <a:ea typeface="Adobe 仿宋 Std R" pitchFamily="18" charset="-122"/>
              </a:rPr>
              <a:t>共同设立的合资企业，业务涵盖</a:t>
            </a:r>
            <a:r>
              <a:rPr lang="en-US" altLang="zh-CN" sz="2200" dirty="0" smtClean="0">
                <a:latin typeface="Adobe 仿宋 Std R" pitchFamily="18" charset="-122"/>
                <a:ea typeface="Adobe 仿宋 Std R" pitchFamily="18" charset="-122"/>
              </a:rPr>
              <a:t>BMW</a:t>
            </a:r>
            <a:r>
              <a:rPr lang="zh-CN" altLang="zh-CN" sz="2200" dirty="0" smtClean="0">
                <a:latin typeface="Adobe 仿宋 Std R" pitchFamily="18" charset="-122"/>
                <a:ea typeface="Adobe 仿宋 Std R" pitchFamily="18" charset="-122"/>
              </a:rPr>
              <a:t>品牌汽车的生产、销售和售后服务</a:t>
            </a:r>
            <a:r>
              <a:rPr lang="zh-CN" altLang="zh-CN" sz="2200" dirty="0" smtClean="0">
                <a:latin typeface="Adobe 仿宋 Std R" pitchFamily="18" charset="-122"/>
                <a:ea typeface="Adobe 仿宋 Std R" pitchFamily="18" charset="-122"/>
              </a:rPr>
              <a:t>。</a:t>
            </a:r>
            <a:r>
              <a:rPr lang="zh-CN" altLang="en-US" sz="2200" dirty="0" smtClean="0">
                <a:latin typeface="Adobe 仿宋 Std R" pitchFamily="18" charset="-122"/>
                <a:ea typeface="Adobe 仿宋 Std R" pitchFamily="18" charset="-122"/>
              </a:rPr>
              <a:t>（</a:t>
            </a:r>
            <a:r>
              <a:rPr lang="zh-CN" altLang="en-US" sz="2200" dirty="0" smtClean="0">
                <a:solidFill>
                  <a:srgbClr val="FF0000"/>
                </a:solidFill>
                <a:latin typeface="Adobe 仿宋 Std R" pitchFamily="18" charset="-122"/>
                <a:ea typeface="Adobe 仿宋 Std R" pitchFamily="18" charset="-122"/>
              </a:rPr>
              <a:t>辽宁省沈阳市</a:t>
            </a:r>
            <a:r>
              <a:rPr lang="zh-CN" altLang="en-US" sz="2200" dirty="0" smtClean="0">
                <a:latin typeface="Adobe 仿宋 Std R" pitchFamily="18" charset="-122"/>
                <a:ea typeface="Adobe 仿宋 Std R" pitchFamily="18" charset="-122"/>
              </a:rPr>
              <a:t>）</a:t>
            </a:r>
            <a:endParaRPr lang="en-US" altLang="zh-CN" sz="2200" dirty="0" smtClean="0">
              <a:latin typeface="Adobe 仿宋 Std R" pitchFamily="18" charset="-122"/>
              <a:ea typeface="Adobe 仿宋 Std R" pitchFamily="18" charset="-122"/>
            </a:endParaRPr>
          </a:p>
        </p:txBody>
      </p:sp>
      <p:pic>
        <p:nvPicPr>
          <p:cNvPr id="2050" name="Picture 2"/>
          <p:cNvPicPr>
            <a:picLocks noChangeAspect="1" noChangeArrowheads="1"/>
          </p:cNvPicPr>
          <p:nvPr/>
        </p:nvPicPr>
        <p:blipFill>
          <a:blip r:embed="rId2" cstate="print"/>
          <a:srcRect/>
          <a:stretch>
            <a:fillRect/>
          </a:stretch>
        </p:blipFill>
        <p:spPr bwMode="auto">
          <a:xfrm>
            <a:off x="539552" y="2204864"/>
            <a:ext cx="8136904" cy="3892982"/>
          </a:xfrm>
          <a:prstGeom prst="rect">
            <a:avLst/>
          </a:prstGeom>
          <a:noFill/>
          <a:ln w="9525">
            <a:noFill/>
            <a:miter lim="800000"/>
            <a:headEnd/>
            <a:tailEnd/>
          </a:ln>
        </p:spPr>
      </p:pic>
      <p:sp>
        <p:nvSpPr>
          <p:cNvPr id="12" name="矩形 11"/>
          <p:cNvSpPr/>
          <p:nvPr/>
        </p:nvSpPr>
        <p:spPr>
          <a:xfrm>
            <a:off x="6504964" y="6093296"/>
            <a:ext cx="2171492" cy="400110"/>
          </a:xfrm>
          <a:prstGeom prst="rect">
            <a:avLst/>
          </a:prstGeom>
        </p:spPr>
        <p:txBody>
          <a:bodyPr wrap="none">
            <a:spAutoFit/>
          </a:bodyPr>
          <a:lstStyle/>
          <a:p>
            <a:r>
              <a:rPr lang="en-US" altLang="zh-CN" b="0" dirty="0" smtClean="0">
                <a:latin typeface="Cambria Math" pitchFamily="18" charset="0"/>
                <a:ea typeface="Cambria Math" pitchFamily="18" charset="0"/>
              </a:rPr>
              <a:t>www.bmw.com.cn</a:t>
            </a:r>
            <a:endParaRPr lang="zh-CN" altLang="en-US" b="0" dirty="0">
              <a:latin typeface="Cambria Math" pitchFamily="18" charset="0"/>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9144000" cy="762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9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grpSp>
        <p:nvGrpSpPr>
          <p:cNvPr id="2" name="组合 8"/>
          <p:cNvGrpSpPr>
            <a:grpSpLocks/>
          </p:cNvGrpSpPr>
          <p:nvPr/>
        </p:nvGrpSpPr>
        <p:grpSpPr bwMode="auto">
          <a:xfrm>
            <a:off x="-1588" y="6450013"/>
            <a:ext cx="9145588" cy="431800"/>
            <a:chOff x="-2241" y="6450568"/>
            <a:chExt cx="9146241" cy="430887"/>
          </a:xfrm>
        </p:grpSpPr>
        <p:sp>
          <p:nvSpPr>
            <p:cNvPr id="10" name="矩形​​ 9"/>
            <p:cNvSpPr/>
            <p:nvPr/>
          </p:nvSpPr>
          <p:spPr>
            <a:xfrm>
              <a:off x="-2241" y="6468960"/>
              <a:ext cx="9144000" cy="381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8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sp>
          <p:nvSpPr>
            <p:cNvPr id="3085" name="TextBox 10"/>
            <p:cNvSpPr txBox="1">
              <a:spLocks noChangeArrowheads="1"/>
            </p:cNvSpPr>
            <p:nvPr/>
          </p:nvSpPr>
          <p:spPr bwMode="auto">
            <a:xfrm>
              <a:off x="8965" y="6491662"/>
              <a:ext cx="3346598" cy="307777"/>
            </a:xfrm>
            <a:prstGeom prst="rect">
              <a:avLst/>
            </a:prstGeom>
            <a:noFill/>
            <a:ln w="9525">
              <a:noFill/>
              <a:miter lim="800000"/>
              <a:headEnd/>
              <a:tailEnd/>
            </a:ln>
          </p:spPr>
          <p:txBody>
            <a:bodyPr>
              <a:spAutoFit/>
            </a:bodyPr>
            <a:lstStyle/>
            <a:p>
              <a:r>
                <a:rPr lang="en-US" altLang="zh-CN" sz="1400">
                  <a:solidFill>
                    <a:srgbClr val="000000"/>
                  </a:solidFill>
                  <a:latin typeface="Times New Roman" pitchFamily="18" charset="0"/>
                  <a:cs typeface="Times New Roman" pitchFamily="18" charset="0"/>
                </a:rPr>
                <a:t>Copyright @ Fang Shonvon,2011</a:t>
              </a:r>
              <a:endParaRPr lang="zh-CN" altLang="en-US" sz="1400">
                <a:solidFill>
                  <a:srgbClr val="000000"/>
                </a:solidFill>
                <a:latin typeface="Times New Roman" pitchFamily="18" charset="0"/>
                <a:ea typeface="宋体" charset="-122"/>
                <a:cs typeface="Times New Roman" pitchFamily="18" charset="0"/>
              </a:endParaRPr>
            </a:p>
          </p:txBody>
        </p:sp>
        <p:sp>
          <p:nvSpPr>
            <p:cNvPr id="3086" name="矩形​​ 11"/>
            <p:cNvSpPr>
              <a:spLocks noChangeArrowheads="1"/>
            </p:cNvSpPr>
            <p:nvPr/>
          </p:nvSpPr>
          <p:spPr bwMode="auto">
            <a:xfrm>
              <a:off x="4572000" y="6450568"/>
              <a:ext cx="4572000" cy="430887"/>
            </a:xfrm>
            <a:prstGeom prst="rect">
              <a:avLst/>
            </a:prstGeom>
            <a:noFill/>
            <a:ln w="9525">
              <a:noFill/>
              <a:miter lim="800000"/>
              <a:headEnd/>
              <a:tailEnd/>
            </a:ln>
          </p:spPr>
          <p:txBody>
            <a:bodyPr>
              <a:spAutoFit/>
            </a:bodyPr>
            <a:lstStyle/>
            <a:p>
              <a:r>
                <a:rPr lang="de-DE" altLang="zh-CN" sz="1100">
                  <a:solidFill>
                    <a:srgbClr val="000000"/>
                  </a:solidFill>
                  <a:latin typeface="微软雅黑" pitchFamily="34" charset="-122"/>
                </a:rPr>
                <a:t>Mechanische und electronnic Konstruktionsabteilung, Quzhou Hochschule für Technologie, Quzhou,324000</a:t>
              </a:r>
              <a:endParaRPr lang="zh-CN" altLang="en-US" sz="1100">
                <a:solidFill>
                  <a:srgbClr val="000000"/>
                </a:solidFill>
                <a:ea typeface="宋体" charset="-122"/>
              </a:endParaRPr>
            </a:p>
          </p:txBody>
        </p:sp>
      </p:grpSp>
      <p:sp>
        <p:nvSpPr>
          <p:cNvPr id="9" name="TextBox 8"/>
          <p:cNvSpPr txBox="1"/>
          <p:nvPr/>
        </p:nvSpPr>
        <p:spPr>
          <a:xfrm>
            <a:off x="1691680" y="107921"/>
            <a:ext cx="5760640" cy="584775"/>
          </a:xfrm>
          <a:prstGeom prst="rect">
            <a:avLst/>
          </a:prstGeom>
          <a:noFill/>
        </p:spPr>
        <p:txBody>
          <a:bodyPr wrap="square" rtlCol="0">
            <a:spAutoFit/>
          </a:bodyPr>
          <a:lstStyle/>
          <a:p>
            <a:pPr algn="ct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活动二 </a:t>
            </a: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奔驰</a:t>
            </a: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汽车</a:t>
            </a:r>
            <a:endPar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endParaRPr>
          </a:p>
        </p:txBody>
      </p:sp>
      <p:sp>
        <p:nvSpPr>
          <p:cNvPr id="13" name="矩形 12"/>
          <p:cNvSpPr/>
          <p:nvPr/>
        </p:nvSpPr>
        <p:spPr>
          <a:xfrm>
            <a:off x="395536" y="980728"/>
            <a:ext cx="5976664" cy="4093428"/>
          </a:xfrm>
          <a:prstGeom prst="rect">
            <a:avLst/>
          </a:prstGeom>
        </p:spPr>
        <p:txBody>
          <a:bodyPr wrap="square">
            <a:spAutoFit/>
          </a:bodyPr>
          <a:lstStyle/>
          <a:p>
            <a:pPr marL="533400" indent="-533400">
              <a:buFontTx/>
              <a:buNone/>
            </a:pPr>
            <a:r>
              <a:rPr lang="zh-CN" altLang="en-US" dirty="0" smtClean="0">
                <a:latin typeface="Adobe 仿宋 Std R" pitchFamily="18" charset="-122"/>
                <a:ea typeface="Adobe 仿宋 Std R" pitchFamily="18" charset="-122"/>
              </a:rPr>
              <a:t>1844年11月25</a:t>
            </a:r>
            <a:r>
              <a:rPr lang="zh-CN" altLang="en-US" dirty="0" smtClean="0">
                <a:latin typeface="Adobe 仿宋 Std R" pitchFamily="18" charset="-122"/>
                <a:ea typeface="Adobe 仿宋 Std R" pitchFamily="18" charset="-122"/>
              </a:rPr>
              <a:t>日出</a:t>
            </a:r>
            <a:r>
              <a:rPr lang="zh-CN" altLang="en-US" dirty="0" smtClean="0">
                <a:latin typeface="Adobe 仿宋 Std R" pitchFamily="18" charset="-122"/>
                <a:ea typeface="Adobe 仿宋 Std R" pitchFamily="18" charset="-122"/>
              </a:rPr>
              <a:t>生于</a:t>
            </a:r>
            <a:r>
              <a:rPr lang="en-US" altLang="zh-CN" dirty="0" smtClean="0">
                <a:solidFill>
                  <a:srgbClr val="FF0000"/>
                </a:solidFill>
                <a:latin typeface="Adobe 仿宋 Std R" pitchFamily="18" charset="-122"/>
                <a:ea typeface="Adobe 仿宋 Std R" pitchFamily="18" charset="-122"/>
              </a:rPr>
              <a:t>Karlsruhe</a:t>
            </a:r>
          </a:p>
          <a:p>
            <a:pPr marL="533400" indent="-533400">
              <a:buFontTx/>
              <a:buNone/>
            </a:pPr>
            <a:r>
              <a:rPr lang="en-US" altLang="zh-CN" dirty="0" smtClean="0">
                <a:latin typeface="Adobe 仿宋 Std R" pitchFamily="18" charset="-122"/>
                <a:ea typeface="Adobe 仿宋 Std R" pitchFamily="18" charset="-122"/>
              </a:rPr>
              <a:t>1886</a:t>
            </a:r>
            <a:r>
              <a:rPr lang="zh-CN" altLang="en-US" dirty="0" smtClean="0">
                <a:latin typeface="Adobe 仿宋 Std R" pitchFamily="18" charset="-122"/>
                <a:ea typeface="Adobe 仿宋 Std R" pitchFamily="18" charset="-122"/>
              </a:rPr>
              <a:t>获得</a:t>
            </a:r>
            <a:r>
              <a:rPr lang="zh-CN" altLang="en-US" dirty="0" smtClean="0">
                <a:latin typeface="Adobe 仿宋 Std R" pitchFamily="18" charset="-122"/>
                <a:ea typeface="Adobe 仿宋 Std R" pitchFamily="18" charset="-122"/>
              </a:rPr>
              <a:t>汽车发动机专利权(</a:t>
            </a:r>
            <a:r>
              <a:rPr lang="en-US" altLang="zh-CN" dirty="0" smtClean="0">
                <a:solidFill>
                  <a:srgbClr val="FF0000"/>
                </a:solidFill>
                <a:latin typeface="Adobe 仿宋 Std R" pitchFamily="18" charset="-122"/>
                <a:ea typeface="Adobe 仿宋 Std R" pitchFamily="18" charset="-122"/>
              </a:rPr>
              <a:t>Patent 37 435</a:t>
            </a:r>
            <a:r>
              <a:rPr lang="en-US" altLang="zh-CN" dirty="0" smtClean="0">
                <a:latin typeface="Adobe 仿宋 Std R" pitchFamily="18" charset="-122"/>
                <a:ea typeface="Adobe 仿宋 Std R" pitchFamily="18" charset="-122"/>
              </a:rPr>
              <a:t>),</a:t>
            </a:r>
          </a:p>
          <a:p>
            <a:pPr marL="533400" indent="-533400">
              <a:buFontTx/>
              <a:buNone/>
            </a:pPr>
            <a:r>
              <a:rPr lang="zh-CN" altLang="en-US" dirty="0" smtClean="0">
                <a:latin typeface="Adobe 仿宋 Std R" pitchFamily="18" charset="-122"/>
                <a:ea typeface="Adobe 仿宋 Std R" pitchFamily="18" charset="-122"/>
              </a:rPr>
              <a:t>使</a:t>
            </a:r>
            <a:r>
              <a:rPr lang="zh-CN" altLang="en-US" dirty="0" smtClean="0">
                <a:latin typeface="Adobe 仿宋 Std R" pitchFamily="18" charset="-122"/>
                <a:ea typeface="Adobe 仿宋 Std R" pitchFamily="18" charset="-122"/>
              </a:rPr>
              <a:t>第一辆 奔驰小轿车公布于</a:t>
            </a:r>
            <a:r>
              <a:rPr lang="zh-CN" altLang="en-US" dirty="0" smtClean="0">
                <a:latin typeface="Adobe 仿宋 Std R" pitchFamily="18" charset="-122"/>
                <a:ea typeface="Adobe 仿宋 Std R" pitchFamily="18" charset="-122"/>
              </a:rPr>
              <a:t>世</a:t>
            </a:r>
            <a:endParaRPr lang="zh-CN" altLang="en-US" dirty="0" smtClean="0">
              <a:latin typeface="Adobe 仿宋 Std R" pitchFamily="18" charset="-122"/>
              <a:ea typeface="Adobe 仿宋 Std R" pitchFamily="18" charset="-122"/>
            </a:endParaRPr>
          </a:p>
          <a:p>
            <a:pPr marL="533400" indent="-533400">
              <a:buFontTx/>
              <a:buAutoNum type="arabicPlain" startAt="1871"/>
            </a:pPr>
            <a:r>
              <a:rPr lang="en-US" altLang="zh-CN" dirty="0" smtClean="0">
                <a:latin typeface="Adobe 仿宋 Std R" pitchFamily="18" charset="-122"/>
                <a:ea typeface="Adobe 仿宋 Std R" pitchFamily="18" charset="-122"/>
              </a:rPr>
              <a:t>Benz</a:t>
            </a:r>
            <a:r>
              <a:rPr lang="zh-CN" altLang="en-US" dirty="0" smtClean="0">
                <a:latin typeface="Adobe 仿宋 Std R" pitchFamily="18" charset="-122"/>
                <a:ea typeface="Adobe 仿宋 Std R" pitchFamily="18" charset="-122"/>
              </a:rPr>
              <a:t>建立了第一家个人公司</a:t>
            </a:r>
            <a:r>
              <a:rPr lang="zh-CN" altLang="en-US" dirty="0" smtClean="0">
                <a:latin typeface="Adobe 仿宋 Std R" pitchFamily="18" charset="-122"/>
                <a:ea typeface="Adobe 仿宋 Std R" pitchFamily="18" charset="-122"/>
              </a:rPr>
              <a:t>。</a:t>
            </a:r>
            <a:endParaRPr lang="zh-CN" altLang="en-US" dirty="0" smtClean="0">
              <a:latin typeface="Adobe 仿宋 Std R" pitchFamily="18" charset="-122"/>
              <a:ea typeface="Adobe 仿宋 Std R" pitchFamily="18" charset="-122"/>
            </a:endParaRPr>
          </a:p>
          <a:p>
            <a:pPr marL="533400" indent="-533400">
              <a:buFontTx/>
              <a:buNone/>
            </a:pPr>
            <a:r>
              <a:rPr lang="zh-CN" altLang="en-US" dirty="0" smtClean="0">
                <a:latin typeface="Adobe 仿宋 Std R" pitchFamily="18" charset="-122"/>
                <a:ea typeface="Adobe 仿宋 Std R" pitchFamily="18" charset="-122"/>
              </a:rPr>
              <a:t>1877潜心</a:t>
            </a:r>
            <a:r>
              <a:rPr lang="zh-CN" altLang="en-US" dirty="0" smtClean="0">
                <a:latin typeface="Adobe 仿宋 Std R" pitchFamily="18" charset="-122"/>
                <a:ea typeface="Adobe 仿宋 Std R" pitchFamily="18" charset="-122"/>
              </a:rPr>
              <a:t>研制两冲程车模, 后来获得四冲程车的</a:t>
            </a:r>
            <a:r>
              <a:rPr lang="zh-CN" altLang="en-US" dirty="0" smtClean="0">
                <a:latin typeface="Adobe 仿宋 Std R" pitchFamily="18" charset="-122"/>
                <a:ea typeface="Adobe 仿宋 Std R" pitchFamily="18" charset="-122"/>
              </a:rPr>
              <a:t>专利权</a:t>
            </a:r>
            <a:endParaRPr lang="en-US" altLang="zh-CN" dirty="0" smtClean="0">
              <a:latin typeface="Adobe 仿宋 Std R" pitchFamily="18" charset="-122"/>
              <a:ea typeface="Adobe 仿宋 Std R" pitchFamily="18" charset="-122"/>
            </a:endParaRPr>
          </a:p>
          <a:p>
            <a:pPr marL="533400" indent="-533400">
              <a:buFontTx/>
              <a:buNone/>
            </a:pPr>
            <a:r>
              <a:rPr lang="en-US" altLang="zh-CN" dirty="0" smtClean="0">
                <a:latin typeface="Adobe 仿宋 Std R" pitchFamily="18" charset="-122"/>
                <a:ea typeface="Adobe 仿宋 Std R" pitchFamily="18" charset="-122"/>
              </a:rPr>
              <a:t>1894-1901</a:t>
            </a:r>
            <a:r>
              <a:rPr lang="zh-CN" altLang="en-US" dirty="0" smtClean="0">
                <a:latin typeface="Adobe 仿宋 Std R" pitchFamily="18" charset="-122"/>
                <a:ea typeface="Adobe 仿宋 Std R" pitchFamily="18" charset="-122"/>
              </a:rPr>
              <a:t>大约</a:t>
            </a:r>
            <a:r>
              <a:rPr lang="zh-CN" altLang="en-US" dirty="0" smtClean="0">
                <a:latin typeface="Adobe 仿宋 Std R" pitchFamily="18" charset="-122"/>
                <a:ea typeface="Adobe 仿宋 Std R" pitchFamily="18" charset="-122"/>
              </a:rPr>
              <a:t>由</a:t>
            </a:r>
            <a:r>
              <a:rPr lang="en-US" altLang="zh-CN" dirty="0" smtClean="0">
                <a:latin typeface="Adobe 仿宋 Std R" pitchFamily="18" charset="-122"/>
                <a:ea typeface="Adobe 仿宋 Std R" pitchFamily="18" charset="-122"/>
              </a:rPr>
              <a:t>1200</a:t>
            </a:r>
            <a:r>
              <a:rPr lang="zh-CN" altLang="en-US" dirty="0" smtClean="0">
                <a:latin typeface="Adobe 仿宋 Std R" pitchFamily="18" charset="-122"/>
                <a:ea typeface="Adobe 仿宋 Std R" pitchFamily="18" charset="-122"/>
              </a:rPr>
              <a:t>个部件组成的奔驰 </a:t>
            </a:r>
            <a:r>
              <a:rPr lang="zh-CN" altLang="en-US" dirty="0" smtClean="0">
                <a:latin typeface="Adobe 仿宋 Std R" pitchFamily="18" charset="-122"/>
                <a:ea typeface="Adobe 仿宋 Std R" pitchFamily="18" charset="-122"/>
              </a:rPr>
              <a:t>“</a:t>
            </a:r>
            <a:r>
              <a:rPr lang="en-US" altLang="zh-CN" dirty="0" err="1" smtClean="0">
                <a:latin typeface="Adobe 仿宋 Std R" pitchFamily="18" charset="-122"/>
                <a:ea typeface="Adobe 仿宋 Std R" pitchFamily="18" charset="-122"/>
              </a:rPr>
              <a:t>Velo</a:t>
            </a:r>
            <a:r>
              <a:rPr lang="en-US" altLang="zh-CN" dirty="0" smtClean="0">
                <a:latin typeface="Adobe 仿宋 Std R" pitchFamily="18" charset="-122"/>
                <a:ea typeface="Adobe 仿宋 Std R" pitchFamily="18" charset="-122"/>
              </a:rPr>
              <a:t>”</a:t>
            </a:r>
            <a:r>
              <a:rPr lang="zh-CN" altLang="en-US" dirty="0" smtClean="0">
                <a:latin typeface="Adobe 仿宋 Std R" pitchFamily="18" charset="-122"/>
                <a:ea typeface="Adobe 仿宋 Std R" pitchFamily="18" charset="-122"/>
              </a:rPr>
              <a:t>小汽车问世</a:t>
            </a:r>
            <a:r>
              <a:rPr lang="en-US" altLang="zh-CN" dirty="0" smtClean="0">
                <a:latin typeface="Adobe 仿宋 Std R" pitchFamily="18" charset="-122"/>
                <a:ea typeface="Adobe 仿宋 Std R" pitchFamily="18" charset="-122"/>
              </a:rPr>
              <a:t>,“</a:t>
            </a:r>
            <a:r>
              <a:rPr lang="en-US" altLang="zh-CN" dirty="0" err="1" smtClean="0">
                <a:latin typeface="Adobe 仿宋 Std R" pitchFamily="18" charset="-122"/>
                <a:ea typeface="Adobe 仿宋 Std R" pitchFamily="18" charset="-122"/>
              </a:rPr>
              <a:t>Benz&amp;Co</a:t>
            </a:r>
            <a:r>
              <a:rPr lang="en-US" altLang="zh-CN" dirty="0" smtClean="0">
                <a:latin typeface="Adobe 仿宋 Std R" pitchFamily="18" charset="-122"/>
                <a:ea typeface="Adobe 仿宋 Std R" pitchFamily="18" charset="-122"/>
              </a:rPr>
              <a:t>”</a:t>
            </a:r>
            <a:r>
              <a:rPr lang="zh-CN" altLang="en-US" dirty="0" smtClean="0">
                <a:latin typeface="Adobe 仿宋 Std R" pitchFamily="18" charset="-122"/>
                <a:ea typeface="Adobe 仿宋 Std R" pitchFamily="18" charset="-122"/>
              </a:rPr>
              <a:t>公司</a:t>
            </a:r>
            <a:r>
              <a:rPr lang="zh-CN" altLang="en-US" dirty="0" smtClean="0">
                <a:latin typeface="Adobe 仿宋 Std R" pitchFamily="18" charset="-122"/>
                <a:ea typeface="Adobe 仿宋 Std R" pitchFamily="18" charset="-122"/>
              </a:rPr>
              <a:t>成为世界上最主要的汽车</a:t>
            </a:r>
            <a:r>
              <a:rPr lang="zh-CN" altLang="en-US" dirty="0" smtClean="0">
                <a:latin typeface="Adobe 仿宋 Std R" pitchFamily="18" charset="-122"/>
                <a:ea typeface="Adobe 仿宋 Std R" pitchFamily="18" charset="-122"/>
              </a:rPr>
              <a:t>制造商在</a:t>
            </a:r>
            <a:r>
              <a:rPr lang="zh-CN" altLang="en-US" dirty="0" smtClean="0">
                <a:latin typeface="Adobe 仿宋 Std R" pitchFamily="18" charset="-122"/>
                <a:ea typeface="Adobe 仿宋 Std R" pitchFamily="18" charset="-122"/>
              </a:rPr>
              <a:t>这年</a:t>
            </a:r>
            <a:r>
              <a:rPr lang="en-US" altLang="zh-CN" dirty="0" smtClean="0">
                <a:latin typeface="Adobe 仿宋 Std R" pitchFamily="18" charset="-122"/>
                <a:ea typeface="Adobe 仿宋 Std R" pitchFamily="18" charset="-122"/>
              </a:rPr>
              <a:t>, Benz</a:t>
            </a:r>
            <a:r>
              <a:rPr lang="zh-CN" altLang="en-US" dirty="0" smtClean="0">
                <a:latin typeface="Adobe 仿宋 Std R" pitchFamily="18" charset="-122"/>
                <a:ea typeface="Adobe 仿宋 Std R" pitchFamily="18" charset="-122"/>
              </a:rPr>
              <a:t>公司制造</a:t>
            </a:r>
            <a:r>
              <a:rPr lang="en-US" altLang="zh-CN" dirty="0" smtClean="0">
                <a:latin typeface="Adobe 仿宋 Std R" pitchFamily="18" charset="-122"/>
                <a:ea typeface="Adobe 仿宋 Std R" pitchFamily="18" charset="-122"/>
              </a:rPr>
              <a:t>572</a:t>
            </a:r>
            <a:r>
              <a:rPr lang="zh-CN" altLang="en-US" dirty="0" smtClean="0">
                <a:latin typeface="Adobe 仿宋 Std R" pitchFamily="18" charset="-122"/>
                <a:ea typeface="Adobe 仿宋 Std R" pitchFamily="18" charset="-122"/>
              </a:rPr>
              <a:t>辆</a:t>
            </a:r>
            <a:r>
              <a:rPr lang="zh-CN" altLang="en-US" dirty="0" smtClean="0">
                <a:latin typeface="Adobe 仿宋 Std R" pitchFamily="18" charset="-122"/>
                <a:ea typeface="Adobe 仿宋 Std R" pitchFamily="18" charset="-122"/>
              </a:rPr>
              <a:t>小汽车“</a:t>
            </a:r>
            <a:r>
              <a:rPr lang="en-US" altLang="zh-CN" dirty="0" err="1" smtClean="0">
                <a:latin typeface="Adobe 仿宋 Std R" pitchFamily="18" charset="-122"/>
                <a:ea typeface="Adobe 仿宋 Std R" pitchFamily="18" charset="-122"/>
              </a:rPr>
              <a:t>Benz&amp;Co</a:t>
            </a:r>
            <a:r>
              <a:rPr lang="en-US" altLang="zh-CN" dirty="0" smtClean="0">
                <a:latin typeface="Adobe 仿宋 Std R" pitchFamily="18" charset="-122"/>
                <a:ea typeface="Adobe 仿宋 Std R" pitchFamily="18" charset="-122"/>
              </a:rPr>
              <a:t>” </a:t>
            </a:r>
            <a:r>
              <a:rPr lang="zh-CN" altLang="en-US" dirty="0" smtClean="0">
                <a:latin typeface="Adobe 仿宋 Std R" pitchFamily="18" charset="-122"/>
                <a:ea typeface="Adobe 仿宋 Std R" pitchFamily="18" charset="-122"/>
              </a:rPr>
              <a:t>公司转变成为一家股份制</a:t>
            </a:r>
            <a:r>
              <a:rPr lang="zh-CN" altLang="en-US" dirty="0" smtClean="0">
                <a:latin typeface="Adobe 仿宋 Std R" pitchFamily="18" charset="-122"/>
                <a:ea typeface="Adobe 仿宋 Std R" pitchFamily="18" charset="-122"/>
              </a:rPr>
              <a:t>公司。</a:t>
            </a:r>
            <a:endParaRPr lang="zh-CN" altLang="en-US" dirty="0" smtClean="0">
              <a:latin typeface="Adobe 仿宋 Std R" pitchFamily="18" charset="-122"/>
              <a:ea typeface="Adobe 仿宋 Std R" pitchFamily="18" charset="-122"/>
            </a:endParaRPr>
          </a:p>
          <a:p>
            <a:pPr marL="533400" indent="-533400">
              <a:buFontTx/>
              <a:buNone/>
            </a:pPr>
            <a:r>
              <a:rPr lang="en-US" altLang="zh-CN" dirty="0" smtClean="0">
                <a:latin typeface="Adobe 仿宋 Std R" pitchFamily="18" charset="-122"/>
                <a:ea typeface="Adobe 仿宋 Std R" pitchFamily="18" charset="-122"/>
              </a:rPr>
              <a:t>1903</a:t>
            </a:r>
            <a:r>
              <a:rPr lang="zh-CN" altLang="en-US" dirty="0" smtClean="0">
                <a:latin typeface="Adobe 仿宋 Std R" pitchFamily="18" charset="-122"/>
                <a:ea typeface="Adobe 仿宋 Std R" pitchFamily="18" charset="-122"/>
              </a:rPr>
              <a:t>年</a:t>
            </a:r>
            <a:r>
              <a:rPr lang="en-US" altLang="zh-CN" dirty="0" smtClean="0">
                <a:latin typeface="Adobe 仿宋 Std R" pitchFamily="18" charset="-122"/>
                <a:ea typeface="Adobe 仿宋 Std R" pitchFamily="18" charset="-122"/>
              </a:rPr>
              <a:t>1</a:t>
            </a:r>
            <a:r>
              <a:rPr lang="zh-CN" altLang="en-US" dirty="0" smtClean="0">
                <a:latin typeface="Adobe 仿宋 Std R" pitchFamily="18" charset="-122"/>
                <a:ea typeface="Adobe 仿宋 Std R" pitchFamily="18" charset="-122"/>
              </a:rPr>
              <a:t>月</a:t>
            </a:r>
            <a:r>
              <a:rPr lang="en-US" altLang="zh-CN" dirty="0" smtClean="0">
                <a:latin typeface="Adobe 仿宋 Std R" pitchFamily="18" charset="-122"/>
                <a:ea typeface="Adobe 仿宋 Std R" pitchFamily="18" charset="-122"/>
              </a:rPr>
              <a:t>24</a:t>
            </a:r>
            <a:r>
              <a:rPr lang="zh-CN" altLang="en-US" dirty="0" smtClean="0">
                <a:latin typeface="Adobe 仿宋 Std R" pitchFamily="18" charset="-122"/>
                <a:ea typeface="Adobe 仿宋 Std R" pitchFamily="18" charset="-122"/>
              </a:rPr>
              <a:t>日    </a:t>
            </a:r>
            <a:r>
              <a:rPr lang="en-US" altLang="zh-CN" dirty="0" smtClean="0">
                <a:latin typeface="Adobe 仿宋 Std R" pitchFamily="18" charset="-122"/>
                <a:ea typeface="Adobe 仿宋 Std R" pitchFamily="18" charset="-122"/>
              </a:rPr>
              <a:t>Karl Benz</a:t>
            </a:r>
            <a:r>
              <a:rPr lang="zh-CN" altLang="en-US" dirty="0" smtClean="0">
                <a:latin typeface="Adobe 仿宋 Std R" pitchFamily="18" charset="-122"/>
                <a:ea typeface="Adobe 仿宋 Std R" pitchFamily="18" charset="-122"/>
              </a:rPr>
              <a:t>辞去公司主要职务</a:t>
            </a:r>
            <a:r>
              <a:rPr lang="en-US" altLang="zh-CN" dirty="0" smtClean="0">
                <a:latin typeface="Adobe 仿宋 Std R" pitchFamily="18" charset="-122"/>
                <a:ea typeface="Adobe 仿宋 Std R" pitchFamily="18" charset="-122"/>
              </a:rPr>
              <a:t>,</a:t>
            </a:r>
            <a:r>
              <a:rPr lang="zh-CN" altLang="en-US" dirty="0" smtClean="0">
                <a:latin typeface="Adobe 仿宋 Std R" pitchFamily="18" charset="-122"/>
                <a:ea typeface="Adobe 仿宋 Std R" pitchFamily="18" charset="-122"/>
              </a:rPr>
              <a:t>而</a:t>
            </a:r>
            <a:r>
              <a:rPr lang="zh-CN" altLang="en-US" dirty="0" smtClean="0">
                <a:latin typeface="Adobe 仿宋 Std R" pitchFamily="18" charset="-122"/>
                <a:ea typeface="Adobe 仿宋 Std R" pitchFamily="18" charset="-122"/>
              </a:rPr>
              <a:t>在监管</a:t>
            </a:r>
            <a:r>
              <a:rPr lang="zh-CN" altLang="en-US" dirty="0" smtClean="0">
                <a:latin typeface="Adobe 仿宋 Std R" pitchFamily="18" charset="-122"/>
                <a:ea typeface="Adobe 仿宋 Std R" pitchFamily="18" charset="-122"/>
              </a:rPr>
              <a:t>理事会</a:t>
            </a:r>
            <a:r>
              <a:rPr lang="zh-CN" altLang="en-US" dirty="0" smtClean="0">
                <a:latin typeface="Adobe 仿宋 Std R" pitchFamily="18" charset="-122"/>
                <a:ea typeface="Adobe 仿宋 Std R" pitchFamily="18" charset="-122"/>
              </a:rPr>
              <a:t>任职。</a:t>
            </a:r>
            <a:endParaRPr lang="en-US" altLang="zh-CN" dirty="0" smtClean="0">
              <a:latin typeface="Adobe 仿宋 Std R" pitchFamily="18" charset="-122"/>
              <a:ea typeface="Adobe 仿宋 Std R" pitchFamily="18" charset="-122"/>
            </a:endParaRPr>
          </a:p>
        </p:txBody>
      </p:sp>
      <p:sp>
        <p:nvSpPr>
          <p:cNvPr id="14" name="矩形 13"/>
          <p:cNvSpPr/>
          <p:nvPr/>
        </p:nvSpPr>
        <p:spPr>
          <a:xfrm>
            <a:off x="395536" y="5057889"/>
            <a:ext cx="8748464" cy="1323439"/>
          </a:xfrm>
          <a:prstGeom prst="rect">
            <a:avLst/>
          </a:prstGeom>
        </p:spPr>
        <p:txBody>
          <a:bodyPr wrap="square">
            <a:spAutoFit/>
          </a:bodyPr>
          <a:lstStyle/>
          <a:p>
            <a:pPr marL="533400" indent="-533400"/>
            <a:r>
              <a:rPr lang="en-US" altLang="zh-CN" dirty="0" smtClean="0">
                <a:latin typeface="Adobe 仿宋 Std R" pitchFamily="18" charset="-122"/>
                <a:ea typeface="Adobe 仿宋 Std R" pitchFamily="18" charset="-122"/>
              </a:rPr>
              <a:t>1904</a:t>
            </a:r>
            <a:r>
              <a:rPr lang="zh-CN" altLang="en-US" dirty="0" smtClean="0">
                <a:latin typeface="Adobe 仿宋 Std R" pitchFamily="18" charset="-122"/>
                <a:ea typeface="Adobe 仿宋 Std R" pitchFamily="18" charset="-122"/>
              </a:rPr>
              <a:t>年底奔驰小汽车销售总数达到</a:t>
            </a:r>
            <a:r>
              <a:rPr lang="en-US" altLang="zh-CN" dirty="0" smtClean="0">
                <a:latin typeface="Adobe 仿宋 Std R" pitchFamily="18" charset="-122"/>
                <a:ea typeface="Adobe 仿宋 Std R" pitchFamily="18" charset="-122"/>
              </a:rPr>
              <a:t>3480 </a:t>
            </a:r>
            <a:r>
              <a:rPr lang="zh-CN" altLang="en-US" dirty="0" smtClean="0">
                <a:latin typeface="Adobe 仿宋 Std R" pitchFamily="18" charset="-122"/>
                <a:ea typeface="Adobe 仿宋 Std R" pitchFamily="18" charset="-122"/>
              </a:rPr>
              <a:t>辆</a:t>
            </a:r>
            <a:r>
              <a:rPr lang="zh-CN" altLang="en-US" dirty="0" smtClean="0">
                <a:latin typeface="Adobe 仿宋 Std R" pitchFamily="18" charset="-122"/>
                <a:ea typeface="Adobe 仿宋 Std R" pitchFamily="18" charset="-122"/>
              </a:rPr>
              <a:t>在</a:t>
            </a:r>
            <a:r>
              <a:rPr lang="en-US" altLang="zh-CN" dirty="0" smtClean="0">
                <a:latin typeface="Adobe 仿宋 Std R" pitchFamily="18" charset="-122"/>
                <a:ea typeface="Adobe 仿宋 Std R" pitchFamily="18" charset="-122"/>
              </a:rPr>
              <a:t>Ladenburg ,Karl Benz </a:t>
            </a:r>
            <a:r>
              <a:rPr lang="zh-CN" altLang="en-US" dirty="0" smtClean="0">
                <a:latin typeface="Adobe 仿宋 Std R" pitchFamily="18" charset="-122"/>
                <a:ea typeface="Adobe 仿宋 Std R" pitchFamily="18" charset="-122"/>
              </a:rPr>
              <a:t>与其儿子 </a:t>
            </a:r>
            <a:r>
              <a:rPr lang="en-US" altLang="zh-CN" dirty="0" err="1" smtClean="0">
                <a:latin typeface="Adobe 仿宋 Std R" pitchFamily="18" charset="-122"/>
                <a:ea typeface="Adobe 仿宋 Std R" pitchFamily="18" charset="-122"/>
              </a:rPr>
              <a:t>Eugen</a:t>
            </a:r>
            <a:r>
              <a:rPr lang="en-US" altLang="zh-CN" dirty="0" smtClean="0">
                <a:latin typeface="Adobe 仿宋 Std R" pitchFamily="18" charset="-122"/>
                <a:ea typeface="Adobe 仿宋 Std R" pitchFamily="18" charset="-122"/>
              </a:rPr>
              <a:t> </a:t>
            </a:r>
            <a:r>
              <a:rPr lang="zh-CN" altLang="en-US" dirty="0" smtClean="0">
                <a:latin typeface="Adobe 仿宋 Std R" pitchFamily="18" charset="-122"/>
                <a:ea typeface="Adobe 仿宋 Std R" pitchFamily="18" charset="-122"/>
              </a:rPr>
              <a:t>组建 “</a:t>
            </a:r>
            <a:r>
              <a:rPr lang="en-US" altLang="zh-CN" dirty="0" smtClean="0">
                <a:latin typeface="Adobe 仿宋 Std R" pitchFamily="18" charset="-122"/>
                <a:ea typeface="Adobe 仿宋 Std R" pitchFamily="18" charset="-122"/>
              </a:rPr>
              <a:t>Carl Benz </a:t>
            </a:r>
            <a:r>
              <a:rPr lang="en-US" altLang="zh-CN" dirty="0" err="1" smtClean="0">
                <a:latin typeface="Adobe 仿宋 Std R" pitchFamily="18" charset="-122"/>
                <a:ea typeface="Adobe 仿宋 Std R" pitchFamily="18" charset="-122"/>
              </a:rPr>
              <a:t>Sohne</a:t>
            </a:r>
            <a:r>
              <a:rPr lang="en-US" altLang="zh-CN" dirty="0" smtClean="0">
                <a:latin typeface="Adobe 仿宋 Std R" pitchFamily="18" charset="-122"/>
                <a:ea typeface="Adobe 仿宋 Std R" pitchFamily="18" charset="-122"/>
              </a:rPr>
              <a:t>” </a:t>
            </a:r>
            <a:r>
              <a:rPr lang="zh-CN" altLang="en-US" dirty="0" smtClean="0">
                <a:latin typeface="Adobe 仿宋 Std R" pitchFamily="18" charset="-122"/>
                <a:ea typeface="Adobe 仿宋 Std R" pitchFamily="18" charset="-122"/>
              </a:rPr>
              <a:t>公司</a:t>
            </a:r>
            <a:r>
              <a:rPr lang="en-US" altLang="zh-CN" dirty="0" smtClean="0">
                <a:latin typeface="Adobe 仿宋 Std R" pitchFamily="18" charset="-122"/>
                <a:ea typeface="Adobe 仿宋 Std R" pitchFamily="18" charset="-122"/>
              </a:rPr>
              <a:t>Karl Benz</a:t>
            </a:r>
            <a:r>
              <a:rPr lang="zh-CN" altLang="en-US" dirty="0" smtClean="0">
                <a:latin typeface="Adobe 仿宋 Std R" pitchFamily="18" charset="-122"/>
                <a:ea typeface="Adobe 仿宋 Std R" pitchFamily="18" charset="-122"/>
              </a:rPr>
              <a:t>离开“</a:t>
            </a:r>
            <a:r>
              <a:rPr lang="en-US" altLang="zh-CN" dirty="0" smtClean="0">
                <a:latin typeface="Adobe 仿宋 Std R" pitchFamily="18" charset="-122"/>
                <a:ea typeface="Adobe 仿宋 Std R" pitchFamily="18" charset="-122"/>
              </a:rPr>
              <a:t>Carl Benz </a:t>
            </a:r>
            <a:r>
              <a:rPr lang="en-US" altLang="zh-CN" dirty="0" err="1" smtClean="0">
                <a:latin typeface="Adobe 仿宋 Std R" pitchFamily="18" charset="-122"/>
                <a:ea typeface="Adobe 仿宋 Std R" pitchFamily="18" charset="-122"/>
              </a:rPr>
              <a:t>Sohne</a:t>
            </a:r>
            <a:r>
              <a:rPr lang="en-US" altLang="zh-CN" dirty="0" smtClean="0">
                <a:latin typeface="Adobe 仿宋 Std R" pitchFamily="18" charset="-122"/>
                <a:ea typeface="Adobe 仿宋 Std R" pitchFamily="18" charset="-122"/>
              </a:rPr>
              <a:t>”</a:t>
            </a:r>
            <a:r>
              <a:rPr lang="zh-CN" altLang="en-US" dirty="0" smtClean="0">
                <a:latin typeface="Adobe 仿宋 Std R" pitchFamily="18" charset="-122"/>
                <a:ea typeface="Adobe 仿宋 Std R" pitchFamily="18" charset="-122"/>
              </a:rPr>
              <a:t>公司</a:t>
            </a:r>
            <a:r>
              <a:rPr lang="en-US" altLang="zh-CN" dirty="0" smtClean="0">
                <a:latin typeface="Adobe 仿宋 Std R" pitchFamily="18" charset="-122"/>
                <a:ea typeface="Adobe 仿宋 Std R" pitchFamily="18" charset="-122"/>
              </a:rPr>
              <a:t>,</a:t>
            </a:r>
            <a:r>
              <a:rPr lang="zh-CN" altLang="en-US" dirty="0" smtClean="0">
                <a:latin typeface="Adobe 仿宋 Std R" pitchFamily="18" charset="-122"/>
                <a:ea typeface="Adobe 仿宋 Std R" pitchFamily="18" charset="-122"/>
              </a:rPr>
              <a:t>业务由其两个儿子 “</a:t>
            </a:r>
            <a:r>
              <a:rPr lang="en-US" altLang="zh-CN" dirty="0" err="1" smtClean="0">
                <a:latin typeface="Adobe 仿宋 Std R" pitchFamily="18" charset="-122"/>
                <a:ea typeface="Adobe 仿宋 Std R" pitchFamily="18" charset="-122"/>
              </a:rPr>
              <a:t>Eugen</a:t>
            </a:r>
            <a:r>
              <a:rPr lang="en-US" altLang="zh-CN" dirty="0" smtClean="0">
                <a:latin typeface="Adobe 仿宋 Std R" pitchFamily="18" charset="-122"/>
                <a:ea typeface="Adobe 仿宋 Std R" pitchFamily="18" charset="-122"/>
              </a:rPr>
              <a:t> ”</a:t>
            </a:r>
            <a:r>
              <a:rPr lang="zh-CN" altLang="en-US" dirty="0" smtClean="0">
                <a:latin typeface="Adobe 仿宋 Std R" pitchFamily="18" charset="-122"/>
                <a:ea typeface="Adobe 仿宋 Std R" pitchFamily="18" charset="-122"/>
              </a:rPr>
              <a:t>和 “</a:t>
            </a:r>
            <a:r>
              <a:rPr lang="en-US" altLang="zh-CN" dirty="0" smtClean="0">
                <a:latin typeface="Adobe 仿宋 Std R" pitchFamily="18" charset="-122"/>
                <a:ea typeface="Adobe 仿宋 Std R" pitchFamily="18" charset="-122"/>
              </a:rPr>
              <a:t>Richard”</a:t>
            </a:r>
            <a:r>
              <a:rPr lang="zh-CN" altLang="en-US" dirty="0" smtClean="0">
                <a:latin typeface="Adobe 仿宋 Std R" pitchFamily="18" charset="-122"/>
                <a:ea typeface="Adobe 仿宋 Std R" pitchFamily="18" charset="-122"/>
              </a:rPr>
              <a:t>处理。</a:t>
            </a:r>
            <a:endParaRPr lang="en-US" altLang="zh-CN" dirty="0" smtClean="0">
              <a:latin typeface="Adobe 仿宋 Std R" pitchFamily="18" charset="-122"/>
              <a:ea typeface="Adobe 仿宋 Std R" pitchFamily="18" charset="-122"/>
            </a:endParaRPr>
          </a:p>
          <a:p>
            <a:pPr marL="533400" indent="-533400"/>
            <a:r>
              <a:rPr lang="en-US" altLang="zh-CN" dirty="0" smtClean="0">
                <a:latin typeface="Adobe 仿宋 Std R" pitchFamily="18" charset="-122"/>
                <a:ea typeface="Adobe 仿宋 Std R" pitchFamily="18" charset="-122"/>
              </a:rPr>
              <a:t>1929</a:t>
            </a:r>
            <a:r>
              <a:rPr lang="zh-CN" altLang="en-US" dirty="0" smtClean="0">
                <a:latin typeface="Adobe 仿宋 Std R" pitchFamily="18" charset="-122"/>
                <a:ea typeface="Adobe 仿宋 Std R" pitchFamily="18" charset="-122"/>
              </a:rPr>
              <a:t>年</a:t>
            </a:r>
            <a:r>
              <a:rPr lang="en-US" altLang="zh-CN" dirty="0" smtClean="0">
                <a:latin typeface="Adobe 仿宋 Std R" pitchFamily="18" charset="-122"/>
                <a:ea typeface="Adobe 仿宋 Std R" pitchFamily="18" charset="-122"/>
              </a:rPr>
              <a:t>4</a:t>
            </a:r>
            <a:r>
              <a:rPr lang="zh-CN" altLang="en-US" dirty="0" smtClean="0">
                <a:latin typeface="Adobe 仿宋 Std R" pitchFamily="18" charset="-122"/>
                <a:ea typeface="Adobe 仿宋 Std R" pitchFamily="18" charset="-122"/>
              </a:rPr>
              <a:t>月</a:t>
            </a:r>
            <a:r>
              <a:rPr lang="en-US" altLang="zh-CN" dirty="0" smtClean="0">
                <a:latin typeface="Adobe 仿宋 Std R" pitchFamily="18" charset="-122"/>
                <a:ea typeface="Adobe 仿宋 Std R" pitchFamily="18" charset="-122"/>
              </a:rPr>
              <a:t>4</a:t>
            </a:r>
            <a:r>
              <a:rPr lang="zh-CN" altLang="en-US" dirty="0" smtClean="0">
                <a:latin typeface="Adobe 仿宋 Std R" pitchFamily="18" charset="-122"/>
                <a:ea typeface="Adobe 仿宋 Std R" pitchFamily="18" charset="-122"/>
              </a:rPr>
              <a:t>日   在</a:t>
            </a:r>
            <a:r>
              <a:rPr lang="en-US" altLang="zh-CN" dirty="0" smtClean="0">
                <a:latin typeface="Adobe 仿宋 Std R" pitchFamily="18" charset="-122"/>
                <a:ea typeface="Adobe 仿宋 Std R" pitchFamily="18" charset="-122"/>
              </a:rPr>
              <a:t>Ladenburg ,</a:t>
            </a:r>
            <a:r>
              <a:rPr lang="zh-CN" altLang="en-US" dirty="0" smtClean="0">
                <a:latin typeface="Adobe 仿宋 Std R" pitchFamily="18" charset="-122"/>
                <a:ea typeface="Adobe 仿宋 Std R" pitchFamily="18" charset="-122"/>
              </a:rPr>
              <a:t>逝世。</a:t>
            </a:r>
            <a:endParaRPr lang="zh-CN" altLang="en-US" dirty="0" smtClean="0">
              <a:latin typeface="Adobe 仿宋 Std R" pitchFamily="18" charset="-122"/>
              <a:ea typeface="Adobe 仿宋 Std R" pitchFamily="18" charset="-122"/>
            </a:endParaRPr>
          </a:p>
        </p:txBody>
      </p:sp>
      <p:pic>
        <p:nvPicPr>
          <p:cNvPr id="31748" name="Picture 4" descr="http://baike.carschina.com/uploads/200909/12537766741160303017.jpg"/>
          <p:cNvPicPr>
            <a:picLocks noChangeAspect="1" noChangeArrowheads="1"/>
          </p:cNvPicPr>
          <p:nvPr/>
        </p:nvPicPr>
        <p:blipFill>
          <a:blip r:embed="rId2" cstate="print"/>
          <a:srcRect/>
          <a:stretch>
            <a:fillRect/>
          </a:stretch>
        </p:blipFill>
        <p:spPr bwMode="auto">
          <a:xfrm>
            <a:off x="6588224" y="1052735"/>
            <a:ext cx="2304256" cy="3341173"/>
          </a:xfrm>
          <a:prstGeom prst="rect">
            <a:avLst/>
          </a:prstGeom>
          <a:noFill/>
        </p:spPr>
      </p:pic>
      <p:sp>
        <p:nvSpPr>
          <p:cNvPr id="15" name="矩形 14"/>
          <p:cNvSpPr/>
          <p:nvPr/>
        </p:nvSpPr>
        <p:spPr>
          <a:xfrm>
            <a:off x="7092280" y="4437112"/>
            <a:ext cx="1367682" cy="400110"/>
          </a:xfrm>
          <a:prstGeom prst="rect">
            <a:avLst/>
          </a:prstGeom>
        </p:spPr>
        <p:txBody>
          <a:bodyPr wrap="none">
            <a:spAutoFit/>
          </a:bodyPr>
          <a:lstStyle/>
          <a:p>
            <a:r>
              <a:rPr lang="en-US" altLang="zh-CN" dirty="0" smtClean="0">
                <a:solidFill>
                  <a:srgbClr val="FF0000"/>
                </a:solidFill>
                <a:latin typeface="Adobe 仿宋 Std R" pitchFamily="18" charset="-122"/>
                <a:ea typeface="Adobe 仿宋 Std R" pitchFamily="18" charset="-122"/>
              </a:rPr>
              <a:t>Karl Benz</a:t>
            </a:r>
            <a:endParaRPr lang="zh-CN" altLang="en-US" dirty="0">
              <a:solidFill>
                <a:srgbClr val="FF0000"/>
              </a:solidFill>
              <a:latin typeface="Adobe 仿宋 Std R" pitchFamily="18" charset="-122"/>
              <a:ea typeface="Adobe 仿宋 Std R" pitchFamily="18" charset="-122"/>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9144000" cy="762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9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grpSp>
        <p:nvGrpSpPr>
          <p:cNvPr id="2" name="组合 8"/>
          <p:cNvGrpSpPr>
            <a:grpSpLocks/>
          </p:cNvGrpSpPr>
          <p:nvPr/>
        </p:nvGrpSpPr>
        <p:grpSpPr bwMode="auto">
          <a:xfrm>
            <a:off x="-1588" y="6450013"/>
            <a:ext cx="9145588" cy="431800"/>
            <a:chOff x="-2241" y="6450568"/>
            <a:chExt cx="9146241" cy="430887"/>
          </a:xfrm>
        </p:grpSpPr>
        <p:sp>
          <p:nvSpPr>
            <p:cNvPr id="10" name="矩形​​ 9"/>
            <p:cNvSpPr/>
            <p:nvPr/>
          </p:nvSpPr>
          <p:spPr>
            <a:xfrm>
              <a:off x="-2241" y="6468960"/>
              <a:ext cx="9144000" cy="381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8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sp>
          <p:nvSpPr>
            <p:cNvPr id="3085" name="TextBox 10"/>
            <p:cNvSpPr txBox="1">
              <a:spLocks noChangeArrowheads="1"/>
            </p:cNvSpPr>
            <p:nvPr/>
          </p:nvSpPr>
          <p:spPr bwMode="auto">
            <a:xfrm>
              <a:off x="8965" y="6491662"/>
              <a:ext cx="3346598" cy="307777"/>
            </a:xfrm>
            <a:prstGeom prst="rect">
              <a:avLst/>
            </a:prstGeom>
            <a:noFill/>
            <a:ln w="9525">
              <a:noFill/>
              <a:miter lim="800000"/>
              <a:headEnd/>
              <a:tailEnd/>
            </a:ln>
          </p:spPr>
          <p:txBody>
            <a:bodyPr>
              <a:spAutoFit/>
            </a:bodyPr>
            <a:lstStyle/>
            <a:p>
              <a:r>
                <a:rPr lang="en-US" altLang="zh-CN" sz="1400">
                  <a:solidFill>
                    <a:srgbClr val="000000"/>
                  </a:solidFill>
                  <a:latin typeface="Times New Roman" pitchFamily="18" charset="0"/>
                  <a:cs typeface="Times New Roman" pitchFamily="18" charset="0"/>
                </a:rPr>
                <a:t>Copyright @ Fang Shonvon,2011</a:t>
              </a:r>
              <a:endParaRPr lang="zh-CN" altLang="en-US" sz="1400">
                <a:solidFill>
                  <a:srgbClr val="000000"/>
                </a:solidFill>
                <a:latin typeface="Times New Roman" pitchFamily="18" charset="0"/>
                <a:ea typeface="宋体" charset="-122"/>
                <a:cs typeface="Times New Roman" pitchFamily="18" charset="0"/>
              </a:endParaRPr>
            </a:p>
          </p:txBody>
        </p:sp>
        <p:sp>
          <p:nvSpPr>
            <p:cNvPr id="3086" name="矩形​​ 11"/>
            <p:cNvSpPr>
              <a:spLocks noChangeArrowheads="1"/>
            </p:cNvSpPr>
            <p:nvPr/>
          </p:nvSpPr>
          <p:spPr bwMode="auto">
            <a:xfrm>
              <a:off x="4572000" y="6450568"/>
              <a:ext cx="4572000" cy="430887"/>
            </a:xfrm>
            <a:prstGeom prst="rect">
              <a:avLst/>
            </a:prstGeom>
            <a:noFill/>
            <a:ln w="9525">
              <a:noFill/>
              <a:miter lim="800000"/>
              <a:headEnd/>
              <a:tailEnd/>
            </a:ln>
          </p:spPr>
          <p:txBody>
            <a:bodyPr>
              <a:spAutoFit/>
            </a:bodyPr>
            <a:lstStyle/>
            <a:p>
              <a:r>
                <a:rPr lang="de-DE" altLang="zh-CN" sz="1100">
                  <a:solidFill>
                    <a:srgbClr val="000000"/>
                  </a:solidFill>
                  <a:latin typeface="微软雅黑" pitchFamily="34" charset="-122"/>
                </a:rPr>
                <a:t>Mechanische und electronnic Konstruktionsabteilung, Quzhou Hochschule für Technologie, Quzhou,324000</a:t>
              </a:r>
              <a:endParaRPr lang="zh-CN" altLang="en-US" sz="1100">
                <a:solidFill>
                  <a:srgbClr val="000000"/>
                </a:solidFill>
                <a:ea typeface="宋体" charset="-122"/>
              </a:endParaRPr>
            </a:p>
          </p:txBody>
        </p:sp>
      </p:grpSp>
      <p:sp>
        <p:nvSpPr>
          <p:cNvPr id="9" name="TextBox 8"/>
          <p:cNvSpPr txBox="1"/>
          <p:nvPr/>
        </p:nvSpPr>
        <p:spPr>
          <a:xfrm>
            <a:off x="1691680" y="107921"/>
            <a:ext cx="5760640" cy="584775"/>
          </a:xfrm>
          <a:prstGeom prst="rect">
            <a:avLst/>
          </a:prstGeom>
          <a:noFill/>
        </p:spPr>
        <p:txBody>
          <a:bodyPr wrap="square" rtlCol="0">
            <a:spAutoFit/>
          </a:bodyPr>
          <a:lstStyle/>
          <a:p>
            <a:pPr algn="ct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活动二 </a:t>
            </a: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奔驰</a:t>
            </a: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汽车</a:t>
            </a:r>
            <a:endPar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endParaRPr>
          </a:p>
        </p:txBody>
      </p:sp>
      <p:sp>
        <p:nvSpPr>
          <p:cNvPr id="11" name="矩形 10"/>
          <p:cNvSpPr/>
          <p:nvPr/>
        </p:nvSpPr>
        <p:spPr>
          <a:xfrm>
            <a:off x="395536" y="836712"/>
            <a:ext cx="5976664" cy="6247864"/>
          </a:xfrm>
          <a:prstGeom prst="rect">
            <a:avLst/>
          </a:prstGeom>
        </p:spPr>
        <p:txBody>
          <a:bodyPr wrap="square">
            <a:spAutoFit/>
          </a:bodyPr>
          <a:lstStyle/>
          <a:p>
            <a:r>
              <a:rPr lang="en-US" altLang="zh-CN" dirty="0" smtClean="0">
                <a:latin typeface="Adobe 仿宋 Std R" pitchFamily="18" charset="-122"/>
                <a:ea typeface="Adobe 仿宋 Std R" pitchFamily="18" charset="-122"/>
              </a:rPr>
              <a:t>1834/03/17 </a:t>
            </a:r>
            <a:r>
              <a:rPr lang="zh-CN" altLang="en-US" dirty="0" smtClean="0">
                <a:latin typeface="Adobe 仿宋 Std R" pitchFamily="18" charset="-122"/>
                <a:ea typeface="Adobe 仿宋 Std R" pitchFamily="18" charset="-122"/>
              </a:rPr>
              <a:t>出生</a:t>
            </a:r>
            <a:r>
              <a:rPr lang="zh-CN" altLang="en-US" dirty="0" smtClean="0">
                <a:latin typeface="Adobe 仿宋 Std R" pitchFamily="18" charset="-122"/>
                <a:ea typeface="Adobe 仿宋 Std R" pitchFamily="18" charset="-122"/>
              </a:rPr>
              <a:t>于</a:t>
            </a:r>
            <a:r>
              <a:rPr lang="en-US" altLang="zh-CN" dirty="0" err="1" smtClean="0">
                <a:latin typeface="Adobe 仿宋 Std R" pitchFamily="18" charset="-122"/>
                <a:ea typeface="Adobe 仿宋 Std R" pitchFamily="18" charset="-122"/>
              </a:rPr>
              <a:t>Schorndorf</a:t>
            </a:r>
            <a:r>
              <a:rPr lang="zh-CN" altLang="en-US" dirty="0" smtClean="0">
                <a:latin typeface="Adobe 仿宋 Std R" pitchFamily="18" charset="-122"/>
                <a:ea typeface="Adobe 仿宋 Std R" pitchFamily="18" charset="-122"/>
              </a:rPr>
              <a:t>除了</a:t>
            </a:r>
            <a:r>
              <a:rPr lang="zh-CN" altLang="en-US" dirty="0" smtClean="0">
                <a:latin typeface="Adobe 仿宋 Std R" pitchFamily="18" charset="-122"/>
                <a:ea typeface="Adobe 仿宋 Std R" pitchFamily="18" charset="-122"/>
              </a:rPr>
              <a:t>在</a:t>
            </a:r>
            <a:r>
              <a:rPr lang="en-US" altLang="zh-CN" dirty="0" err="1" smtClean="0">
                <a:latin typeface="Adobe 仿宋 Std R" pitchFamily="18" charset="-122"/>
                <a:ea typeface="Adobe 仿宋 Std R" pitchFamily="18" charset="-122"/>
              </a:rPr>
              <a:t>Schorndorf</a:t>
            </a:r>
            <a:r>
              <a:rPr lang="en-US" altLang="zh-CN" dirty="0" smtClean="0">
                <a:latin typeface="Adobe 仿宋 Std R" pitchFamily="18" charset="-122"/>
                <a:ea typeface="Adobe 仿宋 Std R" pitchFamily="18" charset="-122"/>
              </a:rPr>
              <a:t> </a:t>
            </a:r>
            <a:r>
              <a:rPr lang="en-US" altLang="zh-CN" dirty="0" smtClean="0">
                <a:latin typeface="Adobe 仿宋 Std R" pitchFamily="18" charset="-122"/>
                <a:ea typeface="Adobe 仿宋 Std R" pitchFamily="18" charset="-122"/>
              </a:rPr>
              <a:t>“</a:t>
            </a:r>
            <a:r>
              <a:rPr lang="en-US" altLang="zh-CN" dirty="0" err="1" smtClean="0">
                <a:latin typeface="Adobe 仿宋 Std R" pitchFamily="18" charset="-122"/>
                <a:ea typeface="Adobe 仿宋 Std R" pitchFamily="18" charset="-122"/>
              </a:rPr>
              <a:t>Lateinschule</a:t>
            </a:r>
            <a:r>
              <a:rPr lang="en-US" altLang="zh-CN" dirty="0" smtClean="0">
                <a:latin typeface="Adobe 仿宋 Std R" pitchFamily="18" charset="-122"/>
                <a:ea typeface="Adobe 仿宋 Std R" pitchFamily="18" charset="-122"/>
              </a:rPr>
              <a:t>”</a:t>
            </a:r>
            <a:r>
              <a:rPr lang="zh-CN" altLang="en-US" dirty="0" smtClean="0">
                <a:latin typeface="Adobe 仿宋 Std R" pitchFamily="18" charset="-122"/>
                <a:ea typeface="Adobe 仿宋 Std R" pitchFamily="18" charset="-122"/>
              </a:rPr>
              <a:t>学习</a:t>
            </a:r>
            <a:r>
              <a:rPr lang="zh-CN" altLang="en-US" dirty="0" smtClean="0">
                <a:latin typeface="Adobe 仿宋 Std R" pitchFamily="18" charset="-122"/>
                <a:ea typeface="Adobe 仿宋 Std R" pitchFamily="18" charset="-122"/>
              </a:rPr>
              <a:t>外，而且每周日还</a:t>
            </a:r>
            <a:r>
              <a:rPr lang="zh-CN" altLang="en-US" dirty="0" smtClean="0">
                <a:latin typeface="Adobe 仿宋 Std R" pitchFamily="18" charset="-122"/>
                <a:ea typeface="Adobe 仿宋 Std R" pitchFamily="18" charset="-122"/>
              </a:rPr>
              <a:t>学习</a:t>
            </a:r>
            <a:r>
              <a:rPr lang="zh-CN" altLang="en-US" dirty="0" smtClean="0">
                <a:latin typeface="Adobe 仿宋 Std R" pitchFamily="18" charset="-122"/>
                <a:ea typeface="Adobe 仿宋 Std R" pitchFamily="18" charset="-122"/>
              </a:rPr>
              <a:t>绘图，使他对工程学产生</a:t>
            </a:r>
            <a:r>
              <a:rPr lang="zh-CN" altLang="en-US" dirty="0" smtClean="0">
                <a:latin typeface="Adobe 仿宋 Std R" pitchFamily="18" charset="-122"/>
                <a:ea typeface="Adobe 仿宋 Std R" pitchFamily="18" charset="-122"/>
              </a:rPr>
              <a:t>兴趣成为 </a:t>
            </a:r>
            <a:r>
              <a:rPr lang="zh-CN" altLang="en-US" dirty="0" smtClean="0">
                <a:latin typeface="Adobe 仿宋 Std R" pitchFamily="18" charset="-122"/>
                <a:ea typeface="Adobe 仿宋 Std R" pitchFamily="18" charset="-122"/>
              </a:rPr>
              <a:t>一名</a:t>
            </a:r>
            <a:r>
              <a:rPr lang="zh-CN" altLang="en-US" dirty="0" smtClean="0">
                <a:solidFill>
                  <a:srgbClr val="FF0000"/>
                </a:solidFill>
                <a:latin typeface="Adobe 仿宋 Std R" pitchFamily="18" charset="-122"/>
                <a:ea typeface="Adobe 仿宋 Std R" pitchFamily="18" charset="-122"/>
              </a:rPr>
              <a:t>军械工人 </a:t>
            </a:r>
            <a:r>
              <a:rPr lang="zh-CN" altLang="en-US" dirty="0" smtClean="0">
                <a:latin typeface="Adobe 仿宋 Std R" pitchFamily="18" charset="-122"/>
                <a:ea typeface="Adobe 仿宋 Std R" pitchFamily="18" charset="-122"/>
              </a:rPr>
              <a:t>。</a:t>
            </a:r>
            <a:endParaRPr lang="zh-CN" altLang="en-US" dirty="0" smtClean="0">
              <a:latin typeface="Adobe 仿宋 Std R" pitchFamily="18" charset="-122"/>
              <a:ea typeface="Adobe 仿宋 Std R" pitchFamily="18" charset="-122"/>
            </a:endParaRPr>
          </a:p>
          <a:p>
            <a:r>
              <a:rPr lang="en-US" altLang="zh-CN" dirty="0" smtClean="0">
                <a:latin typeface="Adobe 仿宋 Std R" pitchFamily="18" charset="-122"/>
                <a:ea typeface="Adobe 仿宋 Std R" pitchFamily="18" charset="-122"/>
              </a:rPr>
              <a:t>1857-1859</a:t>
            </a:r>
            <a:r>
              <a:rPr lang="zh-CN" altLang="en-US" dirty="0" smtClean="0">
                <a:latin typeface="Adobe 仿宋 Std R" pitchFamily="18" charset="-122"/>
                <a:ea typeface="Adobe 仿宋 Std R" pitchFamily="18" charset="-122"/>
              </a:rPr>
              <a:t>在</a:t>
            </a:r>
            <a:r>
              <a:rPr lang="zh-CN" altLang="en-US" dirty="0" smtClean="0">
                <a:latin typeface="Adobe 仿宋 Std R" pitchFamily="18" charset="-122"/>
                <a:ea typeface="Adobe 仿宋 Std R" pitchFamily="18" charset="-122"/>
              </a:rPr>
              <a:t>斯图加特 技术学院学习</a:t>
            </a:r>
            <a:r>
              <a:rPr lang="zh-CN" altLang="en-US" dirty="0" smtClean="0">
                <a:latin typeface="Adobe 仿宋 Std R" pitchFamily="18" charset="-122"/>
                <a:ea typeface="Adobe 仿宋 Std R" pitchFamily="18" charset="-122"/>
              </a:rPr>
              <a:t>机械工程</a:t>
            </a:r>
            <a:endParaRPr lang="en-US" altLang="zh-CN" dirty="0" smtClean="0">
              <a:latin typeface="Adobe 仿宋 Std R" pitchFamily="18" charset="-122"/>
              <a:ea typeface="Adobe 仿宋 Std R" pitchFamily="18" charset="-122"/>
            </a:endParaRPr>
          </a:p>
          <a:p>
            <a:r>
              <a:rPr lang="en-US" altLang="zh-CN" dirty="0" smtClean="0">
                <a:latin typeface="Adobe 仿宋 Std R" pitchFamily="18" charset="-122"/>
                <a:ea typeface="Adobe 仿宋 Std R" pitchFamily="18" charset="-122"/>
              </a:rPr>
              <a:t>1863</a:t>
            </a:r>
            <a:r>
              <a:rPr lang="zh-CN" altLang="en-US" dirty="0" smtClean="0">
                <a:latin typeface="Adobe 仿宋 Std R" pitchFamily="18" charset="-122"/>
                <a:ea typeface="Adobe 仿宋 Std R" pitchFamily="18" charset="-122"/>
              </a:rPr>
              <a:t>年底在</a:t>
            </a:r>
            <a:r>
              <a:rPr lang="en-US" altLang="zh-CN" dirty="0" smtClean="0">
                <a:latin typeface="Adobe 仿宋 Std R" pitchFamily="18" charset="-122"/>
                <a:ea typeface="Adobe 仿宋 Std R" pitchFamily="18" charset="-122"/>
              </a:rPr>
              <a:t>Reutlingen</a:t>
            </a:r>
            <a:r>
              <a:rPr lang="zh-CN" altLang="en-US" dirty="0" smtClean="0">
                <a:latin typeface="Adobe 仿宋 Std R" pitchFamily="18" charset="-122"/>
                <a:ea typeface="Adobe 仿宋 Std R" pitchFamily="18" charset="-122"/>
              </a:rPr>
              <a:t>，成为一家</a:t>
            </a:r>
            <a:r>
              <a:rPr lang="zh-CN" altLang="en-US" dirty="0" smtClean="0">
                <a:latin typeface="Adobe 仿宋 Std R" pitchFamily="18" charset="-122"/>
                <a:ea typeface="Adobe 仿宋 Std R" pitchFamily="18" charset="-122"/>
              </a:rPr>
              <a:t>机械工程工厂</a:t>
            </a:r>
            <a:r>
              <a:rPr lang="zh-CN" altLang="en-US" dirty="0" smtClean="0">
                <a:latin typeface="Adobe 仿宋 Std R" pitchFamily="18" charset="-122"/>
                <a:ea typeface="Adobe 仿宋 Std R" pitchFamily="18" charset="-122"/>
              </a:rPr>
              <a:t>的经理。在</a:t>
            </a:r>
            <a:r>
              <a:rPr lang="en-US" altLang="zh-CN" dirty="0" err="1" smtClean="0">
                <a:latin typeface="Adobe 仿宋 Std R" pitchFamily="18" charset="-122"/>
                <a:ea typeface="Adobe 仿宋 Std R" pitchFamily="18" charset="-122"/>
              </a:rPr>
              <a:t>Cannstatt</a:t>
            </a:r>
            <a:r>
              <a:rPr lang="zh-CN" altLang="en-US" dirty="0" smtClean="0">
                <a:latin typeface="Adobe 仿宋 Std R" pitchFamily="18" charset="-122"/>
                <a:ea typeface="Adobe 仿宋 Std R" pitchFamily="18" charset="-122"/>
              </a:rPr>
              <a:t>，</a:t>
            </a:r>
            <a:r>
              <a:rPr lang="zh-CN" altLang="en-US" dirty="0" smtClean="0">
                <a:latin typeface="Adobe 仿宋 Std R" pitchFamily="18" charset="-122"/>
                <a:ea typeface="Adobe 仿宋 Std R" pitchFamily="18" charset="-122"/>
              </a:rPr>
              <a:t>购买一</a:t>
            </a:r>
            <a:r>
              <a:rPr lang="zh-CN" altLang="en-US" dirty="0" smtClean="0">
                <a:latin typeface="Adobe 仿宋 Std R" pitchFamily="18" charset="-122"/>
                <a:ea typeface="Adobe 仿宋 Std R" pitchFamily="18" charset="-122"/>
              </a:rPr>
              <a:t>幢别墅，并在花园里修建他</a:t>
            </a:r>
            <a:r>
              <a:rPr lang="zh-CN" altLang="en-US" dirty="0" smtClean="0">
                <a:latin typeface="Adobe 仿宋 Std R" pitchFamily="18" charset="-122"/>
                <a:ea typeface="Adobe 仿宋 Std R" pitchFamily="18" charset="-122"/>
              </a:rPr>
              <a:t>的试验</a:t>
            </a:r>
            <a:r>
              <a:rPr lang="zh-CN" altLang="en-US" dirty="0" smtClean="0">
                <a:latin typeface="Adobe 仿宋 Std R" pitchFamily="18" charset="-122"/>
                <a:ea typeface="Adobe 仿宋 Std R" pitchFamily="18" charset="-122"/>
              </a:rPr>
              <a:t>工作间 </a:t>
            </a:r>
            <a:r>
              <a:rPr lang="zh-CN" altLang="en-US" dirty="0" smtClean="0">
                <a:latin typeface="Adobe 仿宋 Std R" pitchFamily="18" charset="-122"/>
                <a:ea typeface="Adobe 仿宋 Std R" pitchFamily="18" charset="-122"/>
              </a:rPr>
              <a:t>发动机</a:t>
            </a:r>
            <a:r>
              <a:rPr lang="zh-CN" altLang="en-US" dirty="0" smtClean="0">
                <a:latin typeface="Adobe 仿宋 Std R" pitchFamily="18" charset="-122"/>
                <a:ea typeface="Adobe 仿宋 Std R" pitchFamily="18" charset="-122"/>
              </a:rPr>
              <a:t>转速 从原有的</a:t>
            </a:r>
            <a:r>
              <a:rPr lang="en-US" altLang="zh-CN" dirty="0" smtClean="0">
                <a:solidFill>
                  <a:srgbClr val="FF0000"/>
                </a:solidFill>
                <a:latin typeface="Adobe 仿宋 Std R" pitchFamily="18" charset="-122"/>
                <a:ea typeface="Adobe 仿宋 Std R" pitchFamily="18" charset="-122"/>
              </a:rPr>
              <a:t>120-180rpm</a:t>
            </a:r>
            <a:r>
              <a:rPr lang="zh-CN" altLang="en-US" dirty="0" smtClean="0">
                <a:latin typeface="Adobe 仿宋 Std R" pitchFamily="18" charset="-122"/>
                <a:ea typeface="Adobe 仿宋 Std R" pitchFamily="18" charset="-122"/>
              </a:rPr>
              <a:t>提高</a:t>
            </a:r>
            <a:r>
              <a:rPr lang="en-US" altLang="zh-CN" dirty="0" smtClean="0">
                <a:solidFill>
                  <a:srgbClr val="FF0000"/>
                </a:solidFill>
                <a:latin typeface="Adobe 仿宋 Std R" pitchFamily="18" charset="-122"/>
                <a:ea typeface="Adobe 仿宋 Std R" pitchFamily="18" charset="-122"/>
              </a:rPr>
              <a:t>600rpm</a:t>
            </a:r>
            <a:r>
              <a:rPr lang="zh-CN" altLang="en-US" dirty="0" smtClean="0">
                <a:latin typeface="Adobe 仿宋 Std R" pitchFamily="18" charset="-122"/>
                <a:ea typeface="Adobe 仿宋 Std R" pitchFamily="18" charset="-122"/>
              </a:rPr>
              <a:t>。制作</a:t>
            </a:r>
            <a:r>
              <a:rPr lang="zh-CN" altLang="en-US" dirty="0" smtClean="0">
                <a:latin typeface="Adobe 仿宋 Std R" pitchFamily="18" charset="-122"/>
                <a:ea typeface="Adobe 仿宋 Std R" pitchFamily="18" charset="-122"/>
              </a:rPr>
              <a:t>了第一辆以内燃机为动力路上</a:t>
            </a:r>
            <a:r>
              <a:rPr lang="zh-CN" altLang="en-US" dirty="0" smtClean="0">
                <a:latin typeface="Adobe 仿宋 Std R" pitchFamily="18" charset="-122"/>
                <a:ea typeface="Adobe 仿宋 Std R" pitchFamily="18" charset="-122"/>
              </a:rPr>
              <a:t>交通工具</a:t>
            </a:r>
            <a:r>
              <a:rPr lang="en-US" altLang="zh-CN" dirty="0" smtClean="0">
                <a:latin typeface="Adobe 仿宋 Std R" pitchFamily="18" charset="-122"/>
                <a:ea typeface="Adobe 仿宋 Std R" pitchFamily="18" charset="-122"/>
              </a:rPr>
              <a:t>——</a:t>
            </a:r>
            <a:r>
              <a:rPr lang="zh-CN" altLang="en-US" dirty="0" smtClean="0">
                <a:solidFill>
                  <a:srgbClr val="FF0000"/>
                </a:solidFill>
                <a:latin typeface="Adobe 仿宋 Std R" pitchFamily="18" charset="-122"/>
                <a:ea typeface="Adobe 仿宋 Std R" pitchFamily="18" charset="-122"/>
              </a:rPr>
              <a:t>摩托车</a:t>
            </a:r>
            <a:r>
              <a:rPr lang="zh-CN" altLang="en-US" dirty="0" smtClean="0">
                <a:latin typeface="Adobe 仿宋 Std R" pitchFamily="18" charset="-122"/>
                <a:ea typeface="Adobe 仿宋 Std R" pitchFamily="18" charset="-122"/>
              </a:rPr>
              <a:t>，并成为第一个给小艇上安装</a:t>
            </a:r>
            <a:r>
              <a:rPr lang="zh-CN" altLang="en-US" dirty="0" smtClean="0">
                <a:latin typeface="Adobe 仿宋 Std R" pitchFamily="18" charset="-122"/>
                <a:ea typeface="Adobe 仿宋 Std R" pitchFamily="18" charset="-122"/>
              </a:rPr>
              <a:t>内燃机</a:t>
            </a:r>
            <a:r>
              <a:rPr lang="zh-CN" altLang="en-US" dirty="0" smtClean="0">
                <a:latin typeface="Adobe 仿宋 Std R" pitchFamily="18" charset="-122"/>
                <a:ea typeface="Adobe 仿宋 Std R" pitchFamily="18" charset="-122"/>
              </a:rPr>
              <a:t>的</a:t>
            </a:r>
            <a:r>
              <a:rPr lang="zh-CN" altLang="en-US" dirty="0" smtClean="0">
                <a:latin typeface="Adobe 仿宋 Std R" pitchFamily="18" charset="-122"/>
                <a:ea typeface="Adobe 仿宋 Std R" pitchFamily="18" charset="-122"/>
              </a:rPr>
              <a:t>人</a:t>
            </a:r>
            <a:r>
              <a:rPr lang="zh-CN" altLang="en-US" dirty="0" smtClean="0">
                <a:latin typeface="Adobe 仿宋 Std R" pitchFamily="18" charset="-122"/>
                <a:ea typeface="Adobe 仿宋 Std R" pitchFamily="18" charset="-122"/>
              </a:rPr>
              <a:t>。 </a:t>
            </a:r>
            <a:endParaRPr lang="en-US" altLang="zh-CN" dirty="0" smtClean="0">
              <a:latin typeface="Adobe 仿宋 Std R" pitchFamily="18" charset="-122"/>
              <a:ea typeface="Adobe 仿宋 Std R" pitchFamily="18" charset="-122"/>
            </a:endParaRPr>
          </a:p>
          <a:p>
            <a:r>
              <a:rPr lang="en-US" altLang="zh-CN" dirty="0" smtClean="0">
                <a:latin typeface="Adobe 仿宋 Std R" pitchFamily="18" charset="-122"/>
                <a:ea typeface="Adobe 仿宋 Std R" pitchFamily="18" charset="-122"/>
              </a:rPr>
              <a:t>1886</a:t>
            </a:r>
            <a:r>
              <a:rPr lang="zh-CN" altLang="en-US" dirty="0" smtClean="0">
                <a:latin typeface="Adobe 仿宋 Std R" pitchFamily="18" charset="-122"/>
                <a:ea typeface="Adobe 仿宋 Std R" pitchFamily="18" charset="-122"/>
              </a:rPr>
              <a:t>年</a:t>
            </a:r>
            <a:r>
              <a:rPr lang="zh-CN" altLang="en-US" dirty="0" smtClean="0">
                <a:solidFill>
                  <a:srgbClr val="FF0000"/>
                </a:solidFill>
                <a:latin typeface="Adobe 仿宋 Std R" pitchFamily="18" charset="-122"/>
                <a:ea typeface="Adobe 仿宋 Std R" pitchFamily="18" charset="-122"/>
              </a:rPr>
              <a:t>为庆祝妻子的生日</a:t>
            </a:r>
            <a:r>
              <a:rPr lang="zh-CN" altLang="en-US" dirty="0" smtClean="0">
                <a:latin typeface="Adobe 仿宋 Std R" pitchFamily="18" charset="-122"/>
                <a:ea typeface="Adobe 仿宋 Std R" pitchFamily="18" charset="-122"/>
              </a:rPr>
              <a:t>，把</a:t>
            </a:r>
            <a:r>
              <a:rPr lang="en-US" altLang="zh-CN" dirty="0" smtClean="0">
                <a:latin typeface="Adobe 仿宋 Std R" pitchFamily="18" charset="-122"/>
                <a:ea typeface="Adobe 仿宋 Std R" pitchFamily="18" charset="-122"/>
              </a:rPr>
              <a:t>1.5</a:t>
            </a:r>
            <a:r>
              <a:rPr lang="zh-CN" altLang="en-US" dirty="0" smtClean="0">
                <a:latin typeface="Adobe 仿宋 Std R" pitchFamily="18" charset="-122"/>
                <a:ea typeface="Adobe 仿宋 Std R" pitchFamily="18" charset="-122"/>
              </a:rPr>
              <a:t>马力发动机</a:t>
            </a:r>
          </a:p>
          <a:p>
            <a:r>
              <a:rPr lang="zh-CN" altLang="en-US" dirty="0" smtClean="0">
                <a:latin typeface="Adobe 仿宋 Std R" pitchFamily="18" charset="-122"/>
                <a:ea typeface="Adobe 仿宋 Std R" pitchFamily="18" charset="-122"/>
              </a:rPr>
              <a:t>安装在一辆花了</a:t>
            </a:r>
            <a:r>
              <a:rPr lang="en-US" altLang="zh-CN" dirty="0" smtClean="0">
                <a:latin typeface="Adobe 仿宋 Std R" pitchFamily="18" charset="-122"/>
                <a:ea typeface="Adobe 仿宋 Std R" pitchFamily="18" charset="-122"/>
              </a:rPr>
              <a:t>775</a:t>
            </a:r>
            <a:r>
              <a:rPr lang="zh-CN" altLang="en-US" dirty="0" smtClean="0">
                <a:latin typeface="Adobe 仿宋 Std R" pitchFamily="18" charset="-122"/>
                <a:ea typeface="Adobe 仿宋 Std R" pitchFamily="18" charset="-122"/>
              </a:rPr>
              <a:t>马克买的美国四轮马车上</a:t>
            </a:r>
            <a:r>
              <a:rPr lang="en-US" altLang="zh-CN" dirty="0" smtClean="0">
                <a:latin typeface="Adobe 仿宋 Std R" pitchFamily="18" charset="-122"/>
                <a:ea typeface="Adobe 仿宋 Std R" pitchFamily="18" charset="-122"/>
              </a:rPr>
              <a:t>,</a:t>
            </a:r>
          </a:p>
          <a:p>
            <a:r>
              <a:rPr lang="zh-CN" altLang="en-US" dirty="0" smtClean="0">
                <a:latin typeface="Adobe 仿宋 Std R" pitchFamily="18" charset="-122"/>
                <a:ea typeface="Adobe 仿宋 Std R" pitchFamily="18" charset="-122"/>
              </a:rPr>
              <a:t>成为第一辆四轮汽车</a:t>
            </a:r>
            <a:r>
              <a:rPr lang="en-US" altLang="zh-CN" dirty="0" smtClean="0">
                <a:latin typeface="Adobe 仿宋 Std R" pitchFamily="18" charset="-122"/>
                <a:ea typeface="Adobe 仿宋 Std R" pitchFamily="18" charset="-122"/>
              </a:rPr>
              <a:t>.</a:t>
            </a:r>
            <a:r>
              <a:rPr lang="zh-CN" altLang="en-US" dirty="0" smtClean="0">
                <a:latin typeface="Adobe 仿宋 Std R" pitchFamily="18" charset="-122"/>
                <a:ea typeface="Adobe 仿宋 Std R" pitchFamily="18" charset="-122"/>
              </a:rPr>
              <a:t>这辆车以每小时</a:t>
            </a:r>
            <a:r>
              <a:rPr lang="en-US" altLang="zh-CN" dirty="0" smtClean="0">
                <a:latin typeface="Adobe 仿宋 Std R" pitchFamily="18" charset="-122"/>
                <a:ea typeface="Adobe 仿宋 Std R" pitchFamily="18" charset="-122"/>
              </a:rPr>
              <a:t>18</a:t>
            </a:r>
            <a:r>
              <a:rPr lang="zh-CN" altLang="en-US" dirty="0" smtClean="0">
                <a:latin typeface="Adobe 仿宋 Std R" pitchFamily="18" charset="-122"/>
                <a:ea typeface="Adobe 仿宋 Std R" pitchFamily="18" charset="-122"/>
              </a:rPr>
              <a:t>公里</a:t>
            </a:r>
          </a:p>
          <a:p>
            <a:r>
              <a:rPr lang="zh-CN" altLang="en-US" dirty="0" smtClean="0">
                <a:latin typeface="Adobe 仿宋 Std R" pitchFamily="18" charset="-122"/>
                <a:ea typeface="Adobe 仿宋 Std R" pitchFamily="18" charset="-122"/>
              </a:rPr>
              <a:t>的速度</a:t>
            </a:r>
            <a:r>
              <a:rPr lang="en-US" altLang="zh-CN" dirty="0" smtClean="0">
                <a:latin typeface="Adobe 仿宋 Std R" pitchFamily="18" charset="-122"/>
                <a:ea typeface="Adobe 仿宋 Std R" pitchFamily="18" charset="-122"/>
              </a:rPr>
              <a:t>,</a:t>
            </a:r>
            <a:r>
              <a:rPr lang="zh-CN" altLang="en-US" dirty="0" smtClean="0">
                <a:latin typeface="Adobe 仿宋 Std R" pitchFamily="18" charset="-122"/>
                <a:ea typeface="Adobe 仿宋 Std R" pitchFamily="18" charset="-122"/>
              </a:rPr>
              <a:t>从司徒加特开到康斯塔特</a:t>
            </a:r>
            <a:r>
              <a:rPr lang="en-US" altLang="zh-CN" dirty="0" smtClean="0">
                <a:latin typeface="Adobe 仿宋 Std R" pitchFamily="18" charset="-122"/>
                <a:ea typeface="Adobe 仿宋 Std R" pitchFamily="18" charset="-122"/>
              </a:rPr>
              <a:t>.</a:t>
            </a:r>
            <a:r>
              <a:rPr lang="zh-CN" altLang="en-US" dirty="0" smtClean="0">
                <a:latin typeface="Adobe 仿宋 Std R" pitchFamily="18" charset="-122"/>
                <a:ea typeface="Adobe 仿宋 Std R" pitchFamily="18" charset="-122"/>
              </a:rPr>
              <a:t>当时人们称</a:t>
            </a:r>
          </a:p>
          <a:p>
            <a:r>
              <a:rPr lang="zh-CN" altLang="en-US" dirty="0" smtClean="0">
                <a:latin typeface="Adobe 仿宋 Std R" pitchFamily="18" charset="-122"/>
                <a:ea typeface="Adobe 仿宋 Std R" pitchFamily="18" charset="-122"/>
              </a:rPr>
              <a:t>之为“</a:t>
            </a:r>
            <a:r>
              <a:rPr lang="zh-CN" altLang="en-US" dirty="0" smtClean="0">
                <a:solidFill>
                  <a:srgbClr val="FF0000"/>
                </a:solidFill>
                <a:latin typeface="Adobe 仿宋 Std R" pitchFamily="18" charset="-122"/>
                <a:ea typeface="Adobe 仿宋 Std R" pitchFamily="18" charset="-122"/>
              </a:rPr>
              <a:t>没有马的</a:t>
            </a:r>
            <a:r>
              <a:rPr lang="zh-CN" altLang="en-US" dirty="0" smtClean="0">
                <a:solidFill>
                  <a:srgbClr val="FF0000"/>
                </a:solidFill>
                <a:latin typeface="Adobe 仿宋 Std R" pitchFamily="18" charset="-122"/>
                <a:ea typeface="Adobe 仿宋 Std R" pitchFamily="18" charset="-122"/>
              </a:rPr>
              <a:t>马车</a:t>
            </a:r>
            <a:r>
              <a:rPr lang="zh-CN" altLang="en-US" dirty="0" smtClean="0">
                <a:latin typeface="Adobe 仿宋 Std R" pitchFamily="18" charset="-122"/>
                <a:ea typeface="Adobe 仿宋 Std R" pitchFamily="18" charset="-122"/>
              </a:rPr>
              <a:t>”。</a:t>
            </a:r>
            <a:endParaRPr lang="en-US" altLang="zh-CN" dirty="0" smtClean="0">
              <a:latin typeface="Adobe 仿宋 Std R" pitchFamily="18" charset="-122"/>
              <a:ea typeface="Adobe 仿宋 Std R" pitchFamily="18" charset="-122"/>
            </a:endParaRPr>
          </a:p>
          <a:p>
            <a:r>
              <a:rPr lang="en-US" altLang="zh-CN" dirty="0" smtClean="0">
                <a:latin typeface="Adobe 仿宋 Std R" pitchFamily="18" charset="-122"/>
                <a:ea typeface="Adobe 仿宋 Std R" pitchFamily="18" charset="-122"/>
              </a:rPr>
              <a:t>1888 </a:t>
            </a:r>
            <a:r>
              <a:rPr lang="en-US" altLang="zh-CN" dirty="0" smtClean="0">
                <a:solidFill>
                  <a:srgbClr val="FF0000"/>
                </a:solidFill>
                <a:latin typeface="Adobe 仿宋 Std R" pitchFamily="18" charset="-122"/>
                <a:ea typeface="Adobe 仿宋 Std R" pitchFamily="18" charset="-122"/>
              </a:rPr>
              <a:t>Daimler</a:t>
            </a:r>
            <a:r>
              <a:rPr lang="zh-CN" altLang="en-US" dirty="0" smtClean="0">
                <a:solidFill>
                  <a:srgbClr val="FF0000"/>
                </a:solidFill>
                <a:latin typeface="Adobe 仿宋 Std R" pitchFamily="18" charset="-122"/>
                <a:ea typeface="Adobe 仿宋 Std R" pitchFamily="18" charset="-122"/>
              </a:rPr>
              <a:t>发动机</a:t>
            </a:r>
            <a:r>
              <a:rPr lang="zh-CN" altLang="en-US" dirty="0" smtClean="0">
                <a:latin typeface="Adobe 仿宋 Std R" pitchFamily="18" charset="-122"/>
                <a:ea typeface="Adobe 仿宋 Std R" pitchFamily="18" charset="-122"/>
              </a:rPr>
              <a:t>装配在齐柏林硬式飞艇上</a:t>
            </a:r>
            <a:r>
              <a:rPr lang="zh-CN" altLang="en-US" dirty="0" smtClean="0">
                <a:latin typeface="Adobe 仿宋 Std R" pitchFamily="18" charset="-122"/>
                <a:ea typeface="Adobe 仿宋 Std R" pitchFamily="18" charset="-122"/>
              </a:rPr>
              <a:t>。</a:t>
            </a:r>
            <a:endParaRPr lang="zh-CN" altLang="en-US" dirty="0" smtClean="0">
              <a:latin typeface="Adobe 仿宋 Std R" pitchFamily="18" charset="-122"/>
              <a:ea typeface="Adobe 仿宋 Std R" pitchFamily="18" charset="-122"/>
            </a:endParaRPr>
          </a:p>
          <a:p>
            <a:r>
              <a:rPr lang="en-US" altLang="zh-CN" dirty="0" smtClean="0">
                <a:latin typeface="Adobe 仿宋 Std R" pitchFamily="18" charset="-122"/>
                <a:ea typeface="Adobe 仿宋 Std R" pitchFamily="18" charset="-122"/>
              </a:rPr>
              <a:t>1900/03/03 </a:t>
            </a:r>
            <a:r>
              <a:rPr lang="zh-CN" altLang="en-US" dirty="0" smtClean="0">
                <a:latin typeface="Adobe 仿宋 Std R" pitchFamily="18" charset="-122"/>
                <a:ea typeface="Adobe 仿宋 Std R" pitchFamily="18" charset="-122"/>
              </a:rPr>
              <a:t>去世</a:t>
            </a:r>
            <a:r>
              <a:rPr lang="zh-CN" altLang="en-US" dirty="0" smtClean="0">
                <a:latin typeface="Adobe 仿宋 Std R" pitchFamily="18" charset="-122"/>
                <a:ea typeface="Adobe 仿宋 Std R" pitchFamily="18" charset="-122"/>
              </a:rPr>
              <a:t>，享年</a:t>
            </a:r>
            <a:r>
              <a:rPr lang="en-US" altLang="zh-CN" dirty="0" smtClean="0">
                <a:latin typeface="Adobe 仿宋 Std R" pitchFamily="18" charset="-122"/>
                <a:ea typeface="Adobe 仿宋 Std R" pitchFamily="18" charset="-122"/>
              </a:rPr>
              <a:t>65</a:t>
            </a:r>
            <a:r>
              <a:rPr lang="zh-CN" altLang="en-US" dirty="0" smtClean="0">
                <a:latin typeface="Adobe 仿宋 Std R" pitchFamily="18" charset="-122"/>
                <a:ea typeface="Adobe 仿宋 Std R" pitchFamily="18" charset="-122"/>
              </a:rPr>
              <a:t>岁。</a:t>
            </a:r>
            <a:endParaRPr lang="en-US" altLang="zh-CN" dirty="0" smtClean="0">
              <a:latin typeface="Adobe 仿宋 Std R" pitchFamily="18" charset="-122"/>
              <a:ea typeface="Adobe 仿宋 Std R" pitchFamily="18" charset="-122"/>
            </a:endParaRPr>
          </a:p>
          <a:p>
            <a:endParaRPr lang="zh-CN" altLang="en-US" dirty="0" smtClean="0">
              <a:latin typeface="Adobe 仿宋 Std R" pitchFamily="18" charset="-122"/>
              <a:ea typeface="Adobe 仿宋 Std R" pitchFamily="18" charset="-122"/>
            </a:endParaRPr>
          </a:p>
          <a:p>
            <a:endParaRPr lang="zh-CN" altLang="en-US" dirty="0">
              <a:latin typeface="Adobe 仿宋 Std R" pitchFamily="18" charset="-122"/>
              <a:ea typeface="Adobe 仿宋 Std R" pitchFamily="18" charset="-122"/>
            </a:endParaRPr>
          </a:p>
        </p:txBody>
      </p:sp>
      <p:pic>
        <p:nvPicPr>
          <p:cNvPr id="12" name="Picture 1029" descr="C:\WIN98\Desktop\nipicture\G_daimler.jpg"/>
          <p:cNvPicPr>
            <a:picLocks noChangeAspect="1" noChangeArrowheads="1"/>
          </p:cNvPicPr>
          <p:nvPr/>
        </p:nvPicPr>
        <p:blipFill>
          <a:blip r:embed="rId2" cstate="print"/>
          <a:srcRect/>
          <a:stretch>
            <a:fillRect/>
          </a:stretch>
        </p:blipFill>
        <p:spPr bwMode="auto">
          <a:xfrm>
            <a:off x="6588224" y="1772816"/>
            <a:ext cx="2221632" cy="2962176"/>
          </a:xfrm>
          <a:prstGeom prst="rect">
            <a:avLst/>
          </a:prstGeom>
          <a:noFill/>
        </p:spPr>
      </p:pic>
      <p:sp>
        <p:nvSpPr>
          <p:cNvPr id="13" name="矩形 12"/>
          <p:cNvSpPr/>
          <p:nvPr/>
        </p:nvSpPr>
        <p:spPr>
          <a:xfrm>
            <a:off x="6588224" y="4869160"/>
            <a:ext cx="2090637" cy="400110"/>
          </a:xfrm>
          <a:prstGeom prst="rect">
            <a:avLst/>
          </a:prstGeom>
        </p:spPr>
        <p:txBody>
          <a:bodyPr wrap="none">
            <a:spAutoFit/>
          </a:bodyPr>
          <a:lstStyle/>
          <a:p>
            <a:r>
              <a:rPr lang="en-US" altLang="zh-CN" dirty="0" err="1" smtClean="0">
                <a:latin typeface="Adobe 仿宋 Std R" pitchFamily="18" charset="-122"/>
                <a:ea typeface="Adobe 仿宋 Std R" pitchFamily="18" charset="-122"/>
              </a:rPr>
              <a:t>Gottieb</a:t>
            </a:r>
            <a:r>
              <a:rPr lang="en-US" altLang="zh-CN" dirty="0" smtClean="0">
                <a:latin typeface="Adobe 仿宋 Std R" pitchFamily="18" charset="-122"/>
                <a:ea typeface="Adobe 仿宋 Std R" pitchFamily="18" charset="-122"/>
              </a:rPr>
              <a:t> Daimler</a:t>
            </a:r>
            <a:endParaRPr lang="zh-CN" altLang="en-US" dirty="0">
              <a:latin typeface="Adobe 仿宋 Std R" pitchFamily="18" charset="-122"/>
              <a:ea typeface="Adobe 仿宋 Std R" pitchFamily="18" charset="-122"/>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9144000" cy="762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9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grpSp>
        <p:nvGrpSpPr>
          <p:cNvPr id="2" name="组合 8"/>
          <p:cNvGrpSpPr>
            <a:grpSpLocks/>
          </p:cNvGrpSpPr>
          <p:nvPr/>
        </p:nvGrpSpPr>
        <p:grpSpPr bwMode="auto">
          <a:xfrm>
            <a:off x="-1588" y="6450013"/>
            <a:ext cx="9145588" cy="431800"/>
            <a:chOff x="-2241" y="6450568"/>
            <a:chExt cx="9146241" cy="430887"/>
          </a:xfrm>
        </p:grpSpPr>
        <p:sp>
          <p:nvSpPr>
            <p:cNvPr id="10" name="矩形​​ 9"/>
            <p:cNvSpPr/>
            <p:nvPr/>
          </p:nvSpPr>
          <p:spPr>
            <a:xfrm>
              <a:off x="-2241" y="6468960"/>
              <a:ext cx="9144000" cy="381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8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sp>
          <p:nvSpPr>
            <p:cNvPr id="3085" name="TextBox 10"/>
            <p:cNvSpPr txBox="1">
              <a:spLocks noChangeArrowheads="1"/>
            </p:cNvSpPr>
            <p:nvPr/>
          </p:nvSpPr>
          <p:spPr bwMode="auto">
            <a:xfrm>
              <a:off x="8965" y="6491662"/>
              <a:ext cx="3346598" cy="307777"/>
            </a:xfrm>
            <a:prstGeom prst="rect">
              <a:avLst/>
            </a:prstGeom>
            <a:noFill/>
            <a:ln w="9525">
              <a:noFill/>
              <a:miter lim="800000"/>
              <a:headEnd/>
              <a:tailEnd/>
            </a:ln>
          </p:spPr>
          <p:txBody>
            <a:bodyPr>
              <a:spAutoFit/>
            </a:bodyPr>
            <a:lstStyle/>
            <a:p>
              <a:r>
                <a:rPr lang="en-US" altLang="zh-CN" sz="1400">
                  <a:solidFill>
                    <a:srgbClr val="000000"/>
                  </a:solidFill>
                  <a:latin typeface="Times New Roman" pitchFamily="18" charset="0"/>
                  <a:cs typeface="Times New Roman" pitchFamily="18" charset="0"/>
                </a:rPr>
                <a:t>Copyright @ Fang Shonvon,2011</a:t>
              </a:r>
              <a:endParaRPr lang="zh-CN" altLang="en-US" sz="1400">
                <a:solidFill>
                  <a:srgbClr val="000000"/>
                </a:solidFill>
                <a:latin typeface="Times New Roman" pitchFamily="18" charset="0"/>
                <a:ea typeface="宋体" charset="-122"/>
                <a:cs typeface="Times New Roman" pitchFamily="18" charset="0"/>
              </a:endParaRPr>
            </a:p>
          </p:txBody>
        </p:sp>
        <p:sp>
          <p:nvSpPr>
            <p:cNvPr id="3086" name="矩形​​ 11"/>
            <p:cNvSpPr>
              <a:spLocks noChangeArrowheads="1"/>
            </p:cNvSpPr>
            <p:nvPr/>
          </p:nvSpPr>
          <p:spPr bwMode="auto">
            <a:xfrm>
              <a:off x="4572000" y="6450568"/>
              <a:ext cx="4572000" cy="430887"/>
            </a:xfrm>
            <a:prstGeom prst="rect">
              <a:avLst/>
            </a:prstGeom>
            <a:noFill/>
            <a:ln w="9525">
              <a:noFill/>
              <a:miter lim="800000"/>
              <a:headEnd/>
              <a:tailEnd/>
            </a:ln>
          </p:spPr>
          <p:txBody>
            <a:bodyPr>
              <a:spAutoFit/>
            </a:bodyPr>
            <a:lstStyle/>
            <a:p>
              <a:r>
                <a:rPr lang="de-DE" altLang="zh-CN" sz="1100">
                  <a:solidFill>
                    <a:srgbClr val="000000"/>
                  </a:solidFill>
                  <a:latin typeface="微软雅黑" pitchFamily="34" charset="-122"/>
                </a:rPr>
                <a:t>Mechanische und electronnic Konstruktionsabteilung, Quzhou Hochschule für Technologie, Quzhou,324000</a:t>
              </a:r>
              <a:endParaRPr lang="zh-CN" altLang="en-US" sz="1100">
                <a:solidFill>
                  <a:srgbClr val="000000"/>
                </a:solidFill>
                <a:ea typeface="宋体" charset="-122"/>
              </a:endParaRPr>
            </a:p>
          </p:txBody>
        </p:sp>
      </p:grpSp>
      <p:sp>
        <p:nvSpPr>
          <p:cNvPr id="9" name="TextBox 8"/>
          <p:cNvSpPr txBox="1"/>
          <p:nvPr/>
        </p:nvSpPr>
        <p:spPr>
          <a:xfrm>
            <a:off x="1691680" y="107921"/>
            <a:ext cx="5760640" cy="584775"/>
          </a:xfrm>
          <a:prstGeom prst="rect">
            <a:avLst/>
          </a:prstGeom>
          <a:noFill/>
        </p:spPr>
        <p:txBody>
          <a:bodyPr wrap="square" rtlCol="0">
            <a:spAutoFit/>
          </a:bodyPr>
          <a:lstStyle/>
          <a:p>
            <a:pPr algn="ct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活动二 </a:t>
            </a: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奔驰</a:t>
            </a: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汽车</a:t>
            </a:r>
            <a:endPar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endParaRPr>
          </a:p>
        </p:txBody>
      </p:sp>
      <p:sp>
        <p:nvSpPr>
          <p:cNvPr id="11" name="矩形 10"/>
          <p:cNvSpPr/>
          <p:nvPr/>
        </p:nvSpPr>
        <p:spPr>
          <a:xfrm>
            <a:off x="107504" y="1124744"/>
            <a:ext cx="5688632" cy="4708981"/>
          </a:xfrm>
          <a:prstGeom prst="rect">
            <a:avLst/>
          </a:prstGeom>
          <a:solidFill>
            <a:schemeClr val="tx2">
              <a:lumMod val="20000"/>
              <a:lumOff val="80000"/>
            </a:schemeClr>
          </a:solidFill>
        </p:spPr>
        <p:txBody>
          <a:bodyPr wrap="square">
            <a:spAutoFit/>
          </a:bodyPr>
          <a:lstStyle/>
          <a:p>
            <a:r>
              <a:rPr lang="en-US" altLang="zh-CN" dirty="0" smtClean="0">
                <a:latin typeface="Adobe 仿宋 Std R" pitchFamily="18" charset="-122"/>
                <a:ea typeface="Adobe 仿宋 Std R" pitchFamily="18" charset="-122"/>
              </a:rPr>
              <a:t>1846</a:t>
            </a:r>
            <a:r>
              <a:rPr lang="zh-CN" altLang="en-US" dirty="0" smtClean="0">
                <a:latin typeface="Adobe 仿宋 Std R" pitchFamily="18" charset="-122"/>
                <a:ea typeface="Adobe 仿宋 Std R" pitchFamily="18" charset="-122"/>
              </a:rPr>
              <a:t>年</a:t>
            </a:r>
            <a:r>
              <a:rPr lang="en-US" altLang="zh-CN" dirty="0" smtClean="0">
                <a:latin typeface="Adobe 仿宋 Std R" pitchFamily="18" charset="-122"/>
                <a:ea typeface="Adobe 仿宋 Std R" pitchFamily="18" charset="-122"/>
              </a:rPr>
              <a:t>2</a:t>
            </a:r>
            <a:r>
              <a:rPr lang="zh-CN" altLang="en-US" dirty="0" smtClean="0">
                <a:latin typeface="Adobe 仿宋 Std R" pitchFamily="18" charset="-122"/>
                <a:ea typeface="Adobe 仿宋 Std R" pitchFamily="18" charset="-122"/>
              </a:rPr>
              <a:t>月</a:t>
            </a:r>
            <a:r>
              <a:rPr lang="en-US" altLang="zh-CN" dirty="0" smtClean="0">
                <a:latin typeface="Adobe 仿宋 Std R" pitchFamily="18" charset="-122"/>
                <a:ea typeface="Adobe 仿宋 Std R" pitchFamily="18" charset="-122"/>
              </a:rPr>
              <a:t>9</a:t>
            </a:r>
            <a:r>
              <a:rPr lang="zh-CN" altLang="en-US" dirty="0" smtClean="0">
                <a:latin typeface="Adobe 仿宋 Std R" pitchFamily="18" charset="-122"/>
                <a:ea typeface="Adobe 仿宋 Std R" pitchFamily="18" charset="-122"/>
              </a:rPr>
              <a:t>日生于</a:t>
            </a:r>
            <a:r>
              <a:rPr lang="en-US" altLang="zh-CN" dirty="0" smtClean="0">
                <a:latin typeface="Adobe 仿宋 Std R" pitchFamily="18" charset="-122"/>
                <a:ea typeface="Adobe 仿宋 Std R" pitchFamily="18" charset="-122"/>
              </a:rPr>
              <a:t>Heilbronn</a:t>
            </a:r>
          </a:p>
          <a:p>
            <a:r>
              <a:rPr lang="en-US" altLang="zh-CN" dirty="0" smtClean="0">
                <a:latin typeface="Adobe 仿宋 Std R" pitchFamily="18" charset="-122"/>
                <a:ea typeface="Adobe 仿宋 Std R" pitchFamily="18" charset="-122"/>
              </a:rPr>
              <a:t>1865</a:t>
            </a:r>
            <a:r>
              <a:rPr lang="zh-CN" altLang="en-US" dirty="0" smtClean="0">
                <a:latin typeface="Adobe 仿宋 Std R" pitchFamily="18" charset="-122"/>
                <a:ea typeface="Adobe 仿宋 Std R" pitchFamily="18" charset="-122"/>
              </a:rPr>
              <a:t>在 </a:t>
            </a:r>
            <a:r>
              <a:rPr lang="en-US" altLang="zh-CN" dirty="0" smtClean="0">
                <a:latin typeface="Adobe 仿宋 Std R" pitchFamily="18" charset="-122"/>
                <a:ea typeface="Adobe 仿宋 Std R" pitchFamily="18" charset="-122"/>
              </a:rPr>
              <a:t>Reutlingen </a:t>
            </a:r>
            <a:r>
              <a:rPr lang="zh-CN" altLang="en-US" dirty="0" smtClean="0">
                <a:latin typeface="Adobe 仿宋 Std R" pitchFamily="18" charset="-122"/>
                <a:ea typeface="Adobe 仿宋 Std R" pitchFamily="18" charset="-122"/>
              </a:rPr>
              <a:t>遇见 </a:t>
            </a:r>
            <a:r>
              <a:rPr lang="en-US" altLang="zh-CN" dirty="0" smtClean="0">
                <a:latin typeface="Adobe 仿宋 Std R" pitchFamily="18" charset="-122"/>
                <a:ea typeface="Adobe 仿宋 Std R" pitchFamily="18" charset="-122"/>
              </a:rPr>
              <a:t>Daimler,</a:t>
            </a:r>
            <a:r>
              <a:rPr lang="zh-CN" altLang="en-US" dirty="0" smtClean="0">
                <a:latin typeface="Adobe 仿宋 Std R" pitchFamily="18" charset="-122"/>
                <a:ea typeface="Adobe 仿宋 Std R" pitchFamily="18" charset="-122"/>
              </a:rPr>
              <a:t>并且成为志同道合 </a:t>
            </a:r>
            <a:r>
              <a:rPr lang="zh-CN" altLang="en-US" dirty="0" smtClean="0">
                <a:latin typeface="Adobe 仿宋 Std R" pitchFamily="18" charset="-122"/>
                <a:ea typeface="Adobe 仿宋 Std R" pitchFamily="18" charset="-122"/>
              </a:rPr>
              <a:t>的朋友。</a:t>
            </a:r>
            <a:endParaRPr lang="zh-CN" altLang="en-US" dirty="0" smtClean="0">
              <a:latin typeface="Adobe 仿宋 Std R" pitchFamily="18" charset="-122"/>
              <a:ea typeface="Adobe 仿宋 Std R" pitchFamily="18" charset="-122"/>
            </a:endParaRPr>
          </a:p>
          <a:p>
            <a:r>
              <a:rPr lang="en-US" altLang="zh-CN" dirty="0" smtClean="0">
                <a:latin typeface="Adobe 仿宋 Std R" pitchFamily="18" charset="-122"/>
                <a:ea typeface="Adobe 仿宋 Std R" pitchFamily="18" charset="-122"/>
              </a:rPr>
              <a:t>1889</a:t>
            </a:r>
            <a:r>
              <a:rPr lang="en-US" altLang="zh-CN" dirty="0" smtClean="0">
                <a:solidFill>
                  <a:srgbClr val="FF0000"/>
                </a:solidFill>
                <a:latin typeface="Adobe 仿宋 Std R" pitchFamily="18" charset="-122"/>
                <a:ea typeface="Adobe 仿宋 Std R" pitchFamily="18" charset="-122"/>
              </a:rPr>
              <a:t>Maybach </a:t>
            </a:r>
            <a:r>
              <a:rPr lang="zh-CN" altLang="en-US" dirty="0" smtClean="0">
                <a:latin typeface="Adobe 仿宋 Std R" pitchFamily="18" charset="-122"/>
                <a:ea typeface="Adobe 仿宋 Std R" pitchFamily="18" charset="-122"/>
              </a:rPr>
              <a:t>研制的首辆钢质车轮的小汽车出现 </a:t>
            </a:r>
            <a:r>
              <a:rPr lang="zh-CN" altLang="en-US" dirty="0" smtClean="0">
                <a:latin typeface="Adobe 仿宋 Std R" pitchFamily="18" charset="-122"/>
                <a:ea typeface="Adobe 仿宋 Std R" pitchFamily="18" charset="-122"/>
              </a:rPr>
              <a:t>在</a:t>
            </a:r>
            <a:r>
              <a:rPr lang="zh-CN" altLang="en-US" dirty="0" smtClean="0">
                <a:latin typeface="Adobe 仿宋 Std R" pitchFamily="18" charset="-122"/>
                <a:ea typeface="Adobe 仿宋 Std R" pitchFamily="18" charset="-122"/>
              </a:rPr>
              <a:t>巴黎世界</a:t>
            </a:r>
            <a:r>
              <a:rPr lang="zh-CN" altLang="en-US" dirty="0" smtClean="0">
                <a:latin typeface="Adobe 仿宋 Std R" pitchFamily="18" charset="-122"/>
                <a:ea typeface="Adobe 仿宋 Std R" pitchFamily="18" charset="-122"/>
              </a:rPr>
              <a:t>展览会被</a:t>
            </a:r>
            <a:r>
              <a:rPr lang="zh-CN" altLang="en-US" dirty="0" smtClean="0">
                <a:latin typeface="Adobe 仿宋 Std R" pitchFamily="18" charset="-122"/>
                <a:ea typeface="Adobe 仿宋 Std R" pitchFamily="18" charset="-122"/>
              </a:rPr>
              <a:t>指定为 </a:t>
            </a:r>
            <a:r>
              <a:rPr lang="en-US" altLang="zh-CN" dirty="0" smtClean="0">
                <a:latin typeface="Adobe 仿宋 Std R" pitchFamily="18" charset="-122"/>
                <a:ea typeface="Adobe 仿宋 Std R" pitchFamily="18" charset="-122"/>
              </a:rPr>
              <a:t>DMG</a:t>
            </a:r>
            <a:r>
              <a:rPr lang="zh-CN" altLang="en-US" dirty="0" smtClean="0">
                <a:latin typeface="Adobe 仿宋 Std R" pitchFamily="18" charset="-122"/>
                <a:ea typeface="Adobe 仿宋 Std R" pitchFamily="18" charset="-122"/>
              </a:rPr>
              <a:t>公司主要</a:t>
            </a:r>
            <a:r>
              <a:rPr lang="zh-CN" altLang="en-US" dirty="0" smtClean="0">
                <a:latin typeface="Adobe 仿宋 Std R" pitchFamily="18" charset="-122"/>
                <a:ea typeface="Adobe 仿宋 Std R" pitchFamily="18" charset="-122"/>
              </a:rPr>
              <a:t>设计师。</a:t>
            </a:r>
            <a:endParaRPr lang="en-US" altLang="zh-CN" dirty="0" smtClean="0">
              <a:latin typeface="Adobe 仿宋 Std R" pitchFamily="18" charset="-122"/>
              <a:ea typeface="Adobe 仿宋 Std R" pitchFamily="18" charset="-122"/>
            </a:endParaRPr>
          </a:p>
          <a:p>
            <a:r>
              <a:rPr lang="en-US" altLang="zh-CN" dirty="0" smtClean="0">
                <a:latin typeface="Adobe 仿宋 Std R" pitchFamily="18" charset="-122"/>
                <a:ea typeface="Adobe 仿宋 Std R" pitchFamily="18" charset="-122"/>
              </a:rPr>
              <a:t>1891</a:t>
            </a:r>
            <a:r>
              <a:rPr lang="zh-CN" altLang="en-US" dirty="0" smtClean="0">
                <a:latin typeface="Adobe 仿宋 Std R" pitchFamily="18" charset="-122"/>
                <a:ea typeface="Adobe 仿宋 Std R" pitchFamily="18" charset="-122"/>
              </a:rPr>
              <a:t>年</a:t>
            </a:r>
            <a:r>
              <a:rPr lang="en-US" altLang="zh-CN" dirty="0" smtClean="0">
                <a:latin typeface="Adobe 仿宋 Std R" pitchFamily="18" charset="-122"/>
                <a:ea typeface="Adobe 仿宋 Std R" pitchFamily="18" charset="-122"/>
              </a:rPr>
              <a:t>2</a:t>
            </a:r>
            <a:r>
              <a:rPr lang="zh-CN" altLang="en-US" dirty="0" smtClean="0">
                <a:latin typeface="Adobe 仿宋 Std R" pitchFamily="18" charset="-122"/>
                <a:ea typeface="Adobe 仿宋 Std R" pitchFamily="18" charset="-122"/>
              </a:rPr>
              <a:t>月因</a:t>
            </a:r>
            <a:r>
              <a:rPr lang="zh-CN" altLang="en-US" dirty="0" smtClean="0">
                <a:latin typeface="Adobe 仿宋 Std R" pitchFamily="18" charset="-122"/>
                <a:ea typeface="Adobe 仿宋 Std R" pitchFamily="18" charset="-122"/>
              </a:rPr>
              <a:t>其违反合约</a:t>
            </a:r>
            <a:r>
              <a:rPr lang="en-US" altLang="zh-CN" dirty="0" smtClean="0">
                <a:latin typeface="Adobe 仿宋 Std R" pitchFamily="18" charset="-122"/>
                <a:ea typeface="Adobe 仿宋 Std R" pitchFamily="18" charset="-122"/>
              </a:rPr>
              <a:t>,</a:t>
            </a:r>
            <a:r>
              <a:rPr lang="zh-CN" altLang="en-US" dirty="0" smtClean="0">
                <a:latin typeface="Adobe 仿宋 Std R" pitchFamily="18" charset="-122"/>
                <a:ea typeface="Adobe 仿宋 Std R" pitchFamily="18" charset="-122"/>
              </a:rPr>
              <a:t>离开</a:t>
            </a:r>
            <a:r>
              <a:rPr lang="en-US" altLang="zh-CN" dirty="0" smtClean="0">
                <a:latin typeface="Adobe 仿宋 Std R" pitchFamily="18" charset="-122"/>
                <a:ea typeface="Adobe 仿宋 Std R" pitchFamily="18" charset="-122"/>
              </a:rPr>
              <a:t>DMG</a:t>
            </a:r>
            <a:r>
              <a:rPr lang="zh-CN" altLang="en-US" dirty="0" smtClean="0">
                <a:latin typeface="Adobe 仿宋 Std R" pitchFamily="18" charset="-122"/>
                <a:ea typeface="Adobe 仿宋 Std R" pitchFamily="18" charset="-122"/>
              </a:rPr>
              <a:t>公司。</a:t>
            </a:r>
            <a:endParaRPr lang="en-US" altLang="zh-CN" dirty="0" smtClean="0">
              <a:latin typeface="Adobe 仿宋 Std R" pitchFamily="18" charset="-122"/>
              <a:ea typeface="Adobe 仿宋 Std R" pitchFamily="18" charset="-122"/>
            </a:endParaRPr>
          </a:p>
          <a:p>
            <a:r>
              <a:rPr lang="en-US" altLang="zh-CN" dirty="0" smtClean="0">
                <a:solidFill>
                  <a:srgbClr val="FF0000"/>
                </a:solidFill>
                <a:latin typeface="Adobe 仿宋 Std R" pitchFamily="18" charset="-122"/>
                <a:ea typeface="Adobe 仿宋 Std R" pitchFamily="18" charset="-122"/>
              </a:rPr>
              <a:t>1895</a:t>
            </a:r>
            <a:r>
              <a:rPr lang="zh-CN" altLang="en-US" dirty="0" smtClean="0">
                <a:latin typeface="Adobe 仿宋 Std R" pitchFamily="18" charset="-122"/>
                <a:ea typeface="Adobe 仿宋 Std R" pitchFamily="18" charset="-122"/>
              </a:rPr>
              <a:t>再次</a:t>
            </a:r>
            <a:r>
              <a:rPr lang="zh-CN" altLang="en-US" dirty="0" smtClean="0">
                <a:latin typeface="Adobe 仿宋 Std R" pitchFamily="18" charset="-122"/>
                <a:ea typeface="Adobe 仿宋 Std R" pitchFamily="18" charset="-122"/>
              </a:rPr>
              <a:t>以主要工程师身份回到</a:t>
            </a:r>
            <a:r>
              <a:rPr lang="en-US" altLang="zh-CN" dirty="0" smtClean="0">
                <a:solidFill>
                  <a:srgbClr val="FF0000"/>
                </a:solidFill>
                <a:latin typeface="Adobe 仿宋 Std R" pitchFamily="18" charset="-122"/>
                <a:ea typeface="Adobe 仿宋 Std R" pitchFamily="18" charset="-122"/>
              </a:rPr>
              <a:t>DMG</a:t>
            </a:r>
            <a:r>
              <a:rPr lang="zh-CN" altLang="en-US" dirty="0" smtClean="0">
                <a:solidFill>
                  <a:srgbClr val="FF0000"/>
                </a:solidFill>
                <a:latin typeface="Adobe 仿宋 Std R" pitchFamily="18" charset="-122"/>
                <a:ea typeface="Adobe 仿宋 Std R" pitchFamily="18" charset="-122"/>
              </a:rPr>
              <a:t>公司</a:t>
            </a:r>
            <a:r>
              <a:rPr lang="en-US" altLang="zh-CN" dirty="0" smtClean="0">
                <a:latin typeface="Adobe 仿宋 Std R" pitchFamily="18" charset="-122"/>
                <a:ea typeface="Adobe 仿宋 Std R" pitchFamily="18" charset="-122"/>
              </a:rPr>
              <a:t>. </a:t>
            </a:r>
            <a:r>
              <a:rPr lang="zh-CN" altLang="en-US" dirty="0" smtClean="0">
                <a:latin typeface="Adobe 仿宋 Std R" pitchFamily="18" charset="-122"/>
                <a:ea typeface="Adobe 仿宋 Std R" pitchFamily="18" charset="-122"/>
              </a:rPr>
              <a:t>研制</a:t>
            </a:r>
            <a:r>
              <a:rPr lang="zh-CN" altLang="en-US" dirty="0" smtClean="0">
                <a:latin typeface="Adobe 仿宋 Std R" pitchFamily="18" charset="-122"/>
                <a:ea typeface="Adobe 仿宋 Std R" pitchFamily="18" charset="-122"/>
              </a:rPr>
              <a:t>带有风扇的管状散热器</a:t>
            </a:r>
            <a:r>
              <a:rPr lang="en-US" altLang="zh-CN" dirty="0" smtClean="0">
                <a:latin typeface="Adobe 仿宋 Std R" pitchFamily="18" charset="-122"/>
                <a:ea typeface="Adobe 仿宋 Std R" pitchFamily="18" charset="-122"/>
              </a:rPr>
              <a:t>,</a:t>
            </a:r>
            <a:r>
              <a:rPr lang="zh-CN" altLang="en-US" dirty="0" smtClean="0">
                <a:latin typeface="Adobe 仿宋 Std R" pitchFamily="18" charset="-122"/>
                <a:ea typeface="Adobe 仿宋 Std R" pitchFamily="18" charset="-122"/>
              </a:rPr>
              <a:t>蜂状散热器</a:t>
            </a:r>
            <a:r>
              <a:rPr lang="en-US" altLang="zh-CN" dirty="0" smtClean="0">
                <a:latin typeface="Adobe 仿宋 Std R" pitchFamily="18" charset="-122"/>
                <a:ea typeface="Adobe 仿宋 Std R" pitchFamily="18" charset="-122"/>
              </a:rPr>
              <a:t>, </a:t>
            </a:r>
            <a:r>
              <a:rPr lang="zh-CN" altLang="en-US" dirty="0" smtClean="0">
                <a:latin typeface="Adobe 仿宋 Std R" pitchFamily="18" charset="-122"/>
                <a:ea typeface="Adobe 仿宋 Std R" pitchFamily="18" charset="-122"/>
              </a:rPr>
              <a:t>为</a:t>
            </a:r>
            <a:r>
              <a:rPr lang="zh-CN" altLang="en-US" dirty="0" smtClean="0">
                <a:latin typeface="Adobe 仿宋 Std R" pitchFamily="18" charset="-122"/>
                <a:ea typeface="Adobe 仿宋 Std R" pitchFamily="18" charset="-122"/>
              </a:rPr>
              <a:t>现代汽车发动机冷却系的发展奠定基础</a:t>
            </a:r>
            <a:r>
              <a:rPr lang="en-US" altLang="zh-CN" dirty="0" smtClean="0">
                <a:latin typeface="Adobe 仿宋 Std R" pitchFamily="18" charset="-122"/>
                <a:ea typeface="Adobe 仿宋 Std R" pitchFamily="18" charset="-122"/>
              </a:rPr>
              <a:t>.</a:t>
            </a:r>
            <a:r>
              <a:rPr lang="zh-CN" altLang="en-US" dirty="0" smtClean="0">
                <a:latin typeface="Adobe 仿宋 Std R" pitchFamily="18" charset="-122"/>
                <a:ea typeface="Adobe 仿宋 Std R" pitchFamily="18" charset="-122"/>
              </a:rPr>
              <a:t>当时</a:t>
            </a:r>
            <a:r>
              <a:rPr lang="zh-CN" altLang="en-US" dirty="0" smtClean="0">
                <a:latin typeface="Adobe 仿宋 Std R" pitchFamily="18" charset="-122"/>
                <a:ea typeface="Adobe 仿宋 Std R" pitchFamily="18" charset="-122"/>
              </a:rPr>
              <a:t>法国人称他为“</a:t>
            </a:r>
            <a:r>
              <a:rPr lang="en-US" altLang="zh-CN" dirty="0" err="1" smtClean="0">
                <a:solidFill>
                  <a:srgbClr val="FF0000"/>
                </a:solidFill>
                <a:latin typeface="Adobe 仿宋 Std R" pitchFamily="18" charset="-122"/>
                <a:ea typeface="Adobe 仿宋 Std R" pitchFamily="18" charset="-122"/>
              </a:rPr>
              <a:t>Roides</a:t>
            </a:r>
            <a:r>
              <a:rPr lang="en-US" altLang="zh-CN" dirty="0" smtClean="0">
                <a:solidFill>
                  <a:srgbClr val="FF0000"/>
                </a:solidFill>
                <a:latin typeface="Adobe 仿宋 Std R" pitchFamily="18" charset="-122"/>
                <a:ea typeface="Adobe 仿宋 Std R" pitchFamily="18" charset="-122"/>
              </a:rPr>
              <a:t> </a:t>
            </a:r>
            <a:r>
              <a:rPr lang="en-US" altLang="zh-CN" dirty="0" err="1" smtClean="0">
                <a:solidFill>
                  <a:srgbClr val="FF0000"/>
                </a:solidFill>
                <a:latin typeface="Adobe 仿宋 Std R" pitchFamily="18" charset="-122"/>
                <a:ea typeface="Adobe 仿宋 Std R" pitchFamily="18" charset="-122"/>
              </a:rPr>
              <a:t>Constructeurs</a:t>
            </a:r>
            <a:r>
              <a:rPr lang="en-US" altLang="zh-CN" dirty="0" smtClean="0">
                <a:latin typeface="Adobe 仿宋 Std R" pitchFamily="18" charset="-122"/>
                <a:ea typeface="Adobe 仿宋 Std R" pitchFamily="18" charset="-122"/>
              </a:rPr>
              <a:t>” (</a:t>
            </a:r>
            <a:r>
              <a:rPr lang="zh-CN" altLang="en-US" dirty="0" smtClean="0">
                <a:latin typeface="Adobe 仿宋 Std R" pitchFamily="18" charset="-122"/>
                <a:ea typeface="Adobe 仿宋 Std R" pitchFamily="18" charset="-122"/>
              </a:rPr>
              <a:t>设计师之王</a:t>
            </a:r>
            <a:r>
              <a:rPr lang="en-US" altLang="zh-CN" dirty="0" smtClean="0">
                <a:latin typeface="Adobe 仿宋 Std R" pitchFamily="18" charset="-122"/>
                <a:ea typeface="Adobe 仿宋 Std R" pitchFamily="18" charset="-122"/>
              </a:rPr>
              <a:t>)</a:t>
            </a:r>
            <a:r>
              <a:rPr lang="zh-CN" altLang="en-US" dirty="0" smtClean="0">
                <a:latin typeface="Adobe 仿宋 Std R" pitchFamily="18" charset="-122"/>
                <a:ea typeface="Adobe 仿宋 Std R" pitchFamily="18" charset="-122"/>
              </a:rPr>
              <a:t>。</a:t>
            </a:r>
            <a:endParaRPr lang="en-US" altLang="zh-CN" dirty="0" smtClean="0">
              <a:latin typeface="Adobe 仿宋 Std R" pitchFamily="18" charset="-122"/>
              <a:ea typeface="Adobe 仿宋 Std R" pitchFamily="18" charset="-122"/>
            </a:endParaRPr>
          </a:p>
          <a:p>
            <a:r>
              <a:rPr lang="en-US" altLang="zh-CN" dirty="0" smtClean="0">
                <a:latin typeface="Adobe 仿宋 Std R" pitchFamily="18" charset="-122"/>
                <a:ea typeface="Adobe 仿宋 Std R" pitchFamily="18" charset="-122"/>
              </a:rPr>
              <a:t>1898-1899  </a:t>
            </a:r>
            <a:r>
              <a:rPr lang="zh-CN" altLang="en-US" dirty="0" smtClean="0">
                <a:latin typeface="Adobe 仿宋 Std R" pitchFamily="18" charset="-122"/>
                <a:ea typeface="Adobe 仿宋 Std R" pitchFamily="18" charset="-122"/>
              </a:rPr>
              <a:t>设计</a:t>
            </a:r>
            <a:r>
              <a:rPr lang="zh-CN" altLang="en-US" dirty="0" smtClean="0">
                <a:latin typeface="Adobe 仿宋 Std R" pitchFamily="18" charset="-122"/>
                <a:ea typeface="Adobe 仿宋 Std R" pitchFamily="18" charset="-122"/>
              </a:rPr>
              <a:t>了</a:t>
            </a:r>
            <a:r>
              <a:rPr lang="en-US" altLang="zh-CN" dirty="0" smtClean="0">
                <a:latin typeface="Adobe 仿宋 Std R" pitchFamily="18" charset="-122"/>
                <a:ea typeface="Adobe 仿宋 Std R" pitchFamily="18" charset="-122"/>
              </a:rPr>
              <a:t>623</a:t>
            </a:r>
            <a:r>
              <a:rPr lang="zh-CN" altLang="en-US" dirty="0" smtClean="0">
                <a:latin typeface="Adobe 仿宋 Std R" pitchFamily="18" charset="-122"/>
                <a:ea typeface="Adobe 仿宋 Std R" pitchFamily="18" charset="-122"/>
              </a:rPr>
              <a:t>马力的</a:t>
            </a:r>
            <a:r>
              <a:rPr lang="zh-CN" altLang="en-US" dirty="0" smtClean="0">
                <a:latin typeface="Adobe 仿宋 Std R" pitchFamily="18" charset="-122"/>
                <a:ea typeface="Adobe 仿宋 Std R" pitchFamily="18" charset="-122"/>
              </a:rPr>
              <a:t>发动机。</a:t>
            </a:r>
            <a:endParaRPr lang="zh-CN" altLang="en-US" dirty="0" smtClean="0">
              <a:latin typeface="Adobe 仿宋 Std R" pitchFamily="18" charset="-122"/>
              <a:ea typeface="Adobe 仿宋 Std R" pitchFamily="18" charset="-122"/>
            </a:endParaRPr>
          </a:p>
          <a:p>
            <a:r>
              <a:rPr lang="en-US" altLang="zh-CN" dirty="0" smtClean="0">
                <a:latin typeface="Adobe 仿宋 Std R" pitchFamily="18" charset="-122"/>
                <a:ea typeface="Adobe 仿宋 Std R" pitchFamily="18" charset="-122"/>
              </a:rPr>
              <a:t>1929</a:t>
            </a:r>
            <a:r>
              <a:rPr lang="zh-CN" altLang="en-US" dirty="0" smtClean="0">
                <a:latin typeface="Adobe 仿宋 Std R" pitchFamily="18" charset="-122"/>
                <a:ea typeface="Adobe 仿宋 Std R" pitchFamily="18" charset="-122"/>
              </a:rPr>
              <a:t>使</a:t>
            </a:r>
            <a:r>
              <a:rPr lang="zh-CN" altLang="en-US" dirty="0" smtClean="0">
                <a:latin typeface="Adobe 仿宋 Std R" pitchFamily="18" charset="-122"/>
                <a:ea typeface="Adobe 仿宋 Std R" pitchFamily="18" charset="-122"/>
              </a:rPr>
              <a:t>首辆配有</a:t>
            </a:r>
            <a:r>
              <a:rPr lang="en-US" altLang="zh-CN" dirty="0" smtClean="0">
                <a:latin typeface="Adobe 仿宋 Std R" pitchFamily="18" charset="-122"/>
                <a:ea typeface="Adobe 仿宋 Std R" pitchFamily="18" charset="-122"/>
              </a:rPr>
              <a:t>V12</a:t>
            </a:r>
            <a:r>
              <a:rPr lang="zh-CN" altLang="en-US" dirty="0" smtClean="0">
                <a:latin typeface="Adobe 仿宋 Std R" pitchFamily="18" charset="-122"/>
                <a:ea typeface="Adobe 仿宋 Std R" pitchFamily="18" charset="-122"/>
              </a:rPr>
              <a:t>型发动机的豪华轿车推向</a:t>
            </a:r>
            <a:r>
              <a:rPr lang="zh-CN" altLang="en-US" dirty="0" smtClean="0">
                <a:latin typeface="Adobe 仿宋 Std R" pitchFamily="18" charset="-122"/>
                <a:ea typeface="Adobe 仿宋 Std R" pitchFamily="18" charset="-122"/>
              </a:rPr>
              <a:t>市场。</a:t>
            </a:r>
            <a:endParaRPr lang="zh-CN" altLang="en-US" dirty="0" smtClean="0">
              <a:latin typeface="Adobe 仿宋 Std R" pitchFamily="18" charset="-122"/>
              <a:ea typeface="Adobe 仿宋 Std R" pitchFamily="18" charset="-122"/>
            </a:endParaRPr>
          </a:p>
          <a:p>
            <a:r>
              <a:rPr lang="en-US" altLang="zh-CN" dirty="0" smtClean="0">
                <a:latin typeface="Adobe 仿宋 Std R" pitchFamily="18" charset="-122"/>
                <a:ea typeface="Adobe 仿宋 Std R" pitchFamily="18" charset="-122"/>
              </a:rPr>
              <a:t>1929</a:t>
            </a:r>
            <a:r>
              <a:rPr lang="zh-CN" altLang="en-US" dirty="0" smtClean="0">
                <a:latin typeface="Adobe 仿宋 Std R" pitchFamily="18" charset="-122"/>
                <a:ea typeface="Adobe 仿宋 Std R" pitchFamily="18" charset="-122"/>
              </a:rPr>
              <a:t>年</a:t>
            </a:r>
            <a:r>
              <a:rPr lang="en-US" altLang="zh-CN" dirty="0" smtClean="0">
                <a:latin typeface="Adobe 仿宋 Std R" pitchFamily="18" charset="-122"/>
                <a:ea typeface="Adobe 仿宋 Std R" pitchFamily="18" charset="-122"/>
              </a:rPr>
              <a:t>12</a:t>
            </a:r>
            <a:r>
              <a:rPr lang="zh-CN" altLang="en-US" dirty="0" smtClean="0">
                <a:latin typeface="Adobe 仿宋 Std R" pitchFamily="18" charset="-122"/>
                <a:ea typeface="Adobe 仿宋 Std R" pitchFamily="18" charset="-122"/>
              </a:rPr>
              <a:t>月</a:t>
            </a:r>
            <a:r>
              <a:rPr lang="en-US" altLang="zh-CN" dirty="0" smtClean="0">
                <a:latin typeface="Adobe 仿宋 Std R" pitchFamily="18" charset="-122"/>
                <a:ea typeface="Adobe 仿宋 Std R" pitchFamily="18" charset="-122"/>
              </a:rPr>
              <a:t>29</a:t>
            </a:r>
            <a:r>
              <a:rPr lang="zh-CN" altLang="en-US" dirty="0" smtClean="0">
                <a:latin typeface="Adobe 仿宋 Std R" pitchFamily="18" charset="-122"/>
                <a:ea typeface="Adobe 仿宋 Std R" pitchFamily="18" charset="-122"/>
              </a:rPr>
              <a:t>日 不幸去世。</a:t>
            </a:r>
          </a:p>
        </p:txBody>
      </p:sp>
      <p:pic>
        <p:nvPicPr>
          <p:cNvPr id="34817" name="Picture 1"/>
          <p:cNvPicPr>
            <a:picLocks noChangeAspect="1" noChangeArrowheads="1"/>
          </p:cNvPicPr>
          <p:nvPr/>
        </p:nvPicPr>
        <p:blipFill>
          <a:blip r:embed="rId2" cstate="print"/>
          <a:srcRect/>
          <a:stretch>
            <a:fillRect/>
          </a:stretch>
        </p:blipFill>
        <p:spPr bwMode="auto">
          <a:xfrm>
            <a:off x="5819748" y="1124744"/>
            <a:ext cx="3144740" cy="467906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9144000" cy="762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9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grpSp>
        <p:nvGrpSpPr>
          <p:cNvPr id="2" name="组合 8"/>
          <p:cNvGrpSpPr>
            <a:grpSpLocks/>
          </p:cNvGrpSpPr>
          <p:nvPr/>
        </p:nvGrpSpPr>
        <p:grpSpPr bwMode="auto">
          <a:xfrm>
            <a:off x="-1588" y="6450013"/>
            <a:ext cx="9145588" cy="431800"/>
            <a:chOff x="-2241" y="6450568"/>
            <a:chExt cx="9146241" cy="430887"/>
          </a:xfrm>
        </p:grpSpPr>
        <p:sp>
          <p:nvSpPr>
            <p:cNvPr id="10" name="矩形​​ 9"/>
            <p:cNvSpPr/>
            <p:nvPr/>
          </p:nvSpPr>
          <p:spPr>
            <a:xfrm>
              <a:off x="-2241" y="6468960"/>
              <a:ext cx="9144000" cy="381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8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sp>
          <p:nvSpPr>
            <p:cNvPr id="3085" name="TextBox 10"/>
            <p:cNvSpPr txBox="1">
              <a:spLocks noChangeArrowheads="1"/>
            </p:cNvSpPr>
            <p:nvPr/>
          </p:nvSpPr>
          <p:spPr bwMode="auto">
            <a:xfrm>
              <a:off x="8965" y="6491662"/>
              <a:ext cx="3346598" cy="307777"/>
            </a:xfrm>
            <a:prstGeom prst="rect">
              <a:avLst/>
            </a:prstGeom>
            <a:noFill/>
            <a:ln w="9525">
              <a:noFill/>
              <a:miter lim="800000"/>
              <a:headEnd/>
              <a:tailEnd/>
            </a:ln>
          </p:spPr>
          <p:txBody>
            <a:bodyPr>
              <a:spAutoFit/>
            </a:bodyPr>
            <a:lstStyle/>
            <a:p>
              <a:r>
                <a:rPr lang="en-US" altLang="zh-CN" sz="1400">
                  <a:solidFill>
                    <a:srgbClr val="000000"/>
                  </a:solidFill>
                  <a:latin typeface="Times New Roman" pitchFamily="18" charset="0"/>
                  <a:cs typeface="Times New Roman" pitchFamily="18" charset="0"/>
                </a:rPr>
                <a:t>Copyright @ Fang Shonvon,2011</a:t>
              </a:r>
              <a:endParaRPr lang="zh-CN" altLang="en-US" sz="1400">
                <a:solidFill>
                  <a:srgbClr val="000000"/>
                </a:solidFill>
                <a:latin typeface="Times New Roman" pitchFamily="18" charset="0"/>
                <a:ea typeface="宋体" charset="-122"/>
                <a:cs typeface="Times New Roman" pitchFamily="18" charset="0"/>
              </a:endParaRPr>
            </a:p>
          </p:txBody>
        </p:sp>
        <p:sp>
          <p:nvSpPr>
            <p:cNvPr id="3086" name="矩形​​ 11"/>
            <p:cNvSpPr>
              <a:spLocks noChangeArrowheads="1"/>
            </p:cNvSpPr>
            <p:nvPr/>
          </p:nvSpPr>
          <p:spPr bwMode="auto">
            <a:xfrm>
              <a:off x="4572000" y="6450568"/>
              <a:ext cx="4572000" cy="430887"/>
            </a:xfrm>
            <a:prstGeom prst="rect">
              <a:avLst/>
            </a:prstGeom>
            <a:noFill/>
            <a:ln w="9525">
              <a:noFill/>
              <a:miter lim="800000"/>
              <a:headEnd/>
              <a:tailEnd/>
            </a:ln>
          </p:spPr>
          <p:txBody>
            <a:bodyPr>
              <a:spAutoFit/>
            </a:bodyPr>
            <a:lstStyle/>
            <a:p>
              <a:r>
                <a:rPr lang="de-DE" altLang="zh-CN" sz="1100">
                  <a:solidFill>
                    <a:srgbClr val="000000"/>
                  </a:solidFill>
                  <a:latin typeface="微软雅黑" pitchFamily="34" charset="-122"/>
                </a:rPr>
                <a:t>Mechanische und electronnic Konstruktionsabteilung, Quzhou Hochschule für Technologie, Quzhou,324000</a:t>
              </a:r>
              <a:endParaRPr lang="zh-CN" altLang="en-US" sz="1100">
                <a:solidFill>
                  <a:srgbClr val="000000"/>
                </a:solidFill>
                <a:ea typeface="宋体" charset="-122"/>
              </a:endParaRPr>
            </a:p>
          </p:txBody>
        </p:sp>
      </p:grpSp>
      <p:sp>
        <p:nvSpPr>
          <p:cNvPr id="9" name="TextBox 8"/>
          <p:cNvSpPr txBox="1"/>
          <p:nvPr/>
        </p:nvSpPr>
        <p:spPr>
          <a:xfrm>
            <a:off x="1691680" y="107921"/>
            <a:ext cx="5760640" cy="584775"/>
          </a:xfrm>
          <a:prstGeom prst="rect">
            <a:avLst/>
          </a:prstGeom>
          <a:noFill/>
        </p:spPr>
        <p:txBody>
          <a:bodyPr wrap="square" rtlCol="0">
            <a:spAutoFit/>
          </a:bodyPr>
          <a:lstStyle/>
          <a:p>
            <a:pPr algn="ct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活动二 </a:t>
            </a: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奔驰</a:t>
            </a: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汽车</a:t>
            </a:r>
            <a:endPar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endParaRPr>
          </a:p>
        </p:txBody>
      </p:sp>
      <p:pic>
        <p:nvPicPr>
          <p:cNvPr id="37890" name="Picture 2" descr="http://d3d71ba2asa5oz.cloudfront.net/23000301/images/gb11510b.jpg"/>
          <p:cNvPicPr>
            <a:picLocks noChangeAspect="1" noChangeArrowheads="1"/>
          </p:cNvPicPr>
          <p:nvPr/>
        </p:nvPicPr>
        <p:blipFill>
          <a:blip r:embed="rId2" cstate="print"/>
          <a:srcRect/>
          <a:stretch>
            <a:fillRect/>
          </a:stretch>
        </p:blipFill>
        <p:spPr bwMode="auto">
          <a:xfrm>
            <a:off x="946744" y="764704"/>
            <a:ext cx="7153648" cy="5688632"/>
          </a:xfrm>
          <a:prstGeom prst="rect">
            <a:avLst/>
          </a:prstGeom>
          <a:noFill/>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2241" y="1"/>
            <a:ext cx="9144000" cy="762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9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grpSp>
        <p:nvGrpSpPr>
          <p:cNvPr id="3081" name="组合 8"/>
          <p:cNvGrpSpPr>
            <a:grpSpLocks/>
          </p:cNvGrpSpPr>
          <p:nvPr/>
        </p:nvGrpSpPr>
        <p:grpSpPr bwMode="auto">
          <a:xfrm>
            <a:off x="-1588" y="6450013"/>
            <a:ext cx="9145588" cy="431800"/>
            <a:chOff x="-2241" y="6450568"/>
            <a:chExt cx="9146241" cy="430887"/>
          </a:xfrm>
        </p:grpSpPr>
        <p:sp>
          <p:nvSpPr>
            <p:cNvPr id="10" name="矩形​​ 9"/>
            <p:cNvSpPr/>
            <p:nvPr/>
          </p:nvSpPr>
          <p:spPr>
            <a:xfrm>
              <a:off x="-2241" y="6468960"/>
              <a:ext cx="9144000" cy="381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8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sp>
          <p:nvSpPr>
            <p:cNvPr id="3085" name="TextBox 10"/>
            <p:cNvSpPr txBox="1">
              <a:spLocks noChangeArrowheads="1"/>
            </p:cNvSpPr>
            <p:nvPr/>
          </p:nvSpPr>
          <p:spPr bwMode="auto">
            <a:xfrm>
              <a:off x="8965" y="6491662"/>
              <a:ext cx="3346598" cy="307777"/>
            </a:xfrm>
            <a:prstGeom prst="rect">
              <a:avLst/>
            </a:prstGeom>
            <a:noFill/>
            <a:ln w="9525">
              <a:noFill/>
              <a:miter lim="800000"/>
              <a:headEnd/>
              <a:tailEnd/>
            </a:ln>
          </p:spPr>
          <p:txBody>
            <a:bodyPr>
              <a:spAutoFit/>
            </a:bodyPr>
            <a:lstStyle/>
            <a:p>
              <a:r>
                <a:rPr lang="en-US" altLang="zh-CN" sz="1400">
                  <a:solidFill>
                    <a:srgbClr val="000000"/>
                  </a:solidFill>
                  <a:latin typeface="Times New Roman" pitchFamily="18" charset="0"/>
                  <a:cs typeface="Times New Roman" pitchFamily="18" charset="0"/>
                </a:rPr>
                <a:t>Copyright @ Fang Shonvon,2011</a:t>
              </a:r>
              <a:endParaRPr lang="zh-CN" altLang="en-US" sz="1400">
                <a:solidFill>
                  <a:srgbClr val="000000"/>
                </a:solidFill>
                <a:latin typeface="Times New Roman" pitchFamily="18" charset="0"/>
                <a:ea typeface="宋体" charset="-122"/>
                <a:cs typeface="Times New Roman" pitchFamily="18" charset="0"/>
              </a:endParaRPr>
            </a:p>
          </p:txBody>
        </p:sp>
        <p:sp>
          <p:nvSpPr>
            <p:cNvPr id="3086" name="矩形​​ 11"/>
            <p:cNvSpPr>
              <a:spLocks noChangeArrowheads="1"/>
            </p:cNvSpPr>
            <p:nvPr/>
          </p:nvSpPr>
          <p:spPr bwMode="auto">
            <a:xfrm>
              <a:off x="4572000" y="6450568"/>
              <a:ext cx="4572000" cy="430887"/>
            </a:xfrm>
            <a:prstGeom prst="rect">
              <a:avLst/>
            </a:prstGeom>
            <a:noFill/>
            <a:ln w="9525">
              <a:noFill/>
              <a:miter lim="800000"/>
              <a:headEnd/>
              <a:tailEnd/>
            </a:ln>
          </p:spPr>
          <p:txBody>
            <a:bodyPr>
              <a:spAutoFit/>
            </a:bodyPr>
            <a:lstStyle/>
            <a:p>
              <a:r>
                <a:rPr lang="de-DE" altLang="zh-CN" sz="1100">
                  <a:solidFill>
                    <a:srgbClr val="000000"/>
                  </a:solidFill>
                  <a:latin typeface="微软雅黑" pitchFamily="34" charset="-122"/>
                </a:rPr>
                <a:t>Mechanische und electronnic Konstruktionsabteilung, Quzhou Hochschule für Technologie, Quzhou,324000</a:t>
              </a:r>
              <a:endParaRPr lang="zh-CN" altLang="en-US" sz="1100">
                <a:solidFill>
                  <a:srgbClr val="000000"/>
                </a:solidFill>
                <a:ea typeface="宋体" charset="-122"/>
              </a:endParaRPr>
            </a:p>
          </p:txBody>
        </p:sp>
      </p:grpSp>
      <p:sp>
        <p:nvSpPr>
          <p:cNvPr id="12" name="Line 2"/>
          <p:cNvSpPr>
            <a:spLocks noChangeShapeType="1"/>
          </p:cNvSpPr>
          <p:nvPr/>
        </p:nvSpPr>
        <p:spPr bwMode="black">
          <a:xfrm>
            <a:off x="2914130" y="5102374"/>
            <a:ext cx="4800600" cy="0"/>
          </a:xfrm>
          <a:prstGeom prst="line">
            <a:avLst/>
          </a:prstGeom>
          <a:noFill/>
          <a:ln w="28575" cap="rnd">
            <a:solidFill>
              <a:schemeClr val="tx1"/>
            </a:solidFill>
            <a:prstDash val="sysDot"/>
            <a:round/>
            <a:headEnd/>
            <a:tailEnd/>
          </a:ln>
          <a:effectLst/>
        </p:spPr>
        <p:txBody>
          <a:bodyPr/>
          <a:lstStyle/>
          <a:p>
            <a:endParaRPr lang="zh-CN" altLang="en-US">
              <a:latin typeface="Adobe 仿宋 Std R" pitchFamily="18" charset="-122"/>
              <a:ea typeface="Adobe 仿宋 Std R" pitchFamily="18" charset="-122"/>
            </a:endParaRPr>
          </a:p>
        </p:txBody>
      </p:sp>
      <p:sp>
        <p:nvSpPr>
          <p:cNvPr id="13" name="Rectangle 3"/>
          <p:cNvSpPr>
            <a:spLocks noChangeArrowheads="1"/>
          </p:cNvSpPr>
          <p:nvPr/>
        </p:nvSpPr>
        <p:spPr bwMode="black">
          <a:xfrm>
            <a:off x="3491880" y="4685074"/>
            <a:ext cx="3552825" cy="400110"/>
          </a:xfrm>
          <a:prstGeom prst="rect">
            <a:avLst/>
          </a:prstGeom>
          <a:noFill/>
          <a:ln w="9525">
            <a:noFill/>
            <a:miter lim="800000"/>
            <a:headEnd/>
            <a:tailEnd/>
          </a:ln>
          <a:effectLst/>
        </p:spPr>
        <p:txBody>
          <a:bodyPr>
            <a:spAutoFit/>
          </a:bodyPr>
          <a:lstStyle/>
          <a:p>
            <a:pPr eaLnBrk="0" hangingPunct="0"/>
            <a:r>
              <a:rPr lang="zh-CN" altLang="en-US" dirty="0" smtClean="0">
                <a:latin typeface="Adobe 仿宋 Std R" pitchFamily="18" charset="-122"/>
                <a:ea typeface="Adobe 仿宋 Std R" pitchFamily="18" charset="-122"/>
              </a:rPr>
              <a:t>总结提升</a:t>
            </a:r>
            <a:endParaRPr lang="en-US" altLang="zh-CN" dirty="0">
              <a:latin typeface="Adobe 仿宋 Std R" pitchFamily="18" charset="-122"/>
              <a:ea typeface="Adobe 仿宋 Std R" pitchFamily="18" charset="-122"/>
            </a:endParaRPr>
          </a:p>
        </p:txBody>
      </p:sp>
      <p:sp>
        <p:nvSpPr>
          <p:cNvPr id="14" name="Line 4"/>
          <p:cNvSpPr>
            <a:spLocks noChangeShapeType="1"/>
          </p:cNvSpPr>
          <p:nvPr/>
        </p:nvSpPr>
        <p:spPr bwMode="black">
          <a:xfrm>
            <a:off x="2956992" y="2302024"/>
            <a:ext cx="4800600" cy="0"/>
          </a:xfrm>
          <a:prstGeom prst="line">
            <a:avLst/>
          </a:prstGeom>
          <a:noFill/>
          <a:ln w="28575" cap="rnd">
            <a:solidFill>
              <a:schemeClr val="tx1"/>
            </a:solidFill>
            <a:prstDash val="sysDot"/>
            <a:round/>
            <a:headEnd/>
            <a:tailEnd/>
          </a:ln>
          <a:effectLst/>
        </p:spPr>
        <p:txBody>
          <a:bodyPr/>
          <a:lstStyle/>
          <a:p>
            <a:endParaRPr lang="zh-CN" altLang="en-US">
              <a:latin typeface="Adobe 仿宋 Std R" pitchFamily="18" charset="-122"/>
              <a:ea typeface="Adobe 仿宋 Std R" pitchFamily="18" charset="-122"/>
            </a:endParaRPr>
          </a:p>
        </p:txBody>
      </p:sp>
      <p:sp>
        <p:nvSpPr>
          <p:cNvPr id="15" name="Rectangle 8"/>
          <p:cNvSpPr>
            <a:spLocks noChangeArrowheads="1"/>
          </p:cNvSpPr>
          <p:nvPr/>
        </p:nvSpPr>
        <p:spPr bwMode="black">
          <a:xfrm>
            <a:off x="3642792" y="1921024"/>
            <a:ext cx="3552825" cy="400110"/>
          </a:xfrm>
          <a:prstGeom prst="rect">
            <a:avLst/>
          </a:prstGeom>
          <a:noFill/>
          <a:ln w="9525">
            <a:noFill/>
            <a:miter lim="800000"/>
            <a:headEnd/>
            <a:tailEnd/>
          </a:ln>
          <a:effectLst/>
        </p:spPr>
        <p:txBody>
          <a:bodyPr>
            <a:spAutoFit/>
          </a:bodyPr>
          <a:lstStyle/>
          <a:p>
            <a:pPr eaLnBrk="0" hangingPunct="0"/>
            <a:r>
              <a:rPr lang="zh-CN" altLang="en-US" dirty="0" smtClean="0">
                <a:latin typeface="Adobe 仿宋 Std R" pitchFamily="18" charset="-122"/>
                <a:ea typeface="Adobe 仿宋 Std R" pitchFamily="18" charset="-122"/>
              </a:rPr>
              <a:t>引言：案例二 </a:t>
            </a:r>
            <a:endParaRPr lang="en-US" altLang="zh-CN" dirty="0">
              <a:latin typeface="Adobe 仿宋 Std R" pitchFamily="18" charset="-122"/>
              <a:ea typeface="Adobe 仿宋 Std R" pitchFamily="18" charset="-122"/>
            </a:endParaRPr>
          </a:p>
        </p:txBody>
      </p:sp>
      <p:sp>
        <p:nvSpPr>
          <p:cNvPr id="16" name="Line 9"/>
          <p:cNvSpPr>
            <a:spLocks noChangeShapeType="1"/>
          </p:cNvSpPr>
          <p:nvPr/>
        </p:nvSpPr>
        <p:spPr bwMode="black">
          <a:xfrm>
            <a:off x="3447530" y="2987824"/>
            <a:ext cx="4800600" cy="0"/>
          </a:xfrm>
          <a:prstGeom prst="line">
            <a:avLst/>
          </a:prstGeom>
          <a:noFill/>
          <a:ln w="28575" cap="rnd">
            <a:solidFill>
              <a:schemeClr val="tx1"/>
            </a:solidFill>
            <a:prstDash val="sysDot"/>
            <a:round/>
            <a:headEnd/>
            <a:tailEnd/>
          </a:ln>
          <a:effectLst/>
        </p:spPr>
        <p:txBody>
          <a:bodyPr/>
          <a:lstStyle/>
          <a:p>
            <a:endParaRPr lang="zh-CN" altLang="en-US">
              <a:latin typeface="Adobe 仿宋 Std R" pitchFamily="18" charset="-122"/>
              <a:ea typeface="Adobe 仿宋 Std R" pitchFamily="18" charset="-122"/>
            </a:endParaRPr>
          </a:p>
        </p:txBody>
      </p:sp>
      <p:sp>
        <p:nvSpPr>
          <p:cNvPr id="17" name="Rectangle 10"/>
          <p:cNvSpPr>
            <a:spLocks noChangeArrowheads="1"/>
          </p:cNvSpPr>
          <p:nvPr/>
        </p:nvSpPr>
        <p:spPr bwMode="black">
          <a:xfrm>
            <a:off x="4099992" y="2606824"/>
            <a:ext cx="3552825" cy="400110"/>
          </a:xfrm>
          <a:prstGeom prst="rect">
            <a:avLst/>
          </a:prstGeom>
          <a:noFill/>
          <a:ln w="9525">
            <a:noFill/>
            <a:miter lim="800000"/>
            <a:headEnd/>
            <a:tailEnd/>
          </a:ln>
          <a:effectLst/>
        </p:spPr>
        <p:txBody>
          <a:bodyPr>
            <a:spAutoFit/>
          </a:bodyPr>
          <a:lstStyle/>
          <a:p>
            <a:pPr eaLnBrk="0" hangingPunct="0"/>
            <a:r>
              <a:rPr lang="zh-CN" altLang="en-US" dirty="0" smtClean="0">
                <a:latin typeface="Adobe 仿宋 Std R" pitchFamily="18" charset="-122"/>
                <a:ea typeface="Adobe 仿宋 Std R" pitchFamily="18" charset="-122"/>
              </a:rPr>
              <a:t>活动一 宝马汽车</a:t>
            </a:r>
            <a:endParaRPr lang="en-US" altLang="zh-CN" dirty="0">
              <a:latin typeface="Adobe 仿宋 Std R" pitchFamily="18" charset="-122"/>
              <a:ea typeface="Adobe 仿宋 Std R" pitchFamily="18" charset="-122"/>
            </a:endParaRPr>
          </a:p>
        </p:txBody>
      </p:sp>
      <p:sp>
        <p:nvSpPr>
          <p:cNvPr id="18" name="Line 11"/>
          <p:cNvSpPr>
            <a:spLocks noChangeShapeType="1"/>
          </p:cNvSpPr>
          <p:nvPr/>
        </p:nvSpPr>
        <p:spPr bwMode="black">
          <a:xfrm>
            <a:off x="3642792" y="3713312"/>
            <a:ext cx="4800600" cy="0"/>
          </a:xfrm>
          <a:prstGeom prst="line">
            <a:avLst/>
          </a:prstGeom>
          <a:noFill/>
          <a:ln w="28575" cap="rnd">
            <a:solidFill>
              <a:schemeClr val="tx1"/>
            </a:solidFill>
            <a:prstDash val="sysDot"/>
            <a:round/>
            <a:headEnd/>
            <a:tailEnd/>
          </a:ln>
          <a:effectLst/>
        </p:spPr>
        <p:txBody>
          <a:bodyPr/>
          <a:lstStyle/>
          <a:p>
            <a:endParaRPr lang="zh-CN" altLang="en-US">
              <a:latin typeface="Adobe 仿宋 Std R" pitchFamily="18" charset="-122"/>
              <a:ea typeface="Adobe 仿宋 Std R" pitchFamily="18" charset="-122"/>
            </a:endParaRPr>
          </a:p>
        </p:txBody>
      </p:sp>
      <p:sp>
        <p:nvSpPr>
          <p:cNvPr id="19" name="Rectangle 12"/>
          <p:cNvSpPr>
            <a:spLocks noChangeArrowheads="1"/>
          </p:cNvSpPr>
          <p:nvPr/>
        </p:nvSpPr>
        <p:spPr bwMode="black">
          <a:xfrm>
            <a:off x="4328592" y="3332312"/>
            <a:ext cx="3552825" cy="400110"/>
          </a:xfrm>
          <a:prstGeom prst="rect">
            <a:avLst/>
          </a:prstGeom>
          <a:noFill/>
          <a:ln w="9525">
            <a:noFill/>
            <a:miter lim="800000"/>
            <a:headEnd/>
            <a:tailEnd/>
          </a:ln>
          <a:effectLst/>
        </p:spPr>
        <p:txBody>
          <a:bodyPr>
            <a:spAutoFit/>
          </a:bodyPr>
          <a:lstStyle/>
          <a:p>
            <a:pPr eaLnBrk="0" hangingPunct="0"/>
            <a:r>
              <a:rPr lang="zh-CN" altLang="en-US" dirty="0" smtClean="0">
                <a:latin typeface="Adobe 仿宋 Std R" pitchFamily="18" charset="-122"/>
                <a:ea typeface="Adobe 仿宋 Std R" pitchFamily="18" charset="-122"/>
              </a:rPr>
              <a:t>活动二 奔驰汽车</a:t>
            </a:r>
            <a:endParaRPr lang="en-US" altLang="zh-CN" dirty="0">
              <a:latin typeface="Adobe 仿宋 Std R" pitchFamily="18" charset="-122"/>
              <a:ea typeface="Adobe 仿宋 Std R" pitchFamily="18" charset="-122"/>
            </a:endParaRPr>
          </a:p>
        </p:txBody>
      </p:sp>
      <p:sp>
        <p:nvSpPr>
          <p:cNvPr id="20" name="Line 13"/>
          <p:cNvSpPr>
            <a:spLocks noChangeShapeType="1"/>
          </p:cNvSpPr>
          <p:nvPr/>
        </p:nvSpPr>
        <p:spPr bwMode="black">
          <a:xfrm>
            <a:off x="3447530" y="4435624"/>
            <a:ext cx="4800600" cy="0"/>
          </a:xfrm>
          <a:prstGeom prst="line">
            <a:avLst/>
          </a:prstGeom>
          <a:noFill/>
          <a:ln w="28575" cap="rnd">
            <a:solidFill>
              <a:schemeClr val="tx1"/>
            </a:solidFill>
            <a:prstDash val="sysDot"/>
            <a:round/>
            <a:headEnd/>
            <a:tailEnd/>
          </a:ln>
          <a:effectLst/>
        </p:spPr>
        <p:txBody>
          <a:bodyPr/>
          <a:lstStyle/>
          <a:p>
            <a:endParaRPr lang="zh-CN" altLang="en-US">
              <a:latin typeface="Adobe 仿宋 Std R" pitchFamily="18" charset="-122"/>
              <a:ea typeface="Adobe 仿宋 Std R" pitchFamily="18" charset="-122"/>
            </a:endParaRPr>
          </a:p>
        </p:txBody>
      </p:sp>
      <p:sp>
        <p:nvSpPr>
          <p:cNvPr id="21" name="Rectangle 14"/>
          <p:cNvSpPr>
            <a:spLocks noChangeArrowheads="1"/>
          </p:cNvSpPr>
          <p:nvPr/>
        </p:nvSpPr>
        <p:spPr bwMode="black">
          <a:xfrm>
            <a:off x="4099992" y="4054624"/>
            <a:ext cx="3552825" cy="400110"/>
          </a:xfrm>
          <a:prstGeom prst="rect">
            <a:avLst/>
          </a:prstGeom>
          <a:noFill/>
          <a:ln w="9525">
            <a:noFill/>
            <a:miter lim="800000"/>
            <a:headEnd/>
            <a:tailEnd/>
          </a:ln>
          <a:effectLst/>
        </p:spPr>
        <p:txBody>
          <a:bodyPr>
            <a:spAutoFit/>
          </a:bodyPr>
          <a:lstStyle/>
          <a:p>
            <a:pPr eaLnBrk="0" hangingPunct="0"/>
            <a:r>
              <a:rPr lang="zh-CN" altLang="en-US" dirty="0" smtClean="0">
                <a:latin typeface="Adobe 仿宋 Std R" pitchFamily="18" charset="-122"/>
                <a:ea typeface="Adobe 仿宋 Std R" pitchFamily="18" charset="-122"/>
              </a:rPr>
              <a:t>活动三 德国本土文化</a:t>
            </a:r>
            <a:endParaRPr lang="en-US" altLang="zh-CN" dirty="0">
              <a:latin typeface="Adobe 仿宋 Std R" pitchFamily="18" charset="-122"/>
              <a:ea typeface="Adobe 仿宋 Std R" pitchFamily="18" charset="-122"/>
            </a:endParaRPr>
          </a:p>
        </p:txBody>
      </p:sp>
      <p:grpSp>
        <p:nvGrpSpPr>
          <p:cNvPr id="22" name="Group 94"/>
          <p:cNvGrpSpPr>
            <a:grpSpLocks/>
          </p:cNvGrpSpPr>
          <p:nvPr/>
        </p:nvGrpSpPr>
        <p:grpSpPr bwMode="auto">
          <a:xfrm>
            <a:off x="2776017" y="1921024"/>
            <a:ext cx="393700" cy="393700"/>
            <a:chOff x="2543" y="1006"/>
            <a:chExt cx="416" cy="416"/>
          </a:xfrm>
        </p:grpSpPr>
        <p:sp>
          <p:nvSpPr>
            <p:cNvPr id="23" name="Oval 52"/>
            <p:cNvSpPr>
              <a:spLocks noChangeArrowheads="1"/>
            </p:cNvSpPr>
            <p:nvPr/>
          </p:nvSpPr>
          <p:spPr bwMode="gray">
            <a:xfrm>
              <a:off x="2543" y="1006"/>
              <a:ext cx="416" cy="416"/>
            </a:xfrm>
            <a:prstGeom prst="ellipse">
              <a:avLst/>
            </a:prstGeom>
            <a:gradFill rotWithShape="1">
              <a:gsLst>
                <a:gs pos="0">
                  <a:srgbClr val="FFFFFF">
                    <a:gamma/>
                    <a:shade val="54118"/>
                    <a:invGamma/>
                  </a:srgbClr>
                </a:gs>
                <a:gs pos="50000">
                  <a:srgbClr val="FFFFFF"/>
                </a:gs>
                <a:gs pos="100000">
                  <a:srgbClr val="FFFFFF">
                    <a:gamma/>
                    <a:shade val="54118"/>
                    <a:invGamma/>
                  </a:srgbClr>
                </a:gs>
              </a:gsLst>
              <a:lin ang="18900000" scaled="1"/>
            </a:gradFill>
            <a:ln w="9525">
              <a:solidFill>
                <a:srgbClr val="DDDDDD"/>
              </a:solidFill>
              <a:round/>
              <a:headEnd/>
              <a:tailEnd/>
            </a:ln>
            <a:effectLst>
              <a:outerShdw dist="35921" dir="2700000" algn="ctr" rotWithShape="0">
                <a:schemeClr val="bg2">
                  <a:alpha val="50000"/>
                </a:schemeClr>
              </a:outerShdw>
            </a:effectLst>
          </p:spPr>
          <p:txBody>
            <a:bodyPr wrap="none" anchor="ctr"/>
            <a:lstStyle/>
            <a:p>
              <a:endParaRPr lang="zh-CN" altLang="en-US">
                <a:latin typeface="Adobe 仿宋 Std R" pitchFamily="18" charset="-122"/>
                <a:ea typeface="Adobe 仿宋 Std R" pitchFamily="18" charset="-122"/>
              </a:endParaRPr>
            </a:p>
          </p:txBody>
        </p:sp>
        <p:grpSp>
          <p:nvGrpSpPr>
            <p:cNvPr id="24" name="Group 53"/>
            <p:cNvGrpSpPr>
              <a:grpSpLocks/>
            </p:cNvGrpSpPr>
            <p:nvPr/>
          </p:nvGrpSpPr>
          <p:grpSpPr bwMode="auto">
            <a:xfrm rot="-2288454">
              <a:off x="2578" y="1034"/>
              <a:ext cx="348" cy="356"/>
              <a:chOff x="887" y="2040"/>
              <a:chExt cx="433" cy="422"/>
            </a:xfrm>
          </p:grpSpPr>
          <p:pic>
            <p:nvPicPr>
              <p:cNvPr id="26" name="Picture 54" descr="circuler_1"/>
              <p:cNvPicPr>
                <a:picLocks noChangeAspect="1" noChangeArrowheads="1"/>
              </p:cNvPicPr>
              <p:nvPr/>
            </p:nvPicPr>
            <p:blipFill>
              <a:blip r:embed="rId2" cstate="print"/>
              <a:srcRect/>
              <a:stretch>
                <a:fillRect/>
              </a:stretch>
            </p:blipFill>
            <p:spPr bwMode="gray">
              <a:xfrm>
                <a:off x="887" y="2040"/>
                <a:ext cx="430" cy="420"/>
              </a:xfrm>
              <a:prstGeom prst="rect">
                <a:avLst/>
              </a:prstGeom>
              <a:noFill/>
            </p:spPr>
          </p:pic>
          <p:sp>
            <p:nvSpPr>
              <p:cNvPr id="27" name="Oval 55"/>
              <p:cNvSpPr>
                <a:spLocks noChangeArrowheads="1"/>
              </p:cNvSpPr>
              <p:nvPr/>
            </p:nvSpPr>
            <p:spPr bwMode="gray">
              <a:xfrm>
                <a:off x="887" y="2040"/>
                <a:ext cx="433" cy="422"/>
              </a:xfrm>
              <a:prstGeom prst="ellipse">
                <a:avLst/>
              </a:prstGeom>
              <a:gradFill rotWithShape="1">
                <a:gsLst>
                  <a:gs pos="0">
                    <a:schemeClr val="accent1">
                      <a:gamma/>
                      <a:shade val="34902"/>
                      <a:invGamma/>
                      <a:alpha val="89999"/>
                    </a:schemeClr>
                  </a:gs>
                  <a:gs pos="50000">
                    <a:schemeClr val="accent1">
                      <a:alpha val="75000"/>
                    </a:schemeClr>
                  </a:gs>
                  <a:gs pos="100000">
                    <a:schemeClr val="accent1">
                      <a:gamma/>
                      <a:shade val="34902"/>
                      <a:invGamma/>
                      <a:alpha val="89999"/>
                    </a:schemeClr>
                  </a:gs>
                </a:gsLst>
                <a:lin ang="18900000" scaled="1"/>
              </a:gradFill>
              <a:ln w="9525" algn="ctr">
                <a:noFill/>
                <a:round/>
                <a:headEnd/>
                <a:tailEnd/>
              </a:ln>
              <a:effectLst/>
            </p:spPr>
            <p:txBody>
              <a:bodyPr wrap="none" anchor="ctr"/>
              <a:lstStyle/>
              <a:p>
                <a:endParaRPr lang="zh-CN" altLang="en-US">
                  <a:latin typeface="Adobe 仿宋 Std R" pitchFamily="18" charset="-122"/>
                  <a:ea typeface="Adobe 仿宋 Std R" pitchFamily="18" charset="-122"/>
                </a:endParaRPr>
              </a:p>
            </p:txBody>
          </p:sp>
          <p:pic>
            <p:nvPicPr>
              <p:cNvPr id="28" name="Picture 56" descr="Picture2"/>
              <p:cNvPicPr>
                <a:picLocks noChangeAspect="1" noChangeArrowheads="1"/>
              </p:cNvPicPr>
              <p:nvPr/>
            </p:nvPicPr>
            <p:blipFill>
              <a:blip r:embed="rId3" cstate="print"/>
              <a:srcRect/>
              <a:stretch>
                <a:fillRect/>
              </a:stretch>
            </p:blipFill>
            <p:spPr bwMode="gray">
              <a:xfrm>
                <a:off x="930" y="2044"/>
                <a:ext cx="345" cy="149"/>
              </a:xfrm>
              <a:prstGeom prst="rect">
                <a:avLst/>
              </a:prstGeom>
              <a:noFill/>
            </p:spPr>
          </p:pic>
        </p:grpSp>
        <p:pic>
          <p:nvPicPr>
            <p:cNvPr id="25" name="Picture 57"/>
            <p:cNvPicPr>
              <a:picLocks noChangeAspect="1" noChangeArrowheads="1"/>
            </p:cNvPicPr>
            <p:nvPr/>
          </p:nvPicPr>
          <p:blipFill>
            <a:blip r:embed="rId4" cstate="print"/>
            <a:srcRect l="12015" t="9302" r="12404" b="12598"/>
            <a:stretch>
              <a:fillRect/>
            </a:stretch>
          </p:blipFill>
          <p:spPr bwMode="gray">
            <a:xfrm>
              <a:off x="2570" y="1020"/>
              <a:ext cx="359" cy="370"/>
            </a:xfrm>
            <a:prstGeom prst="rect">
              <a:avLst/>
            </a:prstGeom>
            <a:noFill/>
            <a:ln w="9525">
              <a:noFill/>
              <a:miter lim="800000"/>
              <a:headEnd/>
              <a:tailEnd/>
            </a:ln>
            <a:effectLst/>
          </p:spPr>
        </p:pic>
      </p:grpSp>
      <p:grpSp>
        <p:nvGrpSpPr>
          <p:cNvPr id="29" name="Group 93"/>
          <p:cNvGrpSpPr>
            <a:grpSpLocks/>
          </p:cNvGrpSpPr>
          <p:nvPr/>
        </p:nvGrpSpPr>
        <p:grpSpPr bwMode="auto">
          <a:xfrm>
            <a:off x="3311005" y="2608412"/>
            <a:ext cx="393700" cy="393700"/>
            <a:chOff x="3071" y="1006"/>
            <a:chExt cx="416" cy="416"/>
          </a:xfrm>
        </p:grpSpPr>
        <p:sp>
          <p:nvSpPr>
            <p:cNvPr id="30" name="Oval 62"/>
            <p:cNvSpPr>
              <a:spLocks noChangeArrowheads="1"/>
            </p:cNvSpPr>
            <p:nvPr/>
          </p:nvSpPr>
          <p:spPr bwMode="gray">
            <a:xfrm>
              <a:off x="3071" y="1006"/>
              <a:ext cx="416" cy="416"/>
            </a:xfrm>
            <a:prstGeom prst="ellipse">
              <a:avLst/>
            </a:prstGeom>
            <a:gradFill rotWithShape="1">
              <a:gsLst>
                <a:gs pos="0">
                  <a:srgbClr val="FFFFFF">
                    <a:gamma/>
                    <a:shade val="54118"/>
                    <a:invGamma/>
                  </a:srgbClr>
                </a:gs>
                <a:gs pos="50000">
                  <a:srgbClr val="FFFFFF"/>
                </a:gs>
                <a:gs pos="100000">
                  <a:srgbClr val="FFFFFF">
                    <a:gamma/>
                    <a:shade val="54118"/>
                    <a:invGamma/>
                  </a:srgbClr>
                </a:gs>
              </a:gsLst>
              <a:lin ang="18900000" scaled="1"/>
            </a:gradFill>
            <a:ln w="9525">
              <a:solidFill>
                <a:srgbClr val="DDDDDD"/>
              </a:solidFill>
              <a:round/>
              <a:headEnd/>
              <a:tailEnd/>
            </a:ln>
            <a:effectLst>
              <a:outerShdw dist="35921" dir="2700000" algn="ctr" rotWithShape="0">
                <a:schemeClr val="bg2">
                  <a:alpha val="50000"/>
                </a:schemeClr>
              </a:outerShdw>
            </a:effectLst>
          </p:spPr>
          <p:txBody>
            <a:bodyPr wrap="none" anchor="ctr"/>
            <a:lstStyle/>
            <a:p>
              <a:endParaRPr lang="zh-CN" altLang="en-US">
                <a:latin typeface="Adobe 仿宋 Std R" pitchFamily="18" charset="-122"/>
                <a:ea typeface="Adobe 仿宋 Std R" pitchFamily="18" charset="-122"/>
              </a:endParaRPr>
            </a:p>
          </p:txBody>
        </p:sp>
        <p:grpSp>
          <p:nvGrpSpPr>
            <p:cNvPr id="31" name="Group 63"/>
            <p:cNvGrpSpPr>
              <a:grpSpLocks/>
            </p:cNvGrpSpPr>
            <p:nvPr/>
          </p:nvGrpSpPr>
          <p:grpSpPr bwMode="auto">
            <a:xfrm rot="-2288454">
              <a:off x="3106" y="1034"/>
              <a:ext cx="348" cy="356"/>
              <a:chOff x="887" y="2040"/>
              <a:chExt cx="433" cy="422"/>
            </a:xfrm>
          </p:grpSpPr>
          <p:pic>
            <p:nvPicPr>
              <p:cNvPr id="33" name="Picture 64" descr="circuler_1"/>
              <p:cNvPicPr>
                <a:picLocks noChangeAspect="1" noChangeArrowheads="1"/>
              </p:cNvPicPr>
              <p:nvPr/>
            </p:nvPicPr>
            <p:blipFill>
              <a:blip r:embed="rId2" cstate="print"/>
              <a:srcRect/>
              <a:stretch>
                <a:fillRect/>
              </a:stretch>
            </p:blipFill>
            <p:spPr bwMode="gray">
              <a:xfrm>
                <a:off x="887" y="2040"/>
                <a:ext cx="430" cy="420"/>
              </a:xfrm>
              <a:prstGeom prst="rect">
                <a:avLst/>
              </a:prstGeom>
              <a:noFill/>
            </p:spPr>
          </p:pic>
          <p:sp>
            <p:nvSpPr>
              <p:cNvPr id="34" name="Oval 65"/>
              <p:cNvSpPr>
                <a:spLocks noChangeArrowheads="1"/>
              </p:cNvSpPr>
              <p:nvPr/>
            </p:nvSpPr>
            <p:spPr bwMode="gray">
              <a:xfrm>
                <a:off x="887" y="2040"/>
                <a:ext cx="433" cy="422"/>
              </a:xfrm>
              <a:prstGeom prst="ellipse">
                <a:avLst/>
              </a:prstGeom>
              <a:gradFill rotWithShape="1">
                <a:gsLst>
                  <a:gs pos="0">
                    <a:schemeClr val="accent2">
                      <a:gamma/>
                      <a:shade val="34902"/>
                      <a:invGamma/>
                      <a:alpha val="89999"/>
                    </a:schemeClr>
                  </a:gs>
                  <a:gs pos="50000">
                    <a:schemeClr val="accent2">
                      <a:alpha val="75000"/>
                    </a:schemeClr>
                  </a:gs>
                  <a:gs pos="100000">
                    <a:schemeClr val="accent2">
                      <a:gamma/>
                      <a:shade val="34902"/>
                      <a:invGamma/>
                      <a:alpha val="89999"/>
                    </a:schemeClr>
                  </a:gs>
                </a:gsLst>
                <a:lin ang="18900000" scaled="1"/>
              </a:gradFill>
              <a:ln w="9525" algn="ctr">
                <a:noFill/>
                <a:round/>
                <a:headEnd/>
                <a:tailEnd/>
              </a:ln>
              <a:effectLst/>
            </p:spPr>
            <p:txBody>
              <a:bodyPr wrap="none" anchor="ctr"/>
              <a:lstStyle/>
              <a:p>
                <a:endParaRPr lang="zh-CN" altLang="en-US">
                  <a:latin typeface="Adobe 仿宋 Std R" pitchFamily="18" charset="-122"/>
                  <a:ea typeface="Adobe 仿宋 Std R" pitchFamily="18" charset="-122"/>
                </a:endParaRPr>
              </a:p>
            </p:txBody>
          </p:sp>
          <p:pic>
            <p:nvPicPr>
              <p:cNvPr id="35" name="Picture 66" descr="Picture2"/>
              <p:cNvPicPr>
                <a:picLocks noChangeAspect="1" noChangeArrowheads="1"/>
              </p:cNvPicPr>
              <p:nvPr/>
            </p:nvPicPr>
            <p:blipFill>
              <a:blip r:embed="rId3" cstate="print"/>
              <a:srcRect/>
              <a:stretch>
                <a:fillRect/>
              </a:stretch>
            </p:blipFill>
            <p:spPr bwMode="gray">
              <a:xfrm>
                <a:off x="930" y="2044"/>
                <a:ext cx="345" cy="149"/>
              </a:xfrm>
              <a:prstGeom prst="rect">
                <a:avLst/>
              </a:prstGeom>
              <a:noFill/>
            </p:spPr>
          </p:pic>
        </p:grpSp>
        <p:pic>
          <p:nvPicPr>
            <p:cNvPr id="32" name="Picture 86"/>
            <p:cNvPicPr>
              <a:picLocks noChangeAspect="1" noChangeArrowheads="1"/>
            </p:cNvPicPr>
            <p:nvPr/>
          </p:nvPicPr>
          <p:blipFill>
            <a:blip r:embed="rId4" cstate="print"/>
            <a:srcRect l="12015" t="9302" r="12404" b="12598"/>
            <a:stretch>
              <a:fillRect/>
            </a:stretch>
          </p:blipFill>
          <p:spPr bwMode="gray">
            <a:xfrm>
              <a:off x="3098" y="1020"/>
              <a:ext cx="359" cy="370"/>
            </a:xfrm>
            <a:prstGeom prst="rect">
              <a:avLst/>
            </a:prstGeom>
            <a:noFill/>
            <a:ln w="9525">
              <a:noFill/>
              <a:miter lim="800000"/>
              <a:headEnd/>
              <a:tailEnd/>
            </a:ln>
            <a:effectLst/>
          </p:spPr>
        </p:pic>
      </p:grpSp>
      <p:grpSp>
        <p:nvGrpSpPr>
          <p:cNvPr id="36" name="Group 92"/>
          <p:cNvGrpSpPr>
            <a:grpSpLocks/>
          </p:cNvGrpSpPr>
          <p:nvPr/>
        </p:nvGrpSpPr>
        <p:grpSpPr bwMode="auto">
          <a:xfrm>
            <a:off x="3479280" y="3330724"/>
            <a:ext cx="393700" cy="393700"/>
            <a:chOff x="3647" y="1006"/>
            <a:chExt cx="416" cy="416"/>
          </a:xfrm>
        </p:grpSpPr>
        <p:sp>
          <p:nvSpPr>
            <p:cNvPr id="37" name="Oval 67"/>
            <p:cNvSpPr>
              <a:spLocks noChangeArrowheads="1"/>
            </p:cNvSpPr>
            <p:nvPr/>
          </p:nvSpPr>
          <p:spPr bwMode="gray">
            <a:xfrm>
              <a:off x="3647" y="1006"/>
              <a:ext cx="416" cy="416"/>
            </a:xfrm>
            <a:prstGeom prst="ellipse">
              <a:avLst/>
            </a:prstGeom>
            <a:gradFill rotWithShape="1">
              <a:gsLst>
                <a:gs pos="0">
                  <a:srgbClr val="FFFFFF">
                    <a:gamma/>
                    <a:shade val="54118"/>
                    <a:invGamma/>
                  </a:srgbClr>
                </a:gs>
                <a:gs pos="50000">
                  <a:srgbClr val="FFFFFF"/>
                </a:gs>
                <a:gs pos="100000">
                  <a:srgbClr val="FFFFFF">
                    <a:gamma/>
                    <a:shade val="54118"/>
                    <a:invGamma/>
                  </a:srgbClr>
                </a:gs>
              </a:gsLst>
              <a:lin ang="18900000" scaled="1"/>
            </a:gradFill>
            <a:ln w="9525">
              <a:solidFill>
                <a:srgbClr val="DDDDDD"/>
              </a:solidFill>
              <a:round/>
              <a:headEnd/>
              <a:tailEnd/>
            </a:ln>
            <a:effectLst>
              <a:outerShdw dist="35921" dir="2700000" algn="ctr" rotWithShape="0">
                <a:schemeClr val="bg2">
                  <a:alpha val="50000"/>
                </a:schemeClr>
              </a:outerShdw>
            </a:effectLst>
          </p:spPr>
          <p:txBody>
            <a:bodyPr wrap="none" anchor="ctr"/>
            <a:lstStyle/>
            <a:p>
              <a:endParaRPr lang="zh-CN" altLang="en-US">
                <a:latin typeface="Adobe 仿宋 Std R" pitchFamily="18" charset="-122"/>
                <a:ea typeface="Adobe 仿宋 Std R" pitchFamily="18" charset="-122"/>
              </a:endParaRPr>
            </a:p>
          </p:txBody>
        </p:sp>
        <p:grpSp>
          <p:nvGrpSpPr>
            <p:cNvPr id="38" name="Group 68"/>
            <p:cNvGrpSpPr>
              <a:grpSpLocks/>
            </p:cNvGrpSpPr>
            <p:nvPr/>
          </p:nvGrpSpPr>
          <p:grpSpPr bwMode="auto">
            <a:xfrm rot="-2288454">
              <a:off x="3682" y="1034"/>
              <a:ext cx="348" cy="356"/>
              <a:chOff x="887" y="2040"/>
              <a:chExt cx="433" cy="422"/>
            </a:xfrm>
          </p:grpSpPr>
          <p:pic>
            <p:nvPicPr>
              <p:cNvPr id="40" name="Picture 69" descr="circuler_1"/>
              <p:cNvPicPr>
                <a:picLocks noChangeAspect="1" noChangeArrowheads="1"/>
              </p:cNvPicPr>
              <p:nvPr/>
            </p:nvPicPr>
            <p:blipFill>
              <a:blip r:embed="rId2" cstate="print"/>
              <a:srcRect/>
              <a:stretch>
                <a:fillRect/>
              </a:stretch>
            </p:blipFill>
            <p:spPr bwMode="gray">
              <a:xfrm>
                <a:off x="887" y="2040"/>
                <a:ext cx="430" cy="420"/>
              </a:xfrm>
              <a:prstGeom prst="rect">
                <a:avLst/>
              </a:prstGeom>
              <a:noFill/>
            </p:spPr>
          </p:pic>
          <p:sp>
            <p:nvSpPr>
              <p:cNvPr id="41" name="Oval 70"/>
              <p:cNvSpPr>
                <a:spLocks noChangeArrowheads="1"/>
              </p:cNvSpPr>
              <p:nvPr/>
            </p:nvSpPr>
            <p:spPr bwMode="gray">
              <a:xfrm>
                <a:off x="887" y="2040"/>
                <a:ext cx="433" cy="422"/>
              </a:xfrm>
              <a:prstGeom prst="ellipse">
                <a:avLst/>
              </a:prstGeom>
              <a:gradFill rotWithShape="1">
                <a:gsLst>
                  <a:gs pos="0">
                    <a:schemeClr val="hlink">
                      <a:gamma/>
                      <a:shade val="34902"/>
                      <a:invGamma/>
                      <a:alpha val="89999"/>
                    </a:schemeClr>
                  </a:gs>
                  <a:gs pos="50000">
                    <a:schemeClr val="hlink">
                      <a:alpha val="75000"/>
                    </a:schemeClr>
                  </a:gs>
                  <a:gs pos="100000">
                    <a:schemeClr val="hlink">
                      <a:gamma/>
                      <a:shade val="34902"/>
                      <a:invGamma/>
                      <a:alpha val="89999"/>
                    </a:schemeClr>
                  </a:gs>
                </a:gsLst>
                <a:lin ang="18900000" scaled="1"/>
              </a:gradFill>
              <a:ln w="9525" algn="ctr">
                <a:noFill/>
                <a:round/>
                <a:headEnd/>
                <a:tailEnd/>
              </a:ln>
              <a:effectLst/>
            </p:spPr>
            <p:txBody>
              <a:bodyPr wrap="none" anchor="ctr"/>
              <a:lstStyle/>
              <a:p>
                <a:endParaRPr lang="zh-CN" altLang="en-US">
                  <a:latin typeface="Adobe 仿宋 Std R" pitchFamily="18" charset="-122"/>
                  <a:ea typeface="Adobe 仿宋 Std R" pitchFamily="18" charset="-122"/>
                </a:endParaRPr>
              </a:p>
            </p:txBody>
          </p:sp>
          <p:pic>
            <p:nvPicPr>
              <p:cNvPr id="42" name="Picture 71" descr="Picture2"/>
              <p:cNvPicPr>
                <a:picLocks noChangeAspect="1" noChangeArrowheads="1"/>
              </p:cNvPicPr>
              <p:nvPr/>
            </p:nvPicPr>
            <p:blipFill>
              <a:blip r:embed="rId3" cstate="print"/>
              <a:srcRect/>
              <a:stretch>
                <a:fillRect/>
              </a:stretch>
            </p:blipFill>
            <p:spPr bwMode="gray">
              <a:xfrm>
                <a:off x="930" y="2044"/>
                <a:ext cx="345" cy="149"/>
              </a:xfrm>
              <a:prstGeom prst="rect">
                <a:avLst/>
              </a:prstGeom>
              <a:noFill/>
            </p:spPr>
          </p:pic>
        </p:grpSp>
        <p:pic>
          <p:nvPicPr>
            <p:cNvPr id="39" name="Picture 87"/>
            <p:cNvPicPr>
              <a:picLocks noChangeAspect="1" noChangeArrowheads="1"/>
            </p:cNvPicPr>
            <p:nvPr/>
          </p:nvPicPr>
          <p:blipFill>
            <a:blip r:embed="rId4" cstate="print"/>
            <a:srcRect l="12015" t="9302" r="12404" b="12598"/>
            <a:stretch>
              <a:fillRect/>
            </a:stretch>
          </p:blipFill>
          <p:spPr bwMode="gray">
            <a:xfrm>
              <a:off x="3676" y="1020"/>
              <a:ext cx="359" cy="370"/>
            </a:xfrm>
            <a:prstGeom prst="rect">
              <a:avLst/>
            </a:prstGeom>
            <a:noFill/>
            <a:ln w="9525">
              <a:noFill/>
              <a:miter lim="800000"/>
              <a:headEnd/>
              <a:tailEnd/>
            </a:ln>
            <a:effectLst/>
          </p:spPr>
        </p:pic>
      </p:grpSp>
      <p:grpSp>
        <p:nvGrpSpPr>
          <p:cNvPr id="43" name="Group 91"/>
          <p:cNvGrpSpPr>
            <a:grpSpLocks/>
          </p:cNvGrpSpPr>
          <p:nvPr/>
        </p:nvGrpSpPr>
        <p:grpSpPr bwMode="auto">
          <a:xfrm>
            <a:off x="3261792" y="4043512"/>
            <a:ext cx="393700" cy="393700"/>
            <a:chOff x="4213" y="1006"/>
            <a:chExt cx="416" cy="416"/>
          </a:xfrm>
        </p:grpSpPr>
        <p:sp>
          <p:nvSpPr>
            <p:cNvPr id="44" name="Oval 72"/>
            <p:cNvSpPr>
              <a:spLocks noChangeArrowheads="1"/>
            </p:cNvSpPr>
            <p:nvPr/>
          </p:nvSpPr>
          <p:spPr bwMode="gray">
            <a:xfrm>
              <a:off x="4213" y="1006"/>
              <a:ext cx="416" cy="416"/>
            </a:xfrm>
            <a:prstGeom prst="ellipse">
              <a:avLst/>
            </a:prstGeom>
            <a:gradFill rotWithShape="1">
              <a:gsLst>
                <a:gs pos="0">
                  <a:srgbClr val="FFFFFF">
                    <a:gamma/>
                    <a:shade val="54118"/>
                    <a:invGamma/>
                  </a:srgbClr>
                </a:gs>
                <a:gs pos="50000">
                  <a:srgbClr val="FFFFFF"/>
                </a:gs>
                <a:gs pos="100000">
                  <a:srgbClr val="FFFFFF">
                    <a:gamma/>
                    <a:shade val="54118"/>
                    <a:invGamma/>
                  </a:srgbClr>
                </a:gs>
              </a:gsLst>
              <a:lin ang="18900000" scaled="1"/>
            </a:gradFill>
            <a:ln w="9525">
              <a:solidFill>
                <a:srgbClr val="DDDDDD"/>
              </a:solidFill>
              <a:round/>
              <a:headEnd/>
              <a:tailEnd/>
            </a:ln>
            <a:effectLst>
              <a:outerShdw dist="35921" dir="2700000" algn="ctr" rotWithShape="0">
                <a:schemeClr val="bg2">
                  <a:alpha val="50000"/>
                </a:schemeClr>
              </a:outerShdw>
            </a:effectLst>
          </p:spPr>
          <p:txBody>
            <a:bodyPr wrap="none" anchor="ctr"/>
            <a:lstStyle/>
            <a:p>
              <a:endParaRPr lang="zh-CN" altLang="en-US">
                <a:latin typeface="Adobe 仿宋 Std R" pitchFamily="18" charset="-122"/>
                <a:ea typeface="Adobe 仿宋 Std R" pitchFamily="18" charset="-122"/>
              </a:endParaRPr>
            </a:p>
          </p:txBody>
        </p:sp>
        <p:grpSp>
          <p:nvGrpSpPr>
            <p:cNvPr id="45" name="Group 73"/>
            <p:cNvGrpSpPr>
              <a:grpSpLocks/>
            </p:cNvGrpSpPr>
            <p:nvPr/>
          </p:nvGrpSpPr>
          <p:grpSpPr bwMode="auto">
            <a:xfrm rot="-2288454">
              <a:off x="4248" y="1034"/>
              <a:ext cx="348" cy="356"/>
              <a:chOff x="887" y="2040"/>
              <a:chExt cx="433" cy="422"/>
            </a:xfrm>
          </p:grpSpPr>
          <p:pic>
            <p:nvPicPr>
              <p:cNvPr id="47" name="Picture 74" descr="circuler_1"/>
              <p:cNvPicPr>
                <a:picLocks noChangeAspect="1" noChangeArrowheads="1"/>
              </p:cNvPicPr>
              <p:nvPr/>
            </p:nvPicPr>
            <p:blipFill>
              <a:blip r:embed="rId2" cstate="print"/>
              <a:srcRect/>
              <a:stretch>
                <a:fillRect/>
              </a:stretch>
            </p:blipFill>
            <p:spPr bwMode="gray">
              <a:xfrm>
                <a:off x="887" y="2040"/>
                <a:ext cx="430" cy="420"/>
              </a:xfrm>
              <a:prstGeom prst="rect">
                <a:avLst/>
              </a:prstGeom>
              <a:noFill/>
            </p:spPr>
          </p:pic>
          <p:sp>
            <p:nvSpPr>
              <p:cNvPr id="48" name="Oval 75"/>
              <p:cNvSpPr>
                <a:spLocks noChangeArrowheads="1"/>
              </p:cNvSpPr>
              <p:nvPr/>
            </p:nvSpPr>
            <p:spPr bwMode="gray">
              <a:xfrm>
                <a:off x="887" y="2040"/>
                <a:ext cx="433" cy="422"/>
              </a:xfrm>
              <a:prstGeom prst="ellipse">
                <a:avLst/>
              </a:prstGeom>
              <a:gradFill rotWithShape="1">
                <a:gsLst>
                  <a:gs pos="0">
                    <a:schemeClr val="folHlink">
                      <a:gamma/>
                      <a:shade val="34902"/>
                      <a:invGamma/>
                      <a:alpha val="89999"/>
                    </a:schemeClr>
                  </a:gs>
                  <a:gs pos="50000">
                    <a:schemeClr val="folHlink">
                      <a:alpha val="75000"/>
                    </a:schemeClr>
                  </a:gs>
                  <a:gs pos="100000">
                    <a:schemeClr val="folHlink">
                      <a:gamma/>
                      <a:shade val="34902"/>
                      <a:invGamma/>
                      <a:alpha val="89999"/>
                    </a:schemeClr>
                  </a:gs>
                </a:gsLst>
                <a:lin ang="18900000" scaled="1"/>
              </a:gradFill>
              <a:ln w="9525" algn="ctr">
                <a:noFill/>
                <a:round/>
                <a:headEnd/>
                <a:tailEnd/>
              </a:ln>
              <a:effectLst/>
            </p:spPr>
            <p:txBody>
              <a:bodyPr wrap="none" anchor="ctr"/>
              <a:lstStyle/>
              <a:p>
                <a:endParaRPr lang="zh-CN" altLang="en-US">
                  <a:latin typeface="Adobe 仿宋 Std R" pitchFamily="18" charset="-122"/>
                  <a:ea typeface="Adobe 仿宋 Std R" pitchFamily="18" charset="-122"/>
                </a:endParaRPr>
              </a:p>
            </p:txBody>
          </p:sp>
          <p:pic>
            <p:nvPicPr>
              <p:cNvPr id="49" name="Picture 76" descr="Picture2"/>
              <p:cNvPicPr>
                <a:picLocks noChangeAspect="1" noChangeArrowheads="1"/>
              </p:cNvPicPr>
              <p:nvPr/>
            </p:nvPicPr>
            <p:blipFill>
              <a:blip r:embed="rId3" cstate="print"/>
              <a:srcRect/>
              <a:stretch>
                <a:fillRect/>
              </a:stretch>
            </p:blipFill>
            <p:spPr bwMode="gray">
              <a:xfrm>
                <a:off x="930" y="2044"/>
                <a:ext cx="345" cy="149"/>
              </a:xfrm>
              <a:prstGeom prst="rect">
                <a:avLst/>
              </a:prstGeom>
              <a:noFill/>
            </p:spPr>
          </p:pic>
        </p:grpSp>
        <p:pic>
          <p:nvPicPr>
            <p:cNvPr id="46" name="Picture 88"/>
            <p:cNvPicPr>
              <a:picLocks noChangeAspect="1" noChangeArrowheads="1"/>
            </p:cNvPicPr>
            <p:nvPr/>
          </p:nvPicPr>
          <p:blipFill>
            <a:blip r:embed="rId4" cstate="print"/>
            <a:srcRect l="12015" t="9302" r="12404" b="12598"/>
            <a:stretch>
              <a:fillRect/>
            </a:stretch>
          </p:blipFill>
          <p:spPr bwMode="gray">
            <a:xfrm>
              <a:off x="4240" y="1020"/>
              <a:ext cx="359" cy="370"/>
            </a:xfrm>
            <a:prstGeom prst="rect">
              <a:avLst/>
            </a:prstGeom>
            <a:noFill/>
            <a:ln w="9525">
              <a:noFill/>
              <a:miter lim="800000"/>
              <a:headEnd/>
              <a:tailEnd/>
            </a:ln>
            <a:effectLst/>
          </p:spPr>
        </p:pic>
      </p:grpSp>
      <p:grpSp>
        <p:nvGrpSpPr>
          <p:cNvPr id="50" name="Group 90"/>
          <p:cNvGrpSpPr>
            <a:grpSpLocks/>
          </p:cNvGrpSpPr>
          <p:nvPr/>
        </p:nvGrpSpPr>
        <p:grpSpPr bwMode="auto">
          <a:xfrm>
            <a:off x="2717280" y="4707087"/>
            <a:ext cx="393700" cy="393700"/>
            <a:chOff x="4803" y="1006"/>
            <a:chExt cx="416" cy="416"/>
          </a:xfrm>
        </p:grpSpPr>
        <p:sp>
          <p:nvSpPr>
            <p:cNvPr id="51" name="Oval 81"/>
            <p:cNvSpPr>
              <a:spLocks noChangeArrowheads="1"/>
            </p:cNvSpPr>
            <p:nvPr/>
          </p:nvSpPr>
          <p:spPr bwMode="gray">
            <a:xfrm>
              <a:off x="4803" y="1006"/>
              <a:ext cx="416" cy="416"/>
            </a:xfrm>
            <a:prstGeom prst="ellipse">
              <a:avLst/>
            </a:prstGeom>
            <a:gradFill rotWithShape="1">
              <a:gsLst>
                <a:gs pos="0">
                  <a:srgbClr val="FFFFFF">
                    <a:gamma/>
                    <a:shade val="54118"/>
                    <a:invGamma/>
                  </a:srgbClr>
                </a:gs>
                <a:gs pos="50000">
                  <a:srgbClr val="FFFFFF"/>
                </a:gs>
                <a:gs pos="100000">
                  <a:srgbClr val="FFFFFF">
                    <a:gamma/>
                    <a:shade val="54118"/>
                    <a:invGamma/>
                  </a:srgbClr>
                </a:gs>
              </a:gsLst>
              <a:lin ang="18900000" scaled="1"/>
            </a:gradFill>
            <a:ln w="9525">
              <a:solidFill>
                <a:srgbClr val="DDDDDD"/>
              </a:solidFill>
              <a:round/>
              <a:headEnd/>
              <a:tailEnd/>
            </a:ln>
            <a:effectLst>
              <a:outerShdw dist="35921" dir="2700000" algn="ctr" rotWithShape="0">
                <a:schemeClr val="bg2">
                  <a:alpha val="50000"/>
                </a:schemeClr>
              </a:outerShdw>
            </a:effectLst>
          </p:spPr>
          <p:txBody>
            <a:bodyPr wrap="none" anchor="ctr"/>
            <a:lstStyle/>
            <a:p>
              <a:endParaRPr lang="zh-CN" altLang="en-US">
                <a:latin typeface="Adobe 仿宋 Std R" pitchFamily="18" charset="-122"/>
                <a:ea typeface="Adobe 仿宋 Std R" pitchFamily="18" charset="-122"/>
              </a:endParaRPr>
            </a:p>
          </p:txBody>
        </p:sp>
        <p:grpSp>
          <p:nvGrpSpPr>
            <p:cNvPr id="52" name="Group 82"/>
            <p:cNvGrpSpPr>
              <a:grpSpLocks/>
            </p:cNvGrpSpPr>
            <p:nvPr/>
          </p:nvGrpSpPr>
          <p:grpSpPr bwMode="auto">
            <a:xfrm rot="-2288454">
              <a:off x="4838" y="1034"/>
              <a:ext cx="348" cy="356"/>
              <a:chOff x="887" y="2040"/>
              <a:chExt cx="433" cy="422"/>
            </a:xfrm>
          </p:grpSpPr>
          <p:pic>
            <p:nvPicPr>
              <p:cNvPr id="54" name="Picture 83" descr="circuler_1"/>
              <p:cNvPicPr>
                <a:picLocks noChangeAspect="1" noChangeArrowheads="1"/>
              </p:cNvPicPr>
              <p:nvPr/>
            </p:nvPicPr>
            <p:blipFill>
              <a:blip r:embed="rId2" cstate="print"/>
              <a:srcRect/>
              <a:stretch>
                <a:fillRect/>
              </a:stretch>
            </p:blipFill>
            <p:spPr bwMode="gray">
              <a:xfrm>
                <a:off x="887" y="2040"/>
                <a:ext cx="430" cy="420"/>
              </a:xfrm>
              <a:prstGeom prst="rect">
                <a:avLst/>
              </a:prstGeom>
              <a:noFill/>
            </p:spPr>
          </p:pic>
          <p:sp>
            <p:nvSpPr>
              <p:cNvPr id="55" name="Oval 84"/>
              <p:cNvSpPr>
                <a:spLocks noChangeArrowheads="1"/>
              </p:cNvSpPr>
              <p:nvPr/>
            </p:nvSpPr>
            <p:spPr bwMode="gray">
              <a:xfrm>
                <a:off x="887" y="2040"/>
                <a:ext cx="433" cy="422"/>
              </a:xfrm>
              <a:prstGeom prst="ellipse">
                <a:avLst/>
              </a:prstGeom>
              <a:solidFill>
                <a:srgbClr val="FB4F2D">
                  <a:alpha val="75000"/>
                </a:srgbClr>
              </a:solidFill>
              <a:ln w="9525" algn="ctr">
                <a:noFill/>
                <a:round/>
                <a:headEnd/>
                <a:tailEnd/>
              </a:ln>
              <a:effectLst/>
            </p:spPr>
            <p:txBody>
              <a:bodyPr wrap="none" anchor="ctr"/>
              <a:lstStyle/>
              <a:p>
                <a:endParaRPr lang="zh-CN" altLang="en-US">
                  <a:latin typeface="Adobe 仿宋 Std R" pitchFamily="18" charset="-122"/>
                  <a:ea typeface="Adobe 仿宋 Std R" pitchFamily="18" charset="-122"/>
                </a:endParaRPr>
              </a:p>
            </p:txBody>
          </p:sp>
          <p:pic>
            <p:nvPicPr>
              <p:cNvPr id="56" name="Picture 85" descr="Picture2"/>
              <p:cNvPicPr>
                <a:picLocks noChangeAspect="1" noChangeArrowheads="1"/>
              </p:cNvPicPr>
              <p:nvPr/>
            </p:nvPicPr>
            <p:blipFill>
              <a:blip r:embed="rId3" cstate="print"/>
              <a:srcRect/>
              <a:stretch>
                <a:fillRect/>
              </a:stretch>
            </p:blipFill>
            <p:spPr bwMode="gray">
              <a:xfrm>
                <a:off x="930" y="2044"/>
                <a:ext cx="345" cy="149"/>
              </a:xfrm>
              <a:prstGeom prst="rect">
                <a:avLst/>
              </a:prstGeom>
              <a:noFill/>
            </p:spPr>
          </p:pic>
        </p:grpSp>
        <p:pic>
          <p:nvPicPr>
            <p:cNvPr id="53" name="Picture 89"/>
            <p:cNvPicPr>
              <a:picLocks noChangeAspect="1" noChangeArrowheads="1"/>
            </p:cNvPicPr>
            <p:nvPr/>
          </p:nvPicPr>
          <p:blipFill>
            <a:blip r:embed="rId4" cstate="print"/>
            <a:srcRect l="12015" t="9302" r="12404" b="12598"/>
            <a:stretch>
              <a:fillRect/>
            </a:stretch>
          </p:blipFill>
          <p:spPr bwMode="gray">
            <a:xfrm>
              <a:off x="4830" y="1020"/>
              <a:ext cx="359" cy="370"/>
            </a:xfrm>
            <a:prstGeom prst="rect">
              <a:avLst/>
            </a:prstGeom>
            <a:noFill/>
            <a:ln w="9525">
              <a:noFill/>
              <a:miter lim="800000"/>
              <a:headEnd/>
              <a:tailEnd/>
            </a:ln>
            <a:effectLst/>
          </p:spPr>
        </p:pic>
      </p:grpSp>
      <p:sp>
        <p:nvSpPr>
          <p:cNvPr id="59" name="TextBox 58"/>
          <p:cNvSpPr txBox="1"/>
          <p:nvPr/>
        </p:nvSpPr>
        <p:spPr>
          <a:xfrm>
            <a:off x="2339752" y="0"/>
            <a:ext cx="4464496" cy="769441"/>
          </a:xfrm>
          <a:prstGeom prst="rect">
            <a:avLst/>
          </a:prstGeom>
          <a:noFill/>
        </p:spPr>
        <p:txBody>
          <a:bodyPr wrap="square" rtlCol="0">
            <a:spAutoFit/>
          </a:bodyPr>
          <a:lstStyle/>
          <a:p>
            <a:pPr algn="ctr"/>
            <a:r>
              <a:rPr lang="en-US" altLang="zh-CN" sz="4400" dirty="0" smtClean="0">
                <a:latin typeface="Adobe Gothic Std B" pitchFamily="34" charset="-128"/>
                <a:ea typeface="Adobe Gothic Std B" pitchFamily="34" charset="-128"/>
              </a:rPr>
              <a:t>Contents</a:t>
            </a:r>
            <a:endParaRPr lang="zh-CN" altLang="en-US" sz="4400" dirty="0">
              <a:latin typeface="Adobe Gothic Std B" pitchFamily="34" charset="-128"/>
            </a:endParaRPr>
          </a:p>
        </p:txBody>
      </p:sp>
      <p:pic>
        <p:nvPicPr>
          <p:cNvPr id="57" name="Picture 8" descr="http://www.52design.com/pic/20096/20096916530669.png"/>
          <p:cNvPicPr>
            <a:picLocks noChangeAspect="1" noChangeArrowheads="1"/>
          </p:cNvPicPr>
          <p:nvPr/>
        </p:nvPicPr>
        <p:blipFill>
          <a:blip r:embed="rId5" cstate="print"/>
          <a:srcRect/>
          <a:stretch>
            <a:fillRect/>
          </a:stretch>
        </p:blipFill>
        <p:spPr bwMode="auto">
          <a:xfrm>
            <a:off x="179512" y="2132856"/>
            <a:ext cx="3329136" cy="3329136"/>
          </a:xfrm>
          <a:prstGeom prst="rect">
            <a:avLst/>
          </a:prstGeom>
          <a:noFill/>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9144000" cy="762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9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grpSp>
        <p:nvGrpSpPr>
          <p:cNvPr id="2" name="组合 8"/>
          <p:cNvGrpSpPr>
            <a:grpSpLocks/>
          </p:cNvGrpSpPr>
          <p:nvPr/>
        </p:nvGrpSpPr>
        <p:grpSpPr bwMode="auto">
          <a:xfrm>
            <a:off x="-1588" y="6450013"/>
            <a:ext cx="9145588" cy="431800"/>
            <a:chOff x="-2241" y="6450568"/>
            <a:chExt cx="9146241" cy="430887"/>
          </a:xfrm>
        </p:grpSpPr>
        <p:sp>
          <p:nvSpPr>
            <p:cNvPr id="10" name="矩形​​ 9"/>
            <p:cNvSpPr/>
            <p:nvPr/>
          </p:nvSpPr>
          <p:spPr>
            <a:xfrm>
              <a:off x="-2241" y="6468960"/>
              <a:ext cx="9144000" cy="381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8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sp>
          <p:nvSpPr>
            <p:cNvPr id="3085" name="TextBox 10"/>
            <p:cNvSpPr txBox="1">
              <a:spLocks noChangeArrowheads="1"/>
            </p:cNvSpPr>
            <p:nvPr/>
          </p:nvSpPr>
          <p:spPr bwMode="auto">
            <a:xfrm>
              <a:off x="8965" y="6491662"/>
              <a:ext cx="3346598" cy="307777"/>
            </a:xfrm>
            <a:prstGeom prst="rect">
              <a:avLst/>
            </a:prstGeom>
            <a:noFill/>
            <a:ln w="9525">
              <a:noFill/>
              <a:miter lim="800000"/>
              <a:headEnd/>
              <a:tailEnd/>
            </a:ln>
          </p:spPr>
          <p:txBody>
            <a:bodyPr>
              <a:spAutoFit/>
            </a:bodyPr>
            <a:lstStyle/>
            <a:p>
              <a:r>
                <a:rPr lang="en-US" altLang="zh-CN" sz="1400">
                  <a:solidFill>
                    <a:srgbClr val="000000"/>
                  </a:solidFill>
                  <a:latin typeface="Times New Roman" pitchFamily="18" charset="0"/>
                  <a:cs typeface="Times New Roman" pitchFamily="18" charset="0"/>
                </a:rPr>
                <a:t>Copyright @ Fang Shonvon,2011</a:t>
              </a:r>
              <a:endParaRPr lang="zh-CN" altLang="en-US" sz="1400">
                <a:solidFill>
                  <a:srgbClr val="000000"/>
                </a:solidFill>
                <a:latin typeface="Times New Roman" pitchFamily="18" charset="0"/>
                <a:ea typeface="宋体" charset="-122"/>
                <a:cs typeface="Times New Roman" pitchFamily="18" charset="0"/>
              </a:endParaRPr>
            </a:p>
          </p:txBody>
        </p:sp>
        <p:sp>
          <p:nvSpPr>
            <p:cNvPr id="3086" name="矩形​​ 11"/>
            <p:cNvSpPr>
              <a:spLocks noChangeArrowheads="1"/>
            </p:cNvSpPr>
            <p:nvPr/>
          </p:nvSpPr>
          <p:spPr bwMode="auto">
            <a:xfrm>
              <a:off x="4572000" y="6450568"/>
              <a:ext cx="4572000" cy="430887"/>
            </a:xfrm>
            <a:prstGeom prst="rect">
              <a:avLst/>
            </a:prstGeom>
            <a:noFill/>
            <a:ln w="9525">
              <a:noFill/>
              <a:miter lim="800000"/>
              <a:headEnd/>
              <a:tailEnd/>
            </a:ln>
          </p:spPr>
          <p:txBody>
            <a:bodyPr>
              <a:spAutoFit/>
            </a:bodyPr>
            <a:lstStyle/>
            <a:p>
              <a:r>
                <a:rPr lang="de-DE" altLang="zh-CN" sz="1100">
                  <a:solidFill>
                    <a:srgbClr val="000000"/>
                  </a:solidFill>
                  <a:latin typeface="微软雅黑" pitchFamily="34" charset="-122"/>
                </a:rPr>
                <a:t>Mechanische und electronnic Konstruktionsabteilung, Quzhou Hochschule für Technologie, Quzhou,324000</a:t>
              </a:r>
              <a:endParaRPr lang="zh-CN" altLang="en-US" sz="1100">
                <a:solidFill>
                  <a:srgbClr val="000000"/>
                </a:solidFill>
                <a:ea typeface="宋体" charset="-122"/>
              </a:endParaRPr>
            </a:p>
          </p:txBody>
        </p:sp>
      </p:grpSp>
      <p:sp>
        <p:nvSpPr>
          <p:cNvPr id="9" name="TextBox 8"/>
          <p:cNvSpPr txBox="1"/>
          <p:nvPr/>
        </p:nvSpPr>
        <p:spPr>
          <a:xfrm>
            <a:off x="1691680" y="107921"/>
            <a:ext cx="5760640" cy="584775"/>
          </a:xfrm>
          <a:prstGeom prst="rect">
            <a:avLst/>
          </a:prstGeom>
          <a:noFill/>
        </p:spPr>
        <p:txBody>
          <a:bodyPr wrap="square" rtlCol="0">
            <a:spAutoFit/>
          </a:bodyPr>
          <a:lstStyle/>
          <a:p>
            <a:pPr algn="ct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活动二 </a:t>
            </a: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奔驰</a:t>
            </a: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汽车</a:t>
            </a:r>
            <a:endPar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endParaRPr>
          </a:p>
        </p:txBody>
      </p:sp>
      <p:sp>
        <p:nvSpPr>
          <p:cNvPr id="11" name="Text Box 3"/>
          <p:cNvSpPr txBox="1">
            <a:spLocks noChangeArrowheads="1"/>
          </p:cNvSpPr>
          <p:nvPr/>
        </p:nvSpPr>
        <p:spPr bwMode="auto">
          <a:xfrm>
            <a:off x="467544" y="836712"/>
            <a:ext cx="3672408" cy="830997"/>
          </a:xfrm>
          <a:prstGeom prst="rect">
            <a:avLst/>
          </a:prstGeom>
          <a:noFill/>
          <a:ln w="9525">
            <a:noFill/>
            <a:miter lim="800000"/>
            <a:headEnd/>
            <a:tailEnd/>
          </a:ln>
          <a:effectLst/>
        </p:spPr>
        <p:txBody>
          <a:bodyPr wrap="square">
            <a:spAutoFit/>
          </a:bodyPr>
          <a:lstStyle/>
          <a:p>
            <a:pPr algn="ctr">
              <a:spcBef>
                <a:spcPct val="50000"/>
              </a:spcBef>
            </a:pPr>
            <a:r>
              <a:rPr kumimoji="1" lang="zh-CN" altLang="en-US" sz="2400" dirty="0">
                <a:solidFill>
                  <a:schemeClr val="tx1"/>
                </a:solidFill>
                <a:latin typeface="Adobe 仿宋 Std R" pitchFamily="18" charset="-122"/>
                <a:ea typeface="Adobe 仿宋 Std R" pitchFamily="18" charset="-122"/>
              </a:rPr>
              <a:t>1886年</a:t>
            </a:r>
            <a:r>
              <a:rPr kumimoji="1" lang="en-US" altLang="zh-CN" sz="2400" dirty="0" err="1">
                <a:solidFill>
                  <a:schemeClr val="tx1"/>
                </a:solidFill>
                <a:latin typeface="Adobe 仿宋 Std R" pitchFamily="18" charset="-122"/>
                <a:ea typeface="Adobe 仿宋 Std R" pitchFamily="18" charset="-122"/>
              </a:rPr>
              <a:t>Damiler</a:t>
            </a:r>
            <a:r>
              <a:rPr kumimoji="1" lang="zh-CN" altLang="en-US" sz="2400" dirty="0">
                <a:solidFill>
                  <a:schemeClr val="tx1"/>
                </a:solidFill>
                <a:latin typeface="Adobe 仿宋 Std R" pitchFamily="18" charset="-122"/>
                <a:ea typeface="Adobe 仿宋 Std R" pitchFamily="18" charset="-122"/>
              </a:rPr>
              <a:t>使第一辆四轮机动车公布于</a:t>
            </a:r>
            <a:r>
              <a:rPr kumimoji="1" lang="zh-CN" altLang="en-US" sz="2400" dirty="0" smtClean="0">
                <a:solidFill>
                  <a:schemeClr val="tx1"/>
                </a:solidFill>
                <a:latin typeface="Adobe 仿宋 Std R" pitchFamily="18" charset="-122"/>
                <a:ea typeface="Adobe 仿宋 Std R" pitchFamily="18" charset="-122"/>
              </a:rPr>
              <a:t>世。</a:t>
            </a:r>
            <a:endParaRPr kumimoji="1" lang="zh-CN" altLang="en-US" sz="2400" dirty="0">
              <a:solidFill>
                <a:schemeClr val="tx1"/>
              </a:solidFill>
              <a:latin typeface="Adobe 仿宋 Std R" pitchFamily="18" charset="-122"/>
              <a:ea typeface="Adobe 仿宋 Std R" pitchFamily="18" charset="-122"/>
            </a:endParaRPr>
          </a:p>
        </p:txBody>
      </p:sp>
      <p:sp>
        <p:nvSpPr>
          <p:cNvPr id="12" name="Text Box 4"/>
          <p:cNvSpPr txBox="1">
            <a:spLocks noChangeArrowheads="1"/>
          </p:cNvSpPr>
          <p:nvPr/>
        </p:nvSpPr>
        <p:spPr bwMode="auto">
          <a:xfrm>
            <a:off x="467544" y="2133600"/>
            <a:ext cx="4176464" cy="461665"/>
          </a:xfrm>
          <a:prstGeom prst="rect">
            <a:avLst/>
          </a:prstGeom>
          <a:noFill/>
          <a:ln w="9525">
            <a:noFill/>
            <a:miter lim="800000"/>
            <a:headEnd/>
            <a:tailEnd/>
          </a:ln>
          <a:effectLst/>
        </p:spPr>
        <p:txBody>
          <a:bodyPr wrap="square">
            <a:spAutoFit/>
          </a:bodyPr>
          <a:lstStyle/>
          <a:p>
            <a:pPr algn="ctr">
              <a:spcBef>
                <a:spcPct val="50000"/>
              </a:spcBef>
            </a:pPr>
            <a:r>
              <a:rPr kumimoji="1" lang="zh-CN" altLang="en-US" sz="2400" dirty="0">
                <a:solidFill>
                  <a:schemeClr val="tx1"/>
                </a:solidFill>
                <a:latin typeface="Adobe 仿宋 Std R" pitchFamily="18" charset="-122"/>
                <a:ea typeface="Adobe 仿宋 Std R" pitchFamily="18" charset="-122"/>
              </a:rPr>
              <a:t>1890年“ </a:t>
            </a:r>
            <a:r>
              <a:rPr kumimoji="1" lang="en-US" altLang="zh-CN" sz="2400" dirty="0">
                <a:solidFill>
                  <a:schemeClr val="tx1"/>
                </a:solidFill>
                <a:latin typeface="Adobe 仿宋 Std R" pitchFamily="18" charset="-122"/>
                <a:ea typeface="Adobe 仿宋 Std R" pitchFamily="18" charset="-122"/>
              </a:rPr>
              <a:t>DMG” </a:t>
            </a:r>
            <a:r>
              <a:rPr kumimoji="1" lang="zh-CN" altLang="en-US" sz="2400" dirty="0">
                <a:solidFill>
                  <a:schemeClr val="tx1"/>
                </a:solidFill>
                <a:latin typeface="Adobe 仿宋 Std R" pitchFamily="18" charset="-122"/>
                <a:ea typeface="Adobe 仿宋 Std R" pitchFamily="18" charset="-122"/>
              </a:rPr>
              <a:t>公司</a:t>
            </a:r>
            <a:r>
              <a:rPr kumimoji="1" lang="zh-CN" altLang="en-US" sz="2400" dirty="0" smtClean="0">
                <a:solidFill>
                  <a:schemeClr val="tx1"/>
                </a:solidFill>
                <a:latin typeface="Adobe 仿宋 Std R" pitchFamily="18" charset="-122"/>
                <a:ea typeface="Adobe 仿宋 Std R" pitchFamily="18" charset="-122"/>
              </a:rPr>
              <a:t>成立。 </a:t>
            </a:r>
            <a:endParaRPr kumimoji="1" lang="zh-CN" altLang="en-US" sz="2400" dirty="0">
              <a:solidFill>
                <a:schemeClr val="tx1"/>
              </a:solidFill>
              <a:latin typeface="Adobe 仿宋 Std R" pitchFamily="18" charset="-122"/>
              <a:ea typeface="Adobe 仿宋 Std R" pitchFamily="18" charset="-122"/>
            </a:endParaRPr>
          </a:p>
        </p:txBody>
      </p:sp>
      <p:sp>
        <p:nvSpPr>
          <p:cNvPr id="13" name="Text Box 5"/>
          <p:cNvSpPr txBox="1">
            <a:spLocks noChangeArrowheads="1"/>
          </p:cNvSpPr>
          <p:nvPr/>
        </p:nvSpPr>
        <p:spPr bwMode="auto">
          <a:xfrm>
            <a:off x="179512" y="3124200"/>
            <a:ext cx="4563616" cy="457200"/>
          </a:xfrm>
          <a:prstGeom prst="rect">
            <a:avLst/>
          </a:prstGeom>
          <a:noFill/>
          <a:ln w="9525">
            <a:noFill/>
            <a:miter lim="800000"/>
            <a:headEnd/>
            <a:tailEnd/>
          </a:ln>
          <a:effectLst/>
        </p:spPr>
        <p:txBody>
          <a:bodyPr wrap="square">
            <a:spAutoFit/>
          </a:bodyPr>
          <a:lstStyle/>
          <a:p>
            <a:pPr algn="ctr">
              <a:spcBef>
                <a:spcPct val="50000"/>
              </a:spcBef>
            </a:pPr>
            <a:r>
              <a:rPr kumimoji="1" lang="zh-CN" altLang="en-US" sz="2400" dirty="0">
                <a:solidFill>
                  <a:schemeClr val="tx1"/>
                </a:solidFill>
                <a:latin typeface="Adobe 仿宋 Std R" pitchFamily="18" charset="-122"/>
                <a:ea typeface="Adobe 仿宋 Std R" pitchFamily="18" charset="-122"/>
              </a:rPr>
              <a:t>1900年 “梅赛德斯”</a:t>
            </a:r>
            <a:r>
              <a:rPr kumimoji="1" lang="zh-CN" altLang="en-US" sz="2400" dirty="0" smtClean="0">
                <a:solidFill>
                  <a:schemeClr val="tx1"/>
                </a:solidFill>
                <a:latin typeface="Adobe 仿宋 Std R" pitchFamily="18" charset="-122"/>
                <a:ea typeface="Adobe 仿宋 Std R" pitchFamily="18" charset="-122"/>
              </a:rPr>
              <a:t>问世。</a:t>
            </a:r>
            <a:endParaRPr kumimoji="1" lang="zh-CN" altLang="en-US" sz="2400" dirty="0">
              <a:solidFill>
                <a:schemeClr val="tx1"/>
              </a:solidFill>
              <a:latin typeface="Adobe 仿宋 Std R" pitchFamily="18" charset="-122"/>
              <a:ea typeface="Adobe 仿宋 Std R" pitchFamily="18" charset="-122"/>
            </a:endParaRPr>
          </a:p>
        </p:txBody>
      </p:sp>
      <p:sp>
        <p:nvSpPr>
          <p:cNvPr id="14" name="Text Box 6"/>
          <p:cNvSpPr txBox="1">
            <a:spLocks noChangeArrowheads="1"/>
          </p:cNvSpPr>
          <p:nvPr/>
        </p:nvSpPr>
        <p:spPr bwMode="auto">
          <a:xfrm>
            <a:off x="251520" y="4114800"/>
            <a:ext cx="4572000" cy="461665"/>
          </a:xfrm>
          <a:prstGeom prst="rect">
            <a:avLst/>
          </a:prstGeom>
          <a:noFill/>
          <a:ln w="9525">
            <a:noFill/>
            <a:miter lim="800000"/>
            <a:headEnd/>
            <a:tailEnd/>
          </a:ln>
          <a:effectLst/>
        </p:spPr>
        <p:txBody>
          <a:bodyPr>
            <a:spAutoFit/>
          </a:bodyPr>
          <a:lstStyle/>
          <a:p>
            <a:pPr algn="ctr">
              <a:spcBef>
                <a:spcPct val="50000"/>
              </a:spcBef>
            </a:pPr>
            <a:r>
              <a:rPr kumimoji="1" lang="zh-CN" altLang="en-US" sz="2400" dirty="0">
                <a:solidFill>
                  <a:schemeClr val="tx1"/>
                </a:solidFill>
                <a:latin typeface="Adobe 仿宋 Std R" pitchFamily="18" charset="-122"/>
                <a:ea typeface="Adobe 仿宋 Std R" pitchFamily="18" charset="-122"/>
              </a:rPr>
              <a:t>1906年  三星标志正式</a:t>
            </a:r>
            <a:r>
              <a:rPr kumimoji="1" lang="zh-CN" altLang="en-US" sz="2400" dirty="0" smtClean="0">
                <a:solidFill>
                  <a:schemeClr val="tx1"/>
                </a:solidFill>
                <a:latin typeface="Adobe 仿宋 Std R" pitchFamily="18" charset="-122"/>
                <a:ea typeface="Adobe 仿宋 Std R" pitchFamily="18" charset="-122"/>
              </a:rPr>
              <a:t>注册。</a:t>
            </a:r>
            <a:endParaRPr kumimoji="1" lang="zh-CN" altLang="en-US" sz="2400" dirty="0">
              <a:solidFill>
                <a:schemeClr val="tx1"/>
              </a:solidFill>
              <a:latin typeface="Adobe 仿宋 Std R" pitchFamily="18" charset="-122"/>
              <a:ea typeface="Adobe 仿宋 Std R" pitchFamily="18" charset="-122"/>
            </a:endParaRPr>
          </a:p>
        </p:txBody>
      </p:sp>
      <p:sp>
        <p:nvSpPr>
          <p:cNvPr id="15" name="Text Box 7"/>
          <p:cNvSpPr txBox="1">
            <a:spLocks noChangeArrowheads="1"/>
          </p:cNvSpPr>
          <p:nvPr/>
        </p:nvSpPr>
        <p:spPr bwMode="auto">
          <a:xfrm>
            <a:off x="4211960" y="1023119"/>
            <a:ext cx="4536504" cy="461665"/>
          </a:xfrm>
          <a:prstGeom prst="rect">
            <a:avLst/>
          </a:prstGeom>
          <a:noFill/>
          <a:ln w="9525">
            <a:noFill/>
            <a:miter lim="800000"/>
            <a:headEnd/>
            <a:tailEnd/>
          </a:ln>
          <a:effectLst/>
        </p:spPr>
        <p:txBody>
          <a:bodyPr wrap="square">
            <a:spAutoFit/>
          </a:bodyPr>
          <a:lstStyle/>
          <a:p>
            <a:pPr algn="ctr">
              <a:spcBef>
                <a:spcPct val="50000"/>
              </a:spcBef>
            </a:pPr>
            <a:r>
              <a:rPr kumimoji="1" lang="zh-CN" altLang="en-US" sz="2400" dirty="0">
                <a:solidFill>
                  <a:schemeClr val="tx1"/>
                </a:solidFill>
                <a:latin typeface="Adobe 仿宋 Std R" pitchFamily="18" charset="-122"/>
                <a:ea typeface="Adobe 仿宋 Std R" pitchFamily="18" charset="-122"/>
              </a:rPr>
              <a:t>1883 “</a:t>
            </a:r>
            <a:r>
              <a:rPr kumimoji="1" lang="en-US" altLang="zh-CN" sz="2400" dirty="0" err="1">
                <a:solidFill>
                  <a:schemeClr val="tx1"/>
                </a:solidFill>
                <a:latin typeface="Adobe 仿宋 Std R" pitchFamily="18" charset="-122"/>
                <a:ea typeface="Adobe 仿宋 Std R" pitchFamily="18" charset="-122"/>
              </a:rPr>
              <a:t>Benz&amp;Co</a:t>
            </a:r>
            <a:r>
              <a:rPr kumimoji="1" lang="en-US" altLang="zh-CN" sz="2400" dirty="0">
                <a:solidFill>
                  <a:schemeClr val="tx1"/>
                </a:solidFill>
                <a:latin typeface="Adobe 仿宋 Std R" pitchFamily="18" charset="-122"/>
                <a:ea typeface="Adobe 仿宋 Std R" pitchFamily="18" charset="-122"/>
              </a:rPr>
              <a:t>”</a:t>
            </a:r>
            <a:r>
              <a:rPr kumimoji="1" lang="zh-CN" altLang="en-US" sz="2400" dirty="0">
                <a:solidFill>
                  <a:schemeClr val="tx1"/>
                </a:solidFill>
                <a:latin typeface="Adobe 仿宋 Std R" pitchFamily="18" charset="-122"/>
                <a:ea typeface="Adobe 仿宋 Std R" pitchFamily="18" charset="-122"/>
              </a:rPr>
              <a:t>公司</a:t>
            </a:r>
            <a:r>
              <a:rPr kumimoji="1" lang="zh-CN" altLang="en-US" sz="2400" dirty="0" smtClean="0">
                <a:solidFill>
                  <a:schemeClr val="tx1"/>
                </a:solidFill>
                <a:latin typeface="Adobe 仿宋 Std R" pitchFamily="18" charset="-122"/>
                <a:ea typeface="Adobe 仿宋 Std R" pitchFamily="18" charset="-122"/>
              </a:rPr>
              <a:t>成立。</a:t>
            </a:r>
            <a:endParaRPr kumimoji="1" lang="zh-CN" altLang="en-US" sz="2400" dirty="0">
              <a:solidFill>
                <a:schemeClr val="tx1"/>
              </a:solidFill>
              <a:latin typeface="Adobe 仿宋 Std R" pitchFamily="18" charset="-122"/>
              <a:ea typeface="Adobe 仿宋 Std R" pitchFamily="18" charset="-122"/>
            </a:endParaRPr>
          </a:p>
        </p:txBody>
      </p:sp>
      <p:sp>
        <p:nvSpPr>
          <p:cNvPr id="16" name="Text Box 8"/>
          <p:cNvSpPr txBox="1">
            <a:spLocks noChangeArrowheads="1"/>
          </p:cNvSpPr>
          <p:nvPr/>
        </p:nvSpPr>
        <p:spPr bwMode="auto">
          <a:xfrm>
            <a:off x="4788024" y="3200400"/>
            <a:ext cx="3746376" cy="830997"/>
          </a:xfrm>
          <a:prstGeom prst="rect">
            <a:avLst/>
          </a:prstGeom>
          <a:noFill/>
          <a:ln w="9525">
            <a:noFill/>
            <a:miter lim="800000"/>
            <a:headEnd/>
            <a:tailEnd/>
          </a:ln>
          <a:effectLst/>
        </p:spPr>
        <p:txBody>
          <a:bodyPr wrap="square">
            <a:spAutoFit/>
          </a:bodyPr>
          <a:lstStyle/>
          <a:p>
            <a:pPr algn="ctr">
              <a:spcBef>
                <a:spcPct val="50000"/>
              </a:spcBef>
            </a:pPr>
            <a:r>
              <a:rPr kumimoji="1" lang="zh-CN" altLang="en-US" sz="2400" dirty="0">
                <a:solidFill>
                  <a:schemeClr val="tx1"/>
                </a:solidFill>
                <a:latin typeface="Adobe 仿宋 Std R" pitchFamily="18" charset="-122"/>
                <a:ea typeface="Adobe 仿宋 Std R" pitchFamily="18" charset="-122"/>
              </a:rPr>
              <a:t>1886年</a:t>
            </a:r>
            <a:r>
              <a:rPr kumimoji="1" lang="en-US" altLang="zh-CN" sz="2400" dirty="0">
                <a:solidFill>
                  <a:schemeClr val="tx1"/>
                </a:solidFill>
                <a:latin typeface="Adobe 仿宋 Std R" pitchFamily="18" charset="-122"/>
                <a:ea typeface="Adobe 仿宋 Std R" pitchFamily="18" charset="-122"/>
              </a:rPr>
              <a:t>Benz</a:t>
            </a:r>
            <a:r>
              <a:rPr kumimoji="1" lang="zh-CN" altLang="en-US" sz="2400" dirty="0">
                <a:solidFill>
                  <a:schemeClr val="tx1"/>
                </a:solidFill>
                <a:latin typeface="Adobe 仿宋 Std R" pitchFamily="18" charset="-122"/>
                <a:ea typeface="Adobe 仿宋 Std R" pitchFamily="18" charset="-122"/>
              </a:rPr>
              <a:t>将四冲程汽油机</a:t>
            </a:r>
            <a:r>
              <a:rPr kumimoji="1" lang="zh-CN" altLang="en-US" sz="2400" dirty="0" smtClean="0">
                <a:solidFill>
                  <a:schemeClr val="tx1"/>
                </a:solidFill>
                <a:latin typeface="Adobe 仿宋 Std R" pitchFamily="18" charset="-122"/>
                <a:ea typeface="Adobe 仿宋 Std R" pitchFamily="18" charset="-122"/>
              </a:rPr>
              <a:t>轿车公布</a:t>
            </a:r>
            <a:r>
              <a:rPr kumimoji="1" lang="zh-CN" altLang="en-US" sz="2400" dirty="0">
                <a:solidFill>
                  <a:schemeClr val="tx1"/>
                </a:solidFill>
                <a:latin typeface="Adobe 仿宋 Std R" pitchFamily="18" charset="-122"/>
                <a:ea typeface="Adobe 仿宋 Std R" pitchFamily="18" charset="-122"/>
              </a:rPr>
              <a:t>于</a:t>
            </a:r>
            <a:r>
              <a:rPr kumimoji="1" lang="zh-CN" altLang="en-US" sz="2400" dirty="0" smtClean="0">
                <a:solidFill>
                  <a:schemeClr val="tx1"/>
                </a:solidFill>
                <a:latin typeface="Adobe 仿宋 Std R" pitchFamily="18" charset="-122"/>
                <a:ea typeface="Adobe 仿宋 Std R" pitchFamily="18" charset="-122"/>
              </a:rPr>
              <a:t>世。</a:t>
            </a:r>
            <a:endParaRPr kumimoji="1" lang="zh-CN" altLang="en-US" sz="2400" dirty="0">
              <a:solidFill>
                <a:schemeClr val="tx1"/>
              </a:solidFill>
              <a:latin typeface="Adobe 仿宋 Std R" pitchFamily="18" charset="-122"/>
              <a:ea typeface="Adobe 仿宋 Std R" pitchFamily="18" charset="-122"/>
            </a:endParaRPr>
          </a:p>
        </p:txBody>
      </p:sp>
      <p:sp>
        <p:nvSpPr>
          <p:cNvPr id="17" name="AutoShape 9"/>
          <p:cNvSpPr>
            <a:spLocks noChangeArrowheads="1"/>
          </p:cNvSpPr>
          <p:nvPr/>
        </p:nvSpPr>
        <p:spPr bwMode="auto">
          <a:xfrm>
            <a:off x="1676400" y="1600200"/>
            <a:ext cx="485775" cy="595313"/>
          </a:xfrm>
          <a:prstGeom prst="downArrow">
            <a:avLst>
              <a:gd name="adj1" fmla="val 50000"/>
              <a:gd name="adj2" fmla="val 30637"/>
            </a:avLst>
          </a:prstGeom>
          <a:ln>
            <a:headEnd/>
            <a:tailEnd/>
          </a:ln>
        </p:spPr>
        <p:style>
          <a:lnRef idx="1">
            <a:schemeClr val="accent1"/>
          </a:lnRef>
          <a:fillRef idx="2">
            <a:schemeClr val="accent1"/>
          </a:fillRef>
          <a:effectRef idx="1">
            <a:schemeClr val="accent1"/>
          </a:effectRef>
          <a:fontRef idx="minor">
            <a:schemeClr val="dk1"/>
          </a:fontRef>
        </p:style>
        <p:txBody>
          <a:bodyPr vert="eaVert" wrap="none" anchor="ctr"/>
          <a:lstStyle/>
          <a:p>
            <a:pPr algn="ctr"/>
            <a:endParaRPr lang="zh-CN" altLang="en-US" sz="2400">
              <a:solidFill>
                <a:schemeClr val="dk1"/>
              </a:solidFill>
              <a:latin typeface="Adobe 仿宋 Std R" pitchFamily="18" charset="-122"/>
              <a:ea typeface="Adobe 仿宋 Std R" pitchFamily="18" charset="-122"/>
            </a:endParaRPr>
          </a:p>
        </p:txBody>
      </p:sp>
      <p:sp>
        <p:nvSpPr>
          <p:cNvPr id="18" name="AutoShape 10"/>
          <p:cNvSpPr>
            <a:spLocks noChangeArrowheads="1"/>
          </p:cNvSpPr>
          <p:nvPr/>
        </p:nvSpPr>
        <p:spPr bwMode="auto">
          <a:xfrm>
            <a:off x="1676400" y="2514600"/>
            <a:ext cx="485775" cy="609600"/>
          </a:xfrm>
          <a:prstGeom prst="downArrow">
            <a:avLst>
              <a:gd name="adj1" fmla="val 50000"/>
              <a:gd name="adj2" fmla="val 31373"/>
            </a:avLst>
          </a:prstGeom>
          <a:ln>
            <a:headEnd/>
            <a:tailEnd/>
          </a:ln>
        </p:spPr>
        <p:style>
          <a:lnRef idx="1">
            <a:schemeClr val="accent1"/>
          </a:lnRef>
          <a:fillRef idx="2">
            <a:schemeClr val="accent1"/>
          </a:fillRef>
          <a:effectRef idx="1">
            <a:schemeClr val="accent1"/>
          </a:effectRef>
          <a:fontRef idx="minor">
            <a:schemeClr val="dk1"/>
          </a:fontRef>
        </p:style>
        <p:txBody>
          <a:bodyPr vert="eaVert" wrap="none" anchor="ctr"/>
          <a:lstStyle/>
          <a:p>
            <a:pPr algn="ctr"/>
            <a:endParaRPr lang="zh-CN" altLang="en-US" sz="2400">
              <a:solidFill>
                <a:schemeClr val="dk1"/>
              </a:solidFill>
              <a:latin typeface="Adobe 仿宋 Std R" pitchFamily="18" charset="-122"/>
              <a:ea typeface="Adobe 仿宋 Std R" pitchFamily="18" charset="-122"/>
            </a:endParaRPr>
          </a:p>
        </p:txBody>
      </p:sp>
      <p:sp>
        <p:nvSpPr>
          <p:cNvPr id="19" name="AutoShape 11"/>
          <p:cNvSpPr>
            <a:spLocks noChangeArrowheads="1"/>
          </p:cNvSpPr>
          <p:nvPr/>
        </p:nvSpPr>
        <p:spPr bwMode="auto">
          <a:xfrm>
            <a:off x="1676400" y="3505200"/>
            <a:ext cx="485775" cy="533400"/>
          </a:xfrm>
          <a:prstGeom prst="downArrow">
            <a:avLst>
              <a:gd name="adj1" fmla="val 50000"/>
              <a:gd name="adj2" fmla="val 27451"/>
            </a:avLst>
          </a:prstGeom>
          <a:ln>
            <a:headEnd/>
            <a:tailEnd/>
          </a:ln>
        </p:spPr>
        <p:style>
          <a:lnRef idx="1">
            <a:schemeClr val="accent1"/>
          </a:lnRef>
          <a:fillRef idx="2">
            <a:schemeClr val="accent1"/>
          </a:fillRef>
          <a:effectRef idx="1">
            <a:schemeClr val="accent1"/>
          </a:effectRef>
          <a:fontRef idx="minor">
            <a:schemeClr val="dk1"/>
          </a:fontRef>
        </p:style>
        <p:txBody>
          <a:bodyPr vert="eaVert" wrap="none" anchor="ctr"/>
          <a:lstStyle/>
          <a:p>
            <a:pPr algn="ctr"/>
            <a:endParaRPr lang="zh-CN" altLang="en-US" sz="2400">
              <a:solidFill>
                <a:schemeClr val="dk1"/>
              </a:solidFill>
              <a:latin typeface="Adobe 仿宋 Std R" pitchFamily="18" charset="-122"/>
              <a:ea typeface="Adobe 仿宋 Std R" pitchFamily="18" charset="-122"/>
            </a:endParaRPr>
          </a:p>
        </p:txBody>
      </p:sp>
      <p:sp>
        <p:nvSpPr>
          <p:cNvPr id="20" name="AutoShape 12"/>
          <p:cNvSpPr>
            <a:spLocks noChangeArrowheads="1"/>
          </p:cNvSpPr>
          <p:nvPr/>
        </p:nvSpPr>
        <p:spPr bwMode="auto">
          <a:xfrm>
            <a:off x="5943600" y="1600200"/>
            <a:ext cx="609600" cy="1600200"/>
          </a:xfrm>
          <a:prstGeom prst="downArrow">
            <a:avLst>
              <a:gd name="adj1" fmla="val 50000"/>
              <a:gd name="adj2" fmla="val 65625"/>
            </a:avLst>
          </a:prstGeom>
          <a:ln>
            <a:headEnd/>
            <a:tailEnd/>
          </a:ln>
        </p:spPr>
        <p:style>
          <a:lnRef idx="1">
            <a:schemeClr val="accent1"/>
          </a:lnRef>
          <a:fillRef idx="2">
            <a:schemeClr val="accent1"/>
          </a:fillRef>
          <a:effectRef idx="1">
            <a:schemeClr val="accent1"/>
          </a:effectRef>
          <a:fontRef idx="minor">
            <a:schemeClr val="dk1"/>
          </a:fontRef>
        </p:style>
        <p:txBody>
          <a:bodyPr vert="eaVert" wrap="none" anchor="ctr"/>
          <a:lstStyle/>
          <a:p>
            <a:pPr algn="ctr"/>
            <a:endParaRPr lang="zh-CN" altLang="en-US" sz="2400">
              <a:latin typeface="Adobe 仿宋 Std R" pitchFamily="18" charset="-122"/>
              <a:ea typeface="Adobe 仿宋 Std R" pitchFamily="18" charset="-122"/>
            </a:endParaRPr>
          </a:p>
        </p:txBody>
      </p:sp>
      <p:sp>
        <p:nvSpPr>
          <p:cNvPr id="21" name="Text Box 13"/>
          <p:cNvSpPr txBox="1">
            <a:spLocks noChangeArrowheads="1"/>
          </p:cNvSpPr>
          <p:nvPr/>
        </p:nvSpPr>
        <p:spPr bwMode="auto">
          <a:xfrm>
            <a:off x="838200" y="5867400"/>
            <a:ext cx="7694240" cy="461665"/>
          </a:xfrm>
          <a:prstGeom prst="rect">
            <a:avLst/>
          </a:prstGeom>
          <a:noFill/>
          <a:ln w="9525">
            <a:noFill/>
            <a:miter lim="800000"/>
            <a:headEnd/>
            <a:tailEnd/>
          </a:ln>
          <a:effectLst/>
        </p:spPr>
        <p:txBody>
          <a:bodyPr wrap="square">
            <a:spAutoFit/>
          </a:bodyPr>
          <a:lstStyle/>
          <a:p>
            <a:pPr algn="ctr">
              <a:spcBef>
                <a:spcPct val="50000"/>
              </a:spcBef>
            </a:pPr>
            <a:r>
              <a:rPr kumimoji="1" lang="zh-CN" altLang="en-US" sz="2400" b="1" dirty="0">
                <a:solidFill>
                  <a:schemeClr val="tx1"/>
                </a:solidFill>
                <a:latin typeface="Adobe 仿宋 Std R" pitchFamily="18" charset="-122"/>
                <a:ea typeface="Adobe 仿宋 Std R" pitchFamily="18" charset="-122"/>
              </a:rPr>
              <a:t>1926年“</a:t>
            </a:r>
            <a:r>
              <a:rPr kumimoji="1" lang="en-US" altLang="zh-CN" sz="2400" b="1" dirty="0">
                <a:solidFill>
                  <a:schemeClr val="tx1"/>
                </a:solidFill>
                <a:latin typeface="Adobe 仿宋 Std R" pitchFamily="18" charset="-122"/>
                <a:ea typeface="Adobe 仿宋 Std R" pitchFamily="18" charset="-122"/>
              </a:rPr>
              <a:t>Daimler-Benz”</a:t>
            </a:r>
            <a:r>
              <a:rPr kumimoji="1" lang="zh-CN" altLang="en-US" sz="2400" b="1" dirty="0">
                <a:solidFill>
                  <a:schemeClr val="tx1"/>
                </a:solidFill>
                <a:latin typeface="Adobe 仿宋 Std R" pitchFamily="18" charset="-122"/>
                <a:ea typeface="Adobe 仿宋 Std R" pitchFamily="18" charset="-122"/>
              </a:rPr>
              <a:t>公司正式</a:t>
            </a:r>
            <a:r>
              <a:rPr kumimoji="1" lang="zh-CN" altLang="en-US" sz="2400" b="1" dirty="0" smtClean="0">
                <a:solidFill>
                  <a:schemeClr val="tx1"/>
                </a:solidFill>
                <a:latin typeface="Adobe 仿宋 Std R" pitchFamily="18" charset="-122"/>
                <a:ea typeface="Adobe 仿宋 Std R" pitchFamily="18" charset="-122"/>
              </a:rPr>
              <a:t>成立。</a:t>
            </a:r>
            <a:endParaRPr kumimoji="1" lang="zh-CN" altLang="en-US" sz="2400" dirty="0">
              <a:solidFill>
                <a:schemeClr val="tx1"/>
              </a:solidFill>
              <a:latin typeface="Adobe 仿宋 Std R" pitchFamily="18" charset="-122"/>
              <a:ea typeface="Adobe 仿宋 Std R" pitchFamily="18" charset="-122"/>
            </a:endParaRPr>
          </a:p>
        </p:txBody>
      </p:sp>
      <p:sp>
        <p:nvSpPr>
          <p:cNvPr id="22" name="AutoShape 14"/>
          <p:cNvSpPr>
            <a:spLocks noChangeArrowheads="1"/>
          </p:cNvSpPr>
          <p:nvPr/>
        </p:nvSpPr>
        <p:spPr bwMode="auto">
          <a:xfrm>
            <a:off x="4098032" y="4586064"/>
            <a:ext cx="762000" cy="1219200"/>
          </a:xfrm>
          <a:prstGeom prst="downArrow">
            <a:avLst>
              <a:gd name="adj1" fmla="val 50000"/>
              <a:gd name="adj2" fmla="val 40000"/>
            </a:avLst>
          </a:prstGeom>
          <a:ln>
            <a:headEnd/>
            <a:tailEnd/>
          </a:ln>
        </p:spPr>
        <p:style>
          <a:lnRef idx="1">
            <a:schemeClr val="accent1"/>
          </a:lnRef>
          <a:fillRef idx="2">
            <a:schemeClr val="accent1"/>
          </a:fillRef>
          <a:effectRef idx="1">
            <a:schemeClr val="accent1"/>
          </a:effectRef>
          <a:fontRef idx="minor">
            <a:schemeClr val="dk1"/>
          </a:fontRef>
        </p:style>
        <p:txBody>
          <a:bodyPr vert="eaVert" wrap="none" anchor="ctr"/>
          <a:lstStyle/>
          <a:p>
            <a:pPr algn="ctr"/>
            <a:endParaRPr lang="zh-CN" altLang="en-US" sz="2400">
              <a:solidFill>
                <a:schemeClr val="dk1"/>
              </a:solidFill>
              <a:latin typeface="Adobe 仿宋 Std R" pitchFamily="18" charset="-122"/>
              <a:ea typeface="Adobe 仿宋 Std R" pitchFamily="18"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9"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0-#ppt_h/2"/>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CAMERA.WAV"/>
                                        </p:tgtEl>
                                      </p:cMediaNode>
                                    </p:audio>
                                  </p:subTnLst>
                                </p:cTn>
                              </p:par>
                            </p:childTnLst>
                          </p:cTn>
                        </p:par>
                      </p:childTnLst>
                    </p:cTn>
                  </p:par>
                  <p:par>
                    <p:cTn id="9" fill="hold">
                      <p:stCondLst>
                        <p:cond delay="indefinite"/>
                      </p:stCondLst>
                      <p:childTnLst>
                        <p:par>
                          <p:cTn id="10" fill="hold">
                            <p:stCondLst>
                              <p:cond delay="0"/>
                            </p:stCondLst>
                            <p:childTnLst>
                              <p:par>
                                <p:cTn id="11" presetID="2" presetClass="entr" presetSubtype="9"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fill="hold"/>
                                        <p:tgtEl>
                                          <p:spTgt spid="12"/>
                                        </p:tgtEl>
                                        <p:attrNameLst>
                                          <p:attrName>ppt_x</p:attrName>
                                        </p:attrNameLst>
                                      </p:cBhvr>
                                      <p:tavLst>
                                        <p:tav tm="0">
                                          <p:val>
                                            <p:strVal val="0-#ppt_w/2"/>
                                          </p:val>
                                        </p:tav>
                                        <p:tav tm="100000">
                                          <p:val>
                                            <p:strVal val="#ppt_x"/>
                                          </p:val>
                                        </p:tav>
                                      </p:tavLst>
                                    </p:anim>
                                    <p:anim calcmode="lin" valueType="num">
                                      <p:cBhvr additive="base">
                                        <p:cTn id="14" dur="500" fill="hold"/>
                                        <p:tgtEl>
                                          <p:spTgt spid="12"/>
                                        </p:tgtEl>
                                        <p:attrNameLst>
                                          <p:attrName>ppt_y</p:attrName>
                                        </p:attrNameLst>
                                      </p:cBhvr>
                                      <p:tavLst>
                                        <p:tav tm="0">
                                          <p:val>
                                            <p:strVal val="0-#ppt_h/2"/>
                                          </p:val>
                                        </p:tav>
                                        <p:tav tm="100000">
                                          <p:val>
                                            <p:strVal val="#ppt_y"/>
                                          </p:val>
                                        </p:tav>
                                      </p:tavLst>
                                    </p:anim>
                                  </p:childTnLst>
                                  <p:subTnLst>
                                    <p:audio>
                                      <p:cMediaNode>
                                        <p:cTn display="0" masterRel="sameClick">
                                          <p:stCondLst>
                                            <p:cond evt="begin" delay="0">
                                              <p:tn val="11"/>
                                            </p:cond>
                                          </p:stCondLst>
                                          <p:endCondLst>
                                            <p:cond evt="onStopAudio" delay="0">
                                              <p:tgtEl>
                                                <p:sldTgt/>
                                              </p:tgtEl>
                                            </p:cond>
                                          </p:endCondLst>
                                        </p:cTn>
                                        <p:tgtEl>
                                          <p:sndTgt r:embed="rId2" name="CAMERA.WAV"/>
                                        </p:tgtEl>
                                      </p:cMediaNode>
                                    </p:audio>
                                  </p:subTnLst>
                                </p:cTn>
                              </p:par>
                            </p:childTnLst>
                          </p:cTn>
                        </p:par>
                      </p:childTnLst>
                    </p:cTn>
                  </p:par>
                  <p:par>
                    <p:cTn id="15" fill="hold">
                      <p:stCondLst>
                        <p:cond delay="indefinite"/>
                      </p:stCondLst>
                      <p:childTnLst>
                        <p:par>
                          <p:cTn id="16" fill="hold">
                            <p:stCondLst>
                              <p:cond delay="0"/>
                            </p:stCondLst>
                            <p:childTnLst>
                              <p:par>
                                <p:cTn id="17" presetID="2" presetClass="entr" presetSubtype="9"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500" fill="hold"/>
                                        <p:tgtEl>
                                          <p:spTgt spid="13"/>
                                        </p:tgtEl>
                                        <p:attrNameLst>
                                          <p:attrName>ppt_x</p:attrName>
                                        </p:attrNameLst>
                                      </p:cBhvr>
                                      <p:tavLst>
                                        <p:tav tm="0">
                                          <p:val>
                                            <p:strVal val="0-#ppt_w/2"/>
                                          </p:val>
                                        </p:tav>
                                        <p:tav tm="100000">
                                          <p:val>
                                            <p:strVal val="#ppt_x"/>
                                          </p:val>
                                        </p:tav>
                                      </p:tavLst>
                                    </p:anim>
                                    <p:anim calcmode="lin" valueType="num">
                                      <p:cBhvr additive="base">
                                        <p:cTn id="20" dur="500" fill="hold"/>
                                        <p:tgtEl>
                                          <p:spTgt spid="13"/>
                                        </p:tgtEl>
                                        <p:attrNameLst>
                                          <p:attrName>ppt_y</p:attrName>
                                        </p:attrNameLst>
                                      </p:cBhvr>
                                      <p:tavLst>
                                        <p:tav tm="0">
                                          <p:val>
                                            <p:strVal val="0-#ppt_h/2"/>
                                          </p:val>
                                        </p:tav>
                                        <p:tav tm="100000">
                                          <p:val>
                                            <p:strVal val="#ppt_y"/>
                                          </p:val>
                                        </p:tav>
                                      </p:tavLst>
                                    </p:anim>
                                  </p:childTnLst>
                                  <p:subTnLst>
                                    <p:audio>
                                      <p:cMediaNode>
                                        <p:cTn display="0" masterRel="sameClick">
                                          <p:stCondLst>
                                            <p:cond evt="begin" delay="0">
                                              <p:tn val="17"/>
                                            </p:cond>
                                          </p:stCondLst>
                                          <p:endCondLst>
                                            <p:cond evt="onStopAudio" delay="0">
                                              <p:tgtEl>
                                                <p:sldTgt/>
                                              </p:tgtEl>
                                            </p:cond>
                                          </p:endCondLst>
                                        </p:cTn>
                                        <p:tgtEl>
                                          <p:sndTgt r:embed="rId2" name="CAMERA.WAV"/>
                                        </p:tgtEl>
                                      </p:cMediaNode>
                                    </p:audio>
                                  </p:subTnLst>
                                </p:cTn>
                              </p:par>
                            </p:childTnLst>
                          </p:cTn>
                        </p:par>
                      </p:childTnLst>
                    </p:cTn>
                  </p:par>
                  <p:par>
                    <p:cTn id="21" fill="hold">
                      <p:stCondLst>
                        <p:cond delay="indefinite"/>
                      </p:stCondLst>
                      <p:childTnLst>
                        <p:par>
                          <p:cTn id="22" fill="hold">
                            <p:stCondLst>
                              <p:cond delay="0"/>
                            </p:stCondLst>
                            <p:childTnLst>
                              <p:par>
                                <p:cTn id="23" presetID="2" presetClass="entr" presetSubtype="9" fill="hold" grpId="0" nodeType="clickEffect">
                                  <p:stCondLst>
                                    <p:cond delay="0"/>
                                  </p:stCondLst>
                                  <p:childTnLst>
                                    <p:set>
                                      <p:cBhvr>
                                        <p:cTn id="24" dur="1" fill="hold">
                                          <p:stCondLst>
                                            <p:cond delay="0"/>
                                          </p:stCondLst>
                                        </p:cTn>
                                        <p:tgtEl>
                                          <p:spTgt spid="14"/>
                                        </p:tgtEl>
                                        <p:attrNameLst>
                                          <p:attrName>style.visibility</p:attrName>
                                        </p:attrNameLst>
                                      </p:cBhvr>
                                      <p:to>
                                        <p:strVal val="visible"/>
                                      </p:to>
                                    </p:set>
                                    <p:anim calcmode="lin" valueType="num">
                                      <p:cBhvr additive="base">
                                        <p:cTn id="25" dur="500" fill="hold"/>
                                        <p:tgtEl>
                                          <p:spTgt spid="14"/>
                                        </p:tgtEl>
                                        <p:attrNameLst>
                                          <p:attrName>ppt_x</p:attrName>
                                        </p:attrNameLst>
                                      </p:cBhvr>
                                      <p:tavLst>
                                        <p:tav tm="0">
                                          <p:val>
                                            <p:strVal val="0-#ppt_w/2"/>
                                          </p:val>
                                        </p:tav>
                                        <p:tav tm="100000">
                                          <p:val>
                                            <p:strVal val="#ppt_x"/>
                                          </p:val>
                                        </p:tav>
                                      </p:tavLst>
                                    </p:anim>
                                    <p:anim calcmode="lin" valueType="num">
                                      <p:cBhvr additive="base">
                                        <p:cTn id="26" dur="500" fill="hold"/>
                                        <p:tgtEl>
                                          <p:spTgt spid="14"/>
                                        </p:tgtEl>
                                        <p:attrNameLst>
                                          <p:attrName>ppt_y</p:attrName>
                                        </p:attrNameLst>
                                      </p:cBhvr>
                                      <p:tavLst>
                                        <p:tav tm="0">
                                          <p:val>
                                            <p:strVal val="0-#ppt_h/2"/>
                                          </p:val>
                                        </p:tav>
                                        <p:tav tm="100000">
                                          <p:val>
                                            <p:strVal val="#ppt_y"/>
                                          </p:val>
                                        </p:tav>
                                      </p:tavLst>
                                    </p:anim>
                                  </p:childTnLst>
                                  <p:subTnLst>
                                    <p:audio>
                                      <p:cMediaNode>
                                        <p:cTn display="0" masterRel="sameClick">
                                          <p:stCondLst>
                                            <p:cond evt="begin" delay="0">
                                              <p:tn val="23"/>
                                            </p:cond>
                                          </p:stCondLst>
                                          <p:endCondLst>
                                            <p:cond evt="onStopAudio" delay="0">
                                              <p:tgtEl>
                                                <p:sldTgt/>
                                              </p:tgtEl>
                                            </p:cond>
                                          </p:endCondLst>
                                        </p:cTn>
                                        <p:tgtEl>
                                          <p:sndTgt r:embed="rId2" name="CAMERA.WAV"/>
                                        </p:tgtEl>
                                      </p:cMediaNode>
                                    </p:audio>
                                  </p:subTnLst>
                                </p:cTn>
                              </p:par>
                            </p:childTnLst>
                          </p:cTn>
                        </p:par>
                      </p:childTnLst>
                    </p:cTn>
                  </p:par>
                  <p:par>
                    <p:cTn id="27" fill="hold">
                      <p:stCondLst>
                        <p:cond delay="indefinite"/>
                      </p:stCondLst>
                      <p:childTnLst>
                        <p:par>
                          <p:cTn id="28" fill="hold">
                            <p:stCondLst>
                              <p:cond delay="0"/>
                            </p:stCondLst>
                            <p:childTnLst>
                              <p:par>
                                <p:cTn id="29" presetID="2" presetClass="entr" presetSubtype="9" fill="hold" grpId="0" nodeType="click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additive="base">
                                        <p:cTn id="31" dur="500" fill="hold"/>
                                        <p:tgtEl>
                                          <p:spTgt spid="15"/>
                                        </p:tgtEl>
                                        <p:attrNameLst>
                                          <p:attrName>ppt_x</p:attrName>
                                        </p:attrNameLst>
                                      </p:cBhvr>
                                      <p:tavLst>
                                        <p:tav tm="0">
                                          <p:val>
                                            <p:strVal val="0-#ppt_w/2"/>
                                          </p:val>
                                        </p:tav>
                                        <p:tav tm="100000">
                                          <p:val>
                                            <p:strVal val="#ppt_x"/>
                                          </p:val>
                                        </p:tav>
                                      </p:tavLst>
                                    </p:anim>
                                    <p:anim calcmode="lin" valueType="num">
                                      <p:cBhvr additive="base">
                                        <p:cTn id="32" dur="500" fill="hold"/>
                                        <p:tgtEl>
                                          <p:spTgt spid="15"/>
                                        </p:tgtEl>
                                        <p:attrNameLst>
                                          <p:attrName>ppt_y</p:attrName>
                                        </p:attrNameLst>
                                      </p:cBhvr>
                                      <p:tavLst>
                                        <p:tav tm="0">
                                          <p:val>
                                            <p:strVal val="0-#ppt_h/2"/>
                                          </p:val>
                                        </p:tav>
                                        <p:tav tm="100000">
                                          <p:val>
                                            <p:strVal val="#ppt_y"/>
                                          </p:val>
                                        </p:tav>
                                      </p:tavLst>
                                    </p:anim>
                                  </p:childTnLst>
                                  <p:subTnLst>
                                    <p:audio>
                                      <p:cMediaNode>
                                        <p:cTn display="0" masterRel="sameClick">
                                          <p:stCondLst>
                                            <p:cond evt="begin" delay="0">
                                              <p:tn val="29"/>
                                            </p:cond>
                                          </p:stCondLst>
                                          <p:endCondLst>
                                            <p:cond evt="onStopAudio" delay="0">
                                              <p:tgtEl>
                                                <p:sldTgt/>
                                              </p:tgtEl>
                                            </p:cond>
                                          </p:endCondLst>
                                        </p:cTn>
                                        <p:tgtEl>
                                          <p:sndTgt r:embed="rId2" name="CAMERA.WAV"/>
                                        </p:tgtEl>
                                      </p:cMediaNode>
                                    </p:audio>
                                  </p:subTnLst>
                                </p:cTn>
                              </p:par>
                            </p:childTnLst>
                          </p:cTn>
                        </p:par>
                      </p:childTnLst>
                    </p:cTn>
                  </p:par>
                  <p:par>
                    <p:cTn id="33" fill="hold">
                      <p:stCondLst>
                        <p:cond delay="indefinite"/>
                      </p:stCondLst>
                      <p:childTnLst>
                        <p:par>
                          <p:cTn id="34" fill="hold">
                            <p:stCondLst>
                              <p:cond delay="0"/>
                            </p:stCondLst>
                            <p:childTnLst>
                              <p:par>
                                <p:cTn id="35" presetID="2" presetClass="entr" presetSubtype="9" fill="hold" grpId="0" nodeType="clickEffect">
                                  <p:stCondLst>
                                    <p:cond delay="0"/>
                                  </p:stCondLst>
                                  <p:childTnLst>
                                    <p:set>
                                      <p:cBhvr>
                                        <p:cTn id="36" dur="1" fill="hold">
                                          <p:stCondLst>
                                            <p:cond delay="0"/>
                                          </p:stCondLst>
                                        </p:cTn>
                                        <p:tgtEl>
                                          <p:spTgt spid="16"/>
                                        </p:tgtEl>
                                        <p:attrNameLst>
                                          <p:attrName>style.visibility</p:attrName>
                                        </p:attrNameLst>
                                      </p:cBhvr>
                                      <p:to>
                                        <p:strVal val="visible"/>
                                      </p:to>
                                    </p:set>
                                    <p:anim calcmode="lin" valueType="num">
                                      <p:cBhvr additive="base">
                                        <p:cTn id="37" dur="500" fill="hold"/>
                                        <p:tgtEl>
                                          <p:spTgt spid="16"/>
                                        </p:tgtEl>
                                        <p:attrNameLst>
                                          <p:attrName>ppt_x</p:attrName>
                                        </p:attrNameLst>
                                      </p:cBhvr>
                                      <p:tavLst>
                                        <p:tav tm="0">
                                          <p:val>
                                            <p:strVal val="0-#ppt_w/2"/>
                                          </p:val>
                                        </p:tav>
                                        <p:tav tm="100000">
                                          <p:val>
                                            <p:strVal val="#ppt_x"/>
                                          </p:val>
                                        </p:tav>
                                      </p:tavLst>
                                    </p:anim>
                                    <p:anim calcmode="lin" valueType="num">
                                      <p:cBhvr additive="base">
                                        <p:cTn id="38" dur="500" fill="hold"/>
                                        <p:tgtEl>
                                          <p:spTgt spid="16"/>
                                        </p:tgtEl>
                                        <p:attrNameLst>
                                          <p:attrName>ppt_y</p:attrName>
                                        </p:attrNameLst>
                                      </p:cBhvr>
                                      <p:tavLst>
                                        <p:tav tm="0">
                                          <p:val>
                                            <p:strVal val="0-#ppt_h/2"/>
                                          </p:val>
                                        </p:tav>
                                        <p:tav tm="100000">
                                          <p:val>
                                            <p:strVal val="#ppt_y"/>
                                          </p:val>
                                        </p:tav>
                                      </p:tavLst>
                                    </p:anim>
                                  </p:childTnLst>
                                  <p:subTnLst>
                                    <p:audio>
                                      <p:cMediaNode>
                                        <p:cTn display="0" masterRel="sameClick">
                                          <p:stCondLst>
                                            <p:cond evt="begin" delay="0">
                                              <p:tn val="35"/>
                                            </p:cond>
                                          </p:stCondLst>
                                          <p:endCondLst>
                                            <p:cond evt="onStopAudio" delay="0">
                                              <p:tgtEl>
                                                <p:sldTgt/>
                                              </p:tgtEl>
                                            </p:cond>
                                          </p:endCondLst>
                                        </p:cTn>
                                        <p:tgtEl>
                                          <p:sndTgt r:embed="rId2" name="CAMERA.WAV"/>
                                        </p:tgtEl>
                                      </p:cMediaNode>
                                    </p:audio>
                                  </p:subTnLst>
                                </p:cTn>
                              </p:par>
                            </p:childTnLst>
                          </p:cTn>
                        </p:par>
                      </p:childTnLst>
                    </p:cTn>
                  </p:par>
                  <p:par>
                    <p:cTn id="39" fill="hold">
                      <p:stCondLst>
                        <p:cond delay="indefinite"/>
                      </p:stCondLst>
                      <p:childTnLst>
                        <p:par>
                          <p:cTn id="40" fill="hold">
                            <p:stCondLst>
                              <p:cond delay="0"/>
                            </p:stCondLst>
                            <p:childTnLst>
                              <p:par>
                                <p:cTn id="41" presetID="23" presetClass="entr" presetSubtype="16" fill="hold" grpId="0" nodeType="clickEffect">
                                  <p:stCondLst>
                                    <p:cond delay="0"/>
                                  </p:stCondLst>
                                  <p:childTnLst>
                                    <p:set>
                                      <p:cBhvr>
                                        <p:cTn id="42" dur="1" fill="hold">
                                          <p:stCondLst>
                                            <p:cond delay="0"/>
                                          </p:stCondLst>
                                        </p:cTn>
                                        <p:tgtEl>
                                          <p:spTgt spid="21"/>
                                        </p:tgtEl>
                                        <p:attrNameLst>
                                          <p:attrName>style.visibility</p:attrName>
                                        </p:attrNameLst>
                                      </p:cBhvr>
                                      <p:to>
                                        <p:strVal val="visible"/>
                                      </p:to>
                                    </p:set>
                                    <p:anim calcmode="lin" valueType="num">
                                      <p:cBhvr>
                                        <p:cTn id="43" dur="500" fill="hold"/>
                                        <p:tgtEl>
                                          <p:spTgt spid="21"/>
                                        </p:tgtEl>
                                        <p:attrNameLst>
                                          <p:attrName>ppt_w</p:attrName>
                                        </p:attrNameLst>
                                      </p:cBhvr>
                                      <p:tavLst>
                                        <p:tav tm="0">
                                          <p:val>
                                            <p:fltVal val="0"/>
                                          </p:val>
                                        </p:tav>
                                        <p:tav tm="100000">
                                          <p:val>
                                            <p:strVal val="#ppt_w"/>
                                          </p:val>
                                        </p:tav>
                                      </p:tavLst>
                                    </p:anim>
                                    <p:anim calcmode="lin" valueType="num">
                                      <p:cBhvr>
                                        <p:cTn id="44" dur="500" fill="hold"/>
                                        <p:tgtEl>
                                          <p:spTgt spid="21"/>
                                        </p:tgtEl>
                                        <p:attrNameLst>
                                          <p:attrName>ppt_h</p:attrName>
                                        </p:attrNameLst>
                                      </p:cBhvr>
                                      <p:tavLst>
                                        <p:tav tm="0">
                                          <p:val>
                                            <p:fltVal val="0"/>
                                          </p:val>
                                        </p:tav>
                                        <p:tav tm="100000">
                                          <p:val>
                                            <p:strVal val="#ppt_h"/>
                                          </p:val>
                                        </p:tav>
                                      </p:tavLst>
                                    </p:anim>
                                  </p:childTnLst>
                                  <p:subTnLst>
                                    <p:audio>
                                      <p:cMediaNode>
                                        <p:cTn display="0" masterRel="sameClick">
                                          <p:stCondLst>
                                            <p:cond evt="begin" delay="0">
                                              <p:tn val="41"/>
                                            </p:cond>
                                          </p:stCondLst>
                                          <p:endCondLst>
                                            <p:cond evt="onStopAudio" delay="0">
                                              <p:tgtEl>
                                                <p:sldTgt/>
                                              </p:tgtEl>
                                            </p:cond>
                                          </p:endCondLst>
                                        </p:cTn>
                                        <p:tgtEl>
                                          <p:sndTgt r:embed="rId3"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utoUpdateAnimBg="0"/>
      <p:bldP spid="12" grpId="0" autoUpdateAnimBg="0"/>
      <p:bldP spid="13" grpId="0" autoUpdateAnimBg="0"/>
      <p:bldP spid="14" grpId="0" autoUpdateAnimBg="0"/>
      <p:bldP spid="15" grpId="0" autoUpdateAnimBg="0"/>
      <p:bldP spid="16" grpId="0" autoUpdateAnimBg="0"/>
      <p:bldP spid="21" grpId="0" autoUpdateAnimBg="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9144000" cy="762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9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grpSp>
        <p:nvGrpSpPr>
          <p:cNvPr id="2" name="组合 8"/>
          <p:cNvGrpSpPr>
            <a:grpSpLocks/>
          </p:cNvGrpSpPr>
          <p:nvPr/>
        </p:nvGrpSpPr>
        <p:grpSpPr bwMode="auto">
          <a:xfrm>
            <a:off x="-1588" y="6450013"/>
            <a:ext cx="9145588" cy="431800"/>
            <a:chOff x="-2241" y="6450568"/>
            <a:chExt cx="9146241" cy="430887"/>
          </a:xfrm>
        </p:grpSpPr>
        <p:sp>
          <p:nvSpPr>
            <p:cNvPr id="10" name="矩形​​ 9"/>
            <p:cNvSpPr/>
            <p:nvPr/>
          </p:nvSpPr>
          <p:spPr>
            <a:xfrm>
              <a:off x="-2241" y="6468960"/>
              <a:ext cx="9144000" cy="381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8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sp>
          <p:nvSpPr>
            <p:cNvPr id="3085" name="TextBox 10"/>
            <p:cNvSpPr txBox="1">
              <a:spLocks noChangeArrowheads="1"/>
            </p:cNvSpPr>
            <p:nvPr/>
          </p:nvSpPr>
          <p:spPr bwMode="auto">
            <a:xfrm>
              <a:off x="8965" y="6491662"/>
              <a:ext cx="3346598" cy="307777"/>
            </a:xfrm>
            <a:prstGeom prst="rect">
              <a:avLst/>
            </a:prstGeom>
            <a:noFill/>
            <a:ln w="9525">
              <a:noFill/>
              <a:miter lim="800000"/>
              <a:headEnd/>
              <a:tailEnd/>
            </a:ln>
          </p:spPr>
          <p:txBody>
            <a:bodyPr>
              <a:spAutoFit/>
            </a:bodyPr>
            <a:lstStyle/>
            <a:p>
              <a:r>
                <a:rPr lang="en-US" altLang="zh-CN" sz="1400">
                  <a:solidFill>
                    <a:srgbClr val="000000"/>
                  </a:solidFill>
                  <a:latin typeface="Times New Roman" pitchFamily="18" charset="0"/>
                  <a:cs typeface="Times New Roman" pitchFamily="18" charset="0"/>
                </a:rPr>
                <a:t>Copyright @ Fang Shonvon,2011</a:t>
              </a:r>
              <a:endParaRPr lang="zh-CN" altLang="en-US" sz="1400">
                <a:solidFill>
                  <a:srgbClr val="000000"/>
                </a:solidFill>
                <a:latin typeface="Times New Roman" pitchFamily="18" charset="0"/>
                <a:ea typeface="宋体" charset="-122"/>
                <a:cs typeface="Times New Roman" pitchFamily="18" charset="0"/>
              </a:endParaRPr>
            </a:p>
          </p:txBody>
        </p:sp>
        <p:sp>
          <p:nvSpPr>
            <p:cNvPr id="3086" name="矩形​​ 11"/>
            <p:cNvSpPr>
              <a:spLocks noChangeArrowheads="1"/>
            </p:cNvSpPr>
            <p:nvPr/>
          </p:nvSpPr>
          <p:spPr bwMode="auto">
            <a:xfrm>
              <a:off x="4572000" y="6450568"/>
              <a:ext cx="4572000" cy="430887"/>
            </a:xfrm>
            <a:prstGeom prst="rect">
              <a:avLst/>
            </a:prstGeom>
            <a:noFill/>
            <a:ln w="9525">
              <a:noFill/>
              <a:miter lim="800000"/>
              <a:headEnd/>
              <a:tailEnd/>
            </a:ln>
          </p:spPr>
          <p:txBody>
            <a:bodyPr>
              <a:spAutoFit/>
            </a:bodyPr>
            <a:lstStyle/>
            <a:p>
              <a:r>
                <a:rPr lang="de-DE" altLang="zh-CN" sz="1100">
                  <a:solidFill>
                    <a:srgbClr val="000000"/>
                  </a:solidFill>
                  <a:latin typeface="微软雅黑" pitchFamily="34" charset="-122"/>
                </a:rPr>
                <a:t>Mechanische und electronnic Konstruktionsabteilung, Quzhou Hochschule für Technologie, Quzhou,324000</a:t>
              </a:r>
              <a:endParaRPr lang="zh-CN" altLang="en-US" sz="1100">
                <a:solidFill>
                  <a:srgbClr val="000000"/>
                </a:solidFill>
                <a:ea typeface="宋体" charset="-122"/>
              </a:endParaRPr>
            </a:p>
          </p:txBody>
        </p:sp>
      </p:grpSp>
      <p:sp>
        <p:nvSpPr>
          <p:cNvPr id="9" name="TextBox 8"/>
          <p:cNvSpPr txBox="1"/>
          <p:nvPr/>
        </p:nvSpPr>
        <p:spPr>
          <a:xfrm>
            <a:off x="1691680" y="107921"/>
            <a:ext cx="5760640" cy="584775"/>
          </a:xfrm>
          <a:prstGeom prst="rect">
            <a:avLst/>
          </a:prstGeom>
          <a:noFill/>
        </p:spPr>
        <p:txBody>
          <a:bodyPr wrap="square" rtlCol="0">
            <a:spAutoFit/>
          </a:bodyPr>
          <a:lstStyle/>
          <a:p>
            <a:pPr algn="ct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活动二 </a:t>
            </a: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奔驰</a:t>
            </a: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汽车</a:t>
            </a:r>
            <a:endPar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endParaRPr>
          </a:p>
        </p:txBody>
      </p:sp>
      <p:pic>
        <p:nvPicPr>
          <p:cNvPr id="11" name="Picture 3"/>
          <p:cNvPicPr>
            <a:picLocks noChangeAspect="1" noChangeArrowheads="1"/>
          </p:cNvPicPr>
          <p:nvPr/>
        </p:nvPicPr>
        <p:blipFill>
          <a:blip r:embed="rId2" cstate="print"/>
          <a:srcRect/>
          <a:stretch>
            <a:fillRect/>
          </a:stretch>
        </p:blipFill>
        <p:spPr>
          <a:xfrm>
            <a:off x="395536" y="908720"/>
            <a:ext cx="8320088" cy="3422650"/>
          </a:xfrm>
          <a:prstGeom prst="rect">
            <a:avLst/>
          </a:prstGeom>
          <a:noFill/>
          <a:ln/>
          <a:effectLst>
            <a:outerShdw dist="107763" dir="2700000" algn="ctr" rotWithShape="0">
              <a:schemeClr val="bg2"/>
            </a:outerShdw>
          </a:effectLst>
        </p:spPr>
      </p:pic>
      <p:sp>
        <p:nvSpPr>
          <p:cNvPr id="12" name="矩形 11"/>
          <p:cNvSpPr/>
          <p:nvPr/>
        </p:nvSpPr>
        <p:spPr>
          <a:xfrm>
            <a:off x="2483768" y="4397042"/>
            <a:ext cx="4283545" cy="400110"/>
          </a:xfrm>
          <a:prstGeom prst="rect">
            <a:avLst/>
          </a:prstGeom>
        </p:spPr>
        <p:txBody>
          <a:bodyPr wrap="none">
            <a:spAutoFit/>
          </a:bodyPr>
          <a:lstStyle/>
          <a:p>
            <a:r>
              <a:rPr lang="zh-CN" altLang="en-GB" dirty="0" smtClean="0">
                <a:latin typeface="Adobe 仿宋 Std R" pitchFamily="18" charset="-122"/>
                <a:ea typeface="Adobe 仿宋 Std R" pitchFamily="18" charset="-122"/>
              </a:rPr>
              <a:t>戴姆勒-克莱斯勒在</a:t>
            </a:r>
            <a:r>
              <a:rPr lang="zh-CN" altLang="en-GB" dirty="0" smtClean="0">
                <a:solidFill>
                  <a:srgbClr val="FF0000"/>
                </a:solidFill>
                <a:latin typeface="Adobe 仿宋 Std R" pitchFamily="18" charset="-122"/>
                <a:ea typeface="Adobe 仿宋 Std R" pitchFamily="18" charset="-122"/>
              </a:rPr>
              <a:t>斯图加特</a:t>
            </a:r>
            <a:r>
              <a:rPr lang="zh-CN" altLang="en-GB" dirty="0" smtClean="0">
                <a:latin typeface="Adobe 仿宋 Std R" pitchFamily="18" charset="-122"/>
                <a:ea typeface="Adobe 仿宋 Std R" pitchFamily="18" charset="-122"/>
              </a:rPr>
              <a:t>的总部 </a:t>
            </a:r>
            <a:endParaRPr lang="zh-CN" altLang="en-US" dirty="0">
              <a:latin typeface="Adobe 仿宋 Std R" pitchFamily="18" charset="-122"/>
              <a:ea typeface="Adobe 仿宋 Std R" pitchFamily="18" charset="-122"/>
            </a:endParaRPr>
          </a:p>
        </p:txBody>
      </p:sp>
      <p:pic>
        <p:nvPicPr>
          <p:cNvPr id="13" name="Picture 8"/>
          <p:cNvPicPr>
            <a:picLocks noChangeAspect="1" noChangeArrowheads="1"/>
          </p:cNvPicPr>
          <p:nvPr/>
        </p:nvPicPr>
        <p:blipFill>
          <a:blip r:embed="rId3" cstate="print"/>
          <a:srcRect l="21779" t="26041" r="43996" b="33661"/>
          <a:stretch>
            <a:fillRect/>
          </a:stretch>
        </p:blipFill>
        <p:spPr>
          <a:xfrm>
            <a:off x="395536" y="4932015"/>
            <a:ext cx="1219200" cy="1077913"/>
          </a:xfrm>
          <a:prstGeom prst="rect">
            <a:avLst/>
          </a:prstGeom>
          <a:noFill/>
          <a:ln/>
        </p:spPr>
      </p:pic>
      <p:pic>
        <p:nvPicPr>
          <p:cNvPr id="32769" name="Picture 1" descr="File:Mercedes-Benz Treadmark Heritage.jpg"/>
          <p:cNvPicPr>
            <a:picLocks noChangeAspect="1" noChangeArrowheads="1"/>
          </p:cNvPicPr>
          <p:nvPr/>
        </p:nvPicPr>
        <p:blipFill>
          <a:blip r:embed="rId4" cstate="print"/>
          <a:srcRect b="68056"/>
          <a:stretch>
            <a:fillRect/>
          </a:stretch>
        </p:blipFill>
        <p:spPr bwMode="auto">
          <a:xfrm>
            <a:off x="1835696" y="4860007"/>
            <a:ext cx="3067050" cy="1305297"/>
          </a:xfrm>
          <a:prstGeom prst="rect">
            <a:avLst/>
          </a:prstGeom>
          <a:noFill/>
          <a:ln w="9525">
            <a:noFill/>
            <a:miter lim="800000"/>
            <a:headEnd/>
            <a:tailEnd/>
          </a:ln>
        </p:spPr>
      </p:pic>
      <p:pic>
        <p:nvPicPr>
          <p:cNvPr id="30" name="Picture 1" descr="File:Mercedes-Benz Treadmark Heritage.jpg"/>
          <p:cNvPicPr>
            <a:picLocks noChangeAspect="1" noChangeArrowheads="1"/>
          </p:cNvPicPr>
          <p:nvPr/>
        </p:nvPicPr>
        <p:blipFill>
          <a:blip r:embed="rId4" cstate="print"/>
          <a:srcRect t="31720" b="34798"/>
          <a:stretch>
            <a:fillRect/>
          </a:stretch>
        </p:blipFill>
        <p:spPr bwMode="auto">
          <a:xfrm>
            <a:off x="4716016" y="4787999"/>
            <a:ext cx="3067050" cy="1368152"/>
          </a:xfrm>
          <a:prstGeom prst="rect">
            <a:avLst/>
          </a:prstGeom>
          <a:noFill/>
          <a:ln w="9525">
            <a:noFill/>
            <a:miter lim="800000"/>
            <a:headEnd/>
            <a:tailEnd/>
          </a:ln>
        </p:spPr>
      </p:pic>
      <p:pic>
        <p:nvPicPr>
          <p:cNvPr id="31" name="Picture 1" descr="File:Mercedes-Benz Treadmark Heritage.jpg"/>
          <p:cNvPicPr>
            <a:picLocks noChangeAspect="1" noChangeArrowheads="1"/>
          </p:cNvPicPr>
          <p:nvPr/>
        </p:nvPicPr>
        <p:blipFill>
          <a:blip r:embed="rId4" cstate="print"/>
          <a:srcRect l="25826" t="65202" r="27218"/>
          <a:stretch>
            <a:fillRect/>
          </a:stretch>
        </p:blipFill>
        <p:spPr bwMode="auto">
          <a:xfrm>
            <a:off x="7703840" y="4725144"/>
            <a:ext cx="1440160" cy="1421929"/>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9144000" cy="762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9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grpSp>
        <p:nvGrpSpPr>
          <p:cNvPr id="2" name="组合 8"/>
          <p:cNvGrpSpPr>
            <a:grpSpLocks/>
          </p:cNvGrpSpPr>
          <p:nvPr/>
        </p:nvGrpSpPr>
        <p:grpSpPr bwMode="auto">
          <a:xfrm>
            <a:off x="-1588" y="6450013"/>
            <a:ext cx="9145588" cy="431800"/>
            <a:chOff x="-2241" y="6450568"/>
            <a:chExt cx="9146241" cy="430887"/>
          </a:xfrm>
        </p:grpSpPr>
        <p:sp>
          <p:nvSpPr>
            <p:cNvPr id="10" name="矩形​​ 9"/>
            <p:cNvSpPr/>
            <p:nvPr/>
          </p:nvSpPr>
          <p:spPr>
            <a:xfrm>
              <a:off x="-2241" y="6468960"/>
              <a:ext cx="9144000" cy="381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8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sp>
          <p:nvSpPr>
            <p:cNvPr id="3085" name="TextBox 10"/>
            <p:cNvSpPr txBox="1">
              <a:spLocks noChangeArrowheads="1"/>
            </p:cNvSpPr>
            <p:nvPr/>
          </p:nvSpPr>
          <p:spPr bwMode="auto">
            <a:xfrm>
              <a:off x="8965" y="6491662"/>
              <a:ext cx="3346598" cy="307777"/>
            </a:xfrm>
            <a:prstGeom prst="rect">
              <a:avLst/>
            </a:prstGeom>
            <a:noFill/>
            <a:ln w="9525">
              <a:noFill/>
              <a:miter lim="800000"/>
              <a:headEnd/>
              <a:tailEnd/>
            </a:ln>
          </p:spPr>
          <p:txBody>
            <a:bodyPr>
              <a:spAutoFit/>
            </a:bodyPr>
            <a:lstStyle/>
            <a:p>
              <a:r>
                <a:rPr lang="en-US" altLang="zh-CN" sz="1400">
                  <a:solidFill>
                    <a:srgbClr val="000000"/>
                  </a:solidFill>
                  <a:latin typeface="Times New Roman" pitchFamily="18" charset="0"/>
                  <a:cs typeface="Times New Roman" pitchFamily="18" charset="0"/>
                </a:rPr>
                <a:t>Copyright @ Fang Shonvon,2011</a:t>
              </a:r>
              <a:endParaRPr lang="zh-CN" altLang="en-US" sz="1400">
                <a:solidFill>
                  <a:srgbClr val="000000"/>
                </a:solidFill>
                <a:latin typeface="Times New Roman" pitchFamily="18" charset="0"/>
                <a:ea typeface="宋体" charset="-122"/>
                <a:cs typeface="Times New Roman" pitchFamily="18" charset="0"/>
              </a:endParaRPr>
            </a:p>
          </p:txBody>
        </p:sp>
        <p:sp>
          <p:nvSpPr>
            <p:cNvPr id="3086" name="矩形​​ 11"/>
            <p:cNvSpPr>
              <a:spLocks noChangeArrowheads="1"/>
            </p:cNvSpPr>
            <p:nvPr/>
          </p:nvSpPr>
          <p:spPr bwMode="auto">
            <a:xfrm>
              <a:off x="4572000" y="6450568"/>
              <a:ext cx="4572000" cy="430887"/>
            </a:xfrm>
            <a:prstGeom prst="rect">
              <a:avLst/>
            </a:prstGeom>
            <a:noFill/>
            <a:ln w="9525">
              <a:noFill/>
              <a:miter lim="800000"/>
              <a:headEnd/>
              <a:tailEnd/>
            </a:ln>
          </p:spPr>
          <p:txBody>
            <a:bodyPr>
              <a:spAutoFit/>
            </a:bodyPr>
            <a:lstStyle/>
            <a:p>
              <a:r>
                <a:rPr lang="de-DE" altLang="zh-CN" sz="1100">
                  <a:solidFill>
                    <a:srgbClr val="000000"/>
                  </a:solidFill>
                  <a:latin typeface="微软雅黑" pitchFamily="34" charset="-122"/>
                </a:rPr>
                <a:t>Mechanische und electronnic Konstruktionsabteilung, Quzhou Hochschule für Technologie, Quzhou,324000</a:t>
              </a:r>
              <a:endParaRPr lang="zh-CN" altLang="en-US" sz="1100">
                <a:solidFill>
                  <a:srgbClr val="000000"/>
                </a:solidFill>
                <a:ea typeface="宋体" charset="-122"/>
              </a:endParaRPr>
            </a:p>
          </p:txBody>
        </p:sp>
      </p:grpSp>
      <p:sp>
        <p:nvSpPr>
          <p:cNvPr id="9" name="TextBox 8"/>
          <p:cNvSpPr txBox="1"/>
          <p:nvPr/>
        </p:nvSpPr>
        <p:spPr>
          <a:xfrm>
            <a:off x="1691680" y="107921"/>
            <a:ext cx="5760640" cy="584775"/>
          </a:xfrm>
          <a:prstGeom prst="rect">
            <a:avLst/>
          </a:prstGeom>
          <a:noFill/>
        </p:spPr>
        <p:txBody>
          <a:bodyPr wrap="square" rtlCol="0">
            <a:spAutoFit/>
          </a:bodyPr>
          <a:lstStyle/>
          <a:p>
            <a:pPr algn="ct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活动二 </a:t>
            </a: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奔驰</a:t>
            </a: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汽车</a:t>
            </a:r>
            <a:endPar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endParaRPr>
          </a:p>
        </p:txBody>
      </p:sp>
      <p:pic>
        <p:nvPicPr>
          <p:cNvPr id="14" name="Picture 2"/>
          <p:cNvPicPr>
            <a:picLocks noChangeAspect="1" noChangeArrowheads="1"/>
          </p:cNvPicPr>
          <p:nvPr/>
        </p:nvPicPr>
        <p:blipFill>
          <a:blip r:embed="rId2" cstate="print"/>
          <a:srcRect l="43057" t="26634" r="45580" b="58333"/>
          <a:stretch>
            <a:fillRect/>
          </a:stretch>
        </p:blipFill>
        <p:spPr bwMode="auto">
          <a:xfrm>
            <a:off x="395536" y="990600"/>
            <a:ext cx="1152525" cy="1144588"/>
          </a:xfrm>
          <a:prstGeom prst="rect">
            <a:avLst/>
          </a:prstGeom>
          <a:noFill/>
          <a:ln w="9525">
            <a:noFill/>
            <a:miter lim="800000"/>
            <a:headEnd/>
            <a:tailEnd/>
          </a:ln>
          <a:effectLst>
            <a:outerShdw dist="35921" dir="2700000" algn="ctr" rotWithShape="0">
              <a:srgbClr val="808080"/>
            </a:outerShdw>
          </a:effectLst>
        </p:spPr>
      </p:pic>
      <p:sp>
        <p:nvSpPr>
          <p:cNvPr id="15" name="Text Box 3"/>
          <p:cNvSpPr txBox="1">
            <a:spLocks noChangeArrowheads="1"/>
          </p:cNvSpPr>
          <p:nvPr/>
        </p:nvSpPr>
        <p:spPr bwMode="auto">
          <a:xfrm>
            <a:off x="1685256" y="1045185"/>
            <a:ext cx="2520280" cy="1015663"/>
          </a:xfrm>
          <a:prstGeom prst="rect">
            <a:avLst/>
          </a:prstGeom>
          <a:noFill/>
          <a:ln w="9525">
            <a:noFill/>
            <a:miter lim="800000"/>
            <a:headEnd/>
            <a:tailEnd/>
          </a:ln>
          <a:effectLst/>
        </p:spPr>
        <p:txBody>
          <a:bodyPr wrap="square">
            <a:spAutoFit/>
          </a:bodyPr>
          <a:lstStyle/>
          <a:p>
            <a:pPr eaLnBrk="0" hangingPunct="0">
              <a:spcBef>
                <a:spcPct val="50000"/>
              </a:spcBef>
            </a:pPr>
            <a:r>
              <a:rPr lang="zh-TW" altLang="en-GB" dirty="0">
                <a:solidFill>
                  <a:schemeClr val="tx1"/>
                </a:solidFill>
                <a:latin typeface="Adobe 仿宋 Std R" pitchFamily="18" charset="-122"/>
                <a:ea typeface="Adobe 仿宋 Std R" pitchFamily="18" charset="-122"/>
              </a:rPr>
              <a:t>1902</a:t>
            </a:r>
            <a:r>
              <a:rPr lang="zh-CN" altLang="en-GB" dirty="0">
                <a:solidFill>
                  <a:schemeClr val="tx1"/>
                </a:solidFill>
                <a:latin typeface="Adobe 仿宋 Std R" pitchFamily="18" charset="-122"/>
                <a:ea typeface="Adobe 仿宋 Std R" pitchFamily="18" charset="-122"/>
              </a:rPr>
              <a:t>年</a:t>
            </a:r>
            <a:r>
              <a:rPr lang="zh-TW" altLang="en-GB" dirty="0">
                <a:solidFill>
                  <a:schemeClr val="tx1"/>
                </a:solidFill>
                <a:latin typeface="Adobe 仿宋 Std R" pitchFamily="18" charset="-122"/>
                <a:ea typeface="Adobe 仿宋 Std R" pitchFamily="18" charset="-122"/>
              </a:rPr>
              <a:t> </a:t>
            </a:r>
            <a:r>
              <a:rPr lang="en-GB" altLang="zh-TW" dirty="0">
                <a:solidFill>
                  <a:schemeClr val="tx1"/>
                </a:solidFill>
                <a:latin typeface="Adobe 仿宋 Std R" pitchFamily="18" charset="-122"/>
                <a:ea typeface="Adobe 仿宋 Std R" pitchFamily="18" charset="-122"/>
              </a:rPr>
              <a:t>Mercedes</a:t>
            </a:r>
            <a:r>
              <a:rPr lang="zh-CN" altLang="en-GB" dirty="0">
                <a:solidFill>
                  <a:schemeClr val="tx1"/>
                </a:solidFill>
                <a:latin typeface="Adobe 仿宋 Std R" pitchFamily="18" charset="-122"/>
                <a:ea typeface="Adobe 仿宋 Std R" pitchFamily="18" charset="-122"/>
              </a:rPr>
              <a:t>成为</a:t>
            </a:r>
            <a:r>
              <a:rPr lang="zh-TW" altLang="en-GB" dirty="0">
                <a:solidFill>
                  <a:schemeClr val="tx1"/>
                </a:solidFill>
                <a:latin typeface="Adobe 仿宋 Std R" pitchFamily="18" charset="-122"/>
                <a:ea typeface="Adobe 仿宋 Std R" pitchFamily="18" charset="-122"/>
              </a:rPr>
              <a:t> </a:t>
            </a:r>
            <a:r>
              <a:rPr lang="en-GB" altLang="zh-TW" dirty="0">
                <a:solidFill>
                  <a:schemeClr val="tx1"/>
                </a:solidFill>
                <a:latin typeface="Adobe 仿宋 Std R" pitchFamily="18" charset="-122"/>
                <a:ea typeface="Adobe 仿宋 Std R" pitchFamily="18" charset="-122"/>
              </a:rPr>
              <a:t>Daimler </a:t>
            </a:r>
            <a:r>
              <a:rPr lang="zh-CN" altLang="en-GB" dirty="0">
                <a:solidFill>
                  <a:schemeClr val="tx1"/>
                </a:solidFill>
                <a:latin typeface="Adobe 仿宋 Std R" pitchFamily="18" charset="-122"/>
                <a:ea typeface="Adobe 仿宋 Std R" pitchFamily="18" charset="-122"/>
              </a:rPr>
              <a:t>汽车的一个注册商标。</a:t>
            </a:r>
            <a:endParaRPr lang="zh-TW" altLang="en-GB" dirty="0">
              <a:solidFill>
                <a:schemeClr val="tx1"/>
              </a:solidFill>
              <a:latin typeface="Adobe 仿宋 Std R" pitchFamily="18" charset="-122"/>
              <a:ea typeface="Adobe 仿宋 Std R" pitchFamily="18" charset="-122"/>
            </a:endParaRPr>
          </a:p>
        </p:txBody>
      </p:sp>
      <p:pic>
        <p:nvPicPr>
          <p:cNvPr id="16" name="Picture 4"/>
          <p:cNvPicPr>
            <a:picLocks noChangeAspect="1" noChangeArrowheads="1"/>
          </p:cNvPicPr>
          <p:nvPr/>
        </p:nvPicPr>
        <p:blipFill>
          <a:blip r:embed="rId3" cstate="print"/>
          <a:srcRect l="43054" t="26573" r="45567" b="58334"/>
          <a:stretch>
            <a:fillRect/>
          </a:stretch>
        </p:blipFill>
        <p:spPr bwMode="auto">
          <a:xfrm>
            <a:off x="408236" y="2428875"/>
            <a:ext cx="1143000" cy="1089025"/>
          </a:xfrm>
          <a:prstGeom prst="rect">
            <a:avLst/>
          </a:prstGeom>
          <a:noFill/>
          <a:ln w="9525">
            <a:noFill/>
            <a:miter lim="800000"/>
            <a:headEnd/>
            <a:tailEnd/>
          </a:ln>
          <a:effectLst>
            <a:outerShdw dist="35921" dir="2700000" algn="ctr" rotWithShape="0">
              <a:schemeClr val="bg2"/>
            </a:outerShdw>
          </a:effectLst>
        </p:spPr>
      </p:pic>
      <p:sp>
        <p:nvSpPr>
          <p:cNvPr id="17" name="Text Box 5"/>
          <p:cNvSpPr txBox="1">
            <a:spLocks noChangeArrowheads="1"/>
          </p:cNvSpPr>
          <p:nvPr/>
        </p:nvSpPr>
        <p:spPr bwMode="auto">
          <a:xfrm>
            <a:off x="1614736" y="2514600"/>
            <a:ext cx="2662808" cy="1015663"/>
          </a:xfrm>
          <a:prstGeom prst="rect">
            <a:avLst/>
          </a:prstGeom>
          <a:noFill/>
          <a:ln w="9525">
            <a:noFill/>
            <a:miter lim="800000"/>
            <a:headEnd/>
            <a:tailEnd/>
          </a:ln>
          <a:effectLst/>
        </p:spPr>
        <p:txBody>
          <a:bodyPr wrap="square">
            <a:spAutoFit/>
          </a:bodyPr>
          <a:lstStyle/>
          <a:p>
            <a:pPr eaLnBrk="0" hangingPunct="0">
              <a:spcBef>
                <a:spcPct val="50000"/>
              </a:spcBef>
            </a:pPr>
            <a:r>
              <a:rPr lang="zh-TW" altLang="en-GB" dirty="0">
                <a:solidFill>
                  <a:schemeClr val="tx1"/>
                </a:solidFill>
                <a:latin typeface="Adobe 仿宋 Std R" pitchFamily="18" charset="-122"/>
                <a:ea typeface="Adobe 仿宋 Std R" pitchFamily="18" charset="-122"/>
              </a:rPr>
              <a:t>1903</a:t>
            </a:r>
            <a:r>
              <a:rPr lang="zh-CN" altLang="en-GB" dirty="0">
                <a:solidFill>
                  <a:schemeClr val="tx1"/>
                </a:solidFill>
                <a:latin typeface="Adobe 仿宋 Std R" pitchFamily="18" charset="-122"/>
                <a:ea typeface="Adobe 仿宋 Std R" pitchFamily="18" charset="-122"/>
              </a:rPr>
              <a:t>年奔驰车使用的标志是圆形图案和一个齿轮的标志</a:t>
            </a:r>
            <a:r>
              <a:rPr lang="en-GB" altLang="zh-TW" dirty="0">
                <a:solidFill>
                  <a:schemeClr val="tx1"/>
                </a:solidFill>
                <a:latin typeface="Adobe 仿宋 Std R" pitchFamily="18" charset="-122"/>
                <a:ea typeface="Adobe 仿宋 Std R" pitchFamily="18" charset="-122"/>
              </a:rPr>
              <a:t> </a:t>
            </a:r>
            <a:r>
              <a:rPr lang="zh-CN" altLang="en-US" dirty="0" smtClean="0">
                <a:solidFill>
                  <a:schemeClr val="tx1"/>
                </a:solidFill>
                <a:latin typeface="Adobe 仿宋 Std R" pitchFamily="18" charset="-122"/>
                <a:ea typeface="Adobe 仿宋 Std R" pitchFamily="18" charset="-122"/>
              </a:rPr>
              <a:t>。</a:t>
            </a:r>
            <a:r>
              <a:rPr lang="en-GB" altLang="zh-TW" dirty="0" smtClean="0">
                <a:solidFill>
                  <a:schemeClr val="tx1"/>
                </a:solidFill>
                <a:latin typeface="Adobe 仿宋 Std R" pitchFamily="18" charset="-122"/>
                <a:ea typeface="Adobe 仿宋 Std R" pitchFamily="18" charset="-122"/>
              </a:rPr>
              <a:t>                       </a:t>
            </a:r>
            <a:endParaRPr lang="en-GB" altLang="zh-TW" dirty="0">
              <a:solidFill>
                <a:schemeClr val="tx1"/>
              </a:solidFill>
              <a:latin typeface="Adobe 仿宋 Std R" pitchFamily="18" charset="-122"/>
              <a:ea typeface="Adobe 仿宋 Std R" pitchFamily="18" charset="-122"/>
            </a:endParaRPr>
          </a:p>
        </p:txBody>
      </p:sp>
      <p:pic>
        <p:nvPicPr>
          <p:cNvPr id="18" name="Picture 6"/>
          <p:cNvPicPr>
            <a:picLocks noChangeAspect="1" noChangeArrowheads="1"/>
          </p:cNvPicPr>
          <p:nvPr/>
        </p:nvPicPr>
        <p:blipFill>
          <a:blip r:embed="rId4" cstate="print"/>
          <a:srcRect l="43057" t="26669" r="45580" b="58334"/>
          <a:stretch>
            <a:fillRect/>
          </a:stretch>
        </p:blipFill>
        <p:spPr bwMode="auto">
          <a:xfrm>
            <a:off x="395536" y="3733800"/>
            <a:ext cx="1143000" cy="1135063"/>
          </a:xfrm>
          <a:prstGeom prst="rect">
            <a:avLst/>
          </a:prstGeom>
          <a:noFill/>
          <a:ln w="9525">
            <a:noFill/>
            <a:miter lim="800000"/>
            <a:headEnd/>
            <a:tailEnd/>
          </a:ln>
          <a:effectLst>
            <a:outerShdw dist="35921" dir="2700000" algn="ctr" rotWithShape="0">
              <a:schemeClr val="bg2"/>
            </a:outerShdw>
          </a:effectLst>
        </p:spPr>
      </p:pic>
      <p:sp>
        <p:nvSpPr>
          <p:cNvPr id="19" name="Text Box 7"/>
          <p:cNvSpPr txBox="1">
            <a:spLocks noChangeArrowheads="1"/>
          </p:cNvSpPr>
          <p:nvPr/>
        </p:nvSpPr>
        <p:spPr bwMode="auto">
          <a:xfrm>
            <a:off x="1610544" y="3657600"/>
            <a:ext cx="2594992" cy="1323439"/>
          </a:xfrm>
          <a:prstGeom prst="rect">
            <a:avLst/>
          </a:prstGeom>
          <a:noFill/>
          <a:ln w="9525">
            <a:noFill/>
            <a:miter lim="800000"/>
            <a:headEnd/>
            <a:tailEnd/>
          </a:ln>
          <a:effectLst/>
        </p:spPr>
        <p:txBody>
          <a:bodyPr wrap="square">
            <a:spAutoFit/>
          </a:bodyPr>
          <a:lstStyle/>
          <a:p>
            <a:pPr eaLnBrk="0" hangingPunct="0">
              <a:spcBef>
                <a:spcPct val="50000"/>
              </a:spcBef>
            </a:pPr>
            <a:r>
              <a:rPr lang="zh-TW" altLang="en-GB" dirty="0">
                <a:solidFill>
                  <a:schemeClr val="tx1"/>
                </a:solidFill>
                <a:latin typeface="Adobe 仿宋 Std R" pitchFamily="18" charset="-122"/>
                <a:ea typeface="Adobe 仿宋 Std R" pitchFamily="18" charset="-122"/>
              </a:rPr>
              <a:t>1909</a:t>
            </a:r>
            <a:r>
              <a:rPr lang="zh-CN" altLang="en-GB" dirty="0">
                <a:solidFill>
                  <a:schemeClr val="tx1"/>
                </a:solidFill>
                <a:latin typeface="Adobe 仿宋 Std R" pitchFamily="18" charset="-122"/>
                <a:ea typeface="Adobe 仿宋 Std R" pitchFamily="18" charset="-122"/>
              </a:rPr>
              <a:t>年三角星成为</a:t>
            </a:r>
            <a:r>
              <a:rPr lang="en-GB" altLang="en-US" dirty="0">
                <a:solidFill>
                  <a:schemeClr val="tx1"/>
                </a:solidFill>
                <a:latin typeface="Adobe 仿宋 Std R" pitchFamily="18" charset="-122"/>
                <a:ea typeface="Adobe 仿宋 Std R" pitchFamily="18" charset="-122"/>
              </a:rPr>
              <a:t>Daimler</a:t>
            </a:r>
            <a:r>
              <a:rPr lang="zh-CN" altLang="en-US" dirty="0">
                <a:solidFill>
                  <a:schemeClr val="tx1"/>
                </a:solidFill>
                <a:latin typeface="Adobe 仿宋 Std R" pitchFamily="18" charset="-122"/>
                <a:ea typeface="Adobe 仿宋 Std R" pitchFamily="18" charset="-122"/>
              </a:rPr>
              <a:t>汽车的正式商标，三角星代表了海、路、空。</a:t>
            </a:r>
            <a:endParaRPr lang="en-GB" altLang="zh-TW" dirty="0">
              <a:solidFill>
                <a:schemeClr val="tx1"/>
              </a:solidFill>
              <a:latin typeface="Adobe 仿宋 Std R" pitchFamily="18" charset="-122"/>
              <a:ea typeface="Adobe 仿宋 Std R" pitchFamily="18" charset="-122"/>
            </a:endParaRPr>
          </a:p>
        </p:txBody>
      </p:sp>
      <p:pic>
        <p:nvPicPr>
          <p:cNvPr id="20" name="Picture 8"/>
          <p:cNvPicPr>
            <a:picLocks noChangeAspect="1" noChangeArrowheads="1"/>
          </p:cNvPicPr>
          <p:nvPr/>
        </p:nvPicPr>
        <p:blipFill>
          <a:blip r:embed="rId5" cstate="print"/>
          <a:srcRect l="43013" t="26671" r="45624" b="58333"/>
          <a:stretch>
            <a:fillRect/>
          </a:stretch>
        </p:blipFill>
        <p:spPr bwMode="auto">
          <a:xfrm>
            <a:off x="395536" y="5105400"/>
            <a:ext cx="1138238" cy="1127125"/>
          </a:xfrm>
          <a:prstGeom prst="rect">
            <a:avLst/>
          </a:prstGeom>
          <a:noFill/>
          <a:ln w="9525">
            <a:noFill/>
            <a:miter lim="800000"/>
            <a:headEnd/>
            <a:tailEnd/>
          </a:ln>
          <a:effectLst>
            <a:outerShdw dist="35921" dir="2700000" algn="ctr" rotWithShape="0">
              <a:schemeClr val="bg2"/>
            </a:outerShdw>
          </a:effectLst>
        </p:spPr>
      </p:pic>
      <p:sp>
        <p:nvSpPr>
          <p:cNvPr id="21" name="Text Box 9"/>
          <p:cNvSpPr txBox="1">
            <a:spLocks noChangeArrowheads="1"/>
          </p:cNvSpPr>
          <p:nvPr/>
        </p:nvSpPr>
        <p:spPr bwMode="auto">
          <a:xfrm>
            <a:off x="1610544" y="5149641"/>
            <a:ext cx="2594992" cy="1015663"/>
          </a:xfrm>
          <a:prstGeom prst="rect">
            <a:avLst/>
          </a:prstGeom>
          <a:noFill/>
          <a:ln w="9525">
            <a:noFill/>
            <a:miter lim="800000"/>
            <a:headEnd/>
            <a:tailEnd/>
          </a:ln>
          <a:effectLst/>
        </p:spPr>
        <p:txBody>
          <a:bodyPr wrap="square">
            <a:spAutoFit/>
          </a:bodyPr>
          <a:lstStyle/>
          <a:p>
            <a:pPr eaLnBrk="0" hangingPunct="0">
              <a:spcBef>
                <a:spcPct val="50000"/>
              </a:spcBef>
            </a:pPr>
            <a:r>
              <a:rPr lang="zh-TW" altLang="en-GB" dirty="0">
                <a:solidFill>
                  <a:schemeClr val="tx1"/>
                </a:solidFill>
                <a:latin typeface="Adobe 仿宋 Std R" pitchFamily="18" charset="-122"/>
                <a:ea typeface="Adobe 仿宋 Std R" pitchFamily="18" charset="-122"/>
              </a:rPr>
              <a:t>1909</a:t>
            </a:r>
            <a:r>
              <a:rPr lang="zh-CN" altLang="en-GB" dirty="0">
                <a:solidFill>
                  <a:schemeClr val="tx1"/>
                </a:solidFill>
                <a:latin typeface="Adobe 仿宋 Std R" pitchFamily="18" charset="-122"/>
                <a:ea typeface="Adobe 仿宋 Std R" pitchFamily="18" charset="-122"/>
              </a:rPr>
              <a:t>年</a:t>
            </a:r>
            <a:r>
              <a:rPr lang="zh-TW" altLang="en-GB" dirty="0">
                <a:solidFill>
                  <a:schemeClr val="tx1"/>
                </a:solidFill>
                <a:latin typeface="Adobe 仿宋 Std R" pitchFamily="18" charset="-122"/>
                <a:ea typeface="Adobe 仿宋 Std R" pitchFamily="18" charset="-122"/>
              </a:rPr>
              <a:t> </a:t>
            </a:r>
            <a:r>
              <a:rPr lang="en-GB" altLang="zh-TW" dirty="0">
                <a:solidFill>
                  <a:schemeClr val="tx1"/>
                </a:solidFill>
                <a:latin typeface="Adobe 仿宋 Std R" pitchFamily="18" charset="-122"/>
                <a:ea typeface="Adobe 仿宋 Std R" pitchFamily="18" charset="-122"/>
              </a:rPr>
              <a:t>Benz </a:t>
            </a:r>
            <a:r>
              <a:rPr lang="zh-CN" altLang="en-GB" dirty="0">
                <a:solidFill>
                  <a:schemeClr val="tx1"/>
                </a:solidFill>
                <a:latin typeface="Adobe 仿宋 Std R" pitchFamily="18" charset="-122"/>
                <a:ea typeface="Adobe 仿宋 Std R" pitchFamily="18" charset="-122"/>
              </a:rPr>
              <a:t>汽车的标志从齿轮演变成为桂冠。</a:t>
            </a:r>
            <a:endParaRPr lang="en-GB" altLang="zh-TW" dirty="0">
              <a:solidFill>
                <a:schemeClr val="tx1"/>
              </a:solidFill>
              <a:latin typeface="Adobe 仿宋 Std R" pitchFamily="18" charset="-122"/>
              <a:ea typeface="Adobe 仿宋 Std R" pitchFamily="18" charset="-122"/>
            </a:endParaRPr>
          </a:p>
        </p:txBody>
      </p:sp>
      <p:pic>
        <p:nvPicPr>
          <p:cNvPr id="22" name="Picture 10"/>
          <p:cNvPicPr>
            <a:picLocks noChangeAspect="1" noChangeArrowheads="1"/>
          </p:cNvPicPr>
          <p:nvPr/>
        </p:nvPicPr>
        <p:blipFill>
          <a:blip r:embed="rId6" cstate="print"/>
          <a:srcRect l="42969" t="26564" r="45557" b="58333"/>
          <a:stretch>
            <a:fillRect/>
          </a:stretch>
        </p:blipFill>
        <p:spPr bwMode="auto">
          <a:xfrm>
            <a:off x="4499992" y="990600"/>
            <a:ext cx="1090613" cy="1076325"/>
          </a:xfrm>
          <a:prstGeom prst="rect">
            <a:avLst/>
          </a:prstGeom>
          <a:noFill/>
          <a:ln w="9525">
            <a:noFill/>
            <a:miter lim="800000"/>
            <a:headEnd/>
            <a:tailEnd/>
          </a:ln>
          <a:effectLst>
            <a:outerShdw dist="35921" dir="2700000" algn="ctr" rotWithShape="0">
              <a:schemeClr val="bg2"/>
            </a:outerShdw>
          </a:effectLst>
        </p:spPr>
      </p:pic>
      <p:sp>
        <p:nvSpPr>
          <p:cNvPr id="23" name="Text Box 11"/>
          <p:cNvSpPr txBox="1">
            <a:spLocks noChangeArrowheads="1"/>
          </p:cNvSpPr>
          <p:nvPr/>
        </p:nvSpPr>
        <p:spPr bwMode="auto">
          <a:xfrm>
            <a:off x="5796136" y="1124744"/>
            <a:ext cx="3168352" cy="1015663"/>
          </a:xfrm>
          <a:prstGeom prst="rect">
            <a:avLst/>
          </a:prstGeom>
          <a:noFill/>
          <a:ln w="9525">
            <a:noFill/>
            <a:miter lim="800000"/>
            <a:headEnd/>
            <a:tailEnd/>
          </a:ln>
          <a:effectLst/>
        </p:spPr>
        <p:txBody>
          <a:bodyPr wrap="square">
            <a:spAutoFit/>
          </a:bodyPr>
          <a:lstStyle/>
          <a:p>
            <a:pPr eaLnBrk="0" hangingPunct="0">
              <a:spcBef>
                <a:spcPct val="50000"/>
              </a:spcBef>
            </a:pPr>
            <a:r>
              <a:rPr lang="zh-TW" altLang="en-GB" dirty="0">
                <a:solidFill>
                  <a:schemeClr val="tx1"/>
                </a:solidFill>
                <a:latin typeface="Adobe 仿宋 Std R" pitchFamily="18" charset="-122"/>
                <a:ea typeface="Adobe 仿宋 Std R" pitchFamily="18" charset="-122"/>
              </a:rPr>
              <a:t>1916 </a:t>
            </a:r>
            <a:r>
              <a:rPr lang="zh-CN" altLang="en-GB" dirty="0">
                <a:solidFill>
                  <a:schemeClr val="tx1"/>
                </a:solidFill>
                <a:latin typeface="Adobe 仿宋 Std R" pitchFamily="18" charset="-122"/>
                <a:ea typeface="Adobe 仿宋 Std R" pitchFamily="18" charset="-122"/>
              </a:rPr>
              <a:t>年三角星的商标经过几年的更新最终被放置在一个圆环中。</a:t>
            </a:r>
            <a:endParaRPr lang="en-GB" altLang="zh-TW" dirty="0">
              <a:solidFill>
                <a:schemeClr val="tx1"/>
              </a:solidFill>
              <a:latin typeface="Adobe 仿宋 Std R" pitchFamily="18" charset="-122"/>
              <a:ea typeface="Adobe 仿宋 Std R" pitchFamily="18" charset="-122"/>
            </a:endParaRPr>
          </a:p>
        </p:txBody>
      </p:sp>
      <p:pic>
        <p:nvPicPr>
          <p:cNvPr id="24" name="Picture 12"/>
          <p:cNvPicPr>
            <a:picLocks noChangeAspect="1" noChangeArrowheads="1"/>
          </p:cNvPicPr>
          <p:nvPr/>
        </p:nvPicPr>
        <p:blipFill>
          <a:blip r:embed="rId7" cstate="print"/>
          <a:srcRect l="42969" t="26524" r="45508" b="58333"/>
          <a:stretch>
            <a:fillRect/>
          </a:stretch>
        </p:blipFill>
        <p:spPr bwMode="auto">
          <a:xfrm>
            <a:off x="4499992" y="2362200"/>
            <a:ext cx="1103313" cy="1144588"/>
          </a:xfrm>
          <a:prstGeom prst="rect">
            <a:avLst/>
          </a:prstGeom>
          <a:noFill/>
          <a:ln w="9525">
            <a:noFill/>
            <a:miter lim="800000"/>
            <a:headEnd/>
            <a:tailEnd/>
          </a:ln>
          <a:effectLst>
            <a:outerShdw dist="35921" dir="2700000" algn="ctr" rotWithShape="0">
              <a:schemeClr val="bg2"/>
            </a:outerShdw>
          </a:effectLst>
        </p:spPr>
      </p:pic>
      <p:sp>
        <p:nvSpPr>
          <p:cNvPr id="25" name="Text Box 13"/>
          <p:cNvSpPr txBox="1">
            <a:spLocks noChangeArrowheads="1"/>
          </p:cNvSpPr>
          <p:nvPr/>
        </p:nvSpPr>
        <p:spPr bwMode="auto">
          <a:xfrm>
            <a:off x="5803776" y="2590800"/>
            <a:ext cx="3016696" cy="707886"/>
          </a:xfrm>
          <a:prstGeom prst="rect">
            <a:avLst/>
          </a:prstGeom>
          <a:noFill/>
          <a:ln w="9525">
            <a:noFill/>
            <a:miter lim="800000"/>
            <a:headEnd/>
            <a:tailEnd/>
          </a:ln>
          <a:effectLst/>
        </p:spPr>
        <p:txBody>
          <a:bodyPr wrap="square">
            <a:spAutoFit/>
          </a:bodyPr>
          <a:lstStyle/>
          <a:p>
            <a:pPr eaLnBrk="0" hangingPunct="0">
              <a:spcBef>
                <a:spcPct val="50000"/>
              </a:spcBef>
            </a:pPr>
            <a:r>
              <a:rPr lang="zh-TW" altLang="en-GB" dirty="0">
                <a:solidFill>
                  <a:schemeClr val="tx1"/>
                </a:solidFill>
                <a:latin typeface="Adobe 仿宋 Std R" pitchFamily="18" charset="-122"/>
                <a:ea typeface="Adobe 仿宋 Std R" pitchFamily="18" charset="-122"/>
              </a:rPr>
              <a:t>1921</a:t>
            </a:r>
            <a:r>
              <a:rPr lang="zh-CN" altLang="en-GB" dirty="0">
                <a:solidFill>
                  <a:schemeClr val="tx1"/>
                </a:solidFill>
                <a:latin typeface="Adobe 仿宋 Std R" pitchFamily="18" charset="-122"/>
                <a:ea typeface="Adobe 仿宋 Std R" pitchFamily="18" charset="-122"/>
              </a:rPr>
              <a:t>年星标作为水箱的</a:t>
            </a:r>
            <a:r>
              <a:rPr lang="zh-CN" altLang="en-GB" dirty="0" smtClean="0">
                <a:solidFill>
                  <a:schemeClr val="tx1"/>
                </a:solidFill>
                <a:latin typeface="Adobe 仿宋 Std R" pitchFamily="18" charset="-122"/>
                <a:ea typeface="Adobe 仿宋 Std R" pitchFamily="18" charset="-122"/>
              </a:rPr>
              <a:t>专用标志</a:t>
            </a:r>
            <a:r>
              <a:rPr lang="zh-CN" altLang="en-US" dirty="0" smtClean="0">
                <a:solidFill>
                  <a:schemeClr val="tx1"/>
                </a:solidFill>
                <a:latin typeface="Adobe 仿宋 Std R" pitchFamily="18" charset="-122"/>
                <a:ea typeface="Adobe 仿宋 Std R" pitchFamily="18" charset="-122"/>
              </a:rPr>
              <a:t>。</a:t>
            </a:r>
            <a:endParaRPr lang="en-GB" altLang="zh-TW" dirty="0">
              <a:solidFill>
                <a:schemeClr val="tx1"/>
              </a:solidFill>
              <a:latin typeface="Adobe 仿宋 Std R" pitchFamily="18" charset="-122"/>
              <a:ea typeface="Adobe 仿宋 Std R" pitchFamily="18" charset="-122"/>
            </a:endParaRPr>
          </a:p>
        </p:txBody>
      </p:sp>
      <p:pic>
        <p:nvPicPr>
          <p:cNvPr id="26" name="Picture 14"/>
          <p:cNvPicPr>
            <a:picLocks noChangeAspect="1" noChangeArrowheads="1"/>
          </p:cNvPicPr>
          <p:nvPr/>
        </p:nvPicPr>
        <p:blipFill>
          <a:blip r:embed="rId8" cstate="print"/>
          <a:srcRect l="43013" t="26611" r="45580" b="58214"/>
          <a:stretch>
            <a:fillRect/>
          </a:stretch>
        </p:blipFill>
        <p:spPr bwMode="auto">
          <a:xfrm>
            <a:off x="4499992" y="3733800"/>
            <a:ext cx="1103313" cy="1098550"/>
          </a:xfrm>
          <a:prstGeom prst="rect">
            <a:avLst/>
          </a:prstGeom>
          <a:noFill/>
          <a:ln w="9525">
            <a:noFill/>
            <a:miter lim="800000"/>
            <a:headEnd/>
            <a:tailEnd/>
          </a:ln>
          <a:effectLst>
            <a:outerShdw dist="35921" dir="2700000" algn="ctr" rotWithShape="0">
              <a:schemeClr val="bg2"/>
            </a:outerShdw>
          </a:effectLst>
        </p:spPr>
      </p:pic>
      <p:sp>
        <p:nvSpPr>
          <p:cNvPr id="27" name="Text Box 15"/>
          <p:cNvSpPr txBox="1">
            <a:spLocks noChangeArrowheads="1"/>
          </p:cNvSpPr>
          <p:nvPr/>
        </p:nvSpPr>
        <p:spPr bwMode="auto">
          <a:xfrm>
            <a:off x="5803776" y="3362216"/>
            <a:ext cx="3124200" cy="1938992"/>
          </a:xfrm>
          <a:prstGeom prst="rect">
            <a:avLst/>
          </a:prstGeom>
          <a:noFill/>
          <a:ln w="9525">
            <a:noFill/>
            <a:miter lim="800000"/>
            <a:headEnd/>
            <a:tailEnd/>
          </a:ln>
          <a:effectLst/>
        </p:spPr>
        <p:txBody>
          <a:bodyPr>
            <a:spAutoFit/>
          </a:bodyPr>
          <a:lstStyle/>
          <a:p>
            <a:pPr eaLnBrk="0" hangingPunct="0">
              <a:spcBef>
                <a:spcPct val="30000"/>
              </a:spcBef>
            </a:pPr>
            <a:r>
              <a:rPr lang="zh-TW" altLang="en-GB" dirty="0">
                <a:solidFill>
                  <a:schemeClr val="tx1"/>
                </a:solidFill>
                <a:latin typeface="Adobe 仿宋 Std R" pitchFamily="18" charset="-122"/>
                <a:ea typeface="Adobe 仿宋 Std R" pitchFamily="18" charset="-122"/>
              </a:rPr>
              <a:t>1926</a:t>
            </a:r>
            <a:r>
              <a:rPr lang="zh-CN" altLang="en-GB" dirty="0">
                <a:solidFill>
                  <a:schemeClr val="tx1"/>
                </a:solidFill>
                <a:latin typeface="Adobe 仿宋 Std R" pitchFamily="18" charset="-122"/>
                <a:ea typeface="Adobe 仿宋 Std R" pitchFamily="18" charset="-122"/>
              </a:rPr>
              <a:t>年</a:t>
            </a:r>
            <a:r>
              <a:rPr lang="zh-TW" altLang="en-GB" dirty="0">
                <a:solidFill>
                  <a:schemeClr val="tx1"/>
                </a:solidFill>
                <a:latin typeface="Adobe 仿宋 Std R" pitchFamily="18" charset="-122"/>
                <a:ea typeface="Adobe 仿宋 Std R" pitchFamily="18" charset="-122"/>
              </a:rPr>
              <a:t> </a:t>
            </a:r>
            <a:r>
              <a:rPr lang="en-GB" altLang="zh-TW" dirty="0">
                <a:solidFill>
                  <a:schemeClr val="tx1"/>
                </a:solidFill>
                <a:latin typeface="Adobe 仿宋 Std R" pitchFamily="18" charset="-122"/>
                <a:ea typeface="Adobe 仿宋 Std R" pitchFamily="18" charset="-122"/>
              </a:rPr>
              <a:t>Daimler </a:t>
            </a:r>
            <a:r>
              <a:rPr lang="zh-CN" altLang="en-GB" dirty="0">
                <a:solidFill>
                  <a:schemeClr val="tx1"/>
                </a:solidFill>
                <a:latin typeface="Adobe 仿宋 Std R" pitchFamily="18" charset="-122"/>
                <a:ea typeface="Adobe 仿宋 Std R" pitchFamily="18" charset="-122"/>
              </a:rPr>
              <a:t>和</a:t>
            </a:r>
            <a:r>
              <a:rPr lang="zh-TW" altLang="en-GB" dirty="0">
                <a:solidFill>
                  <a:schemeClr val="tx1"/>
                </a:solidFill>
                <a:latin typeface="Adobe 仿宋 Std R" pitchFamily="18" charset="-122"/>
                <a:ea typeface="Adobe 仿宋 Std R" pitchFamily="18" charset="-122"/>
              </a:rPr>
              <a:t> </a:t>
            </a:r>
            <a:r>
              <a:rPr lang="en-GB" altLang="zh-TW" dirty="0">
                <a:solidFill>
                  <a:schemeClr val="tx1"/>
                </a:solidFill>
                <a:latin typeface="Adobe 仿宋 Std R" pitchFamily="18" charset="-122"/>
                <a:ea typeface="Adobe 仿宋 Std R" pitchFamily="18" charset="-122"/>
              </a:rPr>
              <a:t>Benz </a:t>
            </a:r>
            <a:r>
              <a:rPr lang="zh-CN" altLang="en-GB" dirty="0">
                <a:solidFill>
                  <a:schemeClr val="tx1"/>
                </a:solidFill>
                <a:latin typeface="Adobe 仿宋 Std R" pitchFamily="18" charset="-122"/>
                <a:ea typeface="Adobe 仿宋 Std R" pitchFamily="18" charset="-122"/>
              </a:rPr>
              <a:t>合并成立了</a:t>
            </a:r>
            <a:r>
              <a:rPr lang="en-GB" altLang="zh-TW" dirty="0">
                <a:solidFill>
                  <a:schemeClr val="tx1"/>
                </a:solidFill>
                <a:latin typeface="Adobe 仿宋 Std R" pitchFamily="18" charset="-122"/>
                <a:ea typeface="Adobe 仿宋 Std R" pitchFamily="18" charset="-122"/>
              </a:rPr>
              <a:t>Daimler-Benz </a:t>
            </a:r>
            <a:r>
              <a:rPr lang="zh-CN" altLang="en-GB" dirty="0">
                <a:solidFill>
                  <a:schemeClr val="tx1"/>
                </a:solidFill>
                <a:latin typeface="Adobe 仿宋 Std R" pitchFamily="18" charset="-122"/>
                <a:ea typeface="Adobe 仿宋 Std R" pitchFamily="18" charset="-122"/>
              </a:rPr>
              <a:t>公司，使用三角星桂冠的商标</a:t>
            </a:r>
            <a:r>
              <a:rPr lang="zh-TW" altLang="en-GB" dirty="0">
                <a:solidFill>
                  <a:schemeClr val="tx1"/>
                </a:solidFill>
                <a:latin typeface="Adobe 仿宋 Std R" pitchFamily="18" charset="-122"/>
                <a:ea typeface="Adobe 仿宋 Std R" pitchFamily="18" charset="-122"/>
              </a:rPr>
              <a:t> </a:t>
            </a:r>
            <a:r>
              <a:rPr lang="zh-CN" altLang="en-GB" dirty="0">
                <a:solidFill>
                  <a:schemeClr val="tx1"/>
                </a:solidFill>
                <a:latin typeface="Adobe 仿宋 Std R" pitchFamily="18" charset="-122"/>
                <a:ea typeface="Adobe 仿宋 Std R" pitchFamily="18" charset="-122"/>
              </a:rPr>
              <a:t>。这个商标现在在</a:t>
            </a:r>
            <a:r>
              <a:rPr lang="en-GB" altLang="en-US" dirty="0">
                <a:solidFill>
                  <a:schemeClr val="tx1"/>
                </a:solidFill>
                <a:latin typeface="Adobe 仿宋 Std R" pitchFamily="18" charset="-122"/>
                <a:ea typeface="Adobe 仿宋 Std R" pitchFamily="18" charset="-122"/>
              </a:rPr>
              <a:t>Mercedes-Benz</a:t>
            </a:r>
            <a:r>
              <a:rPr lang="zh-CN" altLang="en-US" dirty="0">
                <a:solidFill>
                  <a:schemeClr val="tx1"/>
                </a:solidFill>
                <a:latin typeface="Adobe 仿宋 Std R" pitchFamily="18" charset="-122"/>
                <a:ea typeface="Adobe 仿宋 Std R" pitchFamily="18" charset="-122"/>
              </a:rPr>
              <a:t>的一些车型上仍然在使用。</a:t>
            </a:r>
            <a:endParaRPr lang="en-GB" altLang="zh-TW" dirty="0">
              <a:solidFill>
                <a:schemeClr val="tx1"/>
              </a:solidFill>
              <a:latin typeface="Adobe 仿宋 Std R" pitchFamily="18" charset="-122"/>
              <a:ea typeface="Adobe 仿宋 Std R" pitchFamily="18" charset="-122"/>
            </a:endParaRPr>
          </a:p>
        </p:txBody>
      </p:sp>
      <p:pic>
        <p:nvPicPr>
          <p:cNvPr id="28" name="Picture 16"/>
          <p:cNvPicPr>
            <a:picLocks noChangeAspect="1" noChangeArrowheads="1"/>
          </p:cNvPicPr>
          <p:nvPr/>
        </p:nvPicPr>
        <p:blipFill>
          <a:blip r:embed="rId9" cstate="print"/>
          <a:srcRect l="42969" t="26602" r="45569" b="58266"/>
          <a:stretch>
            <a:fillRect/>
          </a:stretch>
        </p:blipFill>
        <p:spPr bwMode="auto">
          <a:xfrm>
            <a:off x="4499992" y="5105400"/>
            <a:ext cx="1089025" cy="1079500"/>
          </a:xfrm>
          <a:prstGeom prst="rect">
            <a:avLst/>
          </a:prstGeom>
          <a:noFill/>
          <a:ln w="9525">
            <a:noFill/>
            <a:miter lim="800000"/>
            <a:headEnd/>
            <a:tailEnd/>
          </a:ln>
          <a:effectLst>
            <a:outerShdw dist="35921" dir="2700000" algn="ctr" rotWithShape="0">
              <a:schemeClr val="bg2"/>
            </a:outerShdw>
          </a:effectLst>
        </p:spPr>
      </p:pic>
      <p:sp>
        <p:nvSpPr>
          <p:cNvPr id="29" name="Text Box 17"/>
          <p:cNvSpPr txBox="1">
            <a:spLocks noChangeArrowheads="1"/>
          </p:cNvSpPr>
          <p:nvPr/>
        </p:nvSpPr>
        <p:spPr bwMode="auto">
          <a:xfrm>
            <a:off x="5724128" y="5293657"/>
            <a:ext cx="3419872" cy="1015663"/>
          </a:xfrm>
          <a:prstGeom prst="rect">
            <a:avLst/>
          </a:prstGeom>
          <a:noFill/>
          <a:ln w="9525">
            <a:noFill/>
            <a:miter lim="800000"/>
            <a:headEnd/>
            <a:tailEnd/>
          </a:ln>
          <a:effectLst/>
        </p:spPr>
        <p:txBody>
          <a:bodyPr wrap="square">
            <a:spAutoFit/>
          </a:bodyPr>
          <a:lstStyle/>
          <a:p>
            <a:pPr eaLnBrk="0" hangingPunct="0">
              <a:spcBef>
                <a:spcPct val="50000"/>
              </a:spcBef>
            </a:pPr>
            <a:r>
              <a:rPr lang="zh-TW" altLang="en-GB" dirty="0">
                <a:solidFill>
                  <a:schemeClr val="tx1"/>
                </a:solidFill>
                <a:latin typeface="Adobe 仿宋 Std R" pitchFamily="18" charset="-122"/>
                <a:ea typeface="Adobe 仿宋 Std R" pitchFamily="18" charset="-122"/>
              </a:rPr>
              <a:t>1989 </a:t>
            </a:r>
            <a:r>
              <a:rPr lang="zh-CN" altLang="en-GB" dirty="0">
                <a:solidFill>
                  <a:schemeClr val="tx1"/>
                </a:solidFill>
                <a:latin typeface="Adobe 仿宋 Std R" pitchFamily="18" charset="-122"/>
                <a:ea typeface="Adobe 仿宋 Std R" pitchFamily="18" charset="-122"/>
              </a:rPr>
              <a:t>年</a:t>
            </a:r>
            <a:r>
              <a:rPr lang="en-GB" altLang="zh-TW" dirty="0">
                <a:solidFill>
                  <a:schemeClr val="tx1"/>
                </a:solidFill>
                <a:latin typeface="Adobe 仿宋 Std R" pitchFamily="18" charset="-122"/>
                <a:ea typeface="Adobe 仿宋 Std R" pitchFamily="18" charset="-122"/>
              </a:rPr>
              <a:t>Mercedes-Benz</a:t>
            </a:r>
            <a:r>
              <a:rPr lang="zh-CN" altLang="en-GB" dirty="0">
                <a:solidFill>
                  <a:schemeClr val="tx1"/>
                </a:solidFill>
                <a:latin typeface="Adobe 仿宋 Std R" pitchFamily="18" charset="-122"/>
                <a:ea typeface="Adobe 仿宋 Std R" pitchFamily="18" charset="-122"/>
              </a:rPr>
              <a:t>注册了他们现在的商标，一个圆环中间镶一颗三角星。</a:t>
            </a:r>
            <a:endParaRPr lang="en-GB" altLang="zh-TW" dirty="0">
              <a:solidFill>
                <a:schemeClr val="tx1"/>
              </a:solidFill>
              <a:latin typeface="Adobe 仿宋 Std R" pitchFamily="18" charset="-122"/>
              <a:ea typeface="Adobe 仿宋 Std R" pitchFamily="18"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ox(in)">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2"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additive="base">
                                        <p:cTn id="12" dur="500" fill="hold"/>
                                        <p:tgtEl>
                                          <p:spTgt spid="15"/>
                                        </p:tgtEl>
                                        <p:attrNameLst>
                                          <p:attrName>ppt_x</p:attrName>
                                        </p:attrNameLst>
                                      </p:cBhvr>
                                      <p:tavLst>
                                        <p:tav tm="0">
                                          <p:val>
                                            <p:strVal val="1+#ppt_w/2"/>
                                          </p:val>
                                        </p:tav>
                                        <p:tav tm="100000">
                                          <p:val>
                                            <p:strVal val="#ppt_x"/>
                                          </p:val>
                                        </p:tav>
                                      </p:tavLst>
                                    </p:anim>
                                    <p:anim calcmode="lin" valueType="num">
                                      <p:cBhvr additive="base">
                                        <p:cTn id="13" dur="500" fill="hold"/>
                                        <p:tgtEl>
                                          <p:spTgt spid="15"/>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4" presetClass="entr" presetSubtype="16" fill="hold" nodeType="click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box(in)">
                                      <p:cBhvr>
                                        <p:cTn id="18" dur="500"/>
                                        <p:tgtEl>
                                          <p:spTgt spid="16"/>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2" fill="hold" grpId="0" nodeType="clickEffect">
                                  <p:stCondLst>
                                    <p:cond delay="0"/>
                                  </p:stCondLst>
                                  <p:childTnLst>
                                    <p:set>
                                      <p:cBhvr>
                                        <p:cTn id="22" dur="1" fill="hold">
                                          <p:stCondLst>
                                            <p:cond delay="0"/>
                                          </p:stCondLst>
                                        </p:cTn>
                                        <p:tgtEl>
                                          <p:spTgt spid="17"/>
                                        </p:tgtEl>
                                        <p:attrNameLst>
                                          <p:attrName>style.visibility</p:attrName>
                                        </p:attrNameLst>
                                      </p:cBhvr>
                                      <p:to>
                                        <p:strVal val="visible"/>
                                      </p:to>
                                    </p:set>
                                    <p:anim calcmode="lin" valueType="num">
                                      <p:cBhvr additive="base">
                                        <p:cTn id="23" dur="500" fill="hold"/>
                                        <p:tgtEl>
                                          <p:spTgt spid="17"/>
                                        </p:tgtEl>
                                        <p:attrNameLst>
                                          <p:attrName>ppt_x</p:attrName>
                                        </p:attrNameLst>
                                      </p:cBhvr>
                                      <p:tavLst>
                                        <p:tav tm="0">
                                          <p:val>
                                            <p:strVal val="1+#ppt_w/2"/>
                                          </p:val>
                                        </p:tav>
                                        <p:tav tm="100000">
                                          <p:val>
                                            <p:strVal val="#ppt_x"/>
                                          </p:val>
                                        </p:tav>
                                      </p:tavLst>
                                    </p:anim>
                                    <p:anim calcmode="lin" valueType="num">
                                      <p:cBhvr additive="base">
                                        <p:cTn id="24" dur="5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 presetClass="entr" presetSubtype="16" fill="hold" nodeType="clickEffect">
                                  <p:stCondLst>
                                    <p:cond delay="0"/>
                                  </p:stCondLst>
                                  <p:childTnLst>
                                    <p:set>
                                      <p:cBhvr>
                                        <p:cTn id="28" dur="1" fill="hold">
                                          <p:stCondLst>
                                            <p:cond delay="0"/>
                                          </p:stCondLst>
                                        </p:cTn>
                                        <p:tgtEl>
                                          <p:spTgt spid="18"/>
                                        </p:tgtEl>
                                        <p:attrNameLst>
                                          <p:attrName>style.visibility</p:attrName>
                                        </p:attrNameLst>
                                      </p:cBhvr>
                                      <p:to>
                                        <p:strVal val="visible"/>
                                      </p:to>
                                    </p:set>
                                    <p:animEffect transition="in" filter="box(in)">
                                      <p:cBhvr>
                                        <p:cTn id="29" dur="500"/>
                                        <p:tgtEl>
                                          <p:spTgt spid="18"/>
                                        </p:tgtEl>
                                      </p:cBhvr>
                                    </p:animEffect>
                                  </p:childTnLst>
                                </p:cTn>
                              </p:par>
                            </p:childTnLst>
                          </p:cTn>
                        </p:par>
                      </p:childTnLst>
                    </p:cTn>
                  </p:par>
                  <p:par>
                    <p:cTn id="30" fill="hold">
                      <p:stCondLst>
                        <p:cond delay="indefinite"/>
                      </p:stCondLst>
                      <p:childTnLst>
                        <p:par>
                          <p:cTn id="31" fill="hold">
                            <p:stCondLst>
                              <p:cond delay="0"/>
                            </p:stCondLst>
                            <p:childTnLst>
                              <p:par>
                                <p:cTn id="32" presetID="2" presetClass="entr" presetSubtype="2" fill="hold" grpId="0" nodeType="clickEffect">
                                  <p:stCondLst>
                                    <p:cond delay="0"/>
                                  </p:stCondLst>
                                  <p:childTnLst>
                                    <p:set>
                                      <p:cBhvr>
                                        <p:cTn id="33" dur="1" fill="hold">
                                          <p:stCondLst>
                                            <p:cond delay="0"/>
                                          </p:stCondLst>
                                        </p:cTn>
                                        <p:tgtEl>
                                          <p:spTgt spid="19"/>
                                        </p:tgtEl>
                                        <p:attrNameLst>
                                          <p:attrName>style.visibility</p:attrName>
                                        </p:attrNameLst>
                                      </p:cBhvr>
                                      <p:to>
                                        <p:strVal val="visible"/>
                                      </p:to>
                                    </p:set>
                                    <p:anim calcmode="lin" valueType="num">
                                      <p:cBhvr additive="base">
                                        <p:cTn id="34" dur="500" fill="hold"/>
                                        <p:tgtEl>
                                          <p:spTgt spid="19"/>
                                        </p:tgtEl>
                                        <p:attrNameLst>
                                          <p:attrName>ppt_x</p:attrName>
                                        </p:attrNameLst>
                                      </p:cBhvr>
                                      <p:tavLst>
                                        <p:tav tm="0">
                                          <p:val>
                                            <p:strVal val="1+#ppt_w/2"/>
                                          </p:val>
                                        </p:tav>
                                        <p:tav tm="100000">
                                          <p:val>
                                            <p:strVal val="#ppt_x"/>
                                          </p:val>
                                        </p:tav>
                                      </p:tavLst>
                                    </p:anim>
                                    <p:anim calcmode="lin" valueType="num">
                                      <p:cBhvr additive="base">
                                        <p:cTn id="35" dur="500" fill="hold"/>
                                        <p:tgtEl>
                                          <p:spTgt spid="19"/>
                                        </p:tgtEl>
                                        <p:attrNameLst>
                                          <p:attrName>ppt_y</p:attrName>
                                        </p:attrNameLst>
                                      </p:cBhvr>
                                      <p:tavLst>
                                        <p:tav tm="0">
                                          <p:val>
                                            <p:strVal val="#ppt_y"/>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 presetClass="entr" presetSubtype="16" fill="hold" nodeType="clickEffect">
                                  <p:stCondLst>
                                    <p:cond delay="0"/>
                                  </p:stCondLst>
                                  <p:childTnLst>
                                    <p:set>
                                      <p:cBhvr>
                                        <p:cTn id="39" dur="1" fill="hold">
                                          <p:stCondLst>
                                            <p:cond delay="0"/>
                                          </p:stCondLst>
                                        </p:cTn>
                                        <p:tgtEl>
                                          <p:spTgt spid="20"/>
                                        </p:tgtEl>
                                        <p:attrNameLst>
                                          <p:attrName>style.visibility</p:attrName>
                                        </p:attrNameLst>
                                      </p:cBhvr>
                                      <p:to>
                                        <p:strVal val="visible"/>
                                      </p:to>
                                    </p:set>
                                    <p:animEffect transition="in" filter="box(in)">
                                      <p:cBhvr>
                                        <p:cTn id="40" dur="500"/>
                                        <p:tgtEl>
                                          <p:spTgt spid="20"/>
                                        </p:tgtEl>
                                      </p:cBhvr>
                                    </p:animEffect>
                                  </p:childTnLst>
                                </p:cTn>
                              </p:par>
                            </p:childTnLst>
                          </p:cTn>
                        </p:par>
                      </p:childTnLst>
                    </p:cTn>
                  </p:par>
                  <p:par>
                    <p:cTn id="41" fill="hold">
                      <p:stCondLst>
                        <p:cond delay="indefinite"/>
                      </p:stCondLst>
                      <p:childTnLst>
                        <p:par>
                          <p:cTn id="42" fill="hold">
                            <p:stCondLst>
                              <p:cond delay="0"/>
                            </p:stCondLst>
                            <p:childTnLst>
                              <p:par>
                                <p:cTn id="43" presetID="2" presetClass="entr" presetSubtype="2" fill="hold" grpId="0" nodeType="clickEffect">
                                  <p:stCondLst>
                                    <p:cond delay="0"/>
                                  </p:stCondLst>
                                  <p:childTnLst>
                                    <p:set>
                                      <p:cBhvr>
                                        <p:cTn id="44" dur="1" fill="hold">
                                          <p:stCondLst>
                                            <p:cond delay="0"/>
                                          </p:stCondLst>
                                        </p:cTn>
                                        <p:tgtEl>
                                          <p:spTgt spid="21"/>
                                        </p:tgtEl>
                                        <p:attrNameLst>
                                          <p:attrName>style.visibility</p:attrName>
                                        </p:attrNameLst>
                                      </p:cBhvr>
                                      <p:to>
                                        <p:strVal val="visible"/>
                                      </p:to>
                                    </p:set>
                                    <p:anim calcmode="lin" valueType="num">
                                      <p:cBhvr additive="base">
                                        <p:cTn id="45" dur="500" fill="hold"/>
                                        <p:tgtEl>
                                          <p:spTgt spid="21"/>
                                        </p:tgtEl>
                                        <p:attrNameLst>
                                          <p:attrName>ppt_x</p:attrName>
                                        </p:attrNameLst>
                                      </p:cBhvr>
                                      <p:tavLst>
                                        <p:tav tm="0">
                                          <p:val>
                                            <p:strVal val="1+#ppt_w/2"/>
                                          </p:val>
                                        </p:tav>
                                        <p:tav tm="100000">
                                          <p:val>
                                            <p:strVal val="#ppt_x"/>
                                          </p:val>
                                        </p:tav>
                                      </p:tavLst>
                                    </p:anim>
                                    <p:anim calcmode="lin" valueType="num">
                                      <p:cBhvr additive="base">
                                        <p:cTn id="46" dur="500" fill="hold"/>
                                        <p:tgtEl>
                                          <p:spTgt spid="21"/>
                                        </p:tgtEl>
                                        <p:attrNameLst>
                                          <p:attrName>ppt_y</p:attrName>
                                        </p:attrNameLst>
                                      </p:cBhvr>
                                      <p:tavLst>
                                        <p:tav tm="0">
                                          <p:val>
                                            <p:strVal val="#ppt_y"/>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4" presetClass="entr" presetSubtype="16" fill="hold" nodeType="clickEffect">
                                  <p:stCondLst>
                                    <p:cond delay="0"/>
                                  </p:stCondLst>
                                  <p:childTnLst>
                                    <p:set>
                                      <p:cBhvr>
                                        <p:cTn id="50" dur="1" fill="hold">
                                          <p:stCondLst>
                                            <p:cond delay="0"/>
                                          </p:stCondLst>
                                        </p:cTn>
                                        <p:tgtEl>
                                          <p:spTgt spid="22"/>
                                        </p:tgtEl>
                                        <p:attrNameLst>
                                          <p:attrName>style.visibility</p:attrName>
                                        </p:attrNameLst>
                                      </p:cBhvr>
                                      <p:to>
                                        <p:strVal val="visible"/>
                                      </p:to>
                                    </p:set>
                                    <p:animEffect transition="in" filter="box(in)">
                                      <p:cBhvr>
                                        <p:cTn id="51" dur="500"/>
                                        <p:tgtEl>
                                          <p:spTgt spid="22"/>
                                        </p:tgtEl>
                                      </p:cBhvr>
                                    </p:animEffect>
                                  </p:childTnLst>
                                </p:cTn>
                              </p:par>
                            </p:childTnLst>
                          </p:cTn>
                        </p:par>
                      </p:childTnLst>
                    </p:cTn>
                  </p:par>
                  <p:par>
                    <p:cTn id="52" fill="hold">
                      <p:stCondLst>
                        <p:cond delay="indefinite"/>
                      </p:stCondLst>
                      <p:childTnLst>
                        <p:par>
                          <p:cTn id="53" fill="hold">
                            <p:stCondLst>
                              <p:cond delay="0"/>
                            </p:stCondLst>
                            <p:childTnLst>
                              <p:par>
                                <p:cTn id="54" presetID="2" presetClass="entr" presetSubtype="2" fill="hold" grpId="0" nodeType="clickEffect">
                                  <p:stCondLst>
                                    <p:cond delay="0"/>
                                  </p:stCondLst>
                                  <p:childTnLst>
                                    <p:set>
                                      <p:cBhvr>
                                        <p:cTn id="55" dur="1" fill="hold">
                                          <p:stCondLst>
                                            <p:cond delay="0"/>
                                          </p:stCondLst>
                                        </p:cTn>
                                        <p:tgtEl>
                                          <p:spTgt spid="23"/>
                                        </p:tgtEl>
                                        <p:attrNameLst>
                                          <p:attrName>style.visibility</p:attrName>
                                        </p:attrNameLst>
                                      </p:cBhvr>
                                      <p:to>
                                        <p:strVal val="visible"/>
                                      </p:to>
                                    </p:set>
                                    <p:anim calcmode="lin" valueType="num">
                                      <p:cBhvr additive="base">
                                        <p:cTn id="56" dur="500" fill="hold"/>
                                        <p:tgtEl>
                                          <p:spTgt spid="23"/>
                                        </p:tgtEl>
                                        <p:attrNameLst>
                                          <p:attrName>ppt_x</p:attrName>
                                        </p:attrNameLst>
                                      </p:cBhvr>
                                      <p:tavLst>
                                        <p:tav tm="0">
                                          <p:val>
                                            <p:strVal val="1+#ppt_w/2"/>
                                          </p:val>
                                        </p:tav>
                                        <p:tav tm="100000">
                                          <p:val>
                                            <p:strVal val="#ppt_x"/>
                                          </p:val>
                                        </p:tav>
                                      </p:tavLst>
                                    </p:anim>
                                    <p:anim calcmode="lin" valueType="num">
                                      <p:cBhvr additive="base">
                                        <p:cTn id="57" dur="500" fill="hold"/>
                                        <p:tgtEl>
                                          <p:spTgt spid="23"/>
                                        </p:tgtEl>
                                        <p:attrNameLst>
                                          <p:attrName>ppt_y</p:attrName>
                                        </p:attrNameLst>
                                      </p:cBhvr>
                                      <p:tavLst>
                                        <p:tav tm="0">
                                          <p:val>
                                            <p:strVal val="#ppt_y"/>
                                          </p:val>
                                        </p:tav>
                                        <p:tav tm="100000">
                                          <p:val>
                                            <p:strVal val="#ppt_y"/>
                                          </p:val>
                                        </p:tav>
                                      </p:tavLst>
                                    </p:anim>
                                  </p:childTnLst>
                                </p:cTn>
                              </p:par>
                            </p:childTnLst>
                          </p:cTn>
                        </p:par>
                      </p:childTnLst>
                    </p:cTn>
                  </p:par>
                  <p:par>
                    <p:cTn id="58" fill="hold">
                      <p:stCondLst>
                        <p:cond delay="indefinite"/>
                      </p:stCondLst>
                      <p:childTnLst>
                        <p:par>
                          <p:cTn id="59" fill="hold">
                            <p:stCondLst>
                              <p:cond delay="0"/>
                            </p:stCondLst>
                            <p:childTnLst>
                              <p:par>
                                <p:cTn id="60" presetID="4" presetClass="entr" presetSubtype="16" fill="hold" nodeType="clickEffect">
                                  <p:stCondLst>
                                    <p:cond delay="0"/>
                                  </p:stCondLst>
                                  <p:childTnLst>
                                    <p:set>
                                      <p:cBhvr>
                                        <p:cTn id="61" dur="1" fill="hold">
                                          <p:stCondLst>
                                            <p:cond delay="0"/>
                                          </p:stCondLst>
                                        </p:cTn>
                                        <p:tgtEl>
                                          <p:spTgt spid="24"/>
                                        </p:tgtEl>
                                        <p:attrNameLst>
                                          <p:attrName>style.visibility</p:attrName>
                                        </p:attrNameLst>
                                      </p:cBhvr>
                                      <p:to>
                                        <p:strVal val="visible"/>
                                      </p:to>
                                    </p:set>
                                    <p:animEffect transition="in" filter="box(in)">
                                      <p:cBhvr>
                                        <p:cTn id="62" dur="500"/>
                                        <p:tgtEl>
                                          <p:spTgt spid="24"/>
                                        </p:tgtEl>
                                      </p:cBhvr>
                                    </p:animEffect>
                                  </p:childTnLst>
                                </p:cTn>
                              </p:par>
                            </p:childTnLst>
                          </p:cTn>
                        </p:par>
                      </p:childTnLst>
                    </p:cTn>
                  </p:par>
                  <p:par>
                    <p:cTn id="63" fill="hold">
                      <p:stCondLst>
                        <p:cond delay="indefinite"/>
                      </p:stCondLst>
                      <p:childTnLst>
                        <p:par>
                          <p:cTn id="64" fill="hold">
                            <p:stCondLst>
                              <p:cond delay="0"/>
                            </p:stCondLst>
                            <p:childTnLst>
                              <p:par>
                                <p:cTn id="65" presetID="2" presetClass="entr" presetSubtype="2" fill="hold" grpId="0" nodeType="clickEffect">
                                  <p:stCondLst>
                                    <p:cond delay="0"/>
                                  </p:stCondLst>
                                  <p:childTnLst>
                                    <p:set>
                                      <p:cBhvr>
                                        <p:cTn id="66" dur="1" fill="hold">
                                          <p:stCondLst>
                                            <p:cond delay="0"/>
                                          </p:stCondLst>
                                        </p:cTn>
                                        <p:tgtEl>
                                          <p:spTgt spid="25"/>
                                        </p:tgtEl>
                                        <p:attrNameLst>
                                          <p:attrName>style.visibility</p:attrName>
                                        </p:attrNameLst>
                                      </p:cBhvr>
                                      <p:to>
                                        <p:strVal val="visible"/>
                                      </p:to>
                                    </p:set>
                                    <p:anim calcmode="lin" valueType="num">
                                      <p:cBhvr additive="base">
                                        <p:cTn id="67" dur="500" fill="hold"/>
                                        <p:tgtEl>
                                          <p:spTgt spid="25"/>
                                        </p:tgtEl>
                                        <p:attrNameLst>
                                          <p:attrName>ppt_x</p:attrName>
                                        </p:attrNameLst>
                                      </p:cBhvr>
                                      <p:tavLst>
                                        <p:tav tm="0">
                                          <p:val>
                                            <p:strVal val="1+#ppt_w/2"/>
                                          </p:val>
                                        </p:tav>
                                        <p:tav tm="100000">
                                          <p:val>
                                            <p:strVal val="#ppt_x"/>
                                          </p:val>
                                        </p:tav>
                                      </p:tavLst>
                                    </p:anim>
                                    <p:anim calcmode="lin" valueType="num">
                                      <p:cBhvr additive="base">
                                        <p:cTn id="68" dur="500" fill="hold"/>
                                        <p:tgtEl>
                                          <p:spTgt spid="25"/>
                                        </p:tgtEl>
                                        <p:attrNameLst>
                                          <p:attrName>ppt_y</p:attrName>
                                        </p:attrNameLst>
                                      </p:cBhvr>
                                      <p:tavLst>
                                        <p:tav tm="0">
                                          <p:val>
                                            <p:strVal val="#ppt_y"/>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4" presetClass="entr" presetSubtype="16" fill="hold" nodeType="clickEffect">
                                  <p:stCondLst>
                                    <p:cond delay="0"/>
                                  </p:stCondLst>
                                  <p:childTnLst>
                                    <p:set>
                                      <p:cBhvr>
                                        <p:cTn id="72" dur="1" fill="hold">
                                          <p:stCondLst>
                                            <p:cond delay="0"/>
                                          </p:stCondLst>
                                        </p:cTn>
                                        <p:tgtEl>
                                          <p:spTgt spid="26"/>
                                        </p:tgtEl>
                                        <p:attrNameLst>
                                          <p:attrName>style.visibility</p:attrName>
                                        </p:attrNameLst>
                                      </p:cBhvr>
                                      <p:to>
                                        <p:strVal val="visible"/>
                                      </p:to>
                                    </p:set>
                                    <p:animEffect transition="in" filter="box(in)">
                                      <p:cBhvr>
                                        <p:cTn id="73" dur="500"/>
                                        <p:tgtEl>
                                          <p:spTgt spid="26"/>
                                        </p:tgtEl>
                                      </p:cBhvr>
                                    </p:animEffect>
                                  </p:childTnLst>
                                </p:cTn>
                              </p:par>
                            </p:childTnLst>
                          </p:cTn>
                        </p:par>
                      </p:childTnLst>
                    </p:cTn>
                  </p:par>
                  <p:par>
                    <p:cTn id="74" fill="hold">
                      <p:stCondLst>
                        <p:cond delay="indefinite"/>
                      </p:stCondLst>
                      <p:childTnLst>
                        <p:par>
                          <p:cTn id="75" fill="hold">
                            <p:stCondLst>
                              <p:cond delay="0"/>
                            </p:stCondLst>
                            <p:childTnLst>
                              <p:par>
                                <p:cTn id="76" presetID="2" presetClass="entr" presetSubtype="2" fill="hold" grpId="0" nodeType="clickEffect">
                                  <p:stCondLst>
                                    <p:cond delay="0"/>
                                  </p:stCondLst>
                                  <p:childTnLst>
                                    <p:set>
                                      <p:cBhvr>
                                        <p:cTn id="77" dur="1" fill="hold">
                                          <p:stCondLst>
                                            <p:cond delay="0"/>
                                          </p:stCondLst>
                                        </p:cTn>
                                        <p:tgtEl>
                                          <p:spTgt spid="27"/>
                                        </p:tgtEl>
                                        <p:attrNameLst>
                                          <p:attrName>style.visibility</p:attrName>
                                        </p:attrNameLst>
                                      </p:cBhvr>
                                      <p:to>
                                        <p:strVal val="visible"/>
                                      </p:to>
                                    </p:set>
                                    <p:anim calcmode="lin" valueType="num">
                                      <p:cBhvr additive="base">
                                        <p:cTn id="78" dur="500" fill="hold"/>
                                        <p:tgtEl>
                                          <p:spTgt spid="27"/>
                                        </p:tgtEl>
                                        <p:attrNameLst>
                                          <p:attrName>ppt_x</p:attrName>
                                        </p:attrNameLst>
                                      </p:cBhvr>
                                      <p:tavLst>
                                        <p:tav tm="0">
                                          <p:val>
                                            <p:strVal val="1+#ppt_w/2"/>
                                          </p:val>
                                        </p:tav>
                                        <p:tav tm="100000">
                                          <p:val>
                                            <p:strVal val="#ppt_x"/>
                                          </p:val>
                                        </p:tav>
                                      </p:tavLst>
                                    </p:anim>
                                    <p:anim calcmode="lin" valueType="num">
                                      <p:cBhvr additive="base">
                                        <p:cTn id="79" dur="500" fill="hold"/>
                                        <p:tgtEl>
                                          <p:spTgt spid="27"/>
                                        </p:tgtEl>
                                        <p:attrNameLst>
                                          <p:attrName>ppt_y</p:attrName>
                                        </p:attrNameLst>
                                      </p:cBhvr>
                                      <p:tavLst>
                                        <p:tav tm="0">
                                          <p:val>
                                            <p:strVal val="#ppt_y"/>
                                          </p:val>
                                        </p:tav>
                                        <p:tav tm="100000">
                                          <p:val>
                                            <p:strVal val="#ppt_y"/>
                                          </p:val>
                                        </p:tav>
                                      </p:tavLst>
                                    </p:anim>
                                  </p:childTnLst>
                                </p:cTn>
                              </p:par>
                            </p:childTnLst>
                          </p:cTn>
                        </p:par>
                      </p:childTnLst>
                    </p:cTn>
                  </p:par>
                  <p:par>
                    <p:cTn id="80" fill="hold">
                      <p:stCondLst>
                        <p:cond delay="indefinite"/>
                      </p:stCondLst>
                      <p:childTnLst>
                        <p:par>
                          <p:cTn id="81" fill="hold">
                            <p:stCondLst>
                              <p:cond delay="0"/>
                            </p:stCondLst>
                            <p:childTnLst>
                              <p:par>
                                <p:cTn id="82" presetID="4" presetClass="entr" presetSubtype="16" fill="hold" nodeType="clickEffect">
                                  <p:stCondLst>
                                    <p:cond delay="0"/>
                                  </p:stCondLst>
                                  <p:childTnLst>
                                    <p:set>
                                      <p:cBhvr>
                                        <p:cTn id="83" dur="1" fill="hold">
                                          <p:stCondLst>
                                            <p:cond delay="0"/>
                                          </p:stCondLst>
                                        </p:cTn>
                                        <p:tgtEl>
                                          <p:spTgt spid="28"/>
                                        </p:tgtEl>
                                        <p:attrNameLst>
                                          <p:attrName>style.visibility</p:attrName>
                                        </p:attrNameLst>
                                      </p:cBhvr>
                                      <p:to>
                                        <p:strVal val="visible"/>
                                      </p:to>
                                    </p:set>
                                    <p:animEffect transition="in" filter="box(in)">
                                      <p:cBhvr>
                                        <p:cTn id="84" dur="500"/>
                                        <p:tgtEl>
                                          <p:spTgt spid="28"/>
                                        </p:tgtEl>
                                      </p:cBhvr>
                                    </p:animEffect>
                                  </p:childTnLst>
                                </p:cTn>
                              </p:par>
                            </p:childTnLst>
                          </p:cTn>
                        </p:par>
                      </p:childTnLst>
                    </p:cTn>
                  </p:par>
                  <p:par>
                    <p:cTn id="85" fill="hold">
                      <p:stCondLst>
                        <p:cond delay="indefinite"/>
                      </p:stCondLst>
                      <p:childTnLst>
                        <p:par>
                          <p:cTn id="86" fill="hold">
                            <p:stCondLst>
                              <p:cond delay="0"/>
                            </p:stCondLst>
                            <p:childTnLst>
                              <p:par>
                                <p:cTn id="87" presetID="2" presetClass="entr" presetSubtype="2" fill="hold" grpId="0" nodeType="clickEffect">
                                  <p:stCondLst>
                                    <p:cond delay="0"/>
                                  </p:stCondLst>
                                  <p:childTnLst>
                                    <p:set>
                                      <p:cBhvr>
                                        <p:cTn id="88" dur="1" fill="hold">
                                          <p:stCondLst>
                                            <p:cond delay="0"/>
                                          </p:stCondLst>
                                        </p:cTn>
                                        <p:tgtEl>
                                          <p:spTgt spid="29"/>
                                        </p:tgtEl>
                                        <p:attrNameLst>
                                          <p:attrName>style.visibility</p:attrName>
                                        </p:attrNameLst>
                                      </p:cBhvr>
                                      <p:to>
                                        <p:strVal val="visible"/>
                                      </p:to>
                                    </p:set>
                                    <p:anim calcmode="lin" valueType="num">
                                      <p:cBhvr additive="base">
                                        <p:cTn id="89" dur="500" fill="hold"/>
                                        <p:tgtEl>
                                          <p:spTgt spid="29"/>
                                        </p:tgtEl>
                                        <p:attrNameLst>
                                          <p:attrName>ppt_x</p:attrName>
                                        </p:attrNameLst>
                                      </p:cBhvr>
                                      <p:tavLst>
                                        <p:tav tm="0">
                                          <p:val>
                                            <p:strVal val="1+#ppt_w/2"/>
                                          </p:val>
                                        </p:tav>
                                        <p:tav tm="100000">
                                          <p:val>
                                            <p:strVal val="#ppt_x"/>
                                          </p:val>
                                        </p:tav>
                                      </p:tavLst>
                                    </p:anim>
                                    <p:anim calcmode="lin" valueType="num">
                                      <p:cBhvr additive="base">
                                        <p:cTn id="90" dur="500" fill="hold"/>
                                        <p:tgtEl>
                                          <p:spTgt spid="2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utoUpdateAnimBg="0"/>
      <p:bldP spid="17" grpId="0" autoUpdateAnimBg="0"/>
      <p:bldP spid="19" grpId="0" autoUpdateAnimBg="0"/>
      <p:bldP spid="21" grpId="0" autoUpdateAnimBg="0"/>
      <p:bldP spid="23" grpId="0" autoUpdateAnimBg="0"/>
      <p:bldP spid="25" grpId="0" autoUpdateAnimBg="0"/>
      <p:bldP spid="27" grpId="0" autoUpdateAnimBg="0"/>
      <p:bldP spid="29" grpId="0" autoUpdateAnimBg="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9144000" cy="762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9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grpSp>
        <p:nvGrpSpPr>
          <p:cNvPr id="2" name="组合 8"/>
          <p:cNvGrpSpPr>
            <a:grpSpLocks/>
          </p:cNvGrpSpPr>
          <p:nvPr/>
        </p:nvGrpSpPr>
        <p:grpSpPr bwMode="auto">
          <a:xfrm>
            <a:off x="-1588" y="6450013"/>
            <a:ext cx="9145588" cy="431800"/>
            <a:chOff x="-2241" y="6450568"/>
            <a:chExt cx="9146241" cy="430887"/>
          </a:xfrm>
        </p:grpSpPr>
        <p:sp>
          <p:nvSpPr>
            <p:cNvPr id="10" name="矩形​​ 9"/>
            <p:cNvSpPr/>
            <p:nvPr/>
          </p:nvSpPr>
          <p:spPr>
            <a:xfrm>
              <a:off x="-2241" y="6468960"/>
              <a:ext cx="9144000" cy="381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8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sp>
          <p:nvSpPr>
            <p:cNvPr id="3085" name="TextBox 10"/>
            <p:cNvSpPr txBox="1">
              <a:spLocks noChangeArrowheads="1"/>
            </p:cNvSpPr>
            <p:nvPr/>
          </p:nvSpPr>
          <p:spPr bwMode="auto">
            <a:xfrm>
              <a:off x="8965" y="6491662"/>
              <a:ext cx="3346598" cy="307777"/>
            </a:xfrm>
            <a:prstGeom prst="rect">
              <a:avLst/>
            </a:prstGeom>
            <a:noFill/>
            <a:ln w="9525">
              <a:noFill/>
              <a:miter lim="800000"/>
              <a:headEnd/>
              <a:tailEnd/>
            </a:ln>
          </p:spPr>
          <p:txBody>
            <a:bodyPr>
              <a:spAutoFit/>
            </a:bodyPr>
            <a:lstStyle/>
            <a:p>
              <a:r>
                <a:rPr lang="en-US" altLang="zh-CN" sz="1400">
                  <a:solidFill>
                    <a:srgbClr val="000000"/>
                  </a:solidFill>
                  <a:latin typeface="Times New Roman" pitchFamily="18" charset="0"/>
                  <a:cs typeface="Times New Roman" pitchFamily="18" charset="0"/>
                </a:rPr>
                <a:t>Copyright @ Fang Shonvon,2011</a:t>
              </a:r>
              <a:endParaRPr lang="zh-CN" altLang="en-US" sz="1400">
                <a:solidFill>
                  <a:srgbClr val="000000"/>
                </a:solidFill>
                <a:latin typeface="Times New Roman" pitchFamily="18" charset="0"/>
                <a:ea typeface="宋体" charset="-122"/>
                <a:cs typeface="Times New Roman" pitchFamily="18" charset="0"/>
              </a:endParaRPr>
            </a:p>
          </p:txBody>
        </p:sp>
        <p:sp>
          <p:nvSpPr>
            <p:cNvPr id="3086" name="矩形​​ 11"/>
            <p:cNvSpPr>
              <a:spLocks noChangeArrowheads="1"/>
            </p:cNvSpPr>
            <p:nvPr/>
          </p:nvSpPr>
          <p:spPr bwMode="auto">
            <a:xfrm>
              <a:off x="4572000" y="6450568"/>
              <a:ext cx="4572000" cy="430887"/>
            </a:xfrm>
            <a:prstGeom prst="rect">
              <a:avLst/>
            </a:prstGeom>
            <a:noFill/>
            <a:ln w="9525">
              <a:noFill/>
              <a:miter lim="800000"/>
              <a:headEnd/>
              <a:tailEnd/>
            </a:ln>
          </p:spPr>
          <p:txBody>
            <a:bodyPr>
              <a:spAutoFit/>
            </a:bodyPr>
            <a:lstStyle/>
            <a:p>
              <a:r>
                <a:rPr lang="de-DE" altLang="zh-CN" sz="1100">
                  <a:solidFill>
                    <a:srgbClr val="000000"/>
                  </a:solidFill>
                  <a:latin typeface="微软雅黑" pitchFamily="34" charset="-122"/>
                </a:rPr>
                <a:t>Mechanische und electronnic Konstruktionsabteilung, Quzhou Hochschule für Technologie, Quzhou,324000</a:t>
              </a:r>
              <a:endParaRPr lang="zh-CN" altLang="en-US" sz="1100">
                <a:solidFill>
                  <a:srgbClr val="000000"/>
                </a:solidFill>
                <a:ea typeface="宋体" charset="-122"/>
              </a:endParaRPr>
            </a:p>
          </p:txBody>
        </p:sp>
      </p:grpSp>
      <p:sp>
        <p:nvSpPr>
          <p:cNvPr id="9" name="TextBox 8"/>
          <p:cNvSpPr txBox="1"/>
          <p:nvPr/>
        </p:nvSpPr>
        <p:spPr>
          <a:xfrm>
            <a:off x="1691680" y="107921"/>
            <a:ext cx="5760640" cy="584775"/>
          </a:xfrm>
          <a:prstGeom prst="rect">
            <a:avLst/>
          </a:prstGeom>
          <a:noFill/>
        </p:spPr>
        <p:txBody>
          <a:bodyPr wrap="square" rtlCol="0">
            <a:spAutoFit/>
          </a:bodyPr>
          <a:lstStyle/>
          <a:p>
            <a:pPr algn="ct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活动二 </a:t>
            </a: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奔驰</a:t>
            </a: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汽车</a:t>
            </a:r>
            <a:endPar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endParaRPr>
          </a:p>
        </p:txBody>
      </p:sp>
      <p:pic>
        <p:nvPicPr>
          <p:cNvPr id="36866" name="Picture 2" descr="313456906"/>
          <p:cNvPicPr>
            <a:picLocks noChangeAspect="1" noChangeArrowheads="1"/>
          </p:cNvPicPr>
          <p:nvPr/>
        </p:nvPicPr>
        <p:blipFill>
          <a:blip r:embed="rId2" cstate="print"/>
          <a:srcRect l="5893" r="3357"/>
          <a:stretch>
            <a:fillRect/>
          </a:stretch>
        </p:blipFill>
        <p:spPr bwMode="auto">
          <a:xfrm>
            <a:off x="251520" y="1484784"/>
            <a:ext cx="5544616" cy="4032448"/>
          </a:xfrm>
          <a:prstGeom prst="rect">
            <a:avLst/>
          </a:prstGeom>
          <a:noFill/>
          <a:ln w="9525">
            <a:noFill/>
            <a:miter lim="800000"/>
            <a:headEnd/>
            <a:tailEnd/>
          </a:ln>
        </p:spPr>
      </p:pic>
      <p:sp>
        <p:nvSpPr>
          <p:cNvPr id="30" name="矩形 29"/>
          <p:cNvSpPr/>
          <p:nvPr/>
        </p:nvSpPr>
        <p:spPr>
          <a:xfrm>
            <a:off x="1475656" y="5661248"/>
            <a:ext cx="2629246" cy="400110"/>
          </a:xfrm>
          <a:prstGeom prst="rect">
            <a:avLst/>
          </a:prstGeom>
        </p:spPr>
        <p:txBody>
          <a:bodyPr wrap="none">
            <a:spAutoFit/>
          </a:bodyPr>
          <a:lstStyle/>
          <a:p>
            <a:r>
              <a:rPr lang="zh-CN" altLang="zh-CN" dirty="0" smtClean="0">
                <a:latin typeface="Adobe 仿宋 Std R" pitchFamily="18" charset="-122"/>
                <a:ea typeface="Adobe 仿宋 Std R" pitchFamily="18" charset="-122"/>
              </a:rPr>
              <a:t>奔驰 </a:t>
            </a:r>
            <a:r>
              <a:rPr lang="en-US" altLang="zh-CN" dirty="0" smtClean="0">
                <a:latin typeface="Adobe 仿宋 Std R" pitchFamily="18" charset="-122"/>
                <a:ea typeface="Adobe 仿宋 Std R" pitchFamily="18" charset="-122"/>
              </a:rPr>
              <a:t>C55 Coupe</a:t>
            </a:r>
            <a:r>
              <a:rPr lang="zh-CN" altLang="zh-CN" dirty="0" smtClean="0">
                <a:latin typeface="Adobe 仿宋 Std R" pitchFamily="18" charset="-122"/>
                <a:ea typeface="Adobe 仿宋 Std R" pitchFamily="18" charset="-122"/>
              </a:rPr>
              <a:t>车型</a:t>
            </a:r>
            <a:endParaRPr lang="zh-CN" altLang="en-US" dirty="0">
              <a:latin typeface="Adobe 仿宋 Std R" pitchFamily="18" charset="-122"/>
              <a:ea typeface="Adobe 仿宋 Std R" pitchFamily="18" charset="-122"/>
            </a:endParaRPr>
          </a:p>
        </p:txBody>
      </p:sp>
      <p:grpSp>
        <p:nvGrpSpPr>
          <p:cNvPr id="31" name="Group 2"/>
          <p:cNvGrpSpPr>
            <a:grpSpLocks/>
          </p:cNvGrpSpPr>
          <p:nvPr/>
        </p:nvGrpSpPr>
        <p:grpSpPr bwMode="auto">
          <a:xfrm>
            <a:off x="6084168" y="908720"/>
            <a:ext cx="2808312" cy="5328592"/>
            <a:chOff x="529" y="856"/>
            <a:chExt cx="1584" cy="3125"/>
          </a:xfrm>
        </p:grpSpPr>
        <p:pic>
          <p:nvPicPr>
            <p:cNvPr id="32" name="Picture 3"/>
            <p:cNvPicPr>
              <a:picLocks noChangeAspect="1" noChangeArrowheads="1"/>
            </p:cNvPicPr>
            <p:nvPr/>
          </p:nvPicPr>
          <p:blipFill>
            <a:blip r:embed="rId3" cstate="print"/>
            <a:srcRect l="21472" t="28754" r="57945" b="26753"/>
            <a:stretch>
              <a:fillRect/>
            </a:stretch>
          </p:blipFill>
          <p:spPr bwMode="auto">
            <a:xfrm>
              <a:off x="529" y="856"/>
              <a:ext cx="1584" cy="2954"/>
            </a:xfrm>
            <a:prstGeom prst="rect">
              <a:avLst/>
            </a:prstGeom>
            <a:noFill/>
            <a:ln w="9525">
              <a:solidFill>
                <a:schemeClr val="tx1"/>
              </a:solidFill>
              <a:miter lim="800000"/>
              <a:headEnd/>
              <a:tailEnd/>
            </a:ln>
            <a:effectLst>
              <a:prstShdw prst="shdw13" dist="53882" dir="13500000">
                <a:schemeClr val="bg2"/>
              </a:prstShdw>
            </a:effectLst>
          </p:spPr>
        </p:pic>
        <p:sp>
          <p:nvSpPr>
            <p:cNvPr id="33" name="Text Box 4"/>
            <p:cNvSpPr txBox="1">
              <a:spLocks noChangeArrowheads="1"/>
            </p:cNvSpPr>
            <p:nvPr/>
          </p:nvSpPr>
          <p:spPr bwMode="auto">
            <a:xfrm>
              <a:off x="616" y="3808"/>
              <a:ext cx="1440" cy="173"/>
            </a:xfrm>
            <a:prstGeom prst="rect">
              <a:avLst/>
            </a:prstGeom>
            <a:noFill/>
            <a:ln w="9525">
              <a:noFill/>
              <a:miter lim="800000"/>
              <a:headEnd/>
              <a:tailEnd/>
            </a:ln>
            <a:effectLst/>
          </p:spPr>
          <p:txBody>
            <a:bodyPr>
              <a:spAutoFit/>
            </a:bodyPr>
            <a:lstStyle/>
            <a:p>
              <a:pPr eaLnBrk="0" hangingPunct="0">
                <a:spcBef>
                  <a:spcPct val="50000"/>
                </a:spcBef>
              </a:pPr>
              <a:r>
                <a:rPr lang="en-GB" altLang="zh-TW" sz="1200" b="1" i="1" dirty="0">
                  <a:solidFill>
                    <a:schemeClr val="tx1"/>
                  </a:solidFill>
                  <a:ea typeface="PMingLiU" pitchFamily="18" charset="-120"/>
                </a:rPr>
                <a:t>Trademark registration 0f 1911</a:t>
              </a:r>
              <a:endParaRPr lang="en-GB" altLang="zh-TW" sz="2400" dirty="0">
                <a:solidFill>
                  <a:schemeClr val="tx1"/>
                </a:solidFill>
                <a:ea typeface="PMingLiU" pitchFamily="18" charset="-120"/>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0-#ppt_w/2"/>
                                          </p:val>
                                        </p:tav>
                                        <p:tav tm="100000">
                                          <p:val>
                                            <p:strVal val="#ppt_x"/>
                                          </p:val>
                                        </p:tav>
                                      </p:tavLst>
                                    </p:anim>
                                    <p:anim calcmode="lin" valueType="num">
                                      <p:cBhvr additive="base">
                                        <p:cTn id="8" dur="500" fill="hold"/>
                                        <p:tgtEl>
                                          <p:spTgt spid="3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8" name="Picture 2" descr="http://wenwen.soso.com/p/20090712/20090712134634-1341903440.jpg"/>
          <p:cNvPicPr>
            <a:picLocks noChangeAspect="1" noChangeArrowheads="1"/>
          </p:cNvPicPr>
          <p:nvPr/>
        </p:nvPicPr>
        <p:blipFill>
          <a:blip r:embed="rId2" cstate="print"/>
          <a:srcRect l="4298" r="12943"/>
          <a:stretch>
            <a:fillRect/>
          </a:stretch>
        </p:blipFill>
        <p:spPr bwMode="auto">
          <a:xfrm>
            <a:off x="0" y="1988840"/>
            <a:ext cx="4067944" cy="2457716"/>
          </a:xfrm>
          <a:prstGeom prst="rect">
            <a:avLst/>
          </a:prstGeom>
          <a:noFill/>
        </p:spPr>
      </p:pic>
      <p:sp>
        <p:nvSpPr>
          <p:cNvPr id="8" name="矩形​​ 7"/>
          <p:cNvSpPr/>
          <p:nvPr/>
        </p:nvSpPr>
        <p:spPr>
          <a:xfrm>
            <a:off x="0" y="0"/>
            <a:ext cx="9144000" cy="762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9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grpSp>
        <p:nvGrpSpPr>
          <p:cNvPr id="2" name="组合 8"/>
          <p:cNvGrpSpPr>
            <a:grpSpLocks/>
          </p:cNvGrpSpPr>
          <p:nvPr/>
        </p:nvGrpSpPr>
        <p:grpSpPr bwMode="auto">
          <a:xfrm>
            <a:off x="-1588" y="6450013"/>
            <a:ext cx="9145588" cy="431800"/>
            <a:chOff x="-2241" y="6450568"/>
            <a:chExt cx="9146241" cy="430887"/>
          </a:xfrm>
        </p:grpSpPr>
        <p:sp>
          <p:nvSpPr>
            <p:cNvPr id="10" name="矩形​​ 9"/>
            <p:cNvSpPr/>
            <p:nvPr/>
          </p:nvSpPr>
          <p:spPr>
            <a:xfrm>
              <a:off x="-2241" y="6468960"/>
              <a:ext cx="9144000" cy="381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8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sp>
          <p:nvSpPr>
            <p:cNvPr id="3085" name="TextBox 10"/>
            <p:cNvSpPr txBox="1">
              <a:spLocks noChangeArrowheads="1"/>
            </p:cNvSpPr>
            <p:nvPr/>
          </p:nvSpPr>
          <p:spPr bwMode="auto">
            <a:xfrm>
              <a:off x="8965" y="6491662"/>
              <a:ext cx="3346598" cy="307777"/>
            </a:xfrm>
            <a:prstGeom prst="rect">
              <a:avLst/>
            </a:prstGeom>
            <a:noFill/>
            <a:ln w="9525">
              <a:noFill/>
              <a:miter lim="800000"/>
              <a:headEnd/>
              <a:tailEnd/>
            </a:ln>
          </p:spPr>
          <p:txBody>
            <a:bodyPr>
              <a:spAutoFit/>
            </a:bodyPr>
            <a:lstStyle/>
            <a:p>
              <a:r>
                <a:rPr lang="en-US" altLang="zh-CN" sz="1400">
                  <a:solidFill>
                    <a:srgbClr val="000000"/>
                  </a:solidFill>
                  <a:latin typeface="Times New Roman" pitchFamily="18" charset="0"/>
                  <a:cs typeface="Times New Roman" pitchFamily="18" charset="0"/>
                </a:rPr>
                <a:t>Copyright @ Fang Shonvon,2011</a:t>
              </a:r>
              <a:endParaRPr lang="zh-CN" altLang="en-US" sz="1400">
                <a:solidFill>
                  <a:srgbClr val="000000"/>
                </a:solidFill>
                <a:latin typeface="Times New Roman" pitchFamily="18" charset="0"/>
                <a:ea typeface="宋体" charset="-122"/>
                <a:cs typeface="Times New Roman" pitchFamily="18" charset="0"/>
              </a:endParaRPr>
            </a:p>
          </p:txBody>
        </p:sp>
        <p:sp>
          <p:nvSpPr>
            <p:cNvPr id="3086" name="矩形​​ 11"/>
            <p:cNvSpPr>
              <a:spLocks noChangeArrowheads="1"/>
            </p:cNvSpPr>
            <p:nvPr/>
          </p:nvSpPr>
          <p:spPr bwMode="auto">
            <a:xfrm>
              <a:off x="4572000" y="6450568"/>
              <a:ext cx="4572000" cy="430887"/>
            </a:xfrm>
            <a:prstGeom prst="rect">
              <a:avLst/>
            </a:prstGeom>
            <a:noFill/>
            <a:ln w="9525">
              <a:noFill/>
              <a:miter lim="800000"/>
              <a:headEnd/>
              <a:tailEnd/>
            </a:ln>
          </p:spPr>
          <p:txBody>
            <a:bodyPr>
              <a:spAutoFit/>
            </a:bodyPr>
            <a:lstStyle/>
            <a:p>
              <a:r>
                <a:rPr lang="de-DE" altLang="zh-CN" sz="1100">
                  <a:solidFill>
                    <a:srgbClr val="000000"/>
                  </a:solidFill>
                  <a:latin typeface="微软雅黑" pitchFamily="34" charset="-122"/>
                </a:rPr>
                <a:t>Mechanische und electronnic Konstruktionsabteilung, Quzhou Hochschule für Technologie, Quzhou,324000</a:t>
              </a:r>
              <a:endParaRPr lang="zh-CN" altLang="en-US" sz="1100">
                <a:solidFill>
                  <a:srgbClr val="000000"/>
                </a:solidFill>
                <a:ea typeface="宋体" charset="-122"/>
              </a:endParaRPr>
            </a:p>
          </p:txBody>
        </p:sp>
      </p:grpSp>
      <p:sp>
        <p:nvSpPr>
          <p:cNvPr id="9" name="TextBox 8"/>
          <p:cNvSpPr txBox="1"/>
          <p:nvPr/>
        </p:nvSpPr>
        <p:spPr>
          <a:xfrm>
            <a:off x="1691680" y="107921"/>
            <a:ext cx="5760640" cy="584775"/>
          </a:xfrm>
          <a:prstGeom prst="rect">
            <a:avLst/>
          </a:prstGeom>
          <a:noFill/>
        </p:spPr>
        <p:txBody>
          <a:bodyPr wrap="square" rtlCol="0">
            <a:spAutoFit/>
          </a:bodyPr>
          <a:lstStyle/>
          <a:p>
            <a:pPr algn="ct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活动二 </a:t>
            </a: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奔驰</a:t>
            </a: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汽车</a:t>
            </a:r>
            <a:endPar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endParaRPr>
          </a:p>
        </p:txBody>
      </p:sp>
      <p:sp>
        <p:nvSpPr>
          <p:cNvPr id="13" name="矩形 12"/>
          <p:cNvSpPr/>
          <p:nvPr/>
        </p:nvSpPr>
        <p:spPr>
          <a:xfrm>
            <a:off x="3923928" y="836712"/>
            <a:ext cx="5220072" cy="5509200"/>
          </a:xfrm>
          <a:prstGeom prst="rect">
            <a:avLst/>
          </a:prstGeom>
        </p:spPr>
        <p:txBody>
          <a:bodyPr wrap="square">
            <a:spAutoFit/>
          </a:bodyPr>
          <a:lstStyle/>
          <a:p>
            <a:r>
              <a:rPr lang="en-US" altLang="zh-CN" sz="2200" dirty="0" smtClean="0">
                <a:solidFill>
                  <a:srgbClr val="FF0000"/>
                </a:solidFill>
                <a:latin typeface="Adobe 仿宋 Std R" pitchFamily="18" charset="-122"/>
                <a:ea typeface="Adobe 仿宋 Std R" pitchFamily="18" charset="-122"/>
              </a:rPr>
              <a:t>1986</a:t>
            </a:r>
            <a:r>
              <a:rPr lang="zh-CN" altLang="zh-CN" sz="2200" dirty="0" smtClean="0">
                <a:solidFill>
                  <a:srgbClr val="FF0000"/>
                </a:solidFill>
                <a:latin typeface="Adobe 仿宋 Std R" pitchFamily="18" charset="-122"/>
                <a:ea typeface="Adobe 仿宋 Std R" pitchFamily="18" charset="-122"/>
              </a:rPr>
              <a:t>年</a:t>
            </a:r>
            <a:r>
              <a:rPr lang="zh-CN" altLang="zh-CN" sz="2200" dirty="0" smtClean="0">
                <a:latin typeface="Adobe 仿宋 Std R" pitchFamily="18" charset="-122"/>
                <a:ea typeface="Adobe 仿宋 Std R" pitchFamily="18" charset="-122"/>
              </a:rPr>
              <a:t>，</a:t>
            </a:r>
            <a:r>
              <a:rPr lang="zh-CN" altLang="zh-CN" sz="2200" dirty="0" smtClean="0">
                <a:solidFill>
                  <a:srgbClr val="FF0000"/>
                </a:solidFill>
                <a:latin typeface="Adobe 仿宋 Std R" pitchFamily="18" charset="-122"/>
                <a:ea typeface="Adobe 仿宋 Std R" pitchFamily="18" charset="-122"/>
              </a:rPr>
              <a:t>梅赛德斯</a:t>
            </a:r>
            <a:r>
              <a:rPr lang="en-US" altLang="zh-CN" sz="2200" dirty="0" smtClean="0">
                <a:solidFill>
                  <a:srgbClr val="FF0000"/>
                </a:solidFill>
                <a:latin typeface="Adobe 仿宋 Std R" pitchFamily="18" charset="-122"/>
                <a:ea typeface="Adobe 仿宋 Std R" pitchFamily="18" charset="-122"/>
              </a:rPr>
              <a:t>-</a:t>
            </a:r>
            <a:r>
              <a:rPr lang="zh-CN" altLang="zh-CN" sz="2200" dirty="0" smtClean="0">
                <a:solidFill>
                  <a:srgbClr val="FF0000"/>
                </a:solidFill>
                <a:latin typeface="Adobe 仿宋 Std R" pitchFamily="18" charset="-122"/>
                <a:ea typeface="Adobe 仿宋 Std R" pitchFamily="18" charset="-122"/>
              </a:rPr>
              <a:t>奔驰</a:t>
            </a:r>
            <a:r>
              <a:rPr lang="en-US" altLang="zh-CN" sz="2200" dirty="0" smtClean="0">
                <a:solidFill>
                  <a:srgbClr val="FF0000"/>
                </a:solidFill>
                <a:latin typeface="Adobe 仿宋 Std R" pitchFamily="18" charset="-122"/>
                <a:ea typeface="Adobe 仿宋 Std R" pitchFamily="18" charset="-122"/>
              </a:rPr>
              <a:t>(</a:t>
            </a:r>
            <a:r>
              <a:rPr lang="zh-CN" altLang="zh-CN" sz="2200" dirty="0" smtClean="0">
                <a:solidFill>
                  <a:srgbClr val="FF0000"/>
                </a:solidFill>
                <a:latin typeface="Adobe 仿宋 Std R" pitchFamily="18" charset="-122"/>
                <a:ea typeface="Adobe 仿宋 Std R" pitchFamily="18" charset="-122"/>
              </a:rPr>
              <a:t>中国</a:t>
            </a:r>
            <a:r>
              <a:rPr lang="en-US" altLang="zh-CN" sz="2200" dirty="0" smtClean="0">
                <a:solidFill>
                  <a:srgbClr val="FF0000"/>
                </a:solidFill>
                <a:latin typeface="Adobe 仿宋 Std R" pitchFamily="18" charset="-122"/>
                <a:ea typeface="Adobe 仿宋 Std R" pitchFamily="18" charset="-122"/>
              </a:rPr>
              <a:t>)</a:t>
            </a:r>
            <a:r>
              <a:rPr lang="zh-CN" altLang="zh-CN" sz="2200" dirty="0" smtClean="0">
                <a:solidFill>
                  <a:srgbClr val="FF0000"/>
                </a:solidFill>
                <a:latin typeface="Adobe 仿宋 Std R" pitchFamily="18" charset="-122"/>
                <a:ea typeface="Adobe 仿宋 Std R" pitchFamily="18" charset="-122"/>
              </a:rPr>
              <a:t>有限公司</a:t>
            </a:r>
            <a:r>
              <a:rPr lang="zh-CN" altLang="zh-CN" sz="2200" dirty="0" smtClean="0">
                <a:latin typeface="Adobe 仿宋 Std R" pitchFamily="18" charset="-122"/>
                <a:ea typeface="Adobe 仿宋 Std R" pitchFamily="18" charset="-122"/>
              </a:rPr>
              <a:t>在</a:t>
            </a:r>
            <a:r>
              <a:rPr lang="zh-CN" altLang="zh-CN" sz="2200" dirty="0" smtClean="0">
                <a:solidFill>
                  <a:srgbClr val="FF0000"/>
                </a:solidFill>
                <a:latin typeface="Adobe 仿宋 Std R" pitchFamily="18" charset="-122"/>
                <a:ea typeface="Adobe 仿宋 Std R" pitchFamily="18" charset="-122"/>
              </a:rPr>
              <a:t>香港</a:t>
            </a:r>
            <a:r>
              <a:rPr lang="zh-CN" altLang="zh-CN" sz="2200" dirty="0" smtClean="0">
                <a:latin typeface="Adobe 仿宋 Std R" pitchFamily="18" charset="-122"/>
                <a:ea typeface="Adobe 仿宋 Std R" pitchFamily="18" charset="-122"/>
              </a:rPr>
              <a:t>成立。伴随梅赛德斯</a:t>
            </a:r>
            <a:r>
              <a:rPr lang="en-US" altLang="zh-CN" sz="2200" dirty="0" smtClean="0">
                <a:latin typeface="Adobe 仿宋 Std R" pitchFamily="18" charset="-122"/>
                <a:ea typeface="Adobe 仿宋 Std R" pitchFamily="18" charset="-122"/>
              </a:rPr>
              <a:t>-</a:t>
            </a:r>
            <a:r>
              <a:rPr lang="zh-CN" altLang="zh-CN" sz="2200" dirty="0" smtClean="0">
                <a:latin typeface="Adobe 仿宋 Std R" pitchFamily="18" charset="-122"/>
                <a:ea typeface="Adobe 仿宋 Std R" pitchFamily="18" charset="-122"/>
              </a:rPr>
              <a:t>奔驰中国业务的蒸蒸日上，</a:t>
            </a:r>
            <a:r>
              <a:rPr lang="en-US" altLang="zh-CN" sz="2200" dirty="0" smtClean="0">
                <a:latin typeface="Adobe 仿宋 Std R" pitchFamily="18" charset="-122"/>
                <a:ea typeface="Adobe 仿宋 Std R" pitchFamily="18" charset="-122"/>
              </a:rPr>
              <a:t>2006</a:t>
            </a:r>
            <a:r>
              <a:rPr lang="zh-CN" altLang="zh-CN" sz="2200" dirty="0" smtClean="0">
                <a:latin typeface="Adobe 仿宋 Std R" pitchFamily="18" charset="-122"/>
                <a:ea typeface="Adobe 仿宋 Std R" pitchFamily="18" charset="-122"/>
              </a:rPr>
              <a:t>年，梅赛德斯</a:t>
            </a:r>
            <a:r>
              <a:rPr lang="en-US" altLang="zh-CN" sz="2200" dirty="0" smtClean="0">
                <a:latin typeface="Adobe 仿宋 Std R" pitchFamily="18" charset="-122"/>
                <a:ea typeface="Adobe 仿宋 Std R" pitchFamily="18" charset="-122"/>
              </a:rPr>
              <a:t>-</a:t>
            </a:r>
            <a:r>
              <a:rPr lang="zh-CN" altLang="zh-CN" sz="2200" dirty="0" smtClean="0">
                <a:latin typeface="Adobe 仿宋 Std R" pitchFamily="18" charset="-122"/>
                <a:ea typeface="Adobe 仿宋 Std R" pitchFamily="18" charset="-122"/>
              </a:rPr>
              <a:t>奔驰中国的总部迁至北京，同时公司也更名为梅赛德斯</a:t>
            </a:r>
            <a:r>
              <a:rPr lang="en-US" altLang="zh-CN" sz="2200" dirty="0" smtClean="0">
                <a:latin typeface="Adobe 仿宋 Std R" pitchFamily="18" charset="-122"/>
                <a:ea typeface="Adobe 仿宋 Std R" pitchFamily="18" charset="-122"/>
              </a:rPr>
              <a:t>-</a:t>
            </a:r>
            <a:r>
              <a:rPr lang="zh-CN" altLang="zh-CN" sz="2200" dirty="0" smtClean="0">
                <a:latin typeface="Adobe 仿宋 Std R" pitchFamily="18" charset="-122"/>
                <a:ea typeface="Adobe 仿宋 Std R" pitchFamily="18" charset="-122"/>
              </a:rPr>
              <a:t>奔驰</a:t>
            </a:r>
            <a:r>
              <a:rPr lang="en-US" altLang="zh-CN" sz="2200" dirty="0" smtClean="0">
                <a:latin typeface="Adobe 仿宋 Std R" pitchFamily="18" charset="-122"/>
                <a:ea typeface="Adobe 仿宋 Std R" pitchFamily="18" charset="-122"/>
              </a:rPr>
              <a:t>(</a:t>
            </a:r>
            <a:r>
              <a:rPr lang="zh-CN" altLang="zh-CN" sz="2200" dirty="0" smtClean="0">
                <a:latin typeface="Adobe 仿宋 Std R" pitchFamily="18" charset="-122"/>
                <a:ea typeface="Adobe 仿宋 Std R" pitchFamily="18" charset="-122"/>
              </a:rPr>
              <a:t>中国</a:t>
            </a:r>
            <a:r>
              <a:rPr lang="en-US" altLang="zh-CN" sz="2200" dirty="0" smtClean="0">
                <a:latin typeface="Adobe 仿宋 Std R" pitchFamily="18" charset="-122"/>
                <a:ea typeface="Adobe 仿宋 Std R" pitchFamily="18" charset="-122"/>
              </a:rPr>
              <a:t>)</a:t>
            </a:r>
            <a:r>
              <a:rPr lang="zh-CN" altLang="zh-CN" sz="2200" dirty="0" smtClean="0">
                <a:latin typeface="Adobe 仿宋 Std R" pitchFamily="18" charset="-122"/>
                <a:ea typeface="Adobe 仿宋 Std R" pitchFamily="18" charset="-122"/>
              </a:rPr>
              <a:t>汽车销售有限公司</a:t>
            </a:r>
            <a:r>
              <a:rPr lang="en-US" altLang="zh-CN" sz="2200" dirty="0" smtClean="0">
                <a:latin typeface="Adobe 仿宋 Std R" pitchFamily="18" charset="-122"/>
                <a:ea typeface="Adobe 仿宋 Std R" pitchFamily="18" charset="-122"/>
              </a:rPr>
              <a:t>(</a:t>
            </a:r>
            <a:r>
              <a:rPr lang="zh-CN" altLang="zh-CN" sz="2200" dirty="0" smtClean="0">
                <a:latin typeface="Adobe 仿宋 Std R" pitchFamily="18" charset="-122"/>
                <a:ea typeface="Adobe 仿宋 Std R" pitchFamily="18" charset="-122"/>
              </a:rPr>
              <a:t>以下简称奔驰中国</a:t>
            </a:r>
            <a:r>
              <a:rPr lang="en-US" altLang="zh-CN" sz="2200" dirty="0" smtClean="0">
                <a:latin typeface="Adobe 仿宋 Std R" pitchFamily="18" charset="-122"/>
                <a:ea typeface="Adobe 仿宋 Std R" pitchFamily="18" charset="-122"/>
              </a:rPr>
              <a:t>)</a:t>
            </a:r>
            <a:r>
              <a:rPr lang="zh-CN" altLang="zh-CN" sz="2200" dirty="0" smtClean="0">
                <a:latin typeface="Adobe 仿宋 Std R" pitchFamily="18" charset="-122"/>
                <a:ea typeface="Adobe 仿宋 Std R" pitchFamily="18" charset="-122"/>
              </a:rPr>
              <a:t>，拥有在中国大陆以及香港和澳门特别行政区销售梅赛德斯汽车集团旗下产品的所有经销权</a:t>
            </a:r>
            <a:r>
              <a:rPr lang="zh-CN" altLang="zh-CN" sz="2200" dirty="0" smtClean="0">
                <a:latin typeface="Adobe 仿宋 Std R" pitchFamily="18" charset="-122"/>
                <a:ea typeface="Adobe 仿宋 Std R" pitchFamily="18" charset="-122"/>
              </a:rPr>
              <a:t>。</a:t>
            </a:r>
            <a:endParaRPr lang="en-US" altLang="zh-CN" sz="2200" dirty="0" smtClean="0">
              <a:latin typeface="Adobe 仿宋 Std R" pitchFamily="18" charset="-122"/>
              <a:ea typeface="Adobe 仿宋 Std R" pitchFamily="18" charset="-122"/>
            </a:endParaRPr>
          </a:p>
          <a:p>
            <a:r>
              <a:rPr lang="zh-CN" altLang="en-US" sz="2200" dirty="0" smtClean="0">
                <a:latin typeface="Adobe 仿宋 Std R" pitchFamily="18" charset="-122"/>
                <a:ea typeface="Adobe 仿宋 Std R" pitchFamily="18" charset="-122"/>
              </a:rPr>
              <a:t>北京奔驰汽车有限公司简称</a:t>
            </a:r>
            <a:r>
              <a:rPr lang="zh-CN" altLang="en-US" sz="2200" dirty="0" smtClean="0">
                <a:solidFill>
                  <a:srgbClr val="FF0000"/>
                </a:solidFill>
                <a:latin typeface="Adobe 仿宋 Std R" pitchFamily="18" charset="-122"/>
                <a:ea typeface="Adobe 仿宋 Std R" pitchFamily="18" charset="-122"/>
              </a:rPr>
              <a:t>北京奔驰</a:t>
            </a:r>
            <a:r>
              <a:rPr lang="zh-CN" altLang="en-US" sz="2200" dirty="0" smtClean="0">
                <a:latin typeface="Adobe 仿宋 Std R" pitchFamily="18" charset="-122"/>
                <a:ea typeface="Adobe 仿宋 Std R" pitchFamily="18" charset="-122"/>
              </a:rPr>
              <a:t>，成立于</a:t>
            </a:r>
            <a:r>
              <a:rPr lang="en-US" altLang="zh-CN" sz="2200" dirty="0" smtClean="0">
                <a:solidFill>
                  <a:srgbClr val="FF0000"/>
                </a:solidFill>
                <a:latin typeface="Adobe 仿宋 Std R" pitchFamily="18" charset="-122"/>
                <a:ea typeface="Adobe 仿宋 Std R" pitchFamily="18" charset="-122"/>
              </a:rPr>
              <a:t>2005</a:t>
            </a:r>
            <a:r>
              <a:rPr lang="zh-CN" altLang="en-US" sz="2200" dirty="0" smtClean="0">
                <a:solidFill>
                  <a:srgbClr val="FF0000"/>
                </a:solidFill>
                <a:latin typeface="Adobe 仿宋 Std R" pitchFamily="18" charset="-122"/>
                <a:ea typeface="Adobe 仿宋 Std R" pitchFamily="18" charset="-122"/>
              </a:rPr>
              <a:t>年</a:t>
            </a:r>
            <a:r>
              <a:rPr lang="en-US" altLang="zh-CN" sz="2200" dirty="0" smtClean="0">
                <a:solidFill>
                  <a:srgbClr val="FF0000"/>
                </a:solidFill>
                <a:latin typeface="Adobe 仿宋 Std R" pitchFamily="18" charset="-122"/>
                <a:ea typeface="Adobe 仿宋 Std R" pitchFamily="18" charset="-122"/>
              </a:rPr>
              <a:t>6</a:t>
            </a:r>
            <a:r>
              <a:rPr lang="zh-CN" altLang="en-US" sz="2200" dirty="0" smtClean="0">
                <a:solidFill>
                  <a:srgbClr val="FF0000"/>
                </a:solidFill>
                <a:latin typeface="Adobe 仿宋 Std R" pitchFamily="18" charset="-122"/>
                <a:ea typeface="Adobe 仿宋 Std R" pitchFamily="18" charset="-122"/>
              </a:rPr>
              <a:t>月</a:t>
            </a:r>
            <a:r>
              <a:rPr lang="zh-CN" altLang="en-US" sz="2200" dirty="0" smtClean="0">
                <a:latin typeface="Adobe 仿宋 Std R" pitchFamily="18" charset="-122"/>
                <a:ea typeface="Adobe 仿宋 Std R" pitchFamily="18" charset="-122"/>
              </a:rPr>
              <a:t>，由北京汽车工业控股有限责任公司、戴姆勒</a:t>
            </a:r>
            <a:r>
              <a:rPr lang="en-US" altLang="zh-CN" sz="2200" dirty="0" smtClean="0">
                <a:latin typeface="Adobe 仿宋 Std R" pitchFamily="18" charset="-122"/>
                <a:ea typeface="Adobe 仿宋 Std R" pitchFamily="18" charset="-122"/>
              </a:rPr>
              <a:t>·</a:t>
            </a:r>
            <a:r>
              <a:rPr lang="zh-CN" altLang="en-US" sz="2200" dirty="0" smtClean="0">
                <a:latin typeface="Adobe 仿宋 Std R" pitchFamily="18" charset="-122"/>
                <a:ea typeface="Adobe 仿宋 Std R" pitchFamily="18" charset="-122"/>
              </a:rPr>
              <a:t>克莱斯勒股份有限公司和戴姆勒</a:t>
            </a:r>
            <a:r>
              <a:rPr lang="en-US" altLang="zh-CN" sz="2200" dirty="0" smtClean="0">
                <a:latin typeface="Adobe 仿宋 Std R" pitchFamily="18" charset="-122"/>
                <a:ea typeface="Adobe 仿宋 Std R" pitchFamily="18" charset="-122"/>
              </a:rPr>
              <a:t>·</a:t>
            </a:r>
            <a:r>
              <a:rPr lang="zh-CN" altLang="en-US" sz="2200" dirty="0" smtClean="0">
                <a:latin typeface="Adobe 仿宋 Std R" pitchFamily="18" charset="-122"/>
                <a:ea typeface="Adobe 仿宋 Std R" pitchFamily="18" charset="-122"/>
              </a:rPr>
              <a:t>克莱斯勒（中国）投资有限公司共同出资组建的汽车制造公司，成立初时名为</a:t>
            </a:r>
            <a:r>
              <a:rPr lang="zh-CN" altLang="en-US" sz="2200" dirty="0" smtClean="0">
                <a:solidFill>
                  <a:srgbClr val="FF0000"/>
                </a:solidFill>
                <a:latin typeface="Adobe 仿宋 Std R" pitchFamily="18" charset="-122"/>
                <a:ea typeface="Adobe 仿宋 Std R" pitchFamily="18" charset="-122"/>
              </a:rPr>
              <a:t>北京奔驰</a:t>
            </a:r>
            <a:r>
              <a:rPr lang="en-US" altLang="zh-CN" sz="2200" dirty="0" smtClean="0">
                <a:solidFill>
                  <a:srgbClr val="FF0000"/>
                </a:solidFill>
                <a:latin typeface="Adobe 仿宋 Std R" pitchFamily="18" charset="-122"/>
                <a:ea typeface="Adobe 仿宋 Std R" pitchFamily="18" charset="-122"/>
              </a:rPr>
              <a:t>-</a:t>
            </a:r>
            <a:r>
              <a:rPr lang="zh-CN" altLang="en-US" sz="2200" dirty="0" smtClean="0">
                <a:solidFill>
                  <a:srgbClr val="FF0000"/>
                </a:solidFill>
                <a:latin typeface="Adobe 仿宋 Std R" pitchFamily="18" charset="-122"/>
                <a:ea typeface="Adobe 仿宋 Std R" pitchFamily="18" charset="-122"/>
              </a:rPr>
              <a:t>戴姆勒</a:t>
            </a:r>
            <a:r>
              <a:rPr lang="en-US" altLang="zh-CN" sz="2200" dirty="0" smtClean="0">
                <a:solidFill>
                  <a:srgbClr val="FF0000"/>
                </a:solidFill>
                <a:latin typeface="Adobe 仿宋 Std R" pitchFamily="18" charset="-122"/>
                <a:ea typeface="Adobe 仿宋 Std R" pitchFamily="18" charset="-122"/>
              </a:rPr>
              <a:t>·</a:t>
            </a:r>
            <a:r>
              <a:rPr lang="zh-CN" altLang="en-US" sz="2200" dirty="0" smtClean="0">
                <a:solidFill>
                  <a:srgbClr val="FF0000"/>
                </a:solidFill>
                <a:latin typeface="Adobe 仿宋 Std R" pitchFamily="18" charset="-122"/>
                <a:ea typeface="Adobe 仿宋 Std R" pitchFamily="18" charset="-122"/>
              </a:rPr>
              <a:t>克莱斯勒汽车有限公司</a:t>
            </a:r>
            <a:r>
              <a:rPr lang="zh-CN" altLang="en-US" sz="2200" dirty="0" smtClean="0">
                <a:latin typeface="Adobe 仿宋 Std R" pitchFamily="18" charset="-122"/>
                <a:ea typeface="Adobe 仿宋 Std R" pitchFamily="18" charset="-122"/>
              </a:rPr>
              <a:t>，其前身为</a:t>
            </a:r>
            <a:r>
              <a:rPr lang="zh-CN" altLang="en-US" sz="2200" dirty="0" smtClean="0">
                <a:solidFill>
                  <a:srgbClr val="FF0000"/>
                </a:solidFill>
                <a:latin typeface="Adobe 仿宋 Std R" pitchFamily="18" charset="-122"/>
                <a:ea typeface="Adobe 仿宋 Std R" pitchFamily="18" charset="-122"/>
              </a:rPr>
              <a:t>北京吉普汽车有限公司</a:t>
            </a:r>
            <a:r>
              <a:rPr lang="zh-CN" altLang="en-US" sz="2200" dirty="0" smtClean="0">
                <a:latin typeface="Adobe 仿宋 Std R" pitchFamily="18" charset="-122"/>
                <a:ea typeface="Adobe 仿宋 Std R" pitchFamily="18" charset="-122"/>
              </a:rPr>
              <a:t>。</a:t>
            </a:r>
            <a:endParaRPr lang="zh-CN" altLang="en-US" sz="2200" dirty="0">
              <a:latin typeface="Adobe 仿宋 Std R" pitchFamily="18" charset="-122"/>
              <a:ea typeface="Adobe 仿宋 Std R" pitchFamily="18" charset="-122"/>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9144000" cy="762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9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grpSp>
        <p:nvGrpSpPr>
          <p:cNvPr id="2" name="组合 8"/>
          <p:cNvGrpSpPr>
            <a:grpSpLocks/>
          </p:cNvGrpSpPr>
          <p:nvPr/>
        </p:nvGrpSpPr>
        <p:grpSpPr bwMode="auto">
          <a:xfrm>
            <a:off x="-1588" y="6450013"/>
            <a:ext cx="9145588" cy="431800"/>
            <a:chOff x="-2241" y="6450568"/>
            <a:chExt cx="9146241" cy="430887"/>
          </a:xfrm>
        </p:grpSpPr>
        <p:sp>
          <p:nvSpPr>
            <p:cNvPr id="10" name="矩形​​ 9"/>
            <p:cNvSpPr/>
            <p:nvPr/>
          </p:nvSpPr>
          <p:spPr>
            <a:xfrm>
              <a:off x="-2241" y="6468960"/>
              <a:ext cx="9144000" cy="381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8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sp>
          <p:nvSpPr>
            <p:cNvPr id="3085" name="TextBox 10"/>
            <p:cNvSpPr txBox="1">
              <a:spLocks noChangeArrowheads="1"/>
            </p:cNvSpPr>
            <p:nvPr/>
          </p:nvSpPr>
          <p:spPr bwMode="auto">
            <a:xfrm>
              <a:off x="8965" y="6491662"/>
              <a:ext cx="3346598" cy="307777"/>
            </a:xfrm>
            <a:prstGeom prst="rect">
              <a:avLst/>
            </a:prstGeom>
            <a:noFill/>
            <a:ln w="9525">
              <a:noFill/>
              <a:miter lim="800000"/>
              <a:headEnd/>
              <a:tailEnd/>
            </a:ln>
          </p:spPr>
          <p:txBody>
            <a:bodyPr>
              <a:spAutoFit/>
            </a:bodyPr>
            <a:lstStyle/>
            <a:p>
              <a:r>
                <a:rPr lang="en-US" altLang="zh-CN" sz="1400">
                  <a:solidFill>
                    <a:srgbClr val="000000"/>
                  </a:solidFill>
                  <a:latin typeface="Times New Roman" pitchFamily="18" charset="0"/>
                  <a:cs typeface="Times New Roman" pitchFamily="18" charset="0"/>
                </a:rPr>
                <a:t>Copyright @ Fang Shonvon,2011</a:t>
              </a:r>
              <a:endParaRPr lang="zh-CN" altLang="en-US" sz="1400">
                <a:solidFill>
                  <a:srgbClr val="000000"/>
                </a:solidFill>
                <a:latin typeface="Times New Roman" pitchFamily="18" charset="0"/>
                <a:ea typeface="宋体" charset="-122"/>
                <a:cs typeface="Times New Roman" pitchFamily="18" charset="0"/>
              </a:endParaRPr>
            </a:p>
          </p:txBody>
        </p:sp>
        <p:sp>
          <p:nvSpPr>
            <p:cNvPr id="3086" name="矩形​​ 11"/>
            <p:cNvSpPr>
              <a:spLocks noChangeArrowheads="1"/>
            </p:cNvSpPr>
            <p:nvPr/>
          </p:nvSpPr>
          <p:spPr bwMode="auto">
            <a:xfrm>
              <a:off x="4572000" y="6450568"/>
              <a:ext cx="4572000" cy="430887"/>
            </a:xfrm>
            <a:prstGeom prst="rect">
              <a:avLst/>
            </a:prstGeom>
            <a:noFill/>
            <a:ln w="9525">
              <a:noFill/>
              <a:miter lim="800000"/>
              <a:headEnd/>
              <a:tailEnd/>
            </a:ln>
          </p:spPr>
          <p:txBody>
            <a:bodyPr>
              <a:spAutoFit/>
            </a:bodyPr>
            <a:lstStyle/>
            <a:p>
              <a:r>
                <a:rPr lang="de-DE" altLang="zh-CN" sz="1100">
                  <a:solidFill>
                    <a:srgbClr val="000000"/>
                  </a:solidFill>
                  <a:latin typeface="微软雅黑" pitchFamily="34" charset="-122"/>
                </a:rPr>
                <a:t>Mechanische und electronnic Konstruktionsabteilung, Quzhou Hochschule für Technologie, Quzhou,324000</a:t>
              </a:r>
              <a:endParaRPr lang="zh-CN" altLang="en-US" sz="1100">
                <a:solidFill>
                  <a:srgbClr val="000000"/>
                </a:solidFill>
                <a:ea typeface="宋体" charset="-122"/>
              </a:endParaRPr>
            </a:p>
          </p:txBody>
        </p:sp>
      </p:grpSp>
      <p:sp>
        <p:nvSpPr>
          <p:cNvPr id="9" name="TextBox 8"/>
          <p:cNvSpPr txBox="1"/>
          <p:nvPr/>
        </p:nvSpPr>
        <p:spPr>
          <a:xfrm>
            <a:off x="1691680" y="107921"/>
            <a:ext cx="5760640" cy="584775"/>
          </a:xfrm>
          <a:prstGeom prst="rect">
            <a:avLst/>
          </a:prstGeom>
          <a:noFill/>
        </p:spPr>
        <p:txBody>
          <a:bodyPr wrap="square" rtlCol="0">
            <a:spAutoFit/>
          </a:bodyPr>
          <a:lstStyle/>
          <a:p>
            <a:pPr algn="ct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活动二 </a:t>
            </a: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奔驰</a:t>
            </a: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汽车</a:t>
            </a:r>
            <a:endPar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endParaRPr>
          </a:p>
        </p:txBody>
      </p:sp>
      <p:pic>
        <p:nvPicPr>
          <p:cNvPr id="38913" name="Picture 1"/>
          <p:cNvPicPr>
            <a:picLocks noChangeAspect="1" noChangeArrowheads="1"/>
          </p:cNvPicPr>
          <p:nvPr/>
        </p:nvPicPr>
        <p:blipFill>
          <a:blip r:embed="rId2" cstate="print"/>
          <a:srcRect l="2571" r="4880" b="-1028"/>
          <a:stretch>
            <a:fillRect/>
          </a:stretch>
        </p:blipFill>
        <p:spPr bwMode="auto">
          <a:xfrm>
            <a:off x="35496" y="1052736"/>
            <a:ext cx="9073008" cy="504056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9144000" cy="762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9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grpSp>
        <p:nvGrpSpPr>
          <p:cNvPr id="2" name="组合 8"/>
          <p:cNvGrpSpPr>
            <a:grpSpLocks/>
          </p:cNvGrpSpPr>
          <p:nvPr/>
        </p:nvGrpSpPr>
        <p:grpSpPr bwMode="auto">
          <a:xfrm>
            <a:off x="-1588" y="6450013"/>
            <a:ext cx="9145588" cy="431800"/>
            <a:chOff x="-2241" y="6450568"/>
            <a:chExt cx="9146241" cy="430887"/>
          </a:xfrm>
        </p:grpSpPr>
        <p:sp>
          <p:nvSpPr>
            <p:cNvPr id="10" name="矩形​​ 9"/>
            <p:cNvSpPr/>
            <p:nvPr/>
          </p:nvSpPr>
          <p:spPr>
            <a:xfrm>
              <a:off x="-2241" y="6468960"/>
              <a:ext cx="9144000" cy="381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8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sp>
          <p:nvSpPr>
            <p:cNvPr id="3085" name="TextBox 10"/>
            <p:cNvSpPr txBox="1">
              <a:spLocks noChangeArrowheads="1"/>
            </p:cNvSpPr>
            <p:nvPr/>
          </p:nvSpPr>
          <p:spPr bwMode="auto">
            <a:xfrm>
              <a:off x="8965" y="6491662"/>
              <a:ext cx="3346598" cy="307777"/>
            </a:xfrm>
            <a:prstGeom prst="rect">
              <a:avLst/>
            </a:prstGeom>
            <a:noFill/>
            <a:ln w="9525">
              <a:noFill/>
              <a:miter lim="800000"/>
              <a:headEnd/>
              <a:tailEnd/>
            </a:ln>
          </p:spPr>
          <p:txBody>
            <a:bodyPr>
              <a:spAutoFit/>
            </a:bodyPr>
            <a:lstStyle/>
            <a:p>
              <a:r>
                <a:rPr lang="en-US" altLang="zh-CN" sz="1400">
                  <a:solidFill>
                    <a:srgbClr val="000000"/>
                  </a:solidFill>
                  <a:latin typeface="Times New Roman" pitchFamily="18" charset="0"/>
                  <a:cs typeface="Times New Roman" pitchFamily="18" charset="0"/>
                </a:rPr>
                <a:t>Copyright @ Fang Shonvon,2011</a:t>
              </a:r>
              <a:endParaRPr lang="zh-CN" altLang="en-US" sz="1400">
                <a:solidFill>
                  <a:srgbClr val="000000"/>
                </a:solidFill>
                <a:latin typeface="Times New Roman" pitchFamily="18" charset="0"/>
                <a:ea typeface="宋体" charset="-122"/>
                <a:cs typeface="Times New Roman" pitchFamily="18" charset="0"/>
              </a:endParaRPr>
            </a:p>
          </p:txBody>
        </p:sp>
        <p:sp>
          <p:nvSpPr>
            <p:cNvPr id="3086" name="矩形​​ 11"/>
            <p:cNvSpPr>
              <a:spLocks noChangeArrowheads="1"/>
            </p:cNvSpPr>
            <p:nvPr/>
          </p:nvSpPr>
          <p:spPr bwMode="auto">
            <a:xfrm>
              <a:off x="4572000" y="6450568"/>
              <a:ext cx="4572000" cy="430887"/>
            </a:xfrm>
            <a:prstGeom prst="rect">
              <a:avLst/>
            </a:prstGeom>
            <a:noFill/>
            <a:ln w="9525">
              <a:noFill/>
              <a:miter lim="800000"/>
              <a:headEnd/>
              <a:tailEnd/>
            </a:ln>
          </p:spPr>
          <p:txBody>
            <a:bodyPr>
              <a:spAutoFit/>
            </a:bodyPr>
            <a:lstStyle/>
            <a:p>
              <a:r>
                <a:rPr lang="de-DE" altLang="zh-CN" sz="1100">
                  <a:solidFill>
                    <a:srgbClr val="000000"/>
                  </a:solidFill>
                  <a:latin typeface="微软雅黑" pitchFamily="34" charset="-122"/>
                </a:rPr>
                <a:t>Mechanische und electronnic Konstruktionsabteilung, Quzhou Hochschule für Technologie, Quzhou,324000</a:t>
              </a:r>
              <a:endParaRPr lang="zh-CN" altLang="en-US" sz="1100">
                <a:solidFill>
                  <a:srgbClr val="000000"/>
                </a:solidFill>
                <a:ea typeface="宋体" charset="-122"/>
              </a:endParaRPr>
            </a:p>
          </p:txBody>
        </p:sp>
      </p:grpSp>
      <p:sp>
        <p:nvSpPr>
          <p:cNvPr id="9" name="TextBox 8"/>
          <p:cNvSpPr txBox="1"/>
          <p:nvPr/>
        </p:nvSpPr>
        <p:spPr>
          <a:xfrm>
            <a:off x="1691680" y="107921"/>
            <a:ext cx="5760640" cy="584775"/>
          </a:xfrm>
          <a:prstGeom prst="rect">
            <a:avLst/>
          </a:prstGeom>
          <a:noFill/>
        </p:spPr>
        <p:txBody>
          <a:bodyPr wrap="square" rtlCol="0">
            <a:spAutoFit/>
          </a:bodyPr>
          <a:lstStyle/>
          <a:p>
            <a:pPr algn="ct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活动二 奔驰汽车</a:t>
            </a:r>
            <a:endPar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endParaRPr>
          </a:p>
        </p:txBody>
      </p:sp>
      <p:pic>
        <p:nvPicPr>
          <p:cNvPr id="41986" name="Picture 2"/>
          <p:cNvPicPr>
            <a:picLocks noChangeAspect="1" noChangeArrowheads="1"/>
          </p:cNvPicPr>
          <p:nvPr/>
        </p:nvPicPr>
        <p:blipFill>
          <a:blip r:embed="rId2" cstate="print"/>
          <a:srcRect/>
          <a:stretch>
            <a:fillRect/>
          </a:stretch>
        </p:blipFill>
        <p:spPr bwMode="auto">
          <a:xfrm>
            <a:off x="251520" y="901927"/>
            <a:ext cx="8568952" cy="533538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34" name="图片 13" descr="http://ce.sysu.edu.cn/hope/UploadFiles/beautydesign/2011/9/201109071242328422.jpg"/>
          <p:cNvPicPr>
            <a:picLocks noChangeAspect="1" noChangeArrowheads="1"/>
          </p:cNvPicPr>
          <p:nvPr/>
        </p:nvPicPr>
        <p:blipFill>
          <a:blip r:embed="rId2" cstate="print"/>
          <a:srcRect/>
          <a:stretch>
            <a:fillRect/>
          </a:stretch>
        </p:blipFill>
        <p:spPr bwMode="auto">
          <a:xfrm>
            <a:off x="539552" y="620688"/>
            <a:ext cx="8064896" cy="5705116"/>
          </a:xfrm>
          <a:prstGeom prst="rect">
            <a:avLst/>
          </a:prstGeom>
          <a:noFill/>
          <a:ln w="9525">
            <a:noFill/>
            <a:miter lim="800000"/>
            <a:headEnd/>
            <a:tailEnd/>
          </a:ln>
        </p:spPr>
      </p:pic>
      <p:sp>
        <p:nvSpPr>
          <p:cNvPr id="8" name="矩形​​ 7"/>
          <p:cNvSpPr/>
          <p:nvPr/>
        </p:nvSpPr>
        <p:spPr>
          <a:xfrm>
            <a:off x="0" y="0"/>
            <a:ext cx="9144000" cy="762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9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grpSp>
        <p:nvGrpSpPr>
          <p:cNvPr id="2" name="组合 8"/>
          <p:cNvGrpSpPr>
            <a:grpSpLocks/>
          </p:cNvGrpSpPr>
          <p:nvPr/>
        </p:nvGrpSpPr>
        <p:grpSpPr bwMode="auto">
          <a:xfrm>
            <a:off x="-1588" y="6450013"/>
            <a:ext cx="9145588" cy="431800"/>
            <a:chOff x="-2241" y="6450568"/>
            <a:chExt cx="9146241" cy="430887"/>
          </a:xfrm>
        </p:grpSpPr>
        <p:sp>
          <p:nvSpPr>
            <p:cNvPr id="10" name="矩形​​ 9"/>
            <p:cNvSpPr/>
            <p:nvPr/>
          </p:nvSpPr>
          <p:spPr>
            <a:xfrm>
              <a:off x="-2241" y="6468960"/>
              <a:ext cx="9144000" cy="381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8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sp>
          <p:nvSpPr>
            <p:cNvPr id="3085" name="TextBox 10"/>
            <p:cNvSpPr txBox="1">
              <a:spLocks noChangeArrowheads="1"/>
            </p:cNvSpPr>
            <p:nvPr/>
          </p:nvSpPr>
          <p:spPr bwMode="auto">
            <a:xfrm>
              <a:off x="8965" y="6491662"/>
              <a:ext cx="3346598" cy="307777"/>
            </a:xfrm>
            <a:prstGeom prst="rect">
              <a:avLst/>
            </a:prstGeom>
            <a:noFill/>
            <a:ln w="9525">
              <a:noFill/>
              <a:miter lim="800000"/>
              <a:headEnd/>
              <a:tailEnd/>
            </a:ln>
          </p:spPr>
          <p:txBody>
            <a:bodyPr>
              <a:spAutoFit/>
            </a:bodyPr>
            <a:lstStyle/>
            <a:p>
              <a:r>
                <a:rPr lang="en-US" altLang="zh-CN" sz="1400">
                  <a:solidFill>
                    <a:srgbClr val="000000"/>
                  </a:solidFill>
                  <a:latin typeface="Times New Roman" pitchFamily="18" charset="0"/>
                  <a:cs typeface="Times New Roman" pitchFamily="18" charset="0"/>
                </a:rPr>
                <a:t>Copyright @ Fang Shonvon,2011</a:t>
              </a:r>
              <a:endParaRPr lang="zh-CN" altLang="en-US" sz="1400">
                <a:solidFill>
                  <a:srgbClr val="000000"/>
                </a:solidFill>
                <a:latin typeface="Times New Roman" pitchFamily="18" charset="0"/>
                <a:ea typeface="宋体" charset="-122"/>
                <a:cs typeface="Times New Roman" pitchFamily="18" charset="0"/>
              </a:endParaRPr>
            </a:p>
          </p:txBody>
        </p:sp>
        <p:sp>
          <p:nvSpPr>
            <p:cNvPr id="3086" name="矩形​​ 11"/>
            <p:cNvSpPr>
              <a:spLocks noChangeArrowheads="1"/>
            </p:cNvSpPr>
            <p:nvPr/>
          </p:nvSpPr>
          <p:spPr bwMode="auto">
            <a:xfrm>
              <a:off x="4572000" y="6450568"/>
              <a:ext cx="4572000" cy="430887"/>
            </a:xfrm>
            <a:prstGeom prst="rect">
              <a:avLst/>
            </a:prstGeom>
            <a:noFill/>
            <a:ln w="9525">
              <a:noFill/>
              <a:miter lim="800000"/>
              <a:headEnd/>
              <a:tailEnd/>
            </a:ln>
          </p:spPr>
          <p:txBody>
            <a:bodyPr>
              <a:spAutoFit/>
            </a:bodyPr>
            <a:lstStyle/>
            <a:p>
              <a:r>
                <a:rPr lang="de-DE" altLang="zh-CN" sz="1100">
                  <a:solidFill>
                    <a:srgbClr val="000000"/>
                  </a:solidFill>
                  <a:latin typeface="微软雅黑" pitchFamily="34" charset="-122"/>
                </a:rPr>
                <a:t>Mechanische und electronnic Konstruktionsabteilung, Quzhou Hochschule für Technologie, Quzhou,324000</a:t>
              </a:r>
              <a:endParaRPr lang="zh-CN" altLang="en-US" sz="1100">
                <a:solidFill>
                  <a:srgbClr val="000000"/>
                </a:solidFill>
                <a:ea typeface="宋体" charset="-122"/>
              </a:endParaRPr>
            </a:p>
          </p:txBody>
        </p:sp>
      </p:grpSp>
      <p:sp>
        <p:nvSpPr>
          <p:cNvPr id="9" name="TextBox 8"/>
          <p:cNvSpPr txBox="1"/>
          <p:nvPr/>
        </p:nvSpPr>
        <p:spPr>
          <a:xfrm>
            <a:off x="1691680" y="107921"/>
            <a:ext cx="5760640" cy="584775"/>
          </a:xfrm>
          <a:prstGeom prst="rect">
            <a:avLst/>
          </a:prstGeom>
          <a:noFill/>
        </p:spPr>
        <p:txBody>
          <a:bodyPr wrap="square" rtlCol="0">
            <a:spAutoFit/>
          </a:bodyPr>
          <a:lstStyle/>
          <a:p>
            <a:pPr algn="ct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活动二 奔驰汽车</a:t>
            </a:r>
            <a:endPar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endParaRPr>
          </a:p>
        </p:txBody>
      </p:sp>
      <p:sp>
        <p:nvSpPr>
          <p:cNvPr id="11" name="矩形 10"/>
          <p:cNvSpPr/>
          <p:nvPr/>
        </p:nvSpPr>
        <p:spPr>
          <a:xfrm>
            <a:off x="2843808" y="6021288"/>
            <a:ext cx="3151825" cy="400110"/>
          </a:xfrm>
          <a:prstGeom prst="rect">
            <a:avLst/>
          </a:prstGeom>
        </p:spPr>
        <p:txBody>
          <a:bodyPr wrap="none">
            <a:spAutoFit/>
          </a:bodyPr>
          <a:lstStyle/>
          <a:p>
            <a:r>
              <a:rPr lang="en-US" altLang="zh-CN" dirty="0" smtClean="0">
                <a:latin typeface="Adobe 仿宋 Std R" pitchFamily="18" charset="-122"/>
                <a:ea typeface="Adobe 仿宋 Std R" pitchFamily="18" charset="-122"/>
              </a:rPr>
              <a:t>AMG5.5 V8</a:t>
            </a:r>
            <a:r>
              <a:rPr lang="zh-CN" altLang="zh-CN" dirty="0" smtClean="0">
                <a:latin typeface="Adobe 仿宋 Std R" pitchFamily="18" charset="-122"/>
                <a:ea typeface="Adobe 仿宋 Std R" pitchFamily="18" charset="-122"/>
              </a:rPr>
              <a:t>发动机构造图</a:t>
            </a:r>
            <a:endParaRPr lang="zh-CN" altLang="en-US" dirty="0">
              <a:latin typeface="Adobe 仿宋 Std R" pitchFamily="18" charset="-122"/>
              <a:ea typeface="Adobe 仿宋 Std R" pitchFamily="18" charset="-122"/>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058" name="图片 14" descr="http://ce.sysu.edu.cn/hope/UploadFiles/beautydesign/2011/9/201109071257352801.jpg"/>
          <p:cNvPicPr>
            <a:picLocks noChangeAspect="1" noChangeArrowheads="1"/>
          </p:cNvPicPr>
          <p:nvPr/>
        </p:nvPicPr>
        <p:blipFill>
          <a:blip r:embed="rId2" cstate="print"/>
          <a:srcRect/>
          <a:stretch>
            <a:fillRect/>
          </a:stretch>
        </p:blipFill>
        <p:spPr bwMode="auto">
          <a:xfrm>
            <a:off x="971600" y="692696"/>
            <a:ext cx="7560840" cy="5667016"/>
          </a:xfrm>
          <a:prstGeom prst="rect">
            <a:avLst/>
          </a:prstGeom>
          <a:noFill/>
          <a:ln w="9525">
            <a:noFill/>
            <a:miter lim="800000"/>
            <a:headEnd/>
            <a:tailEnd/>
          </a:ln>
        </p:spPr>
      </p:pic>
      <p:sp>
        <p:nvSpPr>
          <p:cNvPr id="8" name="矩形​​ 7"/>
          <p:cNvSpPr/>
          <p:nvPr/>
        </p:nvSpPr>
        <p:spPr>
          <a:xfrm>
            <a:off x="0" y="0"/>
            <a:ext cx="9144000" cy="762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9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grpSp>
        <p:nvGrpSpPr>
          <p:cNvPr id="2" name="组合 8"/>
          <p:cNvGrpSpPr>
            <a:grpSpLocks/>
          </p:cNvGrpSpPr>
          <p:nvPr/>
        </p:nvGrpSpPr>
        <p:grpSpPr bwMode="auto">
          <a:xfrm>
            <a:off x="-1588" y="6450013"/>
            <a:ext cx="9145588" cy="431800"/>
            <a:chOff x="-2241" y="6450568"/>
            <a:chExt cx="9146241" cy="430887"/>
          </a:xfrm>
        </p:grpSpPr>
        <p:sp>
          <p:nvSpPr>
            <p:cNvPr id="10" name="矩形​​ 9"/>
            <p:cNvSpPr/>
            <p:nvPr/>
          </p:nvSpPr>
          <p:spPr>
            <a:xfrm>
              <a:off x="-2241" y="6468960"/>
              <a:ext cx="9144000" cy="381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8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sp>
          <p:nvSpPr>
            <p:cNvPr id="3085" name="TextBox 10"/>
            <p:cNvSpPr txBox="1">
              <a:spLocks noChangeArrowheads="1"/>
            </p:cNvSpPr>
            <p:nvPr/>
          </p:nvSpPr>
          <p:spPr bwMode="auto">
            <a:xfrm>
              <a:off x="8965" y="6491662"/>
              <a:ext cx="3346598" cy="307777"/>
            </a:xfrm>
            <a:prstGeom prst="rect">
              <a:avLst/>
            </a:prstGeom>
            <a:noFill/>
            <a:ln w="9525">
              <a:noFill/>
              <a:miter lim="800000"/>
              <a:headEnd/>
              <a:tailEnd/>
            </a:ln>
          </p:spPr>
          <p:txBody>
            <a:bodyPr>
              <a:spAutoFit/>
            </a:bodyPr>
            <a:lstStyle/>
            <a:p>
              <a:r>
                <a:rPr lang="en-US" altLang="zh-CN" sz="1400">
                  <a:solidFill>
                    <a:srgbClr val="000000"/>
                  </a:solidFill>
                  <a:latin typeface="Times New Roman" pitchFamily="18" charset="0"/>
                  <a:cs typeface="Times New Roman" pitchFamily="18" charset="0"/>
                </a:rPr>
                <a:t>Copyright @ Fang Shonvon,2011</a:t>
              </a:r>
              <a:endParaRPr lang="zh-CN" altLang="en-US" sz="1400">
                <a:solidFill>
                  <a:srgbClr val="000000"/>
                </a:solidFill>
                <a:latin typeface="Times New Roman" pitchFamily="18" charset="0"/>
                <a:ea typeface="宋体" charset="-122"/>
                <a:cs typeface="Times New Roman" pitchFamily="18" charset="0"/>
              </a:endParaRPr>
            </a:p>
          </p:txBody>
        </p:sp>
        <p:sp>
          <p:nvSpPr>
            <p:cNvPr id="3086" name="矩形​​ 11"/>
            <p:cNvSpPr>
              <a:spLocks noChangeArrowheads="1"/>
            </p:cNvSpPr>
            <p:nvPr/>
          </p:nvSpPr>
          <p:spPr bwMode="auto">
            <a:xfrm>
              <a:off x="4572000" y="6450568"/>
              <a:ext cx="4572000" cy="430887"/>
            </a:xfrm>
            <a:prstGeom prst="rect">
              <a:avLst/>
            </a:prstGeom>
            <a:noFill/>
            <a:ln w="9525">
              <a:noFill/>
              <a:miter lim="800000"/>
              <a:headEnd/>
              <a:tailEnd/>
            </a:ln>
          </p:spPr>
          <p:txBody>
            <a:bodyPr>
              <a:spAutoFit/>
            </a:bodyPr>
            <a:lstStyle/>
            <a:p>
              <a:r>
                <a:rPr lang="de-DE" altLang="zh-CN" sz="1100">
                  <a:solidFill>
                    <a:srgbClr val="000000"/>
                  </a:solidFill>
                  <a:latin typeface="微软雅黑" pitchFamily="34" charset="-122"/>
                </a:rPr>
                <a:t>Mechanische und electronnic Konstruktionsabteilung, Quzhou Hochschule für Technologie, Quzhou,324000</a:t>
              </a:r>
              <a:endParaRPr lang="zh-CN" altLang="en-US" sz="1100">
                <a:solidFill>
                  <a:srgbClr val="000000"/>
                </a:solidFill>
                <a:ea typeface="宋体" charset="-122"/>
              </a:endParaRPr>
            </a:p>
          </p:txBody>
        </p:sp>
      </p:grpSp>
      <p:sp>
        <p:nvSpPr>
          <p:cNvPr id="9" name="TextBox 8"/>
          <p:cNvSpPr txBox="1"/>
          <p:nvPr/>
        </p:nvSpPr>
        <p:spPr>
          <a:xfrm>
            <a:off x="1691680" y="107921"/>
            <a:ext cx="5760640" cy="584775"/>
          </a:xfrm>
          <a:prstGeom prst="rect">
            <a:avLst/>
          </a:prstGeom>
          <a:noFill/>
        </p:spPr>
        <p:txBody>
          <a:bodyPr wrap="square" rtlCol="0">
            <a:spAutoFit/>
          </a:bodyPr>
          <a:lstStyle/>
          <a:p>
            <a:pPr algn="ct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活动二 奔驰汽车</a:t>
            </a:r>
            <a:endPar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endParaRPr>
          </a:p>
        </p:txBody>
      </p:sp>
      <p:sp>
        <p:nvSpPr>
          <p:cNvPr id="11" name="矩形 10"/>
          <p:cNvSpPr/>
          <p:nvPr/>
        </p:nvSpPr>
        <p:spPr>
          <a:xfrm>
            <a:off x="3131840" y="6021288"/>
            <a:ext cx="3240360" cy="400110"/>
          </a:xfrm>
          <a:prstGeom prst="rect">
            <a:avLst/>
          </a:prstGeom>
        </p:spPr>
        <p:txBody>
          <a:bodyPr wrap="square">
            <a:spAutoFit/>
          </a:bodyPr>
          <a:lstStyle/>
          <a:p>
            <a:r>
              <a:rPr lang="en-US" altLang="zh-CN" dirty="0" smtClean="0">
                <a:latin typeface="Adobe 仿宋 Std R" pitchFamily="18" charset="-122"/>
                <a:ea typeface="Adobe 仿宋 Std R" pitchFamily="18" charset="-122"/>
              </a:rPr>
              <a:t>SLS AMG</a:t>
            </a:r>
            <a:r>
              <a:rPr lang="zh-CN" altLang="en-US" dirty="0" smtClean="0">
                <a:latin typeface="Adobe 仿宋 Std R" pitchFamily="18" charset="-122"/>
                <a:ea typeface="Adobe 仿宋 Std R" pitchFamily="18" charset="-122"/>
              </a:rPr>
              <a:t>汽车造型设计</a:t>
            </a:r>
            <a:endParaRPr lang="zh-CN" altLang="en-US" dirty="0">
              <a:latin typeface="Adobe 仿宋 Std R" pitchFamily="18" charset="-122"/>
              <a:ea typeface="Adobe 仿宋 Std R" pitchFamily="18" charset="-122"/>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9144000" cy="762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9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grpSp>
        <p:nvGrpSpPr>
          <p:cNvPr id="2" name="组合 8"/>
          <p:cNvGrpSpPr>
            <a:grpSpLocks/>
          </p:cNvGrpSpPr>
          <p:nvPr/>
        </p:nvGrpSpPr>
        <p:grpSpPr bwMode="auto">
          <a:xfrm>
            <a:off x="-1588" y="6450013"/>
            <a:ext cx="9145588" cy="431800"/>
            <a:chOff x="-2241" y="6450568"/>
            <a:chExt cx="9146241" cy="430887"/>
          </a:xfrm>
        </p:grpSpPr>
        <p:sp>
          <p:nvSpPr>
            <p:cNvPr id="10" name="矩形​​ 9"/>
            <p:cNvSpPr/>
            <p:nvPr/>
          </p:nvSpPr>
          <p:spPr>
            <a:xfrm>
              <a:off x="-2241" y="6468960"/>
              <a:ext cx="9144000" cy="381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8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sp>
          <p:nvSpPr>
            <p:cNvPr id="3085" name="TextBox 10"/>
            <p:cNvSpPr txBox="1">
              <a:spLocks noChangeArrowheads="1"/>
            </p:cNvSpPr>
            <p:nvPr/>
          </p:nvSpPr>
          <p:spPr bwMode="auto">
            <a:xfrm>
              <a:off x="8965" y="6491662"/>
              <a:ext cx="3346598" cy="307777"/>
            </a:xfrm>
            <a:prstGeom prst="rect">
              <a:avLst/>
            </a:prstGeom>
            <a:noFill/>
            <a:ln w="9525">
              <a:noFill/>
              <a:miter lim="800000"/>
              <a:headEnd/>
              <a:tailEnd/>
            </a:ln>
          </p:spPr>
          <p:txBody>
            <a:bodyPr>
              <a:spAutoFit/>
            </a:bodyPr>
            <a:lstStyle/>
            <a:p>
              <a:r>
                <a:rPr lang="en-US" altLang="zh-CN" sz="1400">
                  <a:solidFill>
                    <a:srgbClr val="000000"/>
                  </a:solidFill>
                  <a:latin typeface="Times New Roman" pitchFamily="18" charset="0"/>
                  <a:cs typeface="Times New Roman" pitchFamily="18" charset="0"/>
                </a:rPr>
                <a:t>Copyright @ Fang Shonvon,2011</a:t>
              </a:r>
              <a:endParaRPr lang="zh-CN" altLang="en-US" sz="1400">
                <a:solidFill>
                  <a:srgbClr val="000000"/>
                </a:solidFill>
                <a:latin typeface="Times New Roman" pitchFamily="18" charset="0"/>
                <a:ea typeface="宋体" charset="-122"/>
                <a:cs typeface="Times New Roman" pitchFamily="18" charset="0"/>
              </a:endParaRPr>
            </a:p>
          </p:txBody>
        </p:sp>
        <p:sp>
          <p:nvSpPr>
            <p:cNvPr id="3086" name="矩形​​ 11"/>
            <p:cNvSpPr>
              <a:spLocks noChangeArrowheads="1"/>
            </p:cNvSpPr>
            <p:nvPr/>
          </p:nvSpPr>
          <p:spPr bwMode="auto">
            <a:xfrm>
              <a:off x="4572000" y="6450568"/>
              <a:ext cx="4572000" cy="430887"/>
            </a:xfrm>
            <a:prstGeom prst="rect">
              <a:avLst/>
            </a:prstGeom>
            <a:noFill/>
            <a:ln w="9525">
              <a:noFill/>
              <a:miter lim="800000"/>
              <a:headEnd/>
              <a:tailEnd/>
            </a:ln>
          </p:spPr>
          <p:txBody>
            <a:bodyPr>
              <a:spAutoFit/>
            </a:bodyPr>
            <a:lstStyle/>
            <a:p>
              <a:r>
                <a:rPr lang="de-DE" altLang="zh-CN" sz="1100">
                  <a:solidFill>
                    <a:srgbClr val="000000"/>
                  </a:solidFill>
                  <a:latin typeface="微软雅黑" pitchFamily="34" charset="-122"/>
                </a:rPr>
                <a:t>Mechanische und electronnic Konstruktionsabteilung, Quzhou Hochschule für Technologie, Quzhou,324000</a:t>
              </a:r>
              <a:endParaRPr lang="zh-CN" altLang="en-US" sz="1100">
                <a:solidFill>
                  <a:srgbClr val="000000"/>
                </a:solidFill>
                <a:ea typeface="宋体" charset="-122"/>
              </a:endParaRPr>
            </a:p>
          </p:txBody>
        </p:sp>
      </p:grpSp>
      <p:sp>
        <p:nvSpPr>
          <p:cNvPr id="9" name="TextBox 8"/>
          <p:cNvSpPr txBox="1"/>
          <p:nvPr/>
        </p:nvSpPr>
        <p:spPr>
          <a:xfrm>
            <a:off x="1691680" y="107921"/>
            <a:ext cx="5760640" cy="584775"/>
          </a:xfrm>
          <a:prstGeom prst="rect">
            <a:avLst/>
          </a:prstGeom>
          <a:noFill/>
        </p:spPr>
        <p:txBody>
          <a:bodyPr wrap="square" rtlCol="0">
            <a:spAutoFit/>
          </a:bodyPr>
          <a:lstStyle/>
          <a:p>
            <a:pPr algn="ct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活动三 德国本土文化</a:t>
            </a:r>
            <a:endPar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endParaRPr>
          </a:p>
        </p:txBody>
      </p:sp>
      <p:pic>
        <p:nvPicPr>
          <p:cNvPr id="43010" name="图片 3" descr="File:Flag of Germany.svg"/>
          <p:cNvPicPr>
            <a:picLocks noChangeAspect="1" noChangeArrowheads="1"/>
          </p:cNvPicPr>
          <p:nvPr/>
        </p:nvPicPr>
        <p:blipFill>
          <a:blip r:embed="rId2" cstate="print"/>
          <a:srcRect/>
          <a:stretch>
            <a:fillRect/>
          </a:stretch>
        </p:blipFill>
        <p:spPr bwMode="auto">
          <a:xfrm>
            <a:off x="5940152" y="4365104"/>
            <a:ext cx="2592288" cy="1555373"/>
          </a:xfrm>
          <a:prstGeom prst="rect">
            <a:avLst/>
          </a:prstGeom>
          <a:noFill/>
          <a:ln w="9525">
            <a:noFill/>
            <a:miter lim="800000"/>
            <a:headEnd/>
            <a:tailEnd/>
          </a:ln>
        </p:spPr>
      </p:pic>
      <p:pic>
        <p:nvPicPr>
          <p:cNvPr id="43011" name="图片 4" descr="File:Coat of Arms of Germany.svg"/>
          <p:cNvPicPr>
            <a:picLocks noChangeAspect="1" noChangeArrowheads="1"/>
          </p:cNvPicPr>
          <p:nvPr/>
        </p:nvPicPr>
        <p:blipFill>
          <a:blip r:embed="rId3" cstate="print"/>
          <a:srcRect/>
          <a:stretch>
            <a:fillRect/>
          </a:stretch>
        </p:blipFill>
        <p:spPr bwMode="auto">
          <a:xfrm>
            <a:off x="6228184" y="1412776"/>
            <a:ext cx="1800200" cy="2334325"/>
          </a:xfrm>
          <a:prstGeom prst="rect">
            <a:avLst/>
          </a:prstGeom>
          <a:noFill/>
          <a:ln w="9525">
            <a:noFill/>
            <a:miter lim="800000"/>
            <a:headEnd/>
            <a:tailEnd/>
          </a:ln>
        </p:spPr>
      </p:pic>
      <p:sp>
        <p:nvSpPr>
          <p:cNvPr id="43012" name="Rectangle 4"/>
          <p:cNvSpPr>
            <a:spLocks noChangeArrowheads="1"/>
          </p:cNvSpPr>
          <p:nvPr/>
        </p:nvSpPr>
        <p:spPr bwMode="auto">
          <a:xfrm>
            <a:off x="323528" y="974333"/>
            <a:ext cx="5544616" cy="526297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304800" algn="l" defTabSz="914400" rtl="0" eaLnBrk="1" fontAlgn="base" latinLnBrk="0" hangingPunct="1">
              <a:lnSpc>
                <a:spcPct val="100000"/>
              </a:lnSpc>
              <a:spcBef>
                <a:spcPct val="0"/>
              </a:spcBef>
              <a:spcAft>
                <a:spcPct val="0"/>
              </a:spcAft>
              <a:buClrTx/>
              <a:buSzTx/>
              <a:buFontTx/>
              <a:buNone/>
              <a:tabLst/>
            </a:pPr>
            <a:r>
              <a:rPr kumimoji="0" lang="zh-CN" sz="24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德意志联邦共和国（德语：</a:t>
            </a:r>
            <a:r>
              <a:rPr kumimoji="0" lang="en-US" altLang="zh-CN" sz="2400" i="0" u="none" strike="noStrike" cap="none" normalizeH="0" baseline="0" dirty="0" err="1" smtClean="0">
                <a:ln>
                  <a:noFill/>
                </a:ln>
                <a:solidFill>
                  <a:schemeClr val="tx1"/>
                </a:solidFill>
                <a:effectLst/>
                <a:latin typeface="Adobe 仿宋 Std R" pitchFamily="18" charset="-122"/>
                <a:ea typeface="Adobe 仿宋 Std R" pitchFamily="18" charset="-122"/>
                <a:cs typeface="Times New Roman" pitchFamily="18" charset="0"/>
              </a:rPr>
              <a:t>Bundesrepublik</a:t>
            </a:r>
            <a:r>
              <a:rPr kumimoji="0" lang="en-US" altLang="zh-CN" sz="24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 Deutschland </a:t>
            </a:r>
            <a:r>
              <a:rPr kumimoji="0" lang="zh-CN" altLang="en-US" sz="24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，简称德国”），位于欧洲中部的议会制和联邦制国家，由</a:t>
            </a:r>
            <a:r>
              <a:rPr kumimoji="0" lang="en-US" altLang="zh-CN" sz="24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16</a:t>
            </a:r>
            <a:r>
              <a:rPr kumimoji="0" lang="zh-CN" altLang="en-US" sz="24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个联邦州组成，首都和最大的城市都是</a:t>
            </a:r>
            <a:r>
              <a:rPr kumimoji="0" lang="zh-CN" altLang="en-US" sz="2400" i="0" u="none" strike="noStrike" cap="none" normalizeH="0" baseline="0" dirty="0" smtClean="0">
                <a:ln>
                  <a:noFill/>
                </a:ln>
                <a:solidFill>
                  <a:srgbClr val="FF0000"/>
                </a:solidFill>
                <a:effectLst/>
                <a:latin typeface="Adobe 仿宋 Std R" pitchFamily="18" charset="-122"/>
                <a:ea typeface="Adobe 仿宋 Std R" pitchFamily="18" charset="-122"/>
                <a:cs typeface="Times New Roman" pitchFamily="18" charset="0"/>
              </a:rPr>
              <a:t>柏林</a:t>
            </a:r>
            <a:r>
              <a:rPr kumimoji="0" lang="zh-CN" altLang="en-US" sz="24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a:t>
            </a:r>
            <a:endParaRPr kumimoji="0" lang="en-US" altLang="zh-CN" sz="24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endParaRPr>
          </a:p>
          <a:p>
            <a:pPr lvl="0" indent="304800"/>
            <a:r>
              <a:rPr lang="zh-CN" altLang="en-US" sz="2400" dirty="0" smtClean="0">
                <a:latin typeface="Adobe 仿宋 Std R" pitchFamily="18" charset="-122"/>
                <a:ea typeface="Adobe 仿宋 Std R" pitchFamily="18" charset="-122"/>
                <a:cs typeface="宋体" pitchFamily="2" charset="-122"/>
              </a:rPr>
              <a:t>德国的科学研究和教学机构包括综合性大学（</a:t>
            </a:r>
            <a:r>
              <a:rPr lang="en-US" altLang="zh-CN" sz="2400" dirty="0" err="1" smtClean="0">
                <a:solidFill>
                  <a:srgbClr val="FF0000"/>
                </a:solidFill>
                <a:latin typeface="Adobe 仿宋 Std R" pitchFamily="18" charset="-122"/>
                <a:ea typeface="Adobe 仿宋 Std R" pitchFamily="18" charset="-122"/>
                <a:cs typeface="宋体" pitchFamily="2" charset="-122"/>
              </a:rPr>
              <a:t>Universität</a:t>
            </a:r>
            <a:r>
              <a:rPr lang="zh-CN" altLang="en-US" sz="2400" dirty="0" smtClean="0">
                <a:latin typeface="Adobe 仿宋 Std R" pitchFamily="18" charset="-122"/>
                <a:ea typeface="Adobe 仿宋 Std R" pitchFamily="18" charset="-122"/>
                <a:cs typeface="宋体" pitchFamily="2" charset="-122"/>
              </a:rPr>
              <a:t>）、工业大学（或称理工大学，</a:t>
            </a:r>
            <a:r>
              <a:rPr lang="en-US" altLang="zh-CN" sz="2400" dirty="0" err="1" smtClean="0">
                <a:solidFill>
                  <a:srgbClr val="FF0000"/>
                </a:solidFill>
                <a:latin typeface="Adobe 仿宋 Std R" pitchFamily="18" charset="-122"/>
                <a:ea typeface="Adobe 仿宋 Std R" pitchFamily="18" charset="-122"/>
                <a:cs typeface="宋体" pitchFamily="2" charset="-122"/>
              </a:rPr>
              <a:t>Technische</a:t>
            </a:r>
            <a:r>
              <a:rPr lang="en-US" altLang="zh-CN" sz="2400" dirty="0" smtClean="0">
                <a:solidFill>
                  <a:srgbClr val="FF0000"/>
                </a:solidFill>
                <a:latin typeface="Adobe 仿宋 Std R" pitchFamily="18" charset="-122"/>
                <a:ea typeface="Adobe 仿宋 Std R" pitchFamily="18" charset="-122"/>
                <a:cs typeface="宋体" pitchFamily="2" charset="-122"/>
              </a:rPr>
              <a:t> </a:t>
            </a:r>
            <a:r>
              <a:rPr lang="en-US" altLang="zh-CN" sz="2400" dirty="0" err="1" smtClean="0">
                <a:solidFill>
                  <a:srgbClr val="FF0000"/>
                </a:solidFill>
                <a:latin typeface="Adobe 仿宋 Std R" pitchFamily="18" charset="-122"/>
                <a:ea typeface="Adobe 仿宋 Std R" pitchFamily="18" charset="-122"/>
                <a:cs typeface="宋体" pitchFamily="2" charset="-122"/>
              </a:rPr>
              <a:t>Universität</a:t>
            </a:r>
            <a:r>
              <a:rPr lang="zh-CN" altLang="en-US" sz="2400" dirty="0" smtClean="0">
                <a:latin typeface="Adobe 仿宋 Std R" pitchFamily="18" charset="-122"/>
                <a:ea typeface="Adobe 仿宋 Std R" pitchFamily="18" charset="-122"/>
                <a:cs typeface="宋体" pitchFamily="2" charset="-122"/>
              </a:rPr>
              <a:t>）和应用科学大学（</a:t>
            </a:r>
            <a:r>
              <a:rPr lang="en-US" altLang="zh-CN" sz="2400" dirty="0" err="1" smtClean="0">
                <a:solidFill>
                  <a:srgbClr val="FF0000"/>
                </a:solidFill>
                <a:latin typeface="Adobe 仿宋 Std R" pitchFamily="18" charset="-122"/>
                <a:ea typeface="Adobe 仿宋 Std R" pitchFamily="18" charset="-122"/>
                <a:cs typeface="宋体" pitchFamily="2" charset="-122"/>
              </a:rPr>
              <a:t>Fachhochschule</a:t>
            </a:r>
            <a:r>
              <a:rPr lang="zh-CN" altLang="en-US" sz="2400" dirty="0" smtClean="0">
                <a:latin typeface="Adobe 仿宋 Std R" pitchFamily="18" charset="-122"/>
                <a:ea typeface="Adobe 仿宋 Std R" pitchFamily="18" charset="-122"/>
                <a:cs typeface="宋体" pitchFamily="2" charset="-122"/>
              </a:rPr>
              <a:t>），综合性大学和工业大学拥有博士学位和大学任教资格的授予权。绝大多数德国大学是国立大学，但是大学的科研经费则由第三方资助，如德国科学基金会及其他基金会和企业等</a:t>
            </a:r>
            <a:r>
              <a:rPr lang="zh-CN" altLang="en-US" sz="2400" dirty="0" smtClean="0">
                <a:latin typeface="Adobe 仿宋 Std R" pitchFamily="18" charset="-122"/>
                <a:ea typeface="Adobe 仿宋 Std R" pitchFamily="18" charset="-122"/>
                <a:cs typeface="宋体" pitchFamily="2" charset="-122"/>
              </a:rPr>
              <a:t>。</a:t>
            </a:r>
            <a:endParaRPr lang="zh-CN" altLang="en-US" sz="2400" dirty="0" smtClean="0">
              <a:latin typeface="Adobe 仿宋 Std R" pitchFamily="18" charset="-122"/>
              <a:ea typeface="Adobe 仿宋 Std R" pitchFamily="18" charset="-122"/>
              <a:cs typeface="宋体" pitchFamily="2" charset="-122"/>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2241" y="1"/>
            <a:ext cx="9144000" cy="762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9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grpSp>
        <p:nvGrpSpPr>
          <p:cNvPr id="2" name="组合 8"/>
          <p:cNvGrpSpPr>
            <a:grpSpLocks/>
          </p:cNvGrpSpPr>
          <p:nvPr/>
        </p:nvGrpSpPr>
        <p:grpSpPr bwMode="auto">
          <a:xfrm>
            <a:off x="-1588" y="6450013"/>
            <a:ext cx="9145588" cy="431800"/>
            <a:chOff x="-2241" y="6450568"/>
            <a:chExt cx="9146241" cy="430887"/>
          </a:xfrm>
        </p:grpSpPr>
        <p:sp>
          <p:nvSpPr>
            <p:cNvPr id="10" name="矩形​​ 9"/>
            <p:cNvSpPr/>
            <p:nvPr/>
          </p:nvSpPr>
          <p:spPr>
            <a:xfrm>
              <a:off x="-2241" y="6468960"/>
              <a:ext cx="9144000" cy="381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8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sp>
          <p:nvSpPr>
            <p:cNvPr id="3085" name="TextBox 10"/>
            <p:cNvSpPr txBox="1">
              <a:spLocks noChangeArrowheads="1"/>
            </p:cNvSpPr>
            <p:nvPr/>
          </p:nvSpPr>
          <p:spPr bwMode="auto">
            <a:xfrm>
              <a:off x="8965" y="6491662"/>
              <a:ext cx="3346598" cy="307777"/>
            </a:xfrm>
            <a:prstGeom prst="rect">
              <a:avLst/>
            </a:prstGeom>
            <a:noFill/>
            <a:ln w="9525">
              <a:noFill/>
              <a:miter lim="800000"/>
              <a:headEnd/>
              <a:tailEnd/>
            </a:ln>
          </p:spPr>
          <p:txBody>
            <a:bodyPr>
              <a:spAutoFit/>
            </a:bodyPr>
            <a:lstStyle/>
            <a:p>
              <a:r>
                <a:rPr lang="en-US" altLang="zh-CN" sz="1400">
                  <a:solidFill>
                    <a:srgbClr val="000000"/>
                  </a:solidFill>
                  <a:latin typeface="Times New Roman" pitchFamily="18" charset="0"/>
                  <a:cs typeface="Times New Roman" pitchFamily="18" charset="0"/>
                </a:rPr>
                <a:t>Copyright @ Fang Shonvon,2011</a:t>
              </a:r>
              <a:endParaRPr lang="zh-CN" altLang="en-US" sz="1400">
                <a:solidFill>
                  <a:srgbClr val="000000"/>
                </a:solidFill>
                <a:latin typeface="Times New Roman" pitchFamily="18" charset="0"/>
                <a:ea typeface="宋体" charset="-122"/>
                <a:cs typeface="Times New Roman" pitchFamily="18" charset="0"/>
              </a:endParaRPr>
            </a:p>
          </p:txBody>
        </p:sp>
        <p:sp>
          <p:nvSpPr>
            <p:cNvPr id="3086" name="矩形​​ 11"/>
            <p:cNvSpPr>
              <a:spLocks noChangeArrowheads="1"/>
            </p:cNvSpPr>
            <p:nvPr/>
          </p:nvSpPr>
          <p:spPr bwMode="auto">
            <a:xfrm>
              <a:off x="4572000" y="6450568"/>
              <a:ext cx="4572000" cy="430887"/>
            </a:xfrm>
            <a:prstGeom prst="rect">
              <a:avLst/>
            </a:prstGeom>
            <a:noFill/>
            <a:ln w="9525">
              <a:noFill/>
              <a:miter lim="800000"/>
              <a:headEnd/>
              <a:tailEnd/>
            </a:ln>
          </p:spPr>
          <p:txBody>
            <a:bodyPr>
              <a:spAutoFit/>
            </a:bodyPr>
            <a:lstStyle/>
            <a:p>
              <a:r>
                <a:rPr lang="de-DE" altLang="zh-CN" sz="1100">
                  <a:solidFill>
                    <a:srgbClr val="000000"/>
                  </a:solidFill>
                  <a:latin typeface="微软雅黑" pitchFamily="34" charset="-122"/>
                </a:rPr>
                <a:t>Mechanische und electronnic Konstruktionsabteilung, Quzhou Hochschule für Technologie, Quzhou,324000</a:t>
              </a:r>
              <a:endParaRPr lang="zh-CN" altLang="en-US" sz="1100">
                <a:solidFill>
                  <a:srgbClr val="000000"/>
                </a:solidFill>
                <a:ea typeface="宋体" charset="-122"/>
              </a:endParaRPr>
            </a:p>
          </p:txBody>
        </p:sp>
      </p:grpSp>
      <p:sp>
        <p:nvSpPr>
          <p:cNvPr id="59" name="TextBox 58"/>
          <p:cNvSpPr txBox="1"/>
          <p:nvPr/>
        </p:nvSpPr>
        <p:spPr>
          <a:xfrm>
            <a:off x="2339752" y="46365"/>
            <a:ext cx="4464496" cy="646331"/>
          </a:xfrm>
          <a:prstGeom prst="rect">
            <a:avLst/>
          </a:prstGeom>
          <a:noFill/>
        </p:spPr>
        <p:txBody>
          <a:bodyPr wrap="square" rtlCol="0">
            <a:spAutoFit/>
          </a:bodyPr>
          <a:lstStyle/>
          <a:p>
            <a:pPr algn="ctr"/>
            <a:r>
              <a:rPr lang="zh-CN" altLang="en-US" sz="3600" dirty="0" smtClean="0">
                <a:effectLst>
                  <a:outerShdw blurRad="38100" dist="38100" dir="2700000" algn="tl">
                    <a:srgbClr val="000000">
                      <a:alpha val="43137"/>
                    </a:srgbClr>
                  </a:outerShdw>
                </a:effectLst>
                <a:latin typeface="华文宋体" pitchFamily="2" charset="-122"/>
                <a:ea typeface="华文宋体" pitchFamily="2" charset="-122"/>
              </a:rPr>
              <a:t>案例二</a:t>
            </a:r>
            <a:endParaRPr lang="zh-CN" altLang="en-US" sz="3600" dirty="0">
              <a:effectLst>
                <a:outerShdw blurRad="38100" dist="38100" dir="2700000" algn="tl">
                  <a:srgbClr val="000000">
                    <a:alpha val="43137"/>
                  </a:srgbClr>
                </a:outerShdw>
              </a:effectLst>
              <a:latin typeface="华文宋体" pitchFamily="2" charset="-122"/>
              <a:ea typeface="华文宋体" pitchFamily="2" charset="-122"/>
            </a:endParaRPr>
          </a:p>
        </p:txBody>
      </p:sp>
      <p:sp>
        <p:nvSpPr>
          <p:cNvPr id="11" name="TextBox 10"/>
          <p:cNvSpPr txBox="1"/>
          <p:nvPr/>
        </p:nvSpPr>
        <p:spPr>
          <a:xfrm>
            <a:off x="107504" y="980728"/>
            <a:ext cx="5400600" cy="5509200"/>
          </a:xfrm>
          <a:prstGeom prst="rect">
            <a:avLst/>
          </a:prstGeom>
          <a:noFill/>
        </p:spPr>
        <p:txBody>
          <a:bodyPr wrap="square" rtlCol="0">
            <a:spAutoFit/>
          </a:bodyPr>
          <a:lstStyle/>
          <a:p>
            <a:r>
              <a:rPr lang="en-US" altLang="zh-CN" sz="2200" dirty="0" smtClean="0">
                <a:latin typeface="Adobe 仿宋 Std R" pitchFamily="18" charset="-122"/>
                <a:ea typeface="Adobe 仿宋 Std R" pitchFamily="18" charset="-122"/>
              </a:rPr>
              <a:t>BMW</a:t>
            </a:r>
            <a:r>
              <a:rPr lang="zh-CN" altLang="en-US" sz="2200" dirty="0" smtClean="0">
                <a:latin typeface="Adobe 仿宋 Std R" pitchFamily="18" charset="-122"/>
                <a:ea typeface="Adobe 仿宋 Std R" pitchFamily="18" charset="-122"/>
              </a:rPr>
              <a:t>在初创阶段，公司主要致力于</a:t>
            </a:r>
            <a:r>
              <a:rPr lang="zh-CN" altLang="en-US" sz="2200" dirty="0" smtClean="0">
                <a:solidFill>
                  <a:srgbClr val="FF0000"/>
                </a:solidFill>
                <a:latin typeface="Adobe 仿宋 Std R" pitchFamily="18" charset="-122"/>
                <a:ea typeface="Adobe 仿宋 Std R" pitchFamily="18" charset="-122"/>
              </a:rPr>
              <a:t>飞机发动机的研发和生产</a:t>
            </a:r>
            <a:r>
              <a:rPr lang="zh-CN" altLang="en-US" sz="2200" dirty="0" smtClean="0">
                <a:latin typeface="Adobe 仿宋 Std R" pitchFamily="18" charset="-122"/>
                <a:ea typeface="Adobe 仿宋 Std R" pitchFamily="18" charset="-122"/>
              </a:rPr>
              <a:t>。</a:t>
            </a:r>
            <a:r>
              <a:rPr lang="en-US" altLang="zh-CN" sz="2200" dirty="0" smtClean="0">
                <a:latin typeface="Adobe 仿宋 Std R" pitchFamily="18" charset="-122"/>
                <a:ea typeface="Adobe 仿宋 Std R" pitchFamily="18" charset="-122"/>
              </a:rPr>
              <a:t>BMW</a:t>
            </a:r>
            <a:r>
              <a:rPr lang="zh-CN" altLang="en-US" sz="2200" dirty="0" smtClean="0">
                <a:latin typeface="Adobe 仿宋 Std R" pitchFamily="18" charset="-122"/>
                <a:ea typeface="Adobe 仿宋 Std R" pitchFamily="18" charset="-122"/>
              </a:rPr>
              <a:t>的蓝白标志象征着</a:t>
            </a:r>
            <a:r>
              <a:rPr lang="zh-CN" altLang="en-US" sz="2200" dirty="0" smtClean="0">
                <a:solidFill>
                  <a:srgbClr val="FF0000"/>
                </a:solidFill>
                <a:latin typeface="Adobe 仿宋 Std R" pitchFamily="18" charset="-122"/>
                <a:ea typeface="Adobe 仿宋 Std R" pitchFamily="18" charset="-122"/>
              </a:rPr>
              <a:t>旋转的螺旋桨</a:t>
            </a:r>
            <a:r>
              <a:rPr lang="zh-CN" altLang="en-US" sz="2200" dirty="0" smtClean="0">
                <a:latin typeface="Adobe 仿宋 Std R" pitchFamily="18" charset="-122"/>
                <a:ea typeface="Adobe 仿宋 Std R" pitchFamily="18" charset="-122"/>
              </a:rPr>
              <a:t>，人们总以为蓝白标志是螺旋桨，其实宝马的总部在慕尼黑，德国的巴伐利亚州，而巴伐利亚州的州旗是蓝白相间的，宝马的名字又是巴伐利亚发动机公司，宝马就代表了</a:t>
            </a:r>
            <a:r>
              <a:rPr lang="zh-CN" altLang="en-US" sz="2200" dirty="0" smtClean="0">
                <a:solidFill>
                  <a:srgbClr val="FF0000"/>
                </a:solidFill>
                <a:latin typeface="Adobe 仿宋 Std R" pitchFamily="18" charset="-122"/>
                <a:ea typeface="Adobe 仿宋 Std R" pitchFamily="18" charset="-122"/>
              </a:rPr>
              <a:t>巴伐利亚</a:t>
            </a:r>
            <a:r>
              <a:rPr lang="zh-CN" altLang="en-US" sz="2200" dirty="0" smtClean="0">
                <a:latin typeface="Adobe 仿宋 Std R" pitchFamily="18" charset="-122"/>
                <a:ea typeface="Adobe 仿宋 Std R" pitchFamily="18" charset="-122"/>
              </a:rPr>
              <a:t>，代表了</a:t>
            </a:r>
            <a:r>
              <a:rPr lang="zh-CN" altLang="en-US" sz="2200" dirty="0" smtClean="0">
                <a:solidFill>
                  <a:srgbClr val="FF0000"/>
                </a:solidFill>
                <a:latin typeface="Adobe 仿宋 Std R" pitchFamily="18" charset="-122"/>
                <a:ea typeface="Adobe 仿宋 Std R" pitchFamily="18" charset="-122"/>
              </a:rPr>
              <a:t>德国最精湛的发动机技术</a:t>
            </a:r>
            <a:r>
              <a:rPr lang="zh-CN" altLang="en-US" sz="2200" dirty="0" smtClean="0">
                <a:latin typeface="Adobe 仿宋 Std R" pitchFamily="18" charset="-122"/>
                <a:ea typeface="Adobe 仿宋 Std R" pitchFamily="18" charset="-122"/>
              </a:rPr>
              <a:t>。</a:t>
            </a:r>
            <a:endParaRPr lang="en-US" altLang="zh-CN" sz="2200" dirty="0" smtClean="0">
              <a:latin typeface="Adobe 仿宋 Std R" pitchFamily="18" charset="-122"/>
              <a:ea typeface="Adobe 仿宋 Std R" pitchFamily="18" charset="-122"/>
            </a:endParaRPr>
          </a:p>
          <a:p>
            <a:r>
              <a:rPr lang="en-US" altLang="zh-CN" sz="2200" dirty="0" smtClean="0">
                <a:solidFill>
                  <a:srgbClr val="FF0000"/>
                </a:solidFill>
                <a:latin typeface="Adobe 仿宋 Std R" pitchFamily="18" charset="-122"/>
                <a:ea typeface="Adobe 仿宋 Std R" pitchFamily="18" charset="-122"/>
              </a:rPr>
              <a:t>1923</a:t>
            </a:r>
            <a:r>
              <a:rPr lang="zh-CN" altLang="en-US" sz="2200" dirty="0" smtClean="0">
                <a:solidFill>
                  <a:srgbClr val="FF0000"/>
                </a:solidFill>
                <a:latin typeface="Adobe 仿宋 Std R" pitchFamily="18" charset="-122"/>
                <a:ea typeface="Adobe 仿宋 Std R" pitchFamily="18" charset="-122"/>
              </a:rPr>
              <a:t>年</a:t>
            </a:r>
            <a:r>
              <a:rPr lang="zh-CN" altLang="en-US" sz="2200" dirty="0" smtClean="0">
                <a:latin typeface="Adobe 仿宋 Std R" pitchFamily="18" charset="-122"/>
                <a:ea typeface="Adobe 仿宋 Std R" pitchFamily="18" charset="-122"/>
              </a:rPr>
              <a:t>，第一部</a:t>
            </a:r>
            <a:r>
              <a:rPr lang="en-US" altLang="zh-CN" sz="2200" dirty="0" smtClean="0">
                <a:latin typeface="Adobe 仿宋 Std R" pitchFamily="18" charset="-122"/>
                <a:ea typeface="Adobe 仿宋 Std R" pitchFamily="18" charset="-122"/>
              </a:rPr>
              <a:t>BMW</a:t>
            </a:r>
            <a:r>
              <a:rPr lang="zh-CN" altLang="en-US" sz="2200" dirty="0" smtClean="0">
                <a:latin typeface="Adobe 仿宋 Std R" pitchFamily="18" charset="-122"/>
                <a:ea typeface="Adobe 仿宋 Std R" pitchFamily="18" charset="-122"/>
              </a:rPr>
              <a:t>摩托车问世。</a:t>
            </a:r>
            <a:r>
              <a:rPr lang="en-US" altLang="zh-CN" sz="2200" dirty="0" smtClean="0">
                <a:solidFill>
                  <a:srgbClr val="FF0000"/>
                </a:solidFill>
                <a:latin typeface="Adobe 仿宋 Std R" pitchFamily="18" charset="-122"/>
                <a:ea typeface="Adobe 仿宋 Std R" pitchFamily="18" charset="-122"/>
              </a:rPr>
              <a:t>1928</a:t>
            </a:r>
            <a:r>
              <a:rPr lang="zh-CN" altLang="en-US" sz="2200" dirty="0" smtClean="0">
                <a:solidFill>
                  <a:srgbClr val="FF0000"/>
                </a:solidFill>
                <a:latin typeface="Adobe 仿宋 Std R" pitchFamily="18" charset="-122"/>
                <a:ea typeface="Adobe 仿宋 Std R" pitchFamily="18" charset="-122"/>
              </a:rPr>
              <a:t>年</a:t>
            </a:r>
            <a:r>
              <a:rPr lang="zh-CN" altLang="en-US" sz="2200" dirty="0" smtClean="0">
                <a:latin typeface="Adobe 仿宋 Std R" pitchFamily="18" charset="-122"/>
                <a:ea typeface="Adobe 仿宋 Std R" pitchFamily="18" charset="-122"/>
              </a:rPr>
              <a:t>，</a:t>
            </a:r>
            <a:r>
              <a:rPr lang="en-US" altLang="zh-CN" sz="2200" dirty="0" smtClean="0">
                <a:latin typeface="Adobe 仿宋 Std R" pitchFamily="18" charset="-122"/>
                <a:ea typeface="Adobe 仿宋 Std R" pitchFamily="18" charset="-122"/>
              </a:rPr>
              <a:t>BMW</a:t>
            </a:r>
            <a:r>
              <a:rPr lang="zh-CN" altLang="en-US" sz="2200" dirty="0" smtClean="0">
                <a:latin typeface="Adobe 仿宋 Std R" pitchFamily="18" charset="-122"/>
                <a:ea typeface="Adobe 仿宋 Std R" pitchFamily="18" charset="-122"/>
              </a:rPr>
              <a:t>收购了埃森那赫汽车厂，并开始生产汽车。</a:t>
            </a:r>
            <a:r>
              <a:rPr lang="en-US" altLang="zh-CN" sz="2200" dirty="0" smtClean="0">
                <a:latin typeface="Adobe 仿宋 Std R" pitchFamily="18" charset="-122"/>
                <a:ea typeface="Adobe 仿宋 Std R" pitchFamily="18" charset="-122"/>
              </a:rPr>
              <a:t>BMW</a:t>
            </a:r>
            <a:r>
              <a:rPr lang="zh-CN" altLang="en-US" sz="2200" dirty="0" smtClean="0">
                <a:latin typeface="Adobe 仿宋 Std R" pitchFamily="18" charset="-122"/>
                <a:ea typeface="Adobe 仿宋 Std R" pitchFamily="18" charset="-122"/>
              </a:rPr>
              <a:t>将许多汽车制造史上的杰作推向市场，这些产品不断激发出强烈的感情和人们的渴望，铸就了</a:t>
            </a:r>
            <a:r>
              <a:rPr lang="en-US" altLang="zh-CN" sz="2200" dirty="0" smtClean="0">
                <a:latin typeface="Adobe 仿宋 Std R" pitchFamily="18" charset="-122"/>
                <a:ea typeface="Adobe 仿宋 Std R" pitchFamily="18" charset="-122"/>
              </a:rPr>
              <a:t>BMW</a:t>
            </a:r>
            <a:r>
              <a:rPr lang="zh-CN" altLang="en-US" sz="2200" dirty="0" smtClean="0">
                <a:latin typeface="Adobe 仿宋 Std R" pitchFamily="18" charset="-122"/>
                <a:ea typeface="Adobe 仿宋 Std R" pitchFamily="18" charset="-122"/>
              </a:rPr>
              <a:t>公司作为一家汽车制造商的杰出声誉。</a:t>
            </a:r>
            <a:endParaRPr lang="en-US" altLang="zh-CN" sz="2200" dirty="0" smtClean="0">
              <a:latin typeface="Adobe 仿宋 Std R" pitchFamily="18" charset="-122"/>
              <a:ea typeface="Adobe 仿宋 Std R" pitchFamily="18" charset="-122"/>
            </a:endParaRPr>
          </a:p>
          <a:p>
            <a:r>
              <a:rPr lang="zh-CN" altLang="en-US" sz="2200" dirty="0" smtClean="0">
                <a:solidFill>
                  <a:srgbClr val="FF0000"/>
                </a:solidFill>
                <a:latin typeface="Adobe 仿宋 Std R" pitchFamily="18" charset="-122"/>
                <a:ea typeface="Adobe 仿宋 Std R" pitchFamily="18" charset="-122"/>
              </a:rPr>
              <a:t>思考：你能说出你喜欢的宝马汽车型号吗？</a:t>
            </a:r>
          </a:p>
        </p:txBody>
      </p:sp>
      <p:pic>
        <p:nvPicPr>
          <p:cNvPr id="47106" name="Picture 2" descr="http://wenwen.soso.com/p/20110120/20110120155549-1542155925.jpg"/>
          <p:cNvPicPr>
            <a:picLocks noChangeAspect="1" noChangeArrowheads="1"/>
          </p:cNvPicPr>
          <p:nvPr/>
        </p:nvPicPr>
        <p:blipFill>
          <a:blip r:embed="rId2" cstate="print"/>
          <a:srcRect/>
          <a:stretch>
            <a:fillRect/>
          </a:stretch>
        </p:blipFill>
        <p:spPr bwMode="auto">
          <a:xfrm>
            <a:off x="5580112" y="764704"/>
            <a:ext cx="3560834" cy="2592288"/>
          </a:xfrm>
          <a:prstGeom prst="rect">
            <a:avLst/>
          </a:prstGeom>
          <a:noFill/>
        </p:spPr>
      </p:pic>
      <p:pic>
        <p:nvPicPr>
          <p:cNvPr id="47108" name="Picture 4" descr="http://hnzz.114chn.com/mallpic/410100/4101001009060002/upload/product/201009061713181106.jpg"/>
          <p:cNvPicPr>
            <a:picLocks noChangeAspect="1" noChangeArrowheads="1"/>
          </p:cNvPicPr>
          <p:nvPr/>
        </p:nvPicPr>
        <p:blipFill>
          <a:blip r:embed="rId3" cstate="print"/>
          <a:srcRect/>
          <a:stretch>
            <a:fillRect/>
          </a:stretch>
        </p:blipFill>
        <p:spPr bwMode="auto">
          <a:xfrm>
            <a:off x="5616624" y="3356992"/>
            <a:ext cx="3527376" cy="3107162"/>
          </a:xfrm>
          <a:prstGeom prst="rect">
            <a:avLst/>
          </a:prstGeom>
          <a:noFill/>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9144000" cy="762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9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grpSp>
        <p:nvGrpSpPr>
          <p:cNvPr id="2" name="组合 8"/>
          <p:cNvGrpSpPr>
            <a:grpSpLocks/>
          </p:cNvGrpSpPr>
          <p:nvPr/>
        </p:nvGrpSpPr>
        <p:grpSpPr bwMode="auto">
          <a:xfrm>
            <a:off x="-1588" y="6450013"/>
            <a:ext cx="9145588" cy="431800"/>
            <a:chOff x="-2241" y="6450568"/>
            <a:chExt cx="9146241" cy="430887"/>
          </a:xfrm>
        </p:grpSpPr>
        <p:sp>
          <p:nvSpPr>
            <p:cNvPr id="10" name="矩形​​ 9"/>
            <p:cNvSpPr/>
            <p:nvPr/>
          </p:nvSpPr>
          <p:spPr>
            <a:xfrm>
              <a:off x="-2241" y="6468960"/>
              <a:ext cx="9144000" cy="381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8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sp>
          <p:nvSpPr>
            <p:cNvPr id="3085" name="TextBox 10"/>
            <p:cNvSpPr txBox="1">
              <a:spLocks noChangeArrowheads="1"/>
            </p:cNvSpPr>
            <p:nvPr/>
          </p:nvSpPr>
          <p:spPr bwMode="auto">
            <a:xfrm>
              <a:off x="8965" y="6491662"/>
              <a:ext cx="3346598" cy="307777"/>
            </a:xfrm>
            <a:prstGeom prst="rect">
              <a:avLst/>
            </a:prstGeom>
            <a:noFill/>
            <a:ln w="9525">
              <a:noFill/>
              <a:miter lim="800000"/>
              <a:headEnd/>
              <a:tailEnd/>
            </a:ln>
          </p:spPr>
          <p:txBody>
            <a:bodyPr>
              <a:spAutoFit/>
            </a:bodyPr>
            <a:lstStyle/>
            <a:p>
              <a:r>
                <a:rPr lang="en-US" altLang="zh-CN" sz="1400">
                  <a:solidFill>
                    <a:srgbClr val="000000"/>
                  </a:solidFill>
                  <a:latin typeface="Times New Roman" pitchFamily="18" charset="0"/>
                  <a:cs typeface="Times New Roman" pitchFamily="18" charset="0"/>
                </a:rPr>
                <a:t>Copyright @ Fang Shonvon,2011</a:t>
              </a:r>
              <a:endParaRPr lang="zh-CN" altLang="en-US" sz="1400">
                <a:solidFill>
                  <a:srgbClr val="000000"/>
                </a:solidFill>
                <a:latin typeface="Times New Roman" pitchFamily="18" charset="0"/>
                <a:ea typeface="宋体" charset="-122"/>
                <a:cs typeface="Times New Roman" pitchFamily="18" charset="0"/>
              </a:endParaRPr>
            </a:p>
          </p:txBody>
        </p:sp>
        <p:sp>
          <p:nvSpPr>
            <p:cNvPr id="3086" name="矩形​​ 11"/>
            <p:cNvSpPr>
              <a:spLocks noChangeArrowheads="1"/>
            </p:cNvSpPr>
            <p:nvPr/>
          </p:nvSpPr>
          <p:spPr bwMode="auto">
            <a:xfrm>
              <a:off x="4572000" y="6450568"/>
              <a:ext cx="4572000" cy="430887"/>
            </a:xfrm>
            <a:prstGeom prst="rect">
              <a:avLst/>
            </a:prstGeom>
            <a:noFill/>
            <a:ln w="9525">
              <a:noFill/>
              <a:miter lim="800000"/>
              <a:headEnd/>
              <a:tailEnd/>
            </a:ln>
          </p:spPr>
          <p:txBody>
            <a:bodyPr>
              <a:spAutoFit/>
            </a:bodyPr>
            <a:lstStyle/>
            <a:p>
              <a:r>
                <a:rPr lang="de-DE" altLang="zh-CN" sz="1100">
                  <a:solidFill>
                    <a:srgbClr val="000000"/>
                  </a:solidFill>
                  <a:latin typeface="微软雅黑" pitchFamily="34" charset="-122"/>
                </a:rPr>
                <a:t>Mechanische und electronnic Konstruktionsabteilung, Quzhou Hochschule für Technologie, Quzhou,324000</a:t>
              </a:r>
              <a:endParaRPr lang="zh-CN" altLang="en-US" sz="1100">
                <a:solidFill>
                  <a:srgbClr val="000000"/>
                </a:solidFill>
                <a:ea typeface="宋体" charset="-122"/>
              </a:endParaRPr>
            </a:p>
          </p:txBody>
        </p:sp>
      </p:grpSp>
      <p:sp>
        <p:nvSpPr>
          <p:cNvPr id="9" name="TextBox 8"/>
          <p:cNvSpPr txBox="1"/>
          <p:nvPr/>
        </p:nvSpPr>
        <p:spPr>
          <a:xfrm>
            <a:off x="1691680" y="107921"/>
            <a:ext cx="5760640" cy="584775"/>
          </a:xfrm>
          <a:prstGeom prst="rect">
            <a:avLst/>
          </a:prstGeom>
          <a:noFill/>
        </p:spPr>
        <p:txBody>
          <a:bodyPr wrap="square" rtlCol="0">
            <a:spAutoFit/>
          </a:bodyPr>
          <a:lstStyle/>
          <a:p>
            <a:pPr algn="ct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活动三 德国本土文化</a:t>
            </a:r>
            <a:endPar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endParaRPr>
          </a:p>
        </p:txBody>
      </p:sp>
      <p:sp>
        <p:nvSpPr>
          <p:cNvPr id="11" name="矩形 10"/>
          <p:cNvSpPr/>
          <p:nvPr/>
        </p:nvSpPr>
        <p:spPr>
          <a:xfrm>
            <a:off x="539552" y="1124744"/>
            <a:ext cx="1236236" cy="400110"/>
          </a:xfrm>
          <a:prstGeom prst="rect">
            <a:avLst/>
          </a:prstGeom>
          <a:solidFill>
            <a:schemeClr val="tx2">
              <a:lumMod val="20000"/>
              <a:lumOff val="80000"/>
            </a:schemeClr>
          </a:solidFill>
        </p:spPr>
        <p:txBody>
          <a:bodyPr wrap="none">
            <a:spAutoFit/>
          </a:bodyPr>
          <a:lstStyle/>
          <a:p>
            <a:r>
              <a:rPr lang="zh-CN" altLang="zh-CN" dirty="0" smtClean="0">
                <a:latin typeface="Adobe 仿宋 Std R" pitchFamily="18" charset="-122"/>
                <a:ea typeface="Adobe 仿宋 Std R" pitchFamily="18" charset="-122"/>
              </a:rPr>
              <a:t>扩展</a:t>
            </a:r>
            <a:r>
              <a:rPr lang="zh-CN" altLang="en-US" dirty="0" smtClean="0">
                <a:latin typeface="Adobe 仿宋 Std R" pitchFamily="18" charset="-122"/>
                <a:ea typeface="Adobe 仿宋 Std R" pitchFamily="18" charset="-122"/>
              </a:rPr>
              <a:t>阅读</a:t>
            </a:r>
            <a:endParaRPr lang="zh-CN" altLang="en-US" dirty="0">
              <a:latin typeface="Adobe 仿宋 Std R" pitchFamily="18" charset="-122"/>
              <a:ea typeface="Adobe 仿宋 Std R" pitchFamily="18" charset="-122"/>
            </a:endParaRPr>
          </a:p>
        </p:txBody>
      </p:sp>
      <p:pic>
        <p:nvPicPr>
          <p:cNvPr id="46082" name=" 0"/>
          <p:cNvPicPr>
            <a:picLocks noChangeAspect="1" noChangeArrowheads="1"/>
          </p:cNvPicPr>
          <p:nvPr/>
        </p:nvPicPr>
        <p:blipFill>
          <a:blip r:embed="rId2" cstate="print"/>
          <a:srcRect/>
          <a:stretch>
            <a:fillRect/>
          </a:stretch>
        </p:blipFill>
        <p:spPr bwMode="auto">
          <a:xfrm>
            <a:off x="2339752" y="1268760"/>
            <a:ext cx="6466207" cy="4608512"/>
          </a:xfrm>
          <a:prstGeom prst="rect">
            <a:avLst/>
          </a:prstGeom>
          <a:noFill/>
          <a:ln w="9525">
            <a:noFill/>
            <a:miter lim="800000"/>
            <a:headEnd/>
            <a:tailEnd/>
          </a:ln>
        </p:spPr>
      </p:pic>
      <p:sp>
        <p:nvSpPr>
          <p:cNvPr id="13" name="矩形 12"/>
          <p:cNvSpPr/>
          <p:nvPr/>
        </p:nvSpPr>
        <p:spPr>
          <a:xfrm>
            <a:off x="72008" y="1783844"/>
            <a:ext cx="2267744" cy="4093428"/>
          </a:xfrm>
          <a:prstGeom prst="rect">
            <a:avLst/>
          </a:prstGeom>
        </p:spPr>
        <p:txBody>
          <a:bodyPr wrap="square">
            <a:spAutoFit/>
          </a:bodyPr>
          <a:lstStyle/>
          <a:p>
            <a:r>
              <a:rPr lang="zh-CN" altLang="zh-CN" dirty="0" smtClean="0">
                <a:latin typeface="Adobe 仿宋 Std R" pitchFamily="18" charset="-122"/>
                <a:ea typeface="Adobe 仿宋 Std R" pitchFamily="18" charset="-122"/>
              </a:rPr>
              <a:t>与别国汽车相比，德国汽车体现着他们民族的</a:t>
            </a:r>
            <a:r>
              <a:rPr lang="zh-CN" altLang="zh-CN" dirty="0" smtClean="0">
                <a:solidFill>
                  <a:srgbClr val="FF0000"/>
                </a:solidFill>
                <a:latin typeface="Adobe 仿宋 Std R" pitchFamily="18" charset="-122"/>
                <a:ea typeface="Adobe 仿宋 Std R" pitchFamily="18" charset="-122"/>
              </a:rPr>
              <a:t>理性、严谨</a:t>
            </a:r>
            <a:r>
              <a:rPr lang="zh-CN" altLang="zh-CN" dirty="0" smtClean="0">
                <a:latin typeface="Adobe 仿宋 Std R" pitchFamily="18" charset="-122"/>
                <a:ea typeface="Adobe 仿宋 Std R" pitchFamily="18" charset="-122"/>
              </a:rPr>
              <a:t>，</a:t>
            </a:r>
            <a:r>
              <a:rPr lang="zh-CN" altLang="zh-CN" dirty="0" smtClean="0">
                <a:solidFill>
                  <a:srgbClr val="FF0000"/>
                </a:solidFill>
                <a:latin typeface="Adobe 仿宋 Std R" pitchFamily="18" charset="-122"/>
                <a:ea typeface="Adobe 仿宋 Std R" pitchFamily="18" charset="-122"/>
              </a:rPr>
              <a:t>对细节一丝不苟</a:t>
            </a:r>
            <a:r>
              <a:rPr lang="zh-CN" altLang="zh-CN" dirty="0" smtClean="0">
                <a:latin typeface="Adobe 仿宋 Std R" pitchFamily="18" charset="-122"/>
                <a:ea typeface="Adobe 仿宋 Std R" pitchFamily="18" charset="-122"/>
              </a:rPr>
              <a:t>的态度；同时，作为汽车的发源地，还往往带有有一种自信和从容（尤其是奔驰）；而深厚的技术积累也让德国汽车在速度和激情方面丝毫不落下风。</a:t>
            </a:r>
            <a:endParaRPr lang="zh-CN" altLang="en-US" dirty="0">
              <a:latin typeface="Adobe 仿宋 Std R" pitchFamily="18" charset="-122"/>
              <a:ea typeface="Adobe 仿宋 Std R" pitchFamily="18" charset="-122"/>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2241" y="1"/>
            <a:ext cx="9144000" cy="762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9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grpSp>
        <p:nvGrpSpPr>
          <p:cNvPr id="26629" name="组合 7"/>
          <p:cNvGrpSpPr>
            <a:grpSpLocks/>
          </p:cNvGrpSpPr>
          <p:nvPr/>
        </p:nvGrpSpPr>
        <p:grpSpPr bwMode="auto">
          <a:xfrm>
            <a:off x="-1588" y="6450013"/>
            <a:ext cx="9145588" cy="431800"/>
            <a:chOff x="-2241" y="6450568"/>
            <a:chExt cx="9146241" cy="430887"/>
          </a:xfrm>
        </p:grpSpPr>
        <p:sp>
          <p:nvSpPr>
            <p:cNvPr id="9" name="矩形​​ 8"/>
            <p:cNvSpPr/>
            <p:nvPr/>
          </p:nvSpPr>
          <p:spPr>
            <a:xfrm>
              <a:off x="-2241" y="6468960"/>
              <a:ext cx="9144000" cy="381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8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sp>
          <p:nvSpPr>
            <p:cNvPr id="26635" name="TextBox 9"/>
            <p:cNvSpPr txBox="1">
              <a:spLocks noChangeArrowheads="1"/>
            </p:cNvSpPr>
            <p:nvPr/>
          </p:nvSpPr>
          <p:spPr bwMode="auto">
            <a:xfrm>
              <a:off x="8965" y="6491662"/>
              <a:ext cx="3346598" cy="307777"/>
            </a:xfrm>
            <a:prstGeom prst="rect">
              <a:avLst/>
            </a:prstGeom>
            <a:noFill/>
            <a:ln w="9525">
              <a:noFill/>
              <a:miter lim="800000"/>
              <a:headEnd/>
              <a:tailEnd/>
            </a:ln>
          </p:spPr>
          <p:txBody>
            <a:bodyPr>
              <a:spAutoFit/>
            </a:bodyPr>
            <a:lstStyle/>
            <a:p>
              <a:r>
                <a:rPr lang="en-US" altLang="zh-CN" sz="1400">
                  <a:solidFill>
                    <a:srgbClr val="000000"/>
                  </a:solidFill>
                  <a:latin typeface="Times New Roman" pitchFamily="18" charset="0"/>
                  <a:cs typeface="Times New Roman" pitchFamily="18" charset="0"/>
                </a:rPr>
                <a:t>Copyright @ Fang Shonvon,2011</a:t>
              </a:r>
              <a:endParaRPr lang="zh-CN" altLang="en-US" sz="1400">
                <a:solidFill>
                  <a:srgbClr val="000000"/>
                </a:solidFill>
                <a:latin typeface="Times New Roman" pitchFamily="18" charset="0"/>
                <a:ea typeface="宋体" charset="-122"/>
                <a:cs typeface="Times New Roman" pitchFamily="18" charset="0"/>
              </a:endParaRPr>
            </a:p>
          </p:txBody>
        </p:sp>
        <p:sp>
          <p:nvSpPr>
            <p:cNvPr id="26636" name="矩形​​ 10"/>
            <p:cNvSpPr>
              <a:spLocks noChangeArrowheads="1"/>
            </p:cNvSpPr>
            <p:nvPr/>
          </p:nvSpPr>
          <p:spPr bwMode="auto">
            <a:xfrm>
              <a:off x="4572000" y="6450568"/>
              <a:ext cx="4572000" cy="430887"/>
            </a:xfrm>
            <a:prstGeom prst="rect">
              <a:avLst/>
            </a:prstGeom>
            <a:noFill/>
            <a:ln w="9525">
              <a:noFill/>
              <a:miter lim="800000"/>
              <a:headEnd/>
              <a:tailEnd/>
            </a:ln>
          </p:spPr>
          <p:txBody>
            <a:bodyPr>
              <a:spAutoFit/>
            </a:bodyPr>
            <a:lstStyle/>
            <a:p>
              <a:r>
                <a:rPr lang="de-DE" altLang="zh-CN" sz="1100">
                  <a:solidFill>
                    <a:srgbClr val="000000"/>
                  </a:solidFill>
                  <a:latin typeface="微软雅黑" pitchFamily="34" charset="-122"/>
                </a:rPr>
                <a:t>Mechanische und electronnic Konstruktionsabteilung, Quzhou Hochschule für Technologie, Quzhou,324000</a:t>
              </a:r>
              <a:endParaRPr lang="zh-CN" altLang="en-US" sz="1100">
                <a:solidFill>
                  <a:srgbClr val="000000"/>
                </a:solidFill>
                <a:ea typeface="宋体" charset="-122"/>
              </a:endParaRPr>
            </a:p>
          </p:txBody>
        </p:sp>
      </p:grpSp>
      <p:sp>
        <p:nvSpPr>
          <p:cNvPr id="26631" name="TextBox 1"/>
          <p:cNvSpPr txBox="1">
            <a:spLocks noChangeArrowheads="1"/>
          </p:cNvSpPr>
          <p:nvPr/>
        </p:nvSpPr>
        <p:spPr bwMode="auto">
          <a:xfrm>
            <a:off x="1866900" y="1340768"/>
            <a:ext cx="5410200" cy="4031873"/>
          </a:xfrm>
          <a:prstGeom prst="rect">
            <a:avLst/>
          </a:prstGeom>
          <a:noFill/>
          <a:ln w="9525">
            <a:noFill/>
            <a:miter lim="800000"/>
            <a:headEnd/>
            <a:tailEnd/>
          </a:ln>
        </p:spPr>
        <p:txBody>
          <a:bodyPr>
            <a:spAutoFit/>
          </a:bodyPr>
          <a:lstStyle/>
          <a:p>
            <a:pPr algn="ctr"/>
            <a:r>
              <a:rPr lang="zh-CN" altLang="en-US" sz="5400" dirty="0">
                <a:solidFill>
                  <a:srgbClr val="000000"/>
                </a:solidFill>
                <a:ea typeface="宋体" charset="-122"/>
              </a:rPr>
              <a:t> </a:t>
            </a:r>
            <a:endParaRPr lang="en-US" altLang="zh-CN" sz="5400" dirty="0">
              <a:solidFill>
                <a:srgbClr val="000000"/>
              </a:solidFill>
            </a:endParaRPr>
          </a:p>
          <a:p>
            <a:pPr algn="ctr"/>
            <a:r>
              <a:rPr lang="en-US" altLang="zh-CN" sz="5400" dirty="0" smtClean="0">
                <a:solidFill>
                  <a:srgbClr val="000000"/>
                </a:solidFill>
              </a:rPr>
              <a:t>Q/A</a:t>
            </a:r>
          </a:p>
          <a:p>
            <a:pPr algn="ctr"/>
            <a:r>
              <a:rPr lang="en-US" altLang="zh-CN" sz="5400" dirty="0" smtClean="0">
                <a:solidFill>
                  <a:srgbClr val="000000"/>
                </a:solidFill>
              </a:rPr>
              <a:t>Thank </a:t>
            </a:r>
            <a:r>
              <a:rPr lang="en-US" altLang="zh-CN" sz="5400" dirty="0">
                <a:solidFill>
                  <a:srgbClr val="000000"/>
                </a:solidFill>
              </a:rPr>
              <a:t>You!</a:t>
            </a:r>
          </a:p>
          <a:p>
            <a:pPr algn="ctr"/>
            <a:r>
              <a:rPr lang="en-US" altLang="zh-CN" sz="5400" dirty="0" err="1">
                <a:solidFill>
                  <a:srgbClr val="000000"/>
                </a:solidFill>
              </a:rPr>
              <a:t>Vielen</a:t>
            </a:r>
            <a:r>
              <a:rPr lang="en-US" altLang="zh-CN" sz="5400" dirty="0">
                <a:solidFill>
                  <a:srgbClr val="000000"/>
                </a:solidFill>
              </a:rPr>
              <a:t> </a:t>
            </a:r>
            <a:r>
              <a:rPr lang="en-US" altLang="zh-CN" sz="5400" dirty="0" err="1">
                <a:solidFill>
                  <a:srgbClr val="000000"/>
                </a:solidFill>
              </a:rPr>
              <a:t>Danke</a:t>
            </a:r>
            <a:r>
              <a:rPr lang="en-US" altLang="zh-CN" sz="5400" dirty="0">
                <a:solidFill>
                  <a:srgbClr val="000000"/>
                </a:solidFill>
              </a:rPr>
              <a:t>!</a:t>
            </a:r>
          </a:p>
          <a:p>
            <a:endParaRPr lang="en-US" altLang="zh-CN" dirty="0">
              <a:solidFill>
                <a:srgbClr val="000000"/>
              </a:solidFill>
            </a:endParaRPr>
          </a:p>
          <a:p>
            <a:pPr algn="ctr"/>
            <a:r>
              <a:rPr lang="en-US" altLang="zh-CN" dirty="0">
                <a:solidFill>
                  <a:srgbClr val="000000"/>
                </a:solidFill>
              </a:rPr>
              <a:t>Email: </a:t>
            </a:r>
            <a:r>
              <a:rPr lang="en-US" altLang="zh-CN" dirty="0" smtClean="0">
                <a:solidFill>
                  <a:srgbClr val="000000"/>
                </a:solidFill>
              </a:rPr>
              <a:t>fangxiaofen1985@hotmail.com</a:t>
            </a:r>
            <a:endParaRPr lang="zh-CN" altLang="en-US" dirty="0">
              <a:solidFill>
                <a:srgbClr val="000000"/>
              </a:solidFill>
              <a:ea typeface="宋体" charset="-122"/>
            </a:endParaRPr>
          </a:p>
        </p:txBody>
      </p:sp>
      <p:sp>
        <p:nvSpPr>
          <p:cNvPr id="10" name="TextBox 9"/>
          <p:cNvSpPr txBox="1"/>
          <p:nvPr/>
        </p:nvSpPr>
        <p:spPr>
          <a:xfrm>
            <a:off x="1691680" y="107921"/>
            <a:ext cx="5760640" cy="584775"/>
          </a:xfrm>
          <a:prstGeom prst="rect">
            <a:avLst/>
          </a:prstGeom>
          <a:noFill/>
        </p:spPr>
        <p:txBody>
          <a:bodyPr wrap="square" rtlCol="0">
            <a:spAutoFit/>
          </a:bodyPr>
          <a:lstStyle/>
          <a:p>
            <a:pPr algn="ct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总结提升</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2241" y="1"/>
            <a:ext cx="9144000" cy="762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9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grpSp>
        <p:nvGrpSpPr>
          <p:cNvPr id="2" name="组合 8"/>
          <p:cNvGrpSpPr>
            <a:grpSpLocks/>
          </p:cNvGrpSpPr>
          <p:nvPr/>
        </p:nvGrpSpPr>
        <p:grpSpPr bwMode="auto">
          <a:xfrm>
            <a:off x="-1588" y="6450013"/>
            <a:ext cx="9145588" cy="431800"/>
            <a:chOff x="-2241" y="6450568"/>
            <a:chExt cx="9146241" cy="430887"/>
          </a:xfrm>
        </p:grpSpPr>
        <p:sp>
          <p:nvSpPr>
            <p:cNvPr id="10" name="矩形​​ 9"/>
            <p:cNvSpPr/>
            <p:nvPr/>
          </p:nvSpPr>
          <p:spPr>
            <a:xfrm>
              <a:off x="-2241" y="6468960"/>
              <a:ext cx="9144000" cy="381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8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sp>
          <p:nvSpPr>
            <p:cNvPr id="3085" name="TextBox 10"/>
            <p:cNvSpPr txBox="1">
              <a:spLocks noChangeArrowheads="1"/>
            </p:cNvSpPr>
            <p:nvPr/>
          </p:nvSpPr>
          <p:spPr bwMode="auto">
            <a:xfrm>
              <a:off x="8965" y="6491662"/>
              <a:ext cx="3346598" cy="307777"/>
            </a:xfrm>
            <a:prstGeom prst="rect">
              <a:avLst/>
            </a:prstGeom>
            <a:noFill/>
            <a:ln w="9525">
              <a:noFill/>
              <a:miter lim="800000"/>
              <a:headEnd/>
              <a:tailEnd/>
            </a:ln>
          </p:spPr>
          <p:txBody>
            <a:bodyPr>
              <a:spAutoFit/>
            </a:bodyPr>
            <a:lstStyle/>
            <a:p>
              <a:r>
                <a:rPr lang="en-US" altLang="zh-CN" sz="1400">
                  <a:solidFill>
                    <a:srgbClr val="000000"/>
                  </a:solidFill>
                  <a:latin typeface="Times New Roman" pitchFamily="18" charset="0"/>
                  <a:cs typeface="Times New Roman" pitchFamily="18" charset="0"/>
                </a:rPr>
                <a:t>Copyright @ Fang Shonvon,2011</a:t>
              </a:r>
              <a:endParaRPr lang="zh-CN" altLang="en-US" sz="1400">
                <a:solidFill>
                  <a:srgbClr val="000000"/>
                </a:solidFill>
                <a:latin typeface="Times New Roman" pitchFamily="18" charset="0"/>
                <a:ea typeface="宋体" charset="-122"/>
                <a:cs typeface="Times New Roman" pitchFamily="18" charset="0"/>
              </a:endParaRPr>
            </a:p>
          </p:txBody>
        </p:sp>
        <p:sp>
          <p:nvSpPr>
            <p:cNvPr id="3086" name="矩形​​ 11"/>
            <p:cNvSpPr>
              <a:spLocks noChangeArrowheads="1"/>
            </p:cNvSpPr>
            <p:nvPr/>
          </p:nvSpPr>
          <p:spPr bwMode="auto">
            <a:xfrm>
              <a:off x="4572000" y="6450568"/>
              <a:ext cx="4572000" cy="430887"/>
            </a:xfrm>
            <a:prstGeom prst="rect">
              <a:avLst/>
            </a:prstGeom>
            <a:noFill/>
            <a:ln w="9525">
              <a:noFill/>
              <a:miter lim="800000"/>
              <a:headEnd/>
              <a:tailEnd/>
            </a:ln>
          </p:spPr>
          <p:txBody>
            <a:bodyPr>
              <a:spAutoFit/>
            </a:bodyPr>
            <a:lstStyle/>
            <a:p>
              <a:r>
                <a:rPr lang="de-DE" altLang="zh-CN" sz="1100">
                  <a:solidFill>
                    <a:srgbClr val="000000"/>
                  </a:solidFill>
                  <a:latin typeface="微软雅黑" pitchFamily="34" charset="-122"/>
                </a:rPr>
                <a:t>Mechanische und electronnic Konstruktionsabteilung, Quzhou Hochschule für Technologie, Quzhou,324000</a:t>
              </a:r>
              <a:endParaRPr lang="zh-CN" altLang="en-US" sz="1100">
                <a:solidFill>
                  <a:srgbClr val="000000"/>
                </a:solidFill>
                <a:ea typeface="宋体" charset="-122"/>
              </a:endParaRPr>
            </a:p>
          </p:txBody>
        </p:sp>
      </p:grpSp>
      <p:sp>
        <p:nvSpPr>
          <p:cNvPr id="59" name="TextBox 58"/>
          <p:cNvSpPr txBox="1"/>
          <p:nvPr/>
        </p:nvSpPr>
        <p:spPr>
          <a:xfrm>
            <a:off x="2339752" y="46365"/>
            <a:ext cx="4464496" cy="646331"/>
          </a:xfrm>
          <a:prstGeom prst="rect">
            <a:avLst/>
          </a:prstGeom>
          <a:noFill/>
        </p:spPr>
        <p:txBody>
          <a:bodyPr wrap="square" rtlCol="0">
            <a:spAutoFit/>
          </a:bodyPr>
          <a:lstStyle/>
          <a:p>
            <a:pPr algn="ctr"/>
            <a:r>
              <a:rPr lang="zh-CN" altLang="en-US" sz="3600" dirty="0" smtClean="0">
                <a:effectLst>
                  <a:outerShdw blurRad="38100" dist="38100" dir="2700000" algn="tl">
                    <a:srgbClr val="000000">
                      <a:alpha val="43137"/>
                    </a:srgbClr>
                  </a:outerShdw>
                </a:effectLst>
                <a:latin typeface="华文宋体" pitchFamily="2" charset="-122"/>
                <a:ea typeface="华文宋体" pitchFamily="2" charset="-122"/>
              </a:rPr>
              <a:t>案例二</a:t>
            </a:r>
            <a:endParaRPr lang="zh-CN" altLang="en-US" sz="3600" dirty="0">
              <a:effectLst>
                <a:outerShdw blurRad="38100" dist="38100" dir="2700000" algn="tl">
                  <a:srgbClr val="000000">
                    <a:alpha val="43137"/>
                  </a:srgbClr>
                </a:outerShdw>
              </a:effectLst>
              <a:latin typeface="华文宋体" pitchFamily="2" charset="-122"/>
              <a:ea typeface="华文宋体" pitchFamily="2" charset="-122"/>
            </a:endParaRPr>
          </a:p>
        </p:txBody>
      </p:sp>
      <p:sp>
        <p:nvSpPr>
          <p:cNvPr id="12" name="矩形 11"/>
          <p:cNvSpPr/>
          <p:nvPr/>
        </p:nvSpPr>
        <p:spPr>
          <a:xfrm>
            <a:off x="179512" y="908720"/>
            <a:ext cx="5472608" cy="5632311"/>
          </a:xfrm>
          <a:prstGeom prst="rect">
            <a:avLst/>
          </a:prstGeom>
        </p:spPr>
        <p:txBody>
          <a:bodyPr wrap="square">
            <a:spAutoFit/>
          </a:bodyPr>
          <a:lstStyle/>
          <a:p>
            <a:r>
              <a:rPr lang="zh-CN" altLang="en-US" dirty="0" smtClean="0">
                <a:latin typeface="Adobe 仿宋 Std R" pitchFamily="18" charset="-122"/>
                <a:ea typeface="Adobe 仿宋 Std R" pitchFamily="18" charset="-122"/>
              </a:rPr>
              <a:t>宝马公司与员工分享财富、倾听最低层工人意见，敢于冒险。在慕尼黑的一个试验室里，正在进行的科研项目是车载计算机系统。这个智能机器能辨认出驾乘者，能找出你想要的信息和喜爱的娱乐内容。通过“智能卡片”随同你作商务旅行，向你在北京驾驶的宝马车发出指令，并装载你每天必看的新闻和音乐节目。</a:t>
            </a:r>
            <a:r>
              <a:rPr lang="zh-CN" altLang="en-US" dirty="0" smtClean="0">
                <a:latin typeface="Adobe 仿宋 Std R" pitchFamily="18" charset="-122"/>
                <a:ea typeface="Adobe 仿宋 Std R" pitchFamily="18" charset="-122"/>
              </a:rPr>
              <a:t>这科研</a:t>
            </a:r>
            <a:r>
              <a:rPr lang="zh-CN" altLang="en-US" dirty="0" smtClean="0">
                <a:latin typeface="Adobe 仿宋 Std R" pitchFamily="18" charset="-122"/>
                <a:ea typeface="Adobe 仿宋 Std R" pitchFamily="18" charset="-122"/>
              </a:rPr>
              <a:t>课题负责人是</a:t>
            </a:r>
            <a:r>
              <a:rPr lang="en-US" altLang="zh-CN" dirty="0" smtClean="0">
                <a:latin typeface="Adobe 仿宋 Std R" pitchFamily="18" charset="-122"/>
                <a:ea typeface="Adobe 仿宋 Std R" pitchFamily="18" charset="-122"/>
              </a:rPr>
              <a:t>38</a:t>
            </a:r>
            <a:r>
              <a:rPr lang="zh-CN" altLang="en-US" dirty="0" smtClean="0">
                <a:latin typeface="Adobe 仿宋 Std R" pitchFamily="18" charset="-122"/>
                <a:ea typeface="Adobe 仿宋 Std R" pitchFamily="18" charset="-122"/>
              </a:rPr>
              <a:t>岁的沃戈尔。他说，</a:t>
            </a:r>
            <a:r>
              <a:rPr lang="zh-CN" altLang="en-US" dirty="0" smtClean="0">
                <a:latin typeface="Adobe 仿宋 Std R" pitchFamily="18" charset="-122"/>
                <a:ea typeface="Adobe 仿宋 Std R" pitchFamily="18" charset="-122"/>
              </a:rPr>
              <a:t>公司鼓励我们</a:t>
            </a:r>
            <a:r>
              <a:rPr lang="zh-CN" altLang="en-US" dirty="0" smtClean="0">
                <a:latin typeface="Adobe 仿宋 Std R" pitchFamily="18" charset="-122"/>
                <a:ea typeface="Adobe 仿宋 Std R" pitchFamily="18" charset="-122"/>
              </a:rPr>
              <a:t>自己做决定，并将其付诸实施，承担风险是我们工作的一部分。   </a:t>
            </a:r>
          </a:p>
          <a:p>
            <a:r>
              <a:rPr lang="zh-CN" altLang="en-US" dirty="0" smtClean="0">
                <a:solidFill>
                  <a:srgbClr val="FF0000"/>
                </a:solidFill>
                <a:latin typeface="Adobe 仿宋 Std R" pitchFamily="18" charset="-122"/>
                <a:ea typeface="Adobe 仿宋 Std R" pitchFamily="18" charset="-122"/>
              </a:rPr>
              <a:t>沃戈尔项目</a:t>
            </a:r>
            <a:r>
              <a:rPr lang="zh-CN" altLang="en-US" dirty="0" smtClean="0">
                <a:latin typeface="Adobe 仿宋 Std R" pitchFamily="18" charset="-122"/>
                <a:ea typeface="Adobe 仿宋 Std R" pitchFamily="18" charset="-122"/>
              </a:rPr>
              <a:t>只是宝马公司庞大创新机器上的一颗小螺丝钉。</a:t>
            </a:r>
            <a:r>
              <a:rPr lang="zh-CN" altLang="en-US" dirty="0" smtClean="0">
                <a:latin typeface="Adobe 仿宋 Std R" pitchFamily="18" charset="-122"/>
                <a:ea typeface="Adobe 仿宋 Std R" pitchFamily="18" charset="-122"/>
              </a:rPr>
              <a:t>宝马公司鼓励每个</a:t>
            </a:r>
            <a:r>
              <a:rPr lang="zh-CN" altLang="en-US" dirty="0" smtClean="0">
                <a:latin typeface="Adobe 仿宋 Std R" pitchFamily="18" charset="-122"/>
                <a:ea typeface="Adobe 仿宋 Std R" pitchFamily="18" charset="-122"/>
              </a:rPr>
              <a:t>员工表达自己的观点，无论你是工人，还是设计人员或是营销人员，每个人都可以</a:t>
            </a:r>
            <a:r>
              <a:rPr lang="zh-CN" altLang="en-US" dirty="0" smtClean="0">
                <a:solidFill>
                  <a:srgbClr val="FF0000"/>
                </a:solidFill>
                <a:latin typeface="Adobe 仿宋 Std R" pitchFamily="18" charset="-122"/>
                <a:ea typeface="Adobe 仿宋 Std R" pitchFamily="18" charset="-122"/>
              </a:rPr>
              <a:t>自由表达</a:t>
            </a:r>
            <a:r>
              <a:rPr lang="zh-CN" altLang="en-US" dirty="0" smtClean="0">
                <a:latin typeface="Adobe 仿宋 Std R" pitchFamily="18" charset="-122"/>
                <a:ea typeface="Adobe 仿宋 Std R" pitchFamily="18" charset="-122"/>
              </a:rPr>
              <a:t>，用新方式做事的提议永远不会受到惩罚，无论是多么的不着边际。因而，</a:t>
            </a:r>
            <a:r>
              <a:rPr lang="zh-CN" altLang="en-US" dirty="0" smtClean="0">
                <a:solidFill>
                  <a:srgbClr val="FF0000"/>
                </a:solidFill>
                <a:latin typeface="Adobe 仿宋 Std R" pitchFamily="18" charset="-122"/>
                <a:ea typeface="Adobe 仿宋 Std R" pitchFamily="18" charset="-122"/>
              </a:rPr>
              <a:t>瑞士洛桑国际管理学院</a:t>
            </a:r>
            <a:r>
              <a:rPr lang="zh-CN" altLang="en-US" dirty="0" smtClean="0">
                <a:latin typeface="Adobe 仿宋 Std R" pitchFamily="18" charset="-122"/>
                <a:ea typeface="Adobe 仿宋 Std R" pitchFamily="18" charset="-122"/>
              </a:rPr>
              <a:t> 管理学 教授斯特格说，宝马公司是“</a:t>
            </a:r>
            <a:r>
              <a:rPr lang="zh-CN" altLang="en-US" dirty="0" smtClean="0">
                <a:solidFill>
                  <a:srgbClr val="FF0000"/>
                </a:solidFill>
                <a:latin typeface="Adobe 仿宋 Std R" pitchFamily="18" charset="-122"/>
                <a:ea typeface="Adobe 仿宋 Std R" pitchFamily="18" charset="-122"/>
              </a:rPr>
              <a:t>一个精密的学习系统</a:t>
            </a:r>
            <a:r>
              <a:rPr lang="zh-CN" altLang="en-US" dirty="0" smtClean="0">
                <a:latin typeface="Adobe 仿宋 Std R" pitchFamily="18" charset="-122"/>
                <a:ea typeface="Adobe 仿宋 Std R" pitchFamily="18" charset="-122"/>
              </a:rPr>
              <a:t>”。</a:t>
            </a:r>
            <a:endParaRPr lang="zh-CN" altLang="en-US" dirty="0">
              <a:latin typeface="Adobe 仿宋 Std R" pitchFamily="18" charset="-122"/>
              <a:ea typeface="Adobe 仿宋 Std R" pitchFamily="18" charset="-122"/>
            </a:endParaRPr>
          </a:p>
        </p:txBody>
      </p:sp>
      <p:pic>
        <p:nvPicPr>
          <p:cNvPr id="7169" name="Picture 1"/>
          <p:cNvPicPr>
            <a:picLocks noChangeAspect="1" noChangeArrowheads="1"/>
          </p:cNvPicPr>
          <p:nvPr/>
        </p:nvPicPr>
        <p:blipFill>
          <a:blip r:embed="rId2" cstate="print"/>
          <a:srcRect/>
          <a:stretch>
            <a:fillRect/>
          </a:stretch>
        </p:blipFill>
        <p:spPr bwMode="auto">
          <a:xfrm>
            <a:off x="5580111" y="1124744"/>
            <a:ext cx="3554329" cy="4968552"/>
          </a:xfrm>
          <a:prstGeom prst="rect">
            <a:avLst/>
          </a:prstGeom>
          <a:noFill/>
          <a:ln w="9525">
            <a:noFill/>
            <a:miter lim="800000"/>
            <a:headEnd/>
            <a:tailEnd/>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9144000" cy="762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9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grpSp>
        <p:nvGrpSpPr>
          <p:cNvPr id="2" name="组合 8"/>
          <p:cNvGrpSpPr>
            <a:grpSpLocks/>
          </p:cNvGrpSpPr>
          <p:nvPr/>
        </p:nvGrpSpPr>
        <p:grpSpPr bwMode="auto">
          <a:xfrm>
            <a:off x="-1588" y="6450013"/>
            <a:ext cx="9145588" cy="431800"/>
            <a:chOff x="-2241" y="6450568"/>
            <a:chExt cx="9146241" cy="430887"/>
          </a:xfrm>
        </p:grpSpPr>
        <p:sp>
          <p:nvSpPr>
            <p:cNvPr id="10" name="矩形​​ 9"/>
            <p:cNvSpPr/>
            <p:nvPr/>
          </p:nvSpPr>
          <p:spPr>
            <a:xfrm>
              <a:off x="-2241" y="6468960"/>
              <a:ext cx="9144000" cy="381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8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sp>
          <p:nvSpPr>
            <p:cNvPr id="3085" name="TextBox 10"/>
            <p:cNvSpPr txBox="1">
              <a:spLocks noChangeArrowheads="1"/>
            </p:cNvSpPr>
            <p:nvPr/>
          </p:nvSpPr>
          <p:spPr bwMode="auto">
            <a:xfrm>
              <a:off x="8965" y="6491662"/>
              <a:ext cx="3346598" cy="307777"/>
            </a:xfrm>
            <a:prstGeom prst="rect">
              <a:avLst/>
            </a:prstGeom>
            <a:noFill/>
            <a:ln w="9525">
              <a:noFill/>
              <a:miter lim="800000"/>
              <a:headEnd/>
              <a:tailEnd/>
            </a:ln>
          </p:spPr>
          <p:txBody>
            <a:bodyPr>
              <a:spAutoFit/>
            </a:bodyPr>
            <a:lstStyle/>
            <a:p>
              <a:r>
                <a:rPr lang="en-US" altLang="zh-CN" sz="1400">
                  <a:solidFill>
                    <a:srgbClr val="000000"/>
                  </a:solidFill>
                  <a:latin typeface="Times New Roman" pitchFamily="18" charset="0"/>
                  <a:cs typeface="Times New Roman" pitchFamily="18" charset="0"/>
                </a:rPr>
                <a:t>Copyright @ Fang Shonvon,2011</a:t>
              </a:r>
              <a:endParaRPr lang="zh-CN" altLang="en-US" sz="1400">
                <a:solidFill>
                  <a:srgbClr val="000000"/>
                </a:solidFill>
                <a:latin typeface="Times New Roman" pitchFamily="18" charset="0"/>
                <a:ea typeface="宋体" charset="-122"/>
                <a:cs typeface="Times New Roman" pitchFamily="18" charset="0"/>
              </a:endParaRPr>
            </a:p>
          </p:txBody>
        </p:sp>
        <p:sp>
          <p:nvSpPr>
            <p:cNvPr id="3086" name="矩形​​ 11"/>
            <p:cNvSpPr>
              <a:spLocks noChangeArrowheads="1"/>
            </p:cNvSpPr>
            <p:nvPr/>
          </p:nvSpPr>
          <p:spPr bwMode="auto">
            <a:xfrm>
              <a:off x="4572000" y="6450568"/>
              <a:ext cx="4572000" cy="430887"/>
            </a:xfrm>
            <a:prstGeom prst="rect">
              <a:avLst/>
            </a:prstGeom>
            <a:noFill/>
            <a:ln w="9525">
              <a:noFill/>
              <a:miter lim="800000"/>
              <a:headEnd/>
              <a:tailEnd/>
            </a:ln>
          </p:spPr>
          <p:txBody>
            <a:bodyPr>
              <a:spAutoFit/>
            </a:bodyPr>
            <a:lstStyle/>
            <a:p>
              <a:r>
                <a:rPr lang="de-DE" altLang="zh-CN" sz="1100">
                  <a:solidFill>
                    <a:srgbClr val="000000"/>
                  </a:solidFill>
                  <a:latin typeface="微软雅黑" pitchFamily="34" charset="-122"/>
                </a:rPr>
                <a:t>Mechanische und electronnic Konstruktionsabteilung, Quzhou Hochschule für Technologie, Quzhou,324000</a:t>
              </a:r>
              <a:endParaRPr lang="zh-CN" altLang="en-US" sz="1100">
                <a:solidFill>
                  <a:srgbClr val="000000"/>
                </a:solidFill>
                <a:ea typeface="宋体" charset="-122"/>
              </a:endParaRPr>
            </a:p>
          </p:txBody>
        </p:sp>
      </p:grpSp>
      <p:sp>
        <p:nvSpPr>
          <p:cNvPr id="59" name="TextBox 58"/>
          <p:cNvSpPr txBox="1"/>
          <p:nvPr/>
        </p:nvSpPr>
        <p:spPr>
          <a:xfrm>
            <a:off x="1691680" y="107921"/>
            <a:ext cx="5760640" cy="584775"/>
          </a:xfrm>
          <a:prstGeom prst="rect">
            <a:avLst/>
          </a:prstGeom>
          <a:noFill/>
        </p:spPr>
        <p:txBody>
          <a:bodyPr wrap="square" rtlCol="0">
            <a:spAutoFit/>
          </a:bodyPr>
          <a:lstStyle/>
          <a:p>
            <a:pPr algn="ct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活动一 宝马汽车</a:t>
            </a:r>
          </a:p>
        </p:txBody>
      </p:sp>
      <p:pic>
        <p:nvPicPr>
          <p:cNvPr id="44033" name="Picture 1" descr="279759ee3d6d55fbd77b93956d224f4a21a4ddc0"/>
          <p:cNvPicPr>
            <a:picLocks noChangeAspect="1" noChangeArrowheads="1"/>
          </p:cNvPicPr>
          <p:nvPr/>
        </p:nvPicPr>
        <p:blipFill>
          <a:blip r:embed="rId2" cstate="print"/>
          <a:srcRect/>
          <a:stretch>
            <a:fillRect/>
          </a:stretch>
        </p:blipFill>
        <p:spPr bwMode="auto">
          <a:xfrm>
            <a:off x="1835696" y="3573016"/>
            <a:ext cx="2952328" cy="2952328"/>
          </a:xfrm>
          <a:prstGeom prst="rect">
            <a:avLst/>
          </a:prstGeom>
          <a:noFill/>
          <a:ln w="9525">
            <a:noFill/>
            <a:miter lim="800000"/>
            <a:headEnd/>
            <a:tailEnd/>
          </a:ln>
        </p:spPr>
      </p:pic>
      <p:sp>
        <p:nvSpPr>
          <p:cNvPr id="44034" name="Rectangle 2"/>
          <p:cNvSpPr>
            <a:spLocks noChangeArrowheads="1"/>
          </p:cNvSpPr>
          <p:nvPr/>
        </p:nvSpPr>
        <p:spPr bwMode="auto">
          <a:xfrm>
            <a:off x="323528" y="980728"/>
            <a:ext cx="4392488" cy="304698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304800" algn="l" defTabSz="914400" rtl="0" eaLnBrk="1" fontAlgn="base" latinLnBrk="0" hangingPunct="1">
              <a:lnSpc>
                <a:spcPct val="100000"/>
              </a:lnSpc>
              <a:spcBef>
                <a:spcPct val="0"/>
              </a:spcBef>
              <a:spcAft>
                <a:spcPct val="0"/>
              </a:spcAft>
              <a:buClrTx/>
              <a:buSzTx/>
              <a:buFontTx/>
              <a:buNone/>
              <a:tabLst/>
            </a:pPr>
            <a:r>
              <a:rPr kumimoji="0" lang="en-US" altLang="zh-CN" sz="2400" i="0" u="none" strike="noStrike" cap="none" normalizeH="0" baseline="0" dirty="0" smtClean="0">
                <a:ln>
                  <a:noFill/>
                </a:ln>
                <a:solidFill>
                  <a:srgbClr val="FF0000"/>
                </a:solidFill>
                <a:effectLst/>
                <a:latin typeface="Adobe 仿宋 Std R" pitchFamily="18" charset="-122"/>
                <a:ea typeface="Adobe 仿宋 Std R" pitchFamily="18" charset="-122"/>
                <a:cs typeface="Times New Roman" pitchFamily="18" charset="0"/>
              </a:rPr>
              <a:t>BMW</a:t>
            </a:r>
            <a:r>
              <a:rPr kumimoji="0" lang="zh-CN" altLang="en-US" sz="24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，全称为</a:t>
            </a:r>
            <a:r>
              <a:rPr kumimoji="0" lang="zh-CN" altLang="en-US" sz="2400" i="0" u="none" strike="noStrike" cap="none" normalizeH="0" baseline="0" dirty="0" smtClean="0">
                <a:ln>
                  <a:noFill/>
                </a:ln>
                <a:solidFill>
                  <a:srgbClr val="FF0000"/>
                </a:solidFill>
                <a:effectLst/>
                <a:latin typeface="Adobe 仿宋 Std R" pitchFamily="18" charset="-122"/>
                <a:ea typeface="Adobe 仿宋 Std R" pitchFamily="18" charset="-122"/>
                <a:cs typeface="Times New Roman" pitchFamily="18" charset="0"/>
              </a:rPr>
              <a:t>巴伐利亚机械制造厂股份公司</a:t>
            </a:r>
            <a:r>
              <a:rPr kumimoji="0" lang="zh-CN" altLang="en-US" sz="24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a:t>
            </a:r>
            <a:r>
              <a:rPr kumimoji="0" lang="en-US" altLang="zh-CN" sz="2400" i="0" u="none" strike="noStrike" cap="none" normalizeH="0" baseline="0" dirty="0" err="1" smtClean="0">
                <a:ln>
                  <a:noFill/>
                </a:ln>
                <a:solidFill>
                  <a:schemeClr val="tx1"/>
                </a:solidFill>
                <a:effectLst/>
                <a:latin typeface="Adobe 仿宋 Std R" pitchFamily="18" charset="-122"/>
                <a:ea typeface="Adobe 仿宋 Std R" pitchFamily="18" charset="-122"/>
                <a:cs typeface="Times New Roman" pitchFamily="18" charset="0"/>
              </a:rPr>
              <a:t>Bayerische</a:t>
            </a:r>
            <a:r>
              <a:rPr kumimoji="0" lang="en-US" altLang="zh-CN" sz="24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 </a:t>
            </a:r>
            <a:r>
              <a:rPr kumimoji="0" lang="en-US" altLang="zh-CN" sz="2400" i="0" u="none" strike="noStrike" cap="none" normalizeH="0" baseline="0" dirty="0" err="1" smtClean="0">
                <a:ln>
                  <a:noFill/>
                </a:ln>
                <a:solidFill>
                  <a:schemeClr val="tx1"/>
                </a:solidFill>
                <a:effectLst/>
                <a:latin typeface="Adobe 仿宋 Std R" pitchFamily="18" charset="-122"/>
                <a:ea typeface="Adobe 仿宋 Std R" pitchFamily="18" charset="-122"/>
                <a:cs typeface="Times New Roman" pitchFamily="18" charset="0"/>
              </a:rPr>
              <a:t>Motoren</a:t>
            </a:r>
            <a:r>
              <a:rPr kumimoji="0" lang="en-US" altLang="zh-CN" sz="24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 </a:t>
            </a:r>
            <a:r>
              <a:rPr kumimoji="0" lang="en-US" altLang="zh-CN" sz="2400" i="0" u="none" strike="noStrike" cap="none" normalizeH="0" baseline="0" dirty="0" err="1" smtClean="0">
                <a:ln>
                  <a:noFill/>
                </a:ln>
                <a:solidFill>
                  <a:schemeClr val="tx1"/>
                </a:solidFill>
                <a:effectLst/>
                <a:latin typeface="Adobe 仿宋 Std R" pitchFamily="18" charset="-122"/>
                <a:ea typeface="Adobe 仿宋 Std R" pitchFamily="18" charset="-122"/>
                <a:cs typeface="Times New Roman" pitchFamily="18" charset="0"/>
              </a:rPr>
              <a:t>Werke</a:t>
            </a:r>
            <a:r>
              <a:rPr kumimoji="0" lang="en-US" altLang="zh-CN" sz="24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 AG</a:t>
            </a:r>
            <a:r>
              <a:rPr kumimoji="0" lang="zh-CN" altLang="en-US" sz="24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），是德国一家世界知名的高档汽车和摩托车制造商，总部位于慕尼黑。</a:t>
            </a:r>
            <a:r>
              <a:rPr kumimoji="0" lang="en-US" altLang="zh-CN" sz="24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BMW</a:t>
            </a:r>
            <a:r>
              <a:rPr kumimoji="0" lang="zh-CN" altLang="en-US" sz="24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在中国大陆、香港与早年的台湾常称为“</a:t>
            </a:r>
            <a:r>
              <a:rPr kumimoji="0" lang="zh-CN" altLang="en-US" sz="2400" i="0" u="none" strike="noStrike" cap="none" normalizeH="0" baseline="0" dirty="0" smtClean="0">
                <a:ln>
                  <a:noFill/>
                </a:ln>
                <a:solidFill>
                  <a:srgbClr val="FF0000"/>
                </a:solidFill>
                <a:effectLst/>
                <a:latin typeface="Adobe 仿宋 Std R" pitchFamily="18" charset="-122"/>
                <a:ea typeface="Adobe 仿宋 Std R" pitchFamily="18" charset="-122"/>
                <a:cs typeface="Times New Roman" pitchFamily="18" charset="0"/>
              </a:rPr>
              <a:t>宝马</a:t>
            </a:r>
            <a:r>
              <a:rPr kumimoji="0" lang="zh-CN" altLang="en-US" sz="24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a:t>
            </a:r>
            <a:endParaRPr kumimoji="0" lang="zh-CN" altLang="en-US" sz="2400" i="0" u="none" strike="noStrike" cap="none" normalizeH="0" baseline="0" dirty="0" smtClean="0">
              <a:ln>
                <a:noFill/>
              </a:ln>
              <a:solidFill>
                <a:schemeClr val="tx1"/>
              </a:solidFill>
              <a:effectLst/>
              <a:latin typeface="Adobe 仿宋 Std R" pitchFamily="18" charset="-122"/>
              <a:ea typeface="Adobe 仿宋 Std R" pitchFamily="18" charset="-122"/>
              <a:cs typeface="宋体" pitchFamily="2" charset="-122"/>
            </a:endParaRPr>
          </a:p>
        </p:txBody>
      </p:sp>
      <p:pic>
        <p:nvPicPr>
          <p:cNvPr id="44035" name="Picture 3" descr="File:BMW-Gebäude.jpg"/>
          <p:cNvPicPr>
            <a:picLocks noChangeAspect="1" noChangeArrowheads="1"/>
          </p:cNvPicPr>
          <p:nvPr/>
        </p:nvPicPr>
        <p:blipFill>
          <a:blip r:embed="rId3" cstate="print"/>
          <a:srcRect/>
          <a:stretch>
            <a:fillRect/>
          </a:stretch>
        </p:blipFill>
        <p:spPr bwMode="auto">
          <a:xfrm>
            <a:off x="4932040" y="908720"/>
            <a:ext cx="3744416" cy="5140814"/>
          </a:xfrm>
          <a:prstGeom prst="rect">
            <a:avLst/>
          </a:prstGeom>
          <a:noFill/>
          <a:ln w="9525">
            <a:noFill/>
            <a:miter lim="800000"/>
            <a:headEnd/>
            <a:tailEnd/>
          </a:ln>
        </p:spPr>
      </p:pic>
      <p:sp>
        <p:nvSpPr>
          <p:cNvPr id="13" name="矩形 12"/>
          <p:cNvSpPr/>
          <p:nvPr/>
        </p:nvSpPr>
        <p:spPr>
          <a:xfrm>
            <a:off x="5190433" y="6053226"/>
            <a:ext cx="3197991" cy="400110"/>
          </a:xfrm>
          <a:prstGeom prst="rect">
            <a:avLst/>
          </a:prstGeom>
        </p:spPr>
        <p:txBody>
          <a:bodyPr wrap="none">
            <a:spAutoFit/>
          </a:bodyPr>
          <a:lstStyle/>
          <a:p>
            <a:r>
              <a:rPr lang="en-US" altLang="zh-CN" dirty="0" smtClean="0"/>
              <a:t>BMW-Building in Munich</a:t>
            </a:r>
            <a:endParaRPr lang="zh-CN" alt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9144000" cy="762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9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grpSp>
        <p:nvGrpSpPr>
          <p:cNvPr id="2" name="组合 8"/>
          <p:cNvGrpSpPr>
            <a:grpSpLocks/>
          </p:cNvGrpSpPr>
          <p:nvPr/>
        </p:nvGrpSpPr>
        <p:grpSpPr bwMode="auto">
          <a:xfrm>
            <a:off x="-1588" y="6450013"/>
            <a:ext cx="9145588" cy="431800"/>
            <a:chOff x="-2241" y="6450568"/>
            <a:chExt cx="9146241" cy="430887"/>
          </a:xfrm>
        </p:grpSpPr>
        <p:sp>
          <p:nvSpPr>
            <p:cNvPr id="10" name="矩形​​ 9"/>
            <p:cNvSpPr/>
            <p:nvPr/>
          </p:nvSpPr>
          <p:spPr>
            <a:xfrm>
              <a:off x="-2241" y="6468960"/>
              <a:ext cx="9144000" cy="381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8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sp>
          <p:nvSpPr>
            <p:cNvPr id="3085" name="TextBox 10"/>
            <p:cNvSpPr txBox="1">
              <a:spLocks noChangeArrowheads="1"/>
            </p:cNvSpPr>
            <p:nvPr/>
          </p:nvSpPr>
          <p:spPr bwMode="auto">
            <a:xfrm>
              <a:off x="8965" y="6491662"/>
              <a:ext cx="3346598" cy="307777"/>
            </a:xfrm>
            <a:prstGeom prst="rect">
              <a:avLst/>
            </a:prstGeom>
            <a:noFill/>
            <a:ln w="9525">
              <a:noFill/>
              <a:miter lim="800000"/>
              <a:headEnd/>
              <a:tailEnd/>
            </a:ln>
          </p:spPr>
          <p:txBody>
            <a:bodyPr>
              <a:spAutoFit/>
            </a:bodyPr>
            <a:lstStyle/>
            <a:p>
              <a:r>
                <a:rPr lang="en-US" altLang="zh-CN" sz="1400">
                  <a:solidFill>
                    <a:srgbClr val="000000"/>
                  </a:solidFill>
                  <a:latin typeface="Times New Roman" pitchFamily="18" charset="0"/>
                  <a:cs typeface="Times New Roman" pitchFamily="18" charset="0"/>
                </a:rPr>
                <a:t>Copyright @ Fang Shonvon,2011</a:t>
              </a:r>
              <a:endParaRPr lang="zh-CN" altLang="en-US" sz="1400">
                <a:solidFill>
                  <a:srgbClr val="000000"/>
                </a:solidFill>
                <a:latin typeface="Times New Roman" pitchFamily="18" charset="0"/>
                <a:ea typeface="宋体" charset="-122"/>
                <a:cs typeface="Times New Roman" pitchFamily="18" charset="0"/>
              </a:endParaRPr>
            </a:p>
          </p:txBody>
        </p:sp>
        <p:sp>
          <p:nvSpPr>
            <p:cNvPr id="3086" name="矩形​​ 11"/>
            <p:cNvSpPr>
              <a:spLocks noChangeArrowheads="1"/>
            </p:cNvSpPr>
            <p:nvPr/>
          </p:nvSpPr>
          <p:spPr bwMode="auto">
            <a:xfrm>
              <a:off x="4572000" y="6450568"/>
              <a:ext cx="4572000" cy="430887"/>
            </a:xfrm>
            <a:prstGeom prst="rect">
              <a:avLst/>
            </a:prstGeom>
            <a:noFill/>
            <a:ln w="9525">
              <a:noFill/>
              <a:miter lim="800000"/>
              <a:headEnd/>
              <a:tailEnd/>
            </a:ln>
          </p:spPr>
          <p:txBody>
            <a:bodyPr>
              <a:spAutoFit/>
            </a:bodyPr>
            <a:lstStyle/>
            <a:p>
              <a:r>
                <a:rPr lang="de-DE" altLang="zh-CN" sz="1100">
                  <a:solidFill>
                    <a:srgbClr val="000000"/>
                  </a:solidFill>
                  <a:latin typeface="微软雅黑" pitchFamily="34" charset="-122"/>
                </a:rPr>
                <a:t>Mechanische und electronnic Konstruktionsabteilung, Quzhou Hochschule für Technologie, Quzhou,324000</a:t>
              </a:r>
              <a:endParaRPr lang="zh-CN" altLang="en-US" sz="1100">
                <a:solidFill>
                  <a:srgbClr val="000000"/>
                </a:solidFill>
                <a:ea typeface="宋体" charset="-122"/>
              </a:endParaRPr>
            </a:p>
          </p:txBody>
        </p:sp>
      </p:grpSp>
      <p:sp>
        <p:nvSpPr>
          <p:cNvPr id="9" name="TextBox 8"/>
          <p:cNvSpPr txBox="1"/>
          <p:nvPr/>
        </p:nvSpPr>
        <p:spPr>
          <a:xfrm>
            <a:off x="1691680" y="107921"/>
            <a:ext cx="5760640" cy="584775"/>
          </a:xfrm>
          <a:prstGeom prst="rect">
            <a:avLst/>
          </a:prstGeom>
          <a:noFill/>
        </p:spPr>
        <p:txBody>
          <a:bodyPr wrap="square" rtlCol="0">
            <a:spAutoFit/>
          </a:bodyPr>
          <a:lstStyle/>
          <a:p>
            <a:pPr algn="ct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活动一 宝马汽车</a:t>
            </a:r>
          </a:p>
        </p:txBody>
      </p:sp>
      <p:pic>
        <p:nvPicPr>
          <p:cNvPr id="43010" name="Picture 2" descr="http://www.artmtm.com.cn/guanlimulu/admin/UploadFile/2010927111049758.jpg"/>
          <p:cNvPicPr>
            <a:picLocks noChangeAspect="1" noChangeArrowheads="1"/>
          </p:cNvPicPr>
          <p:nvPr/>
        </p:nvPicPr>
        <p:blipFill>
          <a:blip r:embed="rId2" cstate="print"/>
          <a:srcRect/>
          <a:stretch>
            <a:fillRect/>
          </a:stretch>
        </p:blipFill>
        <p:spPr bwMode="auto">
          <a:xfrm>
            <a:off x="0" y="836712"/>
            <a:ext cx="9144001" cy="3334278"/>
          </a:xfrm>
          <a:prstGeom prst="rect">
            <a:avLst/>
          </a:prstGeom>
          <a:noFill/>
        </p:spPr>
      </p:pic>
      <p:sp>
        <p:nvSpPr>
          <p:cNvPr id="11" name="矩形 10"/>
          <p:cNvSpPr/>
          <p:nvPr/>
        </p:nvSpPr>
        <p:spPr>
          <a:xfrm>
            <a:off x="251520" y="4365104"/>
            <a:ext cx="8640960" cy="769441"/>
          </a:xfrm>
          <a:prstGeom prst="rect">
            <a:avLst/>
          </a:prstGeom>
        </p:spPr>
        <p:txBody>
          <a:bodyPr wrap="square">
            <a:spAutoFit/>
          </a:bodyPr>
          <a:lstStyle/>
          <a:p>
            <a:r>
              <a:rPr lang="en-US" altLang="zh-CN" sz="2200" dirty="0" smtClean="0">
                <a:latin typeface="Adobe 仿宋 Std R" pitchFamily="18" charset="-122"/>
                <a:ea typeface="Adobe 仿宋 Std R" pitchFamily="18" charset="-122"/>
              </a:rPr>
              <a:t>BMW</a:t>
            </a:r>
            <a:r>
              <a:rPr lang="zh-CN" altLang="zh-CN" sz="2200" dirty="0" smtClean="0">
                <a:latin typeface="Adobe 仿宋 Std R" pitchFamily="18" charset="-122"/>
                <a:ea typeface="Adobe 仿宋 Std R" pitchFamily="18" charset="-122"/>
              </a:rPr>
              <a:t>集团拥有</a:t>
            </a:r>
            <a:r>
              <a:rPr lang="en-US" altLang="zh-CN" sz="2200" dirty="0" smtClean="0">
                <a:solidFill>
                  <a:srgbClr val="FF0000"/>
                </a:solidFill>
                <a:latin typeface="Adobe 仿宋 Std R" pitchFamily="18" charset="-122"/>
                <a:ea typeface="Adobe 仿宋 Std R" pitchFamily="18" charset="-122"/>
              </a:rPr>
              <a:t>BMW</a:t>
            </a:r>
            <a:r>
              <a:rPr lang="zh-CN" altLang="zh-CN" sz="2200" dirty="0" smtClean="0">
                <a:latin typeface="Adobe 仿宋 Std R" pitchFamily="18" charset="-122"/>
                <a:ea typeface="Adobe 仿宋 Std R" pitchFamily="18" charset="-122"/>
              </a:rPr>
              <a:t>、</a:t>
            </a:r>
            <a:r>
              <a:rPr lang="zh-CN" altLang="zh-CN" sz="2200" dirty="0" smtClean="0">
                <a:solidFill>
                  <a:srgbClr val="FF0000"/>
                </a:solidFill>
                <a:latin typeface="Adobe 仿宋 Std R" pitchFamily="18" charset="-122"/>
                <a:ea typeface="Adobe 仿宋 Std R" pitchFamily="18" charset="-122"/>
              </a:rPr>
              <a:t>宝马</a:t>
            </a:r>
            <a:r>
              <a:rPr lang="en-US" altLang="zh-CN" sz="2200" dirty="0" smtClean="0">
                <a:solidFill>
                  <a:srgbClr val="FF0000"/>
                </a:solidFill>
                <a:latin typeface="Adobe 仿宋 Std R" pitchFamily="18" charset="-122"/>
                <a:ea typeface="Adobe 仿宋 Std R" pitchFamily="18" charset="-122"/>
              </a:rPr>
              <a:t>MINI</a:t>
            </a:r>
            <a:r>
              <a:rPr lang="zh-CN" altLang="zh-CN" sz="2200" dirty="0" smtClean="0">
                <a:latin typeface="Adobe 仿宋 Std R" pitchFamily="18" charset="-122"/>
                <a:ea typeface="Adobe 仿宋 Std R" pitchFamily="18" charset="-122"/>
              </a:rPr>
              <a:t>和</a:t>
            </a:r>
            <a:r>
              <a:rPr lang="en-US" altLang="zh-CN" sz="2200" dirty="0" smtClean="0">
                <a:solidFill>
                  <a:srgbClr val="FF0000"/>
                </a:solidFill>
                <a:latin typeface="Adobe 仿宋 Std R" pitchFamily="18" charset="-122"/>
                <a:ea typeface="Adobe 仿宋 Std R" pitchFamily="18" charset="-122"/>
              </a:rPr>
              <a:t>Rolls-Royce</a:t>
            </a:r>
            <a:r>
              <a:rPr lang="zh-CN" altLang="zh-CN" sz="2200" dirty="0" smtClean="0">
                <a:solidFill>
                  <a:srgbClr val="FF0000"/>
                </a:solidFill>
                <a:latin typeface="Adobe 仿宋 Std R" pitchFamily="18" charset="-122"/>
                <a:ea typeface="Adobe 仿宋 Std R" pitchFamily="18" charset="-122"/>
              </a:rPr>
              <a:t>（劳斯莱斯）</a:t>
            </a:r>
            <a:r>
              <a:rPr lang="zh-CN" altLang="zh-CN" sz="2200" dirty="0" smtClean="0">
                <a:latin typeface="Adobe 仿宋 Std R" pitchFamily="18" charset="-122"/>
                <a:ea typeface="Adobe 仿宋 Std R" pitchFamily="18" charset="-122"/>
              </a:rPr>
              <a:t>三个品牌。</a:t>
            </a:r>
            <a:endParaRPr lang="zh-CN" altLang="en-US" sz="2200" dirty="0">
              <a:latin typeface="Adobe 仿宋 Std R" pitchFamily="18" charset="-122"/>
              <a:ea typeface="Adobe 仿宋 Std R" pitchFamily="18" charset="-122"/>
            </a:endParaRPr>
          </a:p>
        </p:txBody>
      </p:sp>
      <p:pic>
        <p:nvPicPr>
          <p:cNvPr id="43012" name="Picture 4" descr="http://img2.nipic.com/2008-03-20/2008320151325815_1.jpg"/>
          <p:cNvPicPr>
            <a:picLocks noChangeAspect="1" noChangeArrowheads="1"/>
          </p:cNvPicPr>
          <p:nvPr/>
        </p:nvPicPr>
        <p:blipFill>
          <a:blip r:embed="rId3" cstate="print"/>
          <a:srcRect/>
          <a:stretch>
            <a:fillRect/>
          </a:stretch>
        </p:blipFill>
        <p:spPr bwMode="auto">
          <a:xfrm>
            <a:off x="2987824" y="5157192"/>
            <a:ext cx="2232248" cy="952426"/>
          </a:xfrm>
          <a:prstGeom prst="rect">
            <a:avLst/>
          </a:prstGeom>
          <a:noFill/>
        </p:spPr>
      </p:pic>
      <p:pic>
        <p:nvPicPr>
          <p:cNvPr id="43014" name="Picture 6" descr="http://t3.baidu.com/it/u=2025575459,141046920&amp;fm=21&amp;gp=0.jpg"/>
          <p:cNvPicPr>
            <a:picLocks noChangeAspect="1" noChangeArrowheads="1"/>
          </p:cNvPicPr>
          <p:nvPr/>
        </p:nvPicPr>
        <p:blipFill>
          <a:blip r:embed="rId4" cstate="print"/>
          <a:srcRect/>
          <a:stretch>
            <a:fillRect/>
          </a:stretch>
        </p:blipFill>
        <p:spPr bwMode="auto">
          <a:xfrm>
            <a:off x="6084168" y="4797152"/>
            <a:ext cx="1314450" cy="1619250"/>
          </a:xfrm>
          <a:prstGeom prst="rect">
            <a:avLst/>
          </a:prstGeom>
          <a:noFill/>
        </p:spPr>
      </p:pic>
      <p:pic>
        <p:nvPicPr>
          <p:cNvPr id="43016" name="Picture 8" descr="http://photo.carword.com/auto_photo/2011/06-24/users_17/BD45871AC80DC6D0B4AFB916E8A12C68.jpg"/>
          <p:cNvPicPr>
            <a:picLocks noChangeAspect="1" noChangeArrowheads="1"/>
          </p:cNvPicPr>
          <p:nvPr/>
        </p:nvPicPr>
        <p:blipFill>
          <a:blip r:embed="rId5" cstate="print"/>
          <a:srcRect r="56340"/>
          <a:stretch>
            <a:fillRect/>
          </a:stretch>
        </p:blipFill>
        <p:spPr bwMode="auto">
          <a:xfrm>
            <a:off x="7236296" y="4797152"/>
            <a:ext cx="1224136" cy="1628800"/>
          </a:xfrm>
          <a:prstGeom prst="rect">
            <a:avLst/>
          </a:prstGeom>
          <a:noFill/>
        </p:spPr>
      </p:pic>
      <p:pic>
        <p:nvPicPr>
          <p:cNvPr id="15" name="Picture 1" descr="279759ee3d6d55fbd77b93956d224f4a21a4ddc0"/>
          <p:cNvPicPr>
            <a:picLocks noChangeAspect="1" noChangeArrowheads="1"/>
          </p:cNvPicPr>
          <p:nvPr/>
        </p:nvPicPr>
        <p:blipFill>
          <a:blip r:embed="rId6" cstate="print"/>
          <a:srcRect/>
          <a:stretch>
            <a:fillRect/>
          </a:stretch>
        </p:blipFill>
        <p:spPr bwMode="auto">
          <a:xfrm>
            <a:off x="971600" y="5013176"/>
            <a:ext cx="1368152" cy="136815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9144000" cy="762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9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grpSp>
        <p:nvGrpSpPr>
          <p:cNvPr id="2" name="组合 8"/>
          <p:cNvGrpSpPr>
            <a:grpSpLocks/>
          </p:cNvGrpSpPr>
          <p:nvPr/>
        </p:nvGrpSpPr>
        <p:grpSpPr bwMode="auto">
          <a:xfrm>
            <a:off x="-1588" y="6450013"/>
            <a:ext cx="9145588" cy="431800"/>
            <a:chOff x="-2241" y="6450568"/>
            <a:chExt cx="9146241" cy="430887"/>
          </a:xfrm>
        </p:grpSpPr>
        <p:sp>
          <p:nvSpPr>
            <p:cNvPr id="10" name="矩形​​ 9"/>
            <p:cNvSpPr/>
            <p:nvPr/>
          </p:nvSpPr>
          <p:spPr>
            <a:xfrm>
              <a:off x="-2241" y="6468960"/>
              <a:ext cx="9144000" cy="381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8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sp>
          <p:nvSpPr>
            <p:cNvPr id="3085" name="TextBox 10"/>
            <p:cNvSpPr txBox="1">
              <a:spLocks noChangeArrowheads="1"/>
            </p:cNvSpPr>
            <p:nvPr/>
          </p:nvSpPr>
          <p:spPr bwMode="auto">
            <a:xfrm>
              <a:off x="8965" y="6491662"/>
              <a:ext cx="3346598" cy="307777"/>
            </a:xfrm>
            <a:prstGeom prst="rect">
              <a:avLst/>
            </a:prstGeom>
            <a:noFill/>
            <a:ln w="9525">
              <a:noFill/>
              <a:miter lim="800000"/>
              <a:headEnd/>
              <a:tailEnd/>
            </a:ln>
          </p:spPr>
          <p:txBody>
            <a:bodyPr>
              <a:spAutoFit/>
            </a:bodyPr>
            <a:lstStyle/>
            <a:p>
              <a:r>
                <a:rPr lang="en-US" altLang="zh-CN" sz="1400">
                  <a:solidFill>
                    <a:srgbClr val="000000"/>
                  </a:solidFill>
                  <a:latin typeface="Times New Roman" pitchFamily="18" charset="0"/>
                  <a:cs typeface="Times New Roman" pitchFamily="18" charset="0"/>
                </a:rPr>
                <a:t>Copyright @ Fang Shonvon,2011</a:t>
              </a:r>
              <a:endParaRPr lang="zh-CN" altLang="en-US" sz="1400">
                <a:solidFill>
                  <a:srgbClr val="000000"/>
                </a:solidFill>
                <a:latin typeface="Times New Roman" pitchFamily="18" charset="0"/>
                <a:ea typeface="宋体" charset="-122"/>
                <a:cs typeface="Times New Roman" pitchFamily="18" charset="0"/>
              </a:endParaRPr>
            </a:p>
          </p:txBody>
        </p:sp>
        <p:sp>
          <p:nvSpPr>
            <p:cNvPr id="3086" name="矩形​​ 11"/>
            <p:cNvSpPr>
              <a:spLocks noChangeArrowheads="1"/>
            </p:cNvSpPr>
            <p:nvPr/>
          </p:nvSpPr>
          <p:spPr bwMode="auto">
            <a:xfrm>
              <a:off x="4572000" y="6450568"/>
              <a:ext cx="4572000" cy="430887"/>
            </a:xfrm>
            <a:prstGeom prst="rect">
              <a:avLst/>
            </a:prstGeom>
            <a:noFill/>
            <a:ln w="9525">
              <a:noFill/>
              <a:miter lim="800000"/>
              <a:headEnd/>
              <a:tailEnd/>
            </a:ln>
          </p:spPr>
          <p:txBody>
            <a:bodyPr>
              <a:spAutoFit/>
            </a:bodyPr>
            <a:lstStyle/>
            <a:p>
              <a:r>
                <a:rPr lang="de-DE" altLang="zh-CN" sz="1100">
                  <a:solidFill>
                    <a:srgbClr val="000000"/>
                  </a:solidFill>
                  <a:latin typeface="微软雅黑" pitchFamily="34" charset="-122"/>
                </a:rPr>
                <a:t>Mechanische und electronnic Konstruktionsabteilung, Quzhou Hochschule für Technologie, Quzhou,324000</a:t>
              </a:r>
              <a:endParaRPr lang="zh-CN" altLang="en-US" sz="1100">
                <a:solidFill>
                  <a:srgbClr val="000000"/>
                </a:solidFill>
                <a:ea typeface="宋体" charset="-122"/>
              </a:endParaRPr>
            </a:p>
          </p:txBody>
        </p:sp>
      </p:grpSp>
      <p:sp>
        <p:nvSpPr>
          <p:cNvPr id="9" name="TextBox 8"/>
          <p:cNvSpPr txBox="1"/>
          <p:nvPr/>
        </p:nvSpPr>
        <p:spPr>
          <a:xfrm>
            <a:off x="1691680" y="107921"/>
            <a:ext cx="5760640" cy="584775"/>
          </a:xfrm>
          <a:prstGeom prst="rect">
            <a:avLst/>
          </a:prstGeom>
          <a:noFill/>
        </p:spPr>
        <p:txBody>
          <a:bodyPr wrap="square" rtlCol="0">
            <a:spAutoFit/>
          </a:bodyPr>
          <a:lstStyle/>
          <a:p>
            <a:pPr algn="ct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活动一 宝马汽车</a:t>
            </a:r>
          </a:p>
        </p:txBody>
      </p:sp>
      <p:sp>
        <p:nvSpPr>
          <p:cNvPr id="11" name="矩形 10"/>
          <p:cNvSpPr/>
          <p:nvPr/>
        </p:nvSpPr>
        <p:spPr>
          <a:xfrm>
            <a:off x="53752" y="908720"/>
            <a:ext cx="5814392" cy="400110"/>
          </a:xfrm>
          <a:prstGeom prst="rect">
            <a:avLst/>
          </a:prstGeom>
        </p:spPr>
        <p:txBody>
          <a:bodyPr wrap="square">
            <a:spAutoFit/>
          </a:bodyPr>
          <a:lstStyle/>
          <a:p>
            <a:r>
              <a:rPr lang="en-US" altLang="zh-CN" dirty="0" smtClean="0">
                <a:latin typeface="Adobe 仿宋 Std R" pitchFamily="18" charset="-122"/>
                <a:ea typeface="Adobe 仿宋 Std R" pitchFamily="18" charset="-122"/>
              </a:rPr>
              <a:t>BMW</a:t>
            </a:r>
            <a:r>
              <a:rPr lang="zh-CN" altLang="en-US" dirty="0" smtClean="0">
                <a:latin typeface="Adobe 仿宋 Std R" pitchFamily="18" charset="-122"/>
                <a:ea typeface="Adobe 仿宋 Std R" pitchFamily="18" charset="-122"/>
              </a:rPr>
              <a:t>分为</a:t>
            </a:r>
            <a:r>
              <a:rPr lang="en-US" altLang="zh-CN" dirty="0" smtClean="0">
                <a:solidFill>
                  <a:srgbClr val="FF0000"/>
                </a:solidFill>
                <a:latin typeface="Adobe 仿宋 Std R" pitchFamily="18" charset="-122"/>
                <a:ea typeface="Adobe 仿宋 Std R" pitchFamily="18" charset="-122"/>
              </a:rPr>
              <a:t>1 3 5 6 7 X Z M Mini </a:t>
            </a:r>
            <a:r>
              <a:rPr lang="en-US" altLang="zh-CN" dirty="0" smtClean="0">
                <a:latin typeface="Adobe 仿宋 Std R" pitchFamily="18" charset="-122"/>
                <a:ea typeface="Adobe 仿宋 Std R" pitchFamily="18" charset="-122"/>
              </a:rPr>
              <a:t>（</a:t>
            </a:r>
            <a:r>
              <a:rPr lang="zh-CN" altLang="en-US" dirty="0" smtClean="0">
                <a:latin typeface="Adobe 仿宋 Std R" pitchFamily="18" charset="-122"/>
                <a:ea typeface="Adobe 仿宋 Std R" pitchFamily="18" charset="-122"/>
              </a:rPr>
              <a:t>劳斯莱斯收购</a:t>
            </a:r>
            <a:r>
              <a:rPr lang="en-US" altLang="zh-CN" dirty="0" smtClean="0">
                <a:latin typeface="Adobe 仿宋 Std R" pitchFamily="18" charset="-122"/>
                <a:ea typeface="Adobe 仿宋 Std R" pitchFamily="18" charset="-122"/>
              </a:rPr>
              <a:t>) </a:t>
            </a:r>
            <a:endParaRPr lang="zh-CN" altLang="en-US" dirty="0">
              <a:latin typeface="Adobe 仿宋 Std R" pitchFamily="18" charset="-122"/>
              <a:ea typeface="Adobe 仿宋 Std R" pitchFamily="18" charset="-122"/>
            </a:endParaRPr>
          </a:p>
        </p:txBody>
      </p:sp>
      <p:sp>
        <p:nvSpPr>
          <p:cNvPr id="12" name="矩形 11"/>
          <p:cNvSpPr/>
          <p:nvPr/>
        </p:nvSpPr>
        <p:spPr>
          <a:xfrm>
            <a:off x="179512" y="1412776"/>
            <a:ext cx="8460432" cy="3139321"/>
          </a:xfrm>
          <a:prstGeom prst="rect">
            <a:avLst/>
          </a:prstGeom>
        </p:spPr>
        <p:txBody>
          <a:bodyPr wrap="square">
            <a:spAutoFit/>
          </a:bodyPr>
          <a:lstStyle/>
          <a:p>
            <a:r>
              <a:rPr lang="zh-CN" altLang="en-US" sz="2200" dirty="0" smtClean="0">
                <a:latin typeface="Adobe 仿宋 Std R" pitchFamily="18" charset="-122"/>
                <a:ea typeface="Adobe 仿宋 Std R" pitchFamily="18" charset="-122"/>
              </a:rPr>
              <a:t>轿车</a:t>
            </a:r>
            <a:r>
              <a:rPr lang="en-US" altLang="zh-CN" sz="2200" dirty="0" smtClean="0">
                <a:latin typeface="Adobe 仿宋 Std R" pitchFamily="18" charset="-122"/>
                <a:ea typeface="Adobe 仿宋 Std R" pitchFamily="18" charset="-122"/>
              </a:rPr>
              <a:t>:</a:t>
            </a:r>
            <a:r>
              <a:rPr lang="en-US" altLang="zh-CN" sz="2200" dirty="0" smtClean="0">
                <a:solidFill>
                  <a:srgbClr val="FF0000"/>
                </a:solidFill>
                <a:latin typeface="Adobe 仿宋 Std R" pitchFamily="18" charset="-122"/>
                <a:ea typeface="Adobe 仿宋 Std R" pitchFamily="18" charset="-122"/>
              </a:rPr>
              <a:t>3</a:t>
            </a:r>
            <a:r>
              <a:rPr lang="zh-CN" altLang="en-US" sz="2200" dirty="0" smtClean="0">
                <a:solidFill>
                  <a:srgbClr val="FF0000"/>
                </a:solidFill>
                <a:latin typeface="Adobe 仿宋 Std R" pitchFamily="18" charset="-122"/>
                <a:ea typeface="Adobe 仿宋 Std R" pitchFamily="18" charset="-122"/>
              </a:rPr>
              <a:t>系</a:t>
            </a:r>
            <a:r>
              <a:rPr lang="en-US" altLang="zh-CN" sz="2200" dirty="0" smtClean="0">
                <a:solidFill>
                  <a:srgbClr val="FF0000"/>
                </a:solidFill>
                <a:latin typeface="Adobe 仿宋 Std R" pitchFamily="18" charset="-122"/>
                <a:ea typeface="Adobe 仿宋 Std R" pitchFamily="18" charset="-122"/>
              </a:rPr>
              <a:t>,5</a:t>
            </a:r>
            <a:r>
              <a:rPr lang="zh-CN" altLang="en-US" sz="2200" dirty="0" smtClean="0">
                <a:solidFill>
                  <a:srgbClr val="FF0000"/>
                </a:solidFill>
                <a:latin typeface="Adobe 仿宋 Std R" pitchFamily="18" charset="-122"/>
                <a:ea typeface="Adobe 仿宋 Std R" pitchFamily="18" charset="-122"/>
              </a:rPr>
              <a:t>系</a:t>
            </a:r>
            <a:r>
              <a:rPr lang="en-US" altLang="zh-CN" sz="2200" dirty="0" smtClean="0">
                <a:solidFill>
                  <a:srgbClr val="FF0000"/>
                </a:solidFill>
                <a:latin typeface="Adobe 仿宋 Std R" pitchFamily="18" charset="-122"/>
                <a:ea typeface="Adobe 仿宋 Std R" pitchFamily="18" charset="-122"/>
              </a:rPr>
              <a:t>,7</a:t>
            </a:r>
            <a:r>
              <a:rPr lang="zh-CN" altLang="en-US" sz="2200" dirty="0" smtClean="0">
                <a:solidFill>
                  <a:srgbClr val="FF0000"/>
                </a:solidFill>
                <a:latin typeface="Adobe 仿宋 Std R" pitchFamily="18" charset="-122"/>
                <a:ea typeface="Adobe 仿宋 Std R" pitchFamily="18" charset="-122"/>
              </a:rPr>
              <a:t>系</a:t>
            </a:r>
            <a:r>
              <a:rPr lang="zh-CN" altLang="en-US" sz="2200" dirty="0" smtClean="0">
                <a:latin typeface="Adobe 仿宋 Std R" pitchFamily="18" charset="-122"/>
                <a:ea typeface="Adobe 仿宋 Std R" pitchFamily="18" charset="-122"/>
              </a:rPr>
              <a:t> </a:t>
            </a:r>
            <a:br>
              <a:rPr lang="zh-CN" altLang="en-US" sz="2200" dirty="0" smtClean="0">
                <a:latin typeface="Adobe 仿宋 Std R" pitchFamily="18" charset="-122"/>
                <a:ea typeface="Adobe 仿宋 Std R" pitchFamily="18" charset="-122"/>
              </a:rPr>
            </a:br>
            <a:r>
              <a:rPr lang="zh-CN" altLang="en-US" sz="2200" dirty="0" smtClean="0">
                <a:latin typeface="Adobe 仿宋 Std R" pitchFamily="18" charset="-122"/>
                <a:ea typeface="Adobe 仿宋 Std R" pitchFamily="18" charset="-122"/>
              </a:rPr>
              <a:t>旅行车</a:t>
            </a:r>
            <a:r>
              <a:rPr lang="en-US" altLang="zh-CN" sz="2200" dirty="0" smtClean="0">
                <a:latin typeface="Adobe 仿宋 Std R" pitchFamily="18" charset="-122"/>
                <a:ea typeface="Adobe 仿宋 Std R" pitchFamily="18" charset="-122"/>
              </a:rPr>
              <a:t>:1</a:t>
            </a:r>
            <a:r>
              <a:rPr lang="zh-CN" altLang="en-US" sz="2200" dirty="0" smtClean="0">
                <a:latin typeface="Adobe 仿宋 Std R" pitchFamily="18" charset="-122"/>
                <a:ea typeface="Adobe 仿宋 Std R" pitchFamily="18" charset="-122"/>
              </a:rPr>
              <a:t>系</a:t>
            </a:r>
            <a:r>
              <a:rPr lang="en-US" altLang="zh-CN" sz="2200" dirty="0" smtClean="0">
                <a:latin typeface="Adobe 仿宋 Std R" pitchFamily="18" charset="-122"/>
                <a:ea typeface="Adobe 仿宋 Std R" pitchFamily="18" charset="-122"/>
              </a:rPr>
              <a:t>3</a:t>
            </a:r>
            <a:r>
              <a:rPr lang="zh-CN" altLang="en-US" sz="2200" dirty="0" smtClean="0">
                <a:latin typeface="Adobe 仿宋 Std R" pitchFamily="18" charset="-122"/>
                <a:ea typeface="Adobe 仿宋 Std R" pitchFamily="18" charset="-122"/>
              </a:rPr>
              <a:t>门</a:t>
            </a:r>
            <a:r>
              <a:rPr lang="en-US" altLang="zh-CN" sz="2200" dirty="0" smtClean="0">
                <a:latin typeface="Adobe 仿宋 Std R" pitchFamily="18" charset="-122"/>
                <a:ea typeface="Adobe 仿宋 Std R" pitchFamily="18" charset="-122"/>
              </a:rPr>
              <a:t>,1</a:t>
            </a:r>
            <a:r>
              <a:rPr lang="zh-CN" altLang="en-US" sz="2200" dirty="0" smtClean="0">
                <a:latin typeface="Adobe 仿宋 Std R" pitchFamily="18" charset="-122"/>
                <a:ea typeface="Adobe 仿宋 Std R" pitchFamily="18" charset="-122"/>
              </a:rPr>
              <a:t>系</a:t>
            </a:r>
            <a:r>
              <a:rPr lang="en-US" altLang="zh-CN" sz="2200" dirty="0" smtClean="0">
                <a:latin typeface="Adobe 仿宋 Std R" pitchFamily="18" charset="-122"/>
                <a:ea typeface="Adobe 仿宋 Std R" pitchFamily="18" charset="-122"/>
              </a:rPr>
              <a:t>5</a:t>
            </a:r>
            <a:r>
              <a:rPr lang="zh-CN" altLang="en-US" sz="2200" dirty="0" smtClean="0">
                <a:latin typeface="Adobe 仿宋 Std R" pitchFamily="18" charset="-122"/>
                <a:ea typeface="Adobe 仿宋 Std R" pitchFamily="18" charset="-122"/>
              </a:rPr>
              <a:t>门</a:t>
            </a:r>
            <a:r>
              <a:rPr lang="en-US" altLang="zh-CN" sz="2200" dirty="0" smtClean="0">
                <a:latin typeface="Adobe 仿宋 Std R" pitchFamily="18" charset="-122"/>
                <a:ea typeface="Adobe 仿宋 Std R" pitchFamily="18" charset="-122"/>
              </a:rPr>
              <a:t>,3</a:t>
            </a:r>
            <a:r>
              <a:rPr lang="zh-CN" altLang="en-US" sz="2200" dirty="0" smtClean="0">
                <a:latin typeface="Adobe 仿宋 Std R" pitchFamily="18" charset="-122"/>
                <a:ea typeface="Adobe 仿宋 Std R" pitchFamily="18" charset="-122"/>
              </a:rPr>
              <a:t>系</a:t>
            </a:r>
            <a:r>
              <a:rPr lang="en-US" altLang="zh-CN" sz="2200" dirty="0" smtClean="0">
                <a:latin typeface="Adobe 仿宋 Std R" pitchFamily="18" charset="-122"/>
                <a:ea typeface="Adobe 仿宋 Std R" pitchFamily="18" charset="-122"/>
              </a:rPr>
              <a:t>TOURING,5</a:t>
            </a:r>
            <a:r>
              <a:rPr lang="zh-CN" altLang="en-US" sz="2200" dirty="0" smtClean="0">
                <a:latin typeface="Adobe 仿宋 Std R" pitchFamily="18" charset="-122"/>
                <a:ea typeface="Adobe 仿宋 Std R" pitchFamily="18" charset="-122"/>
              </a:rPr>
              <a:t>系</a:t>
            </a:r>
            <a:r>
              <a:rPr lang="en-US" altLang="zh-CN" sz="2200" dirty="0" smtClean="0">
                <a:latin typeface="Adobe 仿宋 Std R" pitchFamily="18" charset="-122"/>
                <a:ea typeface="Adobe 仿宋 Std R" pitchFamily="18" charset="-122"/>
              </a:rPr>
              <a:t>TOURING </a:t>
            </a:r>
            <a:br>
              <a:rPr lang="en-US" altLang="zh-CN" sz="2200" dirty="0" smtClean="0">
                <a:latin typeface="Adobe 仿宋 Std R" pitchFamily="18" charset="-122"/>
                <a:ea typeface="Adobe 仿宋 Std R" pitchFamily="18" charset="-122"/>
              </a:rPr>
            </a:br>
            <a:r>
              <a:rPr lang="zh-CN" altLang="en-US" sz="2200" dirty="0" smtClean="0">
                <a:latin typeface="Adobe 仿宋 Std R" pitchFamily="18" charset="-122"/>
                <a:ea typeface="Adobe 仿宋 Std R" pitchFamily="18" charset="-122"/>
              </a:rPr>
              <a:t>两</a:t>
            </a:r>
            <a:r>
              <a:rPr lang="zh-CN" altLang="en-US" sz="2200" dirty="0" smtClean="0">
                <a:latin typeface="Adobe 仿宋 Std R" pitchFamily="18" charset="-122"/>
                <a:ea typeface="Adobe 仿宋 Std R" pitchFamily="18" charset="-122"/>
              </a:rPr>
              <a:t>门两座跑车</a:t>
            </a:r>
            <a:r>
              <a:rPr lang="en-US" altLang="zh-CN" sz="2200" dirty="0" smtClean="0">
                <a:latin typeface="Adobe 仿宋 Std R" pitchFamily="18" charset="-122"/>
                <a:ea typeface="Adobe 仿宋 Std R" pitchFamily="18" charset="-122"/>
              </a:rPr>
              <a:t>:Z4 COUPE </a:t>
            </a:r>
            <a:br>
              <a:rPr lang="en-US" altLang="zh-CN" sz="2200" dirty="0" smtClean="0">
                <a:latin typeface="Adobe 仿宋 Std R" pitchFamily="18" charset="-122"/>
                <a:ea typeface="Adobe 仿宋 Std R" pitchFamily="18" charset="-122"/>
              </a:rPr>
            </a:br>
            <a:r>
              <a:rPr lang="zh-CN" altLang="en-US" sz="2200" dirty="0" smtClean="0">
                <a:latin typeface="Adobe 仿宋 Std R" pitchFamily="18" charset="-122"/>
                <a:ea typeface="Adobe 仿宋 Std R" pitchFamily="18" charset="-122"/>
              </a:rPr>
              <a:t>两</a:t>
            </a:r>
            <a:r>
              <a:rPr lang="zh-CN" altLang="en-US" sz="2200" dirty="0" smtClean="0">
                <a:latin typeface="Adobe 仿宋 Std R" pitchFamily="18" charset="-122"/>
                <a:ea typeface="Adobe 仿宋 Std R" pitchFamily="18" charset="-122"/>
              </a:rPr>
              <a:t>门四座跑车</a:t>
            </a:r>
            <a:r>
              <a:rPr lang="en-US" altLang="zh-CN" sz="2200" dirty="0" smtClean="0">
                <a:latin typeface="Adobe 仿宋 Std R" pitchFamily="18" charset="-122"/>
                <a:ea typeface="Adobe 仿宋 Std R" pitchFamily="18" charset="-122"/>
              </a:rPr>
              <a:t>:3</a:t>
            </a:r>
            <a:r>
              <a:rPr lang="zh-CN" altLang="en-US" sz="2200" dirty="0" smtClean="0">
                <a:latin typeface="Adobe 仿宋 Std R" pitchFamily="18" charset="-122"/>
                <a:ea typeface="Adobe 仿宋 Std R" pitchFamily="18" charset="-122"/>
              </a:rPr>
              <a:t>系</a:t>
            </a:r>
            <a:r>
              <a:rPr lang="en-US" altLang="zh-CN" sz="2200" dirty="0" smtClean="0">
                <a:latin typeface="Adobe 仿宋 Std R" pitchFamily="18" charset="-122"/>
                <a:ea typeface="Adobe 仿宋 Std R" pitchFamily="18" charset="-122"/>
              </a:rPr>
              <a:t>COUPE,6</a:t>
            </a:r>
            <a:r>
              <a:rPr lang="zh-CN" altLang="en-US" sz="2200" dirty="0" smtClean="0">
                <a:latin typeface="Adobe 仿宋 Std R" pitchFamily="18" charset="-122"/>
                <a:ea typeface="Adobe 仿宋 Std R" pitchFamily="18" charset="-122"/>
              </a:rPr>
              <a:t>系 </a:t>
            </a:r>
            <a:br>
              <a:rPr lang="zh-CN" altLang="en-US" sz="2200" dirty="0" smtClean="0">
                <a:latin typeface="Adobe 仿宋 Std R" pitchFamily="18" charset="-122"/>
                <a:ea typeface="Adobe 仿宋 Std R" pitchFamily="18" charset="-122"/>
              </a:rPr>
            </a:br>
            <a:r>
              <a:rPr lang="zh-CN" altLang="en-US" sz="2200" dirty="0" smtClean="0">
                <a:latin typeface="Adobe 仿宋 Std R" pitchFamily="18" charset="-122"/>
                <a:ea typeface="Adobe 仿宋 Std R" pitchFamily="18" charset="-122"/>
              </a:rPr>
              <a:t>四座</a:t>
            </a:r>
            <a:r>
              <a:rPr lang="zh-CN" altLang="en-US" sz="2200" dirty="0" smtClean="0">
                <a:latin typeface="Adobe 仿宋 Std R" pitchFamily="18" charset="-122"/>
                <a:ea typeface="Adobe 仿宋 Std R" pitchFamily="18" charset="-122"/>
              </a:rPr>
              <a:t>敞蓬跑车</a:t>
            </a:r>
            <a:r>
              <a:rPr lang="en-US" altLang="zh-CN" sz="2200" dirty="0" smtClean="0">
                <a:latin typeface="Adobe 仿宋 Std R" pitchFamily="18" charset="-122"/>
                <a:ea typeface="Adobe 仿宋 Std R" pitchFamily="18" charset="-122"/>
              </a:rPr>
              <a:t>:3</a:t>
            </a:r>
            <a:r>
              <a:rPr lang="zh-CN" altLang="en-US" sz="2200" dirty="0" smtClean="0">
                <a:latin typeface="Adobe 仿宋 Std R" pitchFamily="18" charset="-122"/>
                <a:ea typeface="Adobe 仿宋 Std R" pitchFamily="18" charset="-122"/>
              </a:rPr>
              <a:t>系</a:t>
            </a:r>
            <a:r>
              <a:rPr lang="en-US" altLang="zh-CN" sz="2200" dirty="0" smtClean="0">
                <a:latin typeface="Adobe 仿宋 Std R" pitchFamily="18" charset="-122"/>
                <a:ea typeface="Adobe 仿宋 Std R" pitchFamily="18" charset="-122"/>
              </a:rPr>
              <a:t>CABRIOLET,6</a:t>
            </a:r>
            <a:r>
              <a:rPr lang="zh-CN" altLang="en-US" sz="2200" dirty="0" smtClean="0">
                <a:latin typeface="Adobe 仿宋 Std R" pitchFamily="18" charset="-122"/>
                <a:ea typeface="Adobe 仿宋 Std R" pitchFamily="18" charset="-122"/>
              </a:rPr>
              <a:t>系</a:t>
            </a:r>
            <a:r>
              <a:rPr lang="en-US" altLang="zh-CN" sz="2200" dirty="0" smtClean="0">
                <a:latin typeface="Adobe 仿宋 Std R" pitchFamily="18" charset="-122"/>
                <a:ea typeface="Adobe 仿宋 Std R" pitchFamily="18" charset="-122"/>
              </a:rPr>
              <a:t>CABRIOLET </a:t>
            </a:r>
            <a:br>
              <a:rPr lang="en-US" altLang="zh-CN" sz="2200" dirty="0" smtClean="0">
                <a:latin typeface="Adobe 仿宋 Std R" pitchFamily="18" charset="-122"/>
                <a:ea typeface="Adobe 仿宋 Std R" pitchFamily="18" charset="-122"/>
              </a:rPr>
            </a:br>
            <a:r>
              <a:rPr lang="zh-CN" altLang="en-US" sz="2200" dirty="0" smtClean="0">
                <a:latin typeface="Adobe 仿宋 Std R" pitchFamily="18" charset="-122"/>
                <a:ea typeface="Adobe 仿宋 Std R" pitchFamily="18" charset="-122"/>
              </a:rPr>
              <a:t>两</a:t>
            </a:r>
            <a:r>
              <a:rPr lang="zh-CN" altLang="en-US" sz="2200" dirty="0" smtClean="0">
                <a:latin typeface="Adobe 仿宋 Std R" pitchFamily="18" charset="-122"/>
                <a:ea typeface="Adobe 仿宋 Std R" pitchFamily="18" charset="-122"/>
              </a:rPr>
              <a:t>座敞蓬跑车</a:t>
            </a:r>
            <a:r>
              <a:rPr lang="en-US" altLang="zh-CN" sz="2200" dirty="0" smtClean="0">
                <a:latin typeface="Adobe 仿宋 Std R" pitchFamily="18" charset="-122"/>
                <a:ea typeface="Adobe 仿宋 Std R" pitchFamily="18" charset="-122"/>
              </a:rPr>
              <a:t>:Z4 </a:t>
            </a:r>
            <a:br>
              <a:rPr lang="en-US" altLang="zh-CN" sz="2200" dirty="0" smtClean="0">
                <a:latin typeface="Adobe 仿宋 Std R" pitchFamily="18" charset="-122"/>
                <a:ea typeface="Adobe 仿宋 Std R" pitchFamily="18" charset="-122"/>
              </a:rPr>
            </a:br>
            <a:r>
              <a:rPr lang="en-US" altLang="zh-CN" sz="2200" dirty="0" smtClean="0">
                <a:latin typeface="Adobe 仿宋 Std R" pitchFamily="18" charset="-122"/>
                <a:ea typeface="Adobe 仿宋 Std R" pitchFamily="18" charset="-122"/>
              </a:rPr>
              <a:t>SUV:</a:t>
            </a:r>
            <a:r>
              <a:rPr lang="en-US" altLang="zh-CN" sz="2200" dirty="0" smtClean="0">
                <a:solidFill>
                  <a:srgbClr val="FF0000"/>
                </a:solidFill>
                <a:latin typeface="Adobe 仿宋 Std R" pitchFamily="18" charset="-122"/>
                <a:ea typeface="Adobe 仿宋 Std R" pitchFamily="18" charset="-122"/>
              </a:rPr>
              <a:t>X1,X3,X5 </a:t>
            </a:r>
            <a:r>
              <a:rPr lang="en-US" altLang="zh-CN" sz="2200" dirty="0" smtClean="0">
                <a:solidFill>
                  <a:srgbClr val="FF0000"/>
                </a:solidFill>
                <a:latin typeface="Adobe 仿宋 Std R" pitchFamily="18" charset="-122"/>
                <a:ea typeface="Adobe 仿宋 Std R" pitchFamily="18" charset="-122"/>
              </a:rPr>
              <a:t>,</a:t>
            </a:r>
            <a:r>
              <a:rPr lang="en-US" altLang="zh-CN" sz="2200" dirty="0" smtClean="0">
                <a:solidFill>
                  <a:srgbClr val="FF0000"/>
                </a:solidFill>
                <a:latin typeface="Adobe 仿宋 Std R" pitchFamily="18" charset="-122"/>
                <a:ea typeface="Adobe 仿宋 Std R" pitchFamily="18" charset="-122"/>
              </a:rPr>
              <a:t>X6</a:t>
            </a:r>
            <a:endParaRPr lang="en-US" altLang="zh-CN" sz="2200" dirty="0" smtClean="0">
              <a:latin typeface="Adobe 仿宋 Std R" pitchFamily="18" charset="-122"/>
              <a:ea typeface="Adobe 仿宋 Std R" pitchFamily="18" charset="-122"/>
            </a:endParaRPr>
          </a:p>
          <a:p>
            <a:r>
              <a:rPr lang="zh-CN" altLang="en-US" sz="2200" dirty="0" smtClean="0">
                <a:latin typeface="Adobe 仿宋 Std R" pitchFamily="18" charset="-122"/>
                <a:ea typeface="Adobe 仿宋 Std R" pitchFamily="18" charset="-122"/>
              </a:rPr>
              <a:t>高性能</a:t>
            </a:r>
            <a:r>
              <a:rPr lang="zh-CN" altLang="en-US" sz="2200" dirty="0" smtClean="0">
                <a:latin typeface="Adobe 仿宋 Std R" pitchFamily="18" charset="-122"/>
                <a:ea typeface="Adobe 仿宋 Std R" pitchFamily="18" charset="-122"/>
              </a:rPr>
              <a:t>：</a:t>
            </a:r>
            <a:r>
              <a:rPr lang="en-US" altLang="zh-CN" sz="2200" dirty="0" smtClean="0">
                <a:latin typeface="Adobe 仿宋 Std R" pitchFamily="18" charset="-122"/>
                <a:ea typeface="Adobe 仿宋 Std R" pitchFamily="18" charset="-122"/>
              </a:rPr>
              <a:t>M3，M3 COUPE，M3 </a:t>
            </a:r>
            <a:r>
              <a:rPr lang="en-US" altLang="zh-CN" sz="2200" dirty="0" smtClean="0">
                <a:latin typeface="Adobe 仿宋 Std R" pitchFamily="18" charset="-122"/>
                <a:ea typeface="Adobe 仿宋 Std R" pitchFamily="18" charset="-122"/>
              </a:rPr>
              <a:t>CABRIOLET，M5，M6，Z4M，Z4M</a:t>
            </a:r>
            <a:r>
              <a:rPr lang="zh-CN" altLang="en-US" sz="2200" dirty="0" smtClean="0">
                <a:latin typeface="Adobe 仿宋 Std R" pitchFamily="18" charset="-122"/>
                <a:ea typeface="Adobe 仿宋 Std R" pitchFamily="18" charset="-122"/>
              </a:rPr>
              <a:t>，</a:t>
            </a:r>
            <a:r>
              <a:rPr lang="en-US" altLang="zh-CN" sz="2200" dirty="0" smtClean="0">
                <a:latin typeface="Adobe 仿宋 Std R" pitchFamily="18" charset="-122"/>
                <a:ea typeface="Adobe 仿宋 Std R" pitchFamily="18" charset="-122"/>
              </a:rPr>
              <a:t>COUPE </a:t>
            </a:r>
            <a:r>
              <a:rPr lang="en-US" altLang="zh-CN" sz="2200" dirty="0" smtClean="0">
                <a:latin typeface="Adobe 仿宋 Std R" pitchFamily="18" charset="-122"/>
                <a:ea typeface="Adobe 仿宋 Std R" pitchFamily="18" charset="-122"/>
              </a:rPr>
              <a:t>，X5M，X6M，M8 </a:t>
            </a:r>
            <a:endParaRPr lang="zh-CN" altLang="en-US" sz="2200" dirty="0">
              <a:latin typeface="Adobe 仿宋 Std R" pitchFamily="18" charset="-122"/>
              <a:ea typeface="Adobe 仿宋 Std R" pitchFamily="18" charset="-122"/>
            </a:endParaRPr>
          </a:p>
        </p:txBody>
      </p:sp>
      <p:pic>
        <p:nvPicPr>
          <p:cNvPr id="14" name="图片 13" descr="baoma301.jpg"/>
          <p:cNvPicPr>
            <a:picLocks noChangeAspect="1"/>
          </p:cNvPicPr>
          <p:nvPr/>
        </p:nvPicPr>
        <p:blipFill>
          <a:blip r:embed="rId2" cstate="print"/>
          <a:stretch>
            <a:fillRect/>
          </a:stretch>
        </p:blipFill>
        <p:spPr>
          <a:xfrm>
            <a:off x="4788024" y="4149080"/>
            <a:ext cx="3923928" cy="2248748"/>
          </a:xfrm>
          <a:prstGeom prst="rect">
            <a:avLst/>
          </a:prstGeom>
        </p:spPr>
      </p:pic>
      <p:pic>
        <p:nvPicPr>
          <p:cNvPr id="15" name="图片 14" descr="baoma702.jpg"/>
          <p:cNvPicPr>
            <a:picLocks noChangeAspect="1"/>
          </p:cNvPicPr>
          <p:nvPr/>
        </p:nvPicPr>
        <p:blipFill>
          <a:blip r:embed="rId3" cstate="print"/>
          <a:stretch>
            <a:fillRect/>
          </a:stretch>
        </p:blipFill>
        <p:spPr>
          <a:xfrm>
            <a:off x="539552" y="4509120"/>
            <a:ext cx="3501727" cy="1901848"/>
          </a:xfrm>
          <a:prstGeom prst="rect">
            <a:avLst/>
          </a:prstGeom>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9144000" cy="762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9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grpSp>
        <p:nvGrpSpPr>
          <p:cNvPr id="2" name="组合 8"/>
          <p:cNvGrpSpPr>
            <a:grpSpLocks/>
          </p:cNvGrpSpPr>
          <p:nvPr/>
        </p:nvGrpSpPr>
        <p:grpSpPr bwMode="auto">
          <a:xfrm>
            <a:off x="-1588" y="6450013"/>
            <a:ext cx="9145588" cy="431800"/>
            <a:chOff x="-2241" y="6450568"/>
            <a:chExt cx="9146241" cy="430887"/>
          </a:xfrm>
        </p:grpSpPr>
        <p:sp>
          <p:nvSpPr>
            <p:cNvPr id="10" name="矩形​​ 9"/>
            <p:cNvSpPr/>
            <p:nvPr/>
          </p:nvSpPr>
          <p:spPr>
            <a:xfrm>
              <a:off x="-2241" y="6468960"/>
              <a:ext cx="9144000" cy="381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8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sp>
          <p:nvSpPr>
            <p:cNvPr id="3085" name="TextBox 10"/>
            <p:cNvSpPr txBox="1">
              <a:spLocks noChangeArrowheads="1"/>
            </p:cNvSpPr>
            <p:nvPr/>
          </p:nvSpPr>
          <p:spPr bwMode="auto">
            <a:xfrm>
              <a:off x="8965" y="6491662"/>
              <a:ext cx="3346598" cy="307777"/>
            </a:xfrm>
            <a:prstGeom prst="rect">
              <a:avLst/>
            </a:prstGeom>
            <a:noFill/>
            <a:ln w="9525">
              <a:noFill/>
              <a:miter lim="800000"/>
              <a:headEnd/>
              <a:tailEnd/>
            </a:ln>
          </p:spPr>
          <p:txBody>
            <a:bodyPr>
              <a:spAutoFit/>
            </a:bodyPr>
            <a:lstStyle/>
            <a:p>
              <a:r>
                <a:rPr lang="en-US" altLang="zh-CN" sz="1400">
                  <a:solidFill>
                    <a:srgbClr val="000000"/>
                  </a:solidFill>
                  <a:latin typeface="Times New Roman" pitchFamily="18" charset="0"/>
                  <a:cs typeface="Times New Roman" pitchFamily="18" charset="0"/>
                </a:rPr>
                <a:t>Copyright @ Fang Shonvon,2011</a:t>
              </a:r>
              <a:endParaRPr lang="zh-CN" altLang="en-US" sz="1400">
                <a:solidFill>
                  <a:srgbClr val="000000"/>
                </a:solidFill>
                <a:latin typeface="Times New Roman" pitchFamily="18" charset="0"/>
                <a:ea typeface="宋体" charset="-122"/>
                <a:cs typeface="Times New Roman" pitchFamily="18" charset="0"/>
              </a:endParaRPr>
            </a:p>
          </p:txBody>
        </p:sp>
        <p:sp>
          <p:nvSpPr>
            <p:cNvPr id="3086" name="矩形​​ 11"/>
            <p:cNvSpPr>
              <a:spLocks noChangeArrowheads="1"/>
            </p:cNvSpPr>
            <p:nvPr/>
          </p:nvSpPr>
          <p:spPr bwMode="auto">
            <a:xfrm>
              <a:off x="4572000" y="6450568"/>
              <a:ext cx="4572000" cy="430887"/>
            </a:xfrm>
            <a:prstGeom prst="rect">
              <a:avLst/>
            </a:prstGeom>
            <a:noFill/>
            <a:ln w="9525">
              <a:noFill/>
              <a:miter lim="800000"/>
              <a:headEnd/>
              <a:tailEnd/>
            </a:ln>
          </p:spPr>
          <p:txBody>
            <a:bodyPr>
              <a:spAutoFit/>
            </a:bodyPr>
            <a:lstStyle/>
            <a:p>
              <a:r>
                <a:rPr lang="de-DE" altLang="zh-CN" sz="1100">
                  <a:solidFill>
                    <a:srgbClr val="000000"/>
                  </a:solidFill>
                  <a:latin typeface="微软雅黑" pitchFamily="34" charset="-122"/>
                </a:rPr>
                <a:t>Mechanische und electronnic Konstruktionsabteilung, Quzhou Hochschule für Technologie, Quzhou,324000</a:t>
              </a:r>
              <a:endParaRPr lang="zh-CN" altLang="en-US" sz="1100">
                <a:solidFill>
                  <a:srgbClr val="000000"/>
                </a:solidFill>
                <a:ea typeface="宋体" charset="-122"/>
              </a:endParaRPr>
            </a:p>
          </p:txBody>
        </p:sp>
      </p:grpSp>
      <p:sp>
        <p:nvSpPr>
          <p:cNvPr id="9" name="TextBox 8"/>
          <p:cNvSpPr txBox="1"/>
          <p:nvPr/>
        </p:nvSpPr>
        <p:spPr>
          <a:xfrm>
            <a:off x="1691680" y="107921"/>
            <a:ext cx="5760640" cy="584775"/>
          </a:xfrm>
          <a:prstGeom prst="rect">
            <a:avLst/>
          </a:prstGeom>
          <a:noFill/>
        </p:spPr>
        <p:txBody>
          <a:bodyPr wrap="square" rtlCol="0">
            <a:spAutoFit/>
          </a:bodyPr>
          <a:lstStyle/>
          <a:p>
            <a:pPr algn="ct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活动一 宝马汽车</a:t>
            </a:r>
          </a:p>
        </p:txBody>
      </p:sp>
      <p:pic>
        <p:nvPicPr>
          <p:cNvPr id="11" name="图片 10" descr="20091026190144099137370.jpg"/>
          <p:cNvPicPr>
            <a:picLocks noChangeAspect="1"/>
          </p:cNvPicPr>
          <p:nvPr/>
        </p:nvPicPr>
        <p:blipFill>
          <a:blip r:embed="rId2" cstate="print"/>
          <a:srcRect t="9524"/>
          <a:stretch>
            <a:fillRect/>
          </a:stretch>
        </p:blipFill>
        <p:spPr>
          <a:xfrm>
            <a:off x="539552" y="980728"/>
            <a:ext cx="8102198" cy="4104456"/>
          </a:xfrm>
          <a:prstGeom prst="rect">
            <a:avLst/>
          </a:prstGeom>
        </p:spPr>
      </p:pic>
      <p:sp>
        <p:nvSpPr>
          <p:cNvPr id="13" name="矩形 12"/>
          <p:cNvSpPr/>
          <p:nvPr/>
        </p:nvSpPr>
        <p:spPr>
          <a:xfrm>
            <a:off x="467544" y="5157192"/>
            <a:ext cx="8280920" cy="1323439"/>
          </a:xfrm>
          <a:prstGeom prst="rect">
            <a:avLst/>
          </a:prstGeom>
        </p:spPr>
        <p:txBody>
          <a:bodyPr wrap="square">
            <a:spAutoFit/>
          </a:bodyPr>
          <a:lstStyle/>
          <a:p>
            <a:r>
              <a:rPr lang="zh-CN" altLang="zh-CN" dirty="0" smtClean="0">
                <a:latin typeface="Adobe 仿宋 Std R" pitchFamily="18" charset="-122"/>
                <a:ea typeface="Adobe 仿宋 Std R" pitchFamily="18" charset="-122"/>
              </a:rPr>
              <a:t>老</a:t>
            </a:r>
            <a:r>
              <a:rPr lang="en-US" altLang="zh-CN" dirty="0" smtClean="0">
                <a:latin typeface="Adobe 仿宋 Std R" pitchFamily="18" charset="-122"/>
                <a:ea typeface="Adobe 仿宋 Std R" pitchFamily="18" charset="-122"/>
              </a:rPr>
              <a:t>MINI</a:t>
            </a:r>
            <a:r>
              <a:rPr lang="zh-CN" altLang="zh-CN" dirty="0" smtClean="0">
                <a:latin typeface="Adobe 仿宋 Std R" pitchFamily="18" charset="-122"/>
                <a:ea typeface="Adobe 仿宋 Std R" pitchFamily="18" charset="-122"/>
              </a:rPr>
              <a:t>诞生于</a:t>
            </a:r>
            <a:r>
              <a:rPr lang="zh-CN" altLang="zh-CN" dirty="0" smtClean="0">
                <a:solidFill>
                  <a:srgbClr val="FF0000"/>
                </a:solidFill>
                <a:latin typeface="Adobe 仿宋 Std R" pitchFamily="18" charset="-122"/>
                <a:ea typeface="Adobe 仿宋 Std R" pitchFamily="18" charset="-122"/>
              </a:rPr>
              <a:t>英国</a:t>
            </a:r>
            <a:r>
              <a:rPr lang="zh-CN" altLang="zh-CN" dirty="0" smtClean="0">
                <a:latin typeface="Adobe 仿宋 Std R" pitchFamily="18" charset="-122"/>
                <a:ea typeface="Adobe 仿宋 Std R" pitchFamily="18" charset="-122"/>
              </a:rPr>
              <a:t>，代表着</a:t>
            </a:r>
            <a:r>
              <a:rPr lang="en-US" altLang="zh-CN" dirty="0" smtClean="0">
                <a:latin typeface="Adobe 仿宋 Std R" pitchFamily="18" charset="-122"/>
                <a:ea typeface="Adobe 仿宋 Std R" pitchFamily="18" charset="-122"/>
              </a:rPr>
              <a:t>1960</a:t>
            </a:r>
            <a:r>
              <a:rPr lang="zh-CN" altLang="zh-CN" dirty="0" smtClean="0">
                <a:latin typeface="Adobe 仿宋 Std R" pitchFamily="18" charset="-122"/>
                <a:ea typeface="Adobe 仿宋 Std R" pitchFamily="18" charset="-122"/>
              </a:rPr>
              <a:t>年代社会历史变革的印记，</a:t>
            </a:r>
            <a:r>
              <a:rPr lang="zh-CN" altLang="zh-CN" dirty="0" smtClean="0">
                <a:solidFill>
                  <a:srgbClr val="FF0000"/>
                </a:solidFill>
                <a:latin typeface="Adobe 仿宋 Std R" pitchFamily="18" charset="-122"/>
                <a:ea typeface="Adobe 仿宋 Std R" pitchFamily="18" charset="-122"/>
              </a:rPr>
              <a:t>精巧、富乐趣、激发朝气与自由</a:t>
            </a:r>
            <a:r>
              <a:rPr lang="zh-CN" altLang="zh-CN" dirty="0" smtClean="0">
                <a:latin typeface="Adobe 仿宋 Std R" pitchFamily="18" charset="-122"/>
                <a:ea typeface="Adobe 仿宋 Std R" pitchFamily="18" charset="-122"/>
              </a:rPr>
              <a:t>，是</a:t>
            </a:r>
            <a:r>
              <a:rPr lang="en-US" altLang="zh-CN" dirty="0" smtClean="0">
                <a:latin typeface="Adobe 仿宋 Std R" pitchFamily="18" charset="-122"/>
                <a:ea typeface="Adobe 仿宋 Std R" pitchFamily="18" charset="-122"/>
              </a:rPr>
              <a:t>60</a:t>
            </a:r>
            <a:r>
              <a:rPr lang="zh-CN" altLang="zh-CN" dirty="0" smtClean="0">
                <a:latin typeface="Adobe 仿宋 Std R" pitchFamily="18" charset="-122"/>
                <a:ea typeface="Adobe 仿宋 Std R" pitchFamily="18" charset="-122"/>
              </a:rPr>
              <a:t>年代英国的标志之一，</a:t>
            </a:r>
            <a:r>
              <a:rPr lang="en-US" altLang="zh-CN" dirty="0" smtClean="0">
                <a:latin typeface="Adobe 仿宋 Std R" pitchFamily="18" charset="-122"/>
                <a:ea typeface="Adobe 仿宋 Std R" pitchFamily="18" charset="-122"/>
              </a:rPr>
              <a:t>1994</a:t>
            </a:r>
            <a:r>
              <a:rPr lang="zh-CN" altLang="zh-CN" dirty="0" smtClean="0">
                <a:latin typeface="Adobe 仿宋 Std R" pitchFamily="18" charset="-122"/>
                <a:ea typeface="Adobe 仿宋 Std R" pitchFamily="18" charset="-122"/>
              </a:rPr>
              <a:t>年德国宝马</a:t>
            </a:r>
            <a:r>
              <a:rPr lang="en-US" altLang="zh-CN" dirty="0" smtClean="0">
                <a:latin typeface="Adobe 仿宋 Std R" pitchFamily="18" charset="-122"/>
                <a:ea typeface="Adobe 仿宋 Std R" pitchFamily="18" charset="-122"/>
              </a:rPr>
              <a:t>(BMW)</a:t>
            </a:r>
            <a:r>
              <a:rPr lang="zh-CN" altLang="zh-CN" dirty="0" smtClean="0">
                <a:latin typeface="Adobe 仿宋 Std R" pitchFamily="18" charset="-122"/>
                <a:ea typeface="Adobe 仿宋 Std R" pitchFamily="18" charset="-122"/>
              </a:rPr>
              <a:t>集团从它原来的生产商</a:t>
            </a:r>
            <a:r>
              <a:rPr lang="en-US" altLang="zh-CN" dirty="0" smtClean="0">
                <a:latin typeface="Adobe 仿宋 Std R" pitchFamily="18" charset="-122"/>
                <a:ea typeface="Adobe 仿宋 Std R" pitchFamily="18" charset="-122"/>
              </a:rPr>
              <a:t>Rover</a:t>
            </a:r>
            <a:r>
              <a:rPr lang="zh-CN" altLang="zh-CN" dirty="0" smtClean="0">
                <a:latin typeface="Adobe 仿宋 Std R" pitchFamily="18" charset="-122"/>
                <a:ea typeface="Adobe 仿宋 Std R" pitchFamily="18" charset="-122"/>
              </a:rPr>
              <a:t>接手过来，专心致志进行迷你车的改良工作。</a:t>
            </a:r>
            <a:endParaRPr lang="zh-CN" altLang="en-US" dirty="0">
              <a:latin typeface="Adobe 仿宋 Std R" pitchFamily="18" charset="-122"/>
              <a:ea typeface="Adobe 仿宋 Std R" pitchFamily="18" charset="-122"/>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9144000" cy="762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9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grpSp>
        <p:nvGrpSpPr>
          <p:cNvPr id="2" name="组合 8"/>
          <p:cNvGrpSpPr>
            <a:grpSpLocks/>
          </p:cNvGrpSpPr>
          <p:nvPr/>
        </p:nvGrpSpPr>
        <p:grpSpPr bwMode="auto">
          <a:xfrm>
            <a:off x="-1588" y="6450013"/>
            <a:ext cx="9145588" cy="431800"/>
            <a:chOff x="-2241" y="6450568"/>
            <a:chExt cx="9146241" cy="430887"/>
          </a:xfrm>
        </p:grpSpPr>
        <p:sp>
          <p:nvSpPr>
            <p:cNvPr id="10" name="矩形​​ 9"/>
            <p:cNvSpPr/>
            <p:nvPr/>
          </p:nvSpPr>
          <p:spPr>
            <a:xfrm>
              <a:off x="-2241" y="6468960"/>
              <a:ext cx="9144000" cy="381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8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sp>
          <p:nvSpPr>
            <p:cNvPr id="3085" name="TextBox 10"/>
            <p:cNvSpPr txBox="1">
              <a:spLocks noChangeArrowheads="1"/>
            </p:cNvSpPr>
            <p:nvPr/>
          </p:nvSpPr>
          <p:spPr bwMode="auto">
            <a:xfrm>
              <a:off x="8965" y="6491662"/>
              <a:ext cx="3346598" cy="307777"/>
            </a:xfrm>
            <a:prstGeom prst="rect">
              <a:avLst/>
            </a:prstGeom>
            <a:noFill/>
            <a:ln w="9525">
              <a:noFill/>
              <a:miter lim="800000"/>
              <a:headEnd/>
              <a:tailEnd/>
            </a:ln>
          </p:spPr>
          <p:txBody>
            <a:bodyPr>
              <a:spAutoFit/>
            </a:bodyPr>
            <a:lstStyle/>
            <a:p>
              <a:r>
                <a:rPr lang="en-US" altLang="zh-CN" sz="1400">
                  <a:solidFill>
                    <a:srgbClr val="000000"/>
                  </a:solidFill>
                  <a:latin typeface="Times New Roman" pitchFamily="18" charset="0"/>
                  <a:cs typeface="Times New Roman" pitchFamily="18" charset="0"/>
                </a:rPr>
                <a:t>Copyright @ Fang Shonvon,2011</a:t>
              </a:r>
              <a:endParaRPr lang="zh-CN" altLang="en-US" sz="1400">
                <a:solidFill>
                  <a:srgbClr val="000000"/>
                </a:solidFill>
                <a:latin typeface="Times New Roman" pitchFamily="18" charset="0"/>
                <a:ea typeface="宋体" charset="-122"/>
                <a:cs typeface="Times New Roman" pitchFamily="18" charset="0"/>
              </a:endParaRPr>
            </a:p>
          </p:txBody>
        </p:sp>
        <p:sp>
          <p:nvSpPr>
            <p:cNvPr id="3086" name="矩形​​ 11"/>
            <p:cNvSpPr>
              <a:spLocks noChangeArrowheads="1"/>
            </p:cNvSpPr>
            <p:nvPr/>
          </p:nvSpPr>
          <p:spPr bwMode="auto">
            <a:xfrm>
              <a:off x="4572000" y="6450568"/>
              <a:ext cx="4572000" cy="430887"/>
            </a:xfrm>
            <a:prstGeom prst="rect">
              <a:avLst/>
            </a:prstGeom>
            <a:noFill/>
            <a:ln w="9525">
              <a:noFill/>
              <a:miter lim="800000"/>
              <a:headEnd/>
              <a:tailEnd/>
            </a:ln>
          </p:spPr>
          <p:txBody>
            <a:bodyPr>
              <a:spAutoFit/>
            </a:bodyPr>
            <a:lstStyle/>
            <a:p>
              <a:r>
                <a:rPr lang="de-DE" altLang="zh-CN" sz="1100">
                  <a:solidFill>
                    <a:srgbClr val="000000"/>
                  </a:solidFill>
                  <a:latin typeface="微软雅黑" pitchFamily="34" charset="-122"/>
                </a:rPr>
                <a:t>Mechanische und electronnic Konstruktionsabteilung, Quzhou Hochschule für Technologie, Quzhou,324000</a:t>
              </a:r>
              <a:endParaRPr lang="zh-CN" altLang="en-US" sz="1100">
                <a:solidFill>
                  <a:srgbClr val="000000"/>
                </a:solidFill>
                <a:ea typeface="宋体" charset="-122"/>
              </a:endParaRPr>
            </a:p>
          </p:txBody>
        </p:sp>
      </p:grpSp>
      <p:sp>
        <p:nvSpPr>
          <p:cNvPr id="9" name="TextBox 8"/>
          <p:cNvSpPr txBox="1"/>
          <p:nvPr/>
        </p:nvSpPr>
        <p:spPr>
          <a:xfrm>
            <a:off x="1691680" y="107921"/>
            <a:ext cx="5760640" cy="584775"/>
          </a:xfrm>
          <a:prstGeom prst="rect">
            <a:avLst/>
          </a:prstGeom>
          <a:noFill/>
        </p:spPr>
        <p:txBody>
          <a:bodyPr wrap="square" rtlCol="0">
            <a:spAutoFit/>
          </a:bodyPr>
          <a:lstStyle/>
          <a:p>
            <a:pPr algn="ct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活动一 宝马汽车</a:t>
            </a:r>
          </a:p>
        </p:txBody>
      </p:sp>
      <p:sp>
        <p:nvSpPr>
          <p:cNvPr id="11" name="矩形 10"/>
          <p:cNvSpPr/>
          <p:nvPr/>
        </p:nvSpPr>
        <p:spPr>
          <a:xfrm>
            <a:off x="36512" y="908720"/>
            <a:ext cx="9144000" cy="5355312"/>
          </a:xfrm>
          <a:prstGeom prst="rect">
            <a:avLst/>
          </a:prstGeom>
        </p:spPr>
        <p:txBody>
          <a:bodyPr wrap="square">
            <a:spAutoFit/>
          </a:bodyPr>
          <a:lstStyle/>
          <a:p>
            <a:r>
              <a:rPr lang="en-US" altLang="zh-CN" sz="1800" dirty="0" smtClean="0">
                <a:latin typeface="Adobe 仿宋 Std R" pitchFamily="18" charset="-122"/>
                <a:ea typeface="Adobe 仿宋 Std R" pitchFamily="18" charset="-122"/>
              </a:rPr>
              <a:t>1957</a:t>
            </a:r>
            <a:r>
              <a:rPr lang="zh-CN" altLang="en-US" sz="1800" dirty="0" smtClean="0">
                <a:latin typeface="Adobe 仿宋 Std R" pitchFamily="18" charset="-122"/>
                <a:ea typeface="Adobe 仿宋 Std R" pitchFamily="18" charset="-122"/>
              </a:rPr>
              <a:t>年</a:t>
            </a:r>
            <a:r>
              <a:rPr lang="en-US" altLang="zh-CN" sz="1800" dirty="0" smtClean="0">
                <a:latin typeface="Adobe 仿宋 Std R" pitchFamily="18" charset="-122"/>
                <a:ea typeface="Adobe 仿宋 Std R" pitchFamily="18" charset="-122"/>
              </a:rPr>
              <a:t>MINI</a:t>
            </a:r>
            <a:r>
              <a:rPr lang="zh-CN" altLang="en-US" sz="1800" dirty="0" smtClean="0">
                <a:latin typeface="Adobe 仿宋 Std R" pitchFamily="18" charset="-122"/>
                <a:ea typeface="Adobe 仿宋 Std R" pitchFamily="18" charset="-122"/>
              </a:rPr>
              <a:t>的原始设计者，亚力克</a:t>
            </a:r>
            <a:r>
              <a:rPr lang="en-US" altLang="zh-CN" sz="1800" dirty="0" smtClean="0">
                <a:latin typeface="Adobe 仿宋 Std R" pitchFamily="18" charset="-122"/>
                <a:ea typeface="Adobe 仿宋 Std R" pitchFamily="18" charset="-122"/>
              </a:rPr>
              <a:t>·</a:t>
            </a:r>
            <a:r>
              <a:rPr lang="zh-CN" altLang="en-US" sz="1800" dirty="0" smtClean="0">
                <a:latin typeface="Adobe 仿宋 Std R" pitchFamily="18" charset="-122"/>
                <a:ea typeface="Adobe 仿宋 Std R" pitchFamily="18" charset="-122"/>
              </a:rPr>
              <a:t>依斯哥尼爵士</a:t>
            </a:r>
            <a:r>
              <a:rPr lang="en-US" altLang="zh-CN" sz="1800" dirty="0" smtClean="0">
                <a:solidFill>
                  <a:srgbClr val="FF0000"/>
                </a:solidFill>
                <a:latin typeface="Adobe 仿宋 Std R" pitchFamily="18" charset="-122"/>
                <a:ea typeface="Adobe 仿宋 Std R" pitchFamily="18" charset="-122"/>
              </a:rPr>
              <a:t>Alec </a:t>
            </a:r>
            <a:r>
              <a:rPr lang="en-US" altLang="zh-CN" sz="1800" dirty="0" err="1" smtClean="0">
                <a:solidFill>
                  <a:srgbClr val="FF0000"/>
                </a:solidFill>
                <a:latin typeface="Adobe 仿宋 Std R" pitchFamily="18" charset="-122"/>
                <a:ea typeface="Adobe 仿宋 Std R" pitchFamily="18" charset="-122"/>
              </a:rPr>
              <a:t>Issigonis</a:t>
            </a:r>
            <a:r>
              <a:rPr lang="en-US" altLang="zh-CN" sz="1800" dirty="0" smtClean="0">
                <a:solidFill>
                  <a:srgbClr val="FF0000"/>
                </a:solidFill>
                <a:latin typeface="Adobe 仿宋 Std R" pitchFamily="18" charset="-122"/>
                <a:ea typeface="Adobe 仿宋 Std R" pitchFamily="18" charset="-122"/>
              </a:rPr>
              <a:t> </a:t>
            </a:r>
            <a:r>
              <a:rPr lang="zh-CN" altLang="en-US" sz="1800" dirty="0" smtClean="0">
                <a:latin typeface="Adobe 仿宋 Std R" pitchFamily="18" charset="-122"/>
                <a:ea typeface="Adobe 仿宋 Std R" pitchFamily="18" charset="-122"/>
              </a:rPr>
              <a:t>着手设计</a:t>
            </a:r>
            <a:r>
              <a:rPr lang="en-US" altLang="zh-CN" sz="1800" dirty="0" smtClean="0">
                <a:latin typeface="Adobe 仿宋 Std R" pitchFamily="18" charset="-122"/>
                <a:ea typeface="Adobe 仿宋 Std R" pitchFamily="18" charset="-122"/>
              </a:rPr>
              <a:t>MINI</a:t>
            </a:r>
            <a:r>
              <a:rPr lang="zh-CN" altLang="en-US" sz="1800" dirty="0" smtClean="0">
                <a:latin typeface="Adobe 仿宋 Std R" pitchFamily="18" charset="-122"/>
                <a:ea typeface="Adobe 仿宋 Std R" pitchFamily="18" charset="-122"/>
              </a:rPr>
              <a:t>。 </a:t>
            </a:r>
          </a:p>
          <a:p>
            <a:r>
              <a:rPr lang="zh-CN" altLang="en-US" sz="1800" dirty="0" smtClean="0">
                <a:latin typeface="Adobe 仿宋 Std R" pitchFamily="18" charset="-122"/>
                <a:ea typeface="Adobe 仿宋 Std R" pitchFamily="18" charset="-122"/>
              </a:rPr>
              <a:t>○ </a:t>
            </a:r>
            <a:r>
              <a:rPr lang="en-US" altLang="zh-CN" sz="1800" dirty="0" smtClean="0">
                <a:latin typeface="Adobe 仿宋 Std R" pitchFamily="18" charset="-122"/>
                <a:ea typeface="Adobe 仿宋 Std R" pitchFamily="18" charset="-122"/>
              </a:rPr>
              <a:t>1958</a:t>
            </a:r>
            <a:r>
              <a:rPr lang="zh-CN" altLang="en-US" sz="1800" dirty="0" smtClean="0">
                <a:latin typeface="Adobe 仿宋 Std R" pitchFamily="18" charset="-122"/>
                <a:ea typeface="Adobe 仿宋 Std R" pitchFamily="18" charset="-122"/>
              </a:rPr>
              <a:t>年第一部</a:t>
            </a:r>
            <a:r>
              <a:rPr lang="en-US" altLang="zh-CN" sz="1800" dirty="0" smtClean="0">
                <a:latin typeface="Adobe 仿宋 Std R" pitchFamily="18" charset="-122"/>
                <a:ea typeface="Adobe 仿宋 Std R" pitchFamily="18" charset="-122"/>
              </a:rPr>
              <a:t>MINI</a:t>
            </a:r>
            <a:r>
              <a:rPr lang="zh-CN" altLang="en-US" sz="1800" dirty="0" smtClean="0">
                <a:latin typeface="Adobe 仿宋 Std R" pitchFamily="18" charset="-122"/>
                <a:ea typeface="Adobe 仿宋 Std R" pitchFamily="18" charset="-122"/>
              </a:rPr>
              <a:t>原型车诞生。 </a:t>
            </a:r>
          </a:p>
          <a:p>
            <a:r>
              <a:rPr lang="zh-CN" altLang="en-US" sz="1800" dirty="0" smtClean="0">
                <a:latin typeface="Adobe 仿宋 Std R" pitchFamily="18" charset="-122"/>
                <a:ea typeface="Adobe 仿宋 Std R" pitchFamily="18" charset="-122"/>
              </a:rPr>
              <a:t>○ </a:t>
            </a:r>
            <a:r>
              <a:rPr lang="en-US" altLang="zh-CN" sz="1800" dirty="0" smtClean="0">
                <a:latin typeface="Adobe 仿宋 Std R" pitchFamily="18" charset="-122"/>
                <a:ea typeface="Adobe 仿宋 Std R" pitchFamily="18" charset="-122"/>
              </a:rPr>
              <a:t>1959</a:t>
            </a:r>
            <a:r>
              <a:rPr lang="zh-CN" altLang="en-US" sz="1800" dirty="0" smtClean="0">
                <a:latin typeface="Adobe 仿宋 Std R" pitchFamily="18" charset="-122"/>
                <a:ea typeface="Adobe 仿宋 Std R" pitchFamily="18" charset="-122"/>
              </a:rPr>
              <a:t>年</a:t>
            </a:r>
            <a:r>
              <a:rPr lang="en-US" altLang="zh-CN" sz="1800" dirty="0" smtClean="0">
                <a:latin typeface="Adobe 仿宋 Std R" pitchFamily="18" charset="-122"/>
                <a:ea typeface="Adobe 仿宋 Std R" pitchFamily="18" charset="-122"/>
              </a:rPr>
              <a:t>MINI</a:t>
            </a:r>
            <a:r>
              <a:rPr lang="zh-CN" altLang="en-US" sz="1800" dirty="0" smtClean="0">
                <a:latin typeface="Adobe 仿宋 Std R" pitchFamily="18" charset="-122"/>
                <a:ea typeface="Adobe 仿宋 Std R" pitchFamily="18" charset="-122"/>
              </a:rPr>
              <a:t>上市。订价</a:t>
            </a:r>
            <a:r>
              <a:rPr lang="en-US" altLang="zh-CN" sz="1800" dirty="0" smtClean="0">
                <a:latin typeface="Adobe 仿宋 Std R" pitchFamily="18" charset="-122"/>
                <a:ea typeface="Adobe 仿宋 Std R" pitchFamily="18" charset="-122"/>
              </a:rPr>
              <a:t>500</a:t>
            </a:r>
            <a:r>
              <a:rPr lang="zh-CN" altLang="en-US" sz="1800" dirty="0" smtClean="0">
                <a:latin typeface="Adobe 仿宋 Std R" pitchFamily="18" charset="-122"/>
                <a:ea typeface="Adobe 仿宋 Std R" pitchFamily="18" charset="-122"/>
              </a:rPr>
              <a:t>马克。 </a:t>
            </a:r>
          </a:p>
          <a:p>
            <a:r>
              <a:rPr lang="zh-CN" altLang="en-US" sz="1800" dirty="0" smtClean="0">
                <a:latin typeface="Adobe 仿宋 Std R" pitchFamily="18" charset="-122"/>
                <a:ea typeface="Adobe 仿宋 Std R" pitchFamily="18" charset="-122"/>
              </a:rPr>
              <a:t>○ </a:t>
            </a:r>
            <a:r>
              <a:rPr lang="en-US" altLang="zh-CN" sz="1800" dirty="0" smtClean="0">
                <a:latin typeface="Adobe 仿宋 Std R" pitchFamily="18" charset="-122"/>
                <a:ea typeface="Adobe 仿宋 Std R" pitchFamily="18" charset="-122"/>
              </a:rPr>
              <a:t>1961</a:t>
            </a:r>
            <a:r>
              <a:rPr lang="zh-CN" altLang="en-US" sz="1800" dirty="0" smtClean="0">
                <a:latin typeface="Adobe 仿宋 Std R" pitchFamily="18" charset="-122"/>
                <a:ea typeface="Adobe 仿宋 Std R" pitchFamily="18" charset="-122"/>
              </a:rPr>
              <a:t>年</a:t>
            </a:r>
            <a:r>
              <a:rPr lang="en-US" altLang="zh-CN" sz="1800" dirty="0" smtClean="0">
                <a:latin typeface="Adobe 仿宋 Std R" pitchFamily="18" charset="-122"/>
                <a:ea typeface="Adobe 仿宋 Std R" pitchFamily="18" charset="-122"/>
              </a:rPr>
              <a:t>MINI</a:t>
            </a:r>
            <a:r>
              <a:rPr lang="zh-CN" altLang="en-US" sz="1800" dirty="0" smtClean="0">
                <a:latin typeface="Adobe 仿宋 Std R" pitchFamily="18" charset="-122"/>
                <a:ea typeface="Adobe 仿宋 Std R" pitchFamily="18" charset="-122"/>
              </a:rPr>
              <a:t>声名大噪全球刮起一阵“</a:t>
            </a:r>
            <a:r>
              <a:rPr lang="en-US" altLang="zh-CN" sz="1800" dirty="0" smtClean="0">
                <a:latin typeface="Adobe 仿宋 Std R" pitchFamily="18" charset="-122"/>
                <a:ea typeface="Adobe 仿宋 Std R" pitchFamily="18" charset="-122"/>
              </a:rPr>
              <a:t>MINI</a:t>
            </a:r>
            <a:r>
              <a:rPr lang="zh-CN" altLang="en-US" sz="1800" dirty="0" smtClean="0">
                <a:latin typeface="Adobe 仿宋 Std R" pitchFamily="18" charset="-122"/>
                <a:ea typeface="Adobe 仿宋 Std R" pitchFamily="18" charset="-122"/>
              </a:rPr>
              <a:t>旋风”！</a:t>
            </a:r>
            <a:r>
              <a:rPr lang="en-US" altLang="zh-CN" sz="1800" dirty="0" smtClean="0">
                <a:latin typeface="Adobe 仿宋 Std R" pitchFamily="18" charset="-122"/>
                <a:ea typeface="Adobe 仿宋 Std R" pitchFamily="18" charset="-122"/>
              </a:rPr>
              <a:t>MINI COOPER 997</a:t>
            </a:r>
            <a:r>
              <a:rPr lang="zh-CN" altLang="en-US" sz="1800" dirty="0" smtClean="0">
                <a:latin typeface="Adobe 仿宋 Std R" pitchFamily="18" charset="-122"/>
                <a:ea typeface="Adobe 仿宋 Std R" pitchFamily="18" charset="-122"/>
              </a:rPr>
              <a:t>问世。 </a:t>
            </a:r>
          </a:p>
          <a:p>
            <a:r>
              <a:rPr lang="zh-CN" altLang="en-US" sz="1800" dirty="0" smtClean="0">
                <a:latin typeface="Adobe 仿宋 Std R" pitchFamily="18" charset="-122"/>
                <a:ea typeface="Adobe 仿宋 Std R" pitchFamily="18" charset="-122"/>
              </a:rPr>
              <a:t>○ </a:t>
            </a:r>
            <a:r>
              <a:rPr lang="en-US" altLang="zh-CN" sz="1800" dirty="0" smtClean="0">
                <a:latin typeface="Adobe 仿宋 Std R" pitchFamily="18" charset="-122"/>
                <a:ea typeface="Adobe 仿宋 Std R" pitchFamily="18" charset="-122"/>
              </a:rPr>
              <a:t>1963</a:t>
            </a:r>
            <a:r>
              <a:rPr lang="zh-CN" altLang="en-US" sz="1800" dirty="0" smtClean="0">
                <a:latin typeface="Adobe 仿宋 Std R" pitchFamily="18" charset="-122"/>
                <a:ea typeface="Adobe 仿宋 Std R" pitchFamily="18" charset="-122"/>
              </a:rPr>
              <a:t>年</a:t>
            </a:r>
            <a:r>
              <a:rPr lang="en-US" altLang="zh-CN" sz="1800" dirty="0" smtClean="0">
                <a:latin typeface="Adobe 仿宋 Std R" pitchFamily="18" charset="-122"/>
                <a:ea typeface="Adobe 仿宋 Std R" pitchFamily="18" charset="-122"/>
              </a:rPr>
              <a:t>MINI</a:t>
            </a:r>
            <a:r>
              <a:rPr lang="zh-CN" altLang="en-US" sz="1800" dirty="0" smtClean="0">
                <a:latin typeface="Adobe 仿宋 Std R" pitchFamily="18" charset="-122"/>
                <a:ea typeface="Adobe 仿宋 Std R" pitchFamily="18" charset="-122"/>
              </a:rPr>
              <a:t>在</a:t>
            </a:r>
            <a:r>
              <a:rPr lang="en-US" altLang="zh-CN" sz="1800" dirty="0" smtClean="0">
                <a:latin typeface="Adobe 仿宋 Std R" pitchFamily="18" charset="-122"/>
                <a:ea typeface="Adobe 仿宋 Std R" pitchFamily="18" charset="-122"/>
              </a:rPr>
              <a:t>Alpine Rally</a:t>
            </a:r>
            <a:r>
              <a:rPr lang="zh-CN" altLang="en-US" sz="1800" dirty="0" smtClean="0">
                <a:latin typeface="Adobe 仿宋 Std R" pitchFamily="18" charset="-122"/>
                <a:ea typeface="Adobe 仿宋 Std R" pitchFamily="18" charset="-122"/>
              </a:rPr>
              <a:t>赛事中赢得冠军。 </a:t>
            </a:r>
          </a:p>
          <a:p>
            <a:r>
              <a:rPr lang="zh-CN" altLang="en-US" sz="1800" dirty="0" smtClean="0">
                <a:latin typeface="Adobe 仿宋 Std R" pitchFamily="18" charset="-122"/>
                <a:ea typeface="Adobe 仿宋 Std R" pitchFamily="18" charset="-122"/>
              </a:rPr>
              <a:t>○ </a:t>
            </a:r>
            <a:r>
              <a:rPr lang="en-US" altLang="zh-CN" sz="1800" dirty="0" smtClean="0">
                <a:latin typeface="Adobe 仿宋 Std R" pitchFamily="18" charset="-122"/>
                <a:ea typeface="Adobe 仿宋 Std R" pitchFamily="18" charset="-122"/>
              </a:rPr>
              <a:t>1965</a:t>
            </a:r>
            <a:r>
              <a:rPr lang="zh-CN" altLang="en-US" sz="1800" dirty="0" smtClean="0">
                <a:latin typeface="Adobe 仿宋 Std R" pitchFamily="18" charset="-122"/>
                <a:ea typeface="Adobe 仿宋 Std R" pitchFamily="18" charset="-122"/>
              </a:rPr>
              <a:t>年</a:t>
            </a:r>
            <a:r>
              <a:rPr lang="en-US" altLang="zh-CN" sz="1800" dirty="0" smtClean="0">
                <a:latin typeface="Adobe 仿宋 Std R" pitchFamily="18" charset="-122"/>
                <a:ea typeface="Adobe 仿宋 Std R" pitchFamily="18" charset="-122"/>
              </a:rPr>
              <a:t>——MINI</a:t>
            </a:r>
            <a:r>
              <a:rPr lang="zh-CN" altLang="en-US" sz="1800" dirty="0" smtClean="0">
                <a:latin typeface="Adobe 仿宋 Std R" pitchFamily="18" charset="-122"/>
                <a:ea typeface="Adobe 仿宋 Std R" pitchFamily="18" charset="-122"/>
              </a:rPr>
              <a:t>之年！源自</a:t>
            </a:r>
            <a:r>
              <a:rPr lang="en-US" altLang="zh-CN" sz="1800" dirty="0" smtClean="0">
                <a:latin typeface="Adobe 仿宋 Std R" pitchFamily="18" charset="-122"/>
                <a:ea typeface="Adobe 仿宋 Std R" pitchFamily="18" charset="-122"/>
              </a:rPr>
              <a:t>MINI</a:t>
            </a:r>
            <a:r>
              <a:rPr lang="zh-CN" altLang="en-US" sz="1800" dirty="0" smtClean="0">
                <a:latin typeface="Adobe 仿宋 Std R" pitchFamily="18" charset="-122"/>
                <a:ea typeface="Adobe 仿宋 Std R" pitchFamily="18" charset="-122"/>
              </a:rPr>
              <a:t>的灵感，伦敦的一位服装设计师设计出了风靡全球的迷你裙。 </a:t>
            </a:r>
          </a:p>
          <a:p>
            <a:r>
              <a:rPr lang="zh-CN" altLang="en-US" sz="1800" dirty="0" smtClean="0">
                <a:latin typeface="Adobe 仿宋 Std R" pitchFamily="18" charset="-122"/>
                <a:ea typeface="Adobe 仿宋 Std R" pitchFamily="18" charset="-122"/>
              </a:rPr>
              <a:t>○ </a:t>
            </a:r>
            <a:r>
              <a:rPr lang="en-US" altLang="zh-CN" sz="1800" dirty="0" smtClean="0">
                <a:latin typeface="Adobe 仿宋 Std R" pitchFamily="18" charset="-122"/>
                <a:ea typeface="Adobe 仿宋 Std R" pitchFamily="18" charset="-122"/>
              </a:rPr>
              <a:t>1967</a:t>
            </a:r>
            <a:r>
              <a:rPr lang="zh-CN" altLang="en-US" sz="1800" dirty="0" smtClean="0">
                <a:latin typeface="Adobe 仿宋 Std R" pitchFamily="18" charset="-122"/>
                <a:ea typeface="Adobe 仿宋 Std R" pitchFamily="18" charset="-122"/>
              </a:rPr>
              <a:t>年</a:t>
            </a:r>
            <a:r>
              <a:rPr lang="en-US" altLang="zh-CN" sz="1800" dirty="0" smtClean="0">
                <a:latin typeface="Adobe 仿宋 Std R" pitchFamily="18" charset="-122"/>
                <a:ea typeface="Adobe 仿宋 Std R" pitchFamily="18" charset="-122"/>
              </a:rPr>
              <a:t>MINI </a:t>
            </a:r>
            <a:r>
              <a:rPr lang="en-US" altLang="zh-CN" sz="1800" dirty="0" err="1" smtClean="0">
                <a:latin typeface="Adobe 仿宋 Std R" pitchFamily="18" charset="-122"/>
                <a:ea typeface="Adobe 仿宋 Std R" pitchFamily="18" charset="-122"/>
              </a:rPr>
              <a:t>Mokejeep</a:t>
            </a:r>
            <a:r>
              <a:rPr lang="en-US" altLang="zh-CN" sz="1800" dirty="0" smtClean="0">
                <a:latin typeface="Adobe 仿宋 Std R" pitchFamily="18" charset="-122"/>
                <a:ea typeface="Adobe 仿宋 Std R" pitchFamily="18" charset="-122"/>
              </a:rPr>
              <a:t>-style</a:t>
            </a:r>
            <a:r>
              <a:rPr lang="zh-CN" altLang="en-US" sz="1800" dirty="0" smtClean="0">
                <a:latin typeface="Adobe 仿宋 Std R" pitchFamily="18" charset="-122"/>
                <a:ea typeface="Adobe 仿宋 Std R" pitchFamily="18" charset="-122"/>
              </a:rPr>
              <a:t>　成为电视影集“</a:t>
            </a:r>
            <a:r>
              <a:rPr lang="en-US" altLang="zh-CN" sz="1800" dirty="0" smtClean="0">
                <a:latin typeface="Adobe 仿宋 Std R" pitchFamily="18" charset="-122"/>
                <a:ea typeface="Adobe 仿宋 Std R" pitchFamily="18" charset="-122"/>
              </a:rPr>
              <a:t>The prisoner”</a:t>
            </a:r>
            <a:r>
              <a:rPr lang="zh-CN" altLang="en-US" sz="1800" dirty="0" smtClean="0">
                <a:latin typeface="Adobe 仿宋 Std R" pitchFamily="18" charset="-122"/>
                <a:ea typeface="Adobe 仿宋 Std R" pitchFamily="18" charset="-122"/>
              </a:rPr>
              <a:t>的指定用车并第三度赢得蒙特卡洛赛冠军。 </a:t>
            </a:r>
          </a:p>
          <a:p>
            <a:r>
              <a:rPr lang="zh-CN" altLang="en-US" sz="1800" dirty="0" smtClean="0">
                <a:latin typeface="Adobe 仿宋 Std R" pitchFamily="18" charset="-122"/>
                <a:ea typeface="Adobe 仿宋 Std R" pitchFamily="18" charset="-122"/>
              </a:rPr>
              <a:t>○ </a:t>
            </a:r>
            <a:r>
              <a:rPr lang="en-US" altLang="zh-CN" sz="1800" dirty="0" smtClean="0">
                <a:latin typeface="Adobe 仿宋 Std R" pitchFamily="18" charset="-122"/>
                <a:ea typeface="Adobe 仿宋 Std R" pitchFamily="18" charset="-122"/>
              </a:rPr>
              <a:t>1994</a:t>
            </a:r>
            <a:r>
              <a:rPr lang="zh-CN" altLang="en-US" sz="1800" dirty="0" smtClean="0">
                <a:latin typeface="Adobe 仿宋 Std R" pitchFamily="18" charset="-122"/>
                <a:ea typeface="Adobe 仿宋 Std R" pitchFamily="18" charset="-122"/>
              </a:rPr>
              <a:t>年</a:t>
            </a:r>
            <a:r>
              <a:rPr lang="en-US" altLang="zh-CN" sz="1800" dirty="0" smtClean="0">
                <a:latin typeface="Adobe 仿宋 Std R" pitchFamily="18" charset="-122"/>
                <a:ea typeface="Adobe 仿宋 Std R" pitchFamily="18" charset="-122"/>
              </a:rPr>
              <a:t>BMW Group</a:t>
            </a:r>
            <a:r>
              <a:rPr lang="zh-CN" altLang="en-US" sz="1800" dirty="0" smtClean="0">
                <a:latin typeface="Adobe 仿宋 Std R" pitchFamily="18" charset="-122"/>
                <a:ea typeface="Adobe 仿宋 Std R" pitchFamily="18" charset="-122"/>
              </a:rPr>
              <a:t>购并</a:t>
            </a:r>
            <a:r>
              <a:rPr lang="en-US" altLang="zh-CN" sz="1800" dirty="0" smtClean="0">
                <a:latin typeface="Adobe 仿宋 Std R" pitchFamily="18" charset="-122"/>
                <a:ea typeface="Adobe 仿宋 Std R" pitchFamily="18" charset="-122"/>
              </a:rPr>
              <a:t>Rover Group</a:t>
            </a:r>
            <a:r>
              <a:rPr lang="zh-CN" altLang="en-US" sz="1800" dirty="0" smtClean="0">
                <a:latin typeface="Adobe 仿宋 Std R" pitchFamily="18" charset="-122"/>
                <a:ea typeface="Adobe 仿宋 Std R" pitchFamily="18" charset="-122"/>
              </a:rPr>
              <a:t>、</a:t>
            </a:r>
            <a:r>
              <a:rPr lang="en-US" altLang="zh-CN" sz="1800" dirty="0" smtClean="0">
                <a:latin typeface="Adobe 仿宋 Std R" pitchFamily="18" charset="-122"/>
                <a:ea typeface="Adobe 仿宋 Std R" pitchFamily="18" charset="-122"/>
              </a:rPr>
              <a:t>mini</a:t>
            </a:r>
            <a:r>
              <a:rPr lang="zh-CN" altLang="en-US" sz="1800" dirty="0" smtClean="0">
                <a:latin typeface="Adobe 仿宋 Std R" pitchFamily="18" charset="-122"/>
                <a:ea typeface="Adobe 仿宋 Std R" pitchFamily="18" charset="-122"/>
              </a:rPr>
              <a:t>、 </a:t>
            </a:r>
            <a:r>
              <a:rPr lang="en-US" altLang="zh-CN" sz="1800" dirty="0" smtClean="0">
                <a:latin typeface="Adobe 仿宋 Std R" pitchFamily="18" charset="-122"/>
                <a:ea typeface="Adobe 仿宋 Std R" pitchFamily="18" charset="-122"/>
              </a:rPr>
              <a:t>Land Rover</a:t>
            </a:r>
            <a:r>
              <a:rPr lang="zh-CN" altLang="en-US" sz="1800" dirty="0" smtClean="0">
                <a:latin typeface="Adobe 仿宋 Std R" pitchFamily="18" charset="-122"/>
                <a:ea typeface="Adobe 仿宋 Std R" pitchFamily="18" charset="-122"/>
              </a:rPr>
              <a:t>、 </a:t>
            </a:r>
            <a:r>
              <a:rPr lang="en-US" altLang="zh-CN" sz="1800" dirty="0" smtClean="0">
                <a:latin typeface="Adobe 仿宋 Std R" pitchFamily="18" charset="-122"/>
                <a:ea typeface="Adobe 仿宋 Std R" pitchFamily="18" charset="-122"/>
              </a:rPr>
              <a:t>Rover</a:t>
            </a:r>
            <a:r>
              <a:rPr lang="zh-CN" altLang="en-US" sz="1800" dirty="0" smtClean="0">
                <a:latin typeface="Adobe 仿宋 Std R" pitchFamily="18" charset="-122"/>
                <a:ea typeface="Adobe 仿宋 Std R" pitchFamily="18" charset="-122"/>
              </a:rPr>
              <a:t>及</a:t>
            </a:r>
            <a:r>
              <a:rPr lang="en-US" altLang="zh-CN" sz="1800" dirty="0" smtClean="0">
                <a:latin typeface="Adobe 仿宋 Std R" pitchFamily="18" charset="-122"/>
                <a:ea typeface="Adobe 仿宋 Std R" pitchFamily="18" charset="-122"/>
              </a:rPr>
              <a:t>MG</a:t>
            </a:r>
            <a:r>
              <a:rPr lang="zh-CN" altLang="en-US" sz="1800" dirty="0" smtClean="0">
                <a:latin typeface="Adobe 仿宋 Std R" pitchFamily="18" charset="-122"/>
                <a:ea typeface="Adobe 仿宋 Std R" pitchFamily="18" charset="-122"/>
              </a:rPr>
              <a:t>等品牌，正式成为</a:t>
            </a:r>
            <a:r>
              <a:rPr lang="en-US" altLang="zh-CN" sz="1800" dirty="0" smtClean="0">
                <a:latin typeface="Adobe 仿宋 Std R" pitchFamily="18" charset="-122"/>
                <a:ea typeface="Adobe 仿宋 Std R" pitchFamily="18" charset="-122"/>
              </a:rPr>
              <a:t>BMW Group</a:t>
            </a:r>
            <a:r>
              <a:rPr lang="zh-CN" altLang="en-US" sz="1800" dirty="0" smtClean="0">
                <a:latin typeface="Adobe 仿宋 Std R" pitchFamily="18" charset="-122"/>
                <a:ea typeface="Adobe 仿宋 Std R" pitchFamily="18" charset="-122"/>
              </a:rPr>
              <a:t>旗下一员。 </a:t>
            </a:r>
          </a:p>
          <a:p>
            <a:r>
              <a:rPr lang="zh-CN" altLang="en-US" sz="1800" dirty="0" smtClean="0">
                <a:latin typeface="Adobe 仿宋 Std R" pitchFamily="18" charset="-122"/>
                <a:ea typeface="Adobe 仿宋 Std R" pitchFamily="18" charset="-122"/>
              </a:rPr>
              <a:t>○ </a:t>
            </a:r>
            <a:r>
              <a:rPr lang="en-US" altLang="zh-CN" sz="1800" dirty="0" smtClean="0">
                <a:latin typeface="Adobe 仿宋 Std R" pitchFamily="18" charset="-122"/>
                <a:ea typeface="Adobe 仿宋 Std R" pitchFamily="18" charset="-122"/>
              </a:rPr>
              <a:t>1995</a:t>
            </a:r>
            <a:r>
              <a:rPr lang="zh-CN" altLang="en-US" sz="1800" dirty="0" smtClean="0">
                <a:latin typeface="Adobe 仿宋 Std R" pitchFamily="18" charset="-122"/>
                <a:ea typeface="Adobe 仿宋 Std R" pitchFamily="18" charset="-122"/>
              </a:rPr>
              <a:t>年</a:t>
            </a:r>
            <a:r>
              <a:rPr lang="en-US" altLang="zh-CN" sz="1800" dirty="0" smtClean="0">
                <a:latin typeface="Adobe 仿宋 Std R" pitchFamily="18" charset="-122"/>
                <a:ea typeface="Adobe 仿宋 Std R" pitchFamily="18" charset="-122"/>
              </a:rPr>
              <a:t>MINI</a:t>
            </a:r>
            <a:r>
              <a:rPr lang="zh-CN" altLang="en-US" sz="1800" dirty="0" smtClean="0">
                <a:latin typeface="Adobe 仿宋 Std R" pitchFamily="18" charset="-122"/>
                <a:ea typeface="Adobe 仿宋 Std R" pitchFamily="18" charset="-122"/>
              </a:rPr>
              <a:t>被</a:t>
            </a:r>
            <a:r>
              <a:rPr lang="en-US" altLang="zh-CN" sz="1800" dirty="0" err="1" smtClean="0">
                <a:latin typeface="Adobe 仿宋 Std R" pitchFamily="18" charset="-122"/>
                <a:ea typeface="Adobe 仿宋 Std R" pitchFamily="18" charset="-122"/>
              </a:rPr>
              <a:t>Autocar</a:t>
            </a:r>
            <a:r>
              <a:rPr lang="zh-CN" altLang="en-US" sz="1800" dirty="0" smtClean="0">
                <a:latin typeface="Adobe 仿宋 Std R" pitchFamily="18" charset="-122"/>
                <a:ea typeface="Adobe 仿宋 Std R" pitchFamily="18" charset="-122"/>
              </a:rPr>
              <a:t>票选为欧洲的“世纪之车”。 </a:t>
            </a:r>
          </a:p>
          <a:p>
            <a:r>
              <a:rPr lang="zh-CN" altLang="en-US" sz="1800" dirty="0" smtClean="0">
                <a:latin typeface="Adobe 仿宋 Std R" pitchFamily="18" charset="-122"/>
                <a:ea typeface="Adobe 仿宋 Std R" pitchFamily="18" charset="-122"/>
              </a:rPr>
              <a:t>○ </a:t>
            </a:r>
            <a:r>
              <a:rPr lang="en-US" altLang="zh-CN" sz="1800" dirty="0" smtClean="0">
                <a:latin typeface="Adobe 仿宋 Std R" pitchFamily="18" charset="-122"/>
                <a:ea typeface="Adobe 仿宋 Std R" pitchFamily="18" charset="-122"/>
              </a:rPr>
              <a:t>1997</a:t>
            </a:r>
            <a:r>
              <a:rPr lang="zh-CN" altLang="en-US" sz="1800" dirty="0" smtClean="0">
                <a:latin typeface="Adobe 仿宋 Std R" pitchFamily="18" charset="-122"/>
                <a:ea typeface="Adobe 仿宋 Std R" pitchFamily="18" charset="-122"/>
              </a:rPr>
              <a:t>年新</a:t>
            </a:r>
            <a:r>
              <a:rPr lang="en-US" altLang="zh-CN" sz="1800" dirty="0" smtClean="0">
                <a:latin typeface="Adobe 仿宋 Std R" pitchFamily="18" charset="-122"/>
                <a:ea typeface="Adobe 仿宋 Std R" pitchFamily="18" charset="-122"/>
              </a:rPr>
              <a:t>MINI</a:t>
            </a:r>
            <a:r>
              <a:rPr lang="zh-CN" altLang="en-US" sz="1800" dirty="0" smtClean="0">
                <a:latin typeface="Adobe 仿宋 Std R" pitchFamily="18" charset="-122"/>
                <a:ea typeface="Adobe 仿宋 Std R" pitchFamily="18" charset="-122"/>
              </a:rPr>
              <a:t>概念车在法兰克福车展中首度现身。 </a:t>
            </a:r>
          </a:p>
          <a:p>
            <a:r>
              <a:rPr lang="zh-CN" altLang="en-US" sz="1800" dirty="0" smtClean="0">
                <a:latin typeface="Adobe 仿宋 Std R" pitchFamily="18" charset="-122"/>
                <a:ea typeface="Adobe 仿宋 Std R" pitchFamily="18" charset="-122"/>
              </a:rPr>
              <a:t>○ </a:t>
            </a:r>
            <a:r>
              <a:rPr lang="en-US" altLang="zh-CN" sz="1800" dirty="0" smtClean="0">
                <a:latin typeface="Adobe 仿宋 Std R" pitchFamily="18" charset="-122"/>
                <a:ea typeface="Adobe 仿宋 Std R" pitchFamily="18" charset="-122"/>
              </a:rPr>
              <a:t>1998</a:t>
            </a:r>
            <a:r>
              <a:rPr lang="zh-CN" altLang="en-US" sz="1800" dirty="0" smtClean="0">
                <a:latin typeface="Adobe 仿宋 Std R" pitchFamily="18" charset="-122"/>
                <a:ea typeface="Adobe 仿宋 Std R" pitchFamily="18" charset="-122"/>
              </a:rPr>
              <a:t>年</a:t>
            </a:r>
            <a:r>
              <a:rPr lang="en-US" altLang="zh-CN" sz="1800" dirty="0" smtClean="0">
                <a:latin typeface="Adobe 仿宋 Std R" pitchFamily="18" charset="-122"/>
                <a:ea typeface="Adobe 仿宋 Std R" pitchFamily="18" charset="-122"/>
              </a:rPr>
              <a:t>MINI</a:t>
            </a:r>
            <a:r>
              <a:rPr lang="zh-CN" altLang="en-US" sz="1800" dirty="0" smtClean="0">
                <a:latin typeface="Adobe 仿宋 Std R" pitchFamily="18" charset="-122"/>
                <a:ea typeface="Adobe 仿宋 Std R" pitchFamily="18" charset="-122"/>
              </a:rPr>
              <a:t>击败</a:t>
            </a:r>
            <a:r>
              <a:rPr lang="en-US" altLang="zh-CN" sz="1800" dirty="0" smtClean="0">
                <a:latin typeface="Adobe 仿宋 Std R" pitchFamily="18" charset="-122"/>
                <a:ea typeface="Adobe 仿宋 Std R" pitchFamily="18" charset="-122"/>
              </a:rPr>
              <a:t>Jaguar</a:t>
            </a:r>
            <a:r>
              <a:rPr lang="zh-CN" altLang="en-US" sz="1800" dirty="0" smtClean="0">
                <a:latin typeface="Adobe 仿宋 Std R" pitchFamily="18" charset="-122"/>
                <a:ea typeface="Adobe 仿宋 Std R" pitchFamily="18" charset="-122"/>
              </a:rPr>
              <a:t>、</a:t>
            </a:r>
            <a:r>
              <a:rPr lang="en-US" altLang="zh-CN" sz="1800" dirty="0" smtClean="0">
                <a:latin typeface="Adobe 仿宋 Std R" pitchFamily="18" charset="-122"/>
                <a:ea typeface="Adobe 仿宋 Std R" pitchFamily="18" charset="-122"/>
              </a:rPr>
              <a:t>Bentley</a:t>
            </a:r>
            <a:r>
              <a:rPr lang="zh-CN" altLang="en-US" sz="1800" dirty="0" smtClean="0">
                <a:latin typeface="Adobe 仿宋 Std R" pitchFamily="18" charset="-122"/>
                <a:ea typeface="Adobe 仿宋 Std R" pitchFamily="18" charset="-122"/>
              </a:rPr>
              <a:t>、 </a:t>
            </a:r>
            <a:r>
              <a:rPr lang="en-US" altLang="zh-CN" sz="1800" dirty="0" smtClean="0">
                <a:latin typeface="Adobe 仿宋 Std R" pitchFamily="18" charset="-122"/>
                <a:ea typeface="Adobe 仿宋 Std R" pitchFamily="18" charset="-122"/>
              </a:rPr>
              <a:t>Aston</a:t>
            </a:r>
            <a:r>
              <a:rPr lang="zh-CN" altLang="en-US" sz="1800" dirty="0" smtClean="0">
                <a:latin typeface="Adobe 仿宋 Std R" pitchFamily="18" charset="-122"/>
                <a:ea typeface="Adobe 仿宋 Std R" pitchFamily="18" charset="-122"/>
              </a:rPr>
              <a:t>、</a:t>
            </a:r>
            <a:r>
              <a:rPr lang="en-US" altLang="zh-CN" sz="1800" dirty="0" smtClean="0">
                <a:latin typeface="Adobe 仿宋 Std R" pitchFamily="18" charset="-122"/>
                <a:ea typeface="Adobe 仿宋 Std R" pitchFamily="18" charset="-122"/>
              </a:rPr>
              <a:t>Martin</a:t>
            </a:r>
            <a:r>
              <a:rPr lang="zh-CN" altLang="en-US" sz="1800" dirty="0" smtClean="0">
                <a:latin typeface="Adobe 仿宋 Std R" pitchFamily="18" charset="-122"/>
                <a:ea typeface="Adobe 仿宋 Std R" pitchFamily="18" charset="-122"/>
              </a:rPr>
              <a:t>及</a:t>
            </a:r>
            <a:r>
              <a:rPr lang="en-US" altLang="zh-CN" sz="1800" dirty="0" smtClean="0">
                <a:latin typeface="Adobe 仿宋 Std R" pitchFamily="18" charset="-122"/>
                <a:ea typeface="Adobe 仿宋 Std R" pitchFamily="18" charset="-122"/>
              </a:rPr>
              <a:t>Triumph</a:t>
            </a:r>
            <a:r>
              <a:rPr lang="zh-CN" altLang="en-US" sz="1800" dirty="0" smtClean="0">
                <a:latin typeface="Adobe 仿宋 Std R" pitchFamily="18" charset="-122"/>
                <a:ea typeface="Adobe 仿宋 Std R" pitchFamily="18" charset="-122"/>
              </a:rPr>
              <a:t>等车种，成为金氏世界纪录史上最成功的英国车。 </a:t>
            </a:r>
          </a:p>
          <a:p>
            <a:r>
              <a:rPr lang="zh-CN" altLang="en-US" sz="1800" dirty="0" smtClean="0">
                <a:latin typeface="Adobe 仿宋 Std R" pitchFamily="18" charset="-122"/>
                <a:ea typeface="Adobe 仿宋 Std R" pitchFamily="18" charset="-122"/>
              </a:rPr>
              <a:t>○ </a:t>
            </a:r>
            <a:r>
              <a:rPr lang="en-US" altLang="zh-CN" sz="1800" dirty="0" smtClean="0">
                <a:latin typeface="Adobe 仿宋 Std R" pitchFamily="18" charset="-122"/>
                <a:ea typeface="Adobe 仿宋 Std R" pitchFamily="18" charset="-122"/>
              </a:rPr>
              <a:t>1999</a:t>
            </a:r>
            <a:r>
              <a:rPr lang="zh-CN" altLang="en-US" sz="1800" dirty="0" smtClean="0">
                <a:latin typeface="Adobe 仿宋 Std R" pitchFamily="18" charset="-122"/>
                <a:ea typeface="Adobe 仿宋 Std R" pitchFamily="18" charset="-122"/>
              </a:rPr>
              <a:t>年为庆祝</a:t>
            </a:r>
            <a:r>
              <a:rPr lang="en-US" altLang="zh-CN" sz="1800" dirty="0" smtClean="0">
                <a:latin typeface="Adobe 仿宋 Std R" pitchFamily="18" charset="-122"/>
                <a:ea typeface="Adobe 仿宋 Std R" pitchFamily="18" charset="-122"/>
              </a:rPr>
              <a:t>MINI</a:t>
            </a:r>
            <a:r>
              <a:rPr lang="zh-CN" altLang="en-US" sz="1800" dirty="0" smtClean="0">
                <a:latin typeface="Adobe 仿宋 Std R" pitchFamily="18" charset="-122"/>
                <a:ea typeface="Adobe 仿宋 Std R" pitchFamily="18" charset="-122"/>
              </a:rPr>
              <a:t>上市四十周年，纽约的</a:t>
            </a:r>
            <a:r>
              <a:rPr lang="en-US" altLang="zh-CN" sz="1800" dirty="0" smtClean="0">
                <a:latin typeface="Adobe 仿宋 Std R" pitchFamily="18" charset="-122"/>
                <a:ea typeface="Adobe 仿宋 Std R" pitchFamily="18" charset="-122"/>
              </a:rPr>
              <a:t>25</a:t>
            </a:r>
            <a:r>
              <a:rPr lang="zh-CN" altLang="en-US" sz="1800" dirty="0" smtClean="0">
                <a:latin typeface="Adobe 仿宋 Std R" pitchFamily="18" charset="-122"/>
                <a:ea typeface="Adobe 仿宋 Std R" pitchFamily="18" charset="-122"/>
              </a:rPr>
              <a:t>位</a:t>
            </a:r>
            <a:r>
              <a:rPr lang="en-US" altLang="zh-CN" sz="1800" dirty="0" smtClean="0">
                <a:latin typeface="Adobe 仿宋 Std R" pitchFamily="18" charset="-122"/>
                <a:ea typeface="Adobe 仿宋 Std R" pitchFamily="18" charset="-122"/>
              </a:rPr>
              <a:t>MINI</a:t>
            </a:r>
            <a:r>
              <a:rPr lang="zh-CN" altLang="en-US" sz="1800" dirty="0" smtClean="0">
                <a:latin typeface="Adobe 仿宋 Std R" pitchFamily="18" charset="-122"/>
                <a:ea typeface="Adobe 仿宋 Std R" pitchFamily="18" charset="-122"/>
              </a:rPr>
              <a:t>车迷同时挤进一部</a:t>
            </a:r>
            <a:r>
              <a:rPr lang="en-US" altLang="zh-CN" sz="1800" dirty="0" smtClean="0">
                <a:latin typeface="Adobe 仿宋 Std R" pitchFamily="18" charset="-122"/>
                <a:ea typeface="Adobe 仿宋 Std R" pitchFamily="18" charset="-122"/>
              </a:rPr>
              <a:t>MINI</a:t>
            </a:r>
            <a:r>
              <a:rPr lang="zh-CN" altLang="en-US" sz="1800" dirty="0" smtClean="0">
                <a:latin typeface="Adobe 仿宋 Std R" pitchFamily="18" charset="-122"/>
                <a:ea typeface="Adobe 仿宋 Std R" pitchFamily="18" charset="-122"/>
              </a:rPr>
              <a:t>车内，打破纪录。同时 </a:t>
            </a:r>
            <a:r>
              <a:rPr lang="en-US" altLang="zh-CN" sz="1800" dirty="0" smtClean="0">
                <a:latin typeface="Adobe 仿宋 Std R" pitchFamily="18" charset="-122"/>
                <a:ea typeface="Adobe 仿宋 Std R" pitchFamily="18" charset="-122"/>
              </a:rPr>
              <a:t>MINI</a:t>
            </a:r>
            <a:r>
              <a:rPr lang="zh-CN" altLang="en-US" sz="1800" dirty="0" smtClean="0">
                <a:latin typeface="Adobe 仿宋 Std R" pitchFamily="18" charset="-122"/>
                <a:ea typeface="Adobe 仿宋 Std R" pitchFamily="18" charset="-122"/>
              </a:rPr>
              <a:t>当选为欧洲的世纪之车。 </a:t>
            </a:r>
          </a:p>
          <a:p>
            <a:r>
              <a:rPr lang="zh-CN" altLang="en-US" sz="1800" dirty="0" smtClean="0">
                <a:latin typeface="Adobe 仿宋 Std R" pitchFamily="18" charset="-122"/>
                <a:ea typeface="Adobe 仿宋 Std R" pitchFamily="18" charset="-122"/>
              </a:rPr>
              <a:t>○ </a:t>
            </a:r>
            <a:r>
              <a:rPr lang="en-US" altLang="zh-CN" sz="1800" dirty="0" smtClean="0">
                <a:latin typeface="Adobe 仿宋 Std R" pitchFamily="18" charset="-122"/>
                <a:ea typeface="Adobe 仿宋 Std R" pitchFamily="18" charset="-122"/>
              </a:rPr>
              <a:t>2000</a:t>
            </a:r>
            <a:r>
              <a:rPr lang="zh-CN" altLang="en-US" sz="1800" dirty="0" smtClean="0">
                <a:latin typeface="Adobe 仿宋 Std R" pitchFamily="18" charset="-122"/>
                <a:ea typeface="Adobe 仿宋 Std R" pitchFamily="18" charset="-122"/>
              </a:rPr>
              <a:t>年</a:t>
            </a:r>
            <a:r>
              <a:rPr lang="en-US" altLang="zh-CN" sz="1800" dirty="0" smtClean="0">
                <a:latin typeface="Adobe 仿宋 Std R" pitchFamily="18" charset="-122"/>
                <a:ea typeface="Adobe 仿宋 Std R" pitchFamily="18" charset="-122"/>
              </a:rPr>
              <a:t>9</a:t>
            </a:r>
            <a:r>
              <a:rPr lang="zh-CN" altLang="en-US" sz="1800" dirty="0" smtClean="0">
                <a:latin typeface="Adobe 仿宋 Std R" pitchFamily="18" charset="-122"/>
                <a:ea typeface="Adobe 仿宋 Std R" pitchFamily="18" charset="-122"/>
              </a:rPr>
              <a:t>月，</a:t>
            </a:r>
            <a:r>
              <a:rPr lang="zh-CN" altLang="en-US" sz="1800" dirty="0" smtClean="0">
                <a:solidFill>
                  <a:srgbClr val="FF0000"/>
                </a:solidFill>
                <a:latin typeface="Adobe 仿宋 Std R" pitchFamily="18" charset="-122"/>
                <a:ea typeface="Adobe 仿宋 Std R" pitchFamily="18" charset="-122"/>
              </a:rPr>
              <a:t>新款</a:t>
            </a:r>
            <a:r>
              <a:rPr lang="en-US" altLang="zh-CN" sz="1800" dirty="0" smtClean="0">
                <a:solidFill>
                  <a:srgbClr val="FF0000"/>
                </a:solidFill>
                <a:latin typeface="Adobe 仿宋 Std R" pitchFamily="18" charset="-122"/>
                <a:ea typeface="Adobe 仿宋 Std R" pitchFamily="18" charset="-122"/>
              </a:rPr>
              <a:t>MINI</a:t>
            </a:r>
            <a:r>
              <a:rPr lang="zh-CN" altLang="en-US" sz="1800" dirty="0" smtClean="0">
                <a:latin typeface="Adobe 仿宋 Std R" pitchFamily="18" charset="-122"/>
                <a:ea typeface="Adobe 仿宋 Std R" pitchFamily="18" charset="-122"/>
              </a:rPr>
              <a:t>在蒙特罗车展中亮相，旧款</a:t>
            </a:r>
            <a:r>
              <a:rPr lang="en-US" altLang="zh-CN" sz="1800" dirty="0" smtClean="0">
                <a:latin typeface="Adobe 仿宋 Std R" pitchFamily="18" charset="-122"/>
                <a:ea typeface="Adobe 仿宋 Std R" pitchFamily="18" charset="-122"/>
              </a:rPr>
              <a:t>MINI</a:t>
            </a:r>
            <a:r>
              <a:rPr lang="zh-CN" altLang="en-US" sz="1800" dirty="0" smtClean="0">
                <a:latin typeface="Adobe 仿宋 Std R" pitchFamily="18" charset="-122"/>
                <a:ea typeface="Adobe 仿宋 Std R" pitchFamily="18" charset="-122"/>
              </a:rPr>
              <a:t>宣告停产。共计生产</a:t>
            </a:r>
            <a:r>
              <a:rPr lang="en-US" altLang="zh-CN" sz="1800" dirty="0" smtClean="0">
                <a:latin typeface="Adobe 仿宋 Std R" pitchFamily="18" charset="-122"/>
                <a:ea typeface="Adobe 仿宋 Std R" pitchFamily="18" charset="-122"/>
              </a:rPr>
              <a:t>5387862</a:t>
            </a:r>
            <a:r>
              <a:rPr lang="zh-CN" altLang="en-US" sz="1800" dirty="0" smtClean="0">
                <a:latin typeface="Adobe 仿宋 Std R" pitchFamily="18" charset="-122"/>
                <a:ea typeface="Adobe 仿宋 Std R" pitchFamily="18" charset="-122"/>
              </a:rPr>
              <a:t>辆</a:t>
            </a:r>
            <a:r>
              <a:rPr lang="en-US" altLang="zh-CN" sz="1800" dirty="0" smtClean="0">
                <a:latin typeface="Adobe 仿宋 Std R" pitchFamily="18" charset="-122"/>
                <a:ea typeface="Adobe 仿宋 Std R" pitchFamily="18" charset="-122"/>
              </a:rPr>
              <a:t>MINI</a:t>
            </a:r>
            <a:r>
              <a:rPr lang="zh-CN" altLang="en-US" sz="1800" dirty="0" smtClean="0">
                <a:latin typeface="Adobe 仿宋 Std R" pitchFamily="18" charset="-122"/>
                <a:ea typeface="Adobe 仿宋 Std R" pitchFamily="18" charset="-122"/>
              </a:rPr>
              <a:t>。 </a:t>
            </a:r>
            <a:endParaRPr lang="zh-CN" altLang="en-US" sz="1800" dirty="0">
              <a:latin typeface="Adobe 仿宋 Std R" pitchFamily="18" charset="-122"/>
              <a:ea typeface="Adobe 仿宋 Std R" pitchFamily="18" charset="-122"/>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2048</TotalTime>
  <Words>2441</Words>
  <Application>Microsoft Office PowerPoint</Application>
  <PresentationFormat>全屏显示(4:3)</PresentationFormat>
  <Paragraphs>192</Paragraphs>
  <Slides>31</Slides>
  <Notes>0</Notes>
  <HiddenSlides>0</HiddenSlides>
  <MMClips>0</MMClips>
  <ScaleCrop>false</ScaleCrop>
  <HeadingPairs>
    <vt:vector size="4" baseType="variant">
      <vt:variant>
        <vt:lpstr>主题</vt:lpstr>
      </vt:variant>
      <vt:variant>
        <vt:i4>1</vt:i4>
      </vt:variant>
      <vt:variant>
        <vt:lpstr>幻灯片标题</vt:lpstr>
      </vt:variant>
      <vt:variant>
        <vt:i4>31</vt:i4>
      </vt:variant>
    </vt:vector>
  </HeadingPairs>
  <TitlesOfParts>
    <vt:vector size="32"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LXY</dc:creator>
  <cp:lastModifiedBy>方晓汾</cp:lastModifiedBy>
  <cp:revision>870</cp:revision>
  <dcterms:created xsi:type="dcterms:W3CDTF">2008-11-29T01:41:59Z</dcterms:created>
  <dcterms:modified xsi:type="dcterms:W3CDTF">2013-08-19T03:00:16Z</dcterms:modified>
</cp:coreProperties>
</file>