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sldIdLst>
    <p:sldId id="256" r:id="rId2"/>
    <p:sldId id="454" r:id="rId3"/>
    <p:sldId id="397" r:id="rId4"/>
    <p:sldId id="400" r:id="rId5"/>
    <p:sldId id="396" r:id="rId6"/>
    <p:sldId id="398" r:id="rId7"/>
    <p:sldId id="258" r:id="rId8"/>
    <p:sldId id="399" r:id="rId9"/>
    <p:sldId id="259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4" r:id="rId22"/>
    <p:sldId id="412" r:id="rId23"/>
    <p:sldId id="413" r:id="rId24"/>
    <p:sldId id="415" r:id="rId25"/>
    <p:sldId id="417" r:id="rId26"/>
    <p:sldId id="416" r:id="rId27"/>
    <p:sldId id="418" r:id="rId28"/>
    <p:sldId id="435" r:id="rId29"/>
    <p:sldId id="436" r:id="rId30"/>
    <p:sldId id="455" r:id="rId31"/>
    <p:sldId id="419" r:id="rId32"/>
    <p:sldId id="420" r:id="rId33"/>
    <p:sldId id="421" r:id="rId34"/>
    <p:sldId id="422" r:id="rId35"/>
    <p:sldId id="423" r:id="rId36"/>
    <p:sldId id="424" r:id="rId37"/>
    <p:sldId id="425" r:id="rId38"/>
    <p:sldId id="426" r:id="rId39"/>
    <p:sldId id="427" r:id="rId40"/>
    <p:sldId id="429" r:id="rId41"/>
    <p:sldId id="431" r:id="rId42"/>
    <p:sldId id="428" r:id="rId43"/>
    <p:sldId id="432" r:id="rId44"/>
    <p:sldId id="280" r:id="rId45"/>
    <p:sldId id="433" r:id="rId46"/>
    <p:sldId id="281" r:id="rId47"/>
    <p:sldId id="282" r:id="rId48"/>
    <p:sldId id="283" r:id="rId49"/>
    <p:sldId id="284" r:id="rId50"/>
    <p:sldId id="286" r:id="rId51"/>
    <p:sldId id="434" r:id="rId52"/>
    <p:sldId id="287" r:id="rId53"/>
    <p:sldId id="353" r:id="rId54"/>
    <p:sldId id="354" r:id="rId55"/>
    <p:sldId id="355" r:id="rId56"/>
    <p:sldId id="288" r:id="rId57"/>
    <p:sldId id="289" r:id="rId58"/>
    <p:sldId id="456" r:id="rId59"/>
    <p:sldId id="290" r:id="rId60"/>
    <p:sldId id="291" r:id="rId61"/>
    <p:sldId id="292" r:id="rId62"/>
    <p:sldId id="293" r:id="rId63"/>
    <p:sldId id="294" r:id="rId64"/>
    <p:sldId id="295" r:id="rId65"/>
    <p:sldId id="391" r:id="rId66"/>
    <p:sldId id="298" r:id="rId67"/>
    <p:sldId id="299" r:id="rId68"/>
    <p:sldId id="300" r:id="rId69"/>
    <p:sldId id="301" r:id="rId70"/>
    <p:sldId id="302" r:id="rId71"/>
    <p:sldId id="438" r:id="rId72"/>
    <p:sldId id="439" r:id="rId73"/>
    <p:sldId id="457" r:id="rId74"/>
    <p:sldId id="460" r:id="rId75"/>
    <p:sldId id="308" r:id="rId76"/>
    <p:sldId id="313" r:id="rId77"/>
    <p:sldId id="392" r:id="rId78"/>
    <p:sldId id="393" r:id="rId79"/>
    <p:sldId id="394" r:id="rId80"/>
    <p:sldId id="317" r:id="rId81"/>
    <p:sldId id="318" r:id="rId82"/>
    <p:sldId id="319" r:id="rId83"/>
    <p:sldId id="387" r:id="rId84"/>
    <p:sldId id="388" r:id="rId85"/>
    <p:sldId id="458" r:id="rId86"/>
    <p:sldId id="390" r:id="rId87"/>
    <p:sldId id="360" r:id="rId88"/>
    <p:sldId id="441" r:id="rId89"/>
    <p:sldId id="442" r:id="rId90"/>
    <p:sldId id="443" r:id="rId91"/>
    <p:sldId id="444" r:id="rId92"/>
    <p:sldId id="445" r:id="rId93"/>
    <p:sldId id="446" r:id="rId94"/>
    <p:sldId id="440" r:id="rId95"/>
    <p:sldId id="447" r:id="rId96"/>
    <p:sldId id="363" r:id="rId97"/>
    <p:sldId id="364" r:id="rId98"/>
    <p:sldId id="365" r:id="rId99"/>
    <p:sldId id="395" r:id="rId100"/>
    <p:sldId id="448" r:id="rId101"/>
    <p:sldId id="449" r:id="rId102"/>
    <p:sldId id="450" r:id="rId103"/>
    <p:sldId id="451" r:id="rId104"/>
    <p:sldId id="459" r:id="rId105"/>
    <p:sldId id="373" r:id="rId106"/>
    <p:sldId id="374" r:id="rId107"/>
    <p:sldId id="375" r:id="rId108"/>
    <p:sldId id="376" r:id="rId109"/>
    <p:sldId id="377" r:id="rId110"/>
    <p:sldId id="452" r:id="rId111"/>
    <p:sldId id="453" r:id="rId112"/>
    <p:sldId id="462" r:id="rId113"/>
    <p:sldId id="463" r:id="rId1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615" autoAdjust="0"/>
    <p:restoredTop sz="93750" autoAdjust="0"/>
  </p:normalViewPr>
  <p:slideViewPr>
    <p:cSldViewPr>
      <p:cViewPr varScale="1">
        <p:scale>
          <a:sx n="76" d="100"/>
          <a:sy n="76" d="100"/>
        </p:scale>
        <p:origin x="-102" y="-7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39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heme" Target="theme/theme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6554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554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80B72B2-C580-4889-8B91-72818A3A87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AB294-BFCB-4F49-8507-B104283497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4B7D4-3196-42CC-948C-55B194E52D7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37" y="642918"/>
            <a:ext cx="7572429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defRPr sz="2400"/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14578-8B78-4BB1-BB86-A7037A1F071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C254D-7F2B-4C55-B7F9-47F73768831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0034" y="2000240"/>
            <a:ext cx="4071966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2000240"/>
            <a:ext cx="402589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61D6B-4CD6-4362-A2BA-03775C5E792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C760E-9A71-4EFB-8B36-9BD85C5B151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A22A4-15AA-4CDF-B890-970A1B3DEBF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0EF50-5252-4AAA-938A-259A4352220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46AC1-EDA5-4B73-90DC-E174B9EB251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23A82-DD05-45EC-B968-1CD2A4D6BD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gray">
          <a:xfrm>
            <a:off x="442913" y="1766888"/>
            <a:ext cx="8226425" cy="4603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2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71563" y="642938"/>
            <a:ext cx="757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1469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2000250"/>
            <a:ext cx="807243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45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ea typeface="宋体" pitchFamily="2" charset="-122"/>
              </a:defRPr>
            </a:lvl1pPr>
          </a:lstStyle>
          <a:p>
            <a:pPr>
              <a:defRPr/>
            </a:pPr>
            <a:fld id="{31696E2A-5B20-4D47-A12B-B1E3271FEA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4" r:id="rId2"/>
    <p:sldLayoutId id="2147483763" r:id="rId3"/>
    <p:sldLayoutId id="2147483762" r:id="rId4"/>
    <p:sldLayoutId id="2147483761" r:id="rId5"/>
    <p:sldLayoutId id="2147483760" r:id="rId6"/>
    <p:sldLayoutId id="2147483759" r:id="rId7"/>
    <p:sldLayoutId id="2147483758" r:id="rId8"/>
    <p:sldLayoutId id="2147483757" r:id="rId9"/>
    <p:sldLayoutId id="2147483756" r:id="rId10"/>
    <p:sldLayoutId id="214748375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FF9933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mic Sans MS" pitchFamily="66" charset="0"/>
          <a:ea typeface="隶书" pitchFamily="49" charset="-122"/>
          <a:cs typeface="隶书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FF9933"/>
          </a:solidFill>
          <a:latin typeface="Comic Sans MS" pitchFamily="66" charset="0"/>
          <a:ea typeface="隶书" pitchFamily="49" charset="-122"/>
          <a:cs typeface="隶书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FF9933"/>
          </a:solidFill>
          <a:latin typeface="Comic Sans MS" pitchFamily="66" charset="0"/>
          <a:ea typeface="隶书" pitchFamily="49" charset="-122"/>
          <a:cs typeface="隶书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FF9933"/>
          </a:solidFill>
          <a:latin typeface="Comic Sans MS" pitchFamily="66" charset="0"/>
          <a:ea typeface="隶书" pitchFamily="49" charset="-122"/>
          <a:cs typeface="隶书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FF9933"/>
          </a:solidFill>
          <a:latin typeface="Comic Sans MS" pitchFamily="66" charset="0"/>
          <a:ea typeface="隶书" pitchFamily="49" charset="-122"/>
          <a:cs typeface="隶书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kumimoji="1" sz="3200" b="1">
          <a:solidFill>
            <a:schemeClr val="tx1"/>
          </a:solidFill>
          <a:latin typeface="Comic Sans MS" pitchFamily="66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Ø"/>
        <a:defRPr kumimoji="1" sz="3000" b="1">
          <a:solidFill>
            <a:schemeClr val="tx1"/>
          </a:solidFill>
          <a:latin typeface="Comic Sans MS" pitchFamily="66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SzPct val="80000"/>
        <a:buFont typeface="Wingdings" pitchFamily="2" charset="2"/>
        <a:buChar char="ü"/>
        <a:defRPr kumimoji="1" sz="2800" b="1">
          <a:solidFill>
            <a:schemeClr val="tx1"/>
          </a:solidFill>
          <a:latin typeface="Comic Sans MS" pitchFamily="66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400" b="1">
          <a:solidFill>
            <a:schemeClr val="tx1"/>
          </a:solidFill>
          <a:latin typeface="Comic Sans MS" pitchFamily="66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 b="1">
          <a:solidFill>
            <a:schemeClr val="tx1"/>
          </a:solidFill>
          <a:latin typeface="Comic Sans MS" pitchFamily="66" charset="0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0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4800" dirty="0" smtClean="0">
                <a:cs typeface="+mj-cs"/>
              </a:rPr>
              <a:t>第</a:t>
            </a:r>
            <a:r>
              <a:rPr altLang="zh-CN" sz="4800" dirty="0" smtClean="0">
                <a:cs typeface="+mj-cs"/>
              </a:rPr>
              <a:t>5</a:t>
            </a:r>
            <a:r>
              <a:rPr lang="zh-CN" altLang="en-US" sz="4800" dirty="0" smtClean="0">
                <a:cs typeface="+mj-cs"/>
              </a:rPr>
              <a:t>章  </a:t>
            </a:r>
            <a:r>
              <a:rPr lang="en-US" altLang="zh-CN" sz="4800" dirty="0" smtClean="0">
                <a:cs typeface="+mj-cs"/>
              </a:rPr>
              <a:t>Excel 2007</a:t>
            </a:r>
            <a:r>
              <a:rPr lang="zh-CN" altLang="en-US" sz="4800" dirty="0" smtClean="0">
                <a:cs typeface="+mj-cs"/>
              </a:rPr>
              <a:t>的使用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071937" cy="4114800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实作</a:t>
            </a:r>
            <a:r>
              <a:rPr lang="en-US" altLang="zh-CN" sz="3200" smtClean="0"/>
              <a:t>5</a:t>
            </a:r>
            <a:r>
              <a:rPr lang="zh-CN" altLang="en-US" sz="3200" smtClean="0"/>
              <a:t>：使用模板创建一份考勤卡</a:t>
            </a:r>
            <a:endParaRPr lang="en-US" altLang="zh-CN" sz="3200" smtClean="0"/>
          </a:p>
          <a:p>
            <a:pPr lvl="2" eaLnBrk="1" hangingPunct="1"/>
            <a:r>
              <a:rPr lang="zh-CN" altLang="en-US" sz="2800" smtClean="0"/>
              <a:t>单击“</a:t>
            </a:r>
            <a:r>
              <a:rPr lang="en-US" altLang="zh-CN" sz="2800" smtClean="0"/>
              <a:t>Office</a:t>
            </a:r>
            <a:r>
              <a:rPr lang="zh-CN" altLang="en-US" sz="2800" smtClean="0"/>
              <a:t>按钮”    →“新建”按钮     → “已安装的模板”选项，弹出对话框，选择“考勤卡”模板</a:t>
            </a:r>
            <a:r>
              <a:rPr lang="en-US" altLang="zh-CN" sz="2800" smtClean="0"/>
              <a:t>……</a:t>
            </a:r>
            <a:endParaRPr lang="zh-CN" altLang="en-US" sz="2800" smtClean="0"/>
          </a:p>
          <a:p>
            <a:pPr eaLnBrk="1" hangingPunct="1"/>
            <a:endParaRPr lang="zh-CN" altLang="en-US" smtClean="0"/>
          </a:p>
        </p:txBody>
      </p:sp>
      <p:sp>
        <p:nvSpPr>
          <p:cNvPr id="22531" name="内容占位符 7"/>
          <p:cNvSpPr>
            <a:spLocks noGrp="1"/>
          </p:cNvSpPr>
          <p:nvPr>
            <p:ph sz="half" idx="2"/>
          </p:nvPr>
        </p:nvSpPr>
        <p:spPr>
          <a:xfrm>
            <a:off x="4643438" y="2000250"/>
            <a:ext cx="4025900" cy="4114800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2532" name="图片 3" descr="按钮图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3429000"/>
            <a:ext cx="5715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88" y="4000500"/>
            <a:ext cx="7143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图片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785938"/>
            <a:ext cx="407193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zh-CN" altLang="en-US" sz="3500" dirty="0" smtClean="0"/>
              <a:t>实作</a:t>
            </a:r>
            <a:r>
              <a:rPr lang="en-US" altLang="zh-CN" sz="3500" dirty="0" smtClean="0"/>
              <a:t>6</a:t>
            </a:r>
            <a:r>
              <a:rPr lang="zh-CN" altLang="en-US" sz="3500" dirty="0" smtClean="0"/>
              <a:t>：综合应用</a:t>
            </a:r>
            <a:endParaRPr lang="en-US" altLang="zh-CN" sz="3500" dirty="0" smtClean="0"/>
          </a:p>
          <a:p>
            <a:pPr lvl="1" eaLnBrk="1" hangingPunct="1">
              <a:defRPr/>
            </a:pPr>
            <a:r>
              <a:rPr lang="zh-CN" altLang="en-US" sz="3200" dirty="0" smtClean="0"/>
              <a:t>对“工资发放统计表”的要求：</a:t>
            </a:r>
          </a:p>
          <a:p>
            <a:pPr lvl="2" eaLnBrk="1" hangingPunct="1">
              <a:defRPr/>
            </a:pPr>
            <a:r>
              <a:rPr lang="en-US" dirty="0" smtClean="0"/>
              <a:t>1</a:t>
            </a:r>
            <a:r>
              <a:rPr lang="zh-CN" altLang="en-US" dirty="0" smtClean="0"/>
              <a:t>）先按“基本工资”升序排列，如果“基本工资”相同，再按“奖金”降序排列</a:t>
            </a:r>
          </a:p>
          <a:p>
            <a:pPr lvl="2" eaLnBrk="1" hangingPunct="1">
              <a:defRPr/>
            </a:pPr>
            <a:r>
              <a:rPr lang="en-US" dirty="0" smtClean="0"/>
              <a:t>2</a:t>
            </a:r>
            <a:r>
              <a:rPr lang="zh-CN" altLang="en-US" dirty="0" smtClean="0"/>
              <a:t>）用自动筛选，查看“办公室”人员的记录情况</a:t>
            </a:r>
          </a:p>
          <a:p>
            <a:pPr lvl="2" eaLnBrk="1" hangingPunct="1">
              <a:defRPr/>
            </a:pPr>
            <a:r>
              <a:rPr lang="en-US" dirty="0" smtClean="0"/>
              <a:t>3</a:t>
            </a:r>
            <a:r>
              <a:rPr lang="zh-CN" altLang="en-US" dirty="0" smtClean="0"/>
              <a:t>）用高级筛选，查看“基本工资”小于等于</a:t>
            </a:r>
            <a:r>
              <a:rPr lang="en-US" dirty="0" smtClean="0"/>
              <a:t>1000</a:t>
            </a:r>
            <a:r>
              <a:rPr lang="zh-CN" altLang="en-US" dirty="0" smtClean="0"/>
              <a:t>、“实发工资”大于等于</a:t>
            </a:r>
            <a:r>
              <a:rPr lang="en-US" dirty="0" smtClean="0"/>
              <a:t>1500</a:t>
            </a:r>
            <a:r>
              <a:rPr lang="zh-CN" altLang="en-US" dirty="0" smtClean="0"/>
              <a:t>的记录情况</a:t>
            </a:r>
          </a:p>
          <a:p>
            <a:pPr lvl="2" eaLnBrk="1" hangingPunct="1">
              <a:defRPr/>
            </a:pPr>
            <a:r>
              <a:rPr lang="en-US" dirty="0" smtClean="0"/>
              <a:t>4</a:t>
            </a:r>
            <a:r>
              <a:rPr lang="zh-CN" altLang="en-US" dirty="0" smtClean="0"/>
              <a:t>）按“部门”分类汇总“基本工资”、“奖金”</a:t>
            </a:r>
          </a:p>
          <a:p>
            <a:pPr lvl="1" eaLnBrk="1" hangingPunct="1"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内容占位符 2"/>
          <p:cNvSpPr>
            <a:spLocks noGrp="1"/>
          </p:cNvSpPr>
          <p:nvPr>
            <p:ph idx="1"/>
          </p:nvPr>
        </p:nvSpPr>
        <p:spPr>
          <a:xfrm>
            <a:off x="428625" y="1143000"/>
            <a:ext cx="8229600" cy="4811713"/>
          </a:xfrm>
        </p:spPr>
        <p:txBody>
          <a:bodyPr/>
          <a:lstStyle/>
          <a:p>
            <a:pPr lvl="1" eaLnBrk="1" hangingPunct="1"/>
            <a:r>
              <a:rPr lang="zh-CN" altLang="en-US" smtClean="0"/>
              <a:t>对“员工销售统计表”的要求：按照图</a:t>
            </a:r>
            <a:r>
              <a:rPr lang="en-US" altLang="zh-CN" smtClean="0"/>
              <a:t>5-77</a:t>
            </a:r>
            <a:r>
              <a:rPr lang="zh-CN" altLang="en-US" smtClean="0"/>
              <a:t>所示的格式创建数据透视表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选定数据列表</a:t>
            </a:r>
          </a:p>
          <a:p>
            <a:pPr lvl="2" eaLnBrk="1" hangingPunct="1"/>
            <a:r>
              <a:rPr lang="zh-CN" altLang="en-US" smtClean="0"/>
              <a:t>单击“插入”选项卡，在“表”组中单击    “数据透视表”按钮</a:t>
            </a:r>
            <a:r>
              <a:rPr lang="en-US" altLang="zh-CN" smtClean="0"/>
              <a:t>……</a:t>
            </a:r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  <p:pic>
        <p:nvPicPr>
          <p:cNvPr id="116738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3571875"/>
            <a:ext cx="71120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39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13" y="2714625"/>
            <a:ext cx="3619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cs typeface="+mj-cs"/>
              </a:rPr>
              <a:t>本次课重点内容小结</a:t>
            </a:r>
          </a:p>
        </p:txBody>
      </p:sp>
      <p:sp>
        <p:nvSpPr>
          <p:cNvPr id="11776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表格的含义和使用</a:t>
            </a:r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数据管理：排序、自动筛选、高级筛选、分类汇总、数据透视表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课外作业布置</a:t>
            </a:r>
          </a:p>
        </p:txBody>
      </p:sp>
      <p:sp>
        <p:nvSpPr>
          <p:cNvPr id="11878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第</a:t>
            </a:r>
            <a:r>
              <a:rPr lang="en-US" altLang="zh-CN" smtClean="0"/>
              <a:t>5</a:t>
            </a:r>
            <a:r>
              <a:rPr lang="zh-CN" altLang="en-US" smtClean="0"/>
              <a:t>章 能力测试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第</a:t>
            </a:r>
            <a:r>
              <a:rPr lang="en-US" altLang="zh-CN" dirty="0" smtClean="0">
                <a:cs typeface="+mj-cs"/>
              </a:rPr>
              <a:t>6</a:t>
            </a:r>
            <a:r>
              <a:rPr lang="zh-CN" altLang="en-US" dirty="0" smtClean="0">
                <a:cs typeface="+mj-cs"/>
              </a:rPr>
              <a:t>讲  </a:t>
            </a:r>
            <a:r>
              <a:rPr lang="en-US" altLang="zh-CN" dirty="0" smtClean="0">
                <a:cs typeface="+mj-cs"/>
              </a:rPr>
              <a:t>Excel</a:t>
            </a:r>
            <a:r>
              <a:rPr lang="zh-CN" altLang="en-US" dirty="0" smtClean="0">
                <a:cs typeface="+mj-cs"/>
              </a:rPr>
              <a:t>能力测试</a:t>
            </a:r>
            <a:endParaRPr lang="zh-CN" altLang="en-US" dirty="0">
              <a:cs typeface="+mj-cs"/>
            </a:endParaRPr>
          </a:p>
        </p:txBody>
      </p:sp>
      <p:sp>
        <p:nvSpPr>
          <p:cNvPr id="119810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71525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任务一：应用</a:t>
            </a:r>
            <a:r>
              <a:rPr lang="en-US" altLang="zh-CN" dirty="0" smtClean="0">
                <a:cs typeface="+mj-cs"/>
              </a:rPr>
              <a:t>Excel</a:t>
            </a:r>
            <a:r>
              <a:rPr lang="zh-CN" altLang="en-US" dirty="0" smtClean="0">
                <a:cs typeface="+mj-cs"/>
              </a:rPr>
              <a:t>的公式和函数 </a:t>
            </a:r>
          </a:p>
        </p:txBody>
      </p:sp>
      <p:sp>
        <p:nvSpPr>
          <p:cNvPr id="12083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打开工作簿“</a:t>
            </a:r>
            <a:r>
              <a:rPr lang="en-US" altLang="zh-CN" smtClean="0"/>
              <a:t>EX1.XLSX”</a:t>
            </a:r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将</a:t>
            </a:r>
            <a:r>
              <a:rPr lang="en-US" altLang="zh-CN" smtClean="0"/>
              <a:t>Sheet1</a:t>
            </a:r>
            <a:r>
              <a:rPr lang="zh-CN" altLang="en-US" smtClean="0"/>
              <a:t>改名为“水果销售统计表”</a:t>
            </a:r>
          </a:p>
          <a:p>
            <a:pPr eaLnBrk="1" hangingPunct="1"/>
            <a:r>
              <a:rPr lang="en-US" altLang="zh-CN" smtClean="0"/>
              <a:t>3.</a:t>
            </a:r>
            <a:r>
              <a:rPr lang="zh-CN" altLang="en-US" smtClean="0"/>
              <a:t>针对水果销售表，用两种不同的方法计算总计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>
                <a:cs typeface="+mj-cs"/>
              </a:rPr>
              <a:t>任务二：应用</a:t>
            </a:r>
            <a:r>
              <a:rPr lang="en-US" altLang="zh-CN" sz="4000" dirty="0" smtClean="0">
                <a:cs typeface="+mj-cs"/>
              </a:rPr>
              <a:t>Excel</a:t>
            </a:r>
            <a:r>
              <a:rPr lang="zh-CN" altLang="en-US" sz="4000" dirty="0" smtClean="0">
                <a:cs typeface="+mj-cs"/>
              </a:rPr>
              <a:t>的编辑和排版 </a:t>
            </a:r>
          </a:p>
        </p:txBody>
      </p:sp>
      <p:sp>
        <p:nvSpPr>
          <p:cNvPr id="1218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/>
              <a:t>1.</a:t>
            </a:r>
            <a:r>
              <a:rPr lang="zh-CN" altLang="en-US" sz="2800" smtClean="0"/>
              <a:t>参考设计模板，对水果销售统计表进行排版。将</a:t>
            </a:r>
            <a:r>
              <a:rPr lang="en-US" altLang="zh-CN" sz="2800" smtClean="0"/>
              <a:t>A1</a:t>
            </a:r>
            <a:r>
              <a:rPr lang="zh-CN" altLang="en-US" sz="2800" smtClean="0"/>
              <a:t>：</a:t>
            </a:r>
            <a:r>
              <a:rPr lang="en-US" altLang="zh-CN" sz="2800" smtClean="0"/>
              <a:t>F9</a:t>
            </a:r>
            <a:r>
              <a:rPr lang="zh-CN" altLang="en-US" sz="2800" smtClean="0"/>
              <a:t>单元格区域的内容设置为水平居中、垂直居中</a:t>
            </a:r>
          </a:p>
          <a:p>
            <a:pPr eaLnBrk="1" hangingPunct="1"/>
            <a:r>
              <a:rPr lang="en-US" altLang="zh-CN" sz="2800" smtClean="0"/>
              <a:t>2.</a:t>
            </a:r>
            <a:r>
              <a:rPr lang="zh-CN" altLang="en-US" sz="2800" smtClean="0"/>
              <a:t>将</a:t>
            </a:r>
            <a:r>
              <a:rPr lang="en-US" altLang="zh-CN" sz="2800" smtClean="0"/>
              <a:t>A1</a:t>
            </a:r>
            <a:r>
              <a:rPr lang="zh-CN" altLang="en-US" sz="2800" smtClean="0"/>
              <a:t>：</a:t>
            </a:r>
            <a:r>
              <a:rPr lang="en-US" altLang="zh-CN" sz="2800" smtClean="0"/>
              <a:t>F1</a:t>
            </a:r>
            <a:r>
              <a:rPr lang="zh-CN" altLang="en-US" sz="2800" smtClean="0"/>
              <a:t>单元格区域合并，设置字体格式为华文行楷、</a:t>
            </a:r>
            <a:r>
              <a:rPr lang="en-US" altLang="zh-CN" sz="2800" smtClean="0"/>
              <a:t>22</a:t>
            </a:r>
            <a:r>
              <a:rPr lang="zh-CN" altLang="en-US" sz="2800" smtClean="0"/>
              <a:t>磅、加粗、居中、红色，行高</a:t>
            </a:r>
            <a:r>
              <a:rPr lang="en-US" altLang="zh-CN" sz="2800" smtClean="0"/>
              <a:t>50</a:t>
            </a:r>
          </a:p>
          <a:p>
            <a:pPr eaLnBrk="1" hangingPunct="1"/>
            <a:r>
              <a:rPr lang="en-US" altLang="zh-CN" sz="2800" smtClean="0"/>
              <a:t>3.</a:t>
            </a:r>
            <a:r>
              <a:rPr lang="zh-CN" altLang="en-US" sz="2800" smtClean="0"/>
              <a:t>在标题的左右两侧各插入一幅你喜欢的图片，并将图片的大小和位置进行恰当的调节（图片存放于“水果”文件夹里）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>
          <a:xfrm>
            <a:off x="857250" y="785813"/>
            <a:ext cx="8072438" cy="2000250"/>
          </a:xfrm>
        </p:spPr>
        <p:txBody>
          <a:bodyPr/>
          <a:lstStyle/>
          <a:p>
            <a:pPr eaLnBrk="1" hangingPunct="1">
              <a:spcBef>
                <a:spcPts val="300"/>
              </a:spcBef>
            </a:pPr>
            <a:r>
              <a:rPr lang="en-US" altLang="zh-CN" sz="2800" smtClean="0"/>
              <a:t>4.</a:t>
            </a:r>
            <a:r>
              <a:rPr lang="zh-CN" altLang="en-US" sz="2800" smtClean="0"/>
              <a:t>为</a:t>
            </a:r>
            <a:r>
              <a:rPr lang="en-US" altLang="zh-CN" sz="2800" smtClean="0"/>
              <a:t>A3</a:t>
            </a:r>
            <a:r>
              <a:rPr lang="zh-CN" altLang="en-US" sz="2800" smtClean="0"/>
              <a:t>：</a:t>
            </a:r>
            <a:r>
              <a:rPr lang="en-US" altLang="zh-CN" sz="2800" smtClean="0"/>
              <a:t>F9</a:t>
            </a:r>
            <a:r>
              <a:rPr lang="zh-CN" altLang="en-US" sz="2800" smtClean="0"/>
              <a:t>单元格区域添加边框：外框线为双窄线，表内线条为细实线</a:t>
            </a:r>
          </a:p>
          <a:p>
            <a:pPr eaLnBrk="1" hangingPunct="1">
              <a:spcBef>
                <a:spcPts val="300"/>
              </a:spcBef>
            </a:pPr>
            <a:r>
              <a:rPr lang="en-US" altLang="zh-CN" sz="2800" smtClean="0"/>
              <a:t>5.</a:t>
            </a:r>
            <a:r>
              <a:rPr lang="zh-CN" altLang="en-US" sz="2800" smtClean="0"/>
              <a:t>为表格内容的第一行和第一列添加底纹</a:t>
            </a:r>
          </a:p>
          <a:p>
            <a:pPr eaLnBrk="1" hangingPunct="1">
              <a:spcBef>
                <a:spcPts val="300"/>
              </a:spcBef>
            </a:pPr>
            <a:r>
              <a:rPr lang="en-US" altLang="zh-CN" sz="2800" smtClean="0"/>
              <a:t>6.</a:t>
            </a:r>
            <a:r>
              <a:rPr lang="zh-CN" altLang="en-US" sz="2800" smtClean="0"/>
              <a:t>为</a:t>
            </a:r>
            <a:r>
              <a:rPr lang="en-US" altLang="zh-CN" sz="2800" smtClean="0"/>
              <a:t>F9</a:t>
            </a:r>
            <a:r>
              <a:rPr lang="zh-CN" altLang="en-US" sz="2800" smtClean="0"/>
              <a:t>单元格添加底纹图案</a:t>
            </a:r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0" y="2433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900113" y="2852738"/>
          <a:ext cx="7416800" cy="3716337"/>
        </p:xfrm>
        <a:graphic>
          <a:graphicData uri="http://schemas.openxmlformats.org/presentationml/2006/ole">
            <p:oleObj spid="_x0000_s2050" name="位图图像" r:id="rId3" imgW="4648849" imgH="2486372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任务三：应用</a:t>
            </a:r>
            <a:r>
              <a:rPr lang="en-US" altLang="zh-CN" dirty="0" smtClean="0">
                <a:cs typeface="+mj-cs"/>
              </a:rPr>
              <a:t>Excel</a:t>
            </a:r>
            <a:r>
              <a:rPr lang="zh-CN" altLang="en-US" dirty="0" smtClean="0">
                <a:cs typeface="+mj-cs"/>
              </a:rPr>
              <a:t>的图表 </a:t>
            </a:r>
          </a:p>
        </p:txBody>
      </p:sp>
      <p:sp>
        <p:nvSpPr>
          <p:cNvPr id="124930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2000250"/>
            <a:ext cx="8072438" cy="46434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z="2800" smtClean="0"/>
              <a:t>1.</a:t>
            </a:r>
            <a:r>
              <a:rPr lang="zh-CN" altLang="en-US" sz="2800" smtClean="0"/>
              <a:t>打开工作簿“</a:t>
            </a:r>
            <a:r>
              <a:rPr lang="en-US" altLang="zh-CN" sz="2800" smtClean="0"/>
              <a:t>EX1.XLSX”</a:t>
            </a:r>
            <a:r>
              <a:rPr lang="zh-CN" altLang="en-US" sz="2800" smtClean="0"/>
              <a:t>，选择水果销售表中除总计以外的内容，绘制“三维堆积柱形图”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z="2800" smtClean="0"/>
              <a:t>2.</a:t>
            </a:r>
            <a:r>
              <a:rPr lang="zh-CN" altLang="en-US" sz="2800" smtClean="0"/>
              <a:t>系列产生在“行” （即水平轴标签为一季度、二季度、三季度、四季度） ，图表标题为“水果季节销售图”，</a:t>
            </a:r>
            <a:r>
              <a:rPr lang="en-US" altLang="zh-CN" sz="2800" smtClean="0"/>
              <a:t>X</a:t>
            </a:r>
            <a:r>
              <a:rPr lang="zh-CN" altLang="en-US" sz="2800" smtClean="0"/>
              <a:t>轴标题为“</a:t>
            </a:r>
            <a:r>
              <a:rPr lang="en-US" altLang="zh-CN" sz="2800" smtClean="0"/>
              <a:t>2002</a:t>
            </a:r>
            <a:r>
              <a:rPr lang="zh-CN" altLang="en-US" sz="2800" smtClean="0"/>
              <a:t>年”，</a:t>
            </a:r>
            <a:r>
              <a:rPr lang="en-US" altLang="zh-CN" sz="2800" smtClean="0"/>
              <a:t>Z</a:t>
            </a:r>
            <a:r>
              <a:rPr lang="zh-CN" altLang="en-US" sz="2800" smtClean="0"/>
              <a:t>轴标题为“公斤”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z="2800" smtClean="0"/>
              <a:t>3.</a:t>
            </a:r>
            <a:r>
              <a:rPr lang="zh-CN" altLang="en-US" sz="2800" smtClean="0"/>
              <a:t>将图表作为独立的新工作表插入，并将此图表工作表命名为“水果季节销售图”，放在“水果销售统计表”之后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z="2800" smtClean="0"/>
              <a:t>4.</a:t>
            </a:r>
            <a:r>
              <a:rPr lang="zh-CN" altLang="en-US" sz="2800" smtClean="0"/>
              <a:t>参考模板调整图表格式，主要包括图表区的背景、背景墙的背景、各标题字体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z="2800" smtClean="0"/>
              <a:t>5.</a:t>
            </a:r>
            <a:r>
              <a:rPr lang="zh-CN" altLang="en-US" sz="2800" smtClean="0"/>
              <a:t>保存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125954" name="Rectangle 5"/>
          <p:cNvSpPr>
            <a:spLocks noChangeArrowheads="1"/>
          </p:cNvSpPr>
          <p:nvPr/>
        </p:nvSpPr>
        <p:spPr bwMode="auto">
          <a:xfrm>
            <a:off x="0" y="2414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12595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2022475"/>
            <a:ext cx="714375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23554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6</a:t>
            </a:r>
            <a:r>
              <a:rPr lang="zh-CN" altLang="en-US" smtClean="0"/>
              <a:t>：保存工作簿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）将考勤卡保存到“</a:t>
            </a:r>
            <a:r>
              <a:rPr lang="en-US" altLang="zh-CN" smtClean="0"/>
              <a:t>E:\Excel</a:t>
            </a:r>
            <a:r>
              <a:rPr lang="zh-CN" altLang="en-US" smtClean="0"/>
              <a:t>示例”文件夹中，并命名为“考勤卡</a:t>
            </a:r>
            <a:r>
              <a:rPr lang="en-US" altLang="zh-CN" smtClean="0"/>
              <a:t>.xlsx</a:t>
            </a:r>
            <a:r>
              <a:rPr lang="zh-CN" altLang="en-US" smtClean="0"/>
              <a:t>”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：单击“快速访问工具栏”中的    按钮</a:t>
            </a:r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：单击“</a:t>
            </a:r>
            <a:r>
              <a:rPr lang="en-US" altLang="zh-CN" smtClean="0"/>
              <a:t>Office</a:t>
            </a:r>
            <a:r>
              <a:rPr lang="zh-CN" altLang="en-US" smtClean="0"/>
              <a:t>按钮”    →“另存为”按钮        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23555" name="图片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688" y="3714750"/>
            <a:ext cx="35718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图片 7" descr="按钮图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4500563"/>
            <a:ext cx="5715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图片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63" y="5072063"/>
            <a:ext cx="10001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>
                <a:cs typeface="+mj-cs"/>
              </a:rPr>
              <a:t>任务四：应用</a:t>
            </a:r>
            <a:r>
              <a:rPr altLang="zh-CN" sz="4000" dirty="0" smtClean="0">
                <a:cs typeface="+mj-cs"/>
              </a:rPr>
              <a:t>Excel</a:t>
            </a:r>
            <a:r>
              <a:rPr lang="zh-CN" sz="4000" dirty="0" smtClean="0">
                <a:cs typeface="+mj-cs"/>
              </a:rPr>
              <a:t>的数据管理</a:t>
            </a:r>
            <a:endParaRPr lang="zh-CN" altLang="en-US" sz="4000" dirty="0">
              <a:cs typeface="+mj-cs"/>
            </a:endParaRPr>
          </a:p>
        </p:txBody>
      </p:sp>
      <p:sp>
        <p:nvSpPr>
          <p:cNvPr id="126978" name="内容占位符 2"/>
          <p:cNvSpPr>
            <a:spLocks noGrp="1"/>
          </p:cNvSpPr>
          <p:nvPr>
            <p:ph idx="1"/>
          </p:nvPr>
        </p:nvSpPr>
        <p:spPr>
          <a:xfrm>
            <a:off x="571500" y="2000250"/>
            <a:ext cx="8072438" cy="46434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z="2800" smtClean="0"/>
              <a:t>1.</a:t>
            </a:r>
            <a:r>
              <a:rPr lang="zh-CN" altLang="en-US" sz="2800" smtClean="0"/>
              <a:t>打开</a:t>
            </a:r>
            <a:r>
              <a:rPr lang="en-US" altLang="zh-CN" sz="2800" smtClean="0"/>
              <a:t>EX2.XLSX</a:t>
            </a:r>
            <a:r>
              <a:rPr lang="zh-CN" altLang="en-US" sz="2800" smtClean="0"/>
              <a:t>，其中包含一张“餐饮店库存统计表”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z="2800" smtClean="0"/>
              <a:t>2.</a:t>
            </a:r>
            <a:r>
              <a:rPr lang="zh-CN" altLang="en-US" sz="2800" smtClean="0"/>
              <a:t>将餐饮店库存统计表的内容分别复制到</a:t>
            </a:r>
            <a:r>
              <a:rPr lang="en-US" altLang="zh-CN" sz="2800" smtClean="0"/>
              <a:t>Sheet2</a:t>
            </a:r>
            <a:r>
              <a:rPr lang="zh-CN" altLang="en-US" sz="2800" smtClean="0"/>
              <a:t>和</a:t>
            </a:r>
            <a:r>
              <a:rPr lang="en-US" altLang="zh-CN" sz="2800" smtClean="0"/>
              <a:t>Sheet3</a:t>
            </a:r>
            <a:endParaRPr lang="zh-CN" altLang="en-US" sz="280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z="2800" smtClean="0"/>
              <a:t>3.</a:t>
            </a:r>
            <a:r>
              <a:rPr lang="zh-CN" altLang="en-US" sz="2800" smtClean="0"/>
              <a:t>针对餐饮店库存统计表，先按“产品编号”升序排序，再用自动筛选的方式筛选出“库存量”小于</a:t>
            </a:r>
            <a:r>
              <a:rPr lang="en-US" altLang="zh-CN" sz="2800" smtClean="0"/>
              <a:t>30</a:t>
            </a:r>
            <a:r>
              <a:rPr lang="zh-CN" altLang="en-US" sz="2800" smtClean="0"/>
              <a:t>、“类别”为饮料的记录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z="2800" smtClean="0"/>
              <a:t>4.</a:t>
            </a:r>
            <a:r>
              <a:rPr lang="zh-CN" altLang="en-US" sz="2800" smtClean="0"/>
              <a:t>针对</a:t>
            </a:r>
            <a:r>
              <a:rPr lang="en-US" altLang="zh-CN" sz="2800" smtClean="0"/>
              <a:t>Sheet2</a:t>
            </a:r>
            <a:r>
              <a:rPr lang="zh-CN" altLang="en-US" sz="2800" smtClean="0"/>
              <a:t>，用高级筛选的方式筛选出“库存量”小于</a:t>
            </a:r>
            <a:r>
              <a:rPr lang="en-US" altLang="zh-CN" sz="2800" smtClean="0"/>
              <a:t>30</a:t>
            </a:r>
            <a:r>
              <a:rPr lang="zh-CN" altLang="en-US" sz="2800" smtClean="0"/>
              <a:t>、“单价”在</a:t>
            </a:r>
            <a:r>
              <a:rPr lang="en-US" altLang="zh-CN" sz="2800" smtClean="0"/>
              <a:t>30</a:t>
            </a:r>
            <a:r>
              <a:rPr lang="zh-CN" altLang="en-US" sz="2800" smtClean="0"/>
              <a:t>以上的记录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z="2800" smtClean="0"/>
              <a:t>5.</a:t>
            </a:r>
            <a:r>
              <a:rPr lang="zh-CN" altLang="en-US" sz="2800" smtClean="0"/>
              <a:t>针对</a:t>
            </a:r>
            <a:r>
              <a:rPr lang="en-US" altLang="zh-CN" sz="2800" smtClean="0"/>
              <a:t>Sheet3</a:t>
            </a:r>
            <a:r>
              <a:rPr lang="zh-CN" altLang="en-US" sz="2800" smtClean="0"/>
              <a:t>，按“类别”分类汇总“单价”和“库存量”</a:t>
            </a:r>
            <a:endParaRPr lang="en-US" altLang="zh-CN" sz="280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z="2800" smtClean="0"/>
              <a:t>6.</a:t>
            </a:r>
            <a:r>
              <a:rPr lang="zh-CN" altLang="en-US" sz="2800" smtClean="0"/>
              <a:t>保存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zh-CN" altLang="en-US" sz="2800" smtClean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2000250"/>
          </a:xfrm>
        </p:spPr>
        <p:txBody>
          <a:bodyPr/>
          <a:lstStyle/>
          <a:p>
            <a:pPr eaLnBrk="1" hangingPunct="1"/>
            <a:r>
              <a:rPr lang="en-US" altLang="zh-CN" sz="2800" smtClean="0"/>
              <a:t>7.</a:t>
            </a:r>
            <a:r>
              <a:rPr lang="zh-CN" altLang="en-US" sz="2800" smtClean="0"/>
              <a:t>打开</a:t>
            </a:r>
            <a:r>
              <a:rPr lang="en-US" altLang="zh-CN" sz="2800" smtClean="0"/>
              <a:t>EX3.XLSX</a:t>
            </a:r>
            <a:r>
              <a:rPr lang="zh-CN" altLang="en-US" sz="2800" smtClean="0"/>
              <a:t>，利用 “教师授课情况统计表”，以“姓名”为报表筛选字段，以“课程名称”为行字段，以“授课班级”为列字段，以“课时”为求和项，建立数据透视表，保存</a:t>
            </a:r>
          </a:p>
        </p:txBody>
      </p:sp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1"/>
          <p:cNvGraphicFramePr>
            <a:graphicFrameLocks noChangeAspect="1"/>
          </p:cNvGraphicFramePr>
          <p:nvPr/>
        </p:nvGraphicFramePr>
        <p:xfrm>
          <a:off x="857250" y="3500438"/>
          <a:ext cx="3357563" cy="3357562"/>
        </p:xfrm>
        <a:graphic>
          <a:graphicData uri="http://schemas.openxmlformats.org/presentationml/2006/ole">
            <p:oleObj spid="_x0000_s3074" name="位图图像" r:id="rId3" imgW="3982006" imgH="4001058" progId="PBrush">
              <p:embed/>
            </p:oleObj>
          </a:graphicData>
        </a:graphic>
      </p:graphicFrame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4214813"/>
            <a:ext cx="3657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本次课重点内容小结 </a:t>
            </a:r>
          </a:p>
        </p:txBody>
      </p:sp>
      <p:sp>
        <p:nvSpPr>
          <p:cNvPr id="13005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1</a:t>
            </a:r>
            <a:r>
              <a:rPr lang="en-US" altLang="zh-CN" smtClean="0"/>
              <a:t>.Excel</a:t>
            </a:r>
            <a:r>
              <a:rPr lang="zh-CN" altLang="en-US" smtClean="0"/>
              <a:t>的编辑和排版</a:t>
            </a:r>
          </a:p>
          <a:p>
            <a:pPr algn="just" eaLnBrk="1" hangingPunct="1"/>
            <a:r>
              <a:rPr lang="zh-CN" altLang="en-US" smtClean="0"/>
              <a:t>2</a:t>
            </a:r>
            <a:r>
              <a:rPr lang="en-US" altLang="zh-CN" smtClean="0"/>
              <a:t>.Excel</a:t>
            </a:r>
            <a:r>
              <a:rPr lang="zh-CN" altLang="en-US" smtClean="0"/>
              <a:t>的公式和函数</a:t>
            </a:r>
          </a:p>
          <a:p>
            <a:pPr eaLnBrk="1" hangingPunct="1"/>
            <a:r>
              <a:rPr lang="zh-CN" altLang="en-US" smtClean="0"/>
              <a:t>3</a:t>
            </a:r>
            <a:r>
              <a:rPr lang="en-US" altLang="zh-CN" smtClean="0"/>
              <a:t>.Excel</a:t>
            </a:r>
            <a:r>
              <a:rPr lang="zh-CN" altLang="en-US" smtClean="0"/>
              <a:t>的图表</a:t>
            </a:r>
            <a:endParaRPr lang="en-US" altLang="zh-CN" smtClean="0"/>
          </a:p>
          <a:p>
            <a:pPr eaLnBrk="1" hangingPunct="1"/>
            <a:r>
              <a:rPr lang="en-US" altLang="zh-CN" smtClean="0"/>
              <a:t>4.Excel</a:t>
            </a:r>
            <a:r>
              <a:rPr lang="zh-CN" altLang="en-US" smtClean="0"/>
              <a:t>的数据管理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课外作业布置 </a:t>
            </a:r>
          </a:p>
        </p:txBody>
      </p:sp>
      <p:sp>
        <p:nvSpPr>
          <p:cNvPr id="13107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能力测试</a:t>
            </a:r>
            <a:r>
              <a:rPr lang="en-US" altLang="zh-CN" smtClean="0"/>
              <a:t>1-3</a:t>
            </a:r>
            <a:endParaRPr lang="zh-CN" altLang="en-US" smtClean="0"/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预习</a:t>
            </a:r>
            <a:r>
              <a:rPr lang="en-US" altLang="zh-CN" smtClean="0"/>
              <a:t>6.1 </a:t>
            </a:r>
            <a:r>
              <a:rPr lang="zh-CN" altLang="en-US" smtClean="0"/>
              <a:t>演示文稿的基本操作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7</a:t>
            </a:r>
            <a:r>
              <a:rPr lang="zh-CN" altLang="en-US" smtClean="0"/>
              <a:t>：退出</a:t>
            </a:r>
            <a:r>
              <a:rPr lang="en-US" altLang="zh-CN" smtClean="0"/>
              <a:t>Excel</a:t>
            </a:r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：单击</a:t>
            </a:r>
            <a:r>
              <a:rPr lang="en-US" altLang="zh-CN" smtClean="0"/>
              <a:t>Excel</a:t>
            </a:r>
            <a:r>
              <a:rPr lang="zh-CN" altLang="en-US" smtClean="0"/>
              <a:t>窗口右上角的   按钮</a:t>
            </a:r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：右击任务栏上</a:t>
            </a:r>
            <a:r>
              <a:rPr lang="en-US" altLang="zh-CN" smtClean="0"/>
              <a:t>Excel</a:t>
            </a:r>
            <a:r>
              <a:rPr lang="zh-CN" altLang="en-US" smtClean="0"/>
              <a:t>的窗口按钮，弹出菜单，单击“关闭”命令</a:t>
            </a:r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3</a:t>
            </a:r>
            <a:r>
              <a:rPr lang="zh-CN" altLang="en-US" smtClean="0"/>
              <a:t>：单击“</a:t>
            </a:r>
            <a:r>
              <a:rPr lang="en-US" altLang="zh-CN" smtClean="0"/>
              <a:t>Office</a:t>
            </a:r>
            <a:r>
              <a:rPr lang="zh-CN" altLang="en-US" smtClean="0"/>
              <a:t>按钮”    →       按钮</a:t>
            </a:r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4</a:t>
            </a:r>
            <a:r>
              <a:rPr lang="zh-CN" altLang="en-US" smtClean="0"/>
              <a:t>：按</a:t>
            </a:r>
            <a:r>
              <a:rPr lang="en-US" altLang="zh-CN" smtClean="0"/>
              <a:t>Alt+F4</a:t>
            </a:r>
            <a:r>
              <a:rPr lang="zh-CN" altLang="en-US" smtClean="0"/>
              <a:t>键</a:t>
            </a:r>
          </a:p>
          <a:p>
            <a:pPr eaLnBrk="1" hangingPunct="1"/>
            <a:endParaRPr lang="zh-CN" altLang="en-US" smtClean="0"/>
          </a:p>
        </p:txBody>
      </p:sp>
      <p:pic>
        <p:nvPicPr>
          <p:cNvPr id="24579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38" y="2714625"/>
            <a:ext cx="3571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图片 4" descr="按钮图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4000500"/>
            <a:ext cx="5715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图片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63" y="4143375"/>
            <a:ext cx="11430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>
                <a:cs typeface="+mj-cs"/>
              </a:rPr>
              <a:t>任务三：掌握工作表的基本操作</a:t>
            </a:r>
            <a:endParaRPr lang="zh-CN" altLang="en-US" sz="4000" dirty="0">
              <a:cs typeface="+mj-cs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12800" dirty="0" smtClean="0"/>
              <a:t>【</a:t>
            </a:r>
            <a:r>
              <a:rPr lang="zh-CN" altLang="en-US" sz="12800" dirty="0" smtClean="0"/>
              <a:t>实例</a:t>
            </a:r>
            <a:r>
              <a:rPr lang="en-US" altLang="zh-CN" sz="12800" dirty="0" smtClean="0"/>
              <a:t>】</a:t>
            </a:r>
            <a:r>
              <a:rPr lang="zh-CN" altLang="en-US" sz="12800" dirty="0" smtClean="0"/>
              <a:t>承接实训</a:t>
            </a:r>
            <a:r>
              <a:rPr lang="en-US" sz="12800" dirty="0" smtClean="0"/>
              <a:t>1</a:t>
            </a:r>
            <a:r>
              <a:rPr lang="zh-CN" altLang="en-US" sz="12800" dirty="0" smtClean="0"/>
              <a:t>中的实例，在“考勤卡</a:t>
            </a:r>
            <a:r>
              <a:rPr lang="en-US" sz="12800" dirty="0" smtClean="0"/>
              <a:t>.</a:t>
            </a:r>
            <a:r>
              <a:rPr lang="en-US" sz="12800" dirty="0" err="1" smtClean="0"/>
              <a:t>xlsx</a:t>
            </a:r>
            <a:r>
              <a:rPr lang="zh-CN" altLang="en-US" sz="12800" dirty="0" smtClean="0"/>
              <a:t>”工作簿中进行如下操作：</a:t>
            </a:r>
            <a:r>
              <a:rPr lang="zh-CN" altLang="en-US" sz="12000" dirty="0" smtClean="0"/>
              <a:t> 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lang="en-US" altLang="zh-CN" sz="12000" dirty="0" smtClean="0"/>
              <a:t>1</a:t>
            </a:r>
            <a:r>
              <a:rPr lang="zh-CN" altLang="en-US" sz="12000" dirty="0" smtClean="0"/>
              <a:t>）删除“考勤卡”工作表中</a:t>
            </a:r>
            <a:r>
              <a:rPr lang="en-US" sz="12000" dirty="0" smtClean="0"/>
              <a:t>C1~G1</a:t>
            </a:r>
            <a:r>
              <a:rPr lang="zh-CN" altLang="en-US" sz="12000" dirty="0" smtClean="0"/>
              <a:t>间的</a:t>
            </a:r>
            <a:r>
              <a:rPr lang="en-US" sz="12000" dirty="0" smtClean="0"/>
              <a:t>5</a:t>
            </a:r>
            <a:r>
              <a:rPr lang="zh-CN" altLang="en-US" sz="12000" dirty="0" smtClean="0"/>
              <a:t>个单元格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lang="en-US" altLang="zh-CN" sz="12000" dirty="0" smtClean="0"/>
              <a:t>2</a:t>
            </a:r>
            <a:r>
              <a:rPr lang="zh-CN" altLang="en-US" sz="12000" dirty="0" smtClean="0"/>
              <a:t>）删除该工作表中多余的空行和第</a:t>
            </a:r>
            <a:r>
              <a:rPr lang="en-US" sz="12000" dirty="0" smtClean="0"/>
              <a:t>A</a:t>
            </a:r>
            <a:r>
              <a:rPr lang="zh-CN" altLang="en-US" sz="12000" dirty="0" smtClean="0"/>
              <a:t>列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lang="en-US" altLang="zh-CN" sz="12000" dirty="0" smtClean="0"/>
              <a:t>3</a:t>
            </a:r>
            <a:r>
              <a:rPr lang="zh-CN" altLang="en-US" sz="12000" dirty="0" smtClean="0"/>
              <a:t>）调整该工作表的行高和列宽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lang="en-US" altLang="zh-CN" sz="12000" dirty="0" smtClean="0"/>
              <a:t>4</a:t>
            </a:r>
            <a:r>
              <a:rPr lang="zh-CN" altLang="en-US" sz="12000" dirty="0" smtClean="0"/>
              <a:t>）插入</a:t>
            </a:r>
            <a:r>
              <a:rPr lang="en-US" sz="12000" dirty="0" smtClean="0"/>
              <a:t>2</a:t>
            </a:r>
            <a:r>
              <a:rPr lang="zh-CN" altLang="en-US" sz="12000" dirty="0" smtClean="0"/>
              <a:t>张新工作表，分别命名为“销售”和“统计”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lang="en-US" altLang="zh-CN" sz="12000" dirty="0" smtClean="0"/>
              <a:t>5</a:t>
            </a:r>
            <a:r>
              <a:rPr lang="zh-CN" altLang="en-US" sz="12000" dirty="0" smtClean="0"/>
              <a:t>）将“考勤卡”工作表复制一份，重命名为“员工</a:t>
            </a:r>
            <a:r>
              <a:rPr lang="en-US" sz="12000" dirty="0" smtClean="0"/>
              <a:t>A</a:t>
            </a:r>
            <a:r>
              <a:rPr lang="zh-CN" altLang="en-US" sz="12000" dirty="0" smtClean="0"/>
              <a:t>”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571500" y="2000250"/>
            <a:ext cx="8072438" cy="45720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mtClean="0"/>
              <a:t>6</a:t>
            </a:r>
            <a:r>
              <a:rPr lang="zh-CN" altLang="en-US" smtClean="0"/>
              <a:t>）分别给“考勤卡”、“员工</a:t>
            </a:r>
            <a:r>
              <a:rPr lang="en-US" altLang="zh-CN" smtClean="0"/>
              <a:t>A</a:t>
            </a:r>
            <a:r>
              <a:rPr lang="zh-CN" altLang="en-US" smtClean="0"/>
              <a:t>”、“销售”和“统计”工作表的标签添加颜色（可自选颜色），如图</a:t>
            </a:r>
            <a:r>
              <a:rPr lang="en-US" altLang="zh-CN" smtClean="0"/>
              <a:t>5-10</a:t>
            </a:r>
            <a:r>
              <a:rPr lang="zh-CN" altLang="en-US" smtClean="0"/>
              <a:t>所示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mtClean="0"/>
              <a:t>7</a:t>
            </a:r>
            <a:r>
              <a:rPr lang="zh-CN" altLang="en-US" smtClean="0"/>
              <a:t>）将“销售”工作表复制到新的工作簿中，并保存为“销售统计表</a:t>
            </a:r>
            <a:r>
              <a:rPr lang="en-US" altLang="zh-CN" smtClean="0"/>
              <a:t>.xlsx</a:t>
            </a:r>
            <a:r>
              <a:rPr lang="zh-CN" altLang="en-US" smtClean="0"/>
              <a:t>”工作簿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mtClean="0"/>
              <a:t>8</a:t>
            </a:r>
            <a:r>
              <a:rPr lang="zh-CN" altLang="en-US" smtClean="0"/>
              <a:t>）将“统计”工作表移动到“销售统计表</a:t>
            </a:r>
            <a:r>
              <a:rPr lang="en-US" altLang="zh-CN" smtClean="0"/>
              <a:t>.xlsx</a:t>
            </a:r>
            <a:r>
              <a:rPr lang="zh-CN" altLang="en-US" smtClean="0"/>
              <a:t>”工作簿中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mtClean="0"/>
              <a:t>9</a:t>
            </a:r>
            <a:r>
              <a:rPr lang="zh-CN" altLang="en-US" smtClean="0"/>
              <a:t>）删除“考勤卡</a:t>
            </a:r>
            <a:r>
              <a:rPr lang="en-US" altLang="zh-CN" smtClean="0"/>
              <a:t>.xlsx</a:t>
            </a:r>
            <a:r>
              <a:rPr lang="zh-CN" altLang="en-US" smtClean="0"/>
              <a:t>”工作簿中的“销售”工作表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zh-CN" smtClean="0"/>
              <a:t>10</a:t>
            </a:r>
            <a:r>
              <a:rPr lang="zh-CN" altLang="en-US" smtClean="0"/>
              <a:t>）冻结窗口，锁定前</a:t>
            </a:r>
            <a:r>
              <a:rPr lang="en-US" altLang="zh-CN" smtClean="0"/>
              <a:t>3</a:t>
            </a:r>
            <a:r>
              <a:rPr lang="zh-CN" altLang="en-US" smtClean="0"/>
              <a:t>行和前</a:t>
            </a:r>
            <a:r>
              <a:rPr lang="en-US" altLang="zh-CN" smtClean="0"/>
              <a:t>2</a:t>
            </a:r>
            <a:r>
              <a:rPr lang="zh-CN" altLang="en-US" smtClean="0"/>
              <a:t>列，使其不随滚动条滚动</a:t>
            </a:r>
          </a:p>
          <a:p>
            <a:pPr eaLnBrk="1" hangingPunct="1"/>
            <a:endParaRPr lang="zh-CN" altLang="en-US" sz="300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7651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285750"/>
            <a:ext cx="542925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：选定单元格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）选定一个单元格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2</a:t>
            </a:r>
            <a:r>
              <a:rPr lang="zh-CN" altLang="en-US" smtClean="0"/>
              <a:t>）选定一个区域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3</a:t>
            </a:r>
            <a:r>
              <a:rPr lang="zh-CN" altLang="en-US" smtClean="0"/>
              <a:t>）选定多个不相邻的区域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4</a:t>
            </a:r>
            <a:r>
              <a:rPr lang="zh-CN" altLang="en-US" smtClean="0"/>
              <a:t>）选定行</a:t>
            </a:r>
            <a:r>
              <a:rPr lang="en-US" altLang="zh-CN" smtClean="0"/>
              <a:t>/</a:t>
            </a:r>
            <a:r>
              <a:rPr lang="zh-CN" altLang="en-US" smtClean="0"/>
              <a:t>列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5</a:t>
            </a:r>
            <a:r>
              <a:rPr lang="zh-CN" altLang="en-US" smtClean="0"/>
              <a:t>）选定所有单元格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2</a:t>
            </a:r>
            <a:r>
              <a:rPr lang="zh-CN" altLang="en-US" smtClean="0"/>
              <a:t>：删除单元格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）删除“考勤卡”工作表中</a:t>
            </a:r>
            <a:r>
              <a:rPr lang="en-US" altLang="zh-CN" smtClean="0"/>
              <a:t>C1~G1</a:t>
            </a:r>
            <a:r>
              <a:rPr lang="zh-CN" altLang="en-US" smtClean="0"/>
              <a:t>间的</a:t>
            </a:r>
            <a:r>
              <a:rPr lang="en-US" altLang="zh-CN" smtClean="0"/>
              <a:t>5</a:t>
            </a:r>
            <a:r>
              <a:rPr lang="zh-CN" altLang="en-US" smtClean="0"/>
              <a:t>个单元格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选定单元格区域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单击“开始”选项卡的“单元格”组中的“删除”按钮的向下箭头→</a:t>
            </a:r>
            <a:r>
              <a:rPr lang="en-US" altLang="zh-CN" smtClean="0"/>
              <a:t>            </a:t>
            </a:r>
            <a:r>
              <a:rPr lang="zh-CN" altLang="en-US" smtClean="0"/>
              <a:t>命令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29699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25" y="4643438"/>
            <a:ext cx="17621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3</a:t>
            </a:r>
            <a:r>
              <a:rPr lang="zh-CN" altLang="en-US" smtClean="0"/>
              <a:t>：删除行</a:t>
            </a:r>
            <a:r>
              <a:rPr lang="en-US" altLang="zh-CN" smtClean="0"/>
              <a:t>/</a:t>
            </a:r>
            <a:r>
              <a:rPr lang="zh-CN" altLang="en-US" smtClean="0"/>
              <a:t>列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）删除该工作表中多余的空行和第</a:t>
            </a:r>
            <a:r>
              <a:rPr lang="en-US" altLang="zh-CN" smtClean="0"/>
              <a:t>A</a:t>
            </a:r>
            <a:r>
              <a:rPr lang="zh-CN" altLang="en-US" smtClean="0"/>
              <a:t>列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选定要删除的行</a:t>
            </a:r>
            <a:r>
              <a:rPr lang="en-US" altLang="zh-CN" smtClean="0"/>
              <a:t>/</a:t>
            </a:r>
            <a:r>
              <a:rPr lang="zh-CN" altLang="en-US" smtClean="0"/>
              <a:t>列→单击“开始”选项卡的“单元格”组中的</a:t>
            </a:r>
            <a:r>
              <a:rPr lang="en-US" altLang="zh-CN" smtClean="0"/>
              <a:t>      </a:t>
            </a:r>
            <a:r>
              <a:rPr lang="zh-CN" altLang="en-US" smtClean="0"/>
              <a:t>按钮</a:t>
            </a:r>
          </a:p>
        </p:txBody>
      </p:sp>
      <p:pic>
        <p:nvPicPr>
          <p:cNvPr id="30723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3643313"/>
            <a:ext cx="785812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4</a:t>
            </a:r>
            <a:r>
              <a:rPr lang="zh-CN" altLang="en-US" smtClean="0"/>
              <a:t>：调整行高</a:t>
            </a:r>
            <a:r>
              <a:rPr lang="en-US" altLang="zh-CN" smtClean="0"/>
              <a:t>/</a:t>
            </a:r>
            <a:r>
              <a:rPr lang="zh-CN" altLang="en-US" smtClean="0"/>
              <a:t>列宽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：手动调整</a:t>
            </a:r>
          </a:p>
          <a:p>
            <a:pPr lvl="3" eaLnBrk="1" hangingPunct="1"/>
            <a:r>
              <a:rPr lang="zh-CN" altLang="en-US" smtClean="0"/>
              <a:t>分别将鼠标指向行标</a:t>
            </a:r>
            <a:r>
              <a:rPr lang="en-US" altLang="zh-CN" smtClean="0"/>
              <a:t>/</a:t>
            </a:r>
            <a:r>
              <a:rPr lang="zh-CN" altLang="en-US" smtClean="0"/>
              <a:t>列标的分界线处</a:t>
            </a:r>
          </a:p>
          <a:p>
            <a:pPr lvl="3" eaLnBrk="1" hangingPunct="1"/>
            <a:r>
              <a:rPr lang="zh-CN" altLang="en-US" smtClean="0"/>
              <a:t>当鼠标指针变为   或   时，拖动分界线即可</a:t>
            </a:r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：精确调整</a:t>
            </a:r>
          </a:p>
          <a:p>
            <a:pPr lvl="3" eaLnBrk="1" hangingPunct="1"/>
            <a:r>
              <a:rPr lang="zh-CN" altLang="en-US" smtClean="0"/>
              <a:t>选定要调整的行</a:t>
            </a:r>
            <a:r>
              <a:rPr lang="en-US" altLang="zh-CN" smtClean="0"/>
              <a:t>/</a:t>
            </a:r>
            <a:r>
              <a:rPr lang="zh-CN" altLang="en-US" smtClean="0"/>
              <a:t>列</a:t>
            </a:r>
          </a:p>
          <a:p>
            <a:pPr lvl="3" eaLnBrk="1" hangingPunct="1"/>
            <a:r>
              <a:rPr lang="zh-CN" altLang="en-US" smtClean="0"/>
              <a:t>单击“开始”选项卡的“单元格”组中的         按钮</a:t>
            </a:r>
          </a:p>
          <a:p>
            <a:pPr lvl="3" eaLnBrk="1" hangingPunct="1"/>
            <a:r>
              <a:rPr lang="zh-CN" altLang="en-US" smtClean="0"/>
              <a:t>弹出菜单，选择“行高”</a:t>
            </a:r>
            <a:r>
              <a:rPr lang="en-US" altLang="zh-CN" smtClean="0"/>
              <a:t>/</a:t>
            </a:r>
            <a:r>
              <a:rPr lang="zh-CN" altLang="en-US" smtClean="0"/>
              <a:t>“列宽”命令</a:t>
            </a:r>
            <a:r>
              <a:rPr lang="en-US" altLang="zh-CN" smtClean="0"/>
              <a:t>……</a:t>
            </a:r>
          </a:p>
          <a:p>
            <a:pPr lvl="1" eaLnBrk="1" hangingPunct="1"/>
            <a:endParaRPr lang="zh-CN" altLang="en-US" smtClean="0"/>
          </a:p>
        </p:txBody>
      </p:sp>
      <p:pic>
        <p:nvPicPr>
          <p:cNvPr id="31747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643313"/>
            <a:ext cx="2857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3643313"/>
            <a:ext cx="2857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图片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25" y="5000625"/>
            <a:ext cx="78581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第</a:t>
            </a:r>
            <a:r>
              <a:rPr lang="en-US" altLang="zh-CN" dirty="0" smtClean="0">
                <a:cs typeface="+mj-cs"/>
              </a:rPr>
              <a:t>1</a:t>
            </a:r>
            <a:r>
              <a:rPr lang="zh-CN" altLang="en-US" dirty="0" smtClean="0">
                <a:cs typeface="+mj-cs"/>
              </a:rPr>
              <a:t>讲  </a:t>
            </a:r>
            <a:r>
              <a:rPr altLang="zh-CN" dirty="0" smtClean="0">
                <a:cs typeface="+mj-cs"/>
              </a:rPr>
              <a:t>Excel</a:t>
            </a:r>
            <a:r>
              <a:rPr lang="zh-CN" dirty="0" smtClean="0">
                <a:cs typeface="+mj-cs"/>
              </a:rPr>
              <a:t>的基本</a:t>
            </a:r>
            <a:r>
              <a:rPr lang="zh-CN" altLang="en-US" dirty="0" smtClean="0">
                <a:cs typeface="+mj-cs"/>
              </a:rPr>
              <a:t>操作</a:t>
            </a:r>
            <a:endParaRPr lang="zh-CN" altLang="en-US" dirty="0">
              <a:cs typeface="+mj-cs"/>
            </a:endParaRPr>
          </a:p>
        </p:txBody>
      </p:sp>
      <p:sp>
        <p:nvSpPr>
          <p:cNvPr id="14338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：插入工作表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）插入</a:t>
            </a:r>
            <a:r>
              <a:rPr lang="en-US" altLang="zh-CN" dirty="0" smtClean="0"/>
              <a:t>2</a:t>
            </a:r>
            <a:r>
              <a:rPr lang="zh-CN" altLang="en-US" dirty="0" smtClean="0"/>
              <a:t>张新工作表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方法</a:t>
            </a:r>
            <a:r>
              <a:rPr lang="en-US" dirty="0" smtClean="0"/>
              <a:t>1</a:t>
            </a:r>
            <a:r>
              <a:rPr lang="zh-CN" altLang="en-US" dirty="0" smtClean="0"/>
              <a:t>：单击工作表标签右侧的“插入工作表”控件</a:t>
            </a:r>
          </a:p>
          <a:p>
            <a:pPr lvl="2" eaLnBrk="1" hangingPunct="1">
              <a:defRPr/>
            </a:pPr>
            <a:r>
              <a:rPr lang="zh-CN" altLang="en-US" dirty="0" smtClean="0"/>
              <a:t>方法</a:t>
            </a:r>
            <a:r>
              <a:rPr lang="en-US" dirty="0" smtClean="0"/>
              <a:t>2</a:t>
            </a:r>
            <a:r>
              <a:rPr lang="zh-CN" altLang="en-US" dirty="0" smtClean="0"/>
              <a:t>：在“开始”选项卡的“单元格”组中，单击“插入”按钮的向下箭头</a:t>
            </a:r>
            <a:r>
              <a:rPr lang="en-US" dirty="0" smtClean="0"/>
              <a:t>      </a:t>
            </a:r>
            <a:r>
              <a:rPr lang="zh-CN" altLang="en-US" dirty="0" smtClean="0"/>
              <a:t>→单击</a:t>
            </a:r>
            <a:r>
              <a:rPr lang="en-US" dirty="0" smtClean="0"/>
              <a:t>          </a:t>
            </a:r>
            <a:r>
              <a:rPr lang="zh-CN" altLang="en-US" dirty="0" smtClean="0"/>
              <a:t>按钮</a:t>
            </a:r>
          </a:p>
          <a:p>
            <a:pPr lvl="2" eaLnBrk="1" hangingPunct="1">
              <a:defRPr/>
            </a:pPr>
            <a:r>
              <a:rPr lang="zh-CN" altLang="en-US" dirty="0" smtClean="0"/>
              <a:t>方法</a:t>
            </a:r>
            <a:r>
              <a:rPr lang="en-US" dirty="0" smtClean="0"/>
              <a:t>3</a:t>
            </a:r>
            <a:r>
              <a:rPr lang="zh-CN" altLang="en-US" dirty="0" smtClean="0"/>
              <a:t>：右击工作表标签→在弹出菜单中单击“插入”命令</a:t>
            </a:r>
            <a:r>
              <a:rPr lang="en-US" altLang="zh-CN" dirty="0" smtClean="0"/>
              <a:t>……</a:t>
            </a:r>
            <a:endParaRPr lang="zh-CN" altLang="en-US" dirty="0" smtClean="0"/>
          </a:p>
          <a:p>
            <a:pPr lvl="2" eaLnBrk="1" hangingPunct="1"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zh-CN" altLang="en-US" dirty="0"/>
          </a:p>
        </p:txBody>
      </p:sp>
      <p:pic>
        <p:nvPicPr>
          <p:cNvPr id="32771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3500438"/>
            <a:ext cx="3571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188" y="4286250"/>
            <a:ext cx="785812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图片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88" y="4714875"/>
            <a:ext cx="1357312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379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6</a:t>
            </a:r>
            <a:r>
              <a:rPr lang="zh-CN" altLang="en-US" smtClean="0"/>
              <a:t>：选定工作表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）选定一张工作表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2</a:t>
            </a:r>
            <a:r>
              <a:rPr lang="zh-CN" altLang="en-US" smtClean="0"/>
              <a:t>）选定多张工作表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3</a:t>
            </a:r>
            <a:r>
              <a:rPr lang="zh-CN" altLang="en-US" smtClean="0"/>
              <a:t>）选定全部工作表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7</a:t>
            </a:r>
            <a:r>
              <a:rPr lang="zh-CN" altLang="en-US" smtClean="0"/>
              <a:t>：重命名工作表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）为插入的</a:t>
            </a:r>
            <a:r>
              <a:rPr lang="en-US" altLang="zh-CN" smtClean="0"/>
              <a:t>2</a:t>
            </a:r>
            <a:r>
              <a:rPr lang="zh-CN" altLang="en-US" smtClean="0"/>
              <a:t>张新工作表分别命名为“销售”和“统计”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：右击工作表标签，在弹出菜单中单击“重命名”命令，输入名称</a:t>
            </a:r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：直接双击工作表标签，输入名称</a:t>
            </a:r>
          </a:p>
          <a:p>
            <a:pPr lvl="2"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8</a:t>
            </a:r>
            <a:r>
              <a:rPr lang="zh-CN" altLang="en-US" smtClean="0"/>
              <a:t>：给工作表标签添加颜色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右击工作表标签，在弹出菜单中指向“工作表标签颜色”命令→从颜色列表中选择喜欢的颜色</a:t>
            </a:r>
            <a:endParaRPr lang="en-US" altLang="zh-CN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9</a:t>
            </a:r>
            <a:r>
              <a:rPr lang="zh-CN" altLang="en-US" smtClean="0"/>
              <a:t>：移动</a:t>
            </a:r>
            <a:r>
              <a:rPr lang="en-US" altLang="zh-CN" smtClean="0"/>
              <a:t>/</a:t>
            </a:r>
            <a:r>
              <a:rPr lang="zh-CN" altLang="en-US" smtClean="0"/>
              <a:t>复制工作表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在当前工作簿中移动</a:t>
            </a:r>
            <a:r>
              <a:rPr lang="en-US" altLang="zh-CN" smtClean="0"/>
              <a:t>/</a:t>
            </a:r>
            <a:r>
              <a:rPr lang="zh-CN" altLang="en-US" smtClean="0"/>
              <a:t>复制工作表</a:t>
            </a:r>
            <a:endParaRPr lang="en-US" altLang="zh-CN" smtClean="0"/>
          </a:p>
          <a:p>
            <a:pPr lvl="2" eaLnBrk="1" hangingPunct="1"/>
            <a:r>
              <a:rPr lang="en-US" altLang="zh-CN" smtClean="0"/>
              <a:t>1</a:t>
            </a:r>
            <a:r>
              <a:rPr lang="zh-CN" altLang="en-US" smtClean="0"/>
              <a:t>）将“考勤卡”工作表复制一份，重命名为“员工</a:t>
            </a:r>
            <a:r>
              <a:rPr lang="en-US" altLang="zh-CN" smtClean="0"/>
              <a:t>A</a:t>
            </a:r>
            <a:r>
              <a:rPr lang="zh-CN" altLang="en-US" smtClean="0"/>
              <a:t>”</a:t>
            </a:r>
            <a:endParaRPr lang="en-US" altLang="zh-CN" smtClean="0"/>
          </a:p>
          <a:p>
            <a:pPr lvl="3" eaLnBrk="1" hangingPunct="1"/>
            <a:r>
              <a:rPr lang="zh-CN" altLang="en-US" smtClean="0"/>
              <a:t>移动：直接拖动工作表标签</a:t>
            </a:r>
            <a:endParaRPr lang="en-US" altLang="zh-CN" smtClean="0"/>
          </a:p>
          <a:p>
            <a:pPr lvl="3" eaLnBrk="1" hangingPunct="1"/>
            <a:r>
              <a:rPr lang="zh-CN" altLang="en-US" smtClean="0"/>
              <a:t>复制：按住</a:t>
            </a:r>
            <a:r>
              <a:rPr lang="en-US" altLang="zh-CN" smtClean="0"/>
              <a:t>Ctrl+</a:t>
            </a:r>
            <a:r>
              <a:rPr lang="zh-CN" altLang="en-US" smtClean="0"/>
              <a:t>拖动工作表标签</a:t>
            </a:r>
            <a:endParaRPr lang="en-US" altLang="zh-CN" smtClean="0"/>
          </a:p>
          <a:p>
            <a:pPr lvl="2" eaLnBrk="1" hangingPunct="1"/>
            <a:endParaRPr lang="zh-CN" altLang="en-US" smtClean="0"/>
          </a:p>
          <a:p>
            <a:pPr lvl="1"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789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zh-CN" altLang="en-US" smtClean="0"/>
              <a:t>将工作表移动</a:t>
            </a:r>
            <a:r>
              <a:rPr lang="en-US" altLang="zh-CN" smtClean="0"/>
              <a:t>/</a:t>
            </a:r>
            <a:r>
              <a:rPr lang="zh-CN" altLang="en-US" smtClean="0"/>
              <a:t>复制到其他工作簿中</a:t>
            </a:r>
            <a:endParaRPr lang="en-US" altLang="zh-CN" smtClean="0"/>
          </a:p>
          <a:p>
            <a:pPr lvl="2" eaLnBrk="1" hangingPunct="1"/>
            <a:r>
              <a:rPr lang="en-US" altLang="zh-CN" smtClean="0"/>
              <a:t>1</a:t>
            </a:r>
            <a:r>
              <a:rPr lang="zh-CN" altLang="en-US" smtClean="0"/>
              <a:t>）将“销售”工作表复制到新的工作簿中，并保存为“销售统计表</a:t>
            </a:r>
            <a:r>
              <a:rPr lang="en-US" altLang="zh-CN" smtClean="0"/>
              <a:t>.xlsx</a:t>
            </a:r>
            <a:r>
              <a:rPr lang="zh-CN" altLang="en-US" smtClean="0"/>
              <a:t>”工作簿</a:t>
            </a:r>
          </a:p>
          <a:p>
            <a:pPr lvl="2" eaLnBrk="1" hangingPunct="1"/>
            <a:r>
              <a:rPr lang="en-US" altLang="zh-CN" smtClean="0"/>
              <a:t>2</a:t>
            </a:r>
            <a:r>
              <a:rPr lang="zh-CN" altLang="en-US" smtClean="0"/>
              <a:t>）将“统计”工作表移动到“销售统计表</a:t>
            </a:r>
            <a:r>
              <a:rPr lang="en-US" altLang="zh-CN" smtClean="0"/>
              <a:t>.xlsx</a:t>
            </a:r>
            <a:r>
              <a:rPr lang="zh-CN" altLang="en-US" smtClean="0"/>
              <a:t>”工作簿中</a:t>
            </a:r>
            <a:endParaRPr lang="en-US" altLang="zh-CN" smtClean="0"/>
          </a:p>
          <a:p>
            <a:pPr lvl="3" eaLnBrk="1" hangingPunct="1"/>
            <a:r>
              <a:rPr lang="zh-CN" altLang="en-US" smtClean="0"/>
              <a:t>右击工作表标签，弹出菜单，单击“移动或复制工作表”命令</a:t>
            </a:r>
            <a:endParaRPr lang="en-US" altLang="zh-CN" smtClean="0"/>
          </a:p>
          <a:p>
            <a:pPr lvl="3" eaLnBrk="1" hangingPunct="1"/>
            <a:r>
              <a:rPr lang="zh-CN" altLang="en-US" smtClean="0"/>
              <a:t>弹出对话框，选定工作簿及具体的位置，若是复制还需勾选“建立副本”复选框</a:t>
            </a:r>
            <a:r>
              <a:rPr lang="en-US" altLang="zh-CN" smtClean="0"/>
              <a:t>……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10</a:t>
            </a:r>
            <a:r>
              <a:rPr lang="zh-CN" altLang="en-US" smtClean="0"/>
              <a:t>：删除工作表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）删除“考勤卡</a:t>
            </a:r>
            <a:r>
              <a:rPr lang="en-US" altLang="zh-CN" smtClean="0"/>
              <a:t>.xlsx</a:t>
            </a:r>
            <a:r>
              <a:rPr lang="zh-CN" altLang="en-US" smtClean="0"/>
              <a:t>”工作簿中的“销售”工作表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：选定工作表→单击“开始”选项卡的“单元格”组中的      →         按钮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：右击工作表标签，在弹出菜单中单击“删除”命令</a:t>
            </a:r>
          </a:p>
        </p:txBody>
      </p:sp>
      <p:pic>
        <p:nvPicPr>
          <p:cNvPr id="38915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4071938"/>
            <a:ext cx="785812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4071938"/>
            <a:ext cx="1344613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99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11</a:t>
            </a:r>
            <a:r>
              <a:rPr lang="zh-CN" altLang="en-US" smtClean="0"/>
              <a:t>：冻结窗口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）冻结窗口，锁定前</a:t>
            </a:r>
            <a:r>
              <a:rPr lang="en-US" altLang="zh-CN" smtClean="0"/>
              <a:t>3</a:t>
            </a:r>
            <a:r>
              <a:rPr lang="zh-CN" altLang="en-US" smtClean="0"/>
              <a:t>行和前</a:t>
            </a:r>
            <a:r>
              <a:rPr lang="en-US" altLang="zh-CN" smtClean="0"/>
              <a:t>2</a:t>
            </a:r>
            <a:r>
              <a:rPr lang="zh-CN" altLang="en-US" smtClean="0"/>
              <a:t>列，使其不随滚动条滚动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选定要冻结的位置</a:t>
            </a:r>
            <a:r>
              <a:rPr lang="en-US" altLang="zh-CN" smtClean="0"/>
              <a:t>C4</a:t>
            </a:r>
            <a:endParaRPr lang="zh-CN" altLang="en-US" smtClean="0"/>
          </a:p>
          <a:p>
            <a:pPr lvl="2" eaLnBrk="1" hangingPunct="1"/>
            <a:r>
              <a:rPr lang="zh-CN" altLang="en-US" smtClean="0"/>
              <a:t>单击“视图”选项卡的“窗口”组中的       →               按钮</a:t>
            </a:r>
            <a:endParaRPr lang="en-US" altLang="zh-CN" smtClean="0"/>
          </a:p>
          <a:p>
            <a:pPr lvl="1" eaLnBrk="1" hangingPunct="1"/>
            <a:endParaRPr lang="zh-CN" altLang="en-US" smtClean="0"/>
          </a:p>
        </p:txBody>
      </p:sp>
      <p:pic>
        <p:nvPicPr>
          <p:cNvPr id="39939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63" y="4214813"/>
            <a:ext cx="85566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4572000"/>
            <a:ext cx="21240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本次课重点内容小结 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2000250"/>
            <a:ext cx="8072438" cy="4357688"/>
          </a:xfrm>
        </p:spPr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工作簿就是一个</a:t>
            </a:r>
            <a:r>
              <a:rPr lang="en-US" altLang="zh-CN" smtClean="0"/>
              <a:t>Excel</a:t>
            </a:r>
            <a:r>
              <a:rPr lang="zh-CN" altLang="en-US" smtClean="0"/>
              <a:t>文件，扩展名为</a:t>
            </a:r>
            <a:r>
              <a:rPr lang="zh-CN" altLang="en-US" smtClean="0">
                <a:latin typeface="Times New Roman" pitchFamily="18" charset="0"/>
              </a:rPr>
              <a:t>“</a:t>
            </a:r>
            <a:r>
              <a:rPr lang="en-US" altLang="zh-CN" smtClean="0"/>
              <a:t>.xlsx</a:t>
            </a:r>
            <a:r>
              <a:rPr lang="en-US" altLang="zh-CN" smtClean="0">
                <a:latin typeface="Times New Roman" pitchFamily="18" charset="0"/>
              </a:rPr>
              <a:t>”</a:t>
            </a:r>
            <a:r>
              <a:rPr lang="zh-CN" altLang="en-US" smtClean="0"/>
              <a:t>，通常由若干张工作表组成</a:t>
            </a:r>
            <a:endParaRPr lang="en-US" altLang="zh-CN" smtClean="0"/>
          </a:p>
          <a:p>
            <a:r>
              <a:rPr lang="en-US" altLang="zh-CN" smtClean="0"/>
              <a:t>2.Excel 2007</a:t>
            </a:r>
            <a:r>
              <a:rPr lang="zh-CN" altLang="en-US" smtClean="0"/>
              <a:t>的启动、退出、窗口组成、视图</a:t>
            </a:r>
          </a:p>
          <a:p>
            <a:r>
              <a:rPr lang="en-US" altLang="zh-CN" smtClean="0"/>
              <a:t>3.</a:t>
            </a:r>
            <a:r>
              <a:rPr lang="zh-CN" altLang="en-US" smtClean="0"/>
              <a:t>工作簿的创建、保存</a:t>
            </a:r>
          </a:p>
          <a:p>
            <a:pPr eaLnBrk="1" hangingPunct="1"/>
            <a:r>
              <a:rPr lang="en-US" altLang="zh-CN" smtClean="0"/>
              <a:t>4.</a:t>
            </a:r>
            <a:r>
              <a:rPr lang="zh-CN" altLang="en-US" smtClean="0"/>
              <a:t>单元格的选定、插入、删除，行高</a:t>
            </a:r>
            <a:r>
              <a:rPr lang="en-US" altLang="zh-CN" smtClean="0"/>
              <a:t>/</a:t>
            </a:r>
            <a:r>
              <a:rPr lang="zh-CN" altLang="en-US" smtClean="0"/>
              <a:t>列宽的调整；工作表的选定、插入、改名、添加颜色、移动、复制和删除</a:t>
            </a:r>
          </a:p>
          <a:p>
            <a:pPr eaLnBrk="1" hangingPunct="1">
              <a:lnSpc>
                <a:spcPct val="80000"/>
              </a:lnSpc>
            </a:pPr>
            <a:endParaRPr lang="zh-CN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课外作业布置 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第</a:t>
            </a:r>
            <a:r>
              <a:rPr lang="en-US" altLang="zh-CN" smtClean="0"/>
              <a:t>5</a:t>
            </a:r>
            <a:r>
              <a:rPr lang="zh-CN" altLang="en-US" smtClean="0"/>
              <a:t>章 实训</a:t>
            </a:r>
            <a:r>
              <a:rPr lang="en-US" altLang="zh-CN" smtClean="0"/>
              <a:t>1-2</a:t>
            </a:r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预习</a:t>
            </a:r>
            <a:r>
              <a:rPr lang="en-US" altLang="zh-CN" smtClean="0"/>
              <a:t>5.2 </a:t>
            </a:r>
            <a:r>
              <a:rPr lang="zh-CN" altLang="en-US" smtClean="0"/>
              <a:t>工作表的编辑，</a:t>
            </a:r>
            <a:r>
              <a:rPr lang="en-US" altLang="zh-CN" smtClean="0"/>
              <a:t>5.3 </a:t>
            </a:r>
            <a:r>
              <a:rPr lang="zh-CN" altLang="en-US" smtClean="0"/>
              <a:t>工作表的格式化</a:t>
            </a:r>
            <a:endParaRPr lang="en-US" altLang="zh-CN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altLang="zh-CN" sz="4000" dirty="0" smtClean="0">
                <a:cs typeface="+mj-cs"/>
              </a:rPr>
              <a:t>5</a:t>
            </a:r>
            <a:r>
              <a:rPr lang="zh-CN" altLang="en-US" sz="4000" dirty="0" smtClean="0">
                <a:cs typeface="+mj-cs"/>
              </a:rPr>
              <a:t>.1 </a:t>
            </a:r>
            <a:r>
              <a:rPr lang="en-US" altLang="zh-CN" sz="4000" dirty="0" smtClean="0">
                <a:cs typeface="+mj-cs"/>
              </a:rPr>
              <a:t>Excel</a:t>
            </a:r>
            <a:r>
              <a:rPr lang="zh-CN" altLang="en-US" sz="4000" dirty="0" smtClean="0">
                <a:cs typeface="+mj-cs"/>
              </a:rPr>
              <a:t> </a:t>
            </a:r>
            <a:r>
              <a:rPr altLang="zh-CN" sz="4000" dirty="0" smtClean="0">
                <a:cs typeface="+mj-cs"/>
              </a:rPr>
              <a:t>2007</a:t>
            </a:r>
            <a:r>
              <a:rPr lang="zh-CN" sz="4000" dirty="0" smtClean="0">
                <a:cs typeface="+mj-cs"/>
              </a:rPr>
              <a:t>基本知识</a:t>
            </a:r>
            <a:r>
              <a:rPr lang="zh-CN" altLang="en-US" sz="4000" dirty="0" smtClean="0">
                <a:cs typeface="+mj-cs"/>
              </a:rPr>
              <a:t/>
            </a:r>
            <a:br>
              <a:rPr lang="zh-CN" altLang="en-US" sz="4000" dirty="0" smtClean="0">
                <a:cs typeface="+mj-cs"/>
              </a:rPr>
            </a:br>
            <a:r>
              <a:rPr lang="zh-CN" altLang="en-US" sz="4000" dirty="0" smtClean="0">
                <a:cs typeface="+mj-cs"/>
              </a:rPr>
              <a:t>任务一：了解</a:t>
            </a:r>
            <a:r>
              <a:rPr lang="en-US" altLang="zh-CN" sz="4000" dirty="0" smtClean="0">
                <a:cs typeface="+mj-cs"/>
              </a:rPr>
              <a:t>Excel</a:t>
            </a:r>
            <a:r>
              <a:rPr lang="zh-CN" altLang="en-US" sz="4000" dirty="0" smtClean="0">
                <a:cs typeface="+mj-cs"/>
              </a:rPr>
              <a:t>的主要功能 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altLang="zh-CN" smtClean="0"/>
              <a:t>Excel</a:t>
            </a:r>
            <a:r>
              <a:rPr lang="zh-CN" altLang="en-US" smtClean="0"/>
              <a:t>是应用最广泛的电子表格程序，它不仅能进行数字计算，对非数字应用也非常有效。主要功能如下：</a:t>
            </a:r>
            <a:endParaRPr lang="en-US" altLang="zh-CN" smtClean="0"/>
          </a:p>
          <a:p>
            <a:pPr lvl="1" algn="just" eaLnBrk="1" hangingPunct="1"/>
            <a:r>
              <a:rPr lang="zh-CN" altLang="en-US" smtClean="0"/>
              <a:t>数据处理和分析</a:t>
            </a:r>
            <a:endParaRPr lang="en-US" altLang="zh-CN" smtClean="0"/>
          </a:p>
          <a:p>
            <a:pPr lvl="1" algn="just" eaLnBrk="1" hangingPunct="1"/>
            <a:r>
              <a:rPr lang="zh-CN" altLang="en-US" smtClean="0"/>
              <a:t>创建图表</a:t>
            </a: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第</a:t>
            </a:r>
            <a:r>
              <a:rPr lang="en-US" altLang="zh-CN" dirty="0" smtClean="0">
                <a:cs typeface="+mj-cs"/>
              </a:rPr>
              <a:t>2</a:t>
            </a:r>
            <a:r>
              <a:rPr lang="zh-CN" altLang="en-US" dirty="0" smtClean="0">
                <a:cs typeface="+mj-cs"/>
              </a:rPr>
              <a:t>讲  </a:t>
            </a:r>
            <a:r>
              <a:rPr altLang="zh-CN" dirty="0" smtClean="0">
                <a:cs typeface="+mj-cs"/>
              </a:rPr>
              <a:t>Excel</a:t>
            </a:r>
            <a:r>
              <a:rPr lang="zh-CN" dirty="0" smtClean="0">
                <a:cs typeface="+mj-cs"/>
              </a:rPr>
              <a:t>的编辑和格式化</a:t>
            </a:r>
            <a:endParaRPr lang="zh-CN" altLang="en-US" dirty="0">
              <a:cs typeface="+mj-cs"/>
            </a:endParaRPr>
          </a:p>
        </p:txBody>
      </p:sp>
      <p:sp>
        <p:nvSpPr>
          <p:cNvPr id="43010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altLang="zh-CN" dirty="0" smtClean="0">
                <a:cs typeface="+mj-cs"/>
              </a:rPr>
              <a:t>5.2 </a:t>
            </a:r>
            <a:r>
              <a:rPr lang="zh-CN" dirty="0" smtClean="0">
                <a:cs typeface="+mj-cs"/>
              </a:rPr>
              <a:t>工作表的编辑</a:t>
            </a:r>
            <a:r>
              <a:rPr altLang="zh-CN" dirty="0" smtClean="0">
                <a:cs typeface="+mj-cs"/>
              </a:rPr>
              <a:t/>
            </a:r>
            <a:br>
              <a:rPr altLang="zh-CN" dirty="0" smtClean="0">
                <a:cs typeface="+mj-cs"/>
              </a:rPr>
            </a:br>
            <a:r>
              <a:rPr lang="zh-CN" dirty="0" smtClean="0">
                <a:cs typeface="+mj-cs"/>
              </a:rPr>
              <a:t>任务一：了解数据的输入方法</a:t>
            </a:r>
            <a:endParaRPr lang="zh-CN" altLang="en-US" dirty="0">
              <a:cs typeface="+mj-cs"/>
            </a:endParaRPr>
          </a:p>
        </p:txBody>
      </p:sp>
      <p:sp>
        <p:nvSpPr>
          <p:cNvPr id="440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文本数据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在默认状态下，文本在单元格中均左对齐。当文本长度超出单元格宽度时，若右侧相邻的单元格中没有数据，则文本可以完全显示，否则将被截断显示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spcBef>
                <a:spcPts val="700"/>
              </a:spcBef>
            </a:pPr>
            <a:r>
              <a:rPr lang="en-US" altLang="zh-CN" smtClean="0"/>
              <a:t>2.</a:t>
            </a:r>
            <a:r>
              <a:rPr lang="zh-CN" altLang="en-US" smtClean="0"/>
              <a:t>数值数据</a:t>
            </a:r>
            <a:endParaRPr lang="en-US" altLang="zh-CN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smtClean="0"/>
              <a:t>在默认状态下，数值数据在单元格中均右对齐。当数字长度超出单元格宽度或数值位数超过</a:t>
            </a:r>
            <a:r>
              <a:rPr lang="en-US" altLang="zh-CN" smtClean="0"/>
              <a:t>11</a:t>
            </a:r>
            <a:r>
              <a:rPr lang="zh-CN" altLang="en-US" smtClean="0"/>
              <a:t>位时，都会以科学记数法表示，如</a:t>
            </a:r>
            <a:r>
              <a:rPr lang="en-US" altLang="zh-CN" smtClean="0"/>
              <a:t>1.23457E+19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mtClean="0">
                <a:solidFill>
                  <a:srgbClr val="FF0000"/>
                </a:solidFill>
              </a:rPr>
              <a:t>特别提示：</a:t>
            </a:r>
            <a:r>
              <a:rPr lang="zh-CN" altLang="en-US" smtClean="0"/>
              <a:t>如果要将有些由纯数字构成的数据（如身份证号、学号、电话号码、邮政编码等）作为文本型数据处理，则需要在输入的数字前加上英文的单引号“’”</a:t>
            </a: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内容占位符 2"/>
          <p:cNvSpPr>
            <a:spLocks noGrp="1"/>
          </p:cNvSpPr>
          <p:nvPr>
            <p:ph idx="1"/>
          </p:nvPr>
        </p:nvSpPr>
        <p:spPr>
          <a:xfrm>
            <a:off x="500063" y="785813"/>
            <a:ext cx="8229600" cy="6072187"/>
          </a:xfrm>
        </p:spPr>
        <p:txBody>
          <a:bodyPr/>
          <a:lstStyle/>
          <a:p>
            <a:pPr eaLnBrk="1" hangingPunct="1"/>
            <a:r>
              <a:rPr lang="en-US" altLang="zh-CN" smtClean="0"/>
              <a:t>3.</a:t>
            </a:r>
            <a:r>
              <a:rPr lang="zh-CN" altLang="en-US" smtClean="0"/>
              <a:t>日期</a:t>
            </a:r>
            <a:r>
              <a:rPr lang="en-US" altLang="zh-CN" smtClean="0"/>
              <a:t>/</a:t>
            </a:r>
            <a:r>
              <a:rPr lang="zh-CN" altLang="en-US" smtClean="0"/>
              <a:t>时间</a:t>
            </a:r>
            <a:endParaRPr lang="en-US" altLang="zh-CN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/>
              <a:t>日期可用以下方法输入：</a:t>
            </a:r>
          </a:p>
          <a:p>
            <a:pPr lvl="2" eaLnBrk="1" hangingPunct="1">
              <a:spcBef>
                <a:spcPct val="0"/>
              </a:spcBef>
            </a:pPr>
            <a:r>
              <a:rPr lang="en-US" altLang="zh-CN" sz="2400" smtClean="0"/>
              <a:t>5/9-</a:t>
            </a:r>
            <a:r>
              <a:rPr lang="zh-CN" altLang="en-US" sz="2400" smtClean="0"/>
              <a:t>在默认状态下，将显示为“</a:t>
            </a:r>
            <a:r>
              <a:rPr lang="en-US" altLang="zh-CN" sz="2400" smtClean="0"/>
              <a:t>5</a:t>
            </a:r>
            <a:r>
              <a:rPr lang="zh-CN" altLang="en-US" sz="2400" smtClean="0"/>
              <a:t>月</a:t>
            </a:r>
            <a:r>
              <a:rPr lang="en-US" altLang="zh-CN" sz="2400" smtClean="0"/>
              <a:t>9</a:t>
            </a:r>
            <a:r>
              <a:rPr lang="zh-CN" altLang="en-US" sz="2400" smtClean="0"/>
              <a:t>日”</a:t>
            </a:r>
          </a:p>
          <a:p>
            <a:pPr lvl="2" eaLnBrk="1" hangingPunct="1">
              <a:spcBef>
                <a:spcPct val="0"/>
              </a:spcBef>
            </a:pPr>
            <a:r>
              <a:rPr lang="en-US" altLang="zh-CN" sz="2400" smtClean="0"/>
              <a:t>5-9-</a:t>
            </a:r>
            <a:r>
              <a:rPr lang="zh-CN" altLang="en-US" sz="2400" smtClean="0"/>
              <a:t>在默认状态下，将显示为“</a:t>
            </a:r>
            <a:r>
              <a:rPr lang="en-US" altLang="zh-CN" sz="2400" smtClean="0"/>
              <a:t>5</a:t>
            </a:r>
            <a:r>
              <a:rPr lang="zh-CN" altLang="en-US" sz="2400" smtClean="0"/>
              <a:t>月</a:t>
            </a:r>
            <a:r>
              <a:rPr lang="en-US" altLang="zh-CN" sz="2400" smtClean="0"/>
              <a:t>9</a:t>
            </a:r>
            <a:r>
              <a:rPr lang="zh-CN" altLang="en-US" sz="2400" smtClean="0"/>
              <a:t>日”</a:t>
            </a:r>
          </a:p>
          <a:p>
            <a:pPr lvl="2" eaLnBrk="1" hangingPunct="1">
              <a:spcBef>
                <a:spcPct val="0"/>
              </a:spcBef>
            </a:pPr>
            <a:r>
              <a:rPr lang="en-US" altLang="zh-CN" sz="2400" smtClean="0"/>
              <a:t>Ctrl+; -</a:t>
            </a:r>
            <a:r>
              <a:rPr lang="zh-CN" altLang="en-US" sz="2400" smtClean="0"/>
              <a:t>可以输入当前系统日期，显示格式为“年</a:t>
            </a:r>
            <a:r>
              <a:rPr lang="en-US" altLang="zh-CN" sz="2400" smtClean="0"/>
              <a:t>/</a:t>
            </a:r>
            <a:r>
              <a:rPr lang="zh-CN" altLang="en-US" sz="2400" smtClean="0"/>
              <a:t>月</a:t>
            </a:r>
            <a:r>
              <a:rPr lang="en-US" altLang="zh-CN" sz="2400" smtClean="0"/>
              <a:t>/</a:t>
            </a:r>
            <a:r>
              <a:rPr lang="zh-CN" altLang="en-US" sz="2400" smtClean="0"/>
              <a:t>日”，如“</a:t>
            </a:r>
            <a:r>
              <a:rPr lang="en-US" altLang="zh-CN" sz="2400" smtClean="0"/>
              <a:t>2010/5/10</a:t>
            </a:r>
            <a:r>
              <a:rPr lang="zh-CN" altLang="en-US" sz="2400" smtClean="0"/>
              <a:t>”</a:t>
            </a:r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/>
              <a:t>时间可用以下方法输入：</a:t>
            </a:r>
          </a:p>
          <a:p>
            <a:pPr lvl="2" eaLnBrk="1" hangingPunct="1">
              <a:spcBef>
                <a:spcPct val="0"/>
              </a:spcBef>
            </a:pPr>
            <a:r>
              <a:rPr lang="en-US" altLang="zh-CN" sz="2400" smtClean="0"/>
              <a:t>9:30-</a:t>
            </a:r>
            <a:r>
              <a:rPr lang="zh-CN" altLang="en-US" sz="2400" smtClean="0"/>
              <a:t>表示</a:t>
            </a:r>
            <a:r>
              <a:rPr lang="en-US" altLang="zh-CN" sz="2400" smtClean="0"/>
              <a:t>24</a:t>
            </a:r>
            <a:r>
              <a:rPr lang="zh-CN" altLang="en-US" sz="2400" smtClean="0"/>
              <a:t>小时制的时间</a:t>
            </a:r>
          </a:p>
          <a:p>
            <a:pPr lvl="2" eaLnBrk="1" hangingPunct="1">
              <a:spcBef>
                <a:spcPct val="0"/>
              </a:spcBef>
            </a:pPr>
            <a:r>
              <a:rPr lang="en-US" altLang="zh-CN" sz="2400" smtClean="0"/>
              <a:t>9:30 AM-</a:t>
            </a:r>
            <a:r>
              <a:rPr lang="zh-CN" altLang="en-US" sz="2400" smtClean="0"/>
              <a:t>表示</a:t>
            </a:r>
            <a:r>
              <a:rPr lang="en-US" altLang="zh-CN" sz="2400" smtClean="0"/>
              <a:t>12</a:t>
            </a:r>
            <a:r>
              <a:rPr lang="zh-CN" altLang="en-US" sz="2400" smtClean="0"/>
              <a:t>小时制的时间，</a:t>
            </a:r>
            <a:r>
              <a:rPr lang="en-US" altLang="zh-CN" sz="2400" smtClean="0"/>
              <a:t>AM</a:t>
            </a:r>
            <a:r>
              <a:rPr lang="zh-CN" altLang="en-US" sz="2400" smtClean="0"/>
              <a:t>代表上午</a:t>
            </a:r>
          </a:p>
          <a:p>
            <a:pPr lvl="2" eaLnBrk="1" hangingPunct="1">
              <a:spcBef>
                <a:spcPct val="0"/>
              </a:spcBef>
            </a:pPr>
            <a:r>
              <a:rPr lang="en-US" altLang="zh-CN" sz="2400" smtClean="0"/>
              <a:t>9:30 PM-</a:t>
            </a:r>
            <a:r>
              <a:rPr lang="zh-CN" altLang="en-US" sz="2400" smtClean="0"/>
              <a:t>表示</a:t>
            </a:r>
            <a:r>
              <a:rPr lang="en-US" altLang="zh-CN" sz="2400" smtClean="0"/>
              <a:t>12</a:t>
            </a:r>
            <a:r>
              <a:rPr lang="zh-CN" altLang="en-US" sz="2400" smtClean="0"/>
              <a:t>小时制的时间，</a:t>
            </a:r>
            <a:r>
              <a:rPr lang="en-US" altLang="zh-CN" sz="2400" smtClean="0"/>
              <a:t>PM</a:t>
            </a:r>
            <a:r>
              <a:rPr lang="zh-CN" altLang="en-US" sz="2400" smtClean="0"/>
              <a:t>代表下午</a:t>
            </a:r>
          </a:p>
          <a:p>
            <a:pPr lvl="2" eaLnBrk="1" hangingPunct="1">
              <a:spcBef>
                <a:spcPct val="0"/>
              </a:spcBef>
            </a:pPr>
            <a:r>
              <a:rPr lang="en-US" altLang="zh-CN" sz="2400" smtClean="0"/>
              <a:t>Shift+Ctrl+; -</a:t>
            </a:r>
            <a:r>
              <a:rPr lang="zh-CN" altLang="en-US" sz="2400" smtClean="0"/>
              <a:t>可以输入当前系统时间，显示</a:t>
            </a:r>
            <a:r>
              <a:rPr lang="en-US" altLang="zh-CN" sz="2400" smtClean="0"/>
              <a:t>24</a:t>
            </a:r>
            <a:r>
              <a:rPr lang="zh-CN" altLang="en-US" sz="2400" smtClean="0"/>
              <a:t>小时制时间</a:t>
            </a:r>
            <a:endParaRPr lang="en-US" altLang="zh-CN" sz="2400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mtClean="0"/>
              <a:t>如果要在同一个单元格中同时输入日期和时间，则需要在它们之间用空格分隔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>
                <a:cs typeface="+mj-cs"/>
              </a:rPr>
              <a:t>任务二：掌握工作表的基本编辑</a:t>
            </a:r>
            <a:endParaRPr lang="zh-CN" altLang="en-US" sz="4000" dirty="0">
              <a:cs typeface="+mj-cs"/>
            </a:endParaRPr>
          </a:p>
        </p:txBody>
      </p:sp>
      <p:sp>
        <p:nvSpPr>
          <p:cNvPr id="471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：数据的自动填充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）文本的快速填充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2</a:t>
            </a:r>
            <a:r>
              <a:rPr lang="zh-CN" altLang="en-US" smtClean="0"/>
              <a:t>）数字的快速填充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3</a:t>
            </a:r>
            <a:r>
              <a:rPr lang="zh-CN" altLang="en-US" smtClean="0"/>
              <a:t>）日期的快速填充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4</a:t>
            </a:r>
            <a:r>
              <a:rPr lang="zh-CN" altLang="en-US" smtClean="0"/>
              <a:t>）时间的快速填充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选定要填充的单元格→将填充柄向下拖动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单击“自动填充选项”控件    ，从下拉菜单中选择相应的填充方式</a:t>
            </a:r>
            <a:endParaRPr lang="en-US" altLang="zh-CN" smtClean="0"/>
          </a:p>
          <a:p>
            <a:pPr lvl="2" eaLnBrk="1" hangingPunct="1"/>
            <a:endParaRPr lang="zh-CN" altLang="en-US" smtClean="0"/>
          </a:p>
        </p:txBody>
      </p:sp>
      <p:pic>
        <p:nvPicPr>
          <p:cNvPr id="47107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5357813"/>
            <a:ext cx="3698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pic>
        <p:nvPicPr>
          <p:cNvPr id="48130" name="内容占位符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143250"/>
            <a:ext cx="6942138" cy="3457575"/>
          </a:xfrm>
          <a:ln>
            <a:solidFill>
              <a:srgbClr val="FFC000"/>
            </a:solidFill>
          </a:ln>
        </p:spPr>
      </p:pic>
      <p:pic>
        <p:nvPicPr>
          <p:cNvPr id="48131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428750"/>
            <a:ext cx="3005138" cy="10747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8132" name="图片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8" y="1000125"/>
            <a:ext cx="4343400" cy="185737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48133" name="图片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7225" y="3786188"/>
            <a:ext cx="2136775" cy="206851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：修改数据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）对单元格中全部数据进行修改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选定要修改数据的单元格，直接键入新的数据即可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/>
              <a:t>2</a:t>
            </a:r>
            <a:r>
              <a:rPr lang="zh-CN" altLang="en-US" dirty="0" smtClean="0"/>
              <a:t>）对单元格中部分数据进行修改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方法</a:t>
            </a:r>
            <a:r>
              <a:rPr lang="en-US" dirty="0" smtClean="0"/>
              <a:t>1</a:t>
            </a:r>
            <a:r>
              <a:rPr lang="zh-CN" altLang="en-US" dirty="0" smtClean="0"/>
              <a:t>：选定要修改的单元格，在编辑栏中单击要修改的数据</a:t>
            </a:r>
            <a:r>
              <a:rPr lang="en-US" altLang="zh-CN" dirty="0" smtClean="0"/>
              <a:t>……</a:t>
            </a:r>
            <a:endParaRPr lang="zh-CN" altLang="en-US" dirty="0" smtClean="0"/>
          </a:p>
          <a:p>
            <a:pPr lvl="2" eaLnBrk="1" hangingPunct="1">
              <a:defRPr/>
            </a:pPr>
            <a:r>
              <a:rPr lang="zh-CN" altLang="en-US" dirty="0" smtClean="0"/>
              <a:t>方法</a:t>
            </a:r>
            <a:r>
              <a:rPr lang="en-US" dirty="0" smtClean="0"/>
              <a:t>2</a:t>
            </a:r>
            <a:r>
              <a:rPr lang="zh-CN" altLang="en-US" dirty="0" smtClean="0"/>
              <a:t>：双击要修改的单元格，可将插入点定位于该单元格内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5017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3</a:t>
            </a:r>
            <a:r>
              <a:rPr lang="zh-CN" altLang="en-US" smtClean="0"/>
              <a:t>：移动</a:t>
            </a:r>
            <a:r>
              <a:rPr lang="en-US" altLang="zh-CN" smtClean="0"/>
              <a:t>/</a:t>
            </a:r>
            <a:r>
              <a:rPr lang="zh-CN" altLang="en-US" smtClean="0"/>
              <a:t>复制数据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选定单元格区域</a:t>
            </a:r>
          </a:p>
          <a:p>
            <a:pPr lvl="2" eaLnBrk="1" hangingPunct="1"/>
            <a:r>
              <a:rPr lang="zh-CN" altLang="en-US" smtClean="0"/>
              <a:t>将鼠标指针指向该区域的边框线，指针变为  形状</a:t>
            </a:r>
          </a:p>
          <a:p>
            <a:pPr lvl="2" eaLnBrk="1" hangingPunct="1"/>
            <a:r>
              <a:rPr lang="zh-CN" altLang="en-US" smtClean="0"/>
              <a:t>拖动到目的单元格区域，实现移动</a:t>
            </a:r>
            <a:r>
              <a:rPr lang="en-US" altLang="zh-CN" smtClean="0"/>
              <a:t>/</a:t>
            </a:r>
            <a:r>
              <a:rPr lang="zh-CN" altLang="en-US" smtClean="0"/>
              <a:t>按住</a:t>
            </a:r>
            <a:r>
              <a:rPr lang="en-US" altLang="zh-CN" smtClean="0"/>
              <a:t>Ctrl</a:t>
            </a:r>
            <a:r>
              <a:rPr lang="zh-CN" altLang="en-US" smtClean="0"/>
              <a:t>键（此时指针变为  ），拖动到目的单元格区域，实现复制</a:t>
            </a:r>
          </a:p>
          <a:p>
            <a:pPr eaLnBrk="1" hangingPunct="1"/>
            <a:endParaRPr lang="zh-CN" altLang="en-US" smtClean="0"/>
          </a:p>
        </p:txBody>
      </p:sp>
      <p:pic>
        <p:nvPicPr>
          <p:cNvPr id="50179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3643313"/>
            <a:ext cx="2984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4572000"/>
            <a:ext cx="20320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5120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4</a:t>
            </a:r>
            <a:r>
              <a:rPr lang="zh-CN" altLang="en-US" smtClean="0"/>
              <a:t>：选择性粘贴数据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选定要复制的单元格→单击“复制”按钮</a:t>
            </a:r>
          </a:p>
          <a:p>
            <a:pPr lvl="2" eaLnBrk="1" hangingPunct="1"/>
            <a:r>
              <a:rPr lang="zh-CN" altLang="en-US" smtClean="0"/>
              <a:t>选定目标单元格</a:t>
            </a:r>
          </a:p>
          <a:p>
            <a:pPr lvl="2" eaLnBrk="1" hangingPunct="1"/>
            <a:r>
              <a:rPr lang="zh-CN" altLang="en-US" smtClean="0"/>
              <a:t>单击“开始”选项卡的“剪贴板”组中的“粘贴”按钮（或按</a:t>
            </a:r>
            <a:r>
              <a:rPr lang="en-US" altLang="zh-CN" sz="2000" smtClean="0"/>
              <a:t>Ctrl+V</a:t>
            </a:r>
            <a:r>
              <a:rPr lang="zh-CN" altLang="en-US" smtClean="0"/>
              <a:t>键）</a:t>
            </a:r>
          </a:p>
          <a:p>
            <a:pPr lvl="2" eaLnBrk="1" hangingPunct="1"/>
            <a:r>
              <a:rPr lang="zh-CN" altLang="en-US" smtClean="0"/>
              <a:t>单击目标单元格右侧的“粘贴选项”控件 </a:t>
            </a:r>
          </a:p>
          <a:p>
            <a:pPr lvl="2" eaLnBrk="1" hangingPunct="1"/>
            <a:r>
              <a:rPr lang="zh-CN" altLang="en-US" smtClean="0"/>
              <a:t>从弹出菜单中选择所需粘贴的项目</a:t>
            </a:r>
          </a:p>
          <a:p>
            <a:pPr lvl="2"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5222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5</a:t>
            </a:r>
            <a:r>
              <a:rPr lang="zh-CN" altLang="en-US" smtClean="0"/>
              <a:t>：清除数据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选定要清除数据的单元格区域→按</a:t>
            </a:r>
            <a:r>
              <a:rPr lang="en-US" altLang="zh-CN" smtClean="0"/>
              <a:t>Del</a:t>
            </a:r>
            <a:r>
              <a:rPr lang="zh-CN" altLang="en-US" smtClean="0"/>
              <a:t>键，即可清除内容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选定要清除数据的单元格区域→单击“开始”选项卡的“编辑”组中的“清除”按钮的向下箭头      →选择“全部清除”</a:t>
            </a:r>
            <a:r>
              <a:rPr lang="en-US" altLang="zh-CN" smtClean="0"/>
              <a:t>/</a:t>
            </a:r>
            <a:r>
              <a:rPr lang="zh-CN" altLang="en-US" smtClean="0"/>
              <a:t>“清除格式”</a:t>
            </a:r>
            <a:r>
              <a:rPr lang="en-US" altLang="zh-CN" smtClean="0"/>
              <a:t>/</a:t>
            </a:r>
            <a:r>
              <a:rPr lang="zh-CN" altLang="en-US" smtClean="0"/>
              <a:t>“清除内容”</a:t>
            </a:r>
            <a:r>
              <a:rPr lang="en-US" altLang="zh-CN" smtClean="0"/>
              <a:t>/</a:t>
            </a:r>
            <a:r>
              <a:rPr lang="zh-CN" altLang="en-US" smtClean="0"/>
              <a:t>“清除批注”命令</a:t>
            </a:r>
          </a:p>
        </p:txBody>
      </p:sp>
      <p:pic>
        <p:nvPicPr>
          <p:cNvPr id="52227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4500563"/>
            <a:ext cx="7858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>
                <a:cs typeface="+mj-cs"/>
              </a:rPr>
              <a:t>任务二：掌握工作簿的基本操作</a:t>
            </a:r>
            <a:endParaRPr lang="zh-CN" altLang="en-US" sz="4000" dirty="0">
              <a:cs typeface="+mj-cs"/>
            </a:endParaRP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【</a:t>
            </a:r>
            <a:r>
              <a:rPr lang="zh-CN" altLang="en-US" smtClean="0"/>
              <a:t>实例</a:t>
            </a:r>
            <a:r>
              <a:rPr lang="en-US" altLang="zh-CN" smtClean="0"/>
              <a:t>】</a:t>
            </a:r>
            <a:r>
              <a:rPr lang="zh-CN" altLang="en-US" smtClean="0"/>
              <a:t>要求用多种不同的方法启动和退出</a:t>
            </a:r>
            <a:r>
              <a:rPr lang="en-US" altLang="zh-CN" smtClean="0"/>
              <a:t>Excel 2007</a:t>
            </a:r>
            <a:r>
              <a:rPr lang="zh-CN" altLang="en-US" smtClean="0"/>
              <a:t>，了解</a:t>
            </a:r>
            <a:r>
              <a:rPr lang="en-US" altLang="zh-CN" smtClean="0"/>
              <a:t>Excel 2007</a:t>
            </a:r>
            <a:r>
              <a:rPr lang="zh-CN" altLang="en-US" smtClean="0"/>
              <a:t>的用户界面。使用模板创建一个工作簿，将其保存到“</a:t>
            </a:r>
            <a:r>
              <a:rPr lang="en-US" altLang="zh-CN" smtClean="0"/>
              <a:t>E:\Excel</a:t>
            </a:r>
            <a:r>
              <a:rPr lang="zh-CN" altLang="en-US" smtClean="0"/>
              <a:t>示例”文件夹中，并命名为“考勤卡</a:t>
            </a:r>
            <a:r>
              <a:rPr lang="en-US" altLang="zh-CN" smtClean="0"/>
              <a:t>.xlsx</a:t>
            </a:r>
            <a:r>
              <a:rPr lang="zh-CN" altLang="en-US" smtClean="0"/>
              <a:t>”，如图</a:t>
            </a:r>
            <a:r>
              <a:rPr lang="en-US" altLang="zh-CN" smtClean="0"/>
              <a:t>5-6</a:t>
            </a:r>
            <a:r>
              <a:rPr lang="zh-CN" altLang="en-US" smtClean="0"/>
              <a:t>所示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任务三：设置数据的有效性</a:t>
            </a:r>
            <a:endParaRPr lang="zh-CN" altLang="en-US" dirty="0">
              <a:cs typeface="+mj-cs"/>
            </a:endParaRPr>
          </a:p>
        </p:txBody>
      </p:sp>
      <p:sp>
        <p:nvSpPr>
          <p:cNvPr id="5325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数据有效性的作用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数据有效性是</a:t>
            </a:r>
            <a:r>
              <a:rPr lang="en-US" altLang="zh-CN" smtClean="0"/>
              <a:t>Excel</a:t>
            </a:r>
            <a:r>
              <a:rPr lang="zh-CN" altLang="en-US" smtClean="0"/>
              <a:t>的功能之一，用于定义可以在单元格中输入哪些数据</a:t>
            </a:r>
          </a:p>
          <a:p>
            <a:pPr lvl="1" eaLnBrk="1" hangingPunct="1"/>
            <a:r>
              <a:rPr lang="zh-CN" altLang="en-US" smtClean="0"/>
              <a:t>设置数据有效性的目的是防止用户输入无效数据。这在多人共享工作簿且希望输入的数据准确无误且保持一致时，非常有用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49155" name="内容占位符 2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071937" cy="4114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 smtClean="0"/>
              <a:t>设置数据有效性</a:t>
            </a:r>
            <a:endParaRPr lang="en-US" altLang="zh-CN" sz="3200" dirty="0" smtClean="0"/>
          </a:p>
          <a:p>
            <a:pPr lvl="1" eaLnBrk="1" hangingPunct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选定要设置数据有效性的单元格区域</a:t>
            </a:r>
          </a:p>
          <a:p>
            <a:pPr lvl="1" eaLnBrk="1" hangingPunct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单击“数据”选项卡的“数据工具”组中的“数据有效性”按钮</a:t>
            </a:r>
          </a:p>
          <a:p>
            <a:pPr lvl="1" eaLnBrk="1" hangingPunct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弹出对话框，根据需要设置有效性条件</a:t>
            </a:r>
            <a:r>
              <a:rPr lang="en-US" altLang="zh-CN" dirty="0" smtClean="0"/>
              <a:t>……</a:t>
            </a:r>
            <a:endParaRPr lang="zh-CN" altLang="en-US" dirty="0" smtClean="0"/>
          </a:p>
          <a:p>
            <a:pPr lvl="2" eaLnBrk="1" hangingPunct="1">
              <a:defRPr/>
            </a:pPr>
            <a:endParaRPr lang="zh-CN" altLang="en-US" dirty="0" smtClean="0"/>
          </a:p>
        </p:txBody>
      </p:sp>
      <p:sp>
        <p:nvSpPr>
          <p:cNvPr id="54275" name="内容占位符 7"/>
          <p:cNvSpPr>
            <a:spLocks noGrp="1"/>
          </p:cNvSpPr>
          <p:nvPr>
            <p:ph sz="half" idx="2"/>
          </p:nvPr>
        </p:nvSpPr>
        <p:spPr>
          <a:xfrm>
            <a:off x="4643438" y="2000250"/>
            <a:ext cx="4025900" cy="4114800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54276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85750"/>
            <a:ext cx="2813050" cy="20716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4277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2428875"/>
            <a:ext cx="4429125" cy="210978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54278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643438"/>
            <a:ext cx="2806700" cy="2071687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500" y="2000250"/>
            <a:ext cx="8072438" cy="4572000"/>
          </a:xfrm>
        </p:spPr>
        <p:txBody>
          <a:bodyPr>
            <a:normAutofit fontScale="32500" lnSpcReduction="20000"/>
          </a:bodyPr>
          <a:lstStyle/>
          <a:p>
            <a:pPr eaLnBrk="1" hangingPunct="1">
              <a:defRPr/>
            </a:pPr>
            <a:r>
              <a:rPr lang="zh-CN" altLang="en-US" sz="9800" dirty="0" smtClean="0"/>
              <a:t>实作</a:t>
            </a:r>
            <a:r>
              <a:rPr lang="en-US" altLang="zh-CN" sz="9800" dirty="0" smtClean="0"/>
              <a:t>1</a:t>
            </a:r>
            <a:r>
              <a:rPr lang="zh-CN" altLang="en-US" sz="9800" dirty="0" smtClean="0"/>
              <a:t>：完成如图</a:t>
            </a:r>
            <a:r>
              <a:rPr lang="en-US" sz="9800" dirty="0" smtClean="0"/>
              <a:t>5-24</a:t>
            </a:r>
            <a:r>
              <a:rPr lang="zh-CN" altLang="en-US" sz="9800" dirty="0" smtClean="0"/>
              <a:t>所示的“职工信息表”的数据有效性设置。要求：</a:t>
            </a:r>
          </a:p>
          <a:p>
            <a:pPr lvl="1" eaLnBrk="1" hangingPunct="1">
              <a:spcBef>
                <a:spcPts val="700"/>
              </a:spcBef>
              <a:defRPr/>
            </a:pPr>
            <a:r>
              <a:rPr lang="en-US" altLang="zh-CN" sz="7400" dirty="0" smtClean="0"/>
              <a:t>1</a:t>
            </a:r>
            <a:r>
              <a:rPr lang="zh-CN" altLang="en-US" sz="7400" dirty="0" smtClean="0"/>
              <a:t>）设置“工号”的有效性数据介于“</a:t>
            </a:r>
            <a:r>
              <a:rPr lang="en-US" sz="7400" dirty="0" smtClean="0"/>
              <a:t>196000~206000</a:t>
            </a:r>
            <a:r>
              <a:rPr lang="zh-CN" altLang="en-US" sz="7400" dirty="0" smtClean="0"/>
              <a:t>”之间</a:t>
            </a:r>
          </a:p>
          <a:p>
            <a:pPr lvl="1" eaLnBrk="1" hangingPunct="1">
              <a:spcBef>
                <a:spcPts val="700"/>
              </a:spcBef>
              <a:defRPr/>
            </a:pPr>
            <a:r>
              <a:rPr lang="en-US" altLang="zh-CN" sz="7400" dirty="0" smtClean="0"/>
              <a:t>2</a:t>
            </a:r>
            <a:r>
              <a:rPr lang="zh-CN" altLang="en-US" sz="7400" dirty="0" smtClean="0"/>
              <a:t>）在输入“工号”时，显示图中所示的输入信息</a:t>
            </a:r>
          </a:p>
          <a:p>
            <a:pPr lvl="1" eaLnBrk="1" hangingPunct="1">
              <a:spcBef>
                <a:spcPts val="700"/>
              </a:spcBef>
              <a:defRPr/>
            </a:pPr>
            <a:r>
              <a:rPr lang="en-US" altLang="zh-CN" sz="7400" dirty="0" smtClean="0"/>
              <a:t>3</a:t>
            </a:r>
            <a:r>
              <a:rPr lang="zh-CN" altLang="en-US" sz="7400" dirty="0" smtClean="0"/>
              <a:t>）当输入无效的“工号”时，给出“停止”消息框</a:t>
            </a:r>
          </a:p>
          <a:p>
            <a:pPr lvl="1" eaLnBrk="1" hangingPunct="1">
              <a:spcBef>
                <a:spcPts val="700"/>
              </a:spcBef>
              <a:defRPr/>
            </a:pPr>
            <a:r>
              <a:rPr lang="en-US" altLang="zh-CN" sz="7400" dirty="0" smtClean="0"/>
              <a:t>4</a:t>
            </a:r>
            <a:r>
              <a:rPr lang="zh-CN" altLang="en-US" sz="7400" dirty="0" smtClean="0"/>
              <a:t>）设置“部分”的有效性数据为“人事处，外事办，办公室，</a:t>
            </a:r>
            <a:r>
              <a:rPr lang="en-US" sz="7400" dirty="0" smtClean="0"/>
              <a:t>1</a:t>
            </a:r>
            <a:r>
              <a:rPr lang="zh-CN" altLang="en-US" sz="7400" dirty="0" smtClean="0"/>
              <a:t>车间，</a:t>
            </a:r>
            <a:r>
              <a:rPr lang="en-US" sz="7400" dirty="0" smtClean="0"/>
              <a:t>2</a:t>
            </a:r>
            <a:r>
              <a:rPr lang="zh-CN" altLang="en-US" sz="7400" dirty="0" smtClean="0"/>
              <a:t>车间”</a:t>
            </a:r>
          </a:p>
          <a:p>
            <a:pPr lvl="1" eaLnBrk="1" hangingPunct="1">
              <a:spcBef>
                <a:spcPts val="700"/>
              </a:spcBef>
              <a:defRPr/>
            </a:pPr>
            <a:r>
              <a:rPr lang="en-US" altLang="zh-CN" sz="7400" dirty="0" smtClean="0"/>
              <a:t>5</a:t>
            </a:r>
            <a:r>
              <a:rPr lang="zh-CN" altLang="en-US" sz="7400" dirty="0" smtClean="0"/>
              <a:t>）当输入无效的“部门”时，给出“信息”消息框</a:t>
            </a:r>
          </a:p>
          <a:p>
            <a:pPr lvl="1" eaLnBrk="1" hangingPunct="1">
              <a:spcBef>
                <a:spcPts val="700"/>
              </a:spcBef>
              <a:defRPr/>
            </a:pPr>
            <a:r>
              <a:rPr lang="en-US" altLang="zh-CN" sz="7400" dirty="0" smtClean="0"/>
              <a:t>6</a:t>
            </a:r>
            <a:r>
              <a:rPr lang="zh-CN" altLang="en-US" sz="7400" dirty="0" smtClean="0"/>
              <a:t>）设置“性别”的有效性数据为“男或女”</a:t>
            </a:r>
          </a:p>
          <a:p>
            <a:pPr lvl="1" eaLnBrk="1" hangingPunct="1">
              <a:spcBef>
                <a:spcPts val="700"/>
              </a:spcBef>
              <a:defRPr/>
            </a:pPr>
            <a:r>
              <a:rPr lang="en-US" altLang="zh-CN" sz="7400" dirty="0" smtClean="0"/>
              <a:t>7</a:t>
            </a:r>
            <a:r>
              <a:rPr lang="zh-CN" altLang="en-US" sz="7400" dirty="0" smtClean="0"/>
              <a:t>）当输入无效的“性别”时，给出“警告”消息框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5632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5632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071688"/>
            <a:ext cx="8232775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4.3 工作表的格式化</a:t>
            </a:r>
            <a:br>
              <a:rPr lang="zh-CN" altLang="en-US" dirty="0" smtClean="0">
                <a:cs typeface="+mj-cs"/>
              </a:rPr>
            </a:br>
            <a:r>
              <a:rPr lang="zh-CN" altLang="en-US" dirty="0" smtClean="0">
                <a:cs typeface="+mj-cs"/>
              </a:rPr>
              <a:t>任务四：掌握工作表的格式化 </a:t>
            </a:r>
          </a:p>
        </p:txBody>
      </p:sp>
      <p:sp>
        <p:nvSpPr>
          <p:cNvPr id="573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altLang="zh-CN" smtClean="0"/>
              <a:t>Excel 2007</a:t>
            </a:r>
            <a:r>
              <a:rPr lang="zh-CN" altLang="en-US" smtClean="0"/>
              <a:t>工作表的格式化主要包括两个方面：</a:t>
            </a:r>
            <a:endParaRPr lang="en-US" altLang="zh-CN" smtClean="0"/>
          </a:p>
          <a:p>
            <a:pPr lvl="1" algn="just" eaLnBrk="1" hangingPunct="1"/>
            <a:r>
              <a:rPr lang="zh-CN" altLang="en-US" smtClean="0"/>
              <a:t>一是工作表中数据的格式化，如字符的格式、数据的显示方式、数据的对齐方式等</a:t>
            </a:r>
            <a:endParaRPr lang="en-US" altLang="zh-CN" smtClean="0"/>
          </a:p>
          <a:p>
            <a:pPr lvl="1" algn="just" eaLnBrk="1" hangingPunct="1"/>
            <a:r>
              <a:rPr lang="zh-CN" altLang="en-US" smtClean="0"/>
              <a:t>二是单元格的格式化，如单元格的合并、设置单元格的边框和底纹、调整单元格的列宽和行高、设置工作表背景、使用条件格式、自动套用格式等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57188" y="1785938"/>
            <a:ext cx="4038600" cy="4929187"/>
          </a:xfrm>
        </p:spPr>
        <p:txBody>
          <a:bodyPr/>
          <a:lstStyle/>
          <a:p>
            <a:pPr algn="just" eaLnBrk="1" hangingPunct="1"/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：设置数字格式</a:t>
            </a:r>
            <a:endParaRPr lang="en-US" altLang="zh-CN" smtClean="0"/>
          </a:p>
          <a:p>
            <a:pPr lvl="1" algn="just" eaLnBrk="1" hangingPunct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600" smtClean="0"/>
              <a:t>方法</a:t>
            </a:r>
            <a:r>
              <a:rPr lang="en-US" altLang="zh-CN" sz="2600" smtClean="0"/>
              <a:t>1</a:t>
            </a:r>
            <a:r>
              <a:rPr lang="zh-CN" altLang="en-US" sz="2600" smtClean="0"/>
              <a:t>：利用“开始”选项卡上“数字”组中的按钮，可以设置不同类型的数字显示格式</a:t>
            </a:r>
            <a:endParaRPr lang="en-US" altLang="zh-CN" sz="2600" smtClean="0"/>
          </a:p>
          <a:p>
            <a:pPr lvl="1" algn="just" eaLnBrk="1" hangingPunct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600" smtClean="0"/>
              <a:t>方法</a:t>
            </a:r>
            <a:r>
              <a:rPr lang="en-US" altLang="zh-CN" sz="2600" smtClean="0"/>
              <a:t>2</a:t>
            </a:r>
            <a:r>
              <a:rPr lang="zh-CN" altLang="en-US" sz="2600" smtClean="0"/>
              <a:t>：右击鼠标→弹出菜单→单击“设置单元格格式”命令→弹出“设置单元格格式”对话框→单击“数字”标签</a:t>
            </a:r>
            <a:r>
              <a:rPr lang="en-US" altLang="zh-CN" sz="2600" smtClean="0"/>
              <a:t>……</a:t>
            </a:r>
            <a:endParaRPr lang="zh-CN" altLang="en-US" sz="2600" smtClean="0"/>
          </a:p>
        </p:txBody>
      </p:sp>
      <p:pic>
        <p:nvPicPr>
          <p:cNvPr id="58370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928813"/>
            <a:ext cx="2055812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71875"/>
            <a:ext cx="4500562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57188" y="2000250"/>
            <a:ext cx="4071937" cy="4114800"/>
          </a:xfrm>
        </p:spPr>
        <p:txBody>
          <a:bodyPr>
            <a:normAutofit fontScale="77500" lnSpcReduction="20000"/>
          </a:bodyPr>
          <a:lstStyle/>
          <a:p>
            <a:pPr algn="just" eaLnBrk="1" hangingPunct="1">
              <a:defRPr/>
            </a:pPr>
            <a:r>
              <a:rPr lang="zh-CN" altLang="en-US" sz="3600" dirty="0" smtClean="0"/>
              <a:t>实作</a:t>
            </a:r>
            <a:r>
              <a:rPr lang="en-US" altLang="zh-CN" sz="3600" dirty="0" smtClean="0"/>
              <a:t>2</a:t>
            </a:r>
            <a:r>
              <a:rPr lang="zh-CN" altLang="en-US" sz="3600" dirty="0" smtClean="0"/>
              <a:t>：设置对齐方式</a:t>
            </a:r>
            <a:endParaRPr lang="en-US" altLang="zh-CN" sz="3600" dirty="0" smtClean="0"/>
          </a:p>
          <a:p>
            <a:pPr lvl="1" algn="just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zh-CN" altLang="en-US" sz="3400" dirty="0" smtClean="0"/>
              <a:t>方法</a:t>
            </a:r>
            <a:r>
              <a:rPr lang="en-US" altLang="zh-CN" sz="3400" dirty="0" smtClean="0"/>
              <a:t>1</a:t>
            </a:r>
            <a:r>
              <a:rPr lang="zh-CN" altLang="en-US" sz="3400" dirty="0" smtClean="0"/>
              <a:t>：利用“开始”选项卡上“对齐方式”组上的按钮，可以设置水平对齐、垂直对齐、方向和文本控制</a:t>
            </a:r>
            <a:endParaRPr lang="en-US" altLang="zh-CN" sz="3400" dirty="0" smtClean="0"/>
          </a:p>
          <a:p>
            <a:pPr lvl="1" algn="just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zh-CN" altLang="en-US" sz="3400" dirty="0" smtClean="0"/>
              <a:t>方法</a:t>
            </a:r>
            <a:r>
              <a:rPr lang="en-US" altLang="zh-CN" sz="3400" dirty="0" smtClean="0"/>
              <a:t>2</a:t>
            </a:r>
            <a:r>
              <a:rPr lang="zh-CN" altLang="en-US" sz="3400" dirty="0" smtClean="0"/>
              <a:t>：右击鼠标→弹出菜单→单击“设置单元格格式”命令→弹出“设置单元格格式”对话框→单击“对齐”标签</a:t>
            </a:r>
            <a:r>
              <a:rPr lang="en-US" altLang="zh-CN" sz="3400" dirty="0" smtClean="0"/>
              <a:t>……</a:t>
            </a:r>
            <a:endParaRPr lang="zh-CN" altLang="en-US" sz="3400" dirty="0" smtClean="0"/>
          </a:p>
        </p:txBody>
      </p:sp>
      <p:sp>
        <p:nvSpPr>
          <p:cNvPr id="59395" name="内容占位符 7"/>
          <p:cNvSpPr>
            <a:spLocks noGrp="1"/>
          </p:cNvSpPr>
          <p:nvPr>
            <p:ph sz="half" idx="2"/>
          </p:nvPr>
        </p:nvSpPr>
        <p:spPr>
          <a:xfrm>
            <a:off x="4643438" y="2000250"/>
            <a:ext cx="4025900" cy="4114800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5939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928813"/>
            <a:ext cx="27273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143250"/>
            <a:ext cx="4500562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00063" y="2000250"/>
            <a:ext cx="4071937" cy="4500563"/>
          </a:xfrm>
        </p:spPr>
        <p:txBody>
          <a:bodyPr>
            <a:normAutofit fontScale="77500" lnSpcReduction="20000"/>
          </a:bodyPr>
          <a:lstStyle/>
          <a:p>
            <a:pPr algn="just" eaLnBrk="1" hangingPunct="1">
              <a:defRPr/>
            </a:pPr>
            <a:r>
              <a:rPr lang="zh-CN" altLang="en-US" sz="3600" dirty="0" smtClean="0"/>
              <a:t>实作</a:t>
            </a:r>
            <a:r>
              <a:rPr lang="en-US" altLang="zh-CN" sz="3600" dirty="0" smtClean="0"/>
              <a:t>3</a:t>
            </a:r>
            <a:r>
              <a:rPr lang="zh-CN" altLang="en-US" sz="3600" dirty="0" smtClean="0"/>
              <a:t>：设置字体格式</a:t>
            </a:r>
            <a:endParaRPr lang="en-US" altLang="zh-CN" sz="3600" dirty="0" smtClean="0"/>
          </a:p>
          <a:p>
            <a:pPr lvl="1" algn="just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zh-CN" altLang="en-US" sz="3400" dirty="0" smtClean="0"/>
              <a:t>方法</a:t>
            </a:r>
            <a:r>
              <a:rPr lang="en-US" altLang="zh-CN" sz="3400" dirty="0" smtClean="0"/>
              <a:t>1</a:t>
            </a:r>
            <a:r>
              <a:rPr lang="zh-CN" altLang="en-US" sz="3400" dirty="0" smtClean="0"/>
              <a:t>：利用“开始”选项卡上“字体”组上的按钮，可以设置字体、字形、字号、下划线、颜色和特殊效果 </a:t>
            </a:r>
            <a:endParaRPr lang="en-US" altLang="zh-CN" sz="3400" dirty="0" smtClean="0"/>
          </a:p>
          <a:p>
            <a:pPr lvl="1" algn="just" eaLnBrk="1" hangingPunct="1"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zh-CN" altLang="en-US" sz="3400" dirty="0" smtClean="0"/>
              <a:t>方法</a:t>
            </a:r>
            <a:r>
              <a:rPr lang="en-US" altLang="zh-CN" sz="3400" dirty="0" smtClean="0"/>
              <a:t>2</a:t>
            </a:r>
            <a:r>
              <a:rPr lang="zh-CN" altLang="en-US" sz="3400" dirty="0" smtClean="0"/>
              <a:t>：右击鼠标→弹出菜单→单击“设置单元格格式”命令→弹出“设置单元格格式”对话框→单击“字体”标签</a:t>
            </a:r>
            <a:r>
              <a:rPr lang="en-US" altLang="zh-CN" sz="3400" dirty="0" smtClean="0"/>
              <a:t>……</a:t>
            </a:r>
            <a:endParaRPr lang="zh-CN" altLang="en-US" sz="3400" dirty="0" smtClean="0"/>
          </a:p>
        </p:txBody>
      </p:sp>
      <p:pic>
        <p:nvPicPr>
          <p:cNvPr id="6041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000250"/>
            <a:ext cx="2857500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214688"/>
            <a:ext cx="4572000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61442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00063" y="2000250"/>
            <a:ext cx="4071937" cy="4357688"/>
          </a:xfrm>
        </p:spPr>
        <p:txBody>
          <a:bodyPr/>
          <a:lstStyle/>
          <a:p>
            <a:pPr algn="just" eaLnBrk="1" hangingPunct="1"/>
            <a:r>
              <a:rPr lang="zh-CN" altLang="en-US" smtClean="0"/>
              <a:t>实作</a:t>
            </a:r>
            <a:r>
              <a:rPr lang="en-US" altLang="zh-CN" smtClean="0"/>
              <a:t>4</a:t>
            </a:r>
            <a:r>
              <a:rPr lang="zh-CN" altLang="en-US" smtClean="0"/>
              <a:t>：设置边框</a:t>
            </a:r>
            <a:endParaRPr lang="en-US" altLang="zh-CN" smtClean="0"/>
          </a:p>
          <a:p>
            <a:pPr lvl="1" algn="just" eaLnBrk="1" hangingPunct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mtClean="0"/>
              <a:t>利用“开始”选项卡上“字体”组上的按钮，可以设置边框的线条样式、颜色</a:t>
            </a:r>
            <a:endParaRPr lang="en-US" altLang="zh-CN" smtClean="0"/>
          </a:p>
          <a:p>
            <a:pPr lvl="1" algn="just" eaLnBrk="1" hangingPunct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mtClean="0"/>
              <a:t>右击鼠标→弹出菜单→单击“设置单元格格式”命令→弹出“设置单元格格式”对话框→单击“边框”标签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6144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928813"/>
            <a:ext cx="2881312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3738" y="3214688"/>
            <a:ext cx="4640262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62466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00063" y="2000250"/>
            <a:ext cx="4071937" cy="4114800"/>
          </a:xfrm>
        </p:spPr>
        <p:txBody>
          <a:bodyPr/>
          <a:lstStyle/>
          <a:p>
            <a:pPr algn="just" eaLnBrk="1" hangingPunct="1"/>
            <a:r>
              <a:rPr lang="zh-CN" altLang="en-US" smtClean="0"/>
              <a:t>实作</a:t>
            </a:r>
            <a:r>
              <a:rPr lang="en-US" altLang="zh-CN" smtClean="0"/>
              <a:t>5</a:t>
            </a:r>
            <a:r>
              <a:rPr lang="zh-CN" altLang="en-US" smtClean="0"/>
              <a:t>：设置填充</a:t>
            </a:r>
            <a:endParaRPr lang="en-US" altLang="zh-CN" smtClean="0"/>
          </a:p>
          <a:p>
            <a:pPr lvl="1" algn="just" eaLnBrk="1" hangingPunct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mtClean="0"/>
              <a:t>利用“开始”选项卡上“字体”组上的按钮</a:t>
            </a:r>
            <a:endParaRPr lang="en-US" altLang="zh-CN" smtClean="0"/>
          </a:p>
          <a:p>
            <a:pPr lvl="1" algn="just" eaLnBrk="1" hangingPunct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mtClean="0"/>
              <a:t>右击鼠标→弹出菜单→单击“设置单元格格式”命令→弹出“设置单元格格式”对话框→单击“填充”标签，可以设置颜色和图案</a:t>
            </a:r>
          </a:p>
        </p:txBody>
      </p:sp>
      <p:sp>
        <p:nvSpPr>
          <p:cNvPr id="62467" name="内容占位符 7"/>
          <p:cNvSpPr>
            <a:spLocks noGrp="1"/>
          </p:cNvSpPr>
          <p:nvPr>
            <p:ph sz="half" idx="2"/>
          </p:nvPr>
        </p:nvSpPr>
        <p:spPr>
          <a:xfrm>
            <a:off x="4643438" y="2000250"/>
            <a:ext cx="4025900" cy="4114800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62468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214438"/>
            <a:ext cx="33115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3738" y="2714625"/>
            <a:ext cx="4640262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实作1：启动</a:t>
            </a:r>
            <a:r>
              <a:rPr lang="en-US" altLang="zh-CN" smtClean="0"/>
              <a:t>Excel</a:t>
            </a:r>
          </a:p>
          <a:p>
            <a:pPr lvl="2" algn="just" eaLnBrk="1" hangingPunct="1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：单击“开始”→“程序”→</a:t>
            </a:r>
            <a:r>
              <a:rPr lang="en-US" altLang="en-US" smtClean="0"/>
              <a:t>Microsoft Office</a:t>
            </a:r>
            <a:r>
              <a:rPr lang="zh-CN" altLang="en-US" smtClean="0"/>
              <a:t>→</a:t>
            </a:r>
            <a:r>
              <a:rPr lang="en-US" altLang="en-US" smtClean="0"/>
              <a:t>Microsoft Office Excel 2007</a:t>
            </a:r>
            <a:r>
              <a:rPr lang="zh-CN" altLang="en-US" smtClean="0"/>
              <a:t>命令</a:t>
            </a:r>
            <a:endParaRPr lang="en-US" altLang="zh-CN" smtClean="0"/>
          </a:p>
          <a:p>
            <a:pPr lvl="2" algn="just" eaLnBrk="1" hangingPunct="1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：双击桌面上的</a:t>
            </a:r>
            <a:r>
              <a:rPr lang="en-US" altLang="zh-CN" smtClean="0"/>
              <a:t>    </a:t>
            </a:r>
            <a:r>
              <a:rPr lang="zh-CN" altLang="en-US" smtClean="0"/>
              <a:t>快捷图标</a:t>
            </a:r>
            <a:endParaRPr lang="en-US" altLang="zh-CN" smtClean="0"/>
          </a:p>
          <a:p>
            <a:pPr lvl="2" algn="just" eaLnBrk="1" hangingPunct="1"/>
            <a:r>
              <a:rPr lang="zh-CN" altLang="en-US" smtClean="0"/>
              <a:t>方法</a:t>
            </a:r>
            <a:r>
              <a:rPr lang="en-US" altLang="zh-CN" smtClean="0"/>
              <a:t>3</a:t>
            </a:r>
            <a:r>
              <a:rPr lang="zh-CN" altLang="en-US" smtClean="0"/>
              <a:t>：在“</a:t>
            </a:r>
            <a:r>
              <a:rPr lang="en-US" altLang="zh-CN" smtClean="0"/>
              <a:t>Windows</a:t>
            </a:r>
            <a:r>
              <a:rPr lang="zh-CN" altLang="en-US" smtClean="0"/>
              <a:t>资源管理器”中，双击要打开的</a:t>
            </a:r>
            <a:r>
              <a:rPr lang="en-US" altLang="zh-CN" smtClean="0"/>
              <a:t>Excel</a:t>
            </a:r>
            <a:r>
              <a:rPr lang="zh-CN" altLang="en-US" smtClean="0"/>
              <a:t>文件</a:t>
            </a:r>
            <a:endParaRPr lang="en-US" altLang="zh-CN" smtClean="0"/>
          </a:p>
        </p:txBody>
      </p:sp>
      <p:pic>
        <p:nvPicPr>
          <p:cNvPr id="17411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3929063"/>
            <a:ext cx="50006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85750" y="2000250"/>
            <a:ext cx="4071938" cy="4114800"/>
          </a:xfrm>
        </p:spPr>
        <p:txBody>
          <a:bodyPr/>
          <a:lstStyle/>
          <a:p>
            <a:pPr algn="just" eaLnBrk="1" hangingPunct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：设置条件格式</a:t>
            </a:r>
            <a:endParaRPr lang="en-US" altLang="zh-CN" dirty="0" smtClean="0"/>
          </a:p>
          <a:p>
            <a:pPr lvl="1" algn="just" eaLnBrk="1" hangingPunct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单击“开始”的“样式”组中的“条件格式”按钮，可以设置条件规则和格式</a:t>
            </a:r>
          </a:p>
        </p:txBody>
      </p:sp>
      <p:pic>
        <p:nvPicPr>
          <p:cNvPr id="6349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2000250"/>
            <a:ext cx="432435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7</a:t>
            </a:r>
            <a:r>
              <a:rPr lang="zh-CN" altLang="en-US" smtClean="0"/>
              <a:t>：自动套用格式</a:t>
            </a:r>
            <a:endParaRPr lang="en-US" altLang="zh-CN" smtClean="0"/>
          </a:p>
          <a:p>
            <a:pPr lvl="2" eaLnBrk="1" hangingPunct="1">
              <a:lnSpc>
                <a:spcPct val="120000"/>
              </a:lnSpc>
            </a:pPr>
            <a:r>
              <a:rPr lang="zh-CN" altLang="en-US" smtClean="0"/>
              <a:t>单击“开始”选项卡的“样式”组中的    或    按钮，分别提供了几十种预先定义的“单元格样式”和“套用表格格式”供用户选择使用</a:t>
            </a: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25" y="1571625"/>
            <a:ext cx="642938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2214563"/>
            <a:ext cx="44608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0" y="3929063"/>
            <a:ext cx="328612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38" y="3214688"/>
            <a:ext cx="3228975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571500"/>
            <a:ext cx="8229600" cy="6072188"/>
          </a:xfrm>
        </p:spPr>
        <p:txBody>
          <a:bodyPr/>
          <a:lstStyle/>
          <a:p>
            <a:pPr algn="just" eaLnBrk="1" hangingPunct="1">
              <a:lnSpc>
                <a:spcPct val="85000"/>
              </a:lnSpc>
              <a:buSzTx/>
            </a:pPr>
            <a:r>
              <a:rPr lang="zh-CN" altLang="en-US" smtClean="0"/>
              <a:t>实作</a:t>
            </a:r>
            <a:r>
              <a:rPr lang="en-US" altLang="zh-CN" smtClean="0"/>
              <a:t>8</a:t>
            </a:r>
            <a:r>
              <a:rPr lang="zh-CN" altLang="en-US" smtClean="0"/>
              <a:t>：“工资发放统计表”格式化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2800" smtClean="0"/>
              <a:t>1</a:t>
            </a:r>
            <a:r>
              <a:rPr lang="zh-CN" altLang="en-US" sz="2800" smtClean="0"/>
              <a:t>）表格的标题：将</a:t>
            </a:r>
            <a:r>
              <a:rPr lang="en-US" altLang="zh-CN" sz="2800" smtClean="0"/>
              <a:t>A1:K1</a:t>
            </a:r>
            <a:r>
              <a:rPr lang="zh-CN" altLang="en-US" sz="2800" smtClean="0"/>
              <a:t>单元格区域合并，设置为隶书、</a:t>
            </a:r>
            <a:r>
              <a:rPr lang="en-US" altLang="zh-CN" sz="2800" smtClean="0"/>
              <a:t>22</a:t>
            </a:r>
            <a:r>
              <a:rPr lang="zh-CN" altLang="en-US" sz="2800" smtClean="0"/>
              <a:t>磅、加粗、居中、橙色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2800" smtClean="0"/>
              <a:t>2</a:t>
            </a:r>
            <a:r>
              <a:rPr lang="zh-CN" altLang="en-US" sz="2800" smtClean="0"/>
              <a:t>）表格的内容：设置为宋体、</a:t>
            </a:r>
            <a:r>
              <a:rPr lang="en-US" altLang="zh-CN" sz="2800" smtClean="0"/>
              <a:t>13</a:t>
            </a:r>
            <a:r>
              <a:rPr lang="zh-CN" altLang="en-US" sz="2800" smtClean="0"/>
              <a:t>磅、加粗、黑色、行高</a:t>
            </a:r>
            <a:r>
              <a:rPr lang="en-US" altLang="zh-CN" sz="2800" smtClean="0"/>
              <a:t>18</a:t>
            </a:r>
            <a:r>
              <a:rPr lang="zh-CN" altLang="en-US" sz="2800" smtClean="0"/>
              <a:t>、列宽</a:t>
            </a:r>
            <a:r>
              <a:rPr lang="en-US" altLang="zh-CN" sz="2800" smtClean="0"/>
              <a:t>9</a:t>
            </a:r>
            <a:r>
              <a:rPr lang="zh-CN" altLang="en-US" sz="2800" smtClean="0"/>
              <a:t>、水平居中、垂直居中，奖金率的数字设置为百分比样式，除了奖金率以外的数字全部保留</a:t>
            </a:r>
            <a:r>
              <a:rPr lang="en-US" altLang="zh-CN" sz="2800" smtClean="0"/>
              <a:t>1</a:t>
            </a:r>
            <a:r>
              <a:rPr lang="zh-CN" altLang="en-US" sz="2800" smtClean="0"/>
              <a:t>位小数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2800" smtClean="0"/>
              <a:t>3</a:t>
            </a:r>
            <a:r>
              <a:rPr lang="zh-CN" altLang="en-US" sz="2800" smtClean="0"/>
              <a:t>）为表格的第一行、不同的部门行分别设置底纹，颜色自定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2800" smtClean="0"/>
              <a:t>4</a:t>
            </a:r>
            <a:r>
              <a:rPr lang="zh-CN" altLang="en-US" sz="2800" smtClean="0"/>
              <a:t>）添加表格的框线：外边框为双窄线，内部为实线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2800" smtClean="0"/>
              <a:t>5</a:t>
            </a:r>
            <a:r>
              <a:rPr lang="zh-CN" altLang="en-US" sz="2800" smtClean="0"/>
              <a:t>）给最后一列设置条件格式：当“奖金率”高于</a:t>
            </a:r>
            <a:r>
              <a:rPr lang="en-US" altLang="zh-CN" sz="2800" smtClean="0"/>
              <a:t>100%</a:t>
            </a:r>
            <a:r>
              <a:rPr lang="zh-CN" altLang="en-US" sz="2800" smtClean="0"/>
              <a:t>时，用红色突出显示，并显示对应的数据条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2800" smtClean="0"/>
              <a:t>6</a:t>
            </a:r>
            <a:r>
              <a:rPr lang="zh-CN" altLang="en-US" sz="2800" smtClean="0"/>
              <a:t>）重名命工作表标签：将</a:t>
            </a:r>
            <a:r>
              <a:rPr lang="en-US" altLang="zh-CN" sz="2800" smtClean="0"/>
              <a:t>Sheet1</a:t>
            </a:r>
            <a:r>
              <a:rPr lang="zh-CN" altLang="en-US" sz="2800" smtClean="0"/>
              <a:t>改名为“工资发放统计表”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5"/>
          <p:cNvSpPr>
            <a:spLocks noChangeArrowheads="1"/>
          </p:cNvSpPr>
          <p:nvPr/>
        </p:nvSpPr>
        <p:spPr bwMode="auto">
          <a:xfrm>
            <a:off x="260985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66563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66564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000250"/>
            <a:ext cx="828833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6758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zh-CN" altLang="en-US" smtClean="0"/>
              <a:t>实作</a:t>
            </a:r>
            <a:r>
              <a:rPr lang="en-US" altLang="zh-CN" smtClean="0"/>
              <a:t>9</a:t>
            </a:r>
            <a:r>
              <a:rPr lang="zh-CN" altLang="en-US" smtClean="0"/>
              <a:t>：“皮鞋销售统计表”格式化</a:t>
            </a:r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）表格的标题：将</a:t>
            </a:r>
            <a:r>
              <a:rPr lang="en-US" altLang="zh-CN" smtClean="0"/>
              <a:t>A1:G1</a:t>
            </a:r>
            <a:r>
              <a:rPr lang="zh-CN" altLang="en-US" smtClean="0"/>
              <a:t>单元格区域合并，设置为微软雅黑、</a:t>
            </a:r>
            <a:r>
              <a:rPr lang="en-US" altLang="zh-CN" smtClean="0"/>
              <a:t>20</a:t>
            </a:r>
            <a:r>
              <a:rPr lang="zh-CN" altLang="en-US" smtClean="0"/>
              <a:t>磅、居中、水绿色</a:t>
            </a:r>
          </a:p>
          <a:p>
            <a:pPr lvl="1" eaLnBrk="1" hangingPunct="1"/>
            <a:r>
              <a:rPr lang="en-US" altLang="zh-CN" smtClean="0"/>
              <a:t>2</a:t>
            </a:r>
            <a:r>
              <a:rPr lang="zh-CN" altLang="en-US" smtClean="0"/>
              <a:t>）表格的内容：套用表格格式（选择自己喜欢的样式）；给表格中所有的数字添加千位分隔符；自行调整表格行高和列宽</a:t>
            </a:r>
          </a:p>
          <a:p>
            <a:pPr lvl="1" eaLnBrk="1" hangingPunct="1"/>
            <a:r>
              <a:rPr lang="en-US" altLang="zh-CN" smtClean="0"/>
              <a:t>3</a:t>
            </a:r>
            <a:r>
              <a:rPr lang="zh-CN" altLang="en-US" smtClean="0"/>
              <a:t>）重命名工作表标签：将</a:t>
            </a:r>
            <a:r>
              <a:rPr lang="en-US" altLang="zh-CN" smtClean="0"/>
              <a:t>Sheet2</a:t>
            </a:r>
            <a:r>
              <a:rPr lang="zh-CN" altLang="en-US" smtClean="0"/>
              <a:t>改名为“皮鞋销售统计表”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5"/>
          <p:cNvSpPr>
            <a:spLocks noChangeArrowheads="1"/>
          </p:cNvSpPr>
          <p:nvPr/>
        </p:nvSpPr>
        <p:spPr bwMode="auto">
          <a:xfrm>
            <a:off x="2590800" y="28813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68611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68612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000250"/>
            <a:ext cx="82581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cs typeface="+mj-cs"/>
              </a:rPr>
              <a:t>本次课重点内容小结 </a:t>
            </a:r>
          </a:p>
        </p:txBody>
      </p:sp>
      <p:sp>
        <p:nvSpPr>
          <p:cNvPr id="6963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数据的输入方法、自动填充、修改、移动、复制、选择性粘贴和清除</a:t>
            </a:r>
            <a:endParaRPr lang="en-US" altLang="zh-CN" smtClean="0"/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设置数据的有效性</a:t>
            </a:r>
          </a:p>
          <a:p>
            <a:pPr eaLnBrk="1" hangingPunct="1"/>
            <a:r>
              <a:rPr lang="en-US" altLang="zh-CN" smtClean="0"/>
              <a:t>3.</a:t>
            </a:r>
            <a:r>
              <a:rPr lang="zh-CN" altLang="en-US" smtClean="0"/>
              <a:t>工作表的格式化方法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课外作业布置 </a:t>
            </a:r>
          </a:p>
        </p:txBody>
      </p:sp>
      <p:sp>
        <p:nvSpPr>
          <p:cNvPr id="706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第</a:t>
            </a:r>
            <a:r>
              <a:rPr lang="en-US" altLang="zh-CN" smtClean="0"/>
              <a:t>5</a:t>
            </a:r>
            <a:r>
              <a:rPr lang="zh-CN" altLang="en-US" smtClean="0"/>
              <a:t>章 实训</a:t>
            </a:r>
            <a:r>
              <a:rPr lang="en-US" altLang="zh-CN" smtClean="0"/>
              <a:t>3-5</a:t>
            </a:r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预习</a:t>
            </a:r>
            <a:r>
              <a:rPr lang="en-US" altLang="zh-CN" smtClean="0"/>
              <a:t>5.4 </a:t>
            </a:r>
            <a:r>
              <a:rPr lang="zh-CN" altLang="en-US" smtClean="0"/>
              <a:t>公式和函数的使用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第</a:t>
            </a:r>
            <a:r>
              <a:rPr lang="en-US" altLang="zh-CN" dirty="0" smtClean="0">
                <a:cs typeface="+mj-cs"/>
              </a:rPr>
              <a:t>3</a:t>
            </a:r>
            <a:r>
              <a:rPr lang="zh-CN" altLang="en-US" dirty="0" smtClean="0">
                <a:cs typeface="+mj-cs"/>
              </a:rPr>
              <a:t>讲  </a:t>
            </a:r>
            <a:r>
              <a:rPr altLang="zh-CN" dirty="0" smtClean="0">
                <a:cs typeface="+mj-cs"/>
              </a:rPr>
              <a:t>Excel</a:t>
            </a:r>
            <a:r>
              <a:rPr lang="zh-CN" dirty="0" smtClean="0">
                <a:cs typeface="+mj-cs"/>
              </a:rPr>
              <a:t>的公式和函数</a:t>
            </a:r>
            <a:r>
              <a:rPr lang="zh-CN" altLang="en-US" dirty="0" smtClean="0">
                <a:cs typeface="+mj-cs"/>
              </a:rPr>
              <a:t> </a:t>
            </a:r>
            <a:endParaRPr lang="zh-CN" altLang="en-US" dirty="0">
              <a:cs typeface="+mj-cs"/>
            </a:endParaRPr>
          </a:p>
        </p:txBody>
      </p:sp>
      <p:sp>
        <p:nvSpPr>
          <p:cNvPr id="71682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复习并导入新课 </a:t>
            </a:r>
          </a:p>
        </p:txBody>
      </p:sp>
      <p:sp>
        <p:nvSpPr>
          <p:cNvPr id="7270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zh-CN" altLang="en-US" smtClean="0"/>
              <a:t>提问：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当数据显示为一组“#”时，如何解决</a:t>
            </a:r>
            <a:r>
              <a:rPr lang="en-US" altLang="zh-CN" smtClean="0"/>
              <a:t>?</a:t>
            </a:r>
            <a:endParaRPr lang="zh-CN" altLang="en-US" smtClean="0"/>
          </a:p>
          <a:p>
            <a:pPr lvl="1" algn="just" eaLnBrk="1" hangingPunct="1">
              <a:lnSpc>
                <a:spcPct val="90000"/>
              </a:lnSpc>
            </a:pPr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在</a:t>
            </a:r>
            <a:r>
              <a:rPr lang="en-US" altLang="zh-CN" smtClean="0"/>
              <a:t>Excel</a:t>
            </a:r>
            <a:r>
              <a:rPr lang="zh-CN" altLang="en-US" smtClean="0"/>
              <a:t>中，如何将数值按3倍比例递增，演示操作</a:t>
            </a:r>
            <a:r>
              <a:rPr lang="en-US" altLang="zh-CN" smtClean="0"/>
              <a:t>?</a:t>
            </a:r>
            <a:endParaRPr lang="zh-CN" altLang="en-US" smtClean="0"/>
          </a:p>
          <a:p>
            <a:pPr lvl="1" algn="just" eaLnBrk="1" hangingPunct="1">
              <a:lnSpc>
                <a:spcPct val="90000"/>
              </a:lnSpc>
            </a:pPr>
            <a:r>
              <a:rPr lang="zh-CN" altLang="en-US" smtClean="0"/>
              <a:t>3</a:t>
            </a:r>
            <a:r>
              <a:rPr lang="en-US" altLang="zh-CN" smtClean="0"/>
              <a:t>.</a:t>
            </a:r>
            <a:r>
              <a:rPr lang="zh-CN" altLang="en-US" smtClean="0"/>
              <a:t>在</a:t>
            </a:r>
            <a:r>
              <a:rPr lang="en-US" altLang="zh-CN" smtClean="0"/>
              <a:t>Excel</a:t>
            </a:r>
            <a:r>
              <a:rPr lang="zh-CN" altLang="en-US" smtClean="0"/>
              <a:t>中，如何输入文本型数据、分数和日期</a:t>
            </a:r>
            <a:r>
              <a:rPr lang="en-US" altLang="zh-CN" smtClean="0"/>
              <a:t>/</a:t>
            </a:r>
            <a:r>
              <a:rPr lang="zh-CN" altLang="en-US" smtClean="0"/>
              <a:t>时间</a:t>
            </a:r>
            <a:r>
              <a:rPr lang="en-US" altLang="zh-CN" smtClean="0"/>
              <a:t>?</a:t>
            </a:r>
            <a:endParaRPr lang="zh-CN" altLang="en-US" smtClean="0"/>
          </a:p>
          <a:p>
            <a:pPr lvl="1" algn="just" eaLnBrk="1" hangingPunct="1">
              <a:lnSpc>
                <a:spcPct val="90000"/>
              </a:lnSpc>
            </a:pPr>
            <a:r>
              <a:rPr lang="zh-CN" altLang="en-US" smtClean="0"/>
              <a:t>4</a:t>
            </a:r>
            <a:r>
              <a:rPr lang="en-US" altLang="zh-CN" smtClean="0"/>
              <a:t>.</a:t>
            </a:r>
            <a:r>
              <a:rPr lang="zh-CN" altLang="en-US" smtClean="0"/>
              <a:t>在单元格中换行能够直接使用</a:t>
            </a:r>
            <a:r>
              <a:rPr lang="en-US" altLang="zh-CN" smtClean="0"/>
              <a:t>Enter</a:t>
            </a:r>
            <a:r>
              <a:rPr lang="zh-CN" altLang="en-US" smtClean="0"/>
              <a:t>键吗？如果不能，应该怎样操作</a:t>
            </a:r>
            <a:r>
              <a:rPr lang="en-US" altLang="zh-CN" smtClean="0"/>
              <a:t>?</a:t>
            </a:r>
            <a:r>
              <a:rPr lang="zh-CN" alt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2"/>
          <p:cNvSpPr>
            <a:spLocks noGrp="1"/>
          </p:cNvSpPr>
          <p:nvPr>
            <p:ph idx="1"/>
          </p:nvPr>
        </p:nvSpPr>
        <p:spPr>
          <a:xfrm>
            <a:off x="571500" y="1214438"/>
            <a:ext cx="8072438" cy="2071687"/>
          </a:xfrm>
        </p:spPr>
        <p:txBody>
          <a:bodyPr/>
          <a:lstStyle/>
          <a:p>
            <a:pPr algn="just" eaLnBrk="1" hangingPunct="1"/>
            <a:r>
              <a:rPr lang="zh-CN" altLang="en-US" smtClean="0"/>
              <a:t>实作2：认识</a:t>
            </a:r>
            <a:r>
              <a:rPr lang="en-US" altLang="zh-CN" smtClean="0"/>
              <a:t>Excel</a:t>
            </a:r>
            <a:r>
              <a:rPr lang="zh-CN" altLang="en-US" smtClean="0"/>
              <a:t>的窗口组成</a:t>
            </a:r>
          </a:p>
          <a:p>
            <a:pPr lvl="1" eaLnBrk="1" hangingPunct="1"/>
            <a:r>
              <a:rPr lang="zh-CN" altLang="en-US" smtClean="0"/>
              <a:t>1）认识标题栏、选项卡、功能区、名称框、编辑栏、工作簿、工作表、工作表标签、行标、列标、单元格 </a:t>
            </a:r>
          </a:p>
          <a:p>
            <a:pPr eaLnBrk="1" hangingPunct="1"/>
            <a:endParaRPr lang="zh-CN" altLang="en-US" smtClean="0"/>
          </a:p>
        </p:txBody>
      </p:sp>
      <p:pic>
        <p:nvPicPr>
          <p:cNvPr id="1843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3214688"/>
            <a:ext cx="674370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altLang="zh-CN" dirty="0" smtClean="0">
                <a:cs typeface="+mj-cs"/>
              </a:rPr>
              <a:t>5</a:t>
            </a:r>
            <a:r>
              <a:rPr lang="zh-CN" altLang="en-US" dirty="0" smtClean="0">
                <a:cs typeface="+mj-cs"/>
              </a:rPr>
              <a:t>.4 公式和函数的使用</a:t>
            </a:r>
            <a:br>
              <a:rPr lang="zh-CN" altLang="en-US" dirty="0" smtClean="0">
                <a:cs typeface="+mj-cs"/>
              </a:rPr>
            </a:br>
            <a:r>
              <a:rPr lang="zh-CN" altLang="en-US" dirty="0" smtClean="0">
                <a:cs typeface="+mj-cs"/>
              </a:rPr>
              <a:t>任务一：掌握公式的使用</a:t>
            </a:r>
          </a:p>
        </p:txBody>
      </p:sp>
      <p:sp>
        <p:nvSpPr>
          <p:cNvPr id="7373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公式的形式：=表达式，表达式由运算符、常量、单元格、函数、括号等组成。例：=</a:t>
            </a:r>
            <a:r>
              <a:rPr lang="en-US" altLang="zh-CN" smtClean="0"/>
              <a:t>A1*B1+100，=SUM（A2，B2）/3</a:t>
            </a:r>
          </a:p>
          <a:p>
            <a:pPr algn="just" eaLnBrk="1" hangingPunct="1"/>
            <a:r>
              <a:rPr lang="en-US" altLang="zh-CN" smtClean="0"/>
              <a:t>2.</a:t>
            </a:r>
            <a:r>
              <a:rPr lang="zh-CN" altLang="en-US" smtClean="0"/>
              <a:t>运算符</a:t>
            </a:r>
          </a:p>
          <a:p>
            <a:pPr lvl="1" eaLnBrk="1" hangingPunct="1"/>
            <a:r>
              <a:rPr lang="zh-CN" altLang="en-US" smtClean="0"/>
              <a:t>1）算术运算符：百分号“%”、乘方“^”、乘号“*”、除号“/”、加号“+”、减号“-” 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 algn="just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2）比较运算符：等号“=”、大于“&gt;”、小于“&lt;”、大于等于“&gt;=”、小于等于“&lt;=”、不等于“&lt;&gt;”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3）文本运算符：连接号“&amp;”，例如</a:t>
            </a:r>
            <a:r>
              <a:rPr lang="en-US" altLang="zh-CN" dirty="0" smtClean="0"/>
              <a:t>A11</a:t>
            </a:r>
            <a:r>
              <a:rPr lang="zh-CN" altLang="en-US" dirty="0" smtClean="0"/>
              <a:t>中的文本是“快乐”，</a:t>
            </a:r>
            <a:r>
              <a:rPr lang="en-US" altLang="zh-CN" dirty="0" smtClean="0"/>
              <a:t>B11</a:t>
            </a:r>
            <a:r>
              <a:rPr lang="zh-CN" altLang="en-US" dirty="0" smtClean="0"/>
              <a:t>中的文本是“十二月”，在</a:t>
            </a:r>
            <a:r>
              <a:rPr lang="en-US" altLang="zh-CN" dirty="0" smtClean="0"/>
              <a:t>F11</a:t>
            </a:r>
            <a:r>
              <a:rPr lang="zh-CN" altLang="en-US" dirty="0" smtClean="0"/>
              <a:t>中应用公式“=</a:t>
            </a:r>
            <a:r>
              <a:rPr lang="en-US" altLang="zh-CN" dirty="0" smtClean="0"/>
              <a:t>A11&amp;B11”，</a:t>
            </a:r>
            <a:r>
              <a:rPr lang="zh-CN" altLang="en-US" dirty="0" smtClean="0"/>
              <a:t>其结果为“快乐十二月”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4）引用运算符：逗号“，”、冒号“：”、空格“ ”，例如=</a:t>
            </a:r>
            <a:r>
              <a:rPr lang="en-US" altLang="zh-CN" dirty="0" smtClean="0"/>
              <a:t>SUM(A3，B3)，</a:t>
            </a:r>
            <a:r>
              <a:rPr lang="zh-CN" altLang="en-US" dirty="0" smtClean="0"/>
              <a:t>=</a:t>
            </a:r>
            <a:r>
              <a:rPr lang="en-US" altLang="zh-CN" dirty="0" smtClean="0"/>
              <a:t>SUM(A1：B4)，=AVERAGE(A1：B4，B5)</a:t>
            </a:r>
            <a:r>
              <a:rPr lang="zh-CN" altLang="en-US" dirty="0" smtClean="0"/>
              <a:t>，</a:t>
            </a:r>
            <a:r>
              <a:rPr lang="en-US" altLang="zh-CN" dirty="0" smtClean="0"/>
              <a:t>=AVERAGE</a:t>
            </a:r>
            <a:r>
              <a:rPr lang="en-US" dirty="0" smtClean="0"/>
              <a:t>(A1:D4 C2:E5)</a:t>
            </a:r>
            <a:r>
              <a:rPr lang="en-US" altLang="zh-CN" dirty="0" smtClean="0"/>
              <a:t> 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7577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实作1：输入公式</a:t>
            </a:r>
          </a:p>
          <a:p>
            <a:pPr lvl="2" algn="just" eaLnBrk="1" hangingPunct="1"/>
            <a:r>
              <a:rPr lang="zh-CN" altLang="en-US" smtClean="0"/>
              <a:t>选定要输入公式的单元格</a:t>
            </a:r>
          </a:p>
          <a:p>
            <a:pPr lvl="2" algn="just" eaLnBrk="1" hangingPunct="1"/>
            <a:r>
              <a:rPr lang="zh-CN" altLang="en-US" smtClean="0"/>
              <a:t>在单元格/编辑栏里输入公式</a:t>
            </a:r>
          </a:p>
          <a:p>
            <a:pPr lvl="2" algn="just" eaLnBrk="1" hangingPunct="1"/>
            <a:r>
              <a:rPr lang="zh-CN" altLang="en-US" smtClean="0"/>
              <a:t>输入完毕，按</a:t>
            </a:r>
            <a:r>
              <a:rPr lang="en-US" altLang="zh-CN" smtClean="0"/>
              <a:t>Enter</a:t>
            </a:r>
            <a:r>
              <a:rPr lang="zh-CN" altLang="en-US" smtClean="0"/>
              <a:t>键/   按钮 </a:t>
            </a:r>
          </a:p>
        </p:txBody>
      </p:sp>
      <p:pic>
        <p:nvPicPr>
          <p:cNvPr id="7577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3714750"/>
            <a:ext cx="2857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7680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实作2：复制公式</a:t>
            </a:r>
          </a:p>
          <a:p>
            <a:pPr lvl="2" algn="just" eaLnBrk="1" hangingPunct="1"/>
            <a:r>
              <a:rPr lang="zh-CN" altLang="en-US" smtClean="0"/>
              <a:t>选定公式所在的单元格，拖动填充柄</a:t>
            </a:r>
          </a:p>
          <a:p>
            <a:pPr eaLnBrk="1" hangingPunct="1"/>
            <a:r>
              <a:rPr lang="zh-CN" altLang="en-US" smtClean="0"/>
              <a:t>提问1：复制公式时，一般随着目标单元格的变化，公式中单元格的地址也跟着变化。如果要求复制公式时，公式中单元格的地址保持不变，应如何实现？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7782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 algn="just" eaLnBrk="1" hangingPunct="1"/>
            <a:r>
              <a:rPr lang="zh-CN" altLang="en-US" smtClean="0"/>
              <a:t>相对地址：复制公式时，随着目标单元格的变化，公式中单元格的地址也跟着变化，例如=</a:t>
            </a:r>
            <a:r>
              <a:rPr lang="en-US" altLang="zh-CN" smtClean="0"/>
              <a:t>A1+B1</a:t>
            </a:r>
          </a:p>
          <a:p>
            <a:pPr lvl="1" eaLnBrk="1" hangingPunct="1"/>
            <a:r>
              <a:rPr lang="zh-CN" altLang="en-US" smtClean="0"/>
              <a:t>绝对地址：复制公式时，单元格变化了，公式里单元格的地址保持不变，需在单元格地址前加上“$”符号，$</a:t>
            </a:r>
            <a:r>
              <a:rPr lang="en-US" altLang="zh-CN" smtClean="0"/>
              <a:t>A1、A$1、$A$1，</a:t>
            </a:r>
            <a:r>
              <a:rPr lang="zh-CN" altLang="en-US" smtClean="0"/>
              <a:t>例：=</a:t>
            </a:r>
            <a:r>
              <a:rPr lang="en-US" altLang="zh-CN" smtClean="0"/>
              <a:t>A1+</a:t>
            </a:r>
            <a:r>
              <a:rPr lang="zh-CN" altLang="en-US" smtClean="0"/>
              <a:t>$</a:t>
            </a:r>
            <a:r>
              <a:rPr lang="en-US" altLang="zh-CN" smtClean="0"/>
              <a:t>B$1</a:t>
            </a:r>
            <a:endParaRPr lang="zh-CN" altLang="en-US" smtClean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7885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3</a:t>
            </a:r>
            <a:r>
              <a:rPr lang="zh-CN" altLang="en-US" smtClean="0"/>
              <a:t>：使用名称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名称就是工作簿中某个范围的标识符，可使用名称来代替单元格引用，增强可读性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例如“</a:t>
            </a:r>
            <a:r>
              <a:rPr lang="en-US" altLang="zh-CN" smtClean="0"/>
              <a:t>=SUM(A1:B4)*C1</a:t>
            </a:r>
            <a:r>
              <a:rPr lang="zh-CN" altLang="en-US" smtClean="0"/>
              <a:t>”，给范围</a:t>
            </a:r>
            <a:r>
              <a:rPr lang="en-US" altLang="zh-CN" smtClean="0"/>
              <a:t>A1:B4</a:t>
            </a:r>
            <a:r>
              <a:rPr lang="zh-CN" altLang="en-US" smtClean="0"/>
              <a:t>取一个描述性的名称“销售总额”，给</a:t>
            </a:r>
            <a:r>
              <a:rPr lang="en-US" altLang="zh-CN" smtClean="0"/>
              <a:t>C1</a:t>
            </a:r>
            <a:r>
              <a:rPr lang="zh-CN" altLang="en-US" smtClean="0"/>
              <a:t>取名“单价”，并用名称重写公式“</a:t>
            </a:r>
            <a:r>
              <a:rPr lang="en-US" altLang="zh-CN" smtClean="0"/>
              <a:t>=SUM(</a:t>
            </a:r>
            <a:r>
              <a:rPr lang="zh-CN" altLang="en-US" smtClean="0"/>
              <a:t>销售总额</a:t>
            </a:r>
            <a:r>
              <a:rPr lang="en-US" altLang="zh-CN" smtClean="0"/>
              <a:t>)*</a:t>
            </a:r>
            <a:r>
              <a:rPr lang="zh-CN" altLang="en-US" smtClean="0"/>
              <a:t>单价”</a:t>
            </a:r>
            <a:endParaRPr lang="en-US" altLang="zh-CN" smtClean="0"/>
          </a:p>
          <a:p>
            <a:pPr lvl="2" algn="just" eaLnBrk="1" hangingPunct="1">
              <a:lnSpc>
                <a:spcPct val="85000"/>
              </a:lnSpc>
            </a:pPr>
            <a:r>
              <a:rPr lang="zh-CN" altLang="en-US" smtClean="0"/>
              <a:t>建立名称。单击“公式”选项卡，在“定义的名称”组中单击 </a:t>
            </a:r>
            <a:r>
              <a:rPr lang="en-US" altLang="en-US" smtClean="0"/>
              <a:t>    </a:t>
            </a:r>
            <a:r>
              <a:rPr lang="zh-CN" altLang="en-US" smtClean="0"/>
              <a:t>按钮</a:t>
            </a:r>
            <a:r>
              <a:rPr lang="en-US" altLang="zh-CN" smtClean="0"/>
              <a:t>……</a:t>
            </a:r>
          </a:p>
        </p:txBody>
      </p:sp>
      <p:pic>
        <p:nvPicPr>
          <p:cNvPr id="788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5857875"/>
            <a:ext cx="5715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任务二：掌握函数的使用</a:t>
            </a:r>
          </a:p>
        </p:txBody>
      </p:sp>
      <p:sp>
        <p:nvSpPr>
          <p:cNvPr id="7987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函数的形式：已经定义好的常用公式称为函数，函数名（参数1，参数2……） 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8089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：输入函数</a:t>
            </a:r>
          </a:p>
          <a:p>
            <a:pPr lvl="1" algn="just" eaLnBrk="1" hangingPunct="1">
              <a:spcBef>
                <a:spcPct val="0"/>
              </a:spcBef>
            </a:pPr>
            <a:r>
              <a:rPr lang="zh-CN" altLang="en-US" smtClean="0"/>
              <a:t>1）</a:t>
            </a:r>
            <a:r>
              <a:rPr lang="en-US" altLang="zh-CN" smtClean="0"/>
              <a:t>SUM</a:t>
            </a:r>
          </a:p>
          <a:p>
            <a:pPr lvl="1" algn="just" eaLnBrk="1" hangingPunct="1">
              <a:spcBef>
                <a:spcPct val="0"/>
              </a:spcBef>
            </a:pPr>
            <a:r>
              <a:rPr lang="en-US" altLang="zh-CN" smtClean="0"/>
              <a:t>2）AVERAGE</a:t>
            </a:r>
          </a:p>
          <a:p>
            <a:pPr lvl="1" algn="just" eaLnBrk="1" hangingPunct="1">
              <a:spcBef>
                <a:spcPct val="0"/>
              </a:spcBef>
            </a:pPr>
            <a:r>
              <a:rPr lang="en-US" altLang="zh-CN" smtClean="0"/>
              <a:t>3）MAX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/>
              <a:t>4）MIN 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mtClean="0"/>
              <a:t>5</a:t>
            </a:r>
            <a:r>
              <a:rPr lang="zh-CN" altLang="en-US" smtClean="0"/>
              <a:t>）</a:t>
            </a:r>
            <a:r>
              <a:rPr lang="en-US" altLang="zh-CN" smtClean="0"/>
              <a:t>COUNTIF</a:t>
            </a:r>
          </a:p>
          <a:p>
            <a:pPr lvl="2" algn="just" eaLnBrk="1" hangingPunct="1">
              <a:spcBef>
                <a:spcPct val="0"/>
              </a:spcBef>
            </a:pPr>
            <a:r>
              <a:rPr lang="zh-CN" altLang="en-US" smtClean="0"/>
              <a:t>选定要输入函数的单元格</a:t>
            </a:r>
          </a:p>
          <a:p>
            <a:pPr lvl="2" algn="just" eaLnBrk="1" hangingPunct="1">
              <a:spcBef>
                <a:spcPct val="0"/>
              </a:spcBef>
            </a:pPr>
            <a:r>
              <a:rPr lang="zh-CN" altLang="en-US" smtClean="0"/>
              <a:t>单击编辑栏的  按钮，弹出函数编辑界面，选定函数名，单击   按钮设置函数参数</a:t>
            </a:r>
            <a:r>
              <a:rPr lang="en-US" altLang="zh-CN" smtClean="0"/>
              <a:t>……</a:t>
            </a:r>
          </a:p>
          <a:p>
            <a:pPr lvl="1" eaLnBrk="1" hangingPunct="1"/>
            <a:endParaRPr lang="zh-CN" altLang="en-US" smtClean="0"/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528637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5786438"/>
            <a:ext cx="3571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8192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实作</a:t>
            </a:r>
            <a:r>
              <a:rPr lang="en-US" altLang="zh-CN" smtClean="0"/>
              <a:t>2</a:t>
            </a:r>
            <a:r>
              <a:rPr lang="zh-CN" altLang="en-US" smtClean="0"/>
              <a:t>：复制函数</a:t>
            </a:r>
          </a:p>
          <a:p>
            <a:pPr lvl="2" algn="just" eaLnBrk="1" hangingPunct="1">
              <a:lnSpc>
                <a:spcPct val="85000"/>
              </a:lnSpc>
            </a:pPr>
            <a:r>
              <a:rPr lang="zh-CN" altLang="en-US" smtClean="0"/>
              <a:t>选定函数所在的单元格，拖动填充柄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任务三：综合应用公式和函数</a:t>
            </a:r>
            <a:endParaRPr lang="zh-CN" altLang="en-US" dirty="0">
              <a:cs typeface="+mj-cs"/>
            </a:endParaRPr>
          </a:p>
        </p:txBody>
      </p:sp>
      <p:sp>
        <p:nvSpPr>
          <p:cNvPr id="829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：工作表的数据统计</a:t>
            </a:r>
          </a:p>
        </p:txBody>
      </p:sp>
      <p:pic>
        <p:nvPicPr>
          <p:cNvPr id="8294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571750"/>
            <a:ext cx="8715375" cy="343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 algn="just" eaLnBrk="1" hangingPunct="1"/>
            <a:r>
              <a:rPr lang="zh-CN" altLang="en-US" smtClean="0"/>
              <a:t>工作簿就是一个</a:t>
            </a:r>
            <a:r>
              <a:rPr lang="en-US" altLang="zh-CN" smtClean="0"/>
              <a:t>Excel</a:t>
            </a:r>
            <a:r>
              <a:rPr lang="zh-CN" altLang="en-US" smtClean="0"/>
              <a:t>文件，扩展名为“.</a:t>
            </a:r>
            <a:r>
              <a:rPr lang="en-US" altLang="zh-CN" smtClean="0"/>
              <a:t>xlsx”</a:t>
            </a:r>
          </a:p>
          <a:p>
            <a:pPr lvl="1" algn="just" eaLnBrk="1" hangingPunct="1"/>
            <a:r>
              <a:rPr lang="zh-CN" altLang="en-US" smtClean="0"/>
              <a:t>默认情况下，新建的工作簿包含三张工作表，分别为“</a:t>
            </a:r>
            <a:r>
              <a:rPr lang="en-US" altLang="zh-CN" smtClean="0"/>
              <a:t>Sheet1”、“Sheet2”、“Sheet3”</a:t>
            </a:r>
          </a:p>
          <a:p>
            <a:pPr lvl="1" algn="just" eaLnBrk="1" hangingPunct="1"/>
            <a:r>
              <a:rPr lang="zh-CN" altLang="en-US" smtClean="0"/>
              <a:t>工作簿和工作表的关系就像日常生活中的帐本和帐单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 algn="just" eaLnBrk="1" hangingPunct="1">
              <a:lnSpc>
                <a:spcPct val="90000"/>
              </a:lnSpc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）将“</a:t>
            </a:r>
            <a:r>
              <a:rPr lang="en-US" altLang="zh-CN" dirty="0" smtClean="0"/>
              <a:t>Sheet1”</a:t>
            </a:r>
            <a:r>
              <a:rPr lang="zh-CN" altLang="en-US" dirty="0" smtClean="0"/>
              <a:t>改名为“招生人数情况表”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altLang="zh-CN" dirty="0" smtClean="0"/>
              <a:t>2</a:t>
            </a:r>
            <a:r>
              <a:rPr lang="zh-CN" altLang="en-US" dirty="0" smtClean="0"/>
              <a:t>）按图</a:t>
            </a:r>
            <a:r>
              <a:rPr lang="en-US" altLang="zh-CN" dirty="0" smtClean="0"/>
              <a:t>5-43</a:t>
            </a:r>
            <a:r>
              <a:rPr lang="zh-CN" altLang="en-US" dirty="0" smtClean="0"/>
              <a:t>所示表格中的格式进行设置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/>
              <a:t>3</a:t>
            </a:r>
            <a:r>
              <a:rPr lang="zh-CN" altLang="en-US" dirty="0" smtClean="0"/>
              <a:t>）计算总人数、平均人数、增长比例（增长比例</a:t>
            </a:r>
            <a:r>
              <a:rPr lang="en-US" altLang="zh-CN" dirty="0" smtClean="0"/>
              <a:t>=(</a:t>
            </a:r>
            <a:r>
              <a:rPr lang="zh-CN" altLang="en-US" dirty="0" smtClean="0"/>
              <a:t>今年人数</a:t>
            </a:r>
            <a:r>
              <a:rPr lang="en-US" altLang="zh-CN" dirty="0" smtClean="0"/>
              <a:t>-</a:t>
            </a:r>
            <a:r>
              <a:rPr lang="zh-CN" altLang="en-US" dirty="0" smtClean="0"/>
              <a:t>去年人数</a:t>
            </a:r>
            <a:r>
              <a:rPr lang="en-US" altLang="zh-CN" dirty="0" smtClean="0"/>
              <a:t>)/</a:t>
            </a:r>
            <a:r>
              <a:rPr lang="zh-CN" altLang="en-US" dirty="0" smtClean="0"/>
              <a:t>今年人数）、最多人数、最少人数，计算结果全部保留</a:t>
            </a:r>
            <a:r>
              <a:rPr lang="en-US" altLang="zh-CN" dirty="0" smtClean="0"/>
              <a:t>2</a:t>
            </a:r>
            <a:r>
              <a:rPr lang="zh-CN" altLang="en-US" dirty="0" smtClean="0"/>
              <a:t>位小数</a:t>
            </a:r>
          </a:p>
          <a:p>
            <a:pPr lvl="1" eaLnBrk="1" hangingPunct="1">
              <a:defRPr/>
            </a:pPr>
            <a:r>
              <a:rPr lang="en-US" altLang="zh-CN" dirty="0" smtClean="0"/>
              <a:t>4</a:t>
            </a:r>
            <a:r>
              <a:rPr lang="zh-CN" altLang="en-US" dirty="0" smtClean="0"/>
              <a:t>）统计今年人数超过</a:t>
            </a:r>
            <a:r>
              <a:rPr lang="en-US" altLang="zh-CN" dirty="0" smtClean="0"/>
              <a:t>10000</a:t>
            </a:r>
            <a:r>
              <a:rPr lang="zh-CN" altLang="en-US" dirty="0" smtClean="0"/>
              <a:t>的专业个数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/>
              <a:t>5</a:t>
            </a:r>
            <a:r>
              <a:rPr lang="zh-CN" altLang="en-US" dirty="0" smtClean="0"/>
              <a:t>）将此工作簿命名为“数据统计示例.</a:t>
            </a:r>
            <a:r>
              <a:rPr lang="en-US" altLang="zh-CN" dirty="0" err="1" smtClean="0"/>
              <a:t>xlsx</a:t>
            </a:r>
            <a:r>
              <a:rPr lang="en-US" altLang="zh-CN" dirty="0" smtClean="0"/>
              <a:t>”，</a:t>
            </a:r>
            <a:r>
              <a:rPr lang="zh-CN" altLang="en-US" dirty="0" smtClean="0"/>
              <a:t>保存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zh-CN" altLang="en-US" dirty="0" smtClean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本次课重点内容小结 </a:t>
            </a:r>
          </a:p>
        </p:txBody>
      </p:sp>
      <p:sp>
        <p:nvSpPr>
          <p:cNvPr id="8499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公式的使用和复制</a:t>
            </a:r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求和、平均值、最大值、最小值和计数函数的使用</a:t>
            </a:r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cs typeface="+mj-cs"/>
              </a:rPr>
              <a:t>课外作业布置 </a:t>
            </a:r>
          </a:p>
        </p:txBody>
      </p:sp>
      <p:sp>
        <p:nvSpPr>
          <p:cNvPr id="860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第</a:t>
            </a:r>
            <a:r>
              <a:rPr lang="en-US" altLang="zh-CN" smtClean="0"/>
              <a:t>5</a:t>
            </a:r>
            <a:r>
              <a:rPr lang="zh-CN" altLang="en-US" smtClean="0"/>
              <a:t>章 实训</a:t>
            </a:r>
            <a:r>
              <a:rPr lang="en-US" altLang="zh-CN" smtClean="0"/>
              <a:t>6</a:t>
            </a:r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预习</a:t>
            </a:r>
            <a:r>
              <a:rPr lang="en-US" altLang="zh-CN" smtClean="0"/>
              <a:t>5.5 </a:t>
            </a:r>
            <a:r>
              <a:rPr lang="zh-CN" altLang="en-US" smtClean="0"/>
              <a:t>图表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第</a:t>
            </a:r>
            <a:r>
              <a:rPr lang="en-US" altLang="zh-CN" dirty="0" smtClean="0">
                <a:cs typeface="+mj-cs"/>
              </a:rPr>
              <a:t>4</a:t>
            </a:r>
            <a:r>
              <a:rPr lang="zh-CN" altLang="en-US" dirty="0" smtClean="0">
                <a:cs typeface="+mj-cs"/>
              </a:rPr>
              <a:t>讲  </a:t>
            </a:r>
            <a:r>
              <a:rPr altLang="zh-CN" dirty="0" smtClean="0">
                <a:cs typeface="+mj-cs"/>
              </a:rPr>
              <a:t>Excel</a:t>
            </a:r>
            <a:r>
              <a:rPr lang="zh-CN" dirty="0" smtClean="0">
                <a:cs typeface="+mj-cs"/>
              </a:rPr>
              <a:t>的图表</a:t>
            </a:r>
            <a:endParaRPr lang="zh-CN" altLang="en-US" dirty="0">
              <a:cs typeface="+mj-cs"/>
            </a:endParaRPr>
          </a:p>
        </p:txBody>
      </p:sp>
      <p:sp>
        <p:nvSpPr>
          <p:cNvPr id="87042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复习并导入新课 </a:t>
            </a:r>
          </a:p>
        </p:txBody>
      </p:sp>
      <p:sp>
        <p:nvSpPr>
          <p:cNvPr id="8806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提问：</a:t>
            </a:r>
          </a:p>
          <a:p>
            <a:pPr lvl="1" eaLnBrk="1" hangingPunct="1"/>
            <a:r>
              <a:rPr lang="en-US" altLang="zh-CN" smtClean="0"/>
              <a:t>1.</a:t>
            </a:r>
            <a:r>
              <a:rPr lang="zh-CN" altLang="en-US" smtClean="0"/>
              <a:t>公式和函数的运算符有哪几种？</a:t>
            </a:r>
          </a:p>
          <a:p>
            <a:pPr lvl="1" eaLnBrk="1" hangingPunct="1"/>
            <a:r>
              <a:rPr lang="en-US" altLang="zh-CN" smtClean="0"/>
              <a:t>2.</a:t>
            </a:r>
            <a:r>
              <a:rPr lang="zh-CN" altLang="en-US" smtClean="0"/>
              <a:t>相对地址和绝对地址的特点是什么？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altLang="zh-CN" dirty="0" smtClean="0">
                <a:cs typeface="+mj-cs"/>
              </a:rPr>
              <a:t>5</a:t>
            </a:r>
            <a:r>
              <a:rPr lang="zh-CN" altLang="en-US" dirty="0" smtClean="0">
                <a:cs typeface="+mj-cs"/>
              </a:rPr>
              <a:t>.5 图表</a:t>
            </a:r>
            <a:br>
              <a:rPr lang="zh-CN" altLang="en-US" dirty="0" smtClean="0">
                <a:cs typeface="+mj-cs"/>
              </a:rPr>
            </a:br>
            <a:r>
              <a:rPr lang="zh-CN" altLang="en-US" dirty="0" smtClean="0">
                <a:cs typeface="+mj-cs"/>
              </a:rPr>
              <a:t>任务一：掌握</a:t>
            </a:r>
            <a:r>
              <a:rPr lang="en-US" altLang="zh-CN" dirty="0" smtClean="0">
                <a:cs typeface="+mj-cs"/>
              </a:rPr>
              <a:t>Excel</a:t>
            </a:r>
            <a:r>
              <a:rPr lang="zh-CN" altLang="en-US" dirty="0" smtClean="0">
                <a:cs typeface="+mj-cs"/>
              </a:rPr>
              <a:t>的图表创建 </a:t>
            </a:r>
          </a:p>
        </p:txBody>
      </p:sp>
      <p:sp>
        <p:nvSpPr>
          <p:cNvPr id="8909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：创建图表</a:t>
            </a:r>
            <a:endParaRPr lang="en-US" altLang="zh-CN" smtClean="0"/>
          </a:p>
          <a:p>
            <a:pPr lvl="1" algn="just" eaLnBrk="1" hangingPunct="1"/>
            <a:r>
              <a:rPr lang="en-US" altLang="zh-CN" smtClean="0"/>
              <a:t>1</a:t>
            </a:r>
            <a:r>
              <a:rPr lang="zh-CN" altLang="en-US" smtClean="0"/>
              <a:t>）选择皮鞋销售统计表的“地区”、“北京”、“上海”、“重庆”、“天津”</a:t>
            </a:r>
            <a:r>
              <a:rPr lang="en-US" altLang="zh-CN" smtClean="0"/>
              <a:t>5</a:t>
            </a:r>
            <a:r>
              <a:rPr lang="zh-CN" altLang="en-US" smtClean="0"/>
              <a:t>列内容（不包括“合计”和“平均销量”），建立簇状圆锥图</a:t>
            </a:r>
            <a:endParaRPr lang="en-US" altLang="zh-CN" smtClean="0"/>
          </a:p>
          <a:p>
            <a:pPr lvl="2" algn="just" eaLnBrk="1" hangingPunct="1"/>
            <a:r>
              <a:rPr lang="zh-CN" altLang="en-US" smtClean="0"/>
              <a:t>选定要创建图表的单元格区域</a:t>
            </a:r>
            <a:endParaRPr lang="en-US" altLang="zh-CN" smtClean="0"/>
          </a:p>
          <a:p>
            <a:pPr lvl="2" algn="just" eaLnBrk="1" hangingPunct="1"/>
            <a:r>
              <a:rPr lang="zh-CN" altLang="en-US" smtClean="0"/>
              <a:t>单击“插入”选项卡，在“图表”组中选定需要的图表类型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任务二：掌握</a:t>
            </a:r>
            <a:r>
              <a:rPr lang="en-US" altLang="zh-CN" dirty="0" smtClean="0">
                <a:cs typeface="+mj-cs"/>
              </a:rPr>
              <a:t>Excel</a:t>
            </a:r>
            <a:r>
              <a:rPr lang="zh-CN" altLang="en-US" dirty="0" smtClean="0">
                <a:cs typeface="+mj-cs"/>
              </a:rPr>
              <a:t>的图表编辑</a:t>
            </a:r>
            <a:r>
              <a:rPr lang="en-US" altLang="zh-CN" dirty="0" smtClean="0">
                <a:cs typeface="+mj-cs"/>
              </a:rPr>
              <a:t/>
            </a:r>
            <a:br>
              <a:rPr lang="en-US" altLang="zh-CN" dirty="0" smtClean="0">
                <a:cs typeface="+mj-cs"/>
              </a:rPr>
            </a:br>
            <a:r>
              <a:rPr lang="en-US" altLang="zh-CN" dirty="0" smtClean="0">
                <a:cs typeface="+mj-cs"/>
              </a:rPr>
              <a:t>          </a:t>
            </a:r>
            <a:r>
              <a:rPr lang="zh-CN" altLang="en-US" dirty="0" smtClean="0">
                <a:cs typeface="+mj-cs"/>
              </a:rPr>
              <a:t>和格式化 </a:t>
            </a:r>
          </a:p>
        </p:txBody>
      </p:sp>
      <p:sp>
        <p:nvSpPr>
          <p:cNvPr id="90114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90115" name="Rectangle 5"/>
          <p:cNvSpPr>
            <a:spLocks noChangeArrowheads="1"/>
          </p:cNvSpPr>
          <p:nvPr/>
        </p:nvSpPr>
        <p:spPr bwMode="auto">
          <a:xfrm>
            <a:off x="2690813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011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50"/>
            <a:ext cx="91440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911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：图表编辑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）系列产生在行（即水平轴标签为“北京、上海、重庆、天津”）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单击“图表区”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单击“图表工具”→“设计”选项卡，在“数据”组中单击</a:t>
            </a:r>
            <a:r>
              <a:rPr lang="en-US" altLang="en-US" smtClean="0"/>
              <a:t>     </a:t>
            </a:r>
            <a:r>
              <a:rPr lang="zh-CN" altLang="en-US" smtClean="0"/>
              <a:t>按钮，可改变数据的方向</a:t>
            </a:r>
          </a:p>
        </p:txBody>
      </p:sp>
      <p:pic>
        <p:nvPicPr>
          <p:cNvPr id="911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4643438"/>
            <a:ext cx="6937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54275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1" eaLnBrk="1" hangingPunct="1">
              <a:defRPr/>
            </a:pPr>
            <a:r>
              <a:rPr lang="en-US" altLang="zh-CN" dirty="0" smtClean="0"/>
              <a:t>2</a:t>
            </a:r>
            <a:r>
              <a:rPr lang="zh-CN" altLang="en-US" dirty="0" smtClean="0"/>
              <a:t>）图表标题为“四城市皮鞋销售情况统计”，分类轴标题为“直辖市”，数值轴标题为“销售量”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单击“图表区”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单击“图表工具”→“布局”选项卡，在“标签”组中单击 </a:t>
            </a:r>
            <a:r>
              <a:rPr lang="en-US" altLang="en-US" dirty="0" smtClean="0"/>
              <a:t>   </a:t>
            </a:r>
            <a:r>
              <a:rPr lang="zh-CN" altLang="en-US" dirty="0" smtClean="0"/>
              <a:t>“图表标题”按钮</a:t>
            </a:r>
            <a:r>
              <a:rPr lang="en-US" altLang="zh-CN" dirty="0" smtClean="0"/>
              <a:t>……</a:t>
            </a:r>
          </a:p>
          <a:p>
            <a:pPr lvl="2" eaLnBrk="1" hangingPunct="1">
              <a:defRPr/>
            </a:pPr>
            <a:r>
              <a:rPr lang="zh-CN" altLang="en-US" dirty="0" smtClean="0"/>
              <a:t>单击“图表工具”→“布局”选项卡，在“标签”组中单击 </a:t>
            </a:r>
            <a:r>
              <a:rPr lang="en-US" altLang="en-US" dirty="0" smtClean="0"/>
              <a:t>  </a:t>
            </a:r>
            <a:r>
              <a:rPr lang="zh-CN" altLang="en-US" dirty="0" smtClean="0"/>
              <a:t>“坐标轴标题”按钮→“主要横坐标轴标题”</a:t>
            </a:r>
            <a:r>
              <a:rPr lang="en-US" altLang="zh-CN" dirty="0" smtClean="0"/>
              <a:t>/</a:t>
            </a:r>
            <a:r>
              <a:rPr lang="zh-CN" altLang="en-US" dirty="0" smtClean="0"/>
              <a:t>“主要纵坐标轴标题”</a:t>
            </a:r>
            <a:r>
              <a:rPr lang="en-US" altLang="zh-CN" dirty="0" smtClean="0"/>
              <a:t>……</a:t>
            </a:r>
            <a:endParaRPr lang="zh-CN" altLang="en-US" dirty="0" smtClean="0"/>
          </a:p>
        </p:txBody>
      </p:sp>
      <p:pic>
        <p:nvPicPr>
          <p:cNvPr id="921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4286250"/>
            <a:ext cx="5222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5" y="5143500"/>
            <a:ext cx="500063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55298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 eaLnBrk="1" hangingPunct="1">
              <a:defRPr/>
            </a:pPr>
            <a:r>
              <a:rPr lang="en-US" altLang="zh-CN" dirty="0" smtClean="0"/>
              <a:t>3</a:t>
            </a:r>
            <a:r>
              <a:rPr lang="zh-CN" altLang="en-US" dirty="0" smtClean="0"/>
              <a:t>）将图表嵌入到皮鞋销售统计表的</a:t>
            </a:r>
            <a:r>
              <a:rPr lang="en-US" altLang="zh-CN" dirty="0" smtClean="0"/>
              <a:t>F1:K20</a:t>
            </a:r>
            <a:r>
              <a:rPr lang="zh-CN" altLang="en-US" dirty="0" smtClean="0"/>
              <a:t>单元格区域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单击“图表区”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单击“图表工具”→“设计”选项卡，在“位置”组中单击</a:t>
            </a:r>
            <a:r>
              <a:rPr lang="en-US" altLang="en-US" dirty="0" smtClean="0"/>
              <a:t>   </a:t>
            </a:r>
            <a:r>
              <a:rPr lang="zh-CN" altLang="en-US" dirty="0" smtClean="0"/>
              <a:t>“移动图表”按钮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选择“新工作表”，是在工作表之外建立独立的图表作为特殊的工作表，称为“图表工作表”；选择“对象位于”，是建立嵌入式图表，即建立置于工作表中的图表对象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直接拖动即可实现图表的移动，用鼠标拖动图表边界的“控制柄”，可改变图表的大小</a:t>
            </a:r>
          </a:p>
        </p:txBody>
      </p:sp>
      <p:pic>
        <p:nvPicPr>
          <p:cNvPr id="931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3500438"/>
            <a:ext cx="32226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3</a:t>
            </a:r>
            <a:r>
              <a:rPr lang="zh-CN" altLang="en-US" smtClean="0"/>
              <a:t>：认识</a:t>
            </a:r>
            <a:r>
              <a:rPr lang="en-US" altLang="zh-CN" smtClean="0"/>
              <a:t>Excel</a:t>
            </a:r>
            <a:r>
              <a:rPr lang="zh-CN" altLang="en-US" smtClean="0"/>
              <a:t>的视图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普通视图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页面视图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分页预览视图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全屏视图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自定义视图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单击“视图”选项卡，在“工作簿视图”组中单击对应的按钮，切换视图</a:t>
            </a:r>
            <a:r>
              <a:rPr lang="en-US" altLang="zh-CN" smtClean="0"/>
              <a:t>……</a:t>
            </a:r>
          </a:p>
          <a:p>
            <a:pPr lvl="2"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 eaLnBrk="1" hangingPunct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：图表格式化</a:t>
            </a:r>
            <a:endParaRPr lang="en-US" altLang="zh-CN" dirty="0" smtClean="0"/>
          </a:p>
          <a:p>
            <a:pPr lvl="1" algn="just" eaLnBrk="1" hangingPunct="1"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）参照图</a:t>
            </a:r>
            <a:r>
              <a:rPr lang="en-US" altLang="zh-CN" dirty="0" smtClean="0"/>
              <a:t>5-51</a:t>
            </a:r>
            <a:r>
              <a:rPr lang="zh-CN" altLang="en-US" dirty="0" smtClean="0"/>
              <a:t>所示设置图表格式</a:t>
            </a:r>
            <a:endParaRPr lang="en-US" altLang="zh-CN" dirty="0" smtClean="0"/>
          </a:p>
          <a:p>
            <a:pPr lvl="2" algn="just" eaLnBrk="1" hangingPunct="1">
              <a:defRPr/>
            </a:pPr>
            <a:r>
              <a:rPr lang="zh-CN" altLang="en-US" dirty="0" smtClean="0"/>
              <a:t>方法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：右击要设置格式的图表项，在弹出菜单中单击“设置图表项格式”命令，设置填充、边框颜色、边框样式、阴影、三维格式等</a:t>
            </a:r>
            <a:endParaRPr lang="en-US" altLang="zh-CN" dirty="0" smtClean="0"/>
          </a:p>
          <a:p>
            <a:pPr lvl="2" algn="just" eaLnBrk="1" hangingPunct="1">
              <a:defRPr/>
            </a:pPr>
            <a:r>
              <a:rPr lang="zh-CN" altLang="en-US" dirty="0" smtClean="0"/>
              <a:t>方法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：选定要设置格式的图表项，单击“图表工具”→“格式”选项卡，在“形状样式”和“艺术字样式”组中提供了几十种预先定义的样式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57346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2000250"/>
            <a:ext cx="8072438" cy="4286250"/>
          </a:xfrm>
        </p:spPr>
        <p:txBody>
          <a:bodyPr>
            <a:normAutofit fontScale="70000" lnSpcReduction="20000"/>
          </a:bodyPr>
          <a:lstStyle/>
          <a:p>
            <a:pPr algn="just" eaLnBrk="1" hangingPunct="1">
              <a:lnSpc>
                <a:spcPct val="120000"/>
              </a:lnSpc>
              <a:spcBef>
                <a:spcPts val="400"/>
              </a:spcBef>
              <a:defRPr/>
            </a:pPr>
            <a:r>
              <a:rPr lang="zh-CN" altLang="en-US" sz="4300" dirty="0" smtClean="0"/>
              <a:t>实作</a:t>
            </a:r>
            <a:r>
              <a:rPr lang="en-US" altLang="zh-CN" sz="4300" dirty="0" smtClean="0"/>
              <a:t>3</a:t>
            </a:r>
            <a:r>
              <a:rPr lang="zh-CN" altLang="en-US" sz="4300" dirty="0" smtClean="0"/>
              <a:t>：综合应用</a:t>
            </a:r>
          </a:p>
          <a:p>
            <a:pPr lvl="1" algn="just" eaLnBrk="1" hangingPunct="1">
              <a:lnSpc>
                <a:spcPct val="120000"/>
              </a:lnSpc>
              <a:spcBef>
                <a:spcPts val="200"/>
              </a:spcBef>
              <a:defRPr/>
            </a:pPr>
            <a:r>
              <a:rPr lang="en-US" altLang="zh-CN" sz="3400" dirty="0" smtClean="0"/>
              <a:t>1</a:t>
            </a:r>
            <a:r>
              <a:rPr lang="zh-CN" altLang="en-US" sz="3400" dirty="0" smtClean="0"/>
              <a:t>）选择</a:t>
            </a:r>
            <a:r>
              <a:rPr lang="en-US" altLang="zh-CN" sz="3400" dirty="0" smtClean="0"/>
              <a:t>Sheet2</a:t>
            </a:r>
            <a:r>
              <a:rPr lang="zh-CN" altLang="en-US" sz="3400" dirty="0" smtClean="0"/>
              <a:t>的“姓名”、“</a:t>
            </a:r>
            <a:r>
              <a:rPr lang="en-US" altLang="zh-CN" sz="3400" dirty="0" smtClean="0"/>
              <a:t>C</a:t>
            </a:r>
            <a:r>
              <a:rPr lang="zh-CN" altLang="en-US" sz="3400" dirty="0" smtClean="0"/>
              <a:t>语言”、“数据结构”和“英语”</a:t>
            </a:r>
            <a:r>
              <a:rPr lang="en-US" altLang="zh-CN" sz="3400" dirty="0" smtClean="0"/>
              <a:t>4</a:t>
            </a:r>
            <a:r>
              <a:rPr lang="zh-CN" altLang="en-US" sz="3400" dirty="0" smtClean="0"/>
              <a:t>列内容，建立带数据标记的折线图，系列产生在列（即水平轴标签为姓名），图表标题为“学生成绩图一”，并将其嵌入到</a:t>
            </a:r>
            <a:r>
              <a:rPr lang="en-US" altLang="zh-CN" sz="3400" dirty="0" smtClean="0"/>
              <a:t>Sheet2</a:t>
            </a:r>
            <a:r>
              <a:rPr lang="zh-CN" altLang="en-US" sz="3400" dirty="0" smtClean="0"/>
              <a:t>的</a:t>
            </a:r>
            <a:r>
              <a:rPr lang="en-US" altLang="zh-CN" sz="3400" dirty="0" smtClean="0"/>
              <a:t>A11</a:t>
            </a:r>
            <a:r>
              <a:rPr lang="zh-CN" altLang="en-US" sz="3400" dirty="0" smtClean="0"/>
              <a:t>：</a:t>
            </a:r>
            <a:r>
              <a:rPr lang="en-US" altLang="zh-CN" sz="3400" dirty="0" smtClean="0"/>
              <a:t>D19</a:t>
            </a:r>
            <a:r>
              <a:rPr lang="zh-CN" altLang="en-US" sz="3400" dirty="0" smtClean="0"/>
              <a:t>单元格区域 </a:t>
            </a:r>
          </a:p>
          <a:p>
            <a:pPr lvl="1" eaLnBrk="1" hangingPunct="1">
              <a:lnSpc>
                <a:spcPct val="120000"/>
              </a:lnSpc>
              <a:spcBef>
                <a:spcPts val="200"/>
              </a:spcBef>
              <a:defRPr/>
            </a:pPr>
            <a:r>
              <a:rPr lang="en-US" altLang="zh-CN" sz="3400" dirty="0" smtClean="0"/>
              <a:t>2</a:t>
            </a:r>
            <a:r>
              <a:rPr lang="zh-CN" altLang="en-US" sz="3400" dirty="0" smtClean="0"/>
              <a:t>）选择</a:t>
            </a:r>
            <a:r>
              <a:rPr lang="en-US" altLang="zh-CN" sz="3400" dirty="0" smtClean="0"/>
              <a:t>Sheet2</a:t>
            </a:r>
            <a:r>
              <a:rPr lang="zh-CN" altLang="en-US" sz="3400" dirty="0" smtClean="0"/>
              <a:t>中李晓的“姓名”、“组成原理”、“</a:t>
            </a:r>
            <a:r>
              <a:rPr lang="en-US" altLang="zh-CN" sz="3400" dirty="0" smtClean="0"/>
              <a:t>C</a:t>
            </a:r>
            <a:r>
              <a:rPr lang="zh-CN" altLang="en-US" sz="3400" dirty="0" smtClean="0"/>
              <a:t>语言”、“数据结构”、“软件工程”、“英语”</a:t>
            </a:r>
            <a:r>
              <a:rPr lang="en-US" altLang="zh-CN" sz="3400" dirty="0" smtClean="0"/>
              <a:t>6</a:t>
            </a:r>
            <a:r>
              <a:rPr lang="zh-CN" altLang="en-US" sz="3400" dirty="0" smtClean="0"/>
              <a:t>列内容，建立分离型三维饼图，系列产生在行，图表标题为“学生成绩图二”，并将其嵌入到</a:t>
            </a:r>
            <a:r>
              <a:rPr lang="en-US" altLang="zh-CN" sz="3400" dirty="0" smtClean="0"/>
              <a:t>Sheet2</a:t>
            </a:r>
            <a:r>
              <a:rPr lang="zh-CN" altLang="en-US" sz="3400" dirty="0" smtClean="0"/>
              <a:t>的</a:t>
            </a:r>
            <a:r>
              <a:rPr lang="en-US" altLang="zh-CN" sz="3400" dirty="0" smtClean="0"/>
              <a:t>E11</a:t>
            </a:r>
            <a:r>
              <a:rPr lang="zh-CN" altLang="en-US" sz="3400" dirty="0" smtClean="0"/>
              <a:t>：</a:t>
            </a:r>
            <a:r>
              <a:rPr lang="en-US" altLang="zh-CN" sz="3400" dirty="0" smtClean="0"/>
              <a:t>H19</a:t>
            </a:r>
            <a:r>
              <a:rPr lang="zh-CN" altLang="en-US" sz="3400" dirty="0" smtClean="0"/>
              <a:t>单元格区域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962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zh-CN" altLang="en-US" smtClean="0"/>
              <a:t>3）自行设置图表格式，保存</a:t>
            </a:r>
          </a:p>
        </p:txBody>
      </p:sp>
      <p:sp>
        <p:nvSpPr>
          <p:cNvPr id="96259" name="Rectangle 6"/>
          <p:cNvSpPr>
            <a:spLocks noChangeArrowheads="1"/>
          </p:cNvSpPr>
          <p:nvPr/>
        </p:nvSpPr>
        <p:spPr bwMode="auto">
          <a:xfrm>
            <a:off x="2147888" y="2652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62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714625"/>
            <a:ext cx="89535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本次课重点内容小结 </a:t>
            </a:r>
          </a:p>
        </p:txBody>
      </p:sp>
      <p:sp>
        <p:nvSpPr>
          <p:cNvPr id="9728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图表的创建</a:t>
            </a:r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图表的编辑和格式化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课外作业布置 </a:t>
            </a:r>
          </a:p>
        </p:txBody>
      </p:sp>
      <p:sp>
        <p:nvSpPr>
          <p:cNvPr id="9830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第</a:t>
            </a:r>
            <a:r>
              <a:rPr lang="en-US" altLang="zh-CN" smtClean="0"/>
              <a:t>5</a:t>
            </a:r>
            <a:r>
              <a:rPr lang="zh-CN" altLang="en-US" smtClean="0"/>
              <a:t>章 实训</a:t>
            </a:r>
            <a:r>
              <a:rPr lang="en-US" altLang="zh-CN" smtClean="0"/>
              <a:t>7</a:t>
            </a:r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预习</a:t>
            </a:r>
            <a:r>
              <a:rPr lang="en-US" altLang="zh-CN" smtClean="0"/>
              <a:t>5.6 </a:t>
            </a:r>
            <a:r>
              <a:rPr lang="zh-CN" altLang="en-US" smtClean="0"/>
              <a:t>数据管理与分析 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第</a:t>
            </a:r>
            <a:r>
              <a:rPr lang="en-US" altLang="zh-CN" dirty="0" smtClean="0">
                <a:cs typeface="+mj-cs"/>
              </a:rPr>
              <a:t>5</a:t>
            </a:r>
            <a:r>
              <a:rPr lang="zh-CN" altLang="en-US" dirty="0" smtClean="0">
                <a:cs typeface="+mj-cs"/>
              </a:rPr>
              <a:t>讲  </a:t>
            </a:r>
            <a:r>
              <a:rPr altLang="zh-CN" dirty="0" smtClean="0">
                <a:cs typeface="+mj-cs"/>
              </a:rPr>
              <a:t>Excel</a:t>
            </a:r>
            <a:r>
              <a:rPr lang="zh-CN" dirty="0" smtClean="0">
                <a:cs typeface="+mj-cs"/>
              </a:rPr>
              <a:t>的数据</a:t>
            </a:r>
            <a:r>
              <a:rPr lang="zh-CN" altLang="en-US" dirty="0" smtClean="0">
                <a:cs typeface="+mj-cs"/>
              </a:rPr>
              <a:t>管理</a:t>
            </a:r>
            <a:r>
              <a:rPr altLang="zh-CN" dirty="0" smtClean="0">
                <a:cs typeface="+mj-cs"/>
              </a:rPr>
              <a:t/>
            </a:r>
            <a:br>
              <a:rPr altLang="zh-CN" dirty="0" smtClean="0">
                <a:cs typeface="+mj-cs"/>
              </a:rPr>
            </a:br>
            <a:r>
              <a:rPr lang="en-US" altLang="zh-CN" dirty="0" smtClean="0">
                <a:cs typeface="+mj-cs"/>
              </a:rPr>
              <a:t>        </a:t>
            </a:r>
            <a:r>
              <a:rPr lang="zh-CN" dirty="0" smtClean="0">
                <a:cs typeface="+mj-cs"/>
              </a:rPr>
              <a:t>与</a:t>
            </a:r>
            <a:r>
              <a:rPr lang="zh-CN" altLang="en-US" dirty="0" smtClean="0">
                <a:cs typeface="+mj-cs"/>
              </a:rPr>
              <a:t>分析</a:t>
            </a:r>
            <a:endParaRPr lang="zh-CN" altLang="en-US" dirty="0">
              <a:cs typeface="+mj-cs"/>
            </a:endParaRPr>
          </a:p>
        </p:txBody>
      </p:sp>
      <p:sp>
        <p:nvSpPr>
          <p:cNvPr id="99330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cs typeface="+mj-cs"/>
              </a:rPr>
              <a:t>复习并导入新课 </a:t>
            </a:r>
          </a:p>
        </p:txBody>
      </p:sp>
      <p:sp>
        <p:nvSpPr>
          <p:cNvPr id="10035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提问：</a:t>
            </a:r>
          </a:p>
          <a:p>
            <a:pPr lvl="1" eaLnBrk="1" hangingPunct="1"/>
            <a:r>
              <a:rPr lang="en-US" altLang="zh-CN" smtClean="0"/>
              <a:t>1.Excel</a:t>
            </a:r>
            <a:r>
              <a:rPr lang="zh-CN" altLang="en-US" smtClean="0"/>
              <a:t>可以用哪两种方式建立图表？演示操作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000" dirty="0" smtClean="0">
                <a:cs typeface="+mj-cs"/>
              </a:rPr>
              <a:t>5.6 </a:t>
            </a:r>
            <a:r>
              <a:rPr lang="zh-CN" altLang="en-US" sz="4000" dirty="0" smtClean="0">
                <a:cs typeface="+mj-cs"/>
              </a:rPr>
              <a:t>数据管理与分析</a:t>
            </a:r>
            <a:br>
              <a:rPr lang="zh-CN" altLang="en-US" sz="4000" dirty="0" smtClean="0">
                <a:cs typeface="+mj-cs"/>
              </a:rPr>
            </a:br>
            <a:r>
              <a:rPr lang="zh-CN" altLang="en-US" sz="4000" dirty="0" smtClean="0">
                <a:cs typeface="+mj-cs"/>
              </a:rPr>
              <a:t>任务一：了解</a:t>
            </a:r>
            <a:r>
              <a:rPr altLang="zh-CN" sz="4000" dirty="0" smtClean="0">
                <a:cs typeface="+mj-cs"/>
              </a:rPr>
              <a:t>Excel</a:t>
            </a:r>
            <a:r>
              <a:rPr lang="zh-CN" sz="4000" dirty="0" smtClean="0">
                <a:cs typeface="+mj-cs"/>
              </a:rPr>
              <a:t>的表格</a:t>
            </a:r>
            <a:endParaRPr lang="zh-CN" altLang="en-US" sz="4000" dirty="0" smtClean="0">
              <a:cs typeface="+mj-cs"/>
            </a:endParaRPr>
          </a:p>
        </p:txBody>
      </p:sp>
      <p:sp>
        <p:nvSpPr>
          <p:cNvPr id="101378" name="内容占位符 5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071937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3200" smtClean="0"/>
              <a:t>1.</a:t>
            </a:r>
            <a:r>
              <a:rPr lang="zh-CN" altLang="en-US" sz="3200" smtClean="0"/>
              <a:t>表格的含义</a:t>
            </a:r>
            <a:endParaRPr lang="en-US" altLang="zh-CN" sz="3200" smtClean="0"/>
          </a:p>
          <a:p>
            <a:pPr lvl="1" eaLnBrk="1" hangingPunct="1"/>
            <a:r>
              <a:rPr lang="zh-CN" altLang="en-US" sz="2800" smtClean="0"/>
              <a:t>表格是一个结构化数据的矩形区域，一般包含一行文本标题用于描述每列内容。表格中的每一行对应一个实体，每列内包含一条特定的信息</a:t>
            </a:r>
          </a:p>
        </p:txBody>
      </p:sp>
      <p:pic>
        <p:nvPicPr>
          <p:cNvPr id="101379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2286000"/>
            <a:ext cx="4486275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>
              <a:cs typeface="+mj-cs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4100" dirty="0" smtClean="0"/>
              <a:t>2.</a:t>
            </a:r>
            <a:r>
              <a:rPr lang="zh-CN" altLang="en-US" sz="4100" dirty="0" smtClean="0"/>
              <a:t>普通数据区域和表格的区别</a:t>
            </a:r>
            <a:endParaRPr lang="en-US" altLang="zh-CN" sz="41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sz="3900" dirty="0" smtClean="0"/>
              <a:t>工作表中的数据区域在未转换前，都是普通数据区域，</a:t>
            </a:r>
            <a:r>
              <a:rPr lang="en-US" sz="3900" dirty="0" smtClean="0"/>
              <a:t>Excel 2007</a:t>
            </a:r>
            <a:r>
              <a:rPr lang="zh-CN" altLang="en-US" sz="3900" dirty="0" smtClean="0"/>
              <a:t>表格与它的不同之处在于：</a:t>
            </a:r>
          </a:p>
          <a:p>
            <a:pPr lvl="2" eaLnBrk="1" hangingPunct="1">
              <a:lnSpc>
                <a:spcPct val="120000"/>
              </a:lnSpc>
              <a:defRPr/>
            </a:pPr>
            <a:r>
              <a:rPr lang="zh-CN" altLang="en-US" sz="3100" dirty="0" smtClean="0"/>
              <a:t>单击表格中的任一单元格，在功能区中将显示一个新的“表工具”上下文选项</a:t>
            </a:r>
          </a:p>
          <a:p>
            <a:pPr lvl="2" eaLnBrk="1" hangingPunct="1">
              <a:lnSpc>
                <a:spcPct val="120000"/>
              </a:lnSpc>
              <a:defRPr/>
            </a:pPr>
            <a:r>
              <a:rPr lang="zh-CN" altLang="en-US" sz="3100" dirty="0" smtClean="0"/>
              <a:t>表格单元格包含背景颜色和文本颜色格式</a:t>
            </a:r>
          </a:p>
          <a:p>
            <a:pPr lvl="2" eaLnBrk="1" hangingPunct="1">
              <a:lnSpc>
                <a:spcPct val="120000"/>
              </a:lnSpc>
              <a:defRPr/>
            </a:pPr>
            <a:r>
              <a:rPr lang="zh-CN" altLang="en-US" sz="3100" dirty="0" smtClean="0"/>
              <a:t>每个列标包含一个下拉列表，使用该列表可以排序数据或筛选表从而隐藏特定的行</a:t>
            </a:r>
          </a:p>
          <a:p>
            <a:pPr lvl="1" eaLnBrk="1" hangingPunct="1">
              <a:lnSpc>
                <a:spcPct val="120000"/>
              </a:lnSpc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>
              <a:cs typeface="+mj-cs"/>
            </a:endParaRPr>
          </a:p>
        </p:txBody>
      </p:sp>
      <p:sp>
        <p:nvSpPr>
          <p:cNvPr id="103426" name="内容占位符 2"/>
          <p:cNvSpPr>
            <a:spLocks noGrp="1"/>
          </p:cNvSpPr>
          <p:nvPr>
            <p:ph idx="1"/>
          </p:nvPr>
        </p:nvSpPr>
        <p:spPr>
          <a:xfrm>
            <a:off x="571500" y="2000250"/>
            <a:ext cx="8072438" cy="4572000"/>
          </a:xfrm>
        </p:spPr>
        <p:txBody>
          <a:bodyPr/>
          <a:lstStyle/>
          <a:p>
            <a:pPr lvl="2" eaLnBrk="1" hangingPunct="1"/>
            <a:r>
              <a:rPr lang="zh-CN" altLang="en-US" sz="2400" smtClean="0"/>
              <a:t>如果向下滚动工作表直到标题行消失，表标题会替代工作表标题中的列字母</a:t>
            </a:r>
            <a:endParaRPr lang="en-US" altLang="zh-CN" sz="2400" smtClean="0"/>
          </a:p>
          <a:p>
            <a:pPr lvl="2" eaLnBrk="1" hangingPunct="1"/>
            <a:r>
              <a:rPr lang="zh-CN" altLang="en-US" sz="2400" smtClean="0"/>
              <a:t>表支持计算列。列中的单个公式自动被列中的所有单元格引用</a:t>
            </a:r>
          </a:p>
          <a:p>
            <a:pPr lvl="2" eaLnBrk="1" hangingPunct="1"/>
            <a:r>
              <a:rPr lang="zh-CN" altLang="en-US" sz="2400" smtClean="0"/>
              <a:t>表支持结构化引用。公式可以使用表名和列标而不是使用单元格引用</a:t>
            </a:r>
          </a:p>
          <a:p>
            <a:pPr lvl="2" eaLnBrk="1" hangingPunct="1"/>
            <a:r>
              <a:rPr lang="zh-CN" altLang="en-US" sz="2400" smtClean="0"/>
              <a:t>右下方的单元格的右下角有一个小控件，单击该控件，并向水平（添加列）或垂直（添加行）方向拖动可以扩展表的范围</a:t>
            </a:r>
          </a:p>
          <a:p>
            <a:pPr lvl="2" eaLnBrk="1" hangingPunct="1"/>
            <a:r>
              <a:rPr lang="en-US" altLang="zh-CN" sz="2400" smtClean="0"/>
              <a:t>Excel 2007 </a:t>
            </a:r>
            <a:r>
              <a:rPr lang="zh-CN" altLang="en-US" sz="2400" smtClean="0"/>
              <a:t>可以自动删除重复行</a:t>
            </a:r>
          </a:p>
          <a:p>
            <a:pPr lvl="2" eaLnBrk="1" hangingPunct="1"/>
            <a:r>
              <a:rPr lang="zh-CN" altLang="en-US" sz="2400" smtClean="0"/>
              <a:t>在表格内选中行和列比较简单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>
              <a:cs typeface="+mj-cs"/>
            </a:endParaRPr>
          </a:p>
        </p:txBody>
      </p:sp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实作</a:t>
            </a:r>
            <a:r>
              <a:rPr lang="en-US" altLang="zh-CN" smtClean="0"/>
              <a:t>4</a:t>
            </a:r>
            <a:r>
              <a:rPr lang="zh-CN" altLang="en-US" smtClean="0"/>
              <a:t>：创建空白工作簿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：单击“</a:t>
            </a:r>
            <a:r>
              <a:rPr lang="en-US" altLang="zh-CN" smtClean="0"/>
              <a:t>Office</a:t>
            </a:r>
            <a:r>
              <a:rPr lang="zh-CN" altLang="en-US" smtClean="0"/>
              <a:t>按钮”    →“新建”按钮      </a:t>
            </a:r>
            <a:r>
              <a:rPr lang="en-US" altLang="zh-CN" smtClean="0"/>
              <a:t>……</a:t>
            </a:r>
            <a:endParaRPr lang="zh-CN" altLang="en-US" smtClean="0"/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：单击“快速访问工具栏”中的    按钮</a:t>
            </a:r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3</a:t>
            </a:r>
            <a:r>
              <a:rPr lang="zh-CN" altLang="en-US" smtClean="0"/>
              <a:t>：按</a:t>
            </a:r>
            <a:r>
              <a:rPr lang="en-US" altLang="zh-CN" smtClean="0"/>
              <a:t>Ctrl+N</a:t>
            </a:r>
            <a:r>
              <a:rPr lang="zh-CN" altLang="en-US" smtClean="0"/>
              <a:t>键</a:t>
            </a:r>
          </a:p>
        </p:txBody>
      </p:sp>
      <p:pic>
        <p:nvPicPr>
          <p:cNvPr id="21507" name="图片 3" descr="按钮图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2571750"/>
            <a:ext cx="5715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0" y="3143250"/>
            <a:ext cx="714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688" y="3571875"/>
            <a:ext cx="361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任务二：使用表格</a:t>
            </a:r>
            <a:endParaRPr lang="zh-CN" altLang="en-US" dirty="0">
              <a:cs typeface="+mj-cs"/>
            </a:endParaRPr>
          </a:p>
        </p:txBody>
      </p:sp>
      <p:sp>
        <p:nvSpPr>
          <p:cNvPr id="98307" name="内容占位符 2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071937" cy="4114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 smtClean="0"/>
              <a:t>实作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：创建表格</a:t>
            </a:r>
            <a:endParaRPr lang="en-US" altLang="zh-CN" sz="3200" dirty="0" smtClean="0"/>
          </a:p>
          <a:p>
            <a:pPr lvl="1" eaLnBrk="1" hangingPunct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sz="2800" dirty="0" smtClean="0"/>
              <a:t>选定数据区域中的任一单元格</a:t>
            </a:r>
          </a:p>
          <a:p>
            <a:pPr lvl="1" eaLnBrk="1" hangingPunct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sz="2800" dirty="0" smtClean="0"/>
              <a:t>单击“插入”选项卡的“表”组中的“表”按钮</a:t>
            </a:r>
            <a:r>
              <a:rPr lang="en-US" altLang="zh-CN" sz="2800" dirty="0" smtClean="0"/>
              <a:t>……</a:t>
            </a:r>
            <a:endParaRPr lang="zh-CN" altLang="en-US" sz="2800" dirty="0" smtClean="0"/>
          </a:p>
          <a:p>
            <a:pPr lvl="1" eaLnBrk="1" hangingPunct="1">
              <a:defRPr/>
            </a:pPr>
            <a:endParaRPr lang="zh-CN" altLang="en-US" dirty="0" smtClean="0"/>
          </a:p>
        </p:txBody>
      </p:sp>
      <p:pic>
        <p:nvPicPr>
          <p:cNvPr id="104451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000250"/>
            <a:ext cx="44640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>
              <a:cs typeface="+mj-cs"/>
            </a:endParaRPr>
          </a:p>
        </p:txBody>
      </p:sp>
      <p:sp>
        <p:nvSpPr>
          <p:cNvPr id="105474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2</a:t>
            </a:r>
            <a:r>
              <a:rPr lang="zh-CN" altLang="en-US" smtClean="0"/>
              <a:t>：更改表格样式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选定数据区域中的任一单元格</a:t>
            </a:r>
          </a:p>
          <a:p>
            <a:pPr lvl="2" eaLnBrk="1" hangingPunct="1"/>
            <a:r>
              <a:rPr lang="zh-CN" altLang="en-US" smtClean="0"/>
              <a:t>单击“表工具” →“设计”选项卡，在“表样式”组中单击“其他”按钮，从弹出下拉列表中选择自己喜欢的样式</a:t>
            </a:r>
          </a:p>
          <a:p>
            <a:pPr lvl="2"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>
              <a:cs typeface="+mj-cs"/>
            </a:endParaRPr>
          </a:p>
        </p:txBody>
      </p:sp>
      <p:sp>
        <p:nvSpPr>
          <p:cNvPr id="10649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3</a:t>
            </a:r>
            <a:r>
              <a:rPr lang="zh-CN" altLang="en-US" smtClean="0"/>
              <a:t>：扩展表格范围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选定表格右侧列</a:t>
            </a:r>
            <a:r>
              <a:rPr lang="en-US" altLang="zh-CN" smtClean="0"/>
              <a:t>/</a:t>
            </a:r>
            <a:r>
              <a:rPr lang="zh-CN" altLang="en-US" smtClean="0"/>
              <a:t>下方行中的一个单元格</a:t>
            </a:r>
          </a:p>
          <a:p>
            <a:pPr lvl="2" eaLnBrk="1" hangingPunct="1"/>
            <a:r>
              <a:rPr lang="zh-CN" altLang="en-US" smtClean="0"/>
              <a:t>输入数据即可。</a:t>
            </a:r>
            <a:r>
              <a:rPr lang="en-US" altLang="zh-CN" smtClean="0"/>
              <a:t>Excel 2007 </a:t>
            </a:r>
            <a:r>
              <a:rPr lang="zh-CN" altLang="en-US" smtClean="0"/>
              <a:t>自动在水平</a:t>
            </a:r>
            <a:r>
              <a:rPr lang="en-US" altLang="zh-CN" smtClean="0"/>
              <a:t>/</a:t>
            </a:r>
            <a:r>
              <a:rPr lang="zh-CN" altLang="en-US" smtClean="0"/>
              <a:t>垂直方向扩展表格</a:t>
            </a:r>
          </a:p>
        </p:txBody>
      </p:sp>
      <p:pic>
        <p:nvPicPr>
          <p:cNvPr id="106499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4013200"/>
            <a:ext cx="5715000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>
              <a:cs typeface="+mj-cs"/>
            </a:endParaRPr>
          </a:p>
        </p:txBody>
      </p:sp>
      <p:sp>
        <p:nvSpPr>
          <p:cNvPr id="10752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4</a:t>
            </a:r>
            <a:r>
              <a:rPr lang="zh-CN" altLang="en-US" smtClean="0"/>
              <a:t>：从表格中删除重复行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选定表格中的任一单元格</a:t>
            </a:r>
          </a:p>
          <a:p>
            <a:pPr lvl="2" eaLnBrk="1" hangingPunct="1"/>
            <a:r>
              <a:rPr lang="zh-CN" altLang="en-US" smtClean="0"/>
              <a:t>单击“表工具” →“设计”选项卡，在“工具”组中单击“删除重复项”按钮 </a:t>
            </a:r>
          </a:p>
          <a:p>
            <a:pPr lvl="2" eaLnBrk="1" hangingPunct="1"/>
            <a:r>
              <a:rPr lang="zh-CN" altLang="en-US" smtClean="0"/>
              <a:t>弹出对话框，勾选想要被搜索的列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10752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4500563"/>
            <a:ext cx="3571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+mj-cs"/>
              </a:rPr>
              <a:t>任务三：掌握数据管理</a:t>
            </a:r>
          </a:p>
        </p:txBody>
      </p:sp>
      <p:sp>
        <p:nvSpPr>
          <p:cNvPr id="108546" name="内容占位符 4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071937" cy="4114800"/>
          </a:xfrm>
        </p:spPr>
        <p:txBody>
          <a:bodyPr/>
          <a:lstStyle/>
          <a:p>
            <a:pPr eaLnBrk="1" hangingPunct="1">
              <a:lnSpc>
                <a:spcPct val="85000"/>
              </a:lnSpc>
            </a:pPr>
            <a:r>
              <a:rPr lang="zh-CN" altLang="en-US" sz="3200" smtClean="0"/>
              <a:t>实作</a:t>
            </a:r>
            <a:r>
              <a:rPr lang="en-US" altLang="zh-CN" sz="3200" smtClean="0"/>
              <a:t>1</a:t>
            </a:r>
            <a:r>
              <a:rPr lang="zh-CN" altLang="en-US" sz="3200" smtClean="0"/>
              <a:t>：使用数据记录单</a:t>
            </a:r>
            <a:endParaRPr lang="en-US" altLang="zh-CN" sz="3200" smtClean="0"/>
          </a:p>
          <a:p>
            <a:pPr lvl="1" eaLnBrk="1" hangingPunct="1">
              <a:lnSpc>
                <a:spcPct val="85000"/>
              </a:lnSpc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800" smtClean="0"/>
              <a:t>光标定位在数据列表中</a:t>
            </a:r>
          </a:p>
          <a:p>
            <a:pPr lvl="1" eaLnBrk="1" hangingPunct="1">
              <a:lnSpc>
                <a:spcPct val="85000"/>
              </a:lnSpc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800" smtClean="0"/>
              <a:t>单击“快速访问工具栏”中的“记录单”按钮</a:t>
            </a:r>
            <a:r>
              <a:rPr lang="en-US" altLang="zh-CN" sz="2800" smtClean="0"/>
              <a:t>……</a:t>
            </a:r>
          </a:p>
          <a:p>
            <a:pPr lvl="1" eaLnBrk="1" hangingPunct="1">
              <a:lnSpc>
                <a:spcPct val="85000"/>
              </a:lnSpc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800" smtClean="0"/>
              <a:t>利用数据记录单可以在表格浏览、添加、删除、查找记录</a:t>
            </a:r>
          </a:p>
        </p:txBody>
      </p:sp>
      <p:pic>
        <p:nvPicPr>
          <p:cNvPr id="108547" name="图片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428875"/>
            <a:ext cx="4643437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>
              <a:cs typeface="+mj-cs"/>
            </a:endParaRPr>
          </a:p>
        </p:txBody>
      </p:sp>
      <p:sp>
        <p:nvSpPr>
          <p:cNvPr id="109570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2</a:t>
            </a:r>
            <a:r>
              <a:rPr lang="zh-CN" altLang="en-US" smtClean="0"/>
              <a:t>：数据排序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）按“</a:t>
            </a:r>
            <a:r>
              <a:rPr lang="en-US" altLang="zh-CN" smtClean="0"/>
              <a:t>C</a:t>
            </a:r>
            <a:r>
              <a:rPr lang="zh-CN" altLang="en-US" smtClean="0"/>
              <a:t>语言”降序排列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2</a:t>
            </a:r>
            <a:r>
              <a:rPr lang="zh-CN" altLang="en-US" smtClean="0"/>
              <a:t>）先按“</a:t>
            </a:r>
            <a:r>
              <a:rPr lang="en-US" altLang="zh-CN" smtClean="0"/>
              <a:t>C</a:t>
            </a:r>
            <a:r>
              <a:rPr lang="zh-CN" altLang="en-US" smtClean="0"/>
              <a:t>语言”降序排列，如果“</a:t>
            </a:r>
            <a:r>
              <a:rPr lang="en-US" altLang="zh-CN" smtClean="0"/>
              <a:t>C</a:t>
            </a:r>
            <a:r>
              <a:rPr lang="zh-CN" altLang="en-US" smtClean="0"/>
              <a:t>语言”成绩相等，再按“总分”升序排列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选定数据列表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单击“数据”选项卡，在“排序和筛选”组中单击</a:t>
            </a:r>
            <a:r>
              <a:rPr lang="en-US" altLang="en-US" smtClean="0"/>
              <a:t>   </a:t>
            </a:r>
            <a:r>
              <a:rPr lang="zh-CN" altLang="en-US" smtClean="0"/>
              <a:t>“排序”按钮</a:t>
            </a:r>
            <a:r>
              <a:rPr lang="en-US" altLang="zh-CN" smtClean="0"/>
              <a:t>……</a:t>
            </a:r>
          </a:p>
        </p:txBody>
      </p:sp>
      <p:pic>
        <p:nvPicPr>
          <p:cNvPr id="10957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63" y="5143500"/>
            <a:ext cx="4286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>
              <a:cs typeface="+mj-cs"/>
            </a:endParaRPr>
          </a:p>
        </p:txBody>
      </p:sp>
      <p:sp>
        <p:nvSpPr>
          <p:cNvPr id="11059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3</a:t>
            </a:r>
            <a:r>
              <a:rPr lang="zh-CN" altLang="en-US" smtClean="0"/>
              <a:t>：数据自动筛选</a:t>
            </a:r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）筛选出男同学的记录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2</a:t>
            </a:r>
            <a:r>
              <a:rPr lang="zh-CN" altLang="en-US" smtClean="0"/>
              <a:t>）筛选出“总分”为</a:t>
            </a:r>
            <a:r>
              <a:rPr lang="en-US" altLang="zh-CN" smtClean="0"/>
              <a:t>390~410</a:t>
            </a:r>
            <a:r>
              <a:rPr lang="zh-CN" altLang="en-US" smtClean="0"/>
              <a:t>的记录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选定数据列表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单击“数据”选项卡，在“排序和筛选”组中单击   “筛选”按钮</a:t>
            </a:r>
            <a:r>
              <a:rPr lang="en-US" altLang="zh-CN" smtClean="0"/>
              <a:t>……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思考：如何取消自动筛选</a:t>
            </a:r>
            <a:endParaRPr lang="en-US" altLang="zh-CN" smtClean="0"/>
          </a:p>
        </p:txBody>
      </p:sp>
      <p:pic>
        <p:nvPicPr>
          <p:cNvPr id="11059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63" y="4714875"/>
            <a:ext cx="35718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>
              <a:cs typeface="+mj-cs"/>
            </a:endParaRPr>
          </a:p>
        </p:txBody>
      </p:sp>
      <p:sp>
        <p:nvSpPr>
          <p:cNvPr id="1116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4</a:t>
            </a:r>
            <a:r>
              <a:rPr lang="zh-CN" altLang="en-US" smtClean="0"/>
              <a:t>：数据高级筛选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）筛选出“</a:t>
            </a:r>
            <a:r>
              <a:rPr lang="en-US" altLang="zh-CN" smtClean="0"/>
              <a:t>C</a:t>
            </a:r>
            <a:r>
              <a:rPr lang="zh-CN" altLang="en-US" smtClean="0"/>
              <a:t>语言”成绩在</a:t>
            </a:r>
            <a:r>
              <a:rPr lang="en-US" altLang="zh-CN" smtClean="0"/>
              <a:t>70</a:t>
            </a:r>
            <a:r>
              <a:rPr lang="zh-CN" altLang="en-US" smtClean="0"/>
              <a:t>分以上，“英语”成绩在</a:t>
            </a:r>
            <a:r>
              <a:rPr lang="en-US" altLang="zh-CN" smtClean="0"/>
              <a:t>80</a:t>
            </a:r>
            <a:r>
              <a:rPr lang="zh-CN" altLang="en-US" smtClean="0"/>
              <a:t>分以上的记录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输入筛选条件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选定数据列表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单击“数据”选项卡，在“排序和筛选”组中单击      按钮</a:t>
            </a:r>
            <a:r>
              <a:rPr lang="en-US" altLang="zh-CN" smtClean="0"/>
              <a:t>……</a:t>
            </a:r>
          </a:p>
          <a:p>
            <a:pPr eaLnBrk="1" hangingPunct="1"/>
            <a:r>
              <a:rPr lang="zh-CN" altLang="en-US" smtClean="0"/>
              <a:t>思考：如何取消高级筛选 </a:t>
            </a:r>
          </a:p>
        </p:txBody>
      </p:sp>
      <p:pic>
        <p:nvPicPr>
          <p:cNvPr id="11161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5143500"/>
            <a:ext cx="8191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>
              <a:cs typeface="+mj-cs"/>
            </a:endParaRPr>
          </a:p>
        </p:txBody>
      </p:sp>
      <p:sp>
        <p:nvSpPr>
          <p:cNvPr id="1126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5</a:t>
            </a:r>
            <a:r>
              <a:rPr lang="zh-CN" altLang="en-US" smtClean="0"/>
              <a:t>：数据分类汇总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）按“性别”分类汇总“英语成绩”、“总分”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按分类字段进行排序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选定数据列表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单击“数据”选项卡，在“分级显示”组中单击    “分类汇总”按钮</a:t>
            </a:r>
            <a:r>
              <a:rPr lang="en-US" altLang="zh-CN" smtClean="0"/>
              <a:t>……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思考：如何取消分类汇总 </a:t>
            </a:r>
          </a:p>
        </p:txBody>
      </p:sp>
      <p:pic>
        <p:nvPicPr>
          <p:cNvPr id="11264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5135563"/>
            <a:ext cx="4286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071563" y="642938"/>
            <a:ext cx="7572375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>
              <a:cs typeface="+mj-cs"/>
            </a:endParaRPr>
          </a:p>
        </p:txBody>
      </p:sp>
      <p:sp>
        <p:nvSpPr>
          <p:cNvPr id="10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分级显示符</a:t>
            </a:r>
          </a:p>
          <a:p>
            <a:pPr lvl="1" algn="just"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en-US" smtClean="0"/>
              <a:t>   ：表示已隐藏明细数据的汇总行或列。单击它，将显示明细数据</a:t>
            </a:r>
          </a:p>
          <a:p>
            <a:pPr lvl="1" algn="just"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zh-CN" altLang="en-US" smtClean="0"/>
              <a:t>   ：表示已显示明细数据的汇总行或列。单击它，将隐藏明细数据</a:t>
            </a:r>
          </a:p>
          <a:p>
            <a:pPr lvl="1" algn="just"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zh-CN" altLang="en-US" smtClean="0"/>
              <a:t>      ：表示在多级分类汇总中的级别。单击相应的符号，可以显示指定的级别</a:t>
            </a:r>
          </a:p>
        </p:txBody>
      </p:sp>
      <p:sp>
        <p:nvSpPr>
          <p:cNvPr id="10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1"/>
          <p:cNvGraphicFramePr>
            <a:graphicFrameLocks noChangeAspect="1"/>
          </p:cNvGraphicFramePr>
          <p:nvPr/>
        </p:nvGraphicFramePr>
        <p:xfrm>
          <a:off x="1357313" y="2643188"/>
          <a:ext cx="500062" cy="357187"/>
        </p:xfrm>
        <a:graphic>
          <a:graphicData uri="http://schemas.openxmlformats.org/presentationml/2006/ole">
            <p:oleObj spid="_x0000_s1026" name="位图图像" r:id="rId3" imgW="142933" imgH="133192" progId="PBrush">
              <p:embed/>
            </p:oleObj>
          </a:graphicData>
        </a:graphic>
      </p:graphicFrame>
      <p:sp>
        <p:nvSpPr>
          <p:cNvPr id="10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428750" y="3714750"/>
          <a:ext cx="428625" cy="357188"/>
        </p:xfrm>
        <a:graphic>
          <a:graphicData uri="http://schemas.openxmlformats.org/presentationml/2006/ole">
            <p:oleObj spid="_x0000_s1027" name="位图图像" r:id="rId4" imgW="152260" imgH="152260" progId="PBrush">
              <p:embed/>
            </p:oleObj>
          </a:graphicData>
        </a:graphic>
      </p:graphicFrame>
      <p:sp>
        <p:nvSpPr>
          <p:cNvPr id="10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8" name="Object 5"/>
          <p:cNvGraphicFramePr>
            <a:graphicFrameLocks noChangeAspect="1"/>
          </p:cNvGraphicFramePr>
          <p:nvPr/>
        </p:nvGraphicFramePr>
        <p:xfrm>
          <a:off x="1357313" y="4714875"/>
          <a:ext cx="1000125" cy="357188"/>
        </p:xfrm>
        <a:graphic>
          <a:graphicData uri="http://schemas.openxmlformats.org/presentationml/2006/ole">
            <p:oleObj spid="_x0000_s1028" name="位图图像" r:id="rId5" imgW="419048" imgH="152260" progId="PBrush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3157</TotalTime>
  <Words>7563</Words>
  <Application>Microsoft Office PowerPoint</Application>
  <PresentationFormat>全屏显示(4:3)</PresentationFormat>
  <Paragraphs>417</Paragraphs>
  <Slides>113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113</vt:i4>
      </vt:variant>
    </vt:vector>
  </HeadingPairs>
  <TitlesOfParts>
    <vt:vector size="124" baseType="lpstr">
      <vt:lpstr>Tahoma</vt:lpstr>
      <vt:lpstr>宋体</vt:lpstr>
      <vt:lpstr>Arial</vt:lpstr>
      <vt:lpstr>Comic Sans MS</vt:lpstr>
      <vt:lpstr>隶书</vt:lpstr>
      <vt:lpstr>Wingdings</vt:lpstr>
      <vt:lpstr>Calibri</vt:lpstr>
      <vt:lpstr>Times New Roman</vt:lpstr>
      <vt:lpstr>主题1</vt:lpstr>
      <vt:lpstr>主题1</vt:lpstr>
      <vt:lpstr>位图图像</vt:lpstr>
      <vt:lpstr>第5章  Excel 2007的使用</vt:lpstr>
      <vt:lpstr>第1讲  Excel的基本操作</vt:lpstr>
      <vt:lpstr>5.1 Excel 2007基本知识 任务一：了解Excel的主要功能 </vt:lpstr>
      <vt:lpstr>任务二：掌握工作簿的基本操作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任务三：掌握工作表的基本操作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本次课重点内容小结 </vt:lpstr>
      <vt:lpstr>课外作业布置 </vt:lpstr>
      <vt:lpstr>第2讲  Excel的编辑和格式化</vt:lpstr>
      <vt:lpstr>5.2 工作表的编辑 任务一：了解数据的输入方法</vt:lpstr>
      <vt:lpstr>幻灯片 32</vt:lpstr>
      <vt:lpstr>幻灯片 33</vt:lpstr>
      <vt:lpstr>任务二：掌握工作表的基本编辑</vt:lpstr>
      <vt:lpstr>幻灯片 35</vt:lpstr>
      <vt:lpstr>幻灯片 36</vt:lpstr>
      <vt:lpstr>幻灯片 37</vt:lpstr>
      <vt:lpstr>幻灯片 38</vt:lpstr>
      <vt:lpstr>幻灯片 39</vt:lpstr>
      <vt:lpstr>任务三：设置数据的有效性</vt:lpstr>
      <vt:lpstr>幻灯片 41</vt:lpstr>
      <vt:lpstr>幻灯片 42</vt:lpstr>
      <vt:lpstr>幻灯片 43</vt:lpstr>
      <vt:lpstr>4.3 工作表的格式化 任务四：掌握工作表的格式化 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本次课重点内容小结 </vt:lpstr>
      <vt:lpstr>课外作业布置 </vt:lpstr>
      <vt:lpstr>第3讲  Excel的公式和函数 </vt:lpstr>
      <vt:lpstr>复习并导入新课 </vt:lpstr>
      <vt:lpstr>5.4 公式和函数的使用 任务一：掌握公式的使用</vt:lpstr>
      <vt:lpstr>幻灯片 61</vt:lpstr>
      <vt:lpstr>幻灯片 62</vt:lpstr>
      <vt:lpstr>幻灯片 63</vt:lpstr>
      <vt:lpstr>幻灯片 64</vt:lpstr>
      <vt:lpstr>幻灯片 65</vt:lpstr>
      <vt:lpstr>任务二：掌握函数的使用</vt:lpstr>
      <vt:lpstr>幻灯片 67</vt:lpstr>
      <vt:lpstr>幻灯片 68</vt:lpstr>
      <vt:lpstr>任务三：综合应用公式和函数</vt:lpstr>
      <vt:lpstr>幻灯片 70</vt:lpstr>
      <vt:lpstr>本次课重点内容小结 </vt:lpstr>
      <vt:lpstr>课外作业布置 </vt:lpstr>
      <vt:lpstr>第4讲  Excel的图表</vt:lpstr>
      <vt:lpstr>复习并导入新课 </vt:lpstr>
      <vt:lpstr>5.5 图表 任务一：掌握Excel的图表创建 </vt:lpstr>
      <vt:lpstr>任务二：掌握Excel的图表编辑           和格式化 </vt:lpstr>
      <vt:lpstr>幻灯片 77</vt:lpstr>
      <vt:lpstr>幻灯片 78</vt:lpstr>
      <vt:lpstr>幻灯片 79</vt:lpstr>
      <vt:lpstr>幻灯片 80</vt:lpstr>
      <vt:lpstr>幻灯片 81</vt:lpstr>
      <vt:lpstr>幻灯片 82</vt:lpstr>
      <vt:lpstr>本次课重点内容小结 </vt:lpstr>
      <vt:lpstr>课外作业布置 </vt:lpstr>
      <vt:lpstr>第5讲  Excel的数据管理         与分析</vt:lpstr>
      <vt:lpstr>复习并导入新课 </vt:lpstr>
      <vt:lpstr>5.6 数据管理与分析 任务一：了解Excel的表格</vt:lpstr>
      <vt:lpstr>幻灯片 88</vt:lpstr>
      <vt:lpstr>幻灯片 89</vt:lpstr>
      <vt:lpstr>任务二：使用表格</vt:lpstr>
      <vt:lpstr>幻灯片 91</vt:lpstr>
      <vt:lpstr>幻灯片 92</vt:lpstr>
      <vt:lpstr>幻灯片 93</vt:lpstr>
      <vt:lpstr>任务三：掌握数据管理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本次课重点内容小结</vt:lpstr>
      <vt:lpstr>课外作业布置</vt:lpstr>
      <vt:lpstr>第6讲  Excel能力测试</vt:lpstr>
      <vt:lpstr>任务一：应用Excel的公式和函数 </vt:lpstr>
      <vt:lpstr>任务二：应用Excel的编辑和排版 </vt:lpstr>
      <vt:lpstr>幻灯片 107</vt:lpstr>
      <vt:lpstr>任务三：应用Excel的图表 </vt:lpstr>
      <vt:lpstr>幻灯片 109</vt:lpstr>
      <vt:lpstr>任务四：应用Excel的数据管理</vt:lpstr>
      <vt:lpstr>幻灯片 111</vt:lpstr>
      <vt:lpstr>本次课重点内容小结 </vt:lpstr>
      <vt:lpstr>课外作业布置 </vt:lpstr>
    </vt:vector>
  </TitlesOfParts>
  <Company>Microsoft 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  Excel 2000的使用</dc:title>
  <dc:creator>番茄花园</dc:creator>
  <cp:lastModifiedBy>user</cp:lastModifiedBy>
  <cp:revision>262</cp:revision>
  <cp:lastPrinted>1601-01-01T00:00:00Z</cp:lastPrinted>
  <dcterms:created xsi:type="dcterms:W3CDTF">2006-11-09T10:55:15Z</dcterms:created>
  <dcterms:modified xsi:type="dcterms:W3CDTF">2011-11-03T08:46:27Z</dcterms:modified>
</cp:coreProperties>
</file>