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98" r:id="rId3"/>
    <p:sldId id="258" r:id="rId4"/>
    <p:sldId id="288" r:id="rId5"/>
    <p:sldId id="289" r:id="rId6"/>
    <p:sldId id="290" r:id="rId7"/>
    <p:sldId id="291" r:id="rId8"/>
    <p:sldId id="292" r:id="rId9"/>
    <p:sldId id="293" r:id="rId10"/>
    <p:sldId id="294" r:id="rId11"/>
    <p:sldId id="295" r:id="rId12"/>
    <p:sldId id="296" r:id="rId13"/>
    <p:sldId id="297"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82" r:id="rId28"/>
    <p:sldId id="283" r:id="rId29"/>
    <p:sldId id="284" r:id="rId30"/>
    <p:sldId id="285" r:id="rId31"/>
    <p:sldId id="286" r:id="rId32"/>
    <p:sldId id="287"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2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2012/11/22</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1428736"/>
            <a:ext cx="7772400" cy="1470025"/>
          </a:xfrm>
        </p:spPr>
        <p:txBody>
          <a:bodyPr/>
          <a:lstStyle/>
          <a:p>
            <a:pPr algn="ctr"/>
            <a:r>
              <a:rPr lang="zh-CN" altLang="en-US" dirty="0" smtClean="0"/>
              <a:t>第六章 软件测试文档</a:t>
            </a:r>
            <a:endParaRPr lang="zh-CN" altLang="en-US" dirty="0"/>
          </a:p>
        </p:txBody>
      </p:sp>
      <p:sp>
        <p:nvSpPr>
          <p:cNvPr id="3" name="副标题 2"/>
          <p:cNvSpPr>
            <a:spLocks noGrp="1"/>
          </p:cNvSpPr>
          <p:nvPr>
            <p:ph type="subTitle" idx="1"/>
          </p:nvPr>
        </p:nvSpPr>
        <p:spPr>
          <a:xfrm>
            <a:off x="1785918" y="3857628"/>
            <a:ext cx="6670366" cy="1752600"/>
          </a:xfrm>
        </p:spPr>
        <p:txBody>
          <a:bodyPr/>
          <a:lstStyle/>
          <a:p>
            <a:pPr algn="ctr"/>
            <a:r>
              <a:rPr lang="zh-CN" altLang="en-US" dirty="0" smtClean="0"/>
              <a:t>宁华</a:t>
            </a:r>
            <a:endParaRPr lang="en-US" altLang="zh-CN" dirty="0" smtClean="0"/>
          </a:p>
          <a:p>
            <a:pPr algn="ctr"/>
            <a:r>
              <a:rPr lang="en-US" altLang="zh-CN" dirty="0" smtClean="0"/>
              <a:t>287263358@qq.com</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fontScale="92500" lnSpcReduction="20000"/>
          </a:bodyPr>
          <a:lstStyle/>
          <a:p>
            <a:pPr lvl="0"/>
            <a:r>
              <a:rPr lang="zh-CN" altLang="en-US" b="1" dirty="0" smtClean="0"/>
              <a:t>详细设计阶段</a:t>
            </a:r>
          </a:p>
          <a:p>
            <a:r>
              <a:rPr lang="zh-CN" altLang="en-US" dirty="0" smtClean="0"/>
              <a:t>（</a:t>
            </a:r>
            <a:r>
              <a:rPr lang="en-US" dirty="0" smtClean="0"/>
              <a:t>1</a:t>
            </a:r>
            <a:r>
              <a:rPr lang="zh-CN" altLang="en-US" dirty="0" smtClean="0"/>
              <a:t>）测试输入</a:t>
            </a:r>
          </a:p>
          <a:p>
            <a:r>
              <a:rPr lang="zh-CN" altLang="en-US" dirty="0" smtClean="0"/>
              <a:t>详细设计规格说明（来自开发）。</a:t>
            </a:r>
          </a:p>
          <a:p>
            <a:r>
              <a:rPr lang="zh-CN" altLang="en-US" dirty="0" smtClean="0"/>
              <a:t>（</a:t>
            </a:r>
            <a:r>
              <a:rPr lang="en-US" dirty="0" smtClean="0"/>
              <a:t>2</a:t>
            </a:r>
            <a:r>
              <a:rPr lang="zh-CN" altLang="en-US" dirty="0" smtClean="0"/>
              <a:t>）测试任务</a:t>
            </a:r>
          </a:p>
          <a:p>
            <a:pPr lvl="0"/>
            <a:r>
              <a:rPr lang="zh-CN" altLang="en-US" dirty="0" smtClean="0"/>
              <a:t>详细设计验收测试计划；</a:t>
            </a:r>
          </a:p>
          <a:p>
            <a:pPr lvl="0"/>
            <a:r>
              <a:rPr lang="zh-CN" altLang="en-US" dirty="0" smtClean="0"/>
              <a:t>分析和审核详细设计规格说明；</a:t>
            </a:r>
          </a:p>
          <a:p>
            <a:pPr lvl="0"/>
            <a:r>
              <a:rPr lang="zh-CN" altLang="en-US" dirty="0" smtClean="0"/>
              <a:t>分析并设计基于内部的测试。</a:t>
            </a:r>
          </a:p>
          <a:p>
            <a:r>
              <a:rPr lang="zh-CN" altLang="en-US" dirty="0" smtClean="0"/>
              <a:t>（</a:t>
            </a:r>
            <a:r>
              <a:rPr lang="en-US" dirty="0" smtClean="0"/>
              <a:t>3</a:t>
            </a:r>
            <a:r>
              <a:rPr lang="zh-CN" altLang="en-US" dirty="0" smtClean="0"/>
              <a:t>）可交付的文档</a:t>
            </a:r>
          </a:p>
          <a:p>
            <a:pPr lvl="0"/>
            <a:r>
              <a:rPr lang="zh-CN" altLang="en-US" dirty="0" smtClean="0"/>
              <a:t>详细确认测试计划；</a:t>
            </a:r>
          </a:p>
          <a:p>
            <a:pPr lvl="0"/>
            <a:r>
              <a:rPr lang="zh-CN" altLang="en-US" dirty="0" smtClean="0"/>
              <a:t>验收测试计划（针对详细设计）；</a:t>
            </a:r>
          </a:p>
          <a:p>
            <a:pPr lvl="0"/>
            <a:r>
              <a:rPr lang="zh-CN" altLang="en-US" dirty="0" smtClean="0"/>
              <a:t>验收测试报告（针对详细设计）；</a:t>
            </a:r>
          </a:p>
          <a:p>
            <a:pPr lvl="0"/>
            <a:r>
              <a:rPr lang="zh-CN" altLang="en-US" dirty="0" smtClean="0"/>
              <a:t>测试设计规格说明。</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70000" lnSpcReduction="20000"/>
          </a:bodyPr>
          <a:lstStyle/>
          <a:p>
            <a:pPr lvl="0"/>
            <a:r>
              <a:rPr lang="zh-CN" altLang="en-US" b="1" dirty="0" smtClean="0"/>
              <a:t>编码阶段</a:t>
            </a:r>
          </a:p>
          <a:p>
            <a:r>
              <a:rPr lang="zh-CN" altLang="en-US" dirty="0" smtClean="0"/>
              <a:t>（</a:t>
            </a:r>
            <a:r>
              <a:rPr lang="en-US" dirty="0" smtClean="0"/>
              <a:t>1</a:t>
            </a:r>
            <a:r>
              <a:rPr lang="zh-CN" altLang="en-US" dirty="0" smtClean="0"/>
              <a:t>）测试输入</a:t>
            </a:r>
          </a:p>
          <a:p>
            <a:r>
              <a:rPr lang="zh-CN" altLang="en-US" dirty="0" smtClean="0"/>
              <a:t>代码（来自开发）。</a:t>
            </a:r>
          </a:p>
          <a:p>
            <a:r>
              <a:rPr lang="zh-CN" altLang="en-US" dirty="0" smtClean="0"/>
              <a:t>（</a:t>
            </a:r>
            <a:r>
              <a:rPr lang="en-US" dirty="0" smtClean="0"/>
              <a:t>2</a:t>
            </a:r>
            <a:r>
              <a:rPr lang="zh-CN" altLang="en-US" dirty="0" smtClean="0"/>
              <a:t>）测试任务</a:t>
            </a:r>
          </a:p>
          <a:p>
            <a:pPr lvl="0"/>
            <a:r>
              <a:rPr lang="zh-CN" altLang="en-US" dirty="0" smtClean="0"/>
              <a:t>代码验收测试计划；</a:t>
            </a:r>
          </a:p>
          <a:p>
            <a:pPr lvl="0"/>
            <a:r>
              <a:rPr lang="zh-CN" altLang="en-US" dirty="0" smtClean="0"/>
              <a:t>分析代码；</a:t>
            </a:r>
          </a:p>
          <a:p>
            <a:pPr lvl="0"/>
            <a:r>
              <a:rPr lang="zh-CN" altLang="en-US" dirty="0" smtClean="0"/>
              <a:t>验证代码；</a:t>
            </a:r>
          </a:p>
          <a:p>
            <a:pPr lvl="0"/>
            <a:r>
              <a:rPr lang="zh-CN" altLang="en-US" dirty="0" smtClean="0"/>
              <a:t>设计基于外部的测试；</a:t>
            </a:r>
          </a:p>
          <a:p>
            <a:pPr lvl="0"/>
            <a:r>
              <a:rPr lang="zh-CN" altLang="en-US" dirty="0" smtClean="0"/>
              <a:t>设计基于内部的测试。</a:t>
            </a:r>
          </a:p>
          <a:p>
            <a:r>
              <a:rPr lang="zh-CN" altLang="en-US" dirty="0" smtClean="0"/>
              <a:t>（</a:t>
            </a:r>
            <a:r>
              <a:rPr lang="en-US" dirty="0" smtClean="0"/>
              <a:t>3</a:t>
            </a:r>
            <a:r>
              <a:rPr lang="zh-CN" altLang="en-US" dirty="0" smtClean="0"/>
              <a:t>）可交付的文档 </a:t>
            </a:r>
          </a:p>
          <a:p>
            <a:pPr lvl="0"/>
            <a:r>
              <a:rPr lang="zh-CN" altLang="en-US" dirty="0" smtClean="0"/>
              <a:t>测试用例规格说明；</a:t>
            </a:r>
          </a:p>
          <a:p>
            <a:pPr lvl="0"/>
            <a:r>
              <a:rPr lang="zh-CN" altLang="en-US" dirty="0" smtClean="0"/>
              <a:t>需求覆盖或追踪矩阵；</a:t>
            </a:r>
          </a:p>
          <a:p>
            <a:pPr lvl="0"/>
            <a:r>
              <a:rPr lang="zh-CN" altLang="en-US" dirty="0" smtClean="0"/>
              <a:t>功能覆盖矩阵；</a:t>
            </a:r>
          </a:p>
          <a:p>
            <a:pPr lvl="0"/>
            <a:r>
              <a:rPr lang="zh-CN" altLang="en-US" dirty="0" smtClean="0"/>
              <a:t>测试步骤规格说明；</a:t>
            </a:r>
          </a:p>
          <a:p>
            <a:pPr lvl="0"/>
            <a:r>
              <a:rPr lang="zh-CN" altLang="en-US" dirty="0" smtClean="0"/>
              <a:t>验收测试计划（针对代码）；</a:t>
            </a:r>
          </a:p>
          <a:p>
            <a:pPr lvl="0"/>
            <a:r>
              <a:rPr lang="zh-CN" altLang="en-US" dirty="0" smtClean="0"/>
              <a:t>验收测试报告（针对代码）。</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77500" lnSpcReduction="20000"/>
          </a:bodyPr>
          <a:lstStyle/>
          <a:p>
            <a:pPr lvl="0"/>
            <a:r>
              <a:rPr lang="zh-CN" altLang="en-US" b="1" dirty="0" smtClean="0"/>
              <a:t>测试阶段</a:t>
            </a:r>
          </a:p>
          <a:p>
            <a:r>
              <a:rPr lang="zh-CN" altLang="en-US" dirty="0" smtClean="0"/>
              <a:t>（</a:t>
            </a:r>
            <a:r>
              <a:rPr lang="en-US" dirty="0" smtClean="0"/>
              <a:t>1</a:t>
            </a:r>
            <a:r>
              <a:rPr lang="zh-CN" altLang="en-US" dirty="0" smtClean="0"/>
              <a:t>）测试输入</a:t>
            </a:r>
          </a:p>
          <a:p>
            <a:pPr lvl="0"/>
            <a:r>
              <a:rPr lang="zh-CN" altLang="en-US" dirty="0" smtClean="0"/>
              <a:t>要测试的软件；</a:t>
            </a:r>
          </a:p>
          <a:p>
            <a:pPr lvl="0"/>
            <a:r>
              <a:rPr lang="zh-CN" altLang="en-US" dirty="0" smtClean="0"/>
              <a:t>用户手册。</a:t>
            </a:r>
          </a:p>
          <a:p>
            <a:r>
              <a:rPr lang="zh-CN" altLang="en-US" dirty="0" smtClean="0"/>
              <a:t>（</a:t>
            </a:r>
            <a:r>
              <a:rPr lang="en-US" dirty="0" smtClean="0"/>
              <a:t>2</a:t>
            </a:r>
            <a:r>
              <a:rPr lang="zh-CN" altLang="en-US" dirty="0" smtClean="0"/>
              <a:t>）测试任务</a:t>
            </a:r>
          </a:p>
          <a:p>
            <a:pPr lvl="0"/>
            <a:r>
              <a:rPr lang="zh-CN" altLang="en-US" dirty="0" smtClean="0"/>
              <a:t>制定测试计划；</a:t>
            </a:r>
          </a:p>
          <a:p>
            <a:pPr lvl="0"/>
            <a:r>
              <a:rPr lang="zh-CN" altLang="en-US" dirty="0" smtClean="0"/>
              <a:t>审查由开发部门进行的单元和集成测试；</a:t>
            </a:r>
          </a:p>
          <a:p>
            <a:pPr lvl="0"/>
            <a:r>
              <a:rPr lang="zh-CN" altLang="en-US" dirty="0" smtClean="0"/>
              <a:t>进行功能测试；</a:t>
            </a:r>
          </a:p>
          <a:p>
            <a:pPr lvl="0"/>
            <a:r>
              <a:rPr lang="zh-CN" altLang="en-US" dirty="0" smtClean="0"/>
              <a:t>进行系统测试；</a:t>
            </a:r>
          </a:p>
          <a:p>
            <a:pPr lvl="0"/>
            <a:r>
              <a:rPr lang="zh-CN" altLang="en-US" dirty="0" smtClean="0"/>
              <a:t>审查用户手册。</a:t>
            </a:r>
          </a:p>
          <a:p>
            <a:r>
              <a:rPr lang="zh-CN" altLang="en-US" dirty="0" smtClean="0"/>
              <a:t>（</a:t>
            </a:r>
            <a:r>
              <a:rPr lang="en-US" dirty="0" smtClean="0"/>
              <a:t>3</a:t>
            </a:r>
            <a:r>
              <a:rPr lang="zh-CN" altLang="en-US" dirty="0" smtClean="0"/>
              <a:t>）可交付的文档</a:t>
            </a:r>
          </a:p>
          <a:p>
            <a:pPr lvl="0"/>
            <a:r>
              <a:rPr lang="zh-CN" altLang="en-US" dirty="0" smtClean="0"/>
              <a:t>测试记录；</a:t>
            </a:r>
          </a:p>
          <a:p>
            <a:pPr lvl="0"/>
            <a:r>
              <a:rPr lang="zh-CN" altLang="en-US" dirty="0" smtClean="0"/>
              <a:t>测试事故报告；</a:t>
            </a:r>
          </a:p>
          <a:p>
            <a:pPr lvl="0"/>
            <a:r>
              <a:rPr lang="zh-CN" altLang="en-US" dirty="0" smtClean="0"/>
              <a:t>测试总结报告。</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92500" lnSpcReduction="20000"/>
          </a:bodyPr>
          <a:lstStyle/>
          <a:p>
            <a:pPr lvl="0"/>
            <a:r>
              <a:rPr lang="zh-CN" altLang="en-US" b="1" dirty="0" smtClean="0"/>
              <a:t>运行</a:t>
            </a:r>
            <a:r>
              <a:rPr lang="en-US" b="1" dirty="0" smtClean="0"/>
              <a:t>/</a:t>
            </a:r>
            <a:r>
              <a:rPr lang="zh-CN" altLang="en-US" b="1" dirty="0" smtClean="0"/>
              <a:t>维护阶段</a:t>
            </a:r>
          </a:p>
          <a:p>
            <a:r>
              <a:rPr lang="zh-CN" altLang="en-US" dirty="0" smtClean="0"/>
              <a:t>（</a:t>
            </a:r>
            <a:r>
              <a:rPr lang="en-US" dirty="0" smtClean="0"/>
              <a:t>1</a:t>
            </a:r>
            <a:r>
              <a:rPr lang="zh-CN" altLang="en-US" dirty="0" smtClean="0"/>
              <a:t>）测试输入</a:t>
            </a:r>
          </a:p>
          <a:p>
            <a:pPr lvl="0"/>
            <a:r>
              <a:rPr lang="zh-CN" altLang="en-US" dirty="0" smtClean="0"/>
              <a:t>已确认的问题报告；</a:t>
            </a:r>
          </a:p>
          <a:p>
            <a:pPr lvl="0"/>
            <a:r>
              <a:rPr lang="zh-CN" altLang="en-US" dirty="0" smtClean="0"/>
              <a:t>软件生命周期。软件生命周期是一个重复的过程。如果软件被修改了，开发和测试活动都要回归到与修改相对应的生命周期阶段。</a:t>
            </a:r>
          </a:p>
          <a:p>
            <a:r>
              <a:rPr lang="zh-CN" altLang="en-US" dirty="0" smtClean="0"/>
              <a:t>（</a:t>
            </a:r>
            <a:r>
              <a:rPr lang="en-US" dirty="0" smtClean="0"/>
              <a:t>2</a:t>
            </a:r>
            <a:r>
              <a:rPr lang="zh-CN" altLang="en-US" dirty="0" smtClean="0"/>
              <a:t>）测试任务</a:t>
            </a:r>
          </a:p>
          <a:p>
            <a:pPr lvl="0"/>
            <a:r>
              <a:rPr lang="zh-CN" altLang="en-US" dirty="0" smtClean="0"/>
              <a:t>监视验收测试；</a:t>
            </a:r>
          </a:p>
          <a:p>
            <a:pPr lvl="0"/>
            <a:r>
              <a:rPr lang="zh-CN" altLang="en-US" dirty="0" smtClean="0"/>
              <a:t>为确认的问题开发新的测试用例；</a:t>
            </a:r>
          </a:p>
          <a:p>
            <a:pPr lvl="0"/>
            <a:r>
              <a:rPr lang="zh-CN" altLang="en-US" dirty="0" smtClean="0"/>
              <a:t>对测试的有效性进行评估。</a:t>
            </a:r>
          </a:p>
          <a:p>
            <a:r>
              <a:rPr lang="zh-CN" altLang="en-US" dirty="0" smtClean="0"/>
              <a:t>（</a:t>
            </a:r>
            <a:r>
              <a:rPr lang="en-US" dirty="0" smtClean="0"/>
              <a:t>3</a:t>
            </a:r>
            <a:r>
              <a:rPr lang="zh-CN" altLang="en-US" dirty="0" smtClean="0"/>
              <a:t>）可交付的文档</a:t>
            </a:r>
          </a:p>
          <a:p>
            <a:r>
              <a:rPr lang="zh-CN" altLang="en-US" dirty="0" smtClean="0"/>
              <a:t>可升级的测试用例库。</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测试计划</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1</a:t>
            </a:r>
            <a:r>
              <a:rPr lang="zh-CN" altLang="en-US" dirty="0" smtClean="0"/>
              <a:t>、定义：</a:t>
            </a:r>
            <a:endParaRPr lang="en-US" altLang="zh-CN" dirty="0" smtClean="0"/>
          </a:p>
          <a:p>
            <a:r>
              <a:rPr lang="zh-CN" altLang="en-US" dirty="0" smtClean="0"/>
              <a:t>          软件测试是一个有组织有计划的活动，应当给予充分的时间和资源进行测试计划，这样软件测试才能在合理的控制下正常进行。测试计划（</a:t>
            </a:r>
            <a:r>
              <a:rPr lang="en-US" dirty="0" smtClean="0"/>
              <a:t>Test Planning</a:t>
            </a:r>
            <a:r>
              <a:rPr lang="zh-CN" altLang="en-US" dirty="0" smtClean="0"/>
              <a:t>）作为测试的起始步骤，是整个软件测试过程的关键管理者。</a:t>
            </a:r>
            <a:endParaRPr lang="en-US" altLang="zh-CN" dirty="0" smtClean="0"/>
          </a:p>
          <a:p>
            <a:r>
              <a:rPr lang="zh-CN" altLang="en-US" dirty="0" smtClean="0"/>
              <a:t>         测试计划规定了测试各个阶段所要使用的方法策略、测试环境、测试通过或失败的准则等内容。</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fontScale="92500"/>
          </a:bodyPr>
          <a:lstStyle/>
          <a:p>
            <a:r>
              <a:rPr lang="en-US" altLang="zh-CN" dirty="0" smtClean="0"/>
              <a:t>2</a:t>
            </a:r>
            <a:r>
              <a:rPr lang="zh-CN" altLang="en-US" dirty="0" smtClean="0"/>
              <a:t>、测试计划的目的和作用</a:t>
            </a:r>
            <a:endParaRPr lang="en-US" altLang="zh-CN" dirty="0" smtClean="0"/>
          </a:p>
          <a:p>
            <a:r>
              <a:rPr lang="zh-CN" altLang="en-US" dirty="0" smtClean="0"/>
              <a:t>       测试计划的目的是明确测试活动的意图。它规范了软件测试内容、方法和过程，为有组织地完成测试任务提供保障。专业的测试必须以一个好的测试计划作为基础。尽管测试的每一个步骤都是独立的，但是必须要有一个起到框架结构作用的测试计划。</a:t>
            </a:r>
            <a:endParaRPr lang="en-US" altLang="zh-CN" dirty="0" smtClean="0"/>
          </a:p>
          <a:p>
            <a:r>
              <a:rPr lang="en-US" altLang="zh-CN" dirty="0" smtClean="0"/>
              <a:t>3</a:t>
            </a:r>
            <a:r>
              <a:rPr lang="zh-CN" altLang="en-US" dirty="0" smtClean="0"/>
              <a:t>、测试计划书</a:t>
            </a:r>
            <a:endParaRPr lang="en-US" altLang="zh-CN" dirty="0" smtClean="0"/>
          </a:p>
          <a:p>
            <a:r>
              <a:rPr lang="zh-CN" altLang="en-US" dirty="0" smtClean="0"/>
              <a:t>测试计划文档化就成为测试计划书，包含总体计划也包含分级计划，是可以更新改进的文档。</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lstStyle/>
          <a:p>
            <a:r>
              <a:rPr lang="en-US" altLang="zh-CN" dirty="0" smtClean="0"/>
              <a:t>4</a:t>
            </a:r>
            <a:r>
              <a:rPr lang="zh-CN" altLang="en-US" dirty="0" smtClean="0"/>
              <a:t>、测试计划的内容</a:t>
            </a:r>
            <a:endParaRPr lang="en-US" altLang="zh-CN" dirty="0" smtClean="0"/>
          </a:p>
          <a:p>
            <a:r>
              <a:rPr lang="zh-CN" altLang="en-US" dirty="0" smtClean="0"/>
              <a:t>         软件测试计划是整个测试过程中最重要的部分，为实现可管理且高质量的测试过程提供基础。测试计划以文档形式描述软件测试预计达到的目标，确定测试过程所要采用的方法策略。</a:t>
            </a:r>
            <a:endParaRPr lang="en-US" altLang="zh-CN" dirty="0" smtClean="0"/>
          </a:p>
          <a:p>
            <a:r>
              <a:rPr lang="zh-CN" altLang="en-US" dirty="0" smtClean="0"/>
              <a:t>测试计划包括测试目的、测试范围、测试对象、测试策略、测试任务、测试用例、资源配置、测试结果分析和度量以及测试风险评估等，测试计划应当足够完整但也不应当太详尽。</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Autofit/>
          </a:bodyPr>
          <a:lstStyle/>
          <a:p>
            <a:r>
              <a:rPr lang="zh-CN" altLang="en-US" sz="2300" dirty="0" smtClean="0"/>
              <a:t>        实际的测试计划内容因不同的测试对象而灵活变化，但通常来说一个正规的测试计划应该包含以下几个项目：</a:t>
            </a:r>
            <a:r>
              <a:rPr lang="en-US" altLang="zh-CN" sz="2300" dirty="0" smtClean="0"/>
              <a:t>(</a:t>
            </a:r>
            <a:r>
              <a:rPr lang="zh-CN" altLang="en-US" sz="2300" dirty="0" smtClean="0"/>
              <a:t>参考</a:t>
            </a:r>
            <a:r>
              <a:rPr lang="en-US" altLang="zh-CN" sz="2300" dirty="0" smtClean="0"/>
              <a:t>)</a:t>
            </a:r>
          </a:p>
          <a:p>
            <a:r>
              <a:rPr lang="zh-CN" altLang="en-US" sz="2300" b="1" dirty="0" smtClean="0"/>
              <a:t>测试的基本信息：</a:t>
            </a:r>
          </a:p>
          <a:p>
            <a:r>
              <a:rPr lang="zh-CN" altLang="en-US" sz="2300" dirty="0" smtClean="0"/>
              <a:t>包括测试目的、背景、测试范围等；</a:t>
            </a:r>
          </a:p>
          <a:p>
            <a:r>
              <a:rPr lang="zh-CN" altLang="en-US" sz="2300" b="1" dirty="0" smtClean="0"/>
              <a:t>测试的具体目标：</a:t>
            </a:r>
          </a:p>
          <a:p>
            <a:r>
              <a:rPr lang="zh-CN" altLang="en-US" sz="2300" dirty="0" smtClean="0"/>
              <a:t>列出软件需要进行的测试部分和不需要进行的测试部分；</a:t>
            </a:r>
          </a:p>
          <a:p>
            <a:r>
              <a:rPr lang="zh-CN" altLang="en-US" sz="2300" b="1" dirty="0" smtClean="0"/>
              <a:t>测试的策略：</a:t>
            </a:r>
          </a:p>
          <a:p>
            <a:r>
              <a:rPr lang="zh-CN" altLang="en-US" sz="2300" dirty="0" smtClean="0"/>
              <a:t>测试人员采用的测试方法，如回归测试、功能测试、自动测试等；</a:t>
            </a:r>
          </a:p>
          <a:p>
            <a:r>
              <a:rPr lang="zh-CN" altLang="en-US" sz="2300" b="1" dirty="0" smtClean="0"/>
              <a:t>测试的通过标准：</a:t>
            </a:r>
          </a:p>
          <a:p>
            <a:r>
              <a:rPr lang="zh-CN" altLang="en-US" sz="2300" dirty="0" smtClean="0"/>
              <a:t>测试是否通过的界定标准以及没有通过情况的处理方法；</a:t>
            </a:r>
          </a:p>
          <a:p>
            <a:r>
              <a:rPr lang="zh-CN" altLang="en-US" sz="2300" b="1" dirty="0" smtClean="0"/>
              <a:t>停测标准：</a:t>
            </a:r>
          </a:p>
          <a:p>
            <a:r>
              <a:rPr lang="zh-CN" altLang="en-US" sz="2300" dirty="0" smtClean="0"/>
              <a:t>给出每个测试阶段停止测试的标准；</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fontScale="85000" lnSpcReduction="20000"/>
          </a:bodyPr>
          <a:lstStyle/>
          <a:p>
            <a:r>
              <a:rPr lang="zh-CN" altLang="en-US" b="1" dirty="0" smtClean="0"/>
              <a:t>测试用例：</a:t>
            </a:r>
          </a:p>
          <a:p>
            <a:r>
              <a:rPr lang="zh-CN" altLang="en-US" dirty="0" smtClean="0"/>
              <a:t>详细描述测试用例，包括测试值、测试操作过程、测试期待值等；</a:t>
            </a:r>
          </a:p>
          <a:p>
            <a:r>
              <a:rPr lang="zh-CN" altLang="en-US" b="1" dirty="0" smtClean="0"/>
              <a:t>测试的基本支持：</a:t>
            </a:r>
          </a:p>
          <a:p>
            <a:r>
              <a:rPr lang="zh-CN" altLang="en-US" dirty="0" smtClean="0"/>
              <a:t>测试所需硬件支持、自动测试软件等；</a:t>
            </a:r>
            <a:endParaRPr lang="en-US" altLang="zh-CN" dirty="0" smtClean="0"/>
          </a:p>
          <a:p>
            <a:r>
              <a:rPr lang="zh-CN" altLang="en-US" b="1" dirty="0" smtClean="0"/>
              <a:t>部门责任分工</a:t>
            </a:r>
            <a:r>
              <a:rPr lang="zh-CN" altLang="en-US" dirty="0" smtClean="0"/>
              <a:t>：</a:t>
            </a:r>
          </a:p>
          <a:p>
            <a:r>
              <a:rPr lang="zh-CN" altLang="en-US" dirty="0" smtClean="0"/>
              <a:t>明确所有参与软件管理、开发、测试、技术支持等部门的责任细则；</a:t>
            </a:r>
          </a:p>
          <a:p>
            <a:r>
              <a:rPr lang="zh-CN" altLang="en-US" b="1" dirty="0" smtClean="0"/>
              <a:t>测试人力资源分配：</a:t>
            </a:r>
          </a:p>
          <a:p>
            <a:r>
              <a:rPr lang="zh-CN" altLang="en-US" dirty="0" smtClean="0"/>
              <a:t>列出测试所需人力资源以及软件测试人员的培训计划；</a:t>
            </a:r>
          </a:p>
          <a:p>
            <a:r>
              <a:rPr lang="zh-CN" altLang="en-US" b="1" dirty="0" smtClean="0"/>
              <a:t>测试进度安排：</a:t>
            </a:r>
          </a:p>
          <a:p>
            <a:r>
              <a:rPr lang="zh-CN" altLang="en-US" dirty="0" smtClean="0"/>
              <a:t>制定每一个阶段的详细测试进度安排表；</a:t>
            </a:r>
          </a:p>
          <a:p>
            <a:r>
              <a:rPr lang="zh-CN" altLang="en-US" b="1" dirty="0" smtClean="0"/>
              <a:t>风险估计和危机处理：</a:t>
            </a:r>
          </a:p>
          <a:p>
            <a:r>
              <a:rPr lang="zh-CN" altLang="en-US" dirty="0" smtClean="0"/>
              <a:t>估计测试过程中潜在的风险以及面临危机时的解决办法。</a:t>
            </a:r>
          </a:p>
          <a:p>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fontScale="77500" lnSpcReduction="20000"/>
          </a:bodyPr>
          <a:lstStyle/>
          <a:p>
            <a:r>
              <a:rPr lang="zh-CN" altLang="en-US" b="1" dirty="0" smtClean="0"/>
              <a:t>一个理想的测试计划应该体现以下几个特点：</a:t>
            </a:r>
          </a:p>
          <a:p>
            <a:r>
              <a:rPr lang="en-US" altLang="zh-CN" dirty="0" smtClean="0"/>
              <a:t>1</a:t>
            </a:r>
            <a:r>
              <a:rPr lang="zh-CN" altLang="en-US" dirty="0" smtClean="0"/>
              <a:t>、在检测主要缺陷方面有一个好的选择；</a:t>
            </a:r>
          </a:p>
          <a:p>
            <a:r>
              <a:rPr lang="en-US" altLang="zh-CN" dirty="0" smtClean="0"/>
              <a:t>2</a:t>
            </a:r>
            <a:r>
              <a:rPr lang="zh-CN" altLang="en-US" dirty="0" smtClean="0"/>
              <a:t>、提供绝大部分代码的覆盖率；</a:t>
            </a:r>
          </a:p>
          <a:p>
            <a:r>
              <a:rPr lang="en-US" altLang="zh-CN" dirty="0" smtClean="0"/>
              <a:t>3</a:t>
            </a:r>
            <a:r>
              <a:rPr lang="zh-CN" altLang="en-US" dirty="0" smtClean="0"/>
              <a:t>、具有灵活性；</a:t>
            </a:r>
          </a:p>
          <a:p>
            <a:r>
              <a:rPr lang="en-US" altLang="zh-CN" dirty="0" smtClean="0"/>
              <a:t>4</a:t>
            </a:r>
            <a:r>
              <a:rPr lang="zh-CN" altLang="en-US" dirty="0" smtClean="0"/>
              <a:t>、易于执行、回归和自动化；</a:t>
            </a:r>
          </a:p>
          <a:p>
            <a:r>
              <a:rPr lang="en-US" altLang="zh-CN" dirty="0" smtClean="0"/>
              <a:t>5</a:t>
            </a:r>
            <a:r>
              <a:rPr lang="zh-CN" altLang="en-US" dirty="0" smtClean="0"/>
              <a:t>、定义要执行测试的种类；</a:t>
            </a:r>
          </a:p>
          <a:p>
            <a:r>
              <a:rPr lang="en-US" altLang="zh-CN" dirty="0" smtClean="0"/>
              <a:t>6</a:t>
            </a:r>
            <a:r>
              <a:rPr lang="zh-CN" altLang="en-US" dirty="0" smtClean="0"/>
              <a:t>、测试文档明确说明期望的测试结果；</a:t>
            </a:r>
          </a:p>
          <a:p>
            <a:r>
              <a:rPr lang="en-US" altLang="zh-CN" dirty="0" smtClean="0"/>
              <a:t>7</a:t>
            </a:r>
            <a:r>
              <a:rPr lang="zh-CN" altLang="en-US" dirty="0" smtClean="0"/>
              <a:t>、当缺陷被发现时提供缺陷核对；</a:t>
            </a:r>
          </a:p>
          <a:p>
            <a:r>
              <a:rPr lang="en-US" altLang="zh-CN" dirty="0" smtClean="0"/>
              <a:t>8</a:t>
            </a:r>
            <a:r>
              <a:rPr lang="zh-CN" altLang="en-US" dirty="0" smtClean="0"/>
              <a:t>、明确定义测试目标；</a:t>
            </a:r>
          </a:p>
          <a:p>
            <a:r>
              <a:rPr lang="en-US" altLang="zh-CN" dirty="0" smtClean="0"/>
              <a:t>9</a:t>
            </a:r>
            <a:r>
              <a:rPr lang="zh-CN" altLang="en-US" dirty="0" smtClean="0"/>
              <a:t>、明确定义测试策略；</a:t>
            </a:r>
          </a:p>
          <a:p>
            <a:r>
              <a:rPr lang="en-US" altLang="zh-CN" dirty="0" smtClean="0"/>
              <a:t>10</a:t>
            </a:r>
            <a:r>
              <a:rPr lang="zh-CN" altLang="en-US" dirty="0" smtClean="0"/>
              <a:t>、明确定义测试通过标准；</a:t>
            </a:r>
          </a:p>
          <a:p>
            <a:r>
              <a:rPr lang="en-US" altLang="zh-CN" dirty="0" smtClean="0"/>
              <a:t>11</a:t>
            </a:r>
            <a:r>
              <a:rPr lang="zh-CN" altLang="en-US" dirty="0" smtClean="0"/>
              <a:t>、没有测试冗余；</a:t>
            </a:r>
          </a:p>
          <a:p>
            <a:r>
              <a:rPr lang="en-US" altLang="zh-CN" dirty="0" smtClean="0"/>
              <a:t>12</a:t>
            </a:r>
            <a:r>
              <a:rPr lang="zh-CN" altLang="en-US" dirty="0" smtClean="0"/>
              <a:t>、确认测试风险；</a:t>
            </a:r>
          </a:p>
          <a:p>
            <a:r>
              <a:rPr lang="en-US" altLang="zh-CN" dirty="0" smtClean="0"/>
              <a:t>13</a:t>
            </a:r>
            <a:r>
              <a:rPr lang="zh-CN" altLang="en-US" dirty="0" smtClean="0"/>
              <a:t>、文档化确定测试的需求；</a:t>
            </a:r>
          </a:p>
          <a:p>
            <a:r>
              <a:rPr lang="en-US" altLang="zh-CN" dirty="0" smtClean="0"/>
              <a:t>14</a:t>
            </a:r>
            <a:r>
              <a:rPr lang="zh-CN" altLang="en-US" dirty="0" smtClean="0"/>
              <a:t>、定义可交付的测试件。</a:t>
            </a:r>
            <a:r>
              <a:rPr lang="en-US" dirty="0" smtClean="0"/>
              <a:t> </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fontScale="92500"/>
          </a:bodyPr>
          <a:lstStyle/>
          <a:p>
            <a:r>
              <a:rPr lang="zh-CN" altLang="en-US" dirty="0" smtClean="0"/>
              <a:t>       每一个测试项目过程中都会产生很多文档，从项目启动前的计划书到项目结束后的总结报告，其矧进有产品需求、测试计划、测试用例和各种重要会议的会议记录等。软件测试文件就为了实现这些目的，对测试中的要求、过程及测试结果以正式的文件形式写出，所以说测试文件的编写足测试上作规范化的个重要组成部分．有必要将文档管理融入到项甘管理中去，成为项日管理很重要的一个环节。由此可见软件测试文档在软件测试过程中是多么的重要，那什么是软件测试文档，软件测试文档有哪些，这些测试文档的格式如何？</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92500" lnSpcReduction="20000"/>
          </a:bodyPr>
          <a:lstStyle/>
          <a:p>
            <a:r>
              <a:rPr lang="en-US" altLang="zh-CN" dirty="0" smtClean="0"/>
              <a:t>5</a:t>
            </a:r>
            <a:r>
              <a:rPr lang="zh-CN" altLang="en-US" dirty="0" smtClean="0"/>
              <a:t>、软件测试计划的制定</a:t>
            </a:r>
            <a:endParaRPr lang="en-US" altLang="zh-CN" dirty="0" smtClean="0"/>
          </a:p>
          <a:p>
            <a:pPr lvl="0"/>
            <a:r>
              <a:rPr lang="zh-CN" altLang="en-US" b="1" dirty="0" smtClean="0"/>
              <a:t>概要测试计划</a:t>
            </a:r>
          </a:p>
          <a:p>
            <a:r>
              <a:rPr lang="zh-CN" altLang="en-US" dirty="0" smtClean="0"/>
              <a:t>概要测试计划是在软件开发初期制定，其内容包括：</a:t>
            </a:r>
          </a:p>
          <a:p>
            <a:r>
              <a:rPr lang="zh-CN" altLang="en-US" dirty="0" smtClean="0"/>
              <a:t>① 定义被测试对象和测试目标；</a:t>
            </a:r>
          </a:p>
          <a:p>
            <a:r>
              <a:rPr lang="zh-CN" altLang="en-US" dirty="0" smtClean="0"/>
              <a:t>② 确定测试阶段和测试周期的划分；</a:t>
            </a:r>
          </a:p>
          <a:p>
            <a:r>
              <a:rPr lang="zh-CN" altLang="en-US" dirty="0" smtClean="0"/>
              <a:t>③ 制定测试人员，软、硬件资源和测试进度等方面的计划；</a:t>
            </a:r>
          </a:p>
          <a:p>
            <a:r>
              <a:rPr lang="zh-CN" altLang="en-US" dirty="0" smtClean="0"/>
              <a:t>④ 明确任务与分配及责任划分；</a:t>
            </a:r>
          </a:p>
          <a:p>
            <a:r>
              <a:rPr lang="zh-CN" altLang="en-US" dirty="0" smtClean="0"/>
              <a:t>⑤ 规定软件测试方法、测试标准。比如，语句覆盖率达到</a:t>
            </a:r>
            <a:r>
              <a:rPr lang="en-US" dirty="0" smtClean="0"/>
              <a:t>98%</a:t>
            </a:r>
            <a:r>
              <a:rPr lang="zh-CN" altLang="en-US" dirty="0" smtClean="0"/>
              <a:t>，三级以上的错误改正率达</a:t>
            </a:r>
            <a:r>
              <a:rPr lang="en-US" dirty="0" smtClean="0"/>
              <a:t>98%</a:t>
            </a:r>
            <a:r>
              <a:rPr lang="zh-CN" altLang="en-US" dirty="0" smtClean="0"/>
              <a:t>等；</a:t>
            </a:r>
          </a:p>
          <a:p>
            <a:r>
              <a:rPr lang="zh-CN" altLang="en-US" dirty="0" smtClean="0"/>
              <a:t>⑥ 所有决定不改正的错误都必须经专门的质量评审组织同意；</a:t>
            </a:r>
          </a:p>
          <a:p>
            <a:r>
              <a:rPr lang="zh-CN" altLang="en-US" dirty="0" smtClean="0"/>
              <a:t>⑦ 支持环境和测试工具等。</a:t>
            </a:r>
          </a:p>
          <a:p>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a:bodyPr>
          <a:lstStyle/>
          <a:p>
            <a:pPr lvl="0"/>
            <a:r>
              <a:rPr lang="zh-CN" altLang="en-US" b="1" dirty="0" smtClean="0"/>
              <a:t>详细测试计划</a:t>
            </a:r>
          </a:p>
          <a:p>
            <a:r>
              <a:rPr lang="zh-CN" altLang="en-US" dirty="0" smtClean="0"/>
              <a:t>详细测试计划是测试者或测试小组的具体的测试实施计划，它规定了测试者负责测试的内容、测试强度和工作进度，是检查测试实际执行情况的重要标准。</a:t>
            </a:r>
          </a:p>
          <a:p>
            <a:r>
              <a:rPr lang="zh-CN" altLang="en-US" dirty="0" smtClean="0"/>
              <a:t>详细测试计划的主要内容有：</a:t>
            </a:r>
            <a:endParaRPr lang="en-US" altLang="zh-CN" dirty="0" smtClean="0"/>
          </a:p>
          <a:p>
            <a:r>
              <a:rPr lang="zh-CN" altLang="en-US" dirty="0" smtClean="0"/>
              <a:t>计划进度和实际进度对照表；</a:t>
            </a:r>
            <a:endParaRPr lang="en-US" altLang="zh-CN" dirty="0" smtClean="0"/>
          </a:p>
          <a:p>
            <a:r>
              <a:rPr lang="zh-CN" altLang="en-US" dirty="0" smtClean="0"/>
              <a:t>测试要点；</a:t>
            </a:r>
            <a:endParaRPr lang="en-US" altLang="zh-CN" dirty="0" smtClean="0"/>
          </a:p>
          <a:p>
            <a:r>
              <a:rPr lang="zh-CN" altLang="en-US" dirty="0" smtClean="0"/>
              <a:t>测试策略；</a:t>
            </a:r>
            <a:endParaRPr lang="en-US" altLang="zh-CN" dirty="0" smtClean="0"/>
          </a:p>
          <a:p>
            <a:r>
              <a:rPr lang="zh-CN" altLang="en-US" dirty="0" smtClean="0"/>
              <a:t>尚未解决的问题和障碍。</a:t>
            </a:r>
          </a:p>
          <a:p>
            <a:pPr>
              <a:buNone/>
            </a:pP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a:bodyPr>
          <a:lstStyle/>
          <a:p>
            <a:pPr lvl="0"/>
            <a:r>
              <a:rPr lang="zh-CN" altLang="en-US" b="1" dirty="0" smtClean="0"/>
              <a:t>制定测试大纲（用例）</a:t>
            </a:r>
            <a:endParaRPr lang="en-US" altLang="zh-CN" b="1" dirty="0" smtClean="0"/>
          </a:p>
          <a:p>
            <a:r>
              <a:rPr lang="zh-CN" altLang="en-US" dirty="0" smtClean="0"/>
              <a:t>         测试大纲是软件测试的依据，保证测试功能不被遗漏，并且功能不被重复测试，使得能合理安排测试人员，使得软件测试不依赖于个人。</a:t>
            </a:r>
            <a:endParaRPr lang="en-US" altLang="zh-CN" dirty="0" smtClean="0"/>
          </a:p>
          <a:p>
            <a:r>
              <a:rPr lang="zh-CN" altLang="en-US" b="1" dirty="0" smtClean="0"/>
              <a:t> 测试大纲包括：</a:t>
            </a:r>
            <a:r>
              <a:rPr lang="zh-CN" altLang="en-US" dirty="0" smtClean="0"/>
              <a:t>测试项目、测试步骤、测试完成的标准以及测试方式（手动测试或自动测试）。测试大纲不仅是软件开发后期测试的依据，而且在系统的需求分析阶段也是质量保证的重要文档和依据。无论是自动测试还是手动测试，都必须满足测试大纲的要求。</a:t>
            </a:r>
          </a:p>
          <a:p>
            <a:pPr lvl="0"/>
            <a:endParaRPr lang="zh-CN" altLang="en-US" b="1" dirty="0" smtClean="0"/>
          </a:p>
          <a:p>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a:bodyPr>
          <a:lstStyle/>
          <a:p>
            <a:r>
              <a:rPr lang="zh-CN" altLang="en-US" b="1" dirty="0" smtClean="0"/>
              <a:t>测试大纲的本质：</a:t>
            </a:r>
            <a:r>
              <a:rPr lang="zh-CN" altLang="en-US" dirty="0" smtClean="0"/>
              <a:t>从测试的角度对被测对象的功能和各种特性的细化和展开。针对系统功能的测试大纲是基于软件质量保证人员对系统需求规格说明书中有关系统功能定义的理解，将其逐一细化展开后编制而成的。</a:t>
            </a:r>
            <a:endParaRPr lang="en-US" altLang="zh-CN" dirty="0" smtClean="0"/>
          </a:p>
          <a:p>
            <a:r>
              <a:rPr lang="zh-CN" altLang="en-US" b="1" dirty="0" smtClean="0"/>
              <a:t>         测试大纲的好处：</a:t>
            </a:r>
            <a:r>
              <a:rPr lang="zh-CN" altLang="en-US" dirty="0" smtClean="0"/>
              <a:t>保证测试功能不被遗漏，使得软件功能不被重复测试，合理安排测试人员，使得软件测试不依赖于个人。测试大纲不仅是软件开发后期测试的依据，而且在系统的需求分析阶段也是质量保证的重要文档和依据。</a:t>
            </a:r>
          </a:p>
          <a:p>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lnSpcReduction="10000"/>
          </a:bodyPr>
          <a:lstStyle/>
          <a:p>
            <a:pPr lvl="0"/>
            <a:r>
              <a:rPr lang="zh-CN" altLang="en-US" b="1" dirty="0" smtClean="0"/>
              <a:t>制定测试通过或失败的标准</a:t>
            </a:r>
          </a:p>
          <a:p>
            <a:r>
              <a:rPr lang="zh-CN" altLang="en-US" dirty="0" smtClean="0"/>
              <a:t>测试标准为可观的陈述，它指明了判断</a:t>
            </a:r>
            <a:r>
              <a:rPr lang="en-US" dirty="0" smtClean="0"/>
              <a:t>/</a:t>
            </a:r>
            <a:r>
              <a:rPr lang="zh-CN" altLang="en-US" dirty="0" smtClean="0"/>
              <a:t>确认测试在何时结束，以及所测试的应用程序的质量。测试标准可以是一系列的陈述或对另一文档（如测试过程指南或测试标准）的引用。</a:t>
            </a:r>
          </a:p>
          <a:p>
            <a:r>
              <a:rPr lang="zh-CN" altLang="en-US" dirty="0" smtClean="0"/>
              <a:t>测试标准应该指明：</a:t>
            </a:r>
          </a:p>
          <a:p>
            <a:r>
              <a:rPr lang="en-US" altLang="zh-CN" dirty="0" smtClean="0"/>
              <a:t>1</a:t>
            </a:r>
            <a:r>
              <a:rPr lang="zh-CN" altLang="en-US" dirty="0" smtClean="0"/>
              <a:t>、确切的测试目标</a:t>
            </a:r>
          </a:p>
          <a:p>
            <a:r>
              <a:rPr lang="en-US" altLang="zh-CN" dirty="0" smtClean="0"/>
              <a:t>2</a:t>
            </a:r>
            <a:r>
              <a:rPr lang="zh-CN" altLang="en-US" dirty="0" smtClean="0"/>
              <a:t>、度量的尺度如何建立</a:t>
            </a:r>
          </a:p>
          <a:p>
            <a:r>
              <a:rPr lang="en-US" altLang="zh-CN" dirty="0" smtClean="0"/>
              <a:t>3</a:t>
            </a:r>
            <a:r>
              <a:rPr lang="zh-CN" altLang="en-US" dirty="0" smtClean="0"/>
              <a:t>、使用了那些标准对度量进行评价</a:t>
            </a:r>
          </a:p>
          <a:p>
            <a:pPr lvl="0"/>
            <a:r>
              <a:rPr lang="zh-CN" altLang="en-US" b="1" dirty="0" smtClean="0"/>
              <a:t>制定测试挂起标准和恢复的必要条件</a:t>
            </a:r>
          </a:p>
          <a:p>
            <a:r>
              <a:rPr lang="en-US" altLang="zh-CN" dirty="0" smtClean="0"/>
              <a:t>    </a:t>
            </a:r>
            <a:r>
              <a:rPr lang="zh-CN" altLang="en-US" dirty="0" smtClean="0"/>
              <a:t>指明挂起全部或部分测试项的标准，并指明恢复测试的标准及其必须重复的测试活动。</a:t>
            </a:r>
          </a:p>
          <a:p>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77500" lnSpcReduction="20000"/>
          </a:bodyPr>
          <a:lstStyle/>
          <a:p>
            <a:pPr lvl="0"/>
            <a:r>
              <a:rPr lang="zh-CN" altLang="en-US" b="1" dirty="0" smtClean="0"/>
              <a:t>制定测试任务安排</a:t>
            </a:r>
          </a:p>
          <a:p>
            <a:r>
              <a:rPr lang="zh-CN" altLang="en-US" dirty="0" smtClean="0"/>
              <a:t>（明确测试任务，对每项任务都必须明确</a:t>
            </a:r>
            <a:r>
              <a:rPr lang="en-US" dirty="0" smtClean="0"/>
              <a:t>7</a:t>
            </a:r>
            <a:r>
              <a:rPr lang="zh-CN" altLang="en-US" dirty="0" smtClean="0"/>
              <a:t>个主题。）</a:t>
            </a:r>
          </a:p>
          <a:p>
            <a:r>
              <a:rPr lang="zh-CN" altLang="en-US" b="1" dirty="0" smtClean="0"/>
              <a:t>任务：</a:t>
            </a:r>
            <a:r>
              <a:rPr lang="zh-CN" altLang="en-US" dirty="0" smtClean="0"/>
              <a:t>用简洁的句子对任务加以说明</a:t>
            </a:r>
          </a:p>
          <a:p>
            <a:r>
              <a:rPr lang="zh-CN" altLang="en-US" b="1" dirty="0" smtClean="0"/>
              <a:t>方法和标准：</a:t>
            </a:r>
            <a:r>
              <a:rPr lang="zh-CN" altLang="en-US" dirty="0" smtClean="0"/>
              <a:t>指明执行该任务时，应该采用的方法以及所应遵守的标准。</a:t>
            </a:r>
          </a:p>
          <a:p>
            <a:r>
              <a:rPr lang="zh-CN" altLang="en-US" b="1" dirty="0" smtClean="0"/>
              <a:t>输入输出：</a:t>
            </a:r>
            <a:r>
              <a:rPr lang="zh-CN" altLang="en-US" dirty="0" smtClean="0"/>
              <a:t>给出该任务所必需的输入输出</a:t>
            </a:r>
          </a:p>
          <a:p>
            <a:r>
              <a:rPr lang="zh-CN" altLang="en-US" b="1" dirty="0" smtClean="0"/>
              <a:t>时间安排：</a:t>
            </a:r>
            <a:r>
              <a:rPr lang="zh-CN" altLang="en-US" dirty="0" smtClean="0"/>
              <a:t>给出任务的起始和持续时间</a:t>
            </a:r>
          </a:p>
          <a:p>
            <a:r>
              <a:rPr lang="zh-CN" altLang="en-US" b="1" dirty="0" smtClean="0"/>
              <a:t>资源：</a:t>
            </a:r>
            <a:r>
              <a:rPr lang="zh-CN" altLang="en-US" dirty="0" smtClean="0"/>
              <a:t>给出任务所需要的人力和物力资源</a:t>
            </a:r>
          </a:p>
          <a:p>
            <a:r>
              <a:rPr lang="zh-CN" altLang="en-US" b="1" dirty="0" smtClean="0"/>
              <a:t>风险和假设：</a:t>
            </a:r>
            <a:r>
              <a:rPr lang="zh-CN" altLang="en-US" dirty="0" smtClean="0"/>
              <a:t>指明启动该任务应满足的假设，以及任务执行可能存在的风险</a:t>
            </a:r>
          </a:p>
          <a:p>
            <a:r>
              <a:rPr lang="zh-CN" altLang="en-US" b="1" dirty="0" smtClean="0"/>
              <a:t>角色和职责：</a:t>
            </a:r>
            <a:r>
              <a:rPr lang="zh-CN" altLang="en-US" dirty="0" smtClean="0"/>
              <a:t>指明由谁负责该任务的组织和执行，以及谁将担负怎样的职责</a:t>
            </a:r>
          </a:p>
          <a:p>
            <a:pPr lvl="0"/>
            <a:r>
              <a:rPr lang="zh-CN" altLang="en-US" b="1" dirty="0" smtClean="0"/>
              <a:t>制定应交付的测试工作产品</a:t>
            </a:r>
          </a:p>
          <a:p>
            <a:r>
              <a:rPr lang="zh-CN" altLang="en-US" dirty="0" smtClean="0"/>
              <a:t>        指明应交付的文档、测试代码和测试工具，一般包括这些文档：测试计划、测试方案、测试用例、测试规程、测试日志、测试总结报告、测试输入与输出数据、测试工具。</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lstStyle/>
          <a:p>
            <a:pPr lvl="0"/>
            <a:r>
              <a:rPr lang="zh-CN" altLang="en-US" b="1" dirty="0" smtClean="0"/>
              <a:t>制定工作量估计</a:t>
            </a:r>
          </a:p>
          <a:p>
            <a:r>
              <a:rPr lang="zh-CN" altLang="en-US" dirty="0" smtClean="0"/>
              <a:t>给出前面定义任务的人力需求和总计</a:t>
            </a:r>
          </a:p>
          <a:p>
            <a:pPr lvl="0"/>
            <a:r>
              <a:rPr lang="zh-CN" altLang="en-US" b="1" dirty="0" smtClean="0"/>
              <a:t>编写测试方案文档</a:t>
            </a:r>
          </a:p>
          <a:p>
            <a:r>
              <a:rPr lang="zh-CN" altLang="en-US" dirty="0" smtClean="0"/>
              <a:t>         测试方案文档是设计测试阶段文档，指明为完成软件或软件集成的特性测试而进行的设计测试方法的细节文档。</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测试用例设计</a:t>
            </a:r>
            <a:endParaRPr lang="zh-CN" altLang="en-US" dirty="0"/>
          </a:p>
        </p:txBody>
      </p:sp>
      <p:sp>
        <p:nvSpPr>
          <p:cNvPr id="3" name="内容占位符 2"/>
          <p:cNvSpPr>
            <a:spLocks noGrp="1"/>
          </p:cNvSpPr>
          <p:nvPr>
            <p:ph idx="1"/>
          </p:nvPr>
        </p:nvSpPr>
        <p:spPr/>
        <p:txBody>
          <a:bodyPr/>
          <a:lstStyle/>
          <a:p>
            <a:r>
              <a:rPr lang="zh-CN" altLang="en-US" dirty="0" smtClean="0"/>
              <a:t>           测试用例（</a:t>
            </a:r>
            <a:r>
              <a:rPr lang="en-US" dirty="0" smtClean="0"/>
              <a:t>Test Case</a:t>
            </a:r>
            <a:r>
              <a:rPr lang="zh-CN" altLang="en-US" dirty="0" smtClean="0"/>
              <a:t>）是为了高效率地发现软件缺陷而精心设计的少量测试数据。实际测试中，由于无法达到穷举测试，所以要从大量输入数据中精选有代表性或特殊性的数据来作为测试数据。好的测试用例应该能发现尚未发现的软件缺陷。</a:t>
            </a:r>
          </a:p>
          <a:p>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85000" lnSpcReduction="10000"/>
          </a:bodyPr>
          <a:lstStyle/>
          <a:p>
            <a:r>
              <a:rPr lang="zh-CN" altLang="en-US" dirty="0" smtClean="0"/>
              <a:t>测试用例文档应包含以下内容：</a:t>
            </a:r>
          </a:p>
          <a:p>
            <a:pPr lvl="0"/>
            <a:r>
              <a:rPr lang="zh-CN" altLang="en-US" dirty="0" smtClean="0"/>
              <a:t>测试用例表</a:t>
            </a:r>
          </a:p>
          <a:p>
            <a:r>
              <a:rPr lang="zh-CN" altLang="en-US" dirty="0" smtClean="0"/>
              <a:t>对其中一些项目做如下说明：</a:t>
            </a:r>
          </a:p>
          <a:p>
            <a:pPr lvl="1"/>
            <a:r>
              <a:rPr lang="zh-CN" altLang="en-US" b="1" dirty="0" smtClean="0"/>
              <a:t>测试项目：</a:t>
            </a:r>
            <a:r>
              <a:rPr lang="zh-CN" altLang="en-US" dirty="0" smtClean="0"/>
              <a:t>指明并简单描述本测试用例是用来测试哪些项目、子项目或软件特性的。</a:t>
            </a:r>
          </a:p>
          <a:p>
            <a:pPr lvl="1"/>
            <a:r>
              <a:rPr lang="zh-CN" altLang="en-US" b="1" dirty="0" smtClean="0"/>
              <a:t>用例编号：</a:t>
            </a:r>
            <a:r>
              <a:rPr lang="zh-CN" altLang="en-US" dirty="0" smtClean="0"/>
              <a:t>对该测试用例分配唯一的标识号。</a:t>
            </a:r>
          </a:p>
          <a:p>
            <a:pPr lvl="1"/>
            <a:r>
              <a:rPr lang="zh-CN" altLang="en-US" b="1" dirty="0" smtClean="0"/>
              <a:t>用例级别：</a:t>
            </a:r>
            <a:r>
              <a:rPr lang="zh-CN" altLang="en-US" dirty="0" smtClean="0"/>
              <a:t>指明该用例的重要程度。测试用例的级别分为</a:t>
            </a:r>
            <a:r>
              <a:rPr lang="en-US" dirty="0" smtClean="0"/>
              <a:t>4</a:t>
            </a:r>
            <a:r>
              <a:rPr lang="zh-CN" altLang="en-US" dirty="0" smtClean="0"/>
              <a:t>级：级别</a:t>
            </a:r>
            <a:r>
              <a:rPr lang="en-US" dirty="0" smtClean="0"/>
              <a:t>1</a:t>
            </a:r>
            <a:r>
              <a:rPr lang="zh-CN" altLang="en-US" dirty="0" smtClean="0"/>
              <a:t>（基本）、级别</a:t>
            </a:r>
            <a:r>
              <a:rPr lang="en-US" dirty="0" smtClean="0"/>
              <a:t>2</a:t>
            </a:r>
            <a:r>
              <a:rPr lang="zh-CN" altLang="en-US" dirty="0" smtClean="0"/>
              <a:t>（重要）、级别</a:t>
            </a:r>
            <a:r>
              <a:rPr lang="en-US" dirty="0" smtClean="0"/>
              <a:t>3</a:t>
            </a:r>
            <a:r>
              <a:rPr lang="zh-CN" altLang="en-US" dirty="0" smtClean="0"/>
              <a:t>（详细）、级别</a:t>
            </a:r>
            <a:r>
              <a:rPr lang="en-US" dirty="0" smtClean="0"/>
              <a:t>4</a:t>
            </a:r>
            <a:r>
              <a:rPr lang="zh-CN" altLang="en-US" dirty="0" smtClean="0"/>
              <a:t>（生僻）。</a:t>
            </a:r>
          </a:p>
          <a:p>
            <a:pPr lvl="1"/>
            <a:r>
              <a:rPr lang="zh-CN" altLang="en-US" b="1" dirty="0" smtClean="0"/>
              <a:t>执行操作：</a:t>
            </a:r>
            <a:r>
              <a:rPr lang="zh-CN" altLang="en-US" dirty="0" smtClean="0"/>
              <a:t>执行本测试用例所需的每一步操作。</a:t>
            </a:r>
          </a:p>
          <a:p>
            <a:pPr lvl="1"/>
            <a:r>
              <a:rPr lang="zh-CN" altLang="en-US" b="1" dirty="0" smtClean="0"/>
              <a:t>预期结果：</a:t>
            </a:r>
            <a:r>
              <a:rPr lang="zh-CN" altLang="en-US" dirty="0" smtClean="0"/>
              <a:t>描述被测项目或被测特性所希望或要求达到的输出或指标。</a:t>
            </a:r>
          </a:p>
          <a:p>
            <a:pPr lvl="1"/>
            <a:r>
              <a:rPr lang="zh-CN" altLang="en-US" b="1" dirty="0" smtClean="0"/>
              <a:t>实测结果：</a:t>
            </a:r>
            <a:r>
              <a:rPr lang="zh-CN" altLang="en-US" dirty="0" smtClean="0"/>
              <a:t>列出实际测试时的测试输出值，判断该测试用例是否通过。</a:t>
            </a:r>
          </a:p>
          <a:p>
            <a:pPr lvl="1"/>
            <a:r>
              <a:rPr lang="zh-CN" altLang="en-US" b="1" dirty="0" smtClean="0"/>
              <a:t>备注：</a:t>
            </a:r>
            <a:r>
              <a:rPr lang="zh-CN" altLang="en-US" dirty="0" smtClean="0"/>
              <a:t>如需要，则填写</a:t>
            </a:r>
            <a:r>
              <a:rPr lang="en-US" dirty="0" smtClean="0"/>
              <a:t>“</a:t>
            </a:r>
            <a:r>
              <a:rPr lang="zh-CN" altLang="en-US" dirty="0" smtClean="0"/>
              <a:t>特殊环境需求（硬件、软件、环境）</a:t>
            </a:r>
            <a:r>
              <a:rPr lang="en-US" dirty="0" smtClean="0"/>
              <a:t>”</a:t>
            </a:r>
            <a:r>
              <a:rPr lang="zh-CN" altLang="en-US" dirty="0" smtClean="0"/>
              <a:t>、</a:t>
            </a:r>
            <a:r>
              <a:rPr lang="en-US" dirty="0" smtClean="0"/>
              <a:t>“</a:t>
            </a:r>
            <a:r>
              <a:rPr lang="zh-CN" altLang="en-US" dirty="0" smtClean="0"/>
              <a:t>特殊测试步骤要求</a:t>
            </a:r>
            <a:r>
              <a:rPr lang="en-US" dirty="0" smtClean="0"/>
              <a:t>”</a:t>
            </a:r>
            <a:r>
              <a:rPr lang="zh-CN" altLang="en-US" dirty="0" smtClean="0"/>
              <a:t>、</a:t>
            </a:r>
            <a:r>
              <a:rPr lang="en-US" dirty="0" smtClean="0"/>
              <a:t>“</a:t>
            </a:r>
            <a:r>
              <a:rPr lang="zh-CN" altLang="en-US" dirty="0" smtClean="0"/>
              <a:t>相关测试用例</a:t>
            </a:r>
            <a:r>
              <a:rPr lang="en-US" dirty="0" smtClean="0"/>
              <a:t>”</a:t>
            </a:r>
            <a:r>
              <a:rPr lang="zh-CN" altLang="en-US" dirty="0" smtClean="0"/>
              <a:t>等信息。</a:t>
            </a:r>
          </a:p>
          <a:p>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357188"/>
          <a:ext cx="8229600" cy="556260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pPr indent="266700">
                        <a:lnSpc>
                          <a:spcPts val="2000"/>
                        </a:lnSpc>
                        <a:spcAft>
                          <a:spcPts val="0"/>
                        </a:spcAft>
                      </a:pPr>
                      <a:r>
                        <a:rPr lang="zh-CN" sz="1050" kern="100" dirty="0">
                          <a:latin typeface="Times New Roman"/>
                          <a:ea typeface="宋体"/>
                        </a:rPr>
                        <a:t>用例编号</a:t>
                      </a:r>
                    </a:p>
                  </a:txBody>
                  <a:tcPr marL="0" marR="0" marT="0" marB="0" anchor="ctr"/>
                </a:tc>
                <a:tc>
                  <a:txBody>
                    <a:bodyPr/>
                    <a:lstStyle/>
                    <a:p>
                      <a:endParaRPr lang="zh-CN" altLang="en-US"/>
                    </a:p>
                  </a:txBody>
                  <a:tcPr/>
                </a:tc>
                <a:tc>
                  <a:txBody>
                    <a:bodyPr/>
                    <a:lstStyle/>
                    <a:p>
                      <a:pPr indent="266700">
                        <a:lnSpc>
                          <a:spcPts val="2000"/>
                        </a:lnSpc>
                        <a:spcAft>
                          <a:spcPts val="0"/>
                        </a:spcAft>
                      </a:pPr>
                      <a:r>
                        <a:rPr lang="zh-CN" sz="1050" kern="100" dirty="0">
                          <a:latin typeface="Times New Roman"/>
                          <a:ea typeface="宋体"/>
                        </a:rPr>
                        <a:t>测试模块</a:t>
                      </a:r>
                    </a:p>
                  </a:txBody>
                  <a:tcPr marL="0" marR="0" marT="0" marB="0" anchor="ctr"/>
                </a:tc>
                <a:tc>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编制人</a:t>
                      </a:r>
                    </a:p>
                  </a:txBody>
                  <a:tcPr marL="0" marR="0" marT="0" marB="0" anchor="ctr"/>
                </a:tc>
                <a:tc>
                  <a:txBody>
                    <a:bodyPr/>
                    <a:lstStyle/>
                    <a:p>
                      <a:endParaRPr lang="zh-CN" altLang="en-US"/>
                    </a:p>
                  </a:txBody>
                  <a:tcPr/>
                </a:tc>
                <a:tc>
                  <a:txBody>
                    <a:bodyPr/>
                    <a:lstStyle/>
                    <a:p>
                      <a:pPr indent="266700">
                        <a:lnSpc>
                          <a:spcPts val="2000"/>
                        </a:lnSpc>
                        <a:spcAft>
                          <a:spcPts val="0"/>
                        </a:spcAft>
                      </a:pPr>
                      <a:r>
                        <a:rPr lang="zh-CN" sz="1050" kern="100">
                          <a:latin typeface="Times New Roman"/>
                          <a:ea typeface="宋体"/>
                        </a:rPr>
                        <a:t>编制时间</a:t>
                      </a:r>
                    </a:p>
                  </a:txBody>
                  <a:tcPr marL="0" marR="0" marT="0" marB="0" anchor="ctr"/>
                </a:tc>
                <a:tc>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开发人员</a:t>
                      </a:r>
                    </a:p>
                  </a:txBody>
                  <a:tcPr marL="0" marR="0" marT="0" marB="0" anchor="ctr"/>
                </a:tc>
                <a:tc>
                  <a:txBody>
                    <a:bodyPr/>
                    <a:lstStyle/>
                    <a:p>
                      <a:endParaRPr lang="zh-CN" altLang="en-US"/>
                    </a:p>
                  </a:txBody>
                  <a:tcPr/>
                </a:tc>
                <a:tc>
                  <a:txBody>
                    <a:bodyPr/>
                    <a:lstStyle/>
                    <a:p>
                      <a:pPr indent="266700">
                        <a:lnSpc>
                          <a:spcPts val="2000"/>
                        </a:lnSpc>
                        <a:spcAft>
                          <a:spcPts val="0"/>
                        </a:spcAft>
                      </a:pPr>
                      <a:r>
                        <a:rPr lang="zh-CN" sz="1050" kern="100">
                          <a:latin typeface="Times New Roman"/>
                          <a:ea typeface="宋体"/>
                        </a:rPr>
                        <a:t>程序版本</a:t>
                      </a:r>
                    </a:p>
                  </a:txBody>
                  <a:tcPr marL="0" marR="0" marT="0" marB="0" anchor="ctr"/>
                </a:tc>
                <a:tc>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测试人员</a:t>
                      </a:r>
                    </a:p>
                  </a:txBody>
                  <a:tcPr marL="0" marR="0" marT="0" marB="0" anchor="ctr"/>
                </a:tc>
                <a:tc>
                  <a:txBody>
                    <a:bodyPr/>
                    <a:lstStyle/>
                    <a:p>
                      <a:endParaRPr lang="zh-CN" altLang="en-US"/>
                    </a:p>
                  </a:txBody>
                  <a:tcPr/>
                </a:tc>
                <a:tc>
                  <a:txBody>
                    <a:bodyPr/>
                    <a:lstStyle/>
                    <a:p>
                      <a:pPr indent="266700">
                        <a:lnSpc>
                          <a:spcPts val="2000"/>
                        </a:lnSpc>
                        <a:spcAft>
                          <a:spcPts val="0"/>
                        </a:spcAft>
                      </a:pPr>
                      <a:r>
                        <a:rPr lang="zh-CN" sz="1050" kern="100" dirty="0">
                          <a:latin typeface="Times New Roman"/>
                          <a:ea typeface="宋体"/>
                        </a:rPr>
                        <a:t>测试负责人</a:t>
                      </a:r>
                    </a:p>
                  </a:txBody>
                  <a:tcPr marL="0" marR="0" marT="0" marB="0" anchor="ctr"/>
                </a:tc>
                <a:tc>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用例级别</a:t>
                      </a:r>
                    </a:p>
                  </a:txBody>
                  <a:tcPr marL="0" marR="0" marT="0" marB="0" anchor="ctr"/>
                </a:tc>
                <a:tc gridSpan="3">
                  <a:txBody>
                    <a:bodyPr/>
                    <a:lstStyle/>
                    <a:p>
                      <a:endParaRPr lang="zh-CN" altLang="en-US" dirty="0"/>
                    </a:p>
                  </a:txBody>
                  <a:tcPr/>
                </a:tc>
                <a:tc hMerge="1">
                  <a:txBody>
                    <a:bodyPr/>
                    <a:lstStyle/>
                    <a:p>
                      <a:endParaRPr lang="zh-CN" altLang="en-US"/>
                    </a:p>
                  </a:txBody>
                  <a:tcPr/>
                </a:tc>
                <a:tc hMerge="1">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测试目的</a:t>
                      </a:r>
                    </a:p>
                  </a:txBody>
                  <a:tcPr marL="0" marR="0" marT="0" marB="0" anchor="ctr"/>
                </a:tc>
                <a:tc gridSpan="3">
                  <a:txBody>
                    <a:bodyPr/>
                    <a:lstStyle/>
                    <a:p>
                      <a:endParaRPr lang="zh-CN" altLang="en-US"/>
                    </a:p>
                  </a:txBody>
                  <a:tcPr/>
                </a:tc>
                <a:tc hMerge="1">
                  <a:txBody>
                    <a:bodyPr/>
                    <a:lstStyle/>
                    <a:p>
                      <a:endParaRPr lang="zh-CN" altLang="en-US" dirty="0"/>
                    </a:p>
                  </a:txBody>
                  <a:tcPr/>
                </a:tc>
                <a:tc hMerge="1">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测试内容</a:t>
                      </a:r>
                    </a:p>
                  </a:txBody>
                  <a:tcPr marL="0" marR="0" marT="0" marB="0" anchor="ctr"/>
                </a:tc>
                <a:tc gridSpan="3">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测试环境</a:t>
                      </a:r>
                    </a:p>
                  </a:txBody>
                  <a:tcPr marL="0" marR="0" marT="0" marB="0" anchor="ctr"/>
                </a:tc>
                <a:tc gridSpan="3">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规则指定</a:t>
                      </a:r>
                    </a:p>
                  </a:txBody>
                  <a:tcPr marL="0" marR="0" marT="0" marB="0" anchor="ctr"/>
                </a:tc>
                <a:tc gridSpan="3">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70840">
                <a:tc>
                  <a:txBody>
                    <a:bodyPr/>
                    <a:lstStyle/>
                    <a:p>
                      <a:pPr indent="266700">
                        <a:lnSpc>
                          <a:spcPts val="2000"/>
                        </a:lnSpc>
                        <a:spcAft>
                          <a:spcPts val="0"/>
                        </a:spcAft>
                      </a:pPr>
                      <a:r>
                        <a:rPr lang="zh-CN" sz="1050" kern="100" dirty="0">
                          <a:latin typeface="Times New Roman"/>
                          <a:ea typeface="宋体"/>
                        </a:rPr>
                        <a:t>执行操作</a:t>
                      </a:r>
                    </a:p>
                  </a:txBody>
                  <a:tcPr marL="0" marR="0" marT="0" marB="0" anchor="ctr"/>
                </a:tc>
                <a:tc gridSpan="3">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70840">
                <a:tc rowSpan="4">
                  <a:txBody>
                    <a:bodyPr/>
                    <a:lstStyle/>
                    <a:p>
                      <a:pPr indent="266700">
                        <a:lnSpc>
                          <a:spcPts val="2000"/>
                        </a:lnSpc>
                        <a:spcAft>
                          <a:spcPts val="0"/>
                        </a:spcAft>
                      </a:pPr>
                      <a:r>
                        <a:rPr lang="zh-CN" sz="1050" kern="100" dirty="0">
                          <a:latin typeface="Times New Roman"/>
                          <a:ea typeface="宋体"/>
                        </a:rPr>
                        <a:t>测试结果</a:t>
                      </a:r>
                    </a:p>
                  </a:txBody>
                  <a:tcPr marL="0" marR="0" marT="0" marB="0" anchor="ctr"/>
                </a:tc>
                <a:tc>
                  <a:txBody>
                    <a:bodyPr/>
                    <a:lstStyle/>
                    <a:p>
                      <a:pPr indent="266700">
                        <a:lnSpc>
                          <a:spcPts val="2000"/>
                        </a:lnSpc>
                        <a:spcAft>
                          <a:spcPts val="0"/>
                        </a:spcAft>
                      </a:pPr>
                      <a:r>
                        <a:rPr lang="zh-CN" sz="1050" kern="100" dirty="0">
                          <a:latin typeface="Times New Roman"/>
                          <a:ea typeface="宋体"/>
                        </a:rPr>
                        <a:t>步骤</a:t>
                      </a:r>
                    </a:p>
                  </a:txBody>
                  <a:tcPr marL="0" marR="0" marT="0" marB="0" anchor="ctr"/>
                </a:tc>
                <a:tc>
                  <a:txBody>
                    <a:bodyPr/>
                    <a:lstStyle/>
                    <a:p>
                      <a:pPr indent="266700">
                        <a:lnSpc>
                          <a:spcPts val="2000"/>
                        </a:lnSpc>
                        <a:spcAft>
                          <a:spcPts val="0"/>
                        </a:spcAft>
                      </a:pPr>
                      <a:r>
                        <a:rPr lang="zh-CN" sz="1050" kern="100">
                          <a:latin typeface="Times New Roman"/>
                          <a:ea typeface="宋体"/>
                        </a:rPr>
                        <a:t>预期结果</a:t>
                      </a:r>
                    </a:p>
                  </a:txBody>
                  <a:tcPr marL="0" marR="0" marT="0" marB="0" anchor="ctr"/>
                </a:tc>
                <a:tc>
                  <a:txBody>
                    <a:bodyPr/>
                    <a:lstStyle/>
                    <a:p>
                      <a:pPr indent="266700">
                        <a:lnSpc>
                          <a:spcPts val="2000"/>
                        </a:lnSpc>
                        <a:spcAft>
                          <a:spcPts val="0"/>
                        </a:spcAft>
                      </a:pPr>
                      <a:r>
                        <a:rPr lang="zh-CN" sz="1050" kern="100">
                          <a:latin typeface="Times New Roman"/>
                          <a:ea typeface="宋体"/>
                        </a:rPr>
                        <a:t>实测结果</a:t>
                      </a:r>
                    </a:p>
                  </a:txBody>
                  <a:tcPr marL="0" marR="0" marT="0" marB="0" anchor="ctr"/>
                </a:tc>
              </a:tr>
              <a:tr h="370840">
                <a:tc vMerge="1">
                  <a:txBody>
                    <a:bodyPr/>
                    <a:lstStyle/>
                    <a:p>
                      <a:endParaRPr lang="zh-CN" altLang="en-US"/>
                    </a:p>
                  </a:txBody>
                  <a:tcPr/>
                </a:tc>
                <a:tc>
                  <a:txBody>
                    <a:bodyPr/>
                    <a:lstStyle/>
                    <a:p>
                      <a:pPr indent="266700">
                        <a:lnSpc>
                          <a:spcPts val="2000"/>
                        </a:lnSpc>
                        <a:spcAft>
                          <a:spcPts val="0"/>
                        </a:spcAft>
                      </a:pPr>
                      <a:r>
                        <a:rPr lang="en-US" sz="1050" kern="100">
                          <a:latin typeface="Times New Roman"/>
                          <a:ea typeface="宋体"/>
                        </a:rPr>
                        <a:t>1</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tc>
              </a:tr>
              <a:tr h="370840">
                <a:tc vMerge="1">
                  <a:txBody>
                    <a:bodyPr/>
                    <a:lstStyle/>
                    <a:p>
                      <a:endParaRPr lang="zh-CN" altLang="en-US"/>
                    </a:p>
                  </a:txBody>
                  <a:tcPr/>
                </a:tc>
                <a:tc>
                  <a:txBody>
                    <a:bodyPr/>
                    <a:lstStyle/>
                    <a:p>
                      <a:pPr indent="266700">
                        <a:lnSpc>
                          <a:spcPts val="2000"/>
                        </a:lnSpc>
                        <a:spcAft>
                          <a:spcPts val="0"/>
                        </a:spcAft>
                      </a:pPr>
                      <a:r>
                        <a:rPr lang="en-US" sz="1050" kern="100">
                          <a:latin typeface="Times New Roman"/>
                          <a:ea typeface="宋体"/>
                        </a:rPr>
                        <a:t>2</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tc>
              </a:tr>
              <a:tr h="370840">
                <a:tc vMerge="1">
                  <a:txBody>
                    <a:bodyPr/>
                    <a:lstStyle/>
                    <a:p>
                      <a:endParaRPr lang="zh-CN" altLang="en-US"/>
                    </a:p>
                  </a:txBody>
                  <a:tcPr/>
                </a:tc>
                <a:tc>
                  <a:txBody>
                    <a:bodyPr/>
                    <a:lstStyle/>
                    <a:p>
                      <a:pPr indent="266700">
                        <a:lnSpc>
                          <a:spcPts val="2000"/>
                        </a:lnSpc>
                        <a:spcAft>
                          <a:spcPts val="0"/>
                        </a:spcAft>
                      </a:pPr>
                      <a:r>
                        <a:rPr lang="zh-CN" sz="1050" kern="100">
                          <a:latin typeface="Times New Roman"/>
                          <a:ea typeface="宋体"/>
                        </a:rPr>
                        <a:t>… …</a:t>
                      </a: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tc>
                <a:tc>
                  <a:txBody>
                    <a:bodyPr/>
                    <a:lstStyle/>
                    <a:p>
                      <a:pPr indent="266700">
                        <a:lnSpc>
                          <a:spcPts val="2000"/>
                        </a:lnSpc>
                        <a:spcAft>
                          <a:spcPts val="0"/>
                        </a:spcAft>
                      </a:pPr>
                      <a:r>
                        <a:rPr lang="en-US" sz="1050" kern="100" dirty="0">
                          <a:latin typeface="Times New Roman"/>
                          <a:ea typeface="宋体"/>
                        </a:rPr>
                        <a:t> </a:t>
                      </a:r>
                      <a:endParaRPr lang="zh-CN" sz="1050" kern="100" dirty="0">
                        <a:latin typeface="Times New Roman"/>
                        <a:ea typeface="宋体"/>
                      </a:endParaRPr>
                    </a:p>
                  </a:txBody>
                  <a:tcPr marL="0" marR="0" marT="0" marB="0"/>
                </a:tc>
              </a:tr>
              <a:tr h="370840">
                <a:tc>
                  <a:txBody>
                    <a:bodyPr/>
                    <a:lstStyle/>
                    <a:p>
                      <a:pPr indent="266700">
                        <a:lnSpc>
                          <a:spcPts val="2000"/>
                        </a:lnSpc>
                        <a:spcAft>
                          <a:spcPts val="0"/>
                        </a:spcAft>
                      </a:pPr>
                      <a:r>
                        <a:rPr lang="zh-CN" sz="1050" kern="100" dirty="0">
                          <a:latin typeface="Times New Roman"/>
                          <a:ea typeface="宋体"/>
                        </a:rPr>
                        <a:t>备注</a:t>
                      </a:r>
                    </a:p>
                  </a:txBody>
                  <a:tcPr marL="0" marR="0" marT="0" marB="0" anchor="ctr"/>
                </a:tc>
                <a:tc>
                  <a:txBody>
                    <a:bodyPr/>
                    <a:lstStyle/>
                    <a:p>
                      <a:endParaRPr lang="zh-CN" altLang="en-US" dirty="0"/>
                    </a:p>
                  </a:txBody>
                  <a:tcPr/>
                </a:tc>
                <a:tc>
                  <a:txBody>
                    <a:bodyPr/>
                    <a:lstStyle/>
                    <a:p>
                      <a:endParaRPr lang="zh-CN" altLang="en-US"/>
                    </a:p>
                  </a:txBody>
                  <a:tcPr/>
                </a:tc>
                <a:tc>
                  <a:txBody>
                    <a:bodyPr/>
                    <a:lstStyle/>
                    <a:p>
                      <a:endParaRPr lang="zh-CN" altLang="en-US" dirty="0"/>
                    </a:p>
                  </a:txBody>
                  <a:tcPr/>
                </a:tc>
              </a:tr>
            </a:tbl>
          </a:graphicData>
        </a:graphic>
      </p:graphicFrame>
      <p:sp>
        <p:nvSpPr>
          <p:cNvPr id="5" name="TextBox 4"/>
          <p:cNvSpPr txBox="1"/>
          <p:nvPr/>
        </p:nvSpPr>
        <p:spPr>
          <a:xfrm>
            <a:off x="4000496" y="6072206"/>
            <a:ext cx="1338828" cy="369332"/>
          </a:xfrm>
          <a:prstGeom prst="rect">
            <a:avLst/>
          </a:prstGeom>
          <a:noFill/>
        </p:spPr>
        <p:txBody>
          <a:bodyPr wrap="none" rtlCol="0">
            <a:spAutoFit/>
          </a:bodyPr>
          <a:lstStyle/>
          <a:p>
            <a:r>
              <a:rPr lang="zh-CN" altLang="en-US" dirty="0" smtClean="0"/>
              <a:t>测试用例表</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28670"/>
            <a:ext cx="8229600" cy="5197493"/>
          </a:xfrm>
        </p:spPr>
        <p:txBody>
          <a:bodyPr>
            <a:normAutofit/>
          </a:bodyPr>
          <a:lstStyle/>
          <a:p>
            <a:r>
              <a:rPr lang="zh-CN" altLang="en-US" dirty="0" smtClean="0"/>
              <a:t>本章重点：</a:t>
            </a:r>
            <a:endParaRPr lang="en-US" altLang="zh-CN" dirty="0" smtClean="0"/>
          </a:p>
          <a:p>
            <a:pPr lvl="0"/>
            <a:r>
              <a:rPr lang="zh-CN" altLang="en-US" dirty="0" smtClean="0"/>
              <a:t>什么是测试计划？</a:t>
            </a:r>
            <a:r>
              <a:rPr lang="en-US" dirty="0" smtClean="0"/>
              <a:t> </a:t>
            </a:r>
            <a:endParaRPr lang="zh-CN" altLang="en-US" dirty="0" smtClean="0"/>
          </a:p>
          <a:p>
            <a:pPr lvl="0"/>
            <a:r>
              <a:rPr lang="zh-CN" altLang="en-US" dirty="0" smtClean="0"/>
              <a:t>测试文档的定义？</a:t>
            </a:r>
          </a:p>
          <a:p>
            <a:pPr lvl="0"/>
            <a:r>
              <a:rPr lang="zh-CN" altLang="en-US" dirty="0" smtClean="0"/>
              <a:t>测试文档的重要性？</a:t>
            </a:r>
          </a:p>
          <a:p>
            <a:pPr lvl="0"/>
            <a:r>
              <a:rPr lang="zh-CN" altLang="en-US" dirty="0" smtClean="0"/>
              <a:t>测试文档的内容</a:t>
            </a:r>
            <a:r>
              <a:rPr lang="en-US" dirty="0" smtClean="0"/>
              <a:t>?</a:t>
            </a:r>
            <a:endParaRPr lang="zh-CN" altLang="en-US" dirty="0" smtClean="0"/>
          </a:p>
          <a:p>
            <a:pPr lvl="0"/>
            <a:r>
              <a:rPr lang="zh-CN" altLang="en-US" dirty="0" smtClean="0"/>
              <a:t>软件生命周期各阶段的测试任务与可交付的文档？</a:t>
            </a:r>
          </a:p>
          <a:p>
            <a:pPr lvl="0"/>
            <a:r>
              <a:rPr lang="zh-CN" altLang="en-US" dirty="0" smtClean="0"/>
              <a:t>测试用例所包含的文档文档？</a:t>
            </a:r>
          </a:p>
          <a:p>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357188"/>
          <a:ext cx="8229599" cy="1428740"/>
        </p:xfrm>
        <a:graphic>
          <a:graphicData uri="http://schemas.openxmlformats.org/drawingml/2006/table">
            <a:tbl>
              <a:tblPr firstRow="1" bandRow="1">
                <a:tableStyleId>{5C22544A-7EE6-4342-B048-85BDC9FD1C3A}</a:tableStyleId>
              </a:tblPr>
              <a:tblGrid>
                <a:gridCol w="1175657"/>
                <a:gridCol w="1175657"/>
                <a:gridCol w="1175657"/>
                <a:gridCol w="1175657"/>
                <a:gridCol w="1175657"/>
                <a:gridCol w="1175657"/>
                <a:gridCol w="1175657"/>
              </a:tblGrid>
              <a:tr h="357185">
                <a:tc>
                  <a:txBody>
                    <a:bodyPr/>
                    <a:lstStyle/>
                    <a:p>
                      <a:pPr indent="266700">
                        <a:lnSpc>
                          <a:spcPts val="2000"/>
                        </a:lnSpc>
                        <a:spcAft>
                          <a:spcPts val="0"/>
                        </a:spcAft>
                      </a:pPr>
                      <a:r>
                        <a:rPr lang="zh-CN" sz="1050" kern="100" dirty="0">
                          <a:latin typeface="Times New Roman"/>
                          <a:ea typeface="宋体"/>
                        </a:rPr>
                        <a:t>项目编号</a:t>
                      </a:r>
                    </a:p>
                  </a:txBody>
                  <a:tcPr marL="0" marR="0" marT="0" marB="0" anchor="ctr"/>
                </a:tc>
                <a:tc>
                  <a:txBody>
                    <a:bodyPr/>
                    <a:lstStyle/>
                    <a:p>
                      <a:pPr indent="266700">
                        <a:lnSpc>
                          <a:spcPts val="2000"/>
                        </a:lnSpc>
                        <a:spcAft>
                          <a:spcPts val="0"/>
                        </a:spcAft>
                      </a:pPr>
                      <a:r>
                        <a:rPr lang="zh-CN" sz="1050" kern="100">
                          <a:latin typeface="Times New Roman"/>
                          <a:ea typeface="宋体"/>
                        </a:rPr>
                        <a:t>测试项目</a:t>
                      </a:r>
                    </a:p>
                  </a:txBody>
                  <a:tcPr marL="0" marR="0" marT="0" marB="0" anchor="ctr"/>
                </a:tc>
                <a:tc>
                  <a:txBody>
                    <a:bodyPr/>
                    <a:lstStyle/>
                    <a:p>
                      <a:pPr indent="266700">
                        <a:lnSpc>
                          <a:spcPts val="2000"/>
                        </a:lnSpc>
                        <a:spcAft>
                          <a:spcPts val="0"/>
                        </a:spcAft>
                      </a:pPr>
                      <a:r>
                        <a:rPr lang="zh-CN" sz="1050" kern="100">
                          <a:latin typeface="Times New Roman"/>
                          <a:ea typeface="宋体"/>
                        </a:rPr>
                        <a:t>子项目编号</a:t>
                      </a:r>
                    </a:p>
                  </a:txBody>
                  <a:tcPr marL="0" marR="0" marT="0" marB="0" anchor="ctr"/>
                </a:tc>
                <a:tc>
                  <a:txBody>
                    <a:bodyPr/>
                    <a:lstStyle/>
                    <a:p>
                      <a:pPr indent="266700">
                        <a:lnSpc>
                          <a:spcPts val="2000"/>
                        </a:lnSpc>
                        <a:spcAft>
                          <a:spcPts val="0"/>
                        </a:spcAft>
                      </a:pPr>
                      <a:r>
                        <a:rPr lang="zh-CN" sz="1050" kern="100">
                          <a:latin typeface="Times New Roman"/>
                          <a:ea typeface="宋体"/>
                        </a:rPr>
                        <a:t>测试子项目</a:t>
                      </a:r>
                    </a:p>
                  </a:txBody>
                  <a:tcPr marL="0" marR="0" marT="0" marB="0" anchor="ctr"/>
                </a:tc>
                <a:tc>
                  <a:txBody>
                    <a:bodyPr/>
                    <a:lstStyle/>
                    <a:p>
                      <a:pPr indent="266700">
                        <a:lnSpc>
                          <a:spcPts val="2000"/>
                        </a:lnSpc>
                        <a:spcAft>
                          <a:spcPts val="0"/>
                        </a:spcAft>
                      </a:pPr>
                      <a:r>
                        <a:rPr lang="zh-CN" sz="1050" kern="100">
                          <a:latin typeface="Times New Roman"/>
                          <a:ea typeface="宋体"/>
                        </a:rPr>
                        <a:t>测试用例编号</a:t>
                      </a:r>
                    </a:p>
                  </a:txBody>
                  <a:tcPr marL="0" marR="0" marT="0" marB="0" anchor="ctr"/>
                </a:tc>
                <a:tc>
                  <a:txBody>
                    <a:bodyPr/>
                    <a:lstStyle/>
                    <a:p>
                      <a:pPr indent="266700">
                        <a:lnSpc>
                          <a:spcPts val="2000"/>
                        </a:lnSpc>
                        <a:spcAft>
                          <a:spcPts val="0"/>
                        </a:spcAft>
                      </a:pPr>
                      <a:r>
                        <a:rPr lang="zh-CN" sz="1050" kern="100">
                          <a:latin typeface="Times New Roman"/>
                          <a:ea typeface="宋体"/>
                        </a:rPr>
                        <a:t>测试结论</a:t>
                      </a:r>
                    </a:p>
                  </a:txBody>
                  <a:tcPr marL="0" marR="0" marT="0" marB="0" anchor="ctr"/>
                </a:tc>
                <a:tc>
                  <a:txBody>
                    <a:bodyPr/>
                    <a:lstStyle/>
                    <a:p>
                      <a:pPr indent="266700">
                        <a:lnSpc>
                          <a:spcPts val="2000"/>
                        </a:lnSpc>
                        <a:spcAft>
                          <a:spcPts val="0"/>
                        </a:spcAft>
                      </a:pPr>
                      <a:r>
                        <a:rPr lang="zh-CN" sz="1050" kern="100">
                          <a:latin typeface="Times New Roman"/>
                          <a:ea typeface="宋体"/>
                        </a:rPr>
                        <a:t>结论</a:t>
                      </a:r>
                    </a:p>
                  </a:txBody>
                  <a:tcPr marL="0" marR="0" marT="0" marB="0" anchor="ctr"/>
                </a:tc>
              </a:tr>
              <a:tr h="357185">
                <a:tc>
                  <a:txBody>
                    <a:bodyPr/>
                    <a:lstStyle/>
                    <a:p>
                      <a:pPr indent="266700">
                        <a:lnSpc>
                          <a:spcPts val="2000"/>
                        </a:lnSpc>
                        <a:spcAft>
                          <a:spcPts val="0"/>
                        </a:spcAft>
                      </a:pPr>
                      <a:r>
                        <a:rPr lang="en-US" sz="1050" kern="100">
                          <a:latin typeface="Times New Roman"/>
                          <a:ea typeface="宋体"/>
                        </a:rPr>
                        <a:t>1</a:t>
                      </a:r>
                      <a:endParaRPr lang="zh-CN"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1</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1</a:t>
                      </a:r>
                      <a:endParaRPr lang="zh-CN"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tc>
                <a:tc>
                  <a:txBody>
                    <a:bodyPr/>
                    <a:lstStyle/>
                    <a:p>
                      <a:pPr indent="266700">
                        <a:lnSpc>
                          <a:spcPts val="2000"/>
                        </a:lnSpc>
                        <a:spcAft>
                          <a:spcPts val="0"/>
                        </a:spcAft>
                      </a:pPr>
                      <a:endParaRPr lang="en-US" sz="1050" kern="100">
                        <a:latin typeface="Times New Roman"/>
                        <a:ea typeface="宋体"/>
                      </a:endParaRPr>
                    </a:p>
                  </a:txBody>
                  <a:tcPr marL="0" marR="0" marT="0" marB="0"/>
                </a:tc>
              </a:tr>
              <a:tr h="357185">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dirty="0">
                          <a:latin typeface="Times New Roman"/>
                          <a:ea typeface="宋体"/>
                        </a:rPr>
                        <a:t>… …</a:t>
                      </a:r>
                      <a:endParaRPr lang="zh-CN" sz="1050" kern="100" dirty="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tc>
                <a:tc>
                  <a:txBody>
                    <a:bodyPr/>
                    <a:lstStyle/>
                    <a:p>
                      <a:pPr indent="266700">
                        <a:lnSpc>
                          <a:spcPts val="2000"/>
                        </a:lnSpc>
                        <a:spcAft>
                          <a:spcPts val="0"/>
                        </a:spcAft>
                      </a:pPr>
                      <a:endParaRPr lang="en-US" sz="1050" kern="100">
                        <a:latin typeface="Times New Roman"/>
                        <a:ea typeface="宋体"/>
                      </a:endParaRPr>
                    </a:p>
                  </a:txBody>
                  <a:tcPr marL="0" marR="0" marT="0" marB="0"/>
                </a:tc>
              </a:tr>
              <a:tr h="357185">
                <a:tc>
                  <a:txBody>
                    <a:bodyPr/>
                    <a:lstStyle/>
                    <a:p>
                      <a:pPr indent="266700">
                        <a:lnSpc>
                          <a:spcPts val="2000"/>
                        </a:lnSpc>
                        <a:spcAft>
                          <a:spcPts val="0"/>
                        </a:spcAft>
                      </a:pPr>
                      <a:r>
                        <a:rPr lang="zh-CN" sz="1050" kern="100">
                          <a:latin typeface="Times New Roman"/>
                          <a:ea typeface="宋体"/>
                        </a:rPr>
                        <a:t>总数</a:t>
                      </a: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tc>
                <a:tc>
                  <a:txBody>
                    <a:bodyPr/>
                    <a:lstStyle/>
                    <a:p>
                      <a:pPr indent="266700">
                        <a:lnSpc>
                          <a:spcPts val="2000"/>
                        </a:lnSpc>
                        <a:spcAft>
                          <a:spcPts val="0"/>
                        </a:spcAft>
                      </a:pPr>
                      <a:r>
                        <a:rPr lang="zh-CN" sz="1050" kern="100">
                          <a:latin typeface="Times New Roman"/>
                          <a:ea typeface="宋体"/>
                        </a:rPr>
                        <a:t>－</a:t>
                      </a: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zh-CN" sz="1050" kern="100">
                          <a:latin typeface="Times New Roman"/>
                          <a:ea typeface="宋体"/>
                        </a:rPr>
                        <a:t>－</a:t>
                      </a:r>
                    </a:p>
                  </a:txBody>
                  <a:tcPr marL="0" marR="0" marT="0" marB="0" anchor="ctr"/>
                </a:tc>
                <a:tc>
                  <a:txBody>
                    <a:bodyPr/>
                    <a:lstStyle/>
                    <a:p>
                      <a:pPr indent="266700">
                        <a:lnSpc>
                          <a:spcPts val="2000"/>
                        </a:lnSpc>
                        <a:spcAft>
                          <a:spcPts val="0"/>
                        </a:spcAft>
                      </a:pPr>
                      <a:r>
                        <a:rPr lang="zh-CN" sz="1050" kern="100" dirty="0">
                          <a:latin typeface="Times New Roman"/>
                          <a:ea typeface="宋体"/>
                        </a:rPr>
                        <a:t>－</a:t>
                      </a:r>
                    </a:p>
                  </a:txBody>
                  <a:tcPr marL="0" marR="0" marT="0" marB="0" anchor="ctr"/>
                </a:tc>
              </a:tr>
            </a:tbl>
          </a:graphicData>
        </a:graphic>
      </p:graphicFrame>
      <p:sp>
        <p:nvSpPr>
          <p:cNvPr id="6" name="TextBox 5"/>
          <p:cNvSpPr txBox="1"/>
          <p:nvPr/>
        </p:nvSpPr>
        <p:spPr>
          <a:xfrm>
            <a:off x="3428992" y="1857364"/>
            <a:ext cx="1569660" cy="369332"/>
          </a:xfrm>
          <a:prstGeom prst="rect">
            <a:avLst/>
          </a:prstGeom>
          <a:noFill/>
        </p:spPr>
        <p:txBody>
          <a:bodyPr wrap="none" rtlCol="0">
            <a:spAutoFit/>
          </a:bodyPr>
          <a:lstStyle/>
          <a:p>
            <a:r>
              <a:rPr lang="zh-CN" altLang="en-US" dirty="0" smtClean="0"/>
              <a:t>测试用例清单</a:t>
            </a:r>
            <a:endParaRPr lang="zh-CN" altLang="en-US" dirty="0"/>
          </a:p>
        </p:txBody>
      </p:sp>
      <p:sp>
        <p:nvSpPr>
          <p:cNvPr id="7" name="TextBox 6"/>
          <p:cNvSpPr txBox="1"/>
          <p:nvPr/>
        </p:nvSpPr>
        <p:spPr>
          <a:xfrm>
            <a:off x="357158" y="2214554"/>
            <a:ext cx="8429684" cy="1200329"/>
          </a:xfrm>
          <a:prstGeom prst="rect">
            <a:avLst/>
          </a:prstGeom>
          <a:noFill/>
        </p:spPr>
        <p:txBody>
          <a:bodyPr wrap="square" rtlCol="0">
            <a:spAutoFit/>
          </a:bodyPr>
          <a:lstStyle/>
          <a:p>
            <a:r>
              <a:rPr lang="zh-CN" altLang="en-US" sz="2400" dirty="0" smtClean="0"/>
              <a:t>          测试总结报告主要包括测试结果统计表、测试问题表和问题统计表、测试进度表、测试总结表等。</a:t>
            </a:r>
          </a:p>
          <a:p>
            <a:endParaRPr lang="zh-CN" altLang="en-US" sz="2400" dirty="0"/>
          </a:p>
        </p:txBody>
      </p:sp>
      <p:graphicFrame>
        <p:nvGraphicFramePr>
          <p:cNvPr id="8" name="表格 7"/>
          <p:cNvGraphicFramePr>
            <a:graphicFrameLocks noGrp="1"/>
          </p:cNvGraphicFramePr>
          <p:nvPr/>
        </p:nvGraphicFramePr>
        <p:xfrm>
          <a:off x="428596" y="3000372"/>
          <a:ext cx="8215368" cy="1571637"/>
        </p:xfrm>
        <a:graphic>
          <a:graphicData uri="http://schemas.openxmlformats.org/drawingml/2006/table">
            <a:tbl>
              <a:tblPr firstRow="1" bandRow="1">
                <a:tableStyleId>{5C22544A-7EE6-4342-B048-85BDC9FD1C3A}</a:tableStyleId>
              </a:tblPr>
              <a:tblGrid>
                <a:gridCol w="1026921"/>
                <a:gridCol w="1026921"/>
                <a:gridCol w="1026921"/>
                <a:gridCol w="1026921"/>
                <a:gridCol w="1026921"/>
                <a:gridCol w="1026921"/>
                <a:gridCol w="1026921"/>
                <a:gridCol w="1026921"/>
              </a:tblGrid>
              <a:tr h="523879">
                <a:tc>
                  <a:txBody>
                    <a:bodyPr/>
                    <a:lstStyle/>
                    <a:p>
                      <a:pPr indent="266700">
                        <a:lnSpc>
                          <a:spcPts val="2000"/>
                        </a:lnSpc>
                        <a:spcAft>
                          <a:spcPts val="0"/>
                        </a:spcAft>
                      </a:pPr>
                      <a:endParaRPr lang="en-US" sz="1050" kern="100" dirty="0">
                        <a:latin typeface="Times New Roman"/>
                        <a:ea typeface="宋体"/>
                      </a:endParaRPr>
                    </a:p>
                  </a:txBody>
                  <a:tcPr marL="0" marR="0" marT="0" marB="0" anchor="ctr"/>
                </a:tc>
                <a:tc>
                  <a:txBody>
                    <a:bodyPr/>
                    <a:lstStyle/>
                    <a:p>
                      <a:pPr indent="266700">
                        <a:lnSpc>
                          <a:spcPts val="2000"/>
                        </a:lnSpc>
                        <a:spcAft>
                          <a:spcPts val="0"/>
                        </a:spcAft>
                      </a:pPr>
                      <a:r>
                        <a:rPr lang="zh-CN" sz="1050" kern="100">
                          <a:latin typeface="Times New Roman"/>
                          <a:ea typeface="宋体"/>
                        </a:rPr>
                        <a:t>计划测试项</a:t>
                      </a:r>
                    </a:p>
                  </a:txBody>
                  <a:tcPr marL="0" marR="0" marT="0" marB="0" anchor="ctr"/>
                </a:tc>
                <a:tc>
                  <a:txBody>
                    <a:bodyPr/>
                    <a:lstStyle/>
                    <a:p>
                      <a:pPr indent="266700">
                        <a:lnSpc>
                          <a:spcPts val="2000"/>
                        </a:lnSpc>
                        <a:spcAft>
                          <a:spcPts val="0"/>
                        </a:spcAft>
                      </a:pPr>
                      <a:r>
                        <a:rPr lang="zh-CN" sz="1050" kern="100">
                          <a:latin typeface="Times New Roman"/>
                          <a:ea typeface="宋体"/>
                        </a:rPr>
                        <a:t>实际测试项</a:t>
                      </a:r>
                    </a:p>
                  </a:txBody>
                  <a:tcPr marL="0" marR="0" marT="0" marB="0" anchor="ctr"/>
                </a:tc>
                <a:tc>
                  <a:txBody>
                    <a:bodyPr/>
                    <a:lstStyle/>
                    <a:p>
                      <a:pPr indent="266700">
                        <a:lnSpc>
                          <a:spcPts val="2000"/>
                        </a:lnSpc>
                        <a:spcAft>
                          <a:spcPts val="0"/>
                        </a:spcAft>
                      </a:pPr>
                      <a:r>
                        <a:rPr lang="zh-CN" sz="1050" kern="100" dirty="0">
                          <a:latin typeface="Times New Roman"/>
                          <a:ea typeface="宋体"/>
                        </a:rPr>
                        <a:t>【</a:t>
                      </a:r>
                      <a:r>
                        <a:rPr lang="en-US" sz="1050" kern="100" dirty="0">
                          <a:latin typeface="Times New Roman"/>
                          <a:ea typeface="宋体"/>
                        </a:rPr>
                        <a:t>Y</a:t>
                      </a:r>
                      <a:r>
                        <a:rPr lang="zh-CN" sz="1050" kern="100" dirty="0">
                          <a:latin typeface="Times New Roman"/>
                          <a:ea typeface="宋体"/>
                        </a:rPr>
                        <a:t>】项</a:t>
                      </a:r>
                    </a:p>
                  </a:txBody>
                  <a:tcPr marL="0" marR="0" marT="0" marB="0" anchor="ctr"/>
                </a:tc>
                <a:tc>
                  <a:txBody>
                    <a:bodyPr/>
                    <a:lstStyle/>
                    <a:p>
                      <a:pPr indent="266700">
                        <a:lnSpc>
                          <a:spcPts val="2000"/>
                        </a:lnSpc>
                        <a:spcAft>
                          <a:spcPts val="0"/>
                        </a:spcAft>
                      </a:pPr>
                      <a:r>
                        <a:rPr lang="zh-CN" sz="1050" kern="100">
                          <a:latin typeface="Times New Roman"/>
                          <a:ea typeface="宋体"/>
                        </a:rPr>
                        <a:t>【</a:t>
                      </a:r>
                      <a:r>
                        <a:rPr lang="en-US" sz="1050" kern="100">
                          <a:latin typeface="Times New Roman"/>
                          <a:ea typeface="宋体"/>
                        </a:rPr>
                        <a:t>P</a:t>
                      </a:r>
                      <a:r>
                        <a:rPr lang="zh-CN" sz="1050" kern="100">
                          <a:latin typeface="Times New Roman"/>
                          <a:ea typeface="宋体"/>
                        </a:rPr>
                        <a:t>】项</a:t>
                      </a:r>
                    </a:p>
                  </a:txBody>
                  <a:tcPr marL="0" marR="0" marT="0" marB="0" anchor="ctr"/>
                </a:tc>
                <a:tc>
                  <a:txBody>
                    <a:bodyPr/>
                    <a:lstStyle/>
                    <a:p>
                      <a:pPr indent="266700">
                        <a:lnSpc>
                          <a:spcPts val="2000"/>
                        </a:lnSpc>
                        <a:spcAft>
                          <a:spcPts val="0"/>
                        </a:spcAft>
                      </a:pPr>
                      <a:r>
                        <a:rPr lang="zh-CN" sz="1050" kern="100">
                          <a:latin typeface="Times New Roman"/>
                          <a:ea typeface="宋体"/>
                        </a:rPr>
                        <a:t>【</a:t>
                      </a:r>
                      <a:r>
                        <a:rPr lang="en-US" sz="1050" kern="100">
                          <a:latin typeface="Times New Roman"/>
                          <a:ea typeface="宋体"/>
                        </a:rPr>
                        <a:t>N</a:t>
                      </a:r>
                      <a:r>
                        <a:rPr lang="zh-CN" sz="1050" kern="100">
                          <a:latin typeface="Times New Roman"/>
                          <a:ea typeface="宋体"/>
                        </a:rPr>
                        <a:t>】项</a:t>
                      </a:r>
                    </a:p>
                  </a:txBody>
                  <a:tcPr marL="0" marR="0" marT="0" marB="0" anchor="ctr"/>
                </a:tc>
                <a:tc>
                  <a:txBody>
                    <a:bodyPr/>
                    <a:lstStyle/>
                    <a:p>
                      <a:pPr indent="266700">
                        <a:lnSpc>
                          <a:spcPts val="2000"/>
                        </a:lnSpc>
                        <a:spcAft>
                          <a:spcPts val="0"/>
                        </a:spcAft>
                      </a:pPr>
                      <a:r>
                        <a:rPr lang="zh-CN" sz="1050" kern="100">
                          <a:latin typeface="Times New Roman"/>
                          <a:ea typeface="宋体"/>
                        </a:rPr>
                        <a:t>【</a:t>
                      </a:r>
                      <a:r>
                        <a:rPr lang="en-US" sz="1050" kern="100">
                          <a:latin typeface="Times New Roman"/>
                          <a:ea typeface="宋体"/>
                        </a:rPr>
                        <a:t>N/A</a:t>
                      </a:r>
                      <a:r>
                        <a:rPr lang="zh-CN" sz="1050" kern="100">
                          <a:latin typeface="Times New Roman"/>
                          <a:ea typeface="宋体"/>
                        </a:rPr>
                        <a:t>】项</a:t>
                      </a:r>
                    </a:p>
                  </a:txBody>
                  <a:tcPr marL="0" marR="0" marT="0" marB="0" anchor="ctr"/>
                </a:tc>
                <a:tc>
                  <a:txBody>
                    <a:bodyPr/>
                    <a:lstStyle/>
                    <a:p>
                      <a:pPr indent="266700">
                        <a:lnSpc>
                          <a:spcPts val="2000"/>
                        </a:lnSpc>
                        <a:spcAft>
                          <a:spcPts val="0"/>
                        </a:spcAft>
                      </a:pPr>
                      <a:r>
                        <a:rPr lang="zh-CN" sz="1050" kern="100">
                          <a:latin typeface="Times New Roman"/>
                          <a:ea typeface="宋体"/>
                        </a:rPr>
                        <a:t>备注</a:t>
                      </a:r>
                    </a:p>
                  </a:txBody>
                  <a:tcPr marL="0" marR="0" marT="0" marB="0" anchor="ctr"/>
                </a:tc>
              </a:tr>
              <a:tr h="523879">
                <a:tc>
                  <a:txBody>
                    <a:bodyPr/>
                    <a:lstStyle/>
                    <a:p>
                      <a:pPr indent="266700">
                        <a:lnSpc>
                          <a:spcPts val="2000"/>
                        </a:lnSpc>
                        <a:spcAft>
                          <a:spcPts val="0"/>
                        </a:spcAft>
                      </a:pPr>
                      <a:r>
                        <a:rPr lang="zh-CN" sz="1050" kern="100">
                          <a:latin typeface="Times New Roman"/>
                          <a:ea typeface="宋体"/>
                        </a:rPr>
                        <a:t>数量</a:t>
                      </a: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dirty="0">
                          <a:latin typeface="Times New Roman"/>
                          <a:ea typeface="宋体"/>
                        </a:rPr>
                        <a:t> </a:t>
                      </a:r>
                      <a:endParaRPr lang="zh-CN" sz="1050" kern="100" dirty="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r>
              <a:tr h="523879">
                <a:tc>
                  <a:txBody>
                    <a:bodyPr/>
                    <a:lstStyle/>
                    <a:p>
                      <a:pPr indent="266700">
                        <a:lnSpc>
                          <a:spcPts val="2000"/>
                        </a:lnSpc>
                        <a:spcAft>
                          <a:spcPts val="0"/>
                        </a:spcAft>
                      </a:pPr>
                      <a:r>
                        <a:rPr lang="zh-CN" sz="1050" kern="100">
                          <a:latin typeface="Times New Roman"/>
                          <a:ea typeface="宋体"/>
                        </a:rPr>
                        <a:t>百分比</a:t>
                      </a: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dirty="0">
                          <a:latin typeface="Times New Roman"/>
                          <a:ea typeface="宋体"/>
                        </a:rPr>
                        <a:t> </a:t>
                      </a:r>
                      <a:endParaRPr lang="zh-CN" sz="1050" kern="100" dirty="0">
                        <a:latin typeface="Times New Roman"/>
                        <a:ea typeface="宋体"/>
                      </a:endParaRPr>
                    </a:p>
                  </a:txBody>
                  <a:tcPr marL="0" marR="0" marT="0" marB="0" anchor="ctr"/>
                </a:tc>
              </a:tr>
            </a:tbl>
          </a:graphicData>
        </a:graphic>
      </p:graphicFrame>
      <p:sp>
        <p:nvSpPr>
          <p:cNvPr id="9" name="TextBox 8"/>
          <p:cNvSpPr txBox="1"/>
          <p:nvPr/>
        </p:nvSpPr>
        <p:spPr>
          <a:xfrm>
            <a:off x="357158" y="5072074"/>
            <a:ext cx="8501122" cy="1754326"/>
          </a:xfrm>
          <a:prstGeom prst="rect">
            <a:avLst/>
          </a:prstGeom>
          <a:noFill/>
        </p:spPr>
        <p:txBody>
          <a:bodyPr wrap="square" rtlCol="0">
            <a:spAutoFit/>
          </a:bodyPr>
          <a:lstStyle/>
          <a:p>
            <a:r>
              <a:rPr lang="zh-CN" altLang="en-US" dirty="0" smtClean="0"/>
              <a:t>其中，</a:t>
            </a:r>
            <a:r>
              <a:rPr lang="en-US" altLang="zh-CN" dirty="0" smtClean="0"/>
              <a:t>【</a:t>
            </a:r>
            <a:r>
              <a:rPr lang="en-US" dirty="0" smtClean="0"/>
              <a:t>Y</a:t>
            </a:r>
            <a:r>
              <a:rPr lang="en-US" altLang="zh-CN" dirty="0" smtClean="0"/>
              <a:t>】</a:t>
            </a:r>
            <a:r>
              <a:rPr lang="zh-CN" altLang="en-US" dirty="0" smtClean="0"/>
              <a:t>表示测试结果全部通过，</a:t>
            </a:r>
            <a:r>
              <a:rPr lang="en-US" altLang="zh-CN" dirty="0" smtClean="0"/>
              <a:t>【</a:t>
            </a:r>
            <a:r>
              <a:rPr lang="en-US" dirty="0" smtClean="0"/>
              <a:t>P</a:t>
            </a:r>
            <a:r>
              <a:rPr lang="en-US" altLang="zh-CN" dirty="0" smtClean="0"/>
              <a:t>】</a:t>
            </a:r>
            <a:r>
              <a:rPr lang="zh-CN" altLang="en-US" dirty="0" smtClean="0"/>
              <a:t>表示测试结果部分通过，</a:t>
            </a:r>
            <a:r>
              <a:rPr lang="en-US" altLang="zh-CN" dirty="0" smtClean="0"/>
              <a:t>【</a:t>
            </a:r>
            <a:r>
              <a:rPr lang="en-US" dirty="0" smtClean="0"/>
              <a:t>N</a:t>
            </a:r>
            <a:r>
              <a:rPr lang="en-US" altLang="zh-CN" dirty="0" smtClean="0"/>
              <a:t>】</a:t>
            </a:r>
            <a:r>
              <a:rPr lang="zh-CN" altLang="en-US" dirty="0" smtClean="0"/>
              <a:t>表示测试结果绝大多数没通过，</a:t>
            </a:r>
            <a:r>
              <a:rPr lang="en-US" altLang="zh-CN" dirty="0" smtClean="0"/>
              <a:t>【</a:t>
            </a:r>
            <a:r>
              <a:rPr lang="en-US" dirty="0" smtClean="0"/>
              <a:t>N/A</a:t>
            </a:r>
            <a:r>
              <a:rPr lang="en-US" altLang="zh-CN" dirty="0" smtClean="0"/>
              <a:t>】</a:t>
            </a:r>
            <a:r>
              <a:rPr lang="zh-CN" altLang="en-US" dirty="0" smtClean="0"/>
              <a:t>表示无法测试或测试用例不适合。</a:t>
            </a:r>
            <a:endParaRPr lang="en-US" altLang="zh-CN" dirty="0" smtClean="0"/>
          </a:p>
          <a:p>
            <a:endParaRPr lang="en-US" altLang="zh-CN" dirty="0" smtClean="0"/>
          </a:p>
          <a:p>
            <a:r>
              <a:rPr lang="zh-CN" altLang="en-US" dirty="0" smtClean="0"/>
              <a:t>测试完成率＝实际测试项数量</a:t>
            </a:r>
            <a:r>
              <a:rPr lang="en-US" dirty="0" smtClean="0"/>
              <a:t>/</a:t>
            </a:r>
            <a:r>
              <a:rPr lang="zh-CN" altLang="en-US" dirty="0" smtClean="0"/>
              <a:t>计划测试项数量</a:t>
            </a:r>
            <a:r>
              <a:rPr lang="en-US" altLang="zh-CN" dirty="0" smtClean="0"/>
              <a:t>×</a:t>
            </a:r>
            <a:r>
              <a:rPr lang="en-US" dirty="0" smtClean="0"/>
              <a:t>100%</a:t>
            </a:r>
            <a:endParaRPr lang="zh-CN" altLang="en-US" dirty="0" smtClean="0"/>
          </a:p>
          <a:p>
            <a:r>
              <a:rPr lang="zh-CN" altLang="en-US" dirty="0" smtClean="0"/>
              <a:t>测试覆盖率＝</a:t>
            </a:r>
            <a:r>
              <a:rPr lang="en-US" altLang="zh-CN" dirty="0" smtClean="0"/>
              <a:t>【</a:t>
            </a:r>
            <a:r>
              <a:rPr lang="en-US" dirty="0" smtClean="0"/>
              <a:t>Y</a:t>
            </a:r>
            <a:r>
              <a:rPr lang="en-US" altLang="zh-CN" dirty="0" smtClean="0"/>
              <a:t>】</a:t>
            </a:r>
            <a:r>
              <a:rPr lang="zh-CN" altLang="en-US" dirty="0" smtClean="0"/>
              <a:t>项的数量</a:t>
            </a:r>
            <a:r>
              <a:rPr lang="en-US" dirty="0" smtClean="0"/>
              <a:t>/</a:t>
            </a:r>
            <a:r>
              <a:rPr lang="zh-CN" altLang="en-US" dirty="0" smtClean="0"/>
              <a:t>计划测试项数量</a:t>
            </a:r>
            <a:r>
              <a:rPr lang="en-US" altLang="zh-CN" dirty="0" smtClean="0"/>
              <a:t>×</a:t>
            </a:r>
            <a:r>
              <a:rPr lang="en-US" dirty="0" smtClean="0"/>
              <a:t>100%</a:t>
            </a:r>
            <a:endParaRPr lang="zh-CN" altLang="en-US" dirty="0" smtClean="0"/>
          </a:p>
          <a:p>
            <a:endParaRPr lang="zh-CN" altLang="en-US" dirty="0"/>
          </a:p>
        </p:txBody>
      </p:sp>
      <p:sp>
        <p:nvSpPr>
          <p:cNvPr id="10" name="TextBox 9"/>
          <p:cNvSpPr txBox="1"/>
          <p:nvPr/>
        </p:nvSpPr>
        <p:spPr>
          <a:xfrm>
            <a:off x="3714744" y="4643446"/>
            <a:ext cx="1800493" cy="369332"/>
          </a:xfrm>
          <a:prstGeom prst="rect">
            <a:avLst/>
          </a:prstGeom>
          <a:noFill/>
        </p:spPr>
        <p:txBody>
          <a:bodyPr wrap="none" rtlCol="0">
            <a:spAutoFit/>
          </a:bodyPr>
          <a:lstStyle/>
          <a:p>
            <a:r>
              <a:rPr lang="zh-CN" altLang="en-US" dirty="0" smtClean="0"/>
              <a:t>测试结果统计表</a:t>
            </a:r>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357188"/>
          <a:ext cx="8229600" cy="2225040"/>
        </p:xfrm>
        <a:graphic>
          <a:graphicData uri="http://schemas.openxmlformats.org/drawingml/2006/table">
            <a:tbl>
              <a:tblPr firstRow="1" bandRow="1">
                <a:tableStyleId>{5C22544A-7EE6-4342-B048-85BDC9FD1C3A}</a:tableStyleId>
              </a:tblPr>
              <a:tblGrid>
                <a:gridCol w="2043098"/>
                <a:gridCol w="6186502"/>
              </a:tblGrid>
              <a:tr h="370840">
                <a:tc>
                  <a:txBody>
                    <a:bodyPr/>
                    <a:lstStyle/>
                    <a:p>
                      <a:pPr indent="266700">
                        <a:lnSpc>
                          <a:spcPts val="2000"/>
                        </a:lnSpc>
                        <a:spcAft>
                          <a:spcPts val="0"/>
                        </a:spcAft>
                      </a:pPr>
                      <a:r>
                        <a:rPr lang="zh-CN" sz="1050" kern="100" dirty="0">
                          <a:latin typeface="Times New Roman"/>
                          <a:ea typeface="宋体"/>
                        </a:rPr>
                        <a:t>问题号</a:t>
                      </a:r>
                    </a:p>
                  </a:txBody>
                  <a:tcPr marL="0" marR="0" marT="0" marB="0" anchor="ctr"/>
                </a:tc>
                <a:tc>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问题描述</a:t>
                      </a:r>
                    </a:p>
                  </a:txBody>
                  <a:tcPr marL="0" marR="0" marT="0" marB="0" anchor="ctr"/>
                </a:tc>
                <a:tc>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问题级别</a:t>
                      </a:r>
                    </a:p>
                  </a:txBody>
                  <a:tcPr marL="0" marR="0" marT="0" marB="0" anchor="ctr"/>
                </a:tc>
                <a:tc>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问题分析与策略</a:t>
                      </a:r>
                    </a:p>
                  </a:txBody>
                  <a:tcPr marL="0" marR="0" marT="0" marB="0" anchor="ctr"/>
                </a:tc>
                <a:tc>
                  <a:txBody>
                    <a:bodyPr/>
                    <a:lstStyle/>
                    <a:p>
                      <a:endParaRPr lang="zh-CN" altLang="en-US"/>
                    </a:p>
                  </a:txBody>
                  <a:tcPr/>
                </a:tc>
              </a:tr>
              <a:tr h="370840">
                <a:tc>
                  <a:txBody>
                    <a:bodyPr/>
                    <a:lstStyle/>
                    <a:p>
                      <a:pPr indent="266700">
                        <a:lnSpc>
                          <a:spcPts val="2000"/>
                        </a:lnSpc>
                        <a:spcAft>
                          <a:spcPts val="0"/>
                        </a:spcAft>
                      </a:pPr>
                      <a:r>
                        <a:rPr lang="zh-CN" sz="1050" kern="100">
                          <a:latin typeface="Times New Roman"/>
                          <a:ea typeface="宋体"/>
                        </a:rPr>
                        <a:t>避免措施</a:t>
                      </a:r>
                    </a:p>
                  </a:txBody>
                  <a:tcPr marL="0" marR="0" marT="0" marB="0" anchor="ctr"/>
                </a:tc>
                <a:tc>
                  <a:txBody>
                    <a:bodyPr/>
                    <a:lstStyle/>
                    <a:p>
                      <a:endParaRPr lang="zh-CN" altLang="en-US"/>
                    </a:p>
                  </a:txBody>
                  <a:tcPr/>
                </a:tc>
              </a:tr>
              <a:tr h="370840">
                <a:tc>
                  <a:txBody>
                    <a:bodyPr/>
                    <a:lstStyle/>
                    <a:p>
                      <a:pPr indent="266700">
                        <a:lnSpc>
                          <a:spcPts val="2000"/>
                        </a:lnSpc>
                        <a:spcAft>
                          <a:spcPts val="0"/>
                        </a:spcAft>
                      </a:pPr>
                      <a:r>
                        <a:rPr lang="zh-CN" sz="1050" kern="100" dirty="0">
                          <a:latin typeface="Times New Roman"/>
                          <a:ea typeface="宋体"/>
                        </a:rPr>
                        <a:t>备注　</a:t>
                      </a:r>
                    </a:p>
                  </a:txBody>
                  <a:tcPr marL="0" marR="0" marT="0" marB="0" anchor="ctr"/>
                </a:tc>
                <a:tc>
                  <a:txBody>
                    <a:bodyPr/>
                    <a:lstStyle/>
                    <a:p>
                      <a:endParaRPr lang="zh-CN" altLang="en-US"/>
                    </a:p>
                  </a:txBody>
                  <a:tcPr/>
                </a:tc>
              </a:tr>
            </a:tbl>
          </a:graphicData>
        </a:graphic>
      </p:graphicFrame>
      <p:sp>
        <p:nvSpPr>
          <p:cNvPr id="5" name="TextBox 4"/>
          <p:cNvSpPr txBox="1"/>
          <p:nvPr/>
        </p:nvSpPr>
        <p:spPr>
          <a:xfrm>
            <a:off x="3714744" y="2643182"/>
            <a:ext cx="1338828" cy="369332"/>
          </a:xfrm>
          <a:prstGeom prst="rect">
            <a:avLst/>
          </a:prstGeom>
          <a:noFill/>
        </p:spPr>
        <p:txBody>
          <a:bodyPr wrap="none" rtlCol="0">
            <a:spAutoFit/>
          </a:bodyPr>
          <a:lstStyle/>
          <a:p>
            <a:r>
              <a:rPr lang="zh-CN" altLang="en-US" dirty="0" smtClean="0"/>
              <a:t>测试问题表</a:t>
            </a:r>
            <a:endParaRPr lang="zh-CN" altLang="en-US" dirty="0"/>
          </a:p>
        </p:txBody>
      </p:sp>
      <p:graphicFrame>
        <p:nvGraphicFramePr>
          <p:cNvPr id="6" name="表格 5"/>
          <p:cNvGraphicFramePr>
            <a:graphicFrameLocks noGrp="1"/>
          </p:cNvGraphicFramePr>
          <p:nvPr/>
        </p:nvGraphicFramePr>
        <p:xfrm>
          <a:off x="500034" y="3786190"/>
          <a:ext cx="8143932" cy="1428759"/>
        </p:xfrm>
        <a:graphic>
          <a:graphicData uri="http://schemas.openxmlformats.org/drawingml/2006/table">
            <a:tbl>
              <a:tblPr firstRow="1" bandRow="1">
                <a:tableStyleId>{5C22544A-7EE6-4342-B048-85BDC9FD1C3A}</a:tableStyleId>
              </a:tblPr>
              <a:tblGrid>
                <a:gridCol w="1357322"/>
                <a:gridCol w="1357322"/>
                <a:gridCol w="1357322"/>
                <a:gridCol w="1357322"/>
                <a:gridCol w="1357322"/>
                <a:gridCol w="1357322"/>
              </a:tblGrid>
              <a:tr h="476253">
                <a:tc>
                  <a:txBody>
                    <a:bodyPr/>
                    <a:lstStyle/>
                    <a:p>
                      <a:pPr indent="266700">
                        <a:lnSpc>
                          <a:spcPts val="2000"/>
                        </a:lnSpc>
                        <a:spcAft>
                          <a:spcPts val="0"/>
                        </a:spcAft>
                      </a:pPr>
                      <a:endParaRPr lang="en-US" sz="1050" kern="100" dirty="0">
                        <a:latin typeface="Times New Roman"/>
                        <a:ea typeface="宋体"/>
                      </a:endParaRPr>
                    </a:p>
                  </a:txBody>
                  <a:tcPr marL="0" marR="0" marT="0" marB="0" anchor="ctr"/>
                </a:tc>
                <a:tc>
                  <a:txBody>
                    <a:bodyPr/>
                    <a:lstStyle/>
                    <a:p>
                      <a:pPr indent="266700">
                        <a:lnSpc>
                          <a:spcPts val="2000"/>
                        </a:lnSpc>
                        <a:spcAft>
                          <a:spcPts val="0"/>
                        </a:spcAft>
                      </a:pPr>
                      <a:r>
                        <a:rPr lang="zh-CN" sz="1050" kern="100">
                          <a:latin typeface="Times New Roman"/>
                          <a:ea typeface="宋体"/>
                        </a:rPr>
                        <a:t>严重问题</a:t>
                      </a:r>
                    </a:p>
                  </a:txBody>
                  <a:tcPr marL="0" marR="0" marT="0" marB="0" anchor="ctr"/>
                </a:tc>
                <a:tc>
                  <a:txBody>
                    <a:bodyPr/>
                    <a:lstStyle/>
                    <a:p>
                      <a:pPr indent="266700">
                        <a:lnSpc>
                          <a:spcPts val="2000"/>
                        </a:lnSpc>
                        <a:spcAft>
                          <a:spcPts val="0"/>
                        </a:spcAft>
                      </a:pPr>
                      <a:r>
                        <a:rPr lang="zh-CN" sz="1050" kern="100">
                          <a:latin typeface="Times New Roman"/>
                          <a:ea typeface="宋体"/>
                        </a:rPr>
                        <a:t>一般问题</a:t>
                      </a:r>
                    </a:p>
                  </a:txBody>
                  <a:tcPr marL="0" marR="0" marT="0" marB="0" anchor="ctr"/>
                </a:tc>
                <a:tc>
                  <a:txBody>
                    <a:bodyPr/>
                    <a:lstStyle/>
                    <a:p>
                      <a:pPr indent="266700">
                        <a:lnSpc>
                          <a:spcPts val="2000"/>
                        </a:lnSpc>
                        <a:spcAft>
                          <a:spcPts val="0"/>
                        </a:spcAft>
                      </a:pPr>
                      <a:r>
                        <a:rPr lang="zh-CN" sz="1050" kern="100" dirty="0">
                          <a:latin typeface="Times New Roman"/>
                          <a:ea typeface="宋体"/>
                        </a:rPr>
                        <a:t>微小问题</a:t>
                      </a:r>
                    </a:p>
                  </a:txBody>
                  <a:tcPr marL="0" marR="0" marT="0" marB="0" anchor="ctr"/>
                </a:tc>
                <a:tc>
                  <a:txBody>
                    <a:bodyPr/>
                    <a:lstStyle/>
                    <a:p>
                      <a:pPr indent="266700">
                        <a:lnSpc>
                          <a:spcPts val="2000"/>
                        </a:lnSpc>
                        <a:spcAft>
                          <a:spcPts val="0"/>
                        </a:spcAft>
                      </a:pPr>
                      <a:r>
                        <a:rPr lang="zh-CN" sz="1050" kern="100">
                          <a:latin typeface="Times New Roman"/>
                          <a:ea typeface="宋体"/>
                        </a:rPr>
                        <a:t>其他统计项</a:t>
                      </a:r>
                    </a:p>
                  </a:txBody>
                  <a:tcPr marL="0" marR="0" marT="0" marB="0" anchor="ctr"/>
                </a:tc>
                <a:tc>
                  <a:txBody>
                    <a:bodyPr/>
                    <a:lstStyle/>
                    <a:p>
                      <a:pPr indent="266700">
                        <a:lnSpc>
                          <a:spcPts val="2000"/>
                        </a:lnSpc>
                        <a:spcAft>
                          <a:spcPts val="0"/>
                        </a:spcAft>
                      </a:pPr>
                      <a:r>
                        <a:rPr lang="zh-CN" sz="1050" kern="100">
                          <a:latin typeface="Times New Roman"/>
                          <a:ea typeface="宋体"/>
                        </a:rPr>
                        <a:t>问题合计</a:t>
                      </a:r>
                    </a:p>
                  </a:txBody>
                  <a:tcPr marL="0" marR="0" marT="0" marB="0" anchor="ctr"/>
                </a:tc>
              </a:tr>
              <a:tr h="476253">
                <a:tc>
                  <a:txBody>
                    <a:bodyPr/>
                    <a:lstStyle/>
                    <a:p>
                      <a:pPr indent="266700">
                        <a:lnSpc>
                          <a:spcPts val="2000"/>
                        </a:lnSpc>
                        <a:spcAft>
                          <a:spcPts val="0"/>
                        </a:spcAft>
                      </a:pPr>
                      <a:r>
                        <a:rPr lang="zh-CN" sz="1050" kern="100">
                          <a:latin typeface="Times New Roman"/>
                          <a:ea typeface="宋体"/>
                        </a:rPr>
                        <a:t>数量</a:t>
                      </a: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r>
              <a:tr h="476253">
                <a:tc>
                  <a:txBody>
                    <a:bodyPr/>
                    <a:lstStyle/>
                    <a:p>
                      <a:pPr indent="266700">
                        <a:lnSpc>
                          <a:spcPts val="2000"/>
                        </a:lnSpc>
                        <a:spcAft>
                          <a:spcPts val="0"/>
                        </a:spcAft>
                      </a:pPr>
                      <a:r>
                        <a:rPr lang="zh-CN" sz="1050" kern="100">
                          <a:latin typeface="Times New Roman"/>
                          <a:ea typeface="宋体"/>
                        </a:rPr>
                        <a:t>百分比</a:t>
                      </a: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r>
                        <a:rPr lang="en-US" sz="1050" kern="100">
                          <a:latin typeface="Times New Roman"/>
                          <a:ea typeface="宋体"/>
                        </a:rPr>
                        <a:t> </a:t>
                      </a:r>
                      <a:endParaRPr lang="zh-CN" sz="1050" kern="100">
                        <a:latin typeface="Times New Roman"/>
                        <a:ea typeface="宋体"/>
                      </a:endParaRPr>
                    </a:p>
                  </a:txBody>
                  <a:tcPr marL="0" marR="0" marT="0" marB="0" anchor="ctr"/>
                </a:tc>
                <a:tc>
                  <a:txBody>
                    <a:bodyPr/>
                    <a:lstStyle/>
                    <a:p>
                      <a:pPr indent="266700">
                        <a:lnSpc>
                          <a:spcPts val="2000"/>
                        </a:lnSpc>
                        <a:spcAft>
                          <a:spcPts val="0"/>
                        </a:spcAft>
                      </a:pPr>
                      <a:endParaRPr lang="en-US" sz="1050" kern="100">
                        <a:latin typeface="Times New Roman"/>
                        <a:ea typeface="宋体"/>
                      </a:endParaRPr>
                    </a:p>
                  </a:txBody>
                  <a:tcPr marL="0" marR="0" marT="0" marB="0" anchor="ctr"/>
                </a:tc>
                <a:tc>
                  <a:txBody>
                    <a:bodyPr/>
                    <a:lstStyle/>
                    <a:p>
                      <a:pPr indent="266700">
                        <a:lnSpc>
                          <a:spcPts val="2000"/>
                        </a:lnSpc>
                        <a:spcAft>
                          <a:spcPts val="0"/>
                        </a:spcAft>
                      </a:pPr>
                      <a:r>
                        <a:rPr lang="zh-CN" sz="1050" kern="100" dirty="0">
                          <a:latin typeface="Times New Roman"/>
                          <a:ea typeface="宋体"/>
                        </a:rPr>
                        <a:t>－</a:t>
                      </a:r>
                    </a:p>
                  </a:txBody>
                  <a:tcPr marL="0" marR="0" marT="0" marB="0" anchor="ctr"/>
                </a:tc>
              </a:tr>
            </a:tbl>
          </a:graphicData>
        </a:graphic>
      </p:graphicFrame>
      <p:sp>
        <p:nvSpPr>
          <p:cNvPr id="7" name="TextBox 6"/>
          <p:cNvSpPr txBox="1"/>
          <p:nvPr/>
        </p:nvSpPr>
        <p:spPr>
          <a:xfrm>
            <a:off x="4143372" y="5429264"/>
            <a:ext cx="1338828" cy="369332"/>
          </a:xfrm>
          <a:prstGeom prst="rect">
            <a:avLst/>
          </a:prstGeom>
          <a:noFill/>
        </p:spPr>
        <p:txBody>
          <a:bodyPr wrap="none" rtlCol="0">
            <a:spAutoFit/>
          </a:bodyPr>
          <a:lstStyle/>
          <a:p>
            <a:r>
              <a:rPr lang="zh-CN" altLang="en-US" dirty="0" smtClean="0"/>
              <a:t>问题统计表</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357188"/>
          <a:ext cx="8229600" cy="111252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a:txBody>
                    <a:bodyPr/>
                    <a:lstStyle/>
                    <a:p>
                      <a:pPr indent="266700">
                        <a:lnSpc>
                          <a:spcPts val="2000"/>
                        </a:lnSpc>
                        <a:spcAft>
                          <a:spcPts val="0"/>
                        </a:spcAft>
                      </a:pPr>
                      <a:r>
                        <a:rPr lang="zh-CN" sz="1050" kern="100" dirty="0">
                          <a:latin typeface="Times New Roman"/>
                          <a:ea typeface="宋体"/>
                        </a:rPr>
                        <a:t>测试项目</a:t>
                      </a:r>
                    </a:p>
                  </a:txBody>
                  <a:tcPr marL="0" marR="0" marT="0" marB="0" anchor="ctr"/>
                </a:tc>
                <a:tc>
                  <a:txBody>
                    <a:bodyPr/>
                    <a:lstStyle/>
                    <a:p>
                      <a:pPr indent="266700">
                        <a:lnSpc>
                          <a:spcPts val="2000"/>
                        </a:lnSpc>
                        <a:spcAft>
                          <a:spcPts val="0"/>
                        </a:spcAft>
                      </a:pPr>
                      <a:r>
                        <a:rPr lang="zh-CN" sz="1050" kern="100">
                          <a:latin typeface="Times New Roman"/>
                          <a:ea typeface="宋体"/>
                        </a:rPr>
                        <a:t>计划起始时间</a:t>
                      </a:r>
                    </a:p>
                  </a:txBody>
                  <a:tcPr marL="0" marR="0" marT="0" marB="0" anchor="ctr"/>
                </a:tc>
                <a:tc>
                  <a:txBody>
                    <a:bodyPr/>
                    <a:lstStyle/>
                    <a:p>
                      <a:pPr indent="266700">
                        <a:lnSpc>
                          <a:spcPts val="2000"/>
                        </a:lnSpc>
                        <a:spcAft>
                          <a:spcPts val="0"/>
                        </a:spcAft>
                      </a:pPr>
                      <a:r>
                        <a:rPr lang="zh-CN" sz="1050" kern="100">
                          <a:latin typeface="Times New Roman"/>
                          <a:ea typeface="宋体"/>
                        </a:rPr>
                        <a:t>计划结束时间</a:t>
                      </a:r>
                    </a:p>
                  </a:txBody>
                  <a:tcPr marL="0" marR="0" marT="0" marB="0" anchor="ctr"/>
                </a:tc>
                <a:tc>
                  <a:txBody>
                    <a:bodyPr/>
                    <a:lstStyle/>
                    <a:p>
                      <a:pPr indent="266700">
                        <a:lnSpc>
                          <a:spcPts val="2000"/>
                        </a:lnSpc>
                        <a:spcAft>
                          <a:spcPts val="0"/>
                        </a:spcAft>
                      </a:pPr>
                      <a:r>
                        <a:rPr lang="zh-CN" sz="1050" kern="100">
                          <a:latin typeface="Times New Roman"/>
                          <a:ea typeface="宋体"/>
                        </a:rPr>
                        <a:t>实际起始时间</a:t>
                      </a:r>
                    </a:p>
                  </a:txBody>
                  <a:tcPr marL="0" marR="0" marT="0" marB="0" anchor="ctr"/>
                </a:tc>
                <a:tc>
                  <a:txBody>
                    <a:bodyPr/>
                    <a:lstStyle/>
                    <a:p>
                      <a:pPr indent="266700">
                        <a:lnSpc>
                          <a:spcPts val="2000"/>
                        </a:lnSpc>
                        <a:spcAft>
                          <a:spcPts val="0"/>
                        </a:spcAft>
                      </a:pPr>
                      <a:r>
                        <a:rPr lang="zh-CN" sz="1050" kern="100">
                          <a:latin typeface="Times New Roman"/>
                          <a:ea typeface="宋体"/>
                        </a:rPr>
                        <a:t>实际结束时间</a:t>
                      </a:r>
                    </a:p>
                  </a:txBody>
                  <a:tcPr marL="0" marR="0" marT="0" marB="0" anchor="ctr"/>
                </a:tc>
                <a:tc>
                  <a:txBody>
                    <a:bodyPr/>
                    <a:lstStyle/>
                    <a:p>
                      <a:pPr indent="266700">
                        <a:lnSpc>
                          <a:spcPts val="2000"/>
                        </a:lnSpc>
                        <a:spcAft>
                          <a:spcPts val="0"/>
                        </a:spcAft>
                      </a:pPr>
                      <a:r>
                        <a:rPr lang="zh-CN" sz="1050" kern="100" dirty="0">
                          <a:latin typeface="Times New Roman"/>
                          <a:ea typeface="宋体"/>
                        </a:rPr>
                        <a:t>进度描述</a:t>
                      </a:r>
                    </a:p>
                  </a:txBody>
                  <a:tcPr marL="0" marR="0" marT="0" marB="0" anchor="ctr"/>
                </a:tc>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bl>
          </a:graphicData>
        </a:graphic>
      </p:graphicFrame>
      <p:sp>
        <p:nvSpPr>
          <p:cNvPr id="5" name="TextBox 4"/>
          <p:cNvSpPr txBox="1"/>
          <p:nvPr/>
        </p:nvSpPr>
        <p:spPr>
          <a:xfrm>
            <a:off x="3786182" y="1571612"/>
            <a:ext cx="1338828" cy="369332"/>
          </a:xfrm>
          <a:prstGeom prst="rect">
            <a:avLst/>
          </a:prstGeom>
          <a:noFill/>
        </p:spPr>
        <p:txBody>
          <a:bodyPr wrap="none" rtlCol="0">
            <a:spAutoFit/>
          </a:bodyPr>
          <a:lstStyle/>
          <a:p>
            <a:r>
              <a:rPr lang="zh-CN" altLang="en-US" dirty="0" smtClean="0"/>
              <a:t>测试进度表</a:t>
            </a:r>
            <a:endParaRPr lang="zh-CN" altLang="en-US" dirty="0"/>
          </a:p>
        </p:txBody>
      </p:sp>
      <p:graphicFrame>
        <p:nvGraphicFramePr>
          <p:cNvPr id="6" name="表格 5"/>
          <p:cNvGraphicFramePr>
            <a:graphicFrameLocks noGrp="1"/>
          </p:cNvGraphicFramePr>
          <p:nvPr/>
        </p:nvGraphicFramePr>
        <p:xfrm>
          <a:off x="785786" y="2143116"/>
          <a:ext cx="7786744" cy="3714774"/>
        </p:xfrm>
        <a:graphic>
          <a:graphicData uri="http://schemas.openxmlformats.org/drawingml/2006/table">
            <a:tbl>
              <a:tblPr firstRow="1" bandRow="1">
                <a:tableStyleId>{5C22544A-7EE6-4342-B048-85BDC9FD1C3A}</a:tableStyleId>
              </a:tblPr>
              <a:tblGrid>
                <a:gridCol w="1946686"/>
                <a:gridCol w="1553776"/>
                <a:gridCol w="1785950"/>
                <a:gridCol w="2500332"/>
              </a:tblGrid>
              <a:tr h="619129">
                <a:tc>
                  <a:txBody>
                    <a:bodyPr/>
                    <a:lstStyle/>
                    <a:p>
                      <a:pPr indent="266700">
                        <a:lnSpc>
                          <a:spcPts val="2000"/>
                        </a:lnSpc>
                        <a:spcAft>
                          <a:spcPts val="0"/>
                        </a:spcAft>
                      </a:pPr>
                      <a:r>
                        <a:rPr lang="zh-CN" sz="1050" kern="100" dirty="0">
                          <a:latin typeface="Times New Roman"/>
                          <a:ea typeface="宋体"/>
                        </a:rPr>
                        <a:t>项目编号</a:t>
                      </a:r>
                    </a:p>
                  </a:txBody>
                  <a:tcPr marL="0" marR="0" marT="0" marB="0" anchor="ctr"/>
                </a:tc>
                <a:tc>
                  <a:txBody>
                    <a:bodyPr/>
                    <a:lstStyle/>
                    <a:p>
                      <a:endParaRPr lang="zh-CN" altLang="en-US"/>
                    </a:p>
                  </a:txBody>
                  <a:tcPr/>
                </a:tc>
                <a:tc>
                  <a:txBody>
                    <a:bodyPr/>
                    <a:lstStyle/>
                    <a:p>
                      <a:pPr indent="266700">
                        <a:lnSpc>
                          <a:spcPts val="2000"/>
                        </a:lnSpc>
                        <a:spcAft>
                          <a:spcPts val="0"/>
                        </a:spcAft>
                      </a:pPr>
                      <a:r>
                        <a:rPr lang="zh-CN" sz="1050" kern="100" dirty="0">
                          <a:latin typeface="Times New Roman"/>
                          <a:ea typeface="宋体"/>
                        </a:rPr>
                        <a:t>项目名称</a:t>
                      </a:r>
                    </a:p>
                  </a:txBody>
                  <a:tcPr marL="0" marR="0" marT="0" marB="0" anchor="ctr"/>
                </a:tc>
                <a:tc>
                  <a:txBody>
                    <a:bodyPr/>
                    <a:lstStyle/>
                    <a:p>
                      <a:endParaRPr lang="zh-CN" altLang="en-US"/>
                    </a:p>
                  </a:txBody>
                  <a:tcPr/>
                </a:tc>
              </a:tr>
              <a:tr h="619129">
                <a:tc>
                  <a:txBody>
                    <a:bodyPr/>
                    <a:lstStyle/>
                    <a:p>
                      <a:pPr indent="266700">
                        <a:lnSpc>
                          <a:spcPts val="2000"/>
                        </a:lnSpc>
                        <a:spcAft>
                          <a:spcPts val="0"/>
                        </a:spcAft>
                      </a:pPr>
                      <a:r>
                        <a:rPr lang="zh-CN" sz="1050" kern="100" dirty="0">
                          <a:latin typeface="Times New Roman"/>
                          <a:ea typeface="宋体"/>
                        </a:rPr>
                        <a:t>项目开发经理</a:t>
                      </a:r>
                    </a:p>
                  </a:txBody>
                  <a:tcPr marL="0" marR="0" marT="0" marB="0" anchor="ctr">
                    <a:lnR w="12700" cap="flat" cmpd="sng" algn="ctr">
                      <a:solidFill>
                        <a:schemeClr val="bg1"/>
                      </a:solidFill>
                      <a:prstDash val="solid"/>
                      <a:round/>
                      <a:headEnd type="none" w="med" len="med"/>
                      <a:tailEnd type="none" w="med" len="med"/>
                    </a:lnR>
                  </a:tcPr>
                </a:tc>
                <a:tc>
                  <a:txBody>
                    <a:bodyPr/>
                    <a:lstStyle/>
                    <a:p>
                      <a:endParaRPr lang="zh-CN" altLang="en-US"/>
                    </a:p>
                  </a:txBody>
                  <a:tcPr>
                    <a:lnL w="12700" cap="flat" cmpd="sng" algn="ctr">
                      <a:solidFill>
                        <a:schemeClr val="bg1"/>
                      </a:solidFill>
                      <a:prstDash val="solid"/>
                      <a:round/>
                      <a:headEnd type="none" w="med" len="med"/>
                      <a:tailEnd type="none" w="med" len="med"/>
                    </a:lnL>
                  </a:tcPr>
                </a:tc>
                <a:tc>
                  <a:txBody>
                    <a:bodyPr/>
                    <a:lstStyle/>
                    <a:p>
                      <a:pPr indent="266700">
                        <a:lnSpc>
                          <a:spcPts val="2000"/>
                        </a:lnSpc>
                        <a:spcAft>
                          <a:spcPts val="0"/>
                        </a:spcAft>
                      </a:pPr>
                      <a:r>
                        <a:rPr lang="zh-CN" sz="1050" kern="100" dirty="0">
                          <a:latin typeface="Times New Roman"/>
                          <a:ea typeface="宋体"/>
                        </a:rPr>
                        <a:t>项目测试经理</a:t>
                      </a:r>
                    </a:p>
                  </a:txBody>
                  <a:tcPr marL="0" marR="0" marT="0" marB="0" anchor="ctr"/>
                </a:tc>
                <a:tc>
                  <a:txBody>
                    <a:bodyPr/>
                    <a:lstStyle/>
                    <a:p>
                      <a:endParaRPr lang="zh-CN" altLang="en-US"/>
                    </a:p>
                  </a:txBody>
                  <a:tcPr/>
                </a:tc>
              </a:tr>
              <a:tr h="619129">
                <a:tc>
                  <a:txBody>
                    <a:bodyPr/>
                    <a:lstStyle/>
                    <a:p>
                      <a:pPr indent="266700">
                        <a:lnSpc>
                          <a:spcPts val="2000"/>
                        </a:lnSpc>
                        <a:spcAft>
                          <a:spcPts val="0"/>
                        </a:spcAft>
                      </a:pPr>
                      <a:r>
                        <a:rPr lang="zh-CN" sz="1050" kern="100" dirty="0">
                          <a:latin typeface="Times New Roman"/>
                          <a:ea typeface="宋体"/>
                        </a:rPr>
                        <a:t>测试人员</a:t>
                      </a:r>
                    </a:p>
                  </a:txBody>
                  <a:tcPr marL="0" marR="0" marT="0" marB="0" anchor="ctr">
                    <a:lnR w="12700" cap="flat" cmpd="sng" algn="ctr">
                      <a:solidFill>
                        <a:schemeClr val="bg1"/>
                      </a:solidFill>
                      <a:prstDash val="solid"/>
                      <a:round/>
                      <a:headEnd type="none" w="med" len="med"/>
                      <a:tailEnd type="none" w="med" len="med"/>
                    </a:lnR>
                  </a:tcPr>
                </a:tc>
                <a:tc gridSpan="3">
                  <a:txBody>
                    <a:bodyPr/>
                    <a:lstStyle/>
                    <a:p>
                      <a:pPr indent="266700">
                        <a:lnSpc>
                          <a:spcPts val="2000"/>
                        </a:lnSpc>
                        <a:spcAft>
                          <a:spcPts val="0"/>
                        </a:spcAft>
                      </a:pPr>
                      <a:endParaRPr lang="zh-CN" sz="1050" kern="100" dirty="0">
                        <a:latin typeface="Times New Roman"/>
                        <a:ea typeface="宋体"/>
                      </a:endParaRPr>
                    </a:p>
                  </a:txBody>
                  <a:tcPr marL="0" marR="0" marT="0" marB="0" anchor="ctr">
                    <a:lnL w="12700" cap="flat" cmpd="sng" algn="ctr">
                      <a:solidFill>
                        <a:schemeClr val="bg1"/>
                      </a:solidFill>
                      <a:prstDash val="solid"/>
                      <a:round/>
                      <a:headEnd type="none" w="med" len="med"/>
                      <a:tailEnd type="none" w="med" len="med"/>
                    </a:lnL>
                  </a:tcPr>
                </a:tc>
                <a:tc hMerge="1">
                  <a:txBody>
                    <a:bodyPr/>
                    <a:lstStyle/>
                    <a:p>
                      <a:endParaRPr lang="zh-CN" altLang="en-US" dirty="0"/>
                    </a:p>
                  </a:txBody>
                  <a:tcPr/>
                </a:tc>
                <a:tc hMerge="1">
                  <a:txBody>
                    <a:bodyPr/>
                    <a:lstStyle/>
                    <a:p>
                      <a:endParaRPr lang="zh-CN" altLang="en-US"/>
                    </a:p>
                  </a:txBody>
                  <a:tcPr/>
                </a:tc>
              </a:tr>
              <a:tr h="619129">
                <a:tc>
                  <a:txBody>
                    <a:bodyPr/>
                    <a:lstStyle/>
                    <a:p>
                      <a:pPr indent="266700">
                        <a:lnSpc>
                          <a:spcPts val="2000"/>
                        </a:lnSpc>
                        <a:spcAft>
                          <a:spcPts val="0"/>
                        </a:spcAft>
                      </a:pPr>
                      <a:r>
                        <a:rPr lang="zh-CN" sz="1050" kern="100" dirty="0">
                          <a:latin typeface="Times New Roman"/>
                          <a:ea typeface="宋体"/>
                        </a:rPr>
                        <a:t>测试环境（软件、硬件）</a:t>
                      </a:r>
                    </a:p>
                  </a:txBody>
                  <a:tcPr marL="0" marR="0" marT="0" marB="0" anchor="ctr">
                    <a:lnR w="12700" cap="flat" cmpd="sng" algn="ctr">
                      <a:solidFill>
                        <a:schemeClr val="bg1"/>
                      </a:solidFill>
                      <a:prstDash val="solid"/>
                      <a:round/>
                      <a:headEnd type="none" w="med" len="med"/>
                      <a:tailEnd type="none" w="med" len="med"/>
                    </a:lnR>
                  </a:tcPr>
                </a:tc>
                <a:tc gridSpan="3">
                  <a:txBody>
                    <a:bodyPr/>
                    <a:lstStyle/>
                    <a:p>
                      <a:pPr indent="266700">
                        <a:lnSpc>
                          <a:spcPts val="2000"/>
                        </a:lnSpc>
                        <a:spcAft>
                          <a:spcPts val="0"/>
                        </a:spcAft>
                      </a:pPr>
                      <a:endParaRPr lang="zh-CN" sz="1050" kern="100" dirty="0">
                        <a:latin typeface="Times New Roman"/>
                        <a:ea typeface="宋体"/>
                      </a:endParaRPr>
                    </a:p>
                  </a:txBody>
                  <a:tcPr marL="0" marR="0" marT="0" marB="0" anchor="ctr">
                    <a:lnL w="12700" cap="flat" cmpd="sng" algn="ctr">
                      <a:solidFill>
                        <a:schemeClr val="bg1"/>
                      </a:solidFill>
                      <a:prstDash val="solid"/>
                      <a:round/>
                      <a:headEnd type="none" w="med" len="med"/>
                      <a:tailEnd type="none" w="med" len="med"/>
                    </a:lnL>
                  </a:tcPr>
                </a:tc>
                <a:tc hMerge="1">
                  <a:txBody>
                    <a:bodyPr/>
                    <a:lstStyle/>
                    <a:p>
                      <a:endParaRPr lang="zh-CN" altLang="en-US"/>
                    </a:p>
                  </a:txBody>
                  <a:tcPr/>
                </a:tc>
                <a:tc hMerge="1">
                  <a:txBody>
                    <a:bodyPr/>
                    <a:lstStyle/>
                    <a:p>
                      <a:endParaRPr lang="zh-CN" altLang="en-US"/>
                    </a:p>
                  </a:txBody>
                  <a:tcPr/>
                </a:tc>
              </a:tr>
              <a:tr h="619129">
                <a:tc>
                  <a:txBody>
                    <a:bodyPr/>
                    <a:lstStyle/>
                    <a:p>
                      <a:pPr indent="266700">
                        <a:lnSpc>
                          <a:spcPts val="2000"/>
                        </a:lnSpc>
                        <a:spcAft>
                          <a:spcPts val="0"/>
                        </a:spcAft>
                      </a:pPr>
                      <a:r>
                        <a:rPr lang="zh-CN" sz="1050" kern="100" dirty="0">
                          <a:latin typeface="Times New Roman"/>
                          <a:ea typeface="宋体"/>
                        </a:rPr>
                        <a:t>软件总体描述：</a:t>
                      </a:r>
                    </a:p>
                  </a:txBody>
                  <a:tcPr marL="0" marR="0" marT="0" marB="0"/>
                </a:tc>
                <a:tc gridSpan="3">
                  <a:txBody>
                    <a:bodyPr/>
                    <a:lstStyle/>
                    <a:p>
                      <a:endParaRPr lang="zh-CN" altLang="en-US" dirty="0"/>
                    </a:p>
                  </a:txBody>
                  <a:tcPr/>
                </a:tc>
                <a:tc hMerge="1">
                  <a:txBody>
                    <a:bodyPr/>
                    <a:lstStyle/>
                    <a:p>
                      <a:endParaRPr lang="zh-CN" altLang="en-US" dirty="0"/>
                    </a:p>
                  </a:txBody>
                  <a:tcPr/>
                </a:tc>
                <a:tc hMerge="1">
                  <a:txBody>
                    <a:bodyPr/>
                    <a:lstStyle/>
                    <a:p>
                      <a:endParaRPr lang="zh-CN" altLang="en-US"/>
                    </a:p>
                  </a:txBody>
                  <a:tcPr/>
                </a:tc>
              </a:tr>
              <a:tr h="619129">
                <a:tc>
                  <a:txBody>
                    <a:bodyPr/>
                    <a:lstStyle/>
                    <a:p>
                      <a:pPr indent="266700">
                        <a:lnSpc>
                          <a:spcPts val="2000"/>
                        </a:lnSpc>
                        <a:spcAft>
                          <a:spcPts val="0"/>
                        </a:spcAft>
                      </a:pPr>
                      <a:r>
                        <a:rPr lang="zh-CN" sz="1050" kern="100" dirty="0">
                          <a:latin typeface="Times New Roman"/>
                          <a:ea typeface="宋体"/>
                        </a:rPr>
                        <a:t>测试工作总结：</a:t>
                      </a:r>
                    </a:p>
                  </a:txBody>
                  <a:tcPr marL="0" marR="0" marT="0" marB="0"/>
                </a:tc>
                <a:tc gridSpan="3">
                  <a:txBody>
                    <a:bodyPr/>
                    <a:lstStyle/>
                    <a:p>
                      <a:endParaRPr lang="zh-CN" altLang="en-US"/>
                    </a:p>
                  </a:txBody>
                  <a:tcPr/>
                </a:tc>
                <a:tc hMerge="1">
                  <a:txBody>
                    <a:bodyPr/>
                    <a:lstStyle/>
                    <a:p>
                      <a:endParaRPr lang="zh-CN" altLang="en-US"/>
                    </a:p>
                  </a:txBody>
                  <a:tcPr/>
                </a:tc>
                <a:tc hMerge="1">
                  <a:txBody>
                    <a:bodyPr/>
                    <a:lstStyle/>
                    <a:p>
                      <a:endParaRPr lang="zh-CN" altLang="en-US" dirty="0"/>
                    </a:p>
                  </a:txBody>
                  <a:tcPr/>
                </a:tc>
              </a:tr>
            </a:tbl>
          </a:graphicData>
        </a:graphic>
      </p:graphicFrame>
      <p:sp>
        <p:nvSpPr>
          <p:cNvPr id="7" name="TextBox 6"/>
          <p:cNvSpPr txBox="1"/>
          <p:nvPr/>
        </p:nvSpPr>
        <p:spPr>
          <a:xfrm>
            <a:off x="4000496" y="6072206"/>
            <a:ext cx="1714512" cy="369332"/>
          </a:xfrm>
          <a:prstGeom prst="rect">
            <a:avLst/>
          </a:prstGeom>
          <a:noFill/>
        </p:spPr>
        <p:txBody>
          <a:bodyPr wrap="square" rtlCol="0">
            <a:spAutoFit/>
          </a:bodyPr>
          <a:lstStyle/>
          <a:p>
            <a:r>
              <a:rPr lang="zh-CN" altLang="en-US" dirty="0" smtClean="0"/>
              <a:t>测试总结表</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测试文档</a:t>
            </a:r>
            <a:endParaRPr lang="zh-CN" altLang="en-US" dirty="0"/>
          </a:p>
        </p:txBody>
      </p:sp>
      <p:sp>
        <p:nvSpPr>
          <p:cNvPr id="3" name="内容占位符 2"/>
          <p:cNvSpPr>
            <a:spLocks noGrp="1"/>
          </p:cNvSpPr>
          <p:nvPr>
            <p:ph idx="1"/>
          </p:nvPr>
        </p:nvSpPr>
        <p:spPr/>
        <p:txBody>
          <a:bodyPr/>
          <a:lstStyle/>
          <a:p>
            <a:r>
              <a:rPr lang="zh-CN" altLang="en-US" dirty="0" smtClean="0"/>
              <a:t>定义：</a:t>
            </a:r>
            <a:endParaRPr lang="en-US" altLang="zh-CN" dirty="0" smtClean="0"/>
          </a:p>
          <a:p>
            <a:r>
              <a:rPr lang="zh-CN" altLang="en-US" dirty="0" smtClean="0"/>
              <a:t>         测试文档（</a:t>
            </a:r>
            <a:r>
              <a:rPr lang="en-US" dirty="0" smtClean="0"/>
              <a:t>Testing Documentation</a:t>
            </a:r>
            <a:r>
              <a:rPr lang="zh-CN" altLang="en-US" dirty="0" smtClean="0"/>
              <a:t>）记录和描述了整个测试流程，它是整个测试活动中非常重要的文件。测试过程实施所必备的核心文档是：测试计划、测试用例（大纲）和软件测试报告。</a:t>
            </a:r>
          </a:p>
          <a:p>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fontScale="85000" lnSpcReduction="20000"/>
          </a:bodyPr>
          <a:lstStyle/>
          <a:p>
            <a:pPr lvl="0"/>
            <a:r>
              <a:rPr lang="zh-CN" altLang="en-US" dirty="0" smtClean="0"/>
              <a:t>测试文档的重要性</a:t>
            </a:r>
          </a:p>
          <a:p>
            <a:r>
              <a:rPr lang="zh-CN" altLang="en-US" dirty="0" smtClean="0"/>
              <a:t>         软件测试是一个很复杂的过程，涉及软件开发其他阶段的工作，对于提高软件质量、保证软件正常运行有着十分重要的意义，因此必须把对测试的要求、过程及测试结果以正式的文档形式写下来。软件测试文档用来描述要执行的测试及测试的结果。可以说，测试文档的编制是软件测试工作规范化的一个重要组成部分。</a:t>
            </a:r>
          </a:p>
          <a:p>
            <a:r>
              <a:rPr lang="zh-CN" altLang="en-US" dirty="0" smtClean="0"/>
              <a:t>         软件测试文档不只在测试阶段才开始考虑，它应在软件开发的需求分析阶段就开始着手编制，软件开发人员的一些设计方案也应在测试文档中得到反映，以利于设计的检验。测试文档对于测试阶段的工作有着非常明显的指导作用和评价作用。即便在软件投入运行的维护阶段，也常常要进行再测试或回归测试，这时仍会用到软件测试文档。</a:t>
            </a:r>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lstStyle/>
          <a:p>
            <a:r>
              <a:rPr lang="zh-CN" altLang="en-US" dirty="0" smtClean="0"/>
              <a:t>测试文档的内容</a:t>
            </a:r>
          </a:p>
          <a:p>
            <a:r>
              <a:rPr lang="zh-CN" altLang="en-US" dirty="0" smtClean="0"/>
              <a:t>         整个测试流程会产生很多个测试文档，一般可以把测试文档分为两类：</a:t>
            </a:r>
            <a:r>
              <a:rPr lang="zh-CN" altLang="en-US" b="1" dirty="0" smtClean="0"/>
              <a:t>测试计划和测试分析报告。</a:t>
            </a:r>
            <a:endParaRPr lang="en-US" altLang="zh-CN" b="1" dirty="0" smtClean="0"/>
          </a:p>
          <a:p>
            <a:r>
              <a:rPr lang="zh-CN" altLang="en-US" dirty="0" smtClean="0"/>
              <a:t>         测试计划文档描述将要进行的测试活动的范围、方法、资源和时间进度等。</a:t>
            </a:r>
            <a:endParaRPr lang="en-US" altLang="zh-CN" dirty="0" smtClean="0"/>
          </a:p>
          <a:p>
            <a:r>
              <a:rPr lang="zh-CN" altLang="en-US" dirty="0" smtClean="0"/>
              <a:t>        测试报告是执行测试阶段的测试文档，对测试结果进行分析说明。包含了相应的测试项的执行细节。</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lstStyle/>
          <a:p>
            <a:r>
              <a:rPr lang="zh-CN" altLang="en-US" dirty="0" smtClean="0"/>
              <a:t>         通常软件生命周期可分为以下</a:t>
            </a:r>
            <a:r>
              <a:rPr lang="en-US" dirty="0" smtClean="0"/>
              <a:t>6</a:t>
            </a:r>
            <a:r>
              <a:rPr lang="zh-CN" altLang="en-US" dirty="0" smtClean="0"/>
              <a:t>个阶段：</a:t>
            </a:r>
            <a:r>
              <a:rPr lang="zh-CN" altLang="en-US" b="1" dirty="0" smtClean="0"/>
              <a:t>需求阶段、功能设计阶段、详细设计阶段、编码阶段、软件测试阶段以及运行</a:t>
            </a:r>
            <a:r>
              <a:rPr lang="en-US" b="1" dirty="0" smtClean="0"/>
              <a:t>/</a:t>
            </a:r>
            <a:r>
              <a:rPr lang="zh-CN" altLang="en-US" b="1" dirty="0" smtClean="0"/>
              <a:t>维护阶段</a:t>
            </a:r>
            <a:r>
              <a:rPr lang="zh-CN" altLang="en-US" dirty="0" smtClean="0"/>
              <a:t>，相邻两个阶段之间可能存在一定程度的重复以保证阶段之间的顺利衔接，但每个阶段的结束是有一定的标志，例如已经提交可交付文档等。</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fontScale="92500" lnSpcReduction="10000"/>
          </a:bodyPr>
          <a:lstStyle/>
          <a:p>
            <a:pPr lvl="0"/>
            <a:r>
              <a:rPr lang="zh-CN" altLang="en-US" b="1" dirty="0" smtClean="0"/>
              <a:t>需求阶段</a:t>
            </a:r>
          </a:p>
          <a:p>
            <a:r>
              <a:rPr lang="zh-CN" altLang="en-US" dirty="0" smtClean="0"/>
              <a:t>（</a:t>
            </a:r>
            <a:r>
              <a:rPr lang="en-US" dirty="0" smtClean="0"/>
              <a:t>1</a:t>
            </a:r>
            <a:r>
              <a:rPr lang="zh-CN" altLang="en-US" dirty="0" smtClean="0"/>
              <a:t>）测试输入</a:t>
            </a:r>
          </a:p>
          <a:p>
            <a:pPr lvl="0"/>
            <a:r>
              <a:rPr lang="zh-CN" altLang="en-US" dirty="0" smtClean="0"/>
              <a:t>需求计划（来自开发）。</a:t>
            </a:r>
          </a:p>
          <a:p>
            <a:r>
              <a:rPr lang="zh-CN" altLang="en-US" dirty="0" smtClean="0"/>
              <a:t>（</a:t>
            </a:r>
            <a:r>
              <a:rPr lang="en-US" dirty="0" smtClean="0"/>
              <a:t>2</a:t>
            </a:r>
            <a:r>
              <a:rPr lang="zh-CN" altLang="en-US" dirty="0" smtClean="0"/>
              <a:t>）测试任务</a:t>
            </a:r>
          </a:p>
          <a:p>
            <a:pPr lvl="0"/>
            <a:r>
              <a:rPr lang="zh-CN" altLang="en-US" dirty="0" smtClean="0"/>
              <a:t>制定验证和确认测试计划；</a:t>
            </a:r>
          </a:p>
          <a:p>
            <a:pPr lvl="0"/>
            <a:r>
              <a:rPr lang="zh-CN" altLang="en-US" dirty="0" smtClean="0"/>
              <a:t>对需求进行分析和审核；</a:t>
            </a:r>
          </a:p>
          <a:p>
            <a:pPr lvl="0"/>
            <a:r>
              <a:rPr lang="zh-CN" altLang="en-US" dirty="0" smtClean="0"/>
              <a:t>分析并设计基于需求的测试，构造对应的需求覆盖或追踪矩阵。</a:t>
            </a:r>
          </a:p>
          <a:p>
            <a:r>
              <a:rPr lang="zh-CN" altLang="en-US" dirty="0" smtClean="0"/>
              <a:t>（</a:t>
            </a:r>
            <a:r>
              <a:rPr lang="en-US" dirty="0" smtClean="0"/>
              <a:t>3</a:t>
            </a:r>
            <a:r>
              <a:rPr lang="zh-CN" altLang="en-US" dirty="0" smtClean="0"/>
              <a:t>）可交付的文档</a:t>
            </a:r>
          </a:p>
          <a:p>
            <a:pPr lvl="0"/>
            <a:r>
              <a:rPr lang="zh-CN" altLang="en-US" dirty="0" smtClean="0"/>
              <a:t>验收测试计划（针对需求设计）；</a:t>
            </a:r>
          </a:p>
          <a:p>
            <a:pPr lvl="0"/>
            <a:r>
              <a:rPr lang="zh-CN" altLang="en-US" dirty="0" smtClean="0"/>
              <a:t>验收测试报告（针对需求设计）。</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fontScale="85000" lnSpcReduction="20000"/>
          </a:bodyPr>
          <a:lstStyle/>
          <a:p>
            <a:pPr lvl="0"/>
            <a:r>
              <a:rPr lang="zh-CN" altLang="en-US" b="1" dirty="0" smtClean="0"/>
              <a:t>功能设计阶段</a:t>
            </a:r>
          </a:p>
          <a:p>
            <a:r>
              <a:rPr lang="zh-CN" altLang="en-US" dirty="0" smtClean="0"/>
              <a:t>（</a:t>
            </a:r>
            <a:r>
              <a:rPr lang="en-US" dirty="0" smtClean="0"/>
              <a:t>1</a:t>
            </a:r>
            <a:r>
              <a:rPr lang="zh-CN" altLang="en-US" dirty="0" smtClean="0"/>
              <a:t>）测试输入</a:t>
            </a:r>
          </a:p>
          <a:p>
            <a:r>
              <a:rPr lang="en-US" dirty="0" smtClean="0"/>
              <a:t> </a:t>
            </a:r>
            <a:r>
              <a:rPr lang="zh-CN" altLang="en-US" dirty="0" smtClean="0"/>
              <a:t>功能设计规格说明（来自开发）。</a:t>
            </a:r>
          </a:p>
          <a:p>
            <a:r>
              <a:rPr lang="zh-CN" altLang="en-US" dirty="0" smtClean="0"/>
              <a:t>（</a:t>
            </a:r>
            <a:r>
              <a:rPr lang="en-US" dirty="0" smtClean="0"/>
              <a:t>2</a:t>
            </a:r>
            <a:r>
              <a:rPr lang="zh-CN" altLang="en-US" dirty="0" smtClean="0"/>
              <a:t>）测试任务</a:t>
            </a:r>
          </a:p>
          <a:p>
            <a:pPr lvl="0"/>
            <a:r>
              <a:rPr lang="zh-CN" altLang="en-US" dirty="0" smtClean="0"/>
              <a:t>功能设计验证和确认测试计划；</a:t>
            </a:r>
          </a:p>
          <a:p>
            <a:pPr lvl="0"/>
            <a:r>
              <a:rPr lang="zh-CN" altLang="en-US" dirty="0" smtClean="0"/>
              <a:t>分析和审核功能设计规格说明；</a:t>
            </a:r>
          </a:p>
          <a:p>
            <a:pPr lvl="0"/>
            <a:r>
              <a:rPr lang="zh-CN" altLang="en-US" dirty="0" smtClean="0"/>
              <a:t>可用性测试设计；</a:t>
            </a:r>
          </a:p>
          <a:p>
            <a:pPr lvl="0"/>
            <a:r>
              <a:rPr lang="zh-CN" altLang="en-US" dirty="0" smtClean="0"/>
              <a:t>分析并设计基于功能的测试，构造对应的功能覆盖矩阵；</a:t>
            </a:r>
          </a:p>
          <a:p>
            <a:pPr lvl="0"/>
            <a:r>
              <a:rPr lang="zh-CN" altLang="en-US" dirty="0" smtClean="0"/>
              <a:t>实施基于需求和基于功能的测试。</a:t>
            </a:r>
          </a:p>
          <a:p>
            <a:r>
              <a:rPr lang="zh-CN" altLang="en-US" dirty="0" smtClean="0"/>
              <a:t>（</a:t>
            </a:r>
            <a:r>
              <a:rPr lang="en-US" dirty="0" smtClean="0"/>
              <a:t>3</a:t>
            </a:r>
            <a:r>
              <a:rPr lang="zh-CN" altLang="en-US" dirty="0" smtClean="0"/>
              <a:t>）可交付的文档</a:t>
            </a:r>
          </a:p>
          <a:p>
            <a:pPr lvl="0"/>
            <a:r>
              <a:rPr lang="zh-CN" altLang="en-US" dirty="0" smtClean="0"/>
              <a:t>主确认测试计划；</a:t>
            </a:r>
          </a:p>
          <a:p>
            <a:pPr lvl="0"/>
            <a:r>
              <a:rPr lang="zh-CN" altLang="en-US" dirty="0" smtClean="0"/>
              <a:t>验收测试计划（针对功能设计）；</a:t>
            </a:r>
          </a:p>
          <a:p>
            <a:pPr lvl="0"/>
            <a:r>
              <a:rPr lang="zh-CN" altLang="en-US" dirty="0" smtClean="0"/>
              <a:t>验收测试报告（针对功能设计）。</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379</TotalTime>
  <Words>2879</Words>
  <PresentationFormat>全屏显示(4:3)</PresentationFormat>
  <Paragraphs>316</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跋涉</vt:lpstr>
      <vt:lpstr>第六章 软件测试文档</vt:lpstr>
      <vt:lpstr>幻灯片 2</vt:lpstr>
      <vt:lpstr>幻灯片 3</vt:lpstr>
      <vt:lpstr>测试文档</vt:lpstr>
      <vt:lpstr>幻灯片 5</vt:lpstr>
      <vt:lpstr>幻灯片 6</vt:lpstr>
      <vt:lpstr>幻灯片 7</vt:lpstr>
      <vt:lpstr>幻灯片 8</vt:lpstr>
      <vt:lpstr>幻灯片 9</vt:lpstr>
      <vt:lpstr>幻灯片 10</vt:lpstr>
      <vt:lpstr>幻灯片 11</vt:lpstr>
      <vt:lpstr>幻灯片 12</vt:lpstr>
      <vt:lpstr>幻灯片 13</vt:lpstr>
      <vt:lpstr>测试计划</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测试用例设计</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软件测试文档</dc:title>
  <dc:creator>Administrator</dc:creator>
  <cp:lastModifiedBy>sony</cp:lastModifiedBy>
  <cp:revision>21</cp:revision>
  <dcterms:created xsi:type="dcterms:W3CDTF">2012-11-18T12:59:31Z</dcterms:created>
  <dcterms:modified xsi:type="dcterms:W3CDTF">2012-11-22T02:30:43Z</dcterms:modified>
</cp:coreProperties>
</file>