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27"/>
  </p:notesMasterIdLst>
  <p:handoutMasterIdLst>
    <p:handoutMasterId r:id="rId28"/>
  </p:handoutMasterIdLst>
  <p:sldIdLst>
    <p:sldId id="256" r:id="rId2"/>
    <p:sldId id="387" r:id="rId3"/>
    <p:sldId id="391" r:id="rId4"/>
    <p:sldId id="389" r:id="rId5"/>
    <p:sldId id="392" r:id="rId6"/>
    <p:sldId id="393" r:id="rId7"/>
    <p:sldId id="394" r:id="rId8"/>
    <p:sldId id="396" r:id="rId9"/>
    <p:sldId id="395" r:id="rId10"/>
    <p:sldId id="397" r:id="rId11"/>
    <p:sldId id="398" r:id="rId12"/>
    <p:sldId id="399" r:id="rId13"/>
    <p:sldId id="400" r:id="rId14"/>
    <p:sldId id="401" r:id="rId15"/>
    <p:sldId id="402" r:id="rId16"/>
    <p:sldId id="403" r:id="rId17"/>
    <p:sldId id="405" r:id="rId18"/>
    <p:sldId id="407" r:id="rId19"/>
    <p:sldId id="404" r:id="rId20"/>
    <p:sldId id="406" r:id="rId21"/>
    <p:sldId id="409" r:id="rId22"/>
    <p:sldId id="408" r:id="rId23"/>
    <p:sldId id="410" r:id="rId24"/>
    <p:sldId id="411" r:id="rId25"/>
    <p:sldId id="412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30D3B07-A3D3-4A62-9BF7-65725D474408}">
          <p14:sldIdLst>
            <p14:sldId id="256"/>
            <p14:sldId id="387"/>
          </p14:sldIdLst>
        </p14:section>
        <p14:section name="程序控制结构" id="{85ACFB88-C3B4-4D70-BA57-ACCCF7E19DC1}">
          <p14:sldIdLst>
            <p14:sldId id="391"/>
            <p14:sldId id="389"/>
            <p14:sldId id="392"/>
            <p14:sldId id="393"/>
          </p14:sldIdLst>
        </p14:section>
        <p14:section name="判断语句" id="{5FFCD265-D962-4032-B547-A6BA3CCF9F6B}">
          <p14:sldIdLst>
            <p14:sldId id="394"/>
            <p14:sldId id="396"/>
            <p14:sldId id="395"/>
            <p14:sldId id="397"/>
            <p14:sldId id="398"/>
            <p14:sldId id="399"/>
            <p14:sldId id="400"/>
            <p14:sldId id="401"/>
            <p14:sldId id="402"/>
            <p14:sldId id="403"/>
            <p14:sldId id="405"/>
            <p14:sldId id="407"/>
            <p14:sldId id="404"/>
            <p14:sldId id="406"/>
          </p14:sldIdLst>
        </p14:section>
        <p14:section name="Select Case 语句" id="{40BB0184-3C8B-4A8B-8FC4-07F27D29537B}">
          <p14:sldIdLst>
            <p14:sldId id="409"/>
            <p14:sldId id="408"/>
            <p14:sldId id="410"/>
            <p14:sldId id="411"/>
            <p14:sldId id="41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FF33CC"/>
    <a:srgbClr val="0000FF"/>
    <a:srgbClr val="3A8420"/>
    <a:srgbClr val="FF0000"/>
    <a:srgbClr val="FDD903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21" autoAdjust="0"/>
    <p:restoredTop sz="94660"/>
  </p:normalViewPr>
  <p:slideViewPr>
    <p:cSldViewPr>
      <p:cViewPr varScale="1">
        <p:scale>
          <a:sx n="107" d="100"/>
          <a:sy n="107" d="100"/>
        </p:scale>
        <p:origin x="166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72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F711D3-B03C-4FAA-9015-86B81D378D80}" type="doc">
      <dgm:prSet loTypeId="urn:microsoft.com/office/officeart/2008/layout/CircleAccentTimeline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194DD659-9DF6-4819-BA71-C1EEB7EF12C7}">
      <dgm:prSet phldrT="[文本]"/>
      <dgm:spPr/>
      <dgm:t>
        <a:bodyPr/>
        <a:lstStyle/>
        <a:p>
          <a:r>
            <a:rPr lang="en-US" altLang="zh-CN" dirty="0"/>
            <a:t>If </a:t>
          </a:r>
          <a:r>
            <a:rPr lang="zh-CN" altLang="en-US" dirty="0"/>
            <a:t>语句</a:t>
          </a:r>
        </a:p>
      </dgm:t>
    </dgm:pt>
    <dgm:pt modelId="{74B57275-939C-4B79-B9BF-3D9840945264}" type="parTrans" cxnId="{CA3F80C1-0187-43BF-9B62-9B436CF56BE8}">
      <dgm:prSet/>
      <dgm:spPr/>
      <dgm:t>
        <a:bodyPr/>
        <a:lstStyle/>
        <a:p>
          <a:endParaRPr lang="zh-CN" altLang="en-US"/>
        </a:p>
      </dgm:t>
    </dgm:pt>
    <dgm:pt modelId="{264F1214-57B0-46FB-9A64-20B977567A50}" type="sibTrans" cxnId="{CA3F80C1-0187-43BF-9B62-9B436CF56BE8}">
      <dgm:prSet/>
      <dgm:spPr/>
      <dgm:t>
        <a:bodyPr/>
        <a:lstStyle/>
        <a:p>
          <a:endParaRPr lang="zh-CN" altLang="en-US"/>
        </a:p>
      </dgm:t>
    </dgm:pt>
    <dgm:pt modelId="{6218B9A0-12B8-4E25-9BAB-C33225ABFF33}">
      <dgm:prSet phldrT="[文本]"/>
      <dgm:spPr/>
      <dgm:t>
        <a:bodyPr/>
        <a:lstStyle/>
        <a:p>
          <a:r>
            <a:rPr lang="en-US" altLang="zh-CN" dirty="0"/>
            <a:t>Select Case </a:t>
          </a:r>
          <a:r>
            <a:rPr lang="zh-CN" altLang="en-US" dirty="0"/>
            <a:t>语句</a:t>
          </a:r>
        </a:p>
      </dgm:t>
    </dgm:pt>
    <dgm:pt modelId="{6D49F908-A193-4972-A1D7-9454C9222DDB}" type="parTrans" cxnId="{F34D85FA-9CB9-4348-A495-2EE5DC7FF48C}">
      <dgm:prSet/>
      <dgm:spPr/>
      <dgm:t>
        <a:bodyPr/>
        <a:lstStyle/>
        <a:p>
          <a:endParaRPr lang="zh-CN" altLang="en-US"/>
        </a:p>
      </dgm:t>
    </dgm:pt>
    <dgm:pt modelId="{7906F15F-5619-4B2C-B81B-3C3911B43704}" type="sibTrans" cxnId="{F34D85FA-9CB9-4348-A495-2EE5DC7FF48C}">
      <dgm:prSet/>
      <dgm:spPr/>
      <dgm:t>
        <a:bodyPr/>
        <a:lstStyle/>
        <a:p>
          <a:endParaRPr lang="zh-CN" altLang="en-US"/>
        </a:p>
      </dgm:t>
    </dgm:pt>
    <dgm:pt modelId="{6E394301-22E3-4889-AB6F-7C06A7B6FF15}" type="pres">
      <dgm:prSet presAssocID="{67F711D3-B03C-4FAA-9015-86B81D378D80}" presName="Name0" presStyleCnt="0">
        <dgm:presLayoutVars>
          <dgm:dir/>
        </dgm:presLayoutVars>
      </dgm:prSet>
      <dgm:spPr/>
    </dgm:pt>
    <dgm:pt modelId="{FE1BB851-8B83-48BC-A32B-B0CB233CFEA5}" type="pres">
      <dgm:prSet presAssocID="{194DD659-9DF6-4819-BA71-C1EEB7EF12C7}" presName="parComposite" presStyleCnt="0"/>
      <dgm:spPr/>
    </dgm:pt>
    <dgm:pt modelId="{22D9CCF8-BE2B-490B-8998-75CE8974E9E1}" type="pres">
      <dgm:prSet presAssocID="{194DD659-9DF6-4819-BA71-C1EEB7EF12C7}" presName="parBigCircle" presStyleLbl="node0" presStyleIdx="0" presStyleCnt="2"/>
      <dgm:spPr/>
    </dgm:pt>
    <dgm:pt modelId="{2D7B021E-D377-413D-AC9E-AA8C9267D923}" type="pres">
      <dgm:prSet presAssocID="{194DD659-9DF6-4819-BA71-C1EEB7EF12C7}" presName="parTx" presStyleLbl="revTx" presStyleIdx="0" presStyleCnt="2"/>
      <dgm:spPr/>
    </dgm:pt>
    <dgm:pt modelId="{89BBA883-9AB0-49BA-ADAD-E3312F0F9459}" type="pres">
      <dgm:prSet presAssocID="{194DD659-9DF6-4819-BA71-C1EEB7EF12C7}" presName="bSpace" presStyleCnt="0"/>
      <dgm:spPr/>
    </dgm:pt>
    <dgm:pt modelId="{40EA2AFD-4D06-4A46-8D4C-1B2D530258B8}" type="pres">
      <dgm:prSet presAssocID="{194DD659-9DF6-4819-BA71-C1EEB7EF12C7}" presName="parBackupNorm" presStyleCnt="0"/>
      <dgm:spPr/>
    </dgm:pt>
    <dgm:pt modelId="{5F3B6495-A577-4AC8-9944-0FA9B55E69AE}" type="pres">
      <dgm:prSet presAssocID="{264F1214-57B0-46FB-9A64-20B977567A50}" presName="parSpace" presStyleCnt="0"/>
      <dgm:spPr/>
    </dgm:pt>
    <dgm:pt modelId="{67EE9DDA-7E3B-433D-B44D-74F410267789}" type="pres">
      <dgm:prSet presAssocID="{6218B9A0-12B8-4E25-9BAB-C33225ABFF33}" presName="parComposite" presStyleCnt="0"/>
      <dgm:spPr/>
    </dgm:pt>
    <dgm:pt modelId="{E152FF37-50F0-48D1-A653-82AF8D2284F6}" type="pres">
      <dgm:prSet presAssocID="{6218B9A0-12B8-4E25-9BAB-C33225ABFF33}" presName="parBigCircle" presStyleLbl="node0" presStyleIdx="1" presStyleCnt="2"/>
      <dgm:spPr/>
    </dgm:pt>
    <dgm:pt modelId="{467A8743-4CD9-45A0-8DF2-68340D223874}" type="pres">
      <dgm:prSet presAssocID="{6218B9A0-12B8-4E25-9BAB-C33225ABFF33}" presName="parTx" presStyleLbl="revTx" presStyleIdx="1" presStyleCnt="2"/>
      <dgm:spPr/>
    </dgm:pt>
    <dgm:pt modelId="{9C3429B3-3CF1-4999-8F88-3120D9D1228A}" type="pres">
      <dgm:prSet presAssocID="{6218B9A0-12B8-4E25-9BAB-C33225ABFF33}" presName="bSpace" presStyleCnt="0"/>
      <dgm:spPr/>
    </dgm:pt>
    <dgm:pt modelId="{B45CC51F-2001-4959-ABDA-F008902D76D6}" type="pres">
      <dgm:prSet presAssocID="{6218B9A0-12B8-4E25-9BAB-C33225ABFF33}" presName="parBackupNorm" presStyleCnt="0"/>
      <dgm:spPr/>
    </dgm:pt>
    <dgm:pt modelId="{2DFF2428-6E16-4171-8326-01178AB2148B}" type="pres">
      <dgm:prSet presAssocID="{7906F15F-5619-4B2C-B81B-3C3911B43704}" presName="parSpace" presStyleCnt="0"/>
      <dgm:spPr/>
    </dgm:pt>
  </dgm:ptLst>
  <dgm:cxnLst>
    <dgm:cxn modelId="{997EA782-F78F-4339-8417-22E4E2D9B501}" type="presOf" srcId="{67F711D3-B03C-4FAA-9015-86B81D378D80}" destId="{6E394301-22E3-4889-AB6F-7C06A7B6FF15}" srcOrd="0" destOrd="0" presId="urn:microsoft.com/office/officeart/2008/layout/CircleAccentTimeline"/>
    <dgm:cxn modelId="{0E5F3296-19BB-469B-91D9-ECF992956C7B}" type="presOf" srcId="{6218B9A0-12B8-4E25-9BAB-C33225ABFF33}" destId="{467A8743-4CD9-45A0-8DF2-68340D223874}" srcOrd="0" destOrd="0" presId="urn:microsoft.com/office/officeart/2008/layout/CircleAccentTimeline"/>
    <dgm:cxn modelId="{762DA7AC-094A-495F-AF13-C7C68E95DBBF}" type="presOf" srcId="{194DD659-9DF6-4819-BA71-C1EEB7EF12C7}" destId="{2D7B021E-D377-413D-AC9E-AA8C9267D923}" srcOrd="0" destOrd="0" presId="urn:microsoft.com/office/officeart/2008/layout/CircleAccentTimeline"/>
    <dgm:cxn modelId="{CA3F80C1-0187-43BF-9B62-9B436CF56BE8}" srcId="{67F711D3-B03C-4FAA-9015-86B81D378D80}" destId="{194DD659-9DF6-4819-BA71-C1EEB7EF12C7}" srcOrd="0" destOrd="0" parTransId="{74B57275-939C-4B79-B9BF-3D9840945264}" sibTransId="{264F1214-57B0-46FB-9A64-20B977567A50}"/>
    <dgm:cxn modelId="{F34D85FA-9CB9-4348-A495-2EE5DC7FF48C}" srcId="{67F711D3-B03C-4FAA-9015-86B81D378D80}" destId="{6218B9A0-12B8-4E25-9BAB-C33225ABFF33}" srcOrd="1" destOrd="0" parTransId="{6D49F908-A193-4972-A1D7-9454C9222DDB}" sibTransId="{7906F15F-5619-4B2C-B81B-3C3911B43704}"/>
    <dgm:cxn modelId="{EE4F26A4-2D62-494C-8B6D-81A9A17539FA}" type="presParOf" srcId="{6E394301-22E3-4889-AB6F-7C06A7B6FF15}" destId="{FE1BB851-8B83-48BC-A32B-B0CB233CFEA5}" srcOrd="0" destOrd="0" presId="urn:microsoft.com/office/officeart/2008/layout/CircleAccentTimeline"/>
    <dgm:cxn modelId="{C5D60B6E-DEA9-48AC-B190-BD4AF4DE7687}" type="presParOf" srcId="{FE1BB851-8B83-48BC-A32B-B0CB233CFEA5}" destId="{22D9CCF8-BE2B-490B-8998-75CE8974E9E1}" srcOrd="0" destOrd="0" presId="urn:microsoft.com/office/officeart/2008/layout/CircleAccentTimeline"/>
    <dgm:cxn modelId="{20845FBA-B54B-41E2-9723-898D43763B89}" type="presParOf" srcId="{FE1BB851-8B83-48BC-A32B-B0CB233CFEA5}" destId="{2D7B021E-D377-413D-AC9E-AA8C9267D923}" srcOrd="1" destOrd="0" presId="urn:microsoft.com/office/officeart/2008/layout/CircleAccentTimeline"/>
    <dgm:cxn modelId="{74ACCD9D-169F-46D7-B9CD-B231F0A866C5}" type="presParOf" srcId="{FE1BB851-8B83-48BC-A32B-B0CB233CFEA5}" destId="{89BBA883-9AB0-49BA-ADAD-E3312F0F9459}" srcOrd="2" destOrd="0" presId="urn:microsoft.com/office/officeart/2008/layout/CircleAccentTimeline"/>
    <dgm:cxn modelId="{2E3C78A0-B758-460E-A941-DA06D5D31D03}" type="presParOf" srcId="{6E394301-22E3-4889-AB6F-7C06A7B6FF15}" destId="{40EA2AFD-4D06-4A46-8D4C-1B2D530258B8}" srcOrd="1" destOrd="0" presId="urn:microsoft.com/office/officeart/2008/layout/CircleAccentTimeline"/>
    <dgm:cxn modelId="{5E2FC9BB-9C95-4D8E-A31C-7D16804E279F}" type="presParOf" srcId="{6E394301-22E3-4889-AB6F-7C06A7B6FF15}" destId="{5F3B6495-A577-4AC8-9944-0FA9B55E69AE}" srcOrd="2" destOrd="0" presId="urn:microsoft.com/office/officeart/2008/layout/CircleAccentTimeline"/>
    <dgm:cxn modelId="{DCF1B552-0CFA-42CE-9036-751BA07BF14A}" type="presParOf" srcId="{6E394301-22E3-4889-AB6F-7C06A7B6FF15}" destId="{67EE9DDA-7E3B-433D-B44D-74F410267789}" srcOrd="3" destOrd="0" presId="urn:microsoft.com/office/officeart/2008/layout/CircleAccentTimeline"/>
    <dgm:cxn modelId="{C65455A6-3731-476C-871A-FDB1BFA9D58C}" type="presParOf" srcId="{67EE9DDA-7E3B-433D-B44D-74F410267789}" destId="{E152FF37-50F0-48D1-A653-82AF8D2284F6}" srcOrd="0" destOrd="0" presId="urn:microsoft.com/office/officeart/2008/layout/CircleAccentTimeline"/>
    <dgm:cxn modelId="{27714E48-AD14-4211-9AED-02B6712ED621}" type="presParOf" srcId="{67EE9DDA-7E3B-433D-B44D-74F410267789}" destId="{467A8743-4CD9-45A0-8DF2-68340D223874}" srcOrd="1" destOrd="0" presId="urn:microsoft.com/office/officeart/2008/layout/CircleAccentTimeline"/>
    <dgm:cxn modelId="{2EC0768D-769A-40CB-A2B1-734B4B978EA1}" type="presParOf" srcId="{67EE9DDA-7E3B-433D-B44D-74F410267789}" destId="{9C3429B3-3CF1-4999-8F88-3120D9D1228A}" srcOrd="2" destOrd="0" presId="urn:microsoft.com/office/officeart/2008/layout/CircleAccentTimeline"/>
    <dgm:cxn modelId="{32BCD15D-4C0B-420E-8AD9-460D246CA8AE}" type="presParOf" srcId="{6E394301-22E3-4889-AB6F-7C06A7B6FF15}" destId="{B45CC51F-2001-4959-ABDA-F008902D76D6}" srcOrd="4" destOrd="0" presId="urn:microsoft.com/office/officeart/2008/layout/CircleAccentTimeline"/>
    <dgm:cxn modelId="{1A04A8B9-FEED-415E-A79B-97C58E0B5D05}" type="presParOf" srcId="{6E394301-22E3-4889-AB6F-7C06A7B6FF15}" destId="{2DFF2428-6E16-4171-8326-01178AB2148B}" srcOrd="5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B64D07-8F66-4034-AE42-D9AC731554B6}" type="doc">
      <dgm:prSet loTypeId="urn:microsoft.com/office/officeart/2008/layout/VerticalCurvedLis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C0157D1-CA33-42F0-8A20-5D9F1D182892}">
      <dgm:prSet phldrT="[文本]" custT="1"/>
      <dgm:spPr/>
      <dgm:t>
        <a:bodyPr/>
        <a:lstStyle/>
        <a:p>
          <a:r>
            <a:rPr lang="zh-CN" altLang="en-US" sz="2000" dirty="0"/>
            <a:t>顺序结构</a:t>
          </a:r>
        </a:p>
      </dgm:t>
    </dgm:pt>
    <dgm:pt modelId="{4599F17D-2708-49EB-A0E4-C9C6E12DB2EB}" type="parTrans" cxnId="{8B514414-DC5B-4462-93FB-F559CF0C6F22}">
      <dgm:prSet/>
      <dgm:spPr/>
      <dgm:t>
        <a:bodyPr/>
        <a:lstStyle/>
        <a:p>
          <a:endParaRPr lang="zh-CN" altLang="en-US" sz="1600"/>
        </a:p>
      </dgm:t>
    </dgm:pt>
    <dgm:pt modelId="{5B605F25-360A-46C2-AECD-B73029F6A5FE}" type="sibTrans" cxnId="{8B514414-DC5B-4462-93FB-F559CF0C6F22}">
      <dgm:prSet/>
      <dgm:spPr/>
      <dgm:t>
        <a:bodyPr/>
        <a:lstStyle/>
        <a:p>
          <a:endParaRPr lang="zh-CN" altLang="en-US" sz="1600"/>
        </a:p>
      </dgm:t>
    </dgm:pt>
    <dgm:pt modelId="{54D3ED0F-AC12-4D15-9FD6-29E111EBA728}">
      <dgm:prSet custT="1"/>
      <dgm:spPr/>
      <dgm:t>
        <a:bodyPr/>
        <a:lstStyle/>
        <a:p>
          <a:r>
            <a:rPr lang="zh-CN" altLang="en-US" sz="2000" dirty="0"/>
            <a:t>选择结构</a:t>
          </a:r>
          <a:endParaRPr lang="en-US" altLang="zh-CN" sz="2000" dirty="0"/>
        </a:p>
      </dgm:t>
    </dgm:pt>
    <dgm:pt modelId="{5C51F153-5C5C-48A8-B7D6-1AA014A7B75A}" type="parTrans" cxnId="{8C325B5E-CCEC-4DA7-B4B8-907946DFFDAB}">
      <dgm:prSet/>
      <dgm:spPr/>
      <dgm:t>
        <a:bodyPr/>
        <a:lstStyle/>
        <a:p>
          <a:endParaRPr lang="zh-CN" altLang="en-US" sz="1600"/>
        </a:p>
      </dgm:t>
    </dgm:pt>
    <dgm:pt modelId="{F8D2A2C4-58C8-495D-A6BB-528D43EFD570}" type="sibTrans" cxnId="{8C325B5E-CCEC-4DA7-B4B8-907946DFFDAB}">
      <dgm:prSet/>
      <dgm:spPr/>
      <dgm:t>
        <a:bodyPr/>
        <a:lstStyle/>
        <a:p>
          <a:endParaRPr lang="zh-CN" altLang="en-US" sz="1600"/>
        </a:p>
      </dgm:t>
    </dgm:pt>
    <dgm:pt modelId="{8D84095E-B1BD-435D-B42A-41D5CAA4AA78}">
      <dgm:prSet custT="1"/>
      <dgm:spPr/>
      <dgm:t>
        <a:bodyPr/>
        <a:lstStyle/>
        <a:p>
          <a:r>
            <a:rPr lang="zh-CN" altLang="en-US" sz="2000" dirty="0"/>
            <a:t>循环结构</a:t>
          </a:r>
        </a:p>
      </dgm:t>
    </dgm:pt>
    <dgm:pt modelId="{A88B535B-29F4-432F-9BAA-A1FC28EFC4D8}" type="parTrans" cxnId="{AB610C9B-4B6F-4DB0-B65A-9898615856BB}">
      <dgm:prSet/>
      <dgm:spPr/>
      <dgm:t>
        <a:bodyPr/>
        <a:lstStyle/>
        <a:p>
          <a:endParaRPr lang="zh-CN" altLang="en-US" sz="1600"/>
        </a:p>
      </dgm:t>
    </dgm:pt>
    <dgm:pt modelId="{3553E8FC-522C-4DB8-BD8F-5DAC97D1E4B7}" type="sibTrans" cxnId="{AB610C9B-4B6F-4DB0-B65A-9898615856BB}">
      <dgm:prSet/>
      <dgm:spPr/>
      <dgm:t>
        <a:bodyPr/>
        <a:lstStyle/>
        <a:p>
          <a:endParaRPr lang="zh-CN" altLang="en-US" sz="1600"/>
        </a:p>
      </dgm:t>
    </dgm:pt>
    <dgm:pt modelId="{8B0783DD-61A4-48E1-99C0-ECCB28247D88}" type="pres">
      <dgm:prSet presAssocID="{C3B64D07-8F66-4034-AE42-D9AC731554B6}" presName="Name0" presStyleCnt="0">
        <dgm:presLayoutVars>
          <dgm:chMax val="7"/>
          <dgm:chPref val="7"/>
          <dgm:dir/>
        </dgm:presLayoutVars>
      </dgm:prSet>
      <dgm:spPr/>
    </dgm:pt>
    <dgm:pt modelId="{8DF8A00D-A470-4328-A2BE-C01186F6D5F6}" type="pres">
      <dgm:prSet presAssocID="{C3B64D07-8F66-4034-AE42-D9AC731554B6}" presName="Name1" presStyleCnt="0"/>
      <dgm:spPr/>
    </dgm:pt>
    <dgm:pt modelId="{C7A5B352-AAAA-4979-949A-5749F2AF4A40}" type="pres">
      <dgm:prSet presAssocID="{C3B64D07-8F66-4034-AE42-D9AC731554B6}" presName="cycle" presStyleCnt="0"/>
      <dgm:spPr/>
    </dgm:pt>
    <dgm:pt modelId="{F8068119-E0EB-4ACD-A067-6AE4FA6A28E3}" type="pres">
      <dgm:prSet presAssocID="{C3B64D07-8F66-4034-AE42-D9AC731554B6}" presName="srcNode" presStyleLbl="node1" presStyleIdx="0" presStyleCnt="3"/>
      <dgm:spPr/>
    </dgm:pt>
    <dgm:pt modelId="{FC27C7E3-011F-46E6-8370-614E5C3F9785}" type="pres">
      <dgm:prSet presAssocID="{C3B64D07-8F66-4034-AE42-D9AC731554B6}" presName="conn" presStyleLbl="parChTrans1D2" presStyleIdx="0" presStyleCnt="1"/>
      <dgm:spPr/>
    </dgm:pt>
    <dgm:pt modelId="{4E2DA5A0-299F-4626-9774-6DE1A07D41FE}" type="pres">
      <dgm:prSet presAssocID="{C3B64D07-8F66-4034-AE42-D9AC731554B6}" presName="extraNode" presStyleLbl="node1" presStyleIdx="0" presStyleCnt="3"/>
      <dgm:spPr/>
    </dgm:pt>
    <dgm:pt modelId="{CFC421FC-DA1F-49A0-80D4-B3495B2824BC}" type="pres">
      <dgm:prSet presAssocID="{C3B64D07-8F66-4034-AE42-D9AC731554B6}" presName="dstNode" presStyleLbl="node1" presStyleIdx="0" presStyleCnt="3"/>
      <dgm:spPr/>
    </dgm:pt>
    <dgm:pt modelId="{F6C9C977-5A12-4E7E-A5FD-B6328E62DC57}" type="pres">
      <dgm:prSet presAssocID="{2C0157D1-CA33-42F0-8A20-5D9F1D182892}" presName="text_1" presStyleLbl="node1" presStyleIdx="0" presStyleCnt="3">
        <dgm:presLayoutVars>
          <dgm:bulletEnabled val="1"/>
        </dgm:presLayoutVars>
      </dgm:prSet>
      <dgm:spPr/>
    </dgm:pt>
    <dgm:pt modelId="{72774823-119A-48EC-AE28-254265F1B230}" type="pres">
      <dgm:prSet presAssocID="{2C0157D1-CA33-42F0-8A20-5D9F1D182892}" presName="accent_1" presStyleCnt="0"/>
      <dgm:spPr/>
    </dgm:pt>
    <dgm:pt modelId="{158D55EC-911B-48BC-BEED-C16204B83698}" type="pres">
      <dgm:prSet presAssocID="{2C0157D1-CA33-42F0-8A20-5D9F1D182892}" presName="accentRepeatNode" presStyleLbl="solidFgAcc1" presStyleIdx="0" presStyleCnt="3"/>
      <dgm:spPr/>
    </dgm:pt>
    <dgm:pt modelId="{9B1BD656-6466-4FB2-B206-A6948B56975D}" type="pres">
      <dgm:prSet presAssocID="{54D3ED0F-AC12-4D15-9FD6-29E111EBA728}" presName="text_2" presStyleLbl="node1" presStyleIdx="1" presStyleCnt="3">
        <dgm:presLayoutVars>
          <dgm:bulletEnabled val="1"/>
        </dgm:presLayoutVars>
      </dgm:prSet>
      <dgm:spPr/>
    </dgm:pt>
    <dgm:pt modelId="{D1E2475B-F35B-4B9D-A83A-E0425D4BD69C}" type="pres">
      <dgm:prSet presAssocID="{54D3ED0F-AC12-4D15-9FD6-29E111EBA728}" presName="accent_2" presStyleCnt="0"/>
      <dgm:spPr/>
    </dgm:pt>
    <dgm:pt modelId="{54C03D64-7579-4075-B298-018825743306}" type="pres">
      <dgm:prSet presAssocID="{54D3ED0F-AC12-4D15-9FD6-29E111EBA728}" presName="accentRepeatNode" presStyleLbl="solidFgAcc1" presStyleIdx="1" presStyleCnt="3"/>
      <dgm:spPr/>
    </dgm:pt>
    <dgm:pt modelId="{C317D325-55D5-4E17-B4B8-BF8A64AC9422}" type="pres">
      <dgm:prSet presAssocID="{8D84095E-B1BD-435D-B42A-41D5CAA4AA78}" presName="text_3" presStyleLbl="node1" presStyleIdx="2" presStyleCnt="3">
        <dgm:presLayoutVars>
          <dgm:bulletEnabled val="1"/>
        </dgm:presLayoutVars>
      </dgm:prSet>
      <dgm:spPr/>
    </dgm:pt>
    <dgm:pt modelId="{DC0FF41C-491E-4C0E-B58B-3ED3F487172D}" type="pres">
      <dgm:prSet presAssocID="{8D84095E-B1BD-435D-B42A-41D5CAA4AA78}" presName="accent_3" presStyleCnt="0"/>
      <dgm:spPr/>
    </dgm:pt>
    <dgm:pt modelId="{2F147005-DCE5-479C-B042-CBF2525CFEC2}" type="pres">
      <dgm:prSet presAssocID="{8D84095E-B1BD-435D-B42A-41D5CAA4AA78}" presName="accentRepeatNode" presStyleLbl="solidFgAcc1" presStyleIdx="2" presStyleCnt="3"/>
      <dgm:spPr/>
    </dgm:pt>
  </dgm:ptLst>
  <dgm:cxnLst>
    <dgm:cxn modelId="{8B514414-DC5B-4462-93FB-F559CF0C6F22}" srcId="{C3B64D07-8F66-4034-AE42-D9AC731554B6}" destId="{2C0157D1-CA33-42F0-8A20-5D9F1D182892}" srcOrd="0" destOrd="0" parTransId="{4599F17D-2708-49EB-A0E4-C9C6E12DB2EB}" sibTransId="{5B605F25-360A-46C2-AECD-B73029F6A5FE}"/>
    <dgm:cxn modelId="{1231F01B-D495-40B1-B8AF-6330B4D4BA06}" type="presOf" srcId="{5B605F25-360A-46C2-AECD-B73029F6A5FE}" destId="{FC27C7E3-011F-46E6-8370-614E5C3F9785}" srcOrd="0" destOrd="0" presId="urn:microsoft.com/office/officeart/2008/layout/VerticalCurvedList"/>
    <dgm:cxn modelId="{8C325B5E-CCEC-4DA7-B4B8-907946DFFDAB}" srcId="{C3B64D07-8F66-4034-AE42-D9AC731554B6}" destId="{54D3ED0F-AC12-4D15-9FD6-29E111EBA728}" srcOrd="1" destOrd="0" parTransId="{5C51F153-5C5C-48A8-B7D6-1AA014A7B75A}" sibTransId="{F8D2A2C4-58C8-495D-A6BB-528D43EFD570}"/>
    <dgm:cxn modelId="{2B576C93-FB7C-482D-BE43-A6503437E378}" type="presOf" srcId="{2C0157D1-CA33-42F0-8A20-5D9F1D182892}" destId="{F6C9C977-5A12-4E7E-A5FD-B6328E62DC57}" srcOrd="0" destOrd="0" presId="urn:microsoft.com/office/officeart/2008/layout/VerticalCurvedList"/>
    <dgm:cxn modelId="{AB610C9B-4B6F-4DB0-B65A-9898615856BB}" srcId="{C3B64D07-8F66-4034-AE42-D9AC731554B6}" destId="{8D84095E-B1BD-435D-B42A-41D5CAA4AA78}" srcOrd="2" destOrd="0" parTransId="{A88B535B-29F4-432F-9BAA-A1FC28EFC4D8}" sibTransId="{3553E8FC-522C-4DB8-BD8F-5DAC97D1E4B7}"/>
    <dgm:cxn modelId="{663B27AF-612F-4DD4-A7A9-6E96F99BE3E5}" type="presOf" srcId="{C3B64D07-8F66-4034-AE42-D9AC731554B6}" destId="{8B0783DD-61A4-48E1-99C0-ECCB28247D88}" srcOrd="0" destOrd="0" presId="urn:microsoft.com/office/officeart/2008/layout/VerticalCurvedList"/>
    <dgm:cxn modelId="{22ADB3D1-4297-4698-99CE-01FCFF6BECC8}" type="presOf" srcId="{54D3ED0F-AC12-4D15-9FD6-29E111EBA728}" destId="{9B1BD656-6466-4FB2-B206-A6948B56975D}" srcOrd="0" destOrd="0" presId="urn:microsoft.com/office/officeart/2008/layout/VerticalCurvedList"/>
    <dgm:cxn modelId="{6CD204F1-83C4-4549-AB5A-3723E5D86EDB}" type="presOf" srcId="{8D84095E-B1BD-435D-B42A-41D5CAA4AA78}" destId="{C317D325-55D5-4E17-B4B8-BF8A64AC9422}" srcOrd="0" destOrd="0" presId="urn:microsoft.com/office/officeart/2008/layout/VerticalCurvedList"/>
    <dgm:cxn modelId="{259A60A2-6EB0-43AB-8403-DF0819F0EC40}" type="presParOf" srcId="{8B0783DD-61A4-48E1-99C0-ECCB28247D88}" destId="{8DF8A00D-A470-4328-A2BE-C01186F6D5F6}" srcOrd="0" destOrd="0" presId="urn:microsoft.com/office/officeart/2008/layout/VerticalCurvedList"/>
    <dgm:cxn modelId="{7BACFFAA-6971-4364-9A56-1523E6BB39CE}" type="presParOf" srcId="{8DF8A00D-A470-4328-A2BE-C01186F6D5F6}" destId="{C7A5B352-AAAA-4979-949A-5749F2AF4A40}" srcOrd="0" destOrd="0" presId="urn:microsoft.com/office/officeart/2008/layout/VerticalCurvedList"/>
    <dgm:cxn modelId="{0159FF79-EA78-4006-B56F-659947C1F986}" type="presParOf" srcId="{C7A5B352-AAAA-4979-949A-5749F2AF4A40}" destId="{F8068119-E0EB-4ACD-A067-6AE4FA6A28E3}" srcOrd="0" destOrd="0" presId="urn:microsoft.com/office/officeart/2008/layout/VerticalCurvedList"/>
    <dgm:cxn modelId="{65DA622D-71CA-4604-9910-2C5BF83126AB}" type="presParOf" srcId="{C7A5B352-AAAA-4979-949A-5749F2AF4A40}" destId="{FC27C7E3-011F-46E6-8370-614E5C3F9785}" srcOrd="1" destOrd="0" presId="urn:microsoft.com/office/officeart/2008/layout/VerticalCurvedList"/>
    <dgm:cxn modelId="{97C0EF90-F92D-4EF8-9E39-884E2C1DD036}" type="presParOf" srcId="{C7A5B352-AAAA-4979-949A-5749F2AF4A40}" destId="{4E2DA5A0-299F-4626-9774-6DE1A07D41FE}" srcOrd="2" destOrd="0" presId="urn:microsoft.com/office/officeart/2008/layout/VerticalCurvedList"/>
    <dgm:cxn modelId="{27A88BDB-E887-4B38-9467-349A25451342}" type="presParOf" srcId="{C7A5B352-AAAA-4979-949A-5749F2AF4A40}" destId="{CFC421FC-DA1F-49A0-80D4-B3495B2824BC}" srcOrd="3" destOrd="0" presId="urn:microsoft.com/office/officeart/2008/layout/VerticalCurvedList"/>
    <dgm:cxn modelId="{F62CBBA8-D695-4FCA-B7BC-CB5B30ED0E39}" type="presParOf" srcId="{8DF8A00D-A470-4328-A2BE-C01186F6D5F6}" destId="{F6C9C977-5A12-4E7E-A5FD-B6328E62DC57}" srcOrd="1" destOrd="0" presId="urn:microsoft.com/office/officeart/2008/layout/VerticalCurvedList"/>
    <dgm:cxn modelId="{587D82CC-A1C4-40BD-A1DB-A9EE7E6CCC9A}" type="presParOf" srcId="{8DF8A00D-A470-4328-A2BE-C01186F6D5F6}" destId="{72774823-119A-48EC-AE28-254265F1B230}" srcOrd="2" destOrd="0" presId="urn:microsoft.com/office/officeart/2008/layout/VerticalCurvedList"/>
    <dgm:cxn modelId="{203079C6-515D-4899-88A2-C50A5E0BDDE4}" type="presParOf" srcId="{72774823-119A-48EC-AE28-254265F1B230}" destId="{158D55EC-911B-48BC-BEED-C16204B83698}" srcOrd="0" destOrd="0" presId="urn:microsoft.com/office/officeart/2008/layout/VerticalCurvedList"/>
    <dgm:cxn modelId="{27F124EF-D350-48ED-914E-FDF144ABA06C}" type="presParOf" srcId="{8DF8A00D-A470-4328-A2BE-C01186F6D5F6}" destId="{9B1BD656-6466-4FB2-B206-A6948B56975D}" srcOrd="3" destOrd="0" presId="urn:microsoft.com/office/officeart/2008/layout/VerticalCurvedList"/>
    <dgm:cxn modelId="{25D23571-3639-4C5B-A61F-39F41702697C}" type="presParOf" srcId="{8DF8A00D-A470-4328-A2BE-C01186F6D5F6}" destId="{D1E2475B-F35B-4B9D-A83A-E0425D4BD69C}" srcOrd="4" destOrd="0" presId="urn:microsoft.com/office/officeart/2008/layout/VerticalCurvedList"/>
    <dgm:cxn modelId="{A5BA53DC-F623-4721-8E36-1E6ECBC5682A}" type="presParOf" srcId="{D1E2475B-F35B-4B9D-A83A-E0425D4BD69C}" destId="{54C03D64-7579-4075-B298-018825743306}" srcOrd="0" destOrd="0" presId="urn:microsoft.com/office/officeart/2008/layout/VerticalCurvedList"/>
    <dgm:cxn modelId="{6D5538C1-06D5-4EAA-89E4-B4E22F743379}" type="presParOf" srcId="{8DF8A00D-A470-4328-A2BE-C01186F6D5F6}" destId="{C317D325-55D5-4E17-B4B8-BF8A64AC9422}" srcOrd="5" destOrd="0" presId="urn:microsoft.com/office/officeart/2008/layout/VerticalCurvedList"/>
    <dgm:cxn modelId="{BDFE0CA4-EF41-4B7C-9FF0-C43188DD910D}" type="presParOf" srcId="{8DF8A00D-A470-4328-A2BE-C01186F6D5F6}" destId="{DC0FF41C-491E-4C0E-B58B-3ED3F487172D}" srcOrd="6" destOrd="0" presId="urn:microsoft.com/office/officeart/2008/layout/VerticalCurvedList"/>
    <dgm:cxn modelId="{A6EEBDCB-D41D-4128-9284-55AAC2F0E211}" type="presParOf" srcId="{DC0FF41C-491E-4C0E-B58B-3ED3F487172D}" destId="{2F147005-DCE5-479C-B042-CBF2525CFEC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B94A5C-1D76-4928-8CC1-80B68309D952}" type="doc">
      <dgm:prSet loTypeId="urn:microsoft.com/office/officeart/2005/8/layout/arrow6" loCatId="relationship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69C14BB2-9140-4EF6-B9B4-4D67D94E7094}">
      <dgm:prSet phldrT="[文本]"/>
      <dgm:spPr/>
      <dgm:t>
        <a:bodyPr/>
        <a:lstStyle/>
        <a:p>
          <a:r>
            <a:rPr lang="en-US" altLang="zh-CN" dirty="0"/>
            <a:t>If </a:t>
          </a:r>
          <a:r>
            <a:rPr lang="zh-CN" altLang="en-US" dirty="0"/>
            <a:t>语句</a:t>
          </a:r>
        </a:p>
      </dgm:t>
    </dgm:pt>
    <dgm:pt modelId="{FD6426F4-561F-4A87-9EB0-91C4E1A98164}" type="parTrans" cxnId="{2E00C56C-7CAF-4055-8148-155E9986E0BD}">
      <dgm:prSet/>
      <dgm:spPr/>
      <dgm:t>
        <a:bodyPr/>
        <a:lstStyle/>
        <a:p>
          <a:endParaRPr lang="zh-CN" altLang="en-US"/>
        </a:p>
      </dgm:t>
    </dgm:pt>
    <dgm:pt modelId="{989BF4B3-3AC7-4A16-AE65-EC345BF429C6}" type="sibTrans" cxnId="{2E00C56C-7CAF-4055-8148-155E9986E0BD}">
      <dgm:prSet/>
      <dgm:spPr/>
      <dgm:t>
        <a:bodyPr/>
        <a:lstStyle/>
        <a:p>
          <a:endParaRPr lang="zh-CN" altLang="en-US"/>
        </a:p>
      </dgm:t>
    </dgm:pt>
    <dgm:pt modelId="{0795FFBA-B1C9-4B0F-9F8D-BDC6D77F1910}">
      <dgm:prSet phldrT="[文本]"/>
      <dgm:spPr/>
      <dgm:t>
        <a:bodyPr/>
        <a:lstStyle/>
        <a:p>
          <a:r>
            <a:rPr lang="en-US" altLang="zh-CN" dirty="0"/>
            <a:t>Select Case </a:t>
          </a:r>
          <a:r>
            <a:rPr lang="zh-CN" altLang="en-US" dirty="0"/>
            <a:t>语句</a:t>
          </a:r>
          <a:r>
            <a:rPr lang="zh-CN" altLang="en-US" dirty="0">
              <a:solidFill>
                <a:schemeClr val="accent3"/>
              </a:solidFill>
            </a:rPr>
            <a:t>★</a:t>
          </a:r>
        </a:p>
      </dgm:t>
    </dgm:pt>
    <dgm:pt modelId="{F5A43739-450C-40A8-9E5C-AB38EF8275B3}" type="parTrans" cxnId="{DFC61512-4D39-4A9F-9B65-AE89BB270549}">
      <dgm:prSet/>
      <dgm:spPr/>
      <dgm:t>
        <a:bodyPr/>
        <a:lstStyle/>
        <a:p>
          <a:endParaRPr lang="zh-CN" altLang="en-US"/>
        </a:p>
      </dgm:t>
    </dgm:pt>
    <dgm:pt modelId="{B0CB7216-2ABB-4D7E-8F06-B9B2A248612F}" type="sibTrans" cxnId="{DFC61512-4D39-4A9F-9B65-AE89BB270549}">
      <dgm:prSet/>
      <dgm:spPr/>
      <dgm:t>
        <a:bodyPr/>
        <a:lstStyle/>
        <a:p>
          <a:endParaRPr lang="zh-CN" altLang="en-US"/>
        </a:p>
      </dgm:t>
    </dgm:pt>
    <dgm:pt modelId="{628EAA72-99A4-49AD-B69D-E29829948F32}" type="pres">
      <dgm:prSet presAssocID="{6DB94A5C-1D76-4928-8CC1-80B68309D952}" presName="compositeShape" presStyleCnt="0">
        <dgm:presLayoutVars>
          <dgm:chMax val="2"/>
          <dgm:dir/>
          <dgm:resizeHandles val="exact"/>
        </dgm:presLayoutVars>
      </dgm:prSet>
      <dgm:spPr/>
    </dgm:pt>
    <dgm:pt modelId="{D72FB9DC-46E3-43E0-8BA8-285788FD4D75}" type="pres">
      <dgm:prSet presAssocID="{6DB94A5C-1D76-4928-8CC1-80B68309D952}" presName="ribbon" presStyleLbl="node1" presStyleIdx="0" presStyleCnt="1"/>
      <dgm:spPr/>
    </dgm:pt>
    <dgm:pt modelId="{81DB7C3C-3251-4791-91E8-832CA7FA67D0}" type="pres">
      <dgm:prSet presAssocID="{6DB94A5C-1D76-4928-8CC1-80B68309D952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D3F25EAD-0F6E-4F96-919E-FE35226DFE5F}" type="pres">
      <dgm:prSet presAssocID="{6DB94A5C-1D76-4928-8CC1-80B68309D952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DFC61512-4D39-4A9F-9B65-AE89BB270549}" srcId="{6DB94A5C-1D76-4928-8CC1-80B68309D952}" destId="{0795FFBA-B1C9-4B0F-9F8D-BDC6D77F1910}" srcOrd="1" destOrd="0" parTransId="{F5A43739-450C-40A8-9E5C-AB38EF8275B3}" sibTransId="{B0CB7216-2ABB-4D7E-8F06-B9B2A248612F}"/>
    <dgm:cxn modelId="{2E00C56C-7CAF-4055-8148-155E9986E0BD}" srcId="{6DB94A5C-1D76-4928-8CC1-80B68309D952}" destId="{69C14BB2-9140-4EF6-B9B4-4D67D94E7094}" srcOrd="0" destOrd="0" parTransId="{FD6426F4-561F-4A87-9EB0-91C4E1A98164}" sibTransId="{989BF4B3-3AC7-4A16-AE65-EC345BF429C6}"/>
    <dgm:cxn modelId="{EC03FD79-02E6-41ED-AD01-EAB8DC286D61}" type="presOf" srcId="{0795FFBA-B1C9-4B0F-9F8D-BDC6D77F1910}" destId="{D3F25EAD-0F6E-4F96-919E-FE35226DFE5F}" srcOrd="0" destOrd="0" presId="urn:microsoft.com/office/officeart/2005/8/layout/arrow6"/>
    <dgm:cxn modelId="{08CCDC91-489B-42B5-9CC6-026FBE2BF30F}" type="presOf" srcId="{6DB94A5C-1D76-4928-8CC1-80B68309D952}" destId="{628EAA72-99A4-49AD-B69D-E29829948F32}" srcOrd="0" destOrd="0" presId="urn:microsoft.com/office/officeart/2005/8/layout/arrow6"/>
    <dgm:cxn modelId="{36DFE9CC-5607-41AC-A2F1-1CE3F1FBC1D4}" type="presOf" srcId="{69C14BB2-9140-4EF6-B9B4-4D67D94E7094}" destId="{81DB7C3C-3251-4791-91E8-832CA7FA67D0}" srcOrd="0" destOrd="0" presId="urn:microsoft.com/office/officeart/2005/8/layout/arrow6"/>
    <dgm:cxn modelId="{55A6D30C-5491-4664-A94A-A3ED3FD45EAA}" type="presParOf" srcId="{628EAA72-99A4-49AD-B69D-E29829948F32}" destId="{D72FB9DC-46E3-43E0-8BA8-285788FD4D75}" srcOrd="0" destOrd="0" presId="urn:microsoft.com/office/officeart/2005/8/layout/arrow6"/>
    <dgm:cxn modelId="{47769448-C21B-4E2C-B94E-92976B4C159B}" type="presParOf" srcId="{628EAA72-99A4-49AD-B69D-E29829948F32}" destId="{81DB7C3C-3251-4791-91E8-832CA7FA67D0}" srcOrd="1" destOrd="0" presId="urn:microsoft.com/office/officeart/2005/8/layout/arrow6"/>
    <dgm:cxn modelId="{B1242B78-B79E-4C28-9C0B-AE69C4E5FDD7}" type="presParOf" srcId="{628EAA72-99A4-49AD-B69D-E29829948F32}" destId="{D3F25EAD-0F6E-4F96-919E-FE35226DFE5F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D9CCF8-BE2B-490B-8998-75CE8974E9E1}">
      <dsp:nvSpPr>
        <dsp:cNvPr id="0" name=""/>
        <dsp:cNvSpPr/>
      </dsp:nvSpPr>
      <dsp:spPr>
        <a:xfrm>
          <a:off x="1933609" y="1822349"/>
          <a:ext cx="1511602" cy="1511602"/>
        </a:xfrm>
        <a:prstGeom prst="donut">
          <a:avLst>
            <a:gd name="adj" fmla="val 2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D7B021E-D377-413D-AC9E-AA8C9267D923}">
      <dsp:nvSpPr>
        <dsp:cNvPr id="0" name=""/>
        <dsp:cNvSpPr/>
      </dsp:nvSpPr>
      <dsp:spPr>
        <a:xfrm rot="17700000">
          <a:off x="2466229" y="590085"/>
          <a:ext cx="1879089" cy="905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0" tIns="0" rIns="0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100" kern="1200" dirty="0"/>
            <a:t>If </a:t>
          </a:r>
          <a:r>
            <a:rPr lang="zh-CN" altLang="en-US" sz="3100" kern="1200" dirty="0"/>
            <a:t>语句</a:t>
          </a:r>
        </a:p>
      </dsp:txBody>
      <dsp:txXfrm>
        <a:off x="2466229" y="590085"/>
        <a:ext cx="1879089" cy="905575"/>
      </dsp:txXfrm>
    </dsp:sp>
    <dsp:sp modelId="{E152FF37-50F0-48D1-A653-82AF8D2284F6}">
      <dsp:nvSpPr>
        <dsp:cNvPr id="0" name=""/>
        <dsp:cNvSpPr/>
      </dsp:nvSpPr>
      <dsp:spPr>
        <a:xfrm>
          <a:off x="3559191" y="1822349"/>
          <a:ext cx="1511602" cy="1511602"/>
        </a:xfrm>
        <a:prstGeom prst="donut">
          <a:avLst>
            <a:gd name="adj" fmla="val 2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7A8743-4CD9-45A0-8DF2-68340D223874}">
      <dsp:nvSpPr>
        <dsp:cNvPr id="0" name=""/>
        <dsp:cNvSpPr/>
      </dsp:nvSpPr>
      <dsp:spPr>
        <a:xfrm rot="17700000">
          <a:off x="4091811" y="590085"/>
          <a:ext cx="1879089" cy="905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0" tIns="0" rIns="0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100" kern="1200" dirty="0"/>
            <a:t>Select Case </a:t>
          </a:r>
          <a:r>
            <a:rPr lang="zh-CN" altLang="en-US" sz="3100" kern="1200" dirty="0"/>
            <a:t>语句</a:t>
          </a:r>
        </a:p>
      </dsp:txBody>
      <dsp:txXfrm>
        <a:off x="4091811" y="590085"/>
        <a:ext cx="1879089" cy="9055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27C7E3-011F-46E6-8370-614E5C3F9785}">
      <dsp:nvSpPr>
        <dsp:cNvPr id="0" name=""/>
        <dsp:cNvSpPr/>
      </dsp:nvSpPr>
      <dsp:spPr>
        <a:xfrm>
          <a:off x="-3358640" y="-516549"/>
          <a:ext cx="4004899" cy="4004899"/>
        </a:xfrm>
        <a:prstGeom prst="blockArc">
          <a:avLst>
            <a:gd name="adj1" fmla="val 18900000"/>
            <a:gd name="adj2" fmla="val 2700000"/>
            <a:gd name="adj3" fmla="val 539"/>
          </a:avLst>
        </a:pr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C9C977-5A12-4E7E-A5FD-B6328E62DC57}">
      <dsp:nvSpPr>
        <dsp:cNvPr id="0" name=""/>
        <dsp:cNvSpPr/>
      </dsp:nvSpPr>
      <dsp:spPr>
        <a:xfrm>
          <a:off x="415560" y="297180"/>
          <a:ext cx="4651903" cy="59436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2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2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2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2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177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/>
            <a:t>顺序结构</a:t>
          </a:r>
        </a:p>
      </dsp:txBody>
      <dsp:txXfrm>
        <a:off x="415560" y="297180"/>
        <a:ext cx="4651903" cy="594360"/>
      </dsp:txXfrm>
    </dsp:sp>
    <dsp:sp modelId="{158D55EC-911B-48BC-BEED-C16204B83698}">
      <dsp:nvSpPr>
        <dsp:cNvPr id="0" name=""/>
        <dsp:cNvSpPr/>
      </dsp:nvSpPr>
      <dsp:spPr>
        <a:xfrm>
          <a:off x="44085" y="222885"/>
          <a:ext cx="742950" cy="7429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1BD656-6466-4FB2-B206-A6948B56975D}">
      <dsp:nvSpPr>
        <dsp:cNvPr id="0" name=""/>
        <dsp:cNvSpPr/>
      </dsp:nvSpPr>
      <dsp:spPr>
        <a:xfrm>
          <a:off x="631610" y="1188719"/>
          <a:ext cx="4435853" cy="59436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3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3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3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3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177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/>
            <a:t>选择结构</a:t>
          </a:r>
          <a:endParaRPr lang="en-US" altLang="zh-CN" sz="2000" kern="1200" dirty="0"/>
        </a:p>
      </dsp:txBody>
      <dsp:txXfrm>
        <a:off x="631610" y="1188719"/>
        <a:ext cx="4435853" cy="594360"/>
      </dsp:txXfrm>
    </dsp:sp>
    <dsp:sp modelId="{54C03D64-7579-4075-B298-018825743306}">
      <dsp:nvSpPr>
        <dsp:cNvPr id="0" name=""/>
        <dsp:cNvSpPr/>
      </dsp:nvSpPr>
      <dsp:spPr>
        <a:xfrm>
          <a:off x="260135" y="1114424"/>
          <a:ext cx="742950" cy="7429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17D325-55D5-4E17-B4B8-BF8A64AC9422}">
      <dsp:nvSpPr>
        <dsp:cNvPr id="0" name=""/>
        <dsp:cNvSpPr/>
      </dsp:nvSpPr>
      <dsp:spPr>
        <a:xfrm>
          <a:off x="415560" y="2080260"/>
          <a:ext cx="4651903" cy="59436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4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4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4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4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4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177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/>
            <a:t>循环结构</a:t>
          </a:r>
        </a:p>
      </dsp:txBody>
      <dsp:txXfrm>
        <a:off x="415560" y="2080260"/>
        <a:ext cx="4651903" cy="594360"/>
      </dsp:txXfrm>
    </dsp:sp>
    <dsp:sp modelId="{2F147005-DCE5-479C-B042-CBF2525CFEC2}">
      <dsp:nvSpPr>
        <dsp:cNvPr id="0" name=""/>
        <dsp:cNvSpPr/>
      </dsp:nvSpPr>
      <dsp:spPr>
        <a:xfrm>
          <a:off x="44085" y="2005965"/>
          <a:ext cx="742950" cy="74295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2FB9DC-46E3-43E0-8BA8-285788FD4D75}">
      <dsp:nvSpPr>
        <dsp:cNvPr id="0" name=""/>
        <dsp:cNvSpPr/>
      </dsp:nvSpPr>
      <dsp:spPr>
        <a:xfrm>
          <a:off x="0" y="203200"/>
          <a:ext cx="6858000" cy="2743200"/>
        </a:xfrm>
        <a:prstGeom prst="leftRightRibb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4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1DB7C3C-3251-4791-91E8-832CA7FA67D0}">
      <dsp:nvSpPr>
        <dsp:cNvPr id="0" name=""/>
        <dsp:cNvSpPr/>
      </dsp:nvSpPr>
      <dsp:spPr>
        <a:xfrm>
          <a:off x="822960" y="683259"/>
          <a:ext cx="2263140" cy="1344168"/>
        </a:xfrm>
        <a:prstGeom prst="rect">
          <a:avLst/>
        </a:prstGeom>
        <a:noFill/>
        <a:ln w="38100" cap="flat" cmpd="sng" algn="ctr">
          <a:noFill/>
          <a:prstDash val="solid"/>
        </a:ln>
        <a:effectLst>
          <a:glow rad="63500">
            <a:schemeClr val="accent4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31572" rIns="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700" kern="1200" dirty="0"/>
            <a:t>If </a:t>
          </a:r>
          <a:r>
            <a:rPr lang="zh-CN" altLang="en-US" sz="3700" kern="1200" dirty="0"/>
            <a:t>语句</a:t>
          </a:r>
        </a:p>
      </dsp:txBody>
      <dsp:txXfrm>
        <a:off x="822960" y="683259"/>
        <a:ext cx="2263140" cy="1344168"/>
      </dsp:txXfrm>
    </dsp:sp>
    <dsp:sp modelId="{D3F25EAD-0F6E-4F96-919E-FE35226DFE5F}">
      <dsp:nvSpPr>
        <dsp:cNvPr id="0" name=""/>
        <dsp:cNvSpPr/>
      </dsp:nvSpPr>
      <dsp:spPr>
        <a:xfrm>
          <a:off x="3429000" y="1122172"/>
          <a:ext cx="2674620" cy="1344168"/>
        </a:xfrm>
        <a:prstGeom prst="rect">
          <a:avLst/>
        </a:prstGeom>
        <a:noFill/>
        <a:ln w="38100" cap="flat" cmpd="sng" algn="ctr">
          <a:noFill/>
          <a:prstDash val="solid"/>
        </a:ln>
        <a:effectLst>
          <a:glow rad="63500">
            <a:schemeClr val="accent4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31572" rIns="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700" kern="1200" dirty="0"/>
            <a:t>Select Case </a:t>
          </a:r>
          <a:r>
            <a:rPr lang="zh-CN" altLang="en-US" sz="3700" kern="1200" dirty="0"/>
            <a:t>语句</a:t>
          </a:r>
          <a:r>
            <a:rPr lang="zh-CN" altLang="en-US" sz="3700" kern="1200" dirty="0">
              <a:solidFill>
                <a:schemeClr val="accent3"/>
              </a:solidFill>
            </a:rPr>
            <a:t>★</a:t>
          </a:r>
        </a:p>
      </dsp:txBody>
      <dsp:txXfrm>
        <a:off x="3429000" y="1122172"/>
        <a:ext cx="2674620" cy="13441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0D57AB0-918E-4AA7-8041-B4EAE2FA5F0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26788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022A1D9-951D-437D-9F33-331C5121626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5893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FE2E54-33CB-494D-A4ED-94FDD65AD645}" type="slidenum">
              <a:rPr lang="zh-CN" altLang="en-US" smtClean="0"/>
              <a:pPr eaLnBrk="1" hangingPunct="1"/>
              <a:t>1</a:t>
            </a:fld>
            <a:endParaRPr lang="en-US" altLang="zh-CN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22A1D9-951D-437D-9F33-331C51216262}" type="slidenum">
              <a:rPr lang="zh-CN" altLang="en-US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2681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47841D-99FD-4FCE-A333-08E090532A7D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2" name="矩形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矩形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矩形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矩形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56" name="矩形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矩形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矩形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矩形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2/24/2018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2/24/2018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2/24/2018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任意多边形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任意多边形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任意多边形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任意多边形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任意多边形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任意多边形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任意多边形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任意多边形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任意多边形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任意多边形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2/24/2018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2/24/2018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2/24/2018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矩形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矩形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矩形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矩形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矩形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矩形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2/24/2018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2/24/2018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2/24/2018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直接连接符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直接连接符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直接连接符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2/24/2018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矩形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矩形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矩形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eaLnBrk="1" latinLnBrk="0" hangingPunct="1"/>
            <a:fld id="{8F6BCBE8-30B0-4476-8762-9236B142003A}" type="datetimeFigureOut">
              <a:rPr lang="en-US" smtClean="0"/>
              <a:pPr eaLnBrk="1" latinLnBrk="0" hangingPunct="1"/>
              <a:t>2/24/2018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Comic Sans MS" pitchFamily="66" charset="0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 baseline="0">
          <a:solidFill>
            <a:schemeClr val="tx1"/>
          </a:solidFill>
          <a:latin typeface="Comic Sans MS" pitchFamily="66" charset="0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 baseline="0">
          <a:solidFill>
            <a:schemeClr val="tx1"/>
          </a:solidFill>
          <a:latin typeface="Comic Sans MS" pitchFamily="66" charset="0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 baseline="0">
          <a:solidFill>
            <a:schemeClr val="tx1"/>
          </a:solidFill>
          <a:latin typeface="Comic Sans MS" pitchFamily="66" charset="0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 baseline="0">
          <a:solidFill>
            <a:schemeClr val="tx1"/>
          </a:solidFill>
          <a:latin typeface="Comic Sans MS" pitchFamily="66" charset="0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 baseline="0">
          <a:solidFill>
            <a:schemeClr val="tx1"/>
          </a:solidFill>
          <a:latin typeface="Comic Sans MS" pitchFamily="66" charset="0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&#23454;&#20363;/&#20004;&#25968;&#20013;&#26356;&#22823;&#25968;.xls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5400" dirty="0">
                <a:ea typeface="宋体" pitchFamily="2" charset="-122"/>
              </a:rPr>
              <a:t>VBA </a:t>
            </a:r>
            <a:r>
              <a:rPr lang="zh-CN" altLang="en-US" sz="5400" dirty="0">
                <a:ea typeface="宋体" pitchFamily="2" charset="-122"/>
              </a:rPr>
              <a:t>程序控制结构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zh-CN" altLang="en-US" dirty="0"/>
              <a:t>判断结构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If 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2" action="ppaction://hlinkfile"/>
              </a:rPr>
              <a:t>实例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设计一个找出两个数中更大数的程序，界面设计如下图所示。在 </a:t>
            </a:r>
            <a:r>
              <a:rPr lang="en-US" altLang="zh-CN" dirty="0"/>
              <a:t>B1 </a:t>
            </a:r>
            <a:r>
              <a:rPr lang="zh-CN" altLang="en-US" dirty="0"/>
              <a:t>和 </a:t>
            </a:r>
            <a:r>
              <a:rPr lang="en-US" altLang="zh-CN" dirty="0"/>
              <a:t>B2 </a:t>
            </a:r>
            <a:r>
              <a:rPr lang="zh-CN" altLang="en-US" dirty="0"/>
              <a:t>单元格分别输入任意一个数，</a:t>
            </a:r>
            <a:r>
              <a:rPr lang="zh-CN" altLang="en-US" dirty="0">
                <a:solidFill>
                  <a:schemeClr val="accent1"/>
                </a:solidFill>
              </a:rPr>
              <a:t>单击“更大数”圆角矩形时，在</a:t>
            </a:r>
            <a:r>
              <a:rPr lang="en-US" altLang="zh-CN" dirty="0">
                <a:solidFill>
                  <a:schemeClr val="accent1"/>
                </a:solidFill>
              </a:rPr>
              <a:t> B3 </a:t>
            </a:r>
            <a:r>
              <a:rPr lang="zh-CN" altLang="en-US" dirty="0">
                <a:solidFill>
                  <a:schemeClr val="accent1"/>
                </a:solidFill>
              </a:rPr>
              <a:t>单元格输出两数中更大的数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637" y="4343400"/>
            <a:ext cx="4407763" cy="1371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9158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If 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实践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设计一个找出三个数中最大数的程序，界面设计如下图所示。在 </a:t>
            </a:r>
            <a:r>
              <a:rPr lang="en-US" altLang="zh-CN" dirty="0"/>
              <a:t>B1</a:t>
            </a:r>
            <a:r>
              <a:rPr lang="zh-CN" altLang="en-US" dirty="0"/>
              <a:t>、</a:t>
            </a:r>
            <a:r>
              <a:rPr lang="en-US" altLang="zh-CN" dirty="0"/>
              <a:t>B2 </a:t>
            </a:r>
            <a:r>
              <a:rPr lang="zh-CN" altLang="en-US" dirty="0"/>
              <a:t>和 </a:t>
            </a:r>
            <a:r>
              <a:rPr lang="en-US" altLang="zh-CN" dirty="0"/>
              <a:t>B3 </a:t>
            </a:r>
            <a:r>
              <a:rPr lang="zh-CN" altLang="en-US" dirty="0"/>
              <a:t>单元格分别输入任意一个数，</a:t>
            </a:r>
            <a:r>
              <a:rPr lang="zh-CN" altLang="en-US" dirty="0">
                <a:solidFill>
                  <a:schemeClr val="accent1"/>
                </a:solidFill>
              </a:rPr>
              <a:t>单击“最大数”圆角矩形时，在</a:t>
            </a:r>
            <a:r>
              <a:rPr lang="en-US" altLang="zh-CN" dirty="0">
                <a:solidFill>
                  <a:schemeClr val="accent1"/>
                </a:solidFill>
              </a:rPr>
              <a:t> B4 </a:t>
            </a:r>
            <a:r>
              <a:rPr lang="zh-CN" altLang="en-US" dirty="0">
                <a:solidFill>
                  <a:schemeClr val="accent1"/>
                </a:solidFill>
              </a:rPr>
              <a:t>单元格输出三个数中更大的数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298433"/>
            <a:ext cx="4868037" cy="15795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089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If 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实践</a:t>
            </a:r>
            <a:r>
              <a:rPr lang="en-US" altLang="zh-CN" dirty="0"/>
              <a:t>2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编写一个过程，用输入框 </a:t>
            </a:r>
            <a:r>
              <a:rPr lang="en-US" altLang="zh-CN" dirty="0" err="1">
                <a:solidFill>
                  <a:schemeClr val="accent6"/>
                </a:solidFill>
              </a:rPr>
              <a:t>InputBox</a:t>
            </a:r>
            <a:r>
              <a:rPr lang="en-US" altLang="zh-CN" dirty="0">
                <a:solidFill>
                  <a:schemeClr val="accent6"/>
                </a:solidFill>
              </a:rPr>
              <a:t> </a:t>
            </a:r>
            <a:r>
              <a:rPr lang="zh-CN" altLang="en-US" dirty="0">
                <a:solidFill>
                  <a:schemeClr val="accent6"/>
                </a:solidFill>
              </a:rPr>
              <a:t>函数</a:t>
            </a:r>
            <a:r>
              <a:rPr lang="zh-CN" altLang="en-US" dirty="0"/>
              <a:t>输一个学生的成绩，然后判断此学生的成绩是否合格，并将评判结果以“</a:t>
            </a:r>
            <a:r>
              <a:rPr lang="zh-CN" altLang="en-US" dirty="0">
                <a:solidFill>
                  <a:srgbClr val="FFC000"/>
                </a:solidFill>
              </a:rPr>
              <a:t>成绩合格</a:t>
            </a:r>
            <a:r>
              <a:rPr lang="zh-CN" altLang="en-US" dirty="0"/>
              <a:t>”或“</a:t>
            </a:r>
            <a:r>
              <a:rPr lang="zh-CN" altLang="en-US" dirty="0">
                <a:solidFill>
                  <a:srgbClr val="FFC000"/>
                </a:solidFill>
              </a:rPr>
              <a:t>成绩不合格</a:t>
            </a:r>
            <a:r>
              <a:rPr lang="zh-CN" altLang="en-US" dirty="0"/>
              <a:t>”用消息框显示</a:t>
            </a:r>
            <a:endParaRPr lang="zh-CN" alt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729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If 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实例：</a:t>
            </a:r>
            <a:endParaRPr lang="en-US" altLang="zh-CN" sz="2800" dirty="0"/>
          </a:p>
          <a:p>
            <a:pPr lvl="1"/>
            <a:r>
              <a:rPr lang="zh-CN" altLang="en-US" sz="2400" dirty="0"/>
              <a:t>设计一个“健康秤”程序，界面设计如下图所示。单击“健康状况”按钮，根据公式：</a:t>
            </a:r>
            <a:r>
              <a:rPr lang="zh-CN" altLang="en-US" sz="2400" dirty="0">
                <a:solidFill>
                  <a:srgbClr val="FFC000"/>
                </a:solidFill>
              </a:rPr>
              <a:t>标准体重 </a:t>
            </a:r>
            <a:r>
              <a:rPr lang="en-US" altLang="zh-CN" sz="2400" dirty="0">
                <a:solidFill>
                  <a:srgbClr val="FFC000"/>
                </a:solidFill>
              </a:rPr>
              <a:t>= </a:t>
            </a:r>
            <a:r>
              <a:rPr lang="zh-CN" altLang="en-US" sz="2400" dirty="0">
                <a:solidFill>
                  <a:srgbClr val="FFC000"/>
                </a:solidFill>
              </a:rPr>
              <a:t>身高 </a:t>
            </a:r>
            <a:r>
              <a:rPr lang="en-US" altLang="zh-CN" sz="2400" dirty="0">
                <a:solidFill>
                  <a:srgbClr val="FFC000"/>
                </a:solidFill>
              </a:rPr>
              <a:t>- 105</a:t>
            </a:r>
            <a:r>
              <a:rPr lang="en-US" altLang="zh-CN" sz="2400" dirty="0"/>
              <a:t> </a:t>
            </a:r>
            <a:r>
              <a:rPr lang="zh-CN" altLang="en-US" sz="2400" dirty="0"/>
              <a:t>判断某人的健康状况。体重</a:t>
            </a:r>
            <a:r>
              <a:rPr lang="zh-CN" altLang="en-US" sz="2400" dirty="0">
                <a:solidFill>
                  <a:schemeClr val="accent1"/>
                </a:solidFill>
              </a:rPr>
              <a:t>高于标准体重*</a:t>
            </a:r>
            <a:r>
              <a:rPr lang="en-US" altLang="zh-CN" sz="2400" dirty="0">
                <a:solidFill>
                  <a:schemeClr val="accent1"/>
                </a:solidFill>
              </a:rPr>
              <a:t>1.1</a:t>
            </a:r>
            <a:r>
              <a:rPr lang="zh-CN" altLang="en-US" sz="2400" dirty="0"/>
              <a:t>为偏胖，在 </a:t>
            </a:r>
            <a:r>
              <a:rPr lang="en-US" altLang="zh-CN" sz="2400" dirty="0"/>
              <a:t>B3 </a:t>
            </a:r>
            <a:r>
              <a:rPr lang="zh-CN" altLang="en-US" sz="2400" dirty="0"/>
              <a:t>单元格输出“</a:t>
            </a:r>
            <a:r>
              <a:rPr lang="zh-CN" altLang="en-US" sz="2400" dirty="0">
                <a:solidFill>
                  <a:schemeClr val="accent2"/>
                </a:solidFill>
              </a:rPr>
              <a:t>偏胖，注意节食</a:t>
            </a:r>
            <a:r>
              <a:rPr lang="zh-CN" altLang="en-US" sz="2400" dirty="0"/>
              <a:t>”；体重</a:t>
            </a:r>
            <a:r>
              <a:rPr lang="zh-CN" altLang="en-US" sz="2400" dirty="0">
                <a:solidFill>
                  <a:schemeClr val="accent1"/>
                </a:solidFill>
              </a:rPr>
              <a:t>低于标准体重*</a:t>
            </a:r>
            <a:r>
              <a:rPr lang="en-US" altLang="zh-CN" sz="2400" dirty="0">
                <a:solidFill>
                  <a:schemeClr val="accent1"/>
                </a:solidFill>
              </a:rPr>
              <a:t>0.9</a:t>
            </a:r>
            <a:r>
              <a:rPr lang="zh-CN" altLang="en-US" sz="2400" dirty="0"/>
              <a:t>为偏瘦，在 </a:t>
            </a:r>
            <a:r>
              <a:rPr lang="en-US" altLang="zh-CN" sz="2400" dirty="0"/>
              <a:t>B3 </a:t>
            </a:r>
            <a:r>
              <a:rPr lang="zh-CN" altLang="en-US" sz="2400" dirty="0"/>
              <a:t>单元格输出“</a:t>
            </a:r>
            <a:r>
              <a:rPr lang="zh-CN" altLang="en-US" sz="2400" dirty="0">
                <a:solidFill>
                  <a:schemeClr val="accent2"/>
                </a:solidFill>
              </a:rPr>
              <a:t>偏瘦，增加营养</a:t>
            </a:r>
            <a:r>
              <a:rPr lang="zh-CN" altLang="en-US" sz="2400" dirty="0"/>
              <a:t>”；其它则在 </a:t>
            </a:r>
            <a:r>
              <a:rPr lang="en-US" altLang="zh-CN" sz="2400" dirty="0"/>
              <a:t>B3 </a:t>
            </a:r>
            <a:r>
              <a:rPr lang="zh-CN" altLang="en-US" sz="2400" dirty="0"/>
              <a:t>单元格输出“</a:t>
            </a:r>
            <a:r>
              <a:rPr lang="zh-CN" altLang="en-US" sz="2400" dirty="0">
                <a:solidFill>
                  <a:schemeClr val="accent2"/>
                </a:solidFill>
              </a:rPr>
              <a:t>正常，继续保持</a:t>
            </a:r>
            <a:r>
              <a:rPr lang="zh-CN" altLang="en-US" sz="2400" dirty="0"/>
              <a:t>”</a:t>
            </a:r>
          </a:p>
          <a:p>
            <a:pPr lvl="1"/>
            <a:endParaRPr lang="zh-CN" alt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123121"/>
            <a:ext cx="6519201" cy="1181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710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276600" y="1783560"/>
            <a:ext cx="5410200" cy="4572000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en-US" altLang="zh-CN" dirty="0"/>
              <a:t>If &lt;</a:t>
            </a:r>
            <a:r>
              <a:rPr lang="zh-CN" altLang="en-US" dirty="0"/>
              <a:t>条件</a:t>
            </a:r>
            <a:r>
              <a:rPr lang="en-US" altLang="zh-CN" dirty="0"/>
              <a:t>1&gt; Then</a:t>
            </a:r>
          </a:p>
          <a:p>
            <a:pPr marL="68580" indent="0">
              <a:buNone/>
            </a:pPr>
            <a:r>
              <a:rPr lang="en-US" altLang="zh-CN" dirty="0"/>
              <a:t>	&lt;</a:t>
            </a:r>
            <a:r>
              <a:rPr lang="zh-CN" altLang="en-US" dirty="0"/>
              <a:t>语句</a:t>
            </a:r>
            <a:r>
              <a:rPr lang="en-US" altLang="zh-CN" dirty="0"/>
              <a:t>1&gt;</a:t>
            </a:r>
          </a:p>
          <a:p>
            <a:pPr marL="68580" indent="0">
              <a:buNone/>
            </a:pPr>
            <a:r>
              <a:rPr lang="en-US" altLang="zh-CN" dirty="0"/>
              <a:t>Else</a:t>
            </a:r>
          </a:p>
          <a:p>
            <a:pPr marL="68580" indent="0">
              <a:buNone/>
            </a:pPr>
            <a:r>
              <a:rPr lang="en-US" altLang="zh-CN" dirty="0"/>
              <a:t>	If &lt;</a:t>
            </a:r>
            <a:r>
              <a:rPr lang="zh-CN" altLang="en-US" dirty="0"/>
              <a:t>条件</a:t>
            </a:r>
            <a:r>
              <a:rPr lang="en-US" altLang="zh-CN" dirty="0"/>
              <a:t>2&gt; Then</a:t>
            </a:r>
          </a:p>
          <a:p>
            <a:pPr marL="68580" indent="0">
              <a:buNone/>
            </a:pPr>
            <a:r>
              <a:rPr lang="en-US" altLang="zh-CN" dirty="0"/>
              <a:t>		&lt;</a:t>
            </a:r>
            <a:r>
              <a:rPr lang="zh-CN" altLang="en-US" dirty="0"/>
              <a:t>语句</a:t>
            </a:r>
            <a:r>
              <a:rPr lang="en-US" altLang="zh-CN" dirty="0"/>
              <a:t>2&gt;</a:t>
            </a:r>
          </a:p>
          <a:p>
            <a:pPr marL="68580" indent="0">
              <a:buNone/>
            </a:pPr>
            <a:r>
              <a:rPr lang="en-US" altLang="zh-CN" dirty="0"/>
              <a:t>	Else</a:t>
            </a:r>
          </a:p>
          <a:p>
            <a:pPr marL="68580" indent="0">
              <a:buNone/>
            </a:pPr>
            <a:r>
              <a:rPr lang="en-US" altLang="zh-CN" dirty="0"/>
              <a:t>		&lt;</a:t>
            </a:r>
            <a:r>
              <a:rPr lang="zh-CN" altLang="en-US" dirty="0"/>
              <a:t>语句</a:t>
            </a:r>
            <a:r>
              <a:rPr lang="en-US" altLang="zh-CN" dirty="0"/>
              <a:t>3&gt;</a:t>
            </a:r>
          </a:p>
          <a:p>
            <a:pPr marL="68580" indent="0">
              <a:buNone/>
            </a:pPr>
            <a:r>
              <a:rPr lang="en-US" altLang="zh-CN" dirty="0"/>
              <a:t>	End If</a:t>
            </a:r>
          </a:p>
          <a:p>
            <a:pPr marL="68580" indent="0">
              <a:buNone/>
            </a:pPr>
            <a:r>
              <a:rPr lang="en-US" altLang="zh-CN" dirty="0"/>
              <a:t>End If</a:t>
            </a:r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3124200" y="1633870"/>
            <a:ext cx="4343400" cy="5029200"/>
          </a:xfrm>
          <a:prstGeom prst="roundRect">
            <a:avLst>
              <a:gd name="adj" fmla="val 3334"/>
            </a:avLst>
          </a:prstGeom>
          <a:solidFill>
            <a:srgbClr val="000000">
              <a:alpha val="41961"/>
            </a:srgbClr>
          </a:solidFill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嵌套的</a:t>
            </a:r>
            <a:r>
              <a:rPr lang="en-US" altLang="zh-CN"/>
              <a:t>If</a:t>
            </a:r>
            <a:r>
              <a:rPr lang="zh-CN" altLang="en-US"/>
              <a:t>语句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4114800" y="3221666"/>
            <a:ext cx="3090532" cy="2520000"/>
          </a:xfrm>
          <a:prstGeom prst="roundRect">
            <a:avLst>
              <a:gd name="adj" fmla="val 6519"/>
            </a:avLst>
          </a:prstGeom>
          <a:solidFill>
            <a:srgbClr val="000000">
              <a:alpha val="32157"/>
            </a:srgbClr>
          </a:solidFill>
          <a:ln/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03988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nimBg="1"/>
      <p:bldP spid="2970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If </a:t>
            </a:r>
            <a:r>
              <a:rPr lang="zh-CN" altLang="en-US"/>
              <a:t>语句</a:t>
            </a:r>
            <a:endParaRPr lang="en-US" altLang="zh-CN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/>
              <a:t>实践</a:t>
            </a:r>
            <a:r>
              <a:rPr lang="en-US" altLang="zh-CN" sz="3200" dirty="0"/>
              <a:t>3</a:t>
            </a:r>
            <a:r>
              <a:rPr lang="zh-CN" altLang="en-US" sz="3200" dirty="0"/>
              <a:t>：</a:t>
            </a:r>
            <a:endParaRPr lang="en-US" altLang="zh-CN" sz="3200" dirty="0"/>
          </a:p>
          <a:p>
            <a:pPr lvl="1">
              <a:lnSpc>
                <a:spcPct val="120000"/>
              </a:lnSpc>
            </a:pPr>
            <a:r>
              <a:rPr lang="zh-CN" altLang="en-US" sz="2800" dirty="0"/>
              <a:t>编写一个过程，用</a:t>
            </a:r>
            <a:r>
              <a:rPr lang="en-US" altLang="zh-CN" sz="2800" dirty="0" err="1">
                <a:solidFill>
                  <a:srgbClr val="FFC000"/>
                </a:solidFill>
              </a:rPr>
              <a:t>InputBox</a:t>
            </a:r>
            <a:r>
              <a:rPr lang="zh-CN" altLang="en-US" sz="2800" dirty="0">
                <a:solidFill>
                  <a:srgbClr val="FFC000"/>
                </a:solidFill>
              </a:rPr>
              <a:t>函数</a:t>
            </a:r>
            <a:r>
              <a:rPr lang="zh-CN" altLang="en-US" sz="2800" dirty="0"/>
              <a:t>输入某门课程的</a:t>
            </a:r>
            <a:r>
              <a:rPr lang="zh-CN" altLang="en-US" sz="2800" dirty="0">
                <a:solidFill>
                  <a:schemeClr val="accent6"/>
                </a:solidFill>
              </a:rPr>
              <a:t>百分制成绩</a:t>
            </a:r>
            <a:r>
              <a:rPr lang="en-US" altLang="zh-CN" sz="2800" dirty="0">
                <a:solidFill>
                  <a:schemeClr val="accent6"/>
                </a:solidFill>
              </a:rPr>
              <a:t>x</a:t>
            </a:r>
            <a:r>
              <a:rPr lang="zh-CN" altLang="en-US" sz="2800" dirty="0"/>
              <a:t>，然后将其按下表的评定条件转换成</a:t>
            </a:r>
            <a:r>
              <a:rPr lang="zh-CN" altLang="en-US" sz="2800" dirty="0">
                <a:solidFill>
                  <a:schemeClr val="accent6"/>
                </a:solidFill>
              </a:rPr>
              <a:t>等级制成绩</a:t>
            </a:r>
            <a:r>
              <a:rPr lang="en-US" altLang="zh-CN" sz="2800" dirty="0">
                <a:solidFill>
                  <a:schemeClr val="accent6"/>
                </a:solidFill>
              </a:rPr>
              <a:t>y</a:t>
            </a:r>
            <a:r>
              <a:rPr lang="zh-CN" altLang="en-US" sz="2800" dirty="0"/>
              <a:t>，并将等级制成绩用</a:t>
            </a:r>
            <a:r>
              <a:rPr lang="en-US" altLang="zh-CN" sz="2800" dirty="0" err="1">
                <a:solidFill>
                  <a:srgbClr val="FFC000"/>
                </a:solidFill>
              </a:rPr>
              <a:t>MsgBox</a:t>
            </a:r>
            <a:r>
              <a:rPr lang="zh-CN" altLang="en-US" sz="2800" dirty="0">
                <a:solidFill>
                  <a:srgbClr val="FFC000"/>
                </a:solidFill>
              </a:rPr>
              <a:t>函数</a:t>
            </a:r>
            <a:r>
              <a:rPr lang="zh-CN" altLang="en-US" sz="2800" dirty="0"/>
              <a:t>输出</a:t>
            </a:r>
          </a:p>
        </p:txBody>
      </p:sp>
      <p:graphicFrame>
        <p:nvGraphicFramePr>
          <p:cNvPr id="28708" name="Group 3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310971643"/>
              </p:ext>
            </p:extLst>
          </p:nvPr>
        </p:nvGraphicFramePr>
        <p:xfrm>
          <a:off x="1752600" y="4800600"/>
          <a:ext cx="7086600" cy="1005840"/>
        </p:xfrm>
        <a:graphic>
          <a:graphicData uri="http://schemas.openxmlformats.org/drawingml/2006/table">
            <a:tbl>
              <a:tblPr/>
              <a:tblGrid>
                <a:gridCol w="1417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292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优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中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及格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不及格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90≤x≤100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80≤x&lt;90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70≤x&lt;80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60≤x&lt;70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华文行楷" pitchFamily="2" charset="-122"/>
                        </a:rPr>
                        <a:t>x&lt;60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0672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0389996">
            <a:off x="202656" y="2222309"/>
            <a:ext cx="8608447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分支较多时，嵌套的</a:t>
            </a:r>
            <a:r>
              <a:rPr lang="en-US" altLang="zh-CN" sz="4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If</a:t>
            </a:r>
            <a:r>
              <a:rPr lang="zh-CN" altLang="en-US" sz="4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语句太烦？</a:t>
            </a:r>
          </a:p>
        </p:txBody>
      </p:sp>
      <p:pic>
        <p:nvPicPr>
          <p:cNvPr id="4098" name="Picture 2" descr="C:\Users\bbbb\AppData\Local\Microsoft\Windows\Temporary Internet Files\Content.IE5\3RM78M0B\MC900441513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441427"/>
            <a:ext cx="3159789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00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09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If </a:t>
            </a:r>
            <a:r>
              <a:rPr lang="zh-CN" altLang="en-US" dirty="0"/>
              <a:t>语句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772400" cy="5029200"/>
          </a:xfrm>
        </p:spPr>
        <p:txBody>
          <a:bodyPr>
            <a:normAutofit fontScale="85000" lnSpcReduction="20000"/>
          </a:bodyPr>
          <a:lstStyle/>
          <a:p>
            <a:pPr marL="68580" indent="0">
              <a:lnSpc>
                <a:spcPct val="120000"/>
              </a:lnSpc>
              <a:buNone/>
            </a:pPr>
            <a:r>
              <a:rPr lang="en-US" altLang="zh-CN" dirty="0"/>
              <a:t>			If  &lt;</a:t>
            </a:r>
            <a:r>
              <a:rPr lang="zh-CN" altLang="en-US" dirty="0"/>
              <a:t>条件</a:t>
            </a:r>
            <a:r>
              <a:rPr lang="en-US" altLang="zh-CN" dirty="0"/>
              <a:t>1&gt;  Then</a:t>
            </a:r>
          </a:p>
          <a:p>
            <a:pPr marL="68580" indent="0">
              <a:lnSpc>
                <a:spcPct val="120000"/>
              </a:lnSpc>
              <a:buNone/>
            </a:pPr>
            <a:r>
              <a:rPr lang="en-US" altLang="zh-CN" dirty="0"/>
              <a:t>				&lt;</a:t>
            </a:r>
            <a:r>
              <a:rPr lang="zh-CN" altLang="en-US" dirty="0"/>
              <a:t>语句块</a:t>
            </a:r>
            <a:r>
              <a:rPr lang="en-US" altLang="zh-CN" dirty="0"/>
              <a:t>1&gt;</a:t>
            </a:r>
          </a:p>
          <a:p>
            <a:pPr marL="68580" indent="0">
              <a:lnSpc>
                <a:spcPct val="120000"/>
              </a:lnSpc>
              <a:buNone/>
            </a:pPr>
            <a:r>
              <a:rPr lang="en-US" altLang="zh-CN" dirty="0"/>
              <a:t>			</a:t>
            </a:r>
            <a:r>
              <a:rPr lang="en-US" altLang="zh-CN" dirty="0" err="1">
                <a:solidFill>
                  <a:srgbClr val="FFC000"/>
                </a:solidFill>
              </a:rPr>
              <a:t>ElseIf</a:t>
            </a:r>
            <a:r>
              <a:rPr lang="en-US" altLang="zh-CN" dirty="0"/>
              <a:t>  &lt;</a:t>
            </a:r>
            <a:r>
              <a:rPr lang="zh-CN" altLang="en-US" dirty="0"/>
              <a:t>条件</a:t>
            </a:r>
            <a:r>
              <a:rPr lang="en-US" altLang="zh-CN" dirty="0"/>
              <a:t>2&gt;  Then</a:t>
            </a:r>
          </a:p>
          <a:p>
            <a:pPr marL="68580" indent="0">
              <a:lnSpc>
                <a:spcPct val="120000"/>
              </a:lnSpc>
              <a:buNone/>
            </a:pPr>
            <a:r>
              <a:rPr lang="en-US" altLang="zh-CN" dirty="0"/>
              <a:t>         			&lt;</a:t>
            </a:r>
            <a:r>
              <a:rPr lang="zh-CN" altLang="en-US" dirty="0"/>
              <a:t>语句块</a:t>
            </a:r>
            <a:r>
              <a:rPr lang="en-US" altLang="zh-CN" dirty="0"/>
              <a:t>2&gt;</a:t>
            </a:r>
          </a:p>
          <a:p>
            <a:pPr marL="68580" indent="0">
              <a:lnSpc>
                <a:spcPct val="120000"/>
              </a:lnSpc>
              <a:buNone/>
            </a:pPr>
            <a:r>
              <a:rPr lang="en-US" altLang="zh-CN" dirty="0"/>
              <a:t>			 ……</a:t>
            </a:r>
          </a:p>
          <a:p>
            <a:pPr marL="68580" indent="0">
              <a:lnSpc>
                <a:spcPct val="120000"/>
              </a:lnSpc>
              <a:buNone/>
            </a:pPr>
            <a:r>
              <a:rPr lang="en-US" altLang="zh-CN" dirty="0"/>
              <a:t>			</a:t>
            </a:r>
            <a:r>
              <a:rPr lang="en-US" altLang="zh-CN" dirty="0">
                <a:solidFill>
                  <a:schemeClr val="accent1"/>
                </a:solidFill>
              </a:rPr>
              <a:t>[</a:t>
            </a:r>
            <a:r>
              <a:rPr lang="en-US" altLang="zh-CN" dirty="0" err="1">
                <a:solidFill>
                  <a:srgbClr val="FFC000"/>
                </a:solidFill>
              </a:rPr>
              <a:t>ElseIf</a:t>
            </a:r>
            <a:r>
              <a:rPr lang="en-US" altLang="zh-CN" dirty="0">
                <a:solidFill>
                  <a:schemeClr val="accent1"/>
                </a:solidFill>
              </a:rPr>
              <a:t>  &lt;</a:t>
            </a:r>
            <a:r>
              <a:rPr lang="zh-CN" altLang="en-US" dirty="0">
                <a:solidFill>
                  <a:schemeClr val="accent1"/>
                </a:solidFill>
              </a:rPr>
              <a:t>条件</a:t>
            </a:r>
            <a:r>
              <a:rPr lang="en-US" altLang="zh-CN" dirty="0">
                <a:solidFill>
                  <a:schemeClr val="accent1"/>
                </a:solidFill>
              </a:rPr>
              <a:t>n&gt;  Then</a:t>
            </a:r>
          </a:p>
          <a:p>
            <a:pPr marL="6858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chemeClr val="accent1"/>
                </a:solidFill>
              </a:rPr>
              <a:t>         			&lt;</a:t>
            </a:r>
            <a:r>
              <a:rPr lang="zh-CN" altLang="en-US" dirty="0">
                <a:solidFill>
                  <a:schemeClr val="accent1"/>
                </a:solidFill>
              </a:rPr>
              <a:t>语句块</a:t>
            </a:r>
            <a:r>
              <a:rPr lang="en-US" altLang="zh-CN" dirty="0">
                <a:solidFill>
                  <a:schemeClr val="accent1"/>
                </a:solidFill>
              </a:rPr>
              <a:t>n&gt;]</a:t>
            </a:r>
          </a:p>
          <a:p>
            <a:pPr marL="6858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chemeClr val="accent1"/>
                </a:solidFill>
              </a:rPr>
              <a:t>			[Else</a:t>
            </a:r>
          </a:p>
          <a:p>
            <a:pPr marL="6858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chemeClr val="accent1"/>
                </a:solidFill>
              </a:rPr>
              <a:t>         			&lt;</a:t>
            </a:r>
            <a:r>
              <a:rPr lang="zh-CN" altLang="en-US" dirty="0">
                <a:solidFill>
                  <a:schemeClr val="accent1"/>
                </a:solidFill>
              </a:rPr>
              <a:t>语句块</a:t>
            </a:r>
            <a:r>
              <a:rPr lang="en-US" altLang="zh-CN" dirty="0">
                <a:solidFill>
                  <a:schemeClr val="accent1"/>
                </a:solidFill>
              </a:rPr>
              <a:t>n+1&gt;]</a:t>
            </a:r>
          </a:p>
          <a:p>
            <a:pPr marL="68580" indent="0">
              <a:lnSpc>
                <a:spcPct val="120000"/>
              </a:lnSpc>
              <a:buNone/>
            </a:pPr>
            <a:r>
              <a:rPr lang="en-US" altLang="zh-CN" dirty="0"/>
              <a:t>			End If</a:t>
            </a:r>
          </a:p>
        </p:txBody>
      </p:sp>
    </p:spTree>
    <p:extLst>
      <p:ext uri="{BB962C8B-B14F-4D97-AF65-F5344CB8AC3E}">
        <p14:creationId xmlns:p14="http://schemas.microsoft.com/office/powerpoint/2010/main" val="199983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If </a:t>
            </a:r>
            <a:r>
              <a:rPr lang="zh-CN" altLang="en-US" dirty="0"/>
              <a:t>语句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ElseIf</a:t>
            </a:r>
            <a:r>
              <a:rPr lang="en-US" altLang="zh-CN" dirty="0"/>
              <a:t> </a:t>
            </a:r>
            <a:r>
              <a:rPr lang="zh-CN" altLang="en-US" dirty="0"/>
              <a:t>语句的流程图：</a:t>
            </a:r>
          </a:p>
        </p:txBody>
      </p:sp>
      <p:grpSp>
        <p:nvGrpSpPr>
          <p:cNvPr id="6" name="Group 59"/>
          <p:cNvGrpSpPr>
            <a:grpSpLocks/>
          </p:cNvGrpSpPr>
          <p:nvPr/>
        </p:nvGrpSpPr>
        <p:grpSpPr bwMode="auto">
          <a:xfrm>
            <a:off x="1655419" y="2642178"/>
            <a:ext cx="6497981" cy="3606222"/>
            <a:chOff x="2925" y="1266"/>
            <a:chExt cx="2835" cy="2058"/>
          </a:xfrm>
          <a:noFill/>
        </p:grpSpPr>
        <p:sp>
          <p:nvSpPr>
            <p:cNvPr id="7" name="Line 4"/>
            <p:cNvSpPr>
              <a:spLocks noChangeShapeType="1"/>
            </p:cNvSpPr>
            <p:nvPr/>
          </p:nvSpPr>
          <p:spPr bwMode="auto">
            <a:xfrm flipH="1">
              <a:off x="3742" y="1266"/>
              <a:ext cx="8" cy="24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auto">
            <a:xfrm>
              <a:off x="3742" y="2069"/>
              <a:ext cx="0" cy="726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3470" y="2795"/>
              <a:ext cx="531" cy="199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>
                  <a:latin typeface="Times New Roman" pitchFamily="18" charset="0"/>
                </a:rPr>
                <a:t>语句2</a:t>
              </a:r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4305" y="1661"/>
              <a:ext cx="0" cy="291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 flipH="1">
              <a:off x="4332" y="3203"/>
              <a:ext cx="1175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4332" y="2478"/>
              <a:ext cx="0" cy="317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4014" y="1434"/>
              <a:ext cx="326" cy="21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>
                  <a:latin typeface="Times New Roman" pitchFamily="18" charset="0"/>
                </a:rPr>
                <a:t> 假</a:t>
              </a:r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3152" y="1434"/>
              <a:ext cx="576" cy="21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>
                  <a:latin typeface="Times New Roman" pitchFamily="18" charset="0"/>
                </a:rPr>
                <a:t>  真</a:t>
              </a: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2925" y="2795"/>
              <a:ext cx="486" cy="199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>
                  <a:latin typeface="Times New Roman" pitchFamily="18" charset="0"/>
                </a:rPr>
                <a:t>语句1</a:t>
              </a:r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>
              <a:off x="3152" y="1661"/>
              <a:ext cx="0" cy="1134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 flipV="1">
              <a:off x="3152" y="3203"/>
              <a:ext cx="1180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9" name="AutoShape 21"/>
            <p:cNvSpPr>
              <a:spLocks noChangeArrowheads="1"/>
            </p:cNvSpPr>
            <p:nvPr/>
          </p:nvSpPr>
          <p:spPr bwMode="auto">
            <a:xfrm>
              <a:off x="3969" y="1933"/>
              <a:ext cx="635" cy="262"/>
            </a:xfrm>
            <a:prstGeom prst="flowChartDecision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 dirty="0">
                  <a:latin typeface="Times New Roman" pitchFamily="18" charset="0"/>
                </a:rPr>
                <a:t>表达式2</a:t>
              </a:r>
            </a:p>
          </p:txBody>
        </p:sp>
        <p:sp>
          <p:nvSpPr>
            <p:cNvPr id="20" name="AutoShape 27"/>
            <p:cNvSpPr>
              <a:spLocks noChangeArrowheads="1"/>
            </p:cNvSpPr>
            <p:nvPr/>
          </p:nvSpPr>
          <p:spPr bwMode="auto">
            <a:xfrm>
              <a:off x="4513" y="2341"/>
              <a:ext cx="726" cy="281"/>
            </a:xfrm>
            <a:prstGeom prst="flowChartDecision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 dirty="0">
                  <a:latin typeface="Times New Roman" pitchFamily="18" charset="0"/>
                </a:rPr>
                <a:t>表达式3</a:t>
              </a:r>
            </a:p>
          </p:txBody>
        </p:sp>
        <p:sp>
          <p:nvSpPr>
            <p:cNvPr id="21" name="Line 32"/>
            <p:cNvSpPr>
              <a:spLocks noChangeShapeType="1"/>
            </p:cNvSpPr>
            <p:nvPr/>
          </p:nvSpPr>
          <p:spPr bwMode="auto">
            <a:xfrm>
              <a:off x="4891" y="2069"/>
              <a:ext cx="0" cy="288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" name="Rectangle 33"/>
            <p:cNvSpPr>
              <a:spLocks noChangeArrowheads="1"/>
            </p:cNvSpPr>
            <p:nvPr/>
          </p:nvSpPr>
          <p:spPr bwMode="auto">
            <a:xfrm>
              <a:off x="4059" y="2795"/>
              <a:ext cx="576" cy="199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>
                  <a:latin typeface="Times New Roman" pitchFamily="18" charset="0"/>
                </a:rPr>
                <a:t>语句3</a:t>
              </a:r>
            </a:p>
          </p:txBody>
        </p:sp>
        <p:sp>
          <p:nvSpPr>
            <p:cNvPr id="23" name="Line 34"/>
            <p:cNvSpPr>
              <a:spLocks noChangeShapeType="1"/>
            </p:cNvSpPr>
            <p:nvPr/>
          </p:nvSpPr>
          <p:spPr bwMode="auto">
            <a:xfrm flipH="1">
              <a:off x="5521" y="2479"/>
              <a:ext cx="9" cy="316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" name="Rectangle 35"/>
            <p:cNvSpPr>
              <a:spLocks noChangeArrowheads="1"/>
            </p:cNvSpPr>
            <p:nvPr/>
          </p:nvSpPr>
          <p:spPr bwMode="auto">
            <a:xfrm>
              <a:off x="5184" y="2795"/>
              <a:ext cx="576" cy="181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>
                  <a:latin typeface="Times New Roman" pitchFamily="18" charset="0"/>
                </a:rPr>
                <a:t>语句4</a:t>
              </a:r>
            </a:p>
          </p:txBody>
        </p:sp>
        <p:sp>
          <p:nvSpPr>
            <p:cNvPr id="25" name="Line 37"/>
            <p:cNvSpPr>
              <a:spLocks noChangeShapeType="1"/>
            </p:cNvSpPr>
            <p:nvPr/>
          </p:nvSpPr>
          <p:spPr bwMode="auto">
            <a:xfrm>
              <a:off x="4332" y="3203"/>
              <a:ext cx="0" cy="121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6" name="Text Box 40"/>
            <p:cNvSpPr txBox="1">
              <a:spLocks noChangeArrowheads="1"/>
            </p:cNvSpPr>
            <p:nvPr/>
          </p:nvSpPr>
          <p:spPr bwMode="auto">
            <a:xfrm>
              <a:off x="4241" y="2296"/>
              <a:ext cx="358" cy="21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dirty="0">
                  <a:latin typeface="Times New Roman" pitchFamily="18" charset="0"/>
                </a:rPr>
                <a:t>   真</a:t>
              </a:r>
            </a:p>
          </p:txBody>
        </p:sp>
        <p:sp>
          <p:nvSpPr>
            <p:cNvPr id="27" name="Text Box 41"/>
            <p:cNvSpPr txBox="1">
              <a:spLocks noChangeArrowheads="1"/>
            </p:cNvSpPr>
            <p:nvPr/>
          </p:nvSpPr>
          <p:spPr bwMode="auto">
            <a:xfrm>
              <a:off x="4558" y="1842"/>
              <a:ext cx="281" cy="21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dirty="0">
                  <a:latin typeface="Times New Roman" pitchFamily="18" charset="0"/>
                </a:rPr>
                <a:t>假</a:t>
              </a:r>
            </a:p>
          </p:txBody>
        </p:sp>
        <p:sp>
          <p:nvSpPr>
            <p:cNvPr id="28" name="Text Box 42"/>
            <p:cNvSpPr txBox="1">
              <a:spLocks noChangeArrowheads="1"/>
            </p:cNvSpPr>
            <p:nvPr/>
          </p:nvSpPr>
          <p:spPr bwMode="auto">
            <a:xfrm>
              <a:off x="5193" y="2251"/>
              <a:ext cx="363" cy="21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>
                  <a:latin typeface="Times New Roman" pitchFamily="18" charset="0"/>
                </a:rPr>
                <a:t> 假</a:t>
              </a:r>
            </a:p>
          </p:txBody>
        </p:sp>
        <p:sp>
          <p:nvSpPr>
            <p:cNvPr id="29" name="Line 43"/>
            <p:cNvSpPr>
              <a:spLocks noChangeShapeType="1"/>
            </p:cNvSpPr>
            <p:nvPr/>
          </p:nvSpPr>
          <p:spPr bwMode="auto">
            <a:xfrm flipH="1">
              <a:off x="3152" y="1661"/>
              <a:ext cx="288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44"/>
            <p:cNvSpPr>
              <a:spLocks noChangeShapeType="1"/>
            </p:cNvSpPr>
            <p:nvPr/>
          </p:nvSpPr>
          <p:spPr bwMode="auto">
            <a:xfrm>
              <a:off x="4014" y="1661"/>
              <a:ext cx="288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45"/>
            <p:cNvSpPr>
              <a:spLocks noChangeShapeType="1"/>
            </p:cNvSpPr>
            <p:nvPr/>
          </p:nvSpPr>
          <p:spPr bwMode="auto">
            <a:xfrm>
              <a:off x="4604" y="2069"/>
              <a:ext cx="288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46"/>
            <p:cNvSpPr>
              <a:spLocks noChangeShapeType="1"/>
            </p:cNvSpPr>
            <p:nvPr/>
          </p:nvSpPr>
          <p:spPr bwMode="auto">
            <a:xfrm flipV="1">
              <a:off x="3742" y="2069"/>
              <a:ext cx="242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Text Box 47"/>
            <p:cNvSpPr txBox="1">
              <a:spLocks noChangeArrowheads="1"/>
            </p:cNvSpPr>
            <p:nvPr/>
          </p:nvSpPr>
          <p:spPr bwMode="auto">
            <a:xfrm>
              <a:off x="3651" y="1888"/>
              <a:ext cx="409" cy="21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>
                  <a:latin typeface="Times New Roman" pitchFamily="18" charset="0"/>
                </a:rPr>
                <a:t>    真</a:t>
              </a:r>
            </a:p>
          </p:txBody>
        </p:sp>
        <p:sp>
          <p:nvSpPr>
            <p:cNvPr id="34" name="Line 48"/>
            <p:cNvSpPr>
              <a:spLocks noChangeShapeType="1"/>
            </p:cNvSpPr>
            <p:nvPr/>
          </p:nvSpPr>
          <p:spPr bwMode="auto">
            <a:xfrm flipH="1">
              <a:off x="4332" y="2478"/>
              <a:ext cx="197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Line 49"/>
            <p:cNvSpPr>
              <a:spLocks noChangeShapeType="1"/>
            </p:cNvSpPr>
            <p:nvPr/>
          </p:nvSpPr>
          <p:spPr bwMode="auto">
            <a:xfrm>
              <a:off x="5239" y="2478"/>
              <a:ext cx="288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Line 50"/>
            <p:cNvSpPr>
              <a:spLocks noChangeShapeType="1"/>
            </p:cNvSpPr>
            <p:nvPr/>
          </p:nvSpPr>
          <p:spPr bwMode="auto">
            <a:xfrm>
              <a:off x="3152" y="2976"/>
              <a:ext cx="0" cy="227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Line 51"/>
            <p:cNvSpPr>
              <a:spLocks noChangeShapeType="1"/>
            </p:cNvSpPr>
            <p:nvPr/>
          </p:nvSpPr>
          <p:spPr bwMode="auto">
            <a:xfrm>
              <a:off x="5511" y="2976"/>
              <a:ext cx="0" cy="227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Line 53"/>
            <p:cNvSpPr>
              <a:spLocks noChangeShapeType="1"/>
            </p:cNvSpPr>
            <p:nvPr/>
          </p:nvSpPr>
          <p:spPr bwMode="auto">
            <a:xfrm>
              <a:off x="3742" y="2976"/>
              <a:ext cx="0" cy="227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Line 55"/>
            <p:cNvSpPr>
              <a:spLocks noChangeShapeType="1"/>
            </p:cNvSpPr>
            <p:nvPr/>
          </p:nvSpPr>
          <p:spPr bwMode="auto">
            <a:xfrm>
              <a:off x="4332" y="2976"/>
              <a:ext cx="0" cy="227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AutoShape 11"/>
            <p:cNvSpPr>
              <a:spLocks noChangeArrowheads="1"/>
            </p:cNvSpPr>
            <p:nvPr/>
          </p:nvSpPr>
          <p:spPr bwMode="auto">
            <a:xfrm>
              <a:off x="3424" y="1525"/>
              <a:ext cx="632" cy="274"/>
            </a:xfrm>
            <a:prstGeom prst="flowChartDecision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kumimoji="1" lang="zh-CN" altLang="en-US" dirty="0">
                  <a:latin typeface="Times New Roman" pitchFamily="18" charset="0"/>
                </a:rPr>
                <a:t>表达式1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45741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If </a:t>
            </a:r>
            <a:r>
              <a:rPr lang="zh-CN" altLang="en-US" dirty="0"/>
              <a:t>语句</a:t>
            </a:r>
          </a:p>
        </p:txBody>
      </p:sp>
      <p:sp>
        <p:nvSpPr>
          <p:cNvPr id="4" name="矩形 3"/>
          <p:cNvSpPr/>
          <p:nvPr/>
        </p:nvSpPr>
        <p:spPr>
          <a:xfrm>
            <a:off x="1156642" y="2967335"/>
            <a:ext cx="683071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重新实现“实践</a:t>
            </a:r>
            <a:r>
              <a:rPr lang="en-US" altLang="zh-CN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</a:t>
            </a:r>
            <a:r>
              <a:rPr lang="zh-CN" altLang="en-US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”？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792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本讲内容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2499358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339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If </a:t>
            </a:r>
            <a:r>
              <a:rPr lang="zh-CN" altLang="en-US" dirty="0"/>
              <a:t>语句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/>
              <a:t>实践</a:t>
            </a:r>
            <a:r>
              <a:rPr lang="en-US" altLang="zh-CN" sz="2800" dirty="0"/>
              <a:t>4</a:t>
            </a:r>
            <a:r>
              <a:rPr lang="zh-CN" altLang="en-US" sz="2800" dirty="0"/>
              <a:t>：</a:t>
            </a:r>
            <a:endParaRPr lang="en-US" altLang="zh-CN" sz="2800" dirty="0"/>
          </a:p>
          <a:p>
            <a:pPr lvl="1">
              <a:lnSpc>
                <a:spcPct val="110000"/>
              </a:lnSpc>
            </a:pPr>
            <a:r>
              <a:rPr lang="zh-CN" altLang="en-US" sz="2400" dirty="0"/>
              <a:t>根据杭州的气候特点，通常认定</a:t>
            </a:r>
            <a:r>
              <a:rPr lang="en-US" altLang="zh-CN" sz="2400" dirty="0">
                <a:solidFill>
                  <a:schemeClr val="accent6"/>
                </a:solidFill>
              </a:rPr>
              <a:t>3</a:t>
            </a:r>
            <a:r>
              <a:rPr lang="zh-CN" altLang="en-US" sz="2400" dirty="0">
                <a:solidFill>
                  <a:schemeClr val="accent6"/>
                </a:solidFill>
              </a:rPr>
              <a:t>月</a:t>
            </a:r>
            <a:r>
              <a:rPr lang="en-US" altLang="zh-CN" sz="2400" dirty="0">
                <a:solidFill>
                  <a:schemeClr val="accent6"/>
                </a:solidFill>
              </a:rPr>
              <a:t>~5</a:t>
            </a:r>
            <a:r>
              <a:rPr lang="zh-CN" altLang="en-US" sz="2400" dirty="0">
                <a:solidFill>
                  <a:schemeClr val="accent6"/>
                </a:solidFill>
              </a:rPr>
              <a:t>月为春季，</a:t>
            </a:r>
            <a:r>
              <a:rPr lang="en-US" altLang="zh-CN" sz="2400" dirty="0">
                <a:solidFill>
                  <a:schemeClr val="accent6"/>
                </a:solidFill>
              </a:rPr>
              <a:t>6</a:t>
            </a:r>
            <a:r>
              <a:rPr lang="zh-CN" altLang="en-US" sz="2400" dirty="0">
                <a:solidFill>
                  <a:schemeClr val="accent6"/>
                </a:solidFill>
              </a:rPr>
              <a:t>月</a:t>
            </a:r>
            <a:r>
              <a:rPr lang="en-US" altLang="zh-CN" sz="2400" dirty="0">
                <a:solidFill>
                  <a:schemeClr val="accent6"/>
                </a:solidFill>
              </a:rPr>
              <a:t>~8</a:t>
            </a:r>
            <a:r>
              <a:rPr lang="zh-CN" altLang="en-US" sz="2400" dirty="0">
                <a:solidFill>
                  <a:schemeClr val="accent6"/>
                </a:solidFill>
              </a:rPr>
              <a:t>月为夏季，</a:t>
            </a:r>
            <a:r>
              <a:rPr lang="en-US" altLang="zh-CN" sz="2400" dirty="0">
                <a:solidFill>
                  <a:schemeClr val="accent6"/>
                </a:solidFill>
              </a:rPr>
              <a:t>9</a:t>
            </a:r>
            <a:r>
              <a:rPr lang="zh-CN" altLang="en-US" sz="2400" dirty="0">
                <a:solidFill>
                  <a:schemeClr val="accent6"/>
                </a:solidFill>
              </a:rPr>
              <a:t>月</a:t>
            </a:r>
            <a:r>
              <a:rPr lang="en-US" altLang="zh-CN" sz="2400" dirty="0">
                <a:solidFill>
                  <a:schemeClr val="accent6"/>
                </a:solidFill>
              </a:rPr>
              <a:t>~11</a:t>
            </a:r>
            <a:r>
              <a:rPr lang="zh-CN" altLang="en-US" sz="2400" dirty="0">
                <a:solidFill>
                  <a:schemeClr val="accent6"/>
                </a:solidFill>
              </a:rPr>
              <a:t>月为秋季，</a:t>
            </a:r>
            <a:r>
              <a:rPr lang="en-US" altLang="zh-CN" sz="2400" dirty="0">
                <a:solidFill>
                  <a:schemeClr val="accent6"/>
                </a:solidFill>
              </a:rPr>
              <a:t>12</a:t>
            </a:r>
            <a:r>
              <a:rPr lang="zh-CN" altLang="en-US" sz="2400" dirty="0">
                <a:solidFill>
                  <a:schemeClr val="accent6"/>
                </a:solidFill>
              </a:rPr>
              <a:t>月</a:t>
            </a:r>
            <a:r>
              <a:rPr lang="en-US" altLang="zh-CN" sz="2400" dirty="0">
                <a:solidFill>
                  <a:schemeClr val="accent6"/>
                </a:solidFill>
              </a:rPr>
              <a:t>~</a:t>
            </a:r>
            <a:r>
              <a:rPr lang="zh-CN" altLang="en-US" sz="2400" dirty="0">
                <a:solidFill>
                  <a:schemeClr val="accent6"/>
                </a:solidFill>
              </a:rPr>
              <a:t>次年</a:t>
            </a:r>
            <a:r>
              <a:rPr lang="en-US" altLang="zh-CN" sz="2400" dirty="0">
                <a:solidFill>
                  <a:schemeClr val="accent6"/>
                </a:solidFill>
              </a:rPr>
              <a:t>2</a:t>
            </a:r>
            <a:r>
              <a:rPr lang="zh-CN" altLang="en-US" sz="2400" dirty="0">
                <a:solidFill>
                  <a:schemeClr val="accent6"/>
                </a:solidFill>
              </a:rPr>
              <a:t>月为冬季</a:t>
            </a:r>
            <a:r>
              <a:rPr lang="zh-CN" altLang="en-US" sz="2400" dirty="0"/>
              <a:t>。编写一个程序，在</a:t>
            </a:r>
            <a:r>
              <a:rPr lang="en-US" altLang="zh-CN" sz="2400" dirty="0"/>
              <a:t>B1</a:t>
            </a:r>
            <a:r>
              <a:rPr lang="zh-CN" altLang="en-US" sz="2400" dirty="0"/>
              <a:t>单元格输入当前的月份，单击“判定”按钮时，在</a:t>
            </a:r>
            <a:r>
              <a:rPr lang="en-US" altLang="zh-CN" sz="2400" dirty="0"/>
              <a:t>B2</a:t>
            </a:r>
            <a:r>
              <a:rPr lang="zh-CN" altLang="en-US" sz="2400" dirty="0"/>
              <a:t>单元格以“</a:t>
            </a:r>
            <a:r>
              <a:rPr lang="zh-CN" altLang="en-US" sz="2400" dirty="0">
                <a:solidFill>
                  <a:srgbClr val="FFC000"/>
                </a:solidFill>
              </a:rPr>
              <a:t>*月是*季</a:t>
            </a:r>
            <a:r>
              <a:rPr lang="zh-CN" altLang="en-US" sz="2400" dirty="0"/>
              <a:t>”的形式输出结果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724400"/>
            <a:ext cx="5878286" cy="121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8397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Select Case</a:t>
            </a:r>
            <a:r>
              <a:rPr lang="zh-CN" altLang="en-US" dirty="0"/>
              <a:t>语句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447800"/>
            <a:ext cx="7772400" cy="5257800"/>
          </a:xfrm>
        </p:spPr>
        <p:txBody>
          <a:bodyPr>
            <a:normAutofit fontScale="70000" lnSpcReduction="20000"/>
          </a:bodyPr>
          <a:lstStyle/>
          <a:p>
            <a:pPr marL="68580" indent="0">
              <a:buNone/>
            </a:pPr>
            <a:r>
              <a:rPr lang="en-US" altLang="zh-CN" dirty="0"/>
              <a:t>Select   Case   &lt;</a:t>
            </a:r>
            <a:r>
              <a:rPr lang="zh-CN" altLang="en-US" dirty="0"/>
              <a:t>测试表达式</a:t>
            </a:r>
            <a:r>
              <a:rPr lang="en-US" altLang="zh-CN" dirty="0"/>
              <a:t>&gt;</a:t>
            </a:r>
          </a:p>
          <a:p>
            <a:pPr marL="68580" indent="0">
              <a:buNone/>
            </a:pPr>
            <a:r>
              <a:rPr lang="en-US" altLang="zh-CN" dirty="0"/>
              <a:t>	Case    &lt;</a:t>
            </a:r>
            <a:r>
              <a:rPr lang="zh-CN" altLang="en-US" dirty="0"/>
              <a:t>表达式值</a:t>
            </a:r>
            <a:r>
              <a:rPr lang="en-US" altLang="zh-CN" dirty="0"/>
              <a:t>1&gt; </a:t>
            </a:r>
          </a:p>
          <a:p>
            <a:pPr marL="68580" indent="0">
              <a:buNone/>
            </a:pPr>
            <a:r>
              <a:rPr lang="en-US" altLang="zh-CN" dirty="0"/>
              <a:t>		&lt;</a:t>
            </a:r>
            <a:r>
              <a:rPr lang="zh-CN" altLang="en-US" dirty="0"/>
              <a:t>语句块</a:t>
            </a:r>
            <a:r>
              <a:rPr lang="en-US" altLang="zh-CN" dirty="0"/>
              <a:t>1&gt;</a:t>
            </a:r>
          </a:p>
          <a:p>
            <a:pPr marL="68580" indent="0">
              <a:buNone/>
            </a:pPr>
            <a:r>
              <a:rPr lang="en-US" altLang="zh-CN" dirty="0"/>
              <a:t>	……</a:t>
            </a:r>
          </a:p>
          <a:p>
            <a:pPr marL="68580" indent="0">
              <a:buNone/>
            </a:pPr>
            <a:r>
              <a:rPr lang="en-US" altLang="zh-CN" dirty="0"/>
              <a:t>	</a:t>
            </a:r>
            <a:r>
              <a:rPr lang="en-US" altLang="zh-CN" dirty="0">
                <a:solidFill>
                  <a:schemeClr val="accent6"/>
                </a:solidFill>
              </a:rPr>
              <a:t>[Case    &lt;</a:t>
            </a:r>
            <a:r>
              <a:rPr lang="zh-CN" altLang="en-US" dirty="0">
                <a:solidFill>
                  <a:schemeClr val="accent6"/>
                </a:solidFill>
              </a:rPr>
              <a:t>表达式值</a:t>
            </a:r>
            <a:r>
              <a:rPr lang="en-US" altLang="zh-CN" dirty="0">
                <a:solidFill>
                  <a:schemeClr val="accent6"/>
                </a:solidFill>
              </a:rPr>
              <a:t>n&gt; </a:t>
            </a:r>
          </a:p>
          <a:p>
            <a:pPr marL="68580" indent="0">
              <a:buNone/>
            </a:pPr>
            <a:r>
              <a:rPr lang="en-US" altLang="zh-CN" dirty="0">
                <a:solidFill>
                  <a:schemeClr val="accent6"/>
                </a:solidFill>
              </a:rPr>
              <a:t>		&lt;</a:t>
            </a:r>
            <a:r>
              <a:rPr lang="zh-CN" altLang="en-US" dirty="0">
                <a:solidFill>
                  <a:schemeClr val="accent6"/>
                </a:solidFill>
              </a:rPr>
              <a:t>语句块</a:t>
            </a:r>
            <a:r>
              <a:rPr lang="en-US" altLang="zh-CN" dirty="0">
                <a:solidFill>
                  <a:schemeClr val="accent6"/>
                </a:solidFill>
              </a:rPr>
              <a:t>n&gt;]</a:t>
            </a:r>
          </a:p>
          <a:p>
            <a:pPr marL="68580" indent="0">
              <a:buNone/>
            </a:pPr>
            <a:r>
              <a:rPr lang="en-US" altLang="zh-CN" dirty="0"/>
              <a:t>	</a:t>
            </a:r>
            <a:r>
              <a:rPr lang="en-US" altLang="zh-CN" dirty="0">
                <a:solidFill>
                  <a:srgbClr val="FFFF00"/>
                </a:solidFill>
              </a:rPr>
              <a:t>[Case  Else</a:t>
            </a:r>
          </a:p>
          <a:p>
            <a:pPr marL="68580" indent="0">
              <a:buNone/>
            </a:pPr>
            <a:r>
              <a:rPr lang="en-US" altLang="zh-CN" dirty="0">
                <a:solidFill>
                  <a:srgbClr val="FFFF00"/>
                </a:solidFill>
              </a:rPr>
              <a:t>		&lt;</a:t>
            </a:r>
            <a:r>
              <a:rPr lang="zh-CN" altLang="en-US" dirty="0">
                <a:solidFill>
                  <a:srgbClr val="FFFF00"/>
                </a:solidFill>
              </a:rPr>
              <a:t>语句块</a:t>
            </a:r>
            <a:r>
              <a:rPr lang="en-US" altLang="zh-CN" dirty="0">
                <a:solidFill>
                  <a:srgbClr val="FFFF00"/>
                </a:solidFill>
              </a:rPr>
              <a:t>n+1&gt;]</a:t>
            </a:r>
          </a:p>
          <a:p>
            <a:pPr marL="68580" indent="0">
              <a:buNone/>
            </a:pPr>
            <a:r>
              <a:rPr lang="en-US" altLang="zh-CN" dirty="0"/>
              <a:t>End  Select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dirty="0"/>
              <a:t>&lt;</a:t>
            </a:r>
            <a:r>
              <a:rPr lang="zh-CN" altLang="en-US" dirty="0"/>
              <a:t>测试表达式</a:t>
            </a:r>
            <a:r>
              <a:rPr lang="en-US" altLang="zh-CN" dirty="0"/>
              <a:t>&gt;: </a:t>
            </a:r>
            <a:r>
              <a:rPr lang="zh-CN" altLang="en-US" dirty="0"/>
              <a:t>算术表达式或字符表达式，</a:t>
            </a:r>
            <a:r>
              <a:rPr lang="zh-CN" altLang="en-US" dirty="0">
                <a:solidFill>
                  <a:schemeClr val="accent2"/>
                </a:solidFill>
              </a:rPr>
              <a:t>测试对象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&lt;</a:t>
            </a:r>
            <a:r>
              <a:rPr lang="zh-CN" altLang="en-US" dirty="0"/>
              <a:t>表达式值</a:t>
            </a:r>
            <a:r>
              <a:rPr lang="en-US" altLang="zh-CN" dirty="0"/>
              <a:t>&gt;: </a:t>
            </a:r>
            <a:r>
              <a:rPr lang="zh-CN" altLang="en-US" dirty="0"/>
              <a:t>下列格式中的一个或多个</a:t>
            </a:r>
            <a:r>
              <a:rPr lang="en-US" altLang="zh-CN" b="1" dirty="0">
                <a:solidFill>
                  <a:schemeClr val="accent2"/>
                </a:solidFill>
              </a:rPr>
              <a:t>(,)</a:t>
            </a:r>
          </a:p>
          <a:p>
            <a:pPr lvl="1">
              <a:lnSpc>
                <a:spcPct val="120000"/>
              </a:lnSpc>
            </a:pPr>
            <a:r>
              <a:rPr lang="zh-CN" altLang="en-US" dirty="0">
                <a:solidFill>
                  <a:srgbClr val="FFC000"/>
                </a:solidFill>
              </a:rPr>
              <a:t>精确表示</a:t>
            </a:r>
            <a:r>
              <a:rPr lang="zh-CN" altLang="en-US" dirty="0"/>
              <a:t>：</a:t>
            </a:r>
            <a:r>
              <a:rPr lang="en-US" altLang="zh-CN" dirty="0"/>
              <a:t>&lt;</a:t>
            </a:r>
            <a:r>
              <a:rPr lang="zh-CN" altLang="en-US" dirty="0"/>
              <a:t>表达式</a:t>
            </a:r>
            <a:r>
              <a:rPr lang="en-US" altLang="zh-CN" dirty="0"/>
              <a:t>1&gt;[</a:t>
            </a:r>
            <a:r>
              <a:rPr lang="en-US" altLang="zh-CN" b="1" dirty="0">
                <a:solidFill>
                  <a:srgbClr val="FFC000"/>
                </a:solidFill>
              </a:rPr>
              <a:t>,</a:t>
            </a:r>
            <a:r>
              <a:rPr lang="en-US" altLang="zh-CN" dirty="0"/>
              <a:t>&lt;</a:t>
            </a:r>
            <a:r>
              <a:rPr lang="zh-CN" altLang="en-US" dirty="0"/>
              <a:t>表达式</a:t>
            </a:r>
            <a:r>
              <a:rPr lang="en-US" altLang="zh-CN" dirty="0"/>
              <a:t>2&gt;……]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accent1"/>
                </a:solidFill>
              </a:rPr>
              <a:t>如：</a:t>
            </a:r>
            <a:r>
              <a:rPr lang="en-US" altLang="zh-CN" dirty="0">
                <a:solidFill>
                  <a:schemeClr val="accent1"/>
                </a:solidFill>
              </a:rPr>
              <a:t>1,  3,  5,  7,  9</a:t>
            </a:r>
          </a:p>
          <a:p>
            <a:pPr lvl="1">
              <a:lnSpc>
                <a:spcPct val="120000"/>
              </a:lnSpc>
            </a:pPr>
            <a:r>
              <a:rPr lang="zh-CN" altLang="en-US" dirty="0">
                <a:solidFill>
                  <a:srgbClr val="FFC000"/>
                </a:solidFill>
              </a:rPr>
              <a:t>范围表示</a:t>
            </a:r>
            <a:r>
              <a:rPr lang="zh-CN" altLang="en-US" dirty="0"/>
              <a:t>：</a:t>
            </a:r>
            <a:r>
              <a:rPr lang="en-US" altLang="zh-CN" dirty="0"/>
              <a:t>&lt;</a:t>
            </a:r>
            <a:r>
              <a:rPr lang="zh-CN" altLang="en-US" dirty="0"/>
              <a:t>表达式</a:t>
            </a:r>
            <a:r>
              <a:rPr lang="en-US" altLang="zh-CN" dirty="0"/>
              <a:t>1&gt; </a:t>
            </a:r>
            <a:r>
              <a:rPr lang="en-US" altLang="zh-CN" b="1" dirty="0">
                <a:solidFill>
                  <a:srgbClr val="FFC000"/>
                </a:solidFill>
              </a:rPr>
              <a:t>To</a:t>
            </a:r>
            <a:r>
              <a:rPr lang="en-US" altLang="zh-CN" dirty="0"/>
              <a:t> &lt;</a:t>
            </a:r>
            <a:r>
              <a:rPr lang="zh-CN" altLang="en-US" dirty="0"/>
              <a:t>表达式</a:t>
            </a:r>
            <a:r>
              <a:rPr lang="en-US" altLang="zh-CN" dirty="0"/>
              <a:t>2&gt;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accent1"/>
                </a:solidFill>
              </a:rPr>
              <a:t>如：</a:t>
            </a:r>
            <a:r>
              <a:rPr lang="en-US" altLang="zh-CN" dirty="0">
                <a:solidFill>
                  <a:schemeClr val="accent1"/>
                </a:solidFill>
              </a:rPr>
              <a:t>"A" To "Z"</a:t>
            </a:r>
          </a:p>
          <a:p>
            <a:pPr lvl="1">
              <a:lnSpc>
                <a:spcPct val="120000"/>
              </a:lnSpc>
            </a:pPr>
            <a:r>
              <a:rPr lang="zh-CN" altLang="en-US" dirty="0">
                <a:solidFill>
                  <a:srgbClr val="FFC000"/>
                </a:solidFill>
              </a:rPr>
              <a:t>关系表示</a:t>
            </a:r>
            <a:r>
              <a:rPr lang="zh-CN" altLang="en-US" dirty="0"/>
              <a:t>：</a:t>
            </a:r>
            <a:r>
              <a:rPr lang="en-US" altLang="zh-CN" b="1" dirty="0">
                <a:solidFill>
                  <a:srgbClr val="FFC000"/>
                </a:solidFill>
              </a:rPr>
              <a:t>Is</a:t>
            </a:r>
            <a:r>
              <a:rPr lang="en-US" altLang="zh-CN" dirty="0"/>
              <a:t> &lt;</a:t>
            </a:r>
            <a:r>
              <a:rPr lang="zh-CN" altLang="zh-CN" dirty="0"/>
              <a:t>关系运算符</a:t>
            </a:r>
            <a:r>
              <a:rPr lang="en-US" altLang="zh-CN" dirty="0"/>
              <a:t>&gt; &lt;</a:t>
            </a:r>
            <a:r>
              <a:rPr lang="zh-CN" altLang="en-US" dirty="0"/>
              <a:t>表达式</a:t>
            </a:r>
            <a:r>
              <a:rPr lang="en-US" altLang="zh-CN" dirty="0"/>
              <a:t>&gt;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accent1"/>
                </a:solidFill>
              </a:rPr>
              <a:t>如：</a:t>
            </a:r>
            <a:r>
              <a:rPr lang="en-US" altLang="zh-CN" dirty="0">
                <a:solidFill>
                  <a:schemeClr val="accent1"/>
                </a:solidFill>
              </a:rPr>
              <a:t>Is  &gt;= 60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5410200" y="1663700"/>
            <a:ext cx="3200400" cy="20701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kumimoji="1" lang="zh-CN" altLang="en-US" sz="2400" dirty="0">
                <a:solidFill>
                  <a:schemeClr val="tx1"/>
                </a:solidFill>
                <a:latin typeface="+mn-ea"/>
              </a:rPr>
              <a:t>功能：</a:t>
            </a:r>
            <a:endParaRPr kumimoji="1" lang="en-US" altLang="zh-CN" sz="2400" dirty="0">
              <a:solidFill>
                <a:schemeClr val="tx1"/>
              </a:solidFill>
              <a:latin typeface="+mn-ea"/>
            </a:endParaRPr>
          </a:p>
          <a:p>
            <a:pPr algn="just">
              <a:spcBef>
                <a:spcPts val="0"/>
              </a:spcBef>
              <a:defRPr/>
            </a:pPr>
            <a:r>
              <a:rPr kumimoji="1" lang="zh-CN" altLang="en-US" sz="2400" dirty="0">
                <a:solidFill>
                  <a:schemeClr val="tx1"/>
                </a:solidFill>
                <a:latin typeface="+mn-ea"/>
              </a:rPr>
              <a:t>    根据测试表达式的值，从多个语句块中选择符合条件的一个语句块执行！</a:t>
            </a:r>
          </a:p>
        </p:txBody>
      </p:sp>
    </p:spTree>
    <p:extLst>
      <p:ext uri="{BB962C8B-B14F-4D97-AF65-F5344CB8AC3E}">
        <p14:creationId xmlns:p14="http://schemas.microsoft.com/office/powerpoint/2010/main" val="22846588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Select Case </a:t>
            </a:r>
            <a:r>
              <a:rPr lang="zh-CN" altLang="en-US" dirty="0"/>
              <a:t>语句</a:t>
            </a:r>
          </a:p>
        </p:txBody>
      </p:sp>
      <p:sp>
        <p:nvSpPr>
          <p:cNvPr id="4" name="矩形 3"/>
          <p:cNvSpPr/>
          <p:nvPr/>
        </p:nvSpPr>
        <p:spPr>
          <a:xfrm>
            <a:off x="1156642" y="2967335"/>
            <a:ext cx="683071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重新实现“实践</a:t>
            </a:r>
            <a:r>
              <a:rPr lang="en-US" altLang="zh-CN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4</a:t>
            </a:r>
            <a:r>
              <a:rPr lang="zh-CN" altLang="en-US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”？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716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Select Case 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/>
              <a:t>实践：</a:t>
            </a:r>
            <a:endParaRPr lang="en-US" altLang="zh-CN" sz="3200" dirty="0"/>
          </a:p>
          <a:p>
            <a:pPr lvl="1">
              <a:lnSpc>
                <a:spcPct val="150000"/>
              </a:lnSpc>
            </a:pPr>
            <a:r>
              <a:rPr lang="zh-CN" altLang="en-US" sz="2800" dirty="0"/>
              <a:t>使用 </a:t>
            </a:r>
            <a:r>
              <a:rPr lang="en-US" altLang="zh-CN" sz="2800" dirty="0">
                <a:solidFill>
                  <a:schemeClr val="accent6"/>
                </a:solidFill>
              </a:rPr>
              <a:t>Select Case </a:t>
            </a:r>
            <a:r>
              <a:rPr lang="zh-CN" altLang="en-US" sz="2800" dirty="0"/>
              <a:t>语句重新实现“</a:t>
            </a:r>
            <a:r>
              <a:rPr lang="zh-CN" altLang="en-US" sz="2800" dirty="0">
                <a:hlinkClick r:id="rId2" action="ppaction://hlinksldjump"/>
              </a:rPr>
              <a:t>实践</a:t>
            </a:r>
            <a:r>
              <a:rPr lang="en-US" altLang="zh-CN" sz="2800" dirty="0">
                <a:hlinkClick r:id="rId2" action="ppaction://hlinksldjump"/>
              </a:rPr>
              <a:t>3</a:t>
            </a:r>
            <a:r>
              <a:rPr lang="zh-CN" altLang="en-US" sz="2800" dirty="0"/>
              <a:t>”程序？</a:t>
            </a:r>
          </a:p>
        </p:txBody>
      </p:sp>
      <p:pic>
        <p:nvPicPr>
          <p:cNvPr id="6146" name="Picture 2" descr="C:\Users\bbbb\AppData\Local\Microsoft\Windows\Temporary Internet Files\Content.IE5\PZI7JTUW\MC900434609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804684"/>
            <a:ext cx="1920875" cy="283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8123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Select Case </a:t>
            </a:r>
            <a:r>
              <a:rPr lang="zh-CN" altLang="en-US"/>
              <a:t>语句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4572000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实践：</a:t>
            </a:r>
            <a:endParaRPr lang="en-US" altLang="zh-CN" sz="2800" dirty="0"/>
          </a:p>
          <a:p>
            <a:pPr lvl="1"/>
            <a:r>
              <a:rPr lang="zh-CN" altLang="en-US" sz="2400" dirty="0"/>
              <a:t>某商场举行周年庆购物促销活动，活动规则如下：</a:t>
            </a:r>
            <a:endParaRPr lang="en-US" altLang="zh-CN" sz="2400" dirty="0"/>
          </a:p>
          <a:p>
            <a:pPr lvl="2"/>
            <a:r>
              <a:rPr lang="zh-CN" altLang="en-US" sz="2000" dirty="0">
                <a:solidFill>
                  <a:schemeClr val="accent1"/>
                </a:solidFill>
              </a:rPr>
              <a:t>金额</a:t>
            </a:r>
            <a:r>
              <a:rPr lang="en-US" altLang="zh-CN" sz="2000" dirty="0">
                <a:solidFill>
                  <a:schemeClr val="accent1"/>
                </a:solidFill>
              </a:rPr>
              <a:t>500</a:t>
            </a:r>
            <a:r>
              <a:rPr lang="zh-CN" altLang="en-US" sz="2000" dirty="0">
                <a:solidFill>
                  <a:schemeClr val="accent1"/>
                </a:solidFill>
              </a:rPr>
              <a:t>元以下不享受优惠</a:t>
            </a:r>
            <a:endParaRPr lang="en-US" altLang="zh-CN" sz="2000" dirty="0">
              <a:solidFill>
                <a:schemeClr val="accent1"/>
              </a:solidFill>
            </a:endParaRPr>
          </a:p>
          <a:p>
            <a:pPr lvl="2"/>
            <a:r>
              <a:rPr lang="zh-CN" altLang="en-US" sz="2000" dirty="0">
                <a:solidFill>
                  <a:schemeClr val="accent1"/>
                </a:solidFill>
              </a:rPr>
              <a:t>金额</a:t>
            </a:r>
            <a:r>
              <a:rPr lang="en-US" altLang="zh-CN" sz="2000" dirty="0">
                <a:solidFill>
                  <a:schemeClr val="accent1"/>
                </a:solidFill>
              </a:rPr>
              <a:t>500</a:t>
            </a:r>
            <a:r>
              <a:rPr lang="zh-CN" altLang="en-US" sz="2000" dirty="0">
                <a:solidFill>
                  <a:schemeClr val="accent1"/>
                </a:solidFill>
              </a:rPr>
              <a:t>元及以上且小于</a:t>
            </a:r>
            <a:r>
              <a:rPr lang="en-US" altLang="zh-CN" sz="2000" dirty="0">
                <a:solidFill>
                  <a:schemeClr val="accent1"/>
                </a:solidFill>
              </a:rPr>
              <a:t>2000</a:t>
            </a:r>
            <a:r>
              <a:rPr lang="zh-CN" altLang="en-US" sz="2000" dirty="0">
                <a:solidFill>
                  <a:schemeClr val="accent1"/>
                </a:solidFill>
              </a:rPr>
              <a:t>元优惠</a:t>
            </a:r>
            <a:r>
              <a:rPr lang="en-US" altLang="zh-CN" sz="2000" dirty="0">
                <a:solidFill>
                  <a:schemeClr val="accent1"/>
                </a:solidFill>
              </a:rPr>
              <a:t>10%</a:t>
            </a:r>
          </a:p>
          <a:p>
            <a:pPr lvl="2"/>
            <a:r>
              <a:rPr lang="zh-CN" altLang="en-US" sz="2000" dirty="0">
                <a:solidFill>
                  <a:schemeClr val="accent1"/>
                </a:solidFill>
              </a:rPr>
              <a:t>金额</a:t>
            </a:r>
            <a:r>
              <a:rPr lang="en-US" altLang="zh-CN" sz="2000" dirty="0">
                <a:solidFill>
                  <a:schemeClr val="accent1"/>
                </a:solidFill>
              </a:rPr>
              <a:t>2000</a:t>
            </a:r>
            <a:r>
              <a:rPr lang="zh-CN" altLang="en-US" sz="2000" dirty="0">
                <a:solidFill>
                  <a:schemeClr val="accent1"/>
                </a:solidFill>
              </a:rPr>
              <a:t>元及以上且小于</a:t>
            </a:r>
            <a:r>
              <a:rPr lang="en-US" altLang="zh-CN" sz="2000" dirty="0">
                <a:solidFill>
                  <a:schemeClr val="accent1"/>
                </a:solidFill>
              </a:rPr>
              <a:t>4000</a:t>
            </a:r>
            <a:r>
              <a:rPr lang="zh-CN" altLang="en-US" sz="2000" dirty="0">
                <a:solidFill>
                  <a:schemeClr val="accent1"/>
                </a:solidFill>
              </a:rPr>
              <a:t>元优惠</a:t>
            </a:r>
            <a:r>
              <a:rPr lang="en-US" altLang="zh-CN" sz="2000" dirty="0">
                <a:solidFill>
                  <a:schemeClr val="accent1"/>
                </a:solidFill>
              </a:rPr>
              <a:t>12%</a:t>
            </a:r>
          </a:p>
          <a:p>
            <a:pPr lvl="2"/>
            <a:r>
              <a:rPr lang="zh-CN" altLang="en-US" sz="2000" dirty="0">
                <a:solidFill>
                  <a:schemeClr val="accent1"/>
                </a:solidFill>
              </a:rPr>
              <a:t>金额</a:t>
            </a:r>
            <a:r>
              <a:rPr lang="en-US" altLang="zh-CN" sz="2000" dirty="0">
                <a:solidFill>
                  <a:schemeClr val="accent1"/>
                </a:solidFill>
              </a:rPr>
              <a:t>4000</a:t>
            </a:r>
            <a:r>
              <a:rPr lang="zh-CN" altLang="en-US" sz="2000" dirty="0">
                <a:solidFill>
                  <a:schemeClr val="accent1"/>
                </a:solidFill>
              </a:rPr>
              <a:t>元及以上且小于</a:t>
            </a:r>
            <a:r>
              <a:rPr lang="en-US" altLang="zh-CN" sz="2000" dirty="0">
                <a:solidFill>
                  <a:schemeClr val="accent1"/>
                </a:solidFill>
              </a:rPr>
              <a:t>6000</a:t>
            </a:r>
            <a:r>
              <a:rPr lang="zh-CN" altLang="en-US" sz="2000" dirty="0">
                <a:solidFill>
                  <a:schemeClr val="accent1"/>
                </a:solidFill>
              </a:rPr>
              <a:t>元优惠</a:t>
            </a:r>
            <a:r>
              <a:rPr lang="en-US" altLang="zh-CN" sz="2000" dirty="0">
                <a:solidFill>
                  <a:schemeClr val="accent1"/>
                </a:solidFill>
              </a:rPr>
              <a:t>14%</a:t>
            </a:r>
          </a:p>
          <a:p>
            <a:pPr lvl="2"/>
            <a:r>
              <a:rPr lang="zh-CN" altLang="en-US" sz="2000" dirty="0">
                <a:solidFill>
                  <a:schemeClr val="accent1"/>
                </a:solidFill>
              </a:rPr>
              <a:t>金额</a:t>
            </a:r>
            <a:r>
              <a:rPr lang="en-US" altLang="zh-CN" sz="2000" dirty="0">
                <a:solidFill>
                  <a:schemeClr val="accent1"/>
                </a:solidFill>
              </a:rPr>
              <a:t>6000</a:t>
            </a:r>
            <a:r>
              <a:rPr lang="zh-CN" altLang="en-US" sz="2000" dirty="0">
                <a:solidFill>
                  <a:schemeClr val="accent1"/>
                </a:solidFill>
              </a:rPr>
              <a:t>元及以上优惠</a:t>
            </a:r>
            <a:r>
              <a:rPr lang="en-US" altLang="zh-CN" sz="2000" dirty="0">
                <a:solidFill>
                  <a:schemeClr val="accent1"/>
                </a:solidFill>
              </a:rPr>
              <a:t>15%</a:t>
            </a:r>
          </a:p>
          <a:p>
            <a:pPr lvl="1"/>
            <a:r>
              <a:rPr lang="zh-CN" altLang="en-US" sz="2400" dirty="0"/>
              <a:t>编写一个过程，输入购物总价，计算应付款和优惠款额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192233"/>
            <a:ext cx="6163377" cy="1295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30982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27664" y="2967335"/>
            <a:ext cx="4288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Thank You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3161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程序控制结构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676400"/>
            <a:ext cx="7772400" cy="4572000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程序一般是按照书写的顺序执行的，但有时候需要按照不同的条件执行不同的操作，这就是流程控制</a:t>
            </a:r>
            <a:endParaRPr lang="en-US" altLang="zh-CN" sz="2800" dirty="0"/>
          </a:p>
          <a:p>
            <a:pPr>
              <a:spcBef>
                <a:spcPts val="1800"/>
              </a:spcBef>
            </a:pPr>
            <a:r>
              <a:rPr lang="en-US" altLang="zh-CN" sz="2800" dirty="0"/>
              <a:t>VBA</a:t>
            </a:r>
            <a:r>
              <a:rPr lang="zh-CN" altLang="en-US" sz="2800" dirty="0"/>
              <a:t>中程序的控制结构分为：</a:t>
            </a:r>
            <a:endParaRPr lang="en-US" altLang="zh-CN" sz="2800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3215716336"/>
              </p:ext>
            </p:extLst>
          </p:nvPr>
        </p:nvGraphicFramePr>
        <p:xfrm>
          <a:off x="1447800" y="3810000"/>
          <a:ext cx="51054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6441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顺序结构</a:t>
            </a:r>
          </a:p>
        </p:txBody>
      </p:sp>
      <p:sp>
        <p:nvSpPr>
          <p:cNvPr id="12" name="下箭头 11"/>
          <p:cNvSpPr/>
          <p:nvPr/>
        </p:nvSpPr>
        <p:spPr>
          <a:xfrm>
            <a:off x="4267200" y="2057400"/>
            <a:ext cx="609600" cy="83820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733800" y="2971800"/>
            <a:ext cx="1676400" cy="6096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14" name="下箭头 13"/>
          <p:cNvSpPr/>
          <p:nvPr/>
        </p:nvSpPr>
        <p:spPr>
          <a:xfrm>
            <a:off x="4267200" y="3733800"/>
            <a:ext cx="609600" cy="68580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733800" y="4572000"/>
            <a:ext cx="1676400" cy="6096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16" name="下箭头 15"/>
          <p:cNvSpPr/>
          <p:nvPr/>
        </p:nvSpPr>
        <p:spPr>
          <a:xfrm>
            <a:off x="4267200" y="5334000"/>
            <a:ext cx="609600" cy="83820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00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选择结构</a:t>
            </a:r>
          </a:p>
        </p:txBody>
      </p:sp>
      <p:sp>
        <p:nvSpPr>
          <p:cNvPr id="4" name="流程图: 决策 3"/>
          <p:cNvSpPr/>
          <p:nvPr/>
        </p:nvSpPr>
        <p:spPr>
          <a:xfrm>
            <a:off x="3886200" y="2819400"/>
            <a:ext cx="1600200" cy="914400"/>
          </a:xfrm>
          <a:prstGeom prst="flowChartDecisi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5" name="直角上箭头 4"/>
          <p:cNvSpPr/>
          <p:nvPr/>
        </p:nvSpPr>
        <p:spPr>
          <a:xfrm flipV="1">
            <a:off x="5562600" y="3207488"/>
            <a:ext cx="1188000" cy="762000"/>
          </a:xfrm>
          <a:prstGeom prst="bentUpArrow">
            <a:avLst>
              <a:gd name="adj1" fmla="val 14267"/>
              <a:gd name="adj2" fmla="val 25000"/>
              <a:gd name="adj3" fmla="val 25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上箭头 5"/>
          <p:cNvSpPr/>
          <p:nvPr/>
        </p:nvSpPr>
        <p:spPr>
          <a:xfrm flipH="1" flipV="1">
            <a:off x="2604977" y="3223437"/>
            <a:ext cx="1188000" cy="762000"/>
          </a:xfrm>
          <a:prstGeom prst="bentUpArrow">
            <a:avLst>
              <a:gd name="adj1" fmla="val 14267"/>
              <a:gd name="adj2" fmla="val 25000"/>
              <a:gd name="adj3" fmla="val 25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4587950" y="1828800"/>
            <a:ext cx="171450" cy="910856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981200" y="4082901"/>
            <a:ext cx="1676400" cy="6096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5715000" y="4082901"/>
            <a:ext cx="1676400" cy="6096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10" name="L 形 9"/>
          <p:cNvSpPr/>
          <p:nvPr/>
        </p:nvSpPr>
        <p:spPr>
          <a:xfrm>
            <a:off x="2743198" y="4800600"/>
            <a:ext cx="1943101" cy="762000"/>
          </a:xfrm>
          <a:prstGeom prst="corner">
            <a:avLst>
              <a:gd name="adj1" fmla="val 15116"/>
              <a:gd name="adj2" fmla="val 15116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L 形 10"/>
          <p:cNvSpPr/>
          <p:nvPr/>
        </p:nvSpPr>
        <p:spPr>
          <a:xfrm flipH="1">
            <a:off x="4686300" y="4800600"/>
            <a:ext cx="1905000" cy="762000"/>
          </a:xfrm>
          <a:prstGeom prst="corner">
            <a:avLst>
              <a:gd name="adj1" fmla="val 15116"/>
              <a:gd name="adj2" fmla="val 15116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4577317" y="5454501"/>
            <a:ext cx="217967" cy="1015409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8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循环结构</a:t>
            </a:r>
            <a:endParaRPr lang="zh-CN" altLang="en-US" dirty="0"/>
          </a:p>
        </p:txBody>
      </p:sp>
      <p:sp>
        <p:nvSpPr>
          <p:cNvPr id="8" name="流程图: 决策 7"/>
          <p:cNvSpPr/>
          <p:nvPr/>
        </p:nvSpPr>
        <p:spPr>
          <a:xfrm>
            <a:off x="3924300" y="2819400"/>
            <a:ext cx="1600200" cy="914400"/>
          </a:xfrm>
          <a:prstGeom prst="flowChartDecisio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P</a:t>
            </a:r>
            <a:endParaRPr lang="zh-CN" altLang="en-US" dirty="0"/>
          </a:p>
        </p:txBody>
      </p:sp>
      <p:sp>
        <p:nvSpPr>
          <p:cNvPr id="9" name="直角上箭头 8"/>
          <p:cNvSpPr/>
          <p:nvPr/>
        </p:nvSpPr>
        <p:spPr>
          <a:xfrm rot="16200000">
            <a:off x="4694776" y="3914266"/>
            <a:ext cx="2844000" cy="1080000"/>
          </a:xfrm>
          <a:prstGeom prst="bentUpArrow">
            <a:avLst>
              <a:gd name="adj1" fmla="val 7755"/>
              <a:gd name="adj2" fmla="val 24535"/>
              <a:gd name="adj3" fmla="val 25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上箭头 9"/>
          <p:cNvSpPr/>
          <p:nvPr/>
        </p:nvSpPr>
        <p:spPr>
          <a:xfrm flipH="1" flipV="1">
            <a:off x="2698200" y="3223436"/>
            <a:ext cx="1188000" cy="2567763"/>
          </a:xfrm>
          <a:prstGeom prst="bentUpArrow">
            <a:avLst>
              <a:gd name="adj1" fmla="val 7107"/>
              <a:gd name="adj2" fmla="val 25000"/>
              <a:gd name="adj3" fmla="val 2673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下箭头 10"/>
          <p:cNvSpPr/>
          <p:nvPr/>
        </p:nvSpPr>
        <p:spPr>
          <a:xfrm>
            <a:off x="4638675" y="1828800"/>
            <a:ext cx="171450" cy="910856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886200" y="4419600"/>
            <a:ext cx="1676400" cy="6096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15" name="L 形 14"/>
          <p:cNvSpPr/>
          <p:nvPr/>
        </p:nvSpPr>
        <p:spPr>
          <a:xfrm>
            <a:off x="4673675" y="5126666"/>
            <a:ext cx="1803325" cy="762000"/>
          </a:xfrm>
          <a:prstGeom prst="corner">
            <a:avLst>
              <a:gd name="adj1" fmla="val 8139"/>
              <a:gd name="adj2" fmla="val 9535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638676" y="3755066"/>
            <a:ext cx="171449" cy="60960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23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9" grpId="2" animBg="1"/>
      <p:bldP spid="10" grpId="0" animBg="1"/>
      <p:bldP spid="11" grpId="0" animBg="1"/>
      <p:bldP spid="12" grpId="0" animBg="1"/>
      <p:bldP spid="12" grpId="1" animBg="1"/>
      <p:bldP spid="12" grpId="2" animBg="1"/>
      <p:bldP spid="15" grpId="0" animBg="1"/>
      <p:bldP spid="15" grpId="1" animBg="1"/>
      <p:bldP spid="15" grpId="2" animBg="1"/>
      <p:bldP spid="17" grpId="0" animBg="1"/>
      <p:bldP spid="17" grpId="1" animBg="1"/>
      <p:bldP spid="1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判断语句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判断语句用来根据条件表达式的结果控制程序的流程</a:t>
            </a:r>
            <a:endParaRPr lang="en-US" altLang="zh-CN" dirty="0"/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147264486"/>
              </p:ext>
            </p:extLst>
          </p:nvPr>
        </p:nvGraphicFramePr>
        <p:xfrm>
          <a:off x="1371600" y="3327400"/>
          <a:ext cx="6858000" cy="314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64399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If </a:t>
            </a:r>
            <a:r>
              <a:rPr lang="zh-CN" altLang="en-US"/>
              <a:t>语句</a:t>
            </a:r>
          </a:p>
        </p:txBody>
      </p:sp>
      <p:sp>
        <p:nvSpPr>
          <p:cNvPr id="12291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行结构</a:t>
            </a:r>
          </a:p>
          <a:p>
            <a:pPr marL="68580" indent="0">
              <a:buNone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chemeClr val="accent6"/>
                </a:solidFill>
              </a:rPr>
              <a:t>If &lt;</a:t>
            </a:r>
            <a:r>
              <a:rPr lang="zh-CN" altLang="en-US" dirty="0">
                <a:solidFill>
                  <a:schemeClr val="accent6"/>
                </a:solidFill>
              </a:rPr>
              <a:t>条件</a:t>
            </a:r>
            <a:r>
              <a:rPr lang="en-US" altLang="zh-CN" dirty="0">
                <a:solidFill>
                  <a:schemeClr val="accent6"/>
                </a:solidFill>
              </a:rPr>
              <a:t>&gt; Then &lt;</a:t>
            </a:r>
            <a:r>
              <a:rPr lang="zh-CN" altLang="en-US" dirty="0">
                <a:solidFill>
                  <a:schemeClr val="accent6"/>
                </a:solidFill>
              </a:rPr>
              <a:t>语句</a:t>
            </a:r>
            <a:r>
              <a:rPr lang="en-US" altLang="zh-CN" dirty="0">
                <a:solidFill>
                  <a:schemeClr val="accent6"/>
                </a:solidFill>
              </a:rPr>
              <a:t>1&gt; </a:t>
            </a:r>
            <a:r>
              <a:rPr lang="en-US" altLang="zh-CN" dirty="0">
                <a:solidFill>
                  <a:srgbClr val="FFC000"/>
                </a:solidFill>
              </a:rPr>
              <a:t>[Else &lt;</a:t>
            </a:r>
            <a:r>
              <a:rPr lang="zh-CN" altLang="en-US" dirty="0">
                <a:solidFill>
                  <a:srgbClr val="FFC000"/>
                </a:solidFill>
              </a:rPr>
              <a:t>语句</a:t>
            </a:r>
            <a:r>
              <a:rPr lang="en-US" altLang="zh-CN" dirty="0">
                <a:solidFill>
                  <a:srgbClr val="FFC000"/>
                </a:solidFill>
              </a:rPr>
              <a:t>2&gt;]</a:t>
            </a:r>
          </a:p>
          <a:p>
            <a:r>
              <a:rPr lang="zh-CN" altLang="en-US" dirty="0"/>
              <a:t>块结构</a:t>
            </a:r>
          </a:p>
          <a:p>
            <a:pPr marL="68580" indent="0">
              <a:buNone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chemeClr val="accent6"/>
                </a:solidFill>
              </a:rPr>
              <a:t>If &lt;</a:t>
            </a:r>
            <a:r>
              <a:rPr lang="zh-CN" altLang="en-US" dirty="0">
                <a:solidFill>
                  <a:schemeClr val="accent6"/>
                </a:solidFill>
              </a:rPr>
              <a:t>条件</a:t>
            </a:r>
            <a:r>
              <a:rPr lang="en-US" altLang="zh-CN" dirty="0">
                <a:solidFill>
                  <a:schemeClr val="accent6"/>
                </a:solidFill>
              </a:rPr>
              <a:t>&gt; Then</a:t>
            </a:r>
          </a:p>
          <a:p>
            <a:pPr marL="68580" indent="0">
              <a:buNone/>
            </a:pPr>
            <a:r>
              <a:rPr lang="en-US" altLang="zh-CN" dirty="0">
                <a:solidFill>
                  <a:schemeClr val="accent6"/>
                </a:solidFill>
              </a:rPr>
              <a:t>		 &lt;</a:t>
            </a:r>
            <a:r>
              <a:rPr lang="zh-CN" altLang="en-US" dirty="0">
                <a:solidFill>
                  <a:schemeClr val="accent6"/>
                </a:solidFill>
              </a:rPr>
              <a:t>语句块</a:t>
            </a:r>
            <a:r>
              <a:rPr lang="en-US" altLang="zh-CN" dirty="0">
                <a:solidFill>
                  <a:schemeClr val="accent6"/>
                </a:solidFill>
              </a:rPr>
              <a:t>1&gt;</a:t>
            </a:r>
          </a:p>
          <a:p>
            <a:pPr marL="68580" indent="0">
              <a:buNone/>
            </a:pPr>
            <a:r>
              <a:rPr lang="en-US" altLang="zh-CN" dirty="0">
                <a:solidFill>
                  <a:schemeClr val="accent6"/>
                </a:solidFill>
              </a:rPr>
              <a:t>	 </a:t>
            </a:r>
            <a:r>
              <a:rPr lang="en-US" altLang="zh-CN" dirty="0">
                <a:solidFill>
                  <a:srgbClr val="FFC000"/>
                </a:solidFill>
              </a:rPr>
              <a:t>[Else</a:t>
            </a:r>
          </a:p>
          <a:p>
            <a:pPr marL="68580" indent="0">
              <a:buNone/>
            </a:pPr>
            <a:r>
              <a:rPr lang="en-US" altLang="zh-CN" dirty="0">
                <a:solidFill>
                  <a:srgbClr val="FFC000"/>
                </a:solidFill>
              </a:rPr>
              <a:t>		 &lt;</a:t>
            </a:r>
            <a:r>
              <a:rPr lang="zh-CN" altLang="en-US" dirty="0">
                <a:solidFill>
                  <a:srgbClr val="FFC000"/>
                </a:solidFill>
              </a:rPr>
              <a:t>语句块</a:t>
            </a:r>
            <a:r>
              <a:rPr lang="en-US" altLang="zh-CN" dirty="0">
                <a:solidFill>
                  <a:srgbClr val="FFC000"/>
                </a:solidFill>
              </a:rPr>
              <a:t>2&gt;]</a:t>
            </a:r>
          </a:p>
          <a:p>
            <a:pPr marL="68580" indent="0">
              <a:buNone/>
            </a:pPr>
            <a:r>
              <a:rPr lang="en-US" altLang="zh-CN" dirty="0">
                <a:solidFill>
                  <a:schemeClr val="accent6"/>
                </a:solidFill>
              </a:rPr>
              <a:t>	End If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752600" y="5562600"/>
            <a:ext cx="1524000" cy="609600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86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If 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流程图：</a:t>
            </a:r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2361880" y="2342732"/>
            <a:ext cx="4952772" cy="3765806"/>
            <a:chOff x="2995" y="833"/>
            <a:chExt cx="1957" cy="1514"/>
          </a:xfrm>
          <a:noFill/>
        </p:grpSpPr>
        <p:grpSp>
          <p:nvGrpSpPr>
            <p:cNvPr id="5" name="Group 19"/>
            <p:cNvGrpSpPr>
              <a:grpSpLocks/>
            </p:cNvGrpSpPr>
            <p:nvPr/>
          </p:nvGrpSpPr>
          <p:grpSpPr bwMode="auto">
            <a:xfrm>
              <a:off x="2995" y="833"/>
              <a:ext cx="1957" cy="1514"/>
              <a:chOff x="2035" y="1025"/>
              <a:chExt cx="1957" cy="1514"/>
            </a:xfrm>
            <a:grpFill/>
          </p:grpSpPr>
          <p:sp>
            <p:nvSpPr>
              <p:cNvPr id="8" name="Rectangle 20"/>
              <p:cNvSpPr>
                <a:spLocks noChangeArrowheads="1"/>
              </p:cNvSpPr>
              <p:nvPr/>
            </p:nvSpPr>
            <p:spPr bwMode="auto">
              <a:xfrm>
                <a:off x="2035" y="1248"/>
                <a:ext cx="1957" cy="1008"/>
              </a:xfrm>
              <a:prstGeom prst="rect">
                <a:avLst/>
              </a:prstGeom>
              <a:grpFill/>
              <a:ln w="9525">
                <a:solidFill>
                  <a:srgbClr val="FFFF00"/>
                </a:solidFill>
                <a:prstDash val="dash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" name="AutoShape 21"/>
              <p:cNvSpPr>
                <a:spLocks noChangeArrowheads="1"/>
              </p:cNvSpPr>
              <p:nvPr/>
            </p:nvSpPr>
            <p:spPr bwMode="auto">
              <a:xfrm>
                <a:off x="2170" y="1824"/>
                <a:ext cx="648" cy="188"/>
              </a:xfrm>
              <a:prstGeom prst="flowChartProcess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r>
                  <a:rPr lang="zh-CN" altLang="en-US" dirty="0">
                    <a:latin typeface="Times New Roman" pitchFamily="18" charset="0"/>
                  </a:rPr>
                  <a:t>语句</a:t>
                </a:r>
                <a:r>
                  <a:rPr lang="en-US" altLang="zh-CN" dirty="0">
                    <a:latin typeface="Times New Roman" pitchFamily="18" charset="0"/>
                  </a:rPr>
                  <a:t>1</a:t>
                </a:r>
              </a:p>
            </p:txBody>
          </p:sp>
          <p:sp>
            <p:nvSpPr>
              <p:cNvPr id="10" name="AutoShape 22"/>
              <p:cNvSpPr>
                <a:spLocks noChangeArrowheads="1"/>
              </p:cNvSpPr>
              <p:nvPr/>
            </p:nvSpPr>
            <p:spPr bwMode="auto">
              <a:xfrm>
                <a:off x="3228" y="1824"/>
                <a:ext cx="648" cy="187"/>
              </a:xfrm>
              <a:prstGeom prst="flowChartProcess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r>
                  <a:rPr lang="zh-CN" altLang="en-US">
                    <a:latin typeface="Times New Roman" pitchFamily="18" charset="0"/>
                  </a:rPr>
                  <a:t>语句</a:t>
                </a:r>
                <a:r>
                  <a:rPr lang="en-US" altLang="zh-CN"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11" name="Line 23"/>
              <p:cNvSpPr>
                <a:spLocks noChangeShapeType="1"/>
              </p:cNvSpPr>
              <p:nvPr/>
            </p:nvSpPr>
            <p:spPr bwMode="auto">
              <a:xfrm flipH="1">
                <a:off x="3024" y="1025"/>
                <a:ext cx="0" cy="384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round/>
                <a:headEnd/>
                <a:tailEnd type="triangle" w="sm" len="lg"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Line 24"/>
              <p:cNvSpPr>
                <a:spLocks noChangeShapeType="1"/>
              </p:cNvSpPr>
              <p:nvPr/>
            </p:nvSpPr>
            <p:spPr bwMode="auto">
              <a:xfrm>
                <a:off x="3024" y="2160"/>
                <a:ext cx="0" cy="379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round/>
                <a:headEnd/>
                <a:tailEnd type="triangle" w="sm" len="lg"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AutoShape 25"/>
              <p:cNvSpPr>
                <a:spLocks noChangeArrowheads="1"/>
              </p:cNvSpPr>
              <p:nvPr/>
            </p:nvSpPr>
            <p:spPr bwMode="auto">
              <a:xfrm>
                <a:off x="2688" y="1408"/>
                <a:ext cx="672" cy="240"/>
              </a:xfrm>
              <a:prstGeom prst="flowChartDecision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dirty="0">
                    <a:latin typeface="Times New Roman" pitchFamily="18" charset="0"/>
                  </a:rPr>
                  <a:t>表达式</a:t>
                </a:r>
                <a:endParaRPr lang="zh-CN" altLang="en-US" dirty="0"/>
              </a:p>
            </p:txBody>
          </p:sp>
          <p:sp>
            <p:nvSpPr>
              <p:cNvPr id="14" name="Line 26"/>
              <p:cNvSpPr>
                <a:spLocks noChangeShapeType="1"/>
              </p:cNvSpPr>
              <p:nvPr/>
            </p:nvSpPr>
            <p:spPr bwMode="auto">
              <a:xfrm>
                <a:off x="3360" y="1536"/>
                <a:ext cx="192" cy="0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Line 27"/>
              <p:cNvSpPr>
                <a:spLocks noChangeShapeType="1"/>
              </p:cNvSpPr>
              <p:nvPr/>
            </p:nvSpPr>
            <p:spPr bwMode="auto">
              <a:xfrm>
                <a:off x="3552" y="1536"/>
                <a:ext cx="0" cy="288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Line 28"/>
              <p:cNvSpPr>
                <a:spLocks noChangeShapeType="1"/>
              </p:cNvSpPr>
              <p:nvPr/>
            </p:nvSpPr>
            <p:spPr bwMode="auto">
              <a:xfrm flipH="1">
                <a:off x="2496" y="1536"/>
                <a:ext cx="192" cy="0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Line 29"/>
              <p:cNvSpPr>
                <a:spLocks noChangeShapeType="1"/>
              </p:cNvSpPr>
              <p:nvPr/>
            </p:nvSpPr>
            <p:spPr bwMode="auto">
              <a:xfrm>
                <a:off x="2496" y="1536"/>
                <a:ext cx="0" cy="288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Line 30"/>
              <p:cNvSpPr>
                <a:spLocks noChangeShapeType="1"/>
              </p:cNvSpPr>
              <p:nvPr/>
            </p:nvSpPr>
            <p:spPr bwMode="auto">
              <a:xfrm>
                <a:off x="2496" y="2016"/>
                <a:ext cx="0" cy="144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Line 31"/>
              <p:cNvSpPr>
                <a:spLocks noChangeShapeType="1"/>
              </p:cNvSpPr>
              <p:nvPr/>
            </p:nvSpPr>
            <p:spPr bwMode="auto">
              <a:xfrm>
                <a:off x="2496" y="2160"/>
                <a:ext cx="528" cy="0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Line 32"/>
              <p:cNvSpPr>
                <a:spLocks noChangeShapeType="1"/>
              </p:cNvSpPr>
              <p:nvPr/>
            </p:nvSpPr>
            <p:spPr bwMode="auto">
              <a:xfrm flipH="1">
                <a:off x="3024" y="2160"/>
                <a:ext cx="528" cy="0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Line 33"/>
              <p:cNvSpPr>
                <a:spLocks noChangeShapeType="1"/>
              </p:cNvSpPr>
              <p:nvPr/>
            </p:nvSpPr>
            <p:spPr bwMode="auto">
              <a:xfrm flipH="1" flipV="1">
                <a:off x="3552" y="2016"/>
                <a:ext cx="0" cy="144"/>
              </a:xfrm>
              <a:prstGeom prst="line">
                <a:avLst/>
              </a:prstGeom>
              <a:grp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Text Box 34"/>
            <p:cNvSpPr txBox="1">
              <a:spLocks noChangeArrowheads="1"/>
            </p:cNvSpPr>
            <p:nvPr/>
          </p:nvSpPr>
          <p:spPr bwMode="auto">
            <a:xfrm>
              <a:off x="3356" y="1178"/>
              <a:ext cx="375" cy="23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True</a:t>
              </a:r>
              <a:endParaRPr lang="zh-CN" altLang="en-US" dirty="0"/>
            </a:p>
          </p:txBody>
        </p:sp>
        <p:sp>
          <p:nvSpPr>
            <p:cNvPr id="7" name="Text Box 35"/>
            <p:cNvSpPr txBox="1">
              <a:spLocks noChangeArrowheads="1"/>
            </p:cNvSpPr>
            <p:nvPr/>
          </p:nvSpPr>
          <p:spPr bwMode="auto">
            <a:xfrm>
              <a:off x="4323" y="1178"/>
              <a:ext cx="388" cy="23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/>
                <a:t>False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348886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穿越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穿越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4140</TotalTime>
  <Words>706</Words>
  <Application>Microsoft Office PowerPoint</Application>
  <PresentationFormat>全屏显示(4:3)</PresentationFormat>
  <Paragraphs>142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华文行楷</vt:lpstr>
      <vt:lpstr>华文楷体</vt:lpstr>
      <vt:lpstr>宋体</vt:lpstr>
      <vt:lpstr>Arial</vt:lpstr>
      <vt:lpstr>Comic Sans MS</vt:lpstr>
      <vt:lpstr>Corbel</vt:lpstr>
      <vt:lpstr>Times New Roman</vt:lpstr>
      <vt:lpstr>Wingdings</vt:lpstr>
      <vt:lpstr>Wingdings 2</vt:lpstr>
      <vt:lpstr>Wingdings 3</vt:lpstr>
      <vt:lpstr>穿越</vt:lpstr>
      <vt:lpstr>VBA 程序控制结构</vt:lpstr>
      <vt:lpstr>本讲内容</vt:lpstr>
      <vt:lpstr>程序控制结构</vt:lpstr>
      <vt:lpstr>顺序结构</vt:lpstr>
      <vt:lpstr>选择结构</vt:lpstr>
      <vt:lpstr>循环结构</vt:lpstr>
      <vt:lpstr>判断语句</vt:lpstr>
      <vt:lpstr>If 语句</vt:lpstr>
      <vt:lpstr>If 语句</vt:lpstr>
      <vt:lpstr>If 语句</vt:lpstr>
      <vt:lpstr>If 语句</vt:lpstr>
      <vt:lpstr>If 语句</vt:lpstr>
      <vt:lpstr>If 语句</vt:lpstr>
      <vt:lpstr>嵌套的If语句</vt:lpstr>
      <vt:lpstr>If 语句</vt:lpstr>
      <vt:lpstr>PowerPoint 演示文稿</vt:lpstr>
      <vt:lpstr>If 语句</vt:lpstr>
      <vt:lpstr>If 语句</vt:lpstr>
      <vt:lpstr>If 语句</vt:lpstr>
      <vt:lpstr>If 语句</vt:lpstr>
      <vt:lpstr>Select Case语句</vt:lpstr>
      <vt:lpstr>Select Case 语句</vt:lpstr>
      <vt:lpstr>Select Case 语句</vt:lpstr>
      <vt:lpstr>Select Case 语句</vt:lpstr>
      <vt:lpstr>PowerPoint 演示文稿</vt:lpstr>
    </vt:vector>
  </TitlesOfParts>
  <Company>Guild Design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www.themegallery.com</dc:creator>
  <cp:lastModifiedBy>林永兴</cp:lastModifiedBy>
  <cp:revision>911</cp:revision>
  <dcterms:created xsi:type="dcterms:W3CDTF">2008-02-28T09:07:44Z</dcterms:created>
  <dcterms:modified xsi:type="dcterms:W3CDTF">2018-02-24T05:47:22Z</dcterms:modified>
</cp:coreProperties>
</file>