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幼圆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幼圆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幼圆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幼圆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幼圆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幼圆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幼圆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幼圆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幼圆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6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pPr>
              <a:defRPr/>
            </a:pPr>
            <a:fld id="{59CF35BF-CA28-4C63-8834-2D14A43E4B99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9CCE5897-5128-4E93-B78E-48283B1678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093C3-61B7-4DE9-AA54-06D6D4CF7616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E21B-0205-4EC5-8EE5-014B63C1BA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AB48A-FB3B-4FED-8FD2-45457CB38938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4CA63-7C1B-4D01-8D15-6659591C04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79A69-7837-4073-A3E6-E483D811B0EB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F364-F360-4CC2-BD8D-48FAADE176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75577-F00F-4AEC-B7B9-455FFAD94BF7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2129B-1B72-4A64-97B3-6C37C3FE3C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011EB-3D8B-491F-9E7E-421A30CB80AF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833FD-B397-4F26-8A05-922AA5C0B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ECF5-F089-4A4D-A164-2B44BC11F304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DA8E7-F2C0-483C-A7DB-3479F48140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5A452-A2E3-4CDD-84B3-DFC02D9F4EB7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908D-C0E7-4DAE-97BD-3EF7F53898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41DCF-917F-42F2-A81C-A1817A503466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A8796-6418-4A1F-BA8A-50AD9CCF14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999C-1A7D-48B1-9832-D1350582DC4B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4016B-813B-482A-836B-60240103C3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C6A8F-B876-4E56-AD3F-5AFD22D98B35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03B2E-A6F2-454A-9EE0-6AFF38804A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7BC0ADB-A6E0-4DB4-9AD7-69D6D1F802D6}" type="datetimeFigureOut">
              <a:rPr lang="zh-CN" altLang="en-US"/>
              <a:pPr>
                <a:defRPr/>
              </a:pPr>
              <a:t>2011-9-20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rgbClr val="FEFEFE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89B448-B24C-45E3-9316-5ECF68BE3C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73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幼圆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/>
          <a:cs typeface="幼圆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/>
          <a:cs typeface="幼圆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/>
          <a:cs typeface="幼圆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/>
          <a:cs typeface="幼圆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幼圆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幼圆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幼圆"/>
        </a:defRPr>
      </a:lvl3pPr>
      <a:lvl4pPr marL="11239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幼圆"/>
        </a:defRPr>
      </a:lvl4pPr>
      <a:lvl5pPr marL="13255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幼圆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10090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ie168.com/zhuanti/zhizaoye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0" y="2708275"/>
            <a:ext cx="3671888" cy="1701800"/>
          </a:xfrm>
        </p:spPr>
        <p:txBody>
          <a:bodyPr/>
          <a:lstStyle/>
          <a:p>
            <a:r>
              <a:rPr lang="zh-CN" altLang="zh-CN" sz="3200" smtClean="0"/>
              <a:t>第</a:t>
            </a:r>
            <a:r>
              <a:rPr lang="en-US" altLang="zh-CN" sz="3200" smtClean="0"/>
              <a:t>7</a:t>
            </a:r>
            <a:r>
              <a:rPr lang="zh-CN" altLang="zh-CN" sz="3200" smtClean="0"/>
              <a:t>章</a:t>
            </a:r>
            <a:r>
              <a:rPr lang="en-US" altLang="zh-CN" sz="3200" smtClean="0"/>
              <a:t>  </a:t>
            </a:r>
            <a:r>
              <a:rPr lang="zh-CN" altLang="zh-CN" sz="3200" smtClean="0"/>
              <a:t>企业信息化</a:t>
            </a:r>
            <a:r>
              <a:rPr lang="zh-CN" altLang="en-US" sz="3200" smtClean="0"/>
              <a:t>     </a:t>
            </a:r>
            <a:r>
              <a:rPr lang="zh-CN" altLang="zh-CN" sz="3200" smtClean="0"/>
              <a:t>与相关技术</a:t>
            </a:r>
            <a:endParaRPr lang="zh-CN" altLang="en-US" sz="320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7.4</a:t>
            </a:r>
            <a:r>
              <a:rPr lang="zh-CN" altLang="zh-CN" b="1" smtClean="0"/>
              <a:t>客户关系管理（</a:t>
            </a:r>
            <a:r>
              <a:rPr lang="en-US" altLang="zh-CN" b="1" smtClean="0"/>
              <a:t>CRM</a:t>
            </a:r>
            <a:r>
              <a:rPr lang="zh-CN" altLang="zh-CN" b="1" smtClean="0"/>
              <a:t>）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indent="-27432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       CRM</a:t>
            </a:r>
            <a:r>
              <a:rPr lang="zh-CN" altLang="zh-CN" dirty="0">
                <a:cs typeface="+mn-cs"/>
              </a:rPr>
              <a:t>系统在企业市场中的使用越来越热，逐渐取代了过去</a:t>
            </a:r>
            <a:r>
              <a:rPr lang="en-US" altLang="zh-CN" dirty="0">
                <a:cs typeface="+mn-cs"/>
              </a:rPr>
              <a:t>ERP</a:t>
            </a:r>
            <a:r>
              <a:rPr lang="zh-CN" altLang="zh-CN" dirty="0">
                <a:cs typeface="+mn-cs"/>
              </a:rPr>
              <a:t>的市场最大占有率，即将成为企业必不可少的管理工具。</a:t>
            </a:r>
            <a:r>
              <a:rPr lang="en-US" altLang="zh-CN" dirty="0">
                <a:cs typeface="+mn-cs"/>
              </a:rPr>
              <a:t>CRM</a:t>
            </a:r>
            <a:r>
              <a:rPr lang="zh-CN" altLang="zh-CN" dirty="0">
                <a:cs typeface="+mn-cs"/>
              </a:rPr>
              <a:t>改变的不仅仅是管理软件在市场的应用领域，更是为企业家们提供了一整套完善的优化的业务管理模式。随着企业从过去以“产品”为主竞争理念，转变为现在以“市场”为主的竞争模式，在这样的市场竞争环境下，</a:t>
            </a:r>
            <a:r>
              <a:rPr lang="en-US" altLang="zh-CN" dirty="0">
                <a:cs typeface="+mn-cs"/>
              </a:rPr>
              <a:t>CRM</a:t>
            </a:r>
            <a:r>
              <a:rPr lang="zh-CN" altLang="zh-CN" dirty="0">
                <a:cs typeface="+mn-cs"/>
              </a:rPr>
              <a:t>在企业的管理中起到决定性的作用。</a:t>
            </a:r>
          </a:p>
          <a:p>
            <a:pPr indent="-274320" fontAlgn="auto">
              <a:spcAft>
                <a:spcPts val="0"/>
              </a:spcAft>
              <a:defRPr/>
            </a:pPr>
            <a:endParaRPr lang="zh-CN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7.4.1</a:t>
            </a:r>
            <a:r>
              <a:rPr lang="zh-CN" altLang="zh-CN" smtClean="0"/>
              <a:t>　</a:t>
            </a:r>
            <a:r>
              <a:rPr lang="en-US" altLang="zh-CN" smtClean="0"/>
              <a:t>CRM</a:t>
            </a:r>
            <a:r>
              <a:rPr lang="zh-CN" altLang="zh-CN" smtClean="0"/>
              <a:t>概念</a:t>
            </a:r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CRM</a:t>
            </a:r>
            <a:r>
              <a:rPr lang="zh-CN" altLang="zh-CN" smtClean="0"/>
              <a:t>（</a:t>
            </a:r>
            <a:r>
              <a:rPr lang="en-US" altLang="zh-CN" smtClean="0"/>
              <a:t>CustomerRelationshipManagement</a:t>
            </a:r>
            <a:r>
              <a:rPr lang="zh-CN" altLang="zh-CN" smtClean="0"/>
              <a:t>）就是</a:t>
            </a:r>
            <a:r>
              <a:rPr lang="en-US" altLang="zh-CN" smtClean="0">
                <a:hlinkClick r:id="rId2"/>
              </a:rPr>
              <a:t>客户关系管理</a:t>
            </a:r>
            <a:r>
              <a:rPr lang="zh-CN" altLang="zh-CN" smtClean="0"/>
              <a:t>。</a:t>
            </a:r>
            <a:endParaRPr lang="en-US" altLang="zh-CN" smtClean="0"/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1</a:t>
            </a:r>
            <a:r>
              <a:rPr lang="zh-CN" altLang="zh-CN" b="1" smtClean="0"/>
              <a:t>）</a:t>
            </a:r>
            <a:r>
              <a:rPr lang="en-US" altLang="zh-CN" b="1" smtClean="0"/>
              <a:t>CRM</a:t>
            </a:r>
            <a:r>
              <a:rPr lang="zh-CN" altLang="zh-CN" b="1" smtClean="0"/>
              <a:t>的中心是客户关怀</a:t>
            </a:r>
            <a:endParaRPr lang="zh-CN" altLang="zh-CN" smtClean="0"/>
          </a:p>
          <a:p>
            <a:r>
              <a:rPr lang="zh-CN" altLang="zh-CN" b="1" smtClean="0"/>
              <a:t>（</a:t>
            </a:r>
            <a:r>
              <a:rPr lang="en-US" altLang="zh-CN" b="1" smtClean="0"/>
              <a:t>2</a:t>
            </a:r>
            <a:r>
              <a:rPr lang="zh-CN" altLang="zh-CN" b="1" smtClean="0"/>
              <a:t>）客户关怀的目的是增强客户满意度与忠诚度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7.4.2</a:t>
            </a:r>
            <a:r>
              <a:rPr lang="zh-CN" altLang="zh-CN" smtClean="0"/>
              <a:t>　</a:t>
            </a:r>
            <a:r>
              <a:rPr lang="en-US" altLang="zh-CN" smtClean="0"/>
              <a:t>CRM</a:t>
            </a:r>
            <a:r>
              <a:rPr lang="zh-CN" altLang="zh-CN" smtClean="0"/>
              <a:t>的三种管理模式</a:t>
            </a:r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en-US" altLang="zh-CN" smtClean="0"/>
              <a:t>CRM</a:t>
            </a:r>
            <a:r>
              <a:rPr lang="zh-CN" altLang="zh-CN" smtClean="0"/>
              <a:t>客户资源管理模式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</a:t>
            </a:r>
            <a:r>
              <a:rPr lang="en-US" altLang="zh-CN" smtClean="0"/>
              <a:t>CRM</a:t>
            </a:r>
            <a:r>
              <a:rPr lang="zh-CN" altLang="zh-CN" smtClean="0"/>
              <a:t>进销存管理模式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</a:t>
            </a:r>
            <a:r>
              <a:rPr lang="en-US" altLang="zh-CN" smtClean="0"/>
              <a:t>CRM</a:t>
            </a:r>
            <a:r>
              <a:rPr lang="zh-CN" altLang="zh-CN" smtClean="0"/>
              <a:t>的数据权限管理模式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7.4.3</a:t>
            </a:r>
            <a:r>
              <a:rPr lang="zh-CN" altLang="zh-CN" b="1" smtClean="0"/>
              <a:t>　</a:t>
            </a:r>
            <a:r>
              <a:rPr lang="en-US" altLang="zh-CN" b="1" smtClean="0"/>
              <a:t>CRM</a:t>
            </a:r>
            <a:r>
              <a:rPr lang="zh-CN" altLang="zh-CN" b="1" smtClean="0"/>
              <a:t>实施的方向定位</a:t>
            </a:r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zh-CN" smtClean="0"/>
              <a:t>．忌不重视潜在客户的开发，而只重视成交客户的管理</a:t>
            </a:r>
          </a:p>
          <a:p>
            <a:r>
              <a:rPr lang="en-US" altLang="zh-CN" smtClean="0"/>
              <a:t>2</a:t>
            </a:r>
            <a:r>
              <a:rPr lang="zh-CN" altLang="zh-CN" smtClean="0"/>
              <a:t>．忌不重视系统的数据分析，而只重视交易记录的管理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/>
              <a:t>案例</a:t>
            </a:r>
            <a:r>
              <a:rPr lang="zh-CN" altLang="en-US" smtClean="0"/>
              <a:t>分析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        </a:t>
            </a:r>
            <a:r>
              <a:rPr lang="zh-CN" altLang="zh-CN" smtClean="0"/>
              <a:t>广东风华高科高新科技股份有限公司</a:t>
            </a:r>
            <a:r>
              <a:rPr lang="zh-CN" altLang="en-US" smtClean="0"/>
              <a:t>信息化发展</a:t>
            </a:r>
            <a:endParaRPr lang="en-US" altLang="zh-CN" smtClean="0"/>
          </a:p>
          <a:p>
            <a:r>
              <a:rPr lang="zh-CN" altLang="zh-CN" b="1" smtClean="0"/>
              <a:t>一、信息化建设内容和应用情况</a:t>
            </a:r>
            <a:endParaRPr lang="zh-CN" altLang="en-US" smtClean="0"/>
          </a:p>
          <a:p>
            <a:r>
              <a:rPr lang="zh-CN" altLang="zh-CN" b="1" smtClean="0"/>
              <a:t>二、信息化建设的效果</a:t>
            </a:r>
            <a:endParaRPr lang="zh-CN" altLang="zh-CN" smtClean="0"/>
          </a:p>
          <a:p>
            <a:r>
              <a:rPr lang="zh-CN" altLang="zh-CN" b="1" smtClean="0"/>
              <a:t>三、应用体会及示范意义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smtClean="0"/>
              <a:t>本章小结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 smtClean="0">
                <a:cs typeface="+mn-cs"/>
              </a:rPr>
              <a:t>企业</a:t>
            </a:r>
            <a:r>
              <a:rPr lang="zh-CN" altLang="zh-CN" dirty="0">
                <a:cs typeface="+mn-cs"/>
              </a:rPr>
              <a:t>信息化就是企业利用现代信息技术，通过信息资源的开发和利用，不断提高生产、经营、管理、决策的效率和水平，进而提高企业经营效益和企业竞争力的过程，其核心就是降低成本和改善管理水平。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电子商务是企业信息化建设的助推器，企业信息化与电子商务相互制约，企业信息化与电子商务相互制约。企业应用</a:t>
            </a:r>
            <a:r>
              <a:rPr lang="en-US" altLang="zh-CN" dirty="0">
                <a:cs typeface="+mn-cs"/>
              </a:rPr>
              <a:t>ERP</a:t>
            </a:r>
            <a:r>
              <a:rPr lang="zh-CN" altLang="zh-CN" dirty="0">
                <a:cs typeface="+mn-cs"/>
              </a:rPr>
              <a:t>技术需关注供应商关系管理、供应链转型与优化、客户全方位管理、战略人才资本、战略财务管控、企业资产管理、产品生命周期管理、健康安全环保、战略纯净与决策支持。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ERP</a:t>
            </a:r>
            <a:r>
              <a:rPr lang="zh-CN" altLang="zh-CN" dirty="0">
                <a:cs typeface="+mn-cs"/>
              </a:rPr>
              <a:t>引入面向服务架构，通过使企业中一个个细化的服务标准化，来达到企业的</a:t>
            </a:r>
            <a:r>
              <a:rPr lang="en-US" altLang="zh-CN" dirty="0">
                <a:cs typeface="+mn-cs"/>
              </a:rPr>
              <a:t>IT</a:t>
            </a:r>
            <a:r>
              <a:rPr lang="zh-CN" altLang="zh-CN" dirty="0">
                <a:cs typeface="+mn-cs"/>
              </a:rPr>
              <a:t>系统跟随企业的动态变化的目的。融入了协同技术、</a:t>
            </a:r>
            <a:r>
              <a:rPr lang="en-US" altLang="zh-CN" dirty="0">
                <a:cs typeface="+mn-cs"/>
              </a:rPr>
              <a:t>RFID</a:t>
            </a:r>
            <a:r>
              <a:rPr lang="zh-CN" altLang="zh-CN" dirty="0">
                <a:cs typeface="+mn-cs"/>
              </a:rPr>
              <a:t>技术、移动商务、即时通讯工具等技术，将推动</a:t>
            </a:r>
            <a:r>
              <a:rPr lang="en-US" altLang="zh-CN" dirty="0">
                <a:cs typeface="+mn-cs"/>
              </a:rPr>
              <a:t>ERP</a:t>
            </a:r>
            <a:r>
              <a:rPr lang="zh-CN" altLang="zh-CN" dirty="0">
                <a:cs typeface="+mn-cs"/>
              </a:rPr>
              <a:t>深化应用。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7.1  </a:t>
            </a:r>
            <a:r>
              <a:rPr lang="zh-CN" altLang="zh-CN" b="1" smtClean="0"/>
              <a:t>企业信息化概述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随着计算机网络的飞速发展，人们对整个世界生活的看法发生了很大的变化，数据、信息、知识已经成为了当今社会出现和</a:t>
            </a:r>
            <a:r>
              <a:rPr lang="zh-CN" altLang="zh-CN" dirty="0" smtClean="0">
                <a:cs typeface="+mn-cs"/>
              </a:rPr>
              <a:t>使用频率</a:t>
            </a:r>
            <a:r>
              <a:rPr lang="zh-CN" altLang="zh-CN" dirty="0">
                <a:cs typeface="+mn-cs"/>
              </a:rPr>
              <a:t>相当高的</a:t>
            </a:r>
            <a:r>
              <a:rPr lang="zh-CN" altLang="zh-CN" dirty="0" smtClean="0">
                <a:cs typeface="+mn-cs"/>
              </a:rPr>
              <a:t>词汇</a:t>
            </a:r>
            <a:r>
              <a:rPr lang="zh-CN" altLang="en-US" dirty="0" smtClean="0">
                <a:cs typeface="+mn-cs"/>
              </a:rPr>
              <a:t>。</a:t>
            </a:r>
            <a:endParaRPr lang="en-US" altLang="zh-CN" dirty="0" smtClean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信息一般的定义是：“反映客观世界中各种事物的特征和变化、可以通信的知识。……信息是经过加工处理后并对客观世界产生影响的</a:t>
            </a:r>
            <a:r>
              <a:rPr lang="zh-CN" altLang="zh-CN" dirty="0" smtClean="0">
                <a:cs typeface="+mn-cs"/>
              </a:rPr>
              <a:t>数据</a:t>
            </a:r>
            <a:r>
              <a:rPr lang="zh-CN" altLang="zh-CN" dirty="0">
                <a:cs typeface="+mn-cs"/>
              </a:rPr>
              <a:t>。</a:t>
            </a:r>
            <a:r>
              <a:rPr lang="zh-CN" altLang="zh-CN" dirty="0" smtClean="0">
                <a:cs typeface="+mn-cs"/>
              </a:rPr>
              <a:t>”</a:t>
            </a:r>
            <a:endParaRPr lang="en-US" altLang="zh-CN" dirty="0" smtClean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企业是这个社会中最广泛应用信息、数据的实体，更是主体。那企业是如何来实现信息化的呢？</a:t>
            </a:r>
            <a:endParaRPr lang="zh-CN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7.1.1  </a:t>
            </a:r>
            <a:r>
              <a:rPr lang="zh-CN" altLang="zh-CN" b="1" smtClean="0"/>
              <a:t>企业信息化的定义</a:t>
            </a: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企业信息化</a:t>
            </a:r>
            <a:r>
              <a:rPr lang="en-US" altLang="zh-CN" smtClean="0"/>
              <a:t>(Enterprises informatization) </a:t>
            </a:r>
            <a:r>
              <a:rPr lang="zh-CN" altLang="zh-CN" smtClean="0"/>
              <a:t>，企业信息化实质上是将企业的生产过程、物料移动、事务处理、现金流动、客户交互等业务过程数字化，通过各种信息系统网络加工生成新的信息资源，提供给各层次的人们洞悉、观察各类动态业务中的一切信息，以作出有利于生产要素组合优化的决策，使企业资源合理配置，以使企业能适应瞬息万变的市场经济竞争环境，求得最大的经济效益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cs typeface="+mj-cs"/>
              </a:rPr>
              <a:t>7.1.2  </a:t>
            </a:r>
            <a:r>
              <a:rPr lang="zh-CN" altLang="zh-CN" dirty="0">
                <a:cs typeface="+mj-cs"/>
              </a:rPr>
              <a:t>企业信息化的目的和范围</a:t>
            </a:r>
            <a:endParaRPr lang="zh-CN" altLang="en-US" dirty="0">
              <a:cs typeface="+mj-cs"/>
            </a:endParaRP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企业间的竞争应当包括产品竞争</a:t>
            </a:r>
            <a:r>
              <a:rPr lang="zh-CN" altLang="en-US" smtClean="0"/>
              <a:t>、价格竞争</a:t>
            </a:r>
            <a:r>
              <a:rPr lang="zh-CN" altLang="zh-CN" smtClean="0"/>
              <a:t>、品种竞争、服务竞争</a:t>
            </a:r>
            <a:r>
              <a:rPr lang="zh-CN" altLang="en-US" smtClean="0"/>
              <a:t>、市场竞争</a:t>
            </a:r>
            <a:r>
              <a:rPr lang="zh-CN" altLang="zh-CN" smtClean="0"/>
              <a:t>和信誉竞争等诸多方面。</a:t>
            </a:r>
            <a:endParaRPr lang="en-US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cs typeface="+mj-cs"/>
              </a:rPr>
              <a:t>7.1.3  </a:t>
            </a:r>
            <a:r>
              <a:rPr lang="zh-CN" altLang="zh-CN" dirty="0">
                <a:cs typeface="+mj-cs"/>
              </a:rPr>
              <a:t>企业信息化建设应遵循的原则</a:t>
            </a:r>
            <a:endParaRPr lang="zh-CN" altLang="en-US" dirty="0">
              <a:cs typeface="+mj-cs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zh-CN" smtClean="0"/>
              <a:t>．选准企业信息化突破口</a:t>
            </a:r>
            <a:endParaRPr lang="en-US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．员工培训应在信息化实施前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．企业信息化建设与业务流程重组应互相推进</a:t>
            </a:r>
          </a:p>
          <a:p>
            <a:r>
              <a:rPr lang="en-US" altLang="zh-CN" smtClean="0"/>
              <a:t>4</a:t>
            </a:r>
            <a:r>
              <a:rPr lang="zh-CN" altLang="zh-CN" smtClean="0"/>
              <a:t>．打通人才和网络通道</a:t>
            </a:r>
          </a:p>
          <a:p>
            <a:r>
              <a:rPr lang="en-US" altLang="zh-CN" smtClean="0"/>
              <a:t>5</a:t>
            </a:r>
            <a:r>
              <a:rPr lang="zh-CN" altLang="zh-CN" smtClean="0"/>
              <a:t>．软件的选择至关重要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b="1" dirty="0">
                <a:cs typeface="+mj-cs"/>
              </a:rPr>
              <a:t>7.1.4  </a:t>
            </a:r>
            <a:r>
              <a:rPr lang="zh-CN" altLang="zh-CN" b="1" dirty="0">
                <a:cs typeface="+mj-cs"/>
              </a:rPr>
              <a:t>企业信息化的实施内容及</a:t>
            </a:r>
            <a:r>
              <a:rPr lang="zh-CN" altLang="zh-CN" b="1" dirty="0" smtClean="0">
                <a:cs typeface="+mj-cs"/>
              </a:rPr>
              <a:t>条件</a:t>
            </a:r>
            <a:endParaRPr lang="zh-CN" altLang="en-US" dirty="0"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1</a:t>
            </a:r>
            <a:r>
              <a:rPr lang="zh-CN" altLang="zh-CN" b="1" dirty="0">
                <a:cs typeface="+mn-cs"/>
              </a:rPr>
              <a:t>．建设企业信息化内容 </a:t>
            </a:r>
            <a:endParaRPr lang="zh-CN" altLang="zh-CN" dirty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zh-CN" altLang="zh-CN" dirty="0">
                <a:cs typeface="+mn-cs"/>
              </a:rPr>
              <a:t>对企业信息化内容的认识，许多人认为“购买一些硬件设备、联上网、开发一个应用系统并给以一定的维护就是实现了企业信息化”，这是片面的理解。企业信息化虽然是要应用</a:t>
            </a:r>
            <a:r>
              <a:rPr lang="zh-CN" altLang="zh-CN" dirty="0" smtClean="0">
                <a:cs typeface="+mn-cs"/>
              </a:rPr>
              <a:t>现代信息技术</a:t>
            </a:r>
            <a:r>
              <a:rPr lang="zh-CN" altLang="zh-CN" dirty="0">
                <a:cs typeface="+mn-cs"/>
              </a:rPr>
              <a:t>并贯穿其始终，但</a:t>
            </a:r>
            <a:r>
              <a:rPr lang="zh-CN" altLang="zh-CN" dirty="0" smtClean="0">
                <a:cs typeface="+mn-cs"/>
              </a:rPr>
              <a:t>信息化</a:t>
            </a:r>
            <a:r>
              <a:rPr lang="en-US" altLang="zh-CN" dirty="0" smtClean="0">
                <a:cs typeface="+mn-cs"/>
              </a:rPr>
              <a:t>……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2</a:t>
            </a:r>
            <a:r>
              <a:rPr lang="zh-CN" altLang="zh-CN" b="1" dirty="0">
                <a:cs typeface="+mn-cs"/>
              </a:rPr>
              <a:t>．企业信息化实施条件</a:t>
            </a:r>
            <a:endParaRPr lang="zh-CN" altLang="zh-CN" dirty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3</a:t>
            </a:r>
            <a:r>
              <a:rPr lang="zh-CN" altLang="zh-CN" b="1" dirty="0">
                <a:cs typeface="+mn-cs"/>
              </a:rPr>
              <a:t>．建设领域开展企业信息化需注意的</a:t>
            </a:r>
            <a:r>
              <a:rPr lang="zh-CN" altLang="zh-CN" b="1" dirty="0" smtClean="0">
                <a:cs typeface="+mn-cs"/>
              </a:rPr>
              <a:t>问题</a:t>
            </a:r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lang="zh-CN" altLang="en-US" dirty="0"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7.1.5  </a:t>
            </a:r>
            <a:r>
              <a:rPr lang="zh-CN" altLang="zh-CN" b="1" smtClean="0"/>
              <a:t>企业信息化的意义</a:t>
            </a: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mtClean="0"/>
              <a:t>一、从宏观层面分析企业信息化的意义</a:t>
            </a:r>
          </a:p>
          <a:p>
            <a:r>
              <a:rPr lang="zh-CN" altLang="zh-CN" smtClean="0"/>
              <a:t>二、从微观层面分析企业信息化的意义</a:t>
            </a:r>
            <a:endParaRPr lang="en-US" altLang="zh-CN" smtClean="0"/>
          </a:p>
          <a:p>
            <a:r>
              <a:rPr lang="zh-CN" altLang="zh-CN" smtClean="0"/>
              <a:t>企业信息化的作用和意义为：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）提高管理水平。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2</a:t>
            </a:r>
            <a:r>
              <a:rPr lang="zh-CN" altLang="zh-CN" smtClean="0"/>
              <a:t>）提高决策科学性。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3</a:t>
            </a:r>
            <a:r>
              <a:rPr lang="zh-CN" altLang="zh-CN" smtClean="0"/>
              <a:t>）降低库存投资。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4</a:t>
            </a:r>
            <a:r>
              <a:rPr lang="zh-CN" altLang="zh-CN" smtClean="0"/>
              <a:t>）降低采购成本。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5</a:t>
            </a:r>
            <a:r>
              <a:rPr lang="zh-CN" altLang="zh-CN" smtClean="0"/>
              <a:t>）提高生产率。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6</a:t>
            </a:r>
            <a:r>
              <a:rPr lang="zh-CN" altLang="zh-CN" smtClean="0"/>
              <a:t>）提高客户服务水平。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7</a:t>
            </a:r>
            <a:r>
              <a:rPr lang="zh-CN" altLang="zh-CN" smtClean="0"/>
              <a:t>）增加利润。</a:t>
            </a:r>
          </a:p>
          <a:p>
            <a:r>
              <a:rPr lang="zh-CN" altLang="zh-CN" smtClean="0"/>
              <a:t>（</a:t>
            </a:r>
            <a:r>
              <a:rPr lang="en-US" altLang="zh-CN" smtClean="0"/>
              <a:t>8</a:t>
            </a:r>
            <a:r>
              <a:rPr lang="zh-CN" altLang="zh-CN" smtClean="0"/>
              <a:t>）增强企业竞争力，跟上社会发展，不掉队，不落后。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>
                <a:cs typeface="+mj-cs"/>
              </a:rPr>
              <a:t>7.2</a:t>
            </a:r>
            <a:r>
              <a:rPr lang="zh-CN" altLang="zh-CN" dirty="0">
                <a:cs typeface="+mj-cs"/>
              </a:rPr>
              <a:t>电子商务与企业信息化的关系</a:t>
            </a:r>
            <a:endParaRPr lang="zh-CN" altLang="en-US" dirty="0">
              <a:cs typeface="+mj-cs"/>
            </a:endParaRP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7.2.1  </a:t>
            </a:r>
            <a:r>
              <a:rPr lang="zh-CN" altLang="zh-CN" smtClean="0"/>
              <a:t>电子商务是企业发展中的重要角色</a:t>
            </a:r>
            <a:endParaRPr lang="en-US" altLang="zh-CN" smtClean="0"/>
          </a:p>
          <a:p>
            <a:r>
              <a:rPr lang="en-US" altLang="zh-CN" smtClean="0"/>
              <a:t>7.2.2  </a:t>
            </a:r>
            <a:r>
              <a:rPr lang="zh-CN" altLang="zh-CN" smtClean="0"/>
              <a:t>企业信息化与电子商务相互联系</a:t>
            </a:r>
          </a:p>
          <a:p>
            <a:r>
              <a:rPr lang="en-US" altLang="zh-CN" smtClean="0"/>
              <a:t>7.2.3  </a:t>
            </a:r>
            <a:r>
              <a:rPr lang="zh-CN" altLang="zh-CN" smtClean="0"/>
              <a:t>企业信息化建设适应电子商务需求的策略</a:t>
            </a:r>
          </a:p>
          <a:p>
            <a:r>
              <a:rPr lang="en-US" altLang="zh-CN" smtClean="0"/>
              <a:t>7.2.4  </a:t>
            </a:r>
            <a:r>
              <a:rPr lang="zh-CN" altLang="zh-CN" smtClean="0"/>
              <a:t>企业信息化与</a:t>
            </a:r>
            <a:r>
              <a:rPr lang="en-US" altLang="zh-CN" smtClean="0"/>
              <a:t>ERP</a:t>
            </a:r>
            <a:endParaRPr lang="zh-CN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7.3  ERP</a:t>
            </a:r>
            <a:r>
              <a:rPr lang="zh-CN" altLang="zh-CN" b="1" smtClean="0"/>
              <a:t>技术的发展与应用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>
                <a:cs typeface="+mn-cs"/>
              </a:rPr>
              <a:t>ERP</a:t>
            </a:r>
            <a:r>
              <a:rPr lang="zh-CN" altLang="zh-CN" dirty="0">
                <a:cs typeface="+mn-cs"/>
              </a:rPr>
              <a:t>（</a:t>
            </a:r>
            <a:r>
              <a:rPr lang="en-US" altLang="zh-CN" dirty="0">
                <a:cs typeface="+mn-cs"/>
              </a:rPr>
              <a:t>Enterprise Resource Planning </a:t>
            </a:r>
            <a:r>
              <a:rPr lang="zh-CN" altLang="zh-CN" dirty="0">
                <a:cs typeface="+mn-cs"/>
              </a:rPr>
              <a:t>企业资源规划）是由美国加特纳公司（</a:t>
            </a:r>
            <a:r>
              <a:rPr lang="en-US" altLang="zh-CN" dirty="0">
                <a:cs typeface="+mn-cs"/>
              </a:rPr>
              <a:t>Gartner Group Inc.</a:t>
            </a:r>
            <a:r>
              <a:rPr lang="zh-CN" altLang="zh-CN" dirty="0">
                <a:cs typeface="+mn-cs"/>
              </a:rPr>
              <a:t>）在</a:t>
            </a:r>
            <a:r>
              <a:rPr lang="en-US" altLang="zh-CN" dirty="0">
                <a:cs typeface="+mn-cs"/>
              </a:rPr>
              <a:t>90</a:t>
            </a:r>
            <a:r>
              <a:rPr lang="zh-CN" altLang="zh-CN" dirty="0">
                <a:cs typeface="+mn-cs"/>
              </a:rPr>
              <a:t>年代初期首先提出的，当时的解释是根据计算机技术的发展和供需链管理，推论各类</a:t>
            </a:r>
            <a:r>
              <a:rPr lang="en-US" altLang="zh-CN" dirty="0" err="1">
                <a:cs typeface="+mn-cs"/>
                <a:hlinkClick r:id="rId2" tooltip="zhizaoye,制造业管理"/>
              </a:rPr>
              <a:t>制造业</a:t>
            </a:r>
            <a:r>
              <a:rPr lang="zh-CN" altLang="zh-CN" dirty="0">
                <a:cs typeface="+mn-cs"/>
              </a:rPr>
              <a:t>在信息时代管理信息系统的发展趋势和变革</a:t>
            </a:r>
            <a:r>
              <a:rPr lang="zh-CN" altLang="zh-CN" dirty="0" smtClean="0">
                <a:cs typeface="+mn-cs"/>
              </a:rPr>
              <a:t>。</a:t>
            </a:r>
            <a:endParaRPr lang="en-US" altLang="zh-CN" dirty="0" smtClean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7.3.1</a:t>
            </a:r>
            <a:r>
              <a:rPr lang="zh-CN" altLang="zh-CN" b="1" dirty="0">
                <a:cs typeface="+mn-cs"/>
              </a:rPr>
              <a:t>　</a:t>
            </a:r>
            <a:r>
              <a:rPr lang="en-US" altLang="zh-CN" b="1" dirty="0">
                <a:cs typeface="+mn-cs"/>
              </a:rPr>
              <a:t>ERP</a:t>
            </a:r>
            <a:r>
              <a:rPr lang="zh-CN" altLang="zh-CN" b="1" dirty="0">
                <a:cs typeface="+mn-cs"/>
              </a:rPr>
              <a:t>引入面向服务架构（</a:t>
            </a:r>
            <a:r>
              <a:rPr lang="en-US" altLang="zh-CN" b="1" dirty="0">
                <a:cs typeface="+mn-cs"/>
              </a:rPr>
              <a:t>SOA</a:t>
            </a:r>
            <a:r>
              <a:rPr lang="zh-CN" altLang="zh-CN" b="1" dirty="0">
                <a:cs typeface="+mn-cs"/>
              </a:rPr>
              <a:t>）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7.3.2</a:t>
            </a:r>
            <a:r>
              <a:rPr lang="zh-CN" altLang="zh-CN" b="1" dirty="0">
                <a:cs typeface="+mn-cs"/>
              </a:rPr>
              <a:t>　与其它信息系统的集成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1</a:t>
            </a:r>
            <a:r>
              <a:rPr lang="en-US" altLang="zh-CN" dirty="0">
                <a:cs typeface="+mn-cs"/>
              </a:rPr>
              <a:t>. ERP</a:t>
            </a:r>
            <a:r>
              <a:rPr lang="zh-CN" altLang="zh-CN" dirty="0">
                <a:cs typeface="+mn-cs"/>
              </a:rPr>
              <a:t>与客户关系管理的进一步整合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2</a:t>
            </a:r>
            <a:r>
              <a:rPr lang="en-US" altLang="zh-CN" dirty="0">
                <a:cs typeface="+mn-cs"/>
              </a:rPr>
              <a:t>.  ERP</a:t>
            </a:r>
            <a:r>
              <a:rPr lang="zh-CN" altLang="zh-CN" dirty="0">
                <a:cs typeface="+mn-cs"/>
              </a:rPr>
              <a:t>与电子商务、供应链</a:t>
            </a:r>
            <a:r>
              <a:rPr lang="en-US" altLang="zh-CN" dirty="0">
                <a:cs typeface="+mn-cs"/>
              </a:rPr>
              <a:t>SCM</a:t>
            </a:r>
            <a:r>
              <a:rPr lang="zh-CN" altLang="zh-CN" dirty="0">
                <a:cs typeface="+mn-cs"/>
              </a:rPr>
              <a:t>、协同商务的进一步整合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3</a:t>
            </a:r>
            <a:r>
              <a:rPr lang="en-US" altLang="zh-CN" dirty="0">
                <a:cs typeface="+mn-cs"/>
              </a:rPr>
              <a:t>. ERP</a:t>
            </a:r>
            <a:r>
              <a:rPr lang="zh-CN" altLang="zh-CN" dirty="0">
                <a:cs typeface="+mn-cs"/>
              </a:rPr>
              <a:t>与产品数据管理的</a:t>
            </a:r>
            <a:r>
              <a:rPr lang="zh-CN" altLang="zh-CN" dirty="0" smtClean="0">
                <a:cs typeface="+mn-cs"/>
              </a:rPr>
              <a:t>整合</a:t>
            </a:r>
            <a:endParaRPr lang="en-US" altLang="zh-CN" dirty="0" smtClean="0">
              <a:cs typeface="+mn-cs"/>
            </a:endParaRP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4</a:t>
            </a:r>
            <a:r>
              <a:rPr lang="en-US" altLang="zh-CN" dirty="0">
                <a:cs typeface="+mn-cs"/>
              </a:rPr>
              <a:t>. ERP</a:t>
            </a:r>
            <a:r>
              <a:rPr lang="zh-CN" altLang="zh-CN" dirty="0">
                <a:cs typeface="+mn-cs"/>
              </a:rPr>
              <a:t>与制造执行系统的整合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5</a:t>
            </a:r>
            <a:r>
              <a:rPr lang="en-US" altLang="zh-CN" dirty="0">
                <a:cs typeface="+mn-cs"/>
              </a:rPr>
              <a:t>.  ERP</a:t>
            </a:r>
            <a:r>
              <a:rPr lang="zh-CN" altLang="zh-CN" dirty="0">
                <a:cs typeface="+mn-cs"/>
              </a:rPr>
              <a:t>与工作流管理系统的进一步整合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dirty="0" smtClean="0">
                <a:cs typeface="+mn-cs"/>
              </a:rPr>
              <a:t>  6</a:t>
            </a:r>
            <a:r>
              <a:rPr lang="en-US" altLang="zh-CN" dirty="0">
                <a:cs typeface="+mn-cs"/>
              </a:rPr>
              <a:t>.  ERP</a:t>
            </a:r>
            <a:r>
              <a:rPr lang="zh-CN" altLang="zh-CN" dirty="0">
                <a:cs typeface="+mn-cs"/>
              </a:rPr>
              <a:t>与企业知识门户进一步整合</a:t>
            </a:r>
          </a:p>
          <a:p>
            <a:pPr indent="-274320" fontAlgn="auto">
              <a:spcAft>
                <a:spcPts val="0"/>
              </a:spcAft>
              <a:defRPr/>
            </a:pPr>
            <a:r>
              <a:rPr lang="en-US" altLang="zh-CN" b="1" dirty="0">
                <a:cs typeface="+mn-cs"/>
              </a:rPr>
              <a:t>7.3.3</a:t>
            </a:r>
            <a:r>
              <a:rPr lang="zh-CN" altLang="zh-CN" b="1" dirty="0">
                <a:cs typeface="+mn-cs"/>
              </a:rPr>
              <a:t>　完善</a:t>
            </a:r>
            <a:r>
              <a:rPr lang="en-US" altLang="zh-CN" b="1" dirty="0">
                <a:cs typeface="+mn-cs"/>
              </a:rPr>
              <a:t>ERP</a:t>
            </a:r>
            <a:r>
              <a:rPr lang="zh-CN" altLang="zh-CN" b="1" dirty="0">
                <a:cs typeface="+mn-cs"/>
              </a:rPr>
              <a:t>功能</a:t>
            </a:r>
            <a:endParaRPr lang="zh-CN" altLang="en-US" b="1" dirty="0"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38</TotalTime>
  <Words>1636</Words>
  <Application>Microsoft Office PowerPoint</Application>
  <PresentationFormat>全屏显示(4:3)</PresentationFormat>
  <Paragraphs>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Century Gothic</vt:lpstr>
      <vt:lpstr>幼圆</vt:lpstr>
      <vt:lpstr>Arial</vt:lpstr>
      <vt:lpstr>Wingdings 2</vt:lpstr>
      <vt:lpstr>Calibri</vt:lpstr>
      <vt:lpstr>宋体</vt:lpstr>
      <vt:lpstr>奥斯汀</vt:lpstr>
      <vt:lpstr>奥斯汀</vt:lpstr>
      <vt:lpstr>奥斯汀</vt:lpstr>
      <vt:lpstr>奥斯汀</vt:lpstr>
      <vt:lpstr>第7章  企业信息化     与相关技术</vt:lpstr>
      <vt:lpstr>7.1  企业信息化概述</vt:lpstr>
      <vt:lpstr>7.1.1  企业信息化的定义</vt:lpstr>
      <vt:lpstr>7.1.2  企业信息化的目的和范围</vt:lpstr>
      <vt:lpstr>7.1.3  企业信息化建设应遵循的原则</vt:lpstr>
      <vt:lpstr>7.1.4  企业信息化的实施内容及条件</vt:lpstr>
      <vt:lpstr>7.1.5  企业信息化的意义</vt:lpstr>
      <vt:lpstr>7.2电子商务与企业信息化的关系</vt:lpstr>
      <vt:lpstr>7.3  ERP技术的发展与应用</vt:lpstr>
      <vt:lpstr>7.4客户关系管理（CRM）</vt:lpstr>
      <vt:lpstr>7.4.1　CRM概念</vt:lpstr>
      <vt:lpstr>7.4.2　CRM的三种管理模式</vt:lpstr>
      <vt:lpstr>7.4.3　CRM实施的方向定位</vt:lpstr>
      <vt:lpstr>案例分析</vt:lpstr>
      <vt:lpstr>本章小结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 企业信息化与相关技术</dc:title>
  <dc:creator>MC SYSTEM</dc:creator>
  <cp:lastModifiedBy>user</cp:lastModifiedBy>
  <cp:revision>5</cp:revision>
  <dcterms:created xsi:type="dcterms:W3CDTF">2011-09-19T02:38:50Z</dcterms:created>
  <dcterms:modified xsi:type="dcterms:W3CDTF">2011-09-20T07:49:20Z</dcterms:modified>
</cp:coreProperties>
</file>