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8" r:id="rId1"/>
  </p:sldMasterIdLst>
  <p:notesMasterIdLst>
    <p:notesMasterId r:id="rId26"/>
  </p:notesMasterIdLst>
  <p:sldIdLst>
    <p:sldId id="256" r:id="rId2"/>
    <p:sldId id="257" r:id="rId3"/>
    <p:sldId id="259" r:id="rId4"/>
    <p:sldId id="260" r:id="rId5"/>
    <p:sldId id="258" r:id="rId6"/>
    <p:sldId id="316" r:id="rId7"/>
    <p:sldId id="317" r:id="rId8"/>
    <p:sldId id="318" r:id="rId9"/>
    <p:sldId id="319" r:id="rId10"/>
    <p:sldId id="320" r:id="rId11"/>
    <p:sldId id="321" r:id="rId12"/>
    <p:sldId id="322" r:id="rId13"/>
    <p:sldId id="323" r:id="rId14"/>
    <p:sldId id="324" r:id="rId15"/>
    <p:sldId id="325" r:id="rId16"/>
    <p:sldId id="326" r:id="rId17"/>
    <p:sldId id="327" r:id="rId18"/>
    <p:sldId id="328" r:id="rId19"/>
    <p:sldId id="329" r:id="rId20"/>
    <p:sldId id="330" r:id="rId21"/>
    <p:sldId id="331" r:id="rId22"/>
    <p:sldId id="332" r:id="rId23"/>
    <p:sldId id="315" r:id="rId24"/>
    <p:sldId id="334" r:id="rId2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7" d="100"/>
          <a:sy n="67" d="100"/>
        </p:scale>
        <p:origin x="-1218" y="-10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6ACA1FA-30FB-47E9-8C10-7298A9DAF803}" type="datetimeFigureOut">
              <a:rPr lang="zh-CN" altLang="en-US" smtClean="0"/>
              <a:t>2015/5/25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6610911-CD3E-4F73-A26F-1FFD826539EA}" type="slidenum">
              <a:rPr lang="zh-CN" altLang="en-US" smtClean="0"/>
              <a:t>‹#›</a:t>
            </a:fld>
            <a:endParaRPr lang="zh-CN" altLang="en-US"/>
          </a:p>
        </p:txBody>
      </p:sp>
    </p:spTree>
    <p:extLst>
      <p:ext uri="{BB962C8B-B14F-4D97-AF65-F5344CB8AC3E}">
        <p14:creationId xmlns:p14="http://schemas.microsoft.com/office/powerpoint/2010/main" val="1675198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3" name="矩形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矩形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矩形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矩形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7" name="矩形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0" name="圆角矩形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1" name="圆角矩形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7" name="矩形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0" name="矩形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1" name="矩形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矩形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8" name="标题 7"/>
          <p:cNvSpPr>
            <a:spLocks noGrp="1"/>
          </p:cNvSpPr>
          <p:nvPr>
            <p:ph type="ctrTitle"/>
          </p:nvPr>
        </p:nvSpPr>
        <p:spPr>
          <a:xfrm>
            <a:off x="457200" y="2217927"/>
            <a:ext cx="8458200" cy="1470025"/>
          </a:xfrm>
        </p:spPr>
        <p:txBody>
          <a:bodyPr anchor="b"/>
          <a:lstStyle>
            <a:lvl1pPr>
              <a:defRPr sz="4400">
                <a:solidFill>
                  <a:schemeClr val="bg1"/>
                </a:solidFill>
              </a:defRPr>
            </a:lvl1pPr>
          </a:lstStyle>
          <a:p>
            <a:r>
              <a:rPr kumimoji="0" lang="zh-CN" altLang="en-US" smtClean="0"/>
              <a:t>单击此处编辑母版标题样式</a:t>
            </a:r>
            <a:endParaRPr kumimoji="0" lang="en-US"/>
          </a:p>
        </p:txBody>
      </p:sp>
      <p:sp>
        <p:nvSpPr>
          <p:cNvPr id="9" name="副标题 8"/>
          <p:cNvSpPr>
            <a:spLocks noGrp="1"/>
          </p:cNvSpPr>
          <p:nvPr>
            <p:ph type="subTitle" idx="1"/>
          </p:nvPr>
        </p:nvSpPr>
        <p:spPr>
          <a:xfrm>
            <a:off x="457200" y="3926064"/>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28" name="日期占位符 27"/>
          <p:cNvSpPr>
            <a:spLocks noGrp="1"/>
          </p:cNvSpPr>
          <p:nvPr>
            <p:ph type="dt" sz="half" idx="10"/>
          </p:nvPr>
        </p:nvSpPr>
        <p:spPr>
          <a:xfrm>
            <a:off x="6705600" y="4206240"/>
            <a:ext cx="960120" cy="457200"/>
          </a:xfrm>
        </p:spPr>
        <p:txBody>
          <a:bodyPr/>
          <a:lstStyle/>
          <a:p>
            <a:fld id="{530820CF-B880-4189-942D-D702A7CBA730}" type="datetimeFigureOut">
              <a:rPr lang="zh-CN" altLang="en-US" smtClean="0"/>
              <a:t>2015/5/25</a:t>
            </a:fld>
            <a:endParaRPr lang="zh-CN" altLang="en-US"/>
          </a:p>
        </p:txBody>
      </p:sp>
      <p:sp>
        <p:nvSpPr>
          <p:cNvPr id="17" name="页脚占位符 16"/>
          <p:cNvSpPr>
            <a:spLocks noGrp="1"/>
          </p:cNvSpPr>
          <p:nvPr>
            <p:ph type="ftr" sz="quarter" idx="11"/>
          </p:nvPr>
        </p:nvSpPr>
        <p:spPr>
          <a:xfrm>
            <a:off x="5410200" y="4205288"/>
            <a:ext cx="1295400" cy="457200"/>
          </a:xfrm>
        </p:spPr>
        <p:txBody>
          <a:bodyPr/>
          <a:lstStyle/>
          <a:p>
            <a:endParaRPr lang="zh-CN" altLang="en-US"/>
          </a:p>
        </p:txBody>
      </p:sp>
      <p:sp>
        <p:nvSpPr>
          <p:cNvPr id="29" name="灯片编号占位符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81800" y="1143000"/>
            <a:ext cx="1905000" cy="5486400"/>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1143000"/>
            <a:ext cx="6248400" cy="5486400"/>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476672"/>
            <a:ext cx="8229600" cy="1066800"/>
          </a:xfrm>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a:xfrm>
            <a:off x="457200" y="1556792"/>
            <a:ext cx="8229600" cy="4824536"/>
          </a:xfrm>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2015/5/25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2015/5/25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381000" y="1143000"/>
            <a:ext cx="8382000" cy="1069848"/>
          </a:xfrm>
        </p:spPr>
        <p:txBody>
          <a:bodyPr anchor="ctr"/>
          <a:lstStyle>
            <a:lvl1pPr>
              <a:defRPr sz="4000" b="0" i="0" cap="none" baseline="0"/>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26" name="日期占位符 25"/>
          <p:cNvSpPr>
            <a:spLocks noGrp="1"/>
          </p:cNvSpPr>
          <p:nvPr>
            <p:ph type="dt" sz="half" idx="10"/>
          </p:nvPr>
        </p:nvSpPr>
        <p:spPr/>
        <p:txBody>
          <a:bodyPr rtlCol="0"/>
          <a:lstStyle/>
          <a:p>
            <a:fld id="{530820CF-B880-4189-942D-D702A7CBA730}" type="datetimeFigureOut">
              <a:rPr lang="zh-CN" altLang="en-US" smtClean="0"/>
              <a:t>2015/5/25</a:t>
            </a:fld>
            <a:endParaRPr lang="zh-CN" altLang="en-US"/>
          </a:p>
        </p:txBody>
      </p:sp>
      <p:sp>
        <p:nvSpPr>
          <p:cNvPr id="27" name="灯片编号占位符 26"/>
          <p:cNvSpPr>
            <a:spLocks noGrp="1"/>
          </p:cNvSpPr>
          <p:nvPr>
            <p:ph type="sldNum" sz="quarter" idx="11"/>
          </p:nvPr>
        </p:nvSpPr>
        <p:spPr/>
        <p:txBody>
          <a:bodyPr rtlCol="0"/>
          <a:lstStyle/>
          <a:p>
            <a:fld id="{0C913308-F349-4B6D-A68A-DD1791B4A57B}" type="slidenum">
              <a:rPr lang="zh-CN" altLang="en-US" smtClean="0"/>
              <a:t>‹#›</a:t>
            </a:fld>
            <a:endParaRPr lang="zh-CN" altLang="en-US"/>
          </a:p>
        </p:txBody>
      </p:sp>
      <p:sp>
        <p:nvSpPr>
          <p:cNvPr id="28" name="页脚占位符 27"/>
          <p:cNvSpPr>
            <a:spLocks noGrp="1"/>
          </p:cNvSpPr>
          <p:nvPr>
            <p:ph type="ftr" sz="quarter" idx="12"/>
          </p:nvPr>
        </p:nvSpPr>
        <p:spPr/>
        <p:txBody>
          <a:bodyPr rtlCol="0"/>
          <a:lstStyle/>
          <a:p>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a:xfrm>
            <a:off x="6583680" y="612648"/>
            <a:ext cx="957264" cy="457200"/>
          </a:xfrm>
        </p:spPr>
        <p:txBody>
          <a:bodyPr/>
          <a:lstStyle/>
          <a:p>
            <a:fld id="{530820CF-B880-4189-942D-D702A7CBA730}" type="datetimeFigureOut">
              <a:rPr lang="zh-CN" altLang="en-US" smtClean="0"/>
              <a:t>2015/5/25</a:t>
            </a:fld>
            <a:endParaRPr lang="zh-CN" altLang="en-US"/>
          </a:p>
        </p:txBody>
      </p:sp>
      <p:sp>
        <p:nvSpPr>
          <p:cNvPr id="4" name="页脚占位符 3"/>
          <p:cNvSpPr>
            <a:spLocks noGrp="1"/>
          </p:cNvSpPr>
          <p:nvPr>
            <p:ph type="ftr" sz="quarter" idx="11"/>
          </p:nvPr>
        </p:nvSpPr>
        <p:spPr>
          <a:xfrm>
            <a:off x="5257800" y="612648"/>
            <a:ext cx="1325880" cy="457200"/>
          </a:xfrm>
        </p:spPr>
        <p:txBody>
          <a:bodyPr/>
          <a:lstStyle/>
          <a:p>
            <a:endParaRPr lang="zh-CN" altLang="en-US"/>
          </a:p>
        </p:txBody>
      </p:sp>
      <p:sp>
        <p:nvSpPr>
          <p:cNvPr id="5" name="灯片编号占位符 4"/>
          <p:cNvSpPr>
            <a:spLocks noGrp="1"/>
          </p:cNvSpPr>
          <p:nvPr>
            <p:ph type="sldNum" sz="quarter" idx="12"/>
          </p:nvPr>
        </p:nvSpPr>
        <p:spPr>
          <a:xfrm>
            <a:off x="8174736" y="2272"/>
            <a:ext cx="762000" cy="365760"/>
          </a:xfrm>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2015/5/25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5353496" y="1101970"/>
            <a:ext cx="3383280" cy="877824"/>
          </a:xfrm>
        </p:spPr>
        <p:txBody>
          <a:bodyPr anchor="b"/>
          <a:lstStyle>
            <a:lvl1pPr algn="l">
              <a:buNone/>
              <a:defRPr sz="1800" b="1"/>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2015/5/25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zh-CN" altLang="en-US" smtClean="0"/>
              <a:t>单击此处编辑母版标题样式</a:t>
            </a:r>
            <a:endParaRPr kumimoji="0" lang="en-US"/>
          </a:p>
        </p:txBody>
      </p:sp>
      <p:sp>
        <p:nvSpPr>
          <p:cNvPr id="3" name="图片占位符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zh-CN" altLang="en-US" smtClean="0"/>
              <a:t>单击图标添加图片</a:t>
            </a:r>
            <a:endParaRPr kumimoji="0" lang="en-US" dirty="0"/>
          </a:p>
        </p:txBody>
      </p:sp>
      <p:sp>
        <p:nvSpPr>
          <p:cNvPr id="4" name="文本占位符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2015/5/25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矩形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矩形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0" name="矩形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1" name="矩形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2" name="矩形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3" name="圆角矩形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useBgFill="1">
        <p:nvSpPr>
          <p:cNvPr id="34" name="圆角矩形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5" name="矩形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矩形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矩形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8" name="矩形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9" name="矩形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40" name="矩形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标题占位符 21"/>
          <p:cNvSpPr>
            <a:spLocks noGrp="1"/>
          </p:cNvSpPr>
          <p:nvPr>
            <p:ph type="title"/>
          </p:nvPr>
        </p:nvSpPr>
        <p:spPr>
          <a:xfrm>
            <a:off x="457200" y="1143000"/>
            <a:ext cx="8229600" cy="1066800"/>
          </a:xfrm>
          <a:prstGeom prst="rect">
            <a:avLst/>
          </a:prstGeom>
        </p:spPr>
        <p:txBody>
          <a:bodyPr vert="horz" anchor="ctr">
            <a:normAutofit/>
          </a:bodyPr>
          <a:lstStyle/>
          <a:p>
            <a:r>
              <a:rPr kumimoji="0" lang="zh-CN" altLang="en-US" smtClean="0"/>
              <a:t>单击此处编辑母版标题样式</a:t>
            </a:r>
            <a:endParaRPr kumimoji="0" lang="en-US"/>
          </a:p>
        </p:txBody>
      </p:sp>
      <p:sp>
        <p:nvSpPr>
          <p:cNvPr id="13" name="文本占位符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4" name="日期占位符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30820CF-B880-4189-942D-D702A7CBA730}" type="datetimeFigureOut">
              <a:rPr lang="zh-CN" altLang="en-US" smtClean="0"/>
              <a:t>2015/5/25</a:t>
            </a:fld>
            <a:endParaRPr lang="zh-CN" altLang="en-US"/>
          </a:p>
        </p:txBody>
      </p:sp>
      <p:sp>
        <p:nvSpPr>
          <p:cNvPr id="3" name="页脚占位符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zh-CN" altLang="en-US"/>
          </a:p>
        </p:txBody>
      </p:sp>
      <p:sp>
        <p:nvSpPr>
          <p:cNvPr id="23" name="灯片编号占位符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57200" y="2276872"/>
            <a:ext cx="8458200" cy="1470025"/>
          </a:xfrm>
        </p:spPr>
        <p:txBody>
          <a:bodyPr>
            <a:normAutofit/>
          </a:bodyPr>
          <a:lstStyle/>
          <a:p>
            <a:r>
              <a:rPr lang="en-US" altLang="zh-CN" sz="5000" b="1" dirty="0" smtClean="0"/>
              <a:t>Java</a:t>
            </a:r>
            <a:r>
              <a:rPr lang="zh-CN" altLang="en-US" sz="5000" b="1" smtClean="0"/>
              <a:t>高级程序设计</a:t>
            </a:r>
            <a:endParaRPr lang="zh-CN" altLang="en-US" sz="5000" b="1"/>
          </a:p>
        </p:txBody>
      </p:sp>
      <p:sp>
        <p:nvSpPr>
          <p:cNvPr id="3" name="副标题 2"/>
          <p:cNvSpPr>
            <a:spLocks noGrp="1"/>
          </p:cNvSpPr>
          <p:nvPr>
            <p:ph type="subTitle" idx="1"/>
          </p:nvPr>
        </p:nvSpPr>
        <p:spPr>
          <a:xfrm>
            <a:off x="457200" y="4052664"/>
            <a:ext cx="4953000" cy="1752600"/>
          </a:xfrm>
        </p:spPr>
        <p:txBody>
          <a:bodyPr>
            <a:normAutofit/>
          </a:bodyPr>
          <a:lstStyle/>
          <a:p>
            <a:r>
              <a:rPr lang="zh-CN" altLang="en-US" sz="3200" b="1"/>
              <a:t>第</a:t>
            </a:r>
            <a:r>
              <a:rPr lang="en-US" altLang="zh-CN" sz="3200" b="1"/>
              <a:t>6</a:t>
            </a:r>
            <a:r>
              <a:rPr lang="zh-CN" altLang="en-US" sz="3200" b="1"/>
              <a:t>章 </a:t>
            </a:r>
            <a:r>
              <a:rPr lang="en-US" altLang="zh-CN" sz="3200" b="1"/>
              <a:t>JDBC</a:t>
            </a:r>
            <a:r>
              <a:rPr lang="zh-CN" altLang="en-US" sz="3200" b="1"/>
              <a:t>数据库编程</a:t>
            </a:r>
            <a:endParaRPr lang="zh-CN" altLang="en-US" sz="3200" b="1"/>
          </a:p>
        </p:txBody>
      </p:sp>
    </p:spTree>
    <p:extLst>
      <p:ext uri="{BB962C8B-B14F-4D97-AF65-F5344CB8AC3E}">
        <p14:creationId xmlns:p14="http://schemas.microsoft.com/office/powerpoint/2010/main" val="16324007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三、连接</a:t>
            </a:r>
            <a:r>
              <a:rPr lang="en-US" altLang="zh-CN" b="1"/>
              <a:t>MySQL</a:t>
            </a:r>
            <a:r>
              <a:rPr lang="zh-CN" altLang="zh-CN" b="1" smtClean="0"/>
              <a:t>数据库</a:t>
            </a:r>
            <a:endParaRPr lang="en-US" altLang="zh-CN" b="1" smtClean="0"/>
          </a:p>
          <a:p>
            <a:pPr marL="109728" indent="0">
              <a:buNone/>
            </a:pPr>
            <a:endParaRPr lang="en-US" altLang="zh-CN" b="1"/>
          </a:p>
          <a:p>
            <a:pPr marL="109728" indent="0">
              <a:lnSpc>
                <a:spcPct val="200000"/>
              </a:lnSpc>
              <a:buNone/>
            </a:pPr>
            <a:r>
              <a:rPr lang="zh-CN" altLang="zh-CN" sz="2400"/>
              <a:t>获取数据库连接时包含两个步骤：</a:t>
            </a:r>
          </a:p>
          <a:p>
            <a:pPr marL="109728" indent="0">
              <a:lnSpc>
                <a:spcPct val="200000"/>
              </a:lnSpc>
              <a:buNone/>
            </a:pPr>
            <a:r>
              <a:rPr lang="zh-CN" altLang="zh-CN" sz="2400" smtClean="0"/>
              <a:t>（</a:t>
            </a:r>
            <a:r>
              <a:rPr lang="en-US" altLang="zh-CN" sz="2400"/>
              <a:t>1</a:t>
            </a:r>
            <a:r>
              <a:rPr lang="zh-CN" altLang="zh-CN" sz="2400"/>
              <a:t>）注册数据库驱动程序，或称作加载</a:t>
            </a:r>
            <a:r>
              <a:rPr lang="zh-CN" altLang="zh-CN" sz="2400"/>
              <a:t>驱动程序</a:t>
            </a:r>
            <a:r>
              <a:rPr lang="zh-CN" altLang="zh-CN" sz="2400" smtClean="0"/>
              <a:t>。</a:t>
            </a:r>
            <a:endParaRPr lang="en-US" altLang="zh-CN" sz="2400" smtClean="0"/>
          </a:p>
          <a:p>
            <a:pPr marL="109728" indent="0">
              <a:lnSpc>
                <a:spcPct val="200000"/>
              </a:lnSpc>
              <a:buNone/>
            </a:pPr>
            <a:r>
              <a:rPr lang="zh-CN" altLang="zh-CN" sz="2400" smtClean="0"/>
              <a:t>（</a:t>
            </a:r>
            <a:r>
              <a:rPr lang="en-US" altLang="zh-CN" sz="2400"/>
              <a:t>2</a:t>
            </a:r>
            <a:r>
              <a:rPr lang="zh-CN" altLang="zh-CN" sz="2400"/>
              <a:t>）获取数据库连接</a:t>
            </a:r>
            <a:r>
              <a:rPr lang="zh-CN" altLang="zh-CN" sz="2400"/>
              <a:t>对象</a:t>
            </a:r>
            <a:r>
              <a:rPr lang="zh-CN" altLang="zh-CN" sz="2400" smtClean="0"/>
              <a:t>。使用</a:t>
            </a:r>
            <a:r>
              <a:rPr lang="en-US" altLang="zh-CN" sz="2400"/>
              <a:t>java.sql. DriverManager</a:t>
            </a:r>
            <a:r>
              <a:rPr lang="zh-CN" altLang="zh-CN" sz="2400"/>
              <a:t>类的</a:t>
            </a:r>
            <a:r>
              <a:rPr lang="en-US" altLang="zh-CN" sz="2400"/>
              <a:t>getConnection()</a:t>
            </a:r>
            <a:r>
              <a:rPr lang="zh-CN" altLang="zh-CN" sz="2400"/>
              <a:t>方法可以返回数据库连接对象。</a:t>
            </a:r>
          </a:p>
          <a:p>
            <a:pPr marL="109728" indent="0">
              <a:buNone/>
            </a:pPr>
            <a:endParaRPr lang="zh-CN" altLang="zh-CN" b="1"/>
          </a:p>
          <a:p>
            <a:endParaRPr lang="zh-CN" altLang="en-US"/>
          </a:p>
        </p:txBody>
      </p:sp>
    </p:spTree>
    <p:extLst>
      <p:ext uri="{BB962C8B-B14F-4D97-AF65-F5344CB8AC3E}">
        <p14:creationId xmlns:p14="http://schemas.microsoft.com/office/powerpoint/2010/main" val="34530660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6.2	JDBC</a:t>
            </a:r>
            <a:r>
              <a:rPr lang="zh-CN" altLang="zh-CN" b="1"/>
              <a:t>基本操作</a:t>
            </a:r>
            <a:r>
              <a:rPr lang="zh-CN" altLang="zh-CN" b="1"/>
              <a:t>：</a:t>
            </a:r>
            <a:r>
              <a:rPr lang="en-US" altLang="zh-CN" b="1" smtClean="0"/>
              <a:t>CRUD</a:t>
            </a:r>
            <a:endParaRPr lang="zh-CN" altLang="en-US"/>
          </a:p>
        </p:txBody>
      </p:sp>
      <p:sp>
        <p:nvSpPr>
          <p:cNvPr id="3" name="内容占位符 2"/>
          <p:cNvSpPr>
            <a:spLocks noGrp="1"/>
          </p:cNvSpPr>
          <p:nvPr>
            <p:ph idx="1"/>
          </p:nvPr>
        </p:nvSpPr>
        <p:spPr/>
        <p:txBody>
          <a:bodyPr>
            <a:normAutofit lnSpcReduction="10000"/>
          </a:bodyPr>
          <a:lstStyle/>
          <a:p>
            <a:pPr>
              <a:lnSpc>
                <a:spcPct val="200000"/>
              </a:lnSpc>
            </a:pPr>
            <a:r>
              <a:rPr lang="en-US" altLang="zh-CN" sz="2200" smtClean="0"/>
              <a:t>Java</a:t>
            </a:r>
            <a:r>
              <a:rPr lang="zh-CN" altLang="zh-CN" sz="2200"/>
              <a:t>程序操作数据库主要涉及到三个接口及其方法：</a:t>
            </a:r>
          </a:p>
          <a:p>
            <a:pPr lvl="1">
              <a:lnSpc>
                <a:spcPct val="200000"/>
              </a:lnSpc>
            </a:pPr>
            <a:r>
              <a:rPr lang="en-US" altLang="zh-CN" sz="2200"/>
              <a:t>java.sql.Connection</a:t>
            </a:r>
            <a:r>
              <a:rPr lang="zh-CN" altLang="zh-CN" sz="2200"/>
              <a:t>接口，数据库连接对象就是该类型的对象；</a:t>
            </a:r>
          </a:p>
          <a:p>
            <a:pPr lvl="1">
              <a:lnSpc>
                <a:spcPct val="200000"/>
              </a:lnSpc>
            </a:pPr>
            <a:r>
              <a:rPr lang="en-US" altLang="zh-CN" sz="2200"/>
              <a:t>java.sql.Statement</a:t>
            </a:r>
            <a:r>
              <a:rPr lang="zh-CN" altLang="zh-CN" sz="2200"/>
              <a:t>接口及其子接口</a:t>
            </a:r>
            <a:r>
              <a:rPr lang="en-US" altLang="zh-CN" sz="2200"/>
              <a:t>PreparedStatement</a:t>
            </a:r>
            <a:r>
              <a:rPr lang="zh-CN" altLang="zh-CN" sz="2200"/>
              <a:t>，该类型的对象可以将</a:t>
            </a:r>
            <a:r>
              <a:rPr lang="en-US" altLang="zh-CN" sz="2200"/>
              <a:t>SQL</a:t>
            </a:r>
            <a:r>
              <a:rPr lang="zh-CN" altLang="zh-CN" sz="2200"/>
              <a:t>语句发送至数据库并令其执行；</a:t>
            </a:r>
          </a:p>
          <a:p>
            <a:pPr lvl="1">
              <a:lnSpc>
                <a:spcPct val="200000"/>
              </a:lnSpc>
            </a:pPr>
            <a:r>
              <a:rPr lang="en-US" altLang="zh-CN" sz="2200"/>
              <a:t>java.sql.ResultSet</a:t>
            </a:r>
            <a:r>
              <a:rPr lang="zh-CN" altLang="zh-CN" sz="2200"/>
              <a:t>接口，数据库做</a:t>
            </a:r>
            <a:r>
              <a:rPr lang="en-US" altLang="zh-CN" sz="2200"/>
              <a:t>SELECT</a:t>
            </a:r>
            <a:r>
              <a:rPr lang="zh-CN" altLang="zh-CN" sz="2200"/>
              <a:t>查询操作的结果是该类型的</a:t>
            </a:r>
            <a:r>
              <a:rPr lang="zh-CN" altLang="zh-CN" sz="2200"/>
              <a:t>对象</a:t>
            </a:r>
            <a:r>
              <a:rPr lang="zh-CN" altLang="zh-CN" sz="2200" smtClean="0"/>
              <a:t>。</a:t>
            </a:r>
            <a:endParaRPr lang="zh-CN" altLang="en-US" sz="2200"/>
          </a:p>
        </p:txBody>
      </p:sp>
    </p:spTree>
    <p:extLst>
      <p:ext uri="{BB962C8B-B14F-4D97-AF65-F5344CB8AC3E}">
        <p14:creationId xmlns:p14="http://schemas.microsoft.com/office/powerpoint/2010/main" val="3145486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200000"/>
              </a:lnSpc>
            </a:pPr>
            <a:r>
              <a:rPr lang="zh-CN" altLang="zh-CN"/>
              <a:t>进行</a:t>
            </a:r>
            <a:r>
              <a:rPr lang="zh-CN" altLang="zh-CN"/>
              <a:t>数据库</a:t>
            </a:r>
            <a:r>
              <a:rPr lang="zh-CN" altLang="zh-CN" smtClean="0"/>
              <a:t>编程</a:t>
            </a:r>
            <a:r>
              <a:rPr lang="zh-CN" altLang="en-US" smtClean="0"/>
              <a:t>主要</a:t>
            </a:r>
            <a:r>
              <a:rPr lang="zh-CN" altLang="zh-CN" smtClean="0"/>
              <a:t>遵循</a:t>
            </a:r>
            <a:r>
              <a:rPr lang="zh-CN" altLang="zh-CN"/>
              <a:t>如下几个步骤：</a:t>
            </a:r>
          </a:p>
          <a:p>
            <a:pPr marL="109728" indent="0">
              <a:lnSpc>
                <a:spcPct val="200000"/>
              </a:lnSpc>
              <a:buNone/>
            </a:pPr>
            <a:r>
              <a:rPr lang="zh-CN" altLang="zh-CN"/>
              <a:t>（</a:t>
            </a:r>
            <a:r>
              <a:rPr lang="en-US" altLang="zh-CN"/>
              <a:t>1</a:t>
            </a:r>
            <a:r>
              <a:rPr lang="zh-CN" altLang="zh-CN"/>
              <a:t>）获取数据库连接对象；</a:t>
            </a:r>
          </a:p>
          <a:p>
            <a:pPr marL="109728" indent="0">
              <a:lnSpc>
                <a:spcPct val="200000"/>
              </a:lnSpc>
              <a:buNone/>
            </a:pPr>
            <a:r>
              <a:rPr lang="zh-CN" altLang="zh-CN"/>
              <a:t>（</a:t>
            </a:r>
            <a:r>
              <a:rPr lang="en-US" altLang="zh-CN"/>
              <a:t>2</a:t>
            </a:r>
            <a:r>
              <a:rPr lang="zh-CN" altLang="zh-CN"/>
              <a:t>）基于连接生成</a:t>
            </a:r>
            <a:r>
              <a:rPr lang="en-US" altLang="zh-CN"/>
              <a:t>Statement</a:t>
            </a:r>
            <a:r>
              <a:rPr lang="zh-CN" altLang="zh-CN"/>
              <a:t>语句对象；</a:t>
            </a:r>
          </a:p>
          <a:p>
            <a:pPr marL="109728" indent="0">
              <a:lnSpc>
                <a:spcPct val="200000"/>
              </a:lnSpc>
              <a:buNone/>
            </a:pPr>
            <a:r>
              <a:rPr lang="zh-CN" altLang="zh-CN"/>
              <a:t>（</a:t>
            </a:r>
            <a:r>
              <a:rPr lang="en-US" altLang="zh-CN"/>
              <a:t>3</a:t>
            </a:r>
            <a:r>
              <a:rPr lang="zh-CN" altLang="zh-CN"/>
              <a:t>）发送</a:t>
            </a:r>
            <a:r>
              <a:rPr lang="en-US" altLang="zh-CN"/>
              <a:t>SQL</a:t>
            </a:r>
            <a:r>
              <a:rPr lang="zh-CN" altLang="zh-CN"/>
              <a:t>语句至数据库执行；</a:t>
            </a:r>
          </a:p>
          <a:p>
            <a:pPr marL="109728" indent="0">
              <a:lnSpc>
                <a:spcPct val="200000"/>
              </a:lnSpc>
              <a:buNone/>
            </a:pPr>
            <a:r>
              <a:rPr lang="zh-CN" altLang="zh-CN"/>
              <a:t>（</a:t>
            </a:r>
            <a:r>
              <a:rPr lang="en-US" altLang="zh-CN"/>
              <a:t>4</a:t>
            </a:r>
            <a:r>
              <a:rPr lang="zh-CN" altLang="zh-CN"/>
              <a:t>）处理</a:t>
            </a:r>
            <a:r>
              <a:rPr lang="en-US" altLang="zh-CN"/>
              <a:t>SQL</a:t>
            </a:r>
            <a:r>
              <a:rPr lang="zh-CN" altLang="zh-CN"/>
              <a:t>语句的执行</a:t>
            </a:r>
            <a:r>
              <a:rPr lang="zh-CN" altLang="zh-CN"/>
              <a:t>结果</a:t>
            </a:r>
            <a:r>
              <a:rPr lang="zh-CN" altLang="zh-CN" smtClean="0"/>
              <a:t>。</a:t>
            </a:r>
            <a:endParaRPr lang="zh-CN" altLang="en-US"/>
          </a:p>
        </p:txBody>
      </p:sp>
    </p:spTree>
    <p:extLst>
      <p:ext uri="{BB962C8B-B14F-4D97-AF65-F5344CB8AC3E}">
        <p14:creationId xmlns:p14="http://schemas.microsoft.com/office/powerpoint/2010/main" val="14075020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2  </a:t>
            </a:r>
            <a:r>
              <a:rPr lang="zh-CN" altLang="zh-CN" b="1"/>
              <a:t>查询联系人</a:t>
            </a:r>
          </a:p>
          <a:p>
            <a:pPr marL="109728" indent="0">
              <a:buNone/>
            </a:pPr>
            <a:endParaRPr lang="en-US" altLang="zh-CN" smtClean="0"/>
          </a:p>
          <a:p>
            <a:pPr marL="109728" indent="0">
              <a:lnSpc>
                <a:spcPct val="150000"/>
              </a:lnSpc>
              <a:buNone/>
            </a:pPr>
            <a:r>
              <a:rPr lang="zh-CN" altLang="zh-CN" sz="2300"/>
              <a:t>联系人信息存于数据库，编程实现查询联系人信息并于控制台显示出来。运行效果</a:t>
            </a:r>
            <a:r>
              <a:rPr lang="zh-CN" altLang="zh-CN" sz="2300"/>
              <a:t>如</a:t>
            </a:r>
            <a:r>
              <a:rPr lang="zh-CN" altLang="zh-CN" sz="2300" smtClean="0"/>
              <a:t>图所</a:t>
            </a:r>
            <a:r>
              <a:rPr lang="zh-CN" altLang="zh-CN" sz="2300"/>
              <a:t>示。</a:t>
            </a:r>
          </a:p>
          <a:p>
            <a:pPr marL="109728" indent="0">
              <a:buNone/>
            </a:pPr>
            <a:endParaRPr lang="zh-CN" altLang="en-US"/>
          </a:p>
        </p:txBody>
      </p:sp>
      <p:pic>
        <p:nvPicPr>
          <p:cNvPr id="2050" name="Picture 2" descr="图6-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1680" y="3933056"/>
            <a:ext cx="5991258" cy="25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9755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知识点：</a:t>
            </a:r>
            <a:r>
              <a:rPr lang="zh-CN" altLang="zh-CN" b="1"/>
              <a:t>查询</a:t>
            </a:r>
            <a:r>
              <a:rPr lang="zh-CN" altLang="zh-CN" b="1" smtClean="0"/>
              <a:t>操作</a:t>
            </a:r>
            <a:endParaRPr lang="zh-CN" altLang="en-US"/>
          </a:p>
        </p:txBody>
      </p:sp>
      <p:sp>
        <p:nvSpPr>
          <p:cNvPr id="3" name="内容占位符 2"/>
          <p:cNvSpPr>
            <a:spLocks noGrp="1"/>
          </p:cNvSpPr>
          <p:nvPr>
            <p:ph idx="1"/>
          </p:nvPr>
        </p:nvSpPr>
        <p:spPr/>
        <p:txBody>
          <a:bodyPr/>
          <a:lstStyle/>
          <a:p>
            <a:pPr>
              <a:lnSpc>
                <a:spcPct val="150000"/>
              </a:lnSpc>
            </a:pPr>
            <a:r>
              <a:rPr lang="en-US" altLang="zh-CN" sz="2200"/>
              <a:t>JDBC</a:t>
            </a:r>
            <a:r>
              <a:rPr lang="zh-CN" altLang="zh-CN" sz="2200"/>
              <a:t>对数据库进行查询操作时，需要获得</a:t>
            </a:r>
            <a:r>
              <a:rPr lang="en-US" altLang="zh-CN" sz="2200"/>
              <a:t>java.sql.Statement</a:t>
            </a:r>
            <a:r>
              <a:rPr lang="zh-CN" altLang="zh-CN" sz="2200"/>
              <a:t>的一个实现对象，</a:t>
            </a:r>
            <a:r>
              <a:rPr lang="en-US" altLang="zh-CN" sz="2200"/>
              <a:t>Statement</a:t>
            </a:r>
            <a:r>
              <a:rPr lang="zh-CN" altLang="zh-CN" sz="2200"/>
              <a:t>的对象可以将</a:t>
            </a:r>
            <a:r>
              <a:rPr lang="en-US" altLang="zh-CN" sz="2200"/>
              <a:t>SQL</a:t>
            </a:r>
            <a:r>
              <a:rPr lang="zh-CN" altLang="zh-CN" sz="2200"/>
              <a:t>语句发送至数据库并令其执行。</a:t>
            </a:r>
            <a:r>
              <a:rPr lang="en-US" altLang="zh-CN" sz="2200"/>
              <a:t>Statement</a:t>
            </a:r>
            <a:r>
              <a:rPr lang="zh-CN" altLang="zh-CN" sz="2200"/>
              <a:t>对象由连接对象可以通过</a:t>
            </a:r>
            <a:r>
              <a:rPr lang="en-US" altLang="zh-CN" sz="2200"/>
              <a:t>Connection</a:t>
            </a:r>
            <a:r>
              <a:rPr lang="zh-CN" altLang="zh-CN" sz="2200"/>
              <a:t>对象调用</a:t>
            </a:r>
            <a:r>
              <a:rPr lang="en-US" altLang="zh-CN" sz="2200"/>
              <a:t>createStatement()</a:t>
            </a:r>
            <a:r>
              <a:rPr lang="zh-CN" altLang="zh-CN" sz="2200"/>
              <a:t>方法</a:t>
            </a:r>
            <a:r>
              <a:rPr lang="zh-CN" altLang="zh-CN" sz="2200"/>
              <a:t>获得</a:t>
            </a:r>
            <a:r>
              <a:rPr lang="zh-CN" altLang="zh-CN" sz="2200" smtClean="0"/>
              <a:t>。</a:t>
            </a:r>
            <a:endParaRPr lang="en-US" altLang="zh-CN" sz="2200" smtClean="0"/>
          </a:p>
          <a:p>
            <a:pPr>
              <a:lnSpc>
                <a:spcPct val="150000"/>
              </a:lnSpc>
            </a:pPr>
            <a:endParaRPr lang="en-US" altLang="zh-CN" sz="2200"/>
          </a:p>
          <a:p>
            <a:pPr>
              <a:lnSpc>
                <a:spcPct val="150000"/>
              </a:lnSpc>
            </a:pPr>
            <a:r>
              <a:rPr lang="zh-CN" altLang="zh-CN" sz="2200"/>
              <a:t>在获得了</a:t>
            </a:r>
            <a:r>
              <a:rPr lang="en-US" altLang="zh-CN" sz="2200"/>
              <a:t>Statement</a:t>
            </a:r>
            <a:r>
              <a:rPr lang="zh-CN" altLang="zh-CN" sz="2200"/>
              <a:t>类型的对象后，通过调用其</a:t>
            </a:r>
            <a:r>
              <a:rPr lang="en-US" altLang="zh-CN" sz="2200"/>
              <a:t>ResultSet  executeQuery(String sql)</a:t>
            </a:r>
            <a:r>
              <a:rPr lang="zh-CN" altLang="zh-CN" sz="2200"/>
              <a:t>方法可以进行数据库查询操作，</a:t>
            </a:r>
            <a:r>
              <a:rPr lang="en-US" altLang="zh-CN" sz="2200"/>
              <a:t>JDBC</a:t>
            </a:r>
            <a:r>
              <a:rPr lang="zh-CN" altLang="zh-CN" sz="2200"/>
              <a:t>会将数据库查询的结果封装成</a:t>
            </a:r>
            <a:r>
              <a:rPr lang="en-US" altLang="zh-CN" sz="2200"/>
              <a:t>java.sql.ResultSet</a:t>
            </a:r>
            <a:r>
              <a:rPr lang="zh-CN" altLang="zh-CN" sz="2200"/>
              <a:t>接口类型的对象</a:t>
            </a:r>
            <a:r>
              <a:rPr lang="zh-CN" altLang="zh-CN" sz="2200"/>
              <a:t>返回</a:t>
            </a:r>
            <a:r>
              <a:rPr lang="zh-CN" altLang="zh-CN" sz="2200" smtClean="0"/>
              <a:t>。</a:t>
            </a:r>
            <a:endParaRPr lang="en-US" altLang="zh-CN" sz="1800" smtClean="0"/>
          </a:p>
        </p:txBody>
      </p:sp>
    </p:spTree>
    <p:extLst>
      <p:ext uri="{BB962C8B-B14F-4D97-AF65-F5344CB8AC3E}">
        <p14:creationId xmlns:p14="http://schemas.microsoft.com/office/powerpoint/2010/main" val="57925164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3  </a:t>
            </a:r>
            <a:r>
              <a:rPr lang="zh-CN" altLang="zh-CN" b="1"/>
              <a:t>添、删、</a:t>
            </a:r>
            <a:r>
              <a:rPr lang="zh-CN" altLang="zh-CN" b="1"/>
              <a:t>改</a:t>
            </a:r>
            <a:r>
              <a:rPr lang="zh-CN" altLang="zh-CN" b="1" smtClean="0"/>
              <a:t>联系人</a:t>
            </a:r>
            <a:endParaRPr lang="en-US" altLang="zh-CN" b="1" smtClean="0"/>
          </a:p>
          <a:p>
            <a:pPr marL="109728" indent="0">
              <a:buNone/>
            </a:pPr>
            <a:endParaRPr lang="en-US" altLang="zh-CN" b="1"/>
          </a:p>
          <a:p>
            <a:pPr marL="109728" indent="0">
              <a:buNone/>
            </a:pPr>
            <a:endParaRPr lang="zh-CN" altLang="zh-CN" b="1"/>
          </a:p>
          <a:p>
            <a:endParaRPr lang="zh-CN" altLang="en-US"/>
          </a:p>
        </p:txBody>
      </p:sp>
      <p:sp>
        <p:nvSpPr>
          <p:cNvPr id="4" name="TextBox 3"/>
          <p:cNvSpPr txBox="1"/>
          <p:nvPr/>
        </p:nvSpPr>
        <p:spPr>
          <a:xfrm>
            <a:off x="611560" y="2348879"/>
            <a:ext cx="2736304" cy="3785652"/>
          </a:xfrm>
          <a:prstGeom prst="rect">
            <a:avLst/>
          </a:prstGeom>
          <a:noFill/>
        </p:spPr>
        <p:txBody>
          <a:bodyPr wrap="square" rtlCol="0">
            <a:spAutoFit/>
          </a:bodyPr>
          <a:lstStyle/>
          <a:p>
            <a:pPr>
              <a:lnSpc>
                <a:spcPct val="150000"/>
              </a:lnSpc>
            </a:pPr>
            <a:r>
              <a:rPr lang="zh-CN" altLang="zh-CN" sz="2000"/>
              <a:t>基于任务</a:t>
            </a:r>
            <a:r>
              <a:rPr lang="en-US" altLang="zh-CN" sz="2000"/>
              <a:t>2</a:t>
            </a:r>
            <a:r>
              <a:rPr lang="zh-CN" altLang="zh-CN" sz="2000"/>
              <a:t>的数据库和联系人表</a:t>
            </a:r>
            <a:r>
              <a:rPr lang="en-US" altLang="zh-CN" sz="2000"/>
              <a:t>contact</a:t>
            </a:r>
            <a:r>
              <a:rPr lang="zh-CN" altLang="zh-CN" sz="2000"/>
              <a:t>，进行联系人的添、删、改操作，并于控制台显示每种更新操作后的联系人</a:t>
            </a:r>
            <a:r>
              <a:rPr lang="zh-CN" altLang="zh-CN" sz="2000"/>
              <a:t>信息</a:t>
            </a:r>
            <a:r>
              <a:rPr lang="zh-CN" altLang="zh-CN" sz="2000" smtClean="0"/>
              <a:t>。</a:t>
            </a:r>
            <a:endParaRPr lang="en-US" altLang="zh-CN" sz="2000" smtClean="0"/>
          </a:p>
          <a:p>
            <a:pPr>
              <a:lnSpc>
                <a:spcPct val="150000"/>
              </a:lnSpc>
            </a:pPr>
            <a:r>
              <a:rPr lang="zh-CN" altLang="zh-CN" sz="2000" smtClean="0"/>
              <a:t>运行</a:t>
            </a:r>
            <a:r>
              <a:rPr lang="zh-CN" altLang="zh-CN" sz="2000"/>
              <a:t>效果如图所示。</a:t>
            </a:r>
          </a:p>
          <a:p>
            <a:pPr>
              <a:lnSpc>
                <a:spcPct val="150000"/>
              </a:lnSpc>
            </a:pPr>
            <a:endParaRPr lang="zh-CN" altLang="en-US" sz="2000"/>
          </a:p>
        </p:txBody>
      </p:sp>
      <p:pic>
        <p:nvPicPr>
          <p:cNvPr id="3074" name="Picture 2" descr="图6-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10792" y="2077143"/>
            <a:ext cx="3924762" cy="46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314925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zh-CN" b="1"/>
              <a:t>知识点：添删改操作、</a:t>
            </a:r>
            <a:r>
              <a:rPr lang="en-US" altLang="zh-CN" b="1"/>
              <a:t>PreparedStatement</a:t>
            </a:r>
            <a:r>
              <a:rPr lang="zh-CN" altLang="zh-CN" b="1"/>
              <a:t>、可滚动</a:t>
            </a:r>
            <a:r>
              <a:rPr lang="zh-CN" altLang="zh-CN" b="1"/>
              <a:t>结果</a:t>
            </a:r>
            <a:r>
              <a:rPr lang="zh-CN" altLang="zh-CN" b="1" smtClean="0"/>
              <a:t>集</a:t>
            </a:r>
            <a:endParaRPr lang="zh-CN" altLang="en-US"/>
          </a:p>
        </p:txBody>
      </p:sp>
      <p:sp>
        <p:nvSpPr>
          <p:cNvPr id="3" name="内容占位符 2"/>
          <p:cNvSpPr>
            <a:spLocks noGrp="1"/>
          </p:cNvSpPr>
          <p:nvPr>
            <p:ph idx="1"/>
          </p:nvPr>
        </p:nvSpPr>
        <p:spPr/>
        <p:txBody>
          <a:bodyPr/>
          <a:lstStyle/>
          <a:p>
            <a:pPr marL="109728" indent="0">
              <a:buNone/>
            </a:pPr>
            <a:endParaRPr lang="en-US" altLang="zh-CN" b="1" smtClean="0"/>
          </a:p>
          <a:p>
            <a:pPr marL="109728" indent="0">
              <a:buNone/>
            </a:pPr>
            <a:r>
              <a:rPr lang="zh-CN" altLang="zh-CN" b="1" smtClean="0"/>
              <a:t>一</a:t>
            </a:r>
            <a:r>
              <a:rPr lang="zh-CN" altLang="zh-CN" b="1"/>
              <a:t>、添</a:t>
            </a:r>
            <a:r>
              <a:rPr lang="zh-CN" altLang="zh-CN" b="1"/>
              <a:t>删改</a:t>
            </a:r>
            <a:r>
              <a:rPr lang="zh-CN" altLang="zh-CN" b="1" smtClean="0"/>
              <a:t>操作</a:t>
            </a:r>
            <a:endParaRPr lang="en-US" altLang="zh-CN" b="1" smtClean="0"/>
          </a:p>
          <a:p>
            <a:pPr marL="109728" indent="0">
              <a:buNone/>
            </a:pPr>
            <a:endParaRPr lang="en-US" altLang="zh-CN" b="1"/>
          </a:p>
          <a:p>
            <a:pPr>
              <a:lnSpc>
                <a:spcPct val="150000"/>
              </a:lnSpc>
            </a:pPr>
            <a:r>
              <a:rPr lang="zh-CN" altLang="zh-CN" sz="2000"/>
              <a:t>对数据库中的表进行添加、删除、修改操作时同样需要通过</a:t>
            </a:r>
            <a:r>
              <a:rPr lang="en-US" altLang="zh-CN" sz="2000"/>
              <a:t>Statement</a:t>
            </a:r>
            <a:r>
              <a:rPr lang="zh-CN" altLang="zh-CN" sz="2000"/>
              <a:t>对象进行，与查询操作不同的地方在于，添删改操作不会返回一个查询结果集</a:t>
            </a:r>
            <a:r>
              <a:rPr lang="en-US" altLang="zh-CN" sz="2000"/>
              <a:t>ResultSet</a:t>
            </a:r>
            <a:r>
              <a:rPr lang="zh-CN" altLang="zh-CN" sz="2000"/>
              <a:t>，而是返回一个整数表示当前操作所影响的记录行</a:t>
            </a:r>
            <a:r>
              <a:rPr lang="zh-CN" altLang="zh-CN" sz="2000"/>
              <a:t>数</a:t>
            </a:r>
            <a:r>
              <a:rPr lang="zh-CN" altLang="zh-CN" sz="2000" smtClean="0"/>
              <a:t>。</a:t>
            </a:r>
            <a:endParaRPr lang="en-US" altLang="zh-CN" sz="2000" smtClean="0"/>
          </a:p>
          <a:p>
            <a:pPr>
              <a:lnSpc>
                <a:spcPct val="150000"/>
              </a:lnSpc>
            </a:pPr>
            <a:endParaRPr lang="zh-CN" altLang="zh-CN" sz="2000"/>
          </a:p>
          <a:p>
            <a:pPr>
              <a:lnSpc>
                <a:spcPct val="150000"/>
              </a:lnSpc>
            </a:pPr>
            <a:r>
              <a:rPr lang="zh-CN" altLang="zh-CN" sz="2000"/>
              <a:t>添删改操作不调用</a:t>
            </a:r>
            <a:r>
              <a:rPr lang="en-US" altLang="zh-CN" sz="2000"/>
              <a:t>executeQuery()</a:t>
            </a:r>
            <a:r>
              <a:rPr lang="zh-CN" altLang="zh-CN" sz="2000"/>
              <a:t>方法，而是调用</a:t>
            </a:r>
            <a:r>
              <a:rPr lang="en-US" altLang="zh-CN" sz="2000"/>
              <a:t>executeUpdate()</a:t>
            </a:r>
            <a:r>
              <a:rPr lang="zh-CN" altLang="zh-CN" sz="2000"/>
              <a:t>方法。</a:t>
            </a:r>
          </a:p>
          <a:p>
            <a:pPr marL="109728" indent="0">
              <a:buNone/>
            </a:pPr>
            <a:endParaRPr lang="zh-CN" altLang="zh-CN" b="1"/>
          </a:p>
          <a:p>
            <a:endParaRPr lang="zh-CN" altLang="en-US"/>
          </a:p>
        </p:txBody>
      </p:sp>
    </p:spTree>
    <p:extLst>
      <p:ext uri="{BB962C8B-B14F-4D97-AF65-F5344CB8AC3E}">
        <p14:creationId xmlns:p14="http://schemas.microsoft.com/office/powerpoint/2010/main" val="461464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二</a:t>
            </a:r>
            <a:r>
              <a:rPr lang="zh-CN" altLang="zh-CN" b="1"/>
              <a:t>、</a:t>
            </a:r>
            <a:r>
              <a:rPr lang="en-US" altLang="zh-CN" b="1" smtClean="0"/>
              <a:t>PreparedStatement</a:t>
            </a:r>
          </a:p>
          <a:p>
            <a:pPr marL="109728" indent="0">
              <a:buNone/>
            </a:pPr>
            <a:endParaRPr lang="en-US" altLang="zh-CN" b="1"/>
          </a:p>
          <a:p>
            <a:pPr>
              <a:lnSpc>
                <a:spcPct val="150000"/>
              </a:lnSpc>
            </a:pPr>
            <a:r>
              <a:rPr lang="en-US" altLang="zh-CN" sz="2200"/>
              <a:t>PreparedStatement</a:t>
            </a:r>
            <a:r>
              <a:rPr lang="zh-CN" altLang="zh-CN" sz="2200"/>
              <a:t>是</a:t>
            </a:r>
            <a:r>
              <a:rPr lang="en-US" altLang="zh-CN" sz="2200"/>
              <a:t>Statement</a:t>
            </a:r>
            <a:r>
              <a:rPr lang="zh-CN" altLang="zh-CN" sz="2200"/>
              <a:t>的子</a:t>
            </a:r>
            <a:r>
              <a:rPr lang="zh-CN" altLang="zh-CN" sz="2200"/>
              <a:t>接口</a:t>
            </a:r>
            <a:r>
              <a:rPr lang="zh-CN" altLang="zh-CN" sz="2200" smtClean="0"/>
              <a:t>。</a:t>
            </a:r>
            <a:endParaRPr lang="en-US" altLang="zh-CN" sz="2200" smtClean="0"/>
          </a:p>
          <a:p>
            <a:pPr>
              <a:lnSpc>
                <a:spcPct val="150000"/>
              </a:lnSpc>
            </a:pPr>
            <a:endParaRPr lang="en-US" altLang="zh-CN" sz="2200" b="1"/>
          </a:p>
          <a:p>
            <a:pPr>
              <a:lnSpc>
                <a:spcPct val="150000"/>
              </a:lnSpc>
            </a:pPr>
            <a:r>
              <a:rPr lang="en-US" altLang="zh-CN" sz="2200"/>
              <a:t>PreparedStatement</a:t>
            </a:r>
            <a:r>
              <a:rPr lang="zh-CN" altLang="zh-CN" sz="2200"/>
              <a:t>允许建立一个带有参数的</a:t>
            </a:r>
            <a:r>
              <a:rPr lang="en-US" altLang="zh-CN" sz="2200"/>
              <a:t>SQL</a:t>
            </a:r>
            <a:r>
              <a:rPr lang="zh-CN" altLang="zh-CN" sz="2200"/>
              <a:t>语句，若多次操作执行的是相同结构而只是参数不同的语句，则每次为参数赋值就可以反复使用这条语句，这种特性可以提高性能，同时可以简化开发。</a:t>
            </a:r>
          </a:p>
          <a:p>
            <a:pPr marL="109728" indent="0">
              <a:buNone/>
            </a:pPr>
            <a:endParaRPr lang="zh-CN" altLang="zh-CN" b="1"/>
          </a:p>
          <a:p>
            <a:endParaRPr lang="zh-CN" altLang="en-US"/>
          </a:p>
        </p:txBody>
      </p:sp>
    </p:spTree>
    <p:extLst>
      <p:ext uri="{BB962C8B-B14F-4D97-AF65-F5344CB8AC3E}">
        <p14:creationId xmlns:p14="http://schemas.microsoft.com/office/powerpoint/2010/main" val="10370413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a:lnSpc>
                <a:spcPct val="200000"/>
              </a:lnSpc>
            </a:pPr>
            <a:r>
              <a:rPr lang="zh-CN" altLang="zh-CN"/>
              <a:t>使用</a:t>
            </a:r>
            <a:r>
              <a:rPr lang="en-US" altLang="zh-CN"/>
              <a:t>PreparedStatement</a:t>
            </a:r>
            <a:r>
              <a:rPr lang="zh-CN" altLang="zh-CN"/>
              <a:t>的一般步骤：</a:t>
            </a:r>
          </a:p>
          <a:p>
            <a:pPr marL="109728" indent="0">
              <a:lnSpc>
                <a:spcPct val="200000"/>
              </a:lnSpc>
              <a:buNone/>
            </a:pPr>
            <a:r>
              <a:rPr lang="zh-CN" altLang="zh-CN" sz="2200"/>
              <a:t>（</a:t>
            </a:r>
            <a:r>
              <a:rPr lang="en-US" altLang="zh-CN" sz="2200"/>
              <a:t>1</a:t>
            </a:r>
            <a:r>
              <a:rPr lang="zh-CN" altLang="zh-CN" sz="2200"/>
              <a:t>）准备</a:t>
            </a:r>
            <a:r>
              <a:rPr lang="en-US" altLang="zh-CN" sz="2200"/>
              <a:t>SQL</a:t>
            </a:r>
            <a:r>
              <a:rPr lang="zh-CN" altLang="zh-CN" sz="2200"/>
              <a:t>语句串，留出</a:t>
            </a:r>
            <a:r>
              <a:rPr lang="en-US" altLang="zh-CN" sz="2200"/>
              <a:t>IN</a:t>
            </a:r>
            <a:r>
              <a:rPr lang="zh-CN" altLang="zh-CN" sz="2200"/>
              <a:t>参数，用？</a:t>
            </a:r>
            <a:r>
              <a:rPr lang="zh-CN" altLang="zh-CN" sz="2200"/>
              <a:t>占</a:t>
            </a:r>
            <a:r>
              <a:rPr lang="zh-CN" altLang="zh-CN" sz="2200" smtClean="0"/>
              <a:t>位</a:t>
            </a:r>
            <a:endParaRPr lang="zh-CN" altLang="zh-CN" sz="2200"/>
          </a:p>
          <a:p>
            <a:pPr marL="109728" indent="0">
              <a:lnSpc>
                <a:spcPct val="200000"/>
              </a:lnSpc>
              <a:buNone/>
            </a:pPr>
            <a:r>
              <a:rPr lang="zh-CN" altLang="zh-CN" sz="2200"/>
              <a:t>（</a:t>
            </a:r>
            <a:r>
              <a:rPr lang="en-US" altLang="zh-CN" sz="2200"/>
              <a:t>2</a:t>
            </a:r>
            <a:r>
              <a:rPr lang="zh-CN" altLang="zh-CN" sz="2200"/>
              <a:t>）创建</a:t>
            </a:r>
            <a:r>
              <a:rPr lang="en-US" altLang="zh-CN" sz="2200"/>
              <a:t>PreparedStatement</a:t>
            </a:r>
            <a:r>
              <a:rPr lang="zh-CN" altLang="zh-CN" sz="2200"/>
              <a:t>语句</a:t>
            </a:r>
            <a:r>
              <a:rPr lang="zh-CN" altLang="zh-CN" sz="2200" smtClean="0"/>
              <a:t>对象</a:t>
            </a:r>
            <a:endParaRPr lang="en-US" altLang="zh-CN" sz="2200" smtClean="0"/>
          </a:p>
          <a:p>
            <a:pPr marL="109728" indent="0">
              <a:lnSpc>
                <a:spcPct val="200000"/>
              </a:lnSpc>
              <a:buNone/>
            </a:pPr>
            <a:r>
              <a:rPr lang="zh-CN" altLang="zh-CN" sz="2200" smtClean="0"/>
              <a:t>（</a:t>
            </a:r>
            <a:r>
              <a:rPr lang="en-US" altLang="zh-CN" sz="2200"/>
              <a:t>3</a:t>
            </a:r>
            <a:r>
              <a:rPr lang="zh-CN" altLang="zh-CN" sz="2200"/>
              <a:t>）为每个</a:t>
            </a:r>
            <a:r>
              <a:rPr lang="en-US" altLang="zh-CN" sz="2200"/>
              <a:t>IN</a:t>
            </a:r>
            <a:r>
              <a:rPr lang="zh-CN" altLang="zh-CN" sz="2200"/>
              <a:t>参数设值，要按照</a:t>
            </a:r>
            <a:r>
              <a:rPr lang="en-US" altLang="zh-CN" sz="2200"/>
              <a:t> ? </a:t>
            </a:r>
            <a:r>
              <a:rPr lang="zh-CN" altLang="zh-CN" sz="2200"/>
              <a:t>出现的位置</a:t>
            </a:r>
            <a:r>
              <a:rPr lang="zh-CN" altLang="zh-CN" sz="2200"/>
              <a:t>依序</a:t>
            </a:r>
            <a:r>
              <a:rPr lang="zh-CN" altLang="zh-CN" sz="2200" smtClean="0"/>
              <a:t>赋值</a:t>
            </a:r>
            <a:endParaRPr lang="en-US" altLang="zh-CN" sz="2200" smtClean="0"/>
          </a:p>
          <a:p>
            <a:pPr marL="109728" indent="0">
              <a:lnSpc>
                <a:spcPct val="200000"/>
              </a:lnSpc>
              <a:buNone/>
            </a:pPr>
            <a:r>
              <a:rPr lang="zh-CN" altLang="zh-CN" sz="2200" smtClean="0"/>
              <a:t>（</a:t>
            </a:r>
            <a:r>
              <a:rPr lang="en-US" altLang="zh-CN" sz="2200"/>
              <a:t>4</a:t>
            </a:r>
            <a:r>
              <a:rPr lang="zh-CN" altLang="zh-CN" sz="2200"/>
              <a:t>）发送</a:t>
            </a:r>
            <a:r>
              <a:rPr lang="en-US" altLang="zh-CN" sz="2200"/>
              <a:t>SQL</a:t>
            </a:r>
            <a:r>
              <a:rPr lang="zh-CN" altLang="zh-CN" sz="2200"/>
              <a:t>语句到</a:t>
            </a:r>
            <a:r>
              <a:rPr lang="zh-CN" altLang="zh-CN" sz="2200"/>
              <a:t>数据库</a:t>
            </a:r>
            <a:r>
              <a:rPr lang="zh-CN" altLang="zh-CN" sz="2200" smtClean="0"/>
              <a:t>执行 </a:t>
            </a:r>
            <a:endParaRPr lang="zh-CN" altLang="zh-CN" sz="2200"/>
          </a:p>
          <a:p>
            <a:pPr>
              <a:lnSpc>
                <a:spcPct val="200000"/>
              </a:lnSpc>
            </a:pPr>
            <a:endParaRPr lang="zh-CN" altLang="en-US"/>
          </a:p>
        </p:txBody>
      </p:sp>
    </p:spTree>
    <p:extLst>
      <p:ext uri="{BB962C8B-B14F-4D97-AF65-F5344CB8AC3E}">
        <p14:creationId xmlns:p14="http://schemas.microsoft.com/office/powerpoint/2010/main" val="41920321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109728" indent="0">
              <a:buNone/>
            </a:pPr>
            <a:r>
              <a:rPr lang="zh-CN" altLang="zh-CN" b="1"/>
              <a:t>三、可滚动</a:t>
            </a:r>
            <a:r>
              <a:rPr lang="zh-CN" altLang="zh-CN" b="1"/>
              <a:t>结果</a:t>
            </a:r>
            <a:r>
              <a:rPr lang="zh-CN" altLang="zh-CN" b="1" smtClean="0"/>
              <a:t>集</a:t>
            </a:r>
            <a:endParaRPr lang="en-US" altLang="zh-CN" b="1" smtClean="0"/>
          </a:p>
          <a:p>
            <a:pPr marL="109728" indent="0">
              <a:buNone/>
            </a:pPr>
            <a:endParaRPr lang="en-US" altLang="zh-CN" b="1"/>
          </a:p>
          <a:p>
            <a:pPr marL="109728" indent="0">
              <a:buNone/>
            </a:pPr>
            <a:r>
              <a:rPr lang="en-US" altLang="zh-CN"/>
              <a:t>1</a:t>
            </a:r>
            <a:r>
              <a:rPr lang="zh-CN" altLang="zh-CN"/>
              <a:t>、可滚动</a:t>
            </a:r>
            <a:r>
              <a:rPr lang="zh-CN" altLang="zh-CN"/>
              <a:t>结果</a:t>
            </a:r>
            <a:r>
              <a:rPr lang="zh-CN" altLang="zh-CN" smtClean="0"/>
              <a:t>集</a:t>
            </a:r>
            <a:endParaRPr lang="en-US" altLang="zh-CN" smtClean="0"/>
          </a:p>
          <a:p>
            <a:pPr marL="109728" indent="0">
              <a:buNone/>
            </a:pPr>
            <a:endParaRPr lang="en-US" altLang="zh-CN"/>
          </a:p>
          <a:p>
            <a:pPr>
              <a:lnSpc>
                <a:spcPct val="150000"/>
              </a:lnSpc>
            </a:pPr>
            <a:r>
              <a:rPr lang="en-US" altLang="zh-CN" sz="2200"/>
              <a:t>ResultSet</a:t>
            </a:r>
            <a:r>
              <a:rPr lang="zh-CN" altLang="zh-CN" sz="2200"/>
              <a:t>结果集默认只能按顺序遍历结果集中的所有行，并且结果集中的数据更改不会影响到数据库中</a:t>
            </a:r>
            <a:r>
              <a:rPr lang="zh-CN" altLang="zh-CN" sz="2200"/>
              <a:t>的</a:t>
            </a:r>
            <a:r>
              <a:rPr lang="zh-CN" altLang="zh-CN" sz="2200" smtClean="0"/>
              <a:t>记录</a:t>
            </a:r>
            <a:endParaRPr lang="en-US" altLang="zh-CN" sz="2200"/>
          </a:p>
          <a:p>
            <a:pPr>
              <a:lnSpc>
                <a:spcPct val="150000"/>
              </a:lnSpc>
            </a:pPr>
            <a:endParaRPr lang="en-US" altLang="zh-CN" sz="2200" smtClean="0"/>
          </a:p>
          <a:p>
            <a:pPr>
              <a:lnSpc>
                <a:spcPct val="150000"/>
              </a:lnSpc>
            </a:pPr>
            <a:r>
              <a:rPr lang="zh-CN" altLang="zh-CN" sz="2200"/>
              <a:t>可滚动的结果集其游标可以灵活定位至结果集的任何位置，操作起来非常方便</a:t>
            </a:r>
          </a:p>
          <a:p>
            <a:pPr marL="109728" indent="0">
              <a:buNone/>
            </a:pPr>
            <a:endParaRPr lang="zh-CN" altLang="zh-CN" b="1"/>
          </a:p>
          <a:p>
            <a:endParaRPr lang="zh-CN" altLang="en-US"/>
          </a:p>
        </p:txBody>
      </p:sp>
    </p:spTree>
    <p:extLst>
      <p:ext uri="{BB962C8B-B14F-4D97-AF65-F5344CB8AC3E}">
        <p14:creationId xmlns:p14="http://schemas.microsoft.com/office/powerpoint/2010/main" val="1466979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b="1"/>
              <a:t>第</a:t>
            </a:r>
            <a:r>
              <a:rPr lang="en-US" altLang="zh-CN" b="1"/>
              <a:t>6</a:t>
            </a:r>
            <a:r>
              <a:rPr lang="zh-CN" altLang="en-US" b="1"/>
              <a:t>章 </a:t>
            </a:r>
            <a:r>
              <a:rPr lang="en-US" altLang="zh-CN" b="1"/>
              <a:t>JDBC</a:t>
            </a:r>
            <a:r>
              <a:rPr lang="zh-CN" altLang="en-US" b="1"/>
              <a:t>数据库编程</a:t>
            </a:r>
            <a:endParaRPr lang="zh-CN" altLang="en-US" b="1"/>
          </a:p>
        </p:txBody>
      </p:sp>
      <p:sp>
        <p:nvSpPr>
          <p:cNvPr id="3" name="内容占位符 2"/>
          <p:cNvSpPr>
            <a:spLocks noGrp="1"/>
          </p:cNvSpPr>
          <p:nvPr>
            <p:ph idx="1"/>
          </p:nvPr>
        </p:nvSpPr>
        <p:spPr/>
        <p:txBody>
          <a:bodyPr>
            <a:normAutofit/>
          </a:bodyPr>
          <a:lstStyle/>
          <a:p>
            <a:pPr marL="109728" indent="0">
              <a:lnSpc>
                <a:spcPct val="200000"/>
              </a:lnSpc>
              <a:buNone/>
            </a:pPr>
            <a:r>
              <a:rPr lang="en-US" altLang="zh-CN" b="1"/>
              <a:t>6.1	JDBC</a:t>
            </a:r>
            <a:r>
              <a:rPr lang="zh-CN" altLang="en-US" b="1"/>
              <a:t>数据库</a:t>
            </a:r>
            <a:r>
              <a:rPr lang="zh-CN" altLang="en-US" b="1"/>
              <a:t>编程</a:t>
            </a:r>
            <a:r>
              <a:rPr lang="zh-CN" altLang="en-US" b="1" smtClean="0"/>
              <a:t>概述</a:t>
            </a:r>
            <a:endParaRPr lang="en-US" altLang="zh-CN" b="1" smtClean="0"/>
          </a:p>
          <a:p>
            <a:pPr marL="109728" indent="0">
              <a:lnSpc>
                <a:spcPct val="200000"/>
              </a:lnSpc>
              <a:buNone/>
            </a:pPr>
            <a:r>
              <a:rPr lang="en-US" altLang="zh-CN" b="1"/>
              <a:t>6.2	JDBC</a:t>
            </a:r>
            <a:r>
              <a:rPr lang="zh-CN" altLang="zh-CN" b="1"/>
              <a:t>基本操作：</a:t>
            </a:r>
            <a:r>
              <a:rPr lang="en-US" altLang="zh-CN" b="1"/>
              <a:t>CRUD</a:t>
            </a:r>
            <a:endParaRPr lang="zh-CN" altLang="zh-CN" b="1"/>
          </a:p>
          <a:p>
            <a:pPr marL="109728" indent="0">
              <a:lnSpc>
                <a:spcPct val="200000"/>
              </a:lnSpc>
              <a:buNone/>
            </a:pPr>
            <a:r>
              <a:rPr lang="en-US" altLang="zh-CN" b="1"/>
              <a:t>6.3	JDBC</a:t>
            </a:r>
            <a:r>
              <a:rPr lang="zh-CN" altLang="zh-CN" b="1"/>
              <a:t>进阶</a:t>
            </a:r>
          </a:p>
          <a:p>
            <a:pPr marL="109728" indent="0">
              <a:lnSpc>
                <a:spcPct val="200000"/>
              </a:lnSpc>
              <a:buNone/>
            </a:pPr>
            <a:endParaRPr lang="en-US" altLang="zh-CN" b="1" smtClean="0"/>
          </a:p>
        </p:txBody>
      </p:sp>
    </p:spTree>
    <p:extLst>
      <p:ext uri="{BB962C8B-B14F-4D97-AF65-F5344CB8AC3E}">
        <p14:creationId xmlns:p14="http://schemas.microsoft.com/office/powerpoint/2010/main" val="330880143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pPr marL="109728" indent="0">
              <a:buNone/>
            </a:pPr>
            <a:r>
              <a:rPr lang="en-US" altLang="zh-CN"/>
              <a:t>2</a:t>
            </a:r>
            <a:r>
              <a:rPr lang="zh-CN" altLang="zh-CN"/>
              <a:t>、结果集</a:t>
            </a:r>
            <a:r>
              <a:rPr lang="zh-CN" altLang="zh-CN"/>
              <a:t>元数据</a:t>
            </a:r>
            <a:r>
              <a:rPr lang="en-US" altLang="zh-CN" smtClean="0"/>
              <a:t>ResultSetMetaData</a:t>
            </a:r>
            <a:endParaRPr lang="en-US" altLang="zh-CN"/>
          </a:p>
          <a:p>
            <a:pPr marL="109728" indent="0">
              <a:buNone/>
            </a:pPr>
            <a:endParaRPr lang="en-US" altLang="zh-CN"/>
          </a:p>
          <a:p>
            <a:pPr>
              <a:lnSpc>
                <a:spcPct val="150000"/>
              </a:lnSpc>
            </a:pPr>
            <a:r>
              <a:rPr lang="zh-CN" altLang="zh-CN" sz="2000"/>
              <a:t>专门用于描述数据库或其组成部分的数据称为元数据，元数据是描述数据的数据，而不是那些存在数据库中的实际</a:t>
            </a:r>
            <a:r>
              <a:rPr lang="zh-CN" altLang="zh-CN" sz="2000"/>
              <a:t>数据</a:t>
            </a:r>
            <a:r>
              <a:rPr lang="zh-CN" altLang="zh-CN" sz="2000" smtClean="0"/>
              <a:t>。</a:t>
            </a:r>
            <a:endParaRPr lang="en-US" altLang="zh-CN" sz="2000" smtClean="0"/>
          </a:p>
          <a:p>
            <a:pPr>
              <a:lnSpc>
                <a:spcPct val="150000"/>
              </a:lnSpc>
            </a:pPr>
            <a:endParaRPr lang="zh-CN" altLang="zh-CN" sz="2000"/>
          </a:p>
          <a:p>
            <a:pPr>
              <a:lnSpc>
                <a:spcPct val="150000"/>
              </a:lnSpc>
            </a:pPr>
            <a:r>
              <a:rPr lang="zh-CN" altLang="zh-CN" sz="2000"/>
              <a:t>结果集元数据</a:t>
            </a:r>
            <a:r>
              <a:rPr lang="en-US" altLang="zh-CN" sz="2000"/>
              <a:t>ResultSetMetaData</a:t>
            </a:r>
            <a:r>
              <a:rPr lang="zh-CN" altLang="zh-CN" sz="2000"/>
              <a:t>是用于描述结果集</a:t>
            </a:r>
            <a:r>
              <a:rPr lang="en-US" altLang="zh-CN" sz="2000"/>
              <a:t>ResultSet</a:t>
            </a:r>
            <a:r>
              <a:rPr lang="zh-CN" altLang="zh-CN" sz="2000"/>
              <a:t>对象相关信息的元数据，</a:t>
            </a:r>
            <a:r>
              <a:rPr lang="en-US" altLang="zh-CN" sz="2000"/>
              <a:t>ResultSet</a:t>
            </a:r>
            <a:r>
              <a:rPr lang="zh-CN" altLang="zh-CN" sz="2000"/>
              <a:t>对象是二维表结构的，</a:t>
            </a:r>
            <a:r>
              <a:rPr lang="en-US" altLang="zh-CN" sz="2000"/>
              <a:t>ResultSetMetaData</a:t>
            </a:r>
            <a:r>
              <a:rPr lang="zh-CN" altLang="zh-CN" sz="2000"/>
              <a:t>主要用来获取</a:t>
            </a:r>
            <a:r>
              <a:rPr lang="en-US" altLang="zh-CN" sz="2000"/>
              <a:t>ResultSet</a:t>
            </a:r>
            <a:r>
              <a:rPr lang="zh-CN" altLang="zh-CN" sz="2000"/>
              <a:t>对象中列的名称、类型以及数目等等</a:t>
            </a:r>
            <a:r>
              <a:rPr lang="zh-CN" altLang="zh-CN" sz="2000"/>
              <a:t>信息</a:t>
            </a:r>
            <a:r>
              <a:rPr lang="zh-CN" altLang="zh-CN" sz="2000" smtClean="0"/>
              <a:t>。</a:t>
            </a:r>
            <a:endParaRPr lang="zh-CN" altLang="zh-CN" sz="2000"/>
          </a:p>
          <a:p>
            <a:endParaRPr lang="zh-CN" altLang="en-US"/>
          </a:p>
        </p:txBody>
      </p:sp>
    </p:spTree>
    <p:extLst>
      <p:ext uri="{BB962C8B-B14F-4D97-AF65-F5344CB8AC3E}">
        <p14:creationId xmlns:p14="http://schemas.microsoft.com/office/powerpoint/2010/main" val="16389894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6.3	JDBC</a:t>
            </a:r>
            <a:r>
              <a:rPr lang="zh-CN" altLang="zh-CN" b="1"/>
              <a:t>进</a:t>
            </a:r>
            <a:r>
              <a:rPr lang="zh-CN" altLang="zh-CN" b="1" smtClean="0"/>
              <a:t>阶</a:t>
            </a:r>
            <a:endParaRPr lang="zh-CN" altLang="en-US"/>
          </a:p>
        </p:txBody>
      </p:sp>
      <p:sp>
        <p:nvSpPr>
          <p:cNvPr id="3" name="内容占位符 2"/>
          <p:cNvSpPr>
            <a:spLocks noGrp="1"/>
          </p:cNvSpPr>
          <p:nvPr>
            <p:ph idx="1"/>
          </p:nvPr>
        </p:nvSpPr>
        <p:spPr/>
        <p:txBody>
          <a:bodyPr/>
          <a:lstStyle/>
          <a:p>
            <a:pPr marL="109728" indent="0">
              <a:buNone/>
            </a:pPr>
            <a:r>
              <a:rPr lang="zh-CN" altLang="zh-CN" b="1"/>
              <a:t>任务</a:t>
            </a:r>
            <a:r>
              <a:rPr lang="en-US" altLang="zh-CN" b="1"/>
              <a:t>4  </a:t>
            </a:r>
            <a:r>
              <a:rPr lang="zh-CN" altLang="zh-CN" b="1"/>
              <a:t>运用</a:t>
            </a:r>
            <a:r>
              <a:rPr lang="zh-CN" altLang="zh-CN" b="1" smtClean="0"/>
              <a:t>事务</a:t>
            </a:r>
            <a:endParaRPr lang="en-US" altLang="zh-CN" b="1" smtClean="0"/>
          </a:p>
          <a:p>
            <a:pPr marL="109728" indent="0">
              <a:buNone/>
            </a:pPr>
            <a:endParaRPr lang="en-US" altLang="zh-CN" b="1"/>
          </a:p>
          <a:p>
            <a:pPr marL="109728" indent="0">
              <a:lnSpc>
                <a:spcPct val="150000"/>
              </a:lnSpc>
              <a:buNone/>
            </a:pPr>
            <a:r>
              <a:rPr lang="zh-CN" altLang="zh-CN" sz="2000"/>
              <a:t>编程实现：在任务</a:t>
            </a:r>
            <a:r>
              <a:rPr lang="en-US" altLang="zh-CN" sz="2000"/>
              <a:t>2</a:t>
            </a:r>
            <a:r>
              <a:rPr lang="zh-CN" altLang="zh-CN" sz="2000"/>
              <a:t>的联系人表中先添加联系人</a:t>
            </a:r>
            <a:r>
              <a:rPr lang="en-US" altLang="zh-CN" sz="2000"/>
              <a:t>Tom</a:t>
            </a:r>
            <a:r>
              <a:rPr lang="zh-CN" altLang="zh-CN" sz="2000"/>
              <a:t>，再修改其部分属性值，添加、修改操作要么都执行，要么都不执行。运行效果</a:t>
            </a:r>
            <a:r>
              <a:rPr lang="zh-CN" altLang="zh-CN" sz="2000"/>
              <a:t>如</a:t>
            </a:r>
            <a:r>
              <a:rPr lang="zh-CN" altLang="zh-CN" sz="2000" smtClean="0"/>
              <a:t>图所</a:t>
            </a:r>
            <a:r>
              <a:rPr lang="zh-CN" altLang="zh-CN" sz="2000"/>
              <a:t>示。</a:t>
            </a:r>
          </a:p>
          <a:p>
            <a:pPr marL="109728" indent="0">
              <a:buNone/>
            </a:pPr>
            <a:endParaRPr lang="zh-CN" altLang="zh-CN" b="1"/>
          </a:p>
          <a:p>
            <a:endParaRPr lang="zh-CN" altLang="en-US"/>
          </a:p>
        </p:txBody>
      </p:sp>
      <p:pic>
        <p:nvPicPr>
          <p:cNvPr id="4098" name="Picture 2" descr="图6-2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4041925"/>
            <a:ext cx="3112105" cy="108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 name="Picture 3" descr="图6-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39952" y="3933056"/>
            <a:ext cx="4412389" cy="180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82003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知识点：</a:t>
            </a:r>
            <a:r>
              <a:rPr lang="zh-CN" altLang="zh-CN" b="1"/>
              <a:t>事务</a:t>
            </a:r>
            <a:r>
              <a:rPr lang="en-US" altLang="zh-CN" b="1"/>
              <a:t> </a:t>
            </a:r>
            <a:endParaRPr lang="zh-CN" altLang="en-US"/>
          </a:p>
        </p:txBody>
      </p:sp>
      <p:sp>
        <p:nvSpPr>
          <p:cNvPr id="3" name="内容占位符 2"/>
          <p:cNvSpPr>
            <a:spLocks noGrp="1"/>
          </p:cNvSpPr>
          <p:nvPr>
            <p:ph idx="1"/>
          </p:nvPr>
        </p:nvSpPr>
        <p:spPr/>
        <p:txBody>
          <a:bodyPr/>
          <a:lstStyle/>
          <a:p>
            <a:pPr>
              <a:lnSpc>
                <a:spcPct val="150000"/>
              </a:lnSpc>
            </a:pPr>
            <a:r>
              <a:rPr lang="zh-CN" altLang="zh-CN" sz="2300"/>
              <a:t>事务是</a:t>
            </a:r>
            <a:r>
              <a:rPr lang="en-US" altLang="zh-CN" sz="2300"/>
              <a:t>SQL</a:t>
            </a:r>
            <a:r>
              <a:rPr lang="zh-CN" altLang="zh-CN" sz="2300"/>
              <a:t>提供的一种机制，用于强制数据库的完整性和维护数据的</a:t>
            </a:r>
            <a:r>
              <a:rPr lang="zh-CN" altLang="zh-CN" sz="2300"/>
              <a:t>一致性</a:t>
            </a:r>
            <a:r>
              <a:rPr lang="zh-CN" altLang="zh-CN" sz="2300" smtClean="0"/>
              <a:t>。</a:t>
            </a:r>
            <a:endParaRPr lang="en-US" altLang="zh-CN" sz="2300" smtClean="0"/>
          </a:p>
          <a:p>
            <a:pPr>
              <a:lnSpc>
                <a:spcPct val="150000"/>
              </a:lnSpc>
            </a:pPr>
            <a:endParaRPr lang="en-US" altLang="zh-CN" sz="2300"/>
          </a:p>
          <a:p>
            <a:pPr>
              <a:lnSpc>
                <a:spcPct val="150000"/>
              </a:lnSpc>
            </a:pPr>
            <a:r>
              <a:rPr lang="en-US" altLang="zh-CN" sz="2300"/>
              <a:t>JDBC</a:t>
            </a:r>
            <a:r>
              <a:rPr lang="zh-CN" altLang="zh-CN" sz="2300"/>
              <a:t>提供对事务的支持，默认情况下事务是自动提交</a:t>
            </a:r>
            <a:r>
              <a:rPr lang="zh-CN" altLang="zh-CN" sz="2300"/>
              <a:t>的</a:t>
            </a:r>
            <a:r>
              <a:rPr lang="zh-CN" altLang="zh-CN" sz="2300" smtClean="0"/>
              <a:t>，如果</a:t>
            </a:r>
            <a:r>
              <a:rPr lang="zh-CN" altLang="zh-CN" sz="2300"/>
              <a:t>不想让这些</a:t>
            </a:r>
            <a:r>
              <a:rPr lang="en-US" altLang="zh-CN" sz="2300"/>
              <a:t>SQL</a:t>
            </a:r>
            <a:r>
              <a:rPr lang="zh-CN" altLang="zh-CN" sz="2300"/>
              <a:t>命令自动提交，可以在获得连接后使用下面的语句关闭自动提交：</a:t>
            </a:r>
          </a:p>
          <a:p>
            <a:pPr lvl="1">
              <a:lnSpc>
                <a:spcPct val="150000"/>
              </a:lnSpc>
            </a:pPr>
            <a:r>
              <a:rPr lang="en-US" altLang="zh-CN" sz="2300"/>
              <a:t>con.setAutoCommit(false</a:t>
            </a:r>
            <a:r>
              <a:rPr lang="en-US" altLang="zh-CN" sz="2300" smtClean="0"/>
              <a:t>);</a:t>
            </a:r>
            <a:endParaRPr lang="zh-CN" altLang="en-US"/>
          </a:p>
        </p:txBody>
      </p:sp>
    </p:spTree>
    <p:extLst>
      <p:ext uri="{BB962C8B-B14F-4D97-AF65-F5344CB8AC3E}">
        <p14:creationId xmlns:p14="http://schemas.microsoft.com/office/powerpoint/2010/main" val="29151916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a:t>实训任务</a:t>
            </a:r>
            <a:endParaRPr lang="zh-CN" altLang="en-US"/>
          </a:p>
        </p:txBody>
      </p:sp>
      <p:sp>
        <p:nvSpPr>
          <p:cNvPr id="3" name="内容占位符 2"/>
          <p:cNvSpPr>
            <a:spLocks noGrp="1"/>
          </p:cNvSpPr>
          <p:nvPr>
            <p:ph idx="1"/>
          </p:nvPr>
        </p:nvSpPr>
        <p:spPr/>
        <p:txBody>
          <a:bodyPr>
            <a:normAutofit fontScale="85000" lnSpcReduction="10000"/>
          </a:bodyPr>
          <a:lstStyle/>
          <a:p>
            <a:pPr marL="109728" indent="0">
              <a:lnSpc>
                <a:spcPct val="200000"/>
              </a:lnSpc>
              <a:buNone/>
            </a:pPr>
            <a:r>
              <a:rPr lang="en-US" altLang="zh-CN" sz="2000"/>
              <a:t>[</a:t>
            </a:r>
            <a:r>
              <a:rPr lang="zh-CN" altLang="en-US" sz="2000"/>
              <a:t>实训 </a:t>
            </a:r>
            <a:r>
              <a:rPr lang="en-US" altLang="zh-CN" sz="2000"/>
              <a:t>6-1</a:t>
            </a:r>
            <a:r>
              <a:rPr lang="en-US" altLang="zh-CN" sz="2000"/>
              <a:t>] </a:t>
            </a:r>
            <a:endParaRPr lang="en-US" altLang="zh-CN" sz="2000" smtClean="0"/>
          </a:p>
          <a:p>
            <a:pPr marL="109728" indent="0">
              <a:lnSpc>
                <a:spcPct val="200000"/>
              </a:lnSpc>
              <a:buNone/>
            </a:pPr>
            <a:r>
              <a:rPr lang="zh-CN" altLang="en-US" sz="2000" smtClean="0"/>
              <a:t>结合</a:t>
            </a:r>
            <a:r>
              <a:rPr lang="zh-CN" altLang="en-US" sz="2000"/>
              <a:t>本章所学的知识和第</a:t>
            </a:r>
            <a:r>
              <a:rPr lang="en-US" altLang="zh-CN" sz="2000"/>
              <a:t>4</a:t>
            </a:r>
            <a:r>
              <a:rPr lang="zh-CN" altLang="en-US" sz="2000"/>
              <a:t>章</a:t>
            </a:r>
            <a:r>
              <a:rPr lang="en-US" altLang="zh-CN" sz="2000"/>
              <a:t>GUI</a:t>
            </a:r>
            <a:r>
              <a:rPr lang="zh-CN" altLang="en-US" sz="2000"/>
              <a:t>编程知识，定义一个完整的</a:t>
            </a:r>
            <a:r>
              <a:rPr lang="en-US" altLang="zh-CN" sz="2000"/>
              <a:t>book_query</a:t>
            </a:r>
            <a:r>
              <a:rPr lang="zh-CN" altLang="en-US" sz="2000"/>
              <a:t>数据库查询应用程序。提供查询条件，如按书名、按作者、按出版社进行查询等，查询条件列在</a:t>
            </a:r>
            <a:r>
              <a:rPr lang="en-US" altLang="zh-CN" sz="2000"/>
              <a:t>JComboBox</a:t>
            </a:r>
            <a:r>
              <a:rPr lang="zh-CN" altLang="en-US" sz="2000"/>
              <a:t>中供用户选择，并提供文本框令用户可以输入查询关键字，最终根据用户选择的查询条件和输入的查询关键字进行检索并展现结果。</a:t>
            </a:r>
          </a:p>
          <a:p>
            <a:pPr marL="109728" indent="0">
              <a:lnSpc>
                <a:spcPct val="200000"/>
              </a:lnSpc>
              <a:buNone/>
            </a:pPr>
            <a:r>
              <a:rPr lang="zh-CN" altLang="en-US" sz="2000"/>
              <a:t>数据库及图书信息表自行设计和实现，至少能实现如下几种查询：</a:t>
            </a:r>
          </a:p>
          <a:p>
            <a:pPr marL="109728" indent="0">
              <a:lnSpc>
                <a:spcPct val="200000"/>
              </a:lnSpc>
              <a:buNone/>
            </a:pPr>
            <a:r>
              <a:rPr lang="en-US" altLang="zh-CN" sz="2000" smtClean="0"/>
              <a:t>	1</a:t>
            </a:r>
            <a:r>
              <a:rPr lang="zh-CN" altLang="en-US" sz="2000"/>
              <a:t>、选择</a:t>
            </a:r>
            <a:r>
              <a:rPr lang="en-US" altLang="zh-CN" sz="2000"/>
              <a:t>books</a:t>
            </a:r>
            <a:r>
              <a:rPr lang="zh-CN" altLang="en-US" sz="2000"/>
              <a:t>表的所有图书信息；</a:t>
            </a:r>
          </a:p>
          <a:p>
            <a:pPr marL="109728" indent="0">
              <a:lnSpc>
                <a:spcPct val="200000"/>
              </a:lnSpc>
              <a:buNone/>
            </a:pPr>
            <a:r>
              <a:rPr lang="en-US" altLang="zh-CN" sz="2000" smtClean="0"/>
              <a:t>	2</a:t>
            </a:r>
            <a:r>
              <a:rPr lang="zh-CN" altLang="en-US" sz="2000"/>
              <a:t>、按书名查找图书；</a:t>
            </a:r>
          </a:p>
          <a:p>
            <a:pPr marL="109728" indent="0">
              <a:lnSpc>
                <a:spcPct val="200000"/>
              </a:lnSpc>
              <a:buNone/>
            </a:pPr>
            <a:r>
              <a:rPr lang="en-US" altLang="zh-CN" sz="2000" smtClean="0"/>
              <a:t>	3</a:t>
            </a:r>
            <a:r>
              <a:rPr lang="zh-CN" altLang="en-US" sz="2000"/>
              <a:t>、按出版社查找图书。</a:t>
            </a:r>
          </a:p>
        </p:txBody>
      </p:sp>
    </p:spTree>
    <p:extLst>
      <p:ext uri="{BB962C8B-B14F-4D97-AF65-F5344CB8AC3E}">
        <p14:creationId xmlns:p14="http://schemas.microsoft.com/office/powerpoint/2010/main" val="307035511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b="1"/>
              <a:t>实训任务</a:t>
            </a:r>
            <a:endParaRPr lang="zh-CN" altLang="en-US"/>
          </a:p>
        </p:txBody>
      </p:sp>
      <p:sp>
        <p:nvSpPr>
          <p:cNvPr id="3" name="内容占位符 2"/>
          <p:cNvSpPr>
            <a:spLocks noGrp="1"/>
          </p:cNvSpPr>
          <p:nvPr>
            <p:ph idx="1"/>
          </p:nvPr>
        </p:nvSpPr>
        <p:spPr/>
        <p:txBody>
          <a:bodyPr>
            <a:normAutofit/>
          </a:bodyPr>
          <a:lstStyle/>
          <a:p>
            <a:pPr marL="109728" indent="0">
              <a:lnSpc>
                <a:spcPct val="250000"/>
              </a:lnSpc>
              <a:buNone/>
            </a:pPr>
            <a:r>
              <a:rPr lang="en-US" altLang="zh-CN" sz="2000"/>
              <a:t>[</a:t>
            </a:r>
            <a:r>
              <a:rPr lang="zh-CN" altLang="en-US" sz="2000"/>
              <a:t>实训 </a:t>
            </a:r>
            <a:r>
              <a:rPr lang="en-US" altLang="zh-CN" sz="2000"/>
              <a:t>6-2</a:t>
            </a:r>
            <a:r>
              <a:rPr lang="en-US" altLang="zh-CN" sz="2000"/>
              <a:t>] </a:t>
            </a:r>
            <a:endParaRPr lang="en-US" altLang="zh-CN" sz="2000" smtClean="0"/>
          </a:p>
          <a:p>
            <a:pPr marL="109728" indent="0">
              <a:lnSpc>
                <a:spcPct val="250000"/>
              </a:lnSpc>
              <a:buNone/>
            </a:pPr>
            <a:r>
              <a:rPr lang="zh-CN" altLang="en-US" sz="2000" smtClean="0"/>
              <a:t>修改</a:t>
            </a:r>
            <a:r>
              <a:rPr lang="zh-CN" altLang="en-US" sz="2000"/>
              <a:t>上面的程序，除了查询以外，用户应当能够编辑现有的数据。要求能实现图书的添加、修改、删除等操作。</a:t>
            </a:r>
          </a:p>
        </p:txBody>
      </p:sp>
    </p:spTree>
    <p:extLst>
      <p:ext uri="{BB962C8B-B14F-4D97-AF65-F5344CB8AC3E}">
        <p14:creationId xmlns:p14="http://schemas.microsoft.com/office/powerpoint/2010/main" val="3304333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a:t>本章目标</a:t>
            </a:r>
            <a:endParaRPr lang="zh-CN" altLang="en-US"/>
          </a:p>
        </p:txBody>
      </p:sp>
      <p:sp>
        <p:nvSpPr>
          <p:cNvPr id="3" name="内容占位符 2"/>
          <p:cNvSpPr>
            <a:spLocks noGrp="1"/>
          </p:cNvSpPr>
          <p:nvPr>
            <p:ph idx="1"/>
          </p:nvPr>
        </p:nvSpPr>
        <p:spPr/>
        <p:txBody>
          <a:bodyPr/>
          <a:lstStyle/>
          <a:p>
            <a:pPr lvl="0">
              <a:lnSpc>
                <a:spcPct val="200000"/>
              </a:lnSpc>
              <a:buFont typeface="Wingdings" panose="05000000000000000000" pitchFamily="2" charset="2"/>
              <a:buChar char="Ø"/>
            </a:pPr>
            <a:r>
              <a:rPr lang="zh-CN" altLang="en-US" smtClean="0"/>
              <a:t>  </a:t>
            </a:r>
            <a:r>
              <a:rPr lang="en-US" altLang="zh-CN" smtClean="0"/>
              <a:t>JDBC</a:t>
            </a:r>
            <a:r>
              <a:rPr lang="zh-CN" altLang="en-US"/>
              <a:t>原理</a:t>
            </a:r>
          </a:p>
          <a:p>
            <a:pPr lvl="0">
              <a:lnSpc>
                <a:spcPct val="200000"/>
              </a:lnSpc>
              <a:buFont typeface="Wingdings" panose="05000000000000000000" pitchFamily="2" charset="2"/>
              <a:buChar char="Ø"/>
            </a:pPr>
            <a:r>
              <a:rPr lang="en-US" altLang="zh-CN" smtClean="0"/>
              <a:t>  Java</a:t>
            </a:r>
            <a:r>
              <a:rPr lang="zh-CN" altLang="en-US"/>
              <a:t>连接数据库</a:t>
            </a:r>
          </a:p>
          <a:p>
            <a:pPr lvl="0">
              <a:lnSpc>
                <a:spcPct val="200000"/>
              </a:lnSpc>
              <a:buFont typeface="Wingdings" panose="05000000000000000000" pitchFamily="2" charset="2"/>
              <a:buChar char="Ø"/>
            </a:pPr>
            <a:r>
              <a:rPr lang="zh-CN" altLang="en-US" smtClean="0"/>
              <a:t>  </a:t>
            </a:r>
            <a:r>
              <a:rPr lang="en-US" altLang="zh-CN" smtClean="0"/>
              <a:t>JDBC</a:t>
            </a:r>
            <a:r>
              <a:rPr lang="zh-CN" altLang="en-US"/>
              <a:t>编程基本操作：</a:t>
            </a:r>
            <a:r>
              <a:rPr lang="en-US" altLang="zh-CN"/>
              <a:t>CRUD</a:t>
            </a:r>
          </a:p>
          <a:p>
            <a:pPr marL="109728" indent="0">
              <a:buNone/>
            </a:pPr>
            <a:endParaRPr lang="zh-CN" altLang="en-US"/>
          </a:p>
        </p:txBody>
      </p:sp>
    </p:spTree>
    <p:extLst>
      <p:ext uri="{BB962C8B-B14F-4D97-AF65-F5344CB8AC3E}">
        <p14:creationId xmlns:p14="http://schemas.microsoft.com/office/powerpoint/2010/main" val="337054445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b="1"/>
              <a:t>本章</a:t>
            </a:r>
            <a:r>
              <a:rPr lang="zh-CN" altLang="zh-CN" b="1" smtClean="0"/>
              <a:t>任务</a:t>
            </a:r>
            <a:endParaRPr lang="zh-CN" altLang="en-US"/>
          </a:p>
        </p:txBody>
      </p:sp>
      <p:sp>
        <p:nvSpPr>
          <p:cNvPr id="3" name="内容占位符 2"/>
          <p:cNvSpPr>
            <a:spLocks noGrp="1"/>
          </p:cNvSpPr>
          <p:nvPr>
            <p:ph idx="1"/>
          </p:nvPr>
        </p:nvSpPr>
        <p:spPr/>
        <p:txBody>
          <a:bodyPr>
            <a:normAutofit/>
          </a:bodyPr>
          <a:lstStyle/>
          <a:p>
            <a:pPr lvl="0">
              <a:lnSpc>
                <a:spcPct val="200000"/>
              </a:lnSpc>
            </a:pPr>
            <a:r>
              <a:rPr lang="zh-CN" altLang="zh-CN" sz="2400"/>
              <a:t>任务</a:t>
            </a:r>
            <a:r>
              <a:rPr lang="en-US" altLang="zh-CN" sz="2400"/>
              <a:t>1  </a:t>
            </a:r>
            <a:r>
              <a:rPr lang="zh-CN" altLang="zh-CN" sz="2400"/>
              <a:t>基于数据库的学生信息检索程序</a:t>
            </a:r>
          </a:p>
          <a:p>
            <a:pPr lvl="0">
              <a:lnSpc>
                <a:spcPct val="200000"/>
              </a:lnSpc>
            </a:pPr>
            <a:r>
              <a:rPr lang="zh-CN" altLang="zh-CN" sz="2400"/>
              <a:t>任务</a:t>
            </a:r>
            <a:r>
              <a:rPr lang="en-US" altLang="zh-CN" sz="2400"/>
              <a:t>2  </a:t>
            </a:r>
            <a:r>
              <a:rPr lang="zh-CN" altLang="zh-CN" sz="2400"/>
              <a:t>查询联系人</a:t>
            </a:r>
          </a:p>
          <a:p>
            <a:pPr lvl="0">
              <a:lnSpc>
                <a:spcPct val="200000"/>
              </a:lnSpc>
            </a:pPr>
            <a:r>
              <a:rPr lang="zh-CN" altLang="zh-CN" sz="2400"/>
              <a:t>任务</a:t>
            </a:r>
            <a:r>
              <a:rPr lang="en-US" altLang="zh-CN" sz="2400"/>
              <a:t>3  </a:t>
            </a:r>
            <a:r>
              <a:rPr lang="zh-CN" altLang="zh-CN" sz="2400"/>
              <a:t>添、删、改联系人</a:t>
            </a:r>
          </a:p>
          <a:p>
            <a:pPr lvl="0">
              <a:lnSpc>
                <a:spcPct val="200000"/>
              </a:lnSpc>
            </a:pPr>
            <a:r>
              <a:rPr lang="zh-CN" altLang="zh-CN" sz="2400"/>
              <a:t>任务</a:t>
            </a:r>
            <a:r>
              <a:rPr lang="en-US" altLang="zh-CN" sz="2400"/>
              <a:t>4  </a:t>
            </a:r>
            <a:r>
              <a:rPr lang="zh-CN" altLang="zh-CN" sz="2400"/>
              <a:t>运用事务</a:t>
            </a:r>
          </a:p>
        </p:txBody>
      </p:sp>
    </p:spTree>
    <p:extLst>
      <p:ext uri="{BB962C8B-B14F-4D97-AF65-F5344CB8AC3E}">
        <p14:creationId xmlns:p14="http://schemas.microsoft.com/office/powerpoint/2010/main" val="12474313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b="1"/>
              <a:t>6.1	JDBC</a:t>
            </a:r>
            <a:r>
              <a:rPr lang="zh-CN" altLang="zh-CN" b="1"/>
              <a:t>数据库编程概述</a:t>
            </a:r>
          </a:p>
        </p:txBody>
      </p:sp>
      <p:sp>
        <p:nvSpPr>
          <p:cNvPr id="3" name="内容占位符 2"/>
          <p:cNvSpPr>
            <a:spLocks noGrp="1"/>
          </p:cNvSpPr>
          <p:nvPr>
            <p:ph idx="1"/>
          </p:nvPr>
        </p:nvSpPr>
        <p:spPr>
          <a:xfrm>
            <a:off x="457200" y="1799120"/>
            <a:ext cx="8229600" cy="2998032"/>
          </a:xfrm>
        </p:spPr>
        <p:txBody>
          <a:bodyPr/>
          <a:lstStyle/>
          <a:p>
            <a:pPr marL="109728" indent="0">
              <a:buNone/>
            </a:pPr>
            <a:r>
              <a:rPr lang="zh-CN" altLang="zh-CN" b="1" smtClean="0"/>
              <a:t>任务</a:t>
            </a:r>
            <a:r>
              <a:rPr lang="en-US" altLang="zh-CN" b="1"/>
              <a:t>1  </a:t>
            </a:r>
            <a:r>
              <a:rPr lang="zh-CN" altLang="zh-CN" b="1"/>
              <a:t>基于数据库的学生信息检索程序</a:t>
            </a:r>
          </a:p>
          <a:p>
            <a:pPr marL="109728" indent="0">
              <a:lnSpc>
                <a:spcPct val="150000"/>
              </a:lnSpc>
              <a:buNone/>
            </a:pPr>
            <a:endParaRPr lang="en-US" altLang="zh-CN" sz="2400" smtClean="0"/>
          </a:p>
          <a:p>
            <a:pPr marL="109728" indent="0">
              <a:lnSpc>
                <a:spcPct val="150000"/>
              </a:lnSpc>
              <a:buNone/>
            </a:pPr>
            <a:r>
              <a:rPr lang="zh-CN" altLang="en-US" sz="2000" smtClean="0"/>
              <a:t>学生</a:t>
            </a:r>
            <a:r>
              <a:rPr lang="zh-CN" altLang="en-US" sz="2000"/>
              <a:t>信息存于</a:t>
            </a:r>
            <a:r>
              <a:rPr lang="en-US" altLang="zh-CN" sz="2000"/>
              <a:t>MySQL</a:t>
            </a:r>
            <a:r>
              <a:rPr lang="zh-CN" altLang="en-US" sz="2000"/>
              <a:t>数据库，编程实现检索学生信息的桌面程序，界面友好方便用户操作，提供检索所有学生和按学生姓名检索两种功能。运行效果</a:t>
            </a:r>
            <a:r>
              <a:rPr lang="zh-CN" altLang="en-US" sz="2000"/>
              <a:t>如</a:t>
            </a:r>
            <a:r>
              <a:rPr lang="zh-CN" altLang="en-US" sz="2000" smtClean="0"/>
              <a:t>图所</a:t>
            </a:r>
            <a:r>
              <a:rPr lang="zh-CN" altLang="en-US" sz="2000"/>
              <a:t>示。</a:t>
            </a:r>
            <a:endParaRPr lang="zh-CN" altLang="en-US" sz="2000" smtClean="0"/>
          </a:p>
          <a:p>
            <a:pPr marL="109728" indent="0">
              <a:buNone/>
            </a:pPr>
            <a:endParaRPr lang="zh-CN" altLang="en-US"/>
          </a:p>
        </p:txBody>
      </p:sp>
      <p:pic>
        <p:nvPicPr>
          <p:cNvPr id="1026" name="Picture 2" descr="图6-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4507185"/>
            <a:ext cx="360045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descr="图6-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4507185"/>
            <a:ext cx="3600450" cy="216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56566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476672"/>
            <a:ext cx="8229600" cy="1296144"/>
          </a:xfrm>
        </p:spPr>
        <p:txBody>
          <a:bodyPr>
            <a:normAutofit fontScale="90000"/>
          </a:bodyPr>
          <a:lstStyle/>
          <a:p>
            <a:r>
              <a:rPr lang="zh-CN" altLang="zh-CN" b="1"/>
              <a:t>知识点：</a:t>
            </a:r>
            <a:r>
              <a:rPr lang="en-US" altLang="zh-CN" b="1"/>
              <a:t>JDBC</a:t>
            </a:r>
            <a:r>
              <a:rPr lang="zh-CN" altLang="zh-CN" b="1"/>
              <a:t>概述、</a:t>
            </a:r>
            <a:r>
              <a:rPr lang="en-US" altLang="zh-CN" b="1"/>
              <a:t>MySQL</a:t>
            </a:r>
            <a:r>
              <a:rPr lang="zh-CN" altLang="zh-CN" b="1"/>
              <a:t>、连接</a:t>
            </a:r>
            <a:r>
              <a:rPr lang="en-US" altLang="zh-CN" b="1"/>
              <a:t>MySQL</a:t>
            </a:r>
            <a:r>
              <a:rPr lang="zh-CN" altLang="zh-CN" b="1" smtClean="0"/>
              <a:t>数据库</a:t>
            </a:r>
            <a:endParaRPr lang="zh-CN" altLang="en-US"/>
          </a:p>
        </p:txBody>
      </p:sp>
      <p:sp>
        <p:nvSpPr>
          <p:cNvPr id="3" name="内容占位符 2"/>
          <p:cNvSpPr>
            <a:spLocks noGrp="1"/>
          </p:cNvSpPr>
          <p:nvPr>
            <p:ph idx="1"/>
          </p:nvPr>
        </p:nvSpPr>
        <p:spPr/>
        <p:txBody>
          <a:bodyPr/>
          <a:lstStyle/>
          <a:p>
            <a:endParaRPr lang="en-US" altLang="zh-CN" smtClean="0"/>
          </a:p>
          <a:p>
            <a:pPr marL="109728" indent="0">
              <a:buNone/>
            </a:pPr>
            <a:r>
              <a:rPr lang="zh-CN" altLang="zh-CN" b="1"/>
              <a:t>一、</a:t>
            </a:r>
            <a:r>
              <a:rPr lang="en-US" altLang="zh-CN" b="1"/>
              <a:t>JDBC</a:t>
            </a:r>
            <a:r>
              <a:rPr lang="zh-CN" altLang="zh-CN" b="1"/>
              <a:t>概述</a:t>
            </a:r>
          </a:p>
          <a:p>
            <a:pPr marL="109728" indent="0">
              <a:buNone/>
            </a:pPr>
            <a:endParaRPr lang="en-US" altLang="zh-CN" smtClean="0"/>
          </a:p>
          <a:p>
            <a:pPr marL="109728" indent="0">
              <a:lnSpc>
                <a:spcPct val="200000"/>
              </a:lnSpc>
              <a:buNone/>
            </a:pPr>
            <a:r>
              <a:rPr lang="en-US" altLang="zh-CN" sz="2200" smtClean="0"/>
              <a:t>	Java</a:t>
            </a:r>
            <a:r>
              <a:rPr lang="zh-CN" altLang="zh-CN" sz="2200"/>
              <a:t>语言的开发者编写了一系列的类使得</a:t>
            </a:r>
            <a:r>
              <a:rPr lang="en-US" altLang="zh-CN" sz="2200"/>
              <a:t>Java</a:t>
            </a:r>
            <a:r>
              <a:rPr lang="zh-CN" altLang="zh-CN" sz="2200"/>
              <a:t>语言可以采用相同的</a:t>
            </a:r>
            <a:r>
              <a:rPr lang="en-US" altLang="zh-CN" sz="2200"/>
              <a:t>API</a:t>
            </a:r>
            <a:r>
              <a:rPr lang="zh-CN" altLang="zh-CN" sz="2200"/>
              <a:t>对不同的数据库进行操作，这样就可以提高</a:t>
            </a:r>
            <a:r>
              <a:rPr lang="en-US" altLang="zh-CN" sz="2200"/>
              <a:t>Java</a:t>
            </a:r>
            <a:r>
              <a:rPr lang="zh-CN" altLang="zh-CN" sz="2200"/>
              <a:t>程序的多数据库的可移植性。这些类位于</a:t>
            </a:r>
            <a:r>
              <a:rPr lang="en-US" altLang="zh-CN" sz="2200"/>
              <a:t>java.sql</a:t>
            </a:r>
            <a:r>
              <a:rPr lang="zh-CN" altLang="zh-CN" sz="2200"/>
              <a:t>包和</a:t>
            </a:r>
            <a:r>
              <a:rPr lang="en-US" altLang="zh-CN" sz="2200"/>
              <a:t>javax.sql</a:t>
            </a:r>
            <a:r>
              <a:rPr lang="zh-CN" altLang="zh-CN" sz="2200"/>
              <a:t>包下，它们共同组成了</a:t>
            </a:r>
            <a:r>
              <a:rPr lang="en-US" altLang="zh-CN" sz="2200"/>
              <a:t>Java DataBase Connectivity </a:t>
            </a:r>
            <a:r>
              <a:rPr lang="zh-CN" altLang="zh-CN" sz="2200"/>
              <a:t>，即</a:t>
            </a:r>
            <a:r>
              <a:rPr lang="en-US" altLang="zh-CN" sz="2200"/>
              <a:t>JDBC</a:t>
            </a:r>
            <a:r>
              <a:rPr lang="zh-CN" altLang="zh-CN" sz="2200"/>
              <a:t>。</a:t>
            </a:r>
          </a:p>
          <a:p>
            <a:pPr marL="109728" indent="0">
              <a:buNone/>
            </a:pPr>
            <a:endParaRPr lang="zh-CN" altLang="en-US"/>
          </a:p>
        </p:txBody>
      </p:sp>
    </p:spTree>
    <p:extLst>
      <p:ext uri="{BB962C8B-B14F-4D97-AF65-F5344CB8AC3E}">
        <p14:creationId xmlns:p14="http://schemas.microsoft.com/office/powerpoint/2010/main" val="9498869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a:t>JDBC</a:t>
            </a:r>
            <a:r>
              <a:rPr lang="zh-CN" altLang="zh-CN"/>
              <a:t>由两部分</a:t>
            </a:r>
            <a:r>
              <a:rPr lang="zh-CN" altLang="zh-CN"/>
              <a:t>构成</a:t>
            </a:r>
            <a:r>
              <a:rPr lang="zh-CN" altLang="zh-CN" smtClean="0"/>
              <a:t>：</a:t>
            </a:r>
            <a:endParaRPr lang="en-US" altLang="zh-CN" smtClean="0"/>
          </a:p>
          <a:p>
            <a:pPr lvl="1">
              <a:lnSpc>
                <a:spcPct val="200000"/>
              </a:lnSpc>
            </a:pPr>
            <a:r>
              <a:rPr lang="zh-CN" altLang="zh-CN" sz="2200" smtClean="0"/>
              <a:t>一</a:t>
            </a:r>
            <a:r>
              <a:rPr lang="zh-CN" altLang="zh-CN" sz="2200"/>
              <a:t>是基于</a:t>
            </a:r>
            <a:r>
              <a:rPr lang="en-US" altLang="zh-CN" sz="2200"/>
              <a:t>Java</a:t>
            </a:r>
            <a:r>
              <a:rPr lang="zh-CN" altLang="zh-CN" sz="2200"/>
              <a:t>语言的通用</a:t>
            </a:r>
            <a:r>
              <a:rPr lang="en-US" altLang="zh-CN" sz="2200"/>
              <a:t>JDBC API</a:t>
            </a:r>
            <a:r>
              <a:rPr lang="zh-CN" altLang="zh-CN" sz="2200"/>
              <a:t>，这部分的类和接口位于</a:t>
            </a:r>
            <a:r>
              <a:rPr lang="en-US" altLang="zh-CN" sz="2200"/>
              <a:t>java.sql</a:t>
            </a:r>
            <a:r>
              <a:rPr lang="zh-CN" altLang="zh-CN" sz="2200"/>
              <a:t>包和</a:t>
            </a:r>
            <a:r>
              <a:rPr lang="en-US" altLang="zh-CN" sz="2200"/>
              <a:t>javax.sql</a:t>
            </a:r>
            <a:r>
              <a:rPr lang="zh-CN" altLang="zh-CN" sz="2200" smtClean="0"/>
              <a:t>包</a:t>
            </a:r>
            <a:endParaRPr lang="en-US" altLang="zh-CN" sz="2200" smtClean="0"/>
          </a:p>
          <a:p>
            <a:pPr lvl="1">
              <a:lnSpc>
                <a:spcPct val="200000"/>
              </a:lnSpc>
            </a:pPr>
            <a:r>
              <a:rPr lang="zh-CN" altLang="zh-CN" sz="2200" smtClean="0"/>
              <a:t>二</a:t>
            </a:r>
            <a:r>
              <a:rPr lang="zh-CN" altLang="zh-CN" sz="2200"/>
              <a:t>是由数据库管理系统厂家或者第三方针对特定数据库提供的数据库专用</a:t>
            </a:r>
            <a:r>
              <a:rPr lang="en-US" altLang="zh-CN" sz="2200"/>
              <a:t>JDBC</a:t>
            </a:r>
            <a:r>
              <a:rPr lang="zh-CN" altLang="zh-CN" sz="2200"/>
              <a:t>驱动程序（</a:t>
            </a:r>
            <a:r>
              <a:rPr lang="en-US" altLang="zh-CN" sz="2200"/>
              <a:t>Driver</a:t>
            </a:r>
            <a:r>
              <a:rPr lang="zh-CN" altLang="zh-CN" sz="2200"/>
              <a:t>），通常由数据库厂家或第三方以</a:t>
            </a:r>
            <a:r>
              <a:rPr lang="en-US" altLang="zh-CN" sz="2200"/>
              <a:t>jar</a:t>
            </a:r>
            <a:r>
              <a:rPr lang="zh-CN" altLang="zh-CN" sz="2200"/>
              <a:t>包的形式提供。这些驱动程序提供专门的接口将通用的程序调用映射成为底层数据库能够理解</a:t>
            </a:r>
            <a:r>
              <a:rPr lang="zh-CN" altLang="zh-CN" sz="2200"/>
              <a:t>的</a:t>
            </a:r>
            <a:r>
              <a:rPr lang="zh-CN" altLang="zh-CN" sz="2200" smtClean="0"/>
              <a:t>命令</a:t>
            </a:r>
            <a:endParaRPr lang="zh-CN" altLang="zh-CN" sz="2200"/>
          </a:p>
          <a:p>
            <a:endParaRPr lang="zh-CN" altLang="en-US"/>
          </a:p>
        </p:txBody>
      </p:sp>
    </p:spTree>
    <p:extLst>
      <p:ext uri="{BB962C8B-B14F-4D97-AF65-F5344CB8AC3E}">
        <p14:creationId xmlns:p14="http://schemas.microsoft.com/office/powerpoint/2010/main" val="10333799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a:lnSpc>
                <a:spcPct val="200000"/>
              </a:lnSpc>
            </a:pPr>
            <a:r>
              <a:rPr lang="en-US" altLang="zh-CN" sz="2400"/>
              <a:t>JDBC</a:t>
            </a:r>
            <a:r>
              <a:rPr lang="zh-CN" altLang="zh-CN" sz="2400"/>
              <a:t>具备与数据库建立连接和与数据库进行通信的能力，它的基本功能主要包括：</a:t>
            </a:r>
          </a:p>
          <a:p>
            <a:pPr marL="402336" lvl="1" indent="0">
              <a:lnSpc>
                <a:spcPct val="200000"/>
              </a:lnSpc>
              <a:buNone/>
            </a:pPr>
            <a:r>
              <a:rPr lang="zh-CN" altLang="zh-CN" sz="2400"/>
              <a:t>（</a:t>
            </a:r>
            <a:r>
              <a:rPr lang="en-US" altLang="zh-CN" sz="2400"/>
              <a:t>1</a:t>
            </a:r>
            <a:r>
              <a:rPr lang="zh-CN" altLang="zh-CN" sz="2400"/>
              <a:t>）连接数据库；</a:t>
            </a:r>
          </a:p>
          <a:p>
            <a:pPr marL="402336" lvl="1" indent="0">
              <a:lnSpc>
                <a:spcPct val="200000"/>
              </a:lnSpc>
              <a:buNone/>
            </a:pPr>
            <a:r>
              <a:rPr lang="zh-CN" altLang="zh-CN" sz="2400"/>
              <a:t>（</a:t>
            </a:r>
            <a:r>
              <a:rPr lang="en-US" altLang="zh-CN" sz="2400"/>
              <a:t>2</a:t>
            </a:r>
            <a:r>
              <a:rPr lang="zh-CN" altLang="zh-CN" sz="2400"/>
              <a:t>）操作数据库；</a:t>
            </a:r>
          </a:p>
          <a:p>
            <a:pPr marL="402336" lvl="1" indent="0">
              <a:lnSpc>
                <a:spcPct val="200000"/>
              </a:lnSpc>
              <a:buNone/>
            </a:pPr>
            <a:r>
              <a:rPr lang="zh-CN" altLang="zh-CN" sz="2400"/>
              <a:t>（</a:t>
            </a:r>
            <a:r>
              <a:rPr lang="en-US" altLang="zh-CN" sz="2400"/>
              <a:t>3</a:t>
            </a:r>
            <a:r>
              <a:rPr lang="zh-CN" altLang="zh-CN" sz="2400"/>
              <a:t>）处理结果集。</a:t>
            </a:r>
          </a:p>
          <a:p>
            <a:endParaRPr lang="zh-CN" altLang="en-US"/>
          </a:p>
        </p:txBody>
      </p:sp>
    </p:spTree>
    <p:extLst>
      <p:ext uri="{BB962C8B-B14F-4D97-AF65-F5344CB8AC3E}">
        <p14:creationId xmlns:p14="http://schemas.microsoft.com/office/powerpoint/2010/main" val="55915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109728" indent="0">
              <a:buNone/>
            </a:pPr>
            <a:r>
              <a:rPr lang="zh-CN" altLang="zh-CN" b="1"/>
              <a:t>二</a:t>
            </a:r>
            <a:r>
              <a:rPr lang="zh-CN" altLang="zh-CN" b="1"/>
              <a:t>、</a:t>
            </a:r>
            <a:r>
              <a:rPr lang="en-US" altLang="zh-CN" b="1" smtClean="0"/>
              <a:t>MySQL</a:t>
            </a:r>
          </a:p>
          <a:p>
            <a:pPr marL="109728" indent="0">
              <a:buNone/>
            </a:pPr>
            <a:endParaRPr lang="en-US" altLang="zh-CN" b="1"/>
          </a:p>
          <a:p>
            <a:pPr marL="109728" indent="0">
              <a:buNone/>
            </a:pPr>
            <a:r>
              <a:rPr lang="en-US" altLang="zh-CN"/>
              <a:t>1</a:t>
            </a:r>
            <a:r>
              <a:rPr lang="zh-CN" altLang="zh-CN"/>
              <a:t>、下载</a:t>
            </a:r>
            <a:r>
              <a:rPr lang="en-US" altLang="zh-CN"/>
              <a:t>MySQL</a:t>
            </a:r>
            <a:r>
              <a:rPr lang="zh-CN" altLang="zh-CN" smtClean="0"/>
              <a:t>数据库</a:t>
            </a:r>
            <a:endParaRPr lang="zh-CN" altLang="zh-CN"/>
          </a:p>
          <a:p>
            <a:pPr marL="109728" indent="0">
              <a:buNone/>
            </a:pPr>
            <a:endParaRPr lang="en-US" altLang="zh-CN" b="1" smtClean="0"/>
          </a:p>
          <a:p>
            <a:pPr marL="109728" indent="0">
              <a:buNone/>
            </a:pPr>
            <a:r>
              <a:rPr lang="en-US" altLang="zh-CN"/>
              <a:t>2</a:t>
            </a:r>
            <a:r>
              <a:rPr lang="zh-CN" altLang="zh-CN"/>
              <a:t>、安装和</a:t>
            </a:r>
            <a:r>
              <a:rPr lang="zh-CN" altLang="zh-CN"/>
              <a:t>配置</a:t>
            </a:r>
            <a:r>
              <a:rPr lang="en-US" altLang="zh-CN" smtClean="0"/>
              <a:t>MySQL</a:t>
            </a:r>
            <a:endParaRPr lang="en-US" altLang="zh-CN"/>
          </a:p>
          <a:p>
            <a:pPr marL="109728" indent="0">
              <a:buNone/>
            </a:pPr>
            <a:endParaRPr lang="en-US" altLang="zh-CN"/>
          </a:p>
          <a:p>
            <a:pPr marL="109728" indent="0">
              <a:buNone/>
            </a:pPr>
            <a:r>
              <a:rPr lang="en-US" altLang="zh-CN"/>
              <a:t>3</a:t>
            </a:r>
            <a:r>
              <a:rPr lang="zh-CN" altLang="zh-CN"/>
              <a:t>、下载</a:t>
            </a:r>
            <a:r>
              <a:rPr lang="en-US" altLang="zh-CN"/>
              <a:t>Java</a:t>
            </a:r>
            <a:r>
              <a:rPr lang="zh-CN" altLang="zh-CN"/>
              <a:t>连接</a:t>
            </a:r>
            <a:r>
              <a:rPr lang="en-US" altLang="zh-CN"/>
              <a:t>MySQL</a:t>
            </a:r>
            <a:r>
              <a:rPr lang="zh-CN" altLang="zh-CN"/>
              <a:t>数据库的</a:t>
            </a:r>
            <a:r>
              <a:rPr lang="en-US" altLang="zh-CN"/>
              <a:t>JDBC</a:t>
            </a:r>
            <a:r>
              <a:rPr lang="zh-CN" altLang="zh-CN" smtClean="0"/>
              <a:t>驱动程序</a:t>
            </a:r>
            <a:endParaRPr lang="zh-CN" altLang="zh-CN"/>
          </a:p>
          <a:p>
            <a:pPr marL="109728" indent="0">
              <a:buNone/>
            </a:pPr>
            <a:endParaRPr lang="zh-CN" altLang="zh-CN" b="1"/>
          </a:p>
          <a:p>
            <a:endParaRPr lang="zh-CN" altLang="en-US"/>
          </a:p>
        </p:txBody>
      </p:sp>
    </p:spTree>
    <p:extLst>
      <p:ext uri="{BB962C8B-B14F-4D97-AF65-F5344CB8AC3E}">
        <p14:creationId xmlns:p14="http://schemas.microsoft.com/office/powerpoint/2010/main" val="331063035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都市">
  <a:themeElements>
    <a:clrScheme name="都市">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都市">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都市">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389</TotalTime>
  <Words>1188</Words>
  <Application>Microsoft Office PowerPoint</Application>
  <PresentationFormat>全屏显示(4:3)</PresentationFormat>
  <Paragraphs>112</Paragraphs>
  <Slides>24</Slides>
  <Notes>0</Notes>
  <HiddenSlides>0</HiddenSlides>
  <MMClips>0</MMClips>
  <ScaleCrop>false</ScaleCrop>
  <HeadingPairs>
    <vt:vector size="4" baseType="variant">
      <vt:variant>
        <vt:lpstr>主题</vt:lpstr>
      </vt:variant>
      <vt:variant>
        <vt:i4>1</vt:i4>
      </vt:variant>
      <vt:variant>
        <vt:lpstr>幻灯片标题</vt:lpstr>
      </vt:variant>
      <vt:variant>
        <vt:i4>24</vt:i4>
      </vt:variant>
    </vt:vector>
  </HeadingPairs>
  <TitlesOfParts>
    <vt:vector size="25" baseType="lpstr">
      <vt:lpstr>都市</vt:lpstr>
      <vt:lpstr>Java高级程序设计</vt:lpstr>
      <vt:lpstr>第6章 JDBC数据库编程</vt:lpstr>
      <vt:lpstr>本章目标</vt:lpstr>
      <vt:lpstr>本章任务</vt:lpstr>
      <vt:lpstr>6.1 JDBC数据库编程概述</vt:lpstr>
      <vt:lpstr>知识点：JDBC概述、MySQL、连接MySQL数据库</vt:lpstr>
      <vt:lpstr>PowerPoint 演示文稿</vt:lpstr>
      <vt:lpstr>PowerPoint 演示文稿</vt:lpstr>
      <vt:lpstr>PowerPoint 演示文稿</vt:lpstr>
      <vt:lpstr>PowerPoint 演示文稿</vt:lpstr>
      <vt:lpstr>6.2 JDBC基本操作：CRUD</vt:lpstr>
      <vt:lpstr>PowerPoint 演示文稿</vt:lpstr>
      <vt:lpstr>PowerPoint 演示文稿</vt:lpstr>
      <vt:lpstr>知识点：查询操作</vt:lpstr>
      <vt:lpstr>PowerPoint 演示文稿</vt:lpstr>
      <vt:lpstr>知识点：添删改操作、PreparedStatement、可滚动结果集</vt:lpstr>
      <vt:lpstr>PowerPoint 演示文稿</vt:lpstr>
      <vt:lpstr>PowerPoint 演示文稿</vt:lpstr>
      <vt:lpstr>PowerPoint 演示文稿</vt:lpstr>
      <vt:lpstr>PowerPoint 演示文稿</vt:lpstr>
      <vt:lpstr>6.3 JDBC进阶</vt:lpstr>
      <vt:lpstr>知识点：事务 </vt:lpstr>
      <vt:lpstr>实训任务</vt:lpstr>
      <vt:lpstr>实训任务</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Java入门基础</dc:title>
  <dc:creator>xyy</dc:creator>
  <cp:lastModifiedBy>xyy</cp:lastModifiedBy>
  <cp:revision>131</cp:revision>
  <dcterms:created xsi:type="dcterms:W3CDTF">2015-05-21T00:11:37Z</dcterms:created>
  <dcterms:modified xsi:type="dcterms:W3CDTF">2015-05-25T13:58:33Z</dcterms:modified>
</cp:coreProperties>
</file>