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  <p:sldId id="266" r:id="rId9"/>
    <p:sldId id="267" r:id="rId10"/>
    <p:sldId id="264" r:id="rId11"/>
    <p:sldId id="265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1" d="100"/>
          <a:sy n="71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5" Type="http://schemas.openxmlformats.org/officeDocument/2006/relationships/slide" Target="slide16.xml"/><Relationship Id="rId4" Type="http://schemas.openxmlformats.org/officeDocument/2006/relationships/image" Target="../media/image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19.xml"/><Relationship Id="rId5" Type="http://schemas.openxmlformats.org/officeDocument/2006/relationships/slide" Target="slide14.xml"/><Relationship Id="rId4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979712" y="2276872"/>
            <a:ext cx="504056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54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第五章 装配图</a:t>
            </a:r>
            <a:endParaRPr lang="zh-CN" altLang="en-US" sz="5400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539552" y="2564904"/>
            <a:ext cx="8388351" cy="1641475"/>
            <a:chOff x="2" y="1776"/>
            <a:chExt cx="5284" cy="1034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2" y="2275"/>
              <a:ext cx="5156" cy="50"/>
            </a:xfrm>
            <a:prstGeom prst="rect">
              <a:avLst/>
            </a:prstGeom>
            <a:gradFill rotWithShape="0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100000">
                  <a:srgbClr val="99CC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dirty="0">
                <a:solidFill>
                  <a:srgbClr val="0070C0"/>
                </a:solidFill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2" y="2366"/>
              <a:ext cx="5155" cy="90"/>
            </a:xfrm>
            <a:prstGeom prst="rect">
              <a:avLst/>
            </a:prstGeom>
            <a:gradFill rotWithShape="0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100000">
                  <a:srgbClr val="99CC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AutoShape 6"/>
            <p:cNvSpPr>
              <a:spLocks noChangeArrowheads="1"/>
            </p:cNvSpPr>
            <p:nvPr/>
          </p:nvSpPr>
          <p:spPr bwMode="auto">
            <a:xfrm rot="-606377">
              <a:off x="4122" y="1776"/>
              <a:ext cx="1164" cy="745"/>
            </a:xfrm>
            <a:prstGeom prst="sun">
              <a:avLst>
                <a:gd name="adj" fmla="val 32653"/>
              </a:avLst>
            </a:prstGeom>
            <a:solidFill>
              <a:srgbClr val="FFFFCC"/>
            </a:solidFill>
            <a:ln w="12700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CC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auto">
            <a:xfrm rot="632089">
              <a:off x="3467" y="2158"/>
              <a:ext cx="1051" cy="652"/>
            </a:xfrm>
            <a:prstGeom prst="sun">
              <a:avLst>
                <a:gd name="adj" fmla="val 25421"/>
              </a:avLst>
            </a:prstGeom>
            <a:solidFill>
              <a:srgbClr val="FFFFCC"/>
            </a:solidFill>
            <a:ln w="12700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CC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277938" y="4760913"/>
            <a:ext cx="2808287" cy="1757362"/>
            <a:chOff x="1073" y="2695"/>
            <a:chExt cx="1769" cy="1107"/>
          </a:xfrm>
        </p:grpSpPr>
        <p:sp>
          <p:nvSpPr>
            <p:cNvPr id="3" name="Rectangle 3"/>
            <p:cNvSpPr>
              <a:spLocks noChangeArrowheads="1"/>
            </p:cNvSpPr>
            <p:nvPr/>
          </p:nvSpPr>
          <p:spPr bwMode="auto">
            <a:xfrm>
              <a:off x="1604" y="2753"/>
              <a:ext cx="699" cy="350"/>
            </a:xfrm>
            <a:prstGeom prst="rect">
              <a:avLst/>
            </a:prstGeom>
            <a:solidFill>
              <a:srgbClr val="CCEC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1164" y="3015"/>
              <a:ext cx="1574" cy="677"/>
            </a:xfrm>
            <a:prstGeom prst="rect">
              <a:avLst/>
            </a:prstGeom>
            <a:solidFill>
              <a:srgbClr val="CCE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1682" y="2753"/>
              <a:ext cx="537" cy="59"/>
            </a:xfrm>
            <a:prstGeom prst="rect">
              <a:avLst/>
            </a:prstGeom>
            <a:solidFill>
              <a:srgbClr val="CCEC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Rectangle 6"/>
            <p:cNvSpPr>
              <a:spLocks noChangeArrowheads="1"/>
            </p:cNvSpPr>
            <p:nvPr/>
          </p:nvSpPr>
          <p:spPr bwMode="auto">
            <a:xfrm>
              <a:off x="1777" y="2812"/>
              <a:ext cx="347" cy="403"/>
            </a:xfrm>
            <a:prstGeom prst="rect">
              <a:avLst/>
            </a:prstGeom>
            <a:solidFill>
              <a:srgbClr val="CCEC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Rectangle 7"/>
            <p:cNvSpPr>
              <a:spLocks noChangeArrowheads="1"/>
            </p:cNvSpPr>
            <p:nvPr/>
          </p:nvSpPr>
          <p:spPr bwMode="auto">
            <a:xfrm>
              <a:off x="1169" y="3150"/>
              <a:ext cx="431" cy="403"/>
            </a:xfrm>
            <a:prstGeom prst="rect">
              <a:avLst/>
            </a:prstGeom>
            <a:solidFill>
              <a:srgbClr val="CCEC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1598" y="3150"/>
              <a:ext cx="84" cy="20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 flipH="1">
              <a:off x="1664" y="3353"/>
              <a:ext cx="18" cy="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 flipH="1">
              <a:off x="2283" y="3150"/>
              <a:ext cx="28" cy="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2219" y="3353"/>
              <a:ext cx="92" cy="20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Rectangle 12"/>
            <p:cNvSpPr>
              <a:spLocks noChangeArrowheads="1"/>
            </p:cNvSpPr>
            <p:nvPr/>
          </p:nvSpPr>
          <p:spPr bwMode="auto">
            <a:xfrm>
              <a:off x="1718" y="3261"/>
              <a:ext cx="471" cy="92"/>
            </a:xfrm>
            <a:prstGeom prst="rect">
              <a:avLst/>
            </a:prstGeom>
            <a:solidFill>
              <a:srgbClr val="CCEC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311" y="3150"/>
              <a:ext cx="431" cy="403"/>
            </a:xfrm>
            <a:prstGeom prst="rect">
              <a:avLst/>
            </a:prstGeom>
            <a:solidFill>
              <a:srgbClr val="CCEC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2183" y="3261"/>
              <a:ext cx="2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1169" y="3119"/>
              <a:ext cx="43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V="1">
              <a:off x="1169" y="3578"/>
              <a:ext cx="429" cy="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>
              <a:off x="1600" y="3115"/>
              <a:ext cx="0" cy="4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>
              <a:off x="2311" y="3115"/>
              <a:ext cx="0" cy="4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V="1">
              <a:off x="2315" y="3581"/>
              <a:ext cx="427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>
              <a:off x="2315" y="3119"/>
              <a:ext cx="42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1073" y="3353"/>
              <a:ext cx="176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1743" y="2812"/>
              <a:ext cx="0" cy="4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2157" y="2812"/>
              <a:ext cx="0" cy="41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2189" y="3309"/>
              <a:ext cx="5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Line 25"/>
            <p:cNvSpPr>
              <a:spLocks noChangeShapeType="1"/>
            </p:cNvSpPr>
            <p:nvPr/>
          </p:nvSpPr>
          <p:spPr bwMode="auto">
            <a:xfrm>
              <a:off x="2124" y="3215"/>
              <a:ext cx="15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1782" y="3211"/>
              <a:ext cx="329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>
              <a:off x="1776" y="3207"/>
              <a:ext cx="0" cy="5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2242" y="3210"/>
              <a:ext cx="46" cy="100"/>
            </a:xfrm>
            <a:custGeom>
              <a:avLst/>
              <a:gdLst/>
              <a:ahLst/>
              <a:cxnLst>
                <a:cxn ang="0">
                  <a:pos x="32" y="0"/>
                </a:cxn>
                <a:cxn ang="0">
                  <a:pos x="38" y="26"/>
                </a:cxn>
                <a:cxn ang="0">
                  <a:pos x="32" y="58"/>
                </a:cxn>
                <a:cxn ang="0">
                  <a:pos x="19" y="74"/>
                </a:cxn>
                <a:cxn ang="0">
                  <a:pos x="0" y="83"/>
                </a:cxn>
              </a:cxnLst>
              <a:rect l="0" t="0" r="r" b="b"/>
              <a:pathLst>
                <a:path w="38" h="83">
                  <a:moveTo>
                    <a:pt x="32" y="0"/>
                  </a:moveTo>
                  <a:cubicBezTo>
                    <a:pt x="33" y="4"/>
                    <a:pt x="38" y="16"/>
                    <a:pt x="38" y="26"/>
                  </a:cubicBezTo>
                  <a:cubicBezTo>
                    <a:pt x="38" y="36"/>
                    <a:pt x="35" y="50"/>
                    <a:pt x="32" y="58"/>
                  </a:cubicBezTo>
                  <a:cubicBezTo>
                    <a:pt x="29" y="66"/>
                    <a:pt x="24" y="70"/>
                    <a:pt x="19" y="74"/>
                  </a:cubicBezTo>
                  <a:cubicBezTo>
                    <a:pt x="14" y="78"/>
                    <a:pt x="4" y="81"/>
                    <a:pt x="0" y="83"/>
                  </a:cubicBezTo>
                </a:path>
              </a:pathLst>
            </a:custGeom>
            <a:solidFill>
              <a:srgbClr val="CCECFF"/>
            </a:solidFill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 flipH="1">
              <a:off x="2219" y="3309"/>
              <a:ext cx="29" cy="5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Freeform 30"/>
            <p:cNvSpPr>
              <a:spLocks/>
            </p:cNvSpPr>
            <p:nvPr/>
          </p:nvSpPr>
          <p:spPr bwMode="auto">
            <a:xfrm>
              <a:off x="2084" y="3211"/>
              <a:ext cx="42" cy="52"/>
            </a:xfrm>
            <a:custGeom>
              <a:avLst/>
              <a:gdLst/>
              <a:ahLst/>
              <a:cxnLst>
                <a:cxn ang="0">
                  <a:pos x="34" y="0"/>
                </a:cxn>
                <a:cxn ang="0">
                  <a:pos x="12" y="19"/>
                </a:cxn>
                <a:cxn ang="0">
                  <a:pos x="0" y="43"/>
                </a:cxn>
              </a:cxnLst>
              <a:rect l="0" t="0" r="r" b="b"/>
              <a:pathLst>
                <a:path w="34" h="43">
                  <a:moveTo>
                    <a:pt x="34" y="0"/>
                  </a:moveTo>
                  <a:cubicBezTo>
                    <a:pt x="30" y="3"/>
                    <a:pt x="18" y="12"/>
                    <a:pt x="12" y="19"/>
                  </a:cubicBezTo>
                  <a:cubicBezTo>
                    <a:pt x="6" y="26"/>
                    <a:pt x="2" y="38"/>
                    <a:pt x="0" y="43"/>
                  </a:cubicBezTo>
                </a:path>
              </a:pathLst>
            </a:custGeom>
            <a:solidFill>
              <a:srgbClr val="CCECFF"/>
            </a:solidFill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>
              <a:off x="1516" y="3450"/>
              <a:ext cx="43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Line 32"/>
            <p:cNvSpPr>
              <a:spLocks noChangeShapeType="1"/>
            </p:cNvSpPr>
            <p:nvPr/>
          </p:nvSpPr>
          <p:spPr bwMode="auto">
            <a:xfrm>
              <a:off x="1662" y="3403"/>
              <a:ext cx="22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Line 33"/>
            <p:cNvSpPr>
              <a:spLocks noChangeShapeType="1"/>
            </p:cNvSpPr>
            <p:nvPr/>
          </p:nvSpPr>
          <p:spPr bwMode="auto">
            <a:xfrm>
              <a:off x="1622" y="3497"/>
              <a:ext cx="26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1874" y="3395"/>
              <a:ext cx="34" cy="102"/>
            </a:xfrm>
            <a:custGeom>
              <a:avLst/>
              <a:gdLst/>
              <a:ahLst/>
              <a:cxnLst>
                <a:cxn ang="0">
                  <a:pos x="7" y="0"/>
                </a:cxn>
                <a:cxn ang="0">
                  <a:pos x="19" y="12"/>
                </a:cxn>
                <a:cxn ang="0">
                  <a:pos x="24" y="26"/>
                </a:cxn>
                <a:cxn ang="0">
                  <a:pos x="26" y="50"/>
                </a:cxn>
                <a:cxn ang="0">
                  <a:pos x="14" y="74"/>
                </a:cxn>
                <a:cxn ang="0">
                  <a:pos x="0" y="84"/>
                </a:cxn>
              </a:cxnLst>
              <a:rect l="0" t="0" r="r" b="b"/>
              <a:pathLst>
                <a:path w="28" h="84">
                  <a:moveTo>
                    <a:pt x="7" y="0"/>
                  </a:moveTo>
                  <a:cubicBezTo>
                    <a:pt x="9" y="2"/>
                    <a:pt x="16" y="8"/>
                    <a:pt x="19" y="12"/>
                  </a:cubicBezTo>
                  <a:cubicBezTo>
                    <a:pt x="22" y="16"/>
                    <a:pt x="23" y="20"/>
                    <a:pt x="24" y="26"/>
                  </a:cubicBezTo>
                  <a:cubicBezTo>
                    <a:pt x="25" y="32"/>
                    <a:pt x="28" y="42"/>
                    <a:pt x="26" y="50"/>
                  </a:cubicBezTo>
                  <a:cubicBezTo>
                    <a:pt x="24" y="58"/>
                    <a:pt x="18" y="68"/>
                    <a:pt x="14" y="74"/>
                  </a:cubicBezTo>
                  <a:cubicBezTo>
                    <a:pt x="10" y="80"/>
                    <a:pt x="3" y="82"/>
                    <a:pt x="0" y="84"/>
                  </a:cubicBezTo>
                </a:path>
              </a:pathLst>
            </a:custGeom>
            <a:solidFill>
              <a:srgbClr val="CCECFF"/>
            </a:solidFill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1624" y="3400"/>
              <a:ext cx="35" cy="94"/>
            </a:xfrm>
            <a:custGeom>
              <a:avLst/>
              <a:gdLst/>
              <a:ahLst/>
              <a:cxnLst>
                <a:cxn ang="0">
                  <a:pos x="29" y="0"/>
                </a:cxn>
                <a:cxn ang="0">
                  <a:pos x="15" y="17"/>
                </a:cxn>
                <a:cxn ang="0">
                  <a:pos x="5" y="36"/>
                </a:cxn>
                <a:cxn ang="0">
                  <a:pos x="3" y="55"/>
                </a:cxn>
                <a:cxn ang="0">
                  <a:pos x="0" y="77"/>
                </a:cxn>
              </a:cxnLst>
              <a:rect l="0" t="0" r="r" b="b"/>
              <a:pathLst>
                <a:path w="29" h="77">
                  <a:moveTo>
                    <a:pt x="29" y="0"/>
                  </a:moveTo>
                  <a:cubicBezTo>
                    <a:pt x="27" y="3"/>
                    <a:pt x="19" y="11"/>
                    <a:pt x="15" y="17"/>
                  </a:cubicBezTo>
                  <a:cubicBezTo>
                    <a:pt x="11" y="23"/>
                    <a:pt x="7" y="30"/>
                    <a:pt x="5" y="36"/>
                  </a:cubicBezTo>
                  <a:cubicBezTo>
                    <a:pt x="3" y="42"/>
                    <a:pt x="4" y="48"/>
                    <a:pt x="3" y="55"/>
                  </a:cubicBezTo>
                  <a:cubicBezTo>
                    <a:pt x="2" y="62"/>
                    <a:pt x="1" y="73"/>
                    <a:pt x="0" y="77"/>
                  </a:cubicBezTo>
                </a:path>
              </a:pathLst>
            </a:custGeom>
            <a:solidFill>
              <a:srgbClr val="CCECFF"/>
            </a:solidFill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Line 36"/>
            <p:cNvSpPr>
              <a:spLocks noChangeShapeType="1"/>
            </p:cNvSpPr>
            <p:nvPr/>
          </p:nvSpPr>
          <p:spPr bwMode="auto">
            <a:xfrm flipH="1">
              <a:off x="1601" y="3484"/>
              <a:ext cx="23" cy="7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Line 37"/>
            <p:cNvSpPr>
              <a:spLocks noChangeShapeType="1"/>
            </p:cNvSpPr>
            <p:nvPr/>
          </p:nvSpPr>
          <p:spPr bwMode="auto">
            <a:xfrm>
              <a:off x="1886" y="3350"/>
              <a:ext cx="0" cy="6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Line 38"/>
            <p:cNvSpPr>
              <a:spLocks noChangeShapeType="1"/>
            </p:cNvSpPr>
            <p:nvPr/>
          </p:nvSpPr>
          <p:spPr bwMode="auto">
            <a:xfrm>
              <a:off x="1884" y="3494"/>
              <a:ext cx="0" cy="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Line 39"/>
            <p:cNvSpPr>
              <a:spLocks noChangeShapeType="1"/>
            </p:cNvSpPr>
            <p:nvPr/>
          </p:nvSpPr>
          <p:spPr bwMode="auto">
            <a:xfrm>
              <a:off x="1884" y="3562"/>
              <a:ext cx="12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Line 40"/>
            <p:cNvSpPr>
              <a:spLocks noChangeShapeType="1"/>
            </p:cNvSpPr>
            <p:nvPr/>
          </p:nvSpPr>
          <p:spPr bwMode="auto">
            <a:xfrm flipV="1">
              <a:off x="2012" y="3353"/>
              <a:ext cx="0" cy="22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Line 41"/>
            <p:cNvSpPr>
              <a:spLocks noChangeShapeType="1"/>
            </p:cNvSpPr>
            <p:nvPr/>
          </p:nvSpPr>
          <p:spPr bwMode="auto">
            <a:xfrm>
              <a:off x="1874" y="3560"/>
              <a:ext cx="76" cy="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Line 42"/>
            <p:cNvSpPr>
              <a:spLocks noChangeShapeType="1"/>
            </p:cNvSpPr>
            <p:nvPr/>
          </p:nvSpPr>
          <p:spPr bwMode="auto">
            <a:xfrm flipV="1">
              <a:off x="1946" y="3567"/>
              <a:ext cx="69" cy="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Line 43"/>
            <p:cNvSpPr>
              <a:spLocks noChangeShapeType="1"/>
            </p:cNvSpPr>
            <p:nvPr/>
          </p:nvSpPr>
          <p:spPr bwMode="auto">
            <a:xfrm flipH="1">
              <a:off x="1160" y="3009"/>
              <a:ext cx="45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Line 44"/>
            <p:cNvSpPr>
              <a:spLocks noChangeShapeType="1"/>
            </p:cNvSpPr>
            <p:nvPr/>
          </p:nvSpPr>
          <p:spPr bwMode="auto">
            <a:xfrm>
              <a:off x="1169" y="3013"/>
              <a:ext cx="0" cy="13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Line 45"/>
            <p:cNvSpPr>
              <a:spLocks noChangeShapeType="1"/>
            </p:cNvSpPr>
            <p:nvPr/>
          </p:nvSpPr>
          <p:spPr bwMode="auto">
            <a:xfrm>
              <a:off x="1169" y="3550"/>
              <a:ext cx="0" cy="1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Line 46"/>
            <p:cNvSpPr>
              <a:spLocks noChangeShapeType="1"/>
            </p:cNvSpPr>
            <p:nvPr/>
          </p:nvSpPr>
          <p:spPr bwMode="auto">
            <a:xfrm>
              <a:off x="1158" y="3698"/>
              <a:ext cx="1593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Line 47"/>
            <p:cNvSpPr>
              <a:spLocks noChangeShapeType="1"/>
            </p:cNvSpPr>
            <p:nvPr/>
          </p:nvSpPr>
          <p:spPr bwMode="auto">
            <a:xfrm flipV="1">
              <a:off x="2742" y="3546"/>
              <a:ext cx="0" cy="1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Line 48"/>
            <p:cNvSpPr>
              <a:spLocks noChangeShapeType="1"/>
            </p:cNvSpPr>
            <p:nvPr/>
          </p:nvSpPr>
          <p:spPr bwMode="auto">
            <a:xfrm flipV="1">
              <a:off x="2742" y="2998"/>
              <a:ext cx="0" cy="1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Line 49"/>
            <p:cNvSpPr>
              <a:spLocks noChangeShapeType="1"/>
            </p:cNvSpPr>
            <p:nvPr/>
          </p:nvSpPr>
          <p:spPr bwMode="auto">
            <a:xfrm flipH="1">
              <a:off x="2297" y="3007"/>
              <a:ext cx="448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Line 50"/>
            <p:cNvSpPr>
              <a:spLocks noChangeShapeType="1"/>
            </p:cNvSpPr>
            <p:nvPr/>
          </p:nvSpPr>
          <p:spPr bwMode="auto">
            <a:xfrm>
              <a:off x="1951" y="2695"/>
              <a:ext cx="0" cy="11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Line 51"/>
            <p:cNvSpPr>
              <a:spLocks noChangeShapeType="1"/>
            </p:cNvSpPr>
            <p:nvPr/>
          </p:nvSpPr>
          <p:spPr bwMode="auto">
            <a:xfrm flipV="1">
              <a:off x="1193" y="3009"/>
              <a:ext cx="137" cy="1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Line 52"/>
            <p:cNvSpPr>
              <a:spLocks noChangeShapeType="1"/>
            </p:cNvSpPr>
            <p:nvPr/>
          </p:nvSpPr>
          <p:spPr bwMode="auto">
            <a:xfrm flipV="1">
              <a:off x="1327" y="3011"/>
              <a:ext cx="133" cy="1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Line 53"/>
            <p:cNvSpPr>
              <a:spLocks noChangeShapeType="1"/>
            </p:cNvSpPr>
            <p:nvPr/>
          </p:nvSpPr>
          <p:spPr bwMode="auto">
            <a:xfrm flipV="1">
              <a:off x="1472" y="2848"/>
              <a:ext cx="292" cy="2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Line 54"/>
            <p:cNvSpPr>
              <a:spLocks noChangeShapeType="1"/>
            </p:cNvSpPr>
            <p:nvPr/>
          </p:nvSpPr>
          <p:spPr bwMode="auto">
            <a:xfrm flipV="1">
              <a:off x="1607" y="2992"/>
              <a:ext cx="157" cy="15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Line 55"/>
            <p:cNvSpPr>
              <a:spLocks noChangeShapeType="1"/>
            </p:cNvSpPr>
            <p:nvPr/>
          </p:nvSpPr>
          <p:spPr bwMode="auto">
            <a:xfrm flipV="1">
              <a:off x="1607" y="2784"/>
              <a:ext cx="79" cy="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Line 56"/>
            <p:cNvSpPr>
              <a:spLocks noChangeShapeType="1"/>
            </p:cNvSpPr>
            <p:nvPr/>
          </p:nvSpPr>
          <p:spPr bwMode="auto">
            <a:xfrm flipV="1">
              <a:off x="1508" y="3500"/>
              <a:ext cx="196" cy="1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Line 57"/>
            <p:cNvSpPr>
              <a:spLocks noChangeShapeType="1"/>
            </p:cNvSpPr>
            <p:nvPr/>
          </p:nvSpPr>
          <p:spPr bwMode="auto">
            <a:xfrm flipV="1">
              <a:off x="1936" y="3395"/>
              <a:ext cx="305" cy="3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Line 58"/>
            <p:cNvSpPr>
              <a:spLocks noChangeShapeType="1"/>
            </p:cNvSpPr>
            <p:nvPr/>
          </p:nvSpPr>
          <p:spPr bwMode="auto">
            <a:xfrm flipV="1">
              <a:off x="1655" y="3139"/>
              <a:ext cx="115" cy="1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Line 59"/>
            <p:cNvSpPr>
              <a:spLocks noChangeShapeType="1"/>
            </p:cNvSpPr>
            <p:nvPr/>
          </p:nvSpPr>
          <p:spPr bwMode="auto">
            <a:xfrm flipV="1">
              <a:off x="1661" y="3492"/>
              <a:ext cx="188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Line 60"/>
            <p:cNvSpPr>
              <a:spLocks noChangeShapeType="1"/>
            </p:cNvSpPr>
            <p:nvPr/>
          </p:nvSpPr>
          <p:spPr bwMode="auto">
            <a:xfrm flipV="1">
              <a:off x="1799" y="3586"/>
              <a:ext cx="104" cy="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" name="Line 61"/>
            <p:cNvSpPr>
              <a:spLocks noChangeShapeType="1"/>
            </p:cNvSpPr>
            <p:nvPr/>
          </p:nvSpPr>
          <p:spPr bwMode="auto">
            <a:xfrm flipV="1">
              <a:off x="1362" y="3545"/>
              <a:ext cx="152" cy="15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" name="Line 62"/>
            <p:cNvSpPr>
              <a:spLocks noChangeShapeType="1"/>
            </p:cNvSpPr>
            <p:nvPr/>
          </p:nvSpPr>
          <p:spPr bwMode="auto">
            <a:xfrm flipV="1">
              <a:off x="1228" y="3552"/>
              <a:ext cx="145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" name="Line 63"/>
            <p:cNvSpPr>
              <a:spLocks noChangeShapeType="1"/>
            </p:cNvSpPr>
            <p:nvPr/>
          </p:nvSpPr>
          <p:spPr bwMode="auto">
            <a:xfrm flipV="1">
              <a:off x="1175" y="3546"/>
              <a:ext cx="69" cy="6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" name="Line 64"/>
            <p:cNvSpPr>
              <a:spLocks noChangeShapeType="1"/>
            </p:cNvSpPr>
            <p:nvPr/>
          </p:nvSpPr>
          <p:spPr bwMode="auto">
            <a:xfrm flipV="1">
              <a:off x="2090" y="3495"/>
              <a:ext cx="203" cy="1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" name="Line 65"/>
            <p:cNvSpPr>
              <a:spLocks noChangeShapeType="1"/>
            </p:cNvSpPr>
            <p:nvPr/>
          </p:nvSpPr>
          <p:spPr bwMode="auto">
            <a:xfrm flipV="1">
              <a:off x="2230" y="3548"/>
              <a:ext cx="155" cy="1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" name="Line 66"/>
            <p:cNvSpPr>
              <a:spLocks noChangeShapeType="1"/>
            </p:cNvSpPr>
            <p:nvPr/>
          </p:nvSpPr>
          <p:spPr bwMode="auto">
            <a:xfrm flipV="1">
              <a:off x="2376" y="3553"/>
              <a:ext cx="144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" name="Line 67"/>
            <p:cNvSpPr>
              <a:spLocks noChangeShapeType="1"/>
            </p:cNvSpPr>
            <p:nvPr/>
          </p:nvSpPr>
          <p:spPr bwMode="auto">
            <a:xfrm flipV="1">
              <a:off x="2509" y="3550"/>
              <a:ext cx="152" cy="1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" name="Line 68"/>
            <p:cNvSpPr>
              <a:spLocks noChangeShapeType="1"/>
            </p:cNvSpPr>
            <p:nvPr/>
          </p:nvSpPr>
          <p:spPr bwMode="auto">
            <a:xfrm flipV="1">
              <a:off x="2026" y="3349"/>
              <a:ext cx="115" cy="1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" name="Line 69"/>
            <p:cNvSpPr>
              <a:spLocks noChangeShapeType="1"/>
            </p:cNvSpPr>
            <p:nvPr/>
          </p:nvSpPr>
          <p:spPr bwMode="auto">
            <a:xfrm flipV="1">
              <a:off x="2649" y="3607"/>
              <a:ext cx="86" cy="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" name="Line 70"/>
            <p:cNvSpPr>
              <a:spLocks noChangeShapeType="1"/>
            </p:cNvSpPr>
            <p:nvPr/>
          </p:nvSpPr>
          <p:spPr bwMode="auto">
            <a:xfrm flipV="1">
              <a:off x="2132" y="2753"/>
              <a:ext cx="156" cy="15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" name="Line 71"/>
            <p:cNvSpPr>
              <a:spLocks noChangeShapeType="1"/>
            </p:cNvSpPr>
            <p:nvPr/>
          </p:nvSpPr>
          <p:spPr bwMode="auto">
            <a:xfrm flipV="1">
              <a:off x="2126" y="2882"/>
              <a:ext cx="167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" name="Line 72"/>
            <p:cNvSpPr>
              <a:spLocks noChangeShapeType="1"/>
            </p:cNvSpPr>
            <p:nvPr/>
          </p:nvSpPr>
          <p:spPr bwMode="auto">
            <a:xfrm flipV="1">
              <a:off x="2132" y="3011"/>
              <a:ext cx="167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Line 73"/>
            <p:cNvSpPr>
              <a:spLocks noChangeShapeType="1"/>
            </p:cNvSpPr>
            <p:nvPr/>
          </p:nvSpPr>
          <p:spPr bwMode="auto">
            <a:xfrm flipV="1">
              <a:off x="2236" y="3022"/>
              <a:ext cx="186" cy="1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" name="Line 74"/>
            <p:cNvSpPr>
              <a:spLocks noChangeShapeType="1"/>
            </p:cNvSpPr>
            <p:nvPr/>
          </p:nvSpPr>
          <p:spPr bwMode="auto">
            <a:xfrm flipV="1">
              <a:off x="2428" y="3014"/>
              <a:ext cx="140" cy="1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" name="Line 75"/>
            <p:cNvSpPr>
              <a:spLocks noChangeShapeType="1"/>
            </p:cNvSpPr>
            <p:nvPr/>
          </p:nvSpPr>
          <p:spPr bwMode="auto">
            <a:xfrm flipV="1">
              <a:off x="2575" y="3008"/>
              <a:ext cx="129" cy="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" name="Line 76"/>
            <p:cNvSpPr>
              <a:spLocks noChangeShapeType="1"/>
            </p:cNvSpPr>
            <p:nvPr/>
          </p:nvSpPr>
          <p:spPr bwMode="auto">
            <a:xfrm flipV="1">
              <a:off x="2684" y="3085"/>
              <a:ext cx="63" cy="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7" name="Group 77"/>
          <p:cNvGrpSpPr>
            <a:grpSpLocks/>
          </p:cNvGrpSpPr>
          <p:nvPr/>
        </p:nvGrpSpPr>
        <p:grpSpPr bwMode="auto">
          <a:xfrm>
            <a:off x="2049463" y="2538413"/>
            <a:ext cx="1225550" cy="876300"/>
            <a:chOff x="1277" y="1330"/>
            <a:chExt cx="772" cy="552"/>
          </a:xfrm>
        </p:grpSpPr>
        <p:grpSp>
          <p:nvGrpSpPr>
            <p:cNvPr id="78" name="Group 78"/>
            <p:cNvGrpSpPr>
              <a:grpSpLocks/>
            </p:cNvGrpSpPr>
            <p:nvPr/>
          </p:nvGrpSpPr>
          <p:grpSpPr bwMode="auto">
            <a:xfrm>
              <a:off x="1281" y="1372"/>
              <a:ext cx="767" cy="466"/>
              <a:chOff x="1281" y="1372"/>
              <a:chExt cx="767" cy="466"/>
            </a:xfrm>
          </p:grpSpPr>
          <p:sp>
            <p:nvSpPr>
              <p:cNvPr id="90" name="Freeform 79"/>
              <p:cNvSpPr>
                <a:spLocks/>
              </p:cNvSpPr>
              <p:nvPr/>
            </p:nvSpPr>
            <p:spPr bwMode="auto">
              <a:xfrm>
                <a:off x="1281" y="1372"/>
                <a:ext cx="767" cy="466"/>
              </a:xfrm>
              <a:custGeom>
                <a:avLst/>
                <a:gdLst/>
                <a:ahLst/>
                <a:cxnLst>
                  <a:cxn ang="0">
                    <a:pos x="0" y="466"/>
                  </a:cxn>
                  <a:cxn ang="0">
                    <a:pos x="0" y="44"/>
                  </a:cxn>
                  <a:cxn ang="0">
                    <a:pos x="76" y="0"/>
                  </a:cxn>
                  <a:cxn ang="0">
                    <a:pos x="691" y="0"/>
                  </a:cxn>
                  <a:cxn ang="0">
                    <a:pos x="767" y="44"/>
                  </a:cxn>
                  <a:cxn ang="0">
                    <a:pos x="767" y="461"/>
                  </a:cxn>
                  <a:cxn ang="0">
                    <a:pos x="0" y="466"/>
                  </a:cxn>
                </a:cxnLst>
                <a:rect l="0" t="0" r="r" b="b"/>
                <a:pathLst>
                  <a:path w="767" h="466">
                    <a:moveTo>
                      <a:pt x="0" y="466"/>
                    </a:moveTo>
                    <a:lnTo>
                      <a:pt x="0" y="44"/>
                    </a:lnTo>
                    <a:lnTo>
                      <a:pt x="76" y="0"/>
                    </a:lnTo>
                    <a:lnTo>
                      <a:pt x="691" y="0"/>
                    </a:lnTo>
                    <a:lnTo>
                      <a:pt x="767" y="44"/>
                    </a:lnTo>
                    <a:lnTo>
                      <a:pt x="767" y="461"/>
                    </a:lnTo>
                    <a:lnTo>
                      <a:pt x="0" y="466"/>
                    </a:lnTo>
                    <a:close/>
                  </a:path>
                </a:pathLst>
              </a:custGeom>
              <a:solidFill>
                <a:schemeClr val="hlink"/>
              </a:solid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" name="Rectangle 80"/>
              <p:cNvSpPr>
                <a:spLocks noChangeArrowheads="1"/>
              </p:cNvSpPr>
              <p:nvPr/>
            </p:nvSpPr>
            <p:spPr bwMode="auto">
              <a:xfrm>
                <a:off x="1397" y="1438"/>
                <a:ext cx="538" cy="110"/>
              </a:xfrm>
              <a:prstGeom prst="rect">
                <a:avLst/>
              </a:prstGeom>
              <a:solidFill>
                <a:schemeClr val="hlink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" name="Line 81"/>
              <p:cNvSpPr>
                <a:spLocks noChangeShapeType="1"/>
              </p:cNvSpPr>
              <p:nvPr/>
            </p:nvSpPr>
            <p:spPr bwMode="auto">
              <a:xfrm flipV="1">
                <a:off x="1478" y="1546"/>
                <a:ext cx="0" cy="28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" name="Line 82"/>
              <p:cNvSpPr>
                <a:spLocks noChangeShapeType="1"/>
              </p:cNvSpPr>
              <p:nvPr/>
            </p:nvSpPr>
            <p:spPr bwMode="auto">
              <a:xfrm flipV="1">
                <a:off x="1848" y="1546"/>
                <a:ext cx="0" cy="28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4" name="Line 83"/>
              <p:cNvSpPr>
                <a:spLocks noChangeShapeType="1"/>
              </p:cNvSpPr>
              <p:nvPr/>
            </p:nvSpPr>
            <p:spPr bwMode="auto">
              <a:xfrm flipV="1">
                <a:off x="1445" y="1541"/>
                <a:ext cx="0" cy="29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9" name="Line 84"/>
            <p:cNvSpPr>
              <a:spLocks noChangeShapeType="1"/>
            </p:cNvSpPr>
            <p:nvPr/>
          </p:nvSpPr>
          <p:spPr bwMode="auto">
            <a:xfrm flipV="1">
              <a:off x="1877" y="1541"/>
              <a:ext cx="0" cy="2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" name="Line 85"/>
            <p:cNvSpPr>
              <a:spLocks noChangeShapeType="1"/>
            </p:cNvSpPr>
            <p:nvPr/>
          </p:nvSpPr>
          <p:spPr bwMode="auto">
            <a:xfrm>
              <a:off x="1666" y="1330"/>
              <a:ext cx="0" cy="55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Line 86"/>
            <p:cNvSpPr>
              <a:spLocks noChangeShapeType="1"/>
            </p:cNvSpPr>
            <p:nvPr/>
          </p:nvSpPr>
          <p:spPr bwMode="auto">
            <a:xfrm flipV="1">
              <a:off x="1277" y="1373"/>
              <a:ext cx="163" cy="1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Line 87"/>
            <p:cNvSpPr>
              <a:spLocks noChangeShapeType="1"/>
            </p:cNvSpPr>
            <p:nvPr/>
          </p:nvSpPr>
          <p:spPr bwMode="auto">
            <a:xfrm flipV="1">
              <a:off x="1277" y="1545"/>
              <a:ext cx="153" cy="1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" name="Line 88"/>
            <p:cNvSpPr>
              <a:spLocks noChangeShapeType="1"/>
            </p:cNvSpPr>
            <p:nvPr/>
          </p:nvSpPr>
          <p:spPr bwMode="auto">
            <a:xfrm flipV="1">
              <a:off x="1303" y="1656"/>
              <a:ext cx="182" cy="1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4" name="Line 89"/>
            <p:cNvSpPr>
              <a:spLocks noChangeShapeType="1"/>
            </p:cNvSpPr>
            <p:nvPr/>
          </p:nvSpPr>
          <p:spPr bwMode="auto">
            <a:xfrm>
              <a:off x="1574" y="1368"/>
              <a:ext cx="0" cy="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" name="Line 90"/>
            <p:cNvSpPr>
              <a:spLocks noChangeShapeType="1"/>
            </p:cNvSpPr>
            <p:nvPr/>
          </p:nvSpPr>
          <p:spPr bwMode="auto">
            <a:xfrm>
              <a:off x="1757" y="1368"/>
              <a:ext cx="0" cy="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6" name="Line 91"/>
            <p:cNvSpPr>
              <a:spLocks noChangeShapeType="1"/>
            </p:cNvSpPr>
            <p:nvPr/>
          </p:nvSpPr>
          <p:spPr bwMode="auto">
            <a:xfrm flipV="1">
              <a:off x="1834" y="1368"/>
              <a:ext cx="72" cy="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" name="Line 92"/>
            <p:cNvSpPr>
              <a:spLocks noChangeShapeType="1"/>
            </p:cNvSpPr>
            <p:nvPr/>
          </p:nvSpPr>
          <p:spPr bwMode="auto">
            <a:xfrm flipV="1">
              <a:off x="1934" y="1395"/>
              <a:ext cx="111" cy="11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" name="Line 93"/>
            <p:cNvSpPr>
              <a:spLocks noChangeShapeType="1"/>
            </p:cNvSpPr>
            <p:nvPr/>
          </p:nvSpPr>
          <p:spPr bwMode="auto">
            <a:xfrm flipV="1">
              <a:off x="1843" y="1549"/>
              <a:ext cx="202" cy="2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" name="Line 94"/>
            <p:cNvSpPr>
              <a:spLocks noChangeShapeType="1"/>
            </p:cNvSpPr>
            <p:nvPr/>
          </p:nvSpPr>
          <p:spPr bwMode="auto">
            <a:xfrm flipV="1">
              <a:off x="1929" y="1712"/>
              <a:ext cx="120" cy="1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5" name="Group 95"/>
          <p:cNvGrpSpPr>
            <a:grpSpLocks/>
          </p:cNvGrpSpPr>
          <p:nvPr/>
        </p:nvGrpSpPr>
        <p:grpSpPr bwMode="auto">
          <a:xfrm>
            <a:off x="2222500" y="4833938"/>
            <a:ext cx="858838" cy="147637"/>
            <a:chOff x="1770" y="3152"/>
            <a:chExt cx="448" cy="77"/>
          </a:xfrm>
        </p:grpSpPr>
        <p:sp>
          <p:nvSpPr>
            <p:cNvPr id="96" name="Freeform 96"/>
            <p:cNvSpPr>
              <a:spLocks/>
            </p:cNvSpPr>
            <p:nvPr/>
          </p:nvSpPr>
          <p:spPr bwMode="auto">
            <a:xfrm>
              <a:off x="1770" y="3178"/>
              <a:ext cx="448" cy="25"/>
            </a:xfrm>
            <a:custGeom>
              <a:avLst/>
              <a:gdLst/>
              <a:ahLst/>
              <a:cxnLst>
                <a:cxn ang="0">
                  <a:pos x="2" y="1"/>
                </a:cxn>
                <a:cxn ang="0">
                  <a:pos x="237" y="0"/>
                </a:cxn>
                <a:cxn ang="0">
                  <a:pos x="455" y="0"/>
                </a:cxn>
                <a:cxn ang="0">
                  <a:pos x="458" y="25"/>
                </a:cxn>
                <a:cxn ang="0">
                  <a:pos x="2" y="25"/>
                </a:cxn>
                <a:cxn ang="0">
                  <a:pos x="2" y="1"/>
                </a:cxn>
              </a:cxnLst>
              <a:rect l="0" t="0" r="r" b="b"/>
              <a:pathLst>
                <a:path w="458" h="25">
                  <a:moveTo>
                    <a:pt x="2" y="1"/>
                  </a:moveTo>
                  <a:lnTo>
                    <a:pt x="237" y="0"/>
                  </a:lnTo>
                  <a:lnTo>
                    <a:pt x="455" y="0"/>
                  </a:lnTo>
                  <a:lnTo>
                    <a:pt x="458" y="25"/>
                  </a:lnTo>
                  <a:lnTo>
                    <a:pt x="2" y="25"/>
                  </a:lnTo>
                  <a:cubicBezTo>
                    <a:pt x="0" y="15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FF9999"/>
            </a:solidFill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" name="Line 97"/>
            <p:cNvSpPr>
              <a:spLocks noChangeShapeType="1"/>
            </p:cNvSpPr>
            <p:nvPr/>
          </p:nvSpPr>
          <p:spPr bwMode="auto">
            <a:xfrm flipH="1">
              <a:off x="1824" y="3179"/>
              <a:ext cx="0" cy="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" name="Line 98"/>
            <p:cNvSpPr>
              <a:spLocks noChangeShapeType="1"/>
            </p:cNvSpPr>
            <p:nvPr/>
          </p:nvSpPr>
          <p:spPr bwMode="auto">
            <a:xfrm>
              <a:off x="2161" y="3180"/>
              <a:ext cx="0" cy="2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" name="Line 99"/>
            <p:cNvSpPr>
              <a:spLocks noChangeShapeType="1"/>
            </p:cNvSpPr>
            <p:nvPr/>
          </p:nvSpPr>
          <p:spPr bwMode="auto">
            <a:xfrm>
              <a:off x="1993" y="3152"/>
              <a:ext cx="0" cy="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0" name="Line 100"/>
            <p:cNvSpPr>
              <a:spLocks noChangeShapeType="1"/>
            </p:cNvSpPr>
            <p:nvPr/>
          </p:nvSpPr>
          <p:spPr bwMode="auto">
            <a:xfrm flipH="1">
              <a:off x="1785" y="3182"/>
              <a:ext cx="28" cy="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" name="Line 101"/>
            <p:cNvSpPr>
              <a:spLocks noChangeShapeType="1"/>
            </p:cNvSpPr>
            <p:nvPr/>
          </p:nvSpPr>
          <p:spPr bwMode="auto">
            <a:xfrm flipH="1">
              <a:off x="2177" y="3177"/>
              <a:ext cx="23" cy="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2" name="Group 102"/>
          <p:cNvGrpSpPr>
            <a:grpSpLocks/>
          </p:cNvGrpSpPr>
          <p:nvPr/>
        </p:nvGrpSpPr>
        <p:grpSpPr bwMode="auto">
          <a:xfrm>
            <a:off x="2159000" y="2884488"/>
            <a:ext cx="1009650" cy="2703512"/>
            <a:chOff x="2311" y="1240"/>
            <a:chExt cx="636" cy="1703"/>
          </a:xfrm>
        </p:grpSpPr>
        <p:sp>
          <p:nvSpPr>
            <p:cNvPr id="103" name="Rectangle 103"/>
            <p:cNvSpPr>
              <a:spLocks noChangeArrowheads="1"/>
            </p:cNvSpPr>
            <p:nvPr/>
          </p:nvSpPr>
          <p:spPr bwMode="auto">
            <a:xfrm>
              <a:off x="2420" y="2518"/>
              <a:ext cx="421" cy="381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" name="Rectangle 104"/>
            <p:cNvSpPr>
              <a:spLocks noChangeArrowheads="1"/>
            </p:cNvSpPr>
            <p:nvPr/>
          </p:nvSpPr>
          <p:spPr bwMode="auto">
            <a:xfrm>
              <a:off x="2385" y="2396"/>
              <a:ext cx="485" cy="97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" name="Rectangle 105"/>
            <p:cNvSpPr>
              <a:spLocks noChangeArrowheads="1"/>
            </p:cNvSpPr>
            <p:nvPr/>
          </p:nvSpPr>
          <p:spPr bwMode="auto">
            <a:xfrm>
              <a:off x="2316" y="2028"/>
              <a:ext cx="629" cy="366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" name="Rectangle 106"/>
            <p:cNvSpPr>
              <a:spLocks noChangeArrowheads="1"/>
            </p:cNvSpPr>
            <p:nvPr/>
          </p:nvSpPr>
          <p:spPr bwMode="auto">
            <a:xfrm>
              <a:off x="2412" y="1280"/>
              <a:ext cx="434" cy="747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7" name="Rectangle 107"/>
            <p:cNvSpPr>
              <a:spLocks noChangeArrowheads="1"/>
            </p:cNvSpPr>
            <p:nvPr/>
          </p:nvSpPr>
          <p:spPr bwMode="auto">
            <a:xfrm>
              <a:off x="2484" y="1872"/>
              <a:ext cx="296" cy="66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" name="Line 108"/>
            <p:cNvSpPr>
              <a:spLocks noChangeShapeType="1"/>
            </p:cNvSpPr>
            <p:nvPr/>
          </p:nvSpPr>
          <p:spPr bwMode="auto">
            <a:xfrm>
              <a:off x="2425" y="2027"/>
              <a:ext cx="413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" name="Line 109"/>
            <p:cNvSpPr>
              <a:spLocks noChangeShapeType="1"/>
            </p:cNvSpPr>
            <p:nvPr/>
          </p:nvSpPr>
          <p:spPr bwMode="auto">
            <a:xfrm>
              <a:off x="2397" y="2388"/>
              <a:ext cx="461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0" name="Line 110"/>
            <p:cNvSpPr>
              <a:spLocks noChangeShapeType="1"/>
            </p:cNvSpPr>
            <p:nvPr/>
          </p:nvSpPr>
          <p:spPr bwMode="auto">
            <a:xfrm>
              <a:off x="2444" y="2487"/>
              <a:ext cx="365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1" name="Line 111"/>
            <p:cNvSpPr>
              <a:spLocks noChangeShapeType="1"/>
            </p:cNvSpPr>
            <p:nvPr/>
          </p:nvSpPr>
          <p:spPr bwMode="auto">
            <a:xfrm>
              <a:off x="2538" y="1747"/>
              <a:ext cx="0" cy="1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" name="Line 112"/>
            <p:cNvSpPr>
              <a:spLocks noChangeShapeType="1"/>
            </p:cNvSpPr>
            <p:nvPr/>
          </p:nvSpPr>
          <p:spPr bwMode="auto">
            <a:xfrm flipV="1">
              <a:off x="2721" y="1743"/>
              <a:ext cx="0" cy="13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" name="Line 113"/>
            <p:cNvSpPr>
              <a:spLocks noChangeShapeType="1"/>
            </p:cNvSpPr>
            <p:nvPr/>
          </p:nvSpPr>
          <p:spPr bwMode="auto">
            <a:xfrm>
              <a:off x="2441" y="1292"/>
              <a:ext cx="0" cy="47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4" name="Rectangle 114"/>
            <p:cNvSpPr>
              <a:spLocks noChangeArrowheads="1"/>
            </p:cNvSpPr>
            <p:nvPr/>
          </p:nvSpPr>
          <p:spPr bwMode="auto">
            <a:xfrm>
              <a:off x="2505" y="1282"/>
              <a:ext cx="251" cy="435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5" name="Line 115"/>
            <p:cNvSpPr>
              <a:spLocks noChangeShapeType="1"/>
            </p:cNvSpPr>
            <p:nvPr/>
          </p:nvSpPr>
          <p:spPr bwMode="auto">
            <a:xfrm>
              <a:off x="2535" y="1756"/>
              <a:ext cx="18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" name="Line 116"/>
            <p:cNvSpPr>
              <a:spLocks noChangeShapeType="1"/>
            </p:cNvSpPr>
            <p:nvPr/>
          </p:nvSpPr>
          <p:spPr bwMode="auto">
            <a:xfrm>
              <a:off x="2501" y="1711"/>
              <a:ext cx="39" cy="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7" name="Line 117"/>
            <p:cNvSpPr>
              <a:spLocks noChangeShapeType="1"/>
            </p:cNvSpPr>
            <p:nvPr/>
          </p:nvSpPr>
          <p:spPr bwMode="auto">
            <a:xfrm flipH="1">
              <a:off x="2719" y="1712"/>
              <a:ext cx="33" cy="4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" name="Line 118"/>
            <p:cNvSpPr>
              <a:spLocks noChangeShapeType="1"/>
            </p:cNvSpPr>
            <p:nvPr/>
          </p:nvSpPr>
          <p:spPr bwMode="auto">
            <a:xfrm>
              <a:off x="2407" y="1767"/>
              <a:ext cx="39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9" name="Line 119"/>
            <p:cNvSpPr>
              <a:spLocks noChangeShapeType="1"/>
            </p:cNvSpPr>
            <p:nvPr/>
          </p:nvSpPr>
          <p:spPr bwMode="auto">
            <a:xfrm>
              <a:off x="2812" y="1285"/>
              <a:ext cx="0" cy="4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0" name="Line 120"/>
            <p:cNvSpPr>
              <a:spLocks noChangeShapeType="1"/>
            </p:cNvSpPr>
            <p:nvPr/>
          </p:nvSpPr>
          <p:spPr bwMode="auto">
            <a:xfrm>
              <a:off x="2813" y="1767"/>
              <a:ext cx="32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1" name="Line 121"/>
            <p:cNvSpPr>
              <a:spLocks noChangeShapeType="1"/>
            </p:cNvSpPr>
            <p:nvPr/>
          </p:nvSpPr>
          <p:spPr bwMode="auto">
            <a:xfrm>
              <a:off x="2442" y="2485"/>
              <a:ext cx="0" cy="4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" name="Line 122"/>
            <p:cNvSpPr>
              <a:spLocks noChangeShapeType="1"/>
            </p:cNvSpPr>
            <p:nvPr/>
          </p:nvSpPr>
          <p:spPr bwMode="auto">
            <a:xfrm>
              <a:off x="2816" y="2514"/>
              <a:ext cx="0" cy="3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" name="Line 123"/>
            <p:cNvSpPr>
              <a:spLocks noChangeShapeType="1"/>
            </p:cNvSpPr>
            <p:nvPr/>
          </p:nvSpPr>
          <p:spPr bwMode="auto">
            <a:xfrm flipV="1">
              <a:off x="2444" y="2482"/>
              <a:ext cx="0" cy="4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" name="Line 124"/>
            <p:cNvSpPr>
              <a:spLocks noChangeShapeType="1"/>
            </p:cNvSpPr>
            <p:nvPr/>
          </p:nvSpPr>
          <p:spPr bwMode="auto">
            <a:xfrm flipV="1">
              <a:off x="2813" y="2485"/>
              <a:ext cx="0" cy="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5" name="Line 125"/>
            <p:cNvSpPr>
              <a:spLocks noChangeShapeType="1"/>
            </p:cNvSpPr>
            <p:nvPr/>
          </p:nvSpPr>
          <p:spPr bwMode="auto">
            <a:xfrm>
              <a:off x="2451" y="2521"/>
              <a:ext cx="351" cy="0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6" name="Line 126"/>
            <p:cNvSpPr>
              <a:spLocks noChangeShapeType="1"/>
            </p:cNvSpPr>
            <p:nvPr/>
          </p:nvSpPr>
          <p:spPr bwMode="auto">
            <a:xfrm>
              <a:off x="2500" y="1943"/>
              <a:ext cx="0" cy="9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7" name="Line 127"/>
            <p:cNvSpPr>
              <a:spLocks noChangeShapeType="1"/>
            </p:cNvSpPr>
            <p:nvPr/>
          </p:nvSpPr>
          <p:spPr bwMode="auto">
            <a:xfrm>
              <a:off x="2753" y="1932"/>
              <a:ext cx="0" cy="9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8" name="Rectangle 128"/>
            <p:cNvSpPr>
              <a:spLocks noChangeArrowheads="1"/>
            </p:cNvSpPr>
            <p:nvPr/>
          </p:nvSpPr>
          <p:spPr bwMode="auto">
            <a:xfrm>
              <a:off x="2528" y="1940"/>
              <a:ext cx="204" cy="961"/>
            </a:xfrm>
            <a:prstGeom prst="rect">
              <a:avLst/>
            </a:prstGeom>
            <a:solidFill>
              <a:srgbClr val="FFFF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9" name="Line 129"/>
            <p:cNvSpPr>
              <a:spLocks noChangeShapeType="1"/>
            </p:cNvSpPr>
            <p:nvPr/>
          </p:nvSpPr>
          <p:spPr bwMode="auto">
            <a:xfrm flipV="1">
              <a:off x="2631" y="1240"/>
              <a:ext cx="0" cy="17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" name="Line 130"/>
            <p:cNvSpPr>
              <a:spLocks noChangeShapeType="1"/>
            </p:cNvSpPr>
            <p:nvPr/>
          </p:nvSpPr>
          <p:spPr bwMode="auto">
            <a:xfrm>
              <a:off x="2751" y="1280"/>
              <a:ext cx="89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1" name="Line 131"/>
            <p:cNvSpPr>
              <a:spLocks noChangeShapeType="1"/>
            </p:cNvSpPr>
            <p:nvPr/>
          </p:nvSpPr>
          <p:spPr bwMode="auto">
            <a:xfrm>
              <a:off x="2740" y="1357"/>
              <a:ext cx="104" cy="1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2" name="Line 132"/>
            <p:cNvSpPr>
              <a:spLocks noChangeShapeType="1"/>
            </p:cNvSpPr>
            <p:nvPr/>
          </p:nvSpPr>
          <p:spPr bwMode="auto">
            <a:xfrm>
              <a:off x="2751" y="1452"/>
              <a:ext cx="90" cy="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" name="Line 133"/>
            <p:cNvSpPr>
              <a:spLocks noChangeShapeType="1"/>
            </p:cNvSpPr>
            <p:nvPr/>
          </p:nvSpPr>
          <p:spPr bwMode="auto">
            <a:xfrm>
              <a:off x="2751" y="1537"/>
              <a:ext cx="98" cy="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4" name="Line 134"/>
            <p:cNvSpPr>
              <a:spLocks noChangeShapeType="1"/>
            </p:cNvSpPr>
            <p:nvPr/>
          </p:nvSpPr>
          <p:spPr bwMode="auto">
            <a:xfrm>
              <a:off x="2742" y="1617"/>
              <a:ext cx="103" cy="1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5" name="Line 135"/>
            <p:cNvSpPr>
              <a:spLocks noChangeShapeType="1"/>
            </p:cNvSpPr>
            <p:nvPr/>
          </p:nvSpPr>
          <p:spPr bwMode="auto">
            <a:xfrm>
              <a:off x="2747" y="1713"/>
              <a:ext cx="90" cy="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6" name="Line 136"/>
            <p:cNvSpPr>
              <a:spLocks noChangeShapeType="1"/>
            </p:cNvSpPr>
            <p:nvPr/>
          </p:nvSpPr>
          <p:spPr bwMode="auto">
            <a:xfrm>
              <a:off x="2433" y="1270"/>
              <a:ext cx="77" cy="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7" name="Line 137"/>
            <p:cNvSpPr>
              <a:spLocks noChangeShapeType="1"/>
            </p:cNvSpPr>
            <p:nvPr/>
          </p:nvSpPr>
          <p:spPr bwMode="auto">
            <a:xfrm>
              <a:off x="2413" y="1342"/>
              <a:ext cx="97" cy="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8" name="Line 138"/>
            <p:cNvSpPr>
              <a:spLocks noChangeShapeType="1"/>
            </p:cNvSpPr>
            <p:nvPr/>
          </p:nvSpPr>
          <p:spPr bwMode="auto">
            <a:xfrm>
              <a:off x="2417" y="1446"/>
              <a:ext cx="92" cy="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9" name="Line 139"/>
            <p:cNvSpPr>
              <a:spLocks noChangeShapeType="1"/>
            </p:cNvSpPr>
            <p:nvPr/>
          </p:nvSpPr>
          <p:spPr bwMode="auto">
            <a:xfrm>
              <a:off x="2414" y="1522"/>
              <a:ext cx="91" cy="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0" name="Line 140"/>
            <p:cNvSpPr>
              <a:spLocks noChangeShapeType="1"/>
            </p:cNvSpPr>
            <p:nvPr/>
          </p:nvSpPr>
          <p:spPr bwMode="auto">
            <a:xfrm>
              <a:off x="2420" y="1615"/>
              <a:ext cx="93" cy="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1" name="Line 141"/>
            <p:cNvSpPr>
              <a:spLocks noChangeShapeType="1"/>
            </p:cNvSpPr>
            <p:nvPr/>
          </p:nvSpPr>
          <p:spPr bwMode="auto">
            <a:xfrm>
              <a:off x="2409" y="1701"/>
              <a:ext cx="129" cy="1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2" name="Line 142"/>
            <p:cNvSpPr>
              <a:spLocks noChangeShapeType="1"/>
            </p:cNvSpPr>
            <p:nvPr/>
          </p:nvSpPr>
          <p:spPr bwMode="auto">
            <a:xfrm>
              <a:off x="2724" y="1786"/>
              <a:ext cx="134" cy="1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3" name="Line 143"/>
            <p:cNvSpPr>
              <a:spLocks noChangeShapeType="1"/>
            </p:cNvSpPr>
            <p:nvPr/>
          </p:nvSpPr>
          <p:spPr bwMode="auto">
            <a:xfrm>
              <a:off x="2764" y="1919"/>
              <a:ext cx="80" cy="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" name="Line 144"/>
            <p:cNvSpPr>
              <a:spLocks noChangeShapeType="1"/>
            </p:cNvSpPr>
            <p:nvPr/>
          </p:nvSpPr>
          <p:spPr bwMode="auto">
            <a:xfrm>
              <a:off x="2415" y="1804"/>
              <a:ext cx="68" cy="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5" name="Line 145"/>
            <p:cNvSpPr>
              <a:spLocks noChangeShapeType="1"/>
            </p:cNvSpPr>
            <p:nvPr/>
          </p:nvSpPr>
          <p:spPr bwMode="auto">
            <a:xfrm>
              <a:off x="2422" y="1904"/>
              <a:ext cx="110" cy="1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6" name="Line 146"/>
            <p:cNvSpPr>
              <a:spLocks noChangeShapeType="1"/>
            </p:cNvSpPr>
            <p:nvPr/>
          </p:nvSpPr>
          <p:spPr bwMode="auto">
            <a:xfrm>
              <a:off x="2424" y="2006"/>
              <a:ext cx="112" cy="1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7" name="Line 147"/>
            <p:cNvSpPr>
              <a:spLocks noChangeShapeType="1"/>
            </p:cNvSpPr>
            <p:nvPr/>
          </p:nvSpPr>
          <p:spPr bwMode="auto">
            <a:xfrm>
              <a:off x="2728" y="1981"/>
              <a:ext cx="209" cy="2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8" name="Line 148"/>
            <p:cNvSpPr>
              <a:spLocks noChangeShapeType="1"/>
            </p:cNvSpPr>
            <p:nvPr/>
          </p:nvSpPr>
          <p:spPr bwMode="auto">
            <a:xfrm>
              <a:off x="2728" y="2081"/>
              <a:ext cx="219" cy="2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9" name="Line 149"/>
            <p:cNvSpPr>
              <a:spLocks noChangeShapeType="1"/>
            </p:cNvSpPr>
            <p:nvPr/>
          </p:nvSpPr>
          <p:spPr bwMode="auto">
            <a:xfrm>
              <a:off x="2877" y="2025"/>
              <a:ext cx="68" cy="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0" name="Line 150"/>
            <p:cNvSpPr>
              <a:spLocks noChangeShapeType="1"/>
            </p:cNvSpPr>
            <p:nvPr/>
          </p:nvSpPr>
          <p:spPr bwMode="auto">
            <a:xfrm>
              <a:off x="2724" y="2177"/>
              <a:ext cx="216" cy="2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1" name="Line 151"/>
            <p:cNvSpPr>
              <a:spLocks noChangeShapeType="1"/>
            </p:cNvSpPr>
            <p:nvPr/>
          </p:nvSpPr>
          <p:spPr bwMode="auto">
            <a:xfrm>
              <a:off x="2344" y="2027"/>
              <a:ext cx="183" cy="1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2" name="Line 152"/>
            <p:cNvSpPr>
              <a:spLocks noChangeShapeType="1"/>
            </p:cNvSpPr>
            <p:nvPr/>
          </p:nvSpPr>
          <p:spPr bwMode="auto">
            <a:xfrm>
              <a:off x="2315" y="2197"/>
              <a:ext cx="214" cy="2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" name="Line 153"/>
            <p:cNvSpPr>
              <a:spLocks noChangeShapeType="1"/>
            </p:cNvSpPr>
            <p:nvPr/>
          </p:nvSpPr>
          <p:spPr bwMode="auto">
            <a:xfrm>
              <a:off x="2311" y="2093"/>
              <a:ext cx="212" cy="2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" name="Line 154"/>
            <p:cNvSpPr>
              <a:spLocks noChangeShapeType="1"/>
            </p:cNvSpPr>
            <p:nvPr/>
          </p:nvSpPr>
          <p:spPr bwMode="auto">
            <a:xfrm>
              <a:off x="2723" y="2286"/>
              <a:ext cx="141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" name="Line 155"/>
            <p:cNvSpPr>
              <a:spLocks noChangeShapeType="1"/>
            </p:cNvSpPr>
            <p:nvPr/>
          </p:nvSpPr>
          <p:spPr bwMode="auto">
            <a:xfrm>
              <a:off x="2312" y="2298"/>
              <a:ext cx="215" cy="2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6" name="Line 156"/>
            <p:cNvSpPr>
              <a:spLocks noChangeShapeType="1"/>
            </p:cNvSpPr>
            <p:nvPr/>
          </p:nvSpPr>
          <p:spPr bwMode="auto">
            <a:xfrm>
              <a:off x="2720" y="2668"/>
              <a:ext cx="119" cy="1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7" name="Line 157"/>
            <p:cNvSpPr>
              <a:spLocks noChangeShapeType="1"/>
            </p:cNvSpPr>
            <p:nvPr/>
          </p:nvSpPr>
          <p:spPr bwMode="auto">
            <a:xfrm>
              <a:off x="2731" y="2578"/>
              <a:ext cx="97" cy="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8" name="Line 158"/>
            <p:cNvSpPr>
              <a:spLocks noChangeShapeType="1"/>
            </p:cNvSpPr>
            <p:nvPr/>
          </p:nvSpPr>
          <p:spPr bwMode="auto">
            <a:xfrm>
              <a:off x="2722" y="2472"/>
              <a:ext cx="113" cy="1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9" name="Line 159"/>
            <p:cNvSpPr>
              <a:spLocks noChangeShapeType="1"/>
            </p:cNvSpPr>
            <p:nvPr/>
          </p:nvSpPr>
          <p:spPr bwMode="auto">
            <a:xfrm>
              <a:off x="2720" y="2375"/>
              <a:ext cx="112" cy="1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0" name="Line 160"/>
            <p:cNvSpPr>
              <a:spLocks noChangeShapeType="1"/>
            </p:cNvSpPr>
            <p:nvPr/>
          </p:nvSpPr>
          <p:spPr bwMode="auto">
            <a:xfrm>
              <a:off x="2436" y="2522"/>
              <a:ext cx="100" cy="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1" name="Line 161"/>
            <p:cNvSpPr>
              <a:spLocks noChangeShapeType="1"/>
            </p:cNvSpPr>
            <p:nvPr/>
          </p:nvSpPr>
          <p:spPr bwMode="auto">
            <a:xfrm>
              <a:off x="2413" y="2595"/>
              <a:ext cx="105" cy="1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2" name="Line 162"/>
            <p:cNvSpPr>
              <a:spLocks noChangeShapeType="1"/>
            </p:cNvSpPr>
            <p:nvPr/>
          </p:nvSpPr>
          <p:spPr bwMode="auto">
            <a:xfrm>
              <a:off x="2720" y="2860"/>
              <a:ext cx="29" cy="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3" name="Line 163"/>
            <p:cNvSpPr>
              <a:spLocks noChangeShapeType="1"/>
            </p:cNvSpPr>
            <p:nvPr/>
          </p:nvSpPr>
          <p:spPr bwMode="auto">
            <a:xfrm>
              <a:off x="2409" y="2782"/>
              <a:ext cx="102" cy="1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4" name="Line 164"/>
            <p:cNvSpPr>
              <a:spLocks noChangeShapeType="1"/>
            </p:cNvSpPr>
            <p:nvPr/>
          </p:nvSpPr>
          <p:spPr bwMode="auto">
            <a:xfrm>
              <a:off x="2425" y="2703"/>
              <a:ext cx="106" cy="1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5" name="Line 165"/>
            <p:cNvSpPr>
              <a:spLocks noChangeShapeType="1"/>
            </p:cNvSpPr>
            <p:nvPr/>
          </p:nvSpPr>
          <p:spPr bwMode="auto">
            <a:xfrm>
              <a:off x="2727" y="2775"/>
              <a:ext cx="111" cy="1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66" name="Group 166"/>
          <p:cNvGrpSpPr>
            <a:grpSpLocks/>
          </p:cNvGrpSpPr>
          <p:nvPr/>
        </p:nvGrpSpPr>
        <p:grpSpPr bwMode="auto">
          <a:xfrm>
            <a:off x="2393950" y="2616200"/>
            <a:ext cx="547688" cy="815975"/>
            <a:chOff x="2558" y="1407"/>
            <a:chExt cx="345" cy="514"/>
          </a:xfrm>
        </p:grpSpPr>
        <p:sp>
          <p:nvSpPr>
            <p:cNvPr id="167" name="Rectangle 167"/>
            <p:cNvSpPr>
              <a:spLocks noChangeArrowheads="1"/>
            </p:cNvSpPr>
            <p:nvPr/>
          </p:nvSpPr>
          <p:spPr bwMode="auto">
            <a:xfrm>
              <a:off x="2561" y="1464"/>
              <a:ext cx="327" cy="71"/>
            </a:xfrm>
            <a:prstGeom prst="rect">
              <a:avLst/>
            </a:prstGeom>
            <a:solidFill>
              <a:srgbClr val="FFCC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8" name="Rectangle 168"/>
            <p:cNvSpPr>
              <a:spLocks noChangeArrowheads="1"/>
            </p:cNvSpPr>
            <p:nvPr/>
          </p:nvSpPr>
          <p:spPr bwMode="auto">
            <a:xfrm>
              <a:off x="2606" y="1538"/>
              <a:ext cx="249" cy="316"/>
            </a:xfrm>
            <a:prstGeom prst="rect">
              <a:avLst/>
            </a:prstGeom>
            <a:solidFill>
              <a:srgbClr val="FFCC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9" name="AutoShape 169"/>
            <p:cNvSpPr>
              <a:spLocks noChangeArrowheads="1"/>
            </p:cNvSpPr>
            <p:nvPr/>
          </p:nvSpPr>
          <p:spPr bwMode="auto">
            <a:xfrm flipV="1">
              <a:off x="2605" y="1797"/>
              <a:ext cx="247" cy="57"/>
            </a:xfrm>
            <a:custGeom>
              <a:avLst/>
              <a:gdLst>
                <a:gd name="G0" fmla="+- 2798 0 0"/>
                <a:gd name="G1" fmla="+- 21600 0 2798"/>
                <a:gd name="G2" fmla="*/ 2798 1 2"/>
                <a:gd name="G3" fmla="+- 21600 0 G2"/>
                <a:gd name="G4" fmla="+/ 2798 21600 2"/>
                <a:gd name="G5" fmla="+/ G1 0 2"/>
                <a:gd name="G6" fmla="*/ 21600 21600 2798"/>
                <a:gd name="G7" fmla="*/ G6 1 2"/>
                <a:gd name="G8" fmla="+- 21600 0 G7"/>
                <a:gd name="G9" fmla="*/ 21600 1 2"/>
                <a:gd name="G10" fmla="+- 2798 0 G9"/>
                <a:gd name="G11" fmla="?: G10 G8 0"/>
                <a:gd name="G12" fmla="?: G10 G7 21600"/>
                <a:gd name="T0" fmla="*/ 20201 w 21600"/>
                <a:gd name="T1" fmla="*/ 10800 h 21600"/>
                <a:gd name="T2" fmla="*/ 10800 w 21600"/>
                <a:gd name="T3" fmla="*/ 21600 h 21600"/>
                <a:gd name="T4" fmla="*/ 1399 w 21600"/>
                <a:gd name="T5" fmla="*/ 10800 h 21600"/>
                <a:gd name="T6" fmla="*/ 10800 w 21600"/>
                <a:gd name="T7" fmla="*/ 0 h 21600"/>
                <a:gd name="T8" fmla="*/ 3199 w 21600"/>
                <a:gd name="T9" fmla="*/ 3199 h 21600"/>
                <a:gd name="T10" fmla="*/ 18401 w 21600"/>
                <a:gd name="T11" fmla="*/ 18401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T8" t="T9" r="T10" b="T11"/>
              <a:pathLst>
                <a:path w="21600" h="21600">
                  <a:moveTo>
                    <a:pt x="0" y="0"/>
                  </a:moveTo>
                  <a:lnTo>
                    <a:pt x="2798" y="21600"/>
                  </a:lnTo>
                  <a:lnTo>
                    <a:pt x="18802" y="21600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FFCCCC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0" name="Line 170"/>
            <p:cNvSpPr>
              <a:spLocks noChangeShapeType="1"/>
            </p:cNvSpPr>
            <p:nvPr/>
          </p:nvSpPr>
          <p:spPr bwMode="auto">
            <a:xfrm>
              <a:off x="2731" y="1407"/>
              <a:ext cx="0" cy="5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1" name="Line 171"/>
            <p:cNvSpPr>
              <a:spLocks noChangeShapeType="1"/>
            </p:cNvSpPr>
            <p:nvPr/>
          </p:nvSpPr>
          <p:spPr bwMode="auto">
            <a:xfrm>
              <a:off x="2615" y="1532"/>
              <a:ext cx="231" cy="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2" name="Line 172"/>
            <p:cNvSpPr>
              <a:spLocks noChangeShapeType="1"/>
            </p:cNvSpPr>
            <p:nvPr/>
          </p:nvSpPr>
          <p:spPr bwMode="auto">
            <a:xfrm flipV="1">
              <a:off x="2640" y="1460"/>
              <a:ext cx="0" cy="34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3" name="Line 173"/>
            <p:cNvSpPr>
              <a:spLocks noChangeShapeType="1"/>
            </p:cNvSpPr>
            <p:nvPr/>
          </p:nvSpPr>
          <p:spPr bwMode="auto">
            <a:xfrm flipV="1">
              <a:off x="2822" y="1465"/>
              <a:ext cx="0" cy="32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4" name="Line 174"/>
            <p:cNvSpPr>
              <a:spLocks noChangeShapeType="1"/>
            </p:cNvSpPr>
            <p:nvPr/>
          </p:nvSpPr>
          <p:spPr bwMode="auto">
            <a:xfrm flipV="1">
              <a:off x="2558" y="1470"/>
              <a:ext cx="62" cy="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5" name="Line 175"/>
            <p:cNvSpPr>
              <a:spLocks noChangeShapeType="1"/>
            </p:cNvSpPr>
            <p:nvPr/>
          </p:nvSpPr>
          <p:spPr bwMode="auto">
            <a:xfrm flipV="1">
              <a:off x="2601" y="1540"/>
              <a:ext cx="33" cy="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6" name="Line 176"/>
            <p:cNvSpPr>
              <a:spLocks noChangeShapeType="1"/>
            </p:cNvSpPr>
            <p:nvPr/>
          </p:nvSpPr>
          <p:spPr bwMode="auto">
            <a:xfrm flipV="1">
              <a:off x="2606" y="1605"/>
              <a:ext cx="36" cy="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7" name="Line 177"/>
            <p:cNvSpPr>
              <a:spLocks noChangeShapeType="1"/>
            </p:cNvSpPr>
            <p:nvPr/>
          </p:nvSpPr>
          <p:spPr bwMode="auto">
            <a:xfrm flipV="1">
              <a:off x="2606" y="1682"/>
              <a:ext cx="33" cy="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8" name="Line 178"/>
            <p:cNvSpPr>
              <a:spLocks noChangeShapeType="1"/>
            </p:cNvSpPr>
            <p:nvPr/>
          </p:nvSpPr>
          <p:spPr bwMode="auto">
            <a:xfrm flipV="1">
              <a:off x="2822" y="1461"/>
              <a:ext cx="81" cy="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9" name="Line 179"/>
            <p:cNvSpPr>
              <a:spLocks noChangeShapeType="1"/>
            </p:cNvSpPr>
            <p:nvPr/>
          </p:nvSpPr>
          <p:spPr bwMode="auto">
            <a:xfrm flipV="1">
              <a:off x="2819" y="1588"/>
              <a:ext cx="38" cy="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0" name="Line 180"/>
            <p:cNvSpPr>
              <a:spLocks noChangeShapeType="1"/>
            </p:cNvSpPr>
            <p:nvPr/>
          </p:nvSpPr>
          <p:spPr bwMode="auto">
            <a:xfrm flipV="1">
              <a:off x="2817" y="1665"/>
              <a:ext cx="43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1" name="Line 181"/>
            <p:cNvSpPr>
              <a:spLocks noChangeShapeType="1"/>
            </p:cNvSpPr>
            <p:nvPr/>
          </p:nvSpPr>
          <p:spPr bwMode="auto">
            <a:xfrm flipV="1">
              <a:off x="2827" y="1751"/>
              <a:ext cx="28" cy="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2" name="Line 182"/>
            <p:cNvSpPr>
              <a:spLocks noChangeShapeType="1"/>
            </p:cNvSpPr>
            <p:nvPr/>
          </p:nvSpPr>
          <p:spPr bwMode="auto">
            <a:xfrm flipV="1">
              <a:off x="2606" y="1750"/>
              <a:ext cx="33" cy="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3" name="Freeform 183" descr="轮廓式菱形"/>
          <p:cNvSpPr>
            <a:spLocks/>
          </p:cNvSpPr>
          <p:nvPr/>
        </p:nvSpPr>
        <p:spPr bwMode="auto">
          <a:xfrm>
            <a:off x="2470150" y="3178175"/>
            <a:ext cx="403225" cy="519113"/>
          </a:xfrm>
          <a:custGeom>
            <a:avLst/>
            <a:gdLst/>
            <a:ahLst/>
            <a:cxnLst>
              <a:cxn ang="0">
                <a:pos x="36" y="3"/>
              </a:cxn>
              <a:cxn ang="0">
                <a:pos x="0" y="70"/>
              </a:cxn>
              <a:cxn ang="0">
                <a:pos x="0" y="281"/>
              </a:cxn>
              <a:cxn ang="0">
                <a:pos x="45" y="327"/>
              </a:cxn>
              <a:cxn ang="0">
                <a:pos x="216" y="327"/>
              </a:cxn>
              <a:cxn ang="0">
                <a:pos x="254" y="279"/>
              </a:cxn>
              <a:cxn ang="0">
                <a:pos x="254" y="67"/>
              </a:cxn>
              <a:cxn ang="0">
                <a:pos x="218" y="0"/>
              </a:cxn>
              <a:cxn ang="0">
                <a:pos x="36" y="3"/>
              </a:cxn>
            </a:cxnLst>
            <a:rect l="0" t="0" r="r" b="b"/>
            <a:pathLst>
              <a:path w="254" h="327">
                <a:moveTo>
                  <a:pt x="36" y="3"/>
                </a:moveTo>
                <a:lnTo>
                  <a:pt x="0" y="70"/>
                </a:lnTo>
                <a:lnTo>
                  <a:pt x="0" y="281"/>
                </a:lnTo>
                <a:lnTo>
                  <a:pt x="45" y="327"/>
                </a:lnTo>
                <a:lnTo>
                  <a:pt x="216" y="327"/>
                </a:lnTo>
                <a:lnTo>
                  <a:pt x="254" y="279"/>
                </a:lnTo>
                <a:lnTo>
                  <a:pt x="254" y="67"/>
                </a:lnTo>
                <a:lnTo>
                  <a:pt x="218" y="0"/>
                </a:lnTo>
                <a:lnTo>
                  <a:pt x="36" y="3"/>
                </a:lnTo>
                <a:close/>
              </a:path>
            </a:pathLst>
          </a:custGeom>
          <a:pattFill prst="openDmnd">
            <a:fgClr>
              <a:srgbClr val="000000"/>
            </a:fgClr>
            <a:bgClr>
              <a:srgbClr val="FFFFFF"/>
            </a:bgClr>
          </a:pattFill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84" name="Group 184"/>
          <p:cNvGrpSpPr>
            <a:grpSpLocks/>
          </p:cNvGrpSpPr>
          <p:nvPr/>
        </p:nvGrpSpPr>
        <p:grpSpPr bwMode="auto">
          <a:xfrm>
            <a:off x="1238250" y="1638300"/>
            <a:ext cx="2862263" cy="565150"/>
            <a:chOff x="761" y="705"/>
            <a:chExt cx="1803" cy="356"/>
          </a:xfrm>
        </p:grpSpPr>
        <p:sp>
          <p:nvSpPr>
            <p:cNvPr id="185" name="Freeform 185" descr="轮廓式菱形"/>
            <p:cNvSpPr>
              <a:spLocks/>
            </p:cNvSpPr>
            <p:nvPr/>
          </p:nvSpPr>
          <p:spPr bwMode="auto">
            <a:xfrm>
              <a:off x="931" y="706"/>
              <a:ext cx="1450" cy="355"/>
            </a:xfrm>
            <a:custGeom>
              <a:avLst/>
              <a:gdLst/>
              <a:ahLst/>
              <a:cxnLst>
                <a:cxn ang="0">
                  <a:pos x="1450" y="86"/>
                </a:cxn>
                <a:cxn ang="0">
                  <a:pos x="912" y="4"/>
                </a:cxn>
                <a:cxn ang="0">
                  <a:pos x="543" y="0"/>
                </a:cxn>
                <a:cxn ang="0">
                  <a:pos x="5" y="81"/>
                </a:cxn>
                <a:cxn ang="0">
                  <a:pos x="0" y="177"/>
                </a:cxn>
                <a:cxn ang="0">
                  <a:pos x="528" y="355"/>
                </a:cxn>
                <a:cxn ang="0">
                  <a:pos x="624" y="355"/>
                </a:cxn>
                <a:cxn ang="0">
                  <a:pos x="624" y="316"/>
                </a:cxn>
                <a:cxn ang="0">
                  <a:pos x="835" y="316"/>
                </a:cxn>
                <a:cxn ang="0">
                  <a:pos x="835" y="345"/>
                </a:cxn>
                <a:cxn ang="0">
                  <a:pos x="912" y="350"/>
                </a:cxn>
                <a:cxn ang="0">
                  <a:pos x="1450" y="177"/>
                </a:cxn>
                <a:cxn ang="0">
                  <a:pos x="1450" y="86"/>
                </a:cxn>
              </a:cxnLst>
              <a:rect l="0" t="0" r="r" b="b"/>
              <a:pathLst>
                <a:path w="1450" h="355">
                  <a:moveTo>
                    <a:pt x="1450" y="86"/>
                  </a:moveTo>
                  <a:lnTo>
                    <a:pt x="912" y="4"/>
                  </a:lnTo>
                  <a:lnTo>
                    <a:pt x="543" y="0"/>
                  </a:lnTo>
                  <a:lnTo>
                    <a:pt x="5" y="81"/>
                  </a:lnTo>
                  <a:lnTo>
                    <a:pt x="0" y="177"/>
                  </a:lnTo>
                  <a:lnTo>
                    <a:pt x="528" y="355"/>
                  </a:lnTo>
                  <a:lnTo>
                    <a:pt x="624" y="355"/>
                  </a:lnTo>
                  <a:cubicBezTo>
                    <a:pt x="624" y="342"/>
                    <a:pt x="624" y="329"/>
                    <a:pt x="624" y="316"/>
                  </a:cubicBezTo>
                  <a:lnTo>
                    <a:pt x="835" y="316"/>
                  </a:lnTo>
                  <a:lnTo>
                    <a:pt x="835" y="345"/>
                  </a:lnTo>
                  <a:lnTo>
                    <a:pt x="912" y="350"/>
                  </a:lnTo>
                  <a:lnTo>
                    <a:pt x="1450" y="177"/>
                  </a:lnTo>
                  <a:lnTo>
                    <a:pt x="1450" y="86"/>
                  </a:lnTo>
                  <a:close/>
                </a:path>
              </a:pathLst>
            </a:custGeom>
            <a:pattFill prst="openDmnd">
              <a:fgClr>
                <a:srgbClr val="000000"/>
              </a:fgClr>
              <a:bgClr>
                <a:srgbClr val="FFFFFF"/>
              </a:bgClr>
            </a:pattFill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86" name="Group 186"/>
            <p:cNvGrpSpPr>
              <a:grpSpLocks/>
            </p:cNvGrpSpPr>
            <p:nvPr/>
          </p:nvGrpSpPr>
          <p:grpSpPr bwMode="auto">
            <a:xfrm>
              <a:off x="761" y="705"/>
              <a:ext cx="1803" cy="354"/>
              <a:chOff x="761" y="705"/>
              <a:chExt cx="1803" cy="354"/>
            </a:xfrm>
          </p:grpSpPr>
          <p:sp>
            <p:nvSpPr>
              <p:cNvPr id="195" name="Line 187"/>
              <p:cNvSpPr>
                <a:spLocks noChangeShapeType="1"/>
              </p:cNvSpPr>
              <p:nvPr/>
            </p:nvSpPr>
            <p:spPr bwMode="auto">
              <a:xfrm>
                <a:off x="829" y="715"/>
                <a:ext cx="167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96" name="Group 188"/>
              <p:cNvGrpSpPr>
                <a:grpSpLocks/>
              </p:cNvGrpSpPr>
              <p:nvPr/>
            </p:nvGrpSpPr>
            <p:grpSpPr bwMode="auto">
              <a:xfrm>
                <a:off x="944" y="705"/>
                <a:ext cx="1435" cy="354"/>
                <a:chOff x="944" y="705"/>
                <a:chExt cx="1435" cy="354"/>
              </a:xfrm>
            </p:grpSpPr>
            <p:sp>
              <p:nvSpPr>
                <p:cNvPr id="201" name="Rectangle 189"/>
                <p:cNvSpPr>
                  <a:spLocks noChangeArrowheads="1"/>
                </p:cNvSpPr>
                <p:nvPr/>
              </p:nvSpPr>
              <p:spPr bwMode="auto">
                <a:xfrm>
                  <a:off x="1478" y="715"/>
                  <a:ext cx="365" cy="168"/>
                </a:xfrm>
                <a:prstGeom prst="rect">
                  <a:avLst/>
                </a:prstGeom>
                <a:solidFill>
                  <a:srgbClr val="FFFFFF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202" name="Group 190"/>
                <p:cNvGrpSpPr>
                  <a:grpSpLocks/>
                </p:cNvGrpSpPr>
                <p:nvPr/>
              </p:nvGrpSpPr>
              <p:grpSpPr bwMode="auto">
                <a:xfrm>
                  <a:off x="1665" y="922"/>
                  <a:ext cx="47" cy="108"/>
                  <a:chOff x="1806" y="924"/>
                  <a:chExt cx="49" cy="86"/>
                </a:xfrm>
              </p:grpSpPr>
              <p:sp>
                <p:nvSpPr>
                  <p:cNvPr id="218" name="Rectangle 191"/>
                  <p:cNvSpPr>
                    <a:spLocks noChangeArrowheads="1"/>
                  </p:cNvSpPr>
                  <p:nvPr/>
                </p:nvSpPr>
                <p:spPr bwMode="auto">
                  <a:xfrm>
                    <a:off x="1807" y="924"/>
                    <a:ext cx="47" cy="86"/>
                  </a:xfrm>
                  <a:prstGeom prst="rect">
                    <a:avLst/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9" name="Line 192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809" y="927"/>
                    <a:ext cx="44" cy="7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20" name="Line 193"/>
                  <p:cNvSpPr>
                    <a:spLocks noChangeShapeType="1"/>
                  </p:cNvSpPr>
                  <p:nvPr/>
                </p:nvSpPr>
                <p:spPr bwMode="auto">
                  <a:xfrm>
                    <a:off x="1806" y="924"/>
                    <a:ext cx="49" cy="8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3" name="Group 194"/>
                <p:cNvGrpSpPr>
                  <a:grpSpLocks/>
                </p:cNvGrpSpPr>
                <p:nvPr/>
              </p:nvGrpSpPr>
              <p:grpSpPr bwMode="auto">
                <a:xfrm>
                  <a:off x="1608" y="922"/>
                  <a:ext cx="47" cy="108"/>
                  <a:chOff x="1806" y="924"/>
                  <a:chExt cx="49" cy="86"/>
                </a:xfrm>
              </p:grpSpPr>
              <p:sp>
                <p:nvSpPr>
                  <p:cNvPr id="215" name="Rectangle 195"/>
                  <p:cNvSpPr>
                    <a:spLocks noChangeArrowheads="1"/>
                  </p:cNvSpPr>
                  <p:nvPr/>
                </p:nvSpPr>
                <p:spPr bwMode="auto">
                  <a:xfrm>
                    <a:off x="1807" y="924"/>
                    <a:ext cx="47" cy="86"/>
                  </a:xfrm>
                  <a:prstGeom prst="rect">
                    <a:avLst/>
                  </a:prstGeom>
                  <a:solidFill>
                    <a:srgbClr val="99CCFF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6" name="Line 19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809" y="927"/>
                    <a:ext cx="44" cy="7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7" name="Line 197"/>
                  <p:cNvSpPr>
                    <a:spLocks noChangeShapeType="1"/>
                  </p:cNvSpPr>
                  <p:nvPr/>
                </p:nvSpPr>
                <p:spPr bwMode="auto">
                  <a:xfrm>
                    <a:off x="1806" y="924"/>
                    <a:ext cx="49" cy="8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204" name="Group 198"/>
                <p:cNvGrpSpPr>
                  <a:grpSpLocks/>
                </p:cNvGrpSpPr>
                <p:nvPr/>
              </p:nvGrpSpPr>
              <p:grpSpPr bwMode="auto">
                <a:xfrm>
                  <a:off x="1506" y="880"/>
                  <a:ext cx="312" cy="155"/>
                  <a:chOff x="1511" y="885"/>
                  <a:chExt cx="307" cy="155"/>
                </a:xfrm>
              </p:grpSpPr>
              <p:sp>
                <p:nvSpPr>
                  <p:cNvPr id="212" name="Rectangle 199"/>
                  <p:cNvSpPr>
                    <a:spLocks noChangeArrowheads="1"/>
                  </p:cNvSpPr>
                  <p:nvPr/>
                </p:nvSpPr>
                <p:spPr bwMode="auto">
                  <a:xfrm>
                    <a:off x="1511" y="888"/>
                    <a:ext cx="307" cy="150"/>
                  </a:xfrm>
                  <a:prstGeom prst="rect">
                    <a:avLst/>
                  </a:prstGeom>
                  <a:solidFill>
                    <a:srgbClr val="FFFFFF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3" name="Line 200"/>
                  <p:cNvSpPr>
                    <a:spLocks noChangeShapeType="1"/>
                  </p:cNvSpPr>
                  <p:nvPr/>
                </p:nvSpPr>
                <p:spPr bwMode="auto">
                  <a:xfrm>
                    <a:off x="1730" y="890"/>
                    <a:ext cx="0" cy="15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214" name="Line 201"/>
                  <p:cNvSpPr>
                    <a:spLocks noChangeShapeType="1"/>
                  </p:cNvSpPr>
                  <p:nvPr/>
                </p:nvSpPr>
                <p:spPr bwMode="auto">
                  <a:xfrm>
                    <a:off x="1602" y="885"/>
                    <a:ext cx="0" cy="153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205" name="Line 202"/>
                <p:cNvSpPr>
                  <a:spLocks noChangeShapeType="1"/>
                </p:cNvSpPr>
                <p:nvPr/>
              </p:nvSpPr>
              <p:spPr bwMode="auto">
                <a:xfrm flipH="1">
                  <a:off x="948" y="705"/>
                  <a:ext cx="530" cy="8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6" name="Line 203"/>
                <p:cNvSpPr>
                  <a:spLocks noChangeShapeType="1"/>
                </p:cNvSpPr>
                <p:nvPr/>
              </p:nvSpPr>
              <p:spPr bwMode="auto">
                <a:xfrm flipH="1">
                  <a:off x="944" y="779"/>
                  <a:ext cx="4" cy="11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7" name="Line 204"/>
                <p:cNvSpPr>
                  <a:spLocks noChangeShapeType="1"/>
                </p:cNvSpPr>
                <p:nvPr/>
              </p:nvSpPr>
              <p:spPr bwMode="auto">
                <a:xfrm>
                  <a:off x="946" y="884"/>
                  <a:ext cx="529" cy="17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8" name="Line 205"/>
                <p:cNvSpPr>
                  <a:spLocks noChangeShapeType="1"/>
                </p:cNvSpPr>
                <p:nvPr/>
              </p:nvSpPr>
              <p:spPr bwMode="auto">
                <a:xfrm>
                  <a:off x="1466" y="1059"/>
                  <a:ext cx="393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9" name="Line 206"/>
                <p:cNvSpPr>
                  <a:spLocks noChangeShapeType="1"/>
                </p:cNvSpPr>
                <p:nvPr/>
              </p:nvSpPr>
              <p:spPr bwMode="auto">
                <a:xfrm flipV="1">
                  <a:off x="1855" y="884"/>
                  <a:ext cx="524" cy="17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10" name="Line 207"/>
                <p:cNvSpPr>
                  <a:spLocks noChangeShapeType="1"/>
                </p:cNvSpPr>
                <p:nvPr/>
              </p:nvSpPr>
              <p:spPr bwMode="auto">
                <a:xfrm flipH="1" flipV="1">
                  <a:off x="1843" y="705"/>
                  <a:ext cx="528" cy="8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11" name="Line 208"/>
                <p:cNvSpPr>
                  <a:spLocks noChangeShapeType="1"/>
                </p:cNvSpPr>
                <p:nvPr/>
              </p:nvSpPr>
              <p:spPr bwMode="auto">
                <a:xfrm flipV="1">
                  <a:off x="2376" y="782"/>
                  <a:ext cx="0" cy="111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97" name="Arc 209"/>
              <p:cNvSpPr>
                <a:spLocks/>
              </p:cNvSpPr>
              <p:nvPr/>
            </p:nvSpPr>
            <p:spPr bwMode="auto">
              <a:xfrm>
                <a:off x="2489" y="717"/>
                <a:ext cx="75" cy="151"/>
              </a:xfrm>
              <a:custGeom>
                <a:avLst/>
                <a:gdLst>
                  <a:gd name="G0" fmla="+- 4515 0 0"/>
                  <a:gd name="G1" fmla="+- 21600 0 0"/>
                  <a:gd name="G2" fmla="+- 21600 0 0"/>
                  <a:gd name="T0" fmla="*/ 4515 w 26115"/>
                  <a:gd name="T1" fmla="*/ 0 h 43200"/>
                  <a:gd name="T2" fmla="*/ 0 w 26115"/>
                  <a:gd name="T3" fmla="*/ 42723 h 43200"/>
                  <a:gd name="T4" fmla="*/ 4515 w 2611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115" h="43200" fill="none" extrusionOk="0">
                    <a:moveTo>
                      <a:pt x="4514" y="0"/>
                    </a:moveTo>
                    <a:cubicBezTo>
                      <a:pt x="16444" y="0"/>
                      <a:pt x="26115" y="9670"/>
                      <a:pt x="26115" y="21600"/>
                    </a:cubicBezTo>
                    <a:cubicBezTo>
                      <a:pt x="26115" y="33529"/>
                      <a:pt x="16444" y="43200"/>
                      <a:pt x="4515" y="43200"/>
                    </a:cubicBezTo>
                    <a:cubicBezTo>
                      <a:pt x="2997" y="43200"/>
                      <a:pt x="1484" y="43040"/>
                      <a:pt x="0" y="42722"/>
                    </a:cubicBezTo>
                  </a:path>
                  <a:path w="26115" h="43200" stroke="0" extrusionOk="0">
                    <a:moveTo>
                      <a:pt x="4514" y="0"/>
                    </a:moveTo>
                    <a:cubicBezTo>
                      <a:pt x="16444" y="0"/>
                      <a:pt x="26115" y="9670"/>
                      <a:pt x="26115" y="21600"/>
                    </a:cubicBezTo>
                    <a:cubicBezTo>
                      <a:pt x="26115" y="33529"/>
                      <a:pt x="16444" y="43200"/>
                      <a:pt x="4515" y="43200"/>
                    </a:cubicBezTo>
                    <a:cubicBezTo>
                      <a:pt x="2997" y="43200"/>
                      <a:pt x="1484" y="43040"/>
                      <a:pt x="0" y="42722"/>
                    </a:cubicBezTo>
                    <a:lnTo>
                      <a:pt x="4515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ctr"/>
                <a:endParaRPr lang="zh-CN" altLang="zh-CN" b="1"/>
              </a:p>
            </p:txBody>
          </p:sp>
          <p:sp>
            <p:nvSpPr>
              <p:cNvPr id="198" name="Arc 210"/>
              <p:cNvSpPr>
                <a:spLocks/>
              </p:cNvSpPr>
              <p:nvPr/>
            </p:nvSpPr>
            <p:spPr bwMode="auto">
              <a:xfrm flipH="1" flipV="1">
                <a:off x="761" y="713"/>
                <a:ext cx="75" cy="151"/>
              </a:xfrm>
              <a:custGeom>
                <a:avLst/>
                <a:gdLst>
                  <a:gd name="G0" fmla="+- 4515 0 0"/>
                  <a:gd name="G1" fmla="+- 21600 0 0"/>
                  <a:gd name="G2" fmla="+- 21600 0 0"/>
                  <a:gd name="T0" fmla="*/ 4515 w 26115"/>
                  <a:gd name="T1" fmla="*/ 0 h 43200"/>
                  <a:gd name="T2" fmla="*/ 0 w 26115"/>
                  <a:gd name="T3" fmla="*/ 42723 h 43200"/>
                  <a:gd name="T4" fmla="*/ 4515 w 26115"/>
                  <a:gd name="T5" fmla="*/ 21600 h 432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6115" h="43200" fill="none" extrusionOk="0">
                    <a:moveTo>
                      <a:pt x="4514" y="0"/>
                    </a:moveTo>
                    <a:cubicBezTo>
                      <a:pt x="16444" y="0"/>
                      <a:pt x="26115" y="9670"/>
                      <a:pt x="26115" y="21600"/>
                    </a:cubicBezTo>
                    <a:cubicBezTo>
                      <a:pt x="26115" y="33529"/>
                      <a:pt x="16444" y="43200"/>
                      <a:pt x="4515" y="43200"/>
                    </a:cubicBezTo>
                    <a:cubicBezTo>
                      <a:pt x="2997" y="43200"/>
                      <a:pt x="1484" y="43040"/>
                      <a:pt x="0" y="42722"/>
                    </a:cubicBezTo>
                  </a:path>
                  <a:path w="26115" h="43200" stroke="0" extrusionOk="0">
                    <a:moveTo>
                      <a:pt x="4514" y="0"/>
                    </a:moveTo>
                    <a:cubicBezTo>
                      <a:pt x="16444" y="0"/>
                      <a:pt x="26115" y="9670"/>
                      <a:pt x="26115" y="21600"/>
                    </a:cubicBezTo>
                    <a:cubicBezTo>
                      <a:pt x="26115" y="33529"/>
                      <a:pt x="16444" y="43200"/>
                      <a:pt x="4515" y="43200"/>
                    </a:cubicBezTo>
                    <a:cubicBezTo>
                      <a:pt x="2997" y="43200"/>
                      <a:pt x="1484" y="43040"/>
                      <a:pt x="0" y="42722"/>
                    </a:cubicBezTo>
                    <a:lnTo>
                      <a:pt x="4515" y="21600"/>
                    </a:lnTo>
                    <a:close/>
                  </a:path>
                </a:pathLst>
              </a:cu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rot="10800000" wrap="none" anchor="ctr"/>
              <a:lstStyle/>
              <a:p>
                <a:pPr algn="ctr"/>
                <a:endParaRPr lang="zh-CN" altLang="zh-CN" b="1"/>
              </a:p>
            </p:txBody>
          </p:sp>
          <p:sp>
            <p:nvSpPr>
              <p:cNvPr id="199" name="Line 211"/>
              <p:cNvSpPr>
                <a:spLocks noChangeShapeType="1"/>
              </p:cNvSpPr>
              <p:nvPr/>
            </p:nvSpPr>
            <p:spPr bwMode="auto">
              <a:xfrm flipV="1">
                <a:off x="811" y="850"/>
                <a:ext cx="139" cy="1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0" name="Line 212"/>
              <p:cNvSpPr>
                <a:spLocks noChangeShapeType="1"/>
              </p:cNvSpPr>
              <p:nvPr/>
            </p:nvSpPr>
            <p:spPr bwMode="auto">
              <a:xfrm flipH="1" flipV="1">
                <a:off x="2376" y="850"/>
                <a:ext cx="115" cy="1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87" name="Line 213"/>
            <p:cNvSpPr>
              <a:spLocks noChangeShapeType="1"/>
            </p:cNvSpPr>
            <p:nvPr/>
          </p:nvSpPr>
          <p:spPr bwMode="auto">
            <a:xfrm>
              <a:off x="1757" y="883"/>
              <a:ext cx="62" cy="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8" name="Line 214"/>
            <p:cNvSpPr>
              <a:spLocks noChangeShapeType="1"/>
            </p:cNvSpPr>
            <p:nvPr/>
          </p:nvSpPr>
          <p:spPr bwMode="auto">
            <a:xfrm>
              <a:off x="1723" y="922"/>
              <a:ext cx="86" cy="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9" name="Line 215"/>
            <p:cNvSpPr>
              <a:spLocks noChangeShapeType="1"/>
            </p:cNvSpPr>
            <p:nvPr/>
          </p:nvSpPr>
          <p:spPr bwMode="auto">
            <a:xfrm>
              <a:off x="1723" y="989"/>
              <a:ext cx="38" cy="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0" name="Line 216"/>
            <p:cNvSpPr>
              <a:spLocks noChangeShapeType="1"/>
            </p:cNvSpPr>
            <p:nvPr/>
          </p:nvSpPr>
          <p:spPr bwMode="auto">
            <a:xfrm>
              <a:off x="1536" y="883"/>
              <a:ext cx="58" cy="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1" name="Line 217"/>
            <p:cNvSpPr>
              <a:spLocks noChangeShapeType="1"/>
            </p:cNvSpPr>
            <p:nvPr/>
          </p:nvSpPr>
          <p:spPr bwMode="auto">
            <a:xfrm>
              <a:off x="1502" y="917"/>
              <a:ext cx="86" cy="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2" name="Line 218"/>
            <p:cNvSpPr>
              <a:spLocks noChangeShapeType="1"/>
            </p:cNvSpPr>
            <p:nvPr/>
          </p:nvSpPr>
          <p:spPr bwMode="auto">
            <a:xfrm>
              <a:off x="1503" y="979"/>
              <a:ext cx="43" cy="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3" name="Line 219"/>
            <p:cNvSpPr>
              <a:spLocks noChangeShapeType="1"/>
            </p:cNvSpPr>
            <p:nvPr/>
          </p:nvSpPr>
          <p:spPr bwMode="auto">
            <a:xfrm>
              <a:off x="1555" y="1022"/>
              <a:ext cx="0" cy="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4" name="Line 220"/>
            <p:cNvSpPr>
              <a:spLocks noChangeShapeType="1"/>
            </p:cNvSpPr>
            <p:nvPr/>
          </p:nvSpPr>
          <p:spPr bwMode="auto">
            <a:xfrm>
              <a:off x="1772" y="1022"/>
              <a:ext cx="0" cy="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1" name="Group 221"/>
          <p:cNvGrpSpPr>
            <a:grpSpLocks/>
          </p:cNvGrpSpPr>
          <p:nvPr/>
        </p:nvGrpSpPr>
        <p:grpSpPr bwMode="auto">
          <a:xfrm>
            <a:off x="2465388" y="1447800"/>
            <a:ext cx="400050" cy="4635500"/>
            <a:chOff x="2714" y="187"/>
            <a:chExt cx="252" cy="2920"/>
          </a:xfrm>
        </p:grpSpPr>
        <p:sp>
          <p:nvSpPr>
            <p:cNvPr id="222" name="Rectangle 222"/>
            <p:cNvSpPr>
              <a:spLocks noChangeArrowheads="1"/>
            </p:cNvSpPr>
            <p:nvPr/>
          </p:nvSpPr>
          <p:spPr bwMode="auto">
            <a:xfrm>
              <a:off x="2799" y="314"/>
              <a:ext cx="85" cy="206"/>
            </a:xfrm>
            <a:prstGeom prst="rect">
              <a:avLst/>
            </a:prstGeom>
            <a:solidFill>
              <a:srgbClr val="99CC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3" name="Rectangle 223"/>
            <p:cNvSpPr>
              <a:spLocks noChangeArrowheads="1"/>
            </p:cNvSpPr>
            <p:nvPr/>
          </p:nvSpPr>
          <p:spPr bwMode="auto">
            <a:xfrm>
              <a:off x="2761" y="2404"/>
              <a:ext cx="155" cy="515"/>
            </a:xfrm>
            <a:prstGeom prst="rect">
              <a:avLst/>
            </a:prstGeom>
            <a:solidFill>
              <a:srgbClr val="99CC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4" name="Rectangle 224"/>
            <p:cNvSpPr>
              <a:spLocks noChangeArrowheads="1"/>
            </p:cNvSpPr>
            <p:nvPr/>
          </p:nvSpPr>
          <p:spPr bwMode="auto">
            <a:xfrm>
              <a:off x="2714" y="2470"/>
              <a:ext cx="252" cy="364"/>
            </a:xfrm>
            <a:prstGeom prst="rect">
              <a:avLst/>
            </a:prstGeom>
            <a:solidFill>
              <a:srgbClr val="99CC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5" name="Freeform 225"/>
            <p:cNvSpPr>
              <a:spLocks/>
            </p:cNvSpPr>
            <p:nvPr/>
          </p:nvSpPr>
          <p:spPr bwMode="auto">
            <a:xfrm>
              <a:off x="2761" y="2913"/>
              <a:ext cx="159" cy="112"/>
            </a:xfrm>
            <a:custGeom>
              <a:avLst/>
              <a:gdLst/>
              <a:ahLst/>
              <a:cxnLst>
                <a:cxn ang="0">
                  <a:pos x="105" y="0"/>
                </a:cxn>
                <a:cxn ang="0">
                  <a:pos x="0" y="0"/>
                </a:cxn>
                <a:cxn ang="0">
                  <a:pos x="57" y="99"/>
                </a:cxn>
                <a:cxn ang="0">
                  <a:pos x="105" y="0"/>
                </a:cxn>
              </a:cxnLst>
              <a:rect l="0" t="0" r="r" b="b"/>
              <a:pathLst>
                <a:path w="105" h="99">
                  <a:moveTo>
                    <a:pt x="105" y="0"/>
                  </a:moveTo>
                  <a:lnTo>
                    <a:pt x="0" y="0"/>
                  </a:lnTo>
                  <a:lnTo>
                    <a:pt x="57" y="99"/>
                  </a:lnTo>
                  <a:lnTo>
                    <a:pt x="105" y="0"/>
                  </a:lnTo>
                  <a:close/>
                </a:path>
              </a:pathLst>
            </a:custGeom>
            <a:solidFill>
              <a:srgbClr val="99CCFF"/>
            </a:solidFill>
            <a:ln w="28575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6" name="Rectangle 226"/>
            <p:cNvSpPr>
              <a:spLocks noChangeArrowheads="1"/>
            </p:cNvSpPr>
            <p:nvPr/>
          </p:nvSpPr>
          <p:spPr bwMode="auto">
            <a:xfrm>
              <a:off x="2777" y="525"/>
              <a:ext cx="129" cy="1875"/>
            </a:xfrm>
            <a:prstGeom prst="rect">
              <a:avLst/>
            </a:prstGeom>
            <a:solidFill>
              <a:srgbClr val="99CC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7" name="Line 227"/>
            <p:cNvSpPr>
              <a:spLocks noChangeShapeType="1"/>
            </p:cNvSpPr>
            <p:nvPr/>
          </p:nvSpPr>
          <p:spPr bwMode="auto">
            <a:xfrm>
              <a:off x="2841" y="187"/>
              <a:ext cx="0" cy="29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8" name="Line 228"/>
            <p:cNvSpPr>
              <a:spLocks noChangeShapeType="1"/>
            </p:cNvSpPr>
            <p:nvPr/>
          </p:nvSpPr>
          <p:spPr bwMode="auto">
            <a:xfrm>
              <a:off x="2741" y="2467"/>
              <a:ext cx="0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9" name="Line 229"/>
            <p:cNvSpPr>
              <a:spLocks noChangeShapeType="1"/>
            </p:cNvSpPr>
            <p:nvPr/>
          </p:nvSpPr>
          <p:spPr bwMode="auto">
            <a:xfrm>
              <a:off x="2933" y="2467"/>
              <a:ext cx="0" cy="3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30" name="Group 230"/>
            <p:cNvGrpSpPr>
              <a:grpSpLocks/>
            </p:cNvGrpSpPr>
            <p:nvPr/>
          </p:nvGrpSpPr>
          <p:grpSpPr bwMode="auto">
            <a:xfrm>
              <a:off x="2781" y="531"/>
              <a:ext cx="47" cy="135"/>
              <a:chOff x="3019" y="691"/>
              <a:chExt cx="47" cy="135"/>
            </a:xfrm>
          </p:grpSpPr>
          <p:sp>
            <p:nvSpPr>
              <p:cNvPr id="237" name="Rectangle 231"/>
              <p:cNvSpPr>
                <a:spLocks noChangeArrowheads="1"/>
              </p:cNvSpPr>
              <p:nvPr/>
            </p:nvSpPr>
            <p:spPr bwMode="auto">
              <a:xfrm>
                <a:off x="3019" y="691"/>
                <a:ext cx="47" cy="135"/>
              </a:xfrm>
              <a:prstGeom prst="rect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8" name="Line 232"/>
              <p:cNvSpPr>
                <a:spLocks noChangeShapeType="1"/>
              </p:cNvSpPr>
              <p:nvPr/>
            </p:nvSpPr>
            <p:spPr bwMode="auto">
              <a:xfrm flipH="1">
                <a:off x="3021" y="691"/>
                <a:ext cx="45" cy="13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9" name="Line 233"/>
              <p:cNvSpPr>
                <a:spLocks noChangeShapeType="1"/>
              </p:cNvSpPr>
              <p:nvPr/>
            </p:nvSpPr>
            <p:spPr bwMode="auto">
              <a:xfrm>
                <a:off x="3020" y="691"/>
                <a:ext cx="42" cy="1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231" name="Group 234"/>
            <p:cNvGrpSpPr>
              <a:grpSpLocks/>
            </p:cNvGrpSpPr>
            <p:nvPr/>
          </p:nvGrpSpPr>
          <p:grpSpPr bwMode="auto">
            <a:xfrm>
              <a:off x="2856" y="531"/>
              <a:ext cx="47" cy="135"/>
              <a:chOff x="3019" y="691"/>
              <a:chExt cx="47" cy="135"/>
            </a:xfrm>
          </p:grpSpPr>
          <p:sp>
            <p:nvSpPr>
              <p:cNvPr id="234" name="Rectangle 235"/>
              <p:cNvSpPr>
                <a:spLocks noChangeArrowheads="1"/>
              </p:cNvSpPr>
              <p:nvPr/>
            </p:nvSpPr>
            <p:spPr bwMode="auto">
              <a:xfrm>
                <a:off x="3019" y="691"/>
                <a:ext cx="47" cy="135"/>
              </a:xfrm>
              <a:prstGeom prst="rect">
                <a:avLst/>
              </a:prstGeom>
              <a:solidFill>
                <a:srgbClr val="99C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" name="Line 236"/>
              <p:cNvSpPr>
                <a:spLocks noChangeShapeType="1"/>
              </p:cNvSpPr>
              <p:nvPr/>
            </p:nvSpPr>
            <p:spPr bwMode="auto">
              <a:xfrm flipH="1">
                <a:off x="3021" y="691"/>
                <a:ext cx="45" cy="13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6" name="Line 237"/>
              <p:cNvSpPr>
                <a:spLocks noChangeShapeType="1"/>
              </p:cNvSpPr>
              <p:nvPr/>
            </p:nvSpPr>
            <p:spPr bwMode="auto">
              <a:xfrm>
                <a:off x="3020" y="691"/>
                <a:ext cx="42" cy="1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32" name="Line 238"/>
            <p:cNvSpPr>
              <a:spLocks noChangeShapeType="1"/>
            </p:cNvSpPr>
            <p:nvPr/>
          </p:nvSpPr>
          <p:spPr bwMode="auto">
            <a:xfrm>
              <a:off x="2814" y="317"/>
              <a:ext cx="0" cy="2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3" name="Line 239"/>
            <p:cNvSpPr>
              <a:spLocks noChangeShapeType="1"/>
            </p:cNvSpPr>
            <p:nvPr/>
          </p:nvSpPr>
          <p:spPr bwMode="auto">
            <a:xfrm>
              <a:off x="2870" y="317"/>
              <a:ext cx="0" cy="2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40" name="Group 240"/>
          <p:cNvGrpSpPr>
            <a:grpSpLocks/>
          </p:cNvGrpSpPr>
          <p:nvPr/>
        </p:nvGrpSpPr>
        <p:grpSpPr bwMode="auto">
          <a:xfrm>
            <a:off x="2525713" y="1722438"/>
            <a:ext cx="279400" cy="138112"/>
            <a:chOff x="2074" y="806"/>
            <a:chExt cx="176" cy="87"/>
          </a:xfrm>
        </p:grpSpPr>
        <p:sp>
          <p:nvSpPr>
            <p:cNvPr id="241" name="Rectangle 241"/>
            <p:cNvSpPr>
              <a:spLocks noChangeArrowheads="1"/>
            </p:cNvSpPr>
            <p:nvPr/>
          </p:nvSpPr>
          <p:spPr bwMode="auto">
            <a:xfrm>
              <a:off x="2074" y="811"/>
              <a:ext cx="176" cy="76"/>
            </a:xfrm>
            <a:prstGeom prst="rect">
              <a:avLst/>
            </a:prstGeom>
            <a:solidFill>
              <a:srgbClr val="66FFFF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2" name="Line 242"/>
            <p:cNvSpPr>
              <a:spLocks noChangeShapeType="1"/>
            </p:cNvSpPr>
            <p:nvPr/>
          </p:nvSpPr>
          <p:spPr bwMode="auto">
            <a:xfrm>
              <a:off x="2162" y="806"/>
              <a:ext cx="0" cy="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3" name="Line 243"/>
            <p:cNvSpPr>
              <a:spLocks noChangeShapeType="1"/>
            </p:cNvSpPr>
            <p:nvPr/>
          </p:nvSpPr>
          <p:spPr bwMode="auto">
            <a:xfrm flipH="1">
              <a:off x="2117" y="810"/>
              <a:ext cx="1" cy="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4" name="Line 244"/>
            <p:cNvSpPr>
              <a:spLocks noChangeShapeType="1"/>
            </p:cNvSpPr>
            <p:nvPr/>
          </p:nvSpPr>
          <p:spPr bwMode="auto">
            <a:xfrm>
              <a:off x="2209" y="810"/>
              <a:ext cx="0" cy="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45" name="Freeform 245"/>
          <p:cNvSpPr>
            <a:spLocks/>
          </p:cNvSpPr>
          <p:nvPr/>
        </p:nvSpPr>
        <p:spPr bwMode="auto">
          <a:xfrm>
            <a:off x="2481263" y="1868488"/>
            <a:ext cx="354012" cy="38100"/>
          </a:xfrm>
          <a:custGeom>
            <a:avLst/>
            <a:gdLst/>
            <a:ahLst/>
            <a:cxnLst>
              <a:cxn ang="0">
                <a:pos x="0" y="24"/>
              </a:cxn>
              <a:cxn ang="0">
                <a:pos x="223" y="24"/>
              </a:cxn>
              <a:cxn ang="0">
                <a:pos x="223" y="0"/>
              </a:cxn>
              <a:cxn ang="0">
                <a:pos x="2" y="0"/>
              </a:cxn>
              <a:cxn ang="0">
                <a:pos x="0" y="24"/>
              </a:cxn>
            </a:cxnLst>
            <a:rect l="0" t="0" r="r" b="b"/>
            <a:pathLst>
              <a:path w="223" h="24">
                <a:moveTo>
                  <a:pt x="0" y="24"/>
                </a:moveTo>
                <a:lnTo>
                  <a:pt x="223" y="24"/>
                </a:lnTo>
                <a:lnTo>
                  <a:pt x="223" y="0"/>
                </a:lnTo>
                <a:lnTo>
                  <a:pt x="2" y="0"/>
                </a:lnTo>
                <a:lnTo>
                  <a:pt x="0" y="24"/>
                </a:lnTo>
                <a:close/>
              </a:path>
            </a:pathLst>
          </a:custGeom>
          <a:solidFill>
            <a:srgbClr val="99FF99"/>
          </a:solidFill>
          <a:ln w="2857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46" name="Group 246"/>
          <p:cNvGrpSpPr>
            <a:grpSpLocks/>
          </p:cNvGrpSpPr>
          <p:nvPr/>
        </p:nvGrpSpPr>
        <p:grpSpPr bwMode="auto">
          <a:xfrm>
            <a:off x="3517900" y="5291138"/>
            <a:ext cx="1539875" cy="1012825"/>
            <a:chOff x="3261" y="3058"/>
            <a:chExt cx="970" cy="638"/>
          </a:xfrm>
        </p:grpSpPr>
        <p:grpSp>
          <p:nvGrpSpPr>
            <p:cNvPr id="247" name="Group 247"/>
            <p:cNvGrpSpPr>
              <a:grpSpLocks/>
            </p:cNvGrpSpPr>
            <p:nvPr/>
          </p:nvGrpSpPr>
          <p:grpSpPr bwMode="auto">
            <a:xfrm>
              <a:off x="3261" y="3061"/>
              <a:ext cx="970" cy="633"/>
              <a:chOff x="2664" y="1685"/>
              <a:chExt cx="970" cy="633"/>
            </a:xfrm>
          </p:grpSpPr>
          <p:sp>
            <p:nvSpPr>
              <p:cNvPr id="254" name="Line 248"/>
              <p:cNvSpPr>
                <a:spLocks noChangeShapeType="1"/>
              </p:cNvSpPr>
              <p:nvPr/>
            </p:nvSpPr>
            <p:spPr bwMode="auto">
              <a:xfrm>
                <a:off x="2707" y="1766"/>
                <a:ext cx="1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5" name="Line 249"/>
              <p:cNvSpPr>
                <a:spLocks noChangeShapeType="1"/>
              </p:cNvSpPr>
              <p:nvPr/>
            </p:nvSpPr>
            <p:spPr bwMode="auto">
              <a:xfrm>
                <a:off x="2902" y="1769"/>
                <a:ext cx="0" cy="4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" name="Line 250"/>
              <p:cNvSpPr>
                <a:spLocks noChangeShapeType="1"/>
              </p:cNvSpPr>
              <p:nvPr/>
            </p:nvSpPr>
            <p:spPr bwMode="auto">
              <a:xfrm>
                <a:off x="2902" y="1812"/>
                <a:ext cx="5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7" name="Line 251"/>
              <p:cNvSpPr>
                <a:spLocks noChangeShapeType="1"/>
              </p:cNvSpPr>
              <p:nvPr/>
            </p:nvSpPr>
            <p:spPr bwMode="auto">
              <a:xfrm flipV="1">
                <a:off x="2952" y="1685"/>
                <a:ext cx="0" cy="12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8" name="Line 252"/>
              <p:cNvSpPr>
                <a:spLocks noChangeShapeType="1"/>
              </p:cNvSpPr>
              <p:nvPr/>
            </p:nvSpPr>
            <p:spPr bwMode="auto">
              <a:xfrm>
                <a:off x="2957" y="1685"/>
                <a:ext cx="25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9" name="Line 253"/>
              <p:cNvSpPr>
                <a:spLocks noChangeShapeType="1"/>
              </p:cNvSpPr>
              <p:nvPr/>
            </p:nvSpPr>
            <p:spPr bwMode="auto">
              <a:xfrm>
                <a:off x="3214" y="1685"/>
                <a:ext cx="0" cy="8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0" name="Line 254"/>
              <p:cNvSpPr>
                <a:spLocks noChangeShapeType="1"/>
              </p:cNvSpPr>
              <p:nvPr/>
            </p:nvSpPr>
            <p:spPr bwMode="auto">
              <a:xfrm>
                <a:off x="3214" y="1771"/>
                <a:ext cx="5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1" name="Line 255"/>
              <p:cNvSpPr>
                <a:spLocks noChangeShapeType="1"/>
              </p:cNvSpPr>
              <p:nvPr/>
            </p:nvSpPr>
            <p:spPr bwMode="auto">
              <a:xfrm flipV="1">
                <a:off x="3269" y="1730"/>
                <a:ext cx="0" cy="3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2" name="Line 256"/>
              <p:cNvSpPr>
                <a:spLocks noChangeShapeType="1"/>
              </p:cNvSpPr>
              <p:nvPr/>
            </p:nvSpPr>
            <p:spPr bwMode="auto">
              <a:xfrm>
                <a:off x="3269" y="1730"/>
                <a:ext cx="22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3" name="Line 257"/>
              <p:cNvSpPr>
                <a:spLocks noChangeShapeType="1"/>
              </p:cNvSpPr>
              <p:nvPr/>
            </p:nvSpPr>
            <p:spPr bwMode="auto">
              <a:xfrm>
                <a:off x="3490" y="1730"/>
                <a:ext cx="96" cy="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4" name="Line 258"/>
              <p:cNvSpPr>
                <a:spLocks noChangeShapeType="1"/>
              </p:cNvSpPr>
              <p:nvPr/>
            </p:nvSpPr>
            <p:spPr bwMode="auto">
              <a:xfrm>
                <a:off x="3586" y="1812"/>
                <a:ext cx="0" cy="38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5" name="Line 259"/>
              <p:cNvSpPr>
                <a:spLocks noChangeShapeType="1"/>
              </p:cNvSpPr>
              <p:nvPr/>
            </p:nvSpPr>
            <p:spPr bwMode="auto">
              <a:xfrm flipH="1">
                <a:off x="3492" y="2198"/>
                <a:ext cx="96" cy="7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" name="Line 260"/>
              <p:cNvSpPr>
                <a:spLocks noChangeShapeType="1"/>
              </p:cNvSpPr>
              <p:nvPr/>
            </p:nvSpPr>
            <p:spPr bwMode="auto">
              <a:xfrm flipH="1">
                <a:off x="3269" y="2275"/>
                <a:ext cx="2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" name="Line 261"/>
              <p:cNvSpPr>
                <a:spLocks noChangeShapeType="1"/>
              </p:cNvSpPr>
              <p:nvPr/>
            </p:nvSpPr>
            <p:spPr bwMode="auto">
              <a:xfrm flipV="1">
                <a:off x="3269" y="2232"/>
                <a:ext cx="0" cy="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8" name="Line 262"/>
              <p:cNvSpPr>
                <a:spLocks noChangeShapeType="1"/>
              </p:cNvSpPr>
              <p:nvPr/>
            </p:nvSpPr>
            <p:spPr bwMode="auto">
              <a:xfrm flipH="1">
                <a:off x="3209" y="2232"/>
                <a:ext cx="5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9" name="Line 263"/>
              <p:cNvSpPr>
                <a:spLocks noChangeShapeType="1"/>
              </p:cNvSpPr>
              <p:nvPr/>
            </p:nvSpPr>
            <p:spPr bwMode="auto">
              <a:xfrm>
                <a:off x="3209" y="2234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0" name="Line 264"/>
              <p:cNvSpPr>
                <a:spLocks noChangeShapeType="1"/>
              </p:cNvSpPr>
              <p:nvPr/>
            </p:nvSpPr>
            <p:spPr bwMode="auto">
              <a:xfrm flipH="1">
                <a:off x="2952" y="2318"/>
                <a:ext cx="25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1" name="Line 265"/>
              <p:cNvSpPr>
                <a:spLocks noChangeShapeType="1"/>
              </p:cNvSpPr>
              <p:nvPr/>
            </p:nvSpPr>
            <p:spPr bwMode="auto">
              <a:xfrm flipV="1">
                <a:off x="2952" y="2196"/>
                <a:ext cx="0" cy="12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2" name="Line 266"/>
              <p:cNvSpPr>
                <a:spLocks noChangeShapeType="1"/>
              </p:cNvSpPr>
              <p:nvPr/>
            </p:nvSpPr>
            <p:spPr bwMode="auto">
              <a:xfrm flipH="1">
                <a:off x="2904" y="2196"/>
                <a:ext cx="5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3" name="Line 267"/>
              <p:cNvSpPr>
                <a:spLocks noChangeShapeType="1"/>
              </p:cNvSpPr>
              <p:nvPr/>
            </p:nvSpPr>
            <p:spPr bwMode="auto">
              <a:xfrm>
                <a:off x="2904" y="2194"/>
                <a:ext cx="0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4" name="Line 268"/>
              <p:cNvSpPr>
                <a:spLocks noChangeShapeType="1"/>
              </p:cNvSpPr>
              <p:nvPr/>
            </p:nvSpPr>
            <p:spPr bwMode="auto">
              <a:xfrm flipH="1">
                <a:off x="2705" y="2239"/>
                <a:ext cx="19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5" name="Line 269"/>
              <p:cNvSpPr>
                <a:spLocks noChangeShapeType="1"/>
              </p:cNvSpPr>
              <p:nvPr/>
            </p:nvSpPr>
            <p:spPr bwMode="auto">
              <a:xfrm flipV="1">
                <a:off x="2705" y="1769"/>
                <a:ext cx="0" cy="47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" name="Line 270"/>
              <p:cNvSpPr>
                <a:spLocks noChangeShapeType="1"/>
              </p:cNvSpPr>
              <p:nvPr/>
            </p:nvSpPr>
            <p:spPr bwMode="auto">
              <a:xfrm>
                <a:off x="2710" y="1922"/>
                <a:ext cx="87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7" name="Line 271"/>
              <p:cNvSpPr>
                <a:spLocks noChangeShapeType="1"/>
              </p:cNvSpPr>
              <p:nvPr/>
            </p:nvSpPr>
            <p:spPr bwMode="auto">
              <a:xfrm>
                <a:off x="2703" y="2081"/>
                <a:ext cx="88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8" name="Line 272"/>
              <p:cNvSpPr>
                <a:spLocks noChangeShapeType="1"/>
              </p:cNvSpPr>
              <p:nvPr/>
            </p:nvSpPr>
            <p:spPr bwMode="auto">
              <a:xfrm>
                <a:off x="2664" y="2002"/>
                <a:ext cx="9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48" name="Line 273"/>
            <p:cNvSpPr>
              <a:spLocks noChangeShapeType="1"/>
            </p:cNvSpPr>
            <p:nvPr/>
          </p:nvSpPr>
          <p:spPr bwMode="auto">
            <a:xfrm flipH="1">
              <a:off x="3516" y="3058"/>
              <a:ext cx="3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9" name="Line 274"/>
            <p:cNvSpPr>
              <a:spLocks noChangeShapeType="1"/>
            </p:cNvSpPr>
            <p:nvPr/>
          </p:nvSpPr>
          <p:spPr bwMode="auto">
            <a:xfrm>
              <a:off x="3516" y="3060"/>
              <a:ext cx="0" cy="1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0" name="Line 275"/>
            <p:cNvSpPr>
              <a:spLocks noChangeShapeType="1"/>
            </p:cNvSpPr>
            <p:nvPr/>
          </p:nvSpPr>
          <p:spPr bwMode="auto">
            <a:xfrm>
              <a:off x="3517" y="3571"/>
              <a:ext cx="0" cy="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1" name="Line 276"/>
            <p:cNvSpPr>
              <a:spLocks noChangeShapeType="1"/>
            </p:cNvSpPr>
            <p:nvPr/>
          </p:nvSpPr>
          <p:spPr bwMode="auto">
            <a:xfrm>
              <a:off x="3515" y="3696"/>
              <a:ext cx="4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2" name="Line 277"/>
            <p:cNvSpPr>
              <a:spLocks noChangeShapeType="1"/>
            </p:cNvSpPr>
            <p:nvPr/>
          </p:nvSpPr>
          <p:spPr bwMode="auto">
            <a:xfrm>
              <a:off x="3513" y="3631"/>
              <a:ext cx="4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3" name="Line 278"/>
            <p:cNvSpPr>
              <a:spLocks noChangeShapeType="1"/>
            </p:cNvSpPr>
            <p:nvPr/>
          </p:nvSpPr>
          <p:spPr bwMode="auto">
            <a:xfrm>
              <a:off x="3518" y="3130"/>
              <a:ext cx="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79" name="Group 279"/>
          <p:cNvGrpSpPr>
            <a:grpSpLocks/>
          </p:cNvGrpSpPr>
          <p:nvPr/>
        </p:nvGrpSpPr>
        <p:grpSpPr bwMode="auto">
          <a:xfrm flipH="1">
            <a:off x="280988" y="5289550"/>
            <a:ext cx="1539875" cy="1012825"/>
            <a:chOff x="3261" y="3058"/>
            <a:chExt cx="970" cy="638"/>
          </a:xfrm>
        </p:grpSpPr>
        <p:grpSp>
          <p:nvGrpSpPr>
            <p:cNvPr id="280" name="Group 280"/>
            <p:cNvGrpSpPr>
              <a:grpSpLocks/>
            </p:cNvGrpSpPr>
            <p:nvPr/>
          </p:nvGrpSpPr>
          <p:grpSpPr bwMode="auto">
            <a:xfrm>
              <a:off x="3261" y="3061"/>
              <a:ext cx="970" cy="633"/>
              <a:chOff x="2664" y="1685"/>
              <a:chExt cx="970" cy="633"/>
            </a:xfrm>
          </p:grpSpPr>
          <p:sp>
            <p:nvSpPr>
              <p:cNvPr id="287" name="Line 281"/>
              <p:cNvSpPr>
                <a:spLocks noChangeShapeType="1"/>
              </p:cNvSpPr>
              <p:nvPr/>
            </p:nvSpPr>
            <p:spPr bwMode="auto">
              <a:xfrm>
                <a:off x="2707" y="1766"/>
                <a:ext cx="1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" name="Line 282"/>
              <p:cNvSpPr>
                <a:spLocks noChangeShapeType="1"/>
              </p:cNvSpPr>
              <p:nvPr/>
            </p:nvSpPr>
            <p:spPr bwMode="auto">
              <a:xfrm>
                <a:off x="2902" y="1769"/>
                <a:ext cx="0" cy="4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" name="Line 283"/>
              <p:cNvSpPr>
                <a:spLocks noChangeShapeType="1"/>
              </p:cNvSpPr>
              <p:nvPr/>
            </p:nvSpPr>
            <p:spPr bwMode="auto">
              <a:xfrm>
                <a:off x="2902" y="1812"/>
                <a:ext cx="5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0" name="Line 284"/>
              <p:cNvSpPr>
                <a:spLocks noChangeShapeType="1"/>
              </p:cNvSpPr>
              <p:nvPr/>
            </p:nvSpPr>
            <p:spPr bwMode="auto">
              <a:xfrm flipV="1">
                <a:off x="2952" y="1685"/>
                <a:ext cx="0" cy="12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1" name="Line 285"/>
              <p:cNvSpPr>
                <a:spLocks noChangeShapeType="1"/>
              </p:cNvSpPr>
              <p:nvPr/>
            </p:nvSpPr>
            <p:spPr bwMode="auto">
              <a:xfrm>
                <a:off x="2957" y="1685"/>
                <a:ext cx="25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2" name="Line 286"/>
              <p:cNvSpPr>
                <a:spLocks noChangeShapeType="1"/>
              </p:cNvSpPr>
              <p:nvPr/>
            </p:nvSpPr>
            <p:spPr bwMode="auto">
              <a:xfrm>
                <a:off x="3214" y="1685"/>
                <a:ext cx="0" cy="8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3" name="Line 287"/>
              <p:cNvSpPr>
                <a:spLocks noChangeShapeType="1"/>
              </p:cNvSpPr>
              <p:nvPr/>
            </p:nvSpPr>
            <p:spPr bwMode="auto">
              <a:xfrm>
                <a:off x="3214" y="1771"/>
                <a:ext cx="5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4" name="Line 288"/>
              <p:cNvSpPr>
                <a:spLocks noChangeShapeType="1"/>
              </p:cNvSpPr>
              <p:nvPr/>
            </p:nvSpPr>
            <p:spPr bwMode="auto">
              <a:xfrm flipV="1">
                <a:off x="3269" y="1730"/>
                <a:ext cx="0" cy="3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5" name="Line 289"/>
              <p:cNvSpPr>
                <a:spLocks noChangeShapeType="1"/>
              </p:cNvSpPr>
              <p:nvPr/>
            </p:nvSpPr>
            <p:spPr bwMode="auto">
              <a:xfrm>
                <a:off x="3269" y="1730"/>
                <a:ext cx="22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6" name="Line 290"/>
              <p:cNvSpPr>
                <a:spLocks noChangeShapeType="1"/>
              </p:cNvSpPr>
              <p:nvPr/>
            </p:nvSpPr>
            <p:spPr bwMode="auto">
              <a:xfrm>
                <a:off x="3490" y="1730"/>
                <a:ext cx="96" cy="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" name="Line 291"/>
              <p:cNvSpPr>
                <a:spLocks noChangeShapeType="1"/>
              </p:cNvSpPr>
              <p:nvPr/>
            </p:nvSpPr>
            <p:spPr bwMode="auto">
              <a:xfrm>
                <a:off x="3586" y="1812"/>
                <a:ext cx="0" cy="38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8" name="Line 292"/>
              <p:cNvSpPr>
                <a:spLocks noChangeShapeType="1"/>
              </p:cNvSpPr>
              <p:nvPr/>
            </p:nvSpPr>
            <p:spPr bwMode="auto">
              <a:xfrm flipH="1">
                <a:off x="3492" y="2198"/>
                <a:ext cx="96" cy="7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9" name="Line 293"/>
              <p:cNvSpPr>
                <a:spLocks noChangeShapeType="1"/>
              </p:cNvSpPr>
              <p:nvPr/>
            </p:nvSpPr>
            <p:spPr bwMode="auto">
              <a:xfrm flipH="1">
                <a:off x="3269" y="2275"/>
                <a:ext cx="22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0" name="Line 294"/>
              <p:cNvSpPr>
                <a:spLocks noChangeShapeType="1"/>
              </p:cNvSpPr>
              <p:nvPr/>
            </p:nvSpPr>
            <p:spPr bwMode="auto">
              <a:xfrm flipV="1">
                <a:off x="3269" y="2232"/>
                <a:ext cx="0" cy="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1" name="Line 295"/>
              <p:cNvSpPr>
                <a:spLocks noChangeShapeType="1"/>
              </p:cNvSpPr>
              <p:nvPr/>
            </p:nvSpPr>
            <p:spPr bwMode="auto">
              <a:xfrm flipH="1">
                <a:off x="3209" y="2232"/>
                <a:ext cx="5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2" name="Line 296"/>
              <p:cNvSpPr>
                <a:spLocks noChangeShapeType="1"/>
              </p:cNvSpPr>
              <p:nvPr/>
            </p:nvSpPr>
            <p:spPr bwMode="auto">
              <a:xfrm>
                <a:off x="3209" y="2234"/>
                <a:ext cx="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3" name="Line 297"/>
              <p:cNvSpPr>
                <a:spLocks noChangeShapeType="1"/>
              </p:cNvSpPr>
              <p:nvPr/>
            </p:nvSpPr>
            <p:spPr bwMode="auto">
              <a:xfrm flipH="1">
                <a:off x="2952" y="2318"/>
                <a:ext cx="25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4" name="Line 298"/>
              <p:cNvSpPr>
                <a:spLocks noChangeShapeType="1"/>
              </p:cNvSpPr>
              <p:nvPr/>
            </p:nvSpPr>
            <p:spPr bwMode="auto">
              <a:xfrm flipV="1">
                <a:off x="2952" y="2196"/>
                <a:ext cx="0" cy="12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5" name="Line 299"/>
              <p:cNvSpPr>
                <a:spLocks noChangeShapeType="1"/>
              </p:cNvSpPr>
              <p:nvPr/>
            </p:nvSpPr>
            <p:spPr bwMode="auto">
              <a:xfrm flipH="1">
                <a:off x="2904" y="2196"/>
                <a:ext cx="5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6" name="Line 300"/>
              <p:cNvSpPr>
                <a:spLocks noChangeShapeType="1"/>
              </p:cNvSpPr>
              <p:nvPr/>
            </p:nvSpPr>
            <p:spPr bwMode="auto">
              <a:xfrm>
                <a:off x="2904" y="2194"/>
                <a:ext cx="0" cy="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" name="Line 301"/>
              <p:cNvSpPr>
                <a:spLocks noChangeShapeType="1"/>
              </p:cNvSpPr>
              <p:nvPr/>
            </p:nvSpPr>
            <p:spPr bwMode="auto">
              <a:xfrm flipH="1">
                <a:off x="2705" y="2239"/>
                <a:ext cx="19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8" name="Line 302"/>
              <p:cNvSpPr>
                <a:spLocks noChangeShapeType="1"/>
              </p:cNvSpPr>
              <p:nvPr/>
            </p:nvSpPr>
            <p:spPr bwMode="auto">
              <a:xfrm flipV="1">
                <a:off x="2705" y="1769"/>
                <a:ext cx="0" cy="47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9" name="Line 303"/>
              <p:cNvSpPr>
                <a:spLocks noChangeShapeType="1"/>
              </p:cNvSpPr>
              <p:nvPr/>
            </p:nvSpPr>
            <p:spPr bwMode="auto">
              <a:xfrm>
                <a:off x="2710" y="1922"/>
                <a:ext cx="87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0" name="Line 304"/>
              <p:cNvSpPr>
                <a:spLocks noChangeShapeType="1"/>
              </p:cNvSpPr>
              <p:nvPr/>
            </p:nvSpPr>
            <p:spPr bwMode="auto">
              <a:xfrm>
                <a:off x="2703" y="2081"/>
                <a:ext cx="88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1" name="Line 305"/>
              <p:cNvSpPr>
                <a:spLocks noChangeShapeType="1"/>
              </p:cNvSpPr>
              <p:nvPr/>
            </p:nvSpPr>
            <p:spPr bwMode="auto">
              <a:xfrm>
                <a:off x="2664" y="2002"/>
                <a:ext cx="9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281" name="Line 306"/>
            <p:cNvSpPr>
              <a:spLocks noChangeShapeType="1"/>
            </p:cNvSpPr>
            <p:nvPr/>
          </p:nvSpPr>
          <p:spPr bwMode="auto">
            <a:xfrm flipH="1">
              <a:off x="3516" y="3058"/>
              <a:ext cx="3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2" name="Line 307"/>
            <p:cNvSpPr>
              <a:spLocks noChangeShapeType="1"/>
            </p:cNvSpPr>
            <p:nvPr/>
          </p:nvSpPr>
          <p:spPr bwMode="auto">
            <a:xfrm>
              <a:off x="3516" y="3060"/>
              <a:ext cx="0" cy="1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3" name="Line 308"/>
            <p:cNvSpPr>
              <a:spLocks noChangeShapeType="1"/>
            </p:cNvSpPr>
            <p:nvPr/>
          </p:nvSpPr>
          <p:spPr bwMode="auto">
            <a:xfrm>
              <a:off x="3517" y="3571"/>
              <a:ext cx="0" cy="1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4" name="Line 309"/>
            <p:cNvSpPr>
              <a:spLocks noChangeShapeType="1"/>
            </p:cNvSpPr>
            <p:nvPr/>
          </p:nvSpPr>
          <p:spPr bwMode="auto">
            <a:xfrm>
              <a:off x="3515" y="3696"/>
              <a:ext cx="4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5" name="Line 310"/>
            <p:cNvSpPr>
              <a:spLocks noChangeShapeType="1"/>
            </p:cNvSpPr>
            <p:nvPr/>
          </p:nvSpPr>
          <p:spPr bwMode="auto">
            <a:xfrm>
              <a:off x="3513" y="3631"/>
              <a:ext cx="4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6" name="Line 311"/>
            <p:cNvSpPr>
              <a:spLocks noChangeShapeType="1"/>
            </p:cNvSpPr>
            <p:nvPr/>
          </p:nvSpPr>
          <p:spPr bwMode="auto">
            <a:xfrm>
              <a:off x="3518" y="3130"/>
              <a:ext cx="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2" name="Text Box 312"/>
          <p:cNvSpPr txBox="1">
            <a:spLocks noChangeArrowheads="1"/>
          </p:cNvSpPr>
          <p:nvPr/>
        </p:nvSpPr>
        <p:spPr bwMode="auto">
          <a:xfrm>
            <a:off x="323528" y="188640"/>
            <a:ext cx="430438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latin typeface="Tahoma" pitchFamily="34" charset="0"/>
                <a:ea typeface="隶书" pitchFamily="49" charset="-122"/>
                <a:cs typeface="Tahoma" pitchFamily="34" charset="0"/>
              </a:rPr>
              <a:t>二、装配图</a:t>
            </a:r>
            <a:r>
              <a:rPr lang="zh-CN" altLang="en-US" sz="3200" b="1" dirty="0">
                <a:latin typeface="Tahoma" pitchFamily="34" charset="0"/>
                <a:ea typeface="隶书" pitchFamily="49" charset="-122"/>
                <a:cs typeface="Tahoma" pitchFamily="34" charset="0"/>
              </a:rPr>
              <a:t>的规定画法</a:t>
            </a:r>
          </a:p>
        </p:txBody>
      </p:sp>
      <p:sp>
        <p:nvSpPr>
          <p:cNvPr id="313" name="Text Box 313"/>
          <p:cNvSpPr txBox="1">
            <a:spLocks noChangeArrowheads="1"/>
          </p:cNvSpPr>
          <p:nvPr/>
        </p:nvSpPr>
        <p:spPr bwMode="auto">
          <a:xfrm>
            <a:off x="4946650" y="1133773"/>
            <a:ext cx="239360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接触表面、配合表面</a:t>
            </a:r>
          </a:p>
          <a:p>
            <a:r>
              <a:rPr lang="zh-CN" altLang="en-US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画一条线 </a:t>
            </a:r>
          </a:p>
          <a:p>
            <a:r>
              <a:rPr lang="zh-CN" altLang="en-US" b="1" dirty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不接触表面画两条线 </a:t>
            </a:r>
          </a:p>
        </p:txBody>
      </p:sp>
      <p:grpSp>
        <p:nvGrpSpPr>
          <p:cNvPr id="314" name="Group 314"/>
          <p:cNvGrpSpPr>
            <a:grpSpLocks/>
          </p:cNvGrpSpPr>
          <p:nvPr/>
        </p:nvGrpSpPr>
        <p:grpSpPr bwMode="auto">
          <a:xfrm>
            <a:off x="1752600" y="2352675"/>
            <a:ext cx="1809750" cy="1728788"/>
            <a:chOff x="3705" y="845"/>
            <a:chExt cx="1140" cy="1089"/>
          </a:xfrm>
        </p:grpSpPr>
        <p:sp>
          <p:nvSpPr>
            <p:cNvPr id="315" name="Line 315"/>
            <p:cNvSpPr>
              <a:spLocks noChangeShapeType="1"/>
            </p:cNvSpPr>
            <p:nvPr/>
          </p:nvSpPr>
          <p:spPr bwMode="auto">
            <a:xfrm>
              <a:off x="3707" y="850"/>
              <a:ext cx="11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6" name="Line 316"/>
            <p:cNvSpPr>
              <a:spLocks noChangeShapeType="1"/>
            </p:cNvSpPr>
            <p:nvPr/>
          </p:nvSpPr>
          <p:spPr bwMode="auto">
            <a:xfrm>
              <a:off x="3705" y="1930"/>
              <a:ext cx="113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7" name="Line 317"/>
            <p:cNvSpPr>
              <a:spLocks noChangeShapeType="1"/>
            </p:cNvSpPr>
            <p:nvPr/>
          </p:nvSpPr>
          <p:spPr bwMode="auto">
            <a:xfrm flipV="1">
              <a:off x="3710" y="845"/>
              <a:ext cx="0" cy="10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8" name="Line 318"/>
            <p:cNvSpPr>
              <a:spLocks noChangeShapeType="1"/>
            </p:cNvSpPr>
            <p:nvPr/>
          </p:nvSpPr>
          <p:spPr bwMode="auto">
            <a:xfrm flipV="1">
              <a:off x="4838" y="849"/>
              <a:ext cx="0" cy="10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9" name="Group 319"/>
          <p:cNvGrpSpPr>
            <a:grpSpLocks/>
          </p:cNvGrpSpPr>
          <p:nvPr/>
        </p:nvGrpSpPr>
        <p:grpSpPr bwMode="auto">
          <a:xfrm>
            <a:off x="5507038" y="2813050"/>
            <a:ext cx="2665412" cy="2991864"/>
            <a:chOff x="1436" y="665"/>
            <a:chExt cx="1679" cy="2472"/>
          </a:xfrm>
        </p:grpSpPr>
        <p:grpSp>
          <p:nvGrpSpPr>
            <p:cNvPr id="320" name="Group 320"/>
            <p:cNvGrpSpPr>
              <a:grpSpLocks/>
            </p:cNvGrpSpPr>
            <p:nvPr/>
          </p:nvGrpSpPr>
          <p:grpSpPr bwMode="auto">
            <a:xfrm>
              <a:off x="1776" y="665"/>
              <a:ext cx="988" cy="2239"/>
              <a:chOff x="2687" y="607"/>
              <a:chExt cx="772" cy="1341"/>
            </a:xfrm>
          </p:grpSpPr>
          <p:grpSp>
            <p:nvGrpSpPr>
              <p:cNvPr id="326" name="Group 321"/>
              <p:cNvGrpSpPr>
                <a:grpSpLocks/>
              </p:cNvGrpSpPr>
              <p:nvPr/>
            </p:nvGrpSpPr>
            <p:grpSpPr bwMode="auto">
              <a:xfrm>
                <a:off x="2687" y="815"/>
                <a:ext cx="772" cy="678"/>
                <a:chOff x="1277" y="1330"/>
                <a:chExt cx="772" cy="552"/>
              </a:xfrm>
            </p:grpSpPr>
            <p:grpSp>
              <p:nvGrpSpPr>
                <p:cNvPr id="388" name="Group 322"/>
                <p:cNvGrpSpPr>
                  <a:grpSpLocks/>
                </p:cNvGrpSpPr>
                <p:nvPr/>
              </p:nvGrpSpPr>
              <p:grpSpPr bwMode="auto">
                <a:xfrm>
                  <a:off x="1281" y="1372"/>
                  <a:ext cx="767" cy="466"/>
                  <a:chOff x="1281" y="1372"/>
                  <a:chExt cx="767" cy="466"/>
                </a:xfrm>
              </p:grpSpPr>
              <p:sp>
                <p:nvSpPr>
                  <p:cNvPr id="400" name="Freeform 323"/>
                  <p:cNvSpPr>
                    <a:spLocks/>
                  </p:cNvSpPr>
                  <p:nvPr/>
                </p:nvSpPr>
                <p:spPr bwMode="auto">
                  <a:xfrm>
                    <a:off x="1281" y="1372"/>
                    <a:ext cx="767" cy="466"/>
                  </a:xfrm>
                  <a:custGeom>
                    <a:avLst/>
                    <a:gdLst/>
                    <a:ahLst/>
                    <a:cxnLst>
                      <a:cxn ang="0">
                        <a:pos x="0" y="466"/>
                      </a:cxn>
                      <a:cxn ang="0">
                        <a:pos x="0" y="44"/>
                      </a:cxn>
                      <a:cxn ang="0">
                        <a:pos x="76" y="0"/>
                      </a:cxn>
                      <a:cxn ang="0">
                        <a:pos x="691" y="0"/>
                      </a:cxn>
                      <a:cxn ang="0">
                        <a:pos x="767" y="44"/>
                      </a:cxn>
                      <a:cxn ang="0">
                        <a:pos x="767" y="461"/>
                      </a:cxn>
                      <a:cxn ang="0">
                        <a:pos x="0" y="466"/>
                      </a:cxn>
                    </a:cxnLst>
                    <a:rect l="0" t="0" r="r" b="b"/>
                    <a:pathLst>
                      <a:path w="767" h="466">
                        <a:moveTo>
                          <a:pt x="0" y="466"/>
                        </a:moveTo>
                        <a:lnTo>
                          <a:pt x="0" y="44"/>
                        </a:lnTo>
                        <a:lnTo>
                          <a:pt x="76" y="0"/>
                        </a:lnTo>
                        <a:lnTo>
                          <a:pt x="691" y="0"/>
                        </a:lnTo>
                        <a:lnTo>
                          <a:pt x="767" y="44"/>
                        </a:lnTo>
                        <a:lnTo>
                          <a:pt x="767" y="461"/>
                        </a:lnTo>
                        <a:lnTo>
                          <a:pt x="0" y="466"/>
                        </a:lnTo>
                        <a:close/>
                      </a:path>
                    </a:pathLst>
                  </a:custGeom>
                  <a:solidFill>
                    <a:schemeClr val="hlink"/>
                  </a:solidFill>
                  <a:ln w="28575" cap="flat" cmpd="sng">
                    <a:solidFill>
                      <a:schemeClr val="tx1"/>
                    </a:solidFill>
                    <a:prstDash val="solid"/>
                    <a:round/>
                    <a:headEnd type="none" w="med" len="med"/>
                    <a:tailEnd type="none" w="med" len="med"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1" name="Rectangle 324"/>
                  <p:cNvSpPr>
                    <a:spLocks noChangeArrowheads="1"/>
                  </p:cNvSpPr>
                  <p:nvPr/>
                </p:nvSpPr>
                <p:spPr bwMode="auto">
                  <a:xfrm>
                    <a:off x="1397" y="1438"/>
                    <a:ext cx="538" cy="110"/>
                  </a:xfrm>
                  <a:prstGeom prst="rect">
                    <a:avLst/>
                  </a:prstGeom>
                  <a:solidFill>
                    <a:schemeClr val="hlink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2" name="Line 3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478" y="1546"/>
                    <a:ext cx="0" cy="283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3" name="Line 3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848" y="1546"/>
                    <a:ext cx="0" cy="288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4" name="Line 32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445" y="1541"/>
                    <a:ext cx="0" cy="29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389" name="Line 328"/>
                <p:cNvSpPr>
                  <a:spLocks noChangeShapeType="1"/>
                </p:cNvSpPr>
                <p:nvPr/>
              </p:nvSpPr>
              <p:spPr bwMode="auto">
                <a:xfrm flipV="1">
                  <a:off x="1877" y="1541"/>
                  <a:ext cx="0" cy="29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0" name="Line 329"/>
                <p:cNvSpPr>
                  <a:spLocks noChangeShapeType="1"/>
                </p:cNvSpPr>
                <p:nvPr/>
              </p:nvSpPr>
              <p:spPr bwMode="auto">
                <a:xfrm>
                  <a:off x="1666" y="1330"/>
                  <a:ext cx="0" cy="55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1" name="Line 330"/>
                <p:cNvSpPr>
                  <a:spLocks noChangeShapeType="1"/>
                </p:cNvSpPr>
                <p:nvPr/>
              </p:nvSpPr>
              <p:spPr bwMode="auto">
                <a:xfrm flipV="1">
                  <a:off x="1277" y="1373"/>
                  <a:ext cx="163" cy="16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2" name="Line 331"/>
                <p:cNvSpPr>
                  <a:spLocks noChangeShapeType="1"/>
                </p:cNvSpPr>
                <p:nvPr/>
              </p:nvSpPr>
              <p:spPr bwMode="auto">
                <a:xfrm flipV="1">
                  <a:off x="1277" y="1545"/>
                  <a:ext cx="153" cy="1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3" name="Line 332"/>
                <p:cNvSpPr>
                  <a:spLocks noChangeShapeType="1"/>
                </p:cNvSpPr>
                <p:nvPr/>
              </p:nvSpPr>
              <p:spPr bwMode="auto">
                <a:xfrm flipV="1">
                  <a:off x="1303" y="1656"/>
                  <a:ext cx="182" cy="1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4" name="Line 333"/>
                <p:cNvSpPr>
                  <a:spLocks noChangeShapeType="1"/>
                </p:cNvSpPr>
                <p:nvPr/>
              </p:nvSpPr>
              <p:spPr bwMode="auto">
                <a:xfrm>
                  <a:off x="1574" y="1368"/>
                  <a:ext cx="0" cy="7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5" name="Line 334"/>
                <p:cNvSpPr>
                  <a:spLocks noChangeShapeType="1"/>
                </p:cNvSpPr>
                <p:nvPr/>
              </p:nvSpPr>
              <p:spPr bwMode="auto">
                <a:xfrm>
                  <a:off x="1757" y="1368"/>
                  <a:ext cx="0" cy="77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6" name="Line 335"/>
                <p:cNvSpPr>
                  <a:spLocks noChangeShapeType="1"/>
                </p:cNvSpPr>
                <p:nvPr/>
              </p:nvSpPr>
              <p:spPr bwMode="auto">
                <a:xfrm flipV="1">
                  <a:off x="1834" y="1368"/>
                  <a:ext cx="72" cy="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7" name="Line 336"/>
                <p:cNvSpPr>
                  <a:spLocks noChangeShapeType="1"/>
                </p:cNvSpPr>
                <p:nvPr/>
              </p:nvSpPr>
              <p:spPr bwMode="auto">
                <a:xfrm flipV="1">
                  <a:off x="1934" y="1395"/>
                  <a:ext cx="111" cy="11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8" name="Line 337"/>
                <p:cNvSpPr>
                  <a:spLocks noChangeShapeType="1"/>
                </p:cNvSpPr>
                <p:nvPr/>
              </p:nvSpPr>
              <p:spPr bwMode="auto">
                <a:xfrm flipV="1">
                  <a:off x="1843" y="1549"/>
                  <a:ext cx="202" cy="20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9" name="Line 338"/>
                <p:cNvSpPr>
                  <a:spLocks noChangeShapeType="1"/>
                </p:cNvSpPr>
                <p:nvPr/>
              </p:nvSpPr>
              <p:spPr bwMode="auto">
                <a:xfrm flipV="1">
                  <a:off x="1929" y="1712"/>
                  <a:ext cx="120" cy="12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7" name="Group 339"/>
              <p:cNvGrpSpPr>
                <a:grpSpLocks/>
              </p:cNvGrpSpPr>
              <p:nvPr/>
            </p:nvGrpSpPr>
            <p:grpSpPr bwMode="auto">
              <a:xfrm>
                <a:off x="2850" y="1118"/>
                <a:ext cx="449" cy="787"/>
                <a:chOff x="2850" y="1136"/>
                <a:chExt cx="449" cy="787"/>
              </a:xfrm>
            </p:grpSpPr>
            <p:sp>
              <p:nvSpPr>
                <p:cNvPr id="351" name="Rectangle 340"/>
                <p:cNvSpPr>
                  <a:spLocks noChangeArrowheads="1"/>
                </p:cNvSpPr>
                <p:nvPr/>
              </p:nvSpPr>
              <p:spPr bwMode="auto">
                <a:xfrm>
                  <a:off x="2861" y="1148"/>
                  <a:ext cx="434" cy="747"/>
                </a:xfrm>
                <a:prstGeom prst="rect">
                  <a:avLst/>
                </a:prstGeom>
                <a:solidFill>
                  <a:srgbClr val="FFFFCC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2" name="Rectangle 341"/>
                <p:cNvSpPr>
                  <a:spLocks noChangeArrowheads="1"/>
                </p:cNvSpPr>
                <p:nvPr/>
              </p:nvSpPr>
              <p:spPr bwMode="auto">
                <a:xfrm>
                  <a:off x="2933" y="1734"/>
                  <a:ext cx="296" cy="66"/>
                </a:xfrm>
                <a:prstGeom prst="rect">
                  <a:avLst/>
                </a:prstGeom>
                <a:solidFill>
                  <a:srgbClr val="FFFFCC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3" name="Line 342"/>
                <p:cNvSpPr>
                  <a:spLocks noChangeShapeType="1"/>
                </p:cNvSpPr>
                <p:nvPr/>
              </p:nvSpPr>
              <p:spPr bwMode="auto">
                <a:xfrm>
                  <a:off x="2987" y="1609"/>
                  <a:ext cx="0" cy="13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4" name="Line 343"/>
                <p:cNvSpPr>
                  <a:spLocks noChangeShapeType="1"/>
                </p:cNvSpPr>
                <p:nvPr/>
              </p:nvSpPr>
              <p:spPr bwMode="auto">
                <a:xfrm flipV="1">
                  <a:off x="3170" y="1605"/>
                  <a:ext cx="0" cy="131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5" name="Line 344"/>
                <p:cNvSpPr>
                  <a:spLocks noChangeShapeType="1"/>
                </p:cNvSpPr>
                <p:nvPr/>
              </p:nvSpPr>
              <p:spPr bwMode="auto">
                <a:xfrm>
                  <a:off x="2890" y="1154"/>
                  <a:ext cx="0" cy="47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6" name="Rectangle 345"/>
                <p:cNvSpPr>
                  <a:spLocks noChangeArrowheads="1"/>
                </p:cNvSpPr>
                <p:nvPr/>
              </p:nvSpPr>
              <p:spPr bwMode="auto">
                <a:xfrm>
                  <a:off x="2954" y="1144"/>
                  <a:ext cx="251" cy="435"/>
                </a:xfrm>
                <a:prstGeom prst="rect">
                  <a:avLst/>
                </a:prstGeom>
                <a:solidFill>
                  <a:srgbClr val="FFFFCC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7" name="Line 346"/>
                <p:cNvSpPr>
                  <a:spLocks noChangeShapeType="1"/>
                </p:cNvSpPr>
                <p:nvPr/>
              </p:nvSpPr>
              <p:spPr bwMode="auto">
                <a:xfrm>
                  <a:off x="2984" y="1618"/>
                  <a:ext cx="184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8" name="Line 347"/>
                <p:cNvSpPr>
                  <a:spLocks noChangeShapeType="1"/>
                </p:cNvSpPr>
                <p:nvPr/>
              </p:nvSpPr>
              <p:spPr bwMode="auto">
                <a:xfrm>
                  <a:off x="2950" y="1573"/>
                  <a:ext cx="39" cy="4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9" name="Line 348"/>
                <p:cNvSpPr>
                  <a:spLocks noChangeShapeType="1"/>
                </p:cNvSpPr>
                <p:nvPr/>
              </p:nvSpPr>
              <p:spPr bwMode="auto">
                <a:xfrm flipH="1">
                  <a:off x="3168" y="1574"/>
                  <a:ext cx="33" cy="4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0" name="Line 349"/>
                <p:cNvSpPr>
                  <a:spLocks noChangeShapeType="1"/>
                </p:cNvSpPr>
                <p:nvPr/>
              </p:nvSpPr>
              <p:spPr bwMode="auto">
                <a:xfrm>
                  <a:off x="2856" y="1629"/>
                  <a:ext cx="39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1" name="Line 350"/>
                <p:cNvSpPr>
                  <a:spLocks noChangeShapeType="1"/>
                </p:cNvSpPr>
                <p:nvPr/>
              </p:nvSpPr>
              <p:spPr bwMode="auto">
                <a:xfrm>
                  <a:off x="3261" y="1147"/>
                  <a:ext cx="0" cy="47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2" name="Line 351"/>
                <p:cNvSpPr>
                  <a:spLocks noChangeShapeType="1"/>
                </p:cNvSpPr>
                <p:nvPr/>
              </p:nvSpPr>
              <p:spPr bwMode="auto">
                <a:xfrm>
                  <a:off x="3262" y="1629"/>
                  <a:ext cx="3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3" name="Line 352"/>
                <p:cNvSpPr>
                  <a:spLocks noChangeShapeType="1"/>
                </p:cNvSpPr>
                <p:nvPr/>
              </p:nvSpPr>
              <p:spPr bwMode="auto">
                <a:xfrm>
                  <a:off x="2949" y="1805"/>
                  <a:ext cx="0" cy="10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4" name="Line 353"/>
                <p:cNvSpPr>
                  <a:spLocks noChangeShapeType="1"/>
                </p:cNvSpPr>
                <p:nvPr/>
              </p:nvSpPr>
              <p:spPr bwMode="auto">
                <a:xfrm>
                  <a:off x="3202" y="1794"/>
                  <a:ext cx="0" cy="11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5" name="Line 354"/>
                <p:cNvSpPr>
                  <a:spLocks noChangeShapeType="1"/>
                </p:cNvSpPr>
                <p:nvPr/>
              </p:nvSpPr>
              <p:spPr bwMode="auto">
                <a:xfrm>
                  <a:off x="3200" y="1142"/>
                  <a:ext cx="89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6" name="Line 355"/>
                <p:cNvSpPr>
                  <a:spLocks noChangeShapeType="1"/>
                </p:cNvSpPr>
                <p:nvPr/>
              </p:nvSpPr>
              <p:spPr bwMode="auto">
                <a:xfrm>
                  <a:off x="3203" y="1232"/>
                  <a:ext cx="86" cy="8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7" name="Line 356"/>
                <p:cNvSpPr>
                  <a:spLocks noChangeShapeType="1"/>
                </p:cNvSpPr>
                <p:nvPr/>
              </p:nvSpPr>
              <p:spPr bwMode="auto">
                <a:xfrm>
                  <a:off x="3200" y="1314"/>
                  <a:ext cx="90" cy="9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8" name="Line 357"/>
                <p:cNvSpPr>
                  <a:spLocks noChangeShapeType="1"/>
                </p:cNvSpPr>
                <p:nvPr/>
              </p:nvSpPr>
              <p:spPr bwMode="auto">
                <a:xfrm>
                  <a:off x="3200" y="1405"/>
                  <a:ext cx="98" cy="9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9" name="Line 358"/>
                <p:cNvSpPr>
                  <a:spLocks noChangeShapeType="1"/>
                </p:cNvSpPr>
                <p:nvPr/>
              </p:nvSpPr>
              <p:spPr bwMode="auto">
                <a:xfrm>
                  <a:off x="3200" y="1494"/>
                  <a:ext cx="96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0" name="Line 359"/>
                <p:cNvSpPr>
                  <a:spLocks noChangeShapeType="1"/>
                </p:cNvSpPr>
                <p:nvPr/>
              </p:nvSpPr>
              <p:spPr bwMode="auto">
                <a:xfrm>
                  <a:off x="3196" y="1584"/>
                  <a:ext cx="97" cy="9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1" name="Line 360"/>
                <p:cNvSpPr>
                  <a:spLocks noChangeShapeType="1"/>
                </p:cNvSpPr>
                <p:nvPr/>
              </p:nvSpPr>
              <p:spPr bwMode="auto">
                <a:xfrm>
                  <a:off x="2888" y="1138"/>
                  <a:ext cx="71" cy="7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2" name="Line 361"/>
                <p:cNvSpPr>
                  <a:spLocks noChangeShapeType="1"/>
                </p:cNvSpPr>
                <p:nvPr/>
              </p:nvSpPr>
              <p:spPr bwMode="auto">
                <a:xfrm>
                  <a:off x="2862" y="1204"/>
                  <a:ext cx="94" cy="9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3" name="Line 362"/>
                <p:cNvSpPr>
                  <a:spLocks noChangeShapeType="1"/>
                </p:cNvSpPr>
                <p:nvPr/>
              </p:nvSpPr>
              <p:spPr bwMode="auto">
                <a:xfrm>
                  <a:off x="2850" y="1285"/>
                  <a:ext cx="102" cy="10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4" name="Line 363"/>
                <p:cNvSpPr>
                  <a:spLocks noChangeShapeType="1"/>
                </p:cNvSpPr>
                <p:nvPr/>
              </p:nvSpPr>
              <p:spPr bwMode="auto">
                <a:xfrm>
                  <a:off x="2863" y="1384"/>
                  <a:ext cx="91" cy="9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5" name="Line 364"/>
                <p:cNvSpPr>
                  <a:spLocks noChangeShapeType="1"/>
                </p:cNvSpPr>
                <p:nvPr/>
              </p:nvSpPr>
              <p:spPr bwMode="auto">
                <a:xfrm>
                  <a:off x="2850" y="1457"/>
                  <a:ext cx="112" cy="11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6" name="Line 365"/>
                <p:cNvSpPr>
                  <a:spLocks noChangeShapeType="1"/>
                </p:cNvSpPr>
                <p:nvPr/>
              </p:nvSpPr>
              <p:spPr bwMode="auto">
                <a:xfrm>
                  <a:off x="2858" y="1566"/>
                  <a:ext cx="129" cy="12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7" name="Line 366"/>
                <p:cNvSpPr>
                  <a:spLocks noChangeShapeType="1"/>
                </p:cNvSpPr>
                <p:nvPr/>
              </p:nvSpPr>
              <p:spPr bwMode="auto">
                <a:xfrm>
                  <a:off x="3170" y="1648"/>
                  <a:ext cx="125" cy="1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8" name="Line 367"/>
                <p:cNvSpPr>
                  <a:spLocks noChangeShapeType="1"/>
                </p:cNvSpPr>
                <p:nvPr/>
              </p:nvSpPr>
              <p:spPr bwMode="auto">
                <a:xfrm>
                  <a:off x="3222" y="1791"/>
                  <a:ext cx="77" cy="7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9" name="Line 368"/>
                <p:cNvSpPr>
                  <a:spLocks noChangeShapeType="1"/>
                </p:cNvSpPr>
                <p:nvPr/>
              </p:nvSpPr>
              <p:spPr bwMode="auto">
                <a:xfrm>
                  <a:off x="2864" y="1666"/>
                  <a:ext cx="68" cy="6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0" name="Line 369"/>
                <p:cNvSpPr>
                  <a:spLocks noChangeShapeType="1"/>
                </p:cNvSpPr>
                <p:nvPr/>
              </p:nvSpPr>
              <p:spPr bwMode="auto">
                <a:xfrm>
                  <a:off x="2855" y="1747"/>
                  <a:ext cx="126" cy="12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1" name="Line 370"/>
                <p:cNvSpPr>
                  <a:spLocks noChangeShapeType="1"/>
                </p:cNvSpPr>
                <p:nvPr/>
              </p:nvSpPr>
              <p:spPr bwMode="auto">
                <a:xfrm>
                  <a:off x="2850" y="1846"/>
                  <a:ext cx="66" cy="6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2" name="Line 371"/>
                <p:cNvSpPr>
                  <a:spLocks noChangeShapeType="1"/>
                </p:cNvSpPr>
                <p:nvPr/>
              </p:nvSpPr>
              <p:spPr bwMode="auto">
                <a:xfrm>
                  <a:off x="3177" y="1843"/>
                  <a:ext cx="70" cy="7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3" name="Line 372"/>
                <p:cNvSpPr>
                  <a:spLocks noChangeShapeType="1"/>
                </p:cNvSpPr>
                <p:nvPr/>
              </p:nvSpPr>
              <p:spPr bwMode="auto">
                <a:xfrm>
                  <a:off x="2976" y="1801"/>
                  <a:ext cx="0" cy="112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4" name="Line 373"/>
                <p:cNvSpPr>
                  <a:spLocks noChangeShapeType="1"/>
                </p:cNvSpPr>
                <p:nvPr/>
              </p:nvSpPr>
              <p:spPr bwMode="auto">
                <a:xfrm>
                  <a:off x="3180" y="1798"/>
                  <a:ext cx="0" cy="12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5" name="Line 374"/>
                <p:cNvSpPr>
                  <a:spLocks noChangeShapeType="1"/>
                </p:cNvSpPr>
                <p:nvPr/>
              </p:nvSpPr>
              <p:spPr bwMode="auto">
                <a:xfrm>
                  <a:off x="2854" y="1139"/>
                  <a:ext cx="0" cy="76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6" name="Line 375"/>
                <p:cNvSpPr>
                  <a:spLocks noChangeShapeType="1"/>
                </p:cNvSpPr>
                <p:nvPr/>
              </p:nvSpPr>
              <p:spPr bwMode="auto">
                <a:xfrm>
                  <a:off x="2851" y="1145"/>
                  <a:ext cx="442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7" name="Line 376"/>
                <p:cNvSpPr>
                  <a:spLocks noChangeShapeType="1"/>
                </p:cNvSpPr>
                <p:nvPr/>
              </p:nvSpPr>
              <p:spPr bwMode="auto">
                <a:xfrm>
                  <a:off x="3296" y="1136"/>
                  <a:ext cx="0" cy="76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28" name="Group 377"/>
              <p:cNvGrpSpPr>
                <a:grpSpLocks/>
              </p:cNvGrpSpPr>
              <p:nvPr/>
            </p:nvGrpSpPr>
            <p:grpSpPr bwMode="auto">
              <a:xfrm>
                <a:off x="2906" y="872"/>
                <a:ext cx="345" cy="630"/>
                <a:chOff x="2558" y="1407"/>
                <a:chExt cx="345" cy="514"/>
              </a:xfrm>
            </p:grpSpPr>
            <p:sp>
              <p:nvSpPr>
                <p:cNvPr id="335" name="Rectangle 378"/>
                <p:cNvSpPr>
                  <a:spLocks noChangeArrowheads="1"/>
                </p:cNvSpPr>
                <p:nvPr/>
              </p:nvSpPr>
              <p:spPr bwMode="auto">
                <a:xfrm>
                  <a:off x="2561" y="1464"/>
                  <a:ext cx="327" cy="71"/>
                </a:xfrm>
                <a:prstGeom prst="rect">
                  <a:avLst/>
                </a:prstGeom>
                <a:solidFill>
                  <a:srgbClr val="FFCCCC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6" name="Rectangle 379"/>
                <p:cNvSpPr>
                  <a:spLocks noChangeArrowheads="1"/>
                </p:cNvSpPr>
                <p:nvPr/>
              </p:nvSpPr>
              <p:spPr bwMode="auto">
                <a:xfrm>
                  <a:off x="2606" y="1538"/>
                  <a:ext cx="249" cy="316"/>
                </a:xfrm>
                <a:prstGeom prst="rect">
                  <a:avLst/>
                </a:prstGeom>
                <a:solidFill>
                  <a:srgbClr val="FFCCCC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7" name="AutoShape 380"/>
                <p:cNvSpPr>
                  <a:spLocks noChangeArrowheads="1"/>
                </p:cNvSpPr>
                <p:nvPr/>
              </p:nvSpPr>
              <p:spPr bwMode="auto">
                <a:xfrm flipV="1">
                  <a:off x="2605" y="1797"/>
                  <a:ext cx="247" cy="57"/>
                </a:xfrm>
                <a:custGeom>
                  <a:avLst/>
                  <a:gdLst>
                    <a:gd name="G0" fmla="+- 2798 0 0"/>
                    <a:gd name="G1" fmla="+- 21600 0 2798"/>
                    <a:gd name="G2" fmla="*/ 2798 1 2"/>
                    <a:gd name="G3" fmla="+- 21600 0 G2"/>
                    <a:gd name="G4" fmla="+/ 2798 21600 2"/>
                    <a:gd name="G5" fmla="+/ G1 0 2"/>
                    <a:gd name="G6" fmla="*/ 21600 21600 2798"/>
                    <a:gd name="G7" fmla="*/ G6 1 2"/>
                    <a:gd name="G8" fmla="+- 21600 0 G7"/>
                    <a:gd name="G9" fmla="*/ 21600 1 2"/>
                    <a:gd name="G10" fmla="+- 2798 0 G9"/>
                    <a:gd name="G11" fmla="?: G10 G8 0"/>
                    <a:gd name="G12" fmla="?: G10 G7 21600"/>
                    <a:gd name="T0" fmla="*/ 20201 w 21600"/>
                    <a:gd name="T1" fmla="*/ 10800 h 21600"/>
                    <a:gd name="T2" fmla="*/ 10800 w 21600"/>
                    <a:gd name="T3" fmla="*/ 21600 h 21600"/>
                    <a:gd name="T4" fmla="*/ 1399 w 21600"/>
                    <a:gd name="T5" fmla="*/ 10800 h 21600"/>
                    <a:gd name="T6" fmla="*/ 10800 w 21600"/>
                    <a:gd name="T7" fmla="*/ 0 h 21600"/>
                    <a:gd name="T8" fmla="*/ 3199 w 21600"/>
                    <a:gd name="T9" fmla="*/ 3199 h 21600"/>
                    <a:gd name="T10" fmla="*/ 18401 w 21600"/>
                    <a:gd name="T11" fmla="*/ 18401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T8" t="T9" r="T10" b="T11"/>
                  <a:pathLst>
                    <a:path w="21600" h="21600">
                      <a:moveTo>
                        <a:pt x="0" y="0"/>
                      </a:moveTo>
                      <a:lnTo>
                        <a:pt x="2798" y="21600"/>
                      </a:lnTo>
                      <a:lnTo>
                        <a:pt x="18802" y="21600"/>
                      </a:lnTo>
                      <a:lnTo>
                        <a:pt x="21600" y="0"/>
                      </a:lnTo>
                      <a:close/>
                    </a:path>
                  </a:pathLst>
                </a:custGeom>
                <a:solidFill>
                  <a:srgbClr val="FFCCCC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8" name="Line 381"/>
                <p:cNvSpPr>
                  <a:spLocks noChangeShapeType="1"/>
                </p:cNvSpPr>
                <p:nvPr/>
              </p:nvSpPr>
              <p:spPr bwMode="auto">
                <a:xfrm>
                  <a:off x="2731" y="1407"/>
                  <a:ext cx="0" cy="51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9" name="Line 382"/>
                <p:cNvSpPr>
                  <a:spLocks noChangeShapeType="1"/>
                </p:cNvSpPr>
                <p:nvPr/>
              </p:nvSpPr>
              <p:spPr bwMode="auto">
                <a:xfrm>
                  <a:off x="2615" y="1532"/>
                  <a:ext cx="231" cy="0"/>
                </a:xfrm>
                <a:prstGeom prst="line">
                  <a:avLst/>
                </a:prstGeom>
                <a:noFill/>
                <a:ln w="5715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0" name="Line 383"/>
                <p:cNvSpPr>
                  <a:spLocks noChangeShapeType="1"/>
                </p:cNvSpPr>
                <p:nvPr/>
              </p:nvSpPr>
              <p:spPr bwMode="auto">
                <a:xfrm flipV="1">
                  <a:off x="2640" y="1460"/>
                  <a:ext cx="0" cy="34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1" name="Line 384"/>
                <p:cNvSpPr>
                  <a:spLocks noChangeShapeType="1"/>
                </p:cNvSpPr>
                <p:nvPr/>
              </p:nvSpPr>
              <p:spPr bwMode="auto">
                <a:xfrm flipV="1">
                  <a:off x="2822" y="1465"/>
                  <a:ext cx="0" cy="326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2" name="Line 385"/>
                <p:cNvSpPr>
                  <a:spLocks noChangeShapeType="1"/>
                </p:cNvSpPr>
                <p:nvPr/>
              </p:nvSpPr>
              <p:spPr bwMode="auto">
                <a:xfrm flipV="1">
                  <a:off x="2558" y="1470"/>
                  <a:ext cx="62" cy="6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3" name="Line 386"/>
                <p:cNvSpPr>
                  <a:spLocks noChangeShapeType="1"/>
                </p:cNvSpPr>
                <p:nvPr/>
              </p:nvSpPr>
              <p:spPr bwMode="auto">
                <a:xfrm flipV="1">
                  <a:off x="2601" y="1540"/>
                  <a:ext cx="33" cy="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4" name="Line 387"/>
                <p:cNvSpPr>
                  <a:spLocks noChangeShapeType="1"/>
                </p:cNvSpPr>
                <p:nvPr/>
              </p:nvSpPr>
              <p:spPr bwMode="auto">
                <a:xfrm flipV="1">
                  <a:off x="2606" y="1605"/>
                  <a:ext cx="36" cy="4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5" name="Line 388"/>
                <p:cNvSpPr>
                  <a:spLocks noChangeShapeType="1"/>
                </p:cNvSpPr>
                <p:nvPr/>
              </p:nvSpPr>
              <p:spPr bwMode="auto">
                <a:xfrm flipV="1">
                  <a:off x="2606" y="1682"/>
                  <a:ext cx="33" cy="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6" name="Line 389"/>
                <p:cNvSpPr>
                  <a:spLocks noChangeShapeType="1"/>
                </p:cNvSpPr>
                <p:nvPr/>
              </p:nvSpPr>
              <p:spPr bwMode="auto">
                <a:xfrm flipV="1">
                  <a:off x="2822" y="1461"/>
                  <a:ext cx="81" cy="8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7" name="Line 390"/>
                <p:cNvSpPr>
                  <a:spLocks noChangeShapeType="1"/>
                </p:cNvSpPr>
                <p:nvPr/>
              </p:nvSpPr>
              <p:spPr bwMode="auto">
                <a:xfrm flipV="1">
                  <a:off x="2819" y="1588"/>
                  <a:ext cx="38" cy="3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8" name="Line 391"/>
                <p:cNvSpPr>
                  <a:spLocks noChangeShapeType="1"/>
                </p:cNvSpPr>
                <p:nvPr/>
              </p:nvSpPr>
              <p:spPr bwMode="auto">
                <a:xfrm flipV="1">
                  <a:off x="2817" y="1665"/>
                  <a:ext cx="43" cy="4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9" name="Line 392"/>
                <p:cNvSpPr>
                  <a:spLocks noChangeShapeType="1"/>
                </p:cNvSpPr>
                <p:nvPr/>
              </p:nvSpPr>
              <p:spPr bwMode="auto">
                <a:xfrm flipV="1">
                  <a:off x="2827" y="1751"/>
                  <a:ext cx="28" cy="2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0" name="Line 393"/>
                <p:cNvSpPr>
                  <a:spLocks noChangeShapeType="1"/>
                </p:cNvSpPr>
                <p:nvPr/>
              </p:nvSpPr>
              <p:spPr bwMode="auto">
                <a:xfrm flipV="1">
                  <a:off x="2606" y="1750"/>
                  <a:ext cx="33" cy="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29" name="Freeform 394" descr="轮廓式菱形"/>
              <p:cNvSpPr>
                <a:spLocks/>
              </p:cNvSpPr>
              <p:nvPr/>
            </p:nvSpPr>
            <p:spPr bwMode="auto">
              <a:xfrm>
                <a:off x="2954" y="1201"/>
                <a:ext cx="254" cy="401"/>
              </a:xfrm>
              <a:custGeom>
                <a:avLst/>
                <a:gdLst/>
                <a:ahLst/>
                <a:cxnLst>
                  <a:cxn ang="0">
                    <a:pos x="36" y="3"/>
                  </a:cxn>
                  <a:cxn ang="0">
                    <a:pos x="0" y="70"/>
                  </a:cxn>
                  <a:cxn ang="0">
                    <a:pos x="0" y="281"/>
                  </a:cxn>
                  <a:cxn ang="0">
                    <a:pos x="45" y="327"/>
                  </a:cxn>
                  <a:cxn ang="0">
                    <a:pos x="216" y="327"/>
                  </a:cxn>
                  <a:cxn ang="0">
                    <a:pos x="254" y="279"/>
                  </a:cxn>
                  <a:cxn ang="0">
                    <a:pos x="254" y="67"/>
                  </a:cxn>
                  <a:cxn ang="0">
                    <a:pos x="218" y="0"/>
                  </a:cxn>
                  <a:cxn ang="0">
                    <a:pos x="36" y="3"/>
                  </a:cxn>
                </a:cxnLst>
                <a:rect l="0" t="0" r="r" b="b"/>
                <a:pathLst>
                  <a:path w="254" h="327">
                    <a:moveTo>
                      <a:pt x="36" y="3"/>
                    </a:moveTo>
                    <a:lnTo>
                      <a:pt x="0" y="70"/>
                    </a:lnTo>
                    <a:lnTo>
                      <a:pt x="0" y="281"/>
                    </a:lnTo>
                    <a:lnTo>
                      <a:pt x="45" y="327"/>
                    </a:lnTo>
                    <a:lnTo>
                      <a:pt x="216" y="327"/>
                    </a:lnTo>
                    <a:lnTo>
                      <a:pt x="254" y="279"/>
                    </a:lnTo>
                    <a:lnTo>
                      <a:pt x="254" y="67"/>
                    </a:lnTo>
                    <a:lnTo>
                      <a:pt x="218" y="0"/>
                    </a:lnTo>
                    <a:lnTo>
                      <a:pt x="36" y="3"/>
                    </a:lnTo>
                    <a:close/>
                  </a:path>
                </a:pathLst>
              </a:custGeom>
              <a:pattFill prst="openDmnd">
                <a:fgClr>
                  <a:srgbClr val="000000"/>
                </a:fgClr>
                <a:bgClr>
                  <a:srgbClr val="FFFFFF"/>
                </a:bgClr>
              </a:pattFill>
              <a:ln w="2857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30" name="Group 395"/>
              <p:cNvGrpSpPr>
                <a:grpSpLocks/>
              </p:cNvGrpSpPr>
              <p:nvPr/>
            </p:nvGrpSpPr>
            <p:grpSpPr bwMode="auto">
              <a:xfrm>
                <a:off x="3014" y="607"/>
                <a:ext cx="131" cy="1341"/>
                <a:chOff x="3014" y="686"/>
                <a:chExt cx="131" cy="1341"/>
              </a:xfrm>
            </p:grpSpPr>
            <p:sp>
              <p:nvSpPr>
                <p:cNvPr id="331" name="Rectangle 396"/>
                <p:cNvSpPr>
                  <a:spLocks noChangeArrowheads="1"/>
                </p:cNvSpPr>
                <p:nvPr/>
              </p:nvSpPr>
              <p:spPr bwMode="auto">
                <a:xfrm>
                  <a:off x="3019" y="755"/>
                  <a:ext cx="115" cy="1205"/>
                </a:xfrm>
                <a:prstGeom prst="rect">
                  <a:avLst/>
                </a:prstGeom>
                <a:solidFill>
                  <a:srgbClr val="99CCFF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2" name="Line 397"/>
                <p:cNvSpPr>
                  <a:spLocks noChangeShapeType="1"/>
                </p:cNvSpPr>
                <p:nvPr/>
              </p:nvSpPr>
              <p:spPr bwMode="auto">
                <a:xfrm>
                  <a:off x="3014" y="749"/>
                  <a:ext cx="0" cy="122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3" name="Line 398"/>
                <p:cNvSpPr>
                  <a:spLocks noChangeShapeType="1"/>
                </p:cNvSpPr>
                <p:nvPr/>
              </p:nvSpPr>
              <p:spPr bwMode="auto">
                <a:xfrm>
                  <a:off x="3145" y="749"/>
                  <a:ext cx="0" cy="122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4" name="Line 399"/>
                <p:cNvSpPr>
                  <a:spLocks noChangeShapeType="1"/>
                </p:cNvSpPr>
                <p:nvPr/>
              </p:nvSpPr>
              <p:spPr bwMode="auto">
                <a:xfrm flipV="1">
                  <a:off x="3081" y="686"/>
                  <a:ext cx="0" cy="134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321" name="Group 400"/>
            <p:cNvGrpSpPr>
              <a:grpSpLocks/>
            </p:cNvGrpSpPr>
            <p:nvPr/>
          </p:nvGrpSpPr>
          <p:grpSpPr bwMode="auto">
            <a:xfrm>
              <a:off x="1436" y="698"/>
              <a:ext cx="1679" cy="2439"/>
              <a:chOff x="3694" y="1532"/>
              <a:chExt cx="1151" cy="2439"/>
            </a:xfrm>
          </p:grpSpPr>
          <p:sp>
            <p:nvSpPr>
              <p:cNvPr id="322" name="Line 401"/>
              <p:cNvSpPr>
                <a:spLocks noChangeShapeType="1"/>
              </p:cNvSpPr>
              <p:nvPr/>
            </p:nvSpPr>
            <p:spPr bwMode="auto">
              <a:xfrm>
                <a:off x="3707" y="1532"/>
                <a:ext cx="113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3" name="Line 402"/>
              <p:cNvSpPr>
                <a:spLocks noChangeShapeType="1"/>
              </p:cNvSpPr>
              <p:nvPr/>
            </p:nvSpPr>
            <p:spPr bwMode="auto">
              <a:xfrm>
                <a:off x="3705" y="3971"/>
                <a:ext cx="113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4" name="Line 403"/>
              <p:cNvSpPr>
                <a:spLocks noChangeShapeType="1"/>
              </p:cNvSpPr>
              <p:nvPr/>
            </p:nvSpPr>
            <p:spPr bwMode="auto">
              <a:xfrm flipH="1" flipV="1">
                <a:off x="3694" y="1532"/>
                <a:ext cx="0" cy="243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5" name="Line 404"/>
              <p:cNvSpPr>
                <a:spLocks noChangeShapeType="1"/>
              </p:cNvSpPr>
              <p:nvPr/>
            </p:nvSpPr>
            <p:spPr bwMode="auto">
              <a:xfrm flipV="1">
                <a:off x="4845" y="1532"/>
                <a:ext cx="0" cy="243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405" name="Text Box 405" descr="新闻纸"/>
          <p:cNvSpPr txBox="1">
            <a:spLocks noChangeArrowheads="1"/>
          </p:cNvSpPr>
          <p:nvPr/>
        </p:nvSpPr>
        <p:spPr bwMode="auto">
          <a:xfrm>
            <a:off x="4067944" y="2797051"/>
            <a:ext cx="2243138" cy="415925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 algn="ctr"/>
            <a:r>
              <a:rPr lang="zh-CN" altLang="en-US" sz="2000" b="1"/>
              <a:t>接触表面画一条线</a:t>
            </a:r>
          </a:p>
        </p:txBody>
      </p:sp>
      <p:sp>
        <p:nvSpPr>
          <p:cNvPr id="406" name="Text Box 406" descr="新闻纸"/>
          <p:cNvSpPr txBox="1">
            <a:spLocks noChangeArrowheads="1"/>
          </p:cNvSpPr>
          <p:nvPr/>
        </p:nvSpPr>
        <p:spPr bwMode="auto">
          <a:xfrm>
            <a:off x="3770313" y="3948113"/>
            <a:ext cx="2238375" cy="415925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>
            <a:spAutoFit/>
          </a:bodyPr>
          <a:lstStyle/>
          <a:p>
            <a:pPr algn="ctr"/>
            <a:r>
              <a:rPr lang="zh-CN" altLang="en-US" sz="2000" b="1"/>
              <a:t>配合表面画一条线</a:t>
            </a:r>
          </a:p>
        </p:txBody>
      </p:sp>
      <p:sp>
        <p:nvSpPr>
          <p:cNvPr id="407" name="Rectangle 407" descr="蓝色砂纸"/>
          <p:cNvSpPr>
            <a:spLocks noChangeArrowheads="1"/>
          </p:cNvSpPr>
          <p:nvPr/>
        </p:nvSpPr>
        <p:spPr bwMode="auto">
          <a:xfrm>
            <a:off x="8053388" y="1465263"/>
            <a:ext cx="830262" cy="1117600"/>
          </a:xfrm>
          <a:prstGeom prst="rect">
            <a:avLst/>
          </a:prstGeom>
          <a:blipFill dpi="0" rotWithShape="0">
            <a:blip r:embed="rId4" cstate="print"/>
            <a:srcRect/>
            <a:tile tx="0" ty="0" sx="100000" sy="100000" flip="none" algn="tl"/>
          </a:blip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r>
              <a:rPr lang="zh-CN" altLang="en-US" sz="2000" b="1" dirty="0"/>
              <a:t>不接触</a:t>
            </a:r>
          </a:p>
          <a:p>
            <a:pPr algn="ctr"/>
            <a:r>
              <a:rPr lang="zh-CN" altLang="en-US" sz="2000" b="1" dirty="0"/>
              <a:t>表面画</a:t>
            </a:r>
          </a:p>
          <a:p>
            <a:pPr algn="ctr"/>
            <a:r>
              <a:rPr lang="zh-CN" altLang="en-US" sz="2000" b="1" dirty="0"/>
              <a:t>两条线</a:t>
            </a:r>
          </a:p>
        </p:txBody>
      </p:sp>
      <p:sp>
        <p:nvSpPr>
          <p:cNvPr id="408" name="Line 408"/>
          <p:cNvSpPr>
            <a:spLocks noChangeShapeType="1"/>
          </p:cNvSpPr>
          <p:nvPr/>
        </p:nvSpPr>
        <p:spPr bwMode="auto">
          <a:xfrm flipH="1">
            <a:off x="7011988" y="2497138"/>
            <a:ext cx="1217612" cy="935037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sm" len="lg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9" name="Line 409"/>
          <p:cNvSpPr>
            <a:spLocks noChangeShapeType="1"/>
          </p:cNvSpPr>
          <p:nvPr/>
        </p:nvSpPr>
        <p:spPr bwMode="auto">
          <a:xfrm flipH="1">
            <a:off x="7004050" y="2513013"/>
            <a:ext cx="1211263" cy="10572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sm" len="lg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0" name="Line 410"/>
          <p:cNvSpPr>
            <a:spLocks noChangeShapeType="1"/>
          </p:cNvSpPr>
          <p:nvPr/>
        </p:nvSpPr>
        <p:spPr bwMode="auto">
          <a:xfrm flipH="1">
            <a:off x="7107238" y="2511425"/>
            <a:ext cx="1104900" cy="1244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sm" len="lg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1" name="Line 411"/>
          <p:cNvSpPr>
            <a:spLocks noChangeShapeType="1"/>
          </p:cNvSpPr>
          <p:nvPr/>
        </p:nvSpPr>
        <p:spPr bwMode="auto">
          <a:xfrm flipH="1">
            <a:off x="7153275" y="2543175"/>
            <a:ext cx="1082675" cy="1304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sm" len="lg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2" name="Text Box 412"/>
          <p:cNvSpPr txBox="1">
            <a:spLocks noChangeArrowheads="1"/>
          </p:cNvSpPr>
          <p:nvPr/>
        </p:nvSpPr>
        <p:spPr bwMode="auto">
          <a:xfrm>
            <a:off x="279400" y="918260"/>
            <a:ext cx="203773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3600" b="1" dirty="0">
                <a:solidFill>
                  <a:srgbClr val="0070C0"/>
                </a:solidFill>
                <a:ea typeface="隶书" pitchFamily="49" charset="-122"/>
              </a:rPr>
              <a:t>装配过程</a:t>
            </a:r>
          </a:p>
        </p:txBody>
      </p:sp>
      <p:sp>
        <p:nvSpPr>
          <p:cNvPr id="413" name="Text Box 413"/>
          <p:cNvSpPr txBox="1">
            <a:spLocks noChangeArrowheads="1"/>
          </p:cNvSpPr>
          <p:nvPr/>
        </p:nvSpPr>
        <p:spPr bwMode="auto">
          <a:xfrm>
            <a:off x="341313" y="3355975"/>
            <a:ext cx="1209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4000" b="1"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阀体</a:t>
            </a:r>
          </a:p>
        </p:txBody>
      </p:sp>
      <p:sp>
        <p:nvSpPr>
          <p:cNvPr id="414" name="Text Box 414"/>
          <p:cNvSpPr txBox="1">
            <a:spLocks noChangeArrowheads="1"/>
          </p:cNvSpPr>
          <p:nvPr/>
        </p:nvSpPr>
        <p:spPr bwMode="auto">
          <a:xfrm>
            <a:off x="403225" y="3359150"/>
            <a:ext cx="1209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zh-CN" altLang="en-US" sz="4000" b="1"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阀杆</a:t>
            </a:r>
          </a:p>
        </p:txBody>
      </p:sp>
      <p:sp>
        <p:nvSpPr>
          <p:cNvPr id="415" name="Text Box 415"/>
          <p:cNvSpPr txBox="1">
            <a:spLocks noChangeArrowheads="1"/>
          </p:cNvSpPr>
          <p:nvPr/>
        </p:nvSpPr>
        <p:spPr bwMode="auto">
          <a:xfrm>
            <a:off x="271463" y="3355975"/>
            <a:ext cx="1209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zh-CN" altLang="en-US" sz="4000" b="1"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垫片</a:t>
            </a:r>
          </a:p>
        </p:txBody>
      </p:sp>
      <p:sp>
        <p:nvSpPr>
          <p:cNvPr id="416" name="Text Box 416"/>
          <p:cNvSpPr txBox="1">
            <a:spLocks noChangeArrowheads="1"/>
          </p:cNvSpPr>
          <p:nvPr/>
        </p:nvSpPr>
        <p:spPr bwMode="auto">
          <a:xfrm>
            <a:off x="320675" y="3398838"/>
            <a:ext cx="1209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zh-CN" altLang="en-US" sz="4000" b="1"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阀盖</a:t>
            </a:r>
          </a:p>
        </p:txBody>
      </p:sp>
      <p:sp>
        <p:nvSpPr>
          <p:cNvPr id="417" name="Text Box 417"/>
          <p:cNvSpPr txBox="1">
            <a:spLocks noChangeArrowheads="1"/>
          </p:cNvSpPr>
          <p:nvPr/>
        </p:nvSpPr>
        <p:spPr bwMode="auto">
          <a:xfrm>
            <a:off x="334963" y="3417888"/>
            <a:ext cx="1209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zh-CN" altLang="en-US" sz="4000" b="1"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填料</a:t>
            </a:r>
          </a:p>
        </p:txBody>
      </p:sp>
      <p:sp>
        <p:nvSpPr>
          <p:cNvPr id="418" name="Text Box 418"/>
          <p:cNvSpPr txBox="1">
            <a:spLocks noChangeArrowheads="1"/>
          </p:cNvSpPr>
          <p:nvPr/>
        </p:nvSpPr>
        <p:spPr bwMode="auto">
          <a:xfrm>
            <a:off x="349250" y="3459163"/>
            <a:ext cx="1209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zh-CN" altLang="en-US" sz="4000" b="1"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压盖</a:t>
            </a:r>
          </a:p>
        </p:txBody>
      </p:sp>
      <p:sp>
        <p:nvSpPr>
          <p:cNvPr id="419" name="Text Box 419"/>
          <p:cNvSpPr txBox="1">
            <a:spLocks noChangeArrowheads="1"/>
          </p:cNvSpPr>
          <p:nvPr/>
        </p:nvSpPr>
        <p:spPr bwMode="auto">
          <a:xfrm>
            <a:off x="363538" y="3417888"/>
            <a:ext cx="1209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zh-CN" altLang="en-US" sz="4000" b="1"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手轮</a:t>
            </a:r>
          </a:p>
        </p:txBody>
      </p:sp>
      <p:sp>
        <p:nvSpPr>
          <p:cNvPr id="420" name="Text Box 420"/>
          <p:cNvSpPr txBox="1">
            <a:spLocks noChangeArrowheads="1"/>
          </p:cNvSpPr>
          <p:nvPr/>
        </p:nvSpPr>
        <p:spPr bwMode="auto">
          <a:xfrm>
            <a:off x="260350" y="3417888"/>
            <a:ext cx="1209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zh-CN" altLang="en-US" sz="4000" b="1"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垫圈</a:t>
            </a:r>
          </a:p>
        </p:txBody>
      </p:sp>
      <p:sp>
        <p:nvSpPr>
          <p:cNvPr id="421" name="Text Box 421"/>
          <p:cNvSpPr txBox="1">
            <a:spLocks noChangeArrowheads="1"/>
          </p:cNvSpPr>
          <p:nvPr/>
        </p:nvSpPr>
        <p:spPr bwMode="auto">
          <a:xfrm>
            <a:off x="322263" y="3416300"/>
            <a:ext cx="12096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zh-CN" altLang="en-US" sz="4000" b="1" dirty="0">
                <a:ea typeface="隶书" pitchFamily="49" charset="-122"/>
              </a:rPr>
              <a:t>螺母</a:t>
            </a:r>
          </a:p>
        </p:txBody>
      </p:sp>
      <p:sp>
        <p:nvSpPr>
          <p:cNvPr id="422" name="Rectangle 422"/>
          <p:cNvSpPr>
            <a:spLocks noChangeArrowheads="1"/>
          </p:cNvSpPr>
          <p:nvPr/>
        </p:nvSpPr>
        <p:spPr bwMode="auto">
          <a:xfrm>
            <a:off x="4560888" y="1074738"/>
            <a:ext cx="349250" cy="292100"/>
          </a:xfrm>
          <a:prstGeom prst="rect">
            <a:avLst/>
          </a:prstGeom>
          <a:gradFill rotWithShape="0">
            <a:gsLst>
              <a:gs pos="0">
                <a:srgbClr val="FFCCCC">
                  <a:gamma/>
                  <a:shade val="46275"/>
                  <a:invGamma/>
                </a:srgbClr>
              </a:gs>
              <a:gs pos="50000">
                <a:srgbClr val="FFCCCC"/>
              </a:gs>
              <a:gs pos="100000">
                <a:srgbClr val="FFCC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3" name="Line 423"/>
          <p:cNvSpPr>
            <a:spLocks noChangeShapeType="1"/>
          </p:cNvSpPr>
          <p:nvPr/>
        </p:nvSpPr>
        <p:spPr bwMode="auto">
          <a:xfrm>
            <a:off x="6164263" y="3154363"/>
            <a:ext cx="419100" cy="3429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sm" len="lg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4" name="Line 424"/>
          <p:cNvSpPr>
            <a:spLocks noChangeShapeType="1"/>
          </p:cNvSpPr>
          <p:nvPr/>
        </p:nvSpPr>
        <p:spPr bwMode="auto">
          <a:xfrm flipV="1">
            <a:off x="5876925" y="3984625"/>
            <a:ext cx="714375" cy="2889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sm" len="lg"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5" name="AutoShape 425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380312" y="6021288"/>
            <a:ext cx="1042987" cy="4953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2000" b="1" dirty="0">
                <a:ea typeface="隶书" pitchFamily="49" charset="-122"/>
              </a:rPr>
              <a:t>节流阀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0" fill="hold"/>
                                        <p:tgtEl>
                                          <p:spTgt spid="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0" fill="hold"/>
                                        <p:tgtEl>
                                          <p:spTgt spid="1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0" fill="hold"/>
                                        <p:tgtEl>
                                          <p:spTgt spid="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3" dur="5000" fill="hold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0" fill="hold"/>
                                        <p:tgtEl>
                                          <p:spTgt spid="2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0" fill="hold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0" fill="hold"/>
                                        <p:tgtEl>
                                          <p:spTgt spid="2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0" dur="75"/>
                                        <p:tgtEl>
                                          <p:spTgt spid="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3" presetClass="entr" presetSubtype="52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5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4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2" dur="500"/>
                                        <p:tgtEl>
                                          <p:spTgt spid="4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500"/>
                                        <p:tgtEl>
                                          <p:spTgt spid="4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1" dur="500"/>
                                        <p:tgtEl>
                                          <p:spTgt spid="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6" dur="75"/>
                                        <p:tgtEl>
                                          <p:spTgt spid="4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1" dur="500"/>
                                        <p:tgtEl>
                                          <p:spTgt spid="4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6" dur="500"/>
                                        <p:tgtEl>
                                          <p:spTgt spid="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1" dur="500"/>
                                        <p:tgtEl>
                                          <p:spTgt spid="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6" dur="5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3" grpId="0" animBg="1"/>
      <p:bldP spid="245" grpId="0" animBg="1"/>
      <p:bldP spid="312" grpId="0" build="p" autoUpdateAnimBg="0" advAuto="0"/>
      <p:bldP spid="313" grpId="0" autoUpdateAnimBg="0"/>
      <p:bldP spid="405" grpId="0" animBg="1" autoUpdateAnimBg="0"/>
      <p:bldP spid="406" grpId="0" animBg="1" autoUpdateAnimBg="0"/>
      <p:bldP spid="407" grpId="0" animBg="1" autoUpdateAnimBg="0"/>
      <p:bldP spid="408" grpId="0" animBg="1"/>
      <p:bldP spid="409" grpId="0" animBg="1"/>
      <p:bldP spid="410" grpId="0" animBg="1"/>
      <p:bldP spid="411" grpId="0" animBg="1"/>
      <p:bldP spid="412" grpId="0" autoUpdateAnimBg="0"/>
      <p:bldP spid="413" grpId="0" autoUpdateAnimBg="0"/>
      <p:bldP spid="414" grpId="0" autoUpdateAnimBg="0"/>
      <p:bldP spid="415" grpId="0" autoUpdateAnimBg="0"/>
      <p:bldP spid="416" grpId="0" autoUpdateAnimBg="0"/>
      <p:bldP spid="417" grpId="0" autoUpdateAnimBg="0"/>
      <p:bldP spid="418" grpId="0" autoUpdateAnimBg="0"/>
      <p:bldP spid="419" grpId="0" autoUpdateAnimBg="0"/>
      <p:bldP spid="420" grpId="0" autoUpdateAnimBg="0"/>
      <p:bldP spid="421" grpId="0" autoUpdateAnimBg="0"/>
      <p:bldP spid="422" grpId="0" animBg="1"/>
      <p:bldP spid="423" grpId="0" animBg="1"/>
      <p:bldP spid="42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65100" y="401638"/>
            <a:ext cx="4951413" cy="5062537"/>
            <a:chOff x="339" y="613"/>
            <a:chExt cx="3119" cy="3189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073" y="2695"/>
              <a:ext cx="1769" cy="1107"/>
              <a:chOff x="1073" y="2695"/>
              <a:chExt cx="1769" cy="1107"/>
            </a:xfrm>
          </p:grpSpPr>
          <p:sp>
            <p:nvSpPr>
              <p:cNvPr id="242" name="Rectangle 4"/>
              <p:cNvSpPr>
                <a:spLocks noChangeArrowheads="1"/>
              </p:cNvSpPr>
              <p:nvPr/>
            </p:nvSpPr>
            <p:spPr bwMode="auto">
              <a:xfrm>
                <a:off x="1604" y="2753"/>
                <a:ext cx="699" cy="350"/>
              </a:xfrm>
              <a:prstGeom prst="rect">
                <a:avLst/>
              </a:prstGeom>
              <a:solidFill>
                <a:srgbClr val="CCEC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3" name="Rectangle 5"/>
              <p:cNvSpPr>
                <a:spLocks noChangeArrowheads="1"/>
              </p:cNvSpPr>
              <p:nvPr/>
            </p:nvSpPr>
            <p:spPr bwMode="auto">
              <a:xfrm>
                <a:off x="1164" y="3015"/>
                <a:ext cx="1574" cy="677"/>
              </a:xfrm>
              <a:prstGeom prst="rect">
                <a:avLst/>
              </a:prstGeom>
              <a:solidFill>
                <a:srgbClr val="CCEC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4" name="Rectangle 6"/>
              <p:cNvSpPr>
                <a:spLocks noChangeArrowheads="1"/>
              </p:cNvSpPr>
              <p:nvPr/>
            </p:nvSpPr>
            <p:spPr bwMode="auto">
              <a:xfrm>
                <a:off x="1682" y="2753"/>
                <a:ext cx="537" cy="59"/>
              </a:xfrm>
              <a:prstGeom prst="rect">
                <a:avLst/>
              </a:prstGeom>
              <a:solidFill>
                <a:srgbClr val="CCEC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5" name="Rectangle 7"/>
              <p:cNvSpPr>
                <a:spLocks noChangeArrowheads="1"/>
              </p:cNvSpPr>
              <p:nvPr/>
            </p:nvSpPr>
            <p:spPr bwMode="auto">
              <a:xfrm>
                <a:off x="1777" y="2812"/>
                <a:ext cx="347" cy="403"/>
              </a:xfrm>
              <a:prstGeom prst="rect">
                <a:avLst/>
              </a:prstGeom>
              <a:solidFill>
                <a:srgbClr val="CCEC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6" name="Rectangle 8"/>
              <p:cNvSpPr>
                <a:spLocks noChangeArrowheads="1"/>
              </p:cNvSpPr>
              <p:nvPr/>
            </p:nvSpPr>
            <p:spPr bwMode="auto">
              <a:xfrm>
                <a:off x="1169" y="3150"/>
                <a:ext cx="431" cy="403"/>
              </a:xfrm>
              <a:prstGeom prst="rect">
                <a:avLst/>
              </a:prstGeom>
              <a:solidFill>
                <a:srgbClr val="CCEC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7" name="Line 9"/>
              <p:cNvSpPr>
                <a:spLocks noChangeShapeType="1"/>
              </p:cNvSpPr>
              <p:nvPr/>
            </p:nvSpPr>
            <p:spPr bwMode="auto">
              <a:xfrm>
                <a:off x="1598" y="3150"/>
                <a:ext cx="84" cy="20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8" name="Line 10"/>
              <p:cNvSpPr>
                <a:spLocks noChangeShapeType="1"/>
              </p:cNvSpPr>
              <p:nvPr/>
            </p:nvSpPr>
            <p:spPr bwMode="auto">
              <a:xfrm flipH="1">
                <a:off x="1664" y="3353"/>
                <a:ext cx="18" cy="4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9" name="Line 11"/>
              <p:cNvSpPr>
                <a:spLocks noChangeShapeType="1"/>
              </p:cNvSpPr>
              <p:nvPr/>
            </p:nvSpPr>
            <p:spPr bwMode="auto">
              <a:xfrm flipH="1">
                <a:off x="2283" y="3150"/>
                <a:ext cx="28" cy="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0" name="Line 12"/>
              <p:cNvSpPr>
                <a:spLocks noChangeShapeType="1"/>
              </p:cNvSpPr>
              <p:nvPr/>
            </p:nvSpPr>
            <p:spPr bwMode="auto">
              <a:xfrm>
                <a:off x="2219" y="3353"/>
                <a:ext cx="92" cy="20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1" name="Rectangle 13"/>
              <p:cNvSpPr>
                <a:spLocks noChangeArrowheads="1"/>
              </p:cNvSpPr>
              <p:nvPr/>
            </p:nvSpPr>
            <p:spPr bwMode="auto">
              <a:xfrm>
                <a:off x="1718" y="3261"/>
                <a:ext cx="471" cy="92"/>
              </a:xfrm>
              <a:prstGeom prst="rect">
                <a:avLst/>
              </a:prstGeom>
              <a:solidFill>
                <a:srgbClr val="CCEC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2" name="Rectangle 14"/>
              <p:cNvSpPr>
                <a:spLocks noChangeArrowheads="1"/>
              </p:cNvSpPr>
              <p:nvPr/>
            </p:nvSpPr>
            <p:spPr bwMode="auto">
              <a:xfrm>
                <a:off x="2311" y="3150"/>
                <a:ext cx="431" cy="403"/>
              </a:xfrm>
              <a:prstGeom prst="rect">
                <a:avLst/>
              </a:prstGeom>
              <a:solidFill>
                <a:srgbClr val="CCEC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3" name="Line 15"/>
              <p:cNvSpPr>
                <a:spLocks noChangeShapeType="1"/>
              </p:cNvSpPr>
              <p:nvPr/>
            </p:nvSpPr>
            <p:spPr bwMode="auto">
              <a:xfrm>
                <a:off x="2183" y="3261"/>
                <a:ext cx="23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4" name="Line 16"/>
              <p:cNvSpPr>
                <a:spLocks noChangeShapeType="1"/>
              </p:cNvSpPr>
              <p:nvPr/>
            </p:nvSpPr>
            <p:spPr bwMode="auto">
              <a:xfrm>
                <a:off x="1169" y="3119"/>
                <a:ext cx="43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5" name="Line 17"/>
              <p:cNvSpPr>
                <a:spLocks noChangeShapeType="1"/>
              </p:cNvSpPr>
              <p:nvPr/>
            </p:nvSpPr>
            <p:spPr bwMode="auto">
              <a:xfrm flipV="1">
                <a:off x="1169" y="3578"/>
                <a:ext cx="429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6" name="Line 18"/>
              <p:cNvSpPr>
                <a:spLocks noChangeShapeType="1"/>
              </p:cNvSpPr>
              <p:nvPr/>
            </p:nvSpPr>
            <p:spPr bwMode="auto">
              <a:xfrm>
                <a:off x="1600" y="3115"/>
                <a:ext cx="0" cy="4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7" name="Line 19"/>
              <p:cNvSpPr>
                <a:spLocks noChangeShapeType="1"/>
              </p:cNvSpPr>
              <p:nvPr/>
            </p:nvSpPr>
            <p:spPr bwMode="auto">
              <a:xfrm>
                <a:off x="2311" y="3115"/>
                <a:ext cx="0" cy="4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8" name="Line 20"/>
              <p:cNvSpPr>
                <a:spLocks noChangeShapeType="1"/>
              </p:cNvSpPr>
              <p:nvPr/>
            </p:nvSpPr>
            <p:spPr bwMode="auto">
              <a:xfrm flipV="1">
                <a:off x="2315" y="3581"/>
                <a:ext cx="427" cy="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9" name="Line 21"/>
              <p:cNvSpPr>
                <a:spLocks noChangeShapeType="1"/>
              </p:cNvSpPr>
              <p:nvPr/>
            </p:nvSpPr>
            <p:spPr bwMode="auto">
              <a:xfrm>
                <a:off x="2315" y="3119"/>
                <a:ext cx="42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0" name="Line 22"/>
              <p:cNvSpPr>
                <a:spLocks noChangeShapeType="1"/>
              </p:cNvSpPr>
              <p:nvPr/>
            </p:nvSpPr>
            <p:spPr bwMode="auto">
              <a:xfrm>
                <a:off x="1073" y="3353"/>
                <a:ext cx="1769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1" name="Line 23"/>
              <p:cNvSpPr>
                <a:spLocks noChangeShapeType="1"/>
              </p:cNvSpPr>
              <p:nvPr/>
            </p:nvSpPr>
            <p:spPr bwMode="auto">
              <a:xfrm>
                <a:off x="1743" y="2812"/>
                <a:ext cx="0" cy="44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2" name="Line 24"/>
              <p:cNvSpPr>
                <a:spLocks noChangeShapeType="1"/>
              </p:cNvSpPr>
              <p:nvPr/>
            </p:nvSpPr>
            <p:spPr bwMode="auto">
              <a:xfrm>
                <a:off x="2157" y="2812"/>
                <a:ext cx="0" cy="41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3" name="Line 25"/>
              <p:cNvSpPr>
                <a:spLocks noChangeShapeType="1"/>
              </p:cNvSpPr>
              <p:nvPr/>
            </p:nvSpPr>
            <p:spPr bwMode="auto">
              <a:xfrm>
                <a:off x="2189" y="3309"/>
                <a:ext cx="51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4" name="Line 26"/>
              <p:cNvSpPr>
                <a:spLocks noChangeShapeType="1"/>
              </p:cNvSpPr>
              <p:nvPr/>
            </p:nvSpPr>
            <p:spPr bwMode="auto">
              <a:xfrm>
                <a:off x="2124" y="3215"/>
                <a:ext cx="15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5" name="Line 27"/>
              <p:cNvSpPr>
                <a:spLocks noChangeShapeType="1"/>
              </p:cNvSpPr>
              <p:nvPr/>
            </p:nvSpPr>
            <p:spPr bwMode="auto">
              <a:xfrm>
                <a:off x="1782" y="3211"/>
                <a:ext cx="329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6" name="Line 28"/>
              <p:cNvSpPr>
                <a:spLocks noChangeShapeType="1"/>
              </p:cNvSpPr>
              <p:nvPr/>
            </p:nvSpPr>
            <p:spPr bwMode="auto">
              <a:xfrm>
                <a:off x="1776" y="3207"/>
                <a:ext cx="0" cy="5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7" name="Freeform 29"/>
              <p:cNvSpPr>
                <a:spLocks/>
              </p:cNvSpPr>
              <p:nvPr/>
            </p:nvSpPr>
            <p:spPr bwMode="auto">
              <a:xfrm>
                <a:off x="2242" y="3210"/>
                <a:ext cx="46" cy="100"/>
              </a:xfrm>
              <a:custGeom>
                <a:avLst/>
                <a:gdLst/>
                <a:ahLst/>
                <a:cxnLst>
                  <a:cxn ang="0">
                    <a:pos x="32" y="0"/>
                  </a:cxn>
                  <a:cxn ang="0">
                    <a:pos x="38" y="26"/>
                  </a:cxn>
                  <a:cxn ang="0">
                    <a:pos x="32" y="58"/>
                  </a:cxn>
                  <a:cxn ang="0">
                    <a:pos x="19" y="74"/>
                  </a:cxn>
                  <a:cxn ang="0">
                    <a:pos x="0" y="83"/>
                  </a:cxn>
                </a:cxnLst>
                <a:rect l="0" t="0" r="r" b="b"/>
                <a:pathLst>
                  <a:path w="38" h="83">
                    <a:moveTo>
                      <a:pt x="32" y="0"/>
                    </a:moveTo>
                    <a:cubicBezTo>
                      <a:pt x="33" y="4"/>
                      <a:pt x="38" y="16"/>
                      <a:pt x="38" y="26"/>
                    </a:cubicBezTo>
                    <a:cubicBezTo>
                      <a:pt x="38" y="36"/>
                      <a:pt x="35" y="50"/>
                      <a:pt x="32" y="58"/>
                    </a:cubicBezTo>
                    <a:cubicBezTo>
                      <a:pt x="29" y="66"/>
                      <a:pt x="24" y="70"/>
                      <a:pt x="19" y="74"/>
                    </a:cubicBezTo>
                    <a:cubicBezTo>
                      <a:pt x="14" y="78"/>
                      <a:pt x="4" y="81"/>
                      <a:pt x="0" y="83"/>
                    </a:cubicBezTo>
                  </a:path>
                </a:pathLst>
              </a:custGeom>
              <a:solidFill>
                <a:srgbClr val="CCECFF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8" name="Line 30"/>
              <p:cNvSpPr>
                <a:spLocks noChangeShapeType="1"/>
              </p:cNvSpPr>
              <p:nvPr/>
            </p:nvSpPr>
            <p:spPr bwMode="auto">
              <a:xfrm flipH="1">
                <a:off x="2219" y="3309"/>
                <a:ext cx="29" cy="5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9" name="Freeform 31"/>
              <p:cNvSpPr>
                <a:spLocks/>
              </p:cNvSpPr>
              <p:nvPr/>
            </p:nvSpPr>
            <p:spPr bwMode="auto">
              <a:xfrm>
                <a:off x="2084" y="3211"/>
                <a:ext cx="42" cy="52"/>
              </a:xfrm>
              <a:custGeom>
                <a:avLst/>
                <a:gdLst/>
                <a:ahLst/>
                <a:cxnLst>
                  <a:cxn ang="0">
                    <a:pos x="34" y="0"/>
                  </a:cxn>
                  <a:cxn ang="0">
                    <a:pos x="12" y="19"/>
                  </a:cxn>
                  <a:cxn ang="0">
                    <a:pos x="0" y="43"/>
                  </a:cxn>
                </a:cxnLst>
                <a:rect l="0" t="0" r="r" b="b"/>
                <a:pathLst>
                  <a:path w="34" h="43">
                    <a:moveTo>
                      <a:pt x="34" y="0"/>
                    </a:moveTo>
                    <a:cubicBezTo>
                      <a:pt x="30" y="3"/>
                      <a:pt x="18" y="12"/>
                      <a:pt x="12" y="19"/>
                    </a:cubicBezTo>
                    <a:cubicBezTo>
                      <a:pt x="6" y="26"/>
                      <a:pt x="2" y="38"/>
                      <a:pt x="0" y="43"/>
                    </a:cubicBezTo>
                  </a:path>
                </a:pathLst>
              </a:custGeom>
              <a:solidFill>
                <a:srgbClr val="CCECFF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0" name="Line 32"/>
              <p:cNvSpPr>
                <a:spLocks noChangeShapeType="1"/>
              </p:cNvSpPr>
              <p:nvPr/>
            </p:nvSpPr>
            <p:spPr bwMode="auto">
              <a:xfrm>
                <a:off x="1516" y="3450"/>
                <a:ext cx="437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1" name="Line 33"/>
              <p:cNvSpPr>
                <a:spLocks noChangeShapeType="1"/>
              </p:cNvSpPr>
              <p:nvPr/>
            </p:nvSpPr>
            <p:spPr bwMode="auto">
              <a:xfrm>
                <a:off x="1662" y="3403"/>
                <a:ext cx="22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2" name="Line 34"/>
              <p:cNvSpPr>
                <a:spLocks noChangeShapeType="1"/>
              </p:cNvSpPr>
              <p:nvPr/>
            </p:nvSpPr>
            <p:spPr bwMode="auto">
              <a:xfrm>
                <a:off x="1622" y="3497"/>
                <a:ext cx="26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3" name="Freeform 35"/>
              <p:cNvSpPr>
                <a:spLocks/>
              </p:cNvSpPr>
              <p:nvPr/>
            </p:nvSpPr>
            <p:spPr bwMode="auto">
              <a:xfrm>
                <a:off x="1874" y="3395"/>
                <a:ext cx="34" cy="102"/>
              </a:xfrm>
              <a:custGeom>
                <a:avLst/>
                <a:gdLst/>
                <a:ahLst/>
                <a:cxnLst>
                  <a:cxn ang="0">
                    <a:pos x="7" y="0"/>
                  </a:cxn>
                  <a:cxn ang="0">
                    <a:pos x="19" y="12"/>
                  </a:cxn>
                  <a:cxn ang="0">
                    <a:pos x="24" y="26"/>
                  </a:cxn>
                  <a:cxn ang="0">
                    <a:pos x="26" y="50"/>
                  </a:cxn>
                  <a:cxn ang="0">
                    <a:pos x="14" y="74"/>
                  </a:cxn>
                  <a:cxn ang="0">
                    <a:pos x="0" y="84"/>
                  </a:cxn>
                </a:cxnLst>
                <a:rect l="0" t="0" r="r" b="b"/>
                <a:pathLst>
                  <a:path w="28" h="84">
                    <a:moveTo>
                      <a:pt x="7" y="0"/>
                    </a:moveTo>
                    <a:cubicBezTo>
                      <a:pt x="9" y="2"/>
                      <a:pt x="16" y="8"/>
                      <a:pt x="19" y="12"/>
                    </a:cubicBezTo>
                    <a:cubicBezTo>
                      <a:pt x="22" y="16"/>
                      <a:pt x="23" y="20"/>
                      <a:pt x="24" y="26"/>
                    </a:cubicBezTo>
                    <a:cubicBezTo>
                      <a:pt x="25" y="32"/>
                      <a:pt x="28" y="42"/>
                      <a:pt x="26" y="50"/>
                    </a:cubicBezTo>
                    <a:cubicBezTo>
                      <a:pt x="24" y="58"/>
                      <a:pt x="18" y="68"/>
                      <a:pt x="14" y="74"/>
                    </a:cubicBezTo>
                    <a:cubicBezTo>
                      <a:pt x="10" y="80"/>
                      <a:pt x="3" y="82"/>
                      <a:pt x="0" y="84"/>
                    </a:cubicBezTo>
                  </a:path>
                </a:pathLst>
              </a:custGeom>
              <a:solidFill>
                <a:srgbClr val="CCECFF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4" name="Freeform 36"/>
              <p:cNvSpPr>
                <a:spLocks/>
              </p:cNvSpPr>
              <p:nvPr/>
            </p:nvSpPr>
            <p:spPr bwMode="auto">
              <a:xfrm>
                <a:off x="1624" y="3400"/>
                <a:ext cx="35" cy="94"/>
              </a:xfrm>
              <a:custGeom>
                <a:avLst/>
                <a:gdLst/>
                <a:ahLst/>
                <a:cxnLst>
                  <a:cxn ang="0">
                    <a:pos x="29" y="0"/>
                  </a:cxn>
                  <a:cxn ang="0">
                    <a:pos x="15" y="17"/>
                  </a:cxn>
                  <a:cxn ang="0">
                    <a:pos x="5" y="36"/>
                  </a:cxn>
                  <a:cxn ang="0">
                    <a:pos x="3" y="55"/>
                  </a:cxn>
                  <a:cxn ang="0">
                    <a:pos x="0" y="77"/>
                  </a:cxn>
                </a:cxnLst>
                <a:rect l="0" t="0" r="r" b="b"/>
                <a:pathLst>
                  <a:path w="29" h="77">
                    <a:moveTo>
                      <a:pt x="29" y="0"/>
                    </a:moveTo>
                    <a:cubicBezTo>
                      <a:pt x="27" y="3"/>
                      <a:pt x="19" y="11"/>
                      <a:pt x="15" y="17"/>
                    </a:cubicBezTo>
                    <a:cubicBezTo>
                      <a:pt x="11" y="23"/>
                      <a:pt x="7" y="30"/>
                      <a:pt x="5" y="36"/>
                    </a:cubicBezTo>
                    <a:cubicBezTo>
                      <a:pt x="3" y="42"/>
                      <a:pt x="4" y="48"/>
                      <a:pt x="3" y="55"/>
                    </a:cubicBezTo>
                    <a:cubicBezTo>
                      <a:pt x="2" y="62"/>
                      <a:pt x="1" y="73"/>
                      <a:pt x="0" y="77"/>
                    </a:cubicBezTo>
                  </a:path>
                </a:pathLst>
              </a:custGeom>
              <a:solidFill>
                <a:srgbClr val="CCECFF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5" name="Line 37"/>
              <p:cNvSpPr>
                <a:spLocks noChangeShapeType="1"/>
              </p:cNvSpPr>
              <p:nvPr/>
            </p:nvSpPr>
            <p:spPr bwMode="auto">
              <a:xfrm flipH="1">
                <a:off x="1601" y="3484"/>
                <a:ext cx="23" cy="7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6" name="Line 38"/>
              <p:cNvSpPr>
                <a:spLocks noChangeShapeType="1"/>
              </p:cNvSpPr>
              <p:nvPr/>
            </p:nvSpPr>
            <p:spPr bwMode="auto">
              <a:xfrm>
                <a:off x="1886" y="3350"/>
                <a:ext cx="0" cy="6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7" name="Line 39"/>
              <p:cNvSpPr>
                <a:spLocks noChangeShapeType="1"/>
              </p:cNvSpPr>
              <p:nvPr/>
            </p:nvSpPr>
            <p:spPr bwMode="auto">
              <a:xfrm>
                <a:off x="1884" y="3494"/>
                <a:ext cx="0" cy="7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8" name="Line 40"/>
              <p:cNvSpPr>
                <a:spLocks noChangeShapeType="1"/>
              </p:cNvSpPr>
              <p:nvPr/>
            </p:nvSpPr>
            <p:spPr bwMode="auto">
              <a:xfrm>
                <a:off x="1884" y="3562"/>
                <a:ext cx="12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9" name="Line 41"/>
              <p:cNvSpPr>
                <a:spLocks noChangeShapeType="1"/>
              </p:cNvSpPr>
              <p:nvPr/>
            </p:nvSpPr>
            <p:spPr bwMode="auto">
              <a:xfrm flipV="1">
                <a:off x="2012" y="3353"/>
                <a:ext cx="0" cy="22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0" name="Line 42"/>
              <p:cNvSpPr>
                <a:spLocks noChangeShapeType="1"/>
              </p:cNvSpPr>
              <p:nvPr/>
            </p:nvSpPr>
            <p:spPr bwMode="auto">
              <a:xfrm>
                <a:off x="1874" y="3560"/>
                <a:ext cx="76" cy="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1" name="Line 43"/>
              <p:cNvSpPr>
                <a:spLocks noChangeShapeType="1"/>
              </p:cNvSpPr>
              <p:nvPr/>
            </p:nvSpPr>
            <p:spPr bwMode="auto">
              <a:xfrm flipV="1">
                <a:off x="1946" y="3567"/>
                <a:ext cx="69" cy="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2" name="Line 44"/>
              <p:cNvSpPr>
                <a:spLocks noChangeShapeType="1"/>
              </p:cNvSpPr>
              <p:nvPr/>
            </p:nvSpPr>
            <p:spPr bwMode="auto">
              <a:xfrm flipH="1">
                <a:off x="1160" y="3009"/>
                <a:ext cx="45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3" name="Line 45"/>
              <p:cNvSpPr>
                <a:spLocks noChangeShapeType="1"/>
              </p:cNvSpPr>
              <p:nvPr/>
            </p:nvSpPr>
            <p:spPr bwMode="auto">
              <a:xfrm>
                <a:off x="1169" y="3013"/>
                <a:ext cx="0" cy="13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4" name="Line 46"/>
              <p:cNvSpPr>
                <a:spLocks noChangeShapeType="1"/>
              </p:cNvSpPr>
              <p:nvPr/>
            </p:nvSpPr>
            <p:spPr bwMode="auto">
              <a:xfrm>
                <a:off x="1169" y="3550"/>
                <a:ext cx="0" cy="14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5" name="Line 47"/>
              <p:cNvSpPr>
                <a:spLocks noChangeShapeType="1"/>
              </p:cNvSpPr>
              <p:nvPr/>
            </p:nvSpPr>
            <p:spPr bwMode="auto">
              <a:xfrm>
                <a:off x="1158" y="3698"/>
                <a:ext cx="1593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6" name="Line 48"/>
              <p:cNvSpPr>
                <a:spLocks noChangeShapeType="1"/>
              </p:cNvSpPr>
              <p:nvPr/>
            </p:nvSpPr>
            <p:spPr bwMode="auto">
              <a:xfrm flipV="1">
                <a:off x="2742" y="3546"/>
                <a:ext cx="0" cy="148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7" name="Line 49"/>
              <p:cNvSpPr>
                <a:spLocks noChangeShapeType="1"/>
              </p:cNvSpPr>
              <p:nvPr/>
            </p:nvSpPr>
            <p:spPr bwMode="auto">
              <a:xfrm flipV="1">
                <a:off x="2742" y="2998"/>
                <a:ext cx="0" cy="14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8" name="Line 50"/>
              <p:cNvSpPr>
                <a:spLocks noChangeShapeType="1"/>
              </p:cNvSpPr>
              <p:nvPr/>
            </p:nvSpPr>
            <p:spPr bwMode="auto">
              <a:xfrm flipH="1">
                <a:off x="2297" y="3007"/>
                <a:ext cx="448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9" name="Line 51"/>
              <p:cNvSpPr>
                <a:spLocks noChangeShapeType="1"/>
              </p:cNvSpPr>
              <p:nvPr/>
            </p:nvSpPr>
            <p:spPr bwMode="auto">
              <a:xfrm>
                <a:off x="1951" y="2695"/>
                <a:ext cx="0" cy="110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0" name="Line 52"/>
              <p:cNvSpPr>
                <a:spLocks noChangeShapeType="1"/>
              </p:cNvSpPr>
              <p:nvPr/>
            </p:nvSpPr>
            <p:spPr bwMode="auto">
              <a:xfrm flipV="1">
                <a:off x="1193" y="3009"/>
                <a:ext cx="137" cy="13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1" name="Line 53"/>
              <p:cNvSpPr>
                <a:spLocks noChangeShapeType="1"/>
              </p:cNvSpPr>
              <p:nvPr/>
            </p:nvSpPr>
            <p:spPr bwMode="auto">
              <a:xfrm flipV="1">
                <a:off x="1327" y="3011"/>
                <a:ext cx="133" cy="13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2" name="Line 54"/>
              <p:cNvSpPr>
                <a:spLocks noChangeShapeType="1"/>
              </p:cNvSpPr>
              <p:nvPr/>
            </p:nvSpPr>
            <p:spPr bwMode="auto">
              <a:xfrm flipV="1">
                <a:off x="1472" y="2848"/>
                <a:ext cx="292" cy="2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3" name="Line 55"/>
              <p:cNvSpPr>
                <a:spLocks noChangeShapeType="1"/>
              </p:cNvSpPr>
              <p:nvPr/>
            </p:nvSpPr>
            <p:spPr bwMode="auto">
              <a:xfrm flipV="1">
                <a:off x="1607" y="2992"/>
                <a:ext cx="157" cy="15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4" name="Line 56"/>
              <p:cNvSpPr>
                <a:spLocks noChangeShapeType="1"/>
              </p:cNvSpPr>
              <p:nvPr/>
            </p:nvSpPr>
            <p:spPr bwMode="auto">
              <a:xfrm flipV="1">
                <a:off x="1607" y="2784"/>
                <a:ext cx="79" cy="7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5" name="Line 57"/>
              <p:cNvSpPr>
                <a:spLocks noChangeShapeType="1"/>
              </p:cNvSpPr>
              <p:nvPr/>
            </p:nvSpPr>
            <p:spPr bwMode="auto">
              <a:xfrm flipV="1">
                <a:off x="1508" y="3500"/>
                <a:ext cx="196" cy="19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6" name="Line 58"/>
              <p:cNvSpPr>
                <a:spLocks noChangeShapeType="1"/>
              </p:cNvSpPr>
              <p:nvPr/>
            </p:nvSpPr>
            <p:spPr bwMode="auto">
              <a:xfrm flipV="1">
                <a:off x="1936" y="3395"/>
                <a:ext cx="305" cy="30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7" name="Line 59"/>
              <p:cNvSpPr>
                <a:spLocks noChangeShapeType="1"/>
              </p:cNvSpPr>
              <p:nvPr/>
            </p:nvSpPr>
            <p:spPr bwMode="auto">
              <a:xfrm flipV="1">
                <a:off x="1655" y="3139"/>
                <a:ext cx="115" cy="1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8" name="Line 60"/>
              <p:cNvSpPr>
                <a:spLocks noChangeShapeType="1"/>
              </p:cNvSpPr>
              <p:nvPr/>
            </p:nvSpPr>
            <p:spPr bwMode="auto">
              <a:xfrm flipV="1">
                <a:off x="1661" y="3492"/>
                <a:ext cx="188" cy="1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9" name="Line 61"/>
              <p:cNvSpPr>
                <a:spLocks noChangeShapeType="1"/>
              </p:cNvSpPr>
              <p:nvPr/>
            </p:nvSpPr>
            <p:spPr bwMode="auto">
              <a:xfrm flipV="1">
                <a:off x="1799" y="3586"/>
                <a:ext cx="104" cy="10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0" name="Line 62"/>
              <p:cNvSpPr>
                <a:spLocks noChangeShapeType="1"/>
              </p:cNvSpPr>
              <p:nvPr/>
            </p:nvSpPr>
            <p:spPr bwMode="auto">
              <a:xfrm flipV="1">
                <a:off x="1362" y="3545"/>
                <a:ext cx="152" cy="15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1" name="Line 63"/>
              <p:cNvSpPr>
                <a:spLocks noChangeShapeType="1"/>
              </p:cNvSpPr>
              <p:nvPr/>
            </p:nvSpPr>
            <p:spPr bwMode="auto">
              <a:xfrm flipV="1">
                <a:off x="1228" y="3552"/>
                <a:ext cx="145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2" name="Line 64"/>
              <p:cNvSpPr>
                <a:spLocks noChangeShapeType="1"/>
              </p:cNvSpPr>
              <p:nvPr/>
            </p:nvSpPr>
            <p:spPr bwMode="auto">
              <a:xfrm flipV="1">
                <a:off x="1175" y="3546"/>
                <a:ext cx="69" cy="6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3" name="Line 65"/>
              <p:cNvSpPr>
                <a:spLocks noChangeShapeType="1"/>
              </p:cNvSpPr>
              <p:nvPr/>
            </p:nvSpPr>
            <p:spPr bwMode="auto">
              <a:xfrm flipV="1">
                <a:off x="2090" y="3495"/>
                <a:ext cx="203" cy="19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4" name="Line 66"/>
              <p:cNvSpPr>
                <a:spLocks noChangeShapeType="1"/>
              </p:cNvSpPr>
              <p:nvPr/>
            </p:nvSpPr>
            <p:spPr bwMode="auto">
              <a:xfrm flipV="1">
                <a:off x="2230" y="3548"/>
                <a:ext cx="155" cy="15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5" name="Line 67"/>
              <p:cNvSpPr>
                <a:spLocks noChangeShapeType="1"/>
              </p:cNvSpPr>
              <p:nvPr/>
            </p:nvSpPr>
            <p:spPr bwMode="auto">
              <a:xfrm flipV="1">
                <a:off x="2376" y="3553"/>
                <a:ext cx="144" cy="1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6" name="Line 68"/>
              <p:cNvSpPr>
                <a:spLocks noChangeShapeType="1"/>
              </p:cNvSpPr>
              <p:nvPr/>
            </p:nvSpPr>
            <p:spPr bwMode="auto">
              <a:xfrm flipV="1">
                <a:off x="2509" y="3550"/>
                <a:ext cx="152" cy="14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7" name="Line 69"/>
              <p:cNvSpPr>
                <a:spLocks noChangeShapeType="1"/>
              </p:cNvSpPr>
              <p:nvPr/>
            </p:nvSpPr>
            <p:spPr bwMode="auto">
              <a:xfrm flipV="1">
                <a:off x="2026" y="3349"/>
                <a:ext cx="115" cy="1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8" name="Line 70"/>
              <p:cNvSpPr>
                <a:spLocks noChangeShapeType="1"/>
              </p:cNvSpPr>
              <p:nvPr/>
            </p:nvSpPr>
            <p:spPr bwMode="auto">
              <a:xfrm flipV="1">
                <a:off x="2649" y="3607"/>
                <a:ext cx="86" cy="8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9" name="Line 71"/>
              <p:cNvSpPr>
                <a:spLocks noChangeShapeType="1"/>
              </p:cNvSpPr>
              <p:nvPr/>
            </p:nvSpPr>
            <p:spPr bwMode="auto">
              <a:xfrm flipV="1">
                <a:off x="2132" y="2753"/>
                <a:ext cx="156" cy="15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0" name="Line 72"/>
              <p:cNvSpPr>
                <a:spLocks noChangeShapeType="1"/>
              </p:cNvSpPr>
              <p:nvPr/>
            </p:nvSpPr>
            <p:spPr bwMode="auto">
              <a:xfrm flipV="1">
                <a:off x="2126" y="2882"/>
                <a:ext cx="167" cy="16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1" name="Line 73"/>
              <p:cNvSpPr>
                <a:spLocks noChangeShapeType="1"/>
              </p:cNvSpPr>
              <p:nvPr/>
            </p:nvSpPr>
            <p:spPr bwMode="auto">
              <a:xfrm flipV="1">
                <a:off x="2132" y="3011"/>
                <a:ext cx="167" cy="16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2" name="Line 74"/>
              <p:cNvSpPr>
                <a:spLocks noChangeShapeType="1"/>
              </p:cNvSpPr>
              <p:nvPr/>
            </p:nvSpPr>
            <p:spPr bwMode="auto">
              <a:xfrm flipV="1">
                <a:off x="2236" y="3022"/>
                <a:ext cx="186" cy="1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3" name="Line 75"/>
              <p:cNvSpPr>
                <a:spLocks noChangeShapeType="1"/>
              </p:cNvSpPr>
              <p:nvPr/>
            </p:nvSpPr>
            <p:spPr bwMode="auto">
              <a:xfrm flipV="1">
                <a:off x="2428" y="3014"/>
                <a:ext cx="140" cy="1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4" name="Line 76"/>
              <p:cNvSpPr>
                <a:spLocks noChangeShapeType="1"/>
              </p:cNvSpPr>
              <p:nvPr/>
            </p:nvSpPr>
            <p:spPr bwMode="auto">
              <a:xfrm flipV="1">
                <a:off x="2575" y="3008"/>
                <a:ext cx="129" cy="1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5" name="Line 77"/>
              <p:cNvSpPr>
                <a:spLocks noChangeShapeType="1"/>
              </p:cNvSpPr>
              <p:nvPr/>
            </p:nvSpPr>
            <p:spPr bwMode="auto">
              <a:xfrm flipV="1">
                <a:off x="2684" y="3085"/>
                <a:ext cx="63" cy="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4" name="Group 78"/>
            <p:cNvGrpSpPr>
              <a:grpSpLocks/>
            </p:cNvGrpSpPr>
            <p:nvPr/>
          </p:nvGrpSpPr>
          <p:grpSpPr bwMode="auto">
            <a:xfrm>
              <a:off x="1563" y="1250"/>
              <a:ext cx="772" cy="552"/>
              <a:chOff x="1277" y="1330"/>
              <a:chExt cx="772" cy="552"/>
            </a:xfrm>
          </p:grpSpPr>
          <p:grpSp>
            <p:nvGrpSpPr>
              <p:cNvPr id="225" name="Group 79"/>
              <p:cNvGrpSpPr>
                <a:grpSpLocks/>
              </p:cNvGrpSpPr>
              <p:nvPr/>
            </p:nvGrpSpPr>
            <p:grpSpPr bwMode="auto">
              <a:xfrm>
                <a:off x="1281" y="1372"/>
                <a:ext cx="767" cy="466"/>
                <a:chOff x="1281" y="1372"/>
                <a:chExt cx="767" cy="466"/>
              </a:xfrm>
            </p:grpSpPr>
            <p:sp>
              <p:nvSpPr>
                <p:cNvPr id="237" name="Freeform 80"/>
                <p:cNvSpPr>
                  <a:spLocks/>
                </p:cNvSpPr>
                <p:nvPr/>
              </p:nvSpPr>
              <p:spPr bwMode="auto">
                <a:xfrm>
                  <a:off x="1281" y="1372"/>
                  <a:ext cx="767" cy="466"/>
                </a:xfrm>
                <a:custGeom>
                  <a:avLst/>
                  <a:gdLst/>
                  <a:ahLst/>
                  <a:cxnLst>
                    <a:cxn ang="0">
                      <a:pos x="0" y="466"/>
                    </a:cxn>
                    <a:cxn ang="0">
                      <a:pos x="0" y="44"/>
                    </a:cxn>
                    <a:cxn ang="0">
                      <a:pos x="76" y="0"/>
                    </a:cxn>
                    <a:cxn ang="0">
                      <a:pos x="691" y="0"/>
                    </a:cxn>
                    <a:cxn ang="0">
                      <a:pos x="767" y="44"/>
                    </a:cxn>
                    <a:cxn ang="0">
                      <a:pos x="767" y="461"/>
                    </a:cxn>
                    <a:cxn ang="0">
                      <a:pos x="0" y="466"/>
                    </a:cxn>
                  </a:cxnLst>
                  <a:rect l="0" t="0" r="r" b="b"/>
                  <a:pathLst>
                    <a:path w="767" h="466">
                      <a:moveTo>
                        <a:pt x="0" y="466"/>
                      </a:moveTo>
                      <a:lnTo>
                        <a:pt x="0" y="44"/>
                      </a:lnTo>
                      <a:lnTo>
                        <a:pt x="76" y="0"/>
                      </a:lnTo>
                      <a:lnTo>
                        <a:pt x="691" y="0"/>
                      </a:lnTo>
                      <a:lnTo>
                        <a:pt x="767" y="44"/>
                      </a:lnTo>
                      <a:lnTo>
                        <a:pt x="767" y="461"/>
                      </a:lnTo>
                      <a:lnTo>
                        <a:pt x="0" y="466"/>
                      </a:lnTo>
                      <a:close/>
                    </a:path>
                  </a:pathLst>
                </a:custGeom>
                <a:solidFill>
                  <a:schemeClr val="hlink"/>
                </a:solidFill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8" name="Rectangle 81"/>
                <p:cNvSpPr>
                  <a:spLocks noChangeArrowheads="1"/>
                </p:cNvSpPr>
                <p:nvPr/>
              </p:nvSpPr>
              <p:spPr bwMode="auto">
                <a:xfrm>
                  <a:off x="1397" y="1438"/>
                  <a:ext cx="538" cy="110"/>
                </a:xfrm>
                <a:prstGeom prst="rect">
                  <a:avLst/>
                </a:prstGeom>
                <a:solidFill>
                  <a:schemeClr val="hlink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9" name="Line 82"/>
                <p:cNvSpPr>
                  <a:spLocks noChangeShapeType="1"/>
                </p:cNvSpPr>
                <p:nvPr/>
              </p:nvSpPr>
              <p:spPr bwMode="auto">
                <a:xfrm flipV="1">
                  <a:off x="1478" y="1546"/>
                  <a:ext cx="0" cy="283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0" name="Line 83"/>
                <p:cNvSpPr>
                  <a:spLocks noChangeShapeType="1"/>
                </p:cNvSpPr>
                <p:nvPr/>
              </p:nvSpPr>
              <p:spPr bwMode="auto">
                <a:xfrm flipV="1">
                  <a:off x="1848" y="1546"/>
                  <a:ext cx="0" cy="288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1" name="Line 84"/>
                <p:cNvSpPr>
                  <a:spLocks noChangeShapeType="1"/>
                </p:cNvSpPr>
                <p:nvPr/>
              </p:nvSpPr>
              <p:spPr bwMode="auto">
                <a:xfrm flipV="1">
                  <a:off x="1445" y="1541"/>
                  <a:ext cx="0" cy="29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26" name="Line 85"/>
              <p:cNvSpPr>
                <a:spLocks noChangeShapeType="1"/>
              </p:cNvSpPr>
              <p:nvPr/>
            </p:nvSpPr>
            <p:spPr bwMode="auto">
              <a:xfrm flipV="1">
                <a:off x="1877" y="1541"/>
                <a:ext cx="0" cy="29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7" name="Line 86"/>
              <p:cNvSpPr>
                <a:spLocks noChangeShapeType="1"/>
              </p:cNvSpPr>
              <p:nvPr/>
            </p:nvSpPr>
            <p:spPr bwMode="auto">
              <a:xfrm>
                <a:off x="1666" y="1330"/>
                <a:ext cx="0" cy="5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8" name="Line 87"/>
              <p:cNvSpPr>
                <a:spLocks noChangeShapeType="1"/>
              </p:cNvSpPr>
              <p:nvPr/>
            </p:nvSpPr>
            <p:spPr bwMode="auto">
              <a:xfrm flipV="1">
                <a:off x="1277" y="1373"/>
                <a:ext cx="163" cy="1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9" name="Line 88"/>
              <p:cNvSpPr>
                <a:spLocks noChangeShapeType="1"/>
              </p:cNvSpPr>
              <p:nvPr/>
            </p:nvSpPr>
            <p:spPr bwMode="auto">
              <a:xfrm flipV="1">
                <a:off x="1277" y="1545"/>
                <a:ext cx="153" cy="1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0" name="Line 89"/>
              <p:cNvSpPr>
                <a:spLocks noChangeShapeType="1"/>
              </p:cNvSpPr>
              <p:nvPr/>
            </p:nvSpPr>
            <p:spPr bwMode="auto">
              <a:xfrm flipV="1">
                <a:off x="1303" y="1656"/>
                <a:ext cx="182" cy="18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1" name="Line 90"/>
              <p:cNvSpPr>
                <a:spLocks noChangeShapeType="1"/>
              </p:cNvSpPr>
              <p:nvPr/>
            </p:nvSpPr>
            <p:spPr bwMode="auto">
              <a:xfrm>
                <a:off x="1574" y="1368"/>
                <a:ext cx="0" cy="7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2" name="Line 91"/>
              <p:cNvSpPr>
                <a:spLocks noChangeShapeType="1"/>
              </p:cNvSpPr>
              <p:nvPr/>
            </p:nvSpPr>
            <p:spPr bwMode="auto">
              <a:xfrm>
                <a:off x="1757" y="1368"/>
                <a:ext cx="0" cy="77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3" name="Line 92"/>
              <p:cNvSpPr>
                <a:spLocks noChangeShapeType="1"/>
              </p:cNvSpPr>
              <p:nvPr/>
            </p:nvSpPr>
            <p:spPr bwMode="auto">
              <a:xfrm flipV="1">
                <a:off x="1834" y="1368"/>
                <a:ext cx="72" cy="7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4" name="Line 93"/>
              <p:cNvSpPr>
                <a:spLocks noChangeShapeType="1"/>
              </p:cNvSpPr>
              <p:nvPr/>
            </p:nvSpPr>
            <p:spPr bwMode="auto">
              <a:xfrm flipV="1">
                <a:off x="1934" y="1395"/>
                <a:ext cx="111" cy="11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5" name="Line 94"/>
              <p:cNvSpPr>
                <a:spLocks noChangeShapeType="1"/>
              </p:cNvSpPr>
              <p:nvPr/>
            </p:nvSpPr>
            <p:spPr bwMode="auto">
              <a:xfrm flipV="1">
                <a:off x="1843" y="1549"/>
                <a:ext cx="202" cy="20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6" name="Line 95"/>
              <p:cNvSpPr>
                <a:spLocks noChangeShapeType="1"/>
              </p:cNvSpPr>
              <p:nvPr/>
            </p:nvSpPr>
            <p:spPr bwMode="auto">
              <a:xfrm flipV="1">
                <a:off x="1929" y="1712"/>
                <a:ext cx="120" cy="12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" name="Group 96"/>
            <p:cNvGrpSpPr>
              <a:grpSpLocks/>
            </p:cNvGrpSpPr>
            <p:nvPr/>
          </p:nvGrpSpPr>
          <p:grpSpPr bwMode="auto">
            <a:xfrm>
              <a:off x="1672" y="2707"/>
              <a:ext cx="541" cy="92"/>
              <a:chOff x="1770" y="3152"/>
              <a:chExt cx="448" cy="77"/>
            </a:xfrm>
          </p:grpSpPr>
          <p:sp>
            <p:nvSpPr>
              <p:cNvPr id="219" name="Freeform 97"/>
              <p:cNvSpPr>
                <a:spLocks/>
              </p:cNvSpPr>
              <p:nvPr/>
            </p:nvSpPr>
            <p:spPr bwMode="auto">
              <a:xfrm>
                <a:off x="1770" y="3178"/>
                <a:ext cx="448" cy="25"/>
              </a:xfrm>
              <a:custGeom>
                <a:avLst/>
                <a:gdLst/>
                <a:ahLst/>
                <a:cxnLst>
                  <a:cxn ang="0">
                    <a:pos x="2" y="1"/>
                  </a:cxn>
                  <a:cxn ang="0">
                    <a:pos x="237" y="0"/>
                  </a:cxn>
                  <a:cxn ang="0">
                    <a:pos x="455" y="0"/>
                  </a:cxn>
                  <a:cxn ang="0">
                    <a:pos x="458" y="25"/>
                  </a:cxn>
                  <a:cxn ang="0">
                    <a:pos x="2" y="25"/>
                  </a:cxn>
                  <a:cxn ang="0">
                    <a:pos x="2" y="1"/>
                  </a:cxn>
                </a:cxnLst>
                <a:rect l="0" t="0" r="r" b="b"/>
                <a:pathLst>
                  <a:path w="458" h="25">
                    <a:moveTo>
                      <a:pt x="2" y="1"/>
                    </a:moveTo>
                    <a:lnTo>
                      <a:pt x="237" y="0"/>
                    </a:lnTo>
                    <a:lnTo>
                      <a:pt x="455" y="0"/>
                    </a:lnTo>
                    <a:lnTo>
                      <a:pt x="458" y="25"/>
                    </a:lnTo>
                    <a:lnTo>
                      <a:pt x="2" y="25"/>
                    </a:lnTo>
                    <a:cubicBezTo>
                      <a:pt x="0" y="15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FF9999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0" name="Line 98"/>
              <p:cNvSpPr>
                <a:spLocks noChangeShapeType="1"/>
              </p:cNvSpPr>
              <p:nvPr/>
            </p:nvSpPr>
            <p:spPr bwMode="auto">
              <a:xfrm flipH="1">
                <a:off x="1824" y="3179"/>
                <a:ext cx="0" cy="2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1" name="Line 99"/>
              <p:cNvSpPr>
                <a:spLocks noChangeShapeType="1"/>
              </p:cNvSpPr>
              <p:nvPr/>
            </p:nvSpPr>
            <p:spPr bwMode="auto">
              <a:xfrm>
                <a:off x="2161" y="3180"/>
                <a:ext cx="0" cy="2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2" name="Line 100"/>
              <p:cNvSpPr>
                <a:spLocks noChangeShapeType="1"/>
              </p:cNvSpPr>
              <p:nvPr/>
            </p:nvSpPr>
            <p:spPr bwMode="auto">
              <a:xfrm>
                <a:off x="1993" y="3152"/>
                <a:ext cx="0" cy="7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3" name="Line 101"/>
              <p:cNvSpPr>
                <a:spLocks noChangeShapeType="1"/>
              </p:cNvSpPr>
              <p:nvPr/>
            </p:nvSpPr>
            <p:spPr bwMode="auto">
              <a:xfrm flipH="1">
                <a:off x="1785" y="3182"/>
                <a:ext cx="28" cy="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4" name="Line 102"/>
              <p:cNvSpPr>
                <a:spLocks noChangeShapeType="1"/>
              </p:cNvSpPr>
              <p:nvPr/>
            </p:nvSpPr>
            <p:spPr bwMode="auto">
              <a:xfrm flipH="1">
                <a:off x="2177" y="3177"/>
                <a:ext cx="23" cy="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Group 103"/>
            <p:cNvGrpSpPr>
              <a:grpSpLocks/>
            </p:cNvGrpSpPr>
            <p:nvPr/>
          </p:nvGrpSpPr>
          <p:grpSpPr bwMode="auto">
            <a:xfrm>
              <a:off x="1632" y="1518"/>
              <a:ext cx="636" cy="1703"/>
              <a:chOff x="2311" y="1240"/>
              <a:chExt cx="636" cy="1703"/>
            </a:xfrm>
          </p:grpSpPr>
          <p:sp>
            <p:nvSpPr>
              <p:cNvPr id="156" name="Rectangle 104"/>
              <p:cNvSpPr>
                <a:spLocks noChangeArrowheads="1"/>
              </p:cNvSpPr>
              <p:nvPr/>
            </p:nvSpPr>
            <p:spPr bwMode="auto">
              <a:xfrm>
                <a:off x="2420" y="2518"/>
                <a:ext cx="421" cy="381"/>
              </a:xfrm>
              <a:prstGeom prst="rect">
                <a:avLst/>
              </a:prstGeom>
              <a:solidFill>
                <a:srgbClr val="FFFFCC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7" name="Rectangle 105"/>
              <p:cNvSpPr>
                <a:spLocks noChangeArrowheads="1"/>
              </p:cNvSpPr>
              <p:nvPr/>
            </p:nvSpPr>
            <p:spPr bwMode="auto">
              <a:xfrm>
                <a:off x="2385" y="2396"/>
                <a:ext cx="485" cy="97"/>
              </a:xfrm>
              <a:prstGeom prst="rect">
                <a:avLst/>
              </a:prstGeom>
              <a:solidFill>
                <a:srgbClr val="FFFFCC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8" name="Rectangle 106"/>
              <p:cNvSpPr>
                <a:spLocks noChangeArrowheads="1"/>
              </p:cNvSpPr>
              <p:nvPr/>
            </p:nvSpPr>
            <p:spPr bwMode="auto">
              <a:xfrm>
                <a:off x="2316" y="2028"/>
                <a:ext cx="629" cy="366"/>
              </a:xfrm>
              <a:prstGeom prst="rect">
                <a:avLst/>
              </a:prstGeom>
              <a:solidFill>
                <a:srgbClr val="FFFFCC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9" name="Rectangle 107"/>
              <p:cNvSpPr>
                <a:spLocks noChangeArrowheads="1"/>
              </p:cNvSpPr>
              <p:nvPr/>
            </p:nvSpPr>
            <p:spPr bwMode="auto">
              <a:xfrm>
                <a:off x="2412" y="1280"/>
                <a:ext cx="434" cy="747"/>
              </a:xfrm>
              <a:prstGeom prst="rect">
                <a:avLst/>
              </a:prstGeom>
              <a:solidFill>
                <a:srgbClr val="FFFFCC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0" name="Rectangle 108"/>
              <p:cNvSpPr>
                <a:spLocks noChangeArrowheads="1"/>
              </p:cNvSpPr>
              <p:nvPr/>
            </p:nvSpPr>
            <p:spPr bwMode="auto">
              <a:xfrm>
                <a:off x="2484" y="1872"/>
                <a:ext cx="296" cy="66"/>
              </a:xfrm>
              <a:prstGeom prst="rect">
                <a:avLst/>
              </a:prstGeom>
              <a:solidFill>
                <a:srgbClr val="FFFFCC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1" name="Line 109"/>
              <p:cNvSpPr>
                <a:spLocks noChangeShapeType="1"/>
              </p:cNvSpPr>
              <p:nvPr/>
            </p:nvSpPr>
            <p:spPr bwMode="auto">
              <a:xfrm>
                <a:off x="2425" y="2027"/>
                <a:ext cx="413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2" name="Line 110"/>
              <p:cNvSpPr>
                <a:spLocks noChangeShapeType="1"/>
              </p:cNvSpPr>
              <p:nvPr/>
            </p:nvSpPr>
            <p:spPr bwMode="auto">
              <a:xfrm>
                <a:off x="2397" y="2388"/>
                <a:ext cx="461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3" name="Line 111"/>
              <p:cNvSpPr>
                <a:spLocks noChangeShapeType="1"/>
              </p:cNvSpPr>
              <p:nvPr/>
            </p:nvSpPr>
            <p:spPr bwMode="auto">
              <a:xfrm>
                <a:off x="2444" y="2487"/>
                <a:ext cx="365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4" name="Line 112"/>
              <p:cNvSpPr>
                <a:spLocks noChangeShapeType="1"/>
              </p:cNvSpPr>
              <p:nvPr/>
            </p:nvSpPr>
            <p:spPr bwMode="auto">
              <a:xfrm>
                <a:off x="2538" y="1747"/>
                <a:ext cx="0" cy="13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5" name="Line 113"/>
              <p:cNvSpPr>
                <a:spLocks noChangeShapeType="1"/>
              </p:cNvSpPr>
              <p:nvPr/>
            </p:nvSpPr>
            <p:spPr bwMode="auto">
              <a:xfrm flipV="1">
                <a:off x="2721" y="1743"/>
                <a:ext cx="0" cy="13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6" name="Line 114"/>
              <p:cNvSpPr>
                <a:spLocks noChangeShapeType="1"/>
              </p:cNvSpPr>
              <p:nvPr/>
            </p:nvSpPr>
            <p:spPr bwMode="auto">
              <a:xfrm>
                <a:off x="2441" y="1292"/>
                <a:ext cx="0" cy="47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7" name="Rectangle 115"/>
              <p:cNvSpPr>
                <a:spLocks noChangeArrowheads="1"/>
              </p:cNvSpPr>
              <p:nvPr/>
            </p:nvSpPr>
            <p:spPr bwMode="auto">
              <a:xfrm>
                <a:off x="2505" y="1282"/>
                <a:ext cx="251" cy="435"/>
              </a:xfrm>
              <a:prstGeom prst="rect">
                <a:avLst/>
              </a:prstGeom>
              <a:solidFill>
                <a:srgbClr val="FFFFCC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8" name="Line 116"/>
              <p:cNvSpPr>
                <a:spLocks noChangeShapeType="1"/>
              </p:cNvSpPr>
              <p:nvPr/>
            </p:nvSpPr>
            <p:spPr bwMode="auto">
              <a:xfrm>
                <a:off x="2535" y="1756"/>
                <a:ext cx="184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9" name="Line 117"/>
              <p:cNvSpPr>
                <a:spLocks noChangeShapeType="1"/>
              </p:cNvSpPr>
              <p:nvPr/>
            </p:nvSpPr>
            <p:spPr bwMode="auto">
              <a:xfrm>
                <a:off x="2501" y="1711"/>
                <a:ext cx="39" cy="44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0" name="Line 118"/>
              <p:cNvSpPr>
                <a:spLocks noChangeShapeType="1"/>
              </p:cNvSpPr>
              <p:nvPr/>
            </p:nvSpPr>
            <p:spPr bwMode="auto">
              <a:xfrm flipH="1">
                <a:off x="2719" y="1712"/>
                <a:ext cx="33" cy="4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1" name="Line 119"/>
              <p:cNvSpPr>
                <a:spLocks noChangeShapeType="1"/>
              </p:cNvSpPr>
              <p:nvPr/>
            </p:nvSpPr>
            <p:spPr bwMode="auto">
              <a:xfrm>
                <a:off x="2407" y="1767"/>
                <a:ext cx="39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2" name="Line 120"/>
              <p:cNvSpPr>
                <a:spLocks noChangeShapeType="1"/>
              </p:cNvSpPr>
              <p:nvPr/>
            </p:nvSpPr>
            <p:spPr bwMode="auto">
              <a:xfrm>
                <a:off x="2812" y="1285"/>
                <a:ext cx="0" cy="47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3" name="Line 121"/>
              <p:cNvSpPr>
                <a:spLocks noChangeShapeType="1"/>
              </p:cNvSpPr>
              <p:nvPr/>
            </p:nvSpPr>
            <p:spPr bwMode="auto">
              <a:xfrm>
                <a:off x="2813" y="1767"/>
                <a:ext cx="32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4" name="Line 122"/>
              <p:cNvSpPr>
                <a:spLocks noChangeShapeType="1"/>
              </p:cNvSpPr>
              <p:nvPr/>
            </p:nvSpPr>
            <p:spPr bwMode="auto">
              <a:xfrm>
                <a:off x="2442" y="2485"/>
                <a:ext cx="0" cy="41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5" name="Line 123"/>
              <p:cNvSpPr>
                <a:spLocks noChangeShapeType="1"/>
              </p:cNvSpPr>
              <p:nvPr/>
            </p:nvSpPr>
            <p:spPr bwMode="auto">
              <a:xfrm>
                <a:off x="2816" y="2514"/>
                <a:ext cx="0" cy="39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6" name="Line 124"/>
              <p:cNvSpPr>
                <a:spLocks noChangeShapeType="1"/>
              </p:cNvSpPr>
              <p:nvPr/>
            </p:nvSpPr>
            <p:spPr bwMode="auto">
              <a:xfrm flipV="1">
                <a:off x="2444" y="2482"/>
                <a:ext cx="0" cy="42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7" name="Line 125"/>
              <p:cNvSpPr>
                <a:spLocks noChangeShapeType="1"/>
              </p:cNvSpPr>
              <p:nvPr/>
            </p:nvSpPr>
            <p:spPr bwMode="auto">
              <a:xfrm flipV="1">
                <a:off x="2813" y="2485"/>
                <a:ext cx="0" cy="3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8" name="Line 126"/>
              <p:cNvSpPr>
                <a:spLocks noChangeShapeType="1"/>
              </p:cNvSpPr>
              <p:nvPr/>
            </p:nvSpPr>
            <p:spPr bwMode="auto">
              <a:xfrm>
                <a:off x="2451" y="2521"/>
                <a:ext cx="351" cy="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9" name="Line 127"/>
              <p:cNvSpPr>
                <a:spLocks noChangeShapeType="1"/>
              </p:cNvSpPr>
              <p:nvPr/>
            </p:nvSpPr>
            <p:spPr bwMode="auto">
              <a:xfrm>
                <a:off x="2500" y="1943"/>
                <a:ext cx="0" cy="9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0" name="Line 128"/>
              <p:cNvSpPr>
                <a:spLocks noChangeShapeType="1"/>
              </p:cNvSpPr>
              <p:nvPr/>
            </p:nvSpPr>
            <p:spPr bwMode="auto">
              <a:xfrm>
                <a:off x="2753" y="1932"/>
                <a:ext cx="0" cy="96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1" name="Rectangle 129"/>
              <p:cNvSpPr>
                <a:spLocks noChangeArrowheads="1"/>
              </p:cNvSpPr>
              <p:nvPr/>
            </p:nvSpPr>
            <p:spPr bwMode="auto">
              <a:xfrm>
                <a:off x="2528" y="1940"/>
                <a:ext cx="204" cy="961"/>
              </a:xfrm>
              <a:prstGeom prst="rect">
                <a:avLst/>
              </a:prstGeom>
              <a:solidFill>
                <a:srgbClr val="FFFFCC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2" name="Line 130"/>
              <p:cNvSpPr>
                <a:spLocks noChangeShapeType="1"/>
              </p:cNvSpPr>
              <p:nvPr/>
            </p:nvSpPr>
            <p:spPr bwMode="auto">
              <a:xfrm flipV="1">
                <a:off x="2631" y="1240"/>
                <a:ext cx="0" cy="170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3" name="Line 131"/>
              <p:cNvSpPr>
                <a:spLocks noChangeShapeType="1"/>
              </p:cNvSpPr>
              <p:nvPr/>
            </p:nvSpPr>
            <p:spPr bwMode="auto">
              <a:xfrm>
                <a:off x="2751" y="1280"/>
                <a:ext cx="89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4" name="Line 132"/>
              <p:cNvSpPr>
                <a:spLocks noChangeShapeType="1"/>
              </p:cNvSpPr>
              <p:nvPr/>
            </p:nvSpPr>
            <p:spPr bwMode="auto">
              <a:xfrm>
                <a:off x="2740" y="1357"/>
                <a:ext cx="104" cy="1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5" name="Line 133"/>
              <p:cNvSpPr>
                <a:spLocks noChangeShapeType="1"/>
              </p:cNvSpPr>
              <p:nvPr/>
            </p:nvSpPr>
            <p:spPr bwMode="auto">
              <a:xfrm>
                <a:off x="2751" y="1452"/>
                <a:ext cx="90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6" name="Line 134"/>
              <p:cNvSpPr>
                <a:spLocks noChangeShapeType="1"/>
              </p:cNvSpPr>
              <p:nvPr/>
            </p:nvSpPr>
            <p:spPr bwMode="auto">
              <a:xfrm>
                <a:off x="2751" y="1537"/>
                <a:ext cx="98" cy="9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7" name="Line 135"/>
              <p:cNvSpPr>
                <a:spLocks noChangeShapeType="1"/>
              </p:cNvSpPr>
              <p:nvPr/>
            </p:nvSpPr>
            <p:spPr bwMode="auto">
              <a:xfrm>
                <a:off x="2742" y="1617"/>
                <a:ext cx="103" cy="10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8" name="Line 136"/>
              <p:cNvSpPr>
                <a:spLocks noChangeShapeType="1"/>
              </p:cNvSpPr>
              <p:nvPr/>
            </p:nvSpPr>
            <p:spPr bwMode="auto">
              <a:xfrm>
                <a:off x="2747" y="1713"/>
                <a:ext cx="90" cy="9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9" name="Line 137"/>
              <p:cNvSpPr>
                <a:spLocks noChangeShapeType="1"/>
              </p:cNvSpPr>
              <p:nvPr/>
            </p:nvSpPr>
            <p:spPr bwMode="auto">
              <a:xfrm>
                <a:off x="2433" y="1270"/>
                <a:ext cx="77" cy="7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0" name="Line 138"/>
              <p:cNvSpPr>
                <a:spLocks noChangeShapeType="1"/>
              </p:cNvSpPr>
              <p:nvPr/>
            </p:nvSpPr>
            <p:spPr bwMode="auto">
              <a:xfrm>
                <a:off x="2413" y="1342"/>
                <a:ext cx="97" cy="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1" name="Line 139"/>
              <p:cNvSpPr>
                <a:spLocks noChangeShapeType="1"/>
              </p:cNvSpPr>
              <p:nvPr/>
            </p:nvSpPr>
            <p:spPr bwMode="auto">
              <a:xfrm>
                <a:off x="2417" y="1446"/>
                <a:ext cx="92" cy="8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2" name="Line 140"/>
              <p:cNvSpPr>
                <a:spLocks noChangeShapeType="1"/>
              </p:cNvSpPr>
              <p:nvPr/>
            </p:nvSpPr>
            <p:spPr bwMode="auto">
              <a:xfrm>
                <a:off x="2414" y="1522"/>
                <a:ext cx="91" cy="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3" name="Line 141"/>
              <p:cNvSpPr>
                <a:spLocks noChangeShapeType="1"/>
              </p:cNvSpPr>
              <p:nvPr/>
            </p:nvSpPr>
            <p:spPr bwMode="auto">
              <a:xfrm>
                <a:off x="2420" y="1615"/>
                <a:ext cx="93" cy="9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4" name="Line 142"/>
              <p:cNvSpPr>
                <a:spLocks noChangeShapeType="1"/>
              </p:cNvSpPr>
              <p:nvPr/>
            </p:nvSpPr>
            <p:spPr bwMode="auto">
              <a:xfrm>
                <a:off x="2409" y="1701"/>
                <a:ext cx="129" cy="1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5" name="Line 143"/>
              <p:cNvSpPr>
                <a:spLocks noChangeShapeType="1"/>
              </p:cNvSpPr>
              <p:nvPr/>
            </p:nvSpPr>
            <p:spPr bwMode="auto">
              <a:xfrm>
                <a:off x="2724" y="1786"/>
                <a:ext cx="134" cy="13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6" name="Line 144"/>
              <p:cNvSpPr>
                <a:spLocks noChangeShapeType="1"/>
              </p:cNvSpPr>
              <p:nvPr/>
            </p:nvSpPr>
            <p:spPr bwMode="auto">
              <a:xfrm>
                <a:off x="2764" y="1919"/>
                <a:ext cx="80" cy="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7" name="Line 145"/>
              <p:cNvSpPr>
                <a:spLocks noChangeShapeType="1"/>
              </p:cNvSpPr>
              <p:nvPr/>
            </p:nvSpPr>
            <p:spPr bwMode="auto">
              <a:xfrm>
                <a:off x="2415" y="1804"/>
                <a:ext cx="68" cy="6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8" name="Line 146"/>
              <p:cNvSpPr>
                <a:spLocks noChangeShapeType="1"/>
              </p:cNvSpPr>
              <p:nvPr/>
            </p:nvSpPr>
            <p:spPr bwMode="auto">
              <a:xfrm>
                <a:off x="2422" y="1904"/>
                <a:ext cx="110" cy="1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9" name="Line 147"/>
              <p:cNvSpPr>
                <a:spLocks noChangeShapeType="1"/>
              </p:cNvSpPr>
              <p:nvPr/>
            </p:nvSpPr>
            <p:spPr bwMode="auto">
              <a:xfrm>
                <a:off x="2424" y="2006"/>
                <a:ext cx="112" cy="11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0" name="Line 148"/>
              <p:cNvSpPr>
                <a:spLocks noChangeShapeType="1"/>
              </p:cNvSpPr>
              <p:nvPr/>
            </p:nvSpPr>
            <p:spPr bwMode="auto">
              <a:xfrm>
                <a:off x="2728" y="1981"/>
                <a:ext cx="209" cy="21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1" name="Line 149"/>
              <p:cNvSpPr>
                <a:spLocks noChangeShapeType="1"/>
              </p:cNvSpPr>
              <p:nvPr/>
            </p:nvSpPr>
            <p:spPr bwMode="auto">
              <a:xfrm>
                <a:off x="2728" y="2081"/>
                <a:ext cx="219" cy="22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2" name="Line 150"/>
              <p:cNvSpPr>
                <a:spLocks noChangeShapeType="1"/>
              </p:cNvSpPr>
              <p:nvPr/>
            </p:nvSpPr>
            <p:spPr bwMode="auto">
              <a:xfrm>
                <a:off x="2877" y="2025"/>
                <a:ext cx="68" cy="7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3" name="Line 151"/>
              <p:cNvSpPr>
                <a:spLocks noChangeShapeType="1"/>
              </p:cNvSpPr>
              <p:nvPr/>
            </p:nvSpPr>
            <p:spPr bwMode="auto">
              <a:xfrm>
                <a:off x="2724" y="2177"/>
                <a:ext cx="216" cy="2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4" name="Line 152"/>
              <p:cNvSpPr>
                <a:spLocks noChangeShapeType="1"/>
              </p:cNvSpPr>
              <p:nvPr/>
            </p:nvSpPr>
            <p:spPr bwMode="auto">
              <a:xfrm>
                <a:off x="2344" y="2027"/>
                <a:ext cx="183" cy="18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5" name="Line 153"/>
              <p:cNvSpPr>
                <a:spLocks noChangeShapeType="1"/>
              </p:cNvSpPr>
              <p:nvPr/>
            </p:nvSpPr>
            <p:spPr bwMode="auto">
              <a:xfrm>
                <a:off x="2315" y="2197"/>
                <a:ext cx="214" cy="21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6" name="Line 154"/>
              <p:cNvSpPr>
                <a:spLocks noChangeShapeType="1"/>
              </p:cNvSpPr>
              <p:nvPr/>
            </p:nvSpPr>
            <p:spPr bwMode="auto">
              <a:xfrm>
                <a:off x="2311" y="2093"/>
                <a:ext cx="212" cy="21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7" name="Line 155"/>
              <p:cNvSpPr>
                <a:spLocks noChangeShapeType="1"/>
              </p:cNvSpPr>
              <p:nvPr/>
            </p:nvSpPr>
            <p:spPr bwMode="auto">
              <a:xfrm>
                <a:off x="2723" y="2286"/>
                <a:ext cx="141" cy="14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8" name="Line 156"/>
              <p:cNvSpPr>
                <a:spLocks noChangeShapeType="1"/>
              </p:cNvSpPr>
              <p:nvPr/>
            </p:nvSpPr>
            <p:spPr bwMode="auto">
              <a:xfrm>
                <a:off x="2312" y="2298"/>
                <a:ext cx="215" cy="21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9" name="Line 157"/>
              <p:cNvSpPr>
                <a:spLocks noChangeShapeType="1"/>
              </p:cNvSpPr>
              <p:nvPr/>
            </p:nvSpPr>
            <p:spPr bwMode="auto">
              <a:xfrm>
                <a:off x="2720" y="2668"/>
                <a:ext cx="119" cy="11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0" name="Line 158"/>
              <p:cNvSpPr>
                <a:spLocks noChangeShapeType="1"/>
              </p:cNvSpPr>
              <p:nvPr/>
            </p:nvSpPr>
            <p:spPr bwMode="auto">
              <a:xfrm>
                <a:off x="2731" y="2578"/>
                <a:ext cx="97" cy="9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1" name="Line 159"/>
              <p:cNvSpPr>
                <a:spLocks noChangeShapeType="1"/>
              </p:cNvSpPr>
              <p:nvPr/>
            </p:nvSpPr>
            <p:spPr bwMode="auto">
              <a:xfrm>
                <a:off x="2722" y="2472"/>
                <a:ext cx="113" cy="11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2" name="Line 160"/>
              <p:cNvSpPr>
                <a:spLocks noChangeShapeType="1"/>
              </p:cNvSpPr>
              <p:nvPr/>
            </p:nvSpPr>
            <p:spPr bwMode="auto">
              <a:xfrm>
                <a:off x="2720" y="2375"/>
                <a:ext cx="112" cy="11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3" name="Line 161"/>
              <p:cNvSpPr>
                <a:spLocks noChangeShapeType="1"/>
              </p:cNvSpPr>
              <p:nvPr/>
            </p:nvSpPr>
            <p:spPr bwMode="auto">
              <a:xfrm>
                <a:off x="2436" y="2522"/>
                <a:ext cx="100" cy="9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4" name="Line 162"/>
              <p:cNvSpPr>
                <a:spLocks noChangeShapeType="1"/>
              </p:cNvSpPr>
              <p:nvPr/>
            </p:nvSpPr>
            <p:spPr bwMode="auto">
              <a:xfrm>
                <a:off x="2413" y="2595"/>
                <a:ext cx="105" cy="1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5" name="Line 163"/>
              <p:cNvSpPr>
                <a:spLocks noChangeShapeType="1"/>
              </p:cNvSpPr>
              <p:nvPr/>
            </p:nvSpPr>
            <p:spPr bwMode="auto">
              <a:xfrm>
                <a:off x="2720" y="2860"/>
                <a:ext cx="29" cy="2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6" name="Line 164"/>
              <p:cNvSpPr>
                <a:spLocks noChangeShapeType="1"/>
              </p:cNvSpPr>
              <p:nvPr/>
            </p:nvSpPr>
            <p:spPr bwMode="auto">
              <a:xfrm>
                <a:off x="2409" y="2782"/>
                <a:ext cx="102" cy="1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7" name="Line 165"/>
              <p:cNvSpPr>
                <a:spLocks noChangeShapeType="1"/>
              </p:cNvSpPr>
              <p:nvPr/>
            </p:nvSpPr>
            <p:spPr bwMode="auto">
              <a:xfrm>
                <a:off x="2425" y="2703"/>
                <a:ext cx="106" cy="10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8" name="Line 166"/>
              <p:cNvSpPr>
                <a:spLocks noChangeShapeType="1"/>
              </p:cNvSpPr>
              <p:nvPr/>
            </p:nvSpPr>
            <p:spPr bwMode="auto">
              <a:xfrm>
                <a:off x="2727" y="2775"/>
                <a:ext cx="111" cy="1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7" name="Group 167"/>
            <p:cNvGrpSpPr>
              <a:grpSpLocks/>
            </p:cNvGrpSpPr>
            <p:nvPr/>
          </p:nvGrpSpPr>
          <p:grpSpPr bwMode="auto">
            <a:xfrm>
              <a:off x="1047" y="733"/>
              <a:ext cx="1803" cy="356"/>
              <a:chOff x="761" y="705"/>
              <a:chExt cx="1803" cy="356"/>
            </a:xfrm>
          </p:grpSpPr>
          <p:sp>
            <p:nvSpPr>
              <p:cNvPr id="120" name="Freeform 168" descr="轮廓式菱形"/>
              <p:cNvSpPr>
                <a:spLocks/>
              </p:cNvSpPr>
              <p:nvPr/>
            </p:nvSpPr>
            <p:spPr bwMode="auto">
              <a:xfrm>
                <a:off x="931" y="706"/>
                <a:ext cx="1450" cy="355"/>
              </a:xfrm>
              <a:custGeom>
                <a:avLst/>
                <a:gdLst/>
                <a:ahLst/>
                <a:cxnLst>
                  <a:cxn ang="0">
                    <a:pos x="1450" y="86"/>
                  </a:cxn>
                  <a:cxn ang="0">
                    <a:pos x="912" y="4"/>
                  </a:cxn>
                  <a:cxn ang="0">
                    <a:pos x="543" y="0"/>
                  </a:cxn>
                  <a:cxn ang="0">
                    <a:pos x="5" y="81"/>
                  </a:cxn>
                  <a:cxn ang="0">
                    <a:pos x="0" y="177"/>
                  </a:cxn>
                  <a:cxn ang="0">
                    <a:pos x="528" y="355"/>
                  </a:cxn>
                  <a:cxn ang="0">
                    <a:pos x="624" y="355"/>
                  </a:cxn>
                  <a:cxn ang="0">
                    <a:pos x="624" y="316"/>
                  </a:cxn>
                  <a:cxn ang="0">
                    <a:pos x="835" y="316"/>
                  </a:cxn>
                  <a:cxn ang="0">
                    <a:pos x="835" y="345"/>
                  </a:cxn>
                  <a:cxn ang="0">
                    <a:pos x="912" y="350"/>
                  </a:cxn>
                  <a:cxn ang="0">
                    <a:pos x="1450" y="177"/>
                  </a:cxn>
                  <a:cxn ang="0">
                    <a:pos x="1450" y="86"/>
                  </a:cxn>
                </a:cxnLst>
                <a:rect l="0" t="0" r="r" b="b"/>
                <a:pathLst>
                  <a:path w="1450" h="355">
                    <a:moveTo>
                      <a:pt x="1450" y="86"/>
                    </a:moveTo>
                    <a:lnTo>
                      <a:pt x="912" y="4"/>
                    </a:lnTo>
                    <a:lnTo>
                      <a:pt x="543" y="0"/>
                    </a:lnTo>
                    <a:lnTo>
                      <a:pt x="5" y="81"/>
                    </a:lnTo>
                    <a:lnTo>
                      <a:pt x="0" y="177"/>
                    </a:lnTo>
                    <a:lnTo>
                      <a:pt x="528" y="355"/>
                    </a:lnTo>
                    <a:lnTo>
                      <a:pt x="624" y="355"/>
                    </a:lnTo>
                    <a:cubicBezTo>
                      <a:pt x="624" y="342"/>
                      <a:pt x="624" y="329"/>
                      <a:pt x="624" y="316"/>
                    </a:cubicBezTo>
                    <a:lnTo>
                      <a:pt x="835" y="316"/>
                    </a:lnTo>
                    <a:lnTo>
                      <a:pt x="835" y="345"/>
                    </a:lnTo>
                    <a:lnTo>
                      <a:pt x="912" y="350"/>
                    </a:lnTo>
                    <a:lnTo>
                      <a:pt x="1450" y="177"/>
                    </a:lnTo>
                    <a:lnTo>
                      <a:pt x="1450" y="86"/>
                    </a:lnTo>
                    <a:close/>
                  </a:path>
                </a:pathLst>
              </a:custGeom>
              <a:pattFill prst="openDmnd">
                <a:fgClr>
                  <a:srgbClr val="000000"/>
                </a:fgClr>
                <a:bgClr>
                  <a:srgbClr val="FFFFFF"/>
                </a:bgClr>
              </a:patt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21" name="Group 169"/>
              <p:cNvGrpSpPr>
                <a:grpSpLocks/>
              </p:cNvGrpSpPr>
              <p:nvPr/>
            </p:nvGrpSpPr>
            <p:grpSpPr bwMode="auto">
              <a:xfrm>
                <a:off x="761" y="705"/>
                <a:ext cx="1803" cy="354"/>
                <a:chOff x="761" y="705"/>
                <a:chExt cx="1803" cy="354"/>
              </a:xfrm>
            </p:grpSpPr>
            <p:sp>
              <p:nvSpPr>
                <p:cNvPr id="130" name="Line 170"/>
                <p:cNvSpPr>
                  <a:spLocks noChangeShapeType="1"/>
                </p:cNvSpPr>
                <p:nvPr/>
              </p:nvSpPr>
              <p:spPr bwMode="auto">
                <a:xfrm>
                  <a:off x="829" y="715"/>
                  <a:ext cx="1671" cy="0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131" name="Group 171"/>
                <p:cNvGrpSpPr>
                  <a:grpSpLocks/>
                </p:cNvGrpSpPr>
                <p:nvPr/>
              </p:nvGrpSpPr>
              <p:grpSpPr bwMode="auto">
                <a:xfrm>
                  <a:off x="944" y="705"/>
                  <a:ext cx="1435" cy="354"/>
                  <a:chOff x="944" y="705"/>
                  <a:chExt cx="1435" cy="354"/>
                </a:xfrm>
              </p:grpSpPr>
              <p:sp>
                <p:nvSpPr>
                  <p:cNvPr id="136" name="Rectangle 172"/>
                  <p:cNvSpPr>
                    <a:spLocks noChangeArrowheads="1"/>
                  </p:cNvSpPr>
                  <p:nvPr/>
                </p:nvSpPr>
                <p:spPr bwMode="auto">
                  <a:xfrm>
                    <a:off x="1478" y="715"/>
                    <a:ext cx="365" cy="168"/>
                  </a:xfrm>
                  <a:prstGeom prst="rect">
                    <a:avLst/>
                  </a:prstGeom>
                  <a:solidFill>
                    <a:srgbClr val="FFFFFF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137" name="Group 173"/>
                  <p:cNvGrpSpPr>
                    <a:grpSpLocks/>
                  </p:cNvGrpSpPr>
                  <p:nvPr/>
                </p:nvGrpSpPr>
                <p:grpSpPr bwMode="auto">
                  <a:xfrm>
                    <a:off x="1665" y="922"/>
                    <a:ext cx="47" cy="108"/>
                    <a:chOff x="1806" y="924"/>
                    <a:chExt cx="49" cy="86"/>
                  </a:xfrm>
                </p:grpSpPr>
                <p:sp>
                  <p:nvSpPr>
                    <p:cNvPr id="153" name="Rectangle 17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07" y="924"/>
                      <a:ext cx="47" cy="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4" name="Line 1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1809" y="927"/>
                      <a:ext cx="44" cy="78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5" name="Line 17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806" y="924"/>
                      <a:ext cx="49" cy="8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8" name="Group 177"/>
                  <p:cNvGrpSpPr>
                    <a:grpSpLocks/>
                  </p:cNvGrpSpPr>
                  <p:nvPr/>
                </p:nvGrpSpPr>
                <p:grpSpPr bwMode="auto">
                  <a:xfrm>
                    <a:off x="1608" y="922"/>
                    <a:ext cx="47" cy="108"/>
                    <a:chOff x="1806" y="924"/>
                    <a:chExt cx="49" cy="86"/>
                  </a:xfrm>
                </p:grpSpPr>
                <p:sp>
                  <p:nvSpPr>
                    <p:cNvPr id="150" name="Rectangle 178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807" y="924"/>
                      <a:ext cx="47" cy="86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1" name="Line 179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1809" y="927"/>
                      <a:ext cx="44" cy="78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52" name="Line 18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806" y="924"/>
                      <a:ext cx="49" cy="8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139" name="Group 181"/>
                  <p:cNvGrpSpPr>
                    <a:grpSpLocks/>
                  </p:cNvGrpSpPr>
                  <p:nvPr/>
                </p:nvGrpSpPr>
                <p:grpSpPr bwMode="auto">
                  <a:xfrm>
                    <a:off x="1506" y="880"/>
                    <a:ext cx="312" cy="155"/>
                    <a:chOff x="1511" y="885"/>
                    <a:chExt cx="307" cy="155"/>
                  </a:xfrm>
                </p:grpSpPr>
                <p:sp>
                  <p:nvSpPr>
                    <p:cNvPr id="147" name="Rectangle 182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511" y="888"/>
                      <a:ext cx="307" cy="150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 w="2857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8" name="Line 18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730" y="890"/>
                      <a:ext cx="0" cy="15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149" name="Line 18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1602" y="885"/>
                      <a:ext cx="0" cy="153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140" name="Line 18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48" y="705"/>
                    <a:ext cx="530" cy="83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1" name="Line 186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944" y="779"/>
                    <a:ext cx="4" cy="113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2" name="Line 187"/>
                  <p:cNvSpPr>
                    <a:spLocks noChangeShapeType="1"/>
                  </p:cNvSpPr>
                  <p:nvPr/>
                </p:nvSpPr>
                <p:spPr bwMode="auto">
                  <a:xfrm>
                    <a:off x="946" y="884"/>
                    <a:ext cx="529" cy="175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3" name="Line 188"/>
                  <p:cNvSpPr>
                    <a:spLocks noChangeShapeType="1"/>
                  </p:cNvSpPr>
                  <p:nvPr/>
                </p:nvSpPr>
                <p:spPr bwMode="auto">
                  <a:xfrm>
                    <a:off x="1466" y="1059"/>
                    <a:ext cx="393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4" name="Line 18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855" y="884"/>
                    <a:ext cx="524" cy="173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5" name="Line 190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1843" y="705"/>
                    <a:ext cx="528" cy="85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146" name="Line 19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76" y="782"/>
                    <a:ext cx="0" cy="111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132" name="Arc 192"/>
                <p:cNvSpPr>
                  <a:spLocks/>
                </p:cNvSpPr>
                <p:nvPr/>
              </p:nvSpPr>
              <p:spPr bwMode="auto">
                <a:xfrm>
                  <a:off x="2489" y="717"/>
                  <a:ext cx="75" cy="151"/>
                </a:xfrm>
                <a:custGeom>
                  <a:avLst/>
                  <a:gdLst>
                    <a:gd name="G0" fmla="+- 4515 0 0"/>
                    <a:gd name="G1" fmla="+- 21600 0 0"/>
                    <a:gd name="G2" fmla="+- 21600 0 0"/>
                    <a:gd name="T0" fmla="*/ 4515 w 26115"/>
                    <a:gd name="T1" fmla="*/ 0 h 43200"/>
                    <a:gd name="T2" fmla="*/ 0 w 26115"/>
                    <a:gd name="T3" fmla="*/ 42723 h 43200"/>
                    <a:gd name="T4" fmla="*/ 4515 w 26115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115" h="43200" fill="none" extrusionOk="0">
                      <a:moveTo>
                        <a:pt x="4514" y="0"/>
                      </a:moveTo>
                      <a:cubicBezTo>
                        <a:pt x="16444" y="0"/>
                        <a:pt x="26115" y="9670"/>
                        <a:pt x="26115" y="21600"/>
                      </a:cubicBezTo>
                      <a:cubicBezTo>
                        <a:pt x="26115" y="33529"/>
                        <a:pt x="16444" y="43200"/>
                        <a:pt x="4515" y="43200"/>
                      </a:cubicBezTo>
                      <a:cubicBezTo>
                        <a:pt x="2997" y="43200"/>
                        <a:pt x="1484" y="43040"/>
                        <a:pt x="0" y="42722"/>
                      </a:cubicBezTo>
                    </a:path>
                    <a:path w="26115" h="43200" stroke="0" extrusionOk="0">
                      <a:moveTo>
                        <a:pt x="4514" y="0"/>
                      </a:moveTo>
                      <a:cubicBezTo>
                        <a:pt x="16444" y="0"/>
                        <a:pt x="26115" y="9670"/>
                        <a:pt x="26115" y="21600"/>
                      </a:cubicBezTo>
                      <a:cubicBezTo>
                        <a:pt x="26115" y="33529"/>
                        <a:pt x="16444" y="43200"/>
                        <a:pt x="4515" y="43200"/>
                      </a:cubicBezTo>
                      <a:cubicBezTo>
                        <a:pt x="2997" y="43200"/>
                        <a:pt x="1484" y="43040"/>
                        <a:pt x="0" y="42722"/>
                      </a:cubicBezTo>
                      <a:lnTo>
                        <a:pt x="4515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pPr algn="ctr"/>
                  <a:endParaRPr lang="zh-CN" altLang="zh-CN" b="1"/>
                </a:p>
              </p:txBody>
            </p:sp>
            <p:sp>
              <p:nvSpPr>
                <p:cNvPr id="133" name="Arc 193"/>
                <p:cNvSpPr>
                  <a:spLocks/>
                </p:cNvSpPr>
                <p:nvPr/>
              </p:nvSpPr>
              <p:spPr bwMode="auto">
                <a:xfrm flipH="1" flipV="1">
                  <a:off x="761" y="713"/>
                  <a:ext cx="75" cy="151"/>
                </a:xfrm>
                <a:custGeom>
                  <a:avLst/>
                  <a:gdLst>
                    <a:gd name="G0" fmla="+- 4515 0 0"/>
                    <a:gd name="G1" fmla="+- 21600 0 0"/>
                    <a:gd name="G2" fmla="+- 21600 0 0"/>
                    <a:gd name="T0" fmla="*/ 4515 w 26115"/>
                    <a:gd name="T1" fmla="*/ 0 h 43200"/>
                    <a:gd name="T2" fmla="*/ 0 w 26115"/>
                    <a:gd name="T3" fmla="*/ 42723 h 43200"/>
                    <a:gd name="T4" fmla="*/ 4515 w 26115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6115" h="43200" fill="none" extrusionOk="0">
                      <a:moveTo>
                        <a:pt x="4514" y="0"/>
                      </a:moveTo>
                      <a:cubicBezTo>
                        <a:pt x="16444" y="0"/>
                        <a:pt x="26115" y="9670"/>
                        <a:pt x="26115" y="21600"/>
                      </a:cubicBezTo>
                      <a:cubicBezTo>
                        <a:pt x="26115" y="33529"/>
                        <a:pt x="16444" y="43200"/>
                        <a:pt x="4515" y="43200"/>
                      </a:cubicBezTo>
                      <a:cubicBezTo>
                        <a:pt x="2997" y="43200"/>
                        <a:pt x="1484" y="43040"/>
                        <a:pt x="0" y="42722"/>
                      </a:cubicBezTo>
                    </a:path>
                    <a:path w="26115" h="43200" stroke="0" extrusionOk="0">
                      <a:moveTo>
                        <a:pt x="4514" y="0"/>
                      </a:moveTo>
                      <a:cubicBezTo>
                        <a:pt x="16444" y="0"/>
                        <a:pt x="26115" y="9670"/>
                        <a:pt x="26115" y="21600"/>
                      </a:cubicBezTo>
                      <a:cubicBezTo>
                        <a:pt x="26115" y="33529"/>
                        <a:pt x="16444" y="43200"/>
                        <a:pt x="4515" y="43200"/>
                      </a:cubicBezTo>
                      <a:cubicBezTo>
                        <a:pt x="2997" y="43200"/>
                        <a:pt x="1484" y="43040"/>
                        <a:pt x="0" y="42722"/>
                      </a:cubicBezTo>
                      <a:lnTo>
                        <a:pt x="4515" y="21600"/>
                      </a:lnTo>
                      <a:close/>
                    </a:path>
                  </a:pathLst>
                </a:cu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rot="10800000" wrap="none" anchor="ctr"/>
                <a:lstStyle/>
                <a:p>
                  <a:pPr algn="ctr"/>
                  <a:endParaRPr lang="zh-CN" altLang="zh-CN" b="1"/>
                </a:p>
              </p:txBody>
            </p:sp>
            <p:sp>
              <p:nvSpPr>
                <p:cNvPr id="134" name="Line 194"/>
                <p:cNvSpPr>
                  <a:spLocks noChangeShapeType="1"/>
                </p:cNvSpPr>
                <p:nvPr/>
              </p:nvSpPr>
              <p:spPr bwMode="auto">
                <a:xfrm flipV="1">
                  <a:off x="811" y="850"/>
                  <a:ext cx="139" cy="14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5" name="Line 195"/>
                <p:cNvSpPr>
                  <a:spLocks noChangeShapeType="1"/>
                </p:cNvSpPr>
                <p:nvPr/>
              </p:nvSpPr>
              <p:spPr bwMode="auto">
                <a:xfrm flipH="1" flipV="1">
                  <a:off x="2376" y="850"/>
                  <a:ext cx="115" cy="19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22" name="Line 196"/>
              <p:cNvSpPr>
                <a:spLocks noChangeShapeType="1"/>
              </p:cNvSpPr>
              <p:nvPr/>
            </p:nvSpPr>
            <p:spPr bwMode="auto">
              <a:xfrm>
                <a:off x="1757" y="883"/>
                <a:ext cx="62" cy="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" name="Line 197"/>
              <p:cNvSpPr>
                <a:spLocks noChangeShapeType="1"/>
              </p:cNvSpPr>
              <p:nvPr/>
            </p:nvSpPr>
            <p:spPr bwMode="auto">
              <a:xfrm>
                <a:off x="1723" y="922"/>
                <a:ext cx="86" cy="8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4" name="Line 198"/>
              <p:cNvSpPr>
                <a:spLocks noChangeShapeType="1"/>
              </p:cNvSpPr>
              <p:nvPr/>
            </p:nvSpPr>
            <p:spPr bwMode="auto">
              <a:xfrm>
                <a:off x="1723" y="989"/>
                <a:ext cx="38" cy="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5" name="Line 199"/>
              <p:cNvSpPr>
                <a:spLocks noChangeShapeType="1"/>
              </p:cNvSpPr>
              <p:nvPr/>
            </p:nvSpPr>
            <p:spPr bwMode="auto">
              <a:xfrm>
                <a:off x="1536" y="883"/>
                <a:ext cx="58" cy="5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6" name="Line 200"/>
              <p:cNvSpPr>
                <a:spLocks noChangeShapeType="1"/>
              </p:cNvSpPr>
              <p:nvPr/>
            </p:nvSpPr>
            <p:spPr bwMode="auto">
              <a:xfrm>
                <a:off x="1502" y="917"/>
                <a:ext cx="86" cy="8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7" name="Line 201"/>
              <p:cNvSpPr>
                <a:spLocks noChangeShapeType="1"/>
              </p:cNvSpPr>
              <p:nvPr/>
            </p:nvSpPr>
            <p:spPr bwMode="auto">
              <a:xfrm>
                <a:off x="1503" y="979"/>
                <a:ext cx="43" cy="4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8" name="Line 202"/>
              <p:cNvSpPr>
                <a:spLocks noChangeShapeType="1"/>
              </p:cNvSpPr>
              <p:nvPr/>
            </p:nvSpPr>
            <p:spPr bwMode="auto">
              <a:xfrm>
                <a:off x="1555" y="1022"/>
                <a:ext cx="0" cy="3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9" name="Line 203"/>
              <p:cNvSpPr>
                <a:spLocks noChangeShapeType="1"/>
              </p:cNvSpPr>
              <p:nvPr/>
            </p:nvSpPr>
            <p:spPr bwMode="auto">
              <a:xfrm>
                <a:off x="1772" y="1022"/>
                <a:ext cx="0" cy="39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8" name="Group 204"/>
            <p:cNvGrpSpPr>
              <a:grpSpLocks/>
            </p:cNvGrpSpPr>
            <p:nvPr/>
          </p:nvGrpSpPr>
          <p:grpSpPr bwMode="auto">
            <a:xfrm>
              <a:off x="2488" y="3034"/>
              <a:ext cx="970" cy="638"/>
              <a:chOff x="3261" y="3058"/>
              <a:chExt cx="970" cy="638"/>
            </a:xfrm>
          </p:grpSpPr>
          <p:grpSp>
            <p:nvGrpSpPr>
              <p:cNvPr id="88" name="Group 205"/>
              <p:cNvGrpSpPr>
                <a:grpSpLocks/>
              </p:cNvGrpSpPr>
              <p:nvPr/>
            </p:nvGrpSpPr>
            <p:grpSpPr bwMode="auto">
              <a:xfrm>
                <a:off x="3261" y="3061"/>
                <a:ext cx="970" cy="633"/>
                <a:chOff x="2664" y="1685"/>
                <a:chExt cx="970" cy="633"/>
              </a:xfrm>
            </p:grpSpPr>
            <p:sp>
              <p:nvSpPr>
                <p:cNvPr id="95" name="Line 206"/>
                <p:cNvSpPr>
                  <a:spLocks noChangeShapeType="1"/>
                </p:cNvSpPr>
                <p:nvPr/>
              </p:nvSpPr>
              <p:spPr bwMode="auto">
                <a:xfrm>
                  <a:off x="2707" y="1766"/>
                  <a:ext cx="19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Line 207"/>
                <p:cNvSpPr>
                  <a:spLocks noChangeShapeType="1"/>
                </p:cNvSpPr>
                <p:nvPr/>
              </p:nvSpPr>
              <p:spPr bwMode="auto">
                <a:xfrm>
                  <a:off x="2902" y="1769"/>
                  <a:ext cx="0" cy="4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7" name="Line 208"/>
                <p:cNvSpPr>
                  <a:spLocks noChangeShapeType="1"/>
                </p:cNvSpPr>
                <p:nvPr/>
              </p:nvSpPr>
              <p:spPr bwMode="auto">
                <a:xfrm>
                  <a:off x="2902" y="1812"/>
                  <a:ext cx="5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8" name="Line 209"/>
                <p:cNvSpPr>
                  <a:spLocks noChangeShapeType="1"/>
                </p:cNvSpPr>
                <p:nvPr/>
              </p:nvSpPr>
              <p:spPr bwMode="auto">
                <a:xfrm flipV="1">
                  <a:off x="2952" y="1685"/>
                  <a:ext cx="0" cy="12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Line 210"/>
                <p:cNvSpPr>
                  <a:spLocks noChangeShapeType="1"/>
                </p:cNvSpPr>
                <p:nvPr/>
              </p:nvSpPr>
              <p:spPr bwMode="auto">
                <a:xfrm>
                  <a:off x="2957" y="1685"/>
                  <a:ext cx="25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Line 211"/>
                <p:cNvSpPr>
                  <a:spLocks noChangeShapeType="1"/>
                </p:cNvSpPr>
                <p:nvPr/>
              </p:nvSpPr>
              <p:spPr bwMode="auto">
                <a:xfrm>
                  <a:off x="3214" y="1685"/>
                  <a:ext cx="0" cy="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1" name="Line 212"/>
                <p:cNvSpPr>
                  <a:spLocks noChangeShapeType="1"/>
                </p:cNvSpPr>
                <p:nvPr/>
              </p:nvSpPr>
              <p:spPr bwMode="auto">
                <a:xfrm>
                  <a:off x="3214" y="1771"/>
                  <a:ext cx="5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2" name="Line 213"/>
                <p:cNvSpPr>
                  <a:spLocks noChangeShapeType="1"/>
                </p:cNvSpPr>
                <p:nvPr/>
              </p:nvSpPr>
              <p:spPr bwMode="auto">
                <a:xfrm flipV="1">
                  <a:off x="3269" y="1730"/>
                  <a:ext cx="0" cy="3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3" name="Line 214"/>
                <p:cNvSpPr>
                  <a:spLocks noChangeShapeType="1"/>
                </p:cNvSpPr>
                <p:nvPr/>
              </p:nvSpPr>
              <p:spPr bwMode="auto">
                <a:xfrm>
                  <a:off x="3269" y="1730"/>
                  <a:ext cx="22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Line 215"/>
                <p:cNvSpPr>
                  <a:spLocks noChangeShapeType="1"/>
                </p:cNvSpPr>
                <p:nvPr/>
              </p:nvSpPr>
              <p:spPr bwMode="auto">
                <a:xfrm>
                  <a:off x="3490" y="1730"/>
                  <a:ext cx="96" cy="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Line 216"/>
                <p:cNvSpPr>
                  <a:spLocks noChangeShapeType="1"/>
                </p:cNvSpPr>
                <p:nvPr/>
              </p:nvSpPr>
              <p:spPr bwMode="auto">
                <a:xfrm>
                  <a:off x="3586" y="1812"/>
                  <a:ext cx="0" cy="3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6" name="Line 217"/>
                <p:cNvSpPr>
                  <a:spLocks noChangeShapeType="1"/>
                </p:cNvSpPr>
                <p:nvPr/>
              </p:nvSpPr>
              <p:spPr bwMode="auto">
                <a:xfrm flipH="1">
                  <a:off x="3492" y="2198"/>
                  <a:ext cx="96" cy="7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7" name="Line 218"/>
                <p:cNvSpPr>
                  <a:spLocks noChangeShapeType="1"/>
                </p:cNvSpPr>
                <p:nvPr/>
              </p:nvSpPr>
              <p:spPr bwMode="auto">
                <a:xfrm flipH="1">
                  <a:off x="3269" y="2275"/>
                  <a:ext cx="22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8" name="Line 219"/>
                <p:cNvSpPr>
                  <a:spLocks noChangeShapeType="1"/>
                </p:cNvSpPr>
                <p:nvPr/>
              </p:nvSpPr>
              <p:spPr bwMode="auto">
                <a:xfrm flipV="1">
                  <a:off x="3269" y="2232"/>
                  <a:ext cx="0" cy="3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9" name="Line 220"/>
                <p:cNvSpPr>
                  <a:spLocks noChangeShapeType="1"/>
                </p:cNvSpPr>
                <p:nvPr/>
              </p:nvSpPr>
              <p:spPr bwMode="auto">
                <a:xfrm flipH="1">
                  <a:off x="3209" y="2232"/>
                  <a:ext cx="5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0" name="Line 221"/>
                <p:cNvSpPr>
                  <a:spLocks noChangeShapeType="1"/>
                </p:cNvSpPr>
                <p:nvPr/>
              </p:nvSpPr>
              <p:spPr bwMode="auto">
                <a:xfrm>
                  <a:off x="3209" y="2234"/>
                  <a:ext cx="0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1" name="Line 222"/>
                <p:cNvSpPr>
                  <a:spLocks noChangeShapeType="1"/>
                </p:cNvSpPr>
                <p:nvPr/>
              </p:nvSpPr>
              <p:spPr bwMode="auto">
                <a:xfrm flipH="1">
                  <a:off x="2952" y="2318"/>
                  <a:ext cx="25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2" name="Line 223"/>
                <p:cNvSpPr>
                  <a:spLocks noChangeShapeType="1"/>
                </p:cNvSpPr>
                <p:nvPr/>
              </p:nvSpPr>
              <p:spPr bwMode="auto">
                <a:xfrm flipV="1">
                  <a:off x="2952" y="2196"/>
                  <a:ext cx="0" cy="12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3" name="Line 224"/>
                <p:cNvSpPr>
                  <a:spLocks noChangeShapeType="1"/>
                </p:cNvSpPr>
                <p:nvPr/>
              </p:nvSpPr>
              <p:spPr bwMode="auto">
                <a:xfrm flipH="1">
                  <a:off x="2904" y="2196"/>
                  <a:ext cx="5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4" name="Line 225"/>
                <p:cNvSpPr>
                  <a:spLocks noChangeShapeType="1"/>
                </p:cNvSpPr>
                <p:nvPr/>
              </p:nvSpPr>
              <p:spPr bwMode="auto">
                <a:xfrm>
                  <a:off x="2904" y="2194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5" name="Line 226"/>
                <p:cNvSpPr>
                  <a:spLocks noChangeShapeType="1"/>
                </p:cNvSpPr>
                <p:nvPr/>
              </p:nvSpPr>
              <p:spPr bwMode="auto">
                <a:xfrm flipH="1">
                  <a:off x="2705" y="2239"/>
                  <a:ext cx="1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6" name="Line 227"/>
                <p:cNvSpPr>
                  <a:spLocks noChangeShapeType="1"/>
                </p:cNvSpPr>
                <p:nvPr/>
              </p:nvSpPr>
              <p:spPr bwMode="auto">
                <a:xfrm flipV="1">
                  <a:off x="2705" y="1769"/>
                  <a:ext cx="0" cy="47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7" name="Line 228"/>
                <p:cNvSpPr>
                  <a:spLocks noChangeShapeType="1"/>
                </p:cNvSpPr>
                <p:nvPr/>
              </p:nvSpPr>
              <p:spPr bwMode="auto">
                <a:xfrm>
                  <a:off x="2710" y="1922"/>
                  <a:ext cx="87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8" name="Line 229"/>
                <p:cNvSpPr>
                  <a:spLocks noChangeShapeType="1"/>
                </p:cNvSpPr>
                <p:nvPr/>
              </p:nvSpPr>
              <p:spPr bwMode="auto">
                <a:xfrm>
                  <a:off x="2703" y="2081"/>
                  <a:ext cx="883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9" name="Line 230"/>
                <p:cNvSpPr>
                  <a:spLocks noChangeShapeType="1"/>
                </p:cNvSpPr>
                <p:nvPr/>
              </p:nvSpPr>
              <p:spPr bwMode="auto">
                <a:xfrm>
                  <a:off x="2664" y="2002"/>
                  <a:ext cx="9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9" name="Line 231"/>
              <p:cNvSpPr>
                <a:spLocks noChangeShapeType="1"/>
              </p:cNvSpPr>
              <p:nvPr/>
            </p:nvSpPr>
            <p:spPr bwMode="auto">
              <a:xfrm flipH="1">
                <a:off x="3516" y="3058"/>
                <a:ext cx="3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0" name="Line 232"/>
              <p:cNvSpPr>
                <a:spLocks noChangeShapeType="1"/>
              </p:cNvSpPr>
              <p:nvPr/>
            </p:nvSpPr>
            <p:spPr bwMode="auto">
              <a:xfrm>
                <a:off x="3516" y="3060"/>
                <a:ext cx="0" cy="13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" name="Line 233"/>
              <p:cNvSpPr>
                <a:spLocks noChangeShapeType="1"/>
              </p:cNvSpPr>
              <p:nvPr/>
            </p:nvSpPr>
            <p:spPr bwMode="auto">
              <a:xfrm>
                <a:off x="3517" y="3571"/>
                <a:ext cx="0" cy="12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" name="Line 234"/>
              <p:cNvSpPr>
                <a:spLocks noChangeShapeType="1"/>
              </p:cNvSpPr>
              <p:nvPr/>
            </p:nvSpPr>
            <p:spPr bwMode="auto">
              <a:xfrm>
                <a:off x="3515" y="3696"/>
                <a:ext cx="4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3" name="Line 235"/>
              <p:cNvSpPr>
                <a:spLocks noChangeShapeType="1"/>
              </p:cNvSpPr>
              <p:nvPr/>
            </p:nvSpPr>
            <p:spPr bwMode="auto">
              <a:xfrm>
                <a:off x="3513" y="3631"/>
                <a:ext cx="4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4" name="Line 236"/>
              <p:cNvSpPr>
                <a:spLocks noChangeShapeType="1"/>
              </p:cNvSpPr>
              <p:nvPr/>
            </p:nvSpPr>
            <p:spPr bwMode="auto">
              <a:xfrm>
                <a:off x="3518" y="3130"/>
                <a:ext cx="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9" name="Group 237"/>
            <p:cNvGrpSpPr>
              <a:grpSpLocks/>
            </p:cNvGrpSpPr>
            <p:nvPr/>
          </p:nvGrpSpPr>
          <p:grpSpPr bwMode="auto">
            <a:xfrm flipH="1">
              <a:off x="449" y="3033"/>
              <a:ext cx="970" cy="638"/>
              <a:chOff x="3261" y="3058"/>
              <a:chExt cx="970" cy="638"/>
            </a:xfrm>
          </p:grpSpPr>
          <p:grpSp>
            <p:nvGrpSpPr>
              <p:cNvPr id="56" name="Group 238"/>
              <p:cNvGrpSpPr>
                <a:grpSpLocks/>
              </p:cNvGrpSpPr>
              <p:nvPr/>
            </p:nvGrpSpPr>
            <p:grpSpPr bwMode="auto">
              <a:xfrm>
                <a:off x="3261" y="3061"/>
                <a:ext cx="970" cy="633"/>
                <a:chOff x="2664" y="1685"/>
                <a:chExt cx="970" cy="633"/>
              </a:xfrm>
            </p:grpSpPr>
            <p:sp>
              <p:nvSpPr>
                <p:cNvPr id="63" name="Line 239"/>
                <p:cNvSpPr>
                  <a:spLocks noChangeShapeType="1"/>
                </p:cNvSpPr>
                <p:nvPr/>
              </p:nvSpPr>
              <p:spPr bwMode="auto">
                <a:xfrm>
                  <a:off x="2707" y="1766"/>
                  <a:ext cx="19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Line 240"/>
                <p:cNvSpPr>
                  <a:spLocks noChangeShapeType="1"/>
                </p:cNvSpPr>
                <p:nvPr/>
              </p:nvSpPr>
              <p:spPr bwMode="auto">
                <a:xfrm>
                  <a:off x="2902" y="1769"/>
                  <a:ext cx="0" cy="4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Line 241"/>
                <p:cNvSpPr>
                  <a:spLocks noChangeShapeType="1"/>
                </p:cNvSpPr>
                <p:nvPr/>
              </p:nvSpPr>
              <p:spPr bwMode="auto">
                <a:xfrm>
                  <a:off x="2902" y="1812"/>
                  <a:ext cx="5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Line 242"/>
                <p:cNvSpPr>
                  <a:spLocks noChangeShapeType="1"/>
                </p:cNvSpPr>
                <p:nvPr/>
              </p:nvSpPr>
              <p:spPr bwMode="auto">
                <a:xfrm flipV="1">
                  <a:off x="2952" y="1685"/>
                  <a:ext cx="0" cy="12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Line 243"/>
                <p:cNvSpPr>
                  <a:spLocks noChangeShapeType="1"/>
                </p:cNvSpPr>
                <p:nvPr/>
              </p:nvSpPr>
              <p:spPr bwMode="auto">
                <a:xfrm>
                  <a:off x="2957" y="1685"/>
                  <a:ext cx="25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Line 244"/>
                <p:cNvSpPr>
                  <a:spLocks noChangeShapeType="1"/>
                </p:cNvSpPr>
                <p:nvPr/>
              </p:nvSpPr>
              <p:spPr bwMode="auto">
                <a:xfrm>
                  <a:off x="3214" y="1685"/>
                  <a:ext cx="0" cy="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Line 245"/>
                <p:cNvSpPr>
                  <a:spLocks noChangeShapeType="1"/>
                </p:cNvSpPr>
                <p:nvPr/>
              </p:nvSpPr>
              <p:spPr bwMode="auto">
                <a:xfrm>
                  <a:off x="3214" y="1771"/>
                  <a:ext cx="5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Line 246"/>
                <p:cNvSpPr>
                  <a:spLocks noChangeShapeType="1"/>
                </p:cNvSpPr>
                <p:nvPr/>
              </p:nvSpPr>
              <p:spPr bwMode="auto">
                <a:xfrm flipV="1">
                  <a:off x="3269" y="1730"/>
                  <a:ext cx="0" cy="3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Line 247"/>
                <p:cNvSpPr>
                  <a:spLocks noChangeShapeType="1"/>
                </p:cNvSpPr>
                <p:nvPr/>
              </p:nvSpPr>
              <p:spPr bwMode="auto">
                <a:xfrm>
                  <a:off x="3269" y="1730"/>
                  <a:ext cx="22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Line 248"/>
                <p:cNvSpPr>
                  <a:spLocks noChangeShapeType="1"/>
                </p:cNvSpPr>
                <p:nvPr/>
              </p:nvSpPr>
              <p:spPr bwMode="auto">
                <a:xfrm>
                  <a:off x="3490" y="1730"/>
                  <a:ext cx="96" cy="8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Line 249"/>
                <p:cNvSpPr>
                  <a:spLocks noChangeShapeType="1"/>
                </p:cNvSpPr>
                <p:nvPr/>
              </p:nvSpPr>
              <p:spPr bwMode="auto">
                <a:xfrm>
                  <a:off x="3586" y="1812"/>
                  <a:ext cx="0" cy="3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Line 250"/>
                <p:cNvSpPr>
                  <a:spLocks noChangeShapeType="1"/>
                </p:cNvSpPr>
                <p:nvPr/>
              </p:nvSpPr>
              <p:spPr bwMode="auto">
                <a:xfrm flipH="1">
                  <a:off x="3492" y="2198"/>
                  <a:ext cx="96" cy="7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Line 251"/>
                <p:cNvSpPr>
                  <a:spLocks noChangeShapeType="1"/>
                </p:cNvSpPr>
                <p:nvPr/>
              </p:nvSpPr>
              <p:spPr bwMode="auto">
                <a:xfrm flipH="1">
                  <a:off x="3269" y="2275"/>
                  <a:ext cx="22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Line 252"/>
                <p:cNvSpPr>
                  <a:spLocks noChangeShapeType="1"/>
                </p:cNvSpPr>
                <p:nvPr/>
              </p:nvSpPr>
              <p:spPr bwMode="auto">
                <a:xfrm flipV="1">
                  <a:off x="3269" y="2232"/>
                  <a:ext cx="0" cy="3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Line 253"/>
                <p:cNvSpPr>
                  <a:spLocks noChangeShapeType="1"/>
                </p:cNvSpPr>
                <p:nvPr/>
              </p:nvSpPr>
              <p:spPr bwMode="auto">
                <a:xfrm flipH="1">
                  <a:off x="3209" y="2232"/>
                  <a:ext cx="5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Line 254"/>
                <p:cNvSpPr>
                  <a:spLocks noChangeShapeType="1"/>
                </p:cNvSpPr>
                <p:nvPr/>
              </p:nvSpPr>
              <p:spPr bwMode="auto">
                <a:xfrm>
                  <a:off x="3209" y="2234"/>
                  <a:ext cx="0" cy="8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Line 255"/>
                <p:cNvSpPr>
                  <a:spLocks noChangeShapeType="1"/>
                </p:cNvSpPr>
                <p:nvPr/>
              </p:nvSpPr>
              <p:spPr bwMode="auto">
                <a:xfrm flipH="1">
                  <a:off x="2952" y="2318"/>
                  <a:ext cx="25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Line 256"/>
                <p:cNvSpPr>
                  <a:spLocks noChangeShapeType="1"/>
                </p:cNvSpPr>
                <p:nvPr/>
              </p:nvSpPr>
              <p:spPr bwMode="auto">
                <a:xfrm flipV="1">
                  <a:off x="2952" y="2196"/>
                  <a:ext cx="0" cy="12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Line 257"/>
                <p:cNvSpPr>
                  <a:spLocks noChangeShapeType="1"/>
                </p:cNvSpPr>
                <p:nvPr/>
              </p:nvSpPr>
              <p:spPr bwMode="auto">
                <a:xfrm flipH="1">
                  <a:off x="2904" y="2196"/>
                  <a:ext cx="5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2" name="Line 258"/>
                <p:cNvSpPr>
                  <a:spLocks noChangeShapeType="1"/>
                </p:cNvSpPr>
                <p:nvPr/>
              </p:nvSpPr>
              <p:spPr bwMode="auto">
                <a:xfrm>
                  <a:off x="2904" y="2194"/>
                  <a:ext cx="0" cy="4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Line 259"/>
                <p:cNvSpPr>
                  <a:spLocks noChangeShapeType="1"/>
                </p:cNvSpPr>
                <p:nvPr/>
              </p:nvSpPr>
              <p:spPr bwMode="auto">
                <a:xfrm flipH="1">
                  <a:off x="2705" y="2239"/>
                  <a:ext cx="19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Line 260"/>
                <p:cNvSpPr>
                  <a:spLocks noChangeShapeType="1"/>
                </p:cNvSpPr>
                <p:nvPr/>
              </p:nvSpPr>
              <p:spPr bwMode="auto">
                <a:xfrm flipV="1">
                  <a:off x="2705" y="1769"/>
                  <a:ext cx="0" cy="47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Line 261"/>
                <p:cNvSpPr>
                  <a:spLocks noChangeShapeType="1"/>
                </p:cNvSpPr>
                <p:nvPr/>
              </p:nvSpPr>
              <p:spPr bwMode="auto">
                <a:xfrm>
                  <a:off x="2710" y="1922"/>
                  <a:ext cx="87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Line 262"/>
                <p:cNvSpPr>
                  <a:spLocks noChangeShapeType="1"/>
                </p:cNvSpPr>
                <p:nvPr/>
              </p:nvSpPr>
              <p:spPr bwMode="auto">
                <a:xfrm>
                  <a:off x="2703" y="2081"/>
                  <a:ext cx="883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Line 263"/>
                <p:cNvSpPr>
                  <a:spLocks noChangeShapeType="1"/>
                </p:cNvSpPr>
                <p:nvPr/>
              </p:nvSpPr>
              <p:spPr bwMode="auto">
                <a:xfrm>
                  <a:off x="2664" y="2002"/>
                  <a:ext cx="970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Dot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7" name="Line 264"/>
              <p:cNvSpPr>
                <a:spLocks noChangeShapeType="1"/>
              </p:cNvSpPr>
              <p:nvPr/>
            </p:nvSpPr>
            <p:spPr bwMode="auto">
              <a:xfrm flipH="1">
                <a:off x="3516" y="3058"/>
                <a:ext cx="3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" name="Line 265"/>
              <p:cNvSpPr>
                <a:spLocks noChangeShapeType="1"/>
              </p:cNvSpPr>
              <p:nvPr/>
            </p:nvSpPr>
            <p:spPr bwMode="auto">
              <a:xfrm>
                <a:off x="3516" y="3060"/>
                <a:ext cx="0" cy="13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" name="Line 266"/>
              <p:cNvSpPr>
                <a:spLocks noChangeShapeType="1"/>
              </p:cNvSpPr>
              <p:nvPr/>
            </p:nvSpPr>
            <p:spPr bwMode="auto">
              <a:xfrm>
                <a:off x="3517" y="3571"/>
                <a:ext cx="0" cy="12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" name="Line 267"/>
              <p:cNvSpPr>
                <a:spLocks noChangeShapeType="1"/>
              </p:cNvSpPr>
              <p:nvPr/>
            </p:nvSpPr>
            <p:spPr bwMode="auto">
              <a:xfrm>
                <a:off x="3515" y="3696"/>
                <a:ext cx="4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" name="Line 268"/>
              <p:cNvSpPr>
                <a:spLocks noChangeShapeType="1"/>
              </p:cNvSpPr>
              <p:nvPr/>
            </p:nvSpPr>
            <p:spPr bwMode="auto">
              <a:xfrm>
                <a:off x="3513" y="3631"/>
                <a:ext cx="41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2" name="Line 269"/>
              <p:cNvSpPr>
                <a:spLocks noChangeShapeType="1"/>
              </p:cNvSpPr>
              <p:nvPr/>
            </p:nvSpPr>
            <p:spPr bwMode="auto">
              <a:xfrm>
                <a:off x="3518" y="3130"/>
                <a:ext cx="3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0" name="Line 270"/>
            <p:cNvSpPr>
              <a:spLocks noChangeShapeType="1"/>
            </p:cNvSpPr>
            <p:nvPr/>
          </p:nvSpPr>
          <p:spPr bwMode="auto">
            <a:xfrm flipH="1">
              <a:off x="339" y="3353"/>
              <a:ext cx="2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Oval 271"/>
            <p:cNvSpPr>
              <a:spLocks noChangeArrowheads="1"/>
            </p:cNvSpPr>
            <p:nvPr/>
          </p:nvSpPr>
          <p:spPr bwMode="auto">
            <a:xfrm>
              <a:off x="2006" y="1881"/>
              <a:ext cx="58" cy="58"/>
            </a:xfrm>
            <a:prstGeom prst="ellipse">
              <a:avLst/>
            </a:prstGeom>
            <a:solidFill>
              <a:srgbClr val="0000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Oval 272"/>
            <p:cNvSpPr>
              <a:spLocks noChangeArrowheads="1"/>
            </p:cNvSpPr>
            <p:nvPr/>
          </p:nvSpPr>
          <p:spPr bwMode="auto">
            <a:xfrm>
              <a:off x="1930" y="2313"/>
              <a:ext cx="58" cy="58"/>
            </a:xfrm>
            <a:prstGeom prst="ellipse">
              <a:avLst/>
            </a:prstGeom>
            <a:solidFill>
              <a:srgbClr val="000099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3" name="Group 273"/>
            <p:cNvGrpSpPr>
              <a:grpSpLocks/>
            </p:cNvGrpSpPr>
            <p:nvPr/>
          </p:nvGrpSpPr>
          <p:grpSpPr bwMode="auto">
            <a:xfrm>
              <a:off x="1776" y="1326"/>
              <a:ext cx="345" cy="514"/>
              <a:chOff x="2558" y="1407"/>
              <a:chExt cx="345" cy="514"/>
            </a:xfrm>
          </p:grpSpPr>
          <p:sp>
            <p:nvSpPr>
              <p:cNvPr id="40" name="Rectangle 274"/>
              <p:cNvSpPr>
                <a:spLocks noChangeArrowheads="1"/>
              </p:cNvSpPr>
              <p:nvPr/>
            </p:nvSpPr>
            <p:spPr bwMode="auto">
              <a:xfrm>
                <a:off x="2561" y="1464"/>
                <a:ext cx="327" cy="71"/>
              </a:xfrm>
              <a:prstGeom prst="rect">
                <a:avLst/>
              </a:prstGeom>
              <a:solidFill>
                <a:srgbClr val="FFCCCC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" name="Rectangle 275"/>
              <p:cNvSpPr>
                <a:spLocks noChangeArrowheads="1"/>
              </p:cNvSpPr>
              <p:nvPr/>
            </p:nvSpPr>
            <p:spPr bwMode="auto">
              <a:xfrm>
                <a:off x="2606" y="1538"/>
                <a:ext cx="249" cy="316"/>
              </a:xfrm>
              <a:prstGeom prst="rect">
                <a:avLst/>
              </a:prstGeom>
              <a:solidFill>
                <a:srgbClr val="FFCCCC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" name="AutoShape 276"/>
              <p:cNvSpPr>
                <a:spLocks noChangeArrowheads="1"/>
              </p:cNvSpPr>
              <p:nvPr/>
            </p:nvSpPr>
            <p:spPr bwMode="auto">
              <a:xfrm flipV="1">
                <a:off x="2605" y="1797"/>
                <a:ext cx="247" cy="57"/>
              </a:xfrm>
              <a:custGeom>
                <a:avLst/>
                <a:gdLst>
                  <a:gd name="G0" fmla="+- 2798 0 0"/>
                  <a:gd name="G1" fmla="+- 21600 0 2798"/>
                  <a:gd name="G2" fmla="*/ 2798 1 2"/>
                  <a:gd name="G3" fmla="+- 21600 0 G2"/>
                  <a:gd name="G4" fmla="+/ 2798 21600 2"/>
                  <a:gd name="G5" fmla="+/ G1 0 2"/>
                  <a:gd name="G6" fmla="*/ 21600 21600 2798"/>
                  <a:gd name="G7" fmla="*/ G6 1 2"/>
                  <a:gd name="G8" fmla="+- 21600 0 G7"/>
                  <a:gd name="G9" fmla="*/ 21600 1 2"/>
                  <a:gd name="G10" fmla="+- 2798 0 G9"/>
                  <a:gd name="G11" fmla="?: G10 G8 0"/>
                  <a:gd name="G12" fmla="?: G10 G7 21600"/>
                  <a:gd name="T0" fmla="*/ 20201 w 21600"/>
                  <a:gd name="T1" fmla="*/ 10800 h 21600"/>
                  <a:gd name="T2" fmla="*/ 10800 w 21600"/>
                  <a:gd name="T3" fmla="*/ 21600 h 21600"/>
                  <a:gd name="T4" fmla="*/ 1399 w 21600"/>
                  <a:gd name="T5" fmla="*/ 10800 h 21600"/>
                  <a:gd name="T6" fmla="*/ 10800 w 21600"/>
                  <a:gd name="T7" fmla="*/ 0 h 21600"/>
                  <a:gd name="T8" fmla="*/ 3199 w 21600"/>
                  <a:gd name="T9" fmla="*/ 3199 h 21600"/>
                  <a:gd name="T10" fmla="*/ 18401 w 21600"/>
                  <a:gd name="T11" fmla="*/ 18401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T8" t="T9" r="T10" b="T11"/>
                <a:pathLst>
                  <a:path w="21600" h="21600">
                    <a:moveTo>
                      <a:pt x="0" y="0"/>
                    </a:moveTo>
                    <a:lnTo>
                      <a:pt x="2798" y="21600"/>
                    </a:lnTo>
                    <a:lnTo>
                      <a:pt x="18802" y="21600"/>
                    </a:lnTo>
                    <a:lnTo>
                      <a:pt x="21600" y="0"/>
                    </a:lnTo>
                    <a:close/>
                  </a:path>
                </a:pathLst>
              </a:custGeom>
              <a:solidFill>
                <a:srgbClr val="FFCCCC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" name="Line 277"/>
              <p:cNvSpPr>
                <a:spLocks noChangeShapeType="1"/>
              </p:cNvSpPr>
              <p:nvPr/>
            </p:nvSpPr>
            <p:spPr bwMode="auto">
              <a:xfrm>
                <a:off x="2731" y="1407"/>
                <a:ext cx="0" cy="51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4" name="Line 278"/>
              <p:cNvSpPr>
                <a:spLocks noChangeShapeType="1"/>
              </p:cNvSpPr>
              <p:nvPr/>
            </p:nvSpPr>
            <p:spPr bwMode="auto">
              <a:xfrm>
                <a:off x="2615" y="1532"/>
                <a:ext cx="231" cy="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" name="Line 279"/>
              <p:cNvSpPr>
                <a:spLocks noChangeShapeType="1"/>
              </p:cNvSpPr>
              <p:nvPr/>
            </p:nvSpPr>
            <p:spPr bwMode="auto">
              <a:xfrm flipV="1">
                <a:off x="2640" y="1460"/>
                <a:ext cx="0" cy="34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" name="Line 280"/>
              <p:cNvSpPr>
                <a:spLocks noChangeShapeType="1"/>
              </p:cNvSpPr>
              <p:nvPr/>
            </p:nvSpPr>
            <p:spPr bwMode="auto">
              <a:xfrm flipV="1">
                <a:off x="2822" y="1465"/>
                <a:ext cx="0" cy="32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" name="Line 281"/>
              <p:cNvSpPr>
                <a:spLocks noChangeShapeType="1"/>
              </p:cNvSpPr>
              <p:nvPr/>
            </p:nvSpPr>
            <p:spPr bwMode="auto">
              <a:xfrm flipV="1">
                <a:off x="2558" y="1470"/>
                <a:ext cx="62" cy="6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" name="Line 282"/>
              <p:cNvSpPr>
                <a:spLocks noChangeShapeType="1"/>
              </p:cNvSpPr>
              <p:nvPr/>
            </p:nvSpPr>
            <p:spPr bwMode="auto">
              <a:xfrm flipV="1">
                <a:off x="2601" y="1540"/>
                <a:ext cx="33" cy="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" name="Line 283"/>
              <p:cNvSpPr>
                <a:spLocks noChangeShapeType="1"/>
              </p:cNvSpPr>
              <p:nvPr/>
            </p:nvSpPr>
            <p:spPr bwMode="auto">
              <a:xfrm flipV="1">
                <a:off x="2606" y="1605"/>
                <a:ext cx="36" cy="4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0" name="Line 284"/>
              <p:cNvSpPr>
                <a:spLocks noChangeShapeType="1"/>
              </p:cNvSpPr>
              <p:nvPr/>
            </p:nvSpPr>
            <p:spPr bwMode="auto">
              <a:xfrm flipV="1">
                <a:off x="2606" y="1682"/>
                <a:ext cx="33" cy="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" name="Line 285"/>
              <p:cNvSpPr>
                <a:spLocks noChangeShapeType="1"/>
              </p:cNvSpPr>
              <p:nvPr/>
            </p:nvSpPr>
            <p:spPr bwMode="auto">
              <a:xfrm flipV="1">
                <a:off x="2822" y="1461"/>
                <a:ext cx="81" cy="8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2" name="Line 286"/>
              <p:cNvSpPr>
                <a:spLocks noChangeShapeType="1"/>
              </p:cNvSpPr>
              <p:nvPr/>
            </p:nvSpPr>
            <p:spPr bwMode="auto">
              <a:xfrm flipV="1">
                <a:off x="2819" y="1588"/>
                <a:ext cx="38" cy="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" name="Line 287"/>
              <p:cNvSpPr>
                <a:spLocks noChangeShapeType="1"/>
              </p:cNvSpPr>
              <p:nvPr/>
            </p:nvSpPr>
            <p:spPr bwMode="auto">
              <a:xfrm flipV="1">
                <a:off x="2817" y="1665"/>
                <a:ext cx="43" cy="4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4" name="Line 288"/>
              <p:cNvSpPr>
                <a:spLocks noChangeShapeType="1"/>
              </p:cNvSpPr>
              <p:nvPr/>
            </p:nvSpPr>
            <p:spPr bwMode="auto">
              <a:xfrm flipV="1">
                <a:off x="2827" y="1751"/>
                <a:ext cx="28" cy="2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" name="Line 289"/>
              <p:cNvSpPr>
                <a:spLocks noChangeShapeType="1"/>
              </p:cNvSpPr>
              <p:nvPr/>
            </p:nvSpPr>
            <p:spPr bwMode="auto">
              <a:xfrm flipV="1">
                <a:off x="2606" y="1750"/>
                <a:ext cx="33" cy="3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4" name="Freeform 290" descr="轮廓式菱形"/>
            <p:cNvSpPr>
              <a:spLocks/>
            </p:cNvSpPr>
            <p:nvPr/>
          </p:nvSpPr>
          <p:spPr bwMode="auto">
            <a:xfrm>
              <a:off x="1828" y="1703"/>
              <a:ext cx="254" cy="327"/>
            </a:xfrm>
            <a:custGeom>
              <a:avLst/>
              <a:gdLst/>
              <a:ahLst/>
              <a:cxnLst>
                <a:cxn ang="0">
                  <a:pos x="36" y="3"/>
                </a:cxn>
                <a:cxn ang="0">
                  <a:pos x="0" y="70"/>
                </a:cxn>
                <a:cxn ang="0">
                  <a:pos x="0" y="281"/>
                </a:cxn>
                <a:cxn ang="0">
                  <a:pos x="45" y="327"/>
                </a:cxn>
                <a:cxn ang="0">
                  <a:pos x="216" y="327"/>
                </a:cxn>
                <a:cxn ang="0">
                  <a:pos x="254" y="279"/>
                </a:cxn>
                <a:cxn ang="0">
                  <a:pos x="254" y="67"/>
                </a:cxn>
                <a:cxn ang="0">
                  <a:pos x="218" y="0"/>
                </a:cxn>
                <a:cxn ang="0">
                  <a:pos x="36" y="3"/>
                </a:cxn>
              </a:cxnLst>
              <a:rect l="0" t="0" r="r" b="b"/>
              <a:pathLst>
                <a:path w="254" h="327">
                  <a:moveTo>
                    <a:pt x="36" y="3"/>
                  </a:moveTo>
                  <a:lnTo>
                    <a:pt x="0" y="70"/>
                  </a:lnTo>
                  <a:lnTo>
                    <a:pt x="0" y="281"/>
                  </a:lnTo>
                  <a:lnTo>
                    <a:pt x="45" y="327"/>
                  </a:lnTo>
                  <a:lnTo>
                    <a:pt x="216" y="327"/>
                  </a:lnTo>
                  <a:lnTo>
                    <a:pt x="254" y="279"/>
                  </a:lnTo>
                  <a:lnTo>
                    <a:pt x="254" y="67"/>
                  </a:lnTo>
                  <a:lnTo>
                    <a:pt x="218" y="0"/>
                  </a:lnTo>
                  <a:lnTo>
                    <a:pt x="36" y="3"/>
                  </a:lnTo>
                  <a:close/>
                </a:path>
              </a:pathLst>
            </a:custGeom>
            <a:pattFill prst="openDmnd">
              <a:fgClr>
                <a:srgbClr val="000000"/>
              </a:fgClr>
              <a:bgClr>
                <a:srgbClr val="FFFFFF"/>
              </a:bgClr>
            </a:pattFill>
            <a:ln w="2857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5" name="Group 291"/>
            <p:cNvGrpSpPr>
              <a:grpSpLocks/>
            </p:cNvGrpSpPr>
            <p:nvPr/>
          </p:nvGrpSpPr>
          <p:grpSpPr bwMode="auto">
            <a:xfrm>
              <a:off x="1820" y="613"/>
              <a:ext cx="252" cy="2920"/>
              <a:chOff x="2714" y="187"/>
              <a:chExt cx="252" cy="2920"/>
            </a:xfrm>
          </p:grpSpPr>
          <p:sp>
            <p:nvSpPr>
              <p:cNvPr id="22" name="Rectangle 292"/>
              <p:cNvSpPr>
                <a:spLocks noChangeArrowheads="1"/>
              </p:cNvSpPr>
              <p:nvPr/>
            </p:nvSpPr>
            <p:spPr bwMode="auto">
              <a:xfrm>
                <a:off x="2799" y="314"/>
                <a:ext cx="85" cy="206"/>
              </a:xfrm>
              <a:prstGeom prst="rect">
                <a:avLst/>
              </a:prstGeom>
              <a:solidFill>
                <a:srgbClr val="99CC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" name="Rectangle 293"/>
              <p:cNvSpPr>
                <a:spLocks noChangeArrowheads="1"/>
              </p:cNvSpPr>
              <p:nvPr/>
            </p:nvSpPr>
            <p:spPr bwMode="auto">
              <a:xfrm>
                <a:off x="2761" y="2404"/>
                <a:ext cx="155" cy="515"/>
              </a:xfrm>
              <a:prstGeom prst="rect">
                <a:avLst/>
              </a:prstGeom>
              <a:solidFill>
                <a:srgbClr val="99CC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Rectangle 294"/>
              <p:cNvSpPr>
                <a:spLocks noChangeArrowheads="1"/>
              </p:cNvSpPr>
              <p:nvPr/>
            </p:nvSpPr>
            <p:spPr bwMode="auto">
              <a:xfrm>
                <a:off x="2714" y="2470"/>
                <a:ext cx="252" cy="364"/>
              </a:xfrm>
              <a:prstGeom prst="rect">
                <a:avLst/>
              </a:prstGeom>
              <a:solidFill>
                <a:srgbClr val="99CC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Freeform 295"/>
              <p:cNvSpPr>
                <a:spLocks/>
              </p:cNvSpPr>
              <p:nvPr/>
            </p:nvSpPr>
            <p:spPr bwMode="auto">
              <a:xfrm>
                <a:off x="2761" y="2913"/>
                <a:ext cx="159" cy="112"/>
              </a:xfrm>
              <a:custGeom>
                <a:avLst/>
                <a:gdLst/>
                <a:ahLst/>
                <a:cxnLst>
                  <a:cxn ang="0">
                    <a:pos x="105" y="0"/>
                  </a:cxn>
                  <a:cxn ang="0">
                    <a:pos x="0" y="0"/>
                  </a:cxn>
                  <a:cxn ang="0">
                    <a:pos x="57" y="99"/>
                  </a:cxn>
                  <a:cxn ang="0">
                    <a:pos x="105" y="0"/>
                  </a:cxn>
                </a:cxnLst>
                <a:rect l="0" t="0" r="r" b="b"/>
                <a:pathLst>
                  <a:path w="105" h="99">
                    <a:moveTo>
                      <a:pt x="105" y="0"/>
                    </a:moveTo>
                    <a:lnTo>
                      <a:pt x="0" y="0"/>
                    </a:lnTo>
                    <a:lnTo>
                      <a:pt x="57" y="99"/>
                    </a:lnTo>
                    <a:lnTo>
                      <a:pt x="105" y="0"/>
                    </a:lnTo>
                    <a:close/>
                  </a:path>
                </a:pathLst>
              </a:custGeom>
              <a:solidFill>
                <a:srgbClr val="99CCFF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Rectangle 296"/>
              <p:cNvSpPr>
                <a:spLocks noChangeArrowheads="1"/>
              </p:cNvSpPr>
              <p:nvPr/>
            </p:nvSpPr>
            <p:spPr bwMode="auto">
              <a:xfrm>
                <a:off x="2777" y="525"/>
                <a:ext cx="129" cy="1875"/>
              </a:xfrm>
              <a:prstGeom prst="rect">
                <a:avLst/>
              </a:prstGeom>
              <a:solidFill>
                <a:srgbClr val="99CCFF"/>
              </a:solidFill>
              <a:ln w="2857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7" name="Line 297"/>
              <p:cNvSpPr>
                <a:spLocks noChangeShapeType="1"/>
              </p:cNvSpPr>
              <p:nvPr/>
            </p:nvSpPr>
            <p:spPr bwMode="auto">
              <a:xfrm>
                <a:off x="2841" y="187"/>
                <a:ext cx="0" cy="292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" name="Line 298"/>
              <p:cNvSpPr>
                <a:spLocks noChangeShapeType="1"/>
              </p:cNvSpPr>
              <p:nvPr/>
            </p:nvSpPr>
            <p:spPr bwMode="auto">
              <a:xfrm>
                <a:off x="2741" y="2467"/>
                <a:ext cx="0" cy="36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" name="Line 299"/>
              <p:cNvSpPr>
                <a:spLocks noChangeShapeType="1"/>
              </p:cNvSpPr>
              <p:nvPr/>
            </p:nvSpPr>
            <p:spPr bwMode="auto">
              <a:xfrm>
                <a:off x="2933" y="2467"/>
                <a:ext cx="0" cy="37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30" name="Group 300"/>
              <p:cNvGrpSpPr>
                <a:grpSpLocks/>
              </p:cNvGrpSpPr>
              <p:nvPr/>
            </p:nvGrpSpPr>
            <p:grpSpPr bwMode="auto">
              <a:xfrm>
                <a:off x="2781" y="531"/>
                <a:ext cx="47" cy="135"/>
                <a:chOff x="3019" y="691"/>
                <a:chExt cx="47" cy="135"/>
              </a:xfrm>
            </p:grpSpPr>
            <p:sp>
              <p:nvSpPr>
                <p:cNvPr id="37" name="Rectangle 301"/>
                <p:cNvSpPr>
                  <a:spLocks noChangeArrowheads="1"/>
                </p:cNvSpPr>
                <p:nvPr/>
              </p:nvSpPr>
              <p:spPr bwMode="auto">
                <a:xfrm>
                  <a:off x="3019" y="691"/>
                  <a:ext cx="47" cy="135"/>
                </a:xfrm>
                <a:prstGeom prst="rect">
                  <a:avLst/>
                </a:prstGeom>
                <a:solidFill>
                  <a:srgbClr val="99CC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8" name="Line 302"/>
                <p:cNvSpPr>
                  <a:spLocks noChangeShapeType="1"/>
                </p:cNvSpPr>
                <p:nvPr/>
              </p:nvSpPr>
              <p:spPr bwMode="auto">
                <a:xfrm flipH="1">
                  <a:off x="3021" y="691"/>
                  <a:ext cx="45" cy="13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9" name="Line 303"/>
                <p:cNvSpPr>
                  <a:spLocks noChangeShapeType="1"/>
                </p:cNvSpPr>
                <p:nvPr/>
              </p:nvSpPr>
              <p:spPr bwMode="auto">
                <a:xfrm>
                  <a:off x="3020" y="691"/>
                  <a:ext cx="42" cy="1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31" name="Group 304"/>
              <p:cNvGrpSpPr>
                <a:grpSpLocks/>
              </p:cNvGrpSpPr>
              <p:nvPr/>
            </p:nvGrpSpPr>
            <p:grpSpPr bwMode="auto">
              <a:xfrm>
                <a:off x="2856" y="531"/>
                <a:ext cx="47" cy="135"/>
                <a:chOff x="3019" y="691"/>
                <a:chExt cx="47" cy="135"/>
              </a:xfrm>
            </p:grpSpPr>
            <p:sp>
              <p:nvSpPr>
                <p:cNvPr id="34" name="Rectangle 305"/>
                <p:cNvSpPr>
                  <a:spLocks noChangeArrowheads="1"/>
                </p:cNvSpPr>
                <p:nvPr/>
              </p:nvSpPr>
              <p:spPr bwMode="auto">
                <a:xfrm>
                  <a:off x="3019" y="691"/>
                  <a:ext cx="47" cy="135"/>
                </a:xfrm>
                <a:prstGeom prst="rect">
                  <a:avLst/>
                </a:prstGeom>
                <a:solidFill>
                  <a:srgbClr val="99CC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Line 306"/>
                <p:cNvSpPr>
                  <a:spLocks noChangeShapeType="1"/>
                </p:cNvSpPr>
                <p:nvPr/>
              </p:nvSpPr>
              <p:spPr bwMode="auto">
                <a:xfrm flipH="1">
                  <a:off x="3021" y="691"/>
                  <a:ext cx="45" cy="13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Line 307"/>
                <p:cNvSpPr>
                  <a:spLocks noChangeShapeType="1"/>
                </p:cNvSpPr>
                <p:nvPr/>
              </p:nvSpPr>
              <p:spPr bwMode="auto">
                <a:xfrm>
                  <a:off x="3020" y="691"/>
                  <a:ext cx="42" cy="13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32" name="Line 308"/>
              <p:cNvSpPr>
                <a:spLocks noChangeShapeType="1"/>
              </p:cNvSpPr>
              <p:nvPr/>
            </p:nvSpPr>
            <p:spPr bwMode="auto">
              <a:xfrm>
                <a:off x="2814" y="317"/>
                <a:ext cx="0" cy="20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" name="Line 309"/>
              <p:cNvSpPr>
                <a:spLocks noChangeShapeType="1"/>
              </p:cNvSpPr>
              <p:nvPr/>
            </p:nvSpPr>
            <p:spPr bwMode="auto">
              <a:xfrm>
                <a:off x="2870" y="317"/>
                <a:ext cx="0" cy="20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6" name="Group 310"/>
            <p:cNvGrpSpPr>
              <a:grpSpLocks/>
            </p:cNvGrpSpPr>
            <p:nvPr/>
          </p:nvGrpSpPr>
          <p:grpSpPr bwMode="auto">
            <a:xfrm>
              <a:off x="1857" y="793"/>
              <a:ext cx="176" cy="87"/>
              <a:chOff x="1680" y="591"/>
              <a:chExt cx="176" cy="87"/>
            </a:xfrm>
          </p:grpSpPr>
          <p:sp>
            <p:nvSpPr>
              <p:cNvPr id="18" name="Rectangle 311"/>
              <p:cNvSpPr>
                <a:spLocks noChangeArrowheads="1"/>
              </p:cNvSpPr>
              <p:nvPr/>
            </p:nvSpPr>
            <p:spPr bwMode="auto">
              <a:xfrm>
                <a:off x="1680" y="598"/>
                <a:ext cx="176" cy="76"/>
              </a:xfrm>
              <a:prstGeom prst="rect">
                <a:avLst/>
              </a:prstGeom>
              <a:solidFill>
                <a:srgbClr val="66FFFF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" name="Line 312"/>
              <p:cNvSpPr>
                <a:spLocks noChangeShapeType="1"/>
              </p:cNvSpPr>
              <p:nvPr/>
            </p:nvSpPr>
            <p:spPr bwMode="auto">
              <a:xfrm>
                <a:off x="1768" y="591"/>
                <a:ext cx="0" cy="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" name="Line 313"/>
              <p:cNvSpPr>
                <a:spLocks noChangeShapeType="1"/>
              </p:cNvSpPr>
              <p:nvPr/>
            </p:nvSpPr>
            <p:spPr bwMode="auto">
              <a:xfrm flipH="1">
                <a:off x="1723" y="597"/>
                <a:ext cx="1" cy="7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" name="Line 314"/>
              <p:cNvSpPr>
                <a:spLocks noChangeShapeType="1"/>
              </p:cNvSpPr>
              <p:nvPr/>
            </p:nvSpPr>
            <p:spPr bwMode="auto">
              <a:xfrm>
                <a:off x="1815" y="597"/>
                <a:ext cx="0" cy="7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" name="Freeform 315"/>
            <p:cNvSpPr>
              <a:spLocks/>
            </p:cNvSpPr>
            <p:nvPr/>
          </p:nvSpPr>
          <p:spPr bwMode="auto">
            <a:xfrm>
              <a:off x="1835" y="878"/>
              <a:ext cx="223" cy="24"/>
            </a:xfrm>
            <a:custGeom>
              <a:avLst/>
              <a:gdLst/>
              <a:ahLst/>
              <a:cxnLst>
                <a:cxn ang="0">
                  <a:pos x="0" y="24"/>
                </a:cxn>
                <a:cxn ang="0">
                  <a:pos x="223" y="24"/>
                </a:cxn>
                <a:cxn ang="0">
                  <a:pos x="223" y="0"/>
                </a:cxn>
                <a:cxn ang="0">
                  <a:pos x="2" y="0"/>
                </a:cxn>
                <a:cxn ang="0">
                  <a:pos x="0" y="24"/>
                </a:cxn>
              </a:cxnLst>
              <a:rect l="0" t="0" r="r" b="b"/>
              <a:pathLst>
                <a:path w="223" h="24">
                  <a:moveTo>
                    <a:pt x="0" y="24"/>
                  </a:moveTo>
                  <a:lnTo>
                    <a:pt x="223" y="24"/>
                  </a:lnTo>
                  <a:lnTo>
                    <a:pt x="223" y="0"/>
                  </a:lnTo>
                  <a:lnTo>
                    <a:pt x="2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rgbClr val="99FF99"/>
            </a:solidFill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16" name="Text Box 316"/>
          <p:cNvSpPr txBox="1">
            <a:spLocks noChangeArrowheads="1"/>
          </p:cNvSpPr>
          <p:nvPr/>
        </p:nvSpPr>
        <p:spPr bwMode="auto">
          <a:xfrm>
            <a:off x="5546725" y="409486"/>
            <a:ext cx="32784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b="1">
                <a:ea typeface="隶书" pitchFamily="49" charset="-122"/>
              </a:rPr>
              <a:t>相邻两个零件的剖面线</a:t>
            </a:r>
          </a:p>
          <a:p>
            <a:r>
              <a:rPr lang="zh-CN" altLang="en-US" b="1">
                <a:ea typeface="隶书" pitchFamily="49" charset="-122"/>
              </a:rPr>
              <a:t>必须方向相反，或间隔</a:t>
            </a:r>
          </a:p>
          <a:p>
            <a:r>
              <a:rPr lang="zh-CN" altLang="en-US" b="1">
                <a:ea typeface="隶书" pitchFamily="49" charset="-122"/>
              </a:rPr>
              <a:t>不同</a:t>
            </a:r>
          </a:p>
        </p:txBody>
      </p:sp>
      <p:sp>
        <p:nvSpPr>
          <p:cNvPr id="317" name="Text Box 317"/>
          <p:cNvSpPr txBox="1">
            <a:spLocks noChangeArrowheads="1"/>
          </p:cNvSpPr>
          <p:nvPr/>
        </p:nvSpPr>
        <p:spPr bwMode="auto">
          <a:xfrm>
            <a:off x="5608638" y="1695361"/>
            <a:ext cx="327846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b="1">
                <a:ea typeface="隶书" pitchFamily="49" charset="-122"/>
              </a:rPr>
              <a:t>同一零件在不同视图中</a:t>
            </a:r>
          </a:p>
          <a:p>
            <a:r>
              <a:rPr lang="zh-CN" altLang="en-US" b="1">
                <a:ea typeface="隶书" pitchFamily="49" charset="-122"/>
              </a:rPr>
              <a:t>的剖面线必须方向、间</a:t>
            </a:r>
          </a:p>
          <a:p>
            <a:r>
              <a:rPr lang="zh-CN" altLang="en-US" b="1">
                <a:ea typeface="隶书" pitchFamily="49" charset="-122"/>
              </a:rPr>
              <a:t>隔均相同</a:t>
            </a:r>
          </a:p>
        </p:txBody>
      </p:sp>
      <p:sp>
        <p:nvSpPr>
          <p:cNvPr id="318" name="Text Box 318"/>
          <p:cNvSpPr txBox="1">
            <a:spLocks noChangeArrowheads="1"/>
          </p:cNvSpPr>
          <p:nvPr/>
        </p:nvSpPr>
        <p:spPr bwMode="auto">
          <a:xfrm>
            <a:off x="5565775" y="3029933"/>
            <a:ext cx="32784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b="1" dirty="0">
                <a:ea typeface="隶书" pitchFamily="49" charset="-122"/>
              </a:rPr>
              <a:t>当剖切面通过螺钉、螺</a:t>
            </a:r>
          </a:p>
          <a:p>
            <a:r>
              <a:rPr lang="zh-CN" altLang="en-US" b="1" dirty="0">
                <a:ea typeface="隶书" pitchFamily="49" charset="-122"/>
              </a:rPr>
              <a:t>母、垫圈等联接件及实</a:t>
            </a:r>
          </a:p>
          <a:p>
            <a:r>
              <a:rPr lang="zh-CN" altLang="en-US" b="1" dirty="0">
                <a:ea typeface="隶书" pitchFamily="49" charset="-122"/>
              </a:rPr>
              <a:t>心杆件的基本轴线时，</a:t>
            </a:r>
          </a:p>
          <a:p>
            <a:r>
              <a:rPr lang="zh-CN" altLang="en-US" b="1" dirty="0">
                <a:ea typeface="隶书" pitchFamily="49" charset="-122"/>
              </a:rPr>
              <a:t>这些零件均按不剖绘制</a:t>
            </a:r>
          </a:p>
        </p:txBody>
      </p:sp>
      <p:sp>
        <p:nvSpPr>
          <p:cNvPr id="319" name="Text Box 319"/>
          <p:cNvSpPr txBox="1">
            <a:spLocks noChangeArrowheads="1"/>
          </p:cNvSpPr>
          <p:nvPr/>
        </p:nvSpPr>
        <p:spPr bwMode="auto">
          <a:xfrm>
            <a:off x="5557838" y="4690458"/>
            <a:ext cx="327846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b="1" dirty="0">
                <a:ea typeface="隶书" pitchFamily="49" charset="-122"/>
              </a:rPr>
              <a:t>假想画法：不属于本部</a:t>
            </a:r>
          </a:p>
          <a:p>
            <a:r>
              <a:rPr lang="zh-CN" altLang="en-US" b="1" dirty="0">
                <a:ea typeface="隶书" pitchFamily="49" charset="-122"/>
              </a:rPr>
              <a:t>件，但与本部件有关的</a:t>
            </a:r>
          </a:p>
          <a:p>
            <a:r>
              <a:rPr lang="zh-CN" altLang="en-US" b="1" dirty="0">
                <a:ea typeface="隶书" pitchFamily="49" charset="-122"/>
              </a:rPr>
              <a:t>相邻零件可用双点划线</a:t>
            </a:r>
          </a:p>
          <a:p>
            <a:r>
              <a:rPr lang="zh-CN" altLang="en-US" b="1" dirty="0">
                <a:ea typeface="隶书" pitchFamily="49" charset="-122"/>
              </a:rPr>
              <a:t>表示</a:t>
            </a:r>
          </a:p>
        </p:txBody>
      </p:sp>
      <p:grpSp>
        <p:nvGrpSpPr>
          <p:cNvPr id="320" name="Group 320"/>
          <p:cNvGrpSpPr>
            <a:grpSpLocks/>
          </p:cNvGrpSpPr>
          <p:nvPr/>
        </p:nvGrpSpPr>
        <p:grpSpPr bwMode="auto">
          <a:xfrm>
            <a:off x="2881313" y="1025525"/>
            <a:ext cx="2011362" cy="812800"/>
            <a:chOff x="1843" y="646"/>
            <a:chExt cx="1267" cy="512"/>
          </a:xfrm>
        </p:grpSpPr>
        <p:sp>
          <p:nvSpPr>
            <p:cNvPr id="321" name="Line 321"/>
            <p:cNvSpPr>
              <a:spLocks noChangeShapeType="1"/>
            </p:cNvSpPr>
            <p:nvPr/>
          </p:nvSpPr>
          <p:spPr bwMode="auto">
            <a:xfrm flipV="1">
              <a:off x="1843" y="646"/>
              <a:ext cx="1267" cy="45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2" name="Line 322"/>
            <p:cNvSpPr>
              <a:spLocks noChangeShapeType="1"/>
            </p:cNvSpPr>
            <p:nvPr/>
          </p:nvSpPr>
          <p:spPr bwMode="auto">
            <a:xfrm flipH="1">
              <a:off x="2022" y="646"/>
              <a:ext cx="1088" cy="51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23" name="Group 323"/>
          <p:cNvGrpSpPr>
            <a:grpSpLocks/>
          </p:cNvGrpSpPr>
          <p:nvPr/>
        </p:nvGrpSpPr>
        <p:grpSpPr bwMode="auto">
          <a:xfrm>
            <a:off x="2876550" y="1430338"/>
            <a:ext cx="1898650" cy="725487"/>
            <a:chOff x="1840" y="853"/>
            <a:chExt cx="1196" cy="457"/>
          </a:xfrm>
        </p:grpSpPr>
        <p:sp>
          <p:nvSpPr>
            <p:cNvPr id="324" name="Line 324"/>
            <p:cNvSpPr>
              <a:spLocks noChangeShapeType="1"/>
            </p:cNvSpPr>
            <p:nvPr/>
          </p:nvSpPr>
          <p:spPr bwMode="auto">
            <a:xfrm flipV="1">
              <a:off x="1840" y="853"/>
              <a:ext cx="1196" cy="3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5" name="Line 325"/>
            <p:cNvSpPr>
              <a:spLocks noChangeShapeType="1"/>
            </p:cNvSpPr>
            <p:nvPr/>
          </p:nvSpPr>
          <p:spPr bwMode="auto">
            <a:xfrm flipH="1">
              <a:off x="1920" y="860"/>
              <a:ext cx="1098" cy="45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26" name="Group 326"/>
          <p:cNvGrpSpPr>
            <a:grpSpLocks/>
          </p:cNvGrpSpPr>
          <p:nvPr/>
        </p:nvGrpSpPr>
        <p:grpSpPr bwMode="auto">
          <a:xfrm>
            <a:off x="2698750" y="762000"/>
            <a:ext cx="2408238" cy="2955925"/>
            <a:chOff x="1728" y="480"/>
            <a:chExt cx="1517" cy="1862"/>
          </a:xfrm>
        </p:grpSpPr>
        <p:sp>
          <p:nvSpPr>
            <p:cNvPr id="327" name="Line 327"/>
            <p:cNvSpPr>
              <a:spLocks noChangeShapeType="1"/>
            </p:cNvSpPr>
            <p:nvPr/>
          </p:nvSpPr>
          <p:spPr bwMode="auto">
            <a:xfrm>
              <a:off x="1734" y="2029"/>
              <a:ext cx="1503" cy="31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8" name="Line 328"/>
            <p:cNvSpPr>
              <a:spLocks noChangeShapeType="1"/>
            </p:cNvSpPr>
            <p:nvPr/>
          </p:nvSpPr>
          <p:spPr bwMode="auto">
            <a:xfrm>
              <a:off x="1728" y="557"/>
              <a:ext cx="1510" cy="178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9" name="Line 329"/>
            <p:cNvSpPr>
              <a:spLocks noChangeShapeType="1"/>
            </p:cNvSpPr>
            <p:nvPr/>
          </p:nvSpPr>
          <p:spPr bwMode="auto">
            <a:xfrm>
              <a:off x="1760" y="480"/>
              <a:ext cx="1485" cy="186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30" name="Line 330"/>
          <p:cNvSpPr>
            <a:spLocks noChangeShapeType="1"/>
          </p:cNvSpPr>
          <p:nvPr/>
        </p:nvSpPr>
        <p:spPr bwMode="auto">
          <a:xfrm>
            <a:off x="4610100" y="5108575"/>
            <a:ext cx="906463" cy="5556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1" name="Rectangle 331"/>
          <p:cNvSpPr>
            <a:spLocks noChangeArrowheads="1"/>
          </p:cNvSpPr>
          <p:nvPr/>
        </p:nvSpPr>
        <p:spPr bwMode="auto">
          <a:xfrm>
            <a:off x="5299075" y="555625"/>
            <a:ext cx="279400" cy="309563"/>
          </a:xfrm>
          <a:prstGeom prst="rect">
            <a:avLst/>
          </a:prstGeom>
          <a:gradFill rotWithShape="0">
            <a:gsLst>
              <a:gs pos="0">
                <a:srgbClr val="FFCCCC">
                  <a:gamma/>
                  <a:shade val="46275"/>
                  <a:invGamma/>
                </a:srgbClr>
              </a:gs>
              <a:gs pos="50000">
                <a:srgbClr val="FFCCCC"/>
              </a:gs>
              <a:gs pos="100000">
                <a:srgbClr val="FFCC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2" name="Rectangle 332"/>
          <p:cNvSpPr>
            <a:spLocks noChangeArrowheads="1"/>
          </p:cNvSpPr>
          <p:nvPr/>
        </p:nvSpPr>
        <p:spPr bwMode="auto">
          <a:xfrm>
            <a:off x="5284788" y="3149600"/>
            <a:ext cx="314325" cy="274638"/>
          </a:xfrm>
          <a:prstGeom prst="rect">
            <a:avLst/>
          </a:prstGeom>
          <a:gradFill rotWithShape="0">
            <a:gsLst>
              <a:gs pos="0">
                <a:srgbClr val="FFCCCC">
                  <a:gamma/>
                  <a:shade val="46275"/>
                  <a:invGamma/>
                </a:srgbClr>
              </a:gs>
              <a:gs pos="50000">
                <a:srgbClr val="FFCCCC"/>
              </a:gs>
              <a:gs pos="100000">
                <a:srgbClr val="FFCC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3" name="Rectangle 333"/>
          <p:cNvSpPr>
            <a:spLocks noChangeArrowheads="1"/>
          </p:cNvSpPr>
          <p:nvPr/>
        </p:nvSpPr>
        <p:spPr bwMode="auto">
          <a:xfrm>
            <a:off x="5299075" y="1830388"/>
            <a:ext cx="287338" cy="292100"/>
          </a:xfrm>
          <a:prstGeom prst="rect">
            <a:avLst/>
          </a:prstGeom>
          <a:gradFill rotWithShape="0">
            <a:gsLst>
              <a:gs pos="0">
                <a:srgbClr val="FFCCCC">
                  <a:gamma/>
                  <a:shade val="46275"/>
                  <a:invGamma/>
                </a:srgbClr>
              </a:gs>
              <a:gs pos="50000">
                <a:srgbClr val="FFCCCC"/>
              </a:gs>
              <a:gs pos="100000">
                <a:srgbClr val="FFCC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4" name="Rectangle 334"/>
          <p:cNvSpPr>
            <a:spLocks noChangeArrowheads="1"/>
          </p:cNvSpPr>
          <p:nvPr/>
        </p:nvSpPr>
        <p:spPr bwMode="auto">
          <a:xfrm>
            <a:off x="5295900" y="4805363"/>
            <a:ext cx="279400" cy="274637"/>
          </a:xfrm>
          <a:prstGeom prst="rect">
            <a:avLst/>
          </a:prstGeom>
          <a:gradFill rotWithShape="0">
            <a:gsLst>
              <a:gs pos="0">
                <a:srgbClr val="FFCCCC">
                  <a:gamma/>
                  <a:shade val="46275"/>
                  <a:invGamma/>
                </a:srgbClr>
              </a:gs>
              <a:gs pos="50000">
                <a:srgbClr val="FFCCCC"/>
              </a:gs>
              <a:gs pos="100000">
                <a:srgbClr val="FFCC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5" name="AutoShape 335">
            <a:hlinkClick r:id="rId2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7437065" y="6099175"/>
            <a:ext cx="1042987" cy="495300"/>
          </a:xfrm>
          <a:prstGeom prst="actionButtonBlank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2000" b="1">
                <a:ea typeface="隶书" pitchFamily="49" charset="-122"/>
              </a:rPr>
              <a:t>节流阀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"/>
                                        <p:tgtEl>
                                          <p:spTgt spid="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75"/>
                                        <p:tgtEl>
                                          <p:spTgt spid="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5" dur="75"/>
                                        <p:tgtEl>
                                          <p:spTgt spid="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500"/>
                                        <p:tgtEl>
                                          <p:spTgt spid="3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75"/>
                                        <p:tgtEl>
                                          <p:spTgt spid="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" grpId="0" autoUpdateAnimBg="0"/>
      <p:bldP spid="317" grpId="0" autoUpdateAnimBg="0"/>
      <p:bldP spid="318" grpId="0" autoUpdateAnimBg="0"/>
      <p:bldP spid="319" grpId="0" autoUpdateAnimBg="0"/>
      <p:bldP spid="330" grpId="0" animBg="1"/>
      <p:bldP spid="331" grpId="0" animBg="1"/>
      <p:bldP spid="332" grpId="0" animBg="1"/>
      <p:bldP spid="333" grpId="0" animBg="1"/>
      <p:bldP spid="33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63688" y="260648"/>
            <a:ext cx="5616624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三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装配图中的尺寸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0481" name="Rectangle 1"/>
          <p:cNvSpPr>
            <a:spLocks noChangeArrowheads="1"/>
          </p:cNvSpPr>
          <p:nvPr/>
        </p:nvSpPr>
        <p:spPr bwMode="auto">
          <a:xfrm>
            <a:off x="0" y="1266528"/>
            <a:ext cx="23121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一、规格尺寸</a:t>
            </a:r>
            <a:endParaRPr kumimoji="0" lang="zh-CN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0" y="1914600"/>
            <a:ext cx="23121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二、外形尺寸</a:t>
            </a:r>
            <a:endParaRPr kumimoji="0" lang="zh-CN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0" y="2562672"/>
            <a:ext cx="23121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三、装配尺寸</a:t>
            </a:r>
            <a:endParaRPr kumimoji="0" lang="zh-CN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3066728"/>
            <a:ext cx="254749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762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1.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配合尺寸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3570784"/>
            <a:ext cx="378501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762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2.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零件间的连接尺寸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0" y="4074840"/>
            <a:ext cx="409439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762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3.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重要的相对位置尺寸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487" name="Rectangle 7"/>
          <p:cNvSpPr>
            <a:spLocks noChangeArrowheads="1"/>
          </p:cNvSpPr>
          <p:nvPr/>
        </p:nvSpPr>
        <p:spPr bwMode="auto">
          <a:xfrm>
            <a:off x="0" y="4623519"/>
            <a:ext cx="231217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四、安装尺寸</a:t>
            </a:r>
            <a:endParaRPr kumimoji="0" lang="zh-CN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0488" name="Rectangle 8"/>
          <p:cNvSpPr>
            <a:spLocks noChangeArrowheads="1"/>
          </p:cNvSpPr>
          <p:nvPr/>
        </p:nvSpPr>
        <p:spPr bwMode="auto">
          <a:xfrm>
            <a:off x="-36512" y="5085184"/>
            <a:ext cx="2930931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五、其他重要尺寸</a:t>
            </a:r>
            <a:endParaRPr kumimoji="0" lang="zh-CN" sz="2400" b="1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动作按钮: 后退或前一项 10">
            <a:hlinkClick r:id="rId2" action="ppaction://hlinksldjump" highlightClick="1"/>
          </p:cNvPr>
          <p:cNvSpPr/>
          <p:nvPr/>
        </p:nvSpPr>
        <p:spPr>
          <a:xfrm>
            <a:off x="7812360" y="6093296"/>
            <a:ext cx="864096" cy="504056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9-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32656"/>
            <a:ext cx="8748464" cy="607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4" name="直接连接符 3"/>
          <p:cNvCxnSpPr/>
          <p:nvPr/>
        </p:nvCxnSpPr>
        <p:spPr>
          <a:xfrm flipV="1">
            <a:off x="2843808" y="1268760"/>
            <a:ext cx="2448272" cy="1224136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TextBox 4"/>
          <p:cNvSpPr txBox="1"/>
          <p:nvPr/>
        </p:nvSpPr>
        <p:spPr>
          <a:xfrm>
            <a:off x="5292080" y="980728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规格尺寸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7" name="直接连接符 6"/>
          <p:cNvCxnSpPr/>
          <p:nvPr/>
        </p:nvCxnSpPr>
        <p:spPr>
          <a:xfrm rot="5400000" flipH="1" flipV="1">
            <a:off x="6912260" y="5337212"/>
            <a:ext cx="792088" cy="144016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/>
          <p:cNvSpPr txBox="1"/>
          <p:nvPr/>
        </p:nvSpPr>
        <p:spPr>
          <a:xfrm>
            <a:off x="6444208" y="5805264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外形尺寸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5536" y="188640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外形尺寸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79512" y="4581128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外形尺寸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13" name="直接连接符 12"/>
          <p:cNvCxnSpPr/>
          <p:nvPr/>
        </p:nvCxnSpPr>
        <p:spPr>
          <a:xfrm flipV="1">
            <a:off x="1043608" y="4365104"/>
            <a:ext cx="432048" cy="288032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>
            <a:endCxn id="11" idx="2"/>
          </p:cNvCxnSpPr>
          <p:nvPr/>
        </p:nvCxnSpPr>
        <p:spPr>
          <a:xfrm rot="5400000" flipH="1" flipV="1">
            <a:off x="-111713" y="1157555"/>
            <a:ext cx="1770583" cy="756084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rot="10800000">
            <a:off x="2375758" y="3356994"/>
            <a:ext cx="2916325" cy="1080119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/>
          <p:cNvSpPr txBox="1"/>
          <p:nvPr/>
        </p:nvSpPr>
        <p:spPr>
          <a:xfrm>
            <a:off x="5292080" y="4221088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配合尺寸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604448" y="2060848"/>
            <a:ext cx="3965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配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合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尺</a:t>
            </a:r>
            <a:endParaRPr lang="en-US" altLang="zh-CN" sz="2400" b="1" dirty="0" smtClean="0">
              <a:solidFill>
                <a:srgbClr val="FF0000"/>
              </a:solidFill>
            </a:endParaRPr>
          </a:p>
          <a:p>
            <a:r>
              <a:rPr lang="zh-CN" altLang="en-US" sz="2400" b="1" dirty="0" smtClean="0">
                <a:solidFill>
                  <a:srgbClr val="FF0000"/>
                </a:solidFill>
              </a:rPr>
              <a:t>寸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21" name="直接连接符 20"/>
          <p:cNvCxnSpPr/>
          <p:nvPr/>
        </p:nvCxnSpPr>
        <p:spPr>
          <a:xfrm flipV="1">
            <a:off x="8460432" y="2780928"/>
            <a:ext cx="288032" cy="72008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3995936" y="159023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连接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尺寸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25" name="直接连接符 24"/>
          <p:cNvCxnSpPr/>
          <p:nvPr/>
        </p:nvCxnSpPr>
        <p:spPr>
          <a:xfrm flipV="1">
            <a:off x="3275856" y="404664"/>
            <a:ext cx="720080" cy="69776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接连接符 29"/>
          <p:cNvCxnSpPr/>
          <p:nvPr/>
        </p:nvCxnSpPr>
        <p:spPr>
          <a:xfrm flipV="1">
            <a:off x="971600" y="4077072"/>
            <a:ext cx="1080120" cy="360040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/>
          <p:cNvSpPr txBox="1"/>
          <p:nvPr/>
        </p:nvSpPr>
        <p:spPr>
          <a:xfrm>
            <a:off x="5292080" y="5733256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安装尺寸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34" name="直接连接符 33"/>
          <p:cNvCxnSpPr/>
          <p:nvPr/>
        </p:nvCxnSpPr>
        <p:spPr>
          <a:xfrm>
            <a:off x="5364088" y="5445224"/>
            <a:ext cx="360040" cy="288032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/>
          <p:cNvSpPr txBox="1"/>
          <p:nvPr/>
        </p:nvSpPr>
        <p:spPr>
          <a:xfrm>
            <a:off x="179512" y="3789040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安装尺寸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cxnSp>
        <p:nvCxnSpPr>
          <p:cNvPr id="39" name="直接连接符 38"/>
          <p:cNvCxnSpPr/>
          <p:nvPr/>
        </p:nvCxnSpPr>
        <p:spPr>
          <a:xfrm flipV="1">
            <a:off x="4572000" y="4653136"/>
            <a:ext cx="648072" cy="216024"/>
          </a:xfrm>
          <a:prstGeom prst="line">
            <a:avLst/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5220072" y="4437112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安装尺寸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6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7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8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8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0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0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1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5" presetClass="exit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3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heckerboard(across)">
                                      <p:cBhvr>
                                        <p:cTn id="14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  <p:bldP spid="10" grpId="0"/>
      <p:bldP spid="10" grpId="1"/>
      <p:bldP spid="11" grpId="0"/>
      <p:bldP spid="11" grpId="1"/>
      <p:bldP spid="12" grpId="0"/>
      <p:bldP spid="12" grpId="1"/>
      <p:bldP spid="19" grpId="0"/>
      <p:bldP spid="19" grpId="1"/>
      <p:bldP spid="20" grpId="0"/>
      <p:bldP spid="20" grpId="1"/>
      <p:bldP spid="24" grpId="0"/>
      <p:bldP spid="24" grpId="1"/>
      <p:bldP spid="32" grpId="0"/>
      <p:bldP spid="37" grpId="0"/>
      <p:bldP spid="4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11560" y="476672"/>
            <a:ext cx="8208912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四</a:t>
            </a:r>
            <a:r>
              <a:rPr lang="zh-CN" altLang="zh-CN" sz="3200" b="1" dirty="0" smtClean="0">
                <a:latin typeface="隶书" pitchFamily="49" charset="-122"/>
                <a:ea typeface="隶书" pitchFamily="49" charset="-122"/>
              </a:rPr>
              <a:t>节</a:t>
            </a:r>
            <a:r>
              <a:rPr lang="en-US" altLang="zh-CN" sz="3200" b="1" dirty="0" smtClean="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装配图中的序号、明细栏和标题栏</a:t>
            </a:r>
            <a:endParaRPr lang="zh-CN" altLang="zh-CN" sz="32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3528" y="1556792"/>
            <a:ext cx="18722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</a:rPr>
              <a:t>一、序号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26625" name="Rectangle 1"/>
          <p:cNvSpPr>
            <a:spLocks noChangeArrowheads="1"/>
          </p:cNvSpPr>
          <p:nvPr/>
        </p:nvSpPr>
        <p:spPr bwMode="auto">
          <a:xfrm>
            <a:off x="0" y="2780928"/>
            <a:ext cx="8342348" cy="17477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）装配图中所有的零、部件都必须编写序号。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）装配图中一个部件（或组件）可只编写一个序号；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同一装配图中相同的零、部件应编写同样的序号。</a:t>
            </a:r>
            <a:endParaRPr kumimoji="0" lang="zh-CN" altLang="en-US" sz="9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）装配图中零，部件的序号应与明细栏中的序号一致。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79512" y="2204864"/>
            <a:ext cx="244650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762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．一般规定</a:t>
            </a:r>
            <a:endParaRPr lang="zh-CN" altLang="en-US" sz="2800" b="1" dirty="0" smtClean="0">
              <a:solidFill>
                <a:srgbClr val="FF0000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动作按钮: 后退或前一项 5">
            <a:hlinkClick r:id="rId2" action="ppaction://hlinksldjump" highlightClick="1"/>
          </p:cNvPr>
          <p:cNvSpPr/>
          <p:nvPr/>
        </p:nvSpPr>
        <p:spPr>
          <a:xfrm>
            <a:off x="7812360" y="6093296"/>
            <a:ext cx="864096" cy="504056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404664"/>
            <a:ext cx="316785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indent="276225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．序号编排方法</a:t>
            </a:r>
            <a:endParaRPr lang="zh-CN" altLang="en-US" sz="2800" b="1" dirty="0" smtClean="0">
              <a:solidFill>
                <a:srgbClr val="FF0000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27649" name="Picture 1" descr="C:\Users\qiushui1987\AppData\Roaming\Tencent\Users\530457307\QQ\WinTemp\RichOle\~~([$]S0VHRPDK82MV41J_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1844824"/>
            <a:ext cx="4536504" cy="4062540"/>
          </a:xfrm>
          <a:prstGeom prst="rect">
            <a:avLst/>
          </a:prstGeom>
          <a:noFill/>
        </p:spPr>
      </p:pic>
      <p:sp>
        <p:nvSpPr>
          <p:cNvPr id="4" name="AutoShape 40"/>
          <p:cNvSpPr>
            <a:spLocks noChangeArrowheads="1"/>
          </p:cNvSpPr>
          <p:nvPr/>
        </p:nvSpPr>
        <p:spPr bwMode="auto">
          <a:xfrm>
            <a:off x="6084168" y="2348880"/>
            <a:ext cx="2276866" cy="1203896"/>
          </a:xfrm>
          <a:prstGeom prst="wedgeRoundRectCallout">
            <a:avLst>
              <a:gd name="adj1" fmla="val -114728"/>
              <a:gd name="adj2" fmla="val 99111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zh-CN" altLang="zh-CN" sz="3200" b="1">
              <a:ea typeface="隶书" pitchFamily="49" charset="-122"/>
            </a:endParaRPr>
          </a:p>
        </p:txBody>
      </p:sp>
      <p:sp>
        <p:nvSpPr>
          <p:cNvPr id="5" name="Text Box 41"/>
          <p:cNvSpPr txBox="1">
            <a:spLocks noChangeArrowheads="1"/>
          </p:cNvSpPr>
          <p:nvPr/>
        </p:nvSpPr>
        <p:spPr bwMode="auto">
          <a:xfrm>
            <a:off x="6156176" y="2492896"/>
            <a:ext cx="23368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 b="1" dirty="0">
                <a:ea typeface="隶书" pitchFamily="49" charset="-122"/>
              </a:rPr>
              <a:t>字体比图中尺</a:t>
            </a:r>
          </a:p>
          <a:p>
            <a:pPr algn="ctr"/>
            <a:r>
              <a:rPr lang="zh-CN" altLang="en-US" sz="2800" b="1" dirty="0">
                <a:ea typeface="隶书" pitchFamily="49" charset="-122"/>
              </a:rPr>
              <a:t>寸数字大</a:t>
            </a:r>
            <a:r>
              <a:rPr lang="en-US" altLang="zh-CN" sz="2800" b="1" dirty="0">
                <a:ea typeface="隶书" pitchFamily="49" charset="-122"/>
              </a:rPr>
              <a:t>2</a:t>
            </a:r>
            <a:r>
              <a:rPr lang="zh-CN" altLang="en-US" sz="2800" b="1" dirty="0">
                <a:ea typeface="隶书" pitchFamily="49" charset="-122"/>
              </a:rPr>
              <a:t>号</a:t>
            </a:r>
          </a:p>
        </p:txBody>
      </p:sp>
      <p:sp>
        <p:nvSpPr>
          <p:cNvPr id="6" name="AutoShape 43"/>
          <p:cNvSpPr>
            <a:spLocks noChangeArrowheads="1"/>
          </p:cNvSpPr>
          <p:nvPr/>
        </p:nvSpPr>
        <p:spPr bwMode="auto">
          <a:xfrm>
            <a:off x="467544" y="1844824"/>
            <a:ext cx="1082873" cy="423863"/>
          </a:xfrm>
          <a:prstGeom prst="wedgeRoundRectCallout">
            <a:avLst>
              <a:gd name="adj1" fmla="val 105161"/>
              <a:gd name="adj2" fmla="val 156852"/>
              <a:gd name="adj3" fmla="val 1666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zh-CN" altLang="zh-CN" sz="3200" b="1">
              <a:ea typeface="隶书" pitchFamily="49" charset="-122"/>
            </a:endParaRPr>
          </a:p>
        </p:txBody>
      </p:sp>
      <p:sp>
        <p:nvSpPr>
          <p:cNvPr id="7" name="Text Box 44"/>
          <p:cNvSpPr txBox="1">
            <a:spLocks noChangeArrowheads="1"/>
          </p:cNvSpPr>
          <p:nvPr/>
        </p:nvSpPr>
        <p:spPr bwMode="auto">
          <a:xfrm>
            <a:off x="539552" y="1772816"/>
            <a:ext cx="901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 b="1" dirty="0">
                <a:ea typeface="隶书" pitchFamily="49" charset="-122"/>
              </a:rPr>
              <a:t>黑点</a:t>
            </a:r>
          </a:p>
        </p:txBody>
      </p:sp>
      <p:sp>
        <p:nvSpPr>
          <p:cNvPr id="8" name="矩形 7"/>
          <p:cNvSpPr/>
          <p:nvPr/>
        </p:nvSpPr>
        <p:spPr>
          <a:xfrm>
            <a:off x="683568" y="1124744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0070C0"/>
                </a:solidFill>
              </a:rPr>
              <a:t>通用表示方法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 autoUpdateAnimBg="0"/>
      <p:bldP spid="5" grpId="0" build="p" autoUpdateAnimBg="0" advAuto="0"/>
      <p:bldP spid="6" grpId="0" animBg="1" autoUpdateAnimBg="0"/>
      <p:bldP spid="7" grpId="0" build="p" autoUpdateAnimBg="0" advAuto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1" descr="C:\Users\qiushui1987\AppData\Roaming\Tencent\Users\530457307\QQ\WinTemp\RichOle\)G_OW8MF}$BLO$E[AL`3QV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908720"/>
            <a:ext cx="3816424" cy="4698522"/>
          </a:xfrm>
          <a:prstGeom prst="rect">
            <a:avLst/>
          </a:prstGeom>
          <a:noFill/>
        </p:spPr>
      </p:pic>
      <p:sp>
        <p:nvSpPr>
          <p:cNvPr id="3" name="矩形标注 2"/>
          <p:cNvSpPr/>
          <p:nvPr/>
        </p:nvSpPr>
        <p:spPr>
          <a:xfrm>
            <a:off x="6012160" y="2060848"/>
            <a:ext cx="2952328" cy="1764776"/>
          </a:xfrm>
          <a:prstGeom prst="wedgeRectCallout">
            <a:avLst>
              <a:gd name="adj1" fmla="val -90801"/>
              <a:gd name="adj2" fmla="val 87269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zh-CN" sz="2400" b="1" dirty="0" smtClean="0"/>
              <a:t>所</a:t>
            </a:r>
            <a:r>
              <a:rPr lang="zh-CN" altLang="zh-CN" sz="2400" b="1" dirty="0" smtClean="0"/>
              <a:t>指</a:t>
            </a:r>
            <a:r>
              <a:rPr lang="zh-CN" altLang="zh-CN" sz="2400" b="1" dirty="0" smtClean="0"/>
              <a:t>部分内</a:t>
            </a:r>
            <a:r>
              <a:rPr lang="zh-CN" altLang="zh-CN" sz="2400" b="1" dirty="0" smtClean="0"/>
              <a:t>不便画圆点时，可在指引线的末端面出箭头，并指向该部分的轮廓</a:t>
            </a:r>
            <a:endParaRPr lang="zh-CN" altLang="en-US" sz="2400" b="1" dirty="0"/>
          </a:p>
        </p:txBody>
      </p:sp>
      <p:sp>
        <p:nvSpPr>
          <p:cNvPr id="4" name="矩形标注 3"/>
          <p:cNvSpPr/>
          <p:nvPr/>
        </p:nvSpPr>
        <p:spPr>
          <a:xfrm>
            <a:off x="611560" y="1340768"/>
            <a:ext cx="2051720" cy="1116704"/>
          </a:xfrm>
          <a:prstGeom prst="wedgeRectCallout">
            <a:avLst>
              <a:gd name="adj1" fmla="val 43357"/>
              <a:gd name="adj2" fmla="val 95103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 smtClean="0"/>
              <a:t>指引线不应与剖面线平行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"/>
          <p:cNvGrpSpPr>
            <a:grpSpLocks/>
          </p:cNvGrpSpPr>
          <p:nvPr/>
        </p:nvGrpSpPr>
        <p:grpSpPr bwMode="auto">
          <a:xfrm>
            <a:off x="4427984" y="2708920"/>
            <a:ext cx="2073275" cy="1651000"/>
            <a:chOff x="3894" y="1922"/>
            <a:chExt cx="1306" cy="1040"/>
          </a:xfrm>
        </p:grpSpPr>
        <p:sp>
          <p:nvSpPr>
            <p:cNvPr id="5" name="Line 19"/>
            <p:cNvSpPr>
              <a:spLocks noChangeShapeType="1"/>
            </p:cNvSpPr>
            <p:nvPr/>
          </p:nvSpPr>
          <p:spPr bwMode="auto">
            <a:xfrm flipV="1">
              <a:off x="3949" y="2207"/>
              <a:ext cx="400" cy="6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Oval 20"/>
            <p:cNvSpPr>
              <a:spLocks noChangeArrowheads="1"/>
            </p:cNvSpPr>
            <p:nvPr/>
          </p:nvSpPr>
          <p:spPr bwMode="auto">
            <a:xfrm>
              <a:off x="3894" y="2885"/>
              <a:ext cx="77" cy="77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Oval 21"/>
            <p:cNvSpPr>
              <a:spLocks noChangeArrowheads="1"/>
            </p:cNvSpPr>
            <p:nvPr/>
          </p:nvSpPr>
          <p:spPr bwMode="auto">
            <a:xfrm>
              <a:off x="4253" y="1922"/>
              <a:ext cx="311" cy="31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Oval 22"/>
            <p:cNvSpPr>
              <a:spLocks noChangeArrowheads="1"/>
            </p:cNvSpPr>
            <p:nvPr/>
          </p:nvSpPr>
          <p:spPr bwMode="auto">
            <a:xfrm>
              <a:off x="4571" y="1929"/>
              <a:ext cx="311" cy="31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Oval 23"/>
            <p:cNvSpPr>
              <a:spLocks noChangeArrowheads="1"/>
            </p:cNvSpPr>
            <p:nvPr/>
          </p:nvSpPr>
          <p:spPr bwMode="auto">
            <a:xfrm>
              <a:off x="4889" y="1925"/>
              <a:ext cx="311" cy="311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" name="Group 24"/>
          <p:cNvGrpSpPr>
            <a:grpSpLocks/>
          </p:cNvGrpSpPr>
          <p:nvPr/>
        </p:nvGrpSpPr>
        <p:grpSpPr bwMode="auto">
          <a:xfrm>
            <a:off x="2699792" y="2420888"/>
            <a:ext cx="1252538" cy="2100262"/>
            <a:chOff x="3011" y="1578"/>
            <a:chExt cx="789" cy="1323"/>
          </a:xfrm>
        </p:grpSpPr>
        <p:sp>
          <p:nvSpPr>
            <p:cNvPr id="11" name="Line 25"/>
            <p:cNvSpPr>
              <a:spLocks noChangeShapeType="1"/>
            </p:cNvSpPr>
            <p:nvPr/>
          </p:nvSpPr>
          <p:spPr bwMode="auto">
            <a:xfrm>
              <a:off x="3455" y="1579"/>
              <a:ext cx="3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26"/>
            <p:cNvSpPr>
              <a:spLocks noChangeShapeType="1"/>
            </p:cNvSpPr>
            <p:nvPr/>
          </p:nvSpPr>
          <p:spPr bwMode="auto">
            <a:xfrm flipV="1">
              <a:off x="3066" y="2146"/>
              <a:ext cx="400" cy="6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Oval 27"/>
            <p:cNvSpPr>
              <a:spLocks noChangeArrowheads="1"/>
            </p:cNvSpPr>
            <p:nvPr/>
          </p:nvSpPr>
          <p:spPr bwMode="auto">
            <a:xfrm>
              <a:off x="3011" y="2824"/>
              <a:ext cx="77" cy="77"/>
            </a:xfrm>
            <a:prstGeom prst="ellipse">
              <a:avLst/>
            </a:prstGeom>
            <a:solidFill>
              <a:srgbClr val="FFFFFF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28"/>
            <p:cNvSpPr>
              <a:spLocks noChangeShapeType="1"/>
            </p:cNvSpPr>
            <p:nvPr/>
          </p:nvSpPr>
          <p:spPr bwMode="auto">
            <a:xfrm>
              <a:off x="3455" y="1579"/>
              <a:ext cx="3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Line 29"/>
            <p:cNvSpPr>
              <a:spLocks noChangeShapeType="1"/>
            </p:cNvSpPr>
            <p:nvPr/>
          </p:nvSpPr>
          <p:spPr bwMode="auto">
            <a:xfrm flipV="1">
              <a:off x="3462" y="1578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Line 30"/>
            <p:cNvSpPr>
              <a:spLocks noChangeShapeType="1"/>
            </p:cNvSpPr>
            <p:nvPr/>
          </p:nvSpPr>
          <p:spPr bwMode="auto">
            <a:xfrm>
              <a:off x="3462" y="1866"/>
              <a:ext cx="3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31"/>
            <p:cNvSpPr>
              <a:spLocks noChangeShapeType="1"/>
            </p:cNvSpPr>
            <p:nvPr/>
          </p:nvSpPr>
          <p:spPr bwMode="auto">
            <a:xfrm>
              <a:off x="3462" y="2154"/>
              <a:ext cx="3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" name="Text Box 34"/>
          <p:cNvSpPr txBox="1">
            <a:spLocks noChangeArrowheads="1"/>
          </p:cNvSpPr>
          <p:nvPr/>
        </p:nvSpPr>
        <p:spPr bwMode="auto">
          <a:xfrm>
            <a:off x="3457352" y="1924507"/>
            <a:ext cx="3930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b="1">
                <a:ea typeface="隶书" pitchFamily="49" charset="-122"/>
              </a:rPr>
              <a:t>1</a:t>
            </a:r>
          </a:p>
        </p:txBody>
      </p:sp>
      <p:sp>
        <p:nvSpPr>
          <p:cNvPr id="19" name="Text Box 35"/>
          <p:cNvSpPr txBox="1">
            <a:spLocks noChangeArrowheads="1"/>
          </p:cNvSpPr>
          <p:nvPr/>
        </p:nvSpPr>
        <p:spPr bwMode="auto">
          <a:xfrm>
            <a:off x="3520852" y="2359482"/>
            <a:ext cx="3930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b="1" dirty="0">
                <a:ea typeface="隶书" pitchFamily="49" charset="-122"/>
              </a:rPr>
              <a:t>2</a:t>
            </a:r>
          </a:p>
        </p:txBody>
      </p:sp>
      <p:sp>
        <p:nvSpPr>
          <p:cNvPr id="20" name="Text Box 36"/>
          <p:cNvSpPr txBox="1">
            <a:spLocks noChangeArrowheads="1"/>
          </p:cNvSpPr>
          <p:nvPr/>
        </p:nvSpPr>
        <p:spPr bwMode="auto">
          <a:xfrm>
            <a:off x="3533552" y="2829382"/>
            <a:ext cx="3930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b="1" dirty="0">
                <a:ea typeface="隶书" pitchFamily="49" charset="-122"/>
              </a:rPr>
              <a:t>3</a:t>
            </a:r>
          </a:p>
        </p:txBody>
      </p:sp>
      <p:sp>
        <p:nvSpPr>
          <p:cNvPr id="21" name="Text Box 37"/>
          <p:cNvSpPr txBox="1">
            <a:spLocks noChangeArrowheads="1"/>
          </p:cNvSpPr>
          <p:nvPr/>
        </p:nvSpPr>
        <p:spPr bwMode="auto">
          <a:xfrm>
            <a:off x="5043039" y="2700209"/>
            <a:ext cx="3930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b="1" dirty="0">
                <a:ea typeface="隶书" pitchFamily="49" charset="-122"/>
              </a:rPr>
              <a:t>1</a:t>
            </a:r>
          </a:p>
        </p:txBody>
      </p:sp>
      <p:sp>
        <p:nvSpPr>
          <p:cNvPr id="22" name="Text Box 38"/>
          <p:cNvSpPr txBox="1">
            <a:spLocks noChangeArrowheads="1"/>
          </p:cNvSpPr>
          <p:nvPr/>
        </p:nvSpPr>
        <p:spPr bwMode="auto">
          <a:xfrm>
            <a:off x="5547095" y="2700209"/>
            <a:ext cx="3930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b="1" dirty="0">
                <a:ea typeface="隶书" pitchFamily="49" charset="-122"/>
              </a:rPr>
              <a:t>2</a:t>
            </a:r>
          </a:p>
        </p:txBody>
      </p:sp>
      <p:sp>
        <p:nvSpPr>
          <p:cNvPr id="23" name="Text Box 39"/>
          <p:cNvSpPr txBox="1">
            <a:spLocks noChangeArrowheads="1"/>
          </p:cNvSpPr>
          <p:nvPr/>
        </p:nvSpPr>
        <p:spPr bwMode="auto">
          <a:xfrm>
            <a:off x="6051151" y="2700209"/>
            <a:ext cx="3930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b="1" dirty="0">
                <a:ea typeface="隶书" pitchFamily="49" charset="-122"/>
              </a:rPr>
              <a:t>3</a:t>
            </a:r>
          </a:p>
        </p:txBody>
      </p:sp>
      <p:sp>
        <p:nvSpPr>
          <p:cNvPr id="24" name="Freeform 2"/>
          <p:cNvSpPr>
            <a:spLocks/>
          </p:cNvSpPr>
          <p:nvPr/>
        </p:nvSpPr>
        <p:spPr bwMode="auto">
          <a:xfrm flipH="1">
            <a:off x="5220072" y="1556792"/>
            <a:ext cx="598488" cy="1112838"/>
          </a:xfrm>
          <a:custGeom>
            <a:avLst/>
            <a:gdLst/>
            <a:ahLst/>
            <a:cxnLst>
              <a:cxn ang="0">
                <a:pos x="245" y="34"/>
              </a:cxn>
              <a:cxn ang="0">
                <a:pos x="0" y="534"/>
              </a:cxn>
              <a:cxn ang="0">
                <a:pos x="378" y="0"/>
              </a:cxn>
              <a:cxn ang="0">
                <a:pos x="245" y="34"/>
              </a:cxn>
            </a:cxnLst>
            <a:rect l="0" t="0" r="r" b="b"/>
            <a:pathLst>
              <a:path w="378" h="534">
                <a:moveTo>
                  <a:pt x="245" y="34"/>
                </a:moveTo>
                <a:lnTo>
                  <a:pt x="0" y="534"/>
                </a:lnTo>
                <a:lnTo>
                  <a:pt x="378" y="0"/>
                </a:lnTo>
                <a:lnTo>
                  <a:pt x="245" y="34"/>
                </a:lnTo>
                <a:close/>
              </a:path>
            </a:pathLst>
          </a:cu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Freeform 3"/>
          <p:cNvSpPr>
            <a:spLocks/>
          </p:cNvSpPr>
          <p:nvPr/>
        </p:nvSpPr>
        <p:spPr bwMode="auto">
          <a:xfrm>
            <a:off x="3779912" y="1556792"/>
            <a:ext cx="1219200" cy="774700"/>
          </a:xfrm>
          <a:custGeom>
            <a:avLst/>
            <a:gdLst/>
            <a:ahLst/>
            <a:cxnLst>
              <a:cxn ang="0">
                <a:pos x="245" y="34"/>
              </a:cxn>
              <a:cxn ang="0">
                <a:pos x="0" y="534"/>
              </a:cxn>
              <a:cxn ang="0">
                <a:pos x="378" y="0"/>
              </a:cxn>
              <a:cxn ang="0">
                <a:pos x="245" y="34"/>
              </a:cxn>
            </a:cxnLst>
            <a:rect l="0" t="0" r="r" b="b"/>
            <a:pathLst>
              <a:path w="378" h="534">
                <a:moveTo>
                  <a:pt x="245" y="34"/>
                </a:moveTo>
                <a:lnTo>
                  <a:pt x="0" y="534"/>
                </a:lnTo>
                <a:lnTo>
                  <a:pt x="378" y="0"/>
                </a:lnTo>
                <a:lnTo>
                  <a:pt x="245" y="34"/>
                </a:lnTo>
                <a:close/>
              </a:path>
            </a:pathLst>
          </a:custGeom>
          <a:solidFill>
            <a:srgbClr val="CCFFCC"/>
          </a:solidFill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Text Box 34"/>
          <p:cNvSpPr txBox="1">
            <a:spLocks noChangeArrowheads="1"/>
          </p:cNvSpPr>
          <p:nvPr/>
        </p:nvSpPr>
        <p:spPr bwMode="auto">
          <a:xfrm>
            <a:off x="3505275" y="1705521"/>
            <a:ext cx="3873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en-US" altLang="zh-CN" sz="3200" b="1">
                <a:solidFill>
                  <a:schemeClr val="bg1"/>
                </a:solidFill>
                <a:ea typeface="隶书" pitchFamily="49" charset="-122"/>
              </a:rPr>
              <a:t>1</a:t>
            </a:r>
          </a:p>
        </p:txBody>
      </p:sp>
      <p:sp>
        <p:nvSpPr>
          <p:cNvPr id="27" name="Text Box 42"/>
          <p:cNvSpPr txBox="1">
            <a:spLocks noChangeArrowheads="1"/>
          </p:cNvSpPr>
          <p:nvPr/>
        </p:nvSpPr>
        <p:spPr bwMode="auto">
          <a:xfrm>
            <a:off x="3923928" y="692696"/>
            <a:ext cx="2336800" cy="946150"/>
          </a:xfrm>
          <a:prstGeom prst="rect">
            <a:avLst/>
          </a:prstGeom>
          <a:solidFill>
            <a:srgbClr val="CCFFCC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/>
            <a:r>
              <a:rPr lang="zh-CN" altLang="en-US" sz="2800" b="1" dirty="0">
                <a:ea typeface="隶书" pitchFamily="49" charset="-122"/>
              </a:rPr>
              <a:t>连接件零件组</a:t>
            </a:r>
          </a:p>
          <a:p>
            <a:pPr algn="ctr"/>
            <a:r>
              <a:rPr lang="zh-CN" altLang="en-US" sz="2800" b="1" dirty="0">
                <a:ea typeface="隶书" pitchFamily="49" charset="-122"/>
              </a:rPr>
              <a:t>可共用指引线</a:t>
            </a:r>
          </a:p>
        </p:txBody>
      </p:sp>
      <p:sp>
        <p:nvSpPr>
          <p:cNvPr id="28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/>
          <a:p>
            <a:fld id="{6AB82313-718E-48FA-8846-E2E291E4DAA8}" type="slidenum">
              <a:rPr lang="en-US" altLang="zh-CN">
                <a:solidFill>
                  <a:srgbClr val="0070C0"/>
                </a:solidFill>
              </a:rPr>
              <a:pPr/>
              <a:t>17</a:t>
            </a:fld>
            <a:endParaRPr lang="en-US" altLang="zh-CN">
              <a:solidFill>
                <a:srgbClr val="0070C0"/>
              </a:solidFill>
            </a:endParaRPr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>
            <a:off x="755576" y="5301208"/>
            <a:ext cx="76001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ea typeface="隶书" pitchFamily="49" charset="-122"/>
                <a:sym typeface="Monotype Sorts" pitchFamily="2" charset="2"/>
              </a:rPr>
              <a:t>相同零件一般只</a:t>
            </a:r>
            <a:r>
              <a:rPr lang="zh-CN" altLang="en-US" sz="3200" b="1" dirty="0">
                <a:solidFill>
                  <a:srgbClr val="0070C0"/>
                </a:solidFill>
                <a:ea typeface="隶书" pitchFamily="49" charset="-122"/>
                <a:sym typeface="Monotype Sorts" pitchFamily="2" charset="2"/>
              </a:rPr>
              <a:t>编一个号</a:t>
            </a:r>
            <a:r>
              <a:rPr lang="zh-CN" altLang="en-US" sz="3200" b="1" dirty="0" smtClean="0">
                <a:solidFill>
                  <a:srgbClr val="0070C0"/>
                </a:solidFill>
                <a:ea typeface="隶书" pitchFamily="49" charset="-122"/>
                <a:sym typeface="Monotype Sorts" pitchFamily="2" charset="2"/>
              </a:rPr>
              <a:t>，必要时可重复</a:t>
            </a:r>
            <a:endParaRPr lang="zh-CN" altLang="en-US" sz="3200" b="1" dirty="0">
              <a:solidFill>
                <a:srgbClr val="0070C0"/>
              </a:solidFill>
              <a:ea typeface="隶书" pitchFamily="49" charset="-122"/>
              <a:sym typeface="Monotype Sorts" pitchFamily="2" charset="2"/>
            </a:endParaRPr>
          </a:p>
        </p:txBody>
      </p:sp>
      <p:sp>
        <p:nvSpPr>
          <p:cNvPr id="31" name="Rectangle 8"/>
          <p:cNvSpPr>
            <a:spLocks noChangeArrowheads="1"/>
          </p:cNvSpPr>
          <p:nvPr/>
        </p:nvSpPr>
        <p:spPr bwMode="auto">
          <a:xfrm>
            <a:off x="788267" y="5949280"/>
            <a:ext cx="7600157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ea typeface="隶书" pitchFamily="49" charset="-122"/>
                <a:sym typeface="Monotype Sorts" pitchFamily="2" charset="2"/>
              </a:rPr>
              <a:t>编号</a:t>
            </a:r>
            <a:r>
              <a:rPr lang="zh-CN" altLang="en-US" sz="3200" b="1" dirty="0">
                <a:solidFill>
                  <a:srgbClr val="0070C0"/>
                </a:solidFill>
                <a:ea typeface="隶书" pitchFamily="49" charset="-122"/>
                <a:sym typeface="Monotype Sorts" pitchFamily="2" charset="2"/>
              </a:rPr>
              <a:t>依顺时针或逆时针方向顺序整齐排列</a:t>
            </a:r>
          </a:p>
        </p:txBody>
      </p:sp>
      <p:sp>
        <p:nvSpPr>
          <p:cNvPr id="32" name="Rectangle 6"/>
          <p:cNvSpPr>
            <a:spLocks noChangeArrowheads="1"/>
          </p:cNvSpPr>
          <p:nvPr/>
        </p:nvSpPr>
        <p:spPr bwMode="auto">
          <a:xfrm>
            <a:off x="755576" y="4725144"/>
            <a:ext cx="636424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zh-CN" altLang="en-US" sz="3200" b="1" dirty="0" smtClean="0">
                <a:solidFill>
                  <a:srgbClr val="0070C0"/>
                </a:solidFill>
                <a:ea typeface="隶书" pitchFamily="49" charset="-122"/>
                <a:sym typeface="Monotype Sorts" pitchFamily="2" charset="2"/>
              </a:rPr>
              <a:t>同一装配图中编注序号形式应一致</a:t>
            </a:r>
            <a:endParaRPr lang="zh-CN" altLang="en-US" sz="3200" b="1" dirty="0">
              <a:solidFill>
                <a:srgbClr val="0070C0"/>
              </a:solidFill>
              <a:ea typeface="隶书" pitchFamily="49" charset="-122"/>
              <a:sym typeface="Monotype Sorts" pitchFamily="2" charset="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75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75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75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build="p" autoUpdateAnimBg="0" advAuto="0"/>
      <p:bldP spid="27" grpId="0" animBg="1" autoUpdateAnimBg="0"/>
      <p:bldP spid="29" grpId="0" build="p" autoUpdateAnimBg="0"/>
      <p:bldP spid="31" grpId="0" build="p" autoUpdateAnimBg="0"/>
      <p:bldP spid="32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0" y="692696"/>
            <a:ext cx="622670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二、标题栏和明细栏填写的一些规定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1534895"/>
            <a:ext cx="8650125" cy="36830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1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明细栏表画在标题栏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上方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，序号应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自下而上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顺序填写，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位置不够，可在标题栏左边接着填写，或另外用纸填写。</a:t>
            </a:r>
            <a:endParaRPr lang="en-US" altLang="zh-CN" sz="2400" b="1" dirty="0" smtClean="0">
              <a:latin typeface="Arial" pitchFamily="34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在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名称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栏内，对于标准件，还应写出其规定标记中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除标准号以外的其余内容。对于齿轮、非标堆弹簧等具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altLang="en-US" sz="2400" b="1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有重要参数的零件，还应将它们的参数写入。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“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材料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栏内填写制造该零件所用材料的名称或牌号。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4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.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备注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栏内可填写零件的热处理和表面处理等要求，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ts val="35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或其他说明。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55776" y="692696"/>
            <a:ext cx="3312368" cy="58477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200" b="1" dirty="0" smtClean="0"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五</a:t>
            </a:r>
            <a:r>
              <a:rPr lang="zh-CN" altLang="zh-CN" sz="3200" b="1" dirty="0" smtClean="0">
                <a:latin typeface="隶书" pitchFamily="49" charset="-122"/>
                <a:ea typeface="隶书" pitchFamily="49" charset="-122"/>
              </a:rPr>
              <a:t>节</a:t>
            </a:r>
            <a:r>
              <a:rPr lang="en-US" altLang="zh-CN" sz="3200" b="1" dirty="0" smtClean="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200" b="1" dirty="0" smtClean="0">
                <a:latin typeface="隶书" pitchFamily="49" charset="-122"/>
                <a:ea typeface="隶书" pitchFamily="49" charset="-122"/>
              </a:rPr>
              <a:t>看装配图</a:t>
            </a:r>
            <a:endParaRPr lang="zh-CN" altLang="zh-CN" sz="32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95536" y="1772816"/>
            <a:ext cx="39741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</a:rPr>
              <a:t>1</a:t>
            </a:r>
            <a:r>
              <a:rPr lang="zh-CN" altLang="zh-CN" sz="2800" b="1" dirty="0" smtClean="0">
                <a:solidFill>
                  <a:srgbClr val="0070C0"/>
                </a:solidFill>
              </a:rPr>
              <a:t>．看部件装配图的要求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31745" name="Rectangle 1"/>
          <p:cNvSpPr>
            <a:spLocks noChangeArrowheads="1"/>
          </p:cNvSpPr>
          <p:nvPr/>
        </p:nvSpPr>
        <p:spPr bwMode="auto">
          <a:xfrm>
            <a:off x="0" y="2564904"/>
            <a:ext cx="9203160" cy="13245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0025" algn="l" defTabSz="914400" rtl="0" eaLnBrk="1" fontAlgn="base" latinLnBrk="0" hangingPunct="1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）了解部件的名称、用途、性能和工作原理。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）了解零件间的相对位置、装配关系及装拆顺序和装拆方法。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200025" algn="l" defTabSz="914400" rtl="0" eaLnBrk="0" fontAlgn="base" latinLnBrk="0" hangingPunct="0">
              <a:lnSpc>
                <a:spcPts val="33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3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）弄清每个零件的名称、数量、材料、作用和结构形状。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动作按钮: 后退或前一项 4">
            <a:hlinkClick r:id="rId2" action="ppaction://hlinksldjump" highlightClick="1"/>
          </p:cNvPr>
          <p:cNvSpPr/>
          <p:nvPr/>
        </p:nvSpPr>
        <p:spPr>
          <a:xfrm>
            <a:off x="7884368" y="5805264"/>
            <a:ext cx="864096" cy="504056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hlinkClick r:id="rId2" action="ppaction://hlinksldjump"/>
          </p:cNvPr>
          <p:cNvSpPr txBox="1">
            <a:spLocks/>
          </p:cNvSpPr>
          <p:nvPr/>
        </p:nvSpPr>
        <p:spPr>
          <a:xfrm>
            <a:off x="611560" y="1700808"/>
            <a:ext cx="7416824" cy="64807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00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lvl="0">
              <a:spcBef>
                <a:spcPct val="0"/>
              </a:spcBef>
              <a:defRPr/>
            </a:pPr>
            <a:r>
              <a:rPr lang="zh-CN" altLang="zh-CN" sz="2800" dirty="0" smtClean="0">
                <a:latin typeface="隶书" pitchFamily="49" charset="-122"/>
                <a:ea typeface="隶书" pitchFamily="49" charset="-122"/>
              </a:rPr>
              <a:t>第一节</a:t>
            </a:r>
            <a:r>
              <a:rPr lang="en-US" altLang="zh-CN" sz="2800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2800" dirty="0" smtClean="0">
                <a:latin typeface="隶书" pitchFamily="49" charset="-122"/>
                <a:ea typeface="隶书" pitchFamily="49" charset="-122"/>
              </a:rPr>
              <a:t>装配图</a:t>
            </a:r>
            <a:r>
              <a:rPr lang="zh-CN" altLang="en-US" sz="2800" dirty="0" smtClean="0">
                <a:latin typeface="隶书" pitchFamily="49" charset="-122"/>
                <a:ea typeface="隶书" pitchFamily="49" charset="-122"/>
              </a:rPr>
              <a:t>的作用和内容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683568" y="1412776"/>
            <a:ext cx="7391400" cy="76200"/>
          </a:xfrm>
          <a:prstGeom prst="rect">
            <a:avLst/>
          </a:prstGeom>
          <a:gradFill rotWithShape="0">
            <a:gsLst>
              <a:gs pos="0">
                <a:srgbClr val="99CCFF">
                  <a:gamma/>
                  <a:shade val="46275"/>
                  <a:invGamma/>
                </a:srgbClr>
              </a:gs>
              <a:gs pos="100000">
                <a:srgbClr val="99CC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>
              <a:solidFill>
                <a:srgbClr val="00B050"/>
              </a:solidFill>
            </a:endParaRP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3001318" y="469801"/>
            <a:ext cx="22923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内   容</a:t>
            </a:r>
          </a:p>
        </p:txBody>
      </p:sp>
      <p:sp>
        <p:nvSpPr>
          <p:cNvPr id="5" name="Rectangle 1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636816" y="2212558"/>
            <a:ext cx="3647152" cy="10258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7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latin typeface="隶书" pitchFamily="49" charset="-122"/>
                <a:ea typeface="隶书" pitchFamily="49" charset="-122"/>
                <a:cs typeface="Times New Roman" pitchFamily="18" charset="0"/>
              </a:rPr>
              <a:t>第</a:t>
            </a:r>
            <a:r>
              <a:rPr kumimoji="0" lang="zh-CN" sz="270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latin typeface="隶书" pitchFamily="49" charset="-122"/>
                <a:ea typeface="隶书" pitchFamily="49" charset="-122"/>
                <a:cs typeface="Times New Roman" pitchFamily="18" charset="0"/>
              </a:rPr>
              <a:t>二</a:t>
            </a:r>
            <a:r>
              <a:rPr kumimoji="0" lang="zh-CN" sz="270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latin typeface="隶书" pitchFamily="49" charset="-122"/>
                <a:ea typeface="隶书" pitchFamily="49" charset="-122"/>
                <a:cs typeface="Times New Roman" pitchFamily="18" charset="0"/>
              </a:rPr>
              <a:t>节</a:t>
            </a:r>
            <a:r>
              <a:rPr kumimoji="0" lang="zh-CN" altLang="en-US" sz="270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latin typeface="隶书" pitchFamily="49" charset="-122"/>
                <a:ea typeface="隶书" pitchFamily="49" charset="-122"/>
                <a:cs typeface="Times New Roman" pitchFamily="18" charset="0"/>
              </a:rPr>
              <a:t>  </a:t>
            </a:r>
            <a:r>
              <a:rPr kumimoji="0" lang="zh-CN" altLang="en-US" sz="270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latin typeface="隶书" pitchFamily="49" charset="-122"/>
                <a:ea typeface="隶书" pitchFamily="49" charset="-122"/>
                <a:cs typeface="Times New Roman" pitchFamily="18" charset="0"/>
              </a:rPr>
              <a:t>装配图的视图</a:t>
            </a:r>
            <a:endParaRPr kumimoji="0" lang="zh-CN" altLang="en-US" sz="27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3">
            <a:hlinkClick r:id="rId4" action="ppaction://hlinksldjump"/>
          </p:cNvPr>
          <p:cNvSpPr>
            <a:spLocks noChangeArrowheads="1"/>
          </p:cNvSpPr>
          <p:nvPr/>
        </p:nvSpPr>
        <p:spPr bwMode="auto">
          <a:xfrm>
            <a:off x="611560" y="2780928"/>
            <a:ext cx="4134465" cy="1041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第</a:t>
            </a:r>
            <a:r>
              <a:rPr kumimoji="0" lang="zh-CN" sz="2800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三节</a:t>
            </a:r>
            <a:r>
              <a:rPr kumimoji="0" lang="zh-CN" altLang="en-US" sz="2800" i="0" u="none" strike="noStrike" cap="none" normalizeH="0" baseline="0" dirty="0" smtClean="0" bmk="_Toc282855793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  </a:t>
            </a:r>
            <a:r>
              <a:rPr kumimoji="0" lang="zh-CN" altLang="en-US" sz="2800" i="0" u="none" strike="noStrike" cap="none" normalizeH="0" baseline="0" dirty="0" smtClean="0" bmk="_Toc282855793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装配图中的尺寸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Rectangle 4">
            <a:hlinkClick r:id="rId5" action="ppaction://hlinksldjump"/>
          </p:cNvPr>
          <p:cNvSpPr>
            <a:spLocks noChangeArrowheads="1"/>
          </p:cNvSpPr>
          <p:nvPr/>
        </p:nvSpPr>
        <p:spPr bwMode="auto">
          <a:xfrm>
            <a:off x="611560" y="3323898"/>
            <a:ext cx="7007046" cy="1041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第</a:t>
            </a:r>
            <a:r>
              <a:rPr kumimoji="0" lang="zh-CN" sz="280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四</a:t>
            </a:r>
            <a:r>
              <a:rPr kumimoji="0" lang="zh-CN" sz="280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节</a:t>
            </a:r>
            <a:r>
              <a:rPr kumimoji="0" lang="en-US" altLang="zh-CN" sz="280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  </a:t>
            </a:r>
            <a:r>
              <a:rPr kumimoji="0" lang="zh-CN" altLang="en-US" sz="280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装配图中的序号、明细栏和标题栏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" name="Rectangle 4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589290" y="3899962"/>
            <a:ext cx="3057247" cy="1041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第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五</a:t>
            </a:r>
            <a:r>
              <a:rPr kumimoji="0" lang="zh-CN" sz="280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节</a:t>
            </a:r>
            <a:r>
              <a:rPr kumimoji="0" lang="en-US" altLang="zh-CN" sz="280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  </a:t>
            </a:r>
            <a:r>
              <a:rPr kumimoji="0" lang="zh-CN" altLang="en-US" sz="2800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看装配图</a:t>
            </a:r>
            <a:endParaRPr kumimoji="0" lang="zh-CN" altLang="en-US" sz="280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0" y="188640"/>
            <a:ext cx="413446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en-US" altLang="zh-CN" sz="2800" b="1" dirty="0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2. </a:t>
            </a: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看装配图的方法和步骤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2770" name="Picture 2" descr="9-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545330" y="-561159"/>
            <a:ext cx="6093295" cy="8601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1"/>
          <p:cNvSpPr>
            <a:spLocks noChangeArrowheads="1"/>
          </p:cNvSpPr>
          <p:nvPr/>
        </p:nvSpPr>
        <p:spPr bwMode="auto">
          <a:xfrm>
            <a:off x="-41277" y="620688"/>
            <a:ext cx="70615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5717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）了解部件的名称、用途、性能和工作原理。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3794" name="Rectangle 2"/>
          <p:cNvSpPr>
            <a:spLocks noChangeArrowheads="1"/>
          </p:cNvSpPr>
          <p:nvPr/>
        </p:nvSpPr>
        <p:spPr bwMode="auto">
          <a:xfrm>
            <a:off x="0" y="1124744"/>
            <a:ext cx="26949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00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）分析视图。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1628800"/>
            <a:ext cx="774035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0070C0"/>
                </a:solidFill>
              </a:rPr>
              <a:t>（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3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）了解零件的作用、形状及各零件之间的装配关系。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33795" name="Rectangle 3"/>
          <p:cNvSpPr>
            <a:spLocks noChangeArrowheads="1"/>
          </p:cNvSpPr>
          <p:nvPr/>
        </p:nvSpPr>
        <p:spPr bwMode="auto">
          <a:xfrm>
            <a:off x="-36512" y="2132856"/>
            <a:ext cx="26949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00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4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）分析尺寸。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-67185" y="2636912"/>
            <a:ext cx="269496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0025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5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）归纳总结。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33797" name="Picture 5" descr="9-2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204864"/>
            <a:ext cx="5688632" cy="41398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4572000" y="6309320"/>
            <a:ext cx="17315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0070C0"/>
                </a:solidFill>
              </a:rPr>
              <a:t>虎钳轴测图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475656" y="260648"/>
            <a:ext cx="6984776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一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装配图的作用和内容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320800" y="4633913"/>
            <a:ext cx="66865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200" b="1">
                <a:ea typeface="隶书" pitchFamily="49" charset="-122"/>
              </a:rPr>
              <a:t>    </a:t>
            </a:r>
            <a:r>
              <a:rPr lang="zh-CN" altLang="en-US" sz="3200" b="1">
                <a:ea typeface="隶书" pitchFamily="49" charset="-122"/>
              </a:rPr>
              <a:t>表达机器或部件的工作原理、各零</a:t>
            </a:r>
          </a:p>
          <a:p>
            <a:r>
              <a:rPr lang="zh-CN" altLang="en-US" sz="3200" b="1">
                <a:ea typeface="隶书" pitchFamily="49" charset="-122"/>
              </a:rPr>
              <a:t>件之间的装配关系和位置关系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841375" y="1393825"/>
            <a:ext cx="12137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ea typeface="隶书" pitchFamily="49" charset="-122"/>
              </a:rPr>
              <a:t>用途</a:t>
            </a:r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304925" y="2025650"/>
            <a:ext cx="677621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隶书" pitchFamily="49" charset="-122"/>
                <a:ea typeface="隶书" pitchFamily="49" charset="-122"/>
              </a:rPr>
              <a:t>设计 </a:t>
            </a:r>
            <a:r>
              <a:rPr lang="en-US" altLang="zh-CN" sz="3200" b="1">
                <a:latin typeface="Times New Roman"/>
                <a:ea typeface="隶书" pitchFamily="49" charset="-122"/>
              </a:rPr>
              <a:t>—</a:t>
            </a:r>
            <a:r>
              <a:rPr lang="en-US" altLang="zh-CN" sz="3200" b="1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200" b="1">
                <a:latin typeface="隶书" pitchFamily="49" charset="-122"/>
                <a:ea typeface="隶书" pitchFamily="49" charset="-122"/>
              </a:rPr>
              <a:t>先画装配图，再根据装配图</a:t>
            </a:r>
          </a:p>
          <a:p>
            <a:r>
              <a:rPr lang="zh-CN" altLang="en-US" sz="3200" b="1">
                <a:latin typeface="隶书" pitchFamily="49" charset="-122"/>
                <a:ea typeface="隶书" pitchFamily="49" charset="-122"/>
              </a:rPr>
              <a:t>        拆画零件图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827584" y="3933056"/>
            <a:ext cx="12137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70C0"/>
                </a:solidFill>
                <a:ea typeface="隶书" pitchFamily="49" charset="-122"/>
              </a:rPr>
              <a:t>作用</a:t>
            </a: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303338" y="3103563"/>
            <a:ext cx="6776214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隶书" pitchFamily="49" charset="-122"/>
                <a:ea typeface="隶书" pitchFamily="49" charset="-122"/>
              </a:rPr>
              <a:t>生产 </a:t>
            </a:r>
            <a:r>
              <a:rPr lang="en-US" altLang="zh-CN" sz="3200" b="1">
                <a:latin typeface="Times New Roman"/>
                <a:ea typeface="隶书" pitchFamily="49" charset="-122"/>
              </a:rPr>
              <a:t>—</a:t>
            </a:r>
            <a:r>
              <a:rPr lang="en-US" altLang="zh-CN" sz="3200" b="1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3200" b="1">
                <a:latin typeface="隶书" pitchFamily="49" charset="-122"/>
                <a:ea typeface="隶书" pitchFamily="49" charset="-122"/>
              </a:rPr>
              <a:t>根据装配图将零件装配成部</a:t>
            </a:r>
          </a:p>
          <a:p>
            <a:r>
              <a:rPr lang="zh-CN" altLang="en-US" sz="3200" b="1">
                <a:latin typeface="隶书" pitchFamily="49" charset="-122"/>
                <a:ea typeface="隶书" pitchFamily="49" charset="-122"/>
              </a:rPr>
              <a:t>        件或机器 </a:t>
            </a:r>
          </a:p>
        </p:txBody>
      </p:sp>
      <p:sp>
        <p:nvSpPr>
          <p:cNvPr id="8" name="动作按钮: 后退或前一项 7">
            <a:hlinkClick r:id="rId2" action="ppaction://hlinksldjump" highlightClick="1"/>
          </p:cNvPr>
          <p:cNvSpPr/>
          <p:nvPr/>
        </p:nvSpPr>
        <p:spPr>
          <a:xfrm>
            <a:off x="7812360" y="6093296"/>
            <a:ext cx="864096" cy="504056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75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75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75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5" grpId="0" autoUpdateAnimBg="0"/>
      <p:bldP spid="6" grpId="0" autoUpdateAnimBg="0"/>
      <p:bldP spid="7" grpId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/>
          <a:p>
            <a:fld id="{A804C87F-E05E-4763-9A4B-435648445E90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6948264" y="4443413"/>
            <a:ext cx="738664" cy="147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 anchor="ctr">
            <a:spAutoFit/>
          </a:bodyPr>
          <a:lstStyle/>
          <a:p>
            <a:pPr algn="ctr"/>
            <a:r>
              <a:rPr lang="zh-CN" altLang="en-US" sz="3600" b="1" dirty="0">
                <a:solidFill>
                  <a:srgbClr val="0070C0"/>
                </a:solidFill>
              </a:rPr>
              <a:t>节流阀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6516216" y="251887"/>
            <a:ext cx="1733167" cy="37856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sz="2400" b="1" dirty="0">
                <a:latin typeface="隶书" pitchFamily="49" charset="-122"/>
                <a:ea typeface="隶书" pitchFamily="49" charset="-122"/>
              </a:rPr>
              <a:t>1.</a:t>
            </a:r>
            <a:r>
              <a:rPr lang="zh-CN" altLang="en-US" sz="2400" b="1" dirty="0">
                <a:latin typeface="隶书" pitchFamily="49" charset="-122"/>
                <a:ea typeface="隶书" pitchFamily="49" charset="-122"/>
              </a:rPr>
              <a:t>阀体</a:t>
            </a:r>
          </a:p>
          <a:p>
            <a:r>
              <a:rPr lang="en-US" altLang="zh-CN" sz="2400" b="1" dirty="0">
                <a:latin typeface="隶书" pitchFamily="49" charset="-122"/>
                <a:ea typeface="隶书" pitchFamily="49" charset="-122"/>
              </a:rPr>
              <a:t>2.</a:t>
            </a:r>
            <a:r>
              <a:rPr lang="zh-CN" altLang="en-US" sz="2400" b="1" dirty="0">
                <a:latin typeface="隶书" pitchFamily="49" charset="-122"/>
                <a:ea typeface="隶书" pitchFamily="49" charset="-122"/>
              </a:rPr>
              <a:t>阀盖</a:t>
            </a:r>
          </a:p>
          <a:p>
            <a:r>
              <a:rPr lang="en-US" altLang="zh-CN" sz="2400" b="1" dirty="0">
                <a:latin typeface="隶书" pitchFamily="49" charset="-122"/>
                <a:ea typeface="隶书" pitchFamily="49" charset="-122"/>
              </a:rPr>
              <a:t>3.</a:t>
            </a:r>
            <a:r>
              <a:rPr lang="zh-CN" altLang="en-US" sz="2400" b="1" dirty="0">
                <a:latin typeface="隶书" pitchFamily="49" charset="-122"/>
                <a:ea typeface="隶书" pitchFamily="49" charset="-122"/>
              </a:rPr>
              <a:t>垫片</a:t>
            </a:r>
          </a:p>
          <a:p>
            <a:r>
              <a:rPr lang="en-US" altLang="zh-CN" sz="2400" b="1" dirty="0">
                <a:latin typeface="隶书" pitchFamily="49" charset="-122"/>
                <a:ea typeface="隶书" pitchFamily="49" charset="-122"/>
              </a:rPr>
              <a:t>4.</a:t>
            </a:r>
            <a:r>
              <a:rPr lang="zh-CN" altLang="en-US" sz="2400" b="1" dirty="0">
                <a:latin typeface="隶书" pitchFamily="49" charset="-122"/>
                <a:ea typeface="隶书" pitchFamily="49" charset="-122"/>
              </a:rPr>
              <a:t>阀杆</a:t>
            </a:r>
          </a:p>
          <a:p>
            <a:r>
              <a:rPr lang="en-US" altLang="zh-CN" sz="2400" b="1" dirty="0">
                <a:latin typeface="隶书" pitchFamily="49" charset="-122"/>
                <a:ea typeface="隶书" pitchFamily="49" charset="-122"/>
              </a:rPr>
              <a:t>5.</a:t>
            </a:r>
            <a:r>
              <a:rPr lang="zh-CN" altLang="en-US" sz="2400" b="1" dirty="0">
                <a:latin typeface="隶书" pitchFamily="49" charset="-122"/>
                <a:ea typeface="隶书" pitchFamily="49" charset="-122"/>
              </a:rPr>
              <a:t>填料</a:t>
            </a:r>
          </a:p>
          <a:p>
            <a:r>
              <a:rPr lang="en-US" altLang="zh-CN" sz="2400" b="1" dirty="0">
                <a:latin typeface="隶书" pitchFamily="49" charset="-122"/>
                <a:ea typeface="隶书" pitchFamily="49" charset="-122"/>
              </a:rPr>
              <a:t>6.</a:t>
            </a:r>
            <a:r>
              <a:rPr lang="zh-CN" altLang="en-US" sz="2400" b="1" dirty="0">
                <a:latin typeface="隶书" pitchFamily="49" charset="-122"/>
                <a:ea typeface="隶书" pitchFamily="49" charset="-122"/>
              </a:rPr>
              <a:t>压盖螺母</a:t>
            </a:r>
          </a:p>
          <a:p>
            <a:r>
              <a:rPr lang="en-US" altLang="zh-CN" sz="2400" b="1" dirty="0">
                <a:latin typeface="隶书" pitchFamily="49" charset="-122"/>
                <a:ea typeface="隶书" pitchFamily="49" charset="-122"/>
              </a:rPr>
              <a:t>7.</a:t>
            </a:r>
            <a:r>
              <a:rPr lang="zh-CN" altLang="en-US" sz="2400" b="1" dirty="0">
                <a:latin typeface="隶书" pitchFamily="49" charset="-122"/>
                <a:ea typeface="隶书" pitchFamily="49" charset="-122"/>
              </a:rPr>
              <a:t>压盖</a:t>
            </a:r>
          </a:p>
          <a:p>
            <a:r>
              <a:rPr lang="en-US" altLang="zh-CN" sz="2400" b="1" dirty="0">
                <a:latin typeface="隶书" pitchFamily="49" charset="-122"/>
                <a:ea typeface="隶书" pitchFamily="49" charset="-122"/>
              </a:rPr>
              <a:t>8.</a:t>
            </a:r>
            <a:r>
              <a:rPr lang="zh-CN" altLang="en-US" sz="2400" b="1" dirty="0">
                <a:latin typeface="隶书" pitchFamily="49" charset="-122"/>
                <a:ea typeface="隶书" pitchFamily="49" charset="-122"/>
              </a:rPr>
              <a:t>手轮</a:t>
            </a:r>
          </a:p>
          <a:p>
            <a:r>
              <a:rPr lang="en-US" altLang="zh-CN" sz="2400" b="1" dirty="0">
                <a:latin typeface="隶书" pitchFamily="49" charset="-122"/>
                <a:ea typeface="隶书" pitchFamily="49" charset="-122"/>
              </a:rPr>
              <a:t>9.</a:t>
            </a:r>
            <a:r>
              <a:rPr lang="zh-CN" altLang="en-US" sz="2400" b="1" dirty="0">
                <a:latin typeface="隶书" pitchFamily="49" charset="-122"/>
                <a:ea typeface="隶书" pitchFamily="49" charset="-122"/>
              </a:rPr>
              <a:t>螺母</a:t>
            </a:r>
          </a:p>
          <a:p>
            <a:r>
              <a:rPr lang="en-US" altLang="zh-CN" sz="2400" b="1" dirty="0">
                <a:latin typeface="隶书" pitchFamily="49" charset="-122"/>
                <a:ea typeface="隶书" pitchFamily="49" charset="-122"/>
              </a:rPr>
              <a:t>10.</a:t>
            </a:r>
            <a:r>
              <a:rPr lang="zh-CN" altLang="en-US" sz="2400" b="1" dirty="0">
                <a:latin typeface="隶书" pitchFamily="49" charset="-122"/>
                <a:ea typeface="隶书" pitchFamily="49" charset="-122"/>
              </a:rPr>
              <a:t>垫圈</a:t>
            </a:r>
          </a:p>
        </p:txBody>
      </p:sp>
      <p:pic>
        <p:nvPicPr>
          <p:cNvPr id="1027" name="Picture 3" descr="C:\Users\qiushui1987\AppData\Roaming\Tencent\Users\530457307\QQ\WinTemp\RichOle\0PMI`Q$WOHE%QIBRRM%6)XL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188640"/>
            <a:ext cx="4176464" cy="62519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4" name="Group 552"/>
          <p:cNvGrpSpPr>
            <a:grpSpLocks/>
          </p:cNvGrpSpPr>
          <p:nvPr/>
        </p:nvGrpSpPr>
        <p:grpSpPr bwMode="auto">
          <a:xfrm>
            <a:off x="330200" y="179388"/>
            <a:ext cx="5324476" cy="6335713"/>
            <a:chOff x="208" y="113"/>
            <a:chExt cx="3354" cy="3991"/>
          </a:xfrm>
        </p:grpSpPr>
        <p:grpSp>
          <p:nvGrpSpPr>
            <p:cNvPr id="475" name="Group 553"/>
            <p:cNvGrpSpPr>
              <a:grpSpLocks/>
            </p:cNvGrpSpPr>
            <p:nvPr/>
          </p:nvGrpSpPr>
          <p:grpSpPr bwMode="auto">
            <a:xfrm>
              <a:off x="208" y="113"/>
              <a:ext cx="3354" cy="3875"/>
              <a:chOff x="208" y="113"/>
              <a:chExt cx="3354" cy="3875"/>
            </a:xfrm>
          </p:grpSpPr>
          <p:sp>
            <p:nvSpPr>
              <p:cNvPr id="480" name="Text Box 554"/>
              <p:cNvSpPr txBox="1">
                <a:spLocks noChangeArrowheads="1"/>
              </p:cNvSpPr>
              <p:nvPr/>
            </p:nvSpPr>
            <p:spPr bwMode="auto">
              <a:xfrm>
                <a:off x="2595" y="113"/>
                <a:ext cx="190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lang="en-US" altLang="zh-CN" sz="1800" b="1"/>
                  <a:t>9</a:t>
                </a:r>
              </a:p>
            </p:txBody>
          </p:sp>
          <p:grpSp>
            <p:nvGrpSpPr>
              <p:cNvPr id="481" name="Group 555"/>
              <p:cNvGrpSpPr>
                <a:grpSpLocks/>
              </p:cNvGrpSpPr>
              <p:nvPr/>
            </p:nvGrpSpPr>
            <p:grpSpPr bwMode="auto">
              <a:xfrm>
                <a:off x="208" y="237"/>
                <a:ext cx="3354" cy="3751"/>
                <a:chOff x="208" y="237"/>
                <a:chExt cx="3354" cy="3751"/>
              </a:xfrm>
            </p:grpSpPr>
            <p:grpSp>
              <p:nvGrpSpPr>
                <p:cNvPr id="482" name="Group 556"/>
                <p:cNvGrpSpPr>
                  <a:grpSpLocks/>
                </p:cNvGrpSpPr>
                <p:nvPr/>
              </p:nvGrpSpPr>
              <p:grpSpPr bwMode="auto">
                <a:xfrm>
                  <a:off x="1073" y="2695"/>
                  <a:ext cx="1769" cy="1107"/>
                  <a:chOff x="1073" y="2695"/>
                  <a:chExt cx="1769" cy="1107"/>
                </a:xfrm>
              </p:grpSpPr>
              <p:sp>
                <p:nvSpPr>
                  <p:cNvPr id="787" name="Rectangle 557"/>
                  <p:cNvSpPr>
                    <a:spLocks noChangeArrowheads="1"/>
                  </p:cNvSpPr>
                  <p:nvPr/>
                </p:nvSpPr>
                <p:spPr bwMode="auto">
                  <a:xfrm>
                    <a:off x="1604" y="2753"/>
                    <a:ext cx="699" cy="350"/>
                  </a:xfrm>
                  <a:prstGeom prst="rect">
                    <a:avLst/>
                  </a:prstGeom>
                  <a:solidFill>
                    <a:srgbClr val="CCECFF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8" name="Rectangle 558"/>
                  <p:cNvSpPr>
                    <a:spLocks noChangeArrowheads="1"/>
                  </p:cNvSpPr>
                  <p:nvPr/>
                </p:nvSpPr>
                <p:spPr bwMode="auto">
                  <a:xfrm>
                    <a:off x="1164" y="3015"/>
                    <a:ext cx="1574" cy="677"/>
                  </a:xfrm>
                  <a:prstGeom prst="rect">
                    <a:avLst/>
                  </a:prstGeom>
                  <a:solidFill>
                    <a:srgbClr val="CCECFF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9" name="Rectangle 559"/>
                  <p:cNvSpPr>
                    <a:spLocks noChangeArrowheads="1"/>
                  </p:cNvSpPr>
                  <p:nvPr/>
                </p:nvSpPr>
                <p:spPr bwMode="auto">
                  <a:xfrm>
                    <a:off x="1682" y="2753"/>
                    <a:ext cx="537" cy="59"/>
                  </a:xfrm>
                  <a:prstGeom prst="rect">
                    <a:avLst/>
                  </a:prstGeom>
                  <a:solidFill>
                    <a:srgbClr val="CCECFF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0" name="Rectangle 560"/>
                  <p:cNvSpPr>
                    <a:spLocks noChangeArrowheads="1"/>
                  </p:cNvSpPr>
                  <p:nvPr/>
                </p:nvSpPr>
                <p:spPr bwMode="auto">
                  <a:xfrm>
                    <a:off x="1777" y="2812"/>
                    <a:ext cx="347" cy="403"/>
                  </a:xfrm>
                  <a:prstGeom prst="rect">
                    <a:avLst/>
                  </a:prstGeom>
                  <a:solidFill>
                    <a:srgbClr val="CCECFF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1" name="Rectangle 561"/>
                  <p:cNvSpPr>
                    <a:spLocks noChangeArrowheads="1"/>
                  </p:cNvSpPr>
                  <p:nvPr/>
                </p:nvSpPr>
                <p:spPr bwMode="auto">
                  <a:xfrm>
                    <a:off x="1169" y="3150"/>
                    <a:ext cx="431" cy="403"/>
                  </a:xfrm>
                  <a:prstGeom prst="rect">
                    <a:avLst/>
                  </a:prstGeom>
                  <a:solidFill>
                    <a:srgbClr val="CCECFF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2" name="Line 562"/>
                  <p:cNvSpPr>
                    <a:spLocks noChangeShapeType="1"/>
                  </p:cNvSpPr>
                  <p:nvPr/>
                </p:nvSpPr>
                <p:spPr bwMode="auto">
                  <a:xfrm>
                    <a:off x="1598" y="3150"/>
                    <a:ext cx="84" cy="203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3" name="Line 56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664" y="3353"/>
                    <a:ext cx="18" cy="48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4" name="Line 56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83" y="3150"/>
                    <a:ext cx="28" cy="63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5" name="Line 565"/>
                  <p:cNvSpPr>
                    <a:spLocks noChangeShapeType="1"/>
                  </p:cNvSpPr>
                  <p:nvPr/>
                </p:nvSpPr>
                <p:spPr bwMode="auto">
                  <a:xfrm>
                    <a:off x="2219" y="3353"/>
                    <a:ext cx="92" cy="20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6" name="Rectangle 566"/>
                  <p:cNvSpPr>
                    <a:spLocks noChangeArrowheads="1"/>
                  </p:cNvSpPr>
                  <p:nvPr/>
                </p:nvSpPr>
                <p:spPr bwMode="auto">
                  <a:xfrm>
                    <a:off x="1718" y="3261"/>
                    <a:ext cx="471" cy="92"/>
                  </a:xfrm>
                  <a:prstGeom prst="rect">
                    <a:avLst/>
                  </a:prstGeom>
                  <a:solidFill>
                    <a:srgbClr val="CCECFF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7" name="Rectangle 567"/>
                  <p:cNvSpPr>
                    <a:spLocks noChangeArrowheads="1"/>
                  </p:cNvSpPr>
                  <p:nvPr/>
                </p:nvSpPr>
                <p:spPr bwMode="auto">
                  <a:xfrm>
                    <a:off x="2311" y="3150"/>
                    <a:ext cx="431" cy="403"/>
                  </a:xfrm>
                  <a:prstGeom prst="rect">
                    <a:avLst/>
                  </a:prstGeom>
                  <a:solidFill>
                    <a:srgbClr val="CCECFF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8" name="Line 568"/>
                  <p:cNvSpPr>
                    <a:spLocks noChangeShapeType="1"/>
                  </p:cNvSpPr>
                  <p:nvPr/>
                </p:nvSpPr>
                <p:spPr bwMode="auto">
                  <a:xfrm>
                    <a:off x="2183" y="3261"/>
                    <a:ext cx="234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99" name="Line 569"/>
                  <p:cNvSpPr>
                    <a:spLocks noChangeShapeType="1"/>
                  </p:cNvSpPr>
                  <p:nvPr/>
                </p:nvSpPr>
                <p:spPr bwMode="auto">
                  <a:xfrm>
                    <a:off x="1169" y="3119"/>
                    <a:ext cx="431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0" name="Line 57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69" y="3578"/>
                    <a:ext cx="429" cy="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1" name="Line 571"/>
                  <p:cNvSpPr>
                    <a:spLocks noChangeShapeType="1"/>
                  </p:cNvSpPr>
                  <p:nvPr/>
                </p:nvSpPr>
                <p:spPr bwMode="auto">
                  <a:xfrm>
                    <a:off x="1600" y="3115"/>
                    <a:ext cx="0" cy="475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2" name="Line 572"/>
                  <p:cNvSpPr>
                    <a:spLocks noChangeShapeType="1"/>
                  </p:cNvSpPr>
                  <p:nvPr/>
                </p:nvSpPr>
                <p:spPr bwMode="auto">
                  <a:xfrm>
                    <a:off x="2311" y="3115"/>
                    <a:ext cx="0" cy="475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3" name="Line 57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15" y="3581"/>
                    <a:ext cx="427" cy="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4" name="Line 574"/>
                  <p:cNvSpPr>
                    <a:spLocks noChangeShapeType="1"/>
                  </p:cNvSpPr>
                  <p:nvPr/>
                </p:nvSpPr>
                <p:spPr bwMode="auto">
                  <a:xfrm>
                    <a:off x="2315" y="3119"/>
                    <a:ext cx="427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5" name="Line 575"/>
                  <p:cNvSpPr>
                    <a:spLocks noChangeShapeType="1"/>
                  </p:cNvSpPr>
                  <p:nvPr/>
                </p:nvSpPr>
                <p:spPr bwMode="auto">
                  <a:xfrm>
                    <a:off x="1073" y="3353"/>
                    <a:ext cx="1769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6" name="Line 576"/>
                  <p:cNvSpPr>
                    <a:spLocks noChangeShapeType="1"/>
                  </p:cNvSpPr>
                  <p:nvPr/>
                </p:nvSpPr>
                <p:spPr bwMode="auto">
                  <a:xfrm>
                    <a:off x="1743" y="2812"/>
                    <a:ext cx="0" cy="44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7" name="Line 577"/>
                  <p:cNvSpPr>
                    <a:spLocks noChangeShapeType="1"/>
                  </p:cNvSpPr>
                  <p:nvPr/>
                </p:nvSpPr>
                <p:spPr bwMode="auto">
                  <a:xfrm>
                    <a:off x="2157" y="2812"/>
                    <a:ext cx="0" cy="41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8" name="Line 578"/>
                  <p:cNvSpPr>
                    <a:spLocks noChangeShapeType="1"/>
                  </p:cNvSpPr>
                  <p:nvPr/>
                </p:nvSpPr>
                <p:spPr bwMode="auto">
                  <a:xfrm>
                    <a:off x="2189" y="3309"/>
                    <a:ext cx="51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09" name="Line 579"/>
                  <p:cNvSpPr>
                    <a:spLocks noChangeShapeType="1"/>
                  </p:cNvSpPr>
                  <p:nvPr/>
                </p:nvSpPr>
                <p:spPr bwMode="auto">
                  <a:xfrm>
                    <a:off x="2124" y="3215"/>
                    <a:ext cx="159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0" name="Line 580"/>
                  <p:cNvSpPr>
                    <a:spLocks noChangeShapeType="1"/>
                  </p:cNvSpPr>
                  <p:nvPr/>
                </p:nvSpPr>
                <p:spPr bwMode="auto">
                  <a:xfrm>
                    <a:off x="1782" y="3211"/>
                    <a:ext cx="329" cy="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1" name="Line 581"/>
                  <p:cNvSpPr>
                    <a:spLocks noChangeShapeType="1"/>
                  </p:cNvSpPr>
                  <p:nvPr/>
                </p:nvSpPr>
                <p:spPr bwMode="auto">
                  <a:xfrm>
                    <a:off x="1776" y="3207"/>
                    <a:ext cx="0" cy="5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2" name="Freeform 582"/>
                  <p:cNvSpPr>
                    <a:spLocks/>
                  </p:cNvSpPr>
                  <p:nvPr/>
                </p:nvSpPr>
                <p:spPr bwMode="auto">
                  <a:xfrm>
                    <a:off x="2242" y="3210"/>
                    <a:ext cx="46" cy="100"/>
                  </a:xfrm>
                  <a:custGeom>
                    <a:avLst/>
                    <a:gdLst/>
                    <a:ahLst/>
                    <a:cxnLst>
                      <a:cxn ang="0">
                        <a:pos x="32" y="0"/>
                      </a:cxn>
                      <a:cxn ang="0">
                        <a:pos x="38" y="26"/>
                      </a:cxn>
                      <a:cxn ang="0">
                        <a:pos x="32" y="58"/>
                      </a:cxn>
                      <a:cxn ang="0">
                        <a:pos x="19" y="74"/>
                      </a:cxn>
                      <a:cxn ang="0">
                        <a:pos x="0" y="83"/>
                      </a:cxn>
                    </a:cxnLst>
                    <a:rect l="0" t="0" r="r" b="b"/>
                    <a:pathLst>
                      <a:path w="38" h="83">
                        <a:moveTo>
                          <a:pt x="32" y="0"/>
                        </a:moveTo>
                        <a:cubicBezTo>
                          <a:pt x="33" y="4"/>
                          <a:pt x="38" y="16"/>
                          <a:pt x="38" y="26"/>
                        </a:cubicBezTo>
                        <a:cubicBezTo>
                          <a:pt x="38" y="36"/>
                          <a:pt x="35" y="50"/>
                          <a:pt x="32" y="58"/>
                        </a:cubicBezTo>
                        <a:cubicBezTo>
                          <a:pt x="29" y="66"/>
                          <a:pt x="24" y="70"/>
                          <a:pt x="19" y="74"/>
                        </a:cubicBezTo>
                        <a:cubicBezTo>
                          <a:pt x="14" y="78"/>
                          <a:pt x="4" y="81"/>
                          <a:pt x="0" y="83"/>
                        </a:cubicBezTo>
                      </a:path>
                    </a:pathLst>
                  </a:custGeom>
                  <a:solidFill>
                    <a:srgbClr val="CCECFF"/>
                  </a:solidFill>
                  <a:ln w="28575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3" name="Line 58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19" y="3309"/>
                    <a:ext cx="29" cy="5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4" name="Freeform 584"/>
                  <p:cNvSpPr>
                    <a:spLocks/>
                  </p:cNvSpPr>
                  <p:nvPr/>
                </p:nvSpPr>
                <p:spPr bwMode="auto">
                  <a:xfrm>
                    <a:off x="2084" y="3211"/>
                    <a:ext cx="42" cy="52"/>
                  </a:xfrm>
                  <a:custGeom>
                    <a:avLst/>
                    <a:gdLst/>
                    <a:ahLst/>
                    <a:cxnLst>
                      <a:cxn ang="0">
                        <a:pos x="34" y="0"/>
                      </a:cxn>
                      <a:cxn ang="0">
                        <a:pos x="12" y="19"/>
                      </a:cxn>
                      <a:cxn ang="0">
                        <a:pos x="0" y="43"/>
                      </a:cxn>
                    </a:cxnLst>
                    <a:rect l="0" t="0" r="r" b="b"/>
                    <a:pathLst>
                      <a:path w="34" h="43">
                        <a:moveTo>
                          <a:pt x="34" y="0"/>
                        </a:moveTo>
                        <a:cubicBezTo>
                          <a:pt x="30" y="3"/>
                          <a:pt x="18" y="12"/>
                          <a:pt x="12" y="19"/>
                        </a:cubicBezTo>
                        <a:cubicBezTo>
                          <a:pt x="6" y="26"/>
                          <a:pt x="2" y="38"/>
                          <a:pt x="0" y="43"/>
                        </a:cubicBezTo>
                      </a:path>
                    </a:pathLst>
                  </a:custGeom>
                  <a:solidFill>
                    <a:srgbClr val="CCECFF"/>
                  </a:solidFill>
                  <a:ln w="28575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5" name="Line 585"/>
                  <p:cNvSpPr>
                    <a:spLocks noChangeShapeType="1"/>
                  </p:cNvSpPr>
                  <p:nvPr/>
                </p:nvSpPr>
                <p:spPr bwMode="auto">
                  <a:xfrm>
                    <a:off x="1516" y="3450"/>
                    <a:ext cx="437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6" name="Line 586"/>
                  <p:cNvSpPr>
                    <a:spLocks noChangeShapeType="1"/>
                  </p:cNvSpPr>
                  <p:nvPr/>
                </p:nvSpPr>
                <p:spPr bwMode="auto">
                  <a:xfrm>
                    <a:off x="1662" y="3403"/>
                    <a:ext cx="222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7" name="Line 587"/>
                  <p:cNvSpPr>
                    <a:spLocks noChangeShapeType="1"/>
                  </p:cNvSpPr>
                  <p:nvPr/>
                </p:nvSpPr>
                <p:spPr bwMode="auto">
                  <a:xfrm>
                    <a:off x="1622" y="3497"/>
                    <a:ext cx="262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8" name="Freeform 588"/>
                  <p:cNvSpPr>
                    <a:spLocks/>
                  </p:cNvSpPr>
                  <p:nvPr/>
                </p:nvSpPr>
                <p:spPr bwMode="auto">
                  <a:xfrm>
                    <a:off x="1874" y="3395"/>
                    <a:ext cx="34" cy="102"/>
                  </a:xfrm>
                  <a:custGeom>
                    <a:avLst/>
                    <a:gdLst/>
                    <a:ahLst/>
                    <a:cxnLst>
                      <a:cxn ang="0">
                        <a:pos x="7" y="0"/>
                      </a:cxn>
                      <a:cxn ang="0">
                        <a:pos x="19" y="12"/>
                      </a:cxn>
                      <a:cxn ang="0">
                        <a:pos x="24" y="26"/>
                      </a:cxn>
                      <a:cxn ang="0">
                        <a:pos x="26" y="50"/>
                      </a:cxn>
                      <a:cxn ang="0">
                        <a:pos x="14" y="74"/>
                      </a:cxn>
                      <a:cxn ang="0">
                        <a:pos x="0" y="84"/>
                      </a:cxn>
                    </a:cxnLst>
                    <a:rect l="0" t="0" r="r" b="b"/>
                    <a:pathLst>
                      <a:path w="28" h="84">
                        <a:moveTo>
                          <a:pt x="7" y="0"/>
                        </a:moveTo>
                        <a:cubicBezTo>
                          <a:pt x="9" y="2"/>
                          <a:pt x="16" y="8"/>
                          <a:pt x="19" y="12"/>
                        </a:cubicBezTo>
                        <a:cubicBezTo>
                          <a:pt x="22" y="16"/>
                          <a:pt x="23" y="20"/>
                          <a:pt x="24" y="26"/>
                        </a:cubicBezTo>
                        <a:cubicBezTo>
                          <a:pt x="25" y="32"/>
                          <a:pt x="28" y="42"/>
                          <a:pt x="26" y="50"/>
                        </a:cubicBezTo>
                        <a:cubicBezTo>
                          <a:pt x="24" y="58"/>
                          <a:pt x="18" y="68"/>
                          <a:pt x="14" y="74"/>
                        </a:cubicBezTo>
                        <a:cubicBezTo>
                          <a:pt x="10" y="80"/>
                          <a:pt x="3" y="82"/>
                          <a:pt x="0" y="84"/>
                        </a:cubicBezTo>
                      </a:path>
                    </a:pathLst>
                  </a:custGeom>
                  <a:solidFill>
                    <a:srgbClr val="CCECFF"/>
                  </a:solidFill>
                  <a:ln w="28575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19" name="Freeform 589"/>
                  <p:cNvSpPr>
                    <a:spLocks/>
                  </p:cNvSpPr>
                  <p:nvPr/>
                </p:nvSpPr>
                <p:spPr bwMode="auto">
                  <a:xfrm>
                    <a:off x="1624" y="3400"/>
                    <a:ext cx="35" cy="94"/>
                  </a:xfrm>
                  <a:custGeom>
                    <a:avLst/>
                    <a:gdLst/>
                    <a:ahLst/>
                    <a:cxnLst>
                      <a:cxn ang="0">
                        <a:pos x="29" y="0"/>
                      </a:cxn>
                      <a:cxn ang="0">
                        <a:pos x="15" y="17"/>
                      </a:cxn>
                      <a:cxn ang="0">
                        <a:pos x="5" y="36"/>
                      </a:cxn>
                      <a:cxn ang="0">
                        <a:pos x="3" y="55"/>
                      </a:cxn>
                      <a:cxn ang="0">
                        <a:pos x="0" y="77"/>
                      </a:cxn>
                    </a:cxnLst>
                    <a:rect l="0" t="0" r="r" b="b"/>
                    <a:pathLst>
                      <a:path w="29" h="77">
                        <a:moveTo>
                          <a:pt x="29" y="0"/>
                        </a:moveTo>
                        <a:cubicBezTo>
                          <a:pt x="27" y="3"/>
                          <a:pt x="19" y="11"/>
                          <a:pt x="15" y="17"/>
                        </a:cubicBezTo>
                        <a:cubicBezTo>
                          <a:pt x="11" y="23"/>
                          <a:pt x="7" y="30"/>
                          <a:pt x="5" y="36"/>
                        </a:cubicBezTo>
                        <a:cubicBezTo>
                          <a:pt x="3" y="42"/>
                          <a:pt x="4" y="48"/>
                          <a:pt x="3" y="55"/>
                        </a:cubicBezTo>
                        <a:cubicBezTo>
                          <a:pt x="2" y="62"/>
                          <a:pt x="1" y="73"/>
                          <a:pt x="0" y="77"/>
                        </a:cubicBezTo>
                      </a:path>
                    </a:pathLst>
                  </a:custGeom>
                  <a:solidFill>
                    <a:srgbClr val="CCECFF"/>
                  </a:solidFill>
                  <a:ln w="28575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0" name="Line 59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601" y="3484"/>
                    <a:ext cx="23" cy="7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1" name="Line 591"/>
                  <p:cNvSpPr>
                    <a:spLocks noChangeShapeType="1"/>
                  </p:cNvSpPr>
                  <p:nvPr/>
                </p:nvSpPr>
                <p:spPr bwMode="auto">
                  <a:xfrm>
                    <a:off x="1886" y="3350"/>
                    <a:ext cx="0" cy="61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2" name="Line 592"/>
                  <p:cNvSpPr>
                    <a:spLocks noChangeShapeType="1"/>
                  </p:cNvSpPr>
                  <p:nvPr/>
                </p:nvSpPr>
                <p:spPr bwMode="auto">
                  <a:xfrm>
                    <a:off x="1884" y="3494"/>
                    <a:ext cx="0" cy="75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3" name="Line 593"/>
                  <p:cNvSpPr>
                    <a:spLocks noChangeShapeType="1"/>
                  </p:cNvSpPr>
                  <p:nvPr/>
                </p:nvSpPr>
                <p:spPr bwMode="auto">
                  <a:xfrm>
                    <a:off x="1884" y="3562"/>
                    <a:ext cx="128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4" name="Line 59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012" y="3353"/>
                    <a:ext cx="0" cy="222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5" name="Line 595"/>
                  <p:cNvSpPr>
                    <a:spLocks noChangeShapeType="1"/>
                  </p:cNvSpPr>
                  <p:nvPr/>
                </p:nvSpPr>
                <p:spPr bwMode="auto">
                  <a:xfrm>
                    <a:off x="1874" y="3560"/>
                    <a:ext cx="76" cy="4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6" name="Line 59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946" y="3567"/>
                    <a:ext cx="69" cy="4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7" name="Line 59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60" y="3009"/>
                    <a:ext cx="457" cy="0"/>
                  </a:xfrm>
                  <a:prstGeom prst="line">
                    <a:avLst/>
                  </a:prstGeom>
                  <a:noFill/>
                  <a:ln w="381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8" name="Line 598"/>
                  <p:cNvSpPr>
                    <a:spLocks noChangeShapeType="1"/>
                  </p:cNvSpPr>
                  <p:nvPr/>
                </p:nvSpPr>
                <p:spPr bwMode="auto">
                  <a:xfrm>
                    <a:off x="1169" y="3013"/>
                    <a:ext cx="0" cy="137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29" name="Line 599"/>
                  <p:cNvSpPr>
                    <a:spLocks noChangeShapeType="1"/>
                  </p:cNvSpPr>
                  <p:nvPr/>
                </p:nvSpPr>
                <p:spPr bwMode="auto">
                  <a:xfrm>
                    <a:off x="1169" y="3550"/>
                    <a:ext cx="0" cy="148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0" name="Line 600"/>
                  <p:cNvSpPr>
                    <a:spLocks noChangeShapeType="1"/>
                  </p:cNvSpPr>
                  <p:nvPr/>
                </p:nvSpPr>
                <p:spPr bwMode="auto">
                  <a:xfrm>
                    <a:off x="1158" y="3698"/>
                    <a:ext cx="1593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1" name="Line 60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42" y="3546"/>
                    <a:ext cx="0" cy="148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2" name="Line 60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42" y="2998"/>
                    <a:ext cx="0" cy="145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3" name="Line 603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297" y="3007"/>
                    <a:ext cx="448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4" name="Line 604"/>
                  <p:cNvSpPr>
                    <a:spLocks noChangeShapeType="1"/>
                  </p:cNvSpPr>
                  <p:nvPr/>
                </p:nvSpPr>
                <p:spPr bwMode="auto">
                  <a:xfrm>
                    <a:off x="1951" y="2695"/>
                    <a:ext cx="0" cy="110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5" name="Line 60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93" y="3009"/>
                    <a:ext cx="137" cy="13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6" name="Line 60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27" y="3011"/>
                    <a:ext cx="133" cy="13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7" name="Line 60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472" y="2848"/>
                    <a:ext cx="292" cy="29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8" name="Line 60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607" y="2992"/>
                    <a:ext cx="157" cy="15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39" name="Line 60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607" y="2784"/>
                    <a:ext cx="79" cy="7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0" name="Line 61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508" y="3500"/>
                    <a:ext cx="196" cy="19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1" name="Line 61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936" y="3395"/>
                    <a:ext cx="305" cy="30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2" name="Line 61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655" y="3139"/>
                    <a:ext cx="115" cy="11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3" name="Line 61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661" y="3492"/>
                    <a:ext cx="188" cy="19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4" name="Line 61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799" y="3586"/>
                    <a:ext cx="104" cy="10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5" name="Line 61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62" y="3545"/>
                    <a:ext cx="152" cy="15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6" name="Line 61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28" y="3552"/>
                    <a:ext cx="145" cy="14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7" name="Line 61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175" y="3546"/>
                    <a:ext cx="69" cy="6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8" name="Line 61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090" y="3495"/>
                    <a:ext cx="203" cy="19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49" name="Line 61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230" y="3548"/>
                    <a:ext cx="155" cy="15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0" name="Line 62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376" y="3553"/>
                    <a:ext cx="144" cy="14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1" name="Line 62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09" y="3550"/>
                    <a:ext cx="152" cy="14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2" name="Line 62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026" y="3349"/>
                    <a:ext cx="115" cy="11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3" name="Line 62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49" y="3607"/>
                    <a:ext cx="86" cy="8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4" name="Line 62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132" y="2753"/>
                    <a:ext cx="156" cy="15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5" name="Line 62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126" y="2882"/>
                    <a:ext cx="167" cy="16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6" name="Line 62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132" y="3011"/>
                    <a:ext cx="167" cy="16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7" name="Line 62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236" y="3022"/>
                    <a:ext cx="186" cy="18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8" name="Line 62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28" y="3014"/>
                    <a:ext cx="140" cy="14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59" name="Line 62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75" y="3008"/>
                    <a:ext cx="129" cy="12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860" name="Line 63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84" y="3085"/>
                    <a:ext cx="63" cy="6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83" name="Group 631"/>
                <p:cNvGrpSpPr>
                  <a:grpSpLocks/>
                </p:cNvGrpSpPr>
                <p:nvPr/>
              </p:nvGrpSpPr>
              <p:grpSpPr bwMode="auto">
                <a:xfrm>
                  <a:off x="1563" y="1250"/>
                  <a:ext cx="772" cy="552"/>
                  <a:chOff x="1277" y="1330"/>
                  <a:chExt cx="772" cy="552"/>
                </a:xfrm>
              </p:grpSpPr>
              <p:grpSp>
                <p:nvGrpSpPr>
                  <p:cNvPr id="770" name="Group 632"/>
                  <p:cNvGrpSpPr>
                    <a:grpSpLocks/>
                  </p:cNvGrpSpPr>
                  <p:nvPr/>
                </p:nvGrpSpPr>
                <p:grpSpPr bwMode="auto">
                  <a:xfrm>
                    <a:off x="1281" y="1372"/>
                    <a:ext cx="767" cy="466"/>
                    <a:chOff x="1281" y="1372"/>
                    <a:chExt cx="767" cy="466"/>
                  </a:xfrm>
                </p:grpSpPr>
                <p:sp>
                  <p:nvSpPr>
                    <p:cNvPr id="782" name="Freeform 633"/>
                    <p:cNvSpPr>
                      <a:spLocks/>
                    </p:cNvSpPr>
                    <p:nvPr/>
                  </p:nvSpPr>
                  <p:spPr bwMode="auto">
                    <a:xfrm>
                      <a:off x="1281" y="1372"/>
                      <a:ext cx="767" cy="466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466"/>
                        </a:cxn>
                        <a:cxn ang="0">
                          <a:pos x="0" y="44"/>
                        </a:cxn>
                        <a:cxn ang="0">
                          <a:pos x="76" y="0"/>
                        </a:cxn>
                        <a:cxn ang="0">
                          <a:pos x="691" y="0"/>
                        </a:cxn>
                        <a:cxn ang="0">
                          <a:pos x="767" y="44"/>
                        </a:cxn>
                        <a:cxn ang="0">
                          <a:pos x="767" y="461"/>
                        </a:cxn>
                        <a:cxn ang="0">
                          <a:pos x="0" y="466"/>
                        </a:cxn>
                      </a:cxnLst>
                      <a:rect l="0" t="0" r="r" b="b"/>
                      <a:pathLst>
                        <a:path w="767" h="466">
                          <a:moveTo>
                            <a:pt x="0" y="466"/>
                          </a:moveTo>
                          <a:lnTo>
                            <a:pt x="0" y="44"/>
                          </a:lnTo>
                          <a:lnTo>
                            <a:pt x="76" y="0"/>
                          </a:lnTo>
                          <a:lnTo>
                            <a:pt x="691" y="0"/>
                          </a:lnTo>
                          <a:lnTo>
                            <a:pt x="767" y="44"/>
                          </a:lnTo>
                          <a:lnTo>
                            <a:pt x="767" y="461"/>
                          </a:lnTo>
                          <a:lnTo>
                            <a:pt x="0" y="466"/>
                          </a:lnTo>
                          <a:close/>
                        </a:path>
                      </a:pathLst>
                    </a:custGeom>
                    <a:solidFill>
                      <a:schemeClr val="hlink"/>
                    </a:solidFill>
                    <a:ln w="28575" cap="flat" cmpd="sng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83" name="Rectangle 63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1397" y="1438"/>
                      <a:ext cx="538" cy="110"/>
                    </a:xfrm>
                    <a:prstGeom prst="rect">
                      <a:avLst/>
                    </a:prstGeom>
                    <a:solidFill>
                      <a:schemeClr val="hlink"/>
                    </a:solidFill>
                    <a:ln w="2857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84" name="Line 63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478" y="1546"/>
                      <a:ext cx="0" cy="283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85" name="Line 63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848" y="1546"/>
                      <a:ext cx="0" cy="288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786" name="Line 63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1445" y="1541"/>
                      <a:ext cx="0" cy="297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771" name="Line 63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877" y="1541"/>
                    <a:ext cx="0" cy="29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2" name="Line 639"/>
                  <p:cNvSpPr>
                    <a:spLocks noChangeShapeType="1"/>
                  </p:cNvSpPr>
                  <p:nvPr/>
                </p:nvSpPr>
                <p:spPr bwMode="auto">
                  <a:xfrm>
                    <a:off x="1666" y="1330"/>
                    <a:ext cx="0" cy="55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3" name="Line 64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77" y="1373"/>
                    <a:ext cx="163" cy="16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4" name="Line 64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277" y="1545"/>
                    <a:ext cx="153" cy="15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5" name="Line 64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303" y="1656"/>
                    <a:ext cx="182" cy="18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6" name="Line 643"/>
                  <p:cNvSpPr>
                    <a:spLocks noChangeShapeType="1"/>
                  </p:cNvSpPr>
                  <p:nvPr/>
                </p:nvSpPr>
                <p:spPr bwMode="auto">
                  <a:xfrm>
                    <a:off x="1574" y="1368"/>
                    <a:ext cx="0" cy="77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7" name="Line 644"/>
                  <p:cNvSpPr>
                    <a:spLocks noChangeShapeType="1"/>
                  </p:cNvSpPr>
                  <p:nvPr/>
                </p:nvSpPr>
                <p:spPr bwMode="auto">
                  <a:xfrm>
                    <a:off x="1757" y="1368"/>
                    <a:ext cx="0" cy="77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8" name="Line 64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834" y="1368"/>
                    <a:ext cx="72" cy="7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79" name="Line 64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934" y="1395"/>
                    <a:ext cx="111" cy="11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0" name="Line 64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843" y="1549"/>
                    <a:ext cx="202" cy="20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81" name="Line 64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929" y="1712"/>
                    <a:ext cx="120" cy="12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84" name="Group 649"/>
                <p:cNvGrpSpPr>
                  <a:grpSpLocks/>
                </p:cNvGrpSpPr>
                <p:nvPr/>
              </p:nvGrpSpPr>
              <p:grpSpPr bwMode="auto">
                <a:xfrm>
                  <a:off x="1672" y="2707"/>
                  <a:ext cx="541" cy="92"/>
                  <a:chOff x="1770" y="3152"/>
                  <a:chExt cx="448" cy="77"/>
                </a:xfrm>
              </p:grpSpPr>
              <p:sp>
                <p:nvSpPr>
                  <p:cNvPr id="764" name="Freeform 650"/>
                  <p:cNvSpPr>
                    <a:spLocks/>
                  </p:cNvSpPr>
                  <p:nvPr/>
                </p:nvSpPr>
                <p:spPr bwMode="auto">
                  <a:xfrm>
                    <a:off x="1770" y="3178"/>
                    <a:ext cx="448" cy="25"/>
                  </a:xfrm>
                  <a:custGeom>
                    <a:avLst/>
                    <a:gdLst/>
                    <a:ahLst/>
                    <a:cxnLst>
                      <a:cxn ang="0">
                        <a:pos x="2" y="1"/>
                      </a:cxn>
                      <a:cxn ang="0">
                        <a:pos x="237" y="0"/>
                      </a:cxn>
                      <a:cxn ang="0">
                        <a:pos x="455" y="0"/>
                      </a:cxn>
                      <a:cxn ang="0">
                        <a:pos x="458" y="25"/>
                      </a:cxn>
                      <a:cxn ang="0">
                        <a:pos x="2" y="25"/>
                      </a:cxn>
                      <a:cxn ang="0">
                        <a:pos x="2" y="1"/>
                      </a:cxn>
                    </a:cxnLst>
                    <a:rect l="0" t="0" r="r" b="b"/>
                    <a:pathLst>
                      <a:path w="458" h="25">
                        <a:moveTo>
                          <a:pt x="2" y="1"/>
                        </a:moveTo>
                        <a:lnTo>
                          <a:pt x="237" y="0"/>
                        </a:lnTo>
                        <a:lnTo>
                          <a:pt x="455" y="0"/>
                        </a:lnTo>
                        <a:lnTo>
                          <a:pt x="458" y="25"/>
                        </a:lnTo>
                        <a:lnTo>
                          <a:pt x="2" y="25"/>
                        </a:lnTo>
                        <a:cubicBezTo>
                          <a:pt x="0" y="15"/>
                          <a:pt x="2" y="1"/>
                          <a:pt x="2" y="1"/>
                        </a:cubicBezTo>
                        <a:close/>
                      </a:path>
                    </a:pathLst>
                  </a:custGeom>
                  <a:solidFill>
                    <a:srgbClr val="FF9999"/>
                  </a:solidFill>
                  <a:ln w="28575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5" name="Line 65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824" y="3179"/>
                    <a:ext cx="0" cy="25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6" name="Line 652"/>
                  <p:cNvSpPr>
                    <a:spLocks noChangeShapeType="1"/>
                  </p:cNvSpPr>
                  <p:nvPr/>
                </p:nvSpPr>
                <p:spPr bwMode="auto">
                  <a:xfrm>
                    <a:off x="2161" y="3180"/>
                    <a:ext cx="0" cy="23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7" name="Line 653"/>
                  <p:cNvSpPr>
                    <a:spLocks noChangeShapeType="1"/>
                  </p:cNvSpPr>
                  <p:nvPr/>
                </p:nvSpPr>
                <p:spPr bwMode="auto">
                  <a:xfrm>
                    <a:off x="1993" y="3152"/>
                    <a:ext cx="0" cy="7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8" name="Line 65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785" y="3182"/>
                    <a:ext cx="28" cy="1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9" name="Line 655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177" y="3177"/>
                    <a:ext cx="23" cy="2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85" name="Group 656"/>
                <p:cNvGrpSpPr>
                  <a:grpSpLocks/>
                </p:cNvGrpSpPr>
                <p:nvPr/>
              </p:nvGrpSpPr>
              <p:grpSpPr bwMode="auto">
                <a:xfrm>
                  <a:off x="1632" y="1518"/>
                  <a:ext cx="636" cy="1703"/>
                  <a:chOff x="2311" y="1240"/>
                  <a:chExt cx="636" cy="1703"/>
                </a:xfrm>
              </p:grpSpPr>
              <p:sp>
                <p:nvSpPr>
                  <p:cNvPr id="701" name="Rectangle 657"/>
                  <p:cNvSpPr>
                    <a:spLocks noChangeArrowheads="1"/>
                  </p:cNvSpPr>
                  <p:nvPr/>
                </p:nvSpPr>
                <p:spPr bwMode="auto">
                  <a:xfrm>
                    <a:off x="2420" y="2518"/>
                    <a:ext cx="421" cy="381"/>
                  </a:xfrm>
                  <a:prstGeom prst="rect">
                    <a:avLst/>
                  </a:prstGeom>
                  <a:solidFill>
                    <a:srgbClr val="FFFFCC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2" name="Rectangle 658"/>
                  <p:cNvSpPr>
                    <a:spLocks noChangeArrowheads="1"/>
                  </p:cNvSpPr>
                  <p:nvPr/>
                </p:nvSpPr>
                <p:spPr bwMode="auto">
                  <a:xfrm>
                    <a:off x="2385" y="2396"/>
                    <a:ext cx="485" cy="97"/>
                  </a:xfrm>
                  <a:prstGeom prst="rect">
                    <a:avLst/>
                  </a:prstGeom>
                  <a:solidFill>
                    <a:srgbClr val="FFFFCC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3" name="Rectangle 659"/>
                  <p:cNvSpPr>
                    <a:spLocks noChangeArrowheads="1"/>
                  </p:cNvSpPr>
                  <p:nvPr/>
                </p:nvSpPr>
                <p:spPr bwMode="auto">
                  <a:xfrm>
                    <a:off x="2316" y="2028"/>
                    <a:ext cx="629" cy="366"/>
                  </a:xfrm>
                  <a:prstGeom prst="rect">
                    <a:avLst/>
                  </a:prstGeom>
                  <a:solidFill>
                    <a:srgbClr val="FFFFCC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4" name="Rectangle 660"/>
                  <p:cNvSpPr>
                    <a:spLocks noChangeArrowheads="1"/>
                  </p:cNvSpPr>
                  <p:nvPr/>
                </p:nvSpPr>
                <p:spPr bwMode="auto">
                  <a:xfrm>
                    <a:off x="2412" y="1280"/>
                    <a:ext cx="434" cy="747"/>
                  </a:xfrm>
                  <a:prstGeom prst="rect">
                    <a:avLst/>
                  </a:prstGeom>
                  <a:solidFill>
                    <a:srgbClr val="FFFFCC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5" name="Rectangle 661"/>
                  <p:cNvSpPr>
                    <a:spLocks noChangeArrowheads="1"/>
                  </p:cNvSpPr>
                  <p:nvPr/>
                </p:nvSpPr>
                <p:spPr bwMode="auto">
                  <a:xfrm>
                    <a:off x="2484" y="1872"/>
                    <a:ext cx="296" cy="66"/>
                  </a:xfrm>
                  <a:prstGeom prst="rect">
                    <a:avLst/>
                  </a:prstGeom>
                  <a:solidFill>
                    <a:srgbClr val="FFFFCC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6" name="Line 662"/>
                  <p:cNvSpPr>
                    <a:spLocks noChangeShapeType="1"/>
                  </p:cNvSpPr>
                  <p:nvPr/>
                </p:nvSpPr>
                <p:spPr bwMode="auto">
                  <a:xfrm>
                    <a:off x="2425" y="2027"/>
                    <a:ext cx="413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7" name="Line 663"/>
                  <p:cNvSpPr>
                    <a:spLocks noChangeShapeType="1"/>
                  </p:cNvSpPr>
                  <p:nvPr/>
                </p:nvSpPr>
                <p:spPr bwMode="auto">
                  <a:xfrm>
                    <a:off x="2397" y="2388"/>
                    <a:ext cx="461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8" name="Line 664"/>
                  <p:cNvSpPr>
                    <a:spLocks noChangeShapeType="1"/>
                  </p:cNvSpPr>
                  <p:nvPr/>
                </p:nvSpPr>
                <p:spPr bwMode="auto">
                  <a:xfrm>
                    <a:off x="2444" y="2487"/>
                    <a:ext cx="365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09" name="Line 665"/>
                  <p:cNvSpPr>
                    <a:spLocks noChangeShapeType="1"/>
                  </p:cNvSpPr>
                  <p:nvPr/>
                </p:nvSpPr>
                <p:spPr bwMode="auto">
                  <a:xfrm>
                    <a:off x="2538" y="1747"/>
                    <a:ext cx="0" cy="13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0" name="Line 66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721" y="1743"/>
                    <a:ext cx="0" cy="131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1" name="Line 667"/>
                  <p:cNvSpPr>
                    <a:spLocks noChangeShapeType="1"/>
                  </p:cNvSpPr>
                  <p:nvPr/>
                </p:nvSpPr>
                <p:spPr bwMode="auto">
                  <a:xfrm>
                    <a:off x="2441" y="1292"/>
                    <a:ext cx="0" cy="47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2" name="Rectangle 668"/>
                  <p:cNvSpPr>
                    <a:spLocks noChangeArrowheads="1"/>
                  </p:cNvSpPr>
                  <p:nvPr/>
                </p:nvSpPr>
                <p:spPr bwMode="auto">
                  <a:xfrm>
                    <a:off x="2505" y="1282"/>
                    <a:ext cx="251" cy="435"/>
                  </a:xfrm>
                  <a:prstGeom prst="rect">
                    <a:avLst/>
                  </a:prstGeom>
                  <a:solidFill>
                    <a:srgbClr val="FFFFCC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3" name="Line 669"/>
                  <p:cNvSpPr>
                    <a:spLocks noChangeShapeType="1"/>
                  </p:cNvSpPr>
                  <p:nvPr/>
                </p:nvSpPr>
                <p:spPr bwMode="auto">
                  <a:xfrm>
                    <a:off x="2535" y="1756"/>
                    <a:ext cx="184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4" name="Line 670"/>
                  <p:cNvSpPr>
                    <a:spLocks noChangeShapeType="1"/>
                  </p:cNvSpPr>
                  <p:nvPr/>
                </p:nvSpPr>
                <p:spPr bwMode="auto">
                  <a:xfrm>
                    <a:off x="2501" y="1711"/>
                    <a:ext cx="39" cy="44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5" name="Line 671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2719" y="1712"/>
                    <a:ext cx="33" cy="43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6" name="Line 672"/>
                  <p:cNvSpPr>
                    <a:spLocks noChangeShapeType="1"/>
                  </p:cNvSpPr>
                  <p:nvPr/>
                </p:nvSpPr>
                <p:spPr bwMode="auto">
                  <a:xfrm>
                    <a:off x="2407" y="1767"/>
                    <a:ext cx="39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7" name="Line 673"/>
                  <p:cNvSpPr>
                    <a:spLocks noChangeShapeType="1"/>
                  </p:cNvSpPr>
                  <p:nvPr/>
                </p:nvSpPr>
                <p:spPr bwMode="auto">
                  <a:xfrm>
                    <a:off x="2812" y="1285"/>
                    <a:ext cx="0" cy="47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8" name="Line 674"/>
                  <p:cNvSpPr>
                    <a:spLocks noChangeShapeType="1"/>
                  </p:cNvSpPr>
                  <p:nvPr/>
                </p:nvSpPr>
                <p:spPr bwMode="auto">
                  <a:xfrm>
                    <a:off x="2813" y="1767"/>
                    <a:ext cx="32" cy="0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19" name="Line 675"/>
                  <p:cNvSpPr>
                    <a:spLocks noChangeShapeType="1"/>
                  </p:cNvSpPr>
                  <p:nvPr/>
                </p:nvSpPr>
                <p:spPr bwMode="auto">
                  <a:xfrm>
                    <a:off x="2442" y="2485"/>
                    <a:ext cx="0" cy="41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0" name="Line 676"/>
                  <p:cNvSpPr>
                    <a:spLocks noChangeShapeType="1"/>
                  </p:cNvSpPr>
                  <p:nvPr/>
                </p:nvSpPr>
                <p:spPr bwMode="auto">
                  <a:xfrm>
                    <a:off x="2816" y="2514"/>
                    <a:ext cx="0" cy="39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1" name="Line 67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444" y="2482"/>
                    <a:ext cx="0" cy="42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2" name="Line 67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813" y="2485"/>
                    <a:ext cx="0" cy="39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3" name="Line 679"/>
                  <p:cNvSpPr>
                    <a:spLocks noChangeShapeType="1"/>
                  </p:cNvSpPr>
                  <p:nvPr/>
                </p:nvSpPr>
                <p:spPr bwMode="auto">
                  <a:xfrm>
                    <a:off x="2451" y="2521"/>
                    <a:ext cx="351" cy="0"/>
                  </a:xfrm>
                  <a:prstGeom prst="line">
                    <a:avLst/>
                  </a:prstGeom>
                  <a:noFill/>
                  <a:ln w="762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4" name="Line 680"/>
                  <p:cNvSpPr>
                    <a:spLocks noChangeShapeType="1"/>
                  </p:cNvSpPr>
                  <p:nvPr/>
                </p:nvSpPr>
                <p:spPr bwMode="auto">
                  <a:xfrm>
                    <a:off x="2500" y="1943"/>
                    <a:ext cx="0" cy="96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5" name="Line 681"/>
                  <p:cNvSpPr>
                    <a:spLocks noChangeShapeType="1"/>
                  </p:cNvSpPr>
                  <p:nvPr/>
                </p:nvSpPr>
                <p:spPr bwMode="auto">
                  <a:xfrm>
                    <a:off x="2753" y="1932"/>
                    <a:ext cx="0" cy="96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6" name="Rectangle 682"/>
                  <p:cNvSpPr>
                    <a:spLocks noChangeArrowheads="1"/>
                  </p:cNvSpPr>
                  <p:nvPr/>
                </p:nvSpPr>
                <p:spPr bwMode="auto">
                  <a:xfrm>
                    <a:off x="2528" y="1940"/>
                    <a:ext cx="204" cy="961"/>
                  </a:xfrm>
                  <a:prstGeom prst="rect">
                    <a:avLst/>
                  </a:prstGeom>
                  <a:solidFill>
                    <a:srgbClr val="FFFFCC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7" name="Line 68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31" y="1240"/>
                    <a:ext cx="0" cy="170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8" name="Line 684"/>
                  <p:cNvSpPr>
                    <a:spLocks noChangeShapeType="1"/>
                  </p:cNvSpPr>
                  <p:nvPr/>
                </p:nvSpPr>
                <p:spPr bwMode="auto">
                  <a:xfrm>
                    <a:off x="2751" y="1280"/>
                    <a:ext cx="89" cy="9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29" name="Line 685"/>
                  <p:cNvSpPr>
                    <a:spLocks noChangeShapeType="1"/>
                  </p:cNvSpPr>
                  <p:nvPr/>
                </p:nvSpPr>
                <p:spPr bwMode="auto">
                  <a:xfrm>
                    <a:off x="2740" y="1357"/>
                    <a:ext cx="104" cy="10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0" name="Line 686"/>
                  <p:cNvSpPr>
                    <a:spLocks noChangeShapeType="1"/>
                  </p:cNvSpPr>
                  <p:nvPr/>
                </p:nvSpPr>
                <p:spPr bwMode="auto">
                  <a:xfrm>
                    <a:off x="2751" y="1452"/>
                    <a:ext cx="90" cy="9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1" name="Line 687"/>
                  <p:cNvSpPr>
                    <a:spLocks noChangeShapeType="1"/>
                  </p:cNvSpPr>
                  <p:nvPr/>
                </p:nvSpPr>
                <p:spPr bwMode="auto">
                  <a:xfrm>
                    <a:off x="2751" y="1537"/>
                    <a:ext cx="98" cy="9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2" name="Line 688"/>
                  <p:cNvSpPr>
                    <a:spLocks noChangeShapeType="1"/>
                  </p:cNvSpPr>
                  <p:nvPr/>
                </p:nvSpPr>
                <p:spPr bwMode="auto">
                  <a:xfrm>
                    <a:off x="2742" y="1617"/>
                    <a:ext cx="103" cy="10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3" name="Line 689"/>
                  <p:cNvSpPr>
                    <a:spLocks noChangeShapeType="1"/>
                  </p:cNvSpPr>
                  <p:nvPr/>
                </p:nvSpPr>
                <p:spPr bwMode="auto">
                  <a:xfrm>
                    <a:off x="2747" y="1713"/>
                    <a:ext cx="90" cy="9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4" name="Line 690"/>
                  <p:cNvSpPr>
                    <a:spLocks noChangeShapeType="1"/>
                  </p:cNvSpPr>
                  <p:nvPr/>
                </p:nvSpPr>
                <p:spPr bwMode="auto">
                  <a:xfrm>
                    <a:off x="2433" y="1270"/>
                    <a:ext cx="77" cy="7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5" name="Line 691"/>
                  <p:cNvSpPr>
                    <a:spLocks noChangeShapeType="1"/>
                  </p:cNvSpPr>
                  <p:nvPr/>
                </p:nvSpPr>
                <p:spPr bwMode="auto">
                  <a:xfrm>
                    <a:off x="2413" y="1342"/>
                    <a:ext cx="97" cy="9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6" name="Line 692"/>
                  <p:cNvSpPr>
                    <a:spLocks noChangeShapeType="1"/>
                  </p:cNvSpPr>
                  <p:nvPr/>
                </p:nvSpPr>
                <p:spPr bwMode="auto">
                  <a:xfrm>
                    <a:off x="2417" y="1446"/>
                    <a:ext cx="92" cy="8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7" name="Line 693"/>
                  <p:cNvSpPr>
                    <a:spLocks noChangeShapeType="1"/>
                  </p:cNvSpPr>
                  <p:nvPr/>
                </p:nvSpPr>
                <p:spPr bwMode="auto">
                  <a:xfrm>
                    <a:off x="2414" y="1522"/>
                    <a:ext cx="91" cy="9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8" name="Line 694"/>
                  <p:cNvSpPr>
                    <a:spLocks noChangeShapeType="1"/>
                  </p:cNvSpPr>
                  <p:nvPr/>
                </p:nvSpPr>
                <p:spPr bwMode="auto">
                  <a:xfrm>
                    <a:off x="2420" y="1615"/>
                    <a:ext cx="93" cy="9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39" name="Line 695"/>
                  <p:cNvSpPr>
                    <a:spLocks noChangeShapeType="1"/>
                  </p:cNvSpPr>
                  <p:nvPr/>
                </p:nvSpPr>
                <p:spPr bwMode="auto">
                  <a:xfrm>
                    <a:off x="2409" y="1701"/>
                    <a:ext cx="129" cy="12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0" name="Line 696"/>
                  <p:cNvSpPr>
                    <a:spLocks noChangeShapeType="1"/>
                  </p:cNvSpPr>
                  <p:nvPr/>
                </p:nvSpPr>
                <p:spPr bwMode="auto">
                  <a:xfrm>
                    <a:off x="2724" y="1786"/>
                    <a:ext cx="134" cy="13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1" name="Line 697"/>
                  <p:cNvSpPr>
                    <a:spLocks noChangeShapeType="1"/>
                  </p:cNvSpPr>
                  <p:nvPr/>
                </p:nvSpPr>
                <p:spPr bwMode="auto">
                  <a:xfrm>
                    <a:off x="2764" y="1919"/>
                    <a:ext cx="80" cy="8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2" name="Line 698"/>
                  <p:cNvSpPr>
                    <a:spLocks noChangeShapeType="1"/>
                  </p:cNvSpPr>
                  <p:nvPr/>
                </p:nvSpPr>
                <p:spPr bwMode="auto">
                  <a:xfrm>
                    <a:off x="2415" y="1804"/>
                    <a:ext cx="68" cy="6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3" name="Line 699"/>
                  <p:cNvSpPr>
                    <a:spLocks noChangeShapeType="1"/>
                  </p:cNvSpPr>
                  <p:nvPr/>
                </p:nvSpPr>
                <p:spPr bwMode="auto">
                  <a:xfrm>
                    <a:off x="2422" y="1904"/>
                    <a:ext cx="110" cy="11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4" name="Line 700"/>
                  <p:cNvSpPr>
                    <a:spLocks noChangeShapeType="1"/>
                  </p:cNvSpPr>
                  <p:nvPr/>
                </p:nvSpPr>
                <p:spPr bwMode="auto">
                  <a:xfrm>
                    <a:off x="2424" y="2006"/>
                    <a:ext cx="112" cy="11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5" name="Line 701"/>
                  <p:cNvSpPr>
                    <a:spLocks noChangeShapeType="1"/>
                  </p:cNvSpPr>
                  <p:nvPr/>
                </p:nvSpPr>
                <p:spPr bwMode="auto">
                  <a:xfrm>
                    <a:off x="2728" y="1981"/>
                    <a:ext cx="209" cy="21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6" name="Line 702"/>
                  <p:cNvSpPr>
                    <a:spLocks noChangeShapeType="1"/>
                  </p:cNvSpPr>
                  <p:nvPr/>
                </p:nvSpPr>
                <p:spPr bwMode="auto">
                  <a:xfrm>
                    <a:off x="2728" y="2081"/>
                    <a:ext cx="219" cy="22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7" name="Line 703"/>
                  <p:cNvSpPr>
                    <a:spLocks noChangeShapeType="1"/>
                  </p:cNvSpPr>
                  <p:nvPr/>
                </p:nvSpPr>
                <p:spPr bwMode="auto">
                  <a:xfrm>
                    <a:off x="2877" y="2025"/>
                    <a:ext cx="68" cy="7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8" name="Line 704"/>
                  <p:cNvSpPr>
                    <a:spLocks noChangeShapeType="1"/>
                  </p:cNvSpPr>
                  <p:nvPr/>
                </p:nvSpPr>
                <p:spPr bwMode="auto">
                  <a:xfrm>
                    <a:off x="2724" y="2177"/>
                    <a:ext cx="216" cy="21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49" name="Line 705"/>
                  <p:cNvSpPr>
                    <a:spLocks noChangeShapeType="1"/>
                  </p:cNvSpPr>
                  <p:nvPr/>
                </p:nvSpPr>
                <p:spPr bwMode="auto">
                  <a:xfrm>
                    <a:off x="2344" y="2027"/>
                    <a:ext cx="183" cy="18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0" name="Line 706"/>
                  <p:cNvSpPr>
                    <a:spLocks noChangeShapeType="1"/>
                  </p:cNvSpPr>
                  <p:nvPr/>
                </p:nvSpPr>
                <p:spPr bwMode="auto">
                  <a:xfrm>
                    <a:off x="2315" y="2197"/>
                    <a:ext cx="214" cy="21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1" name="Line 707"/>
                  <p:cNvSpPr>
                    <a:spLocks noChangeShapeType="1"/>
                  </p:cNvSpPr>
                  <p:nvPr/>
                </p:nvSpPr>
                <p:spPr bwMode="auto">
                  <a:xfrm>
                    <a:off x="2311" y="2093"/>
                    <a:ext cx="212" cy="21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2" name="Line 708"/>
                  <p:cNvSpPr>
                    <a:spLocks noChangeShapeType="1"/>
                  </p:cNvSpPr>
                  <p:nvPr/>
                </p:nvSpPr>
                <p:spPr bwMode="auto">
                  <a:xfrm>
                    <a:off x="2723" y="2286"/>
                    <a:ext cx="141" cy="14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3" name="Line 709"/>
                  <p:cNvSpPr>
                    <a:spLocks noChangeShapeType="1"/>
                  </p:cNvSpPr>
                  <p:nvPr/>
                </p:nvSpPr>
                <p:spPr bwMode="auto">
                  <a:xfrm>
                    <a:off x="2312" y="2298"/>
                    <a:ext cx="215" cy="21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4" name="Line 710"/>
                  <p:cNvSpPr>
                    <a:spLocks noChangeShapeType="1"/>
                  </p:cNvSpPr>
                  <p:nvPr/>
                </p:nvSpPr>
                <p:spPr bwMode="auto">
                  <a:xfrm>
                    <a:off x="2720" y="2668"/>
                    <a:ext cx="119" cy="11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5" name="Line 711"/>
                  <p:cNvSpPr>
                    <a:spLocks noChangeShapeType="1"/>
                  </p:cNvSpPr>
                  <p:nvPr/>
                </p:nvSpPr>
                <p:spPr bwMode="auto">
                  <a:xfrm>
                    <a:off x="2731" y="2578"/>
                    <a:ext cx="97" cy="9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6" name="Line 712"/>
                  <p:cNvSpPr>
                    <a:spLocks noChangeShapeType="1"/>
                  </p:cNvSpPr>
                  <p:nvPr/>
                </p:nvSpPr>
                <p:spPr bwMode="auto">
                  <a:xfrm>
                    <a:off x="2722" y="2472"/>
                    <a:ext cx="113" cy="11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7" name="Line 713"/>
                  <p:cNvSpPr>
                    <a:spLocks noChangeShapeType="1"/>
                  </p:cNvSpPr>
                  <p:nvPr/>
                </p:nvSpPr>
                <p:spPr bwMode="auto">
                  <a:xfrm>
                    <a:off x="2720" y="2375"/>
                    <a:ext cx="112" cy="11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8" name="Line 714"/>
                  <p:cNvSpPr>
                    <a:spLocks noChangeShapeType="1"/>
                  </p:cNvSpPr>
                  <p:nvPr/>
                </p:nvSpPr>
                <p:spPr bwMode="auto">
                  <a:xfrm>
                    <a:off x="2436" y="2522"/>
                    <a:ext cx="100" cy="9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59" name="Line 715"/>
                  <p:cNvSpPr>
                    <a:spLocks noChangeShapeType="1"/>
                  </p:cNvSpPr>
                  <p:nvPr/>
                </p:nvSpPr>
                <p:spPr bwMode="auto">
                  <a:xfrm>
                    <a:off x="2413" y="2595"/>
                    <a:ext cx="105" cy="10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0" name="Line 716"/>
                  <p:cNvSpPr>
                    <a:spLocks noChangeShapeType="1"/>
                  </p:cNvSpPr>
                  <p:nvPr/>
                </p:nvSpPr>
                <p:spPr bwMode="auto">
                  <a:xfrm>
                    <a:off x="2720" y="2860"/>
                    <a:ext cx="29" cy="29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1" name="Line 717"/>
                  <p:cNvSpPr>
                    <a:spLocks noChangeShapeType="1"/>
                  </p:cNvSpPr>
                  <p:nvPr/>
                </p:nvSpPr>
                <p:spPr bwMode="auto">
                  <a:xfrm>
                    <a:off x="2409" y="2782"/>
                    <a:ext cx="102" cy="10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2" name="Line 718"/>
                  <p:cNvSpPr>
                    <a:spLocks noChangeShapeType="1"/>
                  </p:cNvSpPr>
                  <p:nvPr/>
                </p:nvSpPr>
                <p:spPr bwMode="auto">
                  <a:xfrm>
                    <a:off x="2425" y="2703"/>
                    <a:ext cx="106" cy="10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763" name="Line 719"/>
                  <p:cNvSpPr>
                    <a:spLocks noChangeShapeType="1"/>
                  </p:cNvSpPr>
                  <p:nvPr/>
                </p:nvSpPr>
                <p:spPr bwMode="auto">
                  <a:xfrm>
                    <a:off x="2727" y="2775"/>
                    <a:ext cx="111" cy="10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86" name="Group 720"/>
                <p:cNvGrpSpPr>
                  <a:grpSpLocks/>
                </p:cNvGrpSpPr>
                <p:nvPr/>
              </p:nvGrpSpPr>
              <p:grpSpPr bwMode="auto">
                <a:xfrm>
                  <a:off x="1047" y="733"/>
                  <a:ext cx="1803" cy="356"/>
                  <a:chOff x="761" y="705"/>
                  <a:chExt cx="1803" cy="356"/>
                </a:xfrm>
              </p:grpSpPr>
              <p:sp>
                <p:nvSpPr>
                  <p:cNvPr id="665" name="Freeform 721" descr="轮廓式菱形"/>
                  <p:cNvSpPr>
                    <a:spLocks/>
                  </p:cNvSpPr>
                  <p:nvPr/>
                </p:nvSpPr>
                <p:spPr bwMode="auto">
                  <a:xfrm>
                    <a:off x="931" y="706"/>
                    <a:ext cx="1450" cy="355"/>
                  </a:xfrm>
                  <a:custGeom>
                    <a:avLst/>
                    <a:gdLst/>
                    <a:ahLst/>
                    <a:cxnLst>
                      <a:cxn ang="0">
                        <a:pos x="1450" y="86"/>
                      </a:cxn>
                      <a:cxn ang="0">
                        <a:pos x="912" y="4"/>
                      </a:cxn>
                      <a:cxn ang="0">
                        <a:pos x="543" y="0"/>
                      </a:cxn>
                      <a:cxn ang="0">
                        <a:pos x="5" y="81"/>
                      </a:cxn>
                      <a:cxn ang="0">
                        <a:pos x="0" y="177"/>
                      </a:cxn>
                      <a:cxn ang="0">
                        <a:pos x="528" y="355"/>
                      </a:cxn>
                      <a:cxn ang="0">
                        <a:pos x="624" y="355"/>
                      </a:cxn>
                      <a:cxn ang="0">
                        <a:pos x="624" y="316"/>
                      </a:cxn>
                      <a:cxn ang="0">
                        <a:pos x="835" y="316"/>
                      </a:cxn>
                      <a:cxn ang="0">
                        <a:pos x="835" y="345"/>
                      </a:cxn>
                      <a:cxn ang="0">
                        <a:pos x="912" y="350"/>
                      </a:cxn>
                      <a:cxn ang="0">
                        <a:pos x="1450" y="177"/>
                      </a:cxn>
                      <a:cxn ang="0">
                        <a:pos x="1450" y="86"/>
                      </a:cxn>
                    </a:cxnLst>
                    <a:rect l="0" t="0" r="r" b="b"/>
                    <a:pathLst>
                      <a:path w="1450" h="355">
                        <a:moveTo>
                          <a:pt x="1450" y="86"/>
                        </a:moveTo>
                        <a:lnTo>
                          <a:pt x="912" y="4"/>
                        </a:lnTo>
                        <a:lnTo>
                          <a:pt x="543" y="0"/>
                        </a:lnTo>
                        <a:lnTo>
                          <a:pt x="5" y="81"/>
                        </a:lnTo>
                        <a:lnTo>
                          <a:pt x="0" y="177"/>
                        </a:lnTo>
                        <a:lnTo>
                          <a:pt x="528" y="355"/>
                        </a:lnTo>
                        <a:lnTo>
                          <a:pt x="624" y="355"/>
                        </a:lnTo>
                        <a:cubicBezTo>
                          <a:pt x="624" y="342"/>
                          <a:pt x="624" y="329"/>
                          <a:pt x="624" y="316"/>
                        </a:cubicBezTo>
                        <a:lnTo>
                          <a:pt x="835" y="316"/>
                        </a:lnTo>
                        <a:lnTo>
                          <a:pt x="835" y="345"/>
                        </a:lnTo>
                        <a:lnTo>
                          <a:pt x="912" y="350"/>
                        </a:lnTo>
                        <a:lnTo>
                          <a:pt x="1450" y="177"/>
                        </a:lnTo>
                        <a:lnTo>
                          <a:pt x="1450" y="86"/>
                        </a:lnTo>
                        <a:close/>
                      </a:path>
                    </a:pathLst>
                  </a:custGeom>
                  <a:pattFill prst="openDmnd">
                    <a:fgClr>
                      <a:srgbClr val="000000"/>
                    </a:fgClr>
                    <a:bgClr>
                      <a:srgbClr val="FFFFFF"/>
                    </a:bgClr>
                  </a:pattFill>
                  <a:ln w="9525" cap="flat" cmpd="sng">
                    <a:solidFill>
                      <a:schemeClr val="tx1"/>
                    </a:solidFill>
                    <a:prstDash val="solid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666" name="Group 722"/>
                  <p:cNvGrpSpPr>
                    <a:grpSpLocks/>
                  </p:cNvGrpSpPr>
                  <p:nvPr/>
                </p:nvGrpSpPr>
                <p:grpSpPr bwMode="auto">
                  <a:xfrm>
                    <a:off x="761" y="705"/>
                    <a:ext cx="1803" cy="354"/>
                    <a:chOff x="761" y="705"/>
                    <a:chExt cx="1803" cy="354"/>
                  </a:xfrm>
                </p:grpSpPr>
                <p:sp>
                  <p:nvSpPr>
                    <p:cNvPr id="675" name="Line 72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829" y="715"/>
                      <a:ext cx="1671" cy="0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grpSp>
                  <p:nvGrpSpPr>
                    <p:cNvPr id="676" name="Group 724"/>
                    <p:cNvGrpSpPr>
                      <a:grpSpLocks/>
                    </p:cNvGrpSpPr>
                    <p:nvPr/>
                  </p:nvGrpSpPr>
                  <p:grpSpPr bwMode="auto">
                    <a:xfrm>
                      <a:off x="944" y="705"/>
                      <a:ext cx="1435" cy="354"/>
                      <a:chOff x="944" y="705"/>
                      <a:chExt cx="1435" cy="354"/>
                    </a:xfrm>
                  </p:grpSpPr>
                  <p:sp>
                    <p:nvSpPr>
                      <p:cNvPr id="681" name="Rectangle 725"/>
                      <p:cNvSpPr>
                        <a:spLocks noChangeArrowheads="1"/>
                      </p:cNvSpPr>
                      <p:nvPr/>
                    </p:nvSpPr>
                    <p:spPr bwMode="auto">
                      <a:xfrm>
                        <a:off x="1478" y="715"/>
                        <a:ext cx="365" cy="168"/>
                      </a:xfrm>
                      <a:prstGeom prst="rect">
                        <a:avLst/>
                      </a:prstGeom>
                      <a:solidFill>
                        <a:srgbClr val="FFFFFF"/>
                      </a:solidFill>
                      <a:ln w="28575">
                        <a:solidFill>
                          <a:schemeClr val="tx1"/>
                        </a:solidFill>
                        <a:miter lim="800000"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 dirty="0"/>
                      </a:p>
                    </p:txBody>
                  </p:sp>
                  <p:grpSp>
                    <p:nvGrpSpPr>
                      <p:cNvPr id="682" name="Group 726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665" y="922"/>
                        <a:ext cx="47" cy="108"/>
                        <a:chOff x="1806" y="924"/>
                        <a:chExt cx="49" cy="86"/>
                      </a:xfrm>
                    </p:grpSpPr>
                    <p:sp>
                      <p:nvSpPr>
                        <p:cNvPr id="698" name="Rectangle 727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07" y="924"/>
                          <a:ext cx="47" cy="86"/>
                        </a:xfrm>
                        <a:prstGeom prst="rect">
                          <a:avLst/>
                        </a:prstGeom>
                        <a:solidFill>
                          <a:srgbClr val="99CC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699" name="Line 728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1809" y="927"/>
                          <a:ext cx="44" cy="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700" name="Line 729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806" y="924"/>
                          <a:ext cx="49" cy="8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683" name="Group 730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608" y="922"/>
                        <a:ext cx="47" cy="108"/>
                        <a:chOff x="1806" y="924"/>
                        <a:chExt cx="49" cy="86"/>
                      </a:xfrm>
                    </p:grpSpPr>
                    <p:sp>
                      <p:nvSpPr>
                        <p:cNvPr id="695" name="Rectangle 731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807" y="924"/>
                          <a:ext cx="47" cy="86"/>
                        </a:xfrm>
                        <a:prstGeom prst="rect">
                          <a:avLst/>
                        </a:prstGeom>
                        <a:solidFill>
                          <a:srgbClr val="99CCFF"/>
                        </a:solidFill>
                        <a:ln w="952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696" name="Line 732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 flipH="1">
                          <a:off x="1809" y="927"/>
                          <a:ext cx="44" cy="78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697" name="Line 733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806" y="924"/>
                          <a:ext cx="49" cy="86"/>
                        </a:xfrm>
                        <a:prstGeom prst="line">
                          <a:avLst/>
                        </a:prstGeom>
                        <a:noFill/>
                        <a:ln w="952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grpSp>
                    <p:nvGrpSpPr>
                      <p:cNvPr id="684" name="Group 734"/>
                      <p:cNvGrpSpPr>
                        <a:grpSpLocks/>
                      </p:cNvGrpSpPr>
                      <p:nvPr/>
                    </p:nvGrpSpPr>
                    <p:grpSpPr bwMode="auto">
                      <a:xfrm>
                        <a:off x="1506" y="880"/>
                        <a:ext cx="312" cy="155"/>
                        <a:chOff x="1511" y="885"/>
                        <a:chExt cx="307" cy="155"/>
                      </a:xfrm>
                    </p:grpSpPr>
                    <p:sp>
                      <p:nvSpPr>
                        <p:cNvPr id="692" name="Rectangle 735"/>
                        <p:cNvSpPr>
                          <a:spLocks noChangeArrowheads="1"/>
                        </p:cNvSpPr>
                        <p:nvPr/>
                      </p:nvSpPr>
                      <p:spPr bwMode="auto">
                        <a:xfrm>
                          <a:off x="1511" y="888"/>
                          <a:ext cx="307" cy="150"/>
                        </a:xfrm>
                        <a:prstGeom prst="rect">
                          <a:avLst/>
                        </a:prstGeom>
                        <a:solidFill>
                          <a:srgbClr val="FFFFFF"/>
                        </a:solidFill>
                        <a:ln w="28575">
                          <a:solidFill>
                            <a:schemeClr val="tx1"/>
                          </a:solidFill>
                          <a:miter lim="800000"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693" name="Line 736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730" y="890"/>
                          <a:ext cx="0" cy="150"/>
                        </a:xfrm>
                        <a:prstGeom prst="line">
                          <a:avLst/>
                        </a:prstGeom>
                        <a:noFill/>
                        <a:ln w="2857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  <p:sp>
                      <p:nvSpPr>
                        <p:cNvPr id="694" name="Line 737"/>
                        <p:cNvSpPr>
                          <a:spLocks noChangeShapeType="1"/>
                        </p:cNvSpPr>
                        <p:nvPr/>
                      </p:nvSpPr>
                      <p:spPr bwMode="auto">
                        <a:xfrm>
                          <a:off x="1602" y="885"/>
                          <a:ext cx="0" cy="153"/>
                        </a:xfrm>
                        <a:prstGeom prst="line">
                          <a:avLst/>
                        </a:prstGeom>
                        <a:noFill/>
                        <a:ln w="28575">
                          <a:solidFill>
                            <a:schemeClr val="tx1"/>
                          </a:solidFill>
                          <a:round/>
                          <a:headEnd/>
                          <a:tailEnd/>
                        </a:ln>
                        <a:effectLst/>
                      </p:spPr>
                      <p:txBody>
                        <a:bodyPr wrap="none" anchor="ctr"/>
                        <a:lstStyle/>
                        <a:p>
                          <a:endParaRPr lang="zh-CN" altLang="en-US"/>
                        </a:p>
                      </p:txBody>
                    </p:sp>
                  </p:grpSp>
                  <p:sp>
                    <p:nvSpPr>
                      <p:cNvPr id="685" name="Line 738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948" y="705"/>
                        <a:ext cx="530" cy="83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86" name="Line 739"/>
                      <p:cNvSpPr>
                        <a:spLocks noChangeShapeType="1"/>
                      </p:cNvSpPr>
                      <p:nvPr/>
                    </p:nvSpPr>
                    <p:spPr bwMode="auto">
                      <a:xfrm flipH="1">
                        <a:off x="944" y="779"/>
                        <a:ext cx="4" cy="113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87" name="Line 740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946" y="884"/>
                        <a:ext cx="529" cy="175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88" name="Line 741"/>
                      <p:cNvSpPr>
                        <a:spLocks noChangeShapeType="1"/>
                      </p:cNvSpPr>
                      <p:nvPr/>
                    </p:nvSpPr>
                    <p:spPr bwMode="auto">
                      <a:xfrm>
                        <a:off x="1466" y="1059"/>
                        <a:ext cx="393" cy="0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89" name="Line 742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1855" y="884"/>
                        <a:ext cx="524" cy="173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90" name="Line 743"/>
                      <p:cNvSpPr>
                        <a:spLocks noChangeShapeType="1"/>
                      </p:cNvSpPr>
                      <p:nvPr/>
                    </p:nvSpPr>
                    <p:spPr bwMode="auto">
                      <a:xfrm flipH="1" flipV="1">
                        <a:off x="1843" y="705"/>
                        <a:ext cx="528" cy="85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  <p:sp>
                    <p:nvSpPr>
                      <p:cNvPr id="691" name="Line 744"/>
                      <p:cNvSpPr>
                        <a:spLocks noChangeShapeType="1"/>
                      </p:cNvSpPr>
                      <p:nvPr/>
                    </p:nvSpPr>
                    <p:spPr bwMode="auto">
                      <a:xfrm flipV="1">
                        <a:off x="2376" y="782"/>
                        <a:ext cx="0" cy="111"/>
                      </a:xfrm>
                      <a:prstGeom prst="line">
                        <a:avLst/>
                      </a:prstGeom>
                      <a:noFill/>
                      <a:ln w="28575">
                        <a:solidFill>
                          <a:schemeClr val="tx1"/>
                        </a:solidFill>
                        <a:round/>
                        <a:headEnd/>
                        <a:tailEnd/>
                      </a:ln>
                      <a:effectLst/>
                    </p:spPr>
                    <p:txBody>
                      <a:bodyPr wrap="none" anchor="ctr"/>
                      <a:lstStyle/>
                      <a:p>
                        <a:endParaRPr lang="zh-CN" altLang="en-US"/>
                      </a:p>
                    </p:txBody>
                  </p:sp>
                </p:grpSp>
                <p:sp>
                  <p:nvSpPr>
                    <p:cNvPr id="677" name="Arc 745"/>
                    <p:cNvSpPr>
                      <a:spLocks/>
                    </p:cNvSpPr>
                    <p:nvPr/>
                  </p:nvSpPr>
                  <p:spPr bwMode="auto">
                    <a:xfrm>
                      <a:off x="2489" y="717"/>
                      <a:ext cx="75" cy="151"/>
                    </a:xfrm>
                    <a:custGeom>
                      <a:avLst/>
                      <a:gdLst>
                        <a:gd name="G0" fmla="+- 4515 0 0"/>
                        <a:gd name="G1" fmla="+- 21600 0 0"/>
                        <a:gd name="G2" fmla="+- 21600 0 0"/>
                        <a:gd name="T0" fmla="*/ 4515 w 26115"/>
                        <a:gd name="T1" fmla="*/ 0 h 43200"/>
                        <a:gd name="T2" fmla="*/ 0 w 26115"/>
                        <a:gd name="T3" fmla="*/ 42723 h 43200"/>
                        <a:gd name="T4" fmla="*/ 4515 w 26115"/>
                        <a:gd name="T5" fmla="*/ 21600 h 432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6115" h="43200" fill="none" extrusionOk="0">
                          <a:moveTo>
                            <a:pt x="4514" y="0"/>
                          </a:moveTo>
                          <a:cubicBezTo>
                            <a:pt x="16444" y="0"/>
                            <a:pt x="26115" y="9670"/>
                            <a:pt x="26115" y="21600"/>
                          </a:cubicBezTo>
                          <a:cubicBezTo>
                            <a:pt x="26115" y="33529"/>
                            <a:pt x="16444" y="43200"/>
                            <a:pt x="4515" y="43200"/>
                          </a:cubicBezTo>
                          <a:cubicBezTo>
                            <a:pt x="2997" y="43200"/>
                            <a:pt x="1484" y="43040"/>
                            <a:pt x="0" y="42722"/>
                          </a:cubicBezTo>
                        </a:path>
                        <a:path w="26115" h="43200" stroke="0" extrusionOk="0">
                          <a:moveTo>
                            <a:pt x="4514" y="0"/>
                          </a:moveTo>
                          <a:cubicBezTo>
                            <a:pt x="16444" y="0"/>
                            <a:pt x="26115" y="9670"/>
                            <a:pt x="26115" y="21600"/>
                          </a:cubicBezTo>
                          <a:cubicBezTo>
                            <a:pt x="26115" y="33529"/>
                            <a:pt x="16444" y="43200"/>
                            <a:pt x="4515" y="43200"/>
                          </a:cubicBezTo>
                          <a:cubicBezTo>
                            <a:pt x="2997" y="43200"/>
                            <a:pt x="1484" y="43040"/>
                            <a:pt x="0" y="42722"/>
                          </a:cubicBezTo>
                          <a:lnTo>
                            <a:pt x="4515" y="21600"/>
                          </a:lnTo>
                          <a:close/>
                        </a:path>
                      </a:pathLst>
                    </a:cu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pPr algn="ctr"/>
                      <a:endParaRPr lang="zh-CN" altLang="zh-CN" b="1"/>
                    </a:p>
                  </p:txBody>
                </p:sp>
                <p:sp>
                  <p:nvSpPr>
                    <p:cNvPr id="678" name="Arc 746"/>
                    <p:cNvSpPr>
                      <a:spLocks/>
                    </p:cNvSpPr>
                    <p:nvPr/>
                  </p:nvSpPr>
                  <p:spPr bwMode="auto">
                    <a:xfrm flipH="1" flipV="1">
                      <a:off x="761" y="713"/>
                      <a:ext cx="75" cy="151"/>
                    </a:xfrm>
                    <a:custGeom>
                      <a:avLst/>
                      <a:gdLst>
                        <a:gd name="G0" fmla="+- 4515 0 0"/>
                        <a:gd name="G1" fmla="+- 21600 0 0"/>
                        <a:gd name="G2" fmla="+- 21600 0 0"/>
                        <a:gd name="T0" fmla="*/ 4515 w 26115"/>
                        <a:gd name="T1" fmla="*/ 0 h 43200"/>
                        <a:gd name="T2" fmla="*/ 0 w 26115"/>
                        <a:gd name="T3" fmla="*/ 42723 h 43200"/>
                        <a:gd name="T4" fmla="*/ 4515 w 26115"/>
                        <a:gd name="T5" fmla="*/ 21600 h 43200"/>
                      </a:gdLst>
                      <a:ahLst/>
                      <a:cxnLst>
                        <a:cxn ang="0">
                          <a:pos x="T0" y="T1"/>
                        </a:cxn>
                        <a:cxn ang="0">
                          <a:pos x="T2" y="T3"/>
                        </a:cxn>
                        <a:cxn ang="0">
                          <a:pos x="T4" y="T5"/>
                        </a:cxn>
                      </a:cxnLst>
                      <a:rect l="0" t="0" r="r" b="b"/>
                      <a:pathLst>
                        <a:path w="26115" h="43200" fill="none" extrusionOk="0">
                          <a:moveTo>
                            <a:pt x="4514" y="0"/>
                          </a:moveTo>
                          <a:cubicBezTo>
                            <a:pt x="16444" y="0"/>
                            <a:pt x="26115" y="9670"/>
                            <a:pt x="26115" y="21600"/>
                          </a:cubicBezTo>
                          <a:cubicBezTo>
                            <a:pt x="26115" y="33529"/>
                            <a:pt x="16444" y="43200"/>
                            <a:pt x="4515" y="43200"/>
                          </a:cubicBezTo>
                          <a:cubicBezTo>
                            <a:pt x="2997" y="43200"/>
                            <a:pt x="1484" y="43040"/>
                            <a:pt x="0" y="42722"/>
                          </a:cubicBezTo>
                        </a:path>
                        <a:path w="26115" h="43200" stroke="0" extrusionOk="0">
                          <a:moveTo>
                            <a:pt x="4514" y="0"/>
                          </a:moveTo>
                          <a:cubicBezTo>
                            <a:pt x="16444" y="0"/>
                            <a:pt x="26115" y="9670"/>
                            <a:pt x="26115" y="21600"/>
                          </a:cubicBezTo>
                          <a:cubicBezTo>
                            <a:pt x="26115" y="33529"/>
                            <a:pt x="16444" y="43200"/>
                            <a:pt x="4515" y="43200"/>
                          </a:cubicBezTo>
                          <a:cubicBezTo>
                            <a:pt x="2997" y="43200"/>
                            <a:pt x="1484" y="43040"/>
                            <a:pt x="0" y="42722"/>
                          </a:cubicBezTo>
                          <a:lnTo>
                            <a:pt x="4515" y="21600"/>
                          </a:lnTo>
                          <a:close/>
                        </a:path>
                      </a:pathLst>
                    </a:cu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rot="10800000" wrap="none" anchor="ctr"/>
                    <a:lstStyle/>
                    <a:p>
                      <a:pPr algn="ctr"/>
                      <a:endParaRPr lang="zh-CN" altLang="zh-CN" b="1"/>
                    </a:p>
                  </p:txBody>
                </p:sp>
                <p:sp>
                  <p:nvSpPr>
                    <p:cNvPr id="679" name="Line 74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811" y="850"/>
                      <a:ext cx="139" cy="14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80" name="Line 748"/>
                    <p:cNvSpPr>
                      <a:spLocks noChangeShapeType="1"/>
                    </p:cNvSpPr>
                    <p:nvPr/>
                  </p:nvSpPr>
                  <p:spPr bwMode="auto">
                    <a:xfrm flipH="1" flipV="1">
                      <a:off x="2376" y="850"/>
                      <a:ext cx="115" cy="19"/>
                    </a:xfrm>
                    <a:prstGeom prst="line">
                      <a:avLst/>
                    </a:prstGeom>
                    <a:noFill/>
                    <a:ln w="2857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667" name="Line 749"/>
                  <p:cNvSpPr>
                    <a:spLocks noChangeShapeType="1"/>
                  </p:cNvSpPr>
                  <p:nvPr/>
                </p:nvSpPr>
                <p:spPr bwMode="auto">
                  <a:xfrm>
                    <a:off x="1757" y="883"/>
                    <a:ext cx="62" cy="6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8" name="Line 750"/>
                  <p:cNvSpPr>
                    <a:spLocks noChangeShapeType="1"/>
                  </p:cNvSpPr>
                  <p:nvPr/>
                </p:nvSpPr>
                <p:spPr bwMode="auto">
                  <a:xfrm>
                    <a:off x="1723" y="922"/>
                    <a:ext cx="86" cy="8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69" name="Line 751"/>
                  <p:cNvSpPr>
                    <a:spLocks noChangeShapeType="1"/>
                  </p:cNvSpPr>
                  <p:nvPr/>
                </p:nvSpPr>
                <p:spPr bwMode="auto">
                  <a:xfrm>
                    <a:off x="1723" y="989"/>
                    <a:ext cx="38" cy="3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0" name="Line 752"/>
                  <p:cNvSpPr>
                    <a:spLocks noChangeShapeType="1"/>
                  </p:cNvSpPr>
                  <p:nvPr/>
                </p:nvSpPr>
                <p:spPr bwMode="auto">
                  <a:xfrm>
                    <a:off x="1536" y="883"/>
                    <a:ext cx="58" cy="5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1" name="Line 753"/>
                  <p:cNvSpPr>
                    <a:spLocks noChangeShapeType="1"/>
                  </p:cNvSpPr>
                  <p:nvPr/>
                </p:nvSpPr>
                <p:spPr bwMode="auto">
                  <a:xfrm>
                    <a:off x="1502" y="917"/>
                    <a:ext cx="86" cy="8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2" name="Line 754"/>
                  <p:cNvSpPr>
                    <a:spLocks noChangeShapeType="1"/>
                  </p:cNvSpPr>
                  <p:nvPr/>
                </p:nvSpPr>
                <p:spPr bwMode="auto">
                  <a:xfrm>
                    <a:off x="1503" y="979"/>
                    <a:ext cx="43" cy="4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3" name="Line 755"/>
                  <p:cNvSpPr>
                    <a:spLocks noChangeShapeType="1"/>
                  </p:cNvSpPr>
                  <p:nvPr/>
                </p:nvSpPr>
                <p:spPr bwMode="auto">
                  <a:xfrm>
                    <a:off x="1555" y="1022"/>
                    <a:ext cx="0" cy="39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74" name="Line 756"/>
                  <p:cNvSpPr>
                    <a:spLocks noChangeShapeType="1"/>
                  </p:cNvSpPr>
                  <p:nvPr/>
                </p:nvSpPr>
                <p:spPr bwMode="auto">
                  <a:xfrm>
                    <a:off x="1772" y="1022"/>
                    <a:ext cx="0" cy="39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87" name="Group 757"/>
                <p:cNvGrpSpPr>
                  <a:grpSpLocks/>
                </p:cNvGrpSpPr>
                <p:nvPr/>
              </p:nvGrpSpPr>
              <p:grpSpPr bwMode="auto">
                <a:xfrm>
                  <a:off x="2488" y="3034"/>
                  <a:ext cx="970" cy="638"/>
                  <a:chOff x="3261" y="3058"/>
                  <a:chExt cx="970" cy="638"/>
                </a:xfrm>
              </p:grpSpPr>
              <p:grpSp>
                <p:nvGrpSpPr>
                  <p:cNvPr id="633" name="Group 758"/>
                  <p:cNvGrpSpPr>
                    <a:grpSpLocks/>
                  </p:cNvGrpSpPr>
                  <p:nvPr/>
                </p:nvGrpSpPr>
                <p:grpSpPr bwMode="auto">
                  <a:xfrm>
                    <a:off x="3261" y="3061"/>
                    <a:ext cx="970" cy="633"/>
                    <a:chOff x="2664" y="1685"/>
                    <a:chExt cx="970" cy="633"/>
                  </a:xfrm>
                </p:grpSpPr>
                <p:sp>
                  <p:nvSpPr>
                    <p:cNvPr id="640" name="Line 75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07" y="1766"/>
                      <a:ext cx="195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1" name="Line 76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02" y="1769"/>
                      <a:ext cx="0" cy="4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2" name="Line 76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02" y="1812"/>
                      <a:ext cx="50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3" name="Line 76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952" y="1685"/>
                      <a:ext cx="0" cy="1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4" name="Line 76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57" y="1685"/>
                      <a:ext cx="257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5" name="Line 76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14" y="1685"/>
                      <a:ext cx="0" cy="8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6" name="Line 76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14" y="1771"/>
                      <a:ext cx="55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7" name="Line 76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269" y="1730"/>
                      <a:ext cx="0" cy="39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8" name="Line 76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69" y="1730"/>
                      <a:ext cx="221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49" name="Line 76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90" y="1730"/>
                      <a:ext cx="96" cy="82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0" name="Line 769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86" y="1812"/>
                      <a:ext cx="0" cy="38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1" name="Line 770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492" y="2198"/>
                      <a:ext cx="96" cy="77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2" name="Line 77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269" y="2275"/>
                      <a:ext cx="225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3" name="Line 77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269" y="2232"/>
                      <a:ext cx="0" cy="38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4" name="Line 77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209" y="2232"/>
                      <a:ext cx="57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5" name="Line 77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09" y="2234"/>
                      <a:ext cx="0" cy="8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6" name="Line 77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952" y="2318"/>
                      <a:ext cx="257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7" name="Line 776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952" y="2196"/>
                      <a:ext cx="0" cy="122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8" name="Line 777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904" y="2196"/>
                      <a:ext cx="50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59" name="Line 77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04" y="2194"/>
                      <a:ext cx="0" cy="45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0" name="Line 779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705" y="2239"/>
                      <a:ext cx="197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1" name="Line 780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705" y="1769"/>
                      <a:ext cx="0" cy="47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2" name="Line 78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10" y="1922"/>
                      <a:ext cx="878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3" name="Line 78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03" y="2081"/>
                      <a:ext cx="88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64" name="Line 78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64" y="2002"/>
                      <a:ext cx="970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634" name="Line 784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516" y="3058"/>
                    <a:ext cx="31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5" name="Line 785"/>
                  <p:cNvSpPr>
                    <a:spLocks noChangeShapeType="1"/>
                  </p:cNvSpPr>
                  <p:nvPr/>
                </p:nvSpPr>
                <p:spPr bwMode="auto">
                  <a:xfrm>
                    <a:off x="3516" y="3060"/>
                    <a:ext cx="0" cy="13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6" name="Line 786"/>
                  <p:cNvSpPr>
                    <a:spLocks noChangeShapeType="1"/>
                  </p:cNvSpPr>
                  <p:nvPr/>
                </p:nvSpPr>
                <p:spPr bwMode="auto">
                  <a:xfrm>
                    <a:off x="3517" y="3571"/>
                    <a:ext cx="0" cy="12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7" name="Line 787"/>
                  <p:cNvSpPr>
                    <a:spLocks noChangeShapeType="1"/>
                  </p:cNvSpPr>
                  <p:nvPr/>
                </p:nvSpPr>
                <p:spPr bwMode="auto">
                  <a:xfrm>
                    <a:off x="3515" y="3696"/>
                    <a:ext cx="41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8" name="Line 788"/>
                  <p:cNvSpPr>
                    <a:spLocks noChangeShapeType="1"/>
                  </p:cNvSpPr>
                  <p:nvPr/>
                </p:nvSpPr>
                <p:spPr bwMode="auto">
                  <a:xfrm>
                    <a:off x="3513" y="3631"/>
                    <a:ext cx="41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39" name="Line 789"/>
                  <p:cNvSpPr>
                    <a:spLocks noChangeShapeType="1"/>
                  </p:cNvSpPr>
                  <p:nvPr/>
                </p:nvSpPr>
                <p:spPr bwMode="auto">
                  <a:xfrm>
                    <a:off x="3518" y="3130"/>
                    <a:ext cx="3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grpSp>
              <p:nvGrpSpPr>
                <p:cNvPr id="488" name="Group 790"/>
                <p:cNvGrpSpPr>
                  <a:grpSpLocks/>
                </p:cNvGrpSpPr>
                <p:nvPr/>
              </p:nvGrpSpPr>
              <p:grpSpPr bwMode="auto">
                <a:xfrm flipH="1">
                  <a:off x="449" y="3033"/>
                  <a:ext cx="970" cy="638"/>
                  <a:chOff x="3261" y="3058"/>
                  <a:chExt cx="970" cy="638"/>
                </a:xfrm>
              </p:grpSpPr>
              <p:grpSp>
                <p:nvGrpSpPr>
                  <p:cNvPr id="601" name="Group 791"/>
                  <p:cNvGrpSpPr>
                    <a:grpSpLocks/>
                  </p:cNvGrpSpPr>
                  <p:nvPr/>
                </p:nvGrpSpPr>
                <p:grpSpPr bwMode="auto">
                  <a:xfrm>
                    <a:off x="3261" y="3061"/>
                    <a:ext cx="970" cy="633"/>
                    <a:chOff x="2664" y="1685"/>
                    <a:chExt cx="970" cy="633"/>
                  </a:xfrm>
                </p:grpSpPr>
                <p:sp>
                  <p:nvSpPr>
                    <p:cNvPr id="608" name="Line 79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07" y="1766"/>
                      <a:ext cx="195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09" name="Line 793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02" y="1769"/>
                      <a:ext cx="0" cy="4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10" name="Line 79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02" y="1812"/>
                      <a:ext cx="50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11" name="Line 79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952" y="1685"/>
                      <a:ext cx="0" cy="127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12" name="Line 79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57" y="1685"/>
                      <a:ext cx="257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13" name="Line 79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14" y="1685"/>
                      <a:ext cx="0" cy="8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14" name="Line 798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14" y="1771"/>
                      <a:ext cx="55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15" name="Line 79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269" y="1730"/>
                      <a:ext cx="0" cy="39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16" name="Line 800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69" y="1730"/>
                      <a:ext cx="221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17" name="Line 80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490" y="1730"/>
                      <a:ext cx="96" cy="82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18" name="Line 80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586" y="1812"/>
                      <a:ext cx="0" cy="386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19" name="Line 803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492" y="2198"/>
                      <a:ext cx="96" cy="77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20" name="Line 804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269" y="2275"/>
                      <a:ext cx="225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21" name="Line 805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3269" y="2232"/>
                      <a:ext cx="0" cy="38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22" name="Line 806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209" y="2232"/>
                      <a:ext cx="57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23" name="Line 807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209" y="2234"/>
                      <a:ext cx="0" cy="8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24" name="Line 808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952" y="2318"/>
                      <a:ext cx="257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25" name="Line 809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952" y="2196"/>
                      <a:ext cx="0" cy="122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26" name="Line 810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904" y="2196"/>
                      <a:ext cx="50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27" name="Line 811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904" y="2194"/>
                      <a:ext cx="0" cy="45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28" name="Line 812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2705" y="2239"/>
                      <a:ext cx="197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29" name="Line 813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2705" y="1769"/>
                      <a:ext cx="0" cy="47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30" name="Line 814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10" y="1922"/>
                      <a:ext cx="878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31" name="Line 81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703" y="2081"/>
                      <a:ext cx="883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632" name="Line 81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2664" y="2002"/>
                      <a:ext cx="970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prstDash val="lgDashDot"/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602" name="Line 817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3516" y="3058"/>
                    <a:ext cx="31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3" name="Line 818"/>
                  <p:cNvSpPr>
                    <a:spLocks noChangeShapeType="1"/>
                  </p:cNvSpPr>
                  <p:nvPr/>
                </p:nvSpPr>
                <p:spPr bwMode="auto">
                  <a:xfrm>
                    <a:off x="3516" y="3060"/>
                    <a:ext cx="0" cy="13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4" name="Line 819"/>
                  <p:cNvSpPr>
                    <a:spLocks noChangeShapeType="1"/>
                  </p:cNvSpPr>
                  <p:nvPr/>
                </p:nvSpPr>
                <p:spPr bwMode="auto">
                  <a:xfrm>
                    <a:off x="3517" y="3571"/>
                    <a:ext cx="0" cy="12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5" name="Line 820"/>
                  <p:cNvSpPr>
                    <a:spLocks noChangeShapeType="1"/>
                  </p:cNvSpPr>
                  <p:nvPr/>
                </p:nvSpPr>
                <p:spPr bwMode="auto">
                  <a:xfrm>
                    <a:off x="3515" y="3696"/>
                    <a:ext cx="41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6" name="Line 821"/>
                  <p:cNvSpPr>
                    <a:spLocks noChangeShapeType="1"/>
                  </p:cNvSpPr>
                  <p:nvPr/>
                </p:nvSpPr>
                <p:spPr bwMode="auto">
                  <a:xfrm>
                    <a:off x="3513" y="3631"/>
                    <a:ext cx="41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7" name="Line 822"/>
                  <p:cNvSpPr>
                    <a:spLocks noChangeShapeType="1"/>
                  </p:cNvSpPr>
                  <p:nvPr/>
                </p:nvSpPr>
                <p:spPr bwMode="auto">
                  <a:xfrm>
                    <a:off x="3518" y="3130"/>
                    <a:ext cx="32" cy="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489" name="Line 823"/>
                <p:cNvSpPr>
                  <a:spLocks noChangeShapeType="1"/>
                </p:cNvSpPr>
                <p:nvPr/>
              </p:nvSpPr>
              <p:spPr bwMode="auto">
                <a:xfrm flipH="1">
                  <a:off x="298" y="740"/>
                  <a:ext cx="857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0" name="Line 824"/>
                <p:cNvSpPr>
                  <a:spLocks noChangeShapeType="1"/>
                </p:cNvSpPr>
                <p:nvPr/>
              </p:nvSpPr>
              <p:spPr bwMode="auto">
                <a:xfrm flipH="1">
                  <a:off x="339" y="3353"/>
                  <a:ext cx="23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1" name="Line 825"/>
                <p:cNvSpPr>
                  <a:spLocks noChangeShapeType="1"/>
                </p:cNvSpPr>
                <p:nvPr/>
              </p:nvSpPr>
              <p:spPr bwMode="auto">
                <a:xfrm>
                  <a:off x="415" y="727"/>
                  <a:ext cx="0" cy="263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sm" len="lg"/>
                  <a:tailEnd type="triangle" w="sm" len="lg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2" name="Text Box 826"/>
                <p:cNvSpPr txBox="1">
                  <a:spLocks noChangeArrowheads="1"/>
                </p:cNvSpPr>
                <p:nvPr/>
              </p:nvSpPr>
              <p:spPr bwMode="auto">
                <a:xfrm rot="-5400000">
                  <a:off x="12" y="2024"/>
                  <a:ext cx="623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altLang="zh-CN" sz="1800" b="1"/>
                    <a:t>95 ~ 105</a:t>
                  </a:r>
                </a:p>
              </p:txBody>
            </p:sp>
            <p:sp>
              <p:nvSpPr>
                <p:cNvPr id="493" name="Text Box 827"/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2068" y="2511"/>
                  <a:ext cx="648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altLang="zh-CN" sz="1800" b="1" dirty="0"/>
                    <a:t>M14</a:t>
                  </a:r>
                  <a:r>
                    <a:rPr lang="en-US" altLang="zh-CN" sz="1800" b="1" dirty="0">
                      <a:sym typeface="CommercialPi BT" pitchFamily="18" charset="2"/>
                    </a:rPr>
                    <a:t>1.5</a:t>
                  </a:r>
                  <a:endParaRPr lang="en-US" altLang="zh-CN" sz="1800" b="1" dirty="0"/>
                </a:p>
              </p:txBody>
            </p:sp>
            <p:sp>
              <p:nvSpPr>
                <p:cNvPr id="494" name="Line 828"/>
                <p:cNvSpPr>
                  <a:spLocks noChangeShapeType="1"/>
                </p:cNvSpPr>
                <p:nvPr/>
              </p:nvSpPr>
              <p:spPr bwMode="auto">
                <a:xfrm>
                  <a:off x="2474" y="3115"/>
                  <a:ext cx="0" cy="4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sm" len="lg"/>
                  <a:tailEnd type="triangle" w="sm" len="lg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5" name="Line 829"/>
                <p:cNvSpPr>
                  <a:spLocks noChangeShapeType="1"/>
                </p:cNvSpPr>
                <p:nvPr/>
              </p:nvSpPr>
              <p:spPr bwMode="auto">
                <a:xfrm flipV="1">
                  <a:off x="2474" y="2299"/>
                  <a:ext cx="0" cy="82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6" name="Line 830"/>
                <p:cNvSpPr>
                  <a:spLocks noChangeShapeType="1"/>
                </p:cNvSpPr>
                <p:nvPr/>
              </p:nvSpPr>
              <p:spPr bwMode="auto">
                <a:xfrm>
                  <a:off x="1690" y="3185"/>
                  <a:ext cx="0" cy="22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sm" len="lg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7" name="Line 831"/>
                <p:cNvSpPr>
                  <a:spLocks noChangeShapeType="1"/>
                </p:cNvSpPr>
                <p:nvPr/>
              </p:nvSpPr>
              <p:spPr bwMode="auto">
                <a:xfrm>
                  <a:off x="1690" y="3408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8" name="Line 832"/>
                <p:cNvSpPr>
                  <a:spLocks noChangeShapeType="1"/>
                </p:cNvSpPr>
                <p:nvPr/>
              </p:nvSpPr>
              <p:spPr bwMode="auto">
                <a:xfrm>
                  <a:off x="1690" y="3504"/>
                  <a:ext cx="0" cy="47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sm" len="lg"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9" name="Text Box 833"/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1476" y="3725"/>
                  <a:ext cx="279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altLang="zh-CN" sz="1800" b="1">
                      <a:sym typeface="CommercialPi BT" pitchFamily="18" charset="2"/>
                    </a:rPr>
                    <a:t>5</a:t>
                  </a:r>
                  <a:endParaRPr lang="en-US" altLang="zh-CN" sz="1800" b="1"/>
                </a:p>
              </p:txBody>
            </p:sp>
            <p:sp>
              <p:nvSpPr>
                <p:cNvPr id="500" name="Line 834"/>
                <p:cNvSpPr>
                  <a:spLocks noChangeShapeType="1"/>
                </p:cNvSpPr>
                <p:nvPr/>
              </p:nvSpPr>
              <p:spPr bwMode="auto">
                <a:xfrm>
                  <a:off x="2218" y="2986"/>
                  <a:ext cx="0" cy="22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 type="triangle" w="sm" len="lg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01" name="Line 835"/>
                <p:cNvSpPr>
                  <a:spLocks noChangeShapeType="1"/>
                </p:cNvSpPr>
                <p:nvPr/>
              </p:nvSpPr>
              <p:spPr bwMode="auto">
                <a:xfrm>
                  <a:off x="2218" y="3209"/>
                  <a:ext cx="0" cy="9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02" name="Line 836"/>
                <p:cNvSpPr>
                  <a:spLocks noChangeShapeType="1"/>
                </p:cNvSpPr>
                <p:nvPr/>
              </p:nvSpPr>
              <p:spPr bwMode="auto">
                <a:xfrm>
                  <a:off x="2218" y="3305"/>
                  <a:ext cx="0" cy="67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sm" len="lg"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03" name="Text Box 837"/>
                <p:cNvSpPr txBox="1">
                  <a:spLocks noChangeArrowheads="1"/>
                </p:cNvSpPr>
                <p:nvPr/>
              </p:nvSpPr>
              <p:spPr bwMode="auto">
                <a:xfrm rot="16200000">
                  <a:off x="2003" y="3732"/>
                  <a:ext cx="279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altLang="zh-CN" sz="1800" b="1" dirty="0">
                      <a:sym typeface="CommercialPi BT" pitchFamily="18" charset="2"/>
                    </a:rPr>
                    <a:t>5</a:t>
                  </a:r>
                  <a:endParaRPr lang="en-US" altLang="zh-CN" sz="1800" b="1" dirty="0"/>
                </a:p>
              </p:txBody>
            </p:sp>
            <p:sp>
              <p:nvSpPr>
                <p:cNvPr id="504" name="Line 838"/>
                <p:cNvSpPr>
                  <a:spLocks noChangeShapeType="1"/>
                </p:cNvSpPr>
                <p:nvPr/>
              </p:nvSpPr>
              <p:spPr bwMode="auto">
                <a:xfrm flipH="1">
                  <a:off x="968" y="2863"/>
                  <a:ext cx="56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05" name="Text Box 839"/>
                <p:cNvSpPr txBox="1">
                  <a:spLocks noChangeArrowheads="1"/>
                </p:cNvSpPr>
                <p:nvPr/>
              </p:nvSpPr>
              <p:spPr bwMode="auto">
                <a:xfrm>
                  <a:off x="994" y="2662"/>
                  <a:ext cx="536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altLang="zh-CN" sz="1800" b="1" dirty="0"/>
                    <a:t>M10</a:t>
                  </a:r>
                  <a:r>
                    <a:rPr lang="en-US" altLang="zh-CN" sz="1800" b="1" dirty="0">
                      <a:sym typeface="CommercialPi BT" pitchFamily="18" charset="2"/>
                    </a:rPr>
                    <a:t>1</a:t>
                  </a:r>
                  <a:endParaRPr lang="en-US" altLang="zh-CN" sz="1800" b="1" dirty="0"/>
                </a:p>
              </p:txBody>
            </p:sp>
            <p:sp>
              <p:nvSpPr>
                <p:cNvPr id="506" name="Line 840"/>
                <p:cNvSpPr>
                  <a:spLocks noChangeShapeType="1"/>
                </p:cNvSpPr>
                <p:nvPr/>
              </p:nvSpPr>
              <p:spPr bwMode="auto">
                <a:xfrm flipH="1">
                  <a:off x="812" y="1610"/>
                  <a:ext cx="101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07" name="Text Box 841"/>
                <p:cNvSpPr txBox="1">
                  <a:spLocks noChangeArrowheads="1"/>
                </p:cNvSpPr>
                <p:nvPr/>
              </p:nvSpPr>
              <p:spPr bwMode="auto">
                <a:xfrm>
                  <a:off x="800" y="1316"/>
                  <a:ext cx="353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altLang="zh-CN" sz="1800" b="1">
                      <a:sym typeface="CommercialPi BT" pitchFamily="18" charset="2"/>
                    </a:rPr>
                    <a:t>12</a:t>
                  </a:r>
                  <a:endParaRPr lang="en-US" altLang="zh-CN" sz="1800" b="1"/>
                </a:p>
              </p:txBody>
            </p:sp>
            <p:sp>
              <p:nvSpPr>
                <p:cNvPr id="508" name="Text Box 842"/>
                <p:cNvSpPr txBox="1">
                  <a:spLocks noChangeArrowheads="1"/>
                </p:cNvSpPr>
                <p:nvPr/>
              </p:nvSpPr>
              <p:spPr bwMode="auto">
                <a:xfrm>
                  <a:off x="1182" y="1208"/>
                  <a:ext cx="282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altLang="zh-CN" sz="1800" b="1" dirty="0"/>
                    <a:t>H8</a:t>
                  </a:r>
                </a:p>
              </p:txBody>
            </p:sp>
            <p:sp>
              <p:nvSpPr>
                <p:cNvPr id="509" name="Line 843"/>
                <p:cNvSpPr>
                  <a:spLocks noChangeShapeType="1"/>
                </p:cNvSpPr>
                <p:nvPr/>
              </p:nvSpPr>
              <p:spPr bwMode="auto">
                <a:xfrm>
                  <a:off x="1200" y="1433"/>
                  <a:ext cx="27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0" name="Text Box 844"/>
                <p:cNvSpPr txBox="1">
                  <a:spLocks noChangeArrowheads="1"/>
                </p:cNvSpPr>
                <p:nvPr/>
              </p:nvSpPr>
              <p:spPr bwMode="auto">
                <a:xfrm>
                  <a:off x="1207" y="1428"/>
                  <a:ext cx="236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altLang="zh-CN" sz="1800" b="1" dirty="0"/>
                    <a:t>f8</a:t>
                  </a:r>
                </a:p>
              </p:txBody>
            </p:sp>
            <p:sp>
              <p:nvSpPr>
                <p:cNvPr id="511" name="Line 845"/>
                <p:cNvSpPr>
                  <a:spLocks noChangeShapeType="1"/>
                </p:cNvSpPr>
                <p:nvPr/>
              </p:nvSpPr>
              <p:spPr bwMode="auto">
                <a:xfrm flipV="1">
                  <a:off x="1037" y="533"/>
                  <a:ext cx="0" cy="27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2" name="Line 846"/>
                <p:cNvSpPr>
                  <a:spLocks noChangeShapeType="1"/>
                </p:cNvSpPr>
                <p:nvPr/>
              </p:nvSpPr>
              <p:spPr bwMode="auto">
                <a:xfrm flipV="1">
                  <a:off x="2856" y="538"/>
                  <a:ext cx="0" cy="29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3" name="Line 847"/>
                <p:cNvSpPr>
                  <a:spLocks noChangeShapeType="1"/>
                </p:cNvSpPr>
                <p:nvPr/>
              </p:nvSpPr>
              <p:spPr bwMode="auto">
                <a:xfrm>
                  <a:off x="1037" y="586"/>
                  <a:ext cx="182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sm" len="lg"/>
                  <a:tailEnd type="triangle" w="sm" len="lg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4" name="Text Box 848"/>
                <p:cNvSpPr txBox="1">
                  <a:spLocks noChangeArrowheads="1"/>
                </p:cNvSpPr>
                <p:nvPr/>
              </p:nvSpPr>
              <p:spPr bwMode="auto">
                <a:xfrm>
                  <a:off x="1773" y="398"/>
                  <a:ext cx="353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altLang="zh-CN" sz="1800" b="1">
                      <a:sym typeface="CommercialPi BT" pitchFamily="18" charset="2"/>
                    </a:rPr>
                    <a:t>65</a:t>
                  </a:r>
                  <a:endParaRPr lang="en-US" altLang="zh-CN" sz="1800" b="1"/>
                </a:p>
              </p:txBody>
            </p:sp>
            <p:sp>
              <p:nvSpPr>
                <p:cNvPr id="515" name="Line 849"/>
                <p:cNvSpPr>
                  <a:spLocks noChangeShapeType="1"/>
                </p:cNvSpPr>
                <p:nvPr/>
              </p:nvSpPr>
              <p:spPr bwMode="auto">
                <a:xfrm flipV="1">
                  <a:off x="2554" y="432"/>
                  <a:ext cx="796" cy="43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6" name="Line 850"/>
                <p:cNvSpPr>
                  <a:spLocks noChangeShapeType="1"/>
                </p:cNvSpPr>
                <p:nvPr/>
              </p:nvSpPr>
              <p:spPr bwMode="auto">
                <a:xfrm>
                  <a:off x="3350" y="432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7" name="Line 851"/>
                <p:cNvSpPr>
                  <a:spLocks noChangeShapeType="1"/>
                </p:cNvSpPr>
                <p:nvPr/>
              </p:nvSpPr>
              <p:spPr bwMode="auto">
                <a:xfrm flipV="1">
                  <a:off x="2054" y="778"/>
                  <a:ext cx="1296" cy="63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8" name="Line 852"/>
                <p:cNvSpPr>
                  <a:spLocks noChangeShapeType="1"/>
                </p:cNvSpPr>
                <p:nvPr/>
              </p:nvSpPr>
              <p:spPr bwMode="auto">
                <a:xfrm>
                  <a:off x="3350" y="778"/>
                  <a:ext cx="193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9" name="Line 853"/>
                <p:cNvSpPr>
                  <a:spLocks noChangeShapeType="1"/>
                </p:cNvSpPr>
                <p:nvPr/>
              </p:nvSpPr>
              <p:spPr bwMode="auto">
                <a:xfrm flipV="1">
                  <a:off x="2246" y="1046"/>
                  <a:ext cx="1104" cy="56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0" name="Line 854"/>
                <p:cNvSpPr>
                  <a:spLocks noChangeShapeType="1"/>
                </p:cNvSpPr>
                <p:nvPr/>
              </p:nvSpPr>
              <p:spPr bwMode="auto">
                <a:xfrm>
                  <a:off x="3350" y="1046"/>
                  <a:ext cx="183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1" name="Line 855"/>
                <p:cNvSpPr>
                  <a:spLocks noChangeShapeType="1"/>
                </p:cNvSpPr>
                <p:nvPr/>
              </p:nvSpPr>
              <p:spPr bwMode="auto">
                <a:xfrm>
                  <a:off x="3350" y="1536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2" name="Line 856"/>
                <p:cNvSpPr>
                  <a:spLocks noChangeShapeType="1"/>
                </p:cNvSpPr>
                <p:nvPr/>
              </p:nvSpPr>
              <p:spPr bwMode="auto">
                <a:xfrm>
                  <a:off x="3360" y="1891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3" name="Line 857"/>
                <p:cNvSpPr>
                  <a:spLocks noChangeShapeType="1"/>
                </p:cNvSpPr>
                <p:nvPr/>
              </p:nvSpPr>
              <p:spPr bwMode="auto">
                <a:xfrm flipV="1">
                  <a:off x="2170" y="2246"/>
                  <a:ext cx="1180" cy="53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4" name="Line 858"/>
                <p:cNvSpPr>
                  <a:spLocks noChangeShapeType="1"/>
                </p:cNvSpPr>
                <p:nvPr/>
              </p:nvSpPr>
              <p:spPr bwMode="auto">
                <a:xfrm>
                  <a:off x="3350" y="2246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5" name="Line 859"/>
                <p:cNvSpPr>
                  <a:spLocks noChangeShapeType="1"/>
                </p:cNvSpPr>
                <p:nvPr/>
              </p:nvSpPr>
              <p:spPr bwMode="auto">
                <a:xfrm flipV="1">
                  <a:off x="2102" y="2544"/>
                  <a:ext cx="1248" cy="48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6" name="Line 860"/>
                <p:cNvSpPr>
                  <a:spLocks noChangeShapeType="1"/>
                </p:cNvSpPr>
                <p:nvPr/>
              </p:nvSpPr>
              <p:spPr bwMode="auto">
                <a:xfrm>
                  <a:off x="3350" y="2544"/>
                  <a:ext cx="19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7" name="Line 861"/>
                <p:cNvSpPr>
                  <a:spLocks noChangeShapeType="1"/>
                </p:cNvSpPr>
                <p:nvPr/>
              </p:nvSpPr>
              <p:spPr bwMode="auto">
                <a:xfrm flipV="1">
                  <a:off x="2592" y="2803"/>
                  <a:ext cx="768" cy="25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8" name="Line 862"/>
                <p:cNvSpPr>
                  <a:spLocks noChangeShapeType="1"/>
                </p:cNvSpPr>
                <p:nvPr/>
              </p:nvSpPr>
              <p:spPr bwMode="auto">
                <a:xfrm>
                  <a:off x="3360" y="2803"/>
                  <a:ext cx="18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9" name="Oval 863"/>
                <p:cNvSpPr>
                  <a:spLocks noChangeArrowheads="1"/>
                </p:cNvSpPr>
                <p:nvPr/>
              </p:nvSpPr>
              <p:spPr bwMode="auto">
                <a:xfrm>
                  <a:off x="2515" y="835"/>
                  <a:ext cx="58" cy="58"/>
                </a:xfrm>
                <a:prstGeom prst="ellipse">
                  <a:avLst/>
                </a:prstGeom>
                <a:solidFill>
                  <a:srgbClr val="0000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0" name="Oval 864"/>
                <p:cNvSpPr>
                  <a:spLocks noChangeArrowheads="1"/>
                </p:cNvSpPr>
                <p:nvPr/>
              </p:nvSpPr>
              <p:spPr bwMode="auto">
                <a:xfrm>
                  <a:off x="2209" y="1595"/>
                  <a:ext cx="47" cy="47"/>
                </a:xfrm>
                <a:prstGeom prst="ellipse">
                  <a:avLst/>
                </a:prstGeom>
                <a:solidFill>
                  <a:srgbClr val="0000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1" name="Oval 865"/>
                <p:cNvSpPr>
                  <a:spLocks noChangeArrowheads="1"/>
                </p:cNvSpPr>
                <p:nvPr/>
              </p:nvSpPr>
              <p:spPr bwMode="auto">
                <a:xfrm>
                  <a:off x="2006" y="1881"/>
                  <a:ext cx="58" cy="58"/>
                </a:xfrm>
                <a:prstGeom prst="ellipse">
                  <a:avLst/>
                </a:prstGeom>
                <a:solidFill>
                  <a:srgbClr val="0000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2" name="Oval 866"/>
                <p:cNvSpPr>
                  <a:spLocks noChangeArrowheads="1"/>
                </p:cNvSpPr>
                <p:nvPr/>
              </p:nvSpPr>
              <p:spPr bwMode="auto">
                <a:xfrm>
                  <a:off x="1930" y="2313"/>
                  <a:ext cx="58" cy="58"/>
                </a:xfrm>
                <a:prstGeom prst="ellipse">
                  <a:avLst/>
                </a:prstGeom>
                <a:solidFill>
                  <a:srgbClr val="0000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3" name="Oval 867"/>
                <p:cNvSpPr>
                  <a:spLocks noChangeArrowheads="1"/>
                </p:cNvSpPr>
                <p:nvPr/>
              </p:nvSpPr>
              <p:spPr bwMode="auto">
                <a:xfrm>
                  <a:off x="2152" y="2757"/>
                  <a:ext cx="47" cy="47"/>
                </a:xfrm>
                <a:prstGeom prst="ellipse">
                  <a:avLst/>
                </a:prstGeom>
                <a:solidFill>
                  <a:srgbClr val="0000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4" name="Oval 868"/>
                <p:cNvSpPr>
                  <a:spLocks noChangeArrowheads="1"/>
                </p:cNvSpPr>
                <p:nvPr/>
              </p:nvSpPr>
              <p:spPr bwMode="auto">
                <a:xfrm>
                  <a:off x="2084" y="3004"/>
                  <a:ext cx="47" cy="47"/>
                </a:xfrm>
                <a:prstGeom prst="ellipse">
                  <a:avLst/>
                </a:prstGeom>
                <a:solidFill>
                  <a:srgbClr val="0000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5" name="Oval 869"/>
                <p:cNvSpPr>
                  <a:spLocks noChangeArrowheads="1"/>
                </p:cNvSpPr>
                <p:nvPr/>
              </p:nvSpPr>
              <p:spPr bwMode="auto">
                <a:xfrm>
                  <a:off x="2563" y="3023"/>
                  <a:ext cx="47" cy="47"/>
                </a:xfrm>
                <a:prstGeom prst="ellipse">
                  <a:avLst/>
                </a:prstGeom>
                <a:solidFill>
                  <a:srgbClr val="0000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6" name="Line 870"/>
                <p:cNvSpPr>
                  <a:spLocks noChangeShapeType="1"/>
                </p:cNvSpPr>
                <p:nvPr/>
              </p:nvSpPr>
              <p:spPr bwMode="auto">
                <a:xfrm>
                  <a:off x="2592" y="317"/>
                  <a:ext cx="202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7" name="Line 871"/>
                <p:cNvSpPr>
                  <a:spLocks noChangeShapeType="1"/>
                </p:cNvSpPr>
                <p:nvPr/>
              </p:nvSpPr>
              <p:spPr bwMode="auto">
                <a:xfrm>
                  <a:off x="2602" y="326"/>
                  <a:ext cx="0" cy="17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8" name="Line 872"/>
                <p:cNvSpPr>
                  <a:spLocks noChangeShapeType="1"/>
                </p:cNvSpPr>
                <p:nvPr/>
              </p:nvSpPr>
              <p:spPr bwMode="auto">
                <a:xfrm>
                  <a:off x="2602" y="499"/>
                  <a:ext cx="211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9" name="Text Box 873"/>
                <p:cNvSpPr txBox="1">
                  <a:spLocks noChangeArrowheads="1"/>
                </p:cNvSpPr>
                <p:nvPr/>
              </p:nvSpPr>
              <p:spPr bwMode="auto">
                <a:xfrm>
                  <a:off x="2577" y="305"/>
                  <a:ext cx="264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altLang="zh-CN" sz="1800" b="1" dirty="0"/>
                    <a:t>10</a:t>
                  </a:r>
                </a:p>
              </p:txBody>
            </p:sp>
            <p:sp>
              <p:nvSpPr>
                <p:cNvPr id="540" name="Text Box 874"/>
                <p:cNvSpPr txBox="1">
                  <a:spLocks noChangeArrowheads="1"/>
                </p:cNvSpPr>
                <p:nvPr/>
              </p:nvSpPr>
              <p:spPr bwMode="auto">
                <a:xfrm>
                  <a:off x="3363" y="237"/>
                  <a:ext cx="190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altLang="zh-CN" sz="1800" b="1"/>
                    <a:t>8</a:t>
                  </a:r>
                </a:p>
              </p:txBody>
            </p:sp>
            <p:sp>
              <p:nvSpPr>
                <p:cNvPr id="541" name="Text Box 875"/>
                <p:cNvSpPr txBox="1">
                  <a:spLocks noChangeArrowheads="1"/>
                </p:cNvSpPr>
                <p:nvPr/>
              </p:nvSpPr>
              <p:spPr bwMode="auto">
                <a:xfrm>
                  <a:off x="3353" y="584"/>
                  <a:ext cx="190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altLang="zh-CN" sz="1800" b="1"/>
                    <a:t>7</a:t>
                  </a:r>
                </a:p>
              </p:txBody>
            </p:sp>
            <p:sp>
              <p:nvSpPr>
                <p:cNvPr id="542" name="Text Box 876"/>
                <p:cNvSpPr txBox="1">
                  <a:spLocks noChangeArrowheads="1"/>
                </p:cNvSpPr>
                <p:nvPr/>
              </p:nvSpPr>
              <p:spPr bwMode="auto">
                <a:xfrm>
                  <a:off x="3363" y="853"/>
                  <a:ext cx="190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altLang="zh-CN" sz="1800" b="1"/>
                    <a:t>6</a:t>
                  </a:r>
                </a:p>
              </p:txBody>
            </p:sp>
            <p:sp>
              <p:nvSpPr>
                <p:cNvPr id="543" name="Text Box 877"/>
                <p:cNvSpPr txBox="1">
                  <a:spLocks noChangeArrowheads="1"/>
                </p:cNvSpPr>
                <p:nvPr/>
              </p:nvSpPr>
              <p:spPr bwMode="auto">
                <a:xfrm>
                  <a:off x="3353" y="1334"/>
                  <a:ext cx="190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altLang="zh-CN" sz="1800" b="1"/>
                    <a:t>5</a:t>
                  </a:r>
                </a:p>
              </p:txBody>
            </p:sp>
            <p:sp>
              <p:nvSpPr>
                <p:cNvPr id="544" name="Text Box 878"/>
                <p:cNvSpPr txBox="1">
                  <a:spLocks noChangeArrowheads="1"/>
                </p:cNvSpPr>
                <p:nvPr/>
              </p:nvSpPr>
              <p:spPr bwMode="auto">
                <a:xfrm>
                  <a:off x="3362" y="1688"/>
                  <a:ext cx="190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altLang="zh-CN" sz="1800" b="1" dirty="0"/>
                    <a:t>4</a:t>
                  </a:r>
                </a:p>
              </p:txBody>
            </p:sp>
            <p:sp>
              <p:nvSpPr>
                <p:cNvPr id="545" name="Text Box 879"/>
                <p:cNvSpPr txBox="1">
                  <a:spLocks noChangeArrowheads="1"/>
                </p:cNvSpPr>
                <p:nvPr/>
              </p:nvSpPr>
              <p:spPr bwMode="auto">
                <a:xfrm>
                  <a:off x="3371" y="2062"/>
                  <a:ext cx="190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altLang="zh-CN" sz="1800" b="1"/>
                    <a:t>3</a:t>
                  </a:r>
                </a:p>
              </p:txBody>
            </p:sp>
            <p:sp>
              <p:nvSpPr>
                <p:cNvPr id="546" name="Text Box 880"/>
                <p:cNvSpPr txBox="1">
                  <a:spLocks noChangeArrowheads="1"/>
                </p:cNvSpPr>
                <p:nvPr/>
              </p:nvSpPr>
              <p:spPr bwMode="auto">
                <a:xfrm>
                  <a:off x="3353" y="2350"/>
                  <a:ext cx="190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altLang="zh-CN" sz="1800" b="1"/>
                    <a:t>2</a:t>
                  </a:r>
                </a:p>
              </p:txBody>
            </p:sp>
            <p:sp>
              <p:nvSpPr>
                <p:cNvPr id="547" name="Text Box 881"/>
                <p:cNvSpPr txBox="1">
                  <a:spLocks noChangeArrowheads="1"/>
                </p:cNvSpPr>
                <p:nvPr/>
              </p:nvSpPr>
              <p:spPr bwMode="auto">
                <a:xfrm>
                  <a:off x="3372" y="2608"/>
                  <a:ext cx="190" cy="233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/>
                  <a:r>
                    <a:rPr lang="en-US" altLang="zh-CN" sz="1800" b="1"/>
                    <a:t>1</a:t>
                  </a:r>
                </a:p>
              </p:txBody>
            </p:sp>
            <p:grpSp>
              <p:nvGrpSpPr>
                <p:cNvPr id="548" name="Group 882"/>
                <p:cNvGrpSpPr>
                  <a:grpSpLocks/>
                </p:cNvGrpSpPr>
                <p:nvPr/>
              </p:nvGrpSpPr>
              <p:grpSpPr bwMode="auto">
                <a:xfrm>
                  <a:off x="1776" y="1326"/>
                  <a:ext cx="345" cy="514"/>
                  <a:chOff x="2558" y="1407"/>
                  <a:chExt cx="345" cy="514"/>
                </a:xfrm>
              </p:grpSpPr>
              <p:sp>
                <p:nvSpPr>
                  <p:cNvPr id="585" name="Rectangle 883"/>
                  <p:cNvSpPr>
                    <a:spLocks noChangeArrowheads="1"/>
                  </p:cNvSpPr>
                  <p:nvPr/>
                </p:nvSpPr>
                <p:spPr bwMode="auto">
                  <a:xfrm>
                    <a:off x="2561" y="1464"/>
                    <a:ext cx="327" cy="71"/>
                  </a:xfrm>
                  <a:prstGeom prst="rect">
                    <a:avLst/>
                  </a:prstGeom>
                  <a:solidFill>
                    <a:srgbClr val="FFCCCC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6" name="Rectangle 884"/>
                  <p:cNvSpPr>
                    <a:spLocks noChangeArrowheads="1"/>
                  </p:cNvSpPr>
                  <p:nvPr/>
                </p:nvSpPr>
                <p:spPr bwMode="auto">
                  <a:xfrm>
                    <a:off x="2606" y="1538"/>
                    <a:ext cx="249" cy="316"/>
                  </a:xfrm>
                  <a:prstGeom prst="rect">
                    <a:avLst/>
                  </a:prstGeom>
                  <a:solidFill>
                    <a:srgbClr val="FFCCCC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7" name="AutoShape 885"/>
                  <p:cNvSpPr>
                    <a:spLocks noChangeArrowheads="1"/>
                  </p:cNvSpPr>
                  <p:nvPr/>
                </p:nvSpPr>
                <p:spPr bwMode="auto">
                  <a:xfrm flipV="1">
                    <a:off x="2605" y="1797"/>
                    <a:ext cx="247" cy="57"/>
                  </a:xfrm>
                  <a:custGeom>
                    <a:avLst/>
                    <a:gdLst>
                      <a:gd name="G0" fmla="+- 2798 0 0"/>
                      <a:gd name="G1" fmla="+- 21600 0 2798"/>
                      <a:gd name="G2" fmla="*/ 2798 1 2"/>
                      <a:gd name="G3" fmla="+- 21600 0 G2"/>
                      <a:gd name="G4" fmla="+/ 2798 21600 2"/>
                      <a:gd name="G5" fmla="+/ G1 0 2"/>
                      <a:gd name="G6" fmla="*/ 21600 21600 2798"/>
                      <a:gd name="G7" fmla="*/ G6 1 2"/>
                      <a:gd name="G8" fmla="+- 21600 0 G7"/>
                      <a:gd name="G9" fmla="*/ 21600 1 2"/>
                      <a:gd name="G10" fmla="+- 2798 0 G9"/>
                      <a:gd name="G11" fmla="?: G10 G8 0"/>
                      <a:gd name="G12" fmla="?: G10 G7 21600"/>
                      <a:gd name="T0" fmla="*/ 20201 w 21600"/>
                      <a:gd name="T1" fmla="*/ 10800 h 21600"/>
                      <a:gd name="T2" fmla="*/ 10800 w 21600"/>
                      <a:gd name="T3" fmla="*/ 21600 h 21600"/>
                      <a:gd name="T4" fmla="*/ 1399 w 21600"/>
                      <a:gd name="T5" fmla="*/ 10800 h 21600"/>
                      <a:gd name="T6" fmla="*/ 10800 w 21600"/>
                      <a:gd name="T7" fmla="*/ 0 h 21600"/>
                      <a:gd name="T8" fmla="*/ 3199 w 21600"/>
                      <a:gd name="T9" fmla="*/ 3199 h 21600"/>
                      <a:gd name="T10" fmla="*/ 18401 w 21600"/>
                      <a:gd name="T11" fmla="*/ 18401 h 216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T8" t="T9" r="T10" b="T11"/>
                    <a:pathLst>
                      <a:path w="21600" h="21600">
                        <a:moveTo>
                          <a:pt x="0" y="0"/>
                        </a:moveTo>
                        <a:lnTo>
                          <a:pt x="2798" y="21600"/>
                        </a:lnTo>
                        <a:lnTo>
                          <a:pt x="18802" y="21600"/>
                        </a:lnTo>
                        <a:lnTo>
                          <a:pt x="21600" y="0"/>
                        </a:lnTo>
                        <a:close/>
                      </a:path>
                    </a:pathLst>
                  </a:custGeom>
                  <a:solidFill>
                    <a:srgbClr val="FFCCCC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8" name="Line 886"/>
                  <p:cNvSpPr>
                    <a:spLocks noChangeShapeType="1"/>
                  </p:cNvSpPr>
                  <p:nvPr/>
                </p:nvSpPr>
                <p:spPr bwMode="auto">
                  <a:xfrm>
                    <a:off x="2731" y="1407"/>
                    <a:ext cx="0" cy="514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89" name="Line 887"/>
                  <p:cNvSpPr>
                    <a:spLocks noChangeShapeType="1"/>
                  </p:cNvSpPr>
                  <p:nvPr/>
                </p:nvSpPr>
                <p:spPr bwMode="auto">
                  <a:xfrm>
                    <a:off x="2615" y="1532"/>
                    <a:ext cx="231" cy="0"/>
                  </a:xfrm>
                  <a:prstGeom prst="line">
                    <a:avLst/>
                  </a:prstGeom>
                  <a:noFill/>
                  <a:ln w="5715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0" name="Line 88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40" y="1460"/>
                    <a:ext cx="0" cy="345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1" name="Line 889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822" y="1465"/>
                    <a:ext cx="0" cy="326"/>
                  </a:xfrm>
                  <a:prstGeom prst="line">
                    <a:avLst/>
                  </a:prstGeom>
                  <a:noFill/>
                  <a:ln w="2857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2" name="Line 890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558" y="1470"/>
                    <a:ext cx="62" cy="62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3" name="Line 891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01" y="1540"/>
                    <a:ext cx="33" cy="3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4" name="Line 892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06" y="1605"/>
                    <a:ext cx="36" cy="4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5" name="Line 8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06" y="1682"/>
                    <a:ext cx="33" cy="3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6" name="Line 894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822" y="1461"/>
                    <a:ext cx="81" cy="8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7" name="Line 895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819" y="1588"/>
                    <a:ext cx="38" cy="3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8" name="Line 89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817" y="1665"/>
                    <a:ext cx="43" cy="4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99" name="Line 897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827" y="1751"/>
                    <a:ext cx="28" cy="28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00" name="Line 89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2606" y="1750"/>
                    <a:ext cx="33" cy="33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49" name="Freeform 899" descr="轮廓式菱形"/>
                <p:cNvSpPr>
                  <a:spLocks/>
                </p:cNvSpPr>
                <p:nvPr/>
              </p:nvSpPr>
              <p:spPr bwMode="auto">
                <a:xfrm>
                  <a:off x="1828" y="1703"/>
                  <a:ext cx="254" cy="327"/>
                </a:xfrm>
                <a:custGeom>
                  <a:avLst/>
                  <a:gdLst/>
                  <a:ahLst/>
                  <a:cxnLst>
                    <a:cxn ang="0">
                      <a:pos x="36" y="3"/>
                    </a:cxn>
                    <a:cxn ang="0">
                      <a:pos x="0" y="70"/>
                    </a:cxn>
                    <a:cxn ang="0">
                      <a:pos x="0" y="281"/>
                    </a:cxn>
                    <a:cxn ang="0">
                      <a:pos x="45" y="327"/>
                    </a:cxn>
                    <a:cxn ang="0">
                      <a:pos x="216" y="327"/>
                    </a:cxn>
                    <a:cxn ang="0">
                      <a:pos x="254" y="279"/>
                    </a:cxn>
                    <a:cxn ang="0">
                      <a:pos x="254" y="67"/>
                    </a:cxn>
                    <a:cxn ang="0">
                      <a:pos x="218" y="0"/>
                    </a:cxn>
                    <a:cxn ang="0">
                      <a:pos x="36" y="3"/>
                    </a:cxn>
                  </a:cxnLst>
                  <a:rect l="0" t="0" r="r" b="b"/>
                  <a:pathLst>
                    <a:path w="254" h="327">
                      <a:moveTo>
                        <a:pt x="36" y="3"/>
                      </a:moveTo>
                      <a:lnTo>
                        <a:pt x="0" y="70"/>
                      </a:lnTo>
                      <a:lnTo>
                        <a:pt x="0" y="281"/>
                      </a:lnTo>
                      <a:lnTo>
                        <a:pt x="45" y="327"/>
                      </a:lnTo>
                      <a:lnTo>
                        <a:pt x="216" y="327"/>
                      </a:lnTo>
                      <a:lnTo>
                        <a:pt x="254" y="279"/>
                      </a:lnTo>
                      <a:lnTo>
                        <a:pt x="254" y="67"/>
                      </a:lnTo>
                      <a:lnTo>
                        <a:pt x="218" y="0"/>
                      </a:lnTo>
                      <a:lnTo>
                        <a:pt x="36" y="3"/>
                      </a:lnTo>
                      <a:close/>
                    </a:path>
                  </a:pathLst>
                </a:custGeom>
                <a:pattFill prst="openDmnd">
                  <a:fgClr>
                    <a:srgbClr val="000000"/>
                  </a:fgClr>
                  <a:bgClr>
                    <a:srgbClr val="FFFFFF"/>
                  </a:bgClr>
                </a:pattFill>
                <a:ln w="28575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50" name="Group 900"/>
                <p:cNvGrpSpPr>
                  <a:grpSpLocks/>
                </p:cNvGrpSpPr>
                <p:nvPr/>
              </p:nvGrpSpPr>
              <p:grpSpPr bwMode="auto">
                <a:xfrm>
                  <a:off x="1820" y="613"/>
                  <a:ext cx="252" cy="2920"/>
                  <a:chOff x="2714" y="187"/>
                  <a:chExt cx="252" cy="2920"/>
                </a:xfrm>
              </p:grpSpPr>
              <p:sp>
                <p:nvSpPr>
                  <p:cNvPr id="567" name="Rectangle 901"/>
                  <p:cNvSpPr>
                    <a:spLocks noChangeArrowheads="1"/>
                  </p:cNvSpPr>
                  <p:nvPr/>
                </p:nvSpPr>
                <p:spPr bwMode="auto">
                  <a:xfrm>
                    <a:off x="2799" y="314"/>
                    <a:ext cx="85" cy="206"/>
                  </a:xfrm>
                  <a:prstGeom prst="rect">
                    <a:avLst/>
                  </a:prstGeom>
                  <a:solidFill>
                    <a:srgbClr val="99CCFF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8" name="Rectangle 902"/>
                  <p:cNvSpPr>
                    <a:spLocks noChangeArrowheads="1"/>
                  </p:cNvSpPr>
                  <p:nvPr/>
                </p:nvSpPr>
                <p:spPr bwMode="auto">
                  <a:xfrm>
                    <a:off x="2761" y="2404"/>
                    <a:ext cx="155" cy="515"/>
                  </a:xfrm>
                  <a:prstGeom prst="rect">
                    <a:avLst/>
                  </a:prstGeom>
                  <a:solidFill>
                    <a:srgbClr val="99CCFF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9" name="Rectangle 903"/>
                  <p:cNvSpPr>
                    <a:spLocks noChangeArrowheads="1"/>
                  </p:cNvSpPr>
                  <p:nvPr/>
                </p:nvSpPr>
                <p:spPr bwMode="auto">
                  <a:xfrm>
                    <a:off x="2714" y="2470"/>
                    <a:ext cx="252" cy="364"/>
                  </a:xfrm>
                  <a:prstGeom prst="rect">
                    <a:avLst/>
                  </a:prstGeom>
                  <a:solidFill>
                    <a:srgbClr val="99CCFF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0" name="Freeform 904"/>
                  <p:cNvSpPr>
                    <a:spLocks/>
                  </p:cNvSpPr>
                  <p:nvPr/>
                </p:nvSpPr>
                <p:spPr bwMode="auto">
                  <a:xfrm>
                    <a:off x="2761" y="2913"/>
                    <a:ext cx="159" cy="112"/>
                  </a:xfrm>
                  <a:custGeom>
                    <a:avLst/>
                    <a:gdLst/>
                    <a:ahLst/>
                    <a:cxnLst>
                      <a:cxn ang="0">
                        <a:pos x="105" y="0"/>
                      </a:cxn>
                      <a:cxn ang="0">
                        <a:pos x="0" y="0"/>
                      </a:cxn>
                      <a:cxn ang="0">
                        <a:pos x="57" y="99"/>
                      </a:cxn>
                      <a:cxn ang="0">
                        <a:pos x="105" y="0"/>
                      </a:cxn>
                    </a:cxnLst>
                    <a:rect l="0" t="0" r="r" b="b"/>
                    <a:pathLst>
                      <a:path w="105" h="99">
                        <a:moveTo>
                          <a:pt x="105" y="0"/>
                        </a:moveTo>
                        <a:lnTo>
                          <a:pt x="0" y="0"/>
                        </a:lnTo>
                        <a:lnTo>
                          <a:pt x="57" y="99"/>
                        </a:lnTo>
                        <a:lnTo>
                          <a:pt x="105" y="0"/>
                        </a:lnTo>
                        <a:close/>
                      </a:path>
                    </a:pathLst>
                  </a:custGeom>
                  <a:solidFill>
                    <a:srgbClr val="99CCFF"/>
                  </a:solidFill>
                  <a:ln w="28575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1" name="Rectangle 905"/>
                  <p:cNvSpPr>
                    <a:spLocks noChangeArrowheads="1"/>
                  </p:cNvSpPr>
                  <p:nvPr/>
                </p:nvSpPr>
                <p:spPr bwMode="auto">
                  <a:xfrm>
                    <a:off x="2777" y="525"/>
                    <a:ext cx="129" cy="1875"/>
                  </a:xfrm>
                  <a:prstGeom prst="rect">
                    <a:avLst/>
                  </a:prstGeom>
                  <a:solidFill>
                    <a:srgbClr val="99CCFF"/>
                  </a:solidFill>
                  <a:ln w="2857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2" name="Line 906"/>
                  <p:cNvSpPr>
                    <a:spLocks noChangeShapeType="1"/>
                  </p:cNvSpPr>
                  <p:nvPr/>
                </p:nvSpPr>
                <p:spPr bwMode="auto">
                  <a:xfrm>
                    <a:off x="2841" y="187"/>
                    <a:ext cx="0" cy="292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3" name="Line 907"/>
                  <p:cNvSpPr>
                    <a:spLocks noChangeShapeType="1"/>
                  </p:cNvSpPr>
                  <p:nvPr/>
                </p:nvSpPr>
                <p:spPr bwMode="auto">
                  <a:xfrm>
                    <a:off x="2741" y="2467"/>
                    <a:ext cx="0" cy="36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4" name="Line 908"/>
                  <p:cNvSpPr>
                    <a:spLocks noChangeShapeType="1"/>
                  </p:cNvSpPr>
                  <p:nvPr/>
                </p:nvSpPr>
                <p:spPr bwMode="auto">
                  <a:xfrm>
                    <a:off x="2933" y="2467"/>
                    <a:ext cx="0" cy="370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grpSp>
                <p:nvGrpSpPr>
                  <p:cNvPr id="575" name="Group 909"/>
                  <p:cNvGrpSpPr>
                    <a:grpSpLocks/>
                  </p:cNvGrpSpPr>
                  <p:nvPr/>
                </p:nvGrpSpPr>
                <p:grpSpPr bwMode="auto">
                  <a:xfrm>
                    <a:off x="2781" y="531"/>
                    <a:ext cx="47" cy="135"/>
                    <a:chOff x="3019" y="691"/>
                    <a:chExt cx="47" cy="135"/>
                  </a:xfrm>
                </p:grpSpPr>
                <p:sp>
                  <p:nvSpPr>
                    <p:cNvPr id="582" name="Rectangle 9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9" y="691"/>
                      <a:ext cx="47" cy="135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83" name="Line 911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021" y="691"/>
                      <a:ext cx="45" cy="13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84" name="Line 912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0" y="691"/>
                      <a:ext cx="42" cy="13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grpSp>
                <p:nvGrpSpPr>
                  <p:cNvPr id="576" name="Group 913"/>
                  <p:cNvGrpSpPr>
                    <a:grpSpLocks/>
                  </p:cNvGrpSpPr>
                  <p:nvPr/>
                </p:nvGrpSpPr>
                <p:grpSpPr bwMode="auto">
                  <a:xfrm>
                    <a:off x="2856" y="531"/>
                    <a:ext cx="47" cy="135"/>
                    <a:chOff x="3019" y="691"/>
                    <a:chExt cx="47" cy="135"/>
                  </a:xfrm>
                </p:grpSpPr>
                <p:sp>
                  <p:nvSpPr>
                    <p:cNvPr id="579" name="Rectangle 914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019" y="691"/>
                      <a:ext cx="47" cy="135"/>
                    </a:xfrm>
                    <a:prstGeom prst="rect">
                      <a:avLst/>
                    </a:prstGeom>
                    <a:solidFill>
                      <a:srgbClr val="99CCFF"/>
                    </a:solidFill>
                    <a:ln w="9525">
                      <a:solidFill>
                        <a:schemeClr val="tx1"/>
                      </a:solidFill>
                      <a:miter lim="800000"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80" name="Line 915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3021" y="691"/>
                      <a:ext cx="45" cy="134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  <p:sp>
                  <p:nvSpPr>
                    <p:cNvPr id="581" name="Line 916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3020" y="691"/>
                      <a:ext cx="42" cy="133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tx1"/>
                      </a:solidFill>
                      <a:round/>
                      <a:headEnd/>
                      <a:tailEnd/>
                    </a:ln>
                    <a:effectLst/>
                  </p:spPr>
                  <p:txBody>
                    <a:bodyPr wrap="none" anchor="ctr"/>
                    <a:lstStyle/>
                    <a:p>
                      <a:endParaRPr lang="zh-CN" altLang="en-US"/>
                    </a:p>
                  </p:txBody>
                </p:sp>
              </p:grpSp>
              <p:sp>
                <p:nvSpPr>
                  <p:cNvPr id="577" name="Line 917"/>
                  <p:cNvSpPr>
                    <a:spLocks noChangeShapeType="1"/>
                  </p:cNvSpPr>
                  <p:nvPr/>
                </p:nvSpPr>
                <p:spPr bwMode="auto">
                  <a:xfrm>
                    <a:off x="2814" y="317"/>
                    <a:ext cx="0" cy="201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78" name="Line 918"/>
                  <p:cNvSpPr>
                    <a:spLocks noChangeShapeType="1"/>
                  </p:cNvSpPr>
                  <p:nvPr/>
                </p:nvSpPr>
                <p:spPr bwMode="auto">
                  <a:xfrm>
                    <a:off x="2870" y="317"/>
                    <a:ext cx="0" cy="205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51" name="Oval 919"/>
                <p:cNvSpPr>
                  <a:spLocks noChangeArrowheads="1"/>
                </p:cNvSpPr>
                <p:nvPr/>
              </p:nvSpPr>
              <p:spPr bwMode="auto">
                <a:xfrm>
                  <a:off x="2042" y="1383"/>
                  <a:ext cx="47" cy="47"/>
                </a:xfrm>
                <a:prstGeom prst="ellipse">
                  <a:avLst/>
                </a:prstGeom>
                <a:solidFill>
                  <a:srgbClr val="0000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52" name="Line 920"/>
                <p:cNvSpPr>
                  <a:spLocks noChangeShapeType="1"/>
                </p:cNvSpPr>
                <p:nvPr/>
              </p:nvSpPr>
              <p:spPr bwMode="auto">
                <a:xfrm>
                  <a:off x="1824" y="1610"/>
                  <a:ext cx="259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sm" len="lg"/>
                  <a:tailEnd type="triangle" w="sm" len="lg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53" name="Line 921"/>
                <p:cNvSpPr>
                  <a:spLocks noChangeShapeType="1"/>
                </p:cNvSpPr>
                <p:nvPr/>
              </p:nvSpPr>
              <p:spPr bwMode="auto">
                <a:xfrm>
                  <a:off x="1822" y="3053"/>
                  <a:ext cx="254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 type="triangle" w="sm" len="lg"/>
                  <a:tailEnd type="triangle" w="sm" len="lg"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54" name="Line 922"/>
                <p:cNvSpPr>
                  <a:spLocks noChangeShapeType="1"/>
                </p:cNvSpPr>
                <p:nvPr/>
              </p:nvSpPr>
              <p:spPr bwMode="auto">
                <a:xfrm flipH="1" flipV="1">
                  <a:off x="1534" y="2863"/>
                  <a:ext cx="396" cy="18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55" name="Line 923"/>
                <p:cNvSpPr>
                  <a:spLocks noChangeShapeType="1"/>
                </p:cNvSpPr>
                <p:nvPr/>
              </p:nvSpPr>
              <p:spPr bwMode="auto">
                <a:xfrm flipV="1">
                  <a:off x="1968" y="1891"/>
                  <a:ext cx="1392" cy="45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56" name="Line 924"/>
                <p:cNvSpPr>
                  <a:spLocks noChangeShapeType="1"/>
                </p:cNvSpPr>
                <p:nvPr/>
              </p:nvSpPr>
              <p:spPr bwMode="auto">
                <a:xfrm flipV="1">
                  <a:off x="2045" y="1536"/>
                  <a:ext cx="1305" cy="37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57" name="Oval 925"/>
                <p:cNvSpPr>
                  <a:spLocks noChangeArrowheads="1"/>
                </p:cNvSpPr>
                <p:nvPr/>
              </p:nvSpPr>
              <p:spPr bwMode="auto">
                <a:xfrm>
                  <a:off x="1940" y="2314"/>
                  <a:ext cx="47" cy="47"/>
                </a:xfrm>
                <a:prstGeom prst="ellipse">
                  <a:avLst/>
                </a:prstGeom>
                <a:solidFill>
                  <a:srgbClr val="3333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58" name="Oval 926"/>
                <p:cNvSpPr>
                  <a:spLocks noChangeArrowheads="1"/>
                </p:cNvSpPr>
                <p:nvPr/>
              </p:nvSpPr>
              <p:spPr bwMode="auto">
                <a:xfrm>
                  <a:off x="2017" y="1877"/>
                  <a:ext cx="47" cy="47"/>
                </a:xfrm>
                <a:prstGeom prst="ellipse">
                  <a:avLst/>
                </a:prstGeom>
                <a:solidFill>
                  <a:srgbClr val="3333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559" name="Group 927"/>
                <p:cNvGrpSpPr>
                  <a:grpSpLocks/>
                </p:cNvGrpSpPr>
                <p:nvPr/>
              </p:nvGrpSpPr>
              <p:grpSpPr bwMode="auto">
                <a:xfrm>
                  <a:off x="1857" y="793"/>
                  <a:ext cx="176" cy="87"/>
                  <a:chOff x="1680" y="591"/>
                  <a:chExt cx="176" cy="87"/>
                </a:xfrm>
              </p:grpSpPr>
              <p:sp>
                <p:nvSpPr>
                  <p:cNvPr id="563" name="Rectangle 928"/>
                  <p:cNvSpPr>
                    <a:spLocks noChangeArrowheads="1"/>
                  </p:cNvSpPr>
                  <p:nvPr/>
                </p:nvSpPr>
                <p:spPr bwMode="auto">
                  <a:xfrm>
                    <a:off x="1680" y="598"/>
                    <a:ext cx="176" cy="76"/>
                  </a:xfrm>
                  <a:prstGeom prst="rect">
                    <a:avLst/>
                  </a:prstGeom>
                  <a:solidFill>
                    <a:srgbClr val="66FFFF"/>
                  </a:solidFill>
                  <a:ln w="9525">
                    <a:solidFill>
                      <a:schemeClr val="tx1"/>
                    </a:solidFill>
                    <a:miter lim="800000"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4" name="Line 929"/>
                  <p:cNvSpPr>
                    <a:spLocks noChangeShapeType="1"/>
                  </p:cNvSpPr>
                  <p:nvPr/>
                </p:nvSpPr>
                <p:spPr bwMode="auto">
                  <a:xfrm>
                    <a:off x="1768" y="591"/>
                    <a:ext cx="0" cy="8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prstDash val="lgDashDot"/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5" name="Line 930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723" y="597"/>
                    <a:ext cx="1" cy="76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566" name="Line 931"/>
                  <p:cNvSpPr>
                    <a:spLocks noChangeShapeType="1"/>
                  </p:cNvSpPr>
                  <p:nvPr/>
                </p:nvSpPr>
                <p:spPr bwMode="auto">
                  <a:xfrm>
                    <a:off x="1815" y="597"/>
                    <a:ext cx="0" cy="77"/>
                  </a:xfrm>
                  <a:prstGeom prst="line">
                    <a:avLst/>
                  </a:prstGeom>
                  <a:noFill/>
                  <a:ln w="9525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560" name="Freeform 932"/>
                <p:cNvSpPr>
                  <a:spLocks/>
                </p:cNvSpPr>
                <p:nvPr/>
              </p:nvSpPr>
              <p:spPr bwMode="auto">
                <a:xfrm>
                  <a:off x="1835" y="878"/>
                  <a:ext cx="223" cy="24"/>
                </a:xfrm>
                <a:custGeom>
                  <a:avLst/>
                  <a:gdLst/>
                  <a:ahLst/>
                  <a:cxnLst>
                    <a:cxn ang="0">
                      <a:pos x="0" y="24"/>
                    </a:cxn>
                    <a:cxn ang="0">
                      <a:pos x="223" y="24"/>
                    </a:cxn>
                    <a:cxn ang="0">
                      <a:pos x="223" y="0"/>
                    </a:cxn>
                    <a:cxn ang="0">
                      <a:pos x="2" y="0"/>
                    </a:cxn>
                    <a:cxn ang="0">
                      <a:pos x="0" y="24"/>
                    </a:cxn>
                  </a:cxnLst>
                  <a:rect l="0" t="0" r="r" b="b"/>
                  <a:pathLst>
                    <a:path w="223" h="24">
                      <a:moveTo>
                        <a:pt x="0" y="24"/>
                      </a:moveTo>
                      <a:lnTo>
                        <a:pt x="223" y="24"/>
                      </a:lnTo>
                      <a:lnTo>
                        <a:pt x="223" y="0"/>
                      </a:lnTo>
                      <a:lnTo>
                        <a:pt x="2" y="0"/>
                      </a:lnTo>
                      <a:lnTo>
                        <a:pt x="0" y="24"/>
                      </a:lnTo>
                      <a:close/>
                    </a:path>
                  </a:pathLst>
                </a:custGeom>
                <a:solidFill>
                  <a:srgbClr val="99FF99"/>
                </a:solidFill>
                <a:ln w="952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1" name="Oval 933"/>
                <p:cNvSpPr>
                  <a:spLocks noChangeArrowheads="1"/>
                </p:cNvSpPr>
                <p:nvPr/>
              </p:nvSpPr>
              <p:spPr bwMode="auto">
                <a:xfrm>
                  <a:off x="1950" y="805"/>
                  <a:ext cx="58" cy="58"/>
                </a:xfrm>
                <a:prstGeom prst="ellipse">
                  <a:avLst/>
                </a:prstGeom>
                <a:solidFill>
                  <a:srgbClr val="000099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2" name="Line 934"/>
                <p:cNvSpPr>
                  <a:spLocks noChangeShapeType="1"/>
                </p:cNvSpPr>
                <p:nvPr/>
              </p:nvSpPr>
              <p:spPr bwMode="auto">
                <a:xfrm flipV="1">
                  <a:off x="1987" y="317"/>
                  <a:ext cx="605" cy="52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476" name="Line 935"/>
            <p:cNvSpPr>
              <a:spLocks noChangeShapeType="1"/>
            </p:cNvSpPr>
            <p:nvPr/>
          </p:nvSpPr>
          <p:spPr bwMode="auto">
            <a:xfrm>
              <a:off x="1176" y="3696"/>
              <a:ext cx="0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7" name="Line 936"/>
            <p:cNvSpPr>
              <a:spLocks noChangeShapeType="1"/>
            </p:cNvSpPr>
            <p:nvPr/>
          </p:nvSpPr>
          <p:spPr bwMode="auto">
            <a:xfrm>
              <a:off x="2736" y="3688"/>
              <a:ext cx="0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8" name="Line 937"/>
            <p:cNvSpPr>
              <a:spLocks noChangeShapeType="1"/>
            </p:cNvSpPr>
            <p:nvPr/>
          </p:nvSpPr>
          <p:spPr bwMode="auto">
            <a:xfrm>
              <a:off x="1168" y="4040"/>
              <a:ext cx="1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9" name="Text Box 938"/>
            <p:cNvSpPr txBox="1">
              <a:spLocks noChangeArrowheads="1"/>
            </p:cNvSpPr>
            <p:nvPr/>
          </p:nvSpPr>
          <p:spPr bwMode="auto">
            <a:xfrm>
              <a:off x="1810" y="3846"/>
              <a:ext cx="264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800" b="1" dirty="0"/>
                <a:t>52</a:t>
              </a:r>
            </a:p>
          </p:txBody>
        </p:sp>
      </p:grpSp>
      <p:sp>
        <p:nvSpPr>
          <p:cNvPr id="861" name="Text Box 551"/>
          <p:cNvSpPr txBox="1">
            <a:spLocks noChangeArrowheads="1"/>
          </p:cNvSpPr>
          <p:nvPr/>
        </p:nvSpPr>
        <p:spPr bwMode="auto">
          <a:xfrm>
            <a:off x="5652120" y="449957"/>
            <a:ext cx="3236784" cy="15388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r>
              <a:rPr lang="en-US" altLang="zh-CN" sz="1400" b="1" dirty="0"/>
              <a:t>                                </a:t>
            </a:r>
            <a:r>
              <a:rPr lang="zh-CN" altLang="en-US" sz="1400" b="1" dirty="0"/>
              <a:t>技术条件</a:t>
            </a:r>
          </a:p>
          <a:p>
            <a:r>
              <a:rPr lang="en-US" altLang="zh-CN" sz="1400" b="1" dirty="0"/>
              <a:t>1</a:t>
            </a:r>
            <a:r>
              <a:rPr lang="zh-CN" altLang="en-US" sz="1400" b="1" dirty="0"/>
              <a:t>、装配后在</a:t>
            </a:r>
            <a:r>
              <a:rPr lang="en-US" altLang="zh-CN" sz="1400" b="1" dirty="0"/>
              <a:t>70</a:t>
            </a:r>
            <a:r>
              <a:rPr lang="zh-CN" altLang="en-US" sz="1400" b="1" dirty="0"/>
              <a:t>大气压下进行密封性</a:t>
            </a:r>
            <a:r>
              <a:rPr lang="zh-CN" altLang="en-US" sz="1400" b="1" dirty="0" smtClean="0"/>
              <a:t>试</a:t>
            </a:r>
            <a:endParaRPr lang="en-US" altLang="zh-CN" sz="1400" b="1" dirty="0" smtClean="0"/>
          </a:p>
          <a:p>
            <a:r>
              <a:rPr lang="zh-CN" altLang="en-US" sz="1400" b="1" dirty="0" smtClean="0"/>
              <a:t>验</a:t>
            </a:r>
            <a:r>
              <a:rPr lang="zh-CN" altLang="en-US" sz="1400" b="1" dirty="0"/>
              <a:t>。当</a:t>
            </a:r>
            <a:r>
              <a:rPr lang="zh-CN" altLang="en-US" sz="1400" b="1" dirty="0" smtClean="0"/>
              <a:t>关闭</a:t>
            </a:r>
            <a:r>
              <a:rPr lang="zh-CN" altLang="en-US" sz="1400" b="1" dirty="0"/>
              <a:t>时应无流体通过，否则要</a:t>
            </a:r>
            <a:r>
              <a:rPr lang="zh-CN" altLang="en-US" sz="1400" b="1" dirty="0" smtClean="0"/>
              <a:t>对</a:t>
            </a:r>
            <a:endParaRPr lang="en-US" altLang="zh-CN" sz="1400" b="1" dirty="0" smtClean="0"/>
          </a:p>
          <a:p>
            <a:r>
              <a:rPr lang="zh-CN" altLang="en-US" sz="1400" b="1" dirty="0" smtClean="0"/>
              <a:t>阀</a:t>
            </a:r>
            <a:r>
              <a:rPr lang="zh-CN" altLang="en-US" sz="1400" b="1" dirty="0"/>
              <a:t>杆阀体配合</a:t>
            </a:r>
            <a:r>
              <a:rPr lang="zh-CN" altLang="en-US" sz="1400" b="1" dirty="0" smtClean="0"/>
              <a:t>部分进行</a:t>
            </a:r>
            <a:r>
              <a:rPr lang="zh-CN" altLang="en-US" sz="1400" b="1" dirty="0"/>
              <a:t>配研。当开启</a:t>
            </a:r>
            <a:r>
              <a:rPr lang="zh-CN" altLang="en-US" sz="1400" b="1" dirty="0" smtClean="0"/>
              <a:t>时</a:t>
            </a:r>
            <a:endParaRPr lang="en-US" altLang="zh-CN" sz="1400" b="1" dirty="0" smtClean="0"/>
          </a:p>
          <a:p>
            <a:r>
              <a:rPr lang="zh-CN" altLang="en-US" sz="1400" b="1" dirty="0" smtClean="0"/>
              <a:t>流体</a:t>
            </a:r>
            <a:r>
              <a:rPr lang="zh-CN" altLang="en-US" sz="1400" b="1" dirty="0"/>
              <a:t>通过。如果上漏，则</a:t>
            </a:r>
            <a:r>
              <a:rPr lang="zh-CN" altLang="en-US" sz="1400" b="1" dirty="0" smtClean="0"/>
              <a:t>拧紧</a:t>
            </a:r>
            <a:r>
              <a:rPr lang="zh-CN" altLang="en-US" sz="1400" b="1" dirty="0"/>
              <a:t>螺母到</a:t>
            </a:r>
            <a:r>
              <a:rPr lang="zh-CN" altLang="en-US" sz="1400" b="1" dirty="0" smtClean="0"/>
              <a:t>不</a:t>
            </a:r>
            <a:endParaRPr lang="en-US" altLang="zh-CN" sz="1400" b="1" dirty="0" smtClean="0"/>
          </a:p>
          <a:p>
            <a:r>
              <a:rPr lang="zh-CN" altLang="en-US" sz="1400" b="1" dirty="0" smtClean="0"/>
              <a:t>漏</a:t>
            </a:r>
            <a:r>
              <a:rPr lang="zh-CN" altLang="en-US" sz="1400" b="1" dirty="0"/>
              <a:t>为止。</a:t>
            </a:r>
          </a:p>
          <a:p>
            <a:r>
              <a:rPr lang="en-US" altLang="zh-CN" sz="1000" b="1" dirty="0">
                <a:solidFill>
                  <a:schemeClr val="bg1"/>
                </a:solidFill>
              </a:rPr>
              <a:t>2</a:t>
            </a:r>
            <a:r>
              <a:rPr lang="zh-CN" altLang="en-US" sz="1000" b="1" dirty="0">
                <a:solidFill>
                  <a:schemeClr val="bg1"/>
                </a:solidFill>
              </a:rPr>
              <a:t>、阀杆阀盖的螺纹部分使用时应轻松正常。</a:t>
            </a:r>
          </a:p>
        </p:txBody>
      </p:sp>
      <p:grpSp>
        <p:nvGrpSpPr>
          <p:cNvPr id="1020" name="Group 472"/>
          <p:cNvGrpSpPr>
            <a:grpSpLocks/>
          </p:cNvGrpSpPr>
          <p:nvPr/>
        </p:nvGrpSpPr>
        <p:grpSpPr bwMode="auto">
          <a:xfrm>
            <a:off x="5784850" y="2544763"/>
            <a:ext cx="3136900" cy="4024312"/>
            <a:chOff x="3644" y="1603"/>
            <a:chExt cx="1976" cy="2535"/>
          </a:xfrm>
        </p:grpSpPr>
        <p:sp>
          <p:nvSpPr>
            <p:cNvPr id="1021" name="Line 473"/>
            <p:cNvSpPr>
              <a:spLocks noChangeShapeType="1"/>
            </p:cNvSpPr>
            <p:nvPr/>
          </p:nvSpPr>
          <p:spPr bwMode="auto">
            <a:xfrm flipV="1">
              <a:off x="3677" y="1608"/>
              <a:ext cx="0" cy="25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2" name="Line 474"/>
            <p:cNvSpPr>
              <a:spLocks noChangeShapeType="1"/>
            </p:cNvSpPr>
            <p:nvPr/>
          </p:nvSpPr>
          <p:spPr bwMode="auto">
            <a:xfrm>
              <a:off x="3676" y="3532"/>
              <a:ext cx="190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3" name="Line 475"/>
            <p:cNvSpPr>
              <a:spLocks noChangeShapeType="1"/>
            </p:cNvSpPr>
            <p:nvPr/>
          </p:nvSpPr>
          <p:spPr bwMode="auto">
            <a:xfrm>
              <a:off x="3687" y="3802"/>
              <a:ext cx="18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4" name="Line 476"/>
            <p:cNvSpPr>
              <a:spLocks noChangeShapeType="1"/>
            </p:cNvSpPr>
            <p:nvPr/>
          </p:nvSpPr>
          <p:spPr bwMode="auto">
            <a:xfrm>
              <a:off x="4629" y="3802"/>
              <a:ext cx="0" cy="3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5" name="Line 477"/>
            <p:cNvSpPr>
              <a:spLocks noChangeShapeType="1"/>
            </p:cNvSpPr>
            <p:nvPr/>
          </p:nvSpPr>
          <p:spPr bwMode="auto">
            <a:xfrm>
              <a:off x="3975" y="3802"/>
              <a:ext cx="0" cy="3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6" name="Line 478"/>
            <p:cNvSpPr>
              <a:spLocks noChangeShapeType="1"/>
            </p:cNvSpPr>
            <p:nvPr/>
          </p:nvSpPr>
          <p:spPr bwMode="auto">
            <a:xfrm>
              <a:off x="4370" y="3807"/>
              <a:ext cx="0" cy="3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7" name="Line 479"/>
            <p:cNvSpPr>
              <a:spLocks noChangeShapeType="1"/>
            </p:cNvSpPr>
            <p:nvPr/>
          </p:nvSpPr>
          <p:spPr bwMode="auto">
            <a:xfrm flipV="1">
              <a:off x="5125" y="1613"/>
              <a:ext cx="0" cy="25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8" name="Line 480"/>
            <p:cNvSpPr>
              <a:spLocks noChangeShapeType="1"/>
            </p:cNvSpPr>
            <p:nvPr/>
          </p:nvSpPr>
          <p:spPr bwMode="auto">
            <a:xfrm>
              <a:off x="3687" y="3350"/>
              <a:ext cx="188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9" name="Line 481"/>
            <p:cNvSpPr>
              <a:spLocks noChangeShapeType="1"/>
            </p:cNvSpPr>
            <p:nvPr/>
          </p:nvSpPr>
          <p:spPr bwMode="auto">
            <a:xfrm>
              <a:off x="3677" y="3187"/>
              <a:ext cx="19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0" name="Line 482"/>
            <p:cNvSpPr>
              <a:spLocks noChangeShapeType="1"/>
            </p:cNvSpPr>
            <p:nvPr/>
          </p:nvSpPr>
          <p:spPr bwMode="auto">
            <a:xfrm>
              <a:off x="3677" y="3019"/>
              <a:ext cx="18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1" name="Line 483"/>
            <p:cNvSpPr>
              <a:spLocks noChangeShapeType="1"/>
            </p:cNvSpPr>
            <p:nvPr/>
          </p:nvSpPr>
          <p:spPr bwMode="auto">
            <a:xfrm>
              <a:off x="3667" y="2851"/>
              <a:ext cx="190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2" name="Line 484"/>
            <p:cNvSpPr>
              <a:spLocks noChangeShapeType="1"/>
            </p:cNvSpPr>
            <p:nvPr/>
          </p:nvSpPr>
          <p:spPr bwMode="auto">
            <a:xfrm>
              <a:off x="3668" y="2679"/>
              <a:ext cx="19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3" name="Line 485"/>
            <p:cNvSpPr>
              <a:spLocks noChangeShapeType="1"/>
            </p:cNvSpPr>
            <p:nvPr/>
          </p:nvSpPr>
          <p:spPr bwMode="auto">
            <a:xfrm>
              <a:off x="3677" y="2506"/>
              <a:ext cx="18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4" name="Line 486"/>
            <p:cNvSpPr>
              <a:spLocks noChangeShapeType="1"/>
            </p:cNvSpPr>
            <p:nvPr/>
          </p:nvSpPr>
          <p:spPr bwMode="auto">
            <a:xfrm>
              <a:off x="3687" y="2327"/>
              <a:ext cx="18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5" name="Line 487"/>
            <p:cNvSpPr>
              <a:spLocks noChangeShapeType="1"/>
            </p:cNvSpPr>
            <p:nvPr/>
          </p:nvSpPr>
          <p:spPr bwMode="auto">
            <a:xfrm>
              <a:off x="3677" y="2150"/>
              <a:ext cx="188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6" name="Line 488"/>
            <p:cNvSpPr>
              <a:spLocks noChangeShapeType="1"/>
            </p:cNvSpPr>
            <p:nvPr/>
          </p:nvSpPr>
          <p:spPr bwMode="auto">
            <a:xfrm>
              <a:off x="3673" y="1968"/>
              <a:ext cx="188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7" name="Line 489"/>
            <p:cNvSpPr>
              <a:spLocks noChangeShapeType="1"/>
            </p:cNvSpPr>
            <p:nvPr/>
          </p:nvSpPr>
          <p:spPr bwMode="auto">
            <a:xfrm>
              <a:off x="3678" y="1789"/>
              <a:ext cx="18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8" name="Line 490"/>
            <p:cNvSpPr>
              <a:spLocks noChangeShapeType="1"/>
            </p:cNvSpPr>
            <p:nvPr/>
          </p:nvSpPr>
          <p:spPr bwMode="auto">
            <a:xfrm>
              <a:off x="3673" y="1615"/>
              <a:ext cx="190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9" name="Line 491"/>
            <p:cNvSpPr>
              <a:spLocks noChangeShapeType="1"/>
            </p:cNvSpPr>
            <p:nvPr/>
          </p:nvSpPr>
          <p:spPr bwMode="auto">
            <a:xfrm>
              <a:off x="3687" y="3974"/>
              <a:ext cx="9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0" name="Line 492"/>
            <p:cNvSpPr>
              <a:spLocks noChangeShapeType="1"/>
            </p:cNvSpPr>
            <p:nvPr/>
          </p:nvSpPr>
          <p:spPr bwMode="auto">
            <a:xfrm>
              <a:off x="5131" y="3667"/>
              <a:ext cx="44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1" name="Line 493"/>
            <p:cNvSpPr>
              <a:spLocks noChangeShapeType="1"/>
            </p:cNvSpPr>
            <p:nvPr/>
          </p:nvSpPr>
          <p:spPr bwMode="auto">
            <a:xfrm>
              <a:off x="5376" y="3532"/>
              <a:ext cx="0" cy="2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2" name="Line 494"/>
            <p:cNvSpPr>
              <a:spLocks noChangeShapeType="1"/>
            </p:cNvSpPr>
            <p:nvPr/>
          </p:nvSpPr>
          <p:spPr bwMode="auto">
            <a:xfrm flipV="1">
              <a:off x="3888" y="1603"/>
              <a:ext cx="0" cy="19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3" name="Text Box 495"/>
            <p:cNvSpPr txBox="1">
              <a:spLocks noChangeArrowheads="1"/>
            </p:cNvSpPr>
            <p:nvPr/>
          </p:nvSpPr>
          <p:spPr bwMode="auto">
            <a:xfrm>
              <a:off x="4042" y="3567"/>
              <a:ext cx="803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r>
                <a:rPr lang="zh-CN" altLang="en-US" sz="1800" b="1"/>
                <a:t>节    流   阀</a:t>
              </a:r>
            </a:p>
          </p:txBody>
        </p:sp>
        <p:sp>
          <p:nvSpPr>
            <p:cNvPr id="1044" name="Text Box 496"/>
            <p:cNvSpPr txBox="1">
              <a:spLocks noChangeArrowheads="1"/>
            </p:cNvSpPr>
            <p:nvPr/>
          </p:nvSpPr>
          <p:spPr bwMode="auto">
            <a:xfrm>
              <a:off x="3644" y="3370"/>
              <a:ext cx="2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序号</a:t>
              </a:r>
            </a:p>
          </p:txBody>
        </p:sp>
        <p:sp>
          <p:nvSpPr>
            <p:cNvPr id="1045" name="Text Box 497"/>
            <p:cNvSpPr txBox="1">
              <a:spLocks noChangeArrowheads="1"/>
            </p:cNvSpPr>
            <p:nvPr/>
          </p:nvSpPr>
          <p:spPr bwMode="auto">
            <a:xfrm>
              <a:off x="3952" y="3369"/>
              <a:ext cx="4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零件名称</a:t>
              </a:r>
            </a:p>
          </p:txBody>
        </p:sp>
        <p:sp>
          <p:nvSpPr>
            <p:cNvPr id="1046" name="Rectangle 498"/>
            <p:cNvSpPr>
              <a:spLocks noChangeArrowheads="1"/>
            </p:cNvSpPr>
            <p:nvPr/>
          </p:nvSpPr>
          <p:spPr bwMode="auto">
            <a:xfrm>
              <a:off x="3677" y="3811"/>
              <a:ext cx="2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制图</a:t>
              </a:r>
            </a:p>
          </p:txBody>
        </p:sp>
        <p:sp>
          <p:nvSpPr>
            <p:cNvPr id="1047" name="Rectangle 499"/>
            <p:cNvSpPr>
              <a:spLocks noChangeArrowheads="1"/>
            </p:cNvSpPr>
            <p:nvPr/>
          </p:nvSpPr>
          <p:spPr bwMode="auto">
            <a:xfrm>
              <a:off x="3682" y="3964"/>
              <a:ext cx="2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校核</a:t>
              </a:r>
            </a:p>
          </p:txBody>
        </p:sp>
        <p:sp>
          <p:nvSpPr>
            <p:cNvPr id="1048" name="Line 500"/>
            <p:cNvSpPr>
              <a:spLocks noChangeShapeType="1"/>
            </p:cNvSpPr>
            <p:nvPr/>
          </p:nvSpPr>
          <p:spPr bwMode="auto">
            <a:xfrm flipV="1">
              <a:off x="4448" y="1614"/>
              <a:ext cx="0" cy="19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9" name="Line 501"/>
            <p:cNvSpPr>
              <a:spLocks noChangeShapeType="1"/>
            </p:cNvSpPr>
            <p:nvPr/>
          </p:nvSpPr>
          <p:spPr bwMode="auto">
            <a:xfrm>
              <a:off x="4691" y="1617"/>
              <a:ext cx="0" cy="192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0" name="Text Box 502"/>
            <p:cNvSpPr txBox="1">
              <a:spLocks noChangeArrowheads="1"/>
            </p:cNvSpPr>
            <p:nvPr/>
          </p:nvSpPr>
          <p:spPr bwMode="auto">
            <a:xfrm>
              <a:off x="4431" y="3365"/>
              <a:ext cx="2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数量</a:t>
              </a:r>
            </a:p>
          </p:txBody>
        </p:sp>
        <p:sp>
          <p:nvSpPr>
            <p:cNvPr id="1051" name="Text Box 503"/>
            <p:cNvSpPr txBox="1">
              <a:spLocks noChangeArrowheads="1"/>
            </p:cNvSpPr>
            <p:nvPr/>
          </p:nvSpPr>
          <p:spPr bwMode="auto">
            <a:xfrm>
              <a:off x="4753" y="3369"/>
              <a:ext cx="31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材  料</a:t>
              </a:r>
            </a:p>
          </p:txBody>
        </p:sp>
        <p:sp>
          <p:nvSpPr>
            <p:cNvPr id="1052" name="Text Box 504"/>
            <p:cNvSpPr txBox="1">
              <a:spLocks noChangeArrowheads="1"/>
            </p:cNvSpPr>
            <p:nvPr/>
          </p:nvSpPr>
          <p:spPr bwMode="auto">
            <a:xfrm>
              <a:off x="5188" y="3365"/>
              <a:ext cx="31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 dirty="0"/>
                <a:t>备  注</a:t>
              </a:r>
            </a:p>
          </p:txBody>
        </p:sp>
        <p:sp>
          <p:nvSpPr>
            <p:cNvPr id="1053" name="Text Box 505"/>
            <p:cNvSpPr txBox="1">
              <a:spLocks noChangeArrowheads="1"/>
            </p:cNvSpPr>
            <p:nvPr/>
          </p:nvSpPr>
          <p:spPr bwMode="auto">
            <a:xfrm>
              <a:off x="3695" y="3211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1</a:t>
              </a:r>
            </a:p>
          </p:txBody>
        </p:sp>
        <p:sp>
          <p:nvSpPr>
            <p:cNvPr id="1054" name="Text Box 506"/>
            <p:cNvSpPr txBox="1">
              <a:spLocks noChangeArrowheads="1"/>
            </p:cNvSpPr>
            <p:nvPr/>
          </p:nvSpPr>
          <p:spPr bwMode="auto">
            <a:xfrm>
              <a:off x="3700" y="3042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2</a:t>
              </a:r>
            </a:p>
          </p:txBody>
        </p:sp>
        <p:sp>
          <p:nvSpPr>
            <p:cNvPr id="1055" name="Text Box 507"/>
            <p:cNvSpPr txBox="1">
              <a:spLocks noChangeArrowheads="1"/>
            </p:cNvSpPr>
            <p:nvPr/>
          </p:nvSpPr>
          <p:spPr bwMode="auto">
            <a:xfrm>
              <a:off x="3696" y="2859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3</a:t>
              </a:r>
            </a:p>
          </p:txBody>
        </p:sp>
        <p:sp>
          <p:nvSpPr>
            <p:cNvPr id="1056" name="Text Box 508"/>
            <p:cNvSpPr txBox="1">
              <a:spLocks noChangeArrowheads="1"/>
            </p:cNvSpPr>
            <p:nvPr/>
          </p:nvSpPr>
          <p:spPr bwMode="auto">
            <a:xfrm>
              <a:off x="3696" y="2686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4</a:t>
              </a:r>
            </a:p>
          </p:txBody>
        </p:sp>
        <p:sp>
          <p:nvSpPr>
            <p:cNvPr id="1057" name="Text Box 509"/>
            <p:cNvSpPr txBox="1">
              <a:spLocks noChangeArrowheads="1"/>
            </p:cNvSpPr>
            <p:nvPr/>
          </p:nvSpPr>
          <p:spPr bwMode="auto">
            <a:xfrm>
              <a:off x="3695" y="2510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5</a:t>
              </a:r>
            </a:p>
          </p:txBody>
        </p:sp>
        <p:sp>
          <p:nvSpPr>
            <p:cNvPr id="1058" name="Text Box 510"/>
            <p:cNvSpPr txBox="1">
              <a:spLocks noChangeArrowheads="1"/>
            </p:cNvSpPr>
            <p:nvPr/>
          </p:nvSpPr>
          <p:spPr bwMode="auto">
            <a:xfrm>
              <a:off x="3696" y="2342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6</a:t>
              </a:r>
            </a:p>
          </p:txBody>
        </p:sp>
        <p:sp>
          <p:nvSpPr>
            <p:cNvPr id="1059" name="Text Box 511"/>
            <p:cNvSpPr txBox="1">
              <a:spLocks noChangeArrowheads="1"/>
            </p:cNvSpPr>
            <p:nvPr/>
          </p:nvSpPr>
          <p:spPr bwMode="auto">
            <a:xfrm>
              <a:off x="3700" y="2173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7</a:t>
              </a:r>
            </a:p>
          </p:txBody>
        </p:sp>
        <p:sp>
          <p:nvSpPr>
            <p:cNvPr id="1060" name="Text Box 512"/>
            <p:cNvSpPr txBox="1">
              <a:spLocks noChangeArrowheads="1"/>
            </p:cNvSpPr>
            <p:nvPr/>
          </p:nvSpPr>
          <p:spPr bwMode="auto">
            <a:xfrm>
              <a:off x="3700" y="1987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8</a:t>
              </a:r>
            </a:p>
          </p:txBody>
        </p:sp>
        <p:sp>
          <p:nvSpPr>
            <p:cNvPr id="1061" name="Text Box 513"/>
            <p:cNvSpPr txBox="1">
              <a:spLocks noChangeArrowheads="1"/>
            </p:cNvSpPr>
            <p:nvPr/>
          </p:nvSpPr>
          <p:spPr bwMode="auto">
            <a:xfrm>
              <a:off x="3696" y="180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9</a:t>
              </a:r>
            </a:p>
          </p:txBody>
        </p:sp>
        <p:sp>
          <p:nvSpPr>
            <p:cNvPr id="1062" name="Text Box 514"/>
            <p:cNvSpPr txBox="1">
              <a:spLocks noChangeArrowheads="1"/>
            </p:cNvSpPr>
            <p:nvPr/>
          </p:nvSpPr>
          <p:spPr bwMode="auto">
            <a:xfrm>
              <a:off x="3685" y="1629"/>
              <a:ext cx="19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 dirty="0"/>
                <a:t>10</a:t>
              </a:r>
            </a:p>
          </p:txBody>
        </p:sp>
        <p:sp>
          <p:nvSpPr>
            <p:cNvPr id="1063" name="Text Box 515"/>
            <p:cNvSpPr txBox="1">
              <a:spLocks noChangeArrowheads="1"/>
            </p:cNvSpPr>
            <p:nvPr/>
          </p:nvSpPr>
          <p:spPr bwMode="auto">
            <a:xfrm>
              <a:off x="4019" y="3206"/>
              <a:ext cx="2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阀体</a:t>
              </a:r>
            </a:p>
          </p:txBody>
        </p:sp>
        <p:sp>
          <p:nvSpPr>
            <p:cNvPr id="1064" name="Text Box 516"/>
            <p:cNvSpPr txBox="1">
              <a:spLocks noChangeArrowheads="1"/>
            </p:cNvSpPr>
            <p:nvPr/>
          </p:nvSpPr>
          <p:spPr bwMode="auto">
            <a:xfrm>
              <a:off x="4027" y="3024"/>
              <a:ext cx="262" cy="1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900" b="1"/>
                <a:t>阀盖</a:t>
              </a:r>
            </a:p>
          </p:txBody>
        </p:sp>
        <p:sp>
          <p:nvSpPr>
            <p:cNvPr id="1065" name="Text Box 517"/>
            <p:cNvSpPr txBox="1">
              <a:spLocks noChangeArrowheads="1"/>
            </p:cNvSpPr>
            <p:nvPr/>
          </p:nvSpPr>
          <p:spPr bwMode="auto">
            <a:xfrm>
              <a:off x="4022" y="1634"/>
              <a:ext cx="2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垫圈</a:t>
              </a:r>
            </a:p>
          </p:txBody>
        </p:sp>
        <p:sp>
          <p:nvSpPr>
            <p:cNvPr id="1066" name="Rectangle 518"/>
            <p:cNvSpPr>
              <a:spLocks noChangeArrowheads="1"/>
            </p:cNvSpPr>
            <p:nvPr/>
          </p:nvSpPr>
          <p:spPr bwMode="auto">
            <a:xfrm>
              <a:off x="4019" y="2856"/>
              <a:ext cx="2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垫片</a:t>
              </a:r>
            </a:p>
          </p:txBody>
        </p:sp>
        <p:sp>
          <p:nvSpPr>
            <p:cNvPr id="1067" name="Rectangle 519"/>
            <p:cNvSpPr>
              <a:spLocks noChangeArrowheads="1"/>
            </p:cNvSpPr>
            <p:nvPr/>
          </p:nvSpPr>
          <p:spPr bwMode="auto">
            <a:xfrm>
              <a:off x="4023" y="2678"/>
              <a:ext cx="2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阀杆</a:t>
              </a:r>
            </a:p>
          </p:txBody>
        </p:sp>
        <p:sp>
          <p:nvSpPr>
            <p:cNvPr id="1068" name="Rectangle 520"/>
            <p:cNvSpPr>
              <a:spLocks noChangeArrowheads="1"/>
            </p:cNvSpPr>
            <p:nvPr/>
          </p:nvSpPr>
          <p:spPr bwMode="auto">
            <a:xfrm>
              <a:off x="4027" y="2511"/>
              <a:ext cx="2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填料</a:t>
              </a:r>
            </a:p>
          </p:txBody>
        </p:sp>
        <p:sp>
          <p:nvSpPr>
            <p:cNvPr id="1069" name="Rectangle 521"/>
            <p:cNvSpPr>
              <a:spLocks noChangeArrowheads="1"/>
            </p:cNvSpPr>
            <p:nvPr/>
          </p:nvSpPr>
          <p:spPr bwMode="auto">
            <a:xfrm>
              <a:off x="3996" y="2334"/>
              <a:ext cx="351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900" b="1" dirty="0"/>
                <a:t>盖</a:t>
              </a:r>
              <a:r>
                <a:rPr lang="zh-CN" altLang="en-US" sz="1000" b="1" dirty="0"/>
                <a:t>螺母</a:t>
              </a:r>
            </a:p>
          </p:txBody>
        </p:sp>
        <p:sp>
          <p:nvSpPr>
            <p:cNvPr id="1070" name="Rectangle 522"/>
            <p:cNvSpPr>
              <a:spLocks noChangeArrowheads="1"/>
            </p:cNvSpPr>
            <p:nvPr/>
          </p:nvSpPr>
          <p:spPr bwMode="auto">
            <a:xfrm>
              <a:off x="4028" y="2154"/>
              <a:ext cx="27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压</a:t>
              </a:r>
              <a:r>
                <a:rPr lang="zh-CN" altLang="en-US" sz="900" b="1"/>
                <a:t>盖</a:t>
              </a:r>
            </a:p>
          </p:txBody>
        </p:sp>
        <p:sp>
          <p:nvSpPr>
            <p:cNvPr id="1071" name="Rectangle 523"/>
            <p:cNvSpPr>
              <a:spLocks noChangeArrowheads="1"/>
            </p:cNvSpPr>
            <p:nvPr/>
          </p:nvSpPr>
          <p:spPr bwMode="auto">
            <a:xfrm>
              <a:off x="4027" y="1977"/>
              <a:ext cx="2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手轮</a:t>
              </a:r>
            </a:p>
          </p:txBody>
        </p:sp>
        <p:sp>
          <p:nvSpPr>
            <p:cNvPr id="1072" name="Rectangle 524"/>
            <p:cNvSpPr>
              <a:spLocks noChangeArrowheads="1"/>
            </p:cNvSpPr>
            <p:nvPr/>
          </p:nvSpPr>
          <p:spPr bwMode="auto">
            <a:xfrm>
              <a:off x="4018" y="1790"/>
              <a:ext cx="2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螺母</a:t>
              </a:r>
            </a:p>
          </p:txBody>
        </p:sp>
        <p:sp>
          <p:nvSpPr>
            <p:cNvPr id="1073" name="Text Box 525"/>
            <p:cNvSpPr txBox="1">
              <a:spLocks noChangeArrowheads="1"/>
            </p:cNvSpPr>
            <p:nvPr/>
          </p:nvSpPr>
          <p:spPr bwMode="auto">
            <a:xfrm>
              <a:off x="4495" y="1632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1</a:t>
              </a:r>
            </a:p>
          </p:txBody>
        </p:sp>
        <p:sp>
          <p:nvSpPr>
            <p:cNvPr id="1074" name="Text Box 526"/>
            <p:cNvSpPr txBox="1">
              <a:spLocks noChangeArrowheads="1"/>
            </p:cNvSpPr>
            <p:nvPr/>
          </p:nvSpPr>
          <p:spPr bwMode="auto">
            <a:xfrm>
              <a:off x="4494" y="1796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1</a:t>
              </a:r>
            </a:p>
          </p:txBody>
        </p:sp>
        <p:sp>
          <p:nvSpPr>
            <p:cNvPr id="1075" name="Text Box 527"/>
            <p:cNvSpPr txBox="1">
              <a:spLocks noChangeArrowheads="1"/>
            </p:cNvSpPr>
            <p:nvPr/>
          </p:nvSpPr>
          <p:spPr bwMode="auto">
            <a:xfrm>
              <a:off x="4494" y="197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1</a:t>
              </a:r>
            </a:p>
          </p:txBody>
        </p:sp>
        <p:sp>
          <p:nvSpPr>
            <p:cNvPr id="1076" name="Text Box 528"/>
            <p:cNvSpPr txBox="1">
              <a:spLocks noChangeArrowheads="1"/>
            </p:cNvSpPr>
            <p:nvPr/>
          </p:nvSpPr>
          <p:spPr bwMode="auto">
            <a:xfrm>
              <a:off x="4494" y="2684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1</a:t>
              </a:r>
            </a:p>
          </p:txBody>
        </p:sp>
        <p:sp>
          <p:nvSpPr>
            <p:cNvPr id="1077" name="Text Box 529"/>
            <p:cNvSpPr txBox="1">
              <a:spLocks noChangeArrowheads="1"/>
            </p:cNvSpPr>
            <p:nvPr/>
          </p:nvSpPr>
          <p:spPr bwMode="auto">
            <a:xfrm>
              <a:off x="4498" y="2511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1</a:t>
              </a:r>
            </a:p>
          </p:txBody>
        </p:sp>
        <p:sp>
          <p:nvSpPr>
            <p:cNvPr id="1078" name="Text Box 530"/>
            <p:cNvSpPr txBox="1">
              <a:spLocks noChangeArrowheads="1"/>
            </p:cNvSpPr>
            <p:nvPr/>
          </p:nvSpPr>
          <p:spPr bwMode="auto">
            <a:xfrm>
              <a:off x="4493" y="2338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1</a:t>
              </a:r>
            </a:p>
          </p:txBody>
        </p:sp>
        <p:sp>
          <p:nvSpPr>
            <p:cNvPr id="1079" name="Text Box 531"/>
            <p:cNvSpPr txBox="1">
              <a:spLocks noChangeArrowheads="1"/>
            </p:cNvSpPr>
            <p:nvPr/>
          </p:nvSpPr>
          <p:spPr bwMode="auto">
            <a:xfrm>
              <a:off x="4494" y="2166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1</a:t>
              </a:r>
            </a:p>
          </p:txBody>
        </p:sp>
        <p:sp>
          <p:nvSpPr>
            <p:cNvPr id="1080" name="Text Box 532"/>
            <p:cNvSpPr txBox="1">
              <a:spLocks noChangeArrowheads="1"/>
            </p:cNvSpPr>
            <p:nvPr/>
          </p:nvSpPr>
          <p:spPr bwMode="auto">
            <a:xfrm>
              <a:off x="4494" y="2852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1</a:t>
              </a:r>
            </a:p>
          </p:txBody>
        </p:sp>
        <p:sp>
          <p:nvSpPr>
            <p:cNvPr id="1081" name="Text Box 533"/>
            <p:cNvSpPr txBox="1">
              <a:spLocks noChangeArrowheads="1"/>
            </p:cNvSpPr>
            <p:nvPr/>
          </p:nvSpPr>
          <p:spPr bwMode="auto">
            <a:xfrm>
              <a:off x="4494" y="3193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1</a:t>
              </a:r>
            </a:p>
          </p:txBody>
        </p:sp>
        <p:sp>
          <p:nvSpPr>
            <p:cNvPr id="1082" name="Text Box 534"/>
            <p:cNvSpPr txBox="1">
              <a:spLocks noChangeArrowheads="1"/>
            </p:cNvSpPr>
            <p:nvPr/>
          </p:nvSpPr>
          <p:spPr bwMode="auto">
            <a:xfrm>
              <a:off x="4499" y="3025"/>
              <a:ext cx="15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1</a:t>
              </a:r>
            </a:p>
          </p:txBody>
        </p:sp>
        <p:sp>
          <p:nvSpPr>
            <p:cNvPr id="1083" name="Text Box 535"/>
            <p:cNvSpPr txBox="1">
              <a:spLocks noChangeArrowheads="1"/>
            </p:cNvSpPr>
            <p:nvPr/>
          </p:nvSpPr>
          <p:spPr bwMode="auto">
            <a:xfrm>
              <a:off x="4726" y="3196"/>
              <a:ext cx="36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Cr5Mo</a:t>
              </a:r>
            </a:p>
          </p:txBody>
        </p:sp>
        <p:sp>
          <p:nvSpPr>
            <p:cNvPr id="1084" name="Rectangle 536"/>
            <p:cNvSpPr>
              <a:spLocks noChangeArrowheads="1"/>
            </p:cNvSpPr>
            <p:nvPr/>
          </p:nvSpPr>
          <p:spPr bwMode="auto">
            <a:xfrm>
              <a:off x="4809" y="1631"/>
              <a:ext cx="19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30</a:t>
              </a:r>
            </a:p>
          </p:txBody>
        </p:sp>
        <p:sp>
          <p:nvSpPr>
            <p:cNvPr id="1085" name="Rectangle 537"/>
            <p:cNvSpPr>
              <a:spLocks noChangeArrowheads="1"/>
            </p:cNvSpPr>
            <p:nvPr/>
          </p:nvSpPr>
          <p:spPr bwMode="auto">
            <a:xfrm>
              <a:off x="4815" y="1805"/>
              <a:ext cx="19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45</a:t>
              </a:r>
            </a:p>
          </p:txBody>
        </p:sp>
        <p:sp>
          <p:nvSpPr>
            <p:cNvPr id="1086" name="Rectangle 538"/>
            <p:cNvSpPr>
              <a:spLocks noChangeArrowheads="1"/>
            </p:cNvSpPr>
            <p:nvPr/>
          </p:nvSpPr>
          <p:spPr bwMode="auto">
            <a:xfrm>
              <a:off x="4684" y="1991"/>
              <a:ext cx="4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酚醛胶木</a:t>
              </a:r>
            </a:p>
          </p:txBody>
        </p:sp>
        <p:sp>
          <p:nvSpPr>
            <p:cNvPr id="1087" name="Rectangle 539"/>
            <p:cNvSpPr>
              <a:spLocks noChangeArrowheads="1"/>
            </p:cNvSpPr>
            <p:nvPr/>
          </p:nvSpPr>
          <p:spPr bwMode="auto">
            <a:xfrm>
              <a:off x="4729" y="2510"/>
              <a:ext cx="35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石棉绳</a:t>
              </a:r>
            </a:p>
          </p:txBody>
        </p:sp>
        <p:sp>
          <p:nvSpPr>
            <p:cNvPr id="1088" name="Rectangle 540"/>
            <p:cNvSpPr>
              <a:spLocks noChangeArrowheads="1"/>
            </p:cNvSpPr>
            <p:nvPr/>
          </p:nvSpPr>
          <p:spPr bwMode="auto">
            <a:xfrm>
              <a:off x="4808" y="2169"/>
              <a:ext cx="19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30</a:t>
              </a:r>
            </a:p>
          </p:txBody>
        </p:sp>
        <p:sp>
          <p:nvSpPr>
            <p:cNvPr id="1089" name="Rectangle 541"/>
            <p:cNvSpPr>
              <a:spLocks noChangeArrowheads="1"/>
            </p:cNvSpPr>
            <p:nvPr/>
          </p:nvSpPr>
          <p:spPr bwMode="auto">
            <a:xfrm>
              <a:off x="4812" y="2337"/>
              <a:ext cx="19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30</a:t>
              </a:r>
            </a:p>
          </p:txBody>
        </p:sp>
        <p:sp>
          <p:nvSpPr>
            <p:cNvPr id="1090" name="Rectangle 542"/>
            <p:cNvSpPr>
              <a:spLocks noChangeArrowheads="1"/>
            </p:cNvSpPr>
            <p:nvPr/>
          </p:nvSpPr>
          <p:spPr bwMode="auto">
            <a:xfrm>
              <a:off x="4804" y="2683"/>
              <a:ext cx="19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45</a:t>
              </a:r>
            </a:p>
          </p:txBody>
        </p:sp>
        <p:sp>
          <p:nvSpPr>
            <p:cNvPr id="1091" name="Rectangle 543"/>
            <p:cNvSpPr>
              <a:spLocks noChangeArrowheads="1"/>
            </p:cNvSpPr>
            <p:nvPr/>
          </p:nvSpPr>
          <p:spPr bwMode="auto">
            <a:xfrm>
              <a:off x="4730" y="2855"/>
              <a:ext cx="35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鸡毛纸</a:t>
              </a:r>
            </a:p>
          </p:txBody>
        </p:sp>
        <p:sp>
          <p:nvSpPr>
            <p:cNvPr id="1092" name="Rectangle 544"/>
            <p:cNvSpPr>
              <a:spLocks noChangeArrowheads="1"/>
            </p:cNvSpPr>
            <p:nvPr/>
          </p:nvSpPr>
          <p:spPr bwMode="auto">
            <a:xfrm>
              <a:off x="4805" y="3029"/>
              <a:ext cx="196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1000" b="1"/>
                <a:t>45</a:t>
              </a:r>
            </a:p>
          </p:txBody>
        </p:sp>
        <p:sp>
          <p:nvSpPr>
            <p:cNvPr id="1093" name="Text Box 545"/>
            <p:cNvSpPr txBox="1">
              <a:spLocks noChangeArrowheads="1"/>
            </p:cNvSpPr>
            <p:nvPr/>
          </p:nvSpPr>
          <p:spPr bwMode="auto">
            <a:xfrm>
              <a:off x="5104" y="1647"/>
              <a:ext cx="459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800" b="1" dirty="0"/>
                <a:t>GB97.2-85-6</a:t>
              </a:r>
            </a:p>
          </p:txBody>
        </p:sp>
        <p:sp>
          <p:nvSpPr>
            <p:cNvPr id="1094" name="Text Box 546"/>
            <p:cNvSpPr txBox="1">
              <a:spLocks noChangeArrowheads="1"/>
            </p:cNvSpPr>
            <p:nvPr/>
          </p:nvSpPr>
          <p:spPr bwMode="auto">
            <a:xfrm>
              <a:off x="5085" y="1811"/>
              <a:ext cx="535" cy="13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en-US" altLang="zh-CN" sz="800" b="1"/>
                <a:t>GB6170-86-M6</a:t>
              </a:r>
            </a:p>
          </p:txBody>
        </p:sp>
        <p:sp>
          <p:nvSpPr>
            <p:cNvPr id="1095" name="Text Box 547"/>
            <p:cNvSpPr txBox="1">
              <a:spLocks noChangeArrowheads="1"/>
            </p:cNvSpPr>
            <p:nvPr/>
          </p:nvSpPr>
          <p:spPr bwMode="auto">
            <a:xfrm>
              <a:off x="5091" y="3661"/>
              <a:ext cx="33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共   张</a:t>
              </a:r>
            </a:p>
          </p:txBody>
        </p:sp>
        <p:sp>
          <p:nvSpPr>
            <p:cNvPr id="1096" name="Rectangle 548"/>
            <p:cNvSpPr>
              <a:spLocks noChangeArrowheads="1"/>
            </p:cNvSpPr>
            <p:nvPr/>
          </p:nvSpPr>
          <p:spPr bwMode="auto">
            <a:xfrm>
              <a:off x="5111" y="3528"/>
              <a:ext cx="499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 dirty="0"/>
                <a:t>比例   </a:t>
              </a:r>
              <a:r>
                <a:rPr lang="en-US" altLang="zh-CN" sz="1000" b="1" dirty="0"/>
                <a:t>2</a:t>
              </a:r>
              <a:r>
                <a:rPr lang="zh-CN" altLang="en-US" sz="1000" b="1" dirty="0"/>
                <a:t>：</a:t>
              </a:r>
              <a:r>
                <a:rPr lang="en-US" altLang="zh-CN" sz="1000" b="1" dirty="0"/>
                <a:t>1</a:t>
              </a:r>
            </a:p>
          </p:txBody>
        </p:sp>
        <p:sp>
          <p:nvSpPr>
            <p:cNvPr id="1097" name="Text Box 549"/>
            <p:cNvSpPr txBox="1">
              <a:spLocks noChangeArrowheads="1"/>
            </p:cNvSpPr>
            <p:nvPr/>
          </p:nvSpPr>
          <p:spPr bwMode="auto">
            <a:xfrm>
              <a:off x="4650" y="3897"/>
              <a:ext cx="440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清华大学</a:t>
              </a:r>
            </a:p>
          </p:txBody>
        </p:sp>
        <p:sp>
          <p:nvSpPr>
            <p:cNvPr id="1098" name="Rectangle 550"/>
            <p:cNvSpPr>
              <a:spLocks noChangeArrowheads="1"/>
            </p:cNvSpPr>
            <p:nvPr/>
          </p:nvSpPr>
          <p:spPr bwMode="auto">
            <a:xfrm>
              <a:off x="5122" y="3898"/>
              <a:ext cx="278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/>
              <a:r>
                <a:rPr lang="zh-CN" altLang="en-US" sz="1000" b="1"/>
                <a:t>图号</a:t>
              </a:r>
            </a:p>
          </p:txBody>
        </p:sp>
      </p:grpSp>
      <p:sp>
        <p:nvSpPr>
          <p:cNvPr id="1099" name="Line 470"/>
          <p:cNvSpPr>
            <a:spLocks noChangeShapeType="1"/>
          </p:cNvSpPr>
          <p:nvPr/>
        </p:nvSpPr>
        <p:spPr bwMode="auto">
          <a:xfrm>
            <a:off x="8892480" y="228600"/>
            <a:ext cx="0" cy="632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00" name="Line 469"/>
          <p:cNvSpPr>
            <a:spLocks noChangeShapeType="1"/>
          </p:cNvSpPr>
          <p:nvPr/>
        </p:nvSpPr>
        <p:spPr bwMode="auto">
          <a:xfrm flipV="1">
            <a:off x="304800" y="228600"/>
            <a:ext cx="853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01" name="Line 468"/>
          <p:cNvSpPr>
            <a:spLocks noChangeShapeType="1"/>
          </p:cNvSpPr>
          <p:nvPr/>
        </p:nvSpPr>
        <p:spPr bwMode="auto">
          <a:xfrm>
            <a:off x="304800" y="228600"/>
            <a:ext cx="0" cy="6324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02" name="Line 471"/>
          <p:cNvSpPr>
            <a:spLocks noChangeShapeType="1"/>
          </p:cNvSpPr>
          <p:nvPr/>
        </p:nvSpPr>
        <p:spPr bwMode="auto">
          <a:xfrm flipH="1">
            <a:off x="304800" y="6553200"/>
            <a:ext cx="8534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/>
          <a:p>
            <a:fld id="{DDAC866B-9414-41AA-8C8E-62C927B86A6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841375" y="5516563"/>
            <a:ext cx="703750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隶书" pitchFamily="49" charset="-122"/>
                <a:ea typeface="隶书" pitchFamily="49" charset="-122"/>
                <a:sym typeface="Monotype Sorts" pitchFamily="2" charset="2"/>
              </a:rPr>
              <a:t>明细表：列出</a:t>
            </a:r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机器或部件中各零件的序号、</a:t>
            </a:r>
          </a:p>
          <a:p>
            <a:r>
              <a:rPr lang="zh-CN" altLang="en-US" sz="2800" b="1">
                <a:latin typeface="隶书" pitchFamily="49" charset="-122"/>
                <a:ea typeface="隶书" pitchFamily="49" charset="-122"/>
              </a:rPr>
              <a:t>       </a:t>
            </a:r>
            <a:r>
              <a:rPr lang="zh-CN" altLang="en-US" sz="2800" b="1">
                <a:latin typeface="隶书" pitchFamily="49" charset="-122"/>
                <a:ea typeface="隶书" pitchFamily="49" charset="-122"/>
                <a:sym typeface="Monotype Sorts" pitchFamily="2" charset="2"/>
              </a:rPr>
              <a:t>名称、数量、材料等。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51520" y="188640"/>
            <a:ext cx="1152128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>
                <a:ea typeface="隶书" pitchFamily="49" charset="-122"/>
              </a:rPr>
              <a:t>内容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539750" y="823913"/>
            <a:ext cx="18325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ea typeface="隶书" pitchFamily="49" charset="-122"/>
                <a:sym typeface="Monotype Sorts" pitchFamily="2" charset="2"/>
              </a:rPr>
              <a:t>一组视图</a:t>
            </a:r>
          </a:p>
        </p:txBody>
      </p: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533525" y="1255713"/>
            <a:ext cx="592455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a typeface="隶书" pitchFamily="49" charset="-122"/>
              </a:rPr>
              <a:t>表达机器或部件的结构、工作原理、</a:t>
            </a:r>
          </a:p>
          <a:p>
            <a:r>
              <a:rPr lang="zh-CN" altLang="en-US" sz="2800" b="1">
                <a:ea typeface="隶书" pitchFamily="49" charset="-122"/>
              </a:rPr>
              <a:t>装配关系、各零件的主要结构形状；</a:t>
            </a: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519113" y="2041525"/>
            <a:ext cx="10086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ea typeface="隶书" pitchFamily="49" charset="-122"/>
                <a:sym typeface="Monotype Sorts" pitchFamily="2" charset="2"/>
              </a:rPr>
              <a:t>尺寸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533525" y="2381250"/>
            <a:ext cx="556577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a typeface="隶书" pitchFamily="49" charset="-122"/>
              </a:rPr>
              <a:t>机器或部件的规格、配合、安装、</a:t>
            </a:r>
          </a:p>
          <a:p>
            <a:r>
              <a:rPr lang="zh-CN" altLang="en-US" sz="2800" b="1">
                <a:ea typeface="隶书" pitchFamily="49" charset="-122"/>
              </a:rPr>
              <a:t>总体</a:t>
            </a:r>
            <a:r>
              <a:rPr lang="zh-CN" altLang="en-US" sz="2800" b="1">
                <a:ea typeface="隶书" pitchFamily="49" charset="-122"/>
                <a:sym typeface="Monotype Sorts" pitchFamily="2" charset="2"/>
              </a:rPr>
              <a:t>尺寸；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519113" y="3122613"/>
            <a:ext cx="183255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ea typeface="隶书" pitchFamily="49" charset="-122"/>
                <a:sym typeface="Monotype Sorts" pitchFamily="2" charset="2"/>
              </a:rPr>
              <a:t>技术要求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1531938" y="3543300"/>
            <a:ext cx="73596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ea typeface="隶书" pitchFamily="49" charset="-122"/>
                <a:sym typeface="Monotype Sorts" pitchFamily="2" charset="2"/>
              </a:rPr>
              <a:t>说明</a:t>
            </a:r>
            <a:r>
              <a:rPr lang="zh-CN" altLang="en-US" sz="2800" b="1" dirty="0">
                <a:ea typeface="隶书" pitchFamily="49" charset="-122"/>
              </a:rPr>
              <a:t>机器或部件的性能、装配、检验等要求；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519113" y="4003675"/>
            <a:ext cx="30684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70C0"/>
                </a:solidFill>
                <a:ea typeface="隶书" pitchFamily="49" charset="-122"/>
                <a:sym typeface="Monotype Sorts" pitchFamily="2" charset="2"/>
              </a:rPr>
              <a:t>标题栏、明细表</a:t>
            </a:r>
            <a:endParaRPr lang="zh-CN" altLang="en-US" sz="3200" b="1" dirty="0">
              <a:solidFill>
                <a:srgbClr val="0070C0"/>
              </a:solidFill>
              <a:sym typeface="Monotype Sorts" pitchFamily="2" charset="2"/>
            </a:endParaRP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858838" y="4678363"/>
            <a:ext cx="667682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a typeface="隶书" pitchFamily="49" charset="-122"/>
                <a:sym typeface="Monotype Sorts" pitchFamily="2" charset="2"/>
              </a:rPr>
              <a:t>标题栏：说明名称、重量、比例、图号、</a:t>
            </a:r>
          </a:p>
          <a:p>
            <a:r>
              <a:rPr lang="zh-CN" altLang="en-US" sz="2800" b="1">
                <a:ea typeface="隶书" pitchFamily="49" charset="-122"/>
                <a:sym typeface="Monotype Sorts" pitchFamily="2" charset="2"/>
              </a:rPr>
              <a:t>              设计单位等；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/>
      <p:bldP spid="4" grpId="0" build="p" autoUpdateAnimBg="0" advAuto="0"/>
      <p:bldP spid="5" grpId="0" autoUpdateAnimBg="0"/>
      <p:bldP spid="6" grpId="0" build="p" autoUpdateAnimBg="0"/>
      <p:bldP spid="7" grpId="0" autoUpdateAnimBg="0"/>
      <p:bldP spid="8" grpId="0" build="p" autoUpdateAnimBg="0"/>
      <p:bldP spid="9" grpId="0" autoUpdateAnimBg="0"/>
      <p:bldP spid="10" grpId="0" build="p" autoUpdateAnimBg="0"/>
      <p:bldP spid="11" grpId="0" autoUpdateAnimBg="0"/>
      <p:bldP spid="12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07704" y="260648"/>
            <a:ext cx="5184576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二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装配图的视图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18434" name="Picture 2" descr="9-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196752"/>
            <a:ext cx="6552728" cy="54745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4"/>
          <p:cNvSpPr txBox="1"/>
          <p:nvPr/>
        </p:nvSpPr>
        <p:spPr>
          <a:xfrm>
            <a:off x="251520" y="1196752"/>
            <a:ext cx="345638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</a:rPr>
              <a:t>一、视图、剖视、断面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3203848" y="6396335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0070C0"/>
                </a:solidFill>
              </a:rPr>
              <a:t>滑动轴承的组成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7" name="动作按钮: 后退或前一项 6">
            <a:hlinkClick r:id="rId3" action="ppaction://hlinksldjump" highlightClick="1"/>
          </p:cNvPr>
          <p:cNvSpPr/>
          <p:nvPr/>
        </p:nvSpPr>
        <p:spPr>
          <a:xfrm>
            <a:off x="7812360" y="6093296"/>
            <a:ext cx="864096" cy="504056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9-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8640"/>
            <a:ext cx="6768752" cy="57000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275856" y="6093296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0070C0"/>
                </a:solidFill>
              </a:rPr>
              <a:t>滑动轴承装配图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9-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27584" y="1844824"/>
            <a:ext cx="7634132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3275856" y="4725144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0070C0"/>
                </a:solidFill>
              </a:rPr>
              <a:t>电动机转子装配图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221</TotalTime>
  <Words>1047</Words>
  <Application>Microsoft Office PowerPoint</Application>
  <PresentationFormat>全屏显示(4:3)</PresentationFormat>
  <Paragraphs>234</Paragraphs>
  <Slides>21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秋水无痕</dc:creator>
  <cp:lastModifiedBy>qiushui1987</cp:lastModifiedBy>
  <cp:revision>29</cp:revision>
  <dcterms:created xsi:type="dcterms:W3CDTF">2011-04-13T02:36:18Z</dcterms:created>
  <dcterms:modified xsi:type="dcterms:W3CDTF">2011-04-13T06:20:39Z</dcterms:modified>
</cp:coreProperties>
</file>