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1" r:id="rId3"/>
    <p:sldId id="258" r:id="rId4"/>
    <p:sldId id="262" r:id="rId5"/>
    <p:sldId id="263" r:id="rId6"/>
    <p:sldId id="264" r:id="rId7"/>
    <p:sldId id="269" r:id="rId8"/>
    <p:sldId id="265" r:id="rId9"/>
    <p:sldId id="266" r:id="rId10"/>
    <p:sldId id="270" r:id="rId11"/>
    <p:sldId id="271" r:id="rId12"/>
    <p:sldId id="328" r:id="rId13"/>
    <p:sldId id="329" r:id="rId14"/>
    <p:sldId id="272" r:id="rId15"/>
    <p:sldId id="276" r:id="rId16"/>
    <p:sldId id="275" r:id="rId17"/>
    <p:sldId id="278" r:id="rId18"/>
    <p:sldId id="283" r:id="rId19"/>
    <p:sldId id="286" r:id="rId20"/>
    <p:sldId id="330" r:id="rId21"/>
    <p:sldId id="267" r:id="rId22"/>
    <p:sldId id="259" r:id="rId23"/>
    <p:sldId id="299" r:id="rId24"/>
    <p:sldId id="300" r:id="rId25"/>
    <p:sldId id="301" r:id="rId26"/>
    <p:sldId id="307" r:id="rId27"/>
    <p:sldId id="312" r:id="rId28"/>
    <p:sldId id="313" r:id="rId29"/>
    <p:sldId id="331" r:id="rId30"/>
    <p:sldId id="332" r:id="rId31"/>
    <p:sldId id="333" r:id="rId32"/>
    <p:sldId id="334" r:id="rId33"/>
    <p:sldId id="314" r:id="rId34"/>
    <p:sldId id="335" r:id="rId35"/>
    <p:sldId id="336" r:id="rId36"/>
    <p:sldId id="315" r:id="rId37"/>
    <p:sldId id="337" r:id="rId38"/>
    <p:sldId id="316" r:id="rId39"/>
    <p:sldId id="338" r:id="rId40"/>
    <p:sldId id="339" r:id="rId41"/>
    <p:sldId id="340" r:id="rId42"/>
    <p:sldId id="341" r:id="rId43"/>
    <p:sldId id="318" r:id="rId44"/>
    <p:sldId id="342" r:id="rId45"/>
    <p:sldId id="344" r:id="rId46"/>
    <p:sldId id="343" r:id="rId47"/>
    <p:sldId id="308" r:id="rId48"/>
    <p:sldId id="327" r:id="rId49"/>
    <p:sldId id="311"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4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CC2B8D1-3CFA-4EE0-93DE-B7EF3494AD40}" type="slidenum">
              <a:rPr lang="zh-CN" altLang="en-US" smtClean="0"/>
              <a:pPr/>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第七单元  索引和视图</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按照索引的存储结构，索引可以分为聚集索引和非聚集索引。</a:t>
            </a:r>
            <a:endParaRPr lang="en-US" altLang="zh-CN" dirty="0" smtClean="0"/>
          </a:p>
          <a:p>
            <a:r>
              <a:rPr lang="zh-CN" altLang="en-US" dirty="0" smtClean="0"/>
              <a:t>按照索引取值可以划分为唯一索引和非唯一索引。</a:t>
            </a:r>
          </a:p>
        </p:txBody>
      </p:sp>
      <p:sp>
        <p:nvSpPr>
          <p:cNvPr id="3" name="标题 2"/>
          <p:cNvSpPr>
            <a:spLocks noGrp="1"/>
          </p:cNvSpPr>
          <p:nvPr>
            <p:ph type="title"/>
          </p:nvPr>
        </p:nvSpPr>
        <p:spPr/>
        <p:txBody>
          <a:bodyPr/>
          <a:lstStyle/>
          <a:p>
            <a:r>
              <a:rPr lang="zh-CN" altLang="en-US" dirty="0" smtClean="0"/>
              <a:t>索引的分类</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682095"/>
          </a:xfrm>
        </p:spPr>
        <p:txBody>
          <a:bodyPr>
            <a:normAutofit/>
          </a:bodyPr>
          <a:lstStyle/>
          <a:p>
            <a:r>
              <a:rPr lang="zh-CN" altLang="en-US" dirty="0" smtClean="0"/>
              <a:t>使用</a:t>
            </a:r>
            <a:r>
              <a:rPr lang="en-US" dirty="0" smtClean="0"/>
              <a:t>CREATE INDEX</a:t>
            </a:r>
            <a:r>
              <a:rPr lang="zh-CN" altLang="en-US" dirty="0" smtClean="0"/>
              <a:t>语句创建索引的语法格式如下：</a:t>
            </a:r>
            <a:endParaRPr lang="zh-CN" altLang="en-US" dirty="0"/>
          </a:p>
        </p:txBody>
      </p:sp>
      <p:sp>
        <p:nvSpPr>
          <p:cNvPr id="3" name="标题 2"/>
          <p:cNvSpPr>
            <a:spLocks noGrp="1"/>
          </p:cNvSpPr>
          <p:nvPr>
            <p:ph type="title"/>
          </p:nvPr>
        </p:nvSpPr>
        <p:spPr/>
        <p:txBody>
          <a:bodyPr/>
          <a:lstStyle/>
          <a:p>
            <a:r>
              <a:rPr lang="zh-CN" altLang="en-US" dirty="0" smtClean="0"/>
              <a:t>创建索引</a:t>
            </a:r>
            <a:endParaRPr lang="zh-CN" altLang="en-US" dirty="0"/>
          </a:p>
        </p:txBody>
      </p:sp>
      <p:graphicFrame>
        <p:nvGraphicFramePr>
          <p:cNvPr id="4" name="表格 3"/>
          <p:cNvGraphicFramePr>
            <a:graphicFrameLocks noGrp="1"/>
          </p:cNvGraphicFramePr>
          <p:nvPr/>
        </p:nvGraphicFramePr>
        <p:xfrm>
          <a:off x="1571604" y="3214686"/>
          <a:ext cx="5342890" cy="609600"/>
        </p:xfrm>
        <a:graphic>
          <a:graphicData uri="http://schemas.openxmlformats.org/drawingml/2006/table">
            <a:tbl>
              <a:tblPr/>
              <a:tblGrid>
                <a:gridCol w="5342890"/>
              </a:tblGrid>
              <a:tr h="519114">
                <a:tc>
                  <a:txBody>
                    <a:bodyPr/>
                    <a:lstStyle/>
                    <a:p>
                      <a:pPr indent="269875" algn="just">
                        <a:lnSpc>
                          <a:spcPts val="1560"/>
                        </a:lnSpc>
                        <a:spcAft>
                          <a:spcPts val="0"/>
                        </a:spcAft>
                      </a:pPr>
                      <a:r>
                        <a:rPr lang="en-US" sz="1050" kern="100" dirty="0">
                          <a:latin typeface="Times New Roman"/>
                          <a:ea typeface="宋体"/>
                        </a:rPr>
                        <a:t>CREATE [UNIQUE] [CLUSTERED|NONCLUSTERED]  INDEX </a:t>
                      </a:r>
                      <a:r>
                        <a:rPr lang="zh-CN" sz="1050" kern="100" dirty="0">
                          <a:latin typeface="Times New Roman"/>
                          <a:ea typeface="宋体"/>
                        </a:rPr>
                        <a:t>索引名</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ON  </a:t>
                      </a:r>
                      <a:r>
                        <a:rPr lang="zh-CN" sz="1050" kern="100" dirty="0">
                          <a:latin typeface="Times New Roman"/>
                          <a:ea typeface="宋体"/>
                        </a:rPr>
                        <a:t>表名</a:t>
                      </a:r>
                      <a:r>
                        <a:rPr lang="en-US" sz="1050" kern="100" dirty="0">
                          <a:latin typeface="Times New Roman"/>
                          <a:ea typeface="宋体"/>
                        </a:rPr>
                        <a:t> (</a:t>
                      </a:r>
                      <a:r>
                        <a:rPr lang="zh-CN" sz="1050" kern="100" dirty="0">
                          <a:latin typeface="Times New Roman"/>
                          <a:ea typeface="宋体"/>
                        </a:rPr>
                        <a:t>列名</a:t>
                      </a:r>
                      <a:r>
                        <a:rPr lang="en-US" sz="1050" kern="100" dirty="0">
                          <a:latin typeface="Times New Roman"/>
                          <a:ea typeface="宋体"/>
                        </a:rPr>
                        <a:t>) </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1285852" y="4071942"/>
            <a:ext cx="6429420" cy="1384995"/>
          </a:xfrm>
          <a:prstGeom prst="rect">
            <a:avLst/>
          </a:prstGeom>
        </p:spPr>
        <p:txBody>
          <a:bodyPr wrap="square">
            <a:spAutoFit/>
          </a:bodyPr>
          <a:lstStyle/>
          <a:p>
            <a:r>
              <a:rPr lang="zh-CN" altLang="en-US" sz="1400" dirty="0" smtClean="0"/>
              <a:t>参数说明如下：</a:t>
            </a:r>
          </a:p>
          <a:p>
            <a:pPr lvl="0"/>
            <a:r>
              <a:rPr lang="en-US" sz="1400" dirty="0" smtClean="0"/>
              <a:t>UNIQUE</a:t>
            </a:r>
            <a:r>
              <a:rPr lang="zh-CN" altLang="en-US" sz="1400" dirty="0" smtClean="0"/>
              <a:t>：指定创建唯一索引，如果省略，则表示创建非唯一索引。</a:t>
            </a:r>
          </a:p>
          <a:p>
            <a:pPr lvl="0"/>
            <a:r>
              <a:rPr lang="en-US" sz="1400" dirty="0" smtClean="0"/>
              <a:t>CLUSTERED</a:t>
            </a:r>
            <a:r>
              <a:rPr lang="zh-CN" altLang="en-US" sz="1400" dirty="0" smtClean="0"/>
              <a:t>、</a:t>
            </a:r>
            <a:r>
              <a:rPr lang="en-US" sz="1400" dirty="0" smtClean="0"/>
              <a:t>NONCLUSTERED</a:t>
            </a:r>
            <a:r>
              <a:rPr lang="zh-CN" altLang="en-US" sz="1400" dirty="0" smtClean="0"/>
              <a:t>：指定创建聚集索引还是非聚集索引，两者只能取一个值，如果省略，则表示创建非聚集索引。</a:t>
            </a:r>
          </a:p>
          <a:p>
            <a:pPr lvl="0"/>
            <a:r>
              <a:rPr lang="zh-CN" altLang="en-US" sz="1400" dirty="0" smtClean="0"/>
              <a:t>表名：指定索引存在的表。</a:t>
            </a:r>
          </a:p>
          <a:p>
            <a:pPr lvl="0"/>
            <a:r>
              <a:rPr lang="zh-CN" altLang="en-US" sz="1400" dirty="0" smtClean="0"/>
              <a:t>列名：索引所在的列的名字，可以指定两个或多个列名。</a:t>
            </a:r>
            <a:endParaRPr lang="zh-CN" altLang="en-US" sz="1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42910" y="2071678"/>
          <a:ext cx="5411470" cy="494665"/>
        </p:xfrm>
        <a:graphic>
          <a:graphicData uri="http://schemas.openxmlformats.org/drawingml/2006/table">
            <a:tbl>
              <a:tblPr/>
              <a:tblGrid>
                <a:gridCol w="5411470"/>
              </a:tblGrid>
              <a:tr h="494665">
                <a:tc>
                  <a:txBody>
                    <a:bodyPr/>
                    <a:lstStyle/>
                    <a:p>
                      <a:pPr indent="269875" algn="just">
                        <a:lnSpc>
                          <a:spcPts val="1560"/>
                        </a:lnSpc>
                        <a:spcAft>
                          <a:spcPts val="0"/>
                        </a:spcAft>
                      </a:pPr>
                      <a:r>
                        <a:rPr lang="en-US" sz="1050" kern="100" dirty="0">
                          <a:latin typeface="Times New Roman"/>
                          <a:ea typeface="宋体"/>
                        </a:rPr>
                        <a:t>CREATE CLUSTERED INDEX IX_</a:t>
                      </a:r>
                      <a:r>
                        <a:rPr lang="zh-CN" sz="1050" kern="100" dirty="0">
                          <a:latin typeface="Times New Roman"/>
                          <a:ea typeface="宋体"/>
                        </a:rPr>
                        <a:t>学生</a:t>
                      </a:r>
                      <a:r>
                        <a:rPr lang="en-US" sz="1050" kern="100" dirty="0">
                          <a:latin typeface="Times New Roman"/>
                          <a:ea typeface="宋体"/>
                        </a:rPr>
                        <a:t>_</a:t>
                      </a:r>
                      <a:r>
                        <a:rPr lang="zh-CN" sz="1050" kern="100" dirty="0">
                          <a:latin typeface="Times New Roman"/>
                          <a:ea typeface="宋体"/>
                        </a:rPr>
                        <a:t>学号</a:t>
                      </a:r>
                      <a:r>
                        <a:rPr lang="en-US" sz="1050" kern="100" dirty="0">
                          <a:latin typeface="Times New Roman"/>
                          <a:ea typeface="宋体"/>
                        </a:rPr>
                        <a:t> ON </a:t>
                      </a:r>
                      <a:r>
                        <a:rPr lang="zh-CN" sz="1050" kern="100" dirty="0">
                          <a:latin typeface="Times New Roman"/>
                          <a:ea typeface="宋体"/>
                        </a:rPr>
                        <a:t>学生</a:t>
                      </a:r>
                      <a:r>
                        <a:rPr lang="en-US" sz="1050" kern="100" dirty="0">
                          <a:latin typeface="Times New Roman"/>
                          <a:ea typeface="宋体"/>
                        </a:rPr>
                        <a:t>(</a:t>
                      </a:r>
                      <a:r>
                        <a:rPr lang="zh-CN" sz="1050" kern="100" dirty="0">
                          <a:latin typeface="Times New Roman"/>
                          <a:ea typeface="宋体"/>
                        </a:rPr>
                        <a:t>学号</a:t>
                      </a:r>
                      <a:r>
                        <a:rPr lang="en-US" sz="1050" kern="100" dirty="0">
                          <a:latin typeface="Times New Roman"/>
                          <a:ea typeface="宋体"/>
                        </a:rPr>
                        <a:t>)</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7826" name="Rectangle 2"/>
          <p:cNvSpPr>
            <a:spLocks noChangeArrowheads="1"/>
          </p:cNvSpPr>
          <p:nvPr/>
        </p:nvSpPr>
        <p:spPr bwMode="auto">
          <a:xfrm>
            <a:off x="214282" y="1000108"/>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在“学生”表的“学号”字段上建立聚集索引。</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 </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77825" name="Picture 1" descr="图7-2"/>
          <p:cNvPicPr>
            <a:picLocks noChangeAspect="1" noChangeArrowheads="1"/>
          </p:cNvPicPr>
          <p:nvPr/>
        </p:nvPicPr>
        <p:blipFill>
          <a:blip r:embed="rId2"/>
          <a:srcRect/>
          <a:stretch>
            <a:fillRect/>
          </a:stretch>
        </p:blipFill>
        <p:spPr bwMode="auto">
          <a:xfrm>
            <a:off x="642910" y="2714620"/>
            <a:ext cx="4314825" cy="1895475"/>
          </a:xfrm>
          <a:prstGeom prst="rect">
            <a:avLst/>
          </a:prstGeom>
          <a:noFill/>
        </p:spPr>
      </p:pic>
      <p:sp>
        <p:nvSpPr>
          <p:cNvPr id="77827" name="Rectangle 3"/>
          <p:cNvSpPr>
            <a:spLocks noChangeArrowheads="1"/>
          </p:cNvSpPr>
          <p:nvPr/>
        </p:nvSpPr>
        <p:spPr bwMode="auto">
          <a:xfrm>
            <a:off x="285720" y="4786322"/>
            <a:ext cx="850112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在学生表上，学号是主键，创建主键的时候自动生成了名为“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PK__</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__1CC396D20CBAE877”</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的聚集索引，一个表中聚集索引只能有一个，所以，再创建聚集索引就会报错。</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可以删除主键产生的聚集索引，再执行语句。</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2571744"/>
          <a:ext cx="5411470" cy="494665"/>
        </p:xfrm>
        <a:graphic>
          <a:graphicData uri="http://schemas.openxmlformats.org/drawingml/2006/table">
            <a:tbl>
              <a:tblPr/>
              <a:tblGrid>
                <a:gridCol w="5411470"/>
              </a:tblGrid>
              <a:tr h="494665">
                <a:tc>
                  <a:txBody>
                    <a:bodyPr/>
                    <a:lstStyle/>
                    <a:p>
                      <a:pPr indent="269875" algn="just">
                        <a:lnSpc>
                          <a:spcPts val="1560"/>
                        </a:lnSpc>
                        <a:spcAft>
                          <a:spcPts val="0"/>
                        </a:spcAft>
                      </a:pPr>
                      <a:r>
                        <a:rPr lang="en-US" sz="1050" kern="100" dirty="0">
                          <a:latin typeface="Times New Roman"/>
                          <a:ea typeface="宋体"/>
                        </a:rPr>
                        <a:t>CREATE UNIQUE NONCLUSTERED INDEX  IX_</a:t>
                      </a:r>
                      <a:r>
                        <a:rPr lang="zh-CN" sz="1050" kern="100" dirty="0">
                          <a:latin typeface="Times New Roman"/>
                          <a:ea typeface="宋体"/>
                        </a:rPr>
                        <a:t>学生</a:t>
                      </a:r>
                      <a:r>
                        <a:rPr lang="en-US" sz="1050" kern="100" dirty="0">
                          <a:latin typeface="Times New Roman"/>
                          <a:ea typeface="宋体"/>
                        </a:rPr>
                        <a:t>_</a:t>
                      </a:r>
                      <a:r>
                        <a:rPr lang="zh-CN" sz="1050" kern="100" dirty="0">
                          <a:latin typeface="Times New Roman"/>
                          <a:ea typeface="宋体"/>
                        </a:rPr>
                        <a:t>姓名</a:t>
                      </a:r>
                      <a:r>
                        <a:rPr lang="en-US" sz="1050" kern="100" dirty="0">
                          <a:latin typeface="Times New Roman"/>
                          <a:ea typeface="宋体"/>
                        </a:rPr>
                        <a:t> ON </a:t>
                      </a:r>
                      <a:r>
                        <a:rPr lang="zh-CN" sz="1050" kern="100" dirty="0">
                          <a:latin typeface="Times New Roman"/>
                          <a:ea typeface="宋体"/>
                        </a:rPr>
                        <a:t>学生</a:t>
                      </a:r>
                      <a:r>
                        <a:rPr lang="en-US" sz="1050" kern="100" dirty="0">
                          <a:latin typeface="Times New Roman"/>
                          <a:ea typeface="宋体"/>
                        </a:rPr>
                        <a:t>(</a:t>
                      </a:r>
                      <a:r>
                        <a:rPr lang="zh-CN" sz="1050" kern="100" dirty="0">
                          <a:latin typeface="Times New Roman"/>
                          <a:ea typeface="宋体"/>
                        </a:rPr>
                        <a:t>姓名</a:t>
                      </a:r>
                      <a:r>
                        <a:rPr lang="en-US" sz="1050" kern="100" dirty="0">
                          <a:latin typeface="Times New Roman"/>
                          <a:ea typeface="宋体"/>
                        </a:rPr>
                        <a:t>)</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8850" name="Rectangle 2"/>
          <p:cNvSpPr>
            <a:spLocks noChangeArrowheads="1"/>
          </p:cNvSpPr>
          <p:nvPr/>
        </p:nvSpPr>
        <p:spPr bwMode="auto">
          <a:xfrm>
            <a:off x="214282" y="1214422"/>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在“学生”表的“姓名”字段上建立非聚集唯一索引。</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78849" name="Picture 1" descr="图7-3"/>
          <p:cNvPicPr>
            <a:picLocks noChangeAspect="1" noChangeArrowheads="1"/>
          </p:cNvPicPr>
          <p:nvPr/>
        </p:nvPicPr>
        <p:blipFill>
          <a:blip r:embed="rId2"/>
          <a:srcRect/>
          <a:stretch>
            <a:fillRect/>
          </a:stretch>
        </p:blipFill>
        <p:spPr bwMode="auto">
          <a:xfrm>
            <a:off x="571472" y="3214686"/>
            <a:ext cx="4324350" cy="1685925"/>
          </a:xfrm>
          <a:prstGeom prst="rect">
            <a:avLst/>
          </a:prstGeom>
          <a:noFill/>
        </p:spPr>
      </p:pic>
      <p:sp>
        <p:nvSpPr>
          <p:cNvPr id="78851" name="Rectangle 3"/>
          <p:cNvSpPr>
            <a:spLocks noChangeArrowheads="1"/>
          </p:cNvSpPr>
          <p:nvPr/>
        </p:nvSpPr>
        <p:spPr bwMode="auto">
          <a:xfrm>
            <a:off x="500034" y="5072074"/>
            <a:ext cx="7715304"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NONCLUSTERED</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关键字可以省略。</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IX_</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姓名是索引名字，这么命名的好处是以索引</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INDEX</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的缩写开头，中间是表名，最后是包含索引的字段名，这样可以达到见名识意的效果，可以看出索引所在的表名及创建索引的字段。</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1928802"/>
            <a:ext cx="7408333" cy="682095"/>
          </a:xfrm>
        </p:spPr>
        <p:txBody>
          <a:bodyPr>
            <a:normAutofit fontScale="77500" lnSpcReduction="20000"/>
          </a:bodyPr>
          <a:lstStyle/>
          <a:p>
            <a:r>
              <a:rPr lang="zh-CN" altLang="en-US" dirty="0" smtClean="0"/>
              <a:t>使用系统存储过程</a:t>
            </a:r>
            <a:r>
              <a:rPr lang="en-US" dirty="0" err="1" smtClean="0"/>
              <a:t>sp_helpindex</a:t>
            </a:r>
            <a:r>
              <a:rPr lang="zh-CN" altLang="en-US" dirty="0" smtClean="0"/>
              <a:t>查看表中包含索引的语法格式如下：</a:t>
            </a:r>
          </a:p>
          <a:p>
            <a:r>
              <a:rPr lang="en-US" dirty="0" err="1" smtClean="0"/>
              <a:t>sp_helpindex</a:t>
            </a:r>
            <a:r>
              <a:rPr lang="en-US" dirty="0" smtClean="0"/>
              <a:t> </a:t>
            </a:r>
            <a:r>
              <a:rPr lang="zh-CN" altLang="en-US" dirty="0" smtClean="0"/>
              <a:t>表名</a:t>
            </a:r>
            <a:r>
              <a:rPr lang="en-US" dirty="0" smtClean="0"/>
              <a:t> </a:t>
            </a:r>
            <a:endParaRPr lang="zh-CN" altLang="en-US" dirty="0" smtClean="0"/>
          </a:p>
          <a:p>
            <a:endParaRPr lang="zh-CN" altLang="en-US" dirty="0"/>
          </a:p>
        </p:txBody>
      </p:sp>
      <p:sp>
        <p:nvSpPr>
          <p:cNvPr id="3" name="标题 2"/>
          <p:cNvSpPr>
            <a:spLocks noGrp="1"/>
          </p:cNvSpPr>
          <p:nvPr>
            <p:ph type="title"/>
          </p:nvPr>
        </p:nvSpPr>
        <p:spPr/>
        <p:txBody>
          <a:bodyPr/>
          <a:lstStyle/>
          <a:p>
            <a:r>
              <a:rPr lang="zh-CN" altLang="en-US" dirty="0" smtClean="0"/>
              <a:t>查看索引</a:t>
            </a:r>
            <a:endParaRPr lang="zh-CN" altLang="en-US" dirty="0"/>
          </a:p>
        </p:txBody>
      </p:sp>
      <p:graphicFrame>
        <p:nvGraphicFramePr>
          <p:cNvPr id="4" name="表格 3"/>
          <p:cNvGraphicFramePr>
            <a:graphicFrameLocks noGrp="1"/>
          </p:cNvGraphicFramePr>
          <p:nvPr/>
        </p:nvGraphicFramePr>
        <p:xfrm>
          <a:off x="571472" y="3643314"/>
          <a:ext cx="3000396" cy="381000"/>
        </p:xfrm>
        <a:graphic>
          <a:graphicData uri="http://schemas.openxmlformats.org/drawingml/2006/table">
            <a:tbl>
              <a:tblPr/>
              <a:tblGrid>
                <a:gridCol w="3000396"/>
              </a:tblGrid>
              <a:tr h="381000">
                <a:tc>
                  <a:txBody>
                    <a:bodyPr/>
                    <a:lstStyle/>
                    <a:p>
                      <a:pPr indent="269875" algn="just">
                        <a:lnSpc>
                          <a:spcPts val="1560"/>
                        </a:lnSpc>
                        <a:spcAft>
                          <a:spcPts val="0"/>
                        </a:spcAft>
                      </a:pPr>
                      <a:r>
                        <a:rPr lang="en-US" sz="1050" kern="100" dirty="0" err="1">
                          <a:latin typeface="Times New Roman"/>
                          <a:ea typeface="宋体"/>
                        </a:rPr>
                        <a:t>sp_helpindex</a:t>
                      </a:r>
                      <a:r>
                        <a:rPr lang="en-US" sz="1050" kern="100" dirty="0">
                          <a:latin typeface="Times New Roman"/>
                          <a:ea typeface="宋体"/>
                        </a:rPr>
                        <a:t>  </a:t>
                      </a:r>
                      <a:r>
                        <a:rPr lang="zh-CN" sz="1050" kern="100" dirty="0">
                          <a:latin typeface="Times New Roman"/>
                          <a:ea typeface="宋体"/>
                        </a:rPr>
                        <a:t>学生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3250" name="Rectangle 2"/>
          <p:cNvSpPr>
            <a:spLocks noChangeArrowheads="1"/>
          </p:cNvSpPr>
          <p:nvPr/>
        </p:nvSpPr>
        <p:spPr bwMode="auto">
          <a:xfrm>
            <a:off x="214282" y="2500306"/>
            <a:ext cx="864399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7-3】</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查看“学生”表的索引。</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53249" name="Picture 1" descr="图7-4"/>
          <p:cNvPicPr>
            <a:picLocks noChangeAspect="1" noChangeArrowheads="1"/>
          </p:cNvPicPr>
          <p:nvPr/>
        </p:nvPicPr>
        <p:blipFill>
          <a:blip r:embed="rId2"/>
          <a:srcRect/>
          <a:stretch>
            <a:fillRect/>
          </a:stretch>
        </p:blipFill>
        <p:spPr bwMode="auto">
          <a:xfrm>
            <a:off x="3857620" y="3500438"/>
            <a:ext cx="4371975" cy="1733550"/>
          </a:xfrm>
          <a:prstGeom prst="rect">
            <a:avLst/>
          </a:prstGeom>
          <a:noFill/>
        </p:spPr>
      </p:pic>
      <p:sp>
        <p:nvSpPr>
          <p:cNvPr id="53251" name="Rectangle 3"/>
          <p:cNvSpPr>
            <a:spLocks noChangeArrowheads="1"/>
          </p:cNvSpPr>
          <p:nvPr/>
        </p:nvSpPr>
        <p:spPr bwMode="auto">
          <a:xfrm>
            <a:off x="428596" y="5286388"/>
            <a:ext cx="792961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表名可以加单引号，也可以不加单引号。</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在结果栏中显示索引的名字，索引的类型，创建索引的字段，其中第一行是</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创建的唯一非聚集索引，第二行是创建主键时自动生成的索引，第三行和第四行分别是在家庭联系电话和个人联系电话字段上创建唯一约束时自动产生的唯一非聚集索引。</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42911" y="1928803"/>
            <a:ext cx="7637490" cy="3571899"/>
          </a:xfrm>
        </p:spPr>
        <p:txBody>
          <a:bodyPr>
            <a:normAutofit/>
          </a:bodyPr>
          <a:lstStyle/>
          <a:p>
            <a:r>
              <a:rPr lang="zh-CN" altLang="en-US" dirty="0" smtClean="0"/>
              <a:t>如果索引被禁用，索引还存在，只是用户不能访问索引。禁用一个表的聚集索引，可以防止用户对数据进行访问，数据仍然存在表中，但用户不能对表中的数据进行操作。</a:t>
            </a:r>
          </a:p>
          <a:p>
            <a:r>
              <a:rPr lang="zh-CN" altLang="en-US" dirty="0" smtClean="0"/>
              <a:t>使用带</a:t>
            </a:r>
            <a:r>
              <a:rPr lang="en-US" dirty="0" smtClean="0"/>
              <a:t>DISABLE</a:t>
            </a:r>
            <a:r>
              <a:rPr lang="zh-CN" altLang="en-US" dirty="0" smtClean="0"/>
              <a:t>子句的</a:t>
            </a:r>
            <a:r>
              <a:rPr lang="en-US" dirty="0" smtClean="0"/>
              <a:t>ALTER  INDEX</a:t>
            </a:r>
            <a:r>
              <a:rPr lang="zh-CN" altLang="en-US" dirty="0" smtClean="0"/>
              <a:t>语句禁用索引，语法格式如下：</a:t>
            </a:r>
          </a:p>
          <a:p>
            <a:r>
              <a:rPr lang="en-US" dirty="0" smtClean="0"/>
              <a:t>ALTER  INDEX  </a:t>
            </a:r>
            <a:r>
              <a:rPr lang="zh-CN" altLang="en-US" dirty="0" smtClean="0"/>
              <a:t>索引名</a:t>
            </a:r>
            <a:r>
              <a:rPr lang="en-US" dirty="0" smtClean="0"/>
              <a:t> ON </a:t>
            </a:r>
            <a:r>
              <a:rPr lang="zh-CN" altLang="en-US" dirty="0" smtClean="0"/>
              <a:t>表名</a:t>
            </a:r>
            <a:r>
              <a:rPr lang="en-US" dirty="0" smtClean="0"/>
              <a:t> DISABLE</a:t>
            </a:r>
            <a:endParaRPr lang="zh-CN" altLang="en-US" dirty="0" smtClean="0"/>
          </a:p>
          <a:p>
            <a:endParaRPr lang="zh-CN" altLang="en-US" dirty="0"/>
          </a:p>
        </p:txBody>
      </p:sp>
      <p:sp>
        <p:nvSpPr>
          <p:cNvPr id="3" name="标题 2"/>
          <p:cNvSpPr>
            <a:spLocks noGrp="1"/>
          </p:cNvSpPr>
          <p:nvPr>
            <p:ph type="title"/>
          </p:nvPr>
        </p:nvSpPr>
        <p:spPr/>
        <p:txBody>
          <a:bodyPr/>
          <a:lstStyle/>
          <a:p>
            <a:pPr lvl="1" algn="ctr" rtl="0">
              <a:spcBef>
                <a:spcPct val="0"/>
              </a:spcBef>
            </a:pPr>
            <a:r>
              <a:rPr lang="zh-CN" altLang="en-US" dirty="0" smtClean="0"/>
              <a:t>禁用索引</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14348" y="1928802"/>
          <a:ext cx="5411470" cy="642942"/>
        </p:xfrm>
        <a:graphic>
          <a:graphicData uri="http://schemas.openxmlformats.org/drawingml/2006/table">
            <a:tbl>
              <a:tblPr/>
              <a:tblGrid>
                <a:gridCol w="5411470"/>
              </a:tblGrid>
              <a:tr h="642942">
                <a:tc>
                  <a:txBody>
                    <a:bodyPr/>
                    <a:lstStyle/>
                    <a:p>
                      <a:pPr indent="269875" algn="just">
                        <a:lnSpc>
                          <a:spcPts val="1560"/>
                        </a:lnSpc>
                        <a:spcAft>
                          <a:spcPts val="0"/>
                        </a:spcAft>
                      </a:pPr>
                      <a:r>
                        <a:rPr lang="en-US" sz="1400" kern="1200" dirty="0" smtClean="0">
                          <a:solidFill>
                            <a:schemeClr val="tx1"/>
                          </a:solidFill>
                          <a:latin typeface="+mn-lt"/>
                          <a:ea typeface="+mn-ea"/>
                          <a:cs typeface="+mn-cs"/>
                        </a:rPr>
                        <a:t>ALTER INDEX PK__</a:t>
                      </a:r>
                      <a:r>
                        <a:rPr lang="zh-CN" altLang="en-US" sz="1400" kern="1200" dirty="0" smtClean="0">
                          <a:solidFill>
                            <a:schemeClr val="tx1"/>
                          </a:solidFill>
                          <a:latin typeface="+mn-lt"/>
                          <a:ea typeface="+mn-ea"/>
                          <a:cs typeface="+mn-cs"/>
                        </a:rPr>
                        <a:t>学生</a:t>
                      </a:r>
                      <a:r>
                        <a:rPr lang="en-US" sz="1400" kern="1200" dirty="0" smtClean="0">
                          <a:solidFill>
                            <a:schemeClr val="tx1"/>
                          </a:solidFill>
                          <a:latin typeface="+mn-lt"/>
                          <a:ea typeface="+mn-ea"/>
                          <a:cs typeface="+mn-cs"/>
                        </a:rPr>
                        <a:t>__1CC396D20CBAE877 ON </a:t>
                      </a:r>
                      <a:r>
                        <a:rPr lang="zh-CN" altLang="en-US" sz="1400" kern="1200" dirty="0" smtClean="0">
                          <a:solidFill>
                            <a:schemeClr val="tx1"/>
                          </a:solidFill>
                          <a:latin typeface="+mn-lt"/>
                          <a:ea typeface="+mn-ea"/>
                          <a:cs typeface="+mn-cs"/>
                        </a:rPr>
                        <a:t>学生</a:t>
                      </a:r>
                      <a:r>
                        <a:rPr lang="en-US" sz="1400" kern="1200" dirty="0" smtClean="0">
                          <a:solidFill>
                            <a:schemeClr val="tx1"/>
                          </a:solidFill>
                          <a:latin typeface="+mn-lt"/>
                          <a:ea typeface="+mn-ea"/>
                          <a:cs typeface="+mn-cs"/>
                        </a:rPr>
                        <a:t> DISABLE</a:t>
                      </a:r>
                      <a:endParaRPr lang="zh-CN" sz="14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3794" name="Rectangle 2"/>
          <p:cNvSpPr>
            <a:spLocks noChangeArrowheads="1"/>
          </p:cNvSpPr>
          <p:nvPr/>
        </p:nvSpPr>
        <p:spPr bwMode="auto">
          <a:xfrm>
            <a:off x="214282" y="1428736"/>
            <a:ext cx="8829661"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en-US" altLang="zh-CN" sz="1400" dirty="0" smtClean="0"/>
              <a:t>【</a:t>
            </a:r>
            <a:r>
              <a:rPr lang="zh-CN" altLang="en-US" sz="1400" dirty="0" smtClean="0"/>
              <a:t>例</a:t>
            </a:r>
            <a:r>
              <a:rPr lang="en-US" sz="1400" dirty="0" smtClean="0"/>
              <a:t>7-4</a:t>
            </a:r>
            <a:r>
              <a:rPr lang="en-US" altLang="zh-CN" sz="1400" dirty="0" smtClean="0"/>
              <a:t>】</a:t>
            </a:r>
            <a:r>
              <a:rPr lang="zh-CN" altLang="en-US" sz="1400" dirty="0" smtClean="0"/>
              <a:t>禁用“学生”表 中名为“</a:t>
            </a:r>
            <a:r>
              <a:rPr lang="en-US" sz="1400" dirty="0" smtClean="0"/>
              <a:t>PK__</a:t>
            </a:r>
            <a:r>
              <a:rPr lang="zh-CN" altLang="en-US" sz="1400" dirty="0" smtClean="0"/>
              <a:t>学生</a:t>
            </a:r>
            <a:r>
              <a:rPr lang="en-US" sz="1400" dirty="0" smtClean="0"/>
              <a:t>__1CC396D20CBAE877</a:t>
            </a:r>
            <a:r>
              <a:rPr lang="zh-CN" altLang="en-US" sz="1400" dirty="0" smtClean="0"/>
              <a:t>” 的索引。</a:t>
            </a:r>
          </a:p>
          <a:p>
            <a:r>
              <a:rPr lang="zh-CN" altLang="en-US" sz="1400" dirty="0" smtClean="0"/>
              <a:t>①打开</a:t>
            </a:r>
            <a:r>
              <a:rPr lang="en-US" sz="1400" dirty="0" smtClean="0"/>
              <a:t>SQL Server Management Studio</a:t>
            </a:r>
            <a:r>
              <a:rPr lang="zh-CN" altLang="en-US" sz="1400" dirty="0" smtClean="0"/>
              <a:t>，在工具栏上单击“新建查询”按钮，打开</a:t>
            </a:r>
            <a:r>
              <a:rPr lang="en-US" sz="1400" dirty="0" smtClean="0"/>
              <a:t>SQL</a:t>
            </a:r>
            <a:r>
              <a:rPr lang="zh-CN" altLang="en-US" sz="1400" dirty="0" smtClean="0"/>
              <a:t>编辑器，编写如下代码：</a:t>
            </a:r>
          </a:p>
        </p:txBody>
      </p:sp>
      <p:sp>
        <p:nvSpPr>
          <p:cNvPr id="5" name="矩形 4"/>
          <p:cNvSpPr/>
          <p:nvPr/>
        </p:nvSpPr>
        <p:spPr>
          <a:xfrm>
            <a:off x="285720" y="2643182"/>
            <a:ext cx="6715172" cy="369332"/>
          </a:xfrm>
          <a:prstGeom prst="rect">
            <a:avLst/>
          </a:prstGeom>
        </p:spPr>
        <p:txBody>
          <a:bodyPr wrap="square">
            <a:spAutoFit/>
          </a:bodyPr>
          <a:lstStyle/>
          <a:p>
            <a:r>
              <a:rPr lang="zh-CN" altLang="en-US" dirty="0" smtClean="0"/>
              <a:t>②单击工具栏上的</a:t>
            </a:r>
            <a:r>
              <a:rPr lang="en-US" altLang="zh-CN" dirty="0" smtClean="0"/>
              <a:t>【</a:t>
            </a:r>
            <a:r>
              <a:rPr lang="zh-CN" altLang="en-US" dirty="0" smtClean="0"/>
              <a:t>执行</a:t>
            </a:r>
            <a:r>
              <a:rPr lang="en-US" altLang="zh-CN" dirty="0" smtClean="0"/>
              <a:t>】</a:t>
            </a:r>
            <a:r>
              <a:rPr lang="zh-CN" altLang="en-US" dirty="0" smtClean="0"/>
              <a:t>按钮，运行结果如图所示。</a:t>
            </a:r>
            <a:endParaRPr lang="zh-CN" altLang="en-US" dirty="0"/>
          </a:p>
        </p:txBody>
      </p:sp>
      <p:pic>
        <p:nvPicPr>
          <p:cNvPr id="49153" name="Picture 1" descr="图7-5"/>
          <p:cNvPicPr>
            <a:picLocks noChangeAspect="1" noChangeArrowheads="1"/>
          </p:cNvPicPr>
          <p:nvPr/>
        </p:nvPicPr>
        <p:blipFill>
          <a:blip r:embed="rId2"/>
          <a:srcRect/>
          <a:stretch>
            <a:fillRect/>
          </a:stretch>
        </p:blipFill>
        <p:spPr bwMode="auto">
          <a:xfrm>
            <a:off x="285720" y="3000372"/>
            <a:ext cx="4295775" cy="2686050"/>
          </a:xfrm>
          <a:prstGeom prst="rect">
            <a:avLst/>
          </a:prstGeom>
          <a:noFill/>
          <a:ln w="9525">
            <a:noFill/>
            <a:miter lim="800000"/>
            <a:headEnd/>
            <a:tailEnd/>
          </a:ln>
        </p:spPr>
      </p:pic>
      <p:sp>
        <p:nvSpPr>
          <p:cNvPr id="7" name="矩形 6"/>
          <p:cNvSpPr/>
          <p:nvPr/>
        </p:nvSpPr>
        <p:spPr>
          <a:xfrm>
            <a:off x="4786314" y="3286124"/>
            <a:ext cx="4000528" cy="2246769"/>
          </a:xfrm>
          <a:prstGeom prst="rect">
            <a:avLst/>
          </a:prstGeom>
        </p:spPr>
        <p:txBody>
          <a:bodyPr wrap="square">
            <a:spAutoFit/>
          </a:bodyPr>
          <a:lstStyle/>
          <a:p>
            <a:r>
              <a:rPr lang="zh-CN" altLang="en-US" sz="1400" dirty="0" smtClean="0"/>
              <a:t>说明：</a:t>
            </a:r>
          </a:p>
          <a:p>
            <a:pPr lvl="0"/>
            <a:r>
              <a:rPr lang="zh-CN" altLang="en-US" sz="1400" dirty="0" smtClean="0"/>
              <a:t>索引名不加单引号。</a:t>
            </a:r>
          </a:p>
          <a:p>
            <a:pPr lvl="0"/>
            <a:r>
              <a:rPr lang="zh-CN" altLang="en-US" sz="1400" dirty="0" smtClean="0"/>
              <a:t>禁用一个表的聚集索引，导致引用这个表的其他表上的外键约束也被禁用。</a:t>
            </a:r>
          </a:p>
          <a:p>
            <a:r>
              <a:rPr lang="zh-CN" altLang="en-US" sz="1400" dirty="0" smtClean="0"/>
              <a:t>禁用一个表的聚焦索引，导致用户不能访问表中的数据，使用“</a:t>
            </a:r>
            <a:r>
              <a:rPr lang="en-US" sz="1400" dirty="0" smtClean="0"/>
              <a:t>SELECT * FROM </a:t>
            </a:r>
            <a:r>
              <a:rPr lang="zh-CN" altLang="en-US" sz="1400" dirty="0" smtClean="0"/>
              <a:t>学生”命令来查看表中的数据，会报错“查询处理器无法生成计划，因为表或视图‘学生’的索引‘</a:t>
            </a:r>
            <a:r>
              <a:rPr lang="en-US" sz="1400" dirty="0" smtClean="0"/>
              <a:t>PK__</a:t>
            </a:r>
            <a:r>
              <a:rPr lang="zh-CN" altLang="en-US" sz="1400" dirty="0" smtClean="0"/>
              <a:t>学生</a:t>
            </a:r>
            <a:r>
              <a:rPr lang="en-US" sz="1400" dirty="0" smtClean="0"/>
              <a:t>__1CC396D20CBAE877</a:t>
            </a:r>
            <a:r>
              <a:rPr lang="zh-CN" altLang="en-US" sz="1400" dirty="0" smtClean="0"/>
              <a:t>” 的索引’被禁用”，要想访问表中的数据，则要激活聚集索引。</a:t>
            </a:r>
            <a:endParaRPr lang="zh-CN" altLang="en-US" sz="1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7" y="1500175"/>
            <a:ext cx="8358246" cy="1357322"/>
          </a:xfrm>
        </p:spPr>
        <p:txBody>
          <a:bodyPr>
            <a:normAutofit/>
          </a:bodyPr>
          <a:lstStyle/>
          <a:p>
            <a:r>
              <a:rPr lang="zh-CN" altLang="en-US" dirty="0" smtClean="0"/>
              <a:t>可以使用带</a:t>
            </a:r>
            <a:r>
              <a:rPr lang="en-US" dirty="0" smtClean="0"/>
              <a:t>REBUILD</a:t>
            </a:r>
            <a:r>
              <a:rPr lang="zh-CN" altLang="en-US" dirty="0" smtClean="0"/>
              <a:t>子句的</a:t>
            </a:r>
            <a:r>
              <a:rPr lang="en-US" dirty="0" smtClean="0"/>
              <a:t>ALTER INDEX</a:t>
            </a:r>
            <a:r>
              <a:rPr lang="zh-CN" altLang="en-US" dirty="0" smtClean="0"/>
              <a:t>语句来重新启用被禁止的索引，语法格式如下：</a:t>
            </a:r>
          </a:p>
          <a:p>
            <a:r>
              <a:rPr lang="en-US" dirty="0" smtClean="0"/>
              <a:t>ALTER  INDEX  </a:t>
            </a:r>
            <a:r>
              <a:rPr lang="zh-CN" altLang="en-US" dirty="0" smtClean="0"/>
              <a:t>索引名</a:t>
            </a:r>
            <a:r>
              <a:rPr lang="en-US" dirty="0" smtClean="0"/>
              <a:t> ON </a:t>
            </a:r>
            <a:r>
              <a:rPr lang="zh-CN" altLang="en-US" dirty="0" smtClean="0"/>
              <a:t>表名</a:t>
            </a:r>
            <a:r>
              <a:rPr lang="en-US" dirty="0" smtClean="0"/>
              <a:t> REBUILD</a:t>
            </a:r>
            <a:endParaRPr lang="zh-CN" altLang="en-US" dirty="0" smtClean="0"/>
          </a:p>
          <a:p>
            <a:endParaRPr lang="zh-CN" altLang="en-US" dirty="0"/>
          </a:p>
        </p:txBody>
      </p:sp>
      <p:sp>
        <p:nvSpPr>
          <p:cNvPr id="3" name="标题 2"/>
          <p:cNvSpPr>
            <a:spLocks noGrp="1"/>
          </p:cNvSpPr>
          <p:nvPr>
            <p:ph type="title"/>
          </p:nvPr>
        </p:nvSpPr>
        <p:spPr/>
        <p:txBody>
          <a:bodyPr/>
          <a:lstStyle/>
          <a:p>
            <a:pPr lvl="1" algn="ctr" rtl="0">
              <a:spcBef>
                <a:spcPct val="0"/>
              </a:spcBef>
            </a:pPr>
            <a:r>
              <a:rPr lang="zh-CN" altLang="en-US" dirty="0" smtClean="0"/>
              <a:t>激活索引</a:t>
            </a:r>
            <a:endParaRPr lang="zh-CN" altLang="en-US" dirty="0"/>
          </a:p>
        </p:txBody>
      </p:sp>
      <p:graphicFrame>
        <p:nvGraphicFramePr>
          <p:cNvPr id="4" name="表格 3"/>
          <p:cNvGraphicFramePr>
            <a:graphicFrameLocks noGrp="1"/>
          </p:cNvGraphicFramePr>
          <p:nvPr/>
        </p:nvGraphicFramePr>
        <p:xfrm>
          <a:off x="714348" y="3929066"/>
          <a:ext cx="4572032" cy="381000"/>
        </p:xfrm>
        <a:graphic>
          <a:graphicData uri="http://schemas.openxmlformats.org/drawingml/2006/table">
            <a:tbl>
              <a:tblPr/>
              <a:tblGrid>
                <a:gridCol w="4572032"/>
              </a:tblGrid>
              <a:tr h="381000">
                <a:tc>
                  <a:txBody>
                    <a:bodyPr/>
                    <a:lstStyle/>
                    <a:p>
                      <a:pPr indent="269875" algn="just">
                        <a:lnSpc>
                          <a:spcPts val="1560"/>
                        </a:lnSpc>
                        <a:spcAft>
                          <a:spcPts val="0"/>
                        </a:spcAft>
                      </a:pPr>
                      <a:r>
                        <a:rPr lang="en-US" sz="1050" kern="100" dirty="0">
                          <a:latin typeface="Times New Roman"/>
                          <a:ea typeface="宋体"/>
                        </a:rPr>
                        <a:t>ALTER INDEX PK__</a:t>
                      </a:r>
                      <a:r>
                        <a:rPr lang="zh-CN" sz="1050" kern="100" dirty="0">
                          <a:latin typeface="Times New Roman"/>
                          <a:ea typeface="宋体"/>
                        </a:rPr>
                        <a:t>学生</a:t>
                      </a:r>
                      <a:r>
                        <a:rPr lang="en-US" sz="1050" kern="100" dirty="0">
                          <a:latin typeface="Times New Roman"/>
                          <a:ea typeface="宋体"/>
                        </a:rPr>
                        <a:t>__1CC396D20CBAE877 ON </a:t>
                      </a:r>
                      <a:r>
                        <a:rPr lang="zh-CN" sz="1050" kern="100" dirty="0">
                          <a:latin typeface="Times New Roman"/>
                          <a:ea typeface="宋体"/>
                        </a:rPr>
                        <a:t>学生</a:t>
                      </a:r>
                      <a:r>
                        <a:rPr lang="en-US" sz="1050" kern="100" dirty="0">
                          <a:latin typeface="Times New Roman"/>
                          <a:ea typeface="宋体"/>
                        </a:rPr>
                        <a:t> REBUILD</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7106" name="Rectangle 2"/>
          <p:cNvSpPr>
            <a:spLocks noChangeArrowheads="1"/>
          </p:cNvSpPr>
          <p:nvPr/>
        </p:nvSpPr>
        <p:spPr bwMode="auto">
          <a:xfrm>
            <a:off x="285720" y="2714620"/>
            <a:ext cx="864399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激活启用“学生”表中名为“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PK__</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__1CC396D20CBAE877”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的索引。</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47105" name="Picture 1" descr="图7-6"/>
          <p:cNvPicPr>
            <a:picLocks noChangeAspect="1" noChangeArrowheads="1"/>
          </p:cNvPicPr>
          <p:nvPr/>
        </p:nvPicPr>
        <p:blipFill>
          <a:blip r:embed="rId2"/>
          <a:srcRect/>
          <a:stretch>
            <a:fillRect/>
          </a:stretch>
        </p:blipFill>
        <p:spPr bwMode="auto">
          <a:xfrm>
            <a:off x="5357818" y="3643314"/>
            <a:ext cx="3500462" cy="1685925"/>
          </a:xfrm>
          <a:prstGeom prst="rect">
            <a:avLst/>
          </a:prstGeom>
          <a:noFill/>
        </p:spPr>
      </p:pic>
      <p:sp>
        <p:nvSpPr>
          <p:cNvPr id="47107" name="Rectangle 3"/>
          <p:cNvSpPr>
            <a:spLocks noChangeArrowheads="1"/>
          </p:cNvSpPr>
          <p:nvPr/>
        </p:nvSpPr>
        <p:spPr bwMode="auto">
          <a:xfrm>
            <a:off x="571472" y="5429264"/>
            <a:ext cx="828680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索引名不加单引号。</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启用一个表的聚集索引，使用“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学生”命令，可以正常查看表中的数据。</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43117"/>
            <a:ext cx="7408333" cy="1357322"/>
          </a:xfrm>
        </p:spPr>
        <p:txBody>
          <a:bodyPr>
            <a:normAutofit/>
          </a:bodyPr>
          <a:lstStyle/>
          <a:p>
            <a:r>
              <a:rPr lang="zh-CN" altLang="en-US" dirty="0" smtClean="0"/>
              <a:t>索引名称在表中是唯一的，重命名索引的时候也要满足这一要求，语法格式如下：</a:t>
            </a:r>
          </a:p>
          <a:p>
            <a:r>
              <a:rPr lang="en-US" dirty="0" err="1" smtClean="0"/>
              <a:t>sp_rename</a:t>
            </a:r>
            <a:r>
              <a:rPr lang="en-US" dirty="0" smtClean="0"/>
              <a:t>  ‘</a:t>
            </a:r>
            <a:r>
              <a:rPr lang="zh-CN" altLang="en-US" dirty="0" smtClean="0"/>
              <a:t>表名</a:t>
            </a:r>
            <a:r>
              <a:rPr lang="en-US" dirty="0" smtClean="0"/>
              <a:t>.</a:t>
            </a:r>
            <a:r>
              <a:rPr lang="zh-CN" altLang="en-US" dirty="0" smtClean="0"/>
              <a:t>索引名</a:t>
            </a:r>
            <a:r>
              <a:rPr lang="en-US" dirty="0" smtClean="0"/>
              <a:t>’ , ’</a:t>
            </a:r>
            <a:r>
              <a:rPr lang="zh-CN" altLang="en-US" dirty="0" smtClean="0"/>
              <a:t>新索引名</a:t>
            </a:r>
            <a:r>
              <a:rPr lang="en-US" dirty="0" smtClean="0"/>
              <a:t>’,’INDEX’</a:t>
            </a:r>
            <a:endParaRPr lang="zh-CN" altLang="en-US" dirty="0"/>
          </a:p>
        </p:txBody>
      </p:sp>
      <p:sp>
        <p:nvSpPr>
          <p:cNvPr id="3" name="标题 2"/>
          <p:cNvSpPr>
            <a:spLocks noGrp="1"/>
          </p:cNvSpPr>
          <p:nvPr>
            <p:ph type="title"/>
          </p:nvPr>
        </p:nvSpPr>
        <p:spPr/>
        <p:txBody>
          <a:bodyPr/>
          <a:lstStyle/>
          <a:p>
            <a:r>
              <a:rPr lang="zh-CN" altLang="en-US" dirty="0" smtClean="0"/>
              <a:t>重命名索引</a:t>
            </a:r>
            <a:endParaRPr lang="zh-CN" altLang="en-US" dirty="0"/>
          </a:p>
        </p:txBody>
      </p:sp>
      <p:graphicFrame>
        <p:nvGraphicFramePr>
          <p:cNvPr id="4" name="表格 3"/>
          <p:cNvGraphicFramePr>
            <a:graphicFrameLocks noGrp="1"/>
          </p:cNvGraphicFramePr>
          <p:nvPr/>
        </p:nvGraphicFramePr>
        <p:xfrm>
          <a:off x="642910" y="4714884"/>
          <a:ext cx="3714776" cy="381000"/>
        </p:xfrm>
        <a:graphic>
          <a:graphicData uri="http://schemas.openxmlformats.org/drawingml/2006/table">
            <a:tbl>
              <a:tblPr/>
              <a:tblGrid>
                <a:gridCol w="3714776"/>
              </a:tblGrid>
              <a:tr h="381000">
                <a:tc>
                  <a:txBody>
                    <a:bodyPr/>
                    <a:lstStyle/>
                    <a:p>
                      <a:pPr indent="269875" algn="just">
                        <a:lnSpc>
                          <a:spcPts val="1560"/>
                        </a:lnSpc>
                        <a:spcAft>
                          <a:spcPts val="0"/>
                        </a:spcAft>
                      </a:pPr>
                      <a:r>
                        <a:rPr lang="en-US" sz="1050" kern="100" dirty="0" err="1">
                          <a:latin typeface="Times New Roman"/>
                          <a:ea typeface="宋体"/>
                        </a:rPr>
                        <a:t>sp_rename</a:t>
                      </a:r>
                      <a:r>
                        <a:rPr lang="en-US" sz="1050" kern="100" dirty="0">
                          <a:latin typeface="Times New Roman"/>
                          <a:ea typeface="宋体"/>
                        </a:rPr>
                        <a:t>  '</a:t>
                      </a:r>
                      <a:r>
                        <a:rPr lang="zh-CN" sz="1050" kern="100" dirty="0">
                          <a:latin typeface="Times New Roman"/>
                          <a:ea typeface="宋体"/>
                        </a:rPr>
                        <a:t>学生</a:t>
                      </a:r>
                      <a:r>
                        <a:rPr lang="en-US" sz="1050" kern="100" dirty="0">
                          <a:latin typeface="Times New Roman"/>
                          <a:ea typeface="宋体"/>
                        </a:rPr>
                        <a:t>.IX_</a:t>
                      </a:r>
                      <a:r>
                        <a:rPr lang="zh-CN" sz="1050" kern="100" dirty="0">
                          <a:latin typeface="Times New Roman"/>
                          <a:ea typeface="宋体"/>
                        </a:rPr>
                        <a:t>学生</a:t>
                      </a:r>
                      <a:r>
                        <a:rPr lang="en-US" sz="1050" kern="100" dirty="0">
                          <a:latin typeface="Times New Roman"/>
                          <a:ea typeface="宋体"/>
                        </a:rPr>
                        <a:t>_</a:t>
                      </a:r>
                      <a:r>
                        <a:rPr lang="zh-CN" sz="1050" kern="100" dirty="0">
                          <a:latin typeface="Times New Roman"/>
                          <a:ea typeface="宋体"/>
                        </a:rPr>
                        <a:t>姓名</a:t>
                      </a:r>
                      <a:r>
                        <a:rPr lang="en-US" sz="1050" kern="100" dirty="0">
                          <a:latin typeface="Times New Roman"/>
                          <a:ea typeface="宋体"/>
                        </a:rPr>
                        <a:t>' ,'</a:t>
                      </a:r>
                      <a:r>
                        <a:rPr lang="en-US" sz="1050" kern="100" dirty="0" err="1">
                          <a:latin typeface="Times New Roman"/>
                          <a:ea typeface="宋体"/>
                        </a:rPr>
                        <a:t>ixstudentname</a:t>
                      </a:r>
                      <a:r>
                        <a:rPr lang="en-US" sz="1050" kern="100" dirty="0">
                          <a:latin typeface="Times New Roman"/>
                          <a:ea typeface="宋体"/>
                        </a:rPr>
                        <a:t>' , 'INDEX'</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4034" name="Rectangle 2"/>
          <p:cNvSpPr>
            <a:spLocks noChangeArrowheads="1"/>
          </p:cNvSpPr>
          <p:nvPr/>
        </p:nvSpPr>
        <p:spPr bwMode="auto">
          <a:xfrm>
            <a:off x="428596" y="3429000"/>
            <a:ext cx="8215370"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7-6】</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把“学生”表中的名为“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IX_</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姓名”的索引改为“</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ixstudentname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44033" name="Picture 1" descr="图7-7"/>
          <p:cNvPicPr>
            <a:picLocks noChangeAspect="1" noChangeArrowheads="1"/>
          </p:cNvPicPr>
          <p:nvPr/>
        </p:nvPicPr>
        <p:blipFill>
          <a:blip r:embed="rId2"/>
          <a:srcRect/>
          <a:stretch>
            <a:fillRect/>
          </a:stretch>
        </p:blipFill>
        <p:spPr bwMode="auto">
          <a:xfrm>
            <a:off x="4500562" y="4500570"/>
            <a:ext cx="4333875" cy="162877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smtClean="0"/>
              <a:t>当不再需要一个索引时，为了节约存储空间，可以将其从数据库中删除。使用</a:t>
            </a:r>
            <a:r>
              <a:rPr lang="en-US" dirty="0" smtClean="0"/>
              <a:t>DROP INDEX</a:t>
            </a:r>
            <a:r>
              <a:rPr lang="zh-CN" altLang="en-US" dirty="0" smtClean="0"/>
              <a:t>语句删除索引的语法格式如下：</a:t>
            </a:r>
          </a:p>
          <a:p>
            <a:r>
              <a:rPr lang="en-US" dirty="0" smtClean="0"/>
              <a:t>DROP  INDEX  </a:t>
            </a:r>
            <a:r>
              <a:rPr lang="zh-CN" altLang="en-US" dirty="0" smtClean="0"/>
              <a:t>表名</a:t>
            </a:r>
            <a:r>
              <a:rPr lang="en-US" dirty="0" smtClean="0"/>
              <a:t>.</a:t>
            </a:r>
            <a:r>
              <a:rPr lang="zh-CN" altLang="en-US" dirty="0" smtClean="0"/>
              <a:t>索引名 </a:t>
            </a:r>
          </a:p>
          <a:p>
            <a:r>
              <a:rPr lang="zh-CN" altLang="en-US" dirty="0" smtClean="0"/>
              <a:t>参数说明如下：</a:t>
            </a:r>
          </a:p>
          <a:p>
            <a:pPr lvl="0"/>
            <a:r>
              <a:rPr lang="zh-CN" altLang="en-US" dirty="0" smtClean="0"/>
              <a:t>表名：指定要删除的索引所在的表。</a:t>
            </a:r>
          </a:p>
          <a:p>
            <a:pPr lvl="0"/>
            <a:r>
              <a:rPr lang="zh-CN" altLang="en-US" dirty="0" smtClean="0"/>
              <a:t>索引名：指定删除的索引，表名和索引名中间用点来连接，也可以一次删除多个索引，索引之间用逗号分隔。</a:t>
            </a:r>
          </a:p>
          <a:p>
            <a:endParaRPr lang="zh-CN" altLang="en-US" dirty="0"/>
          </a:p>
        </p:txBody>
      </p:sp>
      <p:sp>
        <p:nvSpPr>
          <p:cNvPr id="3" name="标题 2"/>
          <p:cNvSpPr>
            <a:spLocks noGrp="1"/>
          </p:cNvSpPr>
          <p:nvPr>
            <p:ph type="title"/>
          </p:nvPr>
        </p:nvSpPr>
        <p:spPr/>
        <p:txBody>
          <a:bodyPr/>
          <a:lstStyle/>
          <a:p>
            <a:r>
              <a:rPr lang="zh-CN" altLang="en-US" dirty="0" smtClean="0"/>
              <a:t>删除索引</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dirty="0" smtClean="0"/>
              <a:t>任务</a:t>
            </a:r>
            <a:r>
              <a:rPr lang="en-US" altLang="zh-CN" b="1" dirty="0" smtClean="0"/>
              <a:t>7.1</a:t>
            </a:r>
            <a:r>
              <a:rPr lang="zh-CN" altLang="en-US" b="1" dirty="0" smtClean="0"/>
              <a:t>创建和管理索引</a:t>
            </a:r>
            <a:endParaRPr lang="en-US" altLang="zh-CN" b="1" dirty="0" smtClean="0"/>
          </a:p>
          <a:p>
            <a:pPr lvl="0"/>
            <a:r>
              <a:rPr lang="zh-CN" altLang="en-US" b="1" dirty="0" smtClean="0"/>
              <a:t>任务</a:t>
            </a:r>
            <a:r>
              <a:rPr lang="en-US" altLang="zh-CN" b="1" dirty="0" smtClean="0"/>
              <a:t>7</a:t>
            </a:r>
            <a:r>
              <a:rPr lang="en-US" altLang="en-US" b="1" dirty="0" smtClean="0"/>
              <a:t>.2</a:t>
            </a:r>
            <a:r>
              <a:rPr lang="zh-CN" altLang="en-US" b="1" dirty="0" smtClean="0"/>
              <a:t>创建与管理视图</a:t>
            </a:r>
          </a:p>
          <a:p>
            <a:endParaRPr lang="en-US" altLang="zh-CN" b="1"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28596" y="2428868"/>
          <a:ext cx="3286148" cy="381000"/>
        </p:xfrm>
        <a:graphic>
          <a:graphicData uri="http://schemas.openxmlformats.org/drawingml/2006/table">
            <a:tbl>
              <a:tblPr/>
              <a:tblGrid>
                <a:gridCol w="3286148"/>
              </a:tblGrid>
              <a:tr h="381000">
                <a:tc>
                  <a:txBody>
                    <a:bodyPr/>
                    <a:lstStyle/>
                    <a:p>
                      <a:pPr indent="269875" algn="just">
                        <a:lnSpc>
                          <a:spcPts val="1560"/>
                        </a:lnSpc>
                        <a:spcAft>
                          <a:spcPts val="0"/>
                        </a:spcAft>
                      </a:pPr>
                      <a:r>
                        <a:rPr lang="en-US" sz="1050" kern="100" dirty="0">
                          <a:latin typeface="Times New Roman"/>
                          <a:ea typeface="宋体"/>
                        </a:rPr>
                        <a:t> DROP INDEX </a:t>
                      </a:r>
                      <a:r>
                        <a:rPr lang="zh-CN" sz="1050" kern="100" dirty="0">
                          <a:latin typeface="Times New Roman"/>
                          <a:ea typeface="宋体"/>
                        </a:rPr>
                        <a:t>学生</a:t>
                      </a:r>
                      <a:r>
                        <a:rPr lang="en-US" sz="1050" kern="100" dirty="0">
                          <a:latin typeface="Times New Roman"/>
                          <a:ea typeface="宋体"/>
                        </a:rPr>
                        <a:t>.</a:t>
                      </a:r>
                      <a:r>
                        <a:rPr lang="en-US" sz="1050" kern="100" dirty="0" err="1">
                          <a:latin typeface="Times New Roman"/>
                          <a:ea typeface="宋体"/>
                        </a:rPr>
                        <a:t>ixstudentname</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9874" name="Rectangle 2"/>
          <p:cNvSpPr>
            <a:spLocks noChangeArrowheads="1"/>
          </p:cNvSpPr>
          <p:nvPr/>
        </p:nvSpPr>
        <p:spPr bwMode="auto">
          <a:xfrm>
            <a:off x="142844" y="1214422"/>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7-7】</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删除“学生”表的名为“</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ixstudentname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的索引。</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79873" name="Picture 1" descr="图7-8"/>
          <p:cNvPicPr>
            <a:picLocks noChangeAspect="1" noChangeArrowheads="1"/>
          </p:cNvPicPr>
          <p:nvPr/>
        </p:nvPicPr>
        <p:blipFill>
          <a:blip r:embed="rId2"/>
          <a:srcRect/>
          <a:stretch>
            <a:fillRect/>
          </a:stretch>
        </p:blipFill>
        <p:spPr bwMode="auto">
          <a:xfrm>
            <a:off x="4071934" y="2214554"/>
            <a:ext cx="4362450" cy="16764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143116"/>
            <a:ext cx="7408333" cy="2928958"/>
          </a:xfrm>
        </p:spPr>
        <p:txBody>
          <a:bodyPr>
            <a:normAutofit fontScale="92500" lnSpcReduction="20000"/>
          </a:bodyPr>
          <a:lstStyle/>
          <a:p>
            <a:r>
              <a:rPr lang="zh-CN" altLang="en-US" dirty="0" smtClean="0"/>
              <a:t>为了提高按照商品名称查询商品信息的效率，在“销售”数据库里“商品”表的“名称”字段创建索引“</a:t>
            </a:r>
            <a:r>
              <a:rPr lang="en-US" dirty="0" smtClean="0"/>
              <a:t>IX_</a:t>
            </a:r>
            <a:r>
              <a:rPr lang="zh-CN" altLang="en-US" dirty="0" smtClean="0"/>
              <a:t>商品</a:t>
            </a:r>
            <a:r>
              <a:rPr lang="en-US" dirty="0" smtClean="0"/>
              <a:t>_</a:t>
            </a:r>
            <a:r>
              <a:rPr lang="zh-CN" altLang="en-US" dirty="0" smtClean="0"/>
              <a:t>名称”，然后把索引名改为“</a:t>
            </a:r>
            <a:r>
              <a:rPr lang="en-US" dirty="0" err="1" smtClean="0"/>
              <a:t>ixproductname</a:t>
            </a:r>
            <a:r>
              <a:rPr lang="zh-CN" altLang="en-US" dirty="0" smtClean="0"/>
              <a:t>”，最后删除该索引。</a:t>
            </a:r>
          </a:p>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，单击“对象资源管理器”中的“数据库”文件夹下的数据库“销售”；</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p>
          <a:p>
            <a:endParaRPr lang="zh-CN" altLang="en-US" dirty="0"/>
          </a:p>
        </p:txBody>
      </p:sp>
      <p:sp>
        <p:nvSpPr>
          <p:cNvPr id="2" name="标题 1"/>
          <p:cNvSpPr>
            <a:spLocks noGrp="1"/>
          </p:cNvSpPr>
          <p:nvPr>
            <p:ph type="title"/>
          </p:nvPr>
        </p:nvSpPr>
        <p:spPr/>
        <p:txBody>
          <a:bodyPr>
            <a:normAutofit/>
          </a:bodyPr>
          <a:lstStyle/>
          <a:p>
            <a:r>
              <a:rPr lang="en-US" altLang="zh-CN" b="1" dirty="0" smtClean="0"/>
              <a:t>7.1.5 </a:t>
            </a:r>
            <a:r>
              <a:rPr lang="zh-CN" altLang="zh-CN" b="1" dirty="0" smtClean="0"/>
              <a:t>应用实践</a:t>
            </a:r>
            <a:endParaRPr lang="zh-CN" altLang="en-US" dirty="0"/>
          </a:p>
        </p:txBody>
      </p:sp>
      <p:graphicFrame>
        <p:nvGraphicFramePr>
          <p:cNvPr id="4" name="表格 3"/>
          <p:cNvGraphicFramePr>
            <a:graphicFrameLocks noGrp="1"/>
          </p:cNvGraphicFramePr>
          <p:nvPr/>
        </p:nvGraphicFramePr>
        <p:xfrm>
          <a:off x="1000100" y="5000636"/>
          <a:ext cx="5310505" cy="642942"/>
        </p:xfrm>
        <a:graphic>
          <a:graphicData uri="http://schemas.openxmlformats.org/drawingml/2006/table">
            <a:tbl>
              <a:tblPr/>
              <a:tblGrid>
                <a:gridCol w="5310505"/>
              </a:tblGrid>
              <a:tr h="642942">
                <a:tc>
                  <a:txBody>
                    <a:bodyPr/>
                    <a:lstStyle/>
                    <a:p>
                      <a:pPr indent="269875" algn="just">
                        <a:lnSpc>
                          <a:spcPts val="1560"/>
                        </a:lnSpc>
                        <a:spcAft>
                          <a:spcPts val="0"/>
                        </a:spcAft>
                      </a:pPr>
                      <a:r>
                        <a:rPr lang="en-US" sz="1200" kern="100" dirty="0">
                          <a:latin typeface="Times New Roman"/>
                          <a:ea typeface="宋体"/>
                        </a:rPr>
                        <a:t>CREATE INDEX IX_</a:t>
                      </a:r>
                      <a:r>
                        <a:rPr lang="zh-CN" sz="1200" kern="100" dirty="0">
                          <a:latin typeface="Times New Roman"/>
                          <a:ea typeface="宋体"/>
                        </a:rPr>
                        <a:t>商品</a:t>
                      </a:r>
                      <a:r>
                        <a:rPr lang="en-US" sz="1200" kern="100" dirty="0">
                          <a:latin typeface="Times New Roman"/>
                          <a:ea typeface="宋体"/>
                        </a:rPr>
                        <a:t>_</a:t>
                      </a:r>
                      <a:r>
                        <a:rPr lang="zh-CN" sz="1200" kern="100" dirty="0">
                          <a:latin typeface="Times New Roman"/>
                          <a:ea typeface="宋体"/>
                        </a:rPr>
                        <a:t>名称</a:t>
                      </a:r>
                      <a:r>
                        <a:rPr lang="en-US" sz="1200" kern="100" dirty="0">
                          <a:latin typeface="Times New Roman"/>
                          <a:ea typeface="宋体"/>
                        </a:rPr>
                        <a:t> ON </a:t>
                      </a:r>
                      <a:r>
                        <a:rPr lang="zh-CN" sz="1200" kern="100" dirty="0">
                          <a:latin typeface="Times New Roman"/>
                          <a:ea typeface="宋体"/>
                        </a:rPr>
                        <a:t>商品</a:t>
                      </a:r>
                      <a:r>
                        <a:rPr lang="en-US" sz="1200" kern="100" dirty="0">
                          <a:latin typeface="Times New Roman"/>
                          <a:ea typeface="宋体"/>
                        </a:rPr>
                        <a:t>(</a:t>
                      </a:r>
                      <a:r>
                        <a:rPr lang="zh-CN" sz="1200" kern="100" dirty="0">
                          <a:latin typeface="Times New Roman"/>
                          <a:ea typeface="宋体"/>
                        </a:rPr>
                        <a:t>名称</a:t>
                      </a:r>
                      <a:r>
                        <a:rPr lang="en-US" sz="1200" kern="100" dirty="0">
                          <a:latin typeface="Times New Roman"/>
                          <a:ea typeface="宋体"/>
                        </a:rPr>
                        <a:t>)</a:t>
                      </a:r>
                      <a:endParaRPr lang="zh-CN" sz="1200" kern="100" dirty="0">
                        <a:latin typeface="Times New Roman"/>
                        <a:ea typeface="宋体"/>
                      </a:endParaRPr>
                    </a:p>
                    <a:p>
                      <a:pPr indent="269875" algn="just">
                        <a:lnSpc>
                          <a:spcPts val="1560"/>
                        </a:lnSpc>
                        <a:spcAft>
                          <a:spcPts val="0"/>
                        </a:spcAft>
                      </a:pPr>
                      <a:r>
                        <a:rPr lang="en-US" sz="1200" kern="100" dirty="0" err="1">
                          <a:latin typeface="Times New Roman"/>
                          <a:ea typeface="宋体"/>
                        </a:rPr>
                        <a:t>sp_rename</a:t>
                      </a:r>
                      <a:r>
                        <a:rPr lang="en-US" sz="1200" kern="100" dirty="0">
                          <a:latin typeface="Times New Roman"/>
                          <a:ea typeface="宋体"/>
                        </a:rPr>
                        <a:t> '</a:t>
                      </a:r>
                      <a:r>
                        <a:rPr lang="zh-CN" sz="1200" kern="100" dirty="0">
                          <a:latin typeface="Times New Roman"/>
                          <a:ea typeface="宋体"/>
                        </a:rPr>
                        <a:t>商品</a:t>
                      </a:r>
                      <a:r>
                        <a:rPr lang="en-US" sz="1200" kern="100" dirty="0">
                          <a:latin typeface="Times New Roman"/>
                          <a:ea typeface="宋体"/>
                        </a:rPr>
                        <a:t>.IX_</a:t>
                      </a:r>
                      <a:r>
                        <a:rPr lang="zh-CN" sz="1200" kern="100" dirty="0">
                          <a:latin typeface="Times New Roman"/>
                          <a:ea typeface="宋体"/>
                        </a:rPr>
                        <a:t>商品</a:t>
                      </a:r>
                      <a:r>
                        <a:rPr lang="en-US" sz="1200" kern="100" dirty="0">
                          <a:latin typeface="Times New Roman"/>
                          <a:ea typeface="宋体"/>
                        </a:rPr>
                        <a:t>_</a:t>
                      </a:r>
                      <a:r>
                        <a:rPr lang="zh-CN" sz="1200" kern="100" dirty="0">
                          <a:latin typeface="Times New Roman"/>
                          <a:ea typeface="宋体"/>
                        </a:rPr>
                        <a:t>名称</a:t>
                      </a:r>
                      <a:r>
                        <a:rPr lang="en-US" sz="1200" kern="100" dirty="0">
                          <a:latin typeface="Times New Roman"/>
                          <a:ea typeface="宋体"/>
                        </a:rPr>
                        <a:t>','</a:t>
                      </a:r>
                      <a:r>
                        <a:rPr lang="en-US" sz="1200" kern="100" dirty="0" err="1">
                          <a:latin typeface="Times New Roman"/>
                          <a:ea typeface="宋体"/>
                        </a:rPr>
                        <a:t>ixproductname','INDEX</a:t>
                      </a:r>
                      <a:r>
                        <a:rPr lang="en-US" sz="1200" kern="100" dirty="0">
                          <a:latin typeface="Times New Roman"/>
                          <a:ea typeface="宋体"/>
                        </a:rPr>
                        <a:t>'</a:t>
                      </a:r>
                      <a:endParaRPr lang="zh-CN" sz="1200" kern="100" dirty="0">
                        <a:latin typeface="Times New Roman"/>
                        <a:ea typeface="宋体"/>
                      </a:endParaRPr>
                    </a:p>
                    <a:p>
                      <a:pPr indent="269875" algn="just">
                        <a:lnSpc>
                          <a:spcPts val="1560"/>
                        </a:lnSpc>
                        <a:spcAft>
                          <a:spcPts val="0"/>
                        </a:spcAft>
                      </a:pPr>
                      <a:r>
                        <a:rPr lang="en-US" sz="1200" kern="100" dirty="0">
                          <a:latin typeface="Times New Roman"/>
                          <a:ea typeface="宋体"/>
                        </a:rPr>
                        <a:t>DROP INDEX </a:t>
                      </a:r>
                      <a:r>
                        <a:rPr lang="zh-CN" sz="1200" kern="100" dirty="0">
                          <a:latin typeface="Times New Roman"/>
                          <a:ea typeface="宋体"/>
                        </a:rPr>
                        <a:t>商品</a:t>
                      </a:r>
                      <a:r>
                        <a:rPr lang="en-US" sz="1200" kern="100" dirty="0">
                          <a:latin typeface="Times New Roman"/>
                          <a:ea typeface="宋体"/>
                        </a:rPr>
                        <a:t>.</a:t>
                      </a:r>
                      <a:r>
                        <a:rPr lang="en-US" sz="1200" kern="100" dirty="0" err="1">
                          <a:latin typeface="Times New Roman"/>
                          <a:ea typeface="宋体"/>
                        </a:rPr>
                        <a:t>ixproductname</a:t>
                      </a:r>
                      <a:endParaRPr lang="zh-CN" sz="12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1000100" y="5786454"/>
            <a:ext cx="6143668" cy="307777"/>
          </a:xfrm>
          <a:prstGeom prst="rect">
            <a:avLst/>
          </a:prstGeom>
        </p:spPr>
        <p:txBody>
          <a:bodyPr wrap="square">
            <a:spAutoFit/>
          </a:bodyPr>
          <a:lstStyle/>
          <a:p>
            <a:r>
              <a:rPr lang="zh-CN" altLang="en-US" sz="1400" dirty="0" smtClean="0"/>
              <a:t>注意：以上三条命令不能同时执行，要分三次单个执行。</a:t>
            </a:r>
            <a:endParaRPr lang="zh-CN" altLang="en-US"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7.2.1 </a:t>
            </a:r>
            <a:r>
              <a:rPr lang="zh-CN" altLang="zh-CN" b="1" dirty="0" smtClean="0"/>
              <a:t>情景描述</a:t>
            </a:r>
          </a:p>
          <a:p>
            <a:r>
              <a:rPr lang="en-US" altLang="zh-CN" b="1" dirty="0" smtClean="0"/>
              <a:t>7.2.2</a:t>
            </a:r>
            <a:r>
              <a:rPr lang="zh-CN" altLang="zh-CN" b="1" dirty="0" smtClean="0"/>
              <a:t>问题分析</a:t>
            </a:r>
          </a:p>
          <a:p>
            <a:r>
              <a:rPr lang="en-US" altLang="zh-CN" b="1" dirty="0" smtClean="0"/>
              <a:t>7.2.3 </a:t>
            </a:r>
            <a:r>
              <a:rPr lang="zh-CN" altLang="zh-CN" b="1" dirty="0" smtClean="0"/>
              <a:t>解决方案</a:t>
            </a:r>
          </a:p>
          <a:p>
            <a:r>
              <a:rPr lang="en-US" altLang="zh-CN" b="1" dirty="0" smtClean="0"/>
              <a:t>7.2.4 </a:t>
            </a:r>
            <a:r>
              <a:rPr lang="zh-CN" altLang="zh-CN" b="1" dirty="0" smtClean="0"/>
              <a:t>知识总结</a:t>
            </a:r>
          </a:p>
          <a:p>
            <a:r>
              <a:rPr lang="en-US" altLang="zh-CN" b="1" dirty="0" smtClean="0"/>
              <a:t>7.2.5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en-US" dirty="0" smtClean="0"/>
              <a:t>任务</a:t>
            </a:r>
            <a:r>
              <a:rPr lang="en-US" altLang="zh-CN" dirty="0" smtClean="0"/>
              <a:t>7</a:t>
            </a:r>
            <a:r>
              <a:rPr lang="en-US" dirty="0" smtClean="0"/>
              <a:t>.2 </a:t>
            </a:r>
            <a:r>
              <a:rPr lang="zh-CN" altLang="en-US" dirty="0" smtClean="0"/>
              <a:t>创建和管理视图</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为了对教师数据分类统计，数据库开发人员想要在“学生管理”数据库里显示学历为“博士研究生”的教师编号、教师姓名、性别、职称、学历、系部名称信息，并且要将结果长期保存在数据库中。</a:t>
            </a:r>
          </a:p>
          <a:p>
            <a:endParaRPr lang="zh-CN" altLang="en-US" dirty="0"/>
          </a:p>
        </p:txBody>
      </p:sp>
      <p:sp>
        <p:nvSpPr>
          <p:cNvPr id="2" name="标题 1"/>
          <p:cNvSpPr>
            <a:spLocks noGrp="1"/>
          </p:cNvSpPr>
          <p:nvPr>
            <p:ph type="title"/>
          </p:nvPr>
        </p:nvSpPr>
        <p:spPr/>
        <p:txBody>
          <a:bodyPr>
            <a:normAutofit/>
          </a:bodyPr>
          <a:lstStyle/>
          <a:p>
            <a:r>
              <a:rPr lang="en-US" altLang="zh-CN" b="1" dirty="0" smtClean="0"/>
              <a:t>7.2.1 </a:t>
            </a:r>
            <a:r>
              <a:rPr lang="zh-CN" altLang="zh-CN" b="1" dirty="0" smtClean="0"/>
              <a:t>情景描述</a:t>
            </a:r>
            <a:endParaRPr lang="zh-CN" altLang="zh-CN"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为了完成上述问题，需要做以下任务：</a:t>
            </a:r>
          </a:p>
          <a:p>
            <a:r>
              <a:rPr lang="en-US" dirty="0" smtClean="0"/>
              <a:t>1</a:t>
            </a:r>
            <a:r>
              <a:rPr lang="zh-CN" altLang="en-US" dirty="0" smtClean="0"/>
              <a:t>．要显示的信息在两张表中，需要写出连接查询的语句。</a:t>
            </a:r>
          </a:p>
          <a:p>
            <a:r>
              <a:rPr lang="en-US" dirty="0" smtClean="0"/>
              <a:t>2</a:t>
            </a:r>
            <a:r>
              <a:rPr lang="zh-CN" altLang="en-US" dirty="0" smtClean="0"/>
              <a:t>．用创建视图的命令将连接查询的结果保存在视图中。</a:t>
            </a:r>
          </a:p>
          <a:p>
            <a:r>
              <a:rPr lang="en-US" dirty="0" smtClean="0"/>
              <a:t>3</a:t>
            </a:r>
            <a:r>
              <a:rPr lang="zh-CN" altLang="en-US" dirty="0" smtClean="0"/>
              <a:t>．执行创建的命令。</a:t>
            </a:r>
          </a:p>
          <a:p>
            <a:r>
              <a:rPr lang="en-US" dirty="0" smtClean="0"/>
              <a:t>4</a:t>
            </a:r>
            <a:r>
              <a:rPr lang="zh-CN" altLang="en-US" dirty="0" smtClean="0"/>
              <a:t>．查询视图中的数据。</a:t>
            </a:r>
            <a:endParaRPr lang="zh-CN" altLang="en-US" dirty="0"/>
          </a:p>
        </p:txBody>
      </p:sp>
      <p:sp>
        <p:nvSpPr>
          <p:cNvPr id="2" name="标题 1"/>
          <p:cNvSpPr>
            <a:spLocks noGrp="1"/>
          </p:cNvSpPr>
          <p:nvPr>
            <p:ph type="title"/>
          </p:nvPr>
        </p:nvSpPr>
        <p:spPr/>
        <p:txBody>
          <a:bodyPr>
            <a:normAutofit/>
          </a:bodyPr>
          <a:lstStyle/>
          <a:p>
            <a:r>
              <a:rPr lang="en-US" altLang="zh-CN" b="1" dirty="0" smtClean="0"/>
              <a:t>7.2.2</a:t>
            </a:r>
            <a:r>
              <a:rPr lang="zh-CN" altLang="zh-CN" b="1" dirty="0" smtClean="0"/>
              <a:t>问题分析</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5500701"/>
            <a:ext cx="7408333" cy="625461"/>
          </a:xfrm>
        </p:spPr>
        <p:txBody>
          <a:bodyPr/>
          <a:lstStyle/>
          <a:p>
            <a:pPr>
              <a:buNone/>
            </a:pPr>
            <a:r>
              <a:rPr lang="en-US" dirty="0" smtClean="0"/>
              <a:t> </a:t>
            </a:r>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7.2.3 </a:t>
            </a:r>
            <a:r>
              <a:rPr lang="zh-CN" altLang="zh-CN" b="1" dirty="0" smtClean="0"/>
              <a:t>解决方案</a:t>
            </a:r>
            <a:endParaRPr lang="zh-CN" altLang="en-US" dirty="0"/>
          </a:p>
        </p:txBody>
      </p:sp>
      <p:graphicFrame>
        <p:nvGraphicFramePr>
          <p:cNvPr id="4" name="表格 3"/>
          <p:cNvGraphicFramePr>
            <a:graphicFrameLocks noGrp="1"/>
          </p:cNvGraphicFramePr>
          <p:nvPr/>
        </p:nvGraphicFramePr>
        <p:xfrm>
          <a:off x="714348" y="2786058"/>
          <a:ext cx="4286280" cy="1493520"/>
        </p:xfrm>
        <a:graphic>
          <a:graphicData uri="http://schemas.openxmlformats.org/drawingml/2006/table">
            <a:tbl>
              <a:tblPr/>
              <a:tblGrid>
                <a:gridCol w="4286280"/>
              </a:tblGrid>
              <a:tr h="658810">
                <a:tc>
                  <a:txBody>
                    <a:bodyPr/>
                    <a:lstStyle/>
                    <a:p>
                      <a:r>
                        <a:rPr lang="en-US" sz="1400" kern="1200" dirty="0" smtClean="0">
                          <a:solidFill>
                            <a:schemeClr val="tx1"/>
                          </a:solidFill>
                          <a:latin typeface="+mn-lt"/>
                          <a:ea typeface="+mn-ea"/>
                          <a:cs typeface="+mn-cs"/>
                        </a:rPr>
                        <a:t>CREATE VIEW </a:t>
                      </a:r>
                      <a:r>
                        <a:rPr lang="en-US" sz="1400" kern="1200" dirty="0" err="1" smtClean="0">
                          <a:solidFill>
                            <a:schemeClr val="tx1"/>
                          </a:solidFill>
                          <a:latin typeface="+mn-lt"/>
                          <a:ea typeface="+mn-ea"/>
                          <a:cs typeface="+mn-cs"/>
                        </a:rPr>
                        <a:t>vwteacher</a:t>
                      </a:r>
                      <a:endParaRPr lang="zh-CN" altLang="en-US" sz="1400" kern="1200" dirty="0" smtClean="0">
                        <a:solidFill>
                          <a:schemeClr val="tx1"/>
                        </a:solidFill>
                        <a:latin typeface="+mn-lt"/>
                        <a:ea typeface="+mn-ea"/>
                        <a:cs typeface="+mn-cs"/>
                      </a:endParaRPr>
                    </a:p>
                    <a:p>
                      <a:r>
                        <a:rPr lang="en-US" sz="1400" kern="1200" dirty="0" smtClean="0">
                          <a:solidFill>
                            <a:schemeClr val="tx1"/>
                          </a:solidFill>
                          <a:latin typeface="+mn-lt"/>
                          <a:ea typeface="+mn-ea"/>
                          <a:cs typeface="+mn-cs"/>
                        </a:rPr>
                        <a:t>AS</a:t>
                      </a:r>
                      <a:endParaRPr lang="zh-CN" altLang="en-US" sz="1400" kern="1200" dirty="0" smtClean="0">
                        <a:solidFill>
                          <a:schemeClr val="tx1"/>
                        </a:solidFill>
                        <a:latin typeface="+mn-lt"/>
                        <a:ea typeface="+mn-ea"/>
                        <a:cs typeface="+mn-cs"/>
                      </a:endParaRPr>
                    </a:p>
                    <a:p>
                      <a:r>
                        <a:rPr lang="en-US" sz="1400" kern="1200" dirty="0" smtClean="0">
                          <a:solidFill>
                            <a:schemeClr val="tx1"/>
                          </a:solidFill>
                          <a:latin typeface="+mn-lt"/>
                          <a:ea typeface="+mn-ea"/>
                          <a:cs typeface="+mn-cs"/>
                        </a:rPr>
                        <a:t>SELECT </a:t>
                      </a:r>
                      <a:r>
                        <a:rPr lang="zh-CN" altLang="en-US" sz="1400" kern="1200" dirty="0" smtClean="0">
                          <a:solidFill>
                            <a:schemeClr val="tx1"/>
                          </a:solidFill>
                          <a:latin typeface="+mn-lt"/>
                          <a:ea typeface="+mn-ea"/>
                          <a:cs typeface="+mn-cs"/>
                        </a:rPr>
                        <a:t>教师编号</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教师姓名</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性别</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职称</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学历</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系部名称</a:t>
                      </a:r>
                      <a:r>
                        <a:rPr lang="en-US" sz="1400" kern="1200" dirty="0" smtClean="0">
                          <a:solidFill>
                            <a:schemeClr val="tx1"/>
                          </a:solidFill>
                          <a:latin typeface="+mn-lt"/>
                          <a:ea typeface="+mn-ea"/>
                          <a:cs typeface="+mn-cs"/>
                        </a:rPr>
                        <a:t> </a:t>
                      </a:r>
                      <a:endParaRPr lang="zh-CN" altLang="en-US" sz="1400" kern="1200" dirty="0" smtClean="0">
                        <a:solidFill>
                          <a:schemeClr val="tx1"/>
                        </a:solidFill>
                        <a:latin typeface="+mn-lt"/>
                        <a:ea typeface="+mn-ea"/>
                        <a:cs typeface="+mn-cs"/>
                      </a:endParaRPr>
                    </a:p>
                    <a:p>
                      <a:r>
                        <a:rPr lang="en-US" sz="1400" kern="1200" dirty="0" smtClean="0">
                          <a:solidFill>
                            <a:schemeClr val="tx1"/>
                          </a:solidFill>
                          <a:latin typeface="+mn-lt"/>
                          <a:ea typeface="+mn-ea"/>
                          <a:cs typeface="+mn-cs"/>
                        </a:rPr>
                        <a:t>FROM </a:t>
                      </a:r>
                      <a:r>
                        <a:rPr lang="zh-CN" altLang="en-US" sz="1400" kern="1200" dirty="0" smtClean="0">
                          <a:solidFill>
                            <a:schemeClr val="tx1"/>
                          </a:solidFill>
                          <a:latin typeface="+mn-lt"/>
                          <a:ea typeface="+mn-ea"/>
                          <a:cs typeface="+mn-cs"/>
                        </a:rPr>
                        <a:t>教师</a:t>
                      </a:r>
                      <a:r>
                        <a:rPr lang="en-US" sz="1400" kern="1200" dirty="0" smtClean="0">
                          <a:solidFill>
                            <a:schemeClr val="tx1"/>
                          </a:solidFill>
                          <a:latin typeface="+mn-lt"/>
                          <a:ea typeface="+mn-ea"/>
                          <a:cs typeface="+mn-cs"/>
                        </a:rPr>
                        <a:t> JOIN  </a:t>
                      </a:r>
                      <a:r>
                        <a:rPr lang="zh-CN" altLang="en-US" sz="1400" kern="1200" dirty="0" smtClean="0">
                          <a:solidFill>
                            <a:schemeClr val="tx1"/>
                          </a:solidFill>
                          <a:latin typeface="+mn-lt"/>
                          <a:ea typeface="+mn-ea"/>
                          <a:cs typeface="+mn-cs"/>
                        </a:rPr>
                        <a:t>系部</a:t>
                      </a:r>
                      <a:r>
                        <a:rPr lang="en-US" sz="1400" kern="1200" dirty="0" smtClean="0">
                          <a:solidFill>
                            <a:schemeClr val="tx1"/>
                          </a:solidFill>
                          <a:latin typeface="+mn-lt"/>
                          <a:ea typeface="+mn-ea"/>
                          <a:cs typeface="+mn-cs"/>
                        </a:rPr>
                        <a:t> ON </a:t>
                      </a:r>
                      <a:r>
                        <a:rPr lang="zh-CN" altLang="en-US" sz="1400" kern="1200" dirty="0" smtClean="0">
                          <a:solidFill>
                            <a:schemeClr val="tx1"/>
                          </a:solidFill>
                          <a:latin typeface="+mn-lt"/>
                          <a:ea typeface="+mn-ea"/>
                          <a:cs typeface="+mn-cs"/>
                        </a:rPr>
                        <a:t>教师</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系部代码</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系部</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系部代码</a:t>
                      </a:r>
                    </a:p>
                    <a:p>
                      <a:r>
                        <a:rPr lang="en-US" sz="1400" kern="1200" dirty="0" smtClean="0">
                          <a:solidFill>
                            <a:schemeClr val="tx1"/>
                          </a:solidFill>
                          <a:latin typeface="+mn-lt"/>
                          <a:ea typeface="+mn-ea"/>
                          <a:cs typeface="+mn-cs"/>
                        </a:rPr>
                        <a:t>WHERE </a:t>
                      </a:r>
                      <a:r>
                        <a:rPr lang="zh-CN" altLang="en-US" sz="1400" kern="1200" dirty="0" smtClean="0">
                          <a:solidFill>
                            <a:schemeClr val="tx1"/>
                          </a:solidFill>
                          <a:latin typeface="+mn-lt"/>
                          <a:ea typeface="+mn-ea"/>
                          <a:cs typeface="+mn-cs"/>
                        </a:rPr>
                        <a:t>学历</a:t>
                      </a:r>
                      <a:r>
                        <a:rPr lang="en-US" sz="1400" kern="1200" dirty="0" smtClean="0">
                          <a:solidFill>
                            <a:schemeClr val="tx1"/>
                          </a:solidFill>
                          <a:latin typeface="+mn-lt"/>
                          <a:ea typeface="+mn-ea"/>
                          <a:cs typeface="+mn-cs"/>
                        </a:rPr>
                        <a:t>='</a:t>
                      </a:r>
                      <a:r>
                        <a:rPr lang="zh-CN" altLang="en-US" sz="1400" kern="1200" dirty="0" smtClean="0">
                          <a:solidFill>
                            <a:schemeClr val="tx1"/>
                          </a:solidFill>
                          <a:latin typeface="+mn-lt"/>
                          <a:ea typeface="+mn-ea"/>
                          <a:cs typeface="+mn-cs"/>
                        </a:rPr>
                        <a:t>博士研究生</a:t>
                      </a:r>
                      <a:r>
                        <a:rPr lang="en-US" sz="1400" kern="1200" dirty="0" smtClean="0">
                          <a:solidFill>
                            <a:schemeClr val="tx1"/>
                          </a:solidFill>
                          <a:latin typeface="+mn-lt"/>
                          <a:ea typeface="+mn-ea"/>
                          <a:cs typeface="+mn-cs"/>
                        </a:rPr>
                        <a:t>'</a:t>
                      </a:r>
                      <a:endParaRPr lang="zh-CN" altLang="en-US" sz="1400" kern="1200" dirty="0" smtClean="0">
                        <a:solidFill>
                          <a:schemeClr val="tx1"/>
                        </a:solidFill>
                        <a:latin typeface="+mn-lt"/>
                        <a:ea typeface="+mn-ea"/>
                        <a:cs typeface="+mn-cs"/>
                      </a:endParaRPr>
                    </a:p>
                    <a:p>
                      <a:r>
                        <a:rPr lang="en-US" sz="1400" kern="1200" dirty="0" smtClean="0">
                          <a:solidFill>
                            <a:schemeClr val="tx1"/>
                          </a:solidFill>
                          <a:latin typeface="+mn-lt"/>
                          <a:ea typeface="+mn-ea"/>
                          <a:cs typeface="+mn-cs"/>
                        </a:rPr>
                        <a:t>WITH CHECK OPTION </a:t>
                      </a:r>
                      <a:endParaRPr lang="zh-CN" sz="1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0417" name="Rectangle 1"/>
          <p:cNvSpPr>
            <a:spLocks noChangeArrowheads="1"/>
          </p:cNvSpPr>
          <p:nvPr/>
        </p:nvSpPr>
        <p:spPr bwMode="auto">
          <a:xfrm>
            <a:off x="357158" y="1857364"/>
            <a:ext cx="742955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，单击“对象资源管理器”中的“数据库”文件夹下的数据库“学生管理”；</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．单击工具栏上的“新建查询”命令，打开“查询编辑器”；</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．在“查询编辑器”上输入以下代码：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571472" y="4857760"/>
            <a:ext cx="6072230" cy="307777"/>
          </a:xfrm>
          <a:prstGeom prst="rect">
            <a:avLst/>
          </a:prstGeom>
        </p:spPr>
        <p:txBody>
          <a:bodyPr wrap="square">
            <a:spAutoFit/>
          </a:bodyPr>
          <a:lstStyle/>
          <a:p>
            <a:r>
              <a:rPr lang="en-US" sz="1400" dirty="0" smtClean="0"/>
              <a:t>4</a:t>
            </a:r>
            <a:r>
              <a:rPr lang="zh-CN" altLang="en-US" sz="1400" dirty="0" smtClean="0"/>
              <a:t>．单击工具栏上的</a:t>
            </a:r>
            <a:r>
              <a:rPr lang="en-US" altLang="zh-CN" sz="1400" dirty="0" smtClean="0"/>
              <a:t>【</a:t>
            </a:r>
            <a:r>
              <a:rPr lang="zh-CN" altLang="en-US" sz="1400" dirty="0" smtClean="0"/>
              <a:t>执行</a:t>
            </a:r>
            <a:r>
              <a:rPr lang="en-US" altLang="zh-CN" sz="1400" dirty="0" smtClean="0"/>
              <a:t>】</a:t>
            </a:r>
            <a:r>
              <a:rPr lang="zh-CN" altLang="en-US" sz="1400" dirty="0" smtClean="0"/>
              <a:t>按钮，如图所示。</a:t>
            </a:r>
            <a:endParaRPr lang="zh-CN" altLang="en-US" sz="1400" dirty="0"/>
          </a:p>
        </p:txBody>
      </p:sp>
      <p:sp>
        <p:nvSpPr>
          <p:cNvPr id="7" name="矩形 6"/>
          <p:cNvSpPr/>
          <p:nvPr/>
        </p:nvSpPr>
        <p:spPr>
          <a:xfrm>
            <a:off x="571472" y="5429264"/>
            <a:ext cx="6858048" cy="738664"/>
          </a:xfrm>
          <a:prstGeom prst="rect">
            <a:avLst/>
          </a:prstGeom>
        </p:spPr>
        <p:txBody>
          <a:bodyPr wrap="square">
            <a:spAutoFit/>
          </a:bodyPr>
          <a:lstStyle/>
          <a:p>
            <a:r>
              <a:rPr lang="en-US" sz="1400" dirty="0" smtClean="0"/>
              <a:t>5</a:t>
            </a:r>
            <a:r>
              <a:rPr lang="zh-CN" altLang="en-US" sz="1400" dirty="0" smtClean="0"/>
              <a:t>．在</a:t>
            </a:r>
            <a:r>
              <a:rPr lang="en-US" sz="1400" dirty="0" smtClean="0"/>
              <a:t>SQL</a:t>
            </a:r>
            <a:r>
              <a:rPr lang="zh-CN" altLang="en-US" sz="1400" dirty="0" smtClean="0"/>
              <a:t>编辑器上输入语句“</a:t>
            </a:r>
            <a:r>
              <a:rPr lang="en-US" sz="1400" dirty="0" smtClean="0"/>
              <a:t>SELECT * FROM </a:t>
            </a:r>
            <a:r>
              <a:rPr lang="en-US" sz="1400" dirty="0" err="1" smtClean="0"/>
              <a:t>vwteacher</a:t>
            </a:r>
            <a:r>
              <a:rPr lang="zh-CN" altLang="en-US" sz="1400" dirty="0" smtClean="0"/>
              <a:t>”，点击</a:t>
            </a:r>
            <a:r>
              <a:rPr lang="en-US" altLang="zh-CN" sz="1400" dirty="0" smtClean="0"/>
              <a:t>【</a:t>
            </a:r>
            <a:r>
              <a:rPr lang="zh-CN" altLang="en-US" sz="1400" dirty="0" smtClean="0"/>
              <a:t>执行</a:t>
            </a:r>
            <a:r>
              <a:rPr lang="en-US" altLang="zh-CN" sz="1400" dirty="0" smtClean="0"/>
              <a:t>】</a:t>
            </a:r>
            <a:r>
              <a:rPr lang="zh-CN" altLang="en-US" sz="1400" dirty="0" smtClean="0"/>
              <a:t>按钮，运行结果和生成视图的</a:t>
            </a:r>
            <a:r>
              <a:rPr lang="en-US" sz="1400" dirty="0" smtClean="0"/>
              <a:t>SELECT</a:t>
            </a:r>
            <a:r>
              <a:rPr lang="zh-CN" altLang="en-US" sz="1400" dirty="0" smtClean="0"/>
              <a:t>语句的结果一样。</a:t>
            </a:r>
          </a:p>
          <a:p>
            <a:endParaRPr lang="zh-CN" altLang="en-US" sz="1400" dirty="0"/>
          </a:p>
        </p:txBody>
      </p:sp>
      <p:pic>
        <p:nvPicPr>
          <p:cNvPr id="20481" name="Picture 1" descr="图7-9"/>
          <p:cNvPicPr>
            <a:picLocks noChangeAspect="1" noChangeArrowheads="1"/>
          </p:cNvPicPr>
          <p:nvPr/>
        </p:nvPicPr>
        <p:blipFill>
          <a:blip r:embed="rId2"/>
          <a:srcRect/>
          <a:stretch>
            <a:fillRect/>
          </a:stretch>
        </p:blipFill>
        <p:spPr bwMode="auto">
          <a:xfrm>
            <a:off x="5072066" y="2643182"/>
            <a:ext cx="3886200" cy="221932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274320" lvl="1"/>
            <a:r>
              <a:rPr lang="zh-CN" altLang="en-US" sz="2400" dirty="0" smtClean="0"/>
              <a:t>视图的概念</a:t>
            </a:r>
            <a:endParaRPr lang="en-US" altLang="zh-CN" sz="2400" dirty="0" smtClean="0"/>
          </a:p>
          <a:p>
            <a:pPr marL="274320" lvl="1"/>
            <a:r>
              <a:rPr lang="zh-CN" altLang="en-US" sz="2400" dirty="0" smtClean="0"/>
              <a:t>创建视图</a:t>
            </a:r>
            <a:endParaRPr lang="en-US" altLang="zh-CN" sz="2400" dirty="0" smtClean="0"/>
          </a:p>
          <a:p>
            <a:pPr marL="274320" lvl="1"/>
            <a:r>
              <a:rPr lang="zh-CN" altLang="en-US" sz="2400" dirty="0" smtClean="0"/>
              <a:t>查看视图信息</a:t>
            </a:r>
            <a:endParaRPr lang="en-US" altLang="zh-CN" sz="2400" dirty="0" smtClean="0"/>
          </a:p>
          <a:p>
            <a:pPr marL="274320" lvl="1"/>
            <a:r>
              <a:rPr lang="zh-CN" altLang="en-US" sz="2400" dirty="0" smtClean="0"/>
              <a:t>修改视图</a:t>
            </a:r>
            <a:endParaRPr lang="en-US" altLang="zh-CN" sz="2400" dirty="0" smtClean="0"/>
          </a:p>
          <a:p>
            <a:pPr marL="274320" lvl="1"/>
            <a:r>
              <a:rPr lang="zh-CN" altLang="en-US" sz="2400" dirty="0" smtClean="0"/>
              <a:t>更新视图数据</a:t>
            </a:r>
            <a:endParaRPr lang="en-US" altLang="zh-CN" sz="2400" dirty="0" smtClean="0"/>
          </a:p>
          <a:p>
            <a:pPr marL="274320" lvl="1"/>
            <a:r>
              <a:rPr lang="zh-CN" altLang="en-US" sz="2000" dirty="0" smtClean="0"/>
              <a:t>删除视图</a:t>
            </a:r>
            <a:endParaRPr lang="en-US" altLang="zh-CN" sz="2000" dirty="0" smtClean="0"/>
          </a:p>
          <a:p>
            <a:pPr marL="274320" lvl="1"/>
            <a:r>
              <a:rPr lang="zh-CN" altLang="en-US" sz="1800" dirty="0" smtClean="0"/>
              <a:t>重命名视图</a:t>
            </a:r>
            <a:endParaRPr lang="en-US" altLang="zh-CN" dirty="0" smtClean="0"/>
          </a:p>
        </p:txBody>
      </p:sp>
      <p:sp>
        <p:nvSpPr>
          <p:cNvPr id="2" name="标题 1"/>
          <p:cNvSpPr>
            <a:spLocks noGrp="1"/>
          </p:cNvSpPr>
          <p:nvPr>
            <p:ph type="title"/>
          </p:nvPr>
        </p:nvSpPr>
        <p:spPr/>
        <p:txBody>
          <a:bodyPr>
            <a:normAutofit/>
          </a:bodyPr>
          <a:lstStyle/>
          <a:p>
            <a:r>
              <a:rPr lang="en-US" altLang="zh-CN" b="1" dirty="0" smtClean="0"/>
              <a:t>7.2.4 </a:t>
            </a:r>
            <a:r>
              <a:rPr lang="zh-CN" altLang="zh-CN" b="1" dirty="0" smtClean="0"/>
              <a:t>知识总结</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en-US" dirty="0" smtClean="0"/>
              <a:t>视图是从一个或多个基本表通过</a:t>
            </a:r>
            <a:r>
              <a:rPr lang="en-US" dirty="0" smtClean="0"/>
              <a:t>SELECT</a:t>
            </a:r>
            <a:r>
              <a:rPr lang="zh-CN" altLang="en-US" dirty="0" smtClean="0"/>
              <a:t>语句导出来的虚拟表，具有数据表的特征。视图一旦定义，就可以像表一样进行查询、修改、删除和更新；但是视图是虚拟的表，并不真正保存数据，而是保存提取数据的相关命令。</a:t>
            </a:r>
          </a:p>
          <a:p>
            <a:r>
              <a:rPr lang="zh-CN" altLang="en-US" dirty="0" smtClean="0"/>
              <a:t>视图中的数据来自定义视图的查询所引用的基本表，并且在引用视图时动态生成，当基本表中的数据发生变化时，从视图中查询出的数据也会随之改变，数据库表中数据的更改不会影响用户对数据库的使用，用户也不必了解复杂的数据库中的表结构，屏蔽了数据库的复杂性。</a:t>
            </a:r>
            <a:endParaRPr lang="zh-CN" altLang="en-US" dirty="0"/>
          </a:p>
        </p:txBody>
      </p:sp>
      <p:sp>
        <p:nvSpPr>
          <p:cNvPr id="3" name="标题 2"/>
          <p:cNvSpPr>
            <a:spLocks noGrp="1"/>
          </p:cNvSpPr>
          <p:nvPr>
            <p:ph type="title"/>
          </p:nvPr>
        </p:nvSpPr>
        <p:spPr/>
        <p:txBody>
          <a:bodyPr>
            <a:normAutofit/>
          </a:bodyPr>
          <a:lstStyle/>
          <a:p>
            <a:pPr lvl="1" algn="ctr" rtl="0">
              <a:spcBef>
                <a:spcPct val="0"/>
              </a:spcBef>
            </a:pPr>
            <a:r>
              <a:rPr lang="zh-CN" altLang="en-US" sz="4400" kern="1200" dirty="0" smtClean="0">
                <a:solidFill>
                  <a:srgbClr val="FFFFFF"/>
                </a:solidFill>
                <a:latin typeface="+mj-lt"/>
                <a:ea typeface="+mj-ea"/>
                <a:cs typeface="+mj-cs"/>
              </a:rPr>
              <a:t>视图的概念</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1857365"/>
            <a:ext cx="8572559" cy="571504"/>
          </a:xfrm>
        </p:spPr>
        <p:txBody>
          <a:bodyPr>
            <a:normAutofit/>
          </a:bodyPr>
          <a:lstStyle/>
          <a:p>
            <a:r>
              <a:rPr lang="zh-CN" altLang="en-US" dirty="0" smtClean="0"/>
              <a:t>使用</a:t>
            </a:r>
            <a:r>
              <a:rPr lang="en-US" dirty="0" smtClean="0"/>
              <a:t>CREATE VIEW</a:t>
            </a:r>
            <a:r>
              <a:rPr lang="zh-CN" altLang="en-US" dirty="0" smtClean="0"/>
              <a:t>语句创建视图的语法规则如下：</a:t>
            </a:r>
            <a:endParaRPr lang="zh-CN" altLang="en-US" dirty="0"/>
          </a:p>
        </p:txBody>
      </p:sp>
      <p:sp>
        <p:nvSpPr>
          <p:cNvPr id="3" name="标题 2"/>
          <p:cNvSpPr>
            <a:spLocks noGrp="1"/>
          </p:cNvSpPr>
          <p:nvPr>
            <p:ph type="title"/>
          </p:nvPr>
        </p:nvSpPr>
        <p:spPr/>
        <p:txBody>
          <a:bodyPr/>
          <a:lstStyle/>
          <a:p>
            <a:r>
              <a:rPr lang="zh-CN" altLang="en-US" dirty="0" smtClean="0"/>
              <a:t>创建视图</a:t>
            </a:r>
            <a:endParaRPr lang="zh-CN" altLang="en-US" dirty="0"/>
          </a:p>
        </p:txBody>
      </p:sp>
      <p:graphicFrame>
        <p:nvGraphicFramePr>
          <p:cNvPr id="4" name="表格 3"/>
          <p:cNvGraphicFramePr>
            <a:graphicFrameLocks noGrp="1"/>
          </p:cNvGraphicFramePr>
          <p:nvPr/>
        </p:nvGraphicFramePr>
        <p:xfrm>
          <a:off x="785786" y="2571744"/>
          <a:ext cx="5342890" cy="812800"/>
        </p:xfrm>
        <a:graphic>
          <a:graphicData uri="http://schemas.openxmlformats.org/drawingml/2006/table">
            <a:tbl>
              <a:tblPr/>
              <a:tblGrid>
                <a:gridCol w="5342890"/>
              </a:tblGrid>
              <a:tr h="0">
                <a:tc>
                  <a:txBody>
                    <a:bodyPr/>
                    <a:lstStyle/>
                    <a:p>
                      <a:pPr indent="269875" algn="just">
                        <a:lnSpc>
                          <a:spcPts val="1560"/>
                        </a:lnSpc>
                        <a:spcAft>
                          <a:spcPts val="0"/>
                        </a:spcAft>
                      </a:pPr>
                      <a:r>
                        <a:rPr lang="en-US" sz="1050" kern="100" dirty="0">
                          <a:latin typeface="Times New Roman"/>
                          <a:ea typeface="宋体"/>
                        </a:rPr>
                        <a:t>CREATE VIEW  </a:t>
                      </a:r>
                      <a:r>
                        <a:rPr lang="zh-CN" sz="1050" kern="100" dirty="0">
                          <a:latin typeface="Times New Roman"/>
                          <a:ea typeface="宋体"/>
                        </a:rPr>
                        <a:t>视图名 </a:t>
                      </a:r>
                    </a:p>
                    <a:p>
                      <a:pPr indent="269875" algn="just">
                        <a:lnSpc>
                          <a:spcPts val="1560"/>
                        </a:lnSpc>
                        <a:spcAft>
                          <a:spcPts val="0"/>
                        </a:spcAft>
                      </a:pPr>
                      <a:r>
                        <a:rPr lang="en-US" sz="1050" kern="100" dirty="0">
                          <a:latin typeface="Times New Roman"/>
                          <a:ea typeface="宋体"/>
                        </a:rPr>
                        <a:t>WITH  ENCRYPTION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AS  SELECT</a:t>
                      </a:r>
                      <a:r>
                        <a:rPr lang="zh-CN" sz="1050" kern="100" dirty="0">
                          <a:latin typeface="Times New Roman"/>
                          <a:ea typeface="宋体"/>
                        </a:rPr>
                        <a:t>语句</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WITH  CHECK  OPTION</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内容占位符 1"/>
          <p:cNvSpPr txBox="1">
            <a:spLocks/>
          </p:cNvSpPr>
          <p:nvPr/>
        </p:nvSpPr>
        <p:spPr>
          <a:xfrm>
            <a:off x="357158" y="3714752"/>
            <a:ext cx="8572559" cy="1928826"/>
          </a:xfrm>
          <a:prstGeom prst="rect">
            <a:avLst/>
          </a:prstGeom>
        </p:spPr>
        <p:txBody>
          <a:bodyPr vert="horz" lIns="91440" tIns="45720" rIns="91440" bIns="45720" rtlCol="0">
            <a:normAutofit fontScale="85000" lnSpcReduction="20000"/>
          </a:bodyPr>
          <a:lstStyle/>
          <a:p>
            <a:pPr marL="274320" indent="-274320">
              <a:spcBef>
                <a:spcPct val="20000"/>
              </a:spcBef>
              <a:buClr>
                <a:schemeClr val="accent1"/>
              </a:buClr>
              <a:buSzPct val="100000"/>
              <a:buFont typeface="Symbol" pitchFamily="18" charset="2"/>
              <a:buChar char=""/>
            </a:pPr>
            <a:r>
              <a:rPr lang="zh-CN" altLang="en-US" sz="2400" dirty="0" smtClean="0">
                <a:solidFill>
                  <a:schemeClr val="tx2"/>
                </a:solidFill>
              </a:rPr>
              <a:t>参数说明如下：</a:t>
            </a:r>
          </a:p>
          <a:p>
            <a:pPr marL="274320" lvl="0" indent="-274320">
              <a:spcBef>
                <a:spcPct val="20000"/>
              </a:spcBef>
              <a:buClr>
                <a:schemeClr val="accent1"/>
              </a:buClr>
              <a:buSzPct val="100000"/>
              <a:buFont typeface="Symbol" pitchFamily="18" charset="2"/>
              <a:buChar char=""/>
            </a:pPr>
            <a:r>
              <a:rPr lang="zh-CN" altLang="en-US" sz="2400" dirty="0" smtClean="0">
                <a:solidFill>
                  <a:schemeClr val="tx2"/>
                </a:solidFill>
              </a:rPr>
              <a:t>视图名：指定视图的名称，命名建议用</a:t>
            </a:r>
            <a:r>
              <a:rPr lang="en-US" altLang="en-US" sz="2400" dirty="0" err="1" smtClean="0">
                <a:solidFill>
                  <a:schemeClr val="tx2"/>
                </a:solidFill>
              </a:rPr>
              <a:t>vw</a:t>
            </a:r>
            <a:r>
              <a:rPr lang="zh-CN" altLang="en-US" sz="2400" dirty="0" smtClean="0">
                <a:solidFill>
                  <a:schemeClr val="tx2"/>
                </a:solidFill>
              </a:rPr>
              <a:t>开始。</a:t>
            </a:r>
          </a:p>
          <a:p>
            <a:pPr marL="274320" lvl="0" indent="-274320">
              <a:spcBef>
                <a:spcPct val="20000"/>
              </a:spcBef>
              <a:buClr>
                <a:schemeClr val="accent1"/>
              </a:buClr>
              <a:buSzPct val="100000"/>
              <a:buFont typeface="Symbol" pitchFamily="18" charset="2"/>
              <a:buChar char=""/>
            </a:pPr>
            <a:r>
              <a:rPr lang="en-US" altLang="en-US" sz="2400" dirty="0" smtClean="0">
                <a:solidFill>
                  <a:schemeClr val="tx2"/>
                </a:solidFill>
              </a:rPr>
              <a:t>WITH ENCYPTION</a:t>
            </a:r>
            <a:r>
              <a:rPr lang="zh-CN" altLang="en-US" sz="2400" dirty="0" smtClean="0">
                <a:solidFill>
                  <a:schemeClr val="tx2"/>
                </a:solidFill>
              </a:rPr>
              <a:t>：指定视图的创建文本被加密。</a:t>
            </a:r>
          </a:p>
          <a:p>
            <a:pPr marL="274320" lvl="0" indent="-274320">
              <a:spcBef>
                <a:spcPct val="20000"/>
              </a:spcBef>
              <a:buClr>
                <a:schemeClr val="accent1"/>
              </a:buClr>
              <a:buSzPct val="100000"/>
              <a:buFont typeface="Symbol" pitchFamily="18" charset="2"/>
              <a:buChar char=""/>
            </a:pPr>
            <a:r>
              <a:rPr lang="en-US" altLang="en-US" sz="2400" dirty="0" smtClean="0">
                <a:solidFill>
                  <a:schemeClr val="tx2"/>
                </a:solidFill>
              </a:rPr>
              <a:t>SELECT </a:t>
            </a:r>
            <a:r>
              <a:rPr lang="zh-CN" altLang="en-US" sz="2400" dirty="0" smtClean="0">
                <a:solidFill>
                  <a:schemeClr val="tx2"/>
                </a:solidFill>
              </a:rPr>
              <a:t>语句：指定定义视图的</a:t>
            </a:r>
            <a:r>
              <a:rPr lang="en-US" altLang="en-US" sz="2400" dirty="0" smtClean="0">
                <a:solidFill>
                  <a:schemeClr val="tx2"/>
                </a:solidFill>
              </a:rPr>
              <a:t>SELECT</a:t>
            </a:r>
            <a:r>
              <a:rPr lang="zh-CN" altLang="en-US" sz="2400" dirty="0" smtClean="0">
                <a:solidFill>
                  <a:schemeClr val="tx2"/>
                </a:solidFill>
              </a:rPr>
              <a:t>语句，要求不能使用</a:t>
            </a:r>
            <a:r>
              <a:rPr lang="en-US" altLang="en-US" sz="2400" dirty="0" smtClean="0">
                <a:solidFill>
                  <a:schemeClr val="tx2"/>
                </a:solidFill>
              </a:rPr>
              <a:t>ORDER BY</a:t>
            </a:r>
            <a:r>
              <a:rPr lang="zh-CN" altLang="en-US" sz="2400" dirty="0" smtClean="0">
                <a:solidFill>
                  <a:schemeClr val="tx2"/>
                </a:solidFill>
              </a:rPr>
              <a:t>子句。</a:t>
            </a:r>
          </a:p>
          <a:p>
            <a:pPr marL="274320" lvl="0" indent="-274320">
              <a:spcBef>
                <a:spcPct val="20000"/>
              </a:spcBef>
              <a:buClr>
                <a:schemeClr val="accent1"/>
              </a:buClr>
              <a:buSzPct val="100000"/>
              <a:buFont typeface="Symbol" pitchFamily="18" charset="2"/>
              <a:buChar char=""/>
            </a:pPr>
            <a:r>
              <a:rPr lang="en-US" altLang="en-US" sz="2400" dirty="0" smtClean="0">
                <a:solidFill>
                  <a:schemeClr val="tx2"/>
                </a:solidFill>
              </a:rPr>
              <a:t>WITH CHECK OPTION</a:t>
            </a:r>
            <a:r>
              <a:rPr lang="zh-CN" altLang="en-US" sz="2400" dirty="0" smtClean="0">
                <a:solidFill>
                  <a:schemeClr val="tx2"/>
                </a:solidFill>
              </a:rPr>
              <a:t>：指定在视图上修改数据的时候要满足</a:t>
            </a:r>
            <a:r>
              <a:rPr lang="en-US" altLang="en-US" sz="2400" dirty="0" smtClean="0">
                <a:solidFill>
                  <a:schemeClr val="tx2"/>
                </a:solidFill>
              </a:rPr>
              <a:t>SELECT</a:t>
            </a:r>
            <a:r>
              <a:rPr lang="zh-CN" altLang="en-US" sz="2400" dirty="0" smtClean="0">
                <a:solidFill>
                  <a:schemeClr val="tx2"/>
                </a:solidFill>
              </a:rPr>
              <a:t>语句指定的限制条件，可以保证对视图中数据的修改仍然符合视图的定义。</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2643182"/>
          <a:ext cx="3000396" cy="994791"/>
        </p:xfrm>
        <a:graphic>
          <a:graphicData uri="http://schemas.openxmlformats.org/drawingml/2006/table">
            <a:tbl>
              <a:tblPr/>
              <a:tblGrid>
                <a:gridCol w="3000396"/>
              </a:tblGrid>
              <a:tr h="658810">
                <a:tc>
                  <a:txBody>
                    <a:bodyPr/>
                    <a:lstStyle/>
                    <a:p>
                      <a:pPr indent="269875" algn="just">
                        <a:lnSpc>
                          <a:spcPts val="1560"/>
                        </a:lnSpc>
                        <a:spcAft>
                          <a:spcPts val="0"/>
                        </a:spcAft>
                      </a:pPr>
                      <a:r>
                        <a:rPr lang="en-US" sz="1050" kern="100" dirty="0">
                          <a:latin typeface="Times New Roman"/>
                          <a:ea typeface="宋体"/>
                          <a:cs typeface="Times New Roman"/>
                        </a:rPr>
                        <a:t>CREATE VIEW </a:t>
                      </a:r>
                      <a:r>
                        <a:rPr lang="en-US" sz="1050" kern="100" dirty="0" err="1">
                          <a:latin typeface="Times New Roman"/>
                          <a:ea typeface="宋体"/>
                          <a:cs typeface="Times New Roman"/>
                        </a:rPr>
                        <a:t>vwstu</a:t>
                      </a:r>
                      <a:endParaRPr lang="zh-CN" sz="1050" kern="100" dirty="0">
                        <a:latin typeface="Times New Roman"/>
                        <a:ea typeface="宋体"/>
                        <a:cs typeface="Times New Roman"/>
                      </a:endParaRPr>
                    </a:p>
                    <a:p>
                      <a:pPr indent="269875" algn="just">
                        <a:lnSpc>
                          <a:spcPts val="1560"/>
                        </a:lnSpc>
                        <a:spcAft>
                          <a:spcPts val="0"/>
                        </a:spcAft>
                      </a:pPr>
                      <a:r>
                        <a:rPr lang="en-US" sz="1050" kern="100" dirty="0">
                          <a:latin typeface="Times New Roman"/>
                          <a:ea typeface="宋体"/>
                          <a:cs typeface="Times New Roman"/>
                        </a:rPr>
                        <a:t>AS</a:t>
                      </a:r>
                      <a:endParaRPr lang="zh-CN" sz="1050" kern="100" dirty="0">
                        <a:latin typeface="Times New Roman"/>
                        <a:ea typeface="宋体"/>
                        <a:cs typeface="Times New Roman"/>
                      </a:endParaRPr>
                    </a:p>
                    <a:p>
                      <a:pPr indent="269875" algn="just">
                        <a:lnSpc>
                          <a:spcPts val="1560"/>
                        </a:lnSpc>
                        <a:spcAft>
                          <a:spcPts val="0"/>
                        </a:spcAft>
                      </a:pPr>
                      <a:r>
                        <a:rPr lang="en-US" sz="1050" kern="100" dirty="0">
                          <a:latin typeface="Times New Roman"/>
                          <a:ea typeface="宋体"/>
                          <a:cs typeface="Times New Roman"/>
                        </a:rPr>
                        <a:t>SELECT </a:t>
                      </a:r>
                      <a:r>
                        <a:rPr lang="zh-CN" sz="1050" kern="100" dirty="0">
                          <a:latin typeface="Times New Roman"/>
                          <a:ea typeface="宋体"/>
                          <a:cs typeface="Times New Roman"/>
                        </a:rPr>
                        <a:t>学号</a:t>
                      </a:r>
                      <a:r>
                        <a:rPr lang="en-US" sz="1050" kern="100" dirty="0">
                          <a:latin typeface="Times New Roman"/>
                          <a:ea typeface="宋体"/>
                          <a:cs typeface="Times New Roman"/>
                        </a:rPr>
                        <a:t>,</a:t>
                      </a:r>
                      <a:r>
                        <a:rPr lang="zh-CN" sz="1050" kern="100" dirty="0">
                          <a:latin typeface="Times New Roman"/>
                          <a:ea typeface="宋体"/>
                          <a:cs typeface="Times New Roman"/>
                        </a:rPr>
                        <a:t>姓名</a:t>
                      </a:r>
                      <a:r>
                        <a:rPr lang="en-US" sz="1050" kern="100" dirty="0">
                          <a:latin typeface="Times New Roman"/>
                          <a:ea typeface="宋体"/>
                          <a:cs typeface="Times New Roman"/>
                        </a:rPr>
                        <a:t>,</a:t>
                      </a:r>
                      <a:r>
                        <a:rPr lang="zh-CN" sz="1050" kern="100" dirty="0">
                          <a:latin typeface="Times New Roman"/>
                          <a:ea typeface="宋体"/>
                          <a:cs typeface="Times New Roman"/>
                        </a:rPr>
                        <a:t>性别</a:t>
                      </a:r>
                      <a:r>
                        <a:rPr lang="en-US" sz="1050" kern="100" dirty="0">
                          <a:latin typeface="Times New Roman"/>
                          <a:ea typeface="宋体"/>
                          <a:cs typeface="Times New Roman"/>
                        </a:rPr>
                        <a:t>,</a:t>
                      </a:r>
                      <a:r>
                        <a:rPr lang="zh-CN" sz="1050" kern="100" dirty="0">
                          <a:latin typeface="Times New Roman"/>
                          <a:ea typeface="宋体"/>
                          <a:cs typeface="Times New Roman"/>
                        </a:rPr>
                        <a:t>出生日期</a:t>
                      </a:r>
                    </a:p>
                    <a:p>
                      <a:pPr indent="269875" algn="just">
                        <a:lnSpc>
                          <a:spcPts val="1560"/>
                        </a:lnSpc>
                        <a:spcAft>
                          <a:spcPts val="0"/>
                        </a:spcAft>
                      </a:pPr>
                      <a:r>
                        <a:rPr lang="en-US" sz="1050" kern="100" dirty="0">
                          <a:latin typeface="Times New Roman"/>
                          <a:ea typeface="宋体"/>
                          <a:cs typeface="Times New Roman"/>
                        </a:rPr>
                        <a:t>FROM </a:t>
                      </a:r>
                      <a:r>
                        <a:rPr lang="zh-CN" sz="1050" kern="100" dirty="0">
                          <a:latin typeface="Times New Roman"/>
                          <a:ea typeface="宋体"/>
                          <a:cs typeface="Times New Roman"/>
                        </a:rPr>
                        <a:t>学生</a:t>
                      </a:r>
                    </a:p>
                    <a:p>
                      <a:pPr indent="269875" algn="just">
                        <a:lnSpc>
                          <a:spcPts val="1560"/>
                        </a:lnSpc>
                        <a:spcAft>
                          <a:spcPts val="0"/>
                        </a:spcAft>
                      </a:pPr>
                      <a:r>
                        <a:rPr lang="en-US" sz="1050" kern="100" dirty="0">
                          <a:latin typeface="Times New Roman"/>
                          <a:ea typeface="宋体"/>
                          <a:cs typeface="Times New Roman"/>
                        </a:rPr>
                        <a:t>WHERE </a:t>
                      </a:r>
                      <a:r>
                        <a:rPr lang="zh-CN" sz="1050" kern="100" dirty="0">
                          <a:latin typeface="Times New Roman"/>
                          <a:ea typeface="宋体"/>
                          <a:cs typeface="Times New Roman"/>
                        </a:rPr>
                        <a:t>性别</a:t>
                      </a:r>
                      <a:r>
                        <a:rPr lang="en-US" sz="1050" kern="100" dirty="0">
                          <a:latin typeface="Times New Roman"/>
                          <a:ea typeface="宋体"/>
                          <a:cs typeface="Times New Roman"/>
                        </a:rPr>
                        <a:t>='</a:t>
                      </a:r>
                      <a:r>
                        <a:rPr lang="zh-CN" sz="1050" kern="100" dirty="0">
                          <a:latin typeface="Times New Roman"/>
                          <a:ea typeface="宋体"/>
                          <a:cs typeface="Times New Roman"/>
                        </a:rPr>
                        <a:t>女</a:t>
                      </a:r>
                      <a:r>
                        <a:rPr lang="en-US" sz="1050" kern="100" dirty="0">
                          <a:latin typeface="Times New Roman"/>
                          <a:ea typeface="宋体"/>
                          <a:cs typeface="Times New Roman"/>
                        </a:rPr>
                        <a:t>'</a:t>
                      </a:r>
                      <a:endParaRPr lang="zh-CN" sz="105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6" name="Rectangle 2"/>
          <p:cNvSpPr>
            <a:spLocks noChangeArrowheads="1"/>
          </p:cNvSpPr>
          <p:nvPr/>
        </p:nvSpPr>
        <p:spPr bwMode="auto">
          <a:xfrm>
            <a:off x="285720" y="1214422"/>
            <a:ext cx="8501122"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7-8】</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创建一个名为</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的视图，视图中包含女生的学号、姓名、性别、出生日期。</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1025" name="Picture 1" descr="图7-10"/>
          <p:cNvPicPr>
            <a:picLocks noChangeAspect="1" noChangeArrowheads="1"/>
          </p:cNvPicPr>
          <p:nvPr/>
        </p:nvPicPr>
        <p:blipFill>
          <a:blip r:embed="rId2"/>
          <a:srcRect/>
          <a:stretch>
            <a:fillRect/>
          </a:stretch>
        </p:blipFill>
        <p:spPr bwMode="auto">
          <a:xfrm>
            <a:off x="4500562" y="2428868"/>
            <a:ext cx="3590925" cy="2162175"/>
          </a:xfrm>
          <a:prstGeom prst="rect">
            <a:avLst/>
          </a:prstGeom>
          <a:noFill/>
        </p:spPr>
      </p:pic>
      <p:sp>
        <p:nvSpPr>
          <p:cNvPr id="1027" name="Rectangle 3"/>
          <p:cNvSpPr>
            <a:spLocks noChangeArrowheads="1"/>
          </p:cNvSpPr>
          <p:nvPr/>
        </p:nvSpPr>
        <p:spPr bwMode="auto">
          <a:xfrm>
            <a:off x="214282" y="5143512"/>
            <a:ext cx="850112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③在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按钮，运行结果和生成视图的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语句的查询结果相同。</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7.1.1 </a:t>
            </a:r>
            <a:r>
              <a:rPr lang="zh-CN" altLang="zh-CN" b="1" dirty="0"/>
              <a:t>情景描述</a:t>
            </a:r>
          </a:p>
          <a:p>
            <a:r>
              <a:rPr lang="en-US" altLang="zh-CN" b="1" dirty="0" smtClean="0"/>
              <a:t>7.1.2</a:t>
            </a:r>
            <a:r>
              <a:rPr lang="zh-CN" altLang="zh-CN" b="1" dirty="0"/>
              <a:t>问题分析</a:t>
            </a:r>
          </a:p>
          <a:p>
            <a:r>
              <a:rPr lang="en-US" altLang="zh-CN" b="1" dirty="0" smtClean="0"/>
              <a:t>7.1.3 </a:t>
            </a:r>
            <a:r>
              <a:rPr lang="zh-CN" altLang="zh-CN" b="1" dirty="0"/>
              <a:t>解决方案</a:t>
            </a:r>
          </a:p>
          <a:p>
            <a:r>
              <a:rPr lang="en-US" altLang="zh-CN" b="1" dirty="0" smtClean="0"/>
              <a:t>7.1.4 </a:t>
            </a:r>
            <a:r>
              <a:rPr lang="zh-CN" altLang="zh-CN" b="1" dirty="0"/>
              <a:t>知识总结</a:t>
            </a:r>
          </a:p>
          <a:p>
            <a:r>
              <a:rPr lang="en-US" altLang="zh-CN" b="1" dirty="0" smtClean="0"/>
              <a:t>7.1.5 </a:t>
            </a:r>
            <a:r>
              <a:rPr lang="zh-CN" altLang="zh-CN" b="1" dirty="0"/>
              <a:t>应用实践</a:t>
            </a:r>
          </a:p>
          <a:p>
            <a:endParaRPr lang="zh-CN" altLang="en-US" dirty="0"/>
          </a:p>
        </p:txBody>
      </p:sp>
      <p:sp>
        <p:nvSpPr>
          <p:cNvPr id="2" name="标题 1"/>
          <p:cNvSpPr>
            <a:spLocks noGrp="1"/>
          </p:cNvSpPr>
          <p:nvPr>
            <p:ph type="title"/>
          </p:nvPr>
        </p:nvSpPr>
        <p:spPr/>
        <p:txBody>
          <a:bodyPr>
            <a:normAutofit/>
          </a:bodyPr>
          <a:lstStyle/>
          <a:p>
            <a:r>
              <a:rPr lang="zh-CN" altLang="en-US" b="1" dirty="0" smtClean="0"/>
              <a:t>任务</a:t>
            </a:r>
            <a:r>
              <a:rPr lang="en-US" altLang="zh-CN" b="1" dirty="0" smtClean="0"/>
              <a:t>7.1 </a:t>
            </a:r>
            <a:r>
              <a:rPr lang="zh-CN" altLang="en-US" b="1" dirty="0" smtClean="0"/>
              <a:t>创建和管理索引</a:t>
            </a:r>
            <a:endParaRPr lang="en-US" altLang="zh-CN" b="1"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42910" y="2500306"/>
          <a:ext cx="3929090" cy="1219200"/>
        </p:xfrm>
        <a:graphic>
          <a:graphicData uri="http://schemas.openxmlformats.org/drawingml/2006/table">
            <a:tbl>
              <a:tblPr/>
              <a:tblGrid>
                <a:gridCol w="3929090"/>
              </a:tblGrid>
              <a:tr h="381000">
                <a:tc>
                  <a:txBody>
                    <a:bodyPr/>
                    <a:lstStyle/>
                    <a:p>
                      <a:pPr indent="269875" algn="just">
                        <a:lnSpc>
                          <a:spcPts val="1560"/>
                        </a:lnSpc>
                        <a:spcAft>
                          <a:spcPts val="0"/>
                        </a:spcAft>
                      </a:pPr>
                      <a:r>
                        <a:rPr lang="en-US" sz="1050" kern="100" dirty="0">
                          <a:latin typeface="Times New Roman"/>
                          <a:ea typeface="宋体"/>
                        </a:rPr>
                        <a:t>CREATE VIEW </a:t>
                      </a:r>
                      <a:r>
                        <a:rPr lang="en-US" sz="1050" kern="100" dirty="0" err="1">
                          <a:latin typeface="Times New Roman"/>
                          <a:ea typeface="宋体"/>
                        </a:rPr>
                        <a:t>vwscore</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WITH ENCRYPTION</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AS</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SELECT  </a:t>
                      </a:r>
                      <a:r>
                        <a:rPr lang="en-US" sz="1050" kern="100" dirty="0" err="1">
                          <a:latin typeface="Times New Roman"/>
                          <a:ea typeface="宋体"/>
                        </a:rPr>
                        <a:t>xs</a:t>
                      </a:r>
                      <a:r>
                        <a:rPr lang="en-US" sz="1050" kern="100" dirty="0">
                          <a:latin typeface="Times New Roman"/>
                          <a:ea typeface="宋体"/>
                        </a:rPr>
                        <a:t>.</a:t>
                      </a:r>
                      <a:r>
                        <a:rPr lang="zh-CN" sz="1050" kern="100" dirty="0">
                          <a:latin typeface="Times New Roman"/>
                          <a:ea typeface="宋体"/>
                        </a:rPr>
                        <a:t>学号</a:t>
                      </a:r>
                      <a:r>
                        <a:rPr lang="en-US" sz="1050" kern="100" dirty="0">
                          <a:latin typeface="Times New Roman"/>
                          <a:ea typeface="宋体"/>
                        </a:rPr>
                        <a:t>,</a:t>
                      </a:r>
                      <a:r>
                        <a:rPr lang="zh-CN" sz="1050" kern="100" dirty="0">
                          <a:latin typeface="Times New Roman"/>
                          <a:ea typeface="宋体"/>
                        </a:rPr>
                        <a:t>姓名</a:t>
                      </a:r>
                      <a:r>
                        <a:rPr lang="en-US" sz="1050" kern="100" dirty="0">
                          <a:latin typeface="Times New Roman"/>
                          <a:ea typeface="宋体"/>
                        </a:rPr>
                        <a:t>,kc.</a:t>
                      </a:r>
                      <a:r>
                        <a:rPr lang="zh-CN" sz="1050" kern="100" dirty="0">
                          <a:latin typeface="Times New Roman"/>
                          <a:ea typeface="宋体"/>
                        </a:rPr>
                        <a:t>课程编号</a:t>
                      </a:r>
                      <a:r>
                        <a:rPr lang="en-US" sz="1050" kern="100" dirty="0">
                          <a:latin typeface="Times New Roman"/>
                          <a:ea typeface="宋体"/>
                        </a:rPr>
                        <a:t>,</a:t>
                      </a:r>
                      <a:r>
                        <a:rPr lang="zh-CN" sz="1050" kern="100" dirty="0">
                          <a:latin typeface="Times New Roman"/>
                          <a:ea typeface="宋体"/>
                        </a:rPr>
                        <a:t>课程名称</a:t>
                      </a:r>
                      <a:r>
                        <a:rPr lang="en-US" sz="1050" kern="100" dirty="0">
                          <a:latin typeface="Times New Roman"/>
                          <a:ea typeface="宋体"/>
                        </a:rPr>
                        <a:t>,</a:t>
                      </a:r>
                      <a:r>
                        <a:rPr lang="zh-CN" sz="1050" kern="100" dirty="0">
                          <a:latin typeface="Times New Roman"/>
                          <a:ea typeface="宋体"/>
                        </a:rPr>
                        <a:t>成绩</a:t>
                      </a:r>
                    </a:p>
                    <a:p>
                      <a:pPr indent="269875" algn="just">
                        <a:lnSpc>
                          <a:spcPts val="1560"/>
                        </a:lnSpc>
                        <a:spcAft>
                          <a:spcPts val="0"/>
                        </a:spcAft>
                      </a:pPr>
                      <a:r>
                        <a:rPr lang="en-US" sz="1050" kern="100" dirty="0">
                          <a:latin typeface="Times New Roman"/>
                          <a:ea typeface="宋体"/>
                        </a:rPr>
                        <a:t>FROM    </a:t>
                      </a:r>
                      <a:r>
                        <a:rPr lang="zh-CN" sz="1050" kern="100" dirty="0">
                          <a:latin typeface="Times New Roman"/>
                          <a:ea typeface="宋体"/>
                        </a:rPr>
                        <a:t>选课</a:t>
                      </a:r>
                      <a:r>
                        <a:rPr lang="en-US" sz="1050" kern="100" dirty="0">
                          <a:latin typeface="Times New Roman"/>
                          <a:ea typeface="宋体"/>
                        </a:rPr>
                        <a:t> AS </a:t>
                      </a:r>
                      <a:r>
                        <a:rPr lang="en-US" sz="1050" kern="100" dirty="0" err="1">
                          <a:latin typeface="Times New Roman"/>
                          <a:ea typeface="宋体"/>
                        </a:rPr>
                        <a:t>xk</a:t>
                      </a:r>
                      <a:r>
                        <a:rPr lang="en-US" sz="1050" kern="100" dirty="0">
                          <a:latin typeface="Times New Roman"/>
                          <a:ea typeface="宋体"/>
                        </a:rPr>
                        <a:t> , </a:t>
                      </a:r>
                      <a:r>
                        <a:rPr lang="zh-CN" sz="1050" kern="100" dirty="0">
                          <a:latin typeface="Times New Roman"/>
                          <a:ea typeface="宋体"/>
                        </a:rPr>
                        <a:t>学生</a:t>
                      </a:r>
                      <a:r>
                        <a:rPr lang="en-US" sz="1050" kern="100" dirty="0">
                          <a:latin typeface="Times New Roman"/>
                          <a:ea typeface="宋体"/>
                        </a:rPr>
                        <a:t> AS </a:t>
                      </a:r>
                      <a:r>
                        <a:rPr lang="en-US" sz="1050" kern="100" dirty="0" err="1">
                          <a:latin typeface="Times New Roman"/>
                          <a:ea typeface="宋体"/>
                        </a:rPr>
                        <a:t>xs</a:t>
                      </a:r>
                      <a:r>
                        <a:rPr lang="en-US" sz="1050" kern="100" dirty="0">
                          <a:latin typeface="Times New Roman"/>
                          <a:ea typeface="宋体"/>
                        </a:rPr>
                        <a:t> ,</a:t>
                      </a:r>
                      <a:r>
                        <a:rPr lang="zh-CN" sz="1050" kern="100" dirty="0">
                          <a:latin typeface="Times New Roman"/>
                          <a:ea typeface="宋体"/>
                        </a:rPr>
                        <a:t>课程</a:t>
                      </a:r>
                      <a:r>
                        <a:rPr lang="en-US" sz="1050" kern="100" dirty="0">
                          <a:latin typeface="Times New Roman"/>
                          <a:ea typeface="宋体"/>
                        </a:rPr>
                        <a:t> AS </a:t>
                      </a:r>
                      <a:r>
                        <a:rPr lang="en-US" sz="1050" kern="100" dirty="0" err="1">
                          <a:latin typeface="Times New Roman"/>
                          <a:ea typeface="宋体"/>
                        </a:rPr>
                        <a:t>kc</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WHERE   </a:t>
                      </a:r>
                      <a:r>
                        <a:rPr lang="en-US" sz="1050" kern="100" dirty="0" err="1">
                          <a:latin typeface="Times New Roman"/>
                          <a:ea typeface="宋体"/>
                        </a:rPr>
                        <a:t>xk</a:t>
                      </a:r>
                      <a:r>
                        <a:rPr lang="en-US" sz="1050" kern="100" dirty="0">
                          <a:latin typeface="Times New Roman"/>
                          <a:ea typeface="宋体"/>
                        </a:rPr>
                        <a:t>.</a:t>
                      </a:r>
                      <a:r>
                        <a:rPr lang="zh-CN" sz="1050" kern="100" dirty="0">
                          <a:latin typeface="Times New Roman"/>
                          <a:ea typeface="宋体"/>
                        </a:rPr>
                        <a:t>学号</a:t>
                      </a:r>
                      <a:r>
                        <a:rPr lang="en-US" sz="1050" kern="100" dirty="0">
                          <a:latin typeface="Times New Roman"/>
                          <a:ea typeface="宋体"/>
                        </a:rPr>
                        <a:t>=</a:t>
                      </a:r>
                      <a:r>
                        <a:rPr lang="en-US" sz="1050" kern="100" dirty="0" err="1">
                          <a:latin typeface="Times New Roman"/>
                          <a:ea typeface="宋体"/>
                        </a:rPr>
                        <a:t>xs</a:t>
                      </a:r>
                      <a:r>
                        <a:rPr lang="en-US" sz="1050" kern="100" dirty="0">
                          <a:latin typeface="Times New Roman"/>
                          <a:ea typeface="宋体"/>
                        </a:rPr>
                        <a:t>.</a:t>
                      </a:r>
                      <a:r>
                        <a:rPr lang="zh-CN" sz="1050" kern="100" dirty="0">
                          <a:latin typeface="Times New Roman"/>
                          <a:ea typeface="宋体"/>
                        </a:rPr>
                        <a:t>学号</a:t>
                      </a:r>
                      <a:r>
                        <a:rPr lang="en-US" sz="1050" kern="100" dirty="0">
                          <a:latin typeface="Times New Roman"/>
                          <a:ea typeface="宋体"/>
                        </a:rPr>
                        <a:t> AND </a:t>
                      </a:r>
                      <a:r>
                        <a:rPr lang="en-US" sz="1050" kern="100" dirty="0" err="1">
                          <a:latin typeface="Times New Roman"/>
                          <a:ea typeface="宋体"/>
                        </a:rPr>
                        <a:t>xk</a:t>
                      </a:r>
                      <a:r>
                        <a:rPr lang="en-US" sz="1050" kern="100" dirty="0">
                          <a:latin typeface="Times New Roman"/>
                          <a:ea typeface="宋体"/>
                        </a:rPr>
                        <a:t>.</a:t>
                      </a:r>
                      <a:r>
                        <a:rPr lang="zh-CN" sz="1050" kern="100" dirty="0">
                          <a:latin typeface="Times New Roman"/>
                          <a:ea typeface="宋体"/>
                        </a:rPr>
                        <a:t>课程编号</a:t>
                      </a:r>
                      <a:r>
                        <a:rPr lang="en-US" sz="1050" kern="100" dirty="0">
                          <a:latin typeface="Times New Roman"/>
                          <a:ea typeface="宋体"/>
                        </a:rPr>
                        <a:t> =kc.</a:t>
                      </a:r>
                      <a:r>
                        <a:rPr lang="zh-CN" sz="1050" kern="100" dirty="0">
                          <a:latin typeface="Times New Roman"/>
                          <a:ea typeface="宋体"/>
                        </a:rPr>
                        <a:t>课程编号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9394" name="Rectangle 2"/>
          <p:cNvSpPr>
            <a:spLocks noChangeArrowheads="1"/>
          </p:cNvSpPr>
          <p:nvPr/>
        </p:nvSpPr>
        <p:spPr bwMode="auto">
          <a:xfrm>
            <a:off x="285720" y="1142985"/>
            <a:ext cx="857256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7-9】</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创建一个名为</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vwscore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的视图，视图中包含学号、姓名、课程编号、课程名称、成绩，要求视图的文本信息加密。</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59393" name="Picture 1" descr="图7-11"/>
          <p:cNvPicPr>
            <a:picLocks noChangeAspect="1" noChangeArrowheads="1"/>
          </p:cNvPicPr>
          <p:nvPr/>
        </p:nvPicPr>
        <p:blipFill>
          <a:blip r:embed="rId2"/>
          <a:srcRect/>
          <a:stretch>
            <a:fillRect/>
          </a:stretch>
        </p:blipFill>
        <p:spPr bwMode="auto">
          <a:xfrm>
            <a:off x="4929190" y="2285992"/>
            <a:ext cx="3829050" cy="2019300"/>
          </a:xfrm>
          <a:prstGeom prst="rect">
            <a:avLst/>
          </a:prstGeom>
          <a:noFill/>
        </p:spPr>
      </p:pic>
      <p:sp>
        <p:nvSpPr>
          <p:cNvPr id="59395" name="Rectangle 3"/>
          <p:cNvSpPr>
            <a:spLocks noChangeArrowheads="1"/>
          </p:cNvSpPr>
          <p:nvPr/>
        </p:nvSpPr>
        <p:spPr bwMode="auto">
          <a:xfrm>
            <a:off x="142844" y="4786322"/>
            <a:ext cx="8572560"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③在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vwscore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按钮，运行结果和生成视图的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语句的查询结果相同。</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用户使用视图，就不需要了解复杂的表连接过程。</a:t>
            </a:r>
            <a:endParaRPr lang="en-US" altLang="zh-CN" sz="1400" dirty="0" smtClean="0">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如果视图加密，则不能用</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sp_helptext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来查看视图信息。</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2214554"/>
          <a:ext cx="3500462" cy="1219200"/>
        </p:xfrm>
        <a:graphic>
          <a:graphicData uri="http://schemas.openxmlformats.org/drawingml/2006/table">
            <a:tbl>
              <a:tblPr/>
              <a:tblGrid>
                <a:gridCol w="3500462"/>
              </a:tblGrid>
              <a:tr h="381000">
                <a:tc>
                  <a:txBody>
                    <a:bodyPr/>
                    <a:lstStyle/>
                    <a:p>
                      <a:pPr indent="269875" algn="just">
                        <a:lnSpc>
                          <a:spcPts val="1560"/>
                        </a:lnSpc>
                        <a:spcAft>
                          <a:spcPts val="0"/>
                        </a:spcAft>
                      </a:pPr>
                      <a:r>
                        <a:rPr lang="en-US" sz="1050" kern="100" dirty="0">
                          <a:latin typeface="Times New Roman"/>
                          <a:ea typeface="宋体"/>
                        </a:rPr>
                        <a:t>CREATE VIEW </a:t>
                      </a:r>
                      <a:r>
                        <a:rPr lang="en-US" sz="1050" kern="100" dirty="0" err="1">
                          <a:latin typeface="Times New Roman"/>
                          <a:ea typeface="宋体"/>
                        </a:rPr>
                        <a:t>vwcourse</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AS</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SELECT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FROM </a:t>
                      </a:r>
                      <a:r>
                        <a:rPr lang="zh-CN" sz="1050" kern="100" dirty="0">
                          <a:latin typeface="Times New Roman"/>
                          <a:ea typeface="宋体"/>
                        </a:rPr>
                        <a:t>课程</a:t>
                      </a:r>
                    </a:p>
                    <a:p>
                      <a:pPr indent="269875" algn="just">
                        <a:lnSpc>
                          <a:spcPts val="1560"/>
                        </a:lnSpc>
                        <a:spcAft>
                          <a:spcPts val="0"/>
                        </a:spcAft>
                      </a:pPr>
                      <a:r>
                        <a:rPr lang="en-US" sz="1050" kern="100" dirty="0">
                          <a:latin typeface="Times New Roman"/>
                          <a:ea typeface="宋体"/>
                        </a:rPr>
                        <a:t>WHERE </a:t>
                      </a:r>
                      <a:r>
                        <a:rPr lang="zh-CN" sz="1050" kern="100" dirty="0">
                          <a:latin typeface="Times New Roman"/>
                          <a:ea typeface="宋体"/>
                        </a:rPr>
                        <a:t>课程性质</a:t>
                      </a:r>
                      <a:r>
                        <a:rPr lang="en-US" sz="1050" kern="100" dirty="0">
                          <a:latin typeface="Times New Roman"/>
                          <a:ea typeface="宋体"/>
                        </a:rPr>
                        <a:t>='</a:t>
                      </a:r>
                      <a:r>
                        <a:rPr lang="zh-CN" sz="1050" kern="100" dirty="0">
                          <a:latin typeface="Times New Roman"/>
                          <a:ea typeface="宋体"/>
                        </a:rPr>
                        <a:t>专业必修课</a:t>
                      </a:r>
                      <a:r>
                        <a:rPr lang="en-US" sz="1050" kern="100" dirty="0">
                          <a:latin typeface="Times New Roman"/>
                          <a:ea typeface="宋体"/>
                        </a:rPr>
                        <a:t>'</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WITH CHECK OPTION</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0418" name="Rectangle 2"/>
          <p:cNvSpPr>
            <a:spLocks noChangeArrowheads="1"/>
          </p:cNvSpPr>
          <p:nvPr/>
        </p:nvSpPr>
        <p:spPr bwMode="auto">
          <a:xfrm>
            <a:off x="214282" y="928670"/>
            <a:ext cx="8643998"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7-10】</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创建一个名为</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vwcourse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的视图，视图包含专业必修课程的信息，要求使用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WITH CHECK OPTION</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子句。</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0417" name="Picture 1" descr="图7-12"/>
          <p:cNvPicPr>
            <a:picLocks noChangeAspect="1" noChangeArrowheads="1"/>
          </p:cNvPicPr>
          <p:nvPr/>
        </p:nvPicPr>
        <p:blipFill>
          <a:blip r:embed="rId2"/>
          <a:srcRect/>
          <a:stretch>
            <a:fillRect/>
          </a:stretch>
        </p:blipFill>
        <p:spPr bwMode="auto">
          <a:xfrm>
            <a:off x="4572000" y="2071678"/>
            <a:ext cx="3886200" cy="2714625"/>
          </a:xfrm>
          <a:prstGeom prst="rect">
            <a:avLst/>
          </a:prstGeom>
          <a:noFill/>
        </p:spPr>
      </p:pic>
      <p:sp>
        <p:nvSpPr>
          <p:cNvPr id="60419" name="Rectangle 3"/>
          <p:cNvSpPr>
            <a:spLocks noChangeArrowheads="1"/>
          </p:cNvSpPr>
          <p:nvPr/>
        </p:nvSpPr>
        <p:spPr bwMode="auto">
          <a:xfrm>
            <a:off x="357159" y="5072074"/>
            <a:ext cx="8572560"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③在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vwcourse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按钮，运行结果和生成视图的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语句的查询结果相同。</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使用了</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WITH CHECK OPTION</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子句，更新视图的数据的时候，更新后的数据必须满足</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语句中</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WHERE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子句指定的条件。</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2071678"/>
          <a:ext cx="3571900" cy="1219200"/>
        </p:xfrm>
        <a:graphic>
          <a:graphicData uri="http://schemas.openxmlformats.org/drawingml/2006/table">
            <a:tbl>
              <a:tblPr/>
              <a:tblGrid>
                <a:gridCol w="3571900"/>
              </a:tblGrid>
              <a:tr h="381000">
                <a:tc>
                  <a:txBody>
                    <a:bodyPr/>
                    <a:lstStyle/>
                    <a:p>
                      <a:pPr indent="269875" algn="just">
                        <a:lnSpc>
                          <a:spcPts val="1560"/>
                        </a:lnSpc>
                        <a:spcAft>
                          <a:spcPts val="0"/>
                        </a:spcAft>
                      </a:pPr>
                      <a:r>
                        <a:rPr lang="en-US" sz="1050" kern="100" dirty="0">
                          <a:latin typeface="Times New Roman"/>
                          <a:ea typeface="宋体"/>
                        </a:rPr>
                        <a:t>CREATE VIEW </a:t>
                      </a:r>
                      <a:r>
                        <a:rPr lang="en-US" sz="1050" kern="100" dirty="0" err="1">
                          <a:latin typeface="Times New Roman"/>
                          <a:ea typeface="宋体"/>
                        </a:rPr>
                        <a:t>vwcompute</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AS</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SELECT   </a:t>
                      </a:r>
                      <a:r>
                        <a:rPr lang="zh-CN" sz="1050" kern="100" dirty="0">
                          <a:latin typeface="Times New Roman"/>
                          <a:ea typeface="宋体"/>
                        </a:rPr>
                        <a:t>课程编号</a:t>
                      </a:r>
                      <a:r>
                        <a:rPr lang="en-US" sz="1050" kern="100" dirty="0">
                          <a:latin typeface="Times New Roman"/>
                          <a:ea typeface="宋体"/>
                        </a:rPr>
                        <a:t>,MAX(</a:t>
                      </a:r>
                      <a:r>
                        <a:rPr lang="zh-CN" sz="1050" kern="100" dirty="0">
                          <a:latin typeface="Times New Roman"/>
                          <a:ea typeface="宋体"/>
                        </a:rPr>
                        <a:t>成绩</a:t>
                      </a:r>
                      <a:r>
                        <a:rPr lang="en-US" sz="1050" kern="100" dirty="0">
                          <a:latin typeface="Times New Roman"/>
                          <a:ea typeface="宋体"/>
                        </a:rPr>
                        <a:t>) AS '</a:t>
                      </a:r>
                      <a:r>
                        <a:rPr lang="zh-CN" sz="1050" kern="100" dirty="0">
                          <a:latin typeface="Times New Roman"/>
                          <a:ea typeface="宋体"/>
                        </a:rPr>
                        <a:t>最高分</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          MIN(</a:t>
                      </a:r>
                      <a:r>
                        <a:rPr lang="zh-CN" sz="1050" kern="100" dirty="0">
                          <a:latin typeface="Times New Roman"/>
                          <a:ea typeface="宋体"/>
                        </a:rPr>
                        <a:t>成绩</a:t>
                      </a:r>
                      <a:r>
                        <a:rPr lang="en-US" sz="1050" kern="100" dirty="0">
                          <a:latin typeface="Times New Roman"/>
                          <a:ea typeface="宋体"/>
                        </a:rPr>
                        <a:t>) AS '</a:t>
                      </a:r>
                      <a:r>
                        <a:rPr lang="zh-CN" sz="1050" kern="100" dirty="0">
                          <a:latin typeface="Times New Roman"/>
                          <a:ea typeface="宋体"/>
                        </a:rPr>
                        <a:t>最低分</a:t>
                      </a:r>
                      <a:r>
                        <a:rPr lang="en-US" sz="1050" kern="100" dirty="0">
                          <a:latin typeface="Times New Roman"/>
                          <a:ea typeface="宋体"/>
                        </a:rPr>
                        <a:t>' ,AVG(</a:t>
                      </a:r>
                      <a:r>
                        <a:rPr lang="zh-CN" sz="1050" kern="100" dirty="0">
                          <a:latin typeface="Times New Roman"/>
                          <a:ea typeface="宋体"/>
                        </a:rPr>
                        <a:t>成绩</a:t>
                      </a:r>
                      <a:r>
                        <a:rPr lang="en-US" sz="1050" kern="100" dirty="0">
                          <a:latin typeface="Times New Roman"/>
                          <a:ea typeface="宋体"/>
                        </a:rPr>
                        <a:t>) AS '</a:t>
                      </a:r>
                      <a:r>
                        <a:rPr lang="zh-CN" sz="1050" kern="100" dirty="0">
                          <a:latin typeface="Times New Roman"/>
                          <a:ea typeface="宋体"/>
                        </a:rPr>
                        <a:t>平均分</a:t>
                      </a:r>
                      <a:r>
                        <a:rPr lang="en-US" sz="1050" kern="100" dirty="0">
                          <a:latin typeface="Times New Roman"/>
                          <a:ea typeface="宋体"/>
                        </a:rPr>
                        <a:t>'</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FROM     </a:t>
                      </a:r>
                      <a:r>
                        <a:rPr lang="zh-CN" sz="1050" kern="100" dirty="0">
                          <a:latin typeface="Times New Roman"/>
                          <a:ea typeface="宋体"/>
                        </a:rPr>
                        <a:t>选课</a:t>
                      </a:r>
                    </a:p>
                    <a:p>
                      <a:pPr indent="269875" algn="just">
                        <a:lnSpc>
                          <a:spcPts val="1560"/>
                        </a:lnSpc>
                        <a:spcAft>
                          <a:spcPts val="0"/>
                        </a:spcAft>
                      </a:pPr>
                      <a:r>
                        <a:rPr lang="en-US" sz="1050" kern="100" dirty="0">
                          <a:latin typeface="Times New Roman"/>
                          <a:ea typeface="宋体"/>
                        </a:rPr>
                        <a:t>GROUP BY </a:t>
                      </a:r>
                      <a:r>
                        <a:rPr lang="zh-CN" sz="1050" kern="100" dirty="0">
                          <a:latin typeface="Times New Roman"/>
                          <a:ea typeface="宋体"/>
                        </a:rPr>
                        <a:t>课程编号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1442" name="Rectangle 2"/>
          <p:cNvSpPr>
            <a:spLocks noChangeArrowheads="1"/>
          </p:cNvSpPr>
          <p:nvPr/>
        </p:nvSpPr>
        <p:spPr bwMode="auto">
          <a:xfrm>
            <a:off x="214282" y="1000108"/>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7-11】</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创建一个名为</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vwcompute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的视图，视图包含每门课程的最高分，最低分，平均分。</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1441" name="Picture 1" descr="图7-13"/>
          <p:cNvPicPr>
            <a:picLocks noChangeAspect="1" noChangeArrowheads="1"/>
          </p:cNvPicPr>
          <p:nvPr/>
        </p:nvPicPr>
        <p:blipFill>
          <a:blip r:embed="rId2"/>
          <a:srcRect/>
          <a:stretch>
            <a:fillRect/>
          </a:stretch>
        </p:blipFill>
        <p:spPr bwMode="auto">
          <a:xfrm>
            <a:off x="4429124" y="1928802"/>
            <a:ext cx="3952875" cy="1990725"/>
          </a:xfrm>
          <a:prstGeom prst="rect">
            <a:avLst/>
          </a:prstGeom>
          <a:noFill/>
        </p:spPr>
      </p:pic>
      <p:sp>
        <p:nvSpPr>
          <p:cNvPr id="61443" name="Rectangle 3"/>
          <p:cNvSpPr>
            <a:spLocks noChangeArrowheads="1"/>
          </p:cNvSpPr>
          <p:nvPr/>
        </p:nvSpPr>
        <p:spPr bwMode="auto">
          <a:xfrm>
            <a:off x="357158" y="4572008"/>
            <a:ext cx="8501122"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③在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vwcompute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按钮，运行结果和生成视图的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语句的结果一样。</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视图中的计算列必须指定列名。</a:t>
            </a:r>
            <a:endPar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计算列是不能通过更新视图数据的方式修改的。</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lvl="1" algn="ctr" rtl="0">
              <a:spcBef>
                <a:spcPct val="0"/>
              </a:spcBef>
            </a:pPr>
            <a:r>
              <a:rPr lang="zh-CN" altLang="en-US" sz="4400" kern="1200" dirty="0" smtClean="0">
                <a:solidFill>
                  <a:srgbClr val="FFFFFF"/>
                </a:solidFill>
                <a:latin typeface="+mj-lt"/>
                <a:ea typeface="+mj-ea"/>
                <a:cs typeface="+mj-cs"/>
              </a:rPr>
              <a:t>查看视图信息</a:t>
            </a:r>
          </a:p>
        </p:txBody>
      </p:sp>
      <p:sp>
        <p:nvSpPr>
          <p:cNvPr id="17409" name="Rectangle 1"/>
          <p:cNvSpPr>
            <a:spLocks noChangeArrowheads="1"/>
          </p:cNvSpPr>
          <p:nvPr/>
        </p:nvSpPr>
        <p:spPr bwMode="auto">
          <a:xfrm>
            <a:off x="214282" y="1571612"/>
            <a:ext cx="8715436" cy="15901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sp_help</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用于显示数据库对象的基本信息，基本语法格式如下：</a:t>
            </a:r>
            <a:endPar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indent="269875" fontAlgn="base">
              <a:spcBef>
                <a:spcPct val="0"/>
              </a:spcBef>
              <a:spcAft>
                <a:spcPct val="0"/>
              </a:spcAft>
            </a:pPr>
            <a:r>
              <a:rPr lang="en-US" sz="1400" kern="100" dirty="0" smtClean="0">
                <a:latin typeface="Times New Roman"/>
                <a:ea typeface="宋体"/>
              </a:rPr>
              <a:t>        </a:t>
            </a:r>
            <a:r>
              <a:rPr lang="en-US" sz="1400" kern="100" dirty="0" err="1" smtClean="0">
                <a:latin typeface="Times New Roman"/>
                <a:ea typeface="宋体"/>
              </a:rPr>
              <a:t>sp_help</a:t>
            </a:r>
            <a:r>
              <a:rPr lang="en-US" sz="1400" kern="100" dirty="0" smtClean="0">
                <a:latin typeface="Times New Roman"/>
                <a:ea typeface="宋体"/>
              </a:rPr>
              <a:t> </a:t>
            </a:r>
            <a:r>
              <a:rPr lang="zh-CN" altLang="en-US" sz="1400" kern="100" dirty="0" smtClean="0">
                <a:latin typeface="Times New Roman"/>
                <a:ea typeface="宋体"/>
              </a:rPr>
              <a:t>对象名</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sp_helptext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用于显示数据库对象的定义信息，基本语法格式如下：</a:t>
            </a:r>
            <a:endPar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indent="269875" eaLnBrk="0" fontAlgn="base" hangingPunct="0">
              <a:spcBef>
                <a:spcPct val="0"/>
              </a:spcBef>
              <a:spcAft>
                <a:spcPct val="0"/>
              </a:spcAft>
            </a:pPr>
            <a:r>
              <a:rPr lang="en-US" sz="1400" kern="100" dirty="0" smtClean="0">
                <a:latin typeface="Times New Roman"/>
                <a:ea typeface="宋体"/>
              </a:rPr>
              <a:t>     </a:t>
            </a:r>
            <a:r>
              <a:rPr lang="en-US" sz="1400" kern="100" dirty="0" err="1" smtClean="0">
                <a:latin typeface="Times New Roman"/>
                <a:ea typeface="宋体"/>
              </a:rPr>
              <a:t>sp_helptext</a:t>
            </a:r>
            <a:r>
              <a:rPr lang="en-US" sz="1400" kern="100" dirty="0" smtClean="0">
                <a:latin typeface="Times New Roman"/>
                <a:ea typeface="宋体"/>
              </a:rPr>
              <a:t> </a:t>
            </a:r>
            <a:r>
              <a:rPr lang="zh-CN" altLang="en-US" sz="1400" kern="100" dirty="0" smtClean="0">
                <a:latin typeface="Times New Roman"/>
                <a:ea typeface="宋体"/>
              </a:rPr>
              <a:t>对象名</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graphicFrame>
        <p:nvGraphicFramePr>
          <p:cNvPr id="8" name="表格 7"/>
          <p:cNvGraphicFramePr>
            <a:graphicFrameLocks noGrp="1"/>
          </p:cNvGraphicFramePr>
          <p:nvPr/>
        </p:nvGraphicFramePr>
        <p:xfrm>
          <a:off x="428596" y="3714752"/>
          <a:ext cx="2428892" cy="285752"/>
        </p:xfrm>
        <a:graphic>
          <a:graphicData uri="http://schemas.openxmlformats.org/drawingml/2006/table">
            <a:tbl>
              <a:tblPr/>
              <a:tblGrid>
                <a:gridCol w="2428892"/>
              </a:tblGrid>
              <a:tr h="285752">
                <a:tc>
                  <a:txBody>
                    <a:bodyPr/>
                    <a:lstStyle/>
                    <a:p>
                      <a:pPr indent="269875" algn="just">
                        <a:lnSpc>
                          <a:spcPts val="1560"/>
                        </a:lnSpc>
                        <a:spcAft>
                          <a:spcPts val="0"/>
                        </a:spcAft>
                      </a:pPr>
                      <a:r>
                        <a:rPr lang="en-US" sz="1050" kern="100" dirty="0" err="1">
                          <a:latin typeface="Times New Roman"/>
                          <a:ea typeface="宋体"/>
                        </a:rPr>
                        <a:t>sp_help</a:t>
                      </a:r>
                      <a:r>
                        <a:rPr lang="en-US" sz="1050" kern="100" dirty="0">
                          <a:latin typeface="Times New Roman"/>
                          <a:ea typeface="宋体"/>
                        </a:rPr>
                        <a:t> </a:t>
                      </a:r>
                      <a:r>
                        <a:rPr lang="en-US" sz="1050" kern="100" dirty="0" err="1">
                          <a:latin typeface="Times New Roman"/>
                          <a:ea typeface="宋体"/>
                        </a:rPr>
                        <a:t>vwscore</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386" name="Rectangle 2"/>
          <p:cNvSpPr>
            <a:spLocks noChangeArrowheads="1"/>
          </p:cNvSpPr>
          <p:nvPr/>
        </p:nvSpPr>
        <p:spPr bwMode="auto">
          <a:xfrm>
            <a:off x="285720" y="2714620"/>
            <a:ext cx="835824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查看视图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vwscore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的名称、所有者、创建时间、以及视图的列名、数据类型、长度等信息。</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16385" name="Picture 1" descr="图7-14"/>
          <p:cNvPicPr>
            <a:picLocks noChangeAspect="1" noChangeArrowheads="1"/>
          </p:cNvPicPr>
          <p:nvPr/>
        </p:nvPicPr>
        <p:blipFill>
          <a:blip r:embed="rId2"/>
          <a:srcRect/>
          <a:stretch>
            <a:fillRect/>
          </a:stretch>
        </p:blipFill>
        <p:spPr bwMode="auto">
          <a:xfrm>
            <a:off x="4929190" y="3286124"/>
            <a:ext cx="3743325" cy="3090882"/>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28596" y="2428868"/>
          <a:ext cx="4893945" cy="381000"/>
        </p:xfrm>
        <a:graphic>
          <a:graphicData uri="http://schemas.openxmlformats.org/drawingml/2006/table">
            <a:tbl>
              <a:tblPr/>
              <a:tblGrid>
                <a:gridCol w="4893945"/>
              </a:tblGrid>
              <a:tr h="381000">
                <a:tc>
                  <a:txBody>
                    <a:bodyPr/>
                    <a:lstStyle/>
                    <a:p>
                      <a:pPr indent="269875" algn="just">
                        <a:lnSpc>
                          <a:spcPts val="1560"/>
                        </a:lnSpc>
                        <a:spcAft>
                          <a:spcPts val="0"/>
                        </a:spcAft>
                      </a:pPr>
                      <a:r>
                        <a:rPr lang="en-US" sz="1050" kern="100" dirty="0">
                          <a:latin typeface="Times New Roman"/>
                          <a:ea typeface="宋体"/>
                        </a:rPr>
                        <a:t> </a:t>
                      </a:r>
                      <a:r>
                        <a:rPr lang="en-US" sz="1050" kern="100" dirty="0" err="1">
                          <a:latin typeface="Times New Roman"/>
                          <a:ea typeface="宋体"/>
                        </a:rPr>
                        <a:t>sp_helptext</a:t>
                      </a:r>
                      <a:r>
                        <a:rPr lang="en-US" sz="1050" kern="100" dirty="0">
                          <a:latin typeface="Times New Roman"/>
                          <a:ea typeface="宋体"/>
                        </a:rPr>
                        <a:t> </a:t>
                      </a:r>
                      <a:r>
                        <a:rPr lang="en-US" sz="1050" kern="100" dirty="0" err="1">
                          <a:latin typeface="Times New Roman"/>
                          <a:ea typeface="宋体"/>
                        </a:rPr>
                        <a:t>vwstu</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2466" name="Rectangle 2"/>
          <p:cNvSpPr>
            <a:spLocks noChangeArrowheads="1"/>
          </p:cNvSpPr>
          <p:nvPr/>
        </p:nvSpPr>
        <p:spPr bwMode="auto">
          <a:xfrm>
            <a:off x="214282" y="1214422"/>
            <a:ext cx="864399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7-13】</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查看视图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的定义信息。</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2465" name="Picture 1" descr="图7-15"/>
          <p:cNvPicPr>
            <a:picLocks noChangeAspect="1" noChangeArrowheads="1"/>
          </p:cNvPicPr>
          <p:nvPr/>
        </p:nvPicPr>
        <p:blipFill>
          <a:blip r:embed="rId2"/>
          <a:srcRect/>
          <a:stretch>
            <a:fillRect/>
          </a:stretch>
        </p:blipFill>
        <p:spPr bwMode="auto">
          <a:xfrm>
            <a:off x="428596" y="3214686"/>
            <a:ext cx="3800475" cy="230505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2214554"/>
          <a:ext cx="4928235" cy="381000"/>
        </p:xfrm>
        <a:graphic>
          <a:graphicData uri="http://schemas.openxmlformats.org/drawingml/2006/table">
            <a:tbl>
              <a:tblPr/>
              <a:tblGrid>
                <a:gridCol w="4928235"/>
              </a:tblGrid>
              <a:tr h="381000">
                <a:tc>
                  <a:txBody>
                    <a:bodyPr/>
                    <a:lstStyle/>
                    <a:p>
                      <a:pPr indent="269875" algn="just">
                        <a:lnSpc>
                          <a:spcPts val="1560"/>
                        </a:lnSpc>
                        <a:spcAft>
                          <a:spcPts val="0"/>
                        </a:spcAft>
                      </a:pPr>
                      <a:r>
                        <a:rPr lang="en-US" sz="1050" kern="100" dirty="0">
                          <a:latin typeface="Times New Roman"/>
                          <a:ea typeface="宋体"/>
                        </a:rPr>
                        <a:t> </a:t>
                      </a:r>
                      <a:r>
                        <a:rPr lang="en-US" sz="1050" kern="100" dirty="0" err="1">
                          <a:latin typeface="Times New Roman"/>
                          <a:ea typeface="宋体"/>
                        </a:rPr>
                        <a:t>sp_helptext</a:t>
                      </a:r>
                      <a:r>
                        <a:rPr lang="en-US" sz="1050" kern="100" dirty="0">
                          <a:latin typeface="Times New Roman"/>
                          <a:ea typeface="宋体"/>
                        </a:rPr>
                        <a:t> </a:t>
                      </a:r>
                      <a:r>
                        <a:rPr lang="en-US" sz="1050" kern="100" dirty="0" err="1">
                          <a:latin typeface="Times New Roman"/>
                          <a:ea typeface="宋体"/>
                        </a:rPr>
                        <a:t>vwscore</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3490" name="Rectangle 2"/>
          <p:cNvSpPr>
            <a:spLocks noChangeArrowheads="1"/>
          </p:cNvSpPr>
          <p:nvPr/>
        </p:nvSpPr>
        <p:spPr bwMode="auto">
          <a:xfrm>
            <a:off x="214282" y="1142984"/>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7-14】</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查看视图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vwscore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的定义信息。</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3489" name="Picture 1" descr="图7-16"/>
          <p:cNvPicPr>
            <a:picLocks noChangeAspect="1" noChangeArrowheads="1"/>
          </p:cNvPicPr>
          <p:nvPr/>
        </p:nvPicPr>
        <p:blipFill>
          <a:blip r:embed="rId2"/>
          <a:srcRect/>
          <a:stretch>
            <a:fillRect/>
          </a:stretch>
        </p:blipFill>
        <p:spPr bwMode="auto">
          <a:xfrm>
            <a:off x="500034" y="2714620"/>
            <a:ext cx="3724275" cy="1809750"/>
          </a:xfrm>
          <a:prstGeom prst="rect">
            <a:avLst/>
          </a:prstGeom>
          <a:noFill/>
        </p:spPr>
      </p:pic>
      <p:sp>
        <p:nvSpPr>
          <p:cNvPr id="63491" name="Rectangle 3"/>
          <p:cNvSpPr>
            <a:spLocks noChangeArrowheads="1"/>
          </p:cNvSpPr>
          <p:nvPr/>
        </p:nvSpPr>
        <p:spPr bwMode="auto">
          <a:xfrm>
            <a:off x="357158" y="4786322"/>
            <a:ext cx="850112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sp_helptext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可以查看视图的定义文本信息。</a:t>
            </a:r>
            <a:endPar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vwscore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视图在定义的时候用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WITH ENCRYPTION</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加密，所以不能查看。</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2000241"/>
            <a:ext cx="8572560" cy="857256"/>
          </a:xfrm>
        </p:spPr>
        <p:txBody>
          <a:bodyPr/>
          <a:lstStyle/>
          <a:p>
            <a:r>
              <a:rPr lang="zh-CN" altLang="en-US" dirty="0" smtClean="0"/>
              <a:t>使用</a:t>
            </a:r>
            <a:r>
              <a:rPr lang="en-US" dirty="0" smtClean="0"/>
              <a:t>ALTER VIEW</a:t>
            </a:r>
            <a:r>
              <a:rPr lang="zh-CN" altLang="en-US" dirty="0" smtClean="0"/>
              <a:t>来修改视图的语法规则和创建视图的语法规则相同，如下所示：</a:t>
            </a:r>
            <a:endParaRPr lang="zh-CN" altLang="en-US" dirty="0"/>
          </a:p>
        </p:txBody>
      </p:sp>
      <p:sp>
        <p:nvSpPr>
          <p:cNvPr id="3" name="标题 2"/>
          <p:cNvSpPr>
            <a:spLocks noGrp="1"/>
          </p:cNvSpPr>
          <p:nvPr>
            <p:ph type="title"/>
          </p:nvPr>
        </p:nvSpPr>
        <p:spPr/>
        <p:txBody>
          <a:bodyPr>
            <a:normAutofit/>
          </a:bodyPr>
          <a:lstStyle/>
          <a:p>
            <a:pPr lvl="1" algn="ctr" rtl="0">
              <a:spcBef>
                <a:spcPct val="0"/>
              </a:spcBef>
            </a:pPr>
            <a:r>
              <a:rPr lang="zh-CN" altLang="en-US" sz="4400" kern="1200" dirty="0" smtClean="0">
                <a:solidFill>
                  <a:srgbClr val="FFFFFF"/>
                </a:solidFill>
                <a:latin typeface="+mj-lt"/>
                <a:ea typeface="+mj-ea"/>
                <a:cs typeface="+mj-cs"/>
              </a:rPr>
              <a:t>修改视图</a:t>
            </a:r>
          </a:p>
        </p:txBody>
      </p:sp>
      <p:graphicFrame>
        <p:nvGraphicFramePr>
          <p:cNvPr id="7" name="表格 6"/>
          <p:cNvGraphicFramePr>
            <a:graphicFrameLocks noGrp="1"/>
          </p:cNvGraphicFramePr>
          <p:nvPr/>
        </p:nvGraphicFramePr>
        <p:xfrm>
          <a:off x="1357290" y="2786058"/>
          <a:ext cx="5072380" cy="812800"/>
        </p:xfrm>
        <a:graphic>
          <a:graphicData uri="http://schemas.openxmlformats.org/drawingml/2006/table">
            <a:tbl>
              <a:tblPr/>
              <a:tblGrid>
                <a:gridCol w="5072380"/>
              </a:tblGrid>
              <a:tr h="0">
                <a:tc>
                  <a:txBody>
                    <a:bodyPr/>
                    <a:lstStyle/>
                    <a:p>
                      <a:pPr indent="269875" algn="just">
                        <a:lnSpc>
                          <a:spcPts val="1560"/>
                        </a:lnSpc>
                        <a:spcAft>
                          <a:spcPts val="0"/>
                        </a:spcAft>
                      </a:pPr>
                      <a:r>
                        <a:rPr lang="en-US" sz="1050" kern="100" dirty="0">
                          <a:latin typeface="Times New Roman"/>
                          <a:ea typeface="宋体"/>
                        </a:rPr>
                        <a:t>ALTER  VIEW  </a:t>
                      </a:r>
                      <a:r>
                        <a:rPr lang="zh-CN" sz="1050" kern="100" dirty="0">
                          <a:latin typeface="Times New Roman"/>
                          <a:ea typeface="宋体"/>
                        </a:rPr>
                        <a:t>视图名 </a:t>
                      </a:r>
                    </a:p>
                    <a:p>
                      <a:pPr indent="269875" algn="just">
                        <a:lnSpc>
                          <a:spcPts val="1560"/>
                        </a:lnSpc>
                        <a:spcAft>
                          <a:spcPts val="0"/>
                        </a:spcAft>
                      </a:pPr>
                      <a:r>
                        <a:rPr lang="en-US" sz="1050" kern="100" dirty="0">
                          <a:latin typeface="Times New Roman"/>
                          <a:ea typeface="宋体"/>
                        </a:rPr>
                        <a:t>WITH  ENCRYPTION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AS  SELECT</a:t>
                      </a:r>
                      <a:r>
                        <a:rPr lang="zh-CN" sz="1050" kern="100" dirty="0">
                          <a:latin typeface="Times New Roman"/>
                          <a:ea typeface="宋体"/>
                        </a:rPr>
                        <a:t>语句</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WITH  CHECK  OPTION</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3" y="2428868"/>
          <a:ext cx="3857652" cy="1016000"/>
        </p:xfrm>
        <a:graphic>
          <a:graphicData uri="http://schemas.openxmlformats.org/drawingml/2006/table">
            <a:tbl>
              <a:tblPr/>
              <a:tblGrid>
                <a:gridCol w="3857652"/>
              </a:tblGrid>
              <a:tr h="381000">
                <a:tc>
                  <a:txBody>
                    <a:bodyPr/>
                    <a:lstStyle/>
                    <a:p>
                      <a:pPr indent="269875" algn="just">
                        <a:lnSpc>
                          <a:spcPts val="1560"/>
                        </a:lnSpc>
                        <a:spcAft>
                          <a:spcPts val="0"/>
                        </a:spcAft>
                      </a:pPr>
                      <a:r>
                        <a:rPr lang="en-US" sz="1050" kern="100" dirty="0">
                          <a:latin typeface="Times New Roman"/>
                          <a:ea typeface="宋体"/>
                        </a:rPr>
                        <a:t>ALTER VIEW </a:t>
                      </a:r>
                      <a:r>
                        <a:rPr lang="en-US" sz="1050" kern="100" dirty="0" err="1">
                          <a:latin typeface="Times New Roman"/>
                          <a:ea typeface="宋体"/>
                        </a:rPr>
                        <a:t>vwstu</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AS</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SELECT </a:t>
                      </a:r>
                      <a:r>
                        <a:rPr lang="zh-CN" sz="1050" kern="100" dirty="0">
                          <a:latin typeface="Times New Roman"/>
                          <a:ea typeface="宋体"/>
                        </a:rPr>
                        <a:t>学号</a:t>
                      </a:r>
                      <a:r>
                        <a:rPr lang="en-US" sz="1050" kern="100" dirty="0">
                          <a:latin typeface="Times New Roman"/>
                          <a:ea typeface="宋体"/>
                        </a:rPr>
                        <a:t>,</a:t>
                      </a:r>
                      <a:r>
                        <a:rPr lang="zh-CN" sz="1050" kern="100" dirty="0">
                          <a:latin typeface="Times New Roman"/>
                          <a:ea typeface="宋体"/>
                        </a:rPr>
                        <a:t>姓名</a:t>
                      </a:r>
                      <a:r>
                        <a:rPr lang="en-US" sz="1050" kern="100" dirty="0">
                          <a:latin typeface="Times New Roman"/>
                          <a:ea typeface="宋体"/>
                        </a:rPr>
                        <a:t>,</a:t>
                      </a:r>
                      <a:r>
                        <a:rPr lang="zh-CN" sz="1050" kern="100" dirty="0">
                          <a:latin typeface="Times New Roman"/>
                          <a:ea typeface="宋体"/>
                        </a:rPr>
                        <a:t>性别</a:t>
                      </a:r>
                      <a:r>
                        <a:rPr lang="en-US" sz="1050" kern="100" dirty="0">
                          <a:latin typeface="Times New Roman"/>
                          <a:ea typeface="宋体"/>
                        </a:rPr>
                        <a:t>,</a:t>
                      </a:r>
                      <a:r>
                        <a:rPr lang="zh-CN" sz="1050" kern="100" dirty="0">
                          <a:latin typeface="Times New Roman"/>
                          <a:ea typeface="宋体"/>
                        </a:rPr>
                        <a:t>出生日期</a:t>
                      </a:r>
                      <a:r>
                        <a:rPr lang="en-US" sz="1050" kern="100" dirty="0">
                          <a:latin typeface="Times New Roman"/>
                          <a:ea typeface="宋体"/>
                        </a:rPr>
                        <a:t>,</a:t>
                      </a:r>
                      <a:r>
                        <a:rPr lang="zh-CN" sz="1050" kern="100" dirty="0">
                          <a:latin typeface="Times New Roman"/>
                          <a:ea typeface="宋体"/>
                        </a:rPr>
                        <a:t>班级名称</a:t>
                      </a:r>
                    </a:p>
                    <a:p>
                      <a:pPr indent="269875" algn="just">
                        <a:lnSpc>
                          <a:spcPts val="1560"/>
                        </a:lnSpc>
                        <a:spcAft>
                          <a:spcPts val="0"/>
                        </a:spcAft>
                      </a:pPr>
                      <a:r>
                        <a:rPr lang="en-US" sz="1050" kern="100" dirty="0">
                          <a:latin typeface="Times New Roman"/>
                          <a:ea typeface="宋体"/>
                        </a:rPr>
                        <a:t>FROM   </a:t>
                      </a:r>
                      <a:r>
                        <a:rPr lang="zh-CN" sz="1050" kern="100" dirty="0">
                          <a:latin typeface="Times New Roman"/>
                          <a:ea typeface="宋体"/>
                        </a:rPr>
                        <a:t>学生</a:t>
                      </a:r>
                      <a:r>
                        <a:rPr lang="en-US" sz="1050" kern="100" dirty="0">
                          <a:latin typeface="Times New Roman"/>
                          <a:ea typeface="宋体"/>
                        </a:rPr>
                        <a:t> JOIN </a:t>
                      </a:r>
                      <a:r>
                        <a:rPr lang="zh-CN" sz="1050" kern="100" dirty="0">
                          <a:latin typeface="Times New Roman"/>
                          <a:ea typeface="宋体"/>
                        </a:rPr>
                        <a:t>班级</a:t>
                      </a:r>
                      <a:r>
                        <a:rPr lang="en-US" sz="1050" kern="100" dirty="0">
                          <a:latin typeface="Times New Roman"/>
                          <a:ea typeface="宋体"/>
                        </a:rPr>
                        <a:t> ON </a:t>
                      </a:r>
                      <a:r>
                        <a:rPr lang="zh-CN" sz="1050" kern="100" dirty="0">
                          <a:latin typeface="Times New Roman"/>
                          <a:ea typeface="宋体"/>
                        </a:rPr>
                        <a:t>学生</a:t>
                      </a:r>
                      <a:r>
                        <a:rPr lang="en-US" sz="1050" kern="100" dirty="0">
                          <a:latin typeface="Times New Roman"/>
                          <a:ea typeface="宋体"/>
                        </a:rPr>
                        <a:t>.</a:t>
                      </a:r>
                      <a:r>
                        <a:rPr lang="zh-CN" sz="1050" kern="100" dirty="0">
                          <a:latin typeface="Times New Roman"/>
                          <a:ea typeface="宋体"/>
                        </a:rPr>
                        <a:t>班级编号</a:t>
                      </a:r>
                      <a:r>
                        <a:rPr lang="en-US" sz="1050" kern="100" dirty="0">
                          <a:latin typeface="Times New Roman"/>
                          <a:ea typeface="宋体"/>
                        </a:rPr>
                        <a:t>=</a:t>
                      </a:r>
                      <a:r>
                        <a:rPr lang="zh-CN" sz="1050" kern="100" dirty="0">
                          <a:latin typeface="Times New Roman"/>
                          <a:ea typeface="宋体"/>
                        </a:rPr>
                        <a:t>学生</a:t>
                      </a:r>
                      <a:r>
                        <a:rPr lang="en-US" sz="1050" kern="100" dirty="0">
                          <a:latin typeface="Times New Roman"/>
                          <a:ea typeface="宋体"/>
                        </a:rPr>
                        <a:t>.</a:t>
                      </a:r>
                      <a:r>
                        <a:rPr lang="zh-CN" sz="1050" kern="100" dirty="0">
                          <a:latin typeface="Times New Roman"/>
                          <a:ea typeface="宋体"/>
                        </a:rPr>
                        <a:t>班级编号</a:t>
                      </a:r>
                    </a:p>
                    <a:p>
                      <a:pPr indent="269875" algn="just">
                        <a:lnSpc>
                          <a:spcPts val="1560"/>
                        </a:lnSpc>
                        <a:spcAft>
                          <a:spcPts val="0"/>
                        </a:spcAft>
                      </a:pPr>
                      <a:r>
                        <a:rPr lang="en-US" sz="1050" kern="100" dirty="0">
                          <a:latin typeface="Times New Roman"/>
                          <a:ea typeface="宋体"/>
                        </a:rPr>
                        <a:t>WHERE  </a:t>
                      </a:r>
                      <a:r>
                        <a:rPr lang="zh-CN" sz="1050" kern="100" dirty="0">
                          <a:latin typeface="Times New Roman"/>
                          <a:ea typeface="宋体"/>
                        </a:rPr>
                        <a:t>性别</a:t>
                      </a:r>
                      <a:r>
                        <a:rPr lang="en-US" sz="1050" kern="100" dirty="0">
                          <a:latin typeface="Times New Roman"/>
                          <a:ea typeface="宋体"/>
                        </a:rPr>
                        <a:t>='</a:t>
                      </a:r>
                      <a:r>
                        <a:rPr lang="zh-CN" sz="1050" kern="100" dirty="0">
                          <a:latin typeface="Times New Roman"/>
                          <a:ea typeface="宋体"/>
                        </a:rPr>
                        <a:t>女</a:t>
                      </a:r>
                      <a:r>
                        <a:rPr lang="en-US" sz="1050" kern="100" dirty="0">
                          <a:latin typeface="Times New Roman"/>
                          <a:ea typeface="宋体"/>
                        </a:rPr>
                        <a:t>'</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4514" name="Rectangle 2"/>
          <p:cNvSpPr>
            <a:spLocks noChangeArrowheads="1"/>
          </p:cNvSpPr>
          <p:nvPr/>
        </p:nvSpPr>
        <p:spPr bwMode="auto">
          <a:xfrm>
            <a:off x="214282" y="1285860"/>
            <a:ext cx="864399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7-15】</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修改视图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，视图包含女生的学号、姓名、性别、出生日期、班级名称。</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4513" name="Picture 1" descr="图7-17"/>
          <p:cNvPicPr>
            <a:picLocks noChangeAspect="1" noChangeArrowheads="1"/>
          </p:cNvPicPr>
          <p:nvPr/>
        </p:nvPicPr>
        <p:blipFill>
          <a:blip r:embed="rId2"/>
          <a:srcRect/>
          <a:stretch>
            <a:fillRect/>
          </a:stretch>
        </p:blipFill>
        <p:spPr bwMode="auto">
          <a:xfrm>
            <a:off x="4714876" y="2214554"/>
            <a:ext cx="3876675" cy="1943100"/>
          </a:xfrm>
          <a:prstGeom prst="rect">
            <a:avLst/>
          </a:prstGeom>
          <a:noFill/>
        </p:spPr>
      </p:pic>
      <p:sp>
        <p:nvSpPr>
          <p:cNvPr id="64515" name="Rectangle 3"/>
          <p:cNvSpPr>
            <a:spLocks noChangeArrowheads="1"/>
          </p:cNvSpPr>
          <p:nvPr/>
        </p:nvSpPr>
        <p:spPr bwMode="auto">
          <a:xfrm>
            <a:off x="357158" y="4714884"/>
            <a:ext cx="8072494"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③在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按钮，运行结果和生成视图的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语句的结果一样。</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修改的视图名称必须是已经存在的视图。</a:t>
            </a:r>
            <a:endPar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视图中包含的班级名称字段在班级表中，用两个表的连接实现视图的定义。</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2357430"/>
            <a:ext cx="8572559" cy="3253863"/>
          </a:xfrm>
        </p:spPr>
        <p:txBody>
          <a:bodyPr>
            <a:normAutofit lnSpcReduction="10000"/>
          </a:bodyPr>
          <a:lstStyle/>
          <a:p>
            <a:r>
              <a:rPr lang="zh-CN" altLang="en-US" dirty="0" smtClean="0"/>
              <a:t>更新视图中数据的语法和更新表的数据的语法格式相同。视图中的数据来自于基本表，基本表中数据的改变会影响到视图，对视图中数据的更新也会影响到基本表，视图和基本表的数据是统一的，但是，对视图中数据更新的时候有以下限制：</a:t>
            </a:r>
          </a:p>
          <a:p>
            <a:pPr lvl="0"/>
            <a:r>
              <a:rPr lang="zh-CN" altLang="en-US" dirty="0" smtClean="0"/>
              <a:t>如果一次更新视图中的数据来自于多个基本表，就不允许更新。由于视图的数据终究还是来自基本表，所以对视图中数据的更新，只能针对一个基本表中的数据进行。</a:t>
            </a:r>
          </a:p>
          <a:p>
            <a:pPr lvl="0"/>
            <a:r>
              <a:rPr lang="zh-CN" altLang="en-US" dirty="0" smtClean="0"/>
              <a:t>如果视图中的某列数据是计算得到的列，也不允许更新。</a:t>
            </a:r>
            <a:endParaRPr lang="zh-CN" altLang="en-US" dirty="0"/>
          </a:p>
        </p:txBody>
      </p:sp>
      <p:sp>
        <p:nvSpPr>
          <p:cNvPr id="3" name="标题 2"/>
          <p:cNvSpPr>
            <a:spLocks noGrp="1"/>
          </p:cNvSpPr>
          <p:nvPr>
            <p:ph type="title"/>
          </p:nvPr>
        </p:nvSpPr>
        <p:spPr/>
        <p:txBody>
          <a:bodyPr/>
          <a:lstStyle/>
          <a:p>
            <a:pPr lvl="1" algn="ctr" rtl="0">
              <a:spcBef>
                <a:spcPct val="0"/>
              </a:spcBef>
            </a:pPr>
            <a:r>
              <a:rPr lang="zh-CN" altLang="en-US" sz="4400" kern="1200" dirty="0" smtClean="0">
                <a:solidFill>
                  <a:srgbClr val="FFFFFF"/>
                </a:solidFill>
                <a:latin typeface="+mj-lt"/>
                <a:ea typeface="+mj-ea"/>
                <a:cs typeface="+mj-cs"/>
              </a:rPr>
              <a:t>更新视图数据</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2071678"/>
          <a:ext cx="5411470" cy="381000"/>
        </p:xfrm>
        <a:graphic>
          <a:graphicData uri="http://schemas.openxmlformats.org/drawingml/2006/table">
            <a:tbl>
              <a:tblPr/>
              <a:tblGrid>
                <a:gridCol w="5411470"/>
              </a:tblGrid>
              <a:tr h="381000">
                <a:tc>
                  <a:txBody>
                    <a:bodyPr/>
                    <a:lstStyle/>
                    <a:p>
                      <a:pPr indent="269875" algn="just">
                        <a:lnSpc>
                          <a:spcPts val="1560"/>
                        </a:lnSpc>
                        <a:spcAft>
                          <a:spcPts val="0"/>
                        </a:spcAft>
                      </a:pPr>
                      <a:r>
                        <a:rPr lang="en-US" sz="1050" kern="100" dirty="0">
                          <a:latin typeface="Times New Roman"/>
                          <a:ea typeface="宋体"/>
                        </a:rPr>
                        <a:t>UPDATE  </a:t>
                      </a:r>
                      <a:r>
                        <a:rPr lang="en-US" sz="1050" kern="100" dirty="0" err="1">
                          <a:latin typeface="Times New Roman"/>
                          <a:ea typeface="宋体"/>
                        </a:rPr>
                        <a:t>vwstu</a:t>
                      </a:r>
                      <a:r>
                        <a:rPr lang="en-US" sz="1050" kern="100" dirty="0">
                          <a:latin typeface="Times New Roman"/>
                          <a:ea typeface="宋体"/>
                        </a:rPr>
                        <a:t>  SET </a:t>
                      </a:r>
                      <a:r>
                        <a:rPr lang="zh-CN" sz="1050" kern="100" dirty="0">
                          <a:latin typeface="Times New Roman"/>
                          <a:ea typeface="宋体"/>
                        </a:rPr>
                        <a:t>姓名</a:t>
                      </a:r>
                      <a:r>
                        <a:rPr lang="en-US" sz="1050" kern="100" dirty="0">
                          <a:latin typeface="Times New Roman"/>
                          <a:ea typeface="宋体"/>
                        </a:rPr>
                        <a:t>='</a:t>
                      </a:r>
                      <a:r>
                        <a:rPr lang="zh-CN" sz="1050" kern="100" dirty="0">
                          <a:latin typeface="Times New Roman"/>
                          <a:ea typeface="宋体"/>
                        </a:rPr>
                        <a:t>赵丹丹</a:t>
                      </a:r>
                      <a:r>
                        <a:rPr lang="en-US" sz="1050" kern="100" dirty="0">
                          <a:latin typeface="Times New Roman"/>
                          <a:ea typeface="宋体"/>
                        </a:rPr>
                        <a:t>' WHERE </a:t>
                      </a:r>
                      <a:r>
                        <a:rPr lang="zh-CN" sz="1050" kern="100" dirty="0">
                          <a:latin typeface="Times New Roman"/>
                          <a:ea typeface="宋体"/>
                        </a:rPr>
                        <a:t>学号</a:t>
                      </a:r>
                      <a:r>
                        <a:rPr lang="en-US" sz="1050" kern="100" dirty="0">
                          <a:latin typeface="Times New Roman"/>
                          <a:ea typeface="宋体"/>
                        </a:rPr>
                        <a:t>=12</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5538" name="Rectangle 2"/>
          <p:cNvSpPr>
            <a:spLocks noChangeArrowheads="1"/>
          </p:cNvSpPr>
          <p:nvPr/>
        </p:nvSpPr>
        <p:spPr bwMode="auto">
          <a:xfrm>
            <a:off x="214282" y="1071546"/>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7-16】</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更新视图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的数据，将学号为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的学生的姓名改为“赵丹丹”。</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5537" name="Picture 1" descr="图7-18"/>
          <p:cNvPicPr>
            <a:picLocks noChangeAspect="1" noChangeArrowheads="1"/>
          </p:cNvPicPr>
          <p:nvPr/>
        </p:nvPicPr>
        <p:blipFill>
          <a:blip r:embed="rId2"/>
          <a:srcRect/>
          <a:stretch>
            <a:fillRect/>
          </a:stretch>
        </p:blipFill>
        <p:spPr bwMode="auto">
          <a:xfrm>
            <a:off x="500034" y="2571744"/>
            <a:ext cx="3857625" cy="1571625"/>
          </a:xfrm>
          <a:prstGeom prst="rect">
            <a:avLst/>
          </a:prstGeom>
          <a:noFill/>
        </p:spPr>
      </p:pic>
      <p:sp>
        <p:nvSpPr>
          <p:cNvPr id="65539" name="Rectangle 3"/>
          <p:cNvSpPr>
            <a:spLocks noChangeArrowheads="1"/>
          </p:cNvSpPr>
          <p:nvPr/>
        </p:nvSpPr>
        <p:spPr bwMode="auto">
          <a:xfrm>
            <a:off x="214282" y="4214818"/>
            <a:ext cx="8643998"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③在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WHERE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学号</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按钮，在视图中，可以看到学号为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的学生的姓名更改为“赵丹丹”。</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④在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学生 </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WHERE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学号</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按钮，在学生表中，可以看到学号为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的学生的姓名更改为“赵丹丹”。</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更新视图数据的命令和表中数据的更新命令相同。</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对视图的一次更新只可以影响到一个基本表的数据，视图和基本表中的数据是相通的，如果修改学生表中的数据，通过视图查看到的就是修改后的新数据。</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在学生信息管理系统的实际应用中，课程信息量会随着时间越来越大，因此数据库开发人员需要提高查询课程信息的速度。在系统里经常需要按照课程名称和课程性质来查询课程信息，那么可以在“课程”表的“名称”字段和“课程性质”字段上创建索引。</a:t>
            </a:r>
            <a:endParaRPr lang="zh-CN" altLang="en-US" dirty="0"/>
          </a:p>
        </p:txBody>
      </p:sp>
      <p:sp>
        <p:nvSpPr>
          <p:cNvPr id="2" name="标题 1"/>
          <p:cNvSpPr>
            <a:spLocks noGrp="1"/>
          </p:cNvSpPr>
          <p:nvPr>
            <p:ph type="title"/>
          </p:nvPr>
        </p:nvSpPr>
        <p:spPr/>
        <p:txBody>
          <a:bodyPr>
            <a:normAutofit/>
          </a:bodyPr>
          <a:lstStyle/>
          <a:p>
            <a:r>
              <a:rPr lang="en-US" altLang="zh-CN" b="1" dirty="0" smtClean="0"/>
              <a:t>7.1.1 </a:t>
            </a:r>
            <a:r>
              <a:rPr lang="zh-CN" altLang="zh-CN" b="1" dirty="0" smtClean="0"/>
              <a:t>情景描述</a:t>
            </a:r>
            <a:endParaRPr lang="zh-CN" altLang="zh-CN"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00034" y="2357430"/>
          <a:ext cx="5086350" cy="406400"/>
        </p:xfrm>
        <a:graphic>
          <a:graphicData uri="http://schemas.openxmlformats.org/drawingml/2006/table">
            <a:tbl>
              <a:tblPr/>
              <a:tblGrid>
                <a:gridCol w="5086350"/>
              </a:tblGrid>
              <a:tr h="381000">
                <a:tc>
                  <a:txBody>
                    <a:bodyPr/>
                    <a:lstStyle/>
                    <a:p>
                      <a:pPr indent="269875" algn="just">
                        <a:lnSpc>
                          <a:spcPts val="1560"/>
                        </a:lnSpc>
                        <a:spcAft>
                          <a:spcPts val="0"/>
                        </a:spcAft>
                      </a:pPr>
                      <a:r>
                        <a:rPr lang="en-US" sz="1050" kern="100" dirty="0">
                          <a:latin typeface="Times New Roman"/>
                          <a:ea typeface="宋体"/>
                        </a:rPr>
                        <a:t>UPDATE  </a:t>
                      </a:r>
                      <a:r>
                        <a:rPr lang="en-US" sz="1050" kern="100" dirty="0" err="1">
                          <a:latin typeface="Times New Roman"/>
                          <a:ea typeface="宋体"/>
                        </a:rPr>
                        <a:t>vwstu</a:t>
                      </a:r>
                      <a:r>
                        <a:rPr lang="en-US" sz="1050" kern="100" dirty="0">
                          <a:latin typeface="Times New Roman"/>
                          <a:ea typeface="宋体"/>
                        </a:rPr>
                        <a:t>  SET </a:t>
                      </a:r>
                      <a:r>
                        <a:rPr lang="zh-CN" sz="1050" kern="100" dirty="0">
                          <a:latin typeface="Times New Roman"/>
                          <a:ea typeface="宋体"/>
                        </a:rPr>
                        <a:t>姓名</a:t>
                      </a:r>
                      <a:r>
                        <a:rPr lang="en-US" sz="1050" kern="100" dirty="0">
                          <a:latin typeface="Times New Roman"/>
                          <a:ea typeface="宋体"/>
                        </a:rPr>
                        <a:t>='</a:t>
                      </a:r>
                      <a:r>
                        <a:rPr lang="zh-CN" sz="1050" kern="100" dirty="0">
                          <a:latin typeface="Times New Roman"/>
                          <a:ea typeface="宋体"/>
                        </a:rPr>
                        <a:t>赵丹丹</a:t>
                      </a:r>
                      <a:r>
                        <a:rPr lang="en-US" sz="1050" kern="100" dirty="0">
                          <a:latin typeface="Times New Roman"/>
                          <a:ea typeface="宋体"/>
                        </a:rPr>
                        <a:t>',</a:t>
                      </a:r>
                      <a:r>
                        <a:rPr lang="zh-CN" sz="1050" kern="100" dirty="0">
                          <a:latin typeface="Times New Roman"/>
                          <a:ea typeface="宋体"/>
                        </a:rPr>
                        <a:t>班级名称</a:t>
                      </a:r>
                      <a:r>
                        <a:rPr lang="en-US" sz="1050" kern="100" dirty="0">
                          <a:latin typeface="Times New Roman"/>
                          <a:ea typeface="宋体"/>
                        </a:rPr>
                        <a:t>='</a:t>
                      </a:r>
                      <a:r>
                        <a:rPr lang="zh-CN" sz="1050" kern="100" dirty="0">
                          <a:latin typeface="Times New Roman"/>
                          <a:ea typeface="宋体"/>
                        </a:rPr>
                        <a:t>计算机</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WHERE  </a:t>
                      </a:r>
                      <a:r>
                        <a:rPr lang="zh-CN" sz="1050" kern="100" dirty="0">
                          <a:latin typeface="Times New Roman"/>
                          <a:ea typeface="宋体"/>
                        </a:rPr>
                        <a:t>学号</a:t>
                      </a:r>
                      <a:r>
                        <a:rPr lang="en-US" sz="1050" kern="100" dirty="0">
                          <a:latin typeface="Times New Roman"/>
                          <a:ea typeface="宋体"/>
                        </a:rPr>
                        <a:t>=12</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6562" name="Rectangle 2"/>
          <p:cNvSpPr>
            <a:spLocks noChangeArrowheads="1"/>
          </p:cNvSpPr>
          <p:nvPr/>
        </p:nvSpPr>
        <p:spPr bwMode="auto">
          <a:xfrm>
            <a:off x="142844" y="1071546"/>
            <a:ext cx="8786874"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7-17】</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更新视图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的数据，将学号为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的学生的姓名改为“赵丹”，班级名称由原来的“计算机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1402”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改为“计算机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1401”</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6561" name="Picture 1" descr="图7-19"/>
          <p:cNvPicPr>
            <a:picLocks noChangeAspect="1" noChangeArrowheads="1"/>
          </p:cNvPicPr>
          <p:nvPr/>
        </p:nvPicPr>
        <p:blipFill>
          <a:blip r:embed="rId2"/>
          <a:srcRect/>
          <a:stretch>
            <a:fillRect/>
          </a:stretch>
        </p:blipFill>
        <p:spPr bwMode="auto">
          <a:xfrm>
            <a:off x="500034" y="2857496"/>
            <a:ext cx="3952875" cy="1714500"/>
          </a:xfrm>
          <a:prstGeom prst="rect">
            <a:avLst/>
          </a:prstGeom>
          <a:noFill/>
        </p:spPr>
      </p:pic>
      <p:sp>
        <p:nvSpPr>
          <p:cNvPr id="66563" name="Rectangle 3"/>
          <p:cNvSpPr>
            <a:spLocks noChangeArrowheads="1"/>
          </p:cNvSpPr>
          <p:nvPr/>
        </p:nvSpPr>
        <p:spPr bwMode="auto">
          <a:xfrm>
            <a:off x="214282" y="4857760"/>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③对视图的更新一次不能影响多个基本表，由于这次更新的数据姓名字段在学生表，班级名称字段在班级表，所以数据更新不成功。修改办法：在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UPDATE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SET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姓名</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赵丹</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WHERE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学号</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UPDATE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SET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班级名称</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计算机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WHERE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学号</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④在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编辑器上输入语句“</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SELECT * FROM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，点击</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按钮，可以看出姓名和班级名称修改成功。</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00034" y="2214554"/>
          <a:ext cx="5411470" cy="381000"/>
        </p:xfrm>
        <a:graphic>
          <a:graphicData uri="http://schemas.openxmlformats.org/drawingml/2006/table">
            <a:tbl>
              <a:tblPr/>
              <a:tblGrid>
                <a:gridCol w="5411470"/>
              </a:tblGrid>
              <a:tr h="381000">
                <a:tc>
                  <a:txBody>
                    <a:bodyPr/>
                    <a:lstStyle/>
                    <a:p>
                      <a:pPr indent="269875" algn="just">
                        <a:lnSpc>
                          <a:spcPts val="1560"/>
                        </a:lnSpc>
                        <a:spcAft>
                          <a:spcPts val="0"/>
                        </a:spcAft>
                      </a:pPr>
                      <a:r>
                        <a:rPr lang="en-US" sz="1050" kern="100" dirty="0">
                          <a:latin typeface="Times New Roman"/>
                          <a:ea typeface="宋体"/>
                        </a:rPr>
                        <a:t>UPDATE </a:t>
                      </a:r>
                      <a:r>
                        <a:rPr lang="en-US" sz="1050" kern="100" dirty="0" err="1">
                          <a:latin typeface="Times New Roman"/>
                          <a:ea typeface="宋体"/>
                        </a:rPr>
                        <a:t>vwcompute</a:t>
                      </a:r>
                      <a:r>
                        <a:rPr lang="en-US" sz="1050" kern="100" dirty="0">
                          <a:latin typeface="Times New Roman"/>
                          <a:ea typeface="宋体"/>
                        </a:rPr>
                        <a:t> SET </a:t>
                      </a:r>
                      <a:r>
                        <a:rPr lang="zh-CN" sz="1050" kern="100" dirty="0">
                          <a:latin typeface="Times New Roman"/>
                          <a:ea typeface="宋体"/>
                        </a:rPr>
                        <a:t>最高分</a:t>
                      </a:r>
                      <a:r>
                        <a:rPr lang="en-US" sz="1050" kern="100" dirty="0">
                          <a:latin typeface="Times New Roman"/>
                          <a:ea typeface="宋体"/>
                        </a:rPr>
                        <a:t>=99 WHERE </a:t>
                      </a:r>
                      <a:r>
                        <a:rPr lang="zh-CN" sz="1050" kern="100" dirty="0">
                          <a:latin typeface="Times New Roman"/>
                          <a:ea typeface="宋体"/>
                        </a:rPr>
                        <a:t>课程编号</a:t>
                      </a:r>
                      <a:r>
                        <a:rPr lang="en-US" sz="1050" kern="100" dirty="0">
                          <a:latin typeface="Times New Roman"/>
                          <a:ea typeface="宋体"/>
                        </a:rPr>
                        <a:t>=1</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7586" name="Rectangle 2"/>
          <p:cNvSpPr>
            <a:spLocks noChangeArrowheads="1"/>
          </p:cNvSpPr>
          <p:nvPr/>
        </p:nvSpPr>
        <p:spPr bwMode="auto">
          <a:xfrm>
            <a:off x="142844" y="1142984"/>
            <a:ext cx="8786874"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7-18】</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更新视图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vwcompute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的数据，修改课程编号为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的最高分为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99</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分。</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7585" name="Picture 1" descr="图7-20"/>
          <p:cNvPicPr>
            <a:picLocks noChangeAspect="1" noChangeArrowheads="1"/>
          </p:cNvPicPr>
          <p:nvPr/>
        </p:nvPicPr>
        <p:blipFill>
          <a:blip r:embed="rId2"/>
          <a:srcRect/>
          <a:stretch>
            <a:fillRect/>
          </a:stretch>
        </p:blipFill>
        <p:spPr bwMode="auto">
          <a:xfrm>
            <a:off x="500034" y="2786058"/>
            <a:ext cx="3876675" cy="1809750"/>
          </a:xfrm>
          <a:prstGeom prst="rect">
            <a:avLst/>
          </a:prstGeom>
          <a:noFill/>
        </p:spPr>
      </p:pic>
      <p:sp>
        <p:nvSpPr>
          <p:cNvPr id="67587" name="Rectangle 3"/>
          <p:cNvSpPr>
            <a:spLocks noChangeArrowheads="1"/>
          </p:cNvSpPr>
          <p:nvPr/>
        </p:nvSpPr>
        <p:spPr bwMode="auto">
          <a:xfrm>
            <a:off x="214282" y="5000636"/>
            <a:ext cx="8715436"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说明：视图的列是计算列，则不能更新。</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2143116"/>
          <a:ext cx="5411470" cy="406400"/>
        </p:xfrm>
        <a:graphic>
          <a:graphicData uri="http://schemas.openxmlformats.org/drawingml/2006/table">
            <a:tbl>
              <a:tblPr/>
              <a:tblGrid>
                <a:gridCol w="5411470"/>
              </a:tblGrid>
              <a:tr h="381000">
                <a:tc>
                  <a:txBody>
                    <a:bodyPr/>
                    <a:lstStyle/>
                    <a:p>
                      <a:pPr indent="269875" algn="just">
                        <a:lnSpc>
                          <a:spcPts val="1560"/>
                        </a:lnSpc>
                        <a:spcAft>
                          <a:spcPts val="0"/>
                        </a:spcAft>
                      </a:pPr>
                      <a:r>
                        <a:rPr lang="en-US" sz="1050" kern="100" dirty="0">
                          <a:latin typeface="Times New Roman"/>
                          <a:ea typeface="宋体"/>
                        </a:rPr>
                        <a:t>UPDATE </a:t>
                      </a:r>
                      <a:r>
                        <a:rPr lang="en-US" sz="1050" kern="100" dirty="0" err="1">
                          <a:latin typeface="Times New Roman"/>
                          <a:ea typeface="宋体"/>
                        </a:rPr>
                        <a:t>vwcourse</a:t>
                      </a:r>
                      <a:r>
                        <a:rPr lang="en-US" sz="1050" kern="100" dirty="0">
                          <a:latin typeface="Times New Roman"/>
                          <a:ea typeface="宋体"/>
                        </a:rPr>
                        <a:t> SET </a:t>
                      </a:r>
                      <a:r>
                        <a:rPr lang="zh-CN" sz="1050" kern="100" dirty="0">
                          <a:latin typeface="Times New Roman"/>
                          <a:ea typeface="宋体"/>
                        </a:rPr>
                        <a:t>课程性质</a:t>
                      </a:r>
                      <a:r>
                        <a:rPr lang="en-US" sz="1050" kern="100" dirty="0">
                          <a:latin typeface="Times New Roman"/>
                          <a:ea typeface="宋体"/>
                        </a:rPr>
                        <a:t>='</a:t>
                      </a:r>
                      <a:r>
                        <a:rPr lang="zh-CN" sz="1050" kern="100" dirty="0">
                          <a:latin typeface="Times New Roman"/>
                          <a:ea typeface="宋体"/>
                        </a:rPr>
                        <a:t>专业选修课</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WHERE </a:t>
                      </a:r>
                      <a:r>
                        <a:rPr lang="zh-CN" sz="1050" kern="100" dirty="0">
                          <a:latin typeface="Times New Roman"/>
                          <a:ea typeface="宋体"/>
                        </a:rPr>
                        <a:t>课程编号</a:t>
                      </a:r>
                      <a:r>
                        <a:rPr lang="en-US" sz="1050" kern="100" dirty="0">
                          <a:latin typeface="Times New Roman"/>
                          <a:ea typeface="宋体"/>
                        </a:rPr>
                        <a:t>=1</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8610" name="Rectangle 2"/>
          <p:cNvSpPr>
            <a:spLocks noChangeArrowheads="1"/>
          </p:cNvSpPr>
          <p:nvPr/>
        </p:nvSpPr>
        <p:spPr bwMode="auto">
          <a:xfrm>
            <a:off x="214282" y="1071546"/>
            <a:ext cx="864399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7-19】</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更新视图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vwcourse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的数据，把课程编号为“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的课程性质修改为“专业选修课”。</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8609" name="Picture 1" descr="图7-21"/>
          <p:cNvPicPr>
            <a:picLocks noChangeAspect="1" noChangeArrowheads="1"/>
          </p:cNvPicPr>
          <p:nvPr/>
        </p:nvPicPr>
        <p:blipFill>
          <a:blip r:embed="rId2"/>
          <a:srcRect/>
          <a:stretch>
            <a:fillRect/>
          </a:stretch>
        </p:blipFill>
        <p:spPr bwMode="auto">
          <a:xfrm>
            <a:off x="500034" y="2714620"/>
            <a:ext cx="3895725" cy="1857375"/>
          </a:xfrm>
          <a:prstGeom prst="rect">
            <a:avLst/>
          </a:prstGeom>
          <a:noFill/>
        </p:spPr>
      </p:pic>
      <p:sp>
        <p:nvSpPr>
          <p:cNvPr id="68611" name="Rectangle 3"/>
          <p:cNvSpPr>
            <a:spLocks noChangeArrowheads="1"/>
          </p:cNvSpPr>
          <p:nvPr/>
        </p:nvSpPr>
        <p:spPr bwMode="auto">
          <a:xfrm>
            <a:off x="142844" y="4929198"/>
            <a:ext cx="857256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说明：</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vwcourse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在定义的时候指定了</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WITH CHECK OPTION</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子句，则要求对视图数据的更新要满足</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vwcourse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定义的时候指定的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WHERE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条件，</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WHERE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条件中指定视图是专业必修课的课程信息，那么修改视图数据的时候，更新后的数据如果不满足这个条件，则不能对数据进行更新。</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857364"/>
            <a:ext cx="8715436" cy="714380"/>
          </a:xfrm>
        </p:spPr>
        <p:txBody>
          <a:bodyPr>
            <a:normAutofit fontScale="92500" lnSpcReduction="10000"/>
          </a:bodyPr>
          <a:lstStyle/>
          <a:p>
            <a:r>
              <a:rPr lang="zh-CN" altLang="en-US" dirty="0" smtClean="0"/>
              <a:t>如果视图不再需要，则要删除视图，以免浪费存储空间，</a:t>
            </a:r>
            <a:r>
              <a:rPr lang="en-US" dirty="0" smtClean="0"/>
              <a:t>DROP VIEW</a:t>
            </a:r>
            <a:r>
              <a:rPr lang="zh-CN" altLang="en-US" dirty="0" smtClean="0"/>
              <a:t>删除视图的语法规则如下：</a:t>
            </a:r>
          </a:p>
          <a:p>
            <a:endParaRPr lang="zh-CN" altLang="en-US" dirty="0" smtClean="0"/>
          </a:p>
          <a:p>
            <a:endParaRPr lang="zh-CN" altLang="en-US" dirty="0"/>
          </a:p>
        </p:txBody>
      </p:sp>
      <p:sp>
        <p:nvSpPr>
          <p:cNvPr id="3" name="标题 2"/>
          <p:cNvSpPr>
            <a:spLocks noGrp="1"/>
          </p:cNvSpPr>
          <p:nvPr>
            <p:ph type="title"/>
          </p:nvPr>
        </p:nvSpPr>
        <p:spPr/>
        <p:txBody>
          <a:bodyPr>
            <a:normAutofit/>
          </a:bodyPr>
          <a:lstStyle/>
          <a:p>
            <a:pPr lvl="1" algn="ctr" rtl="0">
              <a:spcBef>
                <a:spcPct val="0"/>
              </a:spcBef>
            </a:pPr>
            <a:r>
              <a:rPr lang="zh-CN" altLang="en-US" sz="4400" kern="1200" dirty="0" smtClean="0">
                <a:solidFill>
                  <a:srgbClr val="FFFFFF"/>
                </a:solidFill>
                <a:latin typeface="+mj-lt"/>
                <a:ea typeface="+mj-ea"/>
                <a:cs typeface="+mj-cs"/>
              </a:rPr>
              <a:t>删除视图</a:t>
            </a:r>
          </a:p>
        </p:txBody>
      </p:sp>
      <p:graphicFrame>
        <p:nvGraphicFramePr>
          <p:cNvPr id="10" name="表格 9"/>
          <p:cNvGraphicFramePr>
            <a:graphicFrameLocks noGrp="1"/>
          </p:cNvGraphicFramePr>
          <p:nvPr/>
        </p:nvGraphicFramePr>
        <p:xfrm>
          <a:off x="571472" y="2643182"/>
          <a:ext cx="5342890" cy="371475"/>
        </p:xfrm>
        <a:graphic>
          <a:graphicData uri="http://schemas.openxmlformats.org/drawingml/2006/table">
            <a:tbl>
              <a:tblPr/>
              <a:tblGrid>
                <a:gridCol w="5342890"/>
              </a:tblGrid>
              <a:tr h="371475">
                <a:tc>
                  <a:txBody>
                    <a:bodyPr/>
                    <a:lstStyle/>
                    <a:p>
                      <a:pPr indent="269875" algn="just">
                        <a:lnSpc>
                          <a:spcPts val="1560"/>
                        </a:lnSpc>
                        <a:spcAft>
                          <a:spcPts val="0"/>
                        </a:spcAft>
                      </a:pPr>
                      <a:r>
                        <a:rPr lang="en-US" sz="1050" kern="100" dirty="0">
                          <a:latin typeface="Times New Roman"/>
                          <a:ea typeface="宋体"/>
                        </a:rPr>
                        <a:t>DROP VIEW </a:t>
                      </a:r>
                      <a:r>
                        <a:rPr lang="zh-CN" sz="1050" kern="100" dirty="0">
                          <a:latin typeface="Times New Roman"/>
                          <a:ea typeface="宋体"/>
                        </a:rPr>
                        <a:t>视图名的列表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矩形 10"/>
          <p:cNvSpPr/>
          <p:nvPr/>
        </p:nvSpPr>
        <p:spPr>
          <a:xfrm>
            <a:off x="571472" y="3214686"/>
            <a:ext cx="7643866" cy="738664"/>
          </a:xfrm>
          <a:prstGeom prst="rect">
            <a:avLst/>
          </a:prstGeom>
        </p:spPr>
        <p:txBody>
          <a:bodyPr wrap="square">
            <a:spAutoFit/>
          </a:bodyPr>
          <a:lstStyle/>
          <a:p>
            <a:r>
              <a:rPr lang="zh-CN" altLang="en-US" sz="1400" dirty="0" smtClean="0"/>
              <a:t>参数说明如下：</a:t>
            </a:r>
          </a:p>
          <a:p>
            <a:pPr lvl="0"/>
            <a:r>
              <a:rPr lang="zh-CN" altLang="en-US" sz="1400" dirty="0" smtClean="0"/>
              <a:t>视图名列表：指定视图的名称，必须是数据库中存在的视图名称，如果一次要删除多个视图，视图名之间用逗号分隔。</a:t>
            </a:r>
            <a:endParaRPr lang="zh-CN" altLang="en-US" sz="1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2071678"/>
          <a:ext cx="5411470" cy="381000"/>
        </p:xfrm>
        <a:graphic>
          <a:graphicData uri="http://schemas.openxmlformats.org/drawingml/2006/table">
            <a:tbl>
              <a:tblPr/>
              <a:tblGrid>
                <a:gridCol w="5411470"/>
              </a:tblGrid>
              <a:tr h="381000">
                <a:tc>
                  <a:txBody>
                    <a:bodyPr/>
                    <a:lstStyle/>
                    <a:p>
                      <a:pPr indent="269875" algn="just">
                        <a:lnSpc>
                          <a:spcPts val="1560"/>
                        </a:lnSpc>
                        <a:spcAft>
                          <a:spcPts val="0"/>
                        </a:spcAft>
                      </a:pPr>
                      <a:r>
                        <a:rPr lang="en-US" sz="1050" kern="100" dirty="0">
                          <a:latin typeface="Times New Roman"/>
                          <a:ea typeface="宋体"/>
                        </a:rPr>
                        <a:t>DROP VIEW  </a:t>
                      </a:r>
                      <a:r>
                        <a:rPr lang="en-US" sz="1050" kern="100" dirty="0" err="1">
                          <a:latin typeface="Times New Roman"/>
                          <a:ea typeface="宋体"/>
                        </a:rPr>
                        <a:t>vwscore</a:t>
                      </a:r>
                      <a:r>
                        <a:rPr lang="en-US" sz="1050" kern="100" dirty="0">
                          <a:latin typeface="Times New Roman"/>
                          <a:ea typeface="宋体"/>
                        </a:rPr>
                        <a:t> ,</a:t>
                      </a:r>
                      <a:r>
                        <a:rPr lang="en-US" sz="1050" kern="100" dirty="0" err="1">
                          <a:latin typeface="Times New Roman"/>
                          <a:ea typeface="宋体"/>
                        </a:rPr>
                        <a:t>vwcompute</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9634" name="Rectangle 2"/>
          <p:cNvSpPr>
            <a:spLocks noChangeArrowheads="1"/>
          </p:cNvSpPr>
          <p:nvPr/>
        </p:nvSpPr>
        <p:spPr bwMode="auto">
          <a:xfrm>
            <a:off x="214282" y="928670"/>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7-20】</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删除视图</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vwscore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vwcompute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69633" name="Picture 1" descr="图7-22"/>
          <p:cNvPicPr>
            <a:picLocks noChangeAspect="1" noChangeArrowheads="1"/>
          </p:cNvPicPr>
          <p:nvPr/>
        </p:nvPicPr>
        <p:blipFill>
          <a:blip r:embed="rId2"/>
          <a:srcRect/>
          <a:stretch>
            <a:fillRect/>
          </a:stretch>
        </p:blipFill>
        <p:spPr bwMode="auto">
          <a:xfrm>
            <a:off x="500034" y="2786058"/>
            <a:ext cx="3857625" cy="1895475"/>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可以使用</a:t>
            </a:r>
            <a:r>
              <a:rPr lang="en-US" dirty="0" err="1" smtClean="0"/>
              <a:t>sp_rename</a:t>
            </a:r>
            <a:r>
              <a:rPr lang="zh-CN" altLang="en-US" dirty="0" smtClean="0"/>
              <a:t>来对视图进行改名，语法格式如下：</a:t>
            </a:r>
          </a:p>
          <a:p>
            <a:r>
              <a:rPr lang="en-US" dirty="0" err="1" smtClean="0"/>
              <a:t>sp_rename</a:t>
            </a:r>
            <a:r>
              <a:rPr lang="en-US" dirty="0" smtClean="0"/>
              <a:t> </a:t>
            </a:r>
            <a:r>
              <a:rPr lang="zh-CN" altLang="en-US" dirty="0" smtClean="0"/>
              <a:t>视图原名</a:t>
            </a:r>
            <a:r>
              <a:rPr lang="en-US" dirty="0" smtClean="0"/>
              <a:t>, </a:t>
            </a:r>
            <a:r>
              <a:rPr lang="zh-CN" altLang="en-US" dirty="0" smtClean="0"/>
              <a:t>视图新名称</a:t>
            </a:r>
          </a:p>
          <a:p>
            <a:r>
              <a:rPr lang="zh-CN" altLang="en-US" dirty="0" smtClean="0"/>
              <a:t>参数说明如下：</a:t>
            </a:r>
          </a:p>
          <a:p>
            <a:pPr lvl="0"/>
            <a:r>
              <a:rPr lang="zh-CN" altLang="en-US" dirty="0" smtClean="0"/>
              <a:t>视图原名：指定数据库中存在的视图的名称。</a:t>
            </a:r>
          </a:p>
          <a:p>
            <a:pPr lvl="0"/>
            <a:r>
              <a:rPr lang="zh-CN" altLang="en-US" dirty="0" smtClean="0"/>
              <a:t>视图新名称：指定视图更改后的名称。</a:t>
            </a:r>
          </a:p>
          <a:p>
            <a:endParaRPr lang="zh-CN" altLang="en-US" dirty="0"/>
          </a:p>
        </p:txBody>
      </p:sp>
      <p:sp>
        <p:nvSpPr>
          <p:cNvPr id="3" name="标题 2"/>
          <p:cNvSpPr>
            <a:spLocks noGrp="1"/>
          </p:cNvSpPr>
          <p:nvPr>
            <p:ph type="title"/>
          </p:nvPr>
        </p:nvSpPr>
        <p:spPr/>
        <p:txBody>
          <a:bodyPr/>
          <a:lstStyle/>
          <a:p>
            <a:r>
              <a:rPr lang="zh-CN" altLang="en-US" dirty="0" smtClean="0"/>
              <a:t>重命名视图</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42910" y="2428868"/>
          <a:ext cx="5411470" cy="381000"/>
        </p:xfrm>
        <a:graphic>
          <a:graphicData uri="http://schemas.openxmlformats.org/drawingml/2006/table">
            <a:tbl>
              <a:tblPr/>
              <a:tblGrid>
                <a:gridCol w="5411470"/>
              </a:tblGrid>
              <a:tr h="381000">
                <a:tc>
                  <a:txBody>
                    <a:bodyPr/>
                    <a:lstStyle/>
                    <a:p>
                      <a:pPr indent="269875" algn="just">
                        <a:lnSpc>
                          <a:spcPts val="1560"/>
                        </a:lnSpc>
                        <a:spcAft>
                          <a:spcPts val="0"/>
                        </a:spcAft>
                      </a:pPr>
                      <a:r>
                        <a:rPr lang="en-US" sz="1050" kern="100" dirty="0">
                          <a:latin typeface="Times New Roman"/>
                          <a:ea typeface="宋体"/>
                        </a:rPr>
                        <a:t> </a:t>
                      </a:r>
                      <a:r>
                        <a:rPr lang="en-US" sz="1050" kern="100" dirty="0" err="1">
                          <a:latin typeface="Times New Roman"/>
                          <a:ea typeface="宋体"/>
                        </a:rPr>
                        <a:t>sp_rename</a:t>
                      </a:r>
                      <a:r>
                        <a:rPr lang="en-US" sz="1050" kern="100" dirty="0">
                          <a:latin typeface="Times New Roman"/>
                          <a:ea typeface="宋体"/>
                        </a:rPr>
                        <a:t> '</a:t>
                      </a:r>
                      <a:r>
                        <a:rPr lang="en-US" sz="1050" kern="100" dirty="0" err="1">
                          <a:latin typeface="Times New Roman"/>
                          <a:ea typeface="宋体"/>
                        </a:rPr>
                        <a:t>vwstu','vwgirlstu</a:t>
                      </a:r>
                      <a:r>
                        <a:rPr lang="en-US" sz="1050" kern="100" dirty="0">
                          <a:latin typeface="Times New Roman"/>
                          <a:ea typeface="宋体"/>
                        </a:rPr>
                        <a:t>'</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1682" name="Rectangle 2"/>
          <p:cNvSpPr>
            <a:spLocks noChangeArrowheads="1"/>
          </p:cNvSpPr>
          <p:nvPr/>
        </p:nvSpPr>
        <p:spPr bwMode="auto">
          <a:xfrm>
            <a:off x="214282" y="1214422"/>
            <a:ext cx="8715436"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7-21】</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把名称为</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vwstu</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的视图重新命名为</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vwgirlstu</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①打开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②单击工具栏上的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按钮，运行结果如图所示。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71681" name="Picture 1" descr="图7-23"/>
          <p:cNvPicPr>
            <a:picLocks noChangeAspect="1" noChangeArrowheads="1"/>
          </p:cNvPicPr>
          <p:nvPr/>
        </p:nvPicPr>
        <p:blipFill>
          <a:blip r:embed="rId2"/>
          <a:srcRect/>
          <a:stretch>
            <a:fillRect/>
          </a:stretch>
        </p:blipFill>
        <p:spPr bwMode="auto">
          <a:xfrm>
            <a:off x="571472" y="3214686"/>
            <a:ext cx="3895725" cy="1809750"/>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143116"/>
            <a:ext cx="7408333" cy="3450696"/>
          </a:xfrm>
        </p:spPr>
        <p:txBody>
          <a:bodyPr>
            <a:normAutofit lnSpcReduction="10000"/>
          </a:bodyPr>
          <a:lstStyle/>
          <a:p>
            <a:r>
              <a:rPr lang="zh-CN" altLang="en-US" dirty="0" smtClean="0"/>
              <a:t>定义视图</a:t>
            </a:r>
            <a:r>
              <a:rPr lang="en-US" dirty="0" err="1" smtClean="0"/>
              <a:t>vwsales</a:t>
            </a:r>
            <a:r>
              <a:rPr lang="zh-CN" altLang="en-US" dirty="0" smtClean="0"/>
              <a:t>，视图包含顾客</a:t>
            </a:r>
            <a:r>
              <a:rPr lang="en-US" dirty="0" smtClean="0"/>
              <a:t>ID</a:t>
            </a:r>
            <a:r>
              <a:rPr lang="zh-CN" altLang="en-US" dirty="0" smtClean="0"/>
              <a:t>，顾客姓名，性别，联系方式，商品</a:t>
            </a:r>
            <a:r>
              <a:rPr lang="en-US" dirty="0" smtClean="0"/>
              <a:t>ID</a:t>
            </a:r>
            <a:r>
              <a:rPr lang="zh-CN" altLang="en-US" dirty="0" smtClean="0"/>
              <a:t>，商品名称，价格，类别名称。</a:t>
            </a:r>
          </a:p>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，单击“对象资源管理器”中的“数据库”文件夹下的数据库“销售”；</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endParaRPr lang="zh-CN" altLang="en-US" dirty="0"/>
          </a:p>
        </p:txBody>
      </p:sp>
      <p:sp>
        <p:nvSpPr>
          <p:cNvPr id="2" name="标题 1"/>
          <p:cNvSpPr>
            <a:spLocks noGrp="1"/>
          </p:cNvSpPr>
          <p:nvPr>
            <p:ph type="title"/>
          </p:nvPr>
        </p:nvSpPr>
        <p:spPr/>
        <p:txBody>
          <a:bodyPr>
            <a:normAutofit/>
          </a:bodyPr>
          <a:lstStyle/>
          <a:p>
            <a:r>
              <a:rPr lang="en-US" altLang="zh-CN" b="1" dirty="0" smtClean="0"/>
              <a:t>7.2.5 </a:t>
            </a:r>
            <a:r>
              <a:rPr lang="zh-CN" altLang="zh-CN" b="1" dirty="0" smtClean="0"/>
              <a:t>应用实践</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214282" y="3857628"/>
            <a:ext cx="592935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按钮，如图所示。</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sp>
        <p:nvSpPr>
          <p:cNvPr id="84995" name="Rectangle 3"/>
          <p:cNvSpPr>
            <a:spLocks noChangeArrowheads="1"/>
          </p:cNvSpPr>
          <p:nvPr/>
        </p:nvSpPr>
        <p:spPr bwMode="auto">
          <a:xfrm>
            <a:off x="214282" y="4357694"/>
            <a:ext cx="8358246"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69875" fontAlgn="base">
              <a:spcBef>
                <a:spcPct val="0"/>
              </a:spcBef>
              <a:spcAft>
                <a:spcPct val="0"/>
              </a:spcAft>
            </a:pPr>
            <a:r>
              <a:rPr lang="en-US" altLang="zh-CN" sz="1400" dirty="0" smtClean="0">
                <a:latin typeface="Times New Roman" pitchFamily="18" charset="0"/>
                <a:ea typeface="宋体" pitchFamily="2" charset="-122"/>
                <a:cs typeface="Times New Roman" pitchFamily="18" charset="0"/>
              </a:rPr>
              <a:t>5</a:t>
            </a:r>
            <a:r>
              <a:rPr lang="zh-CN" altLang="en-US" sz="1400" dirty="0" smtClean="0">
                <a:latin typeface="Times New Roman" pitchFamily="18" charset="0"/>
                <a:ea typeface="宋体" pitchFamily="2" charset="-122"/>
                <a:cs typeface="Times New Roman" pitchFamily="18" charset="0"/>
              </a:rPr>
              <a:t>．在</a:t>
            </a:r>
            <a:r>
              <a:rPr lang="en-US" altLang="zh-CN" sz="1400" dirty="0" smtClean="0">
                <a:latin typeface="Times New Roman" pitchFamily="18" charset="0"/>
                <a:ea typeface="宋体" pitchFamily="2" charset="-122"/>
                <a:cs typeface="Times New Roman" pitchFamily="18" charset="0"/>
              </a:rPr>
              <a:t>SQL</a:t>
            </a:r>
            <a:r>
              <a:rPr lang="zh-CN" altLang="en-US" sz="1400" dirty="0" smtClean="0">
                <a:latin typeface="Times New Roman" pitchFamily="18" charset="0"/>
                <a:ea typeface="宋体" pitchFamily="2" charset="-122"/>
                <a:cs typeface="Times New Roman" pitchFamily="18" charset="0"/>
              </a:rPr>
              <a:t>编辑器上输入语句“</a:t>
            </a:r>
            <a:r>
              <a:rPr lang="en-US" altLang="zh-CN" sz="1400" dirty="0" smtClean="0">
                <a:latin typeface="Times New Roman" pitchFamily="18" charset="0"/>
                <a:ea typeface="宋体" pitchFamily="2" charset="-122"/>
                <a:cs typeface="Times New Roman" pitchFamily="18" charset="0"/>
              </a:rPr>
              <a:t>SELECT * FROM </a:t>
            </a:r>
            <a:r>
              <a:rPr lang="en-US" altLang="zh-CN" sz="1400" dirty="0" err="1" smtClean="0">
                <a:latin typeface="Times New Roman" pitchFamily="18" charset="0"/>
                <a:ea typeface="宋体" pitchFamily="2" charset="-122"/>
                <a:cs typeface="Times New Roman" pitchFamily="18" charset="0"/>
              </a:rPr>
              <a:t>vwsales</a:t>
            </a:r>
            <a:r>
              <a:rPr lang="zh-CN" altLang="en-US" sz="1400" dirty="0" smtClean="0">
                <a:latin typeface="Times New Roman" pitchFamily="18" charset="0"/>
                <a:ea typeface="宋体" pitchFamily="2" charset="-122"/>
                <a:cs typeface="Times New Roman" pitchFamily="18" charset="0"/>
              </a:rPr>
              <a:t>”，点击</a:t>
            </a:r>
            <a:r>
              <a:rPr lang="en-US" altLang="zh-CN" sz="1400" dirty="0" smtClean="0">
                <a:latin typeface="Times New Roman" pitchFamily="18" charset="0"/>
                <a:ea typeface="宋体" pitchFamily="2" charset="-122"/>
                <a:cs typeface="Times New Roman" pitchFamily="18" charset="0"/>
              </a:rPr>
              <a:t>【</a:t>
            </a:r>
            <a:r>
              <a:rPr lang="zh-CN" altLang="en-US" sz="1400" dirty="0" smtClean="0">
                <a:latin typeface="Times New Roman" pitchFamily="18" charset="0"/>
                <a:ea typeface="宋体" pitchFamily="2" charset="-122"/>
                <a:cs typeface="Times New Roman" pitchFamily="18" charset="0"/>
              </a:rPr>
              <a:t>执行</a:t>
            </a:r>
            <a:r>
              <a:rPr lang="en-US" altLang="zh-CN" sz="1400" dirty="0" smtClean="0">
                <a:latin typeface="Times New Roman" pitchFamily="18" charset="0"/>
                <a:ea typeface="宋体" pitchFamily="2" charset="-122"/>
                <a:cs typeface="Times New Roman" pitchFamily="18" charset="0"/>
              </a:rPr>
              <a:t>】</a:t>
            </a:r>
            <a:r>
              <a:rPr lang="zh-CN" altLang="en-US" sz="1400" dirty="0" smtClean="0">
                <a:latin typeface="Times New Roman" pitchFamily="18" charset="0"/>
                <a:ea typeface="宋体" pitchFamily="2" charset="-122"/>
                <a:cs typeface="Times New Roman" pitchFamily="18" charset="0"/>
              </a:rPr>
              <a:t>按钮，可以查看视图中的数据和</a:t>
            </a:r>
            <a:r>
              <a:rPr lang="en-US" altLang="zh-CN" sz="1400" dirty="0" smtClean="0">
                <a:latin typeface="Times New Roman" pitchFamily="18" charset="0"/>
                <a:ea typeface="宋体" pitchFamily="2" charset="-122"/>
                <a:cs typeface="Times New Roman" pitchFamily="18" charset="0"/>
              </a:rPr>
              <a:t>SELECT</a:t>
            </a:r>
            <a:r>
              <a:rPr lang="zh-CN" altLang="en-US" sz="1400" dirty="0" smtClean="0">
                <a:latin typeface="Times New Roman" pitchFamily="18" charset="0"/>
                <a:ea typeface="宋体" pitchFamily="2" charset="-122"/>
                <a:cs typeface="Times New Roman" pitchFamily="18" charset="0"/>
              </a:rPr>
              <a:t>语句的结果相同。</a:t>
            </a: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7" name="表格 6"/>
          <p:cNvGraphicFramePr>
            <a:graphicFrameLocks noGrp="1"/>
          </p:cNvGraphicFramePr>
          <p:nvPr/>
        </p:nvGraphicFramePr>
        <p:xfrm>
          <a:off x="428597" y="1285860"/>
          <a:ext cx="3929089" cy="1422400"/>
        </p:xfrm>
        <a:graphic>
          <a:graphicData uri="http://schemas.openxmlformats.org/drawingml/2006/table">
            <a:tbl>
              <a:tblPr/>
              <a:tblGrid>
                <a:gridCol w="3929089"/>
              </a:tblGrid>
              <a:tr h="0">
                <a:tc>
                  <a:txBody>
                    <a:bodyPr/>
                    <a:lstStyle/>
                    <a:p>
                      <a:pPr indent="269875" algn="just">
                        <a:lnSpc>
                          <a:spcPts val="1560"/>
                        </a:lnSpc>
                        <a:spcAft>
                          <a:spcPts val="0"/>
                        </a:spcAft>
                      </a:pPr>
                      <a:r>
                        <a:rPr lang="en-US" sz="1050" kern="100" dirty="0">
                          <a:latin typeface="Times New Roman"/>
                          <a:ea typeface="宋体"/>
                        </a:rPr>
                        <a:t>CREATE VIEW </a:t>
                      </a:r>
                      <a:r>
                        <a:rPr lang="en-US" sz="1050" kern="100" dirty="0" err="1">
                          <a:latin typeface="Times New Roman"/>
                          <a:ea typeface="宋体"/>
                        </a:rPr>
                        <a:t>vwsales</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AS</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SELECT  </a:t>
                      </a:r>
                      <a:r>
                        <a:rPr lang="en-US" sz="1050" kern="100" dirty="0" err="1">
                          <a:latin typeface="Times New Roman"/>
                          <a:ea typeface="宋体"/>
                        </a:rPr>
                        <a:t>xs</a:t>
                      </a:r>
                      <a:r>
                        <a:rPr lang="en-US" sz="1050" kern="100" dirty="0">
                          <a:latin typeface="Times New Roman"/>
                          <a:ea typeface="宋体"/>
                        </a:rPr>
                        <a:t>.</a:t>
                      </a:r>
                      <a:r>
                        <a:rPr lang="zh-CN" sz="1050" kern="100" dirty="0">
                          <a:latin typeface="Times New Roman"/>
                          <a:ea typeface="宋体"/>
                        </a:rPr>
                        <a:t>顾客</a:t>
                      </a:r>
                      <a:r>
                        <a:rPr lang="en-US" sz="1050" kern="100" dirty="0" err="1">
                          <a:latin typeface="Times New Roman"/>
                          <a:ea typeface="宋体"/>
                        </a:rPr>
                        <a:t>ID,gk</a:t>
                      </a:r>
                      <a:r>
                        <a:rPr lang="en-US" sz="1050" kern="100" dirty="0">
                          <a:latin typeface="Times New Roman"/>
                          <a:ea typeface="宋体"/>
                        </a:rPr>
                        <a:t>.</a:t>
                      </a:r>
                      <a:r>
                        <a:rPr lang="zh-CN" sz="1050" kern="100" dirty="0">
                          <a:latin typeface="Times New Roman"/>
                          <a:ea typeface="宋体"/>
                        </a:rPr>
                        <a:t>姓名</a:t>
                      </a:r>
                      <a:r>
                        <a:rPr lang="en-US" sz="1050" kern="100" dirty="0">
                          <a:latin typeface="Times New Roman"/>
                          <a:ea typeface="宋体"/>
                        </a:rPr>
                        <a:t>,</a:t>
                      </a:r>
                      <a:r>
                        <a:rPr lang="en-US" sz="1050" kern="100" dirty="0" err="1">
                          <a:latin typeface="Times New Roman"/>
                          <a:ea typeface="宋体"/>
                        </a:rPr>
                        <a:t>gk</a:t>
                      </a:r>
                      <a:r>
                        <a:rPr lang="en-US" sz="1050" kern="100" dirty="0">
                          <a:latin typeface="Times New Roman"/>
                          <a:ea typeface="宋体"/>
                        </a:rPr>
                        <a:t>.</a:t>
                      </a:r>
                      <a:r>
                        <a:rPr lang="zh-CN" sz="1050" kern="100" dirty="0">
                          <a:latin typeface="Times New Roman"/>
                          <a:ea typeface="宋体"/>
                        </a:rPr>
                        <a:t>性别</a:t>
                      </a:r>
                      <a:r>
                        <a:rPr lang="en-US" sz="1050" kern="100" dirty="0">
                          <a:latin typeface="Times New Roman"/>
                          <a:ea typeface="宋体"/>
                        </a:rPr>
                        <a:t>,</a:t>
                      </a:r>
                      <a:r>
                        <a:rPr lang="en-US" sz="1050" kern="100" dirty="0" err="1">
                          <a:latin typeface="Times New Roman"/>
                          <a:ea typeface="宋体"/>
                        </a:rPr>
                        <a:t>gk</a:t>
                      </a:r>
                      <a:r>
                        <a:rPr lang="en-US" sz="1050" kern="100" dirty="0">
                          <a:latin typeface="Times New Roman"/>
                          <a:ea typeface="宋体"/>
                        </a:rPr>
                        <a:t>.</a:t>
                      </a:r>
                      <a:r>
                        <a:rPr lang="zh-CN" sz="1050" kern="100" dirty="0">
                          <a:latin typeface="Times New Roman"/>
                          <a:ea typeface="宋体"/>
                        </a:rPr>
                        <a:t>联系方式</a:t>
                      </a:r>
                      <a:r>
                        <a:rPr lang="en-US" sz="1050" kern="100" dirty="0">
                          <a:latin typeface="Times New Roman"/>
                          <a:ea typeface="宋体"/>
                        </a:rPr>
                        <a:t>,</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        </a:t>
                      </a:r>
                      <a:r>
                        <a:rPr lang="en-US" sz="1050" kern="100" dirty="0" err="1">
                          <a:latin typeface="Times New Roman"/>
                          <a:ea typeface="宋体"/>
                        </a:rPr>
                        <a:t>xs</a:t>
                      </a:r>
                      <a:r>
                        <a:rPr lang="en-US" sz="1050" kern="100" dirty="0">
                          <a:latin typeface="Times New Roman"/>
                          <a:ea typeface="宋体"/>
                        </a:rPr>
                        <a:t>.</a:t>
                      </a:r>
                      <a:r>
                        <a:rPr lang="zh-CN" sz="1050" kern="100" dirty="0">
                          <a:latin typeface="Times New Roman"/>
                          <a:ea typeface="宋体"/>
                        </a:rPr>
                        <a:t>商品</a:t>
                      </a:r>
                      <a:r>
                        <a:rPr lang="en-US" sz="1050" kern="100" dirty="0" err="1">
                          <a:latin typeface="Times New Roman"/>
                          <a:ea typeface="宋体"/>
                        </a:rPr>
                        <a:t>ID,sp</a:t>
                      </a:r>
                      <a:r>
                        <a:rPr lang="en-US" sz="1050" kern="100" dirty="0">
                          <a:latin typeface="Times New Roman"/>
                          <a:ea typeface="宋体"/>
                        </a:rPr>
                        <a:t>.</a:t>
                      </a:r>
                      <a:r>
                        <a:rPr lang="zh-CN" sz="1050" kern="100" dirty="0">
                          <a:latin typeface="Times New Roman"/>
                          <a:ea typeface="宋体"/>
                        </a:rPr>
                        <a:t>名称</a:t>
                      </a:r>
                      <a:r>
                        <a:rPr lang="en-US" sz="1050" kern="100" dirty="0">
                          <a:latin typeface="Times New Roman"/>
                          <a:ea typeface="宋体"/>
                        </a:rPr>
                        <a:t>,sp.</a:t>
                      </a:r>
                      <a:r>
                        <a:rPr lang="zh-CN" sz="1050" kern="100" dirty="0">
                          <a:latin typeface="Times New Roman"/>
                          <a:ea typeface="宋体"/>
                        </a:rPr>
                        <a:t>价格</a:t>
                      </a:r>
                      <a:r>
                        <a:rPr lang="en-US" sz="1050" kern="100" dirty="0">
                          <a:latin typeface="Times New Roman"/>
                          <a:ea typeface="宋体"/>
                        </a:rPr>
                        <a:t>,</a:t>
                      </a:r>
                      <a:r>
                        <a:rPr lang="en-US" sz="1050" kern="100" dirty="0" err="1">
                          <a:latin typeface="Times New Roman"/>
                          <a:ea typeface="宋体"/>
                        </a:rPr>
                        <a:t>splx</a:t>
                      </a:r>
                      <a:r>
                        <a:rPr lang="en-US" sz="1050" kern="100" dirty="0">
                          <a:latin typeface="Times New Roman"/>
                          <a:ea typeface="宋体"/>
                        </a:rPr>
                        <a:t>.</a:t>
                      </a:r>
                      <a:r>
                        <a:rPr lang="zh-CN" sz="1050" kern="100" dirty="0">
                          <a:latin typeface="Times New Roman"/>
                          <a:ea typeface="宋体"/>
                        </a:rPr>
                        <a:t>类别名称</a:t>
                      </a:r>
                    </a:p>
                    <a:p>
                      <a:pPr indent="269875" algn="just">
                        <a:lnSpc>
                          <a:spcPts val="1560"/>
                        </a:lnSpc>
                        <a:spcAft>
                          <a:spcPts val="0"/>
                        </a:spcAft>
                      </a:pPr>
                      <a:r>
                        <a:rPr lang="en-US" sz="1050" kern="100" dirty="0">
                          <a:latin typeface="Times New Roman"/>
                          <a:ea typeface="宋体"/>
                        </a:rPr>
                        <a:t>FROM   </a:t>
                      </a:r>
                      <a:r>
                        <a:rPr lang="zh-CN" sz="1050" kern="100" dirty="0">
                          <a:latin typeface="Times New Roman"/>
                          <a:ea typeface="宋体"/>
                        </a:rPr>
                        <a:t>销售</a:t>
                      </a:r>
                      <a:r>
                        <a:rPr lang="en-US" sz="1050" kern="100" dirty="0">
                          <a:latin typeface="Times New Roman"/>
                          <a:ea typeface="宋体"/>
                        </a:rPr>
                        <a:t> </a:t>
                      </a:r>
                      <a:r>
                        <a:rPr lang="en-US" sz="1050" kern="100" dirty="0" err="1">
                          <a:latin typeface="Times New Roman"/>
                          <a:ea typeface="宋体"/>
                        </a:rPr>
                        <a:t>xs</a:t>
                      </a:r>
                      <a:r>
                        <a:rPr lang="en-US" sz="1050" kern="100" dirty="0">
                          <a:latin typeface="Times New Roman"/>
                          <a:ea typeface="宋体"/>
                        </a:rPr>
                        <a:t> JOIN </a:t>
                      </a:r>
                      <a:r>
                        <a:rPr lang="zh-CN" sz="1050" kern="100" dirty="0">
                          <a:latin typeface="Times New Roman"/>
                          <a:ea typeface="宋体"/>
                        </a:rPr>
                        <a:t>顾客</a:t>
                      </a:r>
                      <a:r>
                        <a:rPr lang="en-US" sz="1050" kern="100" dirty="0">
                          <a:latin typeface="Times New Roman"/>
                          <a:ea typeface="宋体"/>
                        </a:rPr>
                        <a:t> </a:t>
                      </a:r>
                      <a:r>
                        <a:rPr lang="en-US" sz="1050" kern="100" dirty="0" err="1">
                          <a:latin typeface="Times New Roman"/>
                          <a:ea typeface="宋体"/>
                        </a:rPr>
                        <a:t>gk</a:t>
                      </a:r>
                      <a:r>
                        <a:rPr lang="en-US" sz="1050" kern="100" dirty="0">
                          <a:latin typeface="Times New Roman"/>
                          <a:ea typeface="宋体"/>
                        </a:rPr>
                        <a:t> ON </a:t>
                      </a:r>
                      <a:r>
                        <a:rPr lang="en-US" sz="1050" kern="100" dirty="0" err="1">
                          <a:latin typeface="Times New Roman"/>
                          <a:ea typeface="宋体"/>
                        </a:rPr>
                        <a:t>xs</a:t>
                      </a:r>
                      <a:r>
                        <a:rPr lang="en-US" sz="1050" kern="100" dirty="0">
                          <a:latin typeface="Times New Roman"/>
                          <a:ea typeface="宋体"/>
                        </a:rPr>
                        <a:t>.</a:t>
                      </a:r>
                      <a:r>
                        <a:rPr lang="zh-CN" sz="1050" kern="100" dirty="0">
                          <a:latin typeface="Times New Roman"/>
                          <a:ea typeface="宋体"/>
                        </a:rPr>
                        <a:t>顾客</a:t>
                      </a:r>
                      <a:r>
                        <a:rPr lang="en-US" sz="1050" kern="100" dirty="0">
                          <a:latin typeface="Times New Roman"/>
                          <a:ea typeface="宋体"/>
                        </a:rPr>
                        <a:t>ID=</a:t>
                      </a:r>
                      <a:r>
                        <a:rPr lang="en-US" sz="1050" kern="100" dirty="0" err="1">
                          <a:latin typeface="Times New Roman"/>
                          <a:ea typeface="宋体"/>
                        </a:rPr>
                        <a:t>gk</a:t>
                      </a:r>
                      <a:r>
                        <a:rPr lang="en-US" sz="1050" kern="100" dirty="0">
                          <a:latin typeface="Times New Roman"/>
                          <a:ea typeface="宋体"/>
                        </a:rPr>
                        <a:t>.</a:t>
                      </a:r>
                      <a:r>
                        <a:rPr lang="zh-CN" sz="1050" kern="100" dirty="0">
                          <a:latin typeface="Times New Roman"/>
                          <a:ea typeface="宋体"/>
                        </a:rPr>
                        <a:t>顾客</a:t>
                      </a:r>
                      <a:r>
                        <a:rPr lang="en-US" sz="1050" kern="100" dirty="0">
                          <a:latin typeface="Times New Roman"/>
                          <a:ea typeface="宋体"/>
                        </a:rPr>
                        <a:t>ID</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       JOIN </a:t>
                      </a:r>
                      <a:r>
                        <a:rPr lang="zh-CN" sz="1050" kern="100" dirty="0">
                          <a:latin typeface="Times New Roman"/>
                          <a:ea typeface="宋体"/>
                        </a:rPr>
                        <a:t>商品</a:t>
                      </a:r>
                      <a:r>
                        <a:rPr lang="en-US" sz="1050" kern="100" dirty="0">
                          <a:latin typeface="Times New Roman"/>
                          <a:ea typeface="宋体"/>
                        </a:rPr>
                        <a:t> sp ON </a:t>
                      </a:r>
                      <a:r>
                        <a:rPr lang="en-US" sz="1050" kern="100" dirty="0" err="1">
                          <a:latin typeface="Times New Roman"/>
                          <a:ea typeface="宋体"/>
                        </a:rPr>
                        <a:t>xs</a:t>
                      </a:r>
                      <a:r>
                        <a:rPr lang="en-US" sz="1050" kern="100" dirty="0">
                          <a:latin typeface="Times New Roman"/>
                          <a:ea typeface="宋体"/>
                        </a:rPr>
                        <a:t>.</a:t>
                      </a:r>
                      <a:r>
                        <a:rPr lang="zh-CN" sz="1050" kern="100" dirty="0">
                          <a:latin typeface="Times New Roman"/>
                          <a:ea typeface="宋体"/>
                        </a:rPr>
                        <a:t>商品</a:t>
                      </a:r>
                      <a:r>
                        <a:rPr lang="en-US" sz="1050" kern="100" dirty="0">
                          <a:latin typeface="Times New Roman"/>
                          <a:ea typeface="宋体"/>
                        </a:rPr>
                        <a:t>ID=sp.</a:t>
                      </a:r>
                      <a:r>
                        <a:rPr lang="zh-CN" sz="1050" kern="100" dirty="0">
                          <a:latin typeface="Times New Roman"/>
                          <a:ea typeface="宋体"/>
                        </a:rPr>
                        <a:t>商品</a:t>
                      </a:r>
                      <a:r>
                        <a:rPr lang="en-US" sz="1050" kern="100" dirty="0">
                          <a:latin typeface="Times New Roman"/>
                          <a:ea typeface="宋体"/>
                        </a:rPr>
                        <a:t>ID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       JOIN </a:t>
                      </a:r>
                      <a:r>
                        <a:rPr lang="zh-CN" sz="1050" kern="100" dirty="0">
                          <a:latin typeface="Times New Roman"/>
                          <a:ea typeface="宋体"/>
                        </a:rPr>
                        <a:t>商品类型</a:t>
                      </a:r>
                      <a:r>
                        <a:rPr lang="en-US" sz="1050" kern="100" dirty="0">
                          <a:latin typeface="Times New Roman"/>
                          <a:ea typeface="宋体"/>
                        </a:rPr>
                        <a:t> </a:t>
                      </a:r>
                      <a:r>
                        <a:rPr lang="en-US" sz="1050" kern="100" dirty="0" err="1">
                          <a:latin typeface="Times New Roman"/>
                          <a:ea typeface="宋体"/>
                        </a:rPr>
                        <a:t>splx</a:t>
                      </a:r>
                      <a:r>
                        <a:rPr lang="en-US" sz="1050" kern="100" dirty="0">
                          <a:latin typeface="Times New Roman"/>
                          <a:ea typeface="宋体"/>
                        </a:rPr>
                        <a:t> ON </a:t>
                      </a:r>
                      <a:r>
                        <a:rPr lang="en-US" sz="1050" kern="100" dirty="0" err="1">
                          <a:latin typeface="Times New Roman"/>
                          <a:ea typeface="宋体"/>
                        </a:rPr>
                        <a:t>splx</a:t>
                      </a:r>
                      <a:r>
                        <a:rPr lang="en-US" sz="1050" kern="100" dirty="0">
                          <a:latin typeface="Times New Roman"/>
                          <a:ea typeface="宋体"/>
                        </a:rPr>
                        <a:t>.</a:t>
                      </a:r>
                      <a:r>
                        <a:rPr lang="zh-CN" sz="1050" kern="100" dirty="0">
                          <a:latin typeface="Times New Roman"/>
                          <a:ea typeface="宋体"/>
                        </a:rPr>
                        <a:t>类别</a:t>
                      </a:r>
                      <a:r>
                        <a:rPr lang="en-US" sz="1050" kern="100" dirty="0">
                          <a:latin typeface="Times New Roman"/>
                          <a:ea typeface="宋体"/>
                        </a:rPr>
                        <a:t>ID=sp.</a:t>
                      </a:r>
                      <a:r>
                        <a:rPr lang="zh-CN" sz="1050" kern="100" dirty="0">
                          <a:latin typeface="Times New Roman"/>
                          <a:ea typeface="宋体"/>
                        </a:rPr>
                        <a:t>类别</a:t>
                      </a:r>
                      <a:r>
                        <a:rPr lang="en-US" sz="1050" kern="100" dirty="0">
                          <a:latin typeface="Times New Roman"/>
                          <a:ea typeface="宋体"/>
                        </a:rPr>
                        <a:t>ID</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049" name="Picture 1" descr="图7-24"/>
          <p:cNvPicPr>
            <a:picLocks noChangeAspect="1" noChangeArrowheads="1"/>
          </p:cNvPicPr>
          <p:nvPr/>
        </p:nvPicPr>
        <p:blipFill>
          <a:blip r:embed="rId2"/>
          <a:srcRect/>
          <a:stretch>
            <a:fillRect/>
          </a:stretch>
        </p:blipFill>
        <p:spPr bwMode="auto">
          <a:xfrm>
            <a:off x="4572000" y="1285860"/>
            <a:ext cx="3895725" cy="219075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857364"/>
            <a:ext cx="8715436" cy="4643470"/>
          </a:xfrm>
        </p:spPr>
        <p:txBody>
          <a:bodyPr>
            <a:normAutofit fontScale="92500" lnSpcReduction="10000"/>
          </a:bodyPr>
          <a:lstStyle/>
          <a:p>
            <a:r>
              <a:rPr lang="en-US" dirty="0" smtClean="0"/>
              <a:t>1</a:t>
            </a:r>
            <a:r>
              <a:rPr lang="zh-CN" altLang="en-US" dirty="0" smtClean="0"/>
              <a:t>．索引的概念。</a:t>
            </a:r>
          </a:p>
          <a:p>
            <a:r>
              <a:rPr lang="en-US" dirty="0" smtClean="0"/>
              <a:t>2</a:t>
            </a:r>
            <a:r>
              <a:rPr lang="zh-CN" altLang="en-US" dirty="0" smtClean="0"/>
              <a:t>．索引的类型。</a:t>
            </a:r>
          </a:p>
          <a:p>
            <a:r>
              <a:rPr lang="en-US" dirty="0" smtClean="0"/>
              <a:t>3</a:t>
            </a:r>
            <a:r>
              <a:rPr lang="zh-CN" altLang="en-US" dirty="0" smtClean="0"/>
              <a:t>．</a:t>
            </a:r>
            <a:r>
              <a:rPr lang="en-US" dirty="0" smtClean="0"/>
              <a:t>CREATE INDEX</a:t>
            </a:r>
            <a:r>
              <a:rPr lang="zh-CN" altLang="en-US" dirty="0" smtClean="0"/>
              <a:t>命令创建索引的语法。</a:t>
            </a:r>
          </a:p>
          <a:p>
            <a:r>
              <a:rPr lang="en-US" dirty="0" smtClean="0"/>
              <a:t>4</a:t>
            </a:r>
            <a:r>
              <a:rPr lang="zh-CN" altLang="en-US" dirty="0" smtClean="0"/>
              <a:t>．</a:t>
            </a:r>
            <a:r>
              <a:rPr lang="en-US" dirty="0" err="1" smtClean="0"/>
              <a:t>sp_helpindex</a:t>
            </a:r>
            <a:r>
              <a:rPr lang="zh-CN" altLang="en-US" dirty="0" smtClean="0"/>
              <a:t>查看索引。</a:t>
            </a:r>
          </a:p>
          <a:p>
            <a:r>
              <a:rPr lang="en-US" dirty="0" smtClean="0"/>
              <a:t>5</a:t>
            </a:r>
            <a:r>
              <a:rPr lang="zh-CN" altLang="en-US" dirty="0" smtClean="0"/>
              <a:t>．禁用索引和激活索引。</a:t>
            </a:r>
          </a:p>
          <a:p>
            <a:r>
              <a:rPr lang="en-US" dirty="0" smtClean="0"/>
              <a:t>6</a:t>
            </a:r>
            <a:r>
              <a:rPr lang="zh-CN" altLang="en-US" dirty="0" smtClean="0"/>
              <a:t>．删除索引。</a:t>
            </a:r>
          </a:p>
          <a:p>
            <a:r>
              <a:rPr lang="en-US" dirty="0" smtClean="0"/>
              <a:t>7</a:t>
            </a:r>
            <a:r>
              <a:rPr lang="zh-CN" altLang="en-US" dirty="0" smtClean="0"/>
              <a:t>．重命名索引。</a:t>
            </a:r>
          </a:p>
          <a:p>
            <a:r>
              <a:rPr lang="en-US" dirty="0" smtClean="0"/>
              <a:t>8</a:t>
            </a:r>
            <a:r>
              <a:rPr lang="zh-CN" altLang="en-US" dirty="0" smtClean="0"/>
              <a:t>．</a:t>
            </a:r>
            <a:r>
              <a:rPr lang="en-US" dirty="0" smtClean="0"/>
              <a:t>CREATE VIEW</a:t>
            </a:r>
            <a:r>
              <a:rPr lang="zh-CN" altLang="en-US" dirty="0" smtClean="0"/>
              <a:t>命令创建视图的语法。</a:t>
            </a:r>
          </a:p>
          <a:p>
            <a:r>
              <a:rPr lang="en-US" dirty="0" smtClean="0"/>
              <a:t>9</a:t>
            </a:r>
            <a:r>
              <a:rPr lang="zh-CN" altLang="en-US" dirty="0" smtClean="0"/>
              <a:t>．</a:t>
            </a:r>
            <a:r>
              <a:rPr lang="en-US" dirty="0" smtClean="0"/>
              <a:t>ALTER VIEW</a:t>
            </a:r>
            <a:r>
              <a:rPr lang="zh-CN" altLang="en-US" dirty="0" smtClean="0"/>
              <a:t>命令修改视图的语法。</a:t>
            </a:r>
          </a:p>
          <a:p>
            <a:r>
              <a:rPr lang="en-US" dirty="0" smtClean="0"/>
              <a:t>10</a:t>
            </a:r>
            <a:r>
              <a:rPr lang="zh-CN" altLang="en-US" dirty="0" smtClean="0"/>
              <a:t>．查看视图。</a:t>
            </a:r>
          </a:p>
          <a:p>
            <a:r>
              <a:rPr lang="en-US" dirty="0" smtClean="0"/>
              <a:t>11</a:t>
            </a:r>
            <a:r>
              <a:rPr lang="zh-CN" altLang="en-US" dirty="0" smtClean="0"/>
              <a:t>．重命名视图。</a:t>
            </a:r>
          </a:p>
          <a:p>
            <a:r>
              <a:rPr lang="en-US" dirty="0" smtClean="0"/>
              <a:t>12</a:t>
            </a:r>
            <a:r>
              <a:rPr lang="zh-CN" altLang="en-US" dirty="0" smtClean="0"/>
              <a:t>．删除视图。</a:t>
            </a:r>
            <a:endParaRPr lang="zh-CN" altLang="en-US" dirty="0"/>
          </a:p>
        </p:txBody>
      </p:sp>
      <p:sp>
        <p:nvSpPr>
          <p:cNvPr id="3" name="标题 2"/>
          <p:cNvSpPr>
            <a:spLocks noGrp="1"/>
          </p:cNvSpPr>
          <p:nvPr>
            <p:ph type="title"/>
          </p:nvPr>
        </p:nvSpPr>
        <p:spPr/>
        <p:txBody>
          <a:bodyPr/>
          <a:lstStyle/>
          <a:p>
            <a:r>
              <a:rPr lang="zh-CN" altLang="en-US" dirty="0" smtClean="0"/>
              <a:t>本章小结</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为了解决上述问题，需要完成以下任务：</a:t>
            </a:r>
          </a:p>
          <a:p>
            <a:r>
              <a:rPr lang="en-US" dirty="0" smtClean="0"/>
              <a:t>1</a:t>
            </a:r>
            <a:r>
              <a:rPr lang="zh-CN" altLang="en-US" dirty="0" smtClean="0"/>
              <a:t>．写出在“课程”表的“课程名称”列上创建唯一非聚集索引“</a:t>
            </a:r>
            <a:r>
              <a:rPr lang="en-US" dirty="0" smtClean="0"/>
              <a:t>IX_</a:t>
            </a:r>
            <a:r>
              <a:rPr lang="zh-CN" altLang="en-US" dirty="0" smtClean="0"/>
              <a:t>课程</a:t>
            </a:r>
            <a:r>
              <a:rPr lang="en-US" dirty="0" smtClean="0"/>
              <a:t>_</a:t>
            </a:r>
            <a:r>
              <a:rPr lang="zh-CN" altLang="en-US" dirty="0" smtClean="0"/>
              <a:t>课程名称”的语句。</a:t>
            </a:r>
          </a:p>
          <a:p>
            <a:r>
              <a:rPr lang="en-US" dirty="0" smtClean="0"/>
              <a:t>2</a:t>
            </a:r>
            <a:r>
              <a:rPr lang="zh-CN" altLang="en-US" dirty="0" smtClean="0"/>
              <a:t>．写出在“课程”表的“课程性质”列上创建非聚集索引“</a:t>
            </a:r>
            <a:r>
              <a:rPr lang="en-US" dirty="0" smtClean="0"/>
              <a:t>IX_</a:t>
            </a:r>
            <a:r>
              <a:rPr lang="zh-CN" altLang="en-US" dirty="0" smtClean="0"/>
              <a:t>课程</a:t>
            </a:r>
            <a:r>
              <a:rPr lang="en-US" dirty="0" smtClean="0"/>
              <a:t>_</a:t>
            </a:r>
            <a:r>
              <a:rPr lang="zh-CN" altLang="en-US" dirty="0" smtClean="0"/>
              <a:t>课程性质”的语句。</a:t>
            </a:r>
          </a:p>
          <a:p>
            <a:r>
              <a:rPr lang="en-US" dirty="0" smtClean="0"/>
              <a:t>3</a:t>
            </a:r>
            <a:r>
              <a:rPr lang="zh-CN" altLang="en-US" dirty="0" smtClean="0"/>
              <a:t>．执行上述语句。</a:t>
            </a:r>
            <a:endParaRPr lang="zh-CN" altLang="en-US" dirty="0"/>
          </a:p>
        </p:txBody>
      </p:sp>
      <p:sp>
        <p:nvSpPr>
          <p:cNvPr id="2" name="标题 1"/>
          <p:cNvSpPr>
            <a:spLocks noGrp="1"/>
          </p:cNvSpPr>
          <p:nvPr>
            <p:ph type="title"/>
          </p:nvPr>
        </p:nvSpPr>
        <p:spPr/>
        <p:txBody>
          <a:bodyPr>
            <a:normAutofit/>
          </a:bodyPr>
          <a:lstStyle/>
          <a:p>
            <a:r>
              <a:rPr lang="en-US" altLang="zh-CN" b="1" dirty="0" smtClean="0"/>
              <a:t>7.1.2</a:t>
            </a:r>
            <a:r>
              <a:rPr lang="zh-CN" altLang="zh-CN" b="1" dirty="0" smtClean="0"/>
              <a:t>问题分析</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，单击“对象资源管理器”中的“数据库”文件夹下的数据库“学生管理”；</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p>
          <a:p>
            <a:endParaRPr lang="zh-CN" altLang="en-US" dirty="0"/>
          </a:p>
        </p:txBody>
      </p:sp>
      <p:sp>
        <p:nvSpPr>
          <p:cNvPr id="2" name="标题 1"/>
          <p:cNvSpPr>
            <a:spLocks noGrp="1"/>
          </p:cNvSpPr>
          <p:nvPr>
            <p:ph type="title"/>
          </p:nvPr>
        </p:nvSpPr>
        <p:spPr/>
        <p:txBody>
          <a:bodyPr>
            <a:normAutofit/>
          </a:bodyPr>
          <a:lstStyle/>
          <a:p>
            <a:r>
              <a:rPr lang="en-US" altLang="zh-CN" b="1" dirty="0" smtClean="0"/>
              <a:t>7.1.3 </a:t>
            </a:r>
            <a:r>
              <a:rPr lang="zh-CN" altLang="zh-CN" b="1" dirty="0" smtClean="0"/>
              <a:t>解决方案</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85786" y="2643182"/>
            <a:ext cx="6286544" cy="369332"/>
          </a:xfrm>
          <a:prstGeom prst="rect">
            <a:avLst/>
          </a:prstGeom>
        </p:spPr>
        <p:txBody>
          <a:bodyPr wrap="square">
            <a:spAutoFit/>
          </a:bodyPr>
          <a:lstStyle/>
          <a:p>
            <a:r>
              <a:rPr lang="en-US"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按钮，如图所示。</a:t>
            </a:r>
            <a:endParaRPr lang="zh-CN" altLang="en-US" dirty="0"/>
          </a:p>
        </p:txBody>
      </p:sp>
      <p:graphicFrame>
        <p:nvGraphicFramePr>
          <p:cNvPr id="6" name="表格 5"/>
          <p:cNvGraphicFramePr>
            <a:graphicFrameLocks noGrp="1"/>
          </p:cNvGraphicFramePr>
          <p:nvPr/>
        </p:nvGraphicFramePr>
        <p:xfrm>
          <a:off x="1142976" y="1357298"/>
          <a:ext cx="5643602" cy="928694"/>
        </p:xfrm>
        <a:graphic>
          <a:graphicData uri="http://schemas.openxmlformats.org/drawingml/2006/table">
            <a:tbl>
              <a:tblPr/>
              <a:tblGrid>
                <a:gridCol w="5643602"/>
              </a:tblGrid>
              <a:tr h="928694">
                <a:tc>
                  <a:txBody>
                    <a:bodyPr/>
                    <a:lstStyle/>
                    <a:p>
                      <a:pPr indent="269875" algn="just">
                        <a:lnSpc>
                          <a:spcPts val="1560"/>
                        </a:lnSpc>
                        <a:spcAft>
                          <a:spcPts val="0"/>
                        </a:spcAft>
                      </a:pPr>
                      <a:r>
                        <a:rPr lang="en-US" sz="1050" kern="100" dirty="0">
                          <a:latin typeface="Times New Roman"/>
                          <a:ea typeface="宋体"/>
                        </a:rPr>
                        <a:t>CREATE UNIQUE NONCLUSTERED INDEX IX_</a:t>
                      </a:r>
                      <a:r>
                        <a:rPr lang="zh-CN" sz="1050" kern="100" dirty="0">
                          <a:latin typeface="Times New Roman"/>
                          <a:ea typeface="宋体"/>
                        </a:rPr>
                        <a:t>课程</a:t>
                      </a:r>
                      <a:r>
                        <a:rPr lang="en-US" sz="1050" kern="100" dirty="0">
                          <a:latin typeface="Times New Roman"/>
                          <a:ea typeface="宋体"/>
                        </a:rPr>
                        <a:t>_</a:t>
                      </a:r>
                      <a:r>
                        <a:rPr lang="zh-CN" sz="1050" kern="100" dirty="0">
                          <a:latin typeface="Times New Roman"/>
                          <a:ea typeface="宋体"/>
                        </a:rPr>
                        <a:t>课程名称</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ON </a:t>
                      </a:r>
                      <a:r>
                        <a:rPr lang="zh-CN" sz="1050" kern="100" dirty="0">
                          <a:latin typeface="Times New Roman"/>
                          <a:ea typeface="宋体"/>
                        </a:rPr>
                        <a:t>课程</a:t>
                      </a:r>
                      <a:r>
                        <a:rPr lang="en-US" sz="1050" kern="100" dirty="0">
                          <a:latin typeface="Times New Roman"/>
                          <a:ea typeface="宋体"/>
                        </a:rPr>
                        <a:t>(</a:t>
                      </a:r>
                      <a:r>
                        <a:rPr lang="zh-CN" sz="1050" kern="100" dirty="0">
                          <a:latin typeface="Times New Roman"/>
                          <a:ea typeface="宋体"/>
                        </a:rPr>
                        <a:t>课程名称</a:t>
                      </a:r>
                      <a:r>
                        <a:rPr lang="en-US" sz="1050" kern="100" dirty="0">
                          <a:latin typeface="Times New Roman"/>
                          <a:ea typeface="宋体"/>
                        </a:rPr>
                        <a:t>)</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CREATE NONCLUSTERED INDEX IX_</a:t>
                      </a:r>
                      <a:r>
                        <a:rPr lang="zh-CN" sz="1050" kern="100" dirty="0">
                          <a:latin typeface="Times New Roman"/>
                          <a:ea typeface="宋体"/>
                        </a:rPr>
                        <a:t>课程</a:t>
                      </a:r>
                      <a:r>
                        <a:rPr lang="en-US" sz="1050" kern="100" dirty="0">
                          <a:latin typeface="Times New Roman"/>
                          <a:ea typeface="宋体"/>
                        </a:rPr>
                        <a:t>_</a:t>
                      </a:r>
                      <a:r>
                        <a:rPr lang="zh-CN" sz="1050" kern="100" dirty="0">
                          <a:latin typeface="Times New Roman"/>
                          <a:ea typeface="宋体"/>
                        </a:rPr>
                        <a:t>课程类型</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ON </a:t>
                      </a:r>
                      <a:r>
                        <a:rPr lang="zh-CN" sz="1050" kern="100" dirty="0">
                          <a:latin typeface="Times New Roman"/>
                          <a:ea typeface="宋体"/>
                        </a:rPr>
                        <a:t>课程</a:t>
                      </a:r>
                      <a:r>
                        <a:rPr lang="en-US" sz="1050" kern="100" dirty="0">
                          <a:latin typeface="Times New Roman"/>
                          <a:ea typeface="宋体"/>
                        </a:rPr>
                        <a:t>(</a:t>
                      </a:r>
                      <a:r>
                        <a:rPr lang="zh-CN" sz="1050" kern="100" dirty="0">
                          <a:latin typeface="Times New Roman"/>
                          <a:ea typeface="宋体"/>
                        </a:rPr>
                        <a:t>课程性质</a:t>
                      </a:r>
                      <a:r>
                        <a:rPr lang="en-US" sz="1050" kern="100" dirty="0">
                          <a:latin typeface="Times New Roman"/>
                          <a:ea typeface="宋体"/>
                        </a:rPr>
                        <a:t>) </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8369" name="Picture 1" descr="图7-1"/>
          <p:cNvPicPr>
            <a:picLocks noChangeAspect="1" noChangeArrowheads="1"/>
          </p:cNvPicPr>
          <p:nvPr/>
        </p:nvPicPr>
        <p:blipFill>
          <a:blip r:embed="rId2"/>
          <a:srcRect/>
          <a:stretch>
            <a:fillRect/>
          </a:stretch>
        </p:blipFill>
        <p:spPr bwMode="auto">
          <a:xfrm>
            <a:off x="1643042" y="3286124"/>
            <a:ext cx="4248150" cy="18383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smtClean="0"/>
              <a:t>索引的用途</a:t>
            </a:r>
            <a:endParaRPr lang="en-US" altLang="zh-CN" dirty="0" smtClean="0"/>
          </a:p>
          <a:p>
            <a:r>
              <a:rPr lang="zh-CN" altLang="en-US" dirty="0" smtClean="0"/>
              <a:t>索引的分类</a:t>
            </a:r>
            <a:endParaRPr lang="en-US" altLang="zh-CN" dirty="0" smtClean="0"/>
          </a:p>
          <a:p>
            <a:r>
              <a:rPr lang="zh-CN" altLang="en-US" dirty="0" smtClean="0"/>
              <a:t>创建索引</a:t>
            </a:r>
            <a:endParaRPr lang="en-US" altLang="zh-CN" dirty="0" smtClean="0"/>
          </a:p>
          <a:p>
            <a:r>
              <a:rPr lang="zh-CN" altLang="en-US" dirty="0" smtClean="0"/>
              <a:t>查看索引</a:t>
            </a:r>
            <a:endParaRPr lang="en-US" altLang="zh-CN" dirty="0" smtClean="0"/>
          </a:p>
          <a:p>
            <a:r>
              <a:rPr lang="zh-CN" altLang="en-US" dirty="0" smtClean="0"/>
              <a:t>禁用索引</a:t>
            </a:r>
            <a:endParaRPr lang="en-US" altLang="zh-CN" dirty="0" smtClean="0"/>
          </a:p>
          <a:p>
            <a:r>
              <a:rPr lang="zh-CN" altLang="en-US" dirty="0" smtClean="0"/>
              <a:t>激活索引</a:t>
            </a:r>
            <a:endParaRPr lang="en-US" altLang="zh-CN" dirty="0" smtClean="0"/>
          </a:p>
          <a:p>
            <a:r>
              <a:rPr lang="zh-CN" altLang="en-US" dirty="0" smtClean="0"/>
              <a:t>重命名索引</a:t>
            </a:r>
            <a:endParaRPr lang="en-US" altLang="zh-CN" dirty="0" smtClean="0"/>
          </a:p>
          <a:p>
            <a:r>
              <a:rPr lang="zh-CN" altLang="en-US" dirty="0" smtClean="0"/>
              <a:t>删除索引</a:t>
            </a:r>
            <a:endParaRPr lang="en-US" altLang="zh-CN" dirty="0" smtClean="0"/>
          </a:p>
        </p:txBody>
      </p:sp>
      <p:sp>
        <p:nvSpPr>
          <p:cNvPr id="2" name="标题 1"/>
          <p:cNvSpPr>
            <a:spLocks noGrp="1"/>
          </p:cNvSpPr>
          <p:nvPr>
            <p:ph type="title"/>
          </p:nvPr>
        </p:nvSpPr>
        <p:spPr/>
        <p:txBody>
          <a:bodyPr>
            <a:normAutofit/>
          </a:bodyPr>
          <a:lstStyle/>
          <a:p>
            <a:r>
              <a:rPr lang="en-US" altLang="zh-CN" b="1" dirty="0" smtClean="0"/>
              <a:t>7.1.4 </a:t>
            </a:r>
            <a:r>
              <a:rPr lang="zh-CN" altLang="zh-CN" b="1" dirty="0" smtClean="0"/>
              <a:t>知识总结</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1928802"/>
            <a:ext cx="7408333" cy="4197361"/>
          </a:xfrm>
        </p:spPr>
        <p:txBody>
          <a:bodyPr>
            <a:normAutofit fontScale="92500"/>
          </a:bodyPr>
          <a:lstStyle/>
          <a:p>
            <a:r>
              <a:rPr lang="zh-CN" altLang="en-US" dirty="0" smtClean="0"/>
              <a:t>索引是为了加快对表中数据的检索速度而创建的一种单独的、物理的数据结构。数据库中的索引类似于字典的部首查字法和拼音查字法，通过索引，可以使得应用程序像快速从字典中查找你要的字一样，而不必整个表中的记录一个个查看才能找到所需记录。</a:t>
            </a:r>
          </a:p>
          <a:p>
            <a:r>
              <a:rPr lang="zh-CN" altLang="en-US" dirty="0" smtClean="0"/>
              <a:t>使用索引能够改善数据库的性能，主要有以下几个方面：</a:t>
            </a:r>
          </a:p>
          <a:p>
            <a:pPr lvl="0"/>
            <a:r>
              <a:rPr lang="zh-CN" altLang="en-US" dirty="0" smtClean="0"/>
              <a:t>可以加快数据的查询速度。</a:t>
            </a:r>
          </a:p>
          <a:p>
            <a:pPr lvl="0"/>
            <a:r>
              <a:rPr lang="zh-CN" altLang="en-US" dirty="0" smtClean="0"/>
              <a:t>唯一索引，可以保证记录的唯一性。</a:t>
            </a:r>
          </a:p>
          <a:p>
            <a:pPr lvl="0"/>
            <a:r>
              <a:rPr lang="zh-CN" altLang="en-US" dirty="0" smtClean="0"/>
              <a:t>可以加快表与表之间的连接。</a:t>
            </a:r>
          </a:p>
          <a:p>
            <a:pPr lvl="0"/>
            <a:r>
              <a:rPr lang="zh-CN" altLang="en-US" dirty="0" smtClean="0"/>
              <a:t>在排序、分组的时候，可以减少排序、分组的时间。</a:t>
            </a:r>
          </a:p>
          <a:p>
            <a:endParaRPr lang="zh-CN" altLang="en-US" dirty="0"/>
          </a:p>
        </p:txBody>
      </p:sp>
      <p:sp>
        <p:nvSpPr>
          <p:cNvPr id="2" name="标题 1"/>
          <p:cNvSpPr>
            <a:spLocks noGrp="1"/>
          </p:cNvSpPr>
          <p:nvPr>
            <p:ph type="title"/>
          </p:nvPr>
        </p:nvSpPr>
        <p:spPr/>
        <p:txBody>
          <a:bodyPr/>
          <a:lstStyle/>
          <a:p>
            <a:r>
              <a:rPr lang="zh-CN" altLang="en-US" dirty="0" smtClean="0"/>
              <a:t>索引的用途</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219</TotalTime>
  <Words>4620</Words>
  <Application>Microsoft Office PowerPoint</Application>
  <PresentationFormat>全屏显示(4:3)</PresentationFormat>
  <Paragraphs>340</Paragraphs>
  <Slides>49</Slides>
  <Notes>0</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波形</vt:lpstr>
      <vt:lpstr>第七单元  索引和视图</vt:lpstr>
      <vt:lpstr>PowerPoint 演示文稿</vt:lpstr>
      <vt:lpstr>任务7.1 创建和管理索引</vt:lpstr>
      <vt:lpstr>7.1.1 情景描述</vt:lpstr>
      <vt:lpstr>7.1.2问题分析</vt:lpstr>
      <vt:lpstr>7.1.3 解决方案</vt:lpstr>
      <vt:lpstr>PowerPoint 演示文稿</vt:lpstr>
      <vt:lpstr>7.1.4 知识总结</vt:lpstr>
      <vt:lpstr>索引的用途</vt:lpstr>
      <vt:lpstr>索引的分类</vt:lpstr>
      <vt:lpstr>创建索引</vt:lpstr>
      <vt:lpstr>PowerPoint 演示文稿</vt:lpstr>
      <vt:lpstr>PowerPoint 演示文稿</vt:lpstr>
      <vt:lpstr>查看索引</vt:lpstr>
      <vt:lpstr>禁用索引</vt:lpstr>
      <vt:lpstr>PowerPoint 演示文稿</vt:lpstr>
      <vt:lpstr>激活索引</vt:lpstr>
      <vt:lpstr>重命名索引</vt:lpstr>
      <vt:lpstr>删除索引</vt:lpstr>
      <vt:lpstr>PowerPoint 演示文稿</vt:lpstr>
      <vt:lpstr>7.1.5 应用实践</vt:lpstr>
      <vt:lpstr>任务7.2 创建和管理视图</vt:lpstr>
      <vt:lpstr>7.2.1 情景描述</vt:lpstr>
      <vt:lpstr>7.2.2问题分析</vt:lpstr>
      <vt:lpstr>7.2.3 解决方案</vt:lpstr>
      <vt:lpstr>7.2.4 知识总结</vt:lpstr>
      <vt:lpstr>视图的概念</vt:lpstr>
      <vt:lpstr>创建视图</vt:lpstr>
      <vt:lpstr>PowerPoint 演示文稿</vt:lpstr>
      <vt:lpstr>PowerPoint 演示文稿</vt:lpstr>
      <vt:lpstr>PowerPoint 演示文稿</vt:lpstr>
      <vt:lpstr>PowerPoint 演示文稿</vt:lpstr>
      <vt:lpstr>查看视图信息</vt:lpstr>
      <vt:lpstr>PowerPoint 演示文稿</vt:lpstr>
      <vt:lpstr>PowerPoint 演示文稿</vt:lpstr>
      <vt:lpstr>修改视图</vt:lpstr>
      <vt:lpstr>PowerPoint 演示文稿</vt:lpstr>
      <vt:lpstr>更新视图数据</vt:lpstr>
      <vt:lpstr>PowerPoint 演示文稿</vt:lpstr>
      <vt:lpstr>PowerPoint 演示文稿</vt:lpstr>
      <vt:lpstr>PowerPoint 演示文稿</vt:lpstr>
      <vt:lpstr>PowerPoint 演示文稿</vt:lpstr>
      <vt:lpstr>删除视图</vt:lpstr>
      <vt:lpstr>PowerPoint 演示文稿</vt:lpstr>
      <vt:lpstr>重命名视图</vt:lpstr>
      <vt:lpstr>PowerPoint 演示文稿</vt:lpstr>
      <vt:lpstr>7.2.5 应用实践</vt:lpstr>
      <vt:lpstr>PowerPoint 演示文稿</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分析与设计数据库</dc:title>
  <dc:creator>Administrator</dc:creator>
  <cp:lastModifiedBy>微软用户</cp:lastModifiedBy>
  <cp:revision>64</cp:revision>
  <dcterms:created xsi:type="dcterms:W3CDTF">2015-03-08T15:14:07Z</dcterms:created>
  <dcterms:modified xsi:type="dcterms:W3CDTF">2015-12-15T02:04:38Z</dcterms:modified>
</cp:coreProperties>
</file>