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8" r:id="rId3"/>
    <p:sldId id="271" r:id="rId4"/>
    <p:sldId id="295" r:id="rId5"/>
    <p:sldId id="300" r:id="rId6"/>
    <p:sldId id="301" r:id="rId7"/>
    <p:sldId id="302" r:id="rId8"/>
    <p:sldId id="303" r:id="rId9"/>
    <p:sldId id="359" r:id="rId10"/>
    <p:sldId id="360" r:id="rId11"/>
    <p:sldId id="304" r:id="rId12"/>
    <p:sldId id="361" r:id="rId13"/>
    <p:sldId id="305" r:id="rId14"/>
    <p:sldId id="362" r:id="rId15"/>
    <p:sldId id="306" r:id="rId16"/>
    <p:sldId id="307" r:id="rId17"/>
    <p:sldId id="336" r:id="rId18"/>
    <p:sldId id="308" r:id="rId19"/>
    <p:sldId id="363" r:id="rId20"/>
    <p:sldId id="309" r:id="rId21"/>
    <p:sldId id="364" r:id="rId22"/>
    <p:sldId id="365" r:id="rId23"/>
    <p:sldId id="366"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8" r:id="rId39"/>
    <p:sldId id="382" r:id="rId40"/>
    <p:sldId id="383" r:id="rId41"/>
    <p:sldId id="384" r:id="rId42"/>
    <p:sldId id="385" r:id="rId43"/>
    <p:sldId id="386" r:id="rId44"/>
    <p:sldId id="387" r:id="rId45"/>
    <p:sldId id="367" r:id="rId46"/>
    <p:sldId id="389" r:id="rId47"/>
    <p:sldId id="390" r:id="rId48"/>
    <p:sldId id="391" r:id="rId49"/>
    <p:sldId id="392" r:id="rId50"/>
    <p:sldId id="393" r:id="rId51"/>
    <p:sldId id="394" r:id="rId52"/>
    <p:sldId id="395" r:id="rId53"/>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00" autoAdjust="0"/>
    <p:restoredTop sz="94659" autoAdjust="0"/>
  </p:normalViewPr>
  <p:slideViewPr>
    <p:cSldViewPr snapToGrid="0">
      <p:cViewPr>
        <p:scale>
          <a:sx n="50" d="100"/>
          <a:sy n="50" d="100"/>
        </p:scale>
        <p:origin x="-1722" y="-378"/>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smtClean="0"/>
            </a:lvl1pPr>
          </a:lstStyle>
          <a:p>
            <a:pPr>
              <a:defRPr/>
            </a:pPr>
            <a:fld id="{294DA190-F700-474C-ACED-F30E2A9273D1}" type="slidenum">
              <a:rPr lang="zh-CN" altLang="en-US"/>
              <a:pPr>
                <a:defRPr/>
              </a:pPr>
              <a:t>‹#›</a:t>
            </a:fld>
            <a:endParaRPr lang="zh-CN" altLang="en-US"/>
          </a:p>
        </p:txBody>
      </p:sp>
    </p:spTree>
    <p:extLst>
      <p:ext uri="{BB962C8B-B14F-4D97-AF65-F5344CB8AC3E}">
        <p14:creationId xmlns:p14="http://schemas.microsoft.com/office/powerpoint/2010/main" val="3461558914"/>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t="-50000" b="-50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2205114992"/>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5B9A86-11E9-4493-BA44-0666FB52C239}" type="slidenum">
              <a:rPr lang="zh-CN" altLang="en-US"/>
              <a:pPr>
                <a:defRPr/>
              </a:pPr>
              <a:t>‹#›</a:t>
            </a:fld>
            <a:endParaRPr lang="zh-CN" altLang="en-US"/>
          </a:p>
        </p:txBody>
      </p:sp>
    </p:spTree>
    <p:extLst>
      <p:ext uri="{BB962C8B-B14F-4D97-AF65-F5344CB8AC3E}">
        <p14:creationId xmlns:p14="http://schemas.microsoft.com/office/powerpoint/2010/main" val="3211685357"/>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D16EECB-2997-4879-828D-5B61BE911C31}" type="slidenum">
              <a:rPr lang="zh-CN" altLang="en-US"/>
              <a:pPr>
                <a:defRPr/>
              </a:pPr>
              <a:t>‹#›</a:t>
            </a:fld>
            <a:endParaRPr lang="zh-CN" altLang="en-US"/>
          </a:p>
        </p:txBody>
      </p:sp>
    </p:spTree>
    <p:extLst>
      <p:ext uri="{BB962C8B-B14F-4D97-AF65-F5344CB8AC3E}">
        <p14:creationId xmlns:p14="http://schemas.microsoft.com/office/powerpoint/2010/main" val="3207823218"/>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04D4A9B-7FBD-4457-AD98-6F533F33F363}" type="slidenum">
              <a:rPr lang="zh-CN" altLang="en-US"/>
              <a:pPr>
                <a:defRPr/>
              </a:pPr>
              <a:t>‹#›</a:t>
            </a:fld>
            <a:endParaRPr lang="zh-CN" altLang="en-US"/>
          </a:p>
        </p:txBody>
      </p:sp>
    </p:spTree>
    <p:extLst>
      <p:ext uri="{BB962C8B-B14F-4D97-AF65-F5344CB8AC3E}">
        <p14:creationId xmlns:p14="http://schemas.microsoft.com/office/powerpoint/2010/main" val="80334053"/>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微软雅黑" panose="020B0503020204020204" pitchFamily="34" charset="-122"/>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3DD8D65-4EA0-4236-B2A3-7CAB5337A8F0}" type="slidenum">
              <a:rPr lang="zh-CN" altLang="en-US"/>
              <a:pPr>
                <a:defRPr/>
              </a:pPr>
              <a:t>‹#›</a:t>
            </a:fld>
            <a:endParaRPr lang="zh-CN" altLang="en-US"/>
          </a:p>
        </p:txBody>
      </p:sp>
    </p:spTree>
    <p:extLst>
      <p:ext uri="{BB962C8B-B14F-4D97-AF65-F5344CB8AC3E}">
        <p14:creationId xmlns:p14="http://schemas.microsoft.com/office/powerpoint/2010/main" val="438727892"/>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CEB6DC1-FF81-41EC-965F-EF4C227AEE65}" type="slidenum">
              <a:rPr lang="zh-CN" altLang="en-US"/>
              <a:pPr>
                <a:defRPr/>
              </a:pPr>
              <a:t>‹#›</a:t>
            </a:fld>
            <a:endParaRPr lang="zh-CN" altLang="en-US"/>
          </a:p>
        </p:txBody>
      </p:sp>
    </p:spTree>
    <p:extLst>
      <p:ext uri="{BB962C8B-B14F-4D97-AF65-F5344CB8AC3E}">
        <p14:creationId xmlns:p14="http://schemas.microsoft.com/office/powerpoint/2010/main" val="2220164927"/>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ACC91B9-7A29-49C2-9A5E-13889F7A72BC}" type="slidenum">
              <a:rPr lang="zh-CN" altLang="en-US"/>
              <a:pPr>
                <a:defRPr/>
              </a:pPr>
              <a:t>‹#›</a:t>
            </a:fld>
            <a:endParaRPr lang="zh-CN" altLang="en-US"/>
          </a:p>
        </p:txBody>
      </p:sp>
    </p:spTree>
    <p:extLst>
      <p:ext uri="{BB962C8B-B14F-4D97-AF65-F5344CB8AC3E}">
        <p14:creationId xmlns:p14="http://schemas.microsoft.com/office/powerpoint/2010/main" val="1578352321"/>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F629881-CD15-48BF-AEB0-76678B0D7136}" type="slidenum">
              <a:rPr lang="zh-CN" altLang="en-US"/>
              <a:pPr>
                <a:defRPr/>
              </a:pPr>
              <a:t>‹#›</a:t>
            </a:fld>
            <a:endParaRPr lang="zh-CN" altLang="en-US"/>
          </a:p>
        </p:txBody>
      </p:sp>
    </p:spTree>
    <p:extLst>
      <p:ext uri="{BB962C8B-B14F-4D97-AF65-F5344CB8AC3E}">
        <p14:creationId xmlns:p14="http://schemas.microsoft.com/office/powerpoint/2010/main" val="3049440251"/>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42DF375-CE2A-4A60-A5D7-CB833755E1ED}" type="slidenum">
              <a:rPr lang="zh-CN" altLang="en-US"/>
              <a:pPr>
                <a:defRPr/>
              </a:pPr>
              <a:t>‹#›</a:t>
            </a:fld>
            <a:endParaRPr lang="zh-CN" altLang="en-US"/>
          </a:p>
        </p:txBody>
      </p:sp>
    </p:spTree>
    <p:extLst>
      <p:ext uri="{BB962C8B-B14F-4D97-AF65-F5344CB8AC3E}">
        <p14:creationId xmlns:p14="http://schemas.microsoft.com/office/powerpoint/2010/main" val="3228601886"/>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62347E4-F7BC-4D07-B583-FD2A86E17ACC}" type="slidenum">
              <a:rPr lang="zh-CN" altLang="en-US"/>
              <a:pPr>
                <a:defRPr/>
              </a:pPr>
              <a:t>‹#›</a:t>
            </a:fld>
            <a:endParaRPr lang="zh-CN" altLang="en-US"/>
          </a:p>
        </p:txBody>
      </p:sp>
    </p:spTree>
    <p:extLst>
      <p:ext uri="{BB962C8B-B14F-4D97-AF65-F5344CB8AC3E}">
        <p14:creationId xmlns:p14="http://schemas.microsoft.com/office/powerpoint/2010/main" val="3148507999"/>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0E7979-9E8F-4923-B64A-1B7F01EF9D28}" type="slidenum">
              <a:rPr lang="zh-CN" altLang="en-US"/>
              <a:pPr>
                <a:defRPr/>
              </a:pPr>
              <a:t>‹#›</a:t>
            </a:fld>
            <a:endParaRPr lang="zh-CN" altLang="en-US"/>
          </a:p>
        </p:txBody>
      </p:sp>
    </p:spTree>
    <p:extLst>
      <p:ext uri="{BB962C8B-B14F-4D97-AF65-F5344CB8AC3E}">
        <p14:creationId xmlns:p14="http://schemas.microsoft.com/office/powerpoint/2010/main" val="134072422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buFont typeface="Arial" pitchFamily="34" charset="0"/>
              <a:buNone/>
              <a:defRPr sz="1200" smtClean="0">
                <a:solidFill>
                  <a:srgbClr val="898989"/>
                </a:solidFill>
              </a:defRPr>
            </a:lvl1pPr>
          </a:lstStyle>
          <a:p>
            <a:pPr>
              <a:defRPr/>
            </a:pPr>
            <a:fld id="{E357C6C8-62CF-4469-93D9-A1C9147C97B9}" type="slidenum">
              <a:rPr lang="zh-CN" altLang="en-US"/>
              <a:pPr>
                <a:defRPr/>
              </a:pPr>
              <a:t>‹#›</a:t>
            </a:fld>
            <a:endParaRPr lang="zh-CN" altLang="en-US"/>
          </a:p>
        </p:txBody>
      </p:sp>
      <p:sp>
        <p:nvSpPr>
          <p:cNvPr id="7" name="灯片编号占位符 5"/>
          <p:cNvSpPr txBox="1">
            <a:spLocks/>
          </p:cNvSpPr>
          <p:nvPr userDrawn="1"/>
        </p:nvSpPr>
        <p:spPr>
          <a:xfrm>
            <a:off x="8610600" y="6356350"/>
            <a:ext cx="2743200" cy="365125"/>
          </a:xfrm>
          <a:prstGeom prst="rect">
            <a:avLst/>
          </a:prstGeom>
        </p:spPr>
        <p:txBody>
          <a:bodyPr/>
          <a:lstStyle>
            <a:defPPr>
              <a:defRPr lang="zh-CN"/>
            </a:defPPr>
            <a:lvl1pPr algn="l" rtl="0" fontAlgn="base">
              <a:spcBef>
                <a:spcPct val="0"/>
              </a:spcBef>
              <a:spcAft>
                <a:spcPct val="0"/>
              </a:spcAft>
              <a:buFont typeface="Arial" charset="0"/>
              <a:defRPr kern="1200" smtClean="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fld id="{FEDC2C70-76F5-4FDB-8157-BA4955BBC8A6}" type="slidenum">
              <a:rPr lang="zh-CN" altLang="en-US" smtClean="0"/>
              <a:pPr>
                <a:defRPr/>
              </a:pPr>
              <a:t>‹#›</a:t>
            </a:fld>
            <a:endParaRPr lang="zh-CN" altLang="en-US"/>
          </a:p>
        </p:txBody>
      </p:sp>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673"/>
            <a:ext cx="12194979" cy="6856327"/>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dirty="0">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4"/>
            <a:ext cx="10725150" cy="4518025"/>
          </a:xfrm>
        </p:spPr>
        <p:txBody>
          <a:bodyPr/>
          <a:lstStyle/>
          <a:p>
            <a:r>
              <a:rPr lang="en-US" altLang="zh-CN" b="1" dirty="0"/>
              <a:t>(3)</a:t>
            </a:r>
            <a:r>
              <a:rPr lang="zh-CN" altLang="zh-CN" b="1" dirty="0"/>
              <a:t>扩展存储过程</a:t>
            </a:r>
            <a:endParaRPr lang="zh-CN" altLang="zh-CN" dirty="0"/>
          </a:p>
          <a:p>
            <a:pPr latinLnBrk="1"/>
            <a:r>
              <a:rPr lang="zh-CN" altLang="zh-CN" dirty="0"/>
              <a:t>扩展存储过程以在</a:t>
            </a:r>
            <a:r>
              <a:rPr lang="en-US" altLang="zh-CN" dirty="0"/>
              <a:t>SQL Server</a:t>
            </a:r>
            <a:r>
              <a:rPr lang="zh-CN" altLang="zh-CN" dirty="0"/>
              <a:t>环境外执行的动态链接库（</a:t>
            </a:r>
            <a:r>
              <a:rPr lang="en-US" altLang="zh-CN" dirty="0"/>
              <a:t>DLL</a:t>
            </a:r>
            <a:r>
              <a:rPr lang="zh-CN" altLang="zh-CN" dirty="0"/>
              <a:t>，</a:t>
            </a:r>
            <a:r>
              <a:rPr lang="en-US" altLang="zh-CN" dirty="0"/>
              <a:t>Dynamic-Link Libraries</a:t>
            </a:r>
            <a:r>
              <a:rPr lang="zh-CN" altLang="zh-CN" dirty="0"/>
              <a:t>）来实现。扩展存储过程通过前缀“</a:t>
            </a:r>
            <a:r>
              <a:rPr lang="en-US" altLang="zh-CN" dirty="0" err="1"/>
              <a:t>xp</a:t>
            </a:r>
            <a:r>
              <a:rPr lang="en-US" altLang="zh-CN" dirty="0"/>
              <a:t>_</a:t>
            </a:r>
            <a:r>
              <a:rPr lang="zh-CN" altLang="zh-CN" dirty="0"/>
              <a:t>”来标识，它们以与存储过程相似的方式来执行。</a:t>
            </a:r>
          </a:p>
          <a:p>
            <a:r>
              <a:rPr lang="zh-CN" altLang="zh-CN" dirty="0"/>
              <a:t>扩展存储过程就是保存在动态链接库（</a:t>
            </a:r>
            <a:r>
              <a:rPr lang="en-US" altLang="zh-CN" dirty="0"/>
              <a:t>DLL</a:t>
            </a:r>
            <a:r>
              <a:rPr lang="zh-CN" altLang="zh-CN" dirty="0"/>
              <a:t>）中从动态链接中执行的</a:t>
            </a:r>
            <a:r>
              <a:rPr lang="en-US" altLang="zh-CN" dirty="0"/>
              <a:t>C++</a:t>
            </a:r>
            <a:r>
              <a:rPr lang="zh-CN" altLang="zh-CN" dirty="0"/>
              <a:t>代码。在多数扩展存储过程与其他系统存储过程一起执行，因此它们很少单独使用，下面列出了２个可以单独使用的扩展存储过程：</a:t>
            </a:r>
          </a:p>
          <a:p>
            <a:pPr latinLnBrk="1"/>
            <a:endParaRPr lang="zh-CN" altLang="en-US" dirty="0"/>
          </a:p>
        </p:txBody>
      </p:sp>
      <p:sp>
        <p:nvSpPr>
          <p:cNvPr id="5" name="标题 4"/>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4537716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 </a:t>
            </a:r>
            <a:r>
              <a:rPr lang="zh-CN" altLang="zh-CN" b="1" dirty="0"/>
              <a:t>创建存储过程</a:t>
            </a:r>
            <a:r>
              <a:rPr lang="zh-CN" altLang="zh-CN" b="1" dirty="0" smtClean="0"/>
              <a:t>语法</a:t>
            </a:r>
            <a:endParaRPr lang="zh-CN" altLang="en-US" dirty="0"/>
          </a:p>
        </p:txBody>
      </p:sp>
      <p:sp>
        <p:nvSpPr>
          <p:cNvPr id="3" name="内容占位符 2"/>
          <p:cNvSpPr>
            <a:spLocks noGrp="1"/>
          </p:cNvSpPr>
          <p:nvPr>
            <p:ph idx="1"/>
          </p:nvPr>
        </p:nvSpPr>
        <p:spPr/>
        <p:txBody>
          <a:bodyPr/>
          <a:lstStyle/>
          <a:p>
            <a:r>
              <a:rPr lang="en-US" altLang="zh-CN" b="1" cap="all" dirty="0"/>
              <a:t> </a:t>
            </a:r>
            <a:r>
              <a:rPr lang="zh-CN" altLang="zh-CN" b="1" dirty="0"/>
              <a:t>（</a:t>
            </a:r>
            <a:r>
              <a:rPr lang="en-US" altLang="zh-CN" b="1" dirty="0"/>
              <a:t>1</a:t>
            </a:r>
            <a:r>
              <a:rPr lang="zh-CN" altLang="zh-CN" b="1" dirty="0"/>
              <a:t>）创建存储过程的规则</a:t>
            </a:r>
            <a:endParaRPr lang="zh-CN" altLang="zh-CN" dirty="0"/>
          </a:p>
          <a:p>
            <a:r>
              <a:rPr lang="zh-CN" altLang="zh-CN" dirty="0"/>
              <a:t>在设计和创建存储过程时，应该满足一定的约束和规则。只有满足了这些约束和规则才能创建有效的存储过程。</a:t>
            </a:r>
          </a:p>
          <a:p>
            <a:pPr lvl="2" latinLnBrk="1"/>
            <a:r>
              <a:rPr lang="zh-CN" altLang="zh-CN" dirty="0"/>
              <a:t>可以引用在同一存储过程中创建的对象，只要引用时已经创建了该对象即可。</a:t>
            </a:r>
          </a:p>
          <a:p>
            <a:pPr lvl="2" latinLnBrk="1"/>
            <a:r>
              <a:rPr lang="zh-CN" altLang="zh-CN" dirty="0"/>
              <a:t>可以在存储过程内引用临时表。</a:t>
            </a:r>
          </a:p>
          <a:p>
            <a:pPr lvl="2" latinLnBrk="1"/>
            <a:r>
              <a:rPr lang="zh-CN" altLang="zh-CN" dirty="0"/>
              <a:t>如果在存储过程内创建本地临时表，则临时表仅为该存储过程而存在；退出该存储过程后，临时表将消失。</a:t>
            </a:r>
          </a:p>
          <a:p>
            <a:pPr lvl="2" latinLnBrk="1"/>
            <a:r>
              <a:rPr lang="zh-CN" altLang="zh-CN" dirty="0"/>
              <a:t>如果执行的存储过程将调用另一个存储过程，则被调用的存储过程可以访问由第一个存储过程创建的所有对象，包括临时表在内。</a:t>
            </a:r>
          </a:p>
          <a:p>
            <a:pPr lvl="2" latinLnBrk="1"/>
            <a:r>
              <a:rPr lang="zh-CN" altLang="zh-CN" dirty="0"/>
              <a:t>如果执行对远程</a:t>
            </a:r>
            <a:r>
              <a:rPr lang="en-US" altLang="zh-CN" dirty="0"/>
              <a:t>SQL Server 2008</a:t>
            </a:r>
            <a:r>
              <a:rPr lang="zh-CN" altLang="zh-CN" dirty="0"/>
              <a:t>实例进行更改的远程存储过程，则不能回滚这些更改，而且远程存储过程不参与事务处理。</a:t>
            </a:r>
          </a:p>
          <a:p>
            <a:pPr lvl="2" latinLnBrk="1"/>
            <a:r>
              <a:rPr lang="zh-CN" altLang="zh-CN" dirty="0"/>
              <a:t>存储过程中的参数的最大数目为</a:t>
            </a:r>
            <a:r>
              <a:rPr lang="en-US" altLang="zh-CN" dirty="0"/>
              <a:t>2100</a:t>
            </a:r>
            <a:r>
              <a:rPr lang="zh-CN" altLang="zh-CN" dirty="0"/>
              <a:t>。</a:t>
            </a:r>
          </a:p>
          <a:p>
            <a:pPr lvl="2" latinLnBrk="1"/>
            <a:r>
              <a:rPr lang="zh-CN" altLang="zh-CN" dirty="0"/>
              <a:t>存储过程中的局部变量的最大数目仅受可用内存的限制。</a:t>
            </a:r>
          </a:p>
          <a:p>
            <a:pPr lvl="2" latinLnBrk="1"/>
            <a:r>
              <a:rPr lang="zh-CN" altLang="zh-CN" dirty="0"/>
              <a:t>根据可用内存的不同，存储过程最大可达</a:t>
            </a:r>
            <a:r>
              <a:rPr lang="en-US" altLang="zh-CN" dirty="0"/>
              <a:t>128MB</a:t>
            </a:r>
            <a:r>
              <a:rPr lang="zh-CN" altLang="zh-CN" dirty="0"/>
              <a:t>。</a:t>
            </a:r>
          </a:p>
          <a:p>
            <a:endParaRPr lang="zh-CN" altLang="en-US" dirty="0"/>
          </a:p>
        </p:txBody>
      </p:sp>
    </p:spTree>
    <p:extLst>
      <p:ext uri="{BB962C8B-B14F-4D97-AF65-F5344CB8AC3E}">
        <p14:creationId xmlns:p14="http://schemas.microsoft.com/office/powerpoint/2010/main" val="2163455240"/>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zh-CN" b="1" dirty="0"/>
              <a:t>（</a:t>
            </a:r>
            <a:r>
              <a:rPr lang="en-US" altLang="zh-CN" b="1" dirty="0"/>
              <a:t>2</a:t>
            </a:r>
            <a:r>
              <a:rPr lang="zh-CN" altLang="zh-CN" b="1" dirty="0"/>
              <a:t>）存储过程的语法</a:t>
            </a:r>
            <a:endParaRPr lang="zh-CN" altLang="zh-CN" dirty="0"/>
          </a:p>
          <a:p>
            <a:pPr latinLnBrk="1"/>
            <a:r>
              <a:rPr lang="zh-CN" altLang="zh-CN" dirty="0"/>
              <a:t>使用</a:t>
            </a:r>
            <a:r>
              <a:rPr lang="en-US" altLang="zh-CN" dirty="0"/>
              <a:t>CREATE PROCEDURE</a:t>
            </a:r>
            <a:r>
              <a:rPr lang="zh-CN" altLang="zh-CN" dirty="0"/>
              <a:t>语句创建存储过程的语法如下。</a:t>
            </a:r>
          </a:p>
          <a:p>
            <a:pPr marL="457200" lvl="1" indent="0" latinLnBrk="1">
              <a:buNone/>
            </a:pPr>
            <a:r>
              <a:rPr lang="en-US" altLang="zh-CN" dirty="0"/>
              <a:t>CREATE PROCDURE </a:t>
            </a:r>
            <a:r>
              <a:rPr lang="en-US" altLang="zh-CN" dirty="0" err="1"/>
              <a:t>procedure_name</a:t>
            </a:r>
            <a:r>
              <a:rPr lang="en-US" altLang="zh-CN" dirty="0"/>
              <a:t>[;number]</a:t>
            </a:r>
            <a:endParaRPr lang="zh-CN" altLang="zh-CN" dirty="0"/>
          </a:p>
          <a:p>
            <a:pPr marL="457200" lvl="1" indent="0" latinLnBrk="1">
              <a:buNone/>
            </a:pPr>
            <a:r>
              <a:rPr lang="en-US" altLang="zh-CN" dirty="0"/>
              <a:t>[{@parameter </a:t>
            </a:r>
            <a:r>
              <a:rPr lang="en-US" altLang="zh-CN" dirty="0" err="1"/>
              <a:t>data_type</a:t>
            </a:r>
            <a:r>
              <a:rPr lang="en-US" altLang="zh-CN" dirty="0"/>
              <a:t>}</a:t>
            </a:r>
            <a:endParaRPr lang="zh-CN" altLang="zh-CN" dirty="0"/>
          </a:p>
          <a:p>
            <a:pPr marL="457200" lvl="1" indent="0" latinLnBrk="1">
              <a:buNone/>
            </a:pPr>
            <a:r>
              <a:rPr lang="en-US" altLang="zh-CN" dirty="0"/>
              <a:t>[VARYING][=default][OUTPUT]][,…n]</a:t>
            </a:r>
            <a:endParaRPr lang="zh-CN" altLang="zh-CN" dirty="0"/>
          </a:p>
          <a:p>
            <a:pPr marL="457200" lvl="1" indent="0" latinLnBrk="1">
              <a:buNone/>
            </a:pPr>
            <a:r>
              <a:rPr lang="en-US" altLang="zh-CN" dirty="0"/>
              <a:t>[WITH</a:t>
            </a:r>
            <a:endParaRPr lang="zh-CN" altLang="zh-CN" dirty="0"/>
          </a:p>
          <a:p>
            <a:pPr marL="457200" lvl="1" indent="0" latinLnBrk="1">
              <a:buNone/>
            </a:pPr>
            <a:r>
              <a:rPr lang="en-US" altLang="zh-CN" dirty="0"/>
              <a:t>{RECOMPILE|ENCRYPTION|RECOMPILE,ENCRYPTION}]</a:t>
            </a:r>
            <a:endParaRPr lang="zh-CN" altLang="zh-CN" dirty="0"/>
          </a:p>
          <a:p>
            <a:pPr marL="457200" lvl="1" indent="0" latinLnBrk="1">
              <a:buNone/>
            </a:pPr>
            <a:r>
              <a:rPr lang="en-US" altLang="zh-CN" dirty="0"/>
              <a:t>[FOR REPLICATION]</a:t>
            </a:r>
            <a:endParaRPr lang="zh-CN" altLang="zh-CN" dirty="0"/>
          </a:p>
          <a:p>
            <a:pPr marL="457200" lvl="1" indent="0" latinLnBrk="1">
              <a:buNone/>
            </a:pPr>
            <a:r>
              <a:rPr lang="en-US" altLang="zh-CN" dirty="0"/>
              <a:t>AS </a:t>
            </a:r>
            <a:r>
              <a:rPr lang="en-US" altLang="zh-CN" dirty="0" err="1"/>
              <a:t>sql_statement</a:t>
            </a:r>
            <a:r>
              <a:rPr lang="en-US" altLang="zh-CN" dirty="0"/>
              <a:t>[…n]</a:t>
            </a:r>
            <a:endParaRPr lang="zh-CN" altLang="zh-CN" dirty="0"/>
          </a:p>
        </p:txBody>
      </p:sp>
    </p:spTree>
    <p:extLst>
      <p:ext uri="{BB962C8B-B14F-4D97-AF65-F5344CB8AC3E}">
        <p14:creationId xmlns:p14="http://schemas.microsoft.com/office/powerpoint/2010/main" val="122442499"/>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801350" cy="4351338"/>
          </a:xfrm>
        </p:spPr>
        <p:txBody>
          <a:bodyPr/>
          <a:lstStyle/>
          <a:p>
            <a:pPr lvl="0" latinLnBrk="1"/>
            <a:r>
              <a:rPr lang="en-US" altLang="zh-CN" dirty="0" err="1"/>
              <a:t>Procedure_name</a:t>
            </a:r>
            <a:r>
              <a:rPr lang="en-US" altLang="zh-CN" dirty="0"/>
              <a:t>  </a:t>
            </a:r>
            <a:r>
              <a:rPr lang="zh-CN" altLang="zh-CN" dirty="0"/>
              <a:t>新存储过程的名称。过程名称在架构中必须唯一，可在</a:t>
            </a:r>
            <a:r>
              <a:rPr lang="en-US" altLang="zh-CN" dirty="0" err="1"/>
              <a:t>procedure_name</a:t>
            </a:r>
            <a:r>
              <a:rPr lang="zh-CN" altLang="zh-CN" dirty="0"/>
              <a:t>前面使用一个数字符号“</a:t>
            </a:r>
            <a:r>
              <a:rPr lang="en-US" altLang="zh-CN" dirty="0"/>
              <a:t>#</a:t>
            </a:r>
            <a:r>
              <a:rPr lang="zh-CN" altLang="zh-CN" dirty="0"/>
              <a:t>”来创建局部临时过程，使用两个数字符号“</a:t>
            </a:r>
            <a:r>
              <a:rPr lang="en-US" altLang="zh-CN" dirty="0"/>
              <a:t>#</a:t>
            </a:r>
            <a:r>
              <a:rPr lang="zh-CN" altLang="zh-CN" dirty="0"/>
              <a:t>”来创建全局临时过程。对于</a:t>
            </a:r>
            <a:r>
              <a:rPr lang="en-US" altLang="zh-CN" dirty="0"/>
              <a:t>CLR</a:t>
            </a:r>
            <a:r>
              <a:rPr lang="zh-CN" altLang="zh-CN" dirty="0"/>
              <a:t>存储过程，不能指定临时名称。</a:t>
            </a:r>
          </a:p>
          <a:p>
            <a:pPr lvl="0" latinLnBrk="1"/>
            <a:r>
              <a:rPr lang="en-US" altLang="zh-CN" dirty="0" smtClean="0"/>
              <a:t>number  </a:t>
            </a:r>
            <a:r>
              <a:rPr lang="zh-CN" altLang="zh-CN" dirty="0"/>
              <a:t>是可选的整数，用来对同名的过程分组。使用一个</a:t>
            </a:r>
            <a:r>
              <a:rPr lang="en-US" altLang="zh-CN" dirty="0"/>
              <a:t>DROP PROCEDURE</a:t>
            </a:r>
            <a:r>
              <a:rPr lang="zh-CN" altLang="zh-CN" dirty="0"/>
              <a:t>语句可将这些分组过程一起删除。如果名称中包含分隔标识符，则数字不应该包含在标识符中</a:t>
            </a:r>
            <a:r>
              <a:rPr lang="en-US" altLang="zh-CN" dirty="0"/>
              <a:t>;</a:t>
            </a:r>
            <a:r>
              <a:rPr lang="zh-CN" altLang="zh-CN" dirty="0"/>
              <a:t>只应在</a:t>
            </a:r>
            <a:r>
              <a:rPr lang="en-US" altLang="zh-CN" dirty="0" err="1"/>
              <a:t>procedure_name</a:t>
            </a:r>
            <a:r>
              <a:rPr lang="zh-CN" altLang="zh-CN" dirty="0"/>
              <a:t>前使用分隔符。</a:t>
            </a:r>
          </a:p>
          <a:p>
            <a:pPr lvl="0" latinLnBrk="1"/>
            <a:r>
              <a:rPr lang="en-US" altLang="zh-CN" dirty="0"/>
              <a:t>@parameter  </a:t>
            </a:r>
            <a:r>
              <a:rPr lang="zh-CN" altLang="zh-CN" dirty="0"/>
              <a:t>过程中的参数。在</a:t>
            </a:r>
            <a:r>
              <a:rPr lang="en-US" altLang="zh-CN" dirty="0"/>
              <a:t>CREATE PROCEDURE</a:t>
            </a:r>
            <a:r>
              <a:rPr lang="zh-CN" altLang="zh-CN" dirty="0"/>
              <a:t>语句中可以声明一个或多个参数。除非定义了参数的默认值或者将参数设置为等于另一个参数，否则用户必须在调用过程时为每个声明的参数提供值，如果指定了</a:t>
            </a:r>
            <a:r>
              <a:rPr lang="en-US" altLang="zh-CN" dirty="0"/>
              <a:t>FOR REPLICATION</a:t>
            </a:r>
            <a:r>
              <a:rPr lang="zh-CN" altLang="zh-CN" dirty="0"/>
              <a:t>，则无法声明参数。</a:t>
            </a:r>
          </a:p>
          <a:p>
            <a:pPr marL="0" indent="0">
              <a:buNone/>
            </a:pPr>
            <a:r>
              <a:rPr lang="zh-CN" altLang="zh-CN" dirty="0"/>
              <a:t/>
            </a:r>
            <a:br>
              <a:rPr lang="zh-CN" altLang="zh-CN" dirty="0"/>
            </a:br>
            <a:endParaRPr lang="zh-CN" altLang="en-US" dirty="0"/>
          </a:p>
        </p:txBody>
      </p:sp>
      <p:sp>
        <p:nvSpPr>
          <p:cNvPr id="5" name="标题 4"/>
          <p:cNvSpPr>
            <a:spLocks noGrp="1"/>
          </p:cNvSpPr>
          <p:nvPr>
            <p:ph type="title"/>
          </p:nvPr>
        </p:nvSpPr>
        <p:spPr/>
        <p:txBody>
          <a:bodyPr/>
          <a:lstStyle/>
          <a:p>
            <a:r>
              <a:rPr lang="zh-CN" altLang="zh-CN" dirty="0"/>
              <a:t>参数</a:t>
            </a:r>
            <a:r>
              <a:rPr lang="zh-CN" altLang="zh-CN" dirty="0" smtClean="0"/>
              <a:t>含义</a:t>
            </a:r>
            <a:r>
              <a:rPr lang="zh-CN" altLang="en-US" dirty="0" smtClean="0"/>
              <a:t>：</a:t>
            </a:r>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00100" y="1235075"/>
            <a:ext cx="10801350" cy="4351338"/>
          </a:xfrm>
        </p:spPr>
        <p:txBody>
          <a:bodyPr/>
          <a:lstStyle/>
          <a:p>
            <a:pPr lvl="0" latinLnBrk="1"/>
            <a:r>
              <a:rPr lang="en-US" altLang="zh-CN" dirty="0" err="1"/>
              <a:t>Data_type</a:t>
            </a:r>
            <a:r>
              <a:rPr lang="en-US" altLang="zh-CN" dirty="0"/>
              <a:t>  </a:t>
            </a:r>
            <a:r>
              <a:rPr lang="zh-CN" altLang="zh-CN" dirty="0"/>
              <a:t>参数的数据类型。所有数据类型均可以用作存储过程的参数。不过</a:t>
            </a:r>
            <a:r>
              <a:rPr lang="en-US" altLang="zh-CN" dirty="0"/>
              <a:t>cursor</a:t>
            </a:r>
            <a:r>
              <a:rPr lang="zh-CN" altLang="zh-CN" dirty="0"/>
              <a:t>数据类型只能用于</a:t>
            </a:r>
            <a:r>
              <a:rPr lang="en-US" altLang="zh-CN" dirty="0"/>
              <a:t>OUTPUT</a:t>
            </a:r>
            <a:r>
              <a:rPr lang="zh-CN" altLang="zh-CN" dirty="0"/>
              <a:t>参数。如果指定的数据类型为</a:t>
            </a:r>
            <a:r>
              <a:rPr lang="en-US" altLang="zh-CN" dirty="0"/>
              <a:t>cursor</a:t>
            </a:r>
            <a:r>
              <a:rPr lang="zh-CN" altLang="zh-CN" dirty="0"/>
              <a:t>，则还必须指定</a:t>
            </a:r>
            <a:r>
              <a:rPr lang="en-US" altLang="zh-CN" dirty="0"/>
              <a:t>VARYING</a:t>
            </a:r>
            <a:r>
              <a:rPr lang="zh-CN" altLang="zh-CN" dirty="0"/>
              <a:t>和</a:t>
            </a:r>
            <a:r>
              <a:rPr lang="en-US" altLang="zh-CN" dirty="0"/>
              <a:t>OUTPUT</a:t>
            </a:r>
            <a:r>
              <a:rPr lang="zh-CN" altLang="zh-CN" dirty="0"/>
              <a:t>关键字。对于</a:t>
            </a:r>
            <a:r>
              <a:rPr lang="en-US" altLang="zh-CN" dirty="0"/>
              <a:t>CLR</a:t>
            </a:r>
            <a:r>
              <a:rPr lang="zh-CN" altLang="zh-CN" dirty="0"/>
              <a:t>存储过程，不能指定</a:t>
            </a:r>
            <a:r>
              <a:rPr lang="en-US" altLang="zh-CN" dirty="0" err="1"/>
              <a:t>char,varchar,text,next,image,cursor</a:t>
            </a:r>
            <a:r>
              <a:rPr lang="zh-CN" altLang="zh-CN" dirty="0"/>
              <a:t>和</a:t>
            </a:r>
            <a:r>
              <a:rPr lang="en-US" altLang="zh-CN" dirty="0"/>
              <a:t>table</a:t>
            </a:r>
            <a:r>
              <a:rPr lang="zh-CN" altLang="zh-CN" dirty="0"/>
              <a:t>作为参数。如果参数的数据类型为</a:t>
            </a:r>
            <a:r>
              <a:rPr lang="en-US" altLang="zh-CN" dirty="0"/>
              <a:t>CLR</a:t>
            </a:r>
            <a:r>
              <a:rPr lang="zh-CN" altLang="zh-CN" dirty="0"/>
              <a:t>用户定义类型，则必须对此类型有</a:t>
            </a:r>
            <a:r>
              <a:rPr lang="en-US" altLang="zh-CN" dirty="0"/>
              <a:t>EXECUTE</a:t>
            </a:r>
            <a:r>
              <a:rPr lang="zh-CN" altLang="zh-CN" dirty="0"/>
              <a:t>权限。</a:t>
            </a:r>
          </a:p>
          <a:p>
            <a:pPr lvl="0" latinLnBrk="1"/>
            <a:r>
              <a:rPr lang="en-US" altLang="zh-CN" dirty="0"/>
              <a:t>Default</a:t>
            </a:r>
            <a:r>
              <a:rPr lang="zh-CN" altLang="zh-CN" dirty="0"/>
              <a:t>参数的默认值。如果定义了</a:t>
            </a:r>
            <a:r>
              <a:rPr lang="en-US" altLang="zh-CN" dirty="0" err="1"/>
              <a:t>dafault</a:t>
            </a:r>
            <a:r>
              <a:rPr lang="zh-CN" altLang="zh-CN" dirty="0"/>
              <a:t>值，则无须指定此参数的值即可执行过程。默认值必须是常量或</a:t>
            </a:r>
            <a:r>
              <a:rPr lang="en-US" altLang="zh-CN" dirty="0"/>
              <a:t>NULL</a:t>
            </a:r>
            <a:r>
              <a:rPr lang="zh-CN" altLang="zh-CN" dirty="0"/>
              <a:t>。如果过程使用带</a:t>
            </a:r>
            <a:r>
              <a:rPr lang="en-US" altLang="zh-CN" dirty="0"/>
              <a:t>like</a:t>
            </a:r>
            <a:r>
              <a:rPr lang="zh-CN" altLang="zh-CN" dirty="0"/>
              <a:t>关键字的参数，则可包含下列通配符：</a:t>
            </a:r>
            <a:r>
              <a:rPr lang="en-US" altLang="zh-CN" dirty="0"/>
              <a:t>%</a:t>
            </a:r>
            <a:r>
              <a:rPr lang="zh-CN" altLang="zh-CN" dirty="0"/>
              <a:t>、</a:t>
            </a:r>
            <a:r>
              <a:rPr lang="en-US" altLang="zh-CN" dirty="0"/>
              <a:t>_</a:t>
            </a:r>
            <a:r>
              <a:rPr lang="zh-CN" altLang="zh-CN" dirty="0"/>
              <a:t>、</a:t>
            </a:r>
            <a:r>
              <a:rPr lang="en-US" altLang="zh-CN" dirty="0"/>
              <a:t>[]</a:t>
            </a:r>
            <a:r>
              <a:rPr lang="zh-CN" altLang="zh-CN" dirty="0"/>
              <a:t>、</a:t>
            </a:r>
            <a:r>
              <a:rPr lang="en-US" altLang="zh-CN" dirty="0"/>
              <a:t>[^]</a:t>
            </a:r>
            <a:r>
              <a:rPr lang="zh-CN" altLang="zh-CN" dirty="0"/>
              <a:t>。</a:t>
            </a:r>
          </a:p>
          <a:p>
            <a:r>
              <a:rPr lang="en-US" altLang="zh-CN" dirty="0"/>
              <a:t>Output  </a:t>
            </a:r>
            <a:r>
              <a:rPr lang="zh-CN" altLang="zh-CN" dirty="0"/>
              <a:t>指示参数是输出参数。此选项的值可以返回给调用</a:t>
            </a:r>
            <a:r>
              <a:rPr lang="en-US" altLang="zh-CN" dirty="0"/>
              <a:t>EXECUTE</a:t>
            </a:r>
            <a:r>
              <a:rPr lang="zh-CN" altLang="zh-CN" dirty="0"/>
              <a:t>的语句。使用</a:t>
            </a:r>
            <a:r>
              <a:rPr lang="en-US" altLang="zh-CN" dirty="0"/>
              <a:t>OUTPUT</a:t>
            </a:r>
            <a:r>
              <a:rPr lang="zh-CN" altLang="zh-CN" dirty="0"/>
              <a:t>参数将值返回给过程的调用方。除非是</a:t>
            </a:r>
            <a:r>
              <a:rPr lang="en-US" altLang="zh-CN" dirty="0"/>
              <a:t>CLR</a:t>
            </a:r>
            <a:r>
              <a:rPr lang="zh-CN" altLang="zh-CN" dirty="0"/>
              <a:t>过程，否则</a:t>
            </a:r>
            <a:r>
              <a:rPr lang="en-US" altLang="zh-CN" dirty="0" err="1"/>
              <a:t>text,ntext</a:t>
            </a:r>
            <a:r>
              <a:rPr lang="zh-CN" altLang="zh-CN" dirty="0"/>
              <a:t>和</a:t>
            </a:r>
            <a:r>
              <a:rPr lang="en-US" altLang="zh-CN" dirty="0"/>
              <a:t>image</a:t>
            </a:r>
            <a:r>
              <a:rPr lang="zh-CN" altLang="zh-CN" dirty="0"/>
              <a:t>参数不能用作</a:t>
            </a:r>
            <a:r>
              <a:rPr lang="en-US" altLang="zh-CN" dirty="0"/>
              <a:t>OUTPUT</a:t>
            </a:r>
            <a:r>
              <a:rPr lang="zh-CN" altLang="zh-CN" dirty="0"/>
              <a:t>参数。</a:t>
            </a:r>
            <a:r>
              <a:rPr lang="en-US" altLang="zh-CN" dirty="0"/>
              <a:t>OUTPUT</a:t>
            </a:r>
            <a:r>
              <a:rPr lang="zh-CN" altLang="zh-CN" dirty="0"/>
              <a:t>关键字的输出参数可以为游标占位符，</a:t>
            </a:r>
            <a:r>
              <a:rPr lang="en-US" altLang="zh-CN" dirty="0"/>
              <a:t>CLR</a:t>
            </a:r>
            <a:r>
              <a:rPr lang="zh-CN" altLang="zh-CN" dirty="0"/>
              <a:t>过程除外，</a:t>
            </a:r>
            <a:r>
              <a:rPr lang="en-US" altLang="zh-CN" dirty="0"/>
              <a:t>&lt;</a:t>
            </a:r>
            <a:r>
              <a:rPr lang="en-US" altLang="zh-CN" dirty="0" err="1"/>
              <a:t>sql_statement</a:t>
            </a:r>
            <a:r>
              <a:rPr lang="en-US" altLang="zh-CN" dirty="0"/>
              <a:t>&gt;</a:t>
            </a:r>
            <a:r>
              <a:rPr lang="zh-CN" altLang="zh-CN" dirty="0"/>
              <a:t>要包含在过程中的一个或多个</a:t>
            </a:r>
            <a:r>
              <a:rPr lang="en-US" altLang="zh-CN" dirty="0"/>
              <a:t>T-SQL</a:t>
            </a:r>
            <a:r>
              <a:rPr lang="zh-CN" altLang="zh-CN" dirty="0"/>
              <a:t>语句</a:t>
            </a:r>
            <a:r>
              <a:rPr lang="zh-CN" altLang="zh-CN" dirty="0" smtClean="0"/>
              <a:t>中</a:t>
            </a:r>
            <a:endParaRPr lang="zh-CN" altLang="en-US" dirty="0"/>
          </a:p>
        </p:txBody>
      </p:sp>
      <p:sp>
        <p:nvSpPr>
          <p:cNvPr id="5" name="标题 4"/>
          <p:cNvSpPr>
            <a:spLocks noGrp="1"/>
          </p:cNvSpPr>
          <p:nvPr>
            <p:ph type="title"/>
          </p:nvPr>
        </p:nvSpPr>
        <p:spPr/>
        <p:txBody>
          <a:bodyPr/>
          <a:lstStyle/>
          <a:p>
            <a:r>
              <a:rPr lang="zh-CN" altLang="zh-CN" dirty="0"/>
              <a:t>参数</a:t>
            </a:r>
            <a:r>
              <a:rPr lang="zh-CN" altLang="zh-CN" dirty="0" smtClean="0"/>
              <a:t>含义</a:t>
            </a:r>
            <a:r>
              <a:rPr lang="zh-CN" altLang="en-US" dirty="0" smtClean="0"/>
              <a:t>：</a:t>
            </a:r>
            <a:endParaRPr lang="zh-CN" altLang="en-US" dirty="0"/>
          </a:p>
        </p:txBody>
      </p:sp>
    </p:spTree>
    <p:extLst>
      <p:ext uri="{BB962C8B-B14F-4D97-AF65-F5344CB8AC3E}">
        <p14:creationId xmlns:p14="http://schemas.microsoft.com/office/powerpoint/2010/main" val="2111770088"/>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a:t>
            </a:r>
            <a:r>
              <a:rPr lang="zh-CN" altLang="zh-CN" b="1" dirty="0"/>
              <a:t>．执行存储过程</a:t>
            </a:r>
          </a:p>
        </p:txBody>
      </p:sp>
      <p:sp>
        <p:nvSpPr>
          <p:cNvPr id="3" name="内容占位符 2"/>
          <p:cNvSpPr>
            <a:spLocks noGrp="1"/>
          </p:cNvSpPr>
          <p:nvPr>
            <p:ph idx="1"/>
          </p:nvPr>
        </p:nvSpPr>
        <p:spPr>
          <a:xfrm>
            <a:off x="838200" y="1657350"/>
            <a:ext cx="10420350" cy="4519613"/>
          </a:xfrm>
        </p:spPr>
        <p:txBody>
          <a:bodyPr/>
          <a:lstStyle/>
          <a:p>
            <a:pPr latinLnBrk="1"/>
            <a:r>
              <a:rPr lang="zh-CN" altLang="zh-CN" dirty="0"/>
              <a:t>在需要执行存储过程时，可以使用</a:t>
            </a:r>
            <a:r>
              <a:rPr lang="en-US" altLang="zh-CN" dirty="0"/>
              <a:t>T-SQL</a:t>
            </a:r>
            <a:r>
              <a:rPr lang="zh-CN" altLang="zh-CN" dirty="0"/>
              <a:t>语句</a:t>
            </a:r>
            <a:r>
              <a:rPr lang="en-US" altLang="zh-CN" dirty="0"/>
              <a:t>EXECUTE</a:t>
            </a:r>
            <a:r>
              <a:rPr lang="zh-CN" altLang="zh-CN" dirty="0"/>
              <a:t>。如果存储过程是批处理中的第一条语句，那么不使用</a:t>
            </a:r>
            <a:r>
              <a:rPr lang="en-US" altLang="zh-CN" dirty="0"/>
              <a:t>EXECUTE</a:t>
            </a:r>
            <a:r>
              <a:rPr lang="zh-CN" altLang="zh-CN" dirty="0"/>
              <a:t>关键字也可以执行该存储过程，</a:t>
            </a:r>
            <a:r>
              <a:rPr lang="en-US" altLang="zh-CN" dirty="0"/>
              <a:t>EXECUTE</a:t>
            </a:r>
            <a:r>
              <a:rPr lang="zh-CN" altLang="zh-CN" dirty="0"/>
              <a:t>语法格式如下：</a:t>
            </a:r>
          </a:p>
          <a:p>
            <a:pPr marL="457200" lvl="1" indent="0" latinLnBrk="1">
              <a:buNone/>
            </a:pPr>
            <a:r>
              <a:rPr lang="en-US" altLang="zh-CN" dirty="0"/>
              <a:t>[ { EXEC | EXECUTE } ]</a:t>
            </a:r>
            <a:endParaRPr lang="zh-CN" altLang="zh-CN" dirty="0"/>
          </a:p>
          <a:p>
            <a:pPr marL="457200" lvl="1" indent="0" latinLnBrk="1">
              <a:buNone/>
            </a:pPr>
            <a:r>
              <a:rPr lang="en-US" altLang="zh-CN" dirty="0"/>
              <a:t>{</a:t>
            </a:r>
            <a:endParaRPr lang="zh-CN" altLang="zh-CN" dirty="0"/>
          </a:p>
          <a:p>
            <a:pPr marL="457200" lvl="1" indent="0" latinLnBrk="1">
              <a:buNone/>
            </a:pPr>
            <a:r>
              <a:rPr lang="en-US" altLang="zh-CN" dirty="0"/>
              <a:t>[ @</a:t>
            </a:r>
            <a:r>
              <a:rPr lang="en-US" altLang="zh-CN" dirty="0" err="1"/>
              <a:t>return_status</a:t>
            </a:r>
            <a:r>
              <a:rPr lang="en-US" altLang="zh-CN" dirty="0"/>
              <a:t>= ]</a:t>
            </a:r>
            <a:endParaRPr lang="zh-CN" altLang="zh-CN" dirty="0"/>
          </a:p>
          <a:p>
            <a:pPr marL="457200" lvl="1" indent="0" latinLnBrk="1">
              <a:buNone/>
            </a:pPr>
            <a:r>
              <a:rPr lang="en-US" altLang="zh-CN" dirty="0"/>
              <a:t>{ </a:t>
            </a:r>
            <a:r>
              <a:rPr lang="en-US" altLang="zh-CN" dirty="0" err="1"/>
              <a:t>procedure_name</a:t>
            </a:r>
            <a:r>
              <a:rPr lang="en-US" altLang="zh-CN" dirty="0"/>
              <a:t> [;number] | @</a:t>
            </a:r>
            <a:r>
              <a:rPr lang="en-US" altLang="zh-CN" dirty="0" err="1"/>
              <a:t>procedure_name_var</a:t>
            </a:r>
            <a:r>
              <a:rPr lang="en-US" altLang="zh-CN" dirty="0"/>
              <a:t> }</a:t>
            </a:r>
            <a:endParaRPr lang="zh-CN" altLang="zh-CN" dirty="0"/>
          </a:p>
          <a:p>
            <a:pPr marL="457200" lvl="1" indent="0" latinLnBrk="1">
              <a:buNone/>
            </a:pPr>
            <a:r>
              <a:rPr lang="en-US" altLang="zh-CN" dirty="0"/>
              <a:t>@parameter = [ { value | @variable [ OUTPUT ] | [ DEFAULT ] } ]</a:t>
            </a:r>
            <a:endParaRPr lang="zh-CN" altLang="zh-CN" dirty="0"/>
          </a:p>
          <a:p>
            <a:pPr marL="457200" lvl="1" indent="0" latinLnBrk="1">
              <a:buNone/>
            </a:pPr>
            <a:r>
              <a:rPr lang="en-US" altLang="zh-CN" dirty="0"/>
              <a:t>[,…n]</a:t>
            </a:r>
            <a:endParaRPr lang="zh-CN" altLang="zh-CN" dirty="0"/>
          </a:p>
          <a:p>
            <a:pPr marL="457200" lvl="1" indent="0" latinLnBrk="1">
              <a:buNone/>
            </a:pPr>
            <a:r>
              <a:rPr lang="en-US" altLang="zh-CN" dirty="0"/>
              <a:t>[ WITH RECOMPILE ]</a:t>
            </a:r>
            <a:endParaRPr lang="zh-CN" altLang="zh-CN"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dirty="0"/>
              <a:t>@</a:t>
            </a:r>
            <a:r>
              <a:rPr lang="en-US" altLang="zh-CN" dirty="0" err="1"/>
              <a:t>return_status</a:t>
            </a:r>
            <a:r>
              <a:rPr lang="en-US" altLang="zh-CN" dirty="0"/>
              <a:t>  </a:t>
            </a:r>
            <a:r>
              <a:rPr lang="zh-CN" altLang="zh-CN" dirty="0"/>
              <a:t>是一个可选的整型变量，保存存储过程的返回状态。这个变量在用于</a:t>
            </a:r>
            <a:r>
              <a:rPr lang="en-US" altLang="zh-CN" dirty="0"/>
              <a:t>EXECUTE</a:t>
            </a:r>
            <a:r>
              <a:rPr lang="zh-CN" altLang="zh-CN" dirty="0"/>
              <a:t>语句前，必须在批处理、存储过程或函数中声明过。</a:t>
            </a:r>
          </a:p>
          <a:p>
            <a:pPr lvl="0" latinLnBrk="1"/>
            <a:r>
              <a:rPr lang="en-US" altLang="zh-CN" dirty="0" err="1"/>
              <a:t>Procedure_name</a:t>
            </a:r>
            <a:r>
              <a:rPr lang="en-US" altLang="zh-CN" dirty="0"/>
              <a:t>  </a:t>
            </a:r>
            <a:r>
              <a:rPr lang="zh-CN" altLang="zh-CN" dirty="0"/>
              <a:t>要调用的存储过程名称。</a:t>
            </a:r>
          </a:p>
          <a:p>
            <a:pPr lvl="0" latinLnBrk="1"/>
            <a:r>
              <a:rPr lang="en-US" altLang="zh-CN" dirty="0" smtClean="0"/>
              <a:t>number  </a:t>
            </a:r>
            <a:r>
              <a:rPr lang="zh-CN" altLang="zh-CN" dirty="0"/>
              <a:t>是可选的整数，用于将相同名称的过程进行组合，使得它们可以用一句</a:t>
            </a:r>
            <a:r>
              <a:rPr lang="en-US" altLang="zh-CN" dirty="0"/>
              <a:t>DROP PROCEDURE </a:t>
            </a:r>
            <a:r>
              <a:rPr lang="zh-CN" altLang="zh-CN" dirty="0"/>
              <a:t>语句删除。在”</a:t>
            </a:r>
            <a:r>
              <a:rPr lang="en-US" altLang="zh-CN" dirty="0"/>
              <a:t>Student</a:t>
            </a:r>
            <a:r>
              <a:rPr lang="zh-CN" altLang="zh-CN" dirty="0"/>
              <a:t>”中使用的过程可以</a:t>
            </a:r>
            <a:r>
              <a:rPr lang="en-US" altLang="zh-CN" dirty="0"/>
              <a:t>Reader_proc;1</a:t>
            </a:r>
            <a:r>
              <a:rPr lang="zh-CN" altLang="zh-CN" dirty="0"/>
              <a:t>、</a:t>
            </a:r>
            <a:r>
              <a:rPr lang="en-US" altLang="zh-CN" dirty="0" err="1"/>
              <a:t>proc_GetCountsBook</a:t>
            </a:r>
            <a:r>
              <a:rPr lang="zh-CN" altLang="zh-CN" dirty="0"/>
              <a:t>；２等来命名。</a:t>
            </a:r>
            <a:r>
              <a:rPr lang="en-US" altLang="zh-CN" dirty="0"/>
              <a:t>DROP PROCEDURE </a:t>
            </a:r>
            <a:r>
              <a:rPr lang="en-US" altLang="zh-CN" dirty="0" err="1"/>
              <a:t>Reader_proc</a:t>
            </a:r>
            <a:r>
              <a:rPr lang="zh-CN" altLang="zh-CN" dirty="0"/>
              <a:t>语句将除去整个组。在对过程分组后，不能删除组中的单个过程。例如，</a:t>
            </a:r>
            <a:r>
              <a:rPr lang="en-US" altLang="zh-CN" dirty="0"/>
              <a:t>DROP PROCEDURE </a:t>
            </a:r>
            <a:r>
              <a:rPr lang="en-US" altLang="zh-CN" dirty="0" err="1"/>
              <a:t>proc_GetCountsBook</a:t>
            </a:r>
            <a:r>
              <a:rPr lang="en-US" altLang="zh-CN" dirty="0"/>
              <a:t>;</a:t>
            </a:r>
            <a:r>
              <a:rPr lang="zh-CN" altLang="zh-CN" dirty="0"/>
              <a:t>２是不允许的。</a:t>
            </a:r>
          </a:p>
          <a:p>
            <a:pPr lvl="0" latinLnBrk="1"/>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dirty="0"/>
              <a:t>@</a:t>
            </a:r>
            <a:r>
              <a:rPr lang="en-US" altLang="zh-CN" dirty="0" err="1"/>
              <a:t>procedure_name_var</a:t>
            </a:r>
            <a:r>
              <a:rPr lang="en-US" altLang="zh-CN" dirty="0"/>
              <a:t>  </a:t>
            </a:r>
            <a:r>
              <a:rPr lang="zh-CN" altLang="zh-CN" dirty="0"/>
              <a:t>是局部定义变量名，代表存储过程名称。</a:t>
            </a:r>
          </a:p>
          <a:p>
            <a:pPr lvl="0" latinLnBrk="1"/>
            <a:r>
              <a:rPr lang="en-US" altLang="zh-CN" dirty="0"/>
              <a:t>@parameter  </a:t>
            </a:r>
            <a:r>
              <a:rPr lang="zh-CN" altLang="zh-CN" dirty="0"/>
              <a:t>是过程参数，在</a:t>
            </a:r>
            <a:r>
              <a:rPr lang="en-US" altLang="zh-CN" dirty="0"/>
              <a:t>CREATE PROCEDURE</a:t>
            </a:r>
            <a:r>
              <a:rPr lang="zh-CN" altLang="zh-CN" dirty="0"/>
              <a:t>语句中定义。参数名称前必须加上符号“</a:t>
            </a:r>
            <a:r>
              <a:rPr lang="en-US" altLang="zh-CN" dirty="0"/>
              <a:t>@</a:t>
            </a:r>
            <a:r>
              <a:rPr lang="zh-CN" altLang="zh-CN" dirty="0"/>
              <a:t>”。</a:t>
            </a:r>
          </a:p>
          <a:p>
            <a:pPr lvl="0" latinLnBrk="1"/>
            <a:r>
              <a:rPr lang="en-US" altLang="zh-CN" dirty="0"/>
              <a:t>Value  </a:t>
            </a:r>
            <a:r>
              <a:rPr lang="zh-CN" altLang="zh-CN" dirty="0"/>
              <a:t>是过程中参数的值。如果参数名称没有指定，参数值必须以</a:t>
            </a:r>
            <a:r>
              <a:rPr lang="en-US" altLang="zh-CN" dirty="0"/>
              <a:t>CREATE PROCEDURE</a:t>
            </a:r>
            <a:r>
              <a:rPr lang="zh-CN" altLang="zh-CN" dirty="0"/>
              <a:t>语句中定义的顺序给出。</a:t>
            </a:r>
          </a:p>
          <a:p>
            <a:pPr lvl="0" latinLnBrk="1"/>
            <a:r>
              <a:rPr lang="en-US" altLang="zh-CN" dirty="0"/>
              <a:t>@variable  </a:t>
            </a:r>
            <a:r>
              <a:rPr lang="zh-CN" altLang="zh-CN" dirty="0"/>
              <a:t>是用来保存参数或者返回参数的变量。</a:t>
            </a:r>
          </a:p>
          <a:p>
            <a:pPr lvl="0" latinLnBrk="1"/>
            <a:r>
              <a:rPr lang="en-US" altLang="zh-CN" dirty="0"/>
              <a:t>OUTPUT  </a:t>
            </a:r>
            <a:r>
              <a:rPr lang="zh-CN" altLang="zh-CN" dirty="0"/>
              <a:t>指定存储过程必须返回一个参数。该存储过程的匹配参数也必须由关键字</a:t>
            </a:r>
            <a:r>
              <a:rPr lang="en-US" altLang="zh-CN" dirty="0"/>
              <a:t>OUTPUT</a:t>
            </a:r>
            <a:r>
              <a:rPr lang="zh-CN" altLang="zh-CN" dirty="0"/>
              <a:t>创建。使用游标变量作参数时使用该关键字。</a:t>
            </a:r>
          </a:p>
        </p:txBody>
      </p:sp>
    </p:spTree>
    <p:extLst>
      <p:ext uri="{BB962C8B-B14F-4D97-AF65-F5344CB8AC3E}">
        <p14:creationId xmlns:p14="http://schemas.microsoft.com/office/powerpoint/2010/main" val="2458653787"/>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5</a:t>
            </a:r>
            <a:r>
              <a:rPr lang="zh-CN" altLang="zh-CN" b="1" dirty="0"/>
              <a:t>．管理存储过程</a:t>
            </a:r>
          </a:p>
        </p:txBody>
      </p:sp>
      <p:sp>
        <p:nvSpPr>
          <p:cNvPr id="3" name="内容占位符 2"/>
          <p:cNvSpPr>
            <a:spLocks noGrp="1"/>
          </p:cNvSpPr>
          <p:nvPr>
            <p:ph idx="1"/>
          </p:nvPr>
        </p:nvSpPr>
        <p:spPr>
          <a:xfrm>
            <a:off x="838200" y="1825625"/>
            <a:ext cx="10191750" cy="4351338"/>
          </a:xfrm>
        </p:spPr>
        <p:txBody>
          <a:bodyPr/>
          <a:lstStyle/>
          <a:p>
            <a:r>
              <a:rPr lang="zh-CN" altLang="zh-CN" b="1" dirty="0"/>
              <a:t>（</a:t>
            </a:r>
            <a:r>
              <a:rPr lang="en-US" altLang="zh-CN" b="1" dirty="0"/>
              <a:t>1</a:t>
            </a:r>
            <a:r>
              <a:rPr lang="zh-CN" altLang="zh-CN" b="1" dirty="0"/>
              <a:t>）查看存储过程信息</a:t>
            </a:r>
          </a:p>
          <a:p>
            <a:pPr latinLnBrk="1"/>
            <a:r>
              <a:rPr lang="zh-CN" altLang="zh-CN" dirty="0"/>
              <a:t>如果希望查看存储过程的定义信息，可以使用</a:t>
            </a:r>
            <a:r>
              <a:rPr lang="en-US" altLang="zh-CN" dirty="0" err="1"/>
              <a:t>sys.sql_modules</a:t>
            </a:r>
            <a:r>
              <a:rPr lang="zh-CN" altLang="zh-CN" dirty="0"/>
              <a:t>目录视图、</a:t>
            </a:r>
            <a:r>
              <a:rPr lang="en-US" altLang="zh-CN" dirty="0"/>
              <a:t>OBJECT_DEFINITION</a:t>
            </a:r>
            <a:r>
              <a:rPr lang="zh-CN" altLang="zh-CN" dirty="0"/>
              <a:t>系统函数、</a:t>
            </a:r>
            <a:r>
              <a:rPr lang="en-US" altLang="zh-CN" dirty="0" err="1"/>
              <a:t>sp_helptext</a:t>
            </a:r>
            <a:r>
              <a:rPr lang="zh-CN" altLang="zh-CN" dirty="0"/>
              <a:t>系统存储过程等。例如，下面代码使用</a:t>
            </a:r>
            <a:r>
              <a:rPr lang="en-US" altLang="zh-CN" dirty="0"/>
              <a:t>OBJECT_DEFINITION</a:t>
            </a:r>
            <a:r>
              <a:rPr lang="zh-CN" altLang="zh-CN" dirty="0"/>
              <a:t>系统函数查看</a:t>
            </a:r>
            <a:r>
              <a:rPr lang="en-US" altLang="zh-CN" dirty="0" err="1"/>
              <a:t>proc_GetReaderBookscount</a:t>
            </a:r>
            <a:r>
              <a:rPr lang="zh-CN" altLang="zh-CN" dirty="0"/>
              <a:t>存储过程的定义</a:t>
            </a:r>
            <a:r>
              <a:rPr lang="zh-CN" altLang="zh-CN" dirty="0" smtClean="0"/>
              <a:t>内容</a:t>
            </a:r>
            <a:endParaRPr lang="en-US" altLang="zh-CN" dirty="0" smtClean="0"/>
          </a:p>
          <a:p>
            <a:pPr marL="0" indent="0" latinLnBrk="1">
              <a:buNone/>
            </a:pPr>
            <a:endParaRPr lang="zh-CN" altLang="zh-CN" dirty="0"/>
          </a:p>
          <a:p>
            <a:pPr marL="0" indent="0" latinLnBrk="1">
              <a:buNone/>
            </a:pPr>
            <a:r>
              <a:rPr lang="en-US" altLang="zh-CN" dirty="0"/>
              <a:t>SELECT OBJECT_DEFINITION (OBJECT_ID(</a:t>
            </a:r>
            <a:r>
              <a:rPr lang="en-US" altLang="zh-CN" dirty="0" err="1"/>
              <a:t>N’proc_GetReaderBookscount</a:t>
            </a:r>
            <a:r>
              <a:rPr lang="en-US" altLang="zh-CN" dirty="0"/>
              <a:t>’))</a:t>
            </a:r>
            <a:endParaRPr lang="zh-CN" altLang="zh-CN" dirty="0"/>
          </a:p>
          <a:p>
            <a:pPr latinLnBrk="1"/>
            <a:r>
              <a:rPr lang="zh-CN" altLang="zh-CN" dirty="0"/>
              <a:t>在创建存储过程时使用了</a:t>
            </a:r>
            <a:r>
              <a:rPr lang="en-US" altLang="zh-CN" dirty="0"/>
              <a:t>WITH ENCRYPTION</a:t>
            </a:r>
            <a:r>
              <a:rPr lang="zh-CN" altLang="zh-CN" dirty="0"/>
              <a:t>子句，则将隐藏存储过程定义文本的信息，上面将不能查看到具体的文本</a:t>
            </a:r>
            <a:r>
              <a:rPr lang="zh-CN" altLang="zh-CN" dirty="0" smtClean="0"/>
              <a:t>信息</a:t>
            </a:r>
            <a:endParaRPr lang="zh-CN" altLang="zh-CN" dirty="0"/>
          </a:p>
          <a:p>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191750" cy="4351338"/>
          </a:xfrm>
        </p:spPr>
        <p:txBody>
          <a:bodyPr/>
          <a:lstStyle/>
          <a:p>
            <a:r>
              <a:rPr lang="zh-CN" altLang="zh-CN" b="1" dirty="0"/>
              <a:t>（</a:t>
            </a:r>
            <a:r>
              <a:rPr lang="en-US" altLang="zh-CN" b="1" dirty="0"/>
              <a:t>2</a:t>
            </a:r>
            <a:r>
              <a:rPr lang="zh-CN" altLang="zh-CN" b="1" dirty="0"/>
              <a:t>）修改存储</a:t>
            </a:r>
            <a:r>
              <a:rPr lang="zh-CN" altLang="zh-CN" b="1" dirty="0" smtClean="0"/>
              <a:t>过程</a:t>
            </a:r>
            <a:r>
              <a:rPr lang="zh-CN" altLang="en-US" b="1" dirty="0" smtClean="0"/>
              <a:t>语法</a:t>
            </a:r>
            <a:endParaRPr lang="zh-CN" altLang="zh-CN" b="1" dirty="0"/>
          </a:p>
          <a:p>
            <a:pPr marL="457200" lvl="1" indent="0" latinLnBrk="1">
              <a:buNone/>
            </a:pPr>
            <a:r>
              <a:rPr lang="en-US" altLang="zh-CN" dirty="0"/>
              <a:t>ALTER PROCEDURE </a:t>
            </a:r>
            <a:r>
              <a:rPr lang="en-US" altLang="zh-CN" dirty="0" err="1"/>
              <a:t>procedure_name</a:t>
            </a:r>
            <a:r>
              <a:rPr lang="en-US" altLang="zh-CN" dirty="0"/>
              <a:t>[;number]</a:t>
            </a:r>
            <a:endParaRPr lang="zh-CN" altLang="zh-CN" dirty="0"/>
          </a:p>
          <a:p>
            <a:pPr marL="457200" lvl="1" indent="0" latinLnBrk="1">
              <a:buNone/>
            </a:pPr>
            <a:r>
              <a:rPr lang="en-US" altLang="zh-CN" dirty="0"/>
              <a:t>[{@parameter </a:t>
            </a:r>
            <a:r>
              <a:rPr lang="en-US" altLang="zh-CN" dirty="0" err="1"/>
              <a:t>data_type</a:t>
            </a:r>
            <a:r>
              <a:rPr lang="en-US" altLang="zh-CN" dirty="0"/>
              <a:t>}</a:t>
            </a:r>
            <a:endParaRPr lang="zh-CN" altLang="zh-CN" dirty="0"/>
          </a:p>
          <a:p>
            <a:pPr marL="457200" lvl="1" indent="0" latinLnBrk="1">
              <a:buNone/>
            </a:pPr>
            <a:r>
              <a:rPr lang="en-US" altLang="zh-CN" dirty="0"/>
              <a:t>[VARYING][=default][OUTPUT]]</a:t>
            </a:r>
            <a:endParaRPr lang="zh-CN" altLang="zh-CN" dirty="0"/>
          </a:p>
          <a:p>
            <a:pPr marL="457200" lvl="1" indent="0" latinLnBrk="1">
              <a:buNone/>
            </a:pPr>
            <a:r>
              <a:rPr lang="en-US" altLang="zh-CN" dirty="0"/>
              <a:t>[,…n]</a:t>
            </a:r>
            <a:endParaRPr lang="zh-CN" altLang="zh-CN" dirty="0"/>
          </a:p>
          <a:p>
            <a:pPr marL="457200" lvl="1" indent="0" latinLnBrk="1">
              <a:buNone/>
            </a:pPr>
            <a:r>
              <a:rPr lang="en-US" altLang="zh-CN" dirty="0"/>
              <a:t>[WITH</a:t>
            </a:r>
            <a:endParaRPr lang="zh-CN" altLang="zh-CN" dirty="0"/>
          </a:p>
          <a:p>
            <a:pPr marL="457200" lvl="1" indent="0" latinLnBrk="1">
              <a:buNone/>
            </a:pPr>
            <a:r>
              <a:rPr lang="en-US" altLang="zh-CN" dirty="0"/>
              <a:t>{ RECOMPILE|ENCRYPTION|RECOMPILE,ENCRYPTION}]</a:t>
            </a:r>
            <a:endParaRPr lang="zh-CN" altLang="zh-CN" dirty="0"/>
          </a:p>
          <a:p>
            <a:pPr marL="457200" lvl="1" indent="0" latinLnBrk="1">
              <a:buNone/>
            </a:pPr>
            <a:r>
              <a:rPr lang="en-US" altLang="zh-CN" dirty="0"/>
              <a:t>[FOR REPLICATION]</a:t>
            </a:r>
            <a:endParaRPr lang="zh-CN" altLang="zh-CN" dirty="0"/>
          </a:p>
          <a:p>
            <a:pPr marL="457200" lvl="1" indent="0" latinLnBrk="1">
              <a:buNone/>
            </a:pPr>
            <a:r>
              <a:rPr lang="en-US" altLang="zh-CN" dirty="0"/>
              <a:t>AS</a:t>
            </a:r>
            <a:endParaRPr lang="zh-CN" altLang="zh-CN" dirty="0"/>
          </a:p>
          <a:p>
            <a:pPr marL="457200" lvl="1" indent="0" latinLnBrk="1">
              <a:buNone/>
            </a:pPr>
            <a:r>
              <a:rPr lang="en-US" altLang="zh-CN" dirty="0" err="1"/>
              <a:t>sql_statement</a:t>
            </a:r>
            <a:r>
              <a:rPr lang="en-US" altLang="zh-CN" dirty="0"/>
              <a:t>[…n]</a:t>
            </a:r>
            <a:endParaRPr lang="zh-CN" altLang="zh-CN" dirty="0"/>
          </a:p>
          <a:p>
            <a:pPr latinLnBrk="1"/>
            <a:r>
              <a:rPr lang="zh-CN" altLang="zh-CN" dirty="0"/>
              <a:t>修改存储过程的语法中的各参数与创建存储过程语法中的各参数相同，这里就不在重复介绍。</a:t>
            </a:r>
          </a:p>
          <a:p>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75441246"/>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844476" y="2773304"/>
            <a:ext cx="4867038" cy="769441"/>
          </a:xfrm>
          <a:prstGeom prst="rect">
            <a:avLst/>
          </a:prstGeom>
          <a:noFill/>
        </p:spPr>
        <p:txBody>
          <a:bodyPr wrap="none">
            <a:spAutoFit/>
          </a:bodyPr>
          <a:lstStyle/>
          <a:p>
            <a:pPr fontAlgn="auto">
              <a:spcBef>
                <a:spcPts val="0"/>
              </a:spcBef>
              <a:spcAft>
                <a:spcPts val="0"/>
              </a:spcAft>
              <a:defRPr/>
            </a:pP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十</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一 存储过程</a:t>
            </a:r>
            <a:endPar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修改存储过程注意事项：</a:t>
            </a:r>
            <a:endParaRPr lang="zh-CN" altLang="en-US" dirty="0"/>
          </a:p>
        </p:txBody>
      </p:sp>
      <p:sp>
        <p:nvSpPr>
          <p:cNvPr id="3" name="内容占位符 2"/>
          <p:cNvSpPr>
            <a:spLocks noGrp="1"/>
          </p:cNvSpPr>
          <p:nvPr>
            <p:ph idx="1"/>
          </p:nvPr>
        </p:nvSpPr>
        <p:spPr/>
        <p:txBody>
          <a:bodyPr/>
          <a:lstStyle/>
          <a:p>
            <a:pPr latinLnBrk="1"/>
            <a:r>
              <a:rPr lang="zh-CN" altLang="zh-CN" dirty="0"/>
              <a:t>在使用</a:t>
            </a:r>
            <a:r>
              <a:rPr lang="en-US" altLang="zh-CN" dirty="0"/>
              <a:t>ALTER PROCEDURE</a:t>
            </a:r>
            <a:r>
              <a:rPr lang="zh-CN" altLang="zh-CN" dirty="0"/>
              <a:t>语句时，考虑以下方面的事项：</a:t>
            </a:r>
          </a:p>
          <a:p>
            <a:pPr lvl="0" latinLnBrk="1"/>
            <a:r>
              <a:rPr lang="zh-CN" altLang="zh-CN" dirty="0"/>
              <a:t>如果要修改具有任何选项的存储过程，例如</a:t>
            </a:r>
            <a:r>
              <a:rPr lang="en-US" altLang="zh-CN" dirty="0"/>
              <a:t>WITH ENCRYPTION</a:t>
            </a:r>
            <a:r>
              <a:rPr lang="zh-CN" altLang="zh-CN" dirty="0"/>
              <a:t>选项，必须在</a:t>
            </a:r>
            <a:r>
              <a:rPr lang="en-US" altLang="zh-CN" dirty="0"/>
              <a:t>ALTER PROCEDURE</a:t>
            </a:r>
            <a:r>
              <a:rPr lang="zh-CN" altLang="zh-CN" dirty="0"/>
              <a:t>语句中包括该选项以保留该选项提供的功能。</a:t>
            </a:r>
          </a:p>
          <a:p>
            <a:pPr lvl="0" latinLnBrk="1"/>
            <a:r>
              <a:rPr lang="en-US" altLang="zh-CN" dirty="0"/>
              <a:t>ALTER PROCEDURE</a:t>
            </a:r>
            <a:r>
              <a:rPr lang="zh-CN" altLang="zh-CN" dirty="0"/>
              <a:t>语句只能修改一个单一的过程，如果过程调用了其他存储过程，嵌套的存储过程不受影响。</a:t>
            </a:r>
          </a:p>
          <a:p>
            <a:pPr lvl="0" latinLnBrk="1"/>
            <a:r>
              <a:rPr lang="zh-CN" altLang="zh-CN" dirty="0"/>
              <a:t>在默认状态下，允许该语句的执行者是存储过程最初的创建者、</a:t>
            </a:r>
            <a:r>
              <a:rPr lang="en-US" altLang="zh-CN" dirty="0" err="1"/>
              <a:t>sysadmin</a:t>
            </a:r>
            <a:r>
              <a:rPr lang="zh-CN" altLang="zh-CN" dirty="0"/>
              <a:t>服务器角色成员和</a:t>
            </a:r>
            <a:r>
              <a:rPr lang="en-US" altLang="zh-CN" dirty="0" err="1"/>
              <a:t>db_owner</a:t>
            </a:r>
            <a:r>
              <a:rPr lang="zh-CN" altLang="zh-CN" dirty="0"/>
              <a:t>与</a:t>
            </a:r>
            <a:r>
              <a:rPr lang="en-US" altLang="zh-CN" dirty="0" err="1"/>
              <a:t>db_ddladmin</a:t>
            </a:r>
            <a:r>
              <a:rPr lang="zh-CN" altLang="zh-CN" dirty="0"/>
              <a:t>固定的数据库角色成员，用户不能授权执行</a:t>
            </a:r>
            <a:r>
              <a:rPr lang="en-US" altLang="zh-CN" dirty="0"/>
              <a:t>ALTER PROCEDURE</a:t>
            </a:r>
            <a:r>
              <a:rPr lang="zh-CN" altLang="zh-CN" dirty="0"/>
              <a:t>语句。</a:t>
            </a:r>
          </a:p>
          <a:p>
            <a:r>
              <a:rPr lang="zh-CN" altLang="zh-CN" dirty="0"/>
              <a:t>建议不要直接修改系统存储过程</a:t>
            </a:r>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191750" cy="4351338"/>
          </a:xfrm>
        </p:spPr>
        <p:txBody>
          <a:bodyPr/>
          <a:lstStyle/>
          <a:p>
            <a:r>
              <a:rPr lang="zh-CN" altLang="zh-CN" b="1" dirty="0" smtClean="0"/>
              <a:t>（</a:t>
            </a:r>
            <a:r>
              <a:rPr lang="en-US" altLang="zh-CN" b="1" dirty="0" smtClean="0"/>
              <a:t>3</a:t>
            </a:r>
            <a:r>
              <a:rPr lang="zh-CN" altLang="zh-CN" b="1" dirty="0" smtClean="0"/>
              <a:t>）删除存储过程</a:t>
            </a:r>
          </a:p>
          <a:p>
            <a:r>
              <a:rPr lang="zh-CN" altLang="zh-CN" dirty="0"/>
              <a:t>使用</a:t>
            </a:r>
            <a:r>
              <a:rPr lang="en-US" altLang="zh-CN" dirty="0"/>
              <a:t>DROP PROCEDURE</a:t>
            </a:r>
            <a:r>
              <a:rPr lang="zh-CN" altLang="zh-CN" dirty="0"/>
              <a:t>语句来从当前的数据库中删除用户定义的存储过程。删除存储过程的基本语法如下所示。</a:t>
            </a:r>
          </a:p>
          <a:p>
            <a:pPr marL="0" indent="0">
              <a:buNone/>
            </a:pPr>
            <a:r>
              <a:rPr lang="en-US" altLang="zh-CN" dirty="0" smtClean="0"/>
              <a:t>	DROP </a:t>
            </a:r>
            <a:r>
              <a:rPr lang="en-US" altLang="zh-CN" dirty="0"/>
              <a:t>PROCEDURE {procedure}[,…n]</a:t>
            </a:r>
            <a:endParaRPr lang="zh-CN" altLang="zh-CN" dirty="0"/>
          </a:p>
          <a:p>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62256305"/>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71950" y="2746375"/>
            <a:ext cx="8020050" cy="1325563"/>
          </a:xfrm>
        </p:spPr>
        <p:txBody>
          <a:bodyPr/>
          <a:lstStyle/>
          <a:p>
            <a:r>
              <a:rPr lang="en-US" altLang="zh-CN" b="1" dirty="0"/>
              <a:t>11.1.2</a:t>
            </a:r>
            <a:r>
              <a:rPr lang="zh-CN" altLang="zh-CN" b="1" dirty="0"/>
              <a:t>任务</a:t>
            </a:r>
            <a:r>
              <a:rPr lang="zh-CN" altLang="zh-CN" b="1" dirty="0" smtClean="0"/>
              <a:t>实施</a:t>
            </a:r>
            <a:endParaRPr lang="zh-CN" altLang="en-US" dirty="0"/>
          </a:p>
        </p:txBody>
      </p:sp>
    </p:spTree>
    <p:extLst>
      <p:ext uri="{BB962C8B-B14F-4D97-AF65-F5344CB8AC3E}">
        <p14:creationId xmlns:p14="http://schemas.microsoft.com/office/powerpoint/2010/main" val="186329836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a:t>
            </a:r>
            <a:r>
              <a:rPr lang="zh-CN" altLang="zh-CN" b="1" dirty="0"/>
              <a:t>．创建简单的存储过程</a:t>
            </a:r>
          </a:p>
        </p:txBody>
      </p:sp>
      <p:sp>
        <p:nvSpPr>
          <p:cNvPr id="3" name="内容占位符 2"/>
          <p:cNvSpPr>
            <a:spLocks noGrp="1"/>
          </p:cNvSpPr>
          <p:nvPr>
            <p:ph idx="1"/>
          </p:nvPr>
        </p:nvSpPr>
        <p:spPr/>
        <p:txBody>
          <a:bodyPr/>
          <a:lstStyle/>
          <a:p>
            <a:r>
              <a:rPr lang="zh-CN" altLang="zh-CN" b="1" dirty="0"/>
              <a:t>方法</a:t>
            </a:r>
            <a:r>
              <a:rPr lang="en-US" altLang="zh-CN" b="1" dirty="0"/>
              <a:t>1</a:t>
            </a:r>
            <a:r>
              <a:rPr lang="zh-CN" altLang="zh-CN" b="1" dirty="0"/>
              <a:t>：命令创建存储过程的示例</a:t>
            </a:r>
          </a:p>
          <a:p>
            <a:pPr latinLnBrk="1"/>
            <a:r>
              <a:rPr lang="zh-CN" altLang="zh-CN" dirty="0"/>
              <a:t>例如，在</a:t>
            </a:r>
            <a:r>
              <a:rPr lang="en-US" altLang="zh-CN" dirty="0"/>
              <a:t>SQL Server 2008</a:t>
            </a:r>
            <a:r>
              <a:rPr lang="zh-CN" altLang="zh-CN" dirty="0"/>
              <a:t>的示例数据库“</a:t>
            </a:r>
            <a:r>
              <a:rPr lang="en-US" altLang="zh-CN" dirty="0"/>
              <a:t>Student</a:t>
            </a:r>
            <a:r>
              <a:rPr lang="zh-CN" altLang="zh-CN" dirty="0"/>
              <a:t>”中创建一个名为</a:t>
            </a:r>
            <a:r>
              <a:rPr lang="en-US" altLang="zh-CN" dirty="0" err="1"/>
              <a:t>Reader_student</a:t>
            </a:r>
            <a:r>
              <a:rPr lang="zh-CN" altLang="zh-CN" dirty="0"/>
              <a:t>的存储过程，它将从表中返回所有学生的学号、姓名、性别、出生日期、政治面貌、班级编号、家庭住址、邮编等信息。使用</a:t>
            </a:r>
            <a:r>
              <a:rPr lang="en-US" altLang="zh-CN" dirty="0"/>
              <a:t>CREATE PROCEDURE</a:t>
            </a:r>
            <a:r>
              <a:rPr lang="zh-CN" altLang="zh-CN" dirty="0"/>
              <a:t>语句如下：</a:t>
            </a:r>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Reader_Student</a:t>
            </a:r>
            <a:endParaRPr lang="zh-CN" altLang="zh-CN" dirty="0"/>
          </a:p>
          <a:p>
            <a:pPr marL="457200" lvl="1" indent="0" latinLnBrk="1">
              <a:buNone/>
            </a:pPr>
            <a:r>
              <a:rPr lang="en-US" altLang="zh-CN" dirty="0"/>
              <a:t>As</a:t>
            </a:r>
            <a:endParaRPr lang="zh-CN" altLang="zh-CN" dirty="0"/>
          </a:p>
          <a:p>
            <a:pPr marL="457200" lvl="1" indent="0" latinLnBrk="1">
              <a:buNone/>
            </a:pPr>
            <a:r>
              <a:rPr lang="en-US" altLang="zh-CN" dirty="0"/>
              <a:t>SELECT </a:t>
            </a:r>
            <a:r>
              <a:rPr lang="zh-CN" altLang="zh-CN" dirty="0"/>
              <a:t>学号</a:t>
            </a:r>
            <a:r>
              <a:rPr lang="en-US" altLang="zh-CN" dirty="0"/>
              <a:t>,</a:t>
            </a:r>
            <a:r>
              <a:rPr lang="zh-CN" altLang="zh-CN" dirty="0"/>
              <a:t>姓名</a:t>
            </a:r>
            <a:r>
              <a:rPr lang="en-US" altLang="zh-CN" dirty="0"/>
              <a:t>,</a:t>
            </a:r>
            <a:r>
              <a:rPr lang="zh-CN" altLang="zh-CN" dirty="0"/>
              <a:t>性别</a:t>
            </a:r>
            <a:r>
              <a:rPr lang="en-US" altLang="zh-CN" dirty="0"/>
              <a:t>,</a:t>
            </a:r>
            <a:r>
              <a:rPr lang="zh-CN" altLang="zh-CN" dirty="0"/>
              <a:t>出生日期</a:t>
            </a:r>
            <a:r>
              <a:rPr lang="en-US" altLang="zh-CN" dirty="0"/>
              <a:t>,</a:t>
            </a:r>
            <a:r>
              <a:rPr lang="zh-CN" altLang="zh-CN" dirty="0"/>
              <a:t>政治面貌</a:t>
            </a:r>
            <a:r>
              <a:rPr lang="en-US" altLang="zh-CN" dirty="0"/>
              <a:t>,</a:t>
            </a:r>
            <a:r>
              <a:rPr lang="zh-CN" altLang="zh-CN" dirty="0"/>
              <a:t>班级编号</a:t>
            </a:r>
            <a:r>
              <a:rPr lang="en-US" altLang="zh-CN" dirty="0"/>
              <a:t>,</a:t>
            </a:r>
            <a:r>
              <a:rPr lang="zh-CN" altLang="zh-CN" dirty="0"/>
              <a:t>家庭住址</a:t>
            </a:r>
            <a:r>
              <a:rPr lang="en-US" altLang="zh-CN" dirty="0"/>
              <a:t>,</a:t>
            </a:r>
            <a:r>
              <a:rPr lang="zh-CN" altLang="zh-CN" dirty="0"/>
              <a:t>邮编</a:t>
            </a:r>
          </a:p>
          <a:p>
            <a:pPr marL="457200" lvl="1" indent="0" latinLnBrk="1">
              <a:buNone/>
            </a:pPr>
            <a:r>
              <a:rPr lang="en-US" altLang="zh-CN" dirty="0"/>
              <a:t>FROM </a:t>
            </a:r>
            <a:r>
              <a:rPr lang="zh-CN" altLang="zh-CN" dirty="0"/>
              <a:t>学生表</a:t>
            </a:r>
          </a:p>
          <a:p>
            <a:endParaRPr lang="zh-CN" altLang="en-US" dirty="0"/>
          </a:p>
        </p:txBody>
      </p:sp>
    </p:spTree>
    <p:extLst>
      <p:ext uri="{BB962C8B-B14F-4D97-AF65-F5344CB8AC3E}">
        <p14:creationId xmlns:p14="http://schemas.microsoft.com/office/powerpoint/2010/main" val="3725878599"/>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下面的存储过程</a:t>
            </a:r>
            <a:r>
              <a:rPr lang="en-US" altLang="zh-CN" dirty="0" err="1"/>
              <a:t>proc_GetCountsStudent</a:t>
            </a:r>
            <a:r>
              <a:rPr lang="zh-CN" altLang="zh-CN" dirty="0"/>
              <a:t>获取了“</a:t>
            </a:r>
            <a:r>
              <a:rPr lang="en-US" altLang="zh-CN" dirty="0"/>
              <a:t>Student</a:t>
            </a:r>
            <a:r>
              <a:rPr lang="zh-CN" altLang="zh-CN" dirty="0"/>
              <a:t>”数据库中学生的总人数，具体语句如下所示：</a:t>
            </a:r>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proc_GetCountsStudent</a:t>
            </a:r>
            <a:endParaRPr lang="zh-CN" altLang="zh-CN" dirty="0"/>
          </a:p>
          <a:p>
            <a:pPr marL="457200" lvl="1" indent="0" latinLnBrk="1">
              <a:buNone/>
            </a:pPr>
            <a:r>
              <a:rPr lang="en-US" altLang="zh-CN" dirty="0"/>
              <a:t>As</a:t>
            </a:r>
            <a:endParaRPr lang="zh-CN" altLang="zh-CN" dirty="0"/>
          </a:p>
          <a:p>
            <a:pPr marL="457200" lvl="1" indent="0" latinLnBrk="1">
              <a:buNone/>
            </a:pPr>
            <a:r>
              <a:rPr lang="en-US" altLang="zh-CN" dirty="0"/>
              <a:t>SELECT count(*) AS </a:t>
            </a:r>
            <a:r>
              <a:rPr lang="zh-CN" altLang="zh-CN" dirty="0"/>
              <a:t>学生总数</a:t>
            </a:r>
            <a:r>
              <a:rPr lang="en-US" altLang="zh-CN" dirty="0"/>
              <a:t> FROM </a:t>
            </a:r>
            <a:r>
              <a:rPr lang="zh-CN" altLang="zh-CN" dirty="0"/>
              <a:t>学生</a:t>
            </a:r>
            <a:r>
              <a:rPr lang="zh-CN" altLang="zh-CN" dirty="0" smtClean="0"/>
              <a:t>表</a:t>
            </a:r>
            <a:endParaRPr lang="en-US" altLang="zh-CN" dirty="0" smtClean="0"/>
          </a:p>
          <a:p>
            <a:pPr marL="457200" lvl="1" indent="0" latinLnBrk="1">
              <a:buNone/>
            </a:pPr>
            <a:endParaRPr lang="zh-CN" altLang="zh-CN" dirty="0"/>
          </a:p>
          <a:p>
            <a:r>
              <a:rPr lang="zh-CN" altLang="zh-CN" dirty="0"/>
              <a:t>以上两个存储过程示例都是从单个表中提取数据，在第二个示例中使用了简单的表达式。</a:t>
            </a: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下面使用</a:t>
            </a:r>
            <a:r>
              <a:rPr lang="en-US" altLang="zh-CN" dirty="0"/>
              <a:t>SELECT</a:t>
            </a:r>
            <a:r>
              <a:rPr lang="zh-CN" altLang="zh-CN" dirty="0"/>
              <a:t>语句链接多个表，最终返回了借书人的简明信息。存储过程名称是</a:t>
            </a:r>
            <a:r>
              <a:rPr lang="en-US" altLang="zh-CN" dirty="0" err="1"/>
              <a:t>proc_Get_cj</a:t>
            </a:r>
            <a:r>
              <a:rPr lang="en-US" altLang="zh-CN" dirty="0"/>
              <a:t>,</a:t>
            </a:r>
            <a:r>
              <a:rPr lang="zh-CN" altLang="zh-CN" dirty="0"/>
              <a:t>创建语句如下</a:t>
            </a:r>
            <a:r>
              <a:rPr lang="zh-CN" altLang="zh-CN" dirty="0" smtClean="0"/>
              <a:t>：</a:t>
            </a:r>
            <a:endParaRPr lang="en-US" altLang="zh-CN" dirty="0" smtClean="0"/>
          </a:p>
          <a:p>
            <a:pPr latinLnBrk="1"/>
            <a:endParaRPr lang="zh-CN" altLang="zh-CN" dirty="0"/>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proc_Get_cj</a:t>
            </a:r>
            <a:endParaRPr lang="zh-CN" altLang="zh-CN" dirty="0"/>
          </a:p>
          <a:p>
            <a:pPr marL="457200" lvl="1" indent="0" latinLnBrk="1">
              <a:buNone/>
            </a:pPr>
            <a:r>
              <a:rPr lang="en-US" altLang="zh-CN" dirty="0"/>
              <a:t>As </a:t>
            </a:r>
            <a:endParaRPr lang="zh-CN" altLang="zh-CN" dirty="0"/>
          </a:p>
          <a:p>
            <a:pPr marL="457200" lvl="1" indent="0" latinLnBrk="1">
              <a:buNone/>
            </a:pPr>
            <a:r>
              <a:rPr lang="en-US" altLang="zh-CN" dirty="0"/>
              <a:t>select a.</a:t>
            </a:r>
            <a:r>
              <a:rPr lang="zh-CN" altLang="zh-CN" dirty="0"/>
              <a:t>学号</a:t>
            </a:r>
            <a:r>
              <a:rPr lang="en-US" altLang="zh-CN" dirty="0"/>
              <a:t>,b.</a:t>
            </a:r>
            <a:r>
              <a:rPr lang="zh-CN" altLang="zh-CN" dirty="0"/>
              <a:t>课程名称</a:t>
            </a:r>
            <a:r>
              <a:rPr lang="en-US" altLang="zh-CN" dirty="0"/>
              <a:t>,a.</a:t>
            </a:r>
            <a:r>
              <a:rPr lang="zh-CN" altLang="zh-CN" dirty="0"/>
              <a:t>成绩</a:t>
            </a:r>
          </a:p>
          <a:p>
            <a:pPr marL="457200" lvl="1" indent="0" latinLnBrk="1">
              <a:buNone/>
            </a:pPr>
            <a:r>
              <a:rPr lang="en-US" altLang="zh-CN" dirty="0"/>
              <a:t>from </a:t>
            </a:r>
            <a:r>
              <a:rPr lang="en-US" altLang="zh-CN" dirty="0" err="1"/>
              <a:t>dbo</a:t>
            </a:r>
            <a:r>
              <a:rPr lang="en-US" altLang="zh-CN" dirty="0"/>
              <a:t>.</a:t>
            </a:r>
            <a:r>
              <a:rPr lang="zh-CN" altLang="zh-CN" dirty="0"/>
              <a:t>成绩表</a:t>
            </a:r>
            <a:r>
              <a:rPr lang="en-US" altLang="zh-CN" dirty="0"/>
              <a:t> </a:t>
            </a:r>
            <a:r>
              <a:rPr lang="en-US" altLang="zh-CN" dirty="0" err="1"/>
              <a:t>a,dbo</a:t>
            </a:r>
            <a:r>
              <a:rPr lang="en-US" altLang="zh-CN" dirty="0"/>
              <a:t>.</a:t>
            </a:r>
            <a:r>
              <a:rPr lang="zh-CN" altLang="zh-CN" dirty="0"/>
              <a:t>课程表</a:t>
            </a:r>
            <a:r>
              <a:rPr lang="en-US" altLang="zh-CN" dirty="0"/>
              <a:t> b</a:t>
            </a:r>
            <a:endParaRPr lang="zh-CN" altLang="zh-CN" dirty="0"/>
          </a:p>
          <a:p>
            <a:pPr marL="457200" lvl="1" indent="0" latinLnBrk="1">
              <a:buNone/>
            </a:pPr>
            <a:r>
              <a:rPr lang="en-US" altLang="zh-CN" dirty="0"/>
              <a:t>where a.</a:t>
            </a:r>
            <a:r>
              <a:rPr lang="zh-CN" altLang="zh-CN" dirty="0"/>
              <a:t>课程编号</a:t>
            </a:r>
            <a:r>
              <a:rPr lang="en-US" altLang="zh-CN" dirty="0"/>
              <a:t> = b.</a:t>
            </a:r>
            <a:r>
              <a:rPr lang="zh-CN" altLang="zh-CN" dirty="0"/>
              <a:t>课程编号</a:t>
            </a:r>
          </a:p>
          <a:p>
            <a:pPr marL="457200" lvl="1" indent="0">
              <a:buNone/>
            </a:pP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a:t>方法</a:t>
            </a:r>
            <a:r>
              <a:rPr lang="en-US" altLang="zh-CN" b="1" dirty="0"/>
              <a:t>2</a:t>
            </a:r>
            <a:r>
              <a:rPr lang="zh-CN" altLang="zh-CN" b="1" dirty="0"/>
              <a:t>：使用图形工具创建</a:t>
            </a:r>
          </a:p>
          <a:p>
            <a:pPr lvl="1" latinLnBrk="1"/>
            <a:r>
              <a:rPr lang="zh-CN" altLang="zh-CN" dirty="0"/>
              <a:t>除了直接编写</a:t>
            </a:r>
            <a:r>
              <a:rPr lang="en-US" altLang="zh-CN" dirty="0"/>
              <a:t>T-SQL</a:t>
            </a:r>
            <a:r>
              <a:rPr lang="zh-CN" altLang="zh-CN" dirty="0"/>
              <a:t>创建外，</a:t>
            </a:r>
            <a:r>
              <a:rPr lang="en-US" altLang="zh-CN" dirty="0"/>
              <a:t>SQL Server 2008</a:t>
            </a:r>
            <a:r>
              <a:rPr lang="zh-CN" altLang="zh-CN" dirty="0"/>
              <a:t>还提供了一种简便的方法，使用</a:t>
            </a:r>
            <a:r>
              <a:rPr lang="en-US" altLang="zh-CN" dirty="0"/>
              <a:t>SQL Server Management Studio</a:t>
            </a:r>
            <a:r>
              <a:rPr lang="zh-CN" altLang="zh-CN" dirty="0"/>
              <a:t>工具。操作步骤如下：</a:t>
            </a:r>
          </a:p>
          <a:p>
            <a:pPr lvl="1" latinLnBrk="1"/>
            <a:r>
              <a:rPr lang="zh-CN" altLang="zh-CN" dirty="0"/>
              <a:t>步骤</a:t>
            </a:r>
            <a:r>
              <a:rPr lang="en-US" altLang="zh-CN" dirty="0"/>
              <a:t>1:</a:t>
            </a:r>
            <a:r>
              <a:rPr lang="zh-CN" altLang="zh-CN" dirty="0"/>
              <a:t>打开</a:t>
            </a:r>
            <a:r>
              <a:rPr lang="en-US" altLang="zh-CN" dirty="0"/>
              <a:t>SQL Server Management Studio</a:t>
            </a:r>
            <a:r>
              <a:rPr lang="zh-CN" altLang="zh-CN" dirty="0"/>
              <a:t>窗口，连接到“</a:t>
            </a:r>
            <a:r>
              <a:rPr lang="en-US" altLang="zh-CN" dirty="0"/>
              <a:t>Student</a:t>
            </a:r>
            <a:r>
              <a:rPr lang="zh-CN" altLang="zh-CN" dirty="0"/>
              <a:t>”数据库。</a:t>
            </a:r>
          </a:p>
          <a:p>
            <a:pPr lvl="1" latinLnBrk="1"/>
            <a:r>
              <a:rPr lang="zh-CN" altLang="zh-CN" dirty="0"/>
              <a:t>步骤</a:t>
            </a:r>
            <a:r>
              <a:rPr lang="en-US" altLang="zh-CN" dirty="0"/>
              <a:t>2:</a:t>
            </a:r>
            <a:r>
              <a:rPr lang="zh-CN" altLang="zh-CN" dirty="0"/>
              <a:t>依次展开“服务器”｜“数据库”｜“</a:t>
            </a:r>
            <a:r>
              <a:rPr lang="en-US" altLang="zh-CN" dirty="0"/>
              <a:t>Student</a:t>
            </a:r>
            <a:r>
              <a:rPr lang="zh-CN" altLang="zh-CN" dirty="0"/>
              <a:t>”</a:t>
            </a:r>
            <a:r>
              <a:rPr lang="en-US" altLang="zh-CN" dirty="0"/>
              <a:t>|</a:t>
            </a:r>
            <a:r>
              <a:rPr lang="zh-CN" altLang="zh-CN" dirty="0"/>
              <a:t>“可编程性”节点。</a:t>
            </a:r>
          </a:p>
          <a:p>
            <a:pPr lvl="1" latinLnBrk="1"/>
            <a:r>
              <a:rPr lang="zh-CN" altLang="zh-CN" dirty="0"/>
              <a:t>步骤</a:t>
            </a:r>
            <a:r>
              <a:rPr lang="en-US" altLang="zh-CN" dirty="0"/>
              <a:t>3:</a:t>
            </a:r>
            <a:r>
              <a:rPr lang="zh-CN" altLang="zh-CN" dirty="0"/>
              <a:t>从列表中右击“存储过程”节点选择“新建存储过程”命令，然后将出现如图</a:t>
            </a:r>
            <a:r>
              <a:rPr lang="en-US" altLang="zh-CN" dirty="0"/>
              <a:t>11-3</a:t>
            </a:r>
            <a:r>
              <a:rPr lang="zh-CN" altLang="zh-CN" dirty="0"/>
              <a:t>所示的显示</a:t>
            </a:r>
            <a:r>
              <a:rPr lang="en-US" altLang="zh-CN" dirty="0"/>
              <a:t>CREATE PROCEDURE</a:t>
            </a:r>
            <a:r>
              <a:rPr lang="zh-CN" altLang="zh-CN" dirty="0"/>
              <a:t>语句的模板，可以修改要创建的存储过程的名称，然后加入存储过程所包含的</a:t>
            </a:r>
            <a:r>
              <a:rPr lang="en-US" altLang="zh-CN" dirty="0"/>
              <a:t>SQL</a:t>
            </a:r>
            <a:r>
              <a:rPr lang="zh-CN" altLang="zh-CN" dirty="0"/>
              <a:t>语句</a:t>
            </a:r>
            <a:r>
              <a:rPr lang="zh-CN" altLang="zh-CN" dirty="0" smtClean="0"/>
              <a:t>。</a:t>
            </a:r>
            <a:endParaRPr lang="en-US" altLang="zh-CN" dirty="0" smtClean="0"/>
          </a:p>
          <a:p>
            <a:pPr lvl="1" latinLnBrk="1"/>
            <a:r>
              <a:rPr lang="zh-CN" altLang="zh-CN" dirty="0"/>
              <a:t>步骤</a:t>
            </a:r>
            <a:r>
              <a:rPr lang="en-US" altLang="zh-CN" dirty="0"/>
              <a:t>4:</a:t>
            </a:r>
            <a:r>
              <a:rPr lang="zh-CN" altLang="zh-CN" dirty="0"/>
              <a:t>修改完后，单击“执行”按钮即可创建一个存储过程。</a:t>
            </a:r>
          </a:p>
          <a:p>
            <a:pPr lvl="1" latinLnBrk="1"/>
            <a:r>
              <a:rPr lang="zh-CN" altLang="en-US" dirty="0" smtClean="0"/>
              <a:t>如下图：</a:t>
            </a:r>
            <a:endParaRPr lang="zh-CN" altLang="zh-CN" dirty="0"/>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a:t>
            </a:r>
            <a:r>
              <a:rPr lang="zh-CN" altLang="zh-CN" b="1" dirty="0"/>
              <a:t>．执行存储</a:t>
            </a:r>
            <a:r>
              <a:rPr lang="zh-CN" altLang="zh-CN" b="1" dirty="0" smtClean="0"/>
              <a:t>过程</a:t>
            </a:r>
            <a:endParaRPr lang="zh-CN" altLang="en-US" dirty="0"/>
          </a:p>
        </p:txBody>
      </p:sp>
      <p:sp>
        <p:nvSpPr>
          <p:cNvPr id="3" name="内容占位符 2"/>
          <p:cNvSpPr>
            <a:spLocks noGrp="1"/>
          </p:cNvSpPr>
          <p:nvPr>
            <p:ph idx="1"/>
          </p:nvPr>
        </p:nvSpPr>
        <p:spPr/>
        <p:txBody>
          <a:bodyPr/>
          <a:lstStyle/>
          <a:p>
            <a:pPr latinLnBrk="1"/>
            <a:r>
              <a:rPr lang="zh-CN" altLang="zh-CN" dirty="0"/>
              <a:t>我们通过</a:t>
            </a:r>
            <a:r>
              <a:rPr lang="en-US" altLang="zh-CN" dirty="0"/>
              <a:t>EXECUTE</a:t>
            </a:r>
            <a:r>
              <a:rPr lang="zh-CN" altLang="zh-CN" dirty="0"/>
              <a:t>语句来依次执行上文创建的</a:t>
            </a:r>
            <a:r>
              <a:rPr lang="en-US" altLang="zh-CN" dirty="0"/>
              <a:t>3</a:t>
            </a:r>
            <a:r>
              <a:rPr lang="zh-CN" altLang="zh-CN" dirty="0"/>
              <a:t>个存储过程。首先是</a:t>
            </a:r>
            <a:r>
              <a:rPr lang="en-US" altLang="zh-CN" dirty="0" err="1"/>
              <a:t>Reader_student</a:t>
            </a:r>
            <a:r>
              <a:rPr lang="zh-CN" altLang="zh-CN" dirty="0"/>
              <a:t>存储过程，它位于”</a:t>
            </a:r>
            <a:r>
              <a:rPr lang="en-US" altLang="zh-CN" dirty="0"/>
              <a:t>Student</a:t>
            </a:r>
            <a:r>
              <a:rPr lang="zh-CN" altLang="zh-CN" dirty="0"/>
              <a:t>”数据库中，使用语句如下</a:t>
            </a:r>
            <a:r>
              <a:rPr lang="zh-CN" altLang="zh-CN" dirty="0" smtClean="0"/>
              <a:t>：</a:t>
            </a:r>
            <a:endParaRPr lang="en-US" altLang="zh-CN" dirty="0"/>
          </a:p>
          <a:p>
            <a:pPr latinLnBrk="1"/>
            <a:endParaRPr lang="zh-CN" altLang="zh-CN" dirty="0"/>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EXECUTE </a:t>
            </a:r>
            <a:r>
              <a:rPr lang="en-US" altLang="zh-CN" dirty="0" err="1"/>
              <a:t>Reader_student</a:t>
            </a:r>
            <a:endParaRPr lang="zh-CN" altLang="zh-CN" dirty="0"/>
          </a:p>
          <a:p>
            <a:endParaRPr lang="en-US" altLang="zh-CN" dirty="0" smtClean="0"/>
          </a:p>
          <a:p>
            <a:r>
              <a:rPr lang="zh-CN" altLang="en-US" dirty="0" smtClean="0"/>
              <a:t>如下图：</a:t>
            </a: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555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圆角矩形 3"/>
          <p:cNvSpPr/>
          <p:nvPr/>
        </p:nvSpPr>
        <p:spPr>
          <a:xfrm>
            <a:off x="3867150" y="2037993"/>
            <a:ext cx="5200650" cy="102155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zh-CN" dirty="0"/>
              <a:t>然后再使用同样的方法，执行“</a:t>
            </a:r>
            <a:r>
              <a:rPr lang="en-US" altLang="zh-CN" dirty="0"/>
              <a:t>Student</a:t>
            </a:r>
            <a:r>
              <a:rPr lang="zh-CN" altLang="zh-CN" dirty="0"/>
              <a:t>”数据库中的两个存储过程，结果分别如图</a:t>
            </a:r>
            <a:r>
              <a:rPr lang="en-US" altLang="zh-CN" dirty="0"/>
              <a:t>11-5</a:t>
            </a:r>
            <a:r>
              <a:rPr lang="zh-CN" altLang="zh-CN" dirty="0"/>
              <a:t>和图</a:t>
            </a:r>
            <a:r>
              <a:rPr lang="en-US" altLang="zh-CN" dirty="0"/>
              <a:t>11-6</a:t>
            </a:r>
            <a:r>
              <a:rPr lang="zh-CN" altLang="zh-CN" dirty="0"/>
              <a:t>所示</a:t>
            </a: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标注 40"/>
          <p:cNvSpPr/>
          <p:nvPr/>
        </p:nvSpPr>
        <p:spPr bwMode="auto">
          <a:xfrm>
            <a:off x="6618642" y="2700123"/>
            <a:ext cx="4951010" cy="396875"/>
          </a:xfrm>
          <a:prstGeom prst="wedgeRectCallout">
            <a:avLst>
              <a:gd name="adj1" fmla="val -54802"/>
              <a:gd name="adj2" fmla="val -1936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8" name="组合 7"/>
          <p:cNvGrpSpPr>
            <a:grpSpLocks/>
          </p:cNvGrpSpPr>
          <p:nvPr/>
        </p:nvGrpSpPr>
        <p:grpSpPr bwMode="auto">
          <a:xfrm>
            <a:off x="6626225" y="1744286"/>
            <a:ext cx="4951010" cy="412570"/>
            <a:chOff x="6884037" y="1937124"/>
            <a:chExt cx="1775444" cy="327866"/>
          </a:xfrm>
        </p:grpSpPr>
        <p:sp>
          <p:nvSpPr>
            <p:cNvPr id="18" name="矩形标注 17"/>
            <p:cNvSpPr/>
            <p:nvPr/>
          </p:nvSpPr>
          <p:spPr>
            <a:xfrm>
              <a:off x="6884037" y="1937124"/>
              <a:ext cx="1775444" cy="315393"/>
            </a:xfrm>
            <a:prstGeom prst="wedgeRectCallout">
              <a:avLst>
                <a:gd name="adj1" fmla="val -54802"/>
                <a:gd name="adj2" fmla="val -1936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936894" y="1971485"/>
              <a:ext cx="1526707" cy="293505"/>
            </a:xfrm>
            <a:prstGeom prst="rect">
              <a:avLst/>
            </a:prstGeom>
            <a:noFill/>
          </p:spPr>
          <p:txBody>
            <a:bodyPr wrap="square">
              <a:spAutoFit/>
            </a:bodyPr>
            <a:lstStyle/>
            <a:p>
              <a:r>
                <a:rPr lang="zh-CN" altLang="zh-CN" b="1" dirty="0"/>
                <a:t>创建存储过程</a:t>
              </a:r>
              <a:endParaRPr lang="zh-CN" altLang="zh-CN" b="1" dirty="0"/>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2713038"/>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30" name="文本框 29"/>
          <p:cNvSpPr txBox="1"/>
          <p:nvPr/>
        </p:nvSpPr>
        <p:spPr>
          <a:xfrm>
            <a:off x="1091689" y="835025"/>
            <a:ext cx="4015843" cy="646331"/>
          </a:xfrm>
          <a:prstGeom prst="rect">
            <a:avLst/>
          </a:prstGeom>
          <a:noFill/>
        </p:spPr>
        <p:txBody>
          <a:bodyPr wrap="none">
            <a:spAutoFit/>
          </a:bodyPr>
          <a:lstStyle/>
          <a:p>
            <a:pPr fontAlgn="auto">
              <a:spcBef>
                <a:spcPts val="0"/>
              </a:spcBef>
              <a:spcAft>
                <a:spcPts val="0"/>
              </a:spcAft>
              <a:defRPr/>
            </a:pP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十一 存储过程</a:t>
            </a:r>
            <a:endPar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23"/>
          <p:cNvSpPr txBox="1"/>
          <p:nvPr/>
        </p:nvSpPr>
        <p:spPr bwMode="auto">
          <a:xfrm>
            <a:off x="6755161" y="2713593"/>
            <a:ext cx="4257381" cy="369332"/>
          </a:xfrm>
          <a:prstGeom prst="rect">
            <a:avLst/>
          </a:prstGeom>
          <a:noFill/>
        </p:spPr>
        <p:txBody>
          <a:bodyPr wrap="square">
            <a:spAutoFit/>
          </a:bodyPr>
          <a:lstStyle/>
          <a:p>
            <a:pPr fontAlgn="auto">
              <a:spcBef>
                <a:spcPts val="0"/>
              </a:spcBef>
              <a:spcAft>
                <a:spcPts val="0"/>
              </a:spcAft>
              <a:defRPr/>
            </a:pPr>
            <a:r>
              <a:rPr lang="zh-CN" altLang="zh-CN" b="1" dirty="0"/>
              <a:t>创建带参数的存储过程</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6" grpId="0" animBg="1"/>
      <p:bldP spid="7" grpId="0"/>
      <p:bldP spid="27" grpId="0"/>
      <p:bldP spid="30"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122"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20662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smtClean="0"/>
              <a:t>说明</a:t>
            </a:r>
            <a:r>
              <a:rPr lang="en-US" altLang="zh-CN" dirty="0" smtClean="0"/>
              <a:t>：</a:t>
            </a:r>
            <a:r>
              <a:rPr lang="zh-CN" altLang="zh-CN" dirty="0" smtClean="0"/>
              <a:t>运行</a:t>
            </a:r>
            <a:r>
              <a:rPr lang="en-US" altLang="zh-CN" dirty="0"/>
              <a:t>EXECUTE</a:t>
            </a:r>
            <a:r>
              <a:rPr lang="zh-CN" altLang="zh-CN" dirty="0"/>
              <a:t>语句无须权限，但是需要对</a:t>
            </a:r>
            <a:r>
              <a:rPr lang="en-US" altLang="zh-CN" dirty="0"/>
              <a:t>EXECUTE</a:t>
            </a:r>
            <a:r>
              <a:rPr lang="zh-CN" altLang="zh-CN" dirty="0"/>
              <a:t>字符串内引用的对象的权限。例如，如果字符串包含</a:t>
            </a:r>
            <a:r>
              <a:rPr lang="en-US" altLang="zh-CN" dirty="0"/>
              <a:t>INSERT</a:t>
            </a:r>
            <a:r>
              <a:rPr lang="zh-CN" altLang="zh-CN" dirty="0"/>
              <a:t>语句，则</a:t>
            </a:r>
            <a:r>
              <a:rPr lang="en-US" altLang="zh-CN" dirty="0"/>
              <a:t>EXECUTE</a:t>
            </a:r>
            <a:r>
              <a:rPr lang="zh-CN" altLang="zh-CN" dirty="0"/>
              <a:t>语句的调用方对目标表必须具有</a:t>
            </a:r>
            <a:r>
              <a:rPr lang="en-US" altLang="zh-CN" dirty="0"/>
              <a:t>INSERT</a:t>
            </a:r>
            <a:r>
              <a:rPr lang="zh-CN" altLang="zh-CN" dirty="0"/>
              <a:t>权限。</a:t>
            </a:r>
          </a:p>
          <a:p>
            <a:pPr latinLnBrk="1"/>
            <a:r>
              <a:rPr lang="zh-CN" altLang="zh-CN" dirty="0"/>
              <a:t>除使用</a:t>
            </a:r>
            <a:r>
              <a:rPr lang="en-US" altLang="zh-CN" dirty="0"/>
              <a:t>EXECUTE</a:t>
            </a:r>
            <a:r>
              <a:rPr lang="zh-CN" altLang="zh-CN" dirty="0"/>
              <a:t>直接执行外，还可以将存储过程嵌入到</a:t>
            </a:r>
            <a:r>
              <a:rPr lang="en-US" altLang="zh-CN" dirty="0"/>
              <a:t>INSERT</a:t>
            </a:r>
            <a:r>
              <a:rPr lang="zh-CN" altLang="zh-CN" dirty="0"/>
              <a:t>语句中执行。这样操作时，</a:t>
            </a:r>
            <a:r>
              <a:rPr lang="en-US" altLang="zh-CN" dirty="0"/>
              <a:t>INSERT</a:t>
            </a:r>
            <a:r>
              <a:rPr lang="zh-CN" altLang="zh-CN" dirty="0"/>
              <a:t>语句将把本地或远程存储过程返回的结果集加入到一个本地表中。</a:t>
            </a:r>
            <a:r>
              <a:rPr lang="en-US" altLang="zh-CN" dirty="0"/>
              <a:t>SQL Server 2008</a:t>
            </a:r>
            <a:r>
              <a:rPr lang="zh-CN" altLang="zh-CN" dirty="0"/>
              <a:t>会将存储过程中的</a:t>
            </a:r>
            <a:r>
              <a:rPr lang="en-US" altLang="zh-CN" dirty="0"/>
              <a:t>SELECT</a:t>
            </a:r>
            <a:r>
              <a:rPr lang="zh-CN" altLang="zh-CN" dirty="0"/>
              <a:t>语句返回的数据载入表中，前提是表必须存在并且数据类型必须匹配。</a:t>
            </a:r>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a:t>
            </a:r>
            <a:r>
              <a:rPr lang="zh-CN" altLang="zh-CN" b="1" dirty="0"/>
              <a:t>．管理存储</a:t>
            </a:r>
            <a:r>
              <a:rPr lang="zh-CN" altLang="zh-CN" b="1" dirty="0" smtClean="0"/>
              <a:t>过程</a:t>
            </a:r>
            <a:endParaRPr lang="zh-CN" altLang="en-US" dirty="0"/>
          </a:p>
        </p:txBody>
      </p:sp>
      <p:sp>
        <p:nvSpPr>
          <p:cNvPr id="3" name="内容占位符 2"/>
          <p:cNvSpPr>
            <a:spLocks noGrp="1"/>
          </p:cNvSpPr>
          <p:nvPr>
            <p:ph idx="1"/>
          </p:nvPr>
        </p:nvSpPr>
        <p:spPr/>
        <p:txBody>
          <a:bodyPr/>
          <a:lstStyle/>
          <a:p>
            <a:r>
              <a:rPr lang="zh-CN" altLang="zh-CN" b="1" dirty="0"/>
              <a:t>（</a:t>
            </a:r>
            <a:r>
              <a:rPr lang="en-US" altLang="zh-CN" b="1" dirty="0"/>
              <a:t>1</a:t>
            </a:r>
            <a:r>
              <a:rPr lang="zh-CN" altLang="zh-CN" b="1" dirty="0"/>
              <a:t>）查看存储过程信息</a:t>
            </a:r>
          </a:p>
          <a:p>
            <a:r>
              <a:rPr lang="zh-CN" altLang="zh-CN" dirty="0"/>
              <a:t>用户可以通过系统存储过程</a:t>
            </a:r>
            <a:r>
              <a:rPr lang="en-US" altLang="zh-CN" dirty="0" err="1"/>
              <a:t>sp_helptext</a:t>
            </a:r>
            <a:r>
              <a:rPr lang="zh-CN" altLang="zh-CN" dirty="0"/>
              <a:t>查看存储过程的定义，通过</a:t>
            </a:r>
            <a:r>
              <a:rPr lang="en-US" altLang="zh-CN" dirty="0" err="1"/>
              <a:t>sp_text</a:t>
            </a:r>
            <a:r>
              <a:rPr lang="zh-CN" altLang="zh-CN" dirty="0"/>
              <a:t>查看存储过程的参数，通过</a:t>
            </a:r>
            <a:r>
              <a:rPr lang="en-US" altLang="zh-CN" dirty="0" err="1"/>
              <a:t>sp_depends</a:t>
            </a:r>
            <a:r>
              <a:rPr lang="zh-CN" altLang="zh-CN" dirty="0"/>
              <a:t>查看存储过程的相关性。</a:t>
            </a:r>
          </a:p>
          <a:p>
            <a:r>
              <a:rPr lang="zh-CN" altLang="zh-CN" dirty="0"/>
              <a:t>运行如下</a:t>
            </a:r>
            <a:r>
              <a:rPr lang="en-US" altLang="zh-CN" dirty="0"/>
              <a:t>SQL</a:t>
            </a:r>
            <a:r>
              <a:rPr lang="zh-CN" altLang="zh-CN" dirty="0"/>
              <a:t>语句</a:t>
            </a:r>
            <a:r>
              <a:rPr lang="zh-CN" altLang="zh-CN" dirty="0" smtClean="0"/>
              <a:t>：</a:t>
            </a:r>
            <a:endParaRPr lang="en-US" altLang="zh-CN" dirty="0" smtClean="0"/>
          </a:p>
          <a:p>
            <a:endParaRPr lang="zh-CN" altLang="zh-CN" dirty="0"/>
          </a:p>
          <a:p>
            <a:pPr marL="457200" lvl="1" indent="0">
              <a:buNone/>
            </a:pPr>
            <a:r>
              <a:rPr lang="en-US" altLang="zh-CN" dirty="0"/>
              <a:t>EXECUTE </a:t>
            </a:r>
            <a:r>
              <a:rPr lang="en-US" altLang="zh-CN" dirty="0" err="1"/>
              <a:t>sp_helptext</a:t>
            </a:r>
            <a:r>
              <a:rPr lang="en-US" altLang="zh-CN" dirty="0"/>
              <a:t> </a:t>
            </a:r>
            <a:r>
              <a:rPr lang="en-US" altLang="zh-CN" dirty="0" err="1"/>
              <a:t>Reader_student</a:t>
            </a:r>
            <a:endParaRPr lang="zh-CN" altLang="zh-CN" dirty="0"/>
          </a:p>
          <a:p>
            <a:pPr marL="457200" lvl="1" indent="0">
              <a:buNone/>
            </a:pPr>
            <a:r>
              <a:rPr lang="en-US" altLang="zh-CN" dirty="0"/>
              <a:t>EXECUTE </a:t>
            </a:r>
            <a:r>
              <a:rPr lang="en-US" altLang="zh-CN" dirty="0" err="1"/>
              <a:t>sp_help</a:t>
            </a:r>
            <a:r>
              <a:rPr lang="en-US" altLang="zh-CN" dirty="0"/>
              <a:t> </a:t>
            </a:r>
            <a:r>
              <a:rPr lang="en-US" altLang="zh-CN" dirty="0" err="1"/>
              <a:t>proc_GetCountsStudent</a:t>
            </a:r>
            <a:endParaRPr lang="zh-CN" altLang="zh-CN" dirty="0"/>
          </a:p>
          <a:p>
            <a:pPr marL="457200" lvl="1" indent="0">
              <a:buNone/>
            </a:pPr>
            <a:r>
              <a:rPr lang="en-US" altLang="zh-CN" dirty="0"/>
              <a:t>EXECUTE </a:t>
            </a:r>
            <a:r>
              <a:rPr lang="en-US" altLang="zh-CN" dirty="0" err="1"/>
              <a:t>sp_depends</a:t>
            </a:r>
            <a:r>
              <a:rPr lang="en-US" altLang="zh-CN" dirty="0"/>
              <a:t> </a:t>
            </a:r>
            <a:r>
              <a:rPr lang="en-US" altLang="zh-CN" dirty="0" err="1"/>
              <a:t>proc_Get_cj</a:t>
            </a:r>
            <a:endParaRPr lang="zh-CN" altLang="zh-CN" dirty="0"/>
          </a:p>
          <a:p>
            <a:r>
              <a:rPr lang="zh-CN" altLang="zh-CN" dirty="0"/>
              <a:t>执行结果如图</a:t>
            </a:r>
            <a:r>
              <a:rPr lang="en-US" altLang="zh-CN" dirty="0"/>
              <a:t>11-7</a:t>
            </a:r>
            <a:r>
              <a:rPr lang="zh-CN" altLang="zh-CN" dirty="0"/>
              <a:t>所示。</a:t>
            </a:r>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图片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
            <a:ext cx="9296400" cy="685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a:t>（</a:t>
            </a:r>
            <a:r>
              <a:rPr lang="en-US" altLang="zh-CN" b="1" dirty="0"/>
              <a:t>2</a:t>
            </a:r>
            <a:r>
              <a:rPr lang="zh-CN" altLang="zh-CN" b="1" dirty="0"/>
              <a:t>）修改存储过程</a:t>
            </a:r>
          </a:p>
          <a:p>
            <a:r>
              <a:rPr lang="zh-CN" altLang="zh-CN" dirty="0"/>
              <a:t>上例</a:t>
            </a:r>
            <a:r>
              <a:rPr lang="en-US" altLang="zh-CN" dirty="0" err="1"/>
              <a:t>proc_Get_cj</a:t>
            </a:r>
            <a:r>
              <a:rPr lang="zh-CN" altLang="zh-CN" dirty="0"/>
              <a:t>中，若想在存储过程执行后获得学生姓名信息，则需要修改原存储过程，代码如下：</a:t>
            </a:r>
          </a:p>
          <a:p>
            <a:pPr marL="457200" lvl="1" indent="0">
              <a:buNone/>
            </a:pPr>
            <a:r>
              <a:rPr lang="en-US" altLang="zh-CN" dirty="0"/>
              <a:t>Use Student</a:t>
            </a:r>
            <a:endParaRPr lang="zh-CN" altLang="zh-CN" dirty="0"/>
          </a:p>
          <a:p>
            <a:pPr marL="457200" lvl="1" indent="0">
              <a:buNone/>
            </a:pPr>
            <a:r>
              <a:rPr lang="en-US" altLang="zh-CN" dirty="0"/>
              <a:t>Go</a:t>
            </a:r>
            <a:endParaRPr lang="zh-CN" altLang="zh-CN" dirty="0"/>
          </a:p>
          <a:p>
            <a:pPr marL="457200" lvl="1" indent="0">
              <a:buNone/>
            </a:pPr>
            <a:r>
              <a:rPr lang="en-US" altLang="zh-CN" dirty="0"/>
              <a:t>ALTER PROCEDURE </a:t>
            </a:r>
            <a:r>
              <a:rPr lang="en-US" altLang="zh-CN" dirty="0" err="1"/>
              <a:t>proc_Get_cj</a:t>
            </a:r>
            <a:endParaRPr lang="zh-CN" altLang="zh-CN" dirty="0"/>
          </a:p>
          <a:p>
            <a:pPr marL="457200" lvl="1" indent="0">
              <a:buNone/>
            </a:pPr>
            <a:r>
              <a:rPr lang="en-US" altLang="zh-CN" dirty="0"/>
              <a:t>As </a:t>
            </a:r>
            <a:endParaRPr lang="zh-CN" altLang="zh-CN" dirty="0"/>
          </a:p>
          <a:p>
            <a:pPr marL="457200" lvl="1" indent="0">
              <a:buNone/>
            </a:pPr>
            <a:r>
              <a:rPr lang="en-US" altLang="zh-CN" dirty="0"/>
              <a:t>select a.</a:t>
            </a:r>
            <a:r>
              <a:rPr lang="zh-CN" altLang="zh-CN" dirty="0"/>
              <a:t>学号</a:t>
            </a:r>
            <a:r>
              <a:rPr lang="en-US" altLang="zh-CN" dirty="0"/>
              <a:t>,c.</a:t>
            </a:r>
            <a:r>
              <a:rPr lang="zh-CN" altLang="zh-CN" dirty="0"/>
              <a:t>姓名</a:t>
            </a:r>
            <a:r>
              <a:rPr lang="en-US" altLang="zh-CN" dirty="0"/>
              <a:t>,b.</a:t>
            </a:r>
            <a:r>
              <a:rPr lang="zh-CN" altLang="zh-CN" dirty="0"/>
              <a:t>课程名称</a:t>
            </a:r>
            <a:r>
              <a:rPr lang="en-US" altLang="zh-CN" dirty="0"/>
              <a:t>,a.</a:t>
            </a:r>
            <a:r>
              <a:rPr lang="zh-CN" altLang="zh-CN" dirty="0"/>
              <a:t>成绩</a:t>
            </a:r>
          </a:p>
          <a:p>
            <a:pPr marL="457200" lvl="1" indent="0">
              <a:buNone/>
            </a:pPr>
            <a:r>
              <a:rPr lang="en-US" altLang="zh-CN" dirty="0"/>
              <a:t>from </a:t>
            </a:r>
            <a:r>
              <a:rPr lang="en-US" altLang="zh-CN" dirty="0" err="1"/>
              <a:t>dbo</a:t>
            </a:r>
            <a:r>
              <a:rPr lang="en-US" altLang="zh-CN" dirty="0"/>
              <a:t>.</a:t>
            </a:r>
            <a:r>
              <a:rPr lang="zh-CN" altLang="zh-CN" dirty="0"/>
              <a:t>成绩表</a:t>
            </a:r>
            <a:r>
              <a:rPr lang="en-US" altLang="zh-CN" dirty="0"/>
              <a:t> </a:t>
            </a:r>
            <a:r>
              <a:rPr lang="en-US" altLang="zh-CN" dirty="0" err="1"/>
              <a:t>a,dbo</a:t>
            </a:r>
            <a:r>
              <a:rPr lang="en-US" altLang="zh-CN" dirty="0"/>
              <a:t>.</a:t>
            </a:r>
            <a:r>
              <a:rPr lang="zh-CN" altLang="zh-CN" dirty="0"/>
              <a:t>课程表</a:t>
            </a:r>
            <a:r>
              <a:rPr lang="en-US" altLang="zh-CN" dirty="0"/>
              <a:t> b,</a:t>
            </a:r>
            <a:r>
              <a:rPr lang="zh-CN" altLang="zh-CN" dirty="0"/>
              <a:t>学生表</a:t>
            </a:r>
            <a:r>
              <a:rPr lang="en-US" altLang="zh-CN" dirty="0"/>
              <a:t> c</a:t>
            </a:r>
            <a:endParaRPr lang="zh-CN" altLang="zh-CN" dirty="0"/>
          </a:p>
          <a:p>
            <a:pPr marL="457200" lvl="1" indent="0">
              <a:buNone/>
            </a:pPr>
            <a:r>
              <a:rPr lang="en-US" altLang="zh-CN" dirty="0"/>
              <a:t>where a.</a:t>
            </a:r>
            <a:r>
              <a:rPr lang="zh-CN" altLang="zh-CN" dirty="0"/>
              <a:t>课程编号</a:t>
            </a:r>
            <a:r>
              <a:rPr lang="en-US" altLang="zh-CN" dirty="0"/>
              <a:t> = b.</a:t>
            </a:r>
            <a:r>
              <a:rPr lang="zh-CN" altLang="zh-CN" dirty="0"/>
              <a:t>课程编号</a:t>
            </a:r>
          </a:p>
          <a:p>
            <a:pPr marL="457200" lvl="1" indent="0">
              <a:buNone/>
            </a:pPr>
            <a:r>
              <a:rPr lang="en-US" altLang="zh-CN" dirty="0"/>
              <a:t>	and a.</a:t>
            </a:r>
            <a:r>
              <a:rPr lang="zh-CN" altLang="zh-CN" dirty="0"/>
              <a:t>学号</a:t>
            </a:r>
            <a:r>
              <a:rPr lang="en-US" altLang="zh-CN" dirty="0"/>
              <a:t> = c.</a:t>
            </a:r>
            <a:r>
              <a:rPr lang="zh-CN" altLang="zh-CN" dirty="0"/>
              <a:t>学号</a:t>
            </a:r>
          </a:p>
          <a:p>
            <a:r>
              <a:rPr lang="zh-CN" altLang="zh-CN" dirty="0"/>
              <a:t>执行结果如图</a:t>
            </a:r>
            <a:r>
              <a:rPr lang="en-US" altLang="zh-CN" dirty="0"/>
              <a:t>11-8</a:t>
            </a:r>
            <a:r>
              <a:rPr lang="zh-CN" altLang="zh-CN" dirty="0"/>
              <a:t>所示。</a:t>
            </a:r>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图片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0"/>
            <a:ext cx="9467850" cy="692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a:t>（</a:t>
            </a:r>
            <a:r>
              <a:rPr lang="en-US" altLang="zh-CN" b="1" dirty="0"/>
              <a:t>3</a:t>
            </a:r>
            <a:r>
              <a:rPr lang="zh-CN" altLang="zh-CN" b="1" dirty="0"/>
              <a:t>）删除存储过程</a:t>
            </a:r>
          </a:p>
          <a:p>
            <a:r>
              <a:rPr lang="zh-CN" altLang="zh-CN" dirty="0"/>
              <a:t>下面的语句将删除</a:t>
            </a:r>
            <a:r>
              <a:rPr lang="en-US" altLang="zh-CN" dirty="0" err="1"/>
              <a:t>proc_GetCountsStudent</a:t>
            </a:r>
            <a:r>
              <a:rPr lang="zh-CN" altLang="zh-CN" dirty="0"/>
              <a:t>存储过程：</a:t>
            </a:r>
          </a:p>
          <a:p>
            <a:r>
              <a:rPr lang="en-US" altLang="zh-CN" dirty="0"/>
              <a:t>DROP PROC </a:t>
            </a:r>
            <a:r>
              <a:rPr lang="en-US" altLang="zh-CN" dirty="0" err="1"/>
              <a:t>proc_GetCountsStudent</a:t>
            </a:r>
            <a:endParaRPr lang="zh-CN" altLang="zh-CN" dirty="0"/>
          </a:p>
          <a:p>
            <a:r>
              <a:rPr lang="zh-CN" altLang="zh-CN" dirty="0"/>
              <a:t>如果另一个存储过程调用某个已被删除的存储过程，</a:t>
            </a:r>
            <a:r>
              <a:rPr lang="en-US" altLang="zh-CN" dirty="0"/>
              <a:t>SQL Server 2008</a:t>
            </a:r>
            <a:r>
              <a:rPr lang="zh-CN" altLang="zh-CN" dirty="0"/>
              <a:t>将在执行调用进程时显示一条错误消息。但是，如果定义了具有相同名称和参数的新存储过程来替换已被删除的存储过程，那么引用该过程的其他过程仍能成功执行</a:t>
            </a: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
          <p:cNvSpPr txBox="1"/>
          <p:nvPr/>
        </p:nvSpPr>
        <p:spPr>
          <a:xfrm>
            <a:off x="2436813" y="2714724"/>
            <a:ext cx="7452681" cy="769441"/>
          </a:xfrm>
          <a:prstGeom prst="rect">
            <a:avLst/>
          </a:prstGeom>
          <a:noFill/>
        </p:spPr>
        <p:txBody>
          <a:bodyPr wrap="none">
            <a:spAutoFit/>
          </a:bodyPr>
          <a:lstStyle/>
          <a:p>
            <a:pPr fontAlgn="auto">
              <a:spcBef>
                <a:spcPts val="0"/>
              </a:spcBef>
              <a:spcAft>
                <a:spcPts val="0"/>
              </a:spcAft>
              <a:buFontTx/>
              <a:buNone/>
              <a:defRPr/>
            </a:pPr>
            <a:r>
              <a:rPr lang="zh-CN" altLang="zh-CN" sz="4400" dirty="0">
                <a:latin typeface="微软雅黑" panose="020B0503020204020204" pitchFamily="34" charset="-122"/>
                <a:ea typeface="微软雅黑" panose="020B0503020204020204" pitchFamily="34" charset="-122"/>
              </a:rPr>
              <a:t>任务</a:t>
            </a:r>
            <a:r>
              <a:rPr lang="en-US" altLang="zh-CN" sz="4400" dirty="0">
                <a:latin typeface="微软雅黑" panose="020B0503020204020204" pitchFamily="34" charset="-122"/>
                <a:ea typeface="微软雅黑" panose="020B0503020204020204" pitchFamily="34" charset="-122"/>
              </a:rPr>
              <a:t>2 </a:t>
            </a:r>
            <a:r>
              <a:rPr lang="zh-CN" altLang="zh-CN" sz="4400" dirty="0">
                <a:latin typeface="微软雅黑" panose="020B0503020204020204" pitchFamily="34" charset="-122"/>
                <a:ea typeface="微软雅黑" panose="020B0503020204020204" pitchFamily="34" charset="-122"/>
              </a:rPr>
              <a:t>创建带参数的存储过程</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1807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11.2.1 </a:t>
            </a:r>
            <a:r>
              <a:rPr lang="zh-CN" altLang="zh-CN" b="1" dirty="0"/>
              <a:t>相关知识</a:t>
            </a:r>
            <a:br>
              <a:rPr lang="zh-CN" altLang="zh-CN" b="1" dirty="0"/>
            </a:br>
            <a:endParaRPr lang="zh-CN" altLang="en-US" dirty="0"/>
          </a:p>
        </p:txBody>
      </p:sp>
      <p:sp>
        <p:nvSpPr>
          <p:cNvPr id="3" name="内容占位符 2"/>
          <p:cNvSpPr>
            <a:spLocks noGrp="1"/>
          </p:cNvSpPr>
          <p:nvPr>
            <p:ph idx="1"/>
          </p:nvPr>
        </p:nvSpPr>
        <p:spPr/>
        <p:txBody>
          <a:bodyPr/>
          <a:lstStyle/>
          <a:p>
            <a:pPr latinLnBrk="1"/>
            <a:r>
              <a:rPr lang="zh-CN" altLang="zh-CN" dirty="0" smtClean="0"/>
              <a:t>存储</a:t>
            </a:r>
            <a:r>
              <a:rPr lang="zh-CN" altLang="zh-CN" dirty="0"/>
              <a:t>过程的优势不仅在于存储在服务器端、运行速度快、还有重要的一点就是存储过程可完成的功能非常强大，特别是在</a:t>
            </a:r>
            <a:r>
              <a:rPr lang="en-US" altLang="zh-CN" dirty="0"/>
              <a:t>SQL Server 2008</a:t>
            </a:r>
            <a:r>
              <a:rPr lang="zh-CN" altLang="zh-CN" dirty="0"/>
              <a:t>中。本节将学习如何在存储过程使用参数，包括输入参数和输出参数，以及参数的默认值等。</a:t>
            </a:r>
          </a:p>
          <a:p>
            <a:pPr latinLnBrk="1"/>
            <a:r>
              <a:rPr lang="en-US" altLang="zh-CN" dirty="0"/>
              <a:t>SQL Server 2008</a:t>
            </a:r>
            <a:r>
              <a:rPr lang="zh-CN" altLang="zh-CN" dirty="0"/>
              <a:t>的存储过程可以使用两种类型的参数：输入参数和输出参数。参数用于在存储过程以及应用程序之间交换数据，其中：</a:t>
            </a:r>
          </a:p>
          <a:p>
            <a:pPr lvl="1" latinLnBrk="1"/>
            <a:r>
              <a:rPr lang="zh-CN" altLang="zh-CN" dirty="0"/>
              <a:t>输入参数允许用户将数据值传递到存储过程或函数。</a:t>
            </a:r>
          </a:p>
          <a:p>
            <a:pPr lvl="1" latinLnBrk="1"/>
            <a:r>
              <a:rPr lang="zh-CN" altLang="zh-CN" dirty="0"/>
              <a:t>输出参数允许存储过程将数据值或游标变量传递给用户。</a:t>
            </a:r>
          </a:p>
          <a:p>
            <a:pPr lvl="1" latinLnBrk="1"/>
            <a:r>
              <a:rPr lang="zh-CN" altLang="zh-CN" dirty="0"/>
              <a:t>每个存储过程向用户返回一个整数代码，如果存储过程没有显式设置返回代码的值，则返回代码为</a:t>
            </a:r>
            <a:r>
              <a:rPr lang="en-US" altLang="zh-CN" dirty="0"/>
              <a:t>0</a:t>
            </a:r>
            <a:r>
              <a:rPr lang="zh-CN" altLang="zh-CN" dirty="0"/>
              <a:t>。</a:t>
            </a:r>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
          <p:cNvSpPr txBox="1"/>
          <p:nvPr/>
        </p:nvSpPr>
        <p:spPr>
          <a:xfrm>
            <a:off x="3198813" y="2714725"/>
            <a:ext cx="5383205" cy="769441"/>
          </a:xfrm>
          <a:prstGeom prst="rect">
            <a:avLst/>
          </a:prstGeom>
          <a:noFill/>
        </p:spPr>
        <p:txBody>
          <a:bodyPr wrap="none">
            <a:spAutoFit/>
          </a:bodyPr>
          <a:lstStyle/>
          <a:p>
            <a:pPr fontAlgn="auto">
              <a:spcBef>
                <a:spcPts val="0"/>
              </a:spcBef>
              <a:spcAft>
                <a:spcPts val="0"/>
              </a:spcAft>
              <a:buFontTx/>
              <a:buNone/>
              <a:defRPr/>
            </a:pP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创建</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存储过程</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81151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存储过程的参数在创建时应在</a:t>
            </a:r>
            <a:r>
              <a:rPr lang="en-US" altLang="zh-CN" dirty="0"/>
              <a:t>CREATE PROCEDURE</a:t>
            </a:r>
            <a:r>
              <a:rPr lang="zh-CN" altLang="zh-CN" dirty="0"/>
              <a:t>和</a:t>
            </a:r>
            <a:r>
              <a:rPr lang="en-US" altLang="zh-CN" dirty="0"/>
              <a:t>AS</a:t>
            </a:r>
            <a:r>
              <a:rPr lang="zh-CN" altLang="zh-CN" dirty="0"/>
              <a:t>关键字之间定义，每个参数都要指定参数名和数据类型，参数名必须以</a:t>
            </a:r>
            <a:r>
              <a:rPr lang="en-US" altLang="zh-CN" dirty="0"/>
              <a:t>@</a:t>
            </a:r>
            <a:r>
              <a:rPr lang="zh-CN" altLang="zh-CN" dirty="0"/>
              <a:t>符号为前缀，可以为参数指定默认值；如果是输出参数，则应用</a:t>
            </a:r>
            <a:r>
              <a:rPr lang="en-US" altLang="zh-CN" dirty="0"/>
              <a:t>OUTPUT</a:t>
            </a:r>
            <a:r>
              <a:rPr lang="zh-CN" altLang="zh-CN" dirty="0"/>
              <a:t>关键描述。各个参数定义之间用逗号隔开，具体语法如下：</a:t>
            </a:r>
          </a:p>
          <a:p>
            <a:pPr marL="457200" lvl="1" indent="0" latinLnBrk="1">
              <a:buNone/>
            </a:pPr>
            <a:endParaRPr lang="en-US" altLang="zh-CN" dirty="0" smtClean="0"/>
          </a:p>
          <a:p>
            <a:pPr marL="457200" lvl="1" indent="0" latinLnBrk="1">
              <a:buNone/>
            </a:pPr>
            <a:r>
              <a:rPr lang="en-US" altLang="zh-CN" dirty="0" smtClean="0"/>
              <a:t>@</a:t>
            </a:r>
            <a:r>
              <a:rPr lang="en-US" altLang="zh-CN" dirty="0" err="1"/>
              <a:t>parameter_name</a:t>
            </a:r>
            <a:r>
              <a:rPr lang="en-US" altLang="zh-CN" dirty="0"/>
              <a:t> </a:t>
            </a:r>
            <a:r>
              <a:rPr lang="en-US" altLang="zh-CN" dirty="0" err="1"/>
              <a:t>data_type</a:t>
            </a:r>
            <a:r>
              <a:rPr lang="en-US" altLang="zh-CN" dirty="0"/>
              <a:t> [ =default ] [ OUTPUT ]</a:t>
            </a:r>
            <a:endParaRPr lang="zh-CN" altLang="zh-CN" dirty="0"/>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11.2.2</a:t>
            </a:r>
            <a:r>
              <a:rPr lang="zh-CN" altLang="zh-CN" b="1" dirty="0"/>
              <a:t>任务</a:t>
            </a:r>
            <a:r>
              <a:rPr lang="zh-CN" altLang="zh-CN" b="1" dirty="0" smtClean="0"/>
              <a:t>实施</a:t>
            </a:r>
            <a:endParaRPr lang="zh-CN" altLang="en-US" dirty="0"/>
          </a:p>
        </p:txBody>
      </p:sp>
      <p:sp>
        <p:nvSpPr>
          <p:cNvPr id="3" name="内容占位符 2"/>
          <p:cNvSpPr>
            <a:spLocks noGrp="1"/>
          </p:cNvSpPr>
          <p:nvPr>
            <p:ph idx="1"/>
          </p:nvPr>
        </p:nvSpPr>
        <p:spPr/>
        <p:txBody>
          <a:bodyPr/>
          <a:lstStyle/>
          <a:p>
            <a:r>
              <a:rPr lang="en-US" altLang="zh-CN" b="1" dirty="0"/>
              <a:t>1</a:t>
            </a:r>
            <a:r>
              <a:rPr lang="zh-CN" altLang="zh-CN" b="1" dirty="0"/>
              <a:t>．存储过程的输入参数</a:t>
            </a:r>
          </a:p>
          <a:p>
            <a:pPr latinLnBrk="1"/>
            <a:r>
              <a:rPr lang="zh-CN" altLang="zh-CN" dirty="0"/>
              <a:t>输入参数，即指在存储过程中有一个条件，在执行存储过程时为这个条件指定值，通过存储过程返回相应的信息。使用输入参数可以向同一存储过程多次查找数据库。例如，可以创建一个存储过程用于返回”</a:t>
            </a:r>
            <a:r>
              <a:rPr lang="en-US" altLang="zh-CN" dirty="0"/>
              <a:t>Student</a:t>
            </a:r>
            <a:r>
              <a:rPr lang="zh-CN" altLang="zh-CN" dirty="0"/>
              <a:t>”数据库上某条成绩中包含的课程名称。通过为同一存储过程指定不同的学号，来返回不同的课程</a:t>
            </a:r>
            <a:r>
              <a:rPr lang="zh-CN" altLang="zh-CN" dirty="0" smtClean="0"/>
              <a:t>成绩</a:t>
            </a:r>
            <a:endParaRPr lang="zh-CN" altLang="zh-CN" dirty="0"/>
          </a:p>
          <a:p>
            <a:pPr latinLnBrk="1"/>
            <a:r>
              <a:rPr lang="zh-CN" altLang="zh-CN" dirty="0"/>
              <a:t>在上文创建的存储过程</a:t>
            </a:r>
            <a:r>
              <a:rPr lang="en-US" altLang="zh-CN" dirty="0" err="1"/>
              <a:t>proc_Get_cj</a:t>
            </a:r>
            <a:r>
              <a:rPr lang="zh-CN" altLang="zh-CN" dirty="0"/>
              <a:t>只能对成绩表进行特定的查询，返回整个表的数据，缺乏针对性。若要使这个存储过程更加通用化、灵活且能够查询某个学生的成绩信息，那么学生信息中的学号就应该是可变的，这样的存储过程才能返回某个学生的参加数据。</a:t>
            </a:r>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066800"/>
            <a:ext cx="10515600" cy="5110163"/>
          </a:xfrm>
        </p:spPr>
        <p:txBody>
          <a:bodyPr/>
          <a:lstStyle/>
          <a:p>
            <a:pPr latinLnBrk="1"/>
            <a:r>
              <a:rPr lang="zh-CN" altLang="zh-CN" dirty="0" smtClean="0"/>
              <a:t>在这个存储过程上将一个学生的学号作为参数来实现，名称为</a:t>
            </a:r>
            <a:r>
              <a:rPr lang="en-US" altLang="zh-CN" dirty="0" err="1" smtClean="0"/>
              <a:t>proc_GetcjByCode</a:t>
            </a:r>
            <a:r>
              <a:rPr lang="en-US" altLang="zh-CN" dirty="0" smtClean="0"/>
              <a:t>,</a:t>
            </a:r>
            <a:r>
              <a:rPr lang="zh-CN" altLang="zh-CN" dirty="0" smtClean="0"/>
              <a:t>其代码如下：</a:t>
            </a:r>
          </a:p>
          <a:p>
            <a:pPr marL="457200" lvl="1" indent="0" latinLnBrk="1">
              <a:buNone/>
            </a:pPr>
            <a:r>
              <a:rPr lang="en-US" altLang="zh-CN" dirty="0" smtClean="0"/>
              <a:t>Use </a:t>
            </a:r>
            <a:r>
              <a:rPr lang="en-US" altLang="zh-CN" dirty="0"/>
              <a:t>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proc_GetcjByCode</a:t>
            </a:r>
            <a:endParaRPr lang="zh-CN" altLang="zh-CN" dirty="0"/>
          </a:p>
          <a:p>
            <a:pPr marL="457200" lvl="1" indent="0" latinLnBrk="1">
              <a:buNone/>
            </a:pPr>
            <a:r>
              <a:rPr lang="en-US" altLang="zh-CN" dirty="0"/>
              <a:t>@code </a:t>
            </a:r>
            <a:r>
              <a:rPr lang="en-US" altLang="zh-CN" dirty="0" err="1"/>
              <a:t>varchar</a:t>
            </a:r>
            <a:r>
              <a:rPr lang="en-US" altLang="zh-CN" dirty="0"/>
              <a:t>(12)</a:t>
            </a:r>
            <a:endParaRPr lang="zh-CN" altLang="zh-CN" dirty="0"/>
          </a:p>
          <a:p>
            <a:pPr marL="457200" lvl="1" indent="0" latinLnBrk="1">
              <a:buNone/>
            </a:pPr>
            <a:r>
              <a:rPr lang="en-US" altLang="zh-CN" dirty="0"/>
              <a:t>As </a:t>
            </a:r>
            <a:endParaRPr lang="zh-CN" altLang="zh-CN" dirty="0"/>
          </a:p>
          <a:p>
            <a:pPr marL="457200" lvl="1" indent="0" latinLnBrk="1">
              <a:buNone/>
            </a:pPr>
            <a:r>
              <a:rPr lang="en-US" altLang="zh-CN" dirty="0"/>
              <a:t>select a.</a:t>
            </a:r>
            <a:r>
              <a:rPr lang="zh-CN" altLang="zh-CN" dirty="0"/>
              <a:t>学号</a:t>
            </a:r>
            <a:r>
              <a:rPr lang="en-US" altLang="zh-CN" dirty="0"/>
              <a:t>,b.</a:t>
            </a:r>
            <a:r>
              <a:rPr lang="zh-CN" altLang="zh-CN" dirty="0"/>
              <a:t>课程名称</a:t>
            </a:r>
            <a:r>
              <a:rPr lang="en-US" altLang="zh-CN" dirty="0"/>
              <a:t>,a.</a:t>
            </a:r>
            <a:r>
              <a:rPr lang="zh-CN" altLang="zh-CN" dirty="0"/>
              <a:t>成绩</a:t>
            </a:r>
          </a:p>
          <a:p>
            <a:pPr marL="457200" lvl="1" indent="0" latinLnBrk="1">
              <a:buNone/>
            </a:pPr>
            <a:r>
              <a:rPr lang="en-US" altLang="zh-CN" dirty="0"/>
              <a:t>from </a:t>
            </a:r>
            <a:r>
              <a:rPr lang="en-US" altLang="zh-CN" dirty="0" err="1"/>
              <a:t>dbo</a:t>
            </a:r>
            <a:r>
              <a:rPr lang="en-US" altLang="zh-CN" dirty="0"/>
              <a:t>.</a:t>
            </a:r>
            <a:r>
              <a:rPr lang="zh-CN" altLang="zh-CN" dirty="0"/>
              <a:t>成绩表</a:t>
            </a:r>
            <a:r>
              <a:rPr lang="en-US" altLang="zh-CN" dirty="0"/>
              <a:t> </a:t>
            </a:r>
            <a:r>
              <a:rPr lang="en-US" altLang="zh-CN" dirty="0" err="1"/>
              <a:t>a,dbo</a:t>
            </a:r>
            <a:r>
              <a:rPr lang="en-US" altLang="zh-CN" dirty="0"/>
              <a:t>.</a:t>
            </a:r>
            <a:r>
              <a:rPr lang="zh-CN" altLang="zh-CN" dirty="0"/>
              <a:t>课程表</a:t>
            </a:r>
            <a:r>
              <a:rPr lang="en-US" altLang="zh-CN" dirty="0"/>
              <a:t> b</a:t>
            </a:r>
            <a:endParaRPr lang="zh-CN" altLang="zh-CN" dirty="0"/>
          </a:p>
          <a:p>
            <a:pPr marL="457200" lvl="1" indent="0" latinLnBrk="1">
              <a:buNone/>
            </a:pPr>
            <a:r>
              <a:rPr lang="en-US" altLang="zh-CN" dirty="0"/>
              <a:t>where a.</a:t>
            </a:r>
            <a:r>
              <a:rPr lang="zh-CN" altLang="zh-CN" dirty="0"/>
              <a:t>课程编号</a:t>
            </a:r>
            <a:r>
              <a:rPr lang="en-US" altLang="zh-CN" dirty="0"/>
              <a:t> = b.</a:t>
            </a:r>
            <a:r>
              <a:rPr lang="zh-CN" altLang="zh-CN" dirty="0"/>
              <a:t>课程编号 </a:t>
            </a:r>
          </a:p>
          <a:p>
            <a:pPr marL="457200" lvl="1" indent="0" latinLnBrk="1">
              <a:buNone/>
            </a:pPr>
            <a:r>
              <a:rPr lang="en-US" altLang="zh-CN" dirty="0"/>
              <a:t>  and a.</a:t>
            </a:r>
            <a:r>
              <a:rPr lang="zh-CN" altLang="zh-CN" dirty="0"/>
              <a:t>学号</a:t>
            </a:r>
            <a:r>
              <a:rPr lang="en-US" altLang="zh-CN" dirty="0"/>
              <a:t> = @code</a:t>
            </a:r>
            <a:endParaRPr lang="zh-CN" altLang="zh-CN" dirty="0"/>
          </a:p>
          <a:p>
            <a:r>
              <a:rPr lang="zh-CN" altLang="zh-CN" dirty="0"/>
              <a:t>以上代码，创建一个名为</a:t>
            </a:r>
            <a:r>
              <a:rPr lang="en-US" altLang="zh-CN" dirty="0" err="1"/>
              <a:t>proc_GetcjByCode</a:t>
            </a:r>
            <a:r>
              <a:rPr lang="zh-CN" altLang="zh-CN" dirty="0"/>
              <a:t>的存储过程，使用一个字符串型的参数</a:t>
            </a:r>
            <a:r>
              <a:rPr lang="en-US" altLang="zh-CN" dirty="0"/>
              <a:t>@ code</a:t>
            </a:r>
            <a:r>
              <a:rPr lang="zh-CN" altLang="zh-CN" dirty="0"/>
              <a:t>来执行。</a:t>
            </a:r>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执行带有输入参数的存储过程时，</a:t>
            </a:r>
            <a:r>
              <a:rPr lang="en-US" altLang="zh-CN" dirty="0"/>
              <a:t>SQL Server 2008</a:t>
            </a:r>
            <a:r>
              <a:rPr lang="zh-CN" altLang="zh-CN" dirty="0"/>
              <a:t>提供了如下两种传递参数的方式。</a:t>
            </a:r>
          </a:p>
          <a:p>
            <a:pPr lvl="1" latinLnBrk="1"/>
            <a:r>
              <a:rPr lang="zh-CN" altLang="zh-CN" dirty="0"/>
              <a:t>按位置传递这种方式是在执行存储过程的语句中，直接给出参数的值。当有多个参数时，给出的参数的顺序与创建存储过程的语句中的参数的顺序一致，即参数传递的顺序就是参数定义的顺序。使用这种方式执行</a:t>
            </a:r>
            <a:r>
              <a:rPr lang="en-US" altLang="zh-CN" dirty="0" err="1"/>
              <a:t>proc_GetcjByCode</a:t>
            </a:r>
            <a:r>
              <a:rPr lang="zh-CN" altLang="zh-CN" dirty="0"/>
              <a:t>存储过程的代码为</a:t>
            </a:r>
            <a:r>
              <a:rPr lang="zh-CN" altLang="zh-CN" dirty="0" smtClean="0"/>
              <a:t>：</a:t>
            </a:r>
            <a:endParaRPr lang="en-US" altLang="zh-CN" dirty="0" smtClean="0"/>
          </a:p>
          <a:p>
            <a:pPr lvl="1" latinLnBrk="1"/>
            <a:endParaRPr lang="en-US" altLang="zh-CN" dirty="0"/>
          </a:p>
          <a:p>
            <a:pPr marL="457200" lvl="1" indent="0" latinLnBrk="1">
              <a:buNone/>
            </a:pPr>
            <a:r>
              <a:rPr lang="en-US" altLang="zh-CN" dirty="0" smtClean="0"/>
              <a:t> EXEC </a:t>
            </a:r>
            <a:r>
              <a:rPr lang="en-US" altLang="zh-CN" dirty="0" err="1"/>
              <a:t>proc_GetcjByCode</a:t>
            </a:r>
            <a:r>
              <a:rPr lang="en-US" altLang="zh-CN" dirty="0"/>
              <a:t> ‘01201401002’</a:t>
            </a:r>
            <a:endParaRPr lang="zh-CN" altLang="zh-CN" dirty="0"/>
          </a:p>
          <a:p>
            <a:pPr latinLnBrk="1"/>
            <a:r>
              <a:rPr lang="zh-CN" altLang="zh-CN" dirty="0"/>
              <a:t>这种方式是在执行存储过程的语句中，使用“参数名</a:t>
            </a:r>
            <a:r>
              <a:rPr lang="en-US" altLang="zh-CN" dirty="0"/>
              <a:t>=</a:t>
            </a:r>
            <a:r>
              <a:rPr lang="zh-CN" altLang="zh-CN" dirty="0"/>
              <a:t>参数值”的形式给出参数值。通过参数名传递参数的好处是，参数可以以任意顺序给出。用这种方式执行</a:t>
            </a:r>
            <a:r>
              <a:rPr lang="en-US" altLang="zh-CN" dirty="0" err="1"/>
              <a:t>proc_GetcjByCode</a:t>
            </a:r>
            <a:r>
              <a:rPr lang="zh-CN" altLang="zh-CN" dirty="0"/>
              <a:t>存储过程的代码如下。</a:t>
            </a:r>
          </a:p>
          <a:p>
            <a:pPr marL="457200" lvl="1" indent="0" latinLnBrk="1">
              <a:buNone/>
            </a:pPr>
            <a:r>
              <a:rPr lang="en-US" altLang="zh-CN" dirty="0"/>
              <a:t>EXEC </a:t>
            </a:r>
            <a:r>
              <a:rPr lang="en-US" altLang="zh-CN" dirty="0" err="1"/>
              <a:t>proc_GetcjByCode@code</a:t>
            </a:r>
            <a:r>
              <a:rPr lang="en-US" altLang="zh-CN" dirty="0"/>
              <a:t> = '01201401002'</a:t>
            </a:r>
            <a:endParaRPr lang="zh-CN" altLang="zh-CN" dirty="0"/>
          </a:p>
          <a:p>
            <a:endParaRPr lang="zh-CN" altLang="en-US" dirty="0"/>
          </a:p>
        </p:txBody>
      </p:sp>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执行效果：</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819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0"/>
            <a:ext cx="838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244604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66700"/>
            <a:ext cx="10515600" cy="5910263"/>
          </a:xfrm>
        </p:spPr>
        <p:txBody>
          <a:bodyPr/>
          <a:lstStyle/>
          <a:p>
            <a:r>
              <a:rPr lang="en-US" altLang="zh-CN" b="1" dirty="0"/>
              <a:t>2</a:t>
            </a:r>
            <a:r>
              <a:rPr lang="zh-CN" altLang="zh-CN" b="1" dirty="0"/>
              <a:t>．使用默认参数值</a:t>
            </a:r>
          </a:p>
          <a:p>
            <a:pPr latinLnBrk="1"/>
            <a:r>
              <a:rPr lang="zh-CN" altLang="zh-CN" dirty="0"/>
              <a:t>执行存储过程</a:t>
            </a:r>
            <a:r>
              <a:rPr lang="en-US" altLang="zh-CN" dirty="0" err="1"/>
              <a:t>proc_GetcjByCode</a:t>
            </a:r>
            <a:r>
              <a:rPr lang="zh-CN" altLang="zh-CN" dirty="0"/>
              <a:t>时，如果没有指定参数，则系统运行就会出错；如果希望不给出参数时也能够正确运行，则可以给参数设置默认值来实现。</a:t>
            </a:r>
          </a:p>
          <a:p>
            <a:pPr latinLnBrk="1"/>
            <a:r>
              <a:rPr lang="zh-CN" altLang="zh-CN" dirty="0"/>
              <a:t>因此，如果要将</a:t>
            </a:r>
            <a:r>
              <a:rPr lang="en-US" altLang="zh-CN" dirty="0" err="1"/>
              <a:t>proc_GetcjByCode</a:t>
            </a:r>
            <a:r>
              <a:rPr lang="zh-CN" altLang="zh-CN" dirty="0"/>
              <a:t>存储过程修改为默认值使用学号为</a:t>
            </a:r>
            <a:r>
              <a:rPr lang="en-US" altLang="zh-CN" dirty="0"/>
              <a:t>[00000000000]</a:t>
            </a:r>
            <a:r>
              <a:rPr lang="zh-CN" altLang="zh-CN" dirty="0"/>
              <a:t>的</a:t>
            </a:r>
            <a:r>
              <a:rPr lang="en-US" altLang="zh-CN" dirty="0" err="1"/>
              <a:t>proc_GetcjByCode</a:t>
            </a:r>
            <a:r>
              <a:rPr lang="zh-CN" altLang="zh-CN" dirty="0"/>
              <a:t>，则可以运行下列代码：</a:t>
            </a:r>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proc_GetcjByCode</a:t>
            </a:r>
            <a:endParaRPr lang="zh-CN" altLang="zh-CN" dirty="0"/>
          </a:p>
          <a:p>
            <a:pPr marL="457200" lvl="1" indent="0" latinLnBrk="1">
              <a:buNone/>
            </a:pPr>
            <a:r>
              <a:rPr lang="en-US" altLang="zh-CN" dirty="0"/>
              <a:t>@code  </a:t>
            </a:r>
            <a:r>
              <a:rPr lang="en-US" altLang="zh-CN" dirty="0" err="1"/>
              <a:t>varchar</a:t>
            </a:r>
            <a:r>
              <a:rPr lang="en-US" altLang="zh-CN" dirty="0"/>
              <a:t>(12) = '00000000000'</a:t>
            </a:r>
            <a:endParaRPr lang="zh-CN" altLang="zh-CN" dirty="0"/>
          </a:p>
          <a:p>
            <a:pPr marL="457200" lvl="1" indent="0" latinLnBrk="1">
              <a:buNone/>
            </a:pPr>
            <a:r>
              <a:rPr lang="en-US" altLang="zh-CN" dirty="0"/>
              <a:t>As </a:t>
            </a:r>
            <a:endParaRPr lang="zh-CN" altLang="zh-CN" dirty="0"/>
          </a:p>
          <a:p>
            <a:pPr marL="457200" lvl="1" indent="0" latinLnBrk="1">
              <a:buNone/>
            </a:pPr>
            <a:r>
              <a:rPr lang="en-US" altLang="zh-CN" dirty="0"/>
              <a:t>select a.</a:t>
            </a:r>
            <a:r>
              <a:rPr lang="zh-CN" altLang="zh-CN" dirty="0"/>
              <a:t>学号</a:t>
            </a:r>
            <a:r>
              <a:rPr lang="en-US" altLang="zh-CN" dirty="0"/>
              <a:t>,b.</a:t>
            </a:r>
            <a:r>
              <a:rPr lang="zh-CN" altLang="zh-CN" dirty="0"/>
              <a:t>课程名称</a:t>
            </a:r>
            <a:r>
              <a:rPr lang="en-US" altLang="zh-CN" dirty="0"/>
              <a:t>,a.</a:t>
            </a:r>
            <a:r>
              <a:rPr lang="zh-CN" altLang="zh-CN" dirty="0"/>
              <a:t>成绩</a:t>
            </a:r>
          </a:p>
          <a:p>
            <a:pPr marL="457200" lvl="1" indent="0" latinLnBrk="1">
              <a:buNone/>
            </a:pPr>
            <a:r>
              <a:rPr lang="en-US" altLang="zh-CN" dirty="0"/>
              <a:t>from </a:t>
            </a:r>
            <a:r>
              <a:rPr lang="en-US" altLang="zh-CN" dirty="0" err="1"/>
              <a:t>dbo</a:t>
            </a:r>
            <a:r>
              <a:rPr lang="en-US" altLang="zh-CN" dirty="0"/>
              <a:t>.</a:t>
            </a:r>
            <a:r>
              <a:rPr lang="zh-CN" altLang="zh-CN" dirty="0"/>
              <a:t>成绩表</a:t>
            </a:r>
            <a:r>
              <a:rPr lang="en-US" altLang="zh-CN" dirty="0"/>
              <a:t> </a:t>
            </a:r>
            <a:r>
              <a:rPr lang="en-US" altLang="zh-CN" dirty="0" err="1"/>
              <a:t>a,dbo</a:t>
            </a:r>
            <a:r>
              <a:rPr lang="en-US" altLang="zh-CN" dirty="0"/>
              <a:t>.</a:t>
            </a:r>
            <a:r>
              <a:rPr lang="zh-CN" altLang="zh-CN" dirty="0"/>
              <a:t>课程表</a:t>
            </a:r>
            <a:r>
              <a:rPr lang="en-US" altLang="zh-CN" dirty="0"/>
              <a:t> b</a:t>
            </a:r>
            <a:endParaRPr lang="zh-CN" altLang="zh-CN" dirty="0"/>
          </a:p>
          <a:p>
            <a:pPr marL="457200" lvl="1" indent="0" latinLnBrk="1">
              <a:buNone/>
            </a:pPr>
            <a:r>
              <a:rPr lang="en-US" altLang="zh-CN" dirty="0"/>
              <a:t>where a.</a:t>
            </a:r>
            <a:r>
              <a:rPr lang="zh-CN" altLang="zh-CN" dirty="0"/>
              <a:t>课程编号</a:t>
            </a:r>
            <a:r>
              <a:rPr lang="en-US" altLang="zh-CN" dirty="0"/>
              <a:t> = b.</a:t>
            </a:r>
            <a:r>
              <a:rPr lang="zh-CN" altLang="zh-CN" dirty="0"/>
              <a:t>课程编号 </a:t>
            </a:r>
          </a:p>
          <a:p>
            <a:pPr marL="457200" lvl="1" indent="0" latinLnBrk="1">
              <a:buNone/>
            </a:pPr>
            <a:r>
              <a:rPr lang="en-US" altLang="zh-CN" dirty="0"/>
              <a:t>  and a.</a:t>
            </a:r>
            <a:r>
              <a:rPr lang="zh-CN" altLang="zh-CN" dirty="0"/>
              <a:t>学号</a:t>
            </a:r>
            <a:r>
              <a:rPr lang="en-US" altLang="zh-CN" dirty="0"/>
              <a:t> = @</a:t>
            </a:r>
            <a:r>
              <a:rPr lang="en-US" altLang="zh-CN" dirty="0" smtClean="0"/>
              <a:t>code</a:t>
            </a:r>
            <a:endParaRPr lang="zh-CN" altLang="zh-CN" dirty="0"/>
          </a:p>
        </p:txBody>
      </p:sp>
      <p:sp>
        <p:nvSpPr>
          <p:cNvPr id="4" name="矩形 3"/>
          <p:cNvSpPr/>
          <p:nvPr/>
        </p:nvSpPr>
        <p:spPr>
          <a:xfrm>
            <a:off x="7886700" y="5657671"/>
            <a:ext cx="4305300" cy="120032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atinLnBrk="1"/>
            <a:r>
              <a:rPr lang="zh-CN" altLang="zh-CN" sz="2400" dirty="0">
                <a:latin typeface="微软雅黑" panose="020B0503020204020204" pitchFamily="34" charset="-122"/>
                <a:ea typeface="微软雅黑" panose="020B0503020204020204" pitchFamily="34" charset="-122"/>
              </a:rPr>
              <a:t>此时，执行该存储过程不指定学号也不会出错，代码如下：</a:t>
            </a:r>
          </a:p>
          <a:p>
            <a:pPr latinLnBrk="1"/>
            <a:r>
              <a:rPr lang="en-US" altLang="zh-CN" sz="2400" dirty="0">
                <a:latin typeface="微软雅黑" panose="020B0503020204020204" pitchFamily="34" charset="-122"/>
                <a:ea typeface="微软雅黑" panose="020B0503020204020204" pitchFamily="34" charset="-122"/>
              </a:rPr>
              <a:t>Exec </a:t>
            </a:r>
            <a:r>
              <a:rPr lang="en-US" altLang="zh-CN" sz="2400" dirty="0" err="1">
                <a:latin typeface="微软雅黑" panose="020B0503020204020204" pitchFamily="34" charset="-122"/>
                <a:ea typeface="微软雅黑" panose="020B0503020204020204" pitchFamily="34" charset="-122"/>
              </a:rPr>
              <a:t>proc_GetcjByCode</a:t>
            </a:r>
            <a:endParaRPr lang="zh-CN"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9710577"/>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47700"/>
            <a:ext cx="10515600" cy="5529263"/>
          </a:xfrm>
        </p:spPr>
        <p:txBody>
          <a:bodyPr/>
          <a:lstStyle/>
          <a:p>
            <a:r>
              <a:rPr lang="en-US" altLang="zh-CN" b="1" dirty="0"/>
              <a:t>3</a:t>
            </a:r>
            <a:r>
              <a:rPr lang="zh-CN" altLang="zh-CN" b="1" dirty="0"/>
              <a:t>．存储过程的输出参数</a:t>
            </a:r>
          </a:p>
          <a:p>
            <a:pPr latinLnBrk="1"/>
            <a:r>
              <a:rPr lang="zh-CN" altLang="zh-CN" dirty="0"/>
              <a:t>通过定义输出参数，可以从存储过程中返回一个或多个值。为了使用输出参数，必须在</a:t>
            </a:r>
            <a:r>
              <a:rPr lang="en-US" altLang="zh-CN" dirty="0"/>
              <a:t>CREATE PROCEDURE</a:t>
            </a:r>
            <a:r>
              <a:rPr lang="zh-CN" altLang="zh-CN" dirty="0"/>
              <a:t>语句和</a:t>
            </a:r>
            <a:r>
              <a:rPr lang="en-US" altLang="zh-CN" dirty="0"/>
              <a:t>EXECUTE</a:t>
            </a:r>
            <a:r>
              <a:rPr lang="zh-CN" altLang="zh-CN" dirty="0"/>
              <a:t>语句中指定关键字</a:t>
            </a:r>
            <a:r>
              <a:rPr lang="en-US" altLang="zh-CN" dirty="0"/>
              <a:t>OUTPUT</a:t>
            </a:r>
            <a:r>
              <a:rPr lang="zh-CN" altLang="zh-CN" dirty="0"/>
              <a:t>。</a:t>
            </a:r>
          </a:p>
          <a:p>
            <a:pPr latinLnBrk="1"/>
            <a:r>
              <a:rPr lang="zh-CN" altLang="zh-CN" dirty="0"/>
              <a:t>在执行存储过程时，如果忽略</a:t>
            </a:r>
            <a:r>
              <a:rPr lang="en-US" altLang="zh-CN" dirty="0"/>
              <a:t>OUTPUT</a:t>
            </a:r>
            <a:r>
              <a:rPr lang="zh-CN" altLang="zh-CN" dirty="0"/>
              <a:t>关键字，存储过程仍会执行但不返回值。</a:t>
            </a:r>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CREATE PROCEDURE </a:t>
            </a:r>
            <a:r>
              <a:rPr lang="en-US" altLang="zh-CN" dirty="0" err="1"/>
              <a:t>proc_GetCountsTuanyuan</a:t>
            </a:r>
            <a:endParaRPr lang="zh-CN" altLang="zh-CN" dirty="0"/>
          </a:p>
          <a:p>
            <a:pPr marL="457200" lvl="1" indent="0" latinLnBrk="1">
              <a:buNone/>
            </a:pPr>
            <a:r>
              <a:rPr lang="en-US" altLang="zh-CN" dirty="0"/>
              <a:t>@</a:t>
            </a:r>
            <a:r>
              <a:rPr lang="en-US" altLang="zh-CN" dirty="0" err="1"/>
              <a:t>zzmm</a:t>
            </a:r>
            <a:r>
              <a:rPr lang="en-US" altLang="zh-CN" dirty="0"/>
              <a:t> </a:t>
            </a:r>
            <a:r>
              <a:rPr lang="en-US" altLang="zh-CN" dirty="0" err="1"/>
              <a:t>varchar</a:t>
            </a:r>
            <a:r>
              <a:rPr lang="en-US" altLang="zh-CN" dirty="0"/>
              <a:t>(10)='</a:t>
            </a:r>
            <a:r>
              <a:rPr lang="zh-CN" altLang="zh-CN" dirty="0"/>
              <a:t>团员</a:t>
            </a:r>
            <a:r>
              <a:rPr lang="en-US" altLang="zh-CN" dirty="0"/>
              <a:t>',</a:t>
            </a:r>
            <a:endParaRPr lang="zh-CN" altLang="zh-CN" dirty="0"/>
          </a:p>
          <a:p>
            <a:pPr marL="457200" lvl="1" indent="0" latinLnBrk="1">
              <a:buNone/>
            </a:pPr>
            <a:r>
              <a:rPr lang="en-US" altLang="zh-CN" dirty="0"/>
              <a:t>@</a:t>
            </a:r>
            <a:r>
              <a:rPr lang="en-US" altLang="zh-CN" dirty="0" err="1"/>
              <a:t>TuanyuanCounts</a:t>
            </a:r>
            <a:r>
              <a:rPr lang="en-US" altLang="zh-CN" dirty="0"/>
              <a:t> </a:t>
            </a:r>
            <a:r>
              <a:rPr lang="en-US" altLang="zh-CN" dirty="0" err="1"/>
              <a:t>int</a:t>
            </a:r>
            <a:r>
              <a:rPr lang="en-US" altLang="zh-CN" dirty="0"/>
              <a:t> OUTPUT</a:t>
            </a:r>
            <a:endParaRPr lang="zh-CN" altLang="zh-CN" dirty="0"/>
          </a:p>
          <a:p>
            <a:pPr marL="457200" lvl="1" indent="0" latinLnBrk="1">
              <a:buNone/>
            </a:pPr>
            <a:r>
              <a:rPr lang="en-US" altLang="zh-CN" dirty="0"/>
              <a:t>As </a:t>
            </a:r>
            <a:endParaRPr lang="zh-CN" altLang="zh-CN" dirty="0"/>
          </a:p>
          <a:p>
            <a:pPr marL="457200" lvl="1" indent="0" latinLnBrk="1">
              <a:buNone/>
            </a:pPr>
            <a:r>
              <a:rPr lang="en-US" altLang="zh-CN" dirty="0"/>
              <a:t>SELECT @</a:t>
            </a:r>
            <a:r>
              <a:rPr lang="en-US" altLang="zh-CN" dirty="0" err="1"/>
              <a:t>TuanyuanCounts</a:t>
            </a:r>
            <a:r>
              <a:rPr lang="en-US" altLang="zh-CN" dirty="0"/>
              <a:t>=COUNT(</a:t>
            </a:r>
            <a:r>
              <a:rPr lang="zh-CN" altLang="zh-CN" dirty="0"/>
              <a:t>学号</a:t>
            </a:r>
            <a:r>
              <a:rPr lang="en-US" altLang="zh-CN" dirty="0"/>
              <a:t>)</a:t>
            </a:r>
            <a:endParaRPr lang="zh-CN" altLang="zh-CN" dirty="0"/>
          </a:p>
          <a:p>
            <a:pPr marL="457200" lvl="1" indent="0" latinLnBrk="1">
              <a:buNone/>
            </a:pPr>
            <a:r>
              <a:rPr lang="en-US" altLang="zh-CN" dirty="0"/>
              <a:t>FROM </a:t>
            </a:r>
            <a:r>
              <a:rPr lang="zh-CN" altLang="zh-CN" dirty="0"/>
              <a:t>学生表</a:t>
            </a:r>
          </a:p>
          <a:p>
            <a:pPr marL="457200" lvl="1" indent="0" latinLnBrk="1">
              <a:buNone/>
            </a:pPr>
            <a:r>
              <a:rPr lang="en-US" altLang="zh-CN" dirty="0"/>
              <a:t>where </a:t>
            </a:r>
            <a:r>
              <a:rPr lang="zh-CN" altLang="zh-CN" dirty="0"/>
              <a:t>政治面貌</a:t>
            </a:r>
            <a:r>
              <a:rPr lang="en-US" altLang="zh-CN" dirty="0"/>
              <a:t> = @</a:t>
            </a:r>
            <a:r>
              <a:rPr lang="en-US" altLang="zh-CN" dirty="0" err="1"/>
              <a:t>zzmm</a:t>
            </a:r>
            <a:endParaRPr lang="zh-CN" altLang="zh-CN" dirty="0"/>
          </a:p>
          <a:p>
            <a:endParaRPr lang="zh-CN" altLang="en-US" dirty="0"/>
          </a:p>
        </p:txBody>
      </p:sp>
      <p:sp>
        <p:nvSpPr>
          <p:cNvPr id="4" name="矩形 3"/>
          <p:cNvSpPr/>
          <p:nvPr/>
        </p:nvSpPr>
        <p:spPr>
          <a:xfrm>
            <a:off x="8629650" y="3441680"/>
            <a:ext cx="3562350" cy="34163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atinLnBrk="1"/>
            <a:r>
              <a:rPr lang="zh-CN" altLang="zh-CN" sz="2400" dirty="0"/>
              <a:t>以上代码创建一个名为</a:t>
            </a:r>
            <a:r>
              <a:rPr lang="en-US" altLang="zh-CN" sz="2400" dirty="0" err="1"/>
              <a:t>proc_GetCountsTuanyuan</a:t>
            </a:r>
            <a:r>
              <a:rPr lang="zh-CN" altLang="zh-CN" sz="2400" dirty="0"/>
              <a:t>的存储过程，它使用两个参数：</a:t>
            </a:r>
            <a:r>
              <a:rPr lang="en-US" altLang="zh-CN" sz="2400" dirty="0"/>
              <a:t>@ </a:t>
            </a:r>
            <a:r>
              <a:rPr lang="en-US" altLang="zh-CN" sz="2400" dirty="0" err="1"/>
              <a:t>zzmm</a:t>
            </a:r>
            <a:r>
              <a:rPr lang="zh-CN" altLang="zh-CN" sz="2400" dirty="0"/>
              <a:t>为输入参数，用于指定要查询的学生政治面貌，默认参数值为团员；</a:t>
            </a:r>
            <a:r>
              <a:rPr lang="en-US" altLang="zh-CN" sz="2400" dirty="0"/>
              <a:t>@</a:t>
            </a:r>
            <a:r>
              <a:rPr lang="en-US" altLang="zh-CN" sz="2400" dirty="0" err="1"/>
              <a:t>TuanyuanCounts</a:t>
            </a:r>
            <a:r>
              <a:rPr lang="zh-CN" altLang="zh-CN" sz="2400" dirty="0"/>
              <a:t>为输出参数，用来返回学生表中的团员总数量。</a:t>
            </a:r>
          </a:p>
        </p:txBody>
      </p:sp>
    </p:spTree>
    <p:extLst>
      <p:ext uri="{BB962C8B-B14F-4D97-AF65-F5344CB8AC3E}">
        <p14:creationId xmlns:p14="http://schemas.microsoft.com/office/powerpoint/2010/main" val="1854399705"/>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dirty="0"/>
              <a:t>为了接收某一存储过程的返回值，需要一个变量来存放返回参数的值，在该存储过程的调用语句中，必须为这个变量加上</a:t>
            </a:r>
            <a:r>
              <a:rPr lang="en-US" altLang="zh-CN" dirty="0"/>
              <a:t>OUTPUT</a:t>
            </a:r>
            <a:r>
              <a:rPr lang="zh-CN" altLang="zh-CN" dirty="0"/>
              <a:t>关键字来声明。下面的代码显示了如何调用</a:t>
            </a:r>
            <a:r>
              <a:rPr lang="en-US" altLang="zh-CN" dirty="0" err="1"/>
              <a:t>proc_GetCountsTuanyuan</a:t>
            </a:r>
            <a:r>
              <a:rPr lang="zh-CN" altLang="zh-CN" dirty="0"/>
              <a:t>，并将得到的结果返回到</a:t>
            </a:r>
            <a:r>
              <a:rPr lang="en-US" altLang="zh-CN" dirty="0"/>
              <a:t>@</a:t>
            </a:r>
            <a:r>
              <a:rPr lang="en-US" altLang="zh-CN" dirty="0" err="1"/>
              <a:t>TuanyuanCounts</a:t>
            </a:r>
            <a:r>
              <a:rPr lang="zh-CN" altLang="zh-CN" dirty="0"/>
              <a:t>中。</a:t>
            </a:r>
          </a:p>
          <a:p>
            <a:pPr marL="457200" lvl="1" indent="0" latinLnBrk="1">
              <a:buNone/>
            </a:pPr>
            <a:r>
              <a:rPr lang="en-US" altLang="zh-CN" dirty="0"/>
              <a:t>USE Student</a:t>
            </a:r>
            <a:endParaRPr lang="zh-CN" altLang="zh-CN" dirty="0"/>
          </a:p>
          <a:p>
            <a:pPr marL="457200" lvl="1" indent="0" latinLnBrk="1">
              <a:buNone/>
            </a:pPr>
            <a:r>
              <a:rPr lang="en-US" altLang="zh-CN" dirty="0"/>
              <a:t>GO</a:t>
            </a:r>
            <a:endParaRPr lang="zh-CN" altLang="zh-CN" dirty="0"/>
          </a:p>
          <a:p>
            <a:pPr marL="457200" lvl="1" indent="0" latinLnBrk="1">
              <a:buNone/>
            </a:pPr>
            <a:r>
              <a:rPr lang="en-US" altLang="zh-CN" dirty="0"/>
              <a:t>DECLARE	@</a:t>
            </a:r>
            <a:r>
              <a:rPr lang="en-US" altLang="zh-CN" dirty="0" err="1"/>
              <a:t>TuanyuanCountsint</a:t>
            </a:r>
            <a:endParaRPr lang="zh-CN" altLang="zh-CN" dirty="0"/>
          </a:p>
          <a:p>
            <a:pPr marL="457200" lvl="1" indent="0" latinLnBrk="1">
              <a:buNone/>
            </a:pPr>
            <a:r>
              <a:rPr lang="en-US" altLang="zh-CN" dirty="0"/>
              <a:t>EXEC  </a:t>
            </a:r>
            <a:r>
              <a:rPr lang="en-US" altLang="zh-CN" dirty="0" err="1"/>
              <a:t>proc_GetCountsTuanyuan</a:t>
            </a:r>
            <a:r>
              <a:rPr lang="en-US" altLang="zh-CN" dirty="0"/>
              <a:t> </a:t>
            </a:r>
            <a:r>
              <a:rPr lang="zh-CN" altLang="zh-CN" dirty="0"/>
              <a:t>‘团员’</a:t>
            </a:r>
            <a:r>
              <a:rPr lang="en-US" altLang="zh-CN" dirty="0"/>
              <a:t>,@</a:t>
            </a:r>
            <a:r>
              <a:rPr lang="en-US" altLang="zh-CN" dirty="0" err="1"/>
              <a:t>TuanyuanCountsOUTPUT</a:t>
            </a:r>
            <a:endParaRPr lang="zh-CN" altLang="zh-CN" dirty="0"/>
          </a:p>
          <a:p>
            <a:pPr marL="457200" lvl="1" indent="0" latinLnBrk="1">
              <a:buNone/>
            </a:pPr>
            <a:r>
              <a:rPr lang="en-US" altLang="zh-CN" dirty="0"/>
              <a:t>SELECT'</a:t>
            </a:r>
            <a:r>
              <a:rPr lang="zh-CN" altLang="zh-CN" dirty="0"/>
              <a:t>学生团员数量为：</a:t>
            </a:r>
            <a:r>
              <a:rPr lang="en-US" altLang="zh-CN" dirty="0"/>
              <a:t>'+STR(@</a:t>
            </a:r>
            <a:r>
              <a:rPr lang="en-US" altLang="zh-CN" dirty="0" err="1"/>
              <a:t>TuanyuanCounts</a:t>
            </a:r>
            <a:r>
              <a:rPr lang="en-US" altLang="zh-CN" dirty="0"/>
              <a:t>)+'</a:t>
            </a:r>
            <a:r>
              <a:rPr lang="zh-CN" altLang="zh-CN" dirty="0"/>
              <a:t>人</a:t>
            </a:r>
            <a:r>
              <a:rPr lang="en-US" altLang="zh-CN" dirty="0"/>
              <a:t>'</a:t>
            </a:r>
            <a:endParaRPr lang="zh-CN" altLang="zh-CN" dirty="0"/>
          </a:p>
          <a:p>
            <a:pPr marL="457200" lvl="1" indent="0" latinLnBrk="1">
              <a:buNone/>
            </a:pPr>
            <a:r>
              <a:rPr lang="en-US" altLang="zh-CN" dirty="0"/>
              <a:t>GO</a:t>
            </a:r>
            <a:endParaRPr lang="zh-CN" altLang="zh-CN" dirty="0"/>
          </a:p>
          <a:p>
            <a:r>
              <a:rPr lang="zh-CN" altLang="zh-CN" dirty="0"/>
              <a:t>其运行结果如图</a:t>
            </a:r>
            <a:r>
              <a:rPr lang="en-US" altLang="zh-CN" dirty="0"/>
              <a:t>11-10</a:t>
            </a:r>
            <a:r>
              <a:rPr lang="zh-CN" altLang="zh-CN" dirty="0"/>
              <a:t>所示</a:t>
            </a:r>
            <a:endParaRPr lang="zh-CN" altLang="en-US" dirty="0"/>
          </a:p>
        </p:txBody>
      </p:sp>
    </p:spTree>
    <p:extLst>
      <p:ext uri="{BB962C8B-B14F-4D97-AF65-F5344CB8AC3E}">
        <p14:creationId xmlns:p14="http://schemas.microsoft.com/office/powerpoint/2010/main" val="2741625590"/>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运行效果：</a:t>
            </a:r>
            <a:endParaRPr lang="zh-CN" altLang="en-US" dirty="0"/>
          </a:p>
        </p:txBody>
      </p:sp>
      <p:sp>
        <p:nvSpPr>
          <p:cNvPr id="3" name="内容占位符 2"/>
          <p:cNvSpPr>
            <a:spLocks noGrp="1"/>
          </p:cNvSpPr>
          <p:nvPr>
            <p:ph idx="1"/>
          </p:nvPr>
        </p:nvSpPr>
        <p:spPr/>
        <p:txBody>
          <a:bodyPr/>
          <a:lstStyle/>
          <a:p>
            <a:endParaRPr lang="zh-CN" altLang="en-US"/>
          </a:p>
        </p:txBody>
      </p:sp>
      <p:pic>
        <p:nvPicPr>
          <p:cNvPr id="9218"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1222989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625590"/>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a:t>4</a:t>
            </a:r>
            <a:r>
              <a:rPr lang="zh-CN" altLang="zh-CN" b="1" dirty="0"/>
              <a:t>．存储过程的返回值</a:t>
            </a:r>
          </a:p>
          <a:p>
            <a:pPr latinLnBrk="1"/>
            <a:r>
              <a:rPr lang="zh-CN" altLang="zh-CN" dirty="0"/>
              <a:t>存储过程在执行后都会返回一个整形值。如果执行成功，则返回</a:t>
            </a:r>
            <a:r>
              <a:rPr lang="en-US" altLang="zh-CN" dirty="0"/>
              <a:t>0</a:t>
            </a:r>
            <a:r>
              <a:rPr lang="zh-CN" altLang="zh-CN" dirty="0"/>
              <a:t>；否则返回</a:t>
            </a:r>
            <a:r>
              <a:rPr lang="en-US" altLang="zh-CN" dirty="0"/>
              <a:t>-1</a:t>
            </a:r>
            <a:r>
              <a:rPr lang="zh-CN" altLang="zh-CN" dirty="0"/>
              <a:t>到</a:t>
            </a:r>
            <a:r>
              <a:rPr lang="en-US" altLang="zh-CN" dirty="0"/>
              <a:t>-99</a:t>
            </a:r>
            <a:r>
              <a:rPr lang="zh-CN" altLang="zh-CN" dirty="0"/>
              <a:t>之间的随机数，也可以使用</a:t>
            </a:r>
            <a:r>
              <a:rPr lang="en-US" altLang="zh-CN" dirty="0"/>
              <a:t>RETURN</a:t>
            </a:r>
            <a:r>
              <a:rPr lang="zh-CN" altLang="zh-CN" dirty="0"/>
              <a:t>语句来指定一个存储过程的返回值。</a:t>
            </a:r>
          </a:p>
          <a:p>
            <a:pPr latinLnBrk="1"/>
            <a:r>
              <a:rPr lang="zh-CN" altLang="zh-CN" dirty="0"/>
              <a:t>例如，下面创建一个名为</a:t>
            </a:r>
            <a:r>
              <a:rPr lang="en-US" altLang="zh-CN" dirty="0" err="1"/>
              <a:t>aAndb</a:t>
            </a:r>
            <a:r>
              <a:rPr lang="zh-CN" altLang="zh-CN" dirty="0"/>
              <a:t>的存储过程，用以计算出两个参数的和。本例使用</a:t>
            </a:r>
            <a:r>
              <a:rPr lang="en-US" altLang="zh-CN" dirty="0"/>
              <a:t>SET</a:t>
            </a:r>
            <a:r>
              <a:rPr lang="zh-CN" altLang="zh-CN" dirty="0"/>
              <a:t>语句，但是也可以使用</a:t>
            </a:r>
            <a:r>
              <a:rPr lang="en-US" altLang="zh-CN" dirty="0"/>
              <a:t>SELECT</a:t>
            </a:r>
            <a:r>
              <a:rPr lang="zh-CN" altLang="zh-CN" dirty="0"/>
              <a:t>语句来组织一个字符串，语句如下：</a:t>
            </a:r>
          </a:p>
          <a:p>
            <a:pPr marL="457200" lvl="1" indent="0" latinLnBrk="1">
              <a:buNone/>
            </a:pPr>
            <a:r>
              <a:rPr lang="en-US" altLang="zh-CN" dirty="0"/>
              <a:t>CREATE PROC </a:t>
            </a:r>
            <a:r>
              <a:rPr lang="en-US" altLang="zh-CN" dirty="0" err="1"/>
              <a:t>aANDb</a:t>
            </a:r>
            <a:endParaRPr lang="zh-CN" altLang="zh-CN" dirty="0"/>
          </a:p>
          <a:p>
            <a:pPr marL="457200" lvl="1" indent="0" latinLnBrk="1">
              <a:buNone/>
            </a:pPr>
            <a:r>
              <a:rPr lang="en-US" altLang="zh-CN" dirty="0"/>
              <a:t>@a </a:t>
            </a:r>
            <a:r>
              <a:rPr lang="en-US" altLang="zh-CN" dirty="0" err="1"/>
              <a:t>int</a:t>
            </a:r>
            <a:r>
              <a:rPr lang="en-US" altLang="zh-CN" dirty="0"/>
              <a:t>=0,@b </a:t>
            </a:r>
            <a:r>
              <a:rPr lang="en-US" altLang="zh-CN" dirty="0" err="1"/>
              <a:t>int</a:t>
            </a:r>
            <a:r>
              <a:rPr lang="en-US" altLang="zh-CN" dirty="0"/>
              <a:t>=0,@c </a:t>
            </a:r>
            <a:r>
              <a:rPr lang="en-US" altLang="zh-CN" dirty="0" err="1"/>
              <a:t>int</a:t>
            </a:r>
            <a:r>
              <a:rPr lang="en-US" altLang="zh-CN" dirty="0"/>
              <a:t>=0 OUTPUT</a:t>
            </a:r>
            <a:endParaRPr lang="zh-CN" altLang="zh-CN" dirty="0"/>
          </a:p>
          <a:p>
            <a:pPr marL="457200" lvl="1" indent="0" latinLnBrk="1">
              <a:buNone/>
            </a:pPr>
            <a:r>
              <a:rPr lang="en-US" altLang="zh-CN" dirty="0"/>
              <a:t>AS</a:t>
            </a:r>
            <a:endParaRPr lang="zh-CN" altLang="zh-CN" dirty="0"/>
          </a:p>
          <a:p>
            <a:pPr marL="457200" lvl="1" indent="0" latinLnBrk="1">
              <a:buNone/>
            </a:pPr>
            <a:r>
              <a:rPr lang="en-US" altLang="zh-CN" dirty="0"/>
              <a:t>Set @c=@a+@b</a:t>
            </a:r>
            <a:endParaRPr lang="zh-CN" altLang="zh-CN" dirty="0"/>
          </a:p>
          <a:p>
            <a:pPr marL="457200" lvl="1" indent="0" latinLnBrk="1">
              <a:buNone/>
            </a:pPr>
            <a:r>
              <a:rPr lang="en-US" altLang="zh-CN" dirty="0"/>
              <a:t>Return @c</a:t>
            </a:r>
            <a:endParaRPr lang="zh-CN" altLang="zh-CN" dirty="0"/>
          </a:p>
          <a:p>
            <a:pPr marL="457200" lvl="1" indent="0">
              <a:buNone/>
            </a:pPr>
            <a:endParaRPr lang="zh-CN" altLang="en-US" dirty="0"/>
          </a:p>
        </p:txBody>
      </p:sp>
    </p:spTree>
    <p:extLst>
      <p:ext uri="{BB962C8B-B14F-4D97-AF65-F5344CB8AC3E}">
        <p14:creationId xmlns:p14="http://schemas.microsoft.com/office/powerpoint/2010/main" val="2741625590"/>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11.1.1 </a:t>
            </a:r>
            <a:r>
              <a:rPr lang="zh-CN" altLang="zh-CN" b="1" dirty="0"/>
              <a:t>相关知识</a:t>
            </a:r>
          </a:p>
        </p:txBody>
      </p:sp>
      <p:sp>
        <p:nvSpPr>
          <p:cNvPr id="3" name="内容占位符 2"/>
          <p:cNvSpPr>
            <a:spLocks noGrp="1"/>
          </p:cNvSpPr>
          <p:nvPr>
            <p:ph idx="1"/>
          </p:nvPr>
        </p:nvSpPr>
        <p:spPr>
          <a:xfrm>
            <a:off x="838200" y="1577975"/>
            <a:ext cx="10515600" cy="4351338"/>
          </a:xfrm>
        </p:spPr>
        <p:txBody>
          <a:bodyPr/>
          <a:lstStyle/>
          <a:p>
            <a:pPr latinLnBrk="1"/>
            <a:r>
              <a:rPr lang="zh-CN" altLang="zh-CN" dirty="0"/>
              <a:t>在</a:t>
            </a:r>
            <a:r>
              <a:rPr lang="en-US" altLang="zh-CN" dirty="0"/>
              <a:t>SQL Server 2008</a:t>
            </a:r>
            <a:r>
              <a:rPr lang="zh-CN" altLang="zh-CN" dirty="0"/>
              <a:t>中存储过程和触发器是两个重要的数据库对象。使用存储过程，可以将</a:t>
            </a:r>
            <a:r>
              <a:rPr lang="en-US" altLang="zh-CN" dirty="0"/>
              <a:t>Transact-SQL</a:t>
            </a:r>
            <a:r>
              <a:rPr lang="zh-CN" altLang="zh-CN" dirty="0"/>
              <a:t>语句和控制流语句预编译到集合并保存到服务器端，它使得管理数据库、显示关于数据库及其用户信息的工作更为容易。</a:t>
            </a:r>
          </a:p>
          <a:p>
            <a:r>
              <a:rPr lang="en-US" altLang="zh-CN" dirty="0"/>
              <a:t>Transact-SQL</a:t>
            </a:r>
            <a:r>
              <a:rPr lang="zh-CN" altLang="zh-CN" dirty="0"/>
              <a:t>语句是应用程序与</a:t>
            </a:r>
            <a:r>
              <a:rPr lang="en-US" altLang="zh-CN" dirty="0"/>
              <a:t>SQL Server</a:t>
            </a:r>
            <a:r>
              <a:rPr lang="zh-CN" altLang="zh-CN" dirty="0"/>
              <a:t>数据库之间的主要编程接口，大量的时间将花费在</a:t>
            </a:r>
            <a:r>
              <a:rPr lang="en-US" altLang="zh-CN" dirty="0"/>
              <a:t>Transact-SQL</a:t>
            </a:r>
            <a:r>
              <a:rPr lang="zh-CN" altLang="zh-CN" dirty="0"/>
              <a:t>语句和应用程序代码上。在很多情况下，许多代码被重复使用多次，每次都输入相同的代码不但繁琐，更由于在客户机上的大量命令语句逐条向</a:t>
            </a:r>
            <a:r>
              <a:rPr lang="en-US" altLang="zh-CN" dirty="0"/>
              <a:t>SQL Server</a:t>
            </a:r>
            <a:r>
              <a:rPr lang="zh-CN" altLang="zh-CN" dirty="0"/>
              <a:t>发送将降低系统运行效率。因此，</a:t>
            </a:r>
            <a:r>
              <a:rPr lang="en-US" altLang="zh-CN" dirty="0"/>
              <a:t>SQL Server</a:t>
            </a:r>
            <a:r>
              <a:rPr lang="zh-CN" altLang="zh-CN" dirty="0"/>
              <a:t>提供了一种方法，它将一些固定的操作集中起来由</a:t>
            </a:r>
            <a:r>
              <a:rPr lang="en-US" altLang="zh-CN" dirty="0"/>
              <a:t>SQL Server</a:t>
            </a:r>
            <a:r>
              <a:rPr lang="zh-CN" altLang="zh-CN" dirty="0"/>
              <a:t>数据库服务器来完成，应用程序只需调用它的名称，将可实现某个特定的任务，这种方法就是存储过程。</a:t>
            </a:r>
          </a:p>
        </p:txBody>
      </p:sp>
    </p:spTree>
    <p:extLst>
      <p:ext uri="{BB962C8B-B14F-4D97-AF65-F5344CB8AC3E}">
        <p14:creationId xmlns:p14="http://schemas.microsoft.com/office/powerpoint/2010/main" val="260473921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dirty="0"/>
              <a:t>@c</a:t>
            </a:r>
            <a:r>
              <a:rPr lang="zh-CN" altLang="zh-CN" dirty="0"/>
              <a:t>参数由</a:t>
            </a:r>
            <a:r>
              <a:rPr lang="en-US" altLang="zh-CN" dirty="0"/>
              <a:t>OUTPUT</a:t>
            </a:r>
            <a:r>
              <a:rPr lang="zh-CN" altLang="zh-CN" dirty="0"/>
              <a:t>关键字指定。在执行这个存储过程时，需要指定一个变量存放返回值，然后再显示出来。如下所示为一个调用这个存储过程的示例：</a:t>
            </a:r>
          </a:p>
          <a:p>
            <a:pPr marL="457200" lvl="1" indent="0" latinLnBrk="1">
              <a:buNone/>
            </a:pPr>
            <a:r>
              <a:rPr lang="en-US" altLang="zh-CN" dirty="0"/>
              <a:t>DECLARE @</a:t>
            </a:r>
            <a:r>
              <a:rPr lang="en-US" altLang="zh-CN" dirty="0" err="1"/>
              <a:t>int</a:t>
            </a:r>
            <a:r>
              <a:rPr lang="en-US" altLang="zh-CN" dirty="0"/>
              <a:t> c </a:t>
            </a:r>
            <a:r>
              <a:rPr lang="en-US" altLang="zh-CN" dirty="0" err="1"/>
              <a:t>int</a:t>
            </a:r>
            <a:endParaRPr lang="zh-CN" altLang="zh-CN" dirty="0"/>
          </a:p>
          <a:p>
            <a:pPr marL="457200" lvl="1" indent="0" latinLnBrk="1">
              <a:buNone/>
            </a:pPr>
            <a:r>
              <a:rPr lang="en-US" altLang="zh-CN" dirty="0"/>
              <a:t>EXEC </a:t>
            </a:r>
            <a:r>
              <a:rPr lang="en-US" altLang="zh-CN" dirty="0" err="1"/>
              <a:t>aANDb</a:t>
            </a:r>
            <a:r>
              <a:rPr lang="en-US" altLang="zh-CN" dirty="0"/>
              <a:t> 6,2,@int c OUTPUT</a:t>
            </a:r>
            <a:endParaRPr lang="zh-CN" altLang="zh-CN" dirty="0"/>
          </a:p>
          <a:p>
            <a:pPr marL="457200" lvl="1" indent="0" latinLnBrk="1">
              <a:buNone/>
            </a:pPr>
            <a:r>
              <a:rPr lang="en-US" altLang="zh-CN" dirty="0"/>
              <a:t>SELECT </a:t>
            </a:r>
            <a:r>
              <a:rPr lang="zh-CN" altLang="zh-CN" dirty="0"/>
              <a:t>‘两个之和为：’</a:t>
            </a:r>
            <a:r>
              <a:rPr lang="en-US" altLang="zh-CN" dirty="0"/>
              <a:t>+STR(@INT C)</a:t>
            </a:r>
            <a:endParaRPr lang="zh-CN" altLang="zh-CN" dirty="0"/>
          </a:p>
          <a:p>
            <a:endParaRPr lang="zh-CN" altLang="en-US" dirty="0"/>
          </a:p>
        </p:txBody>
      </p:sp>
    </p:spTree>
    <p:extLst>
      <p:ext uri="{BB962C8B-B14F-4D97-AF65-F5344CB8AC3E}">
        <p14:creationId xmlns:p14="http://schemas.microsoft.com/office/powerpoint/2010/main" val="2741625590"/>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项目</a:t>
            </a:r>
            <a:r>
              <a:rPr lang="zh-CN" altLang="zh-CN" b="1" dirty="0" smtClean="0"/>
              <a:t>小结</a:t>
            </a:r>
            <a:endParaRPr lang="zh-CN" altLang="en-US" dirty="0"/>
          </a:p>
        </p:txBody>
      </p:sp>
      <p:sp>
        <p:nvSpPr>
          <p:cNvPr id="3" name="内容占位符 2"/>
          <p:cNvSpPr>
            <a:spLocks noGrp="1"/>
          </p:cNvSpPr>
          <p:nvPr>
            <p:ph idx="1"/>
          </p:nvPr>
        </p:nvSpPr>
        <p:spPr/>
        <p:txBody>
          <a:bodyPr/>
          <a:lstStyle/>
          <a:p>
            <a:r>
              <a:rPr lang="zh-CN" altLang="zh-CN" dirty="0" smtClean="0"/>
              <a:t>本</a:t>
            </a:r>
            <a:r>
              <a:rPr lang="zh-CN" altLang="zh-CN" dirty="0"/>
              <a:t>项目主要讲述了存储过程的基本概念，存储过程的创建、修改以及删除等内容。</a:t>
            </a:r>
          </a:p>
          <a:p>
            <a:r>
              <a:rPr lang="zh-CN" altLang="zh-CN" dirty="0"/>
              <a:t>存储过程是在服务器端执行的一段</a:t>
            </a:r>
            <a:r>
              <a:rPr lang="en-US" altLang="zh-CN" dirty="0"/>
              <a:t>T-SQL</a:t>
            </a:r>
            <a:r>
              <a:rPr lang="zh-CN" altLang="zh-CN" dirty="0"/>
              <a:t>程序，对于</a:t>
            </a:r>
            <a:r>
              <a:rPr lang="en-US" altLang="zh-CN" dirty="0"/>
              <a:t>C/S</a:t>
            </a:r>
            <a:r>
              <a:rPr lang="zh-CN" altLang="zh-CN" dirty="0"/>
              <a:t>模式的应用系统，服务器只把结果发送给客户端，这样不但减少了网络上的数据流量，而且提高了客户端的效率。</a:t>
            </a:r>
          </a:p>
          <a:p>
            <a:endParaRPr lang="zh-CN" altLang="en-US" dirty="0"/>
          </a:p>
        </p:txBody>
      </p:sp>
    </p:spTree>
    <p:extLst>
      <p:ext uri="{BB962C8B-B14F-4D97-AF65-F5344CB8AC3E}">
        <p14:creationId xmlns:p14="http://schemas.microsoft.com/office/powerpoint/2010/main" val="2741625590"/>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10100" y="1709738"/>
            <a:ext cx="6737350" cy="2852737"/>
          </a:xfrm>
        </p:spPr>
        <p:txBody>
          <a:bodyPr/>
          <a:lstStyle/>
          <a:p>
            <a:r>
              <a:rPr lang="en-US" altLang="zh-CN" dirty="0" smtClean="0"/>
              <a:t>END!</a:t>
            </a:r>
            <a:endParaRPr lang="zh-CN" altLang="en-US" dirty="0"/>
          </a:p>
        </p:txBody>
      </p:sp>
      <p:sp>
        <p:nvSpPr>
          <p:cNvPr id="4" name="文本占位符 3"/>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53171320"/>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 </a:t>
            </a:r>
            <a:r>
              <a:rPr lang="zh-CN" altLang="zh-CN" b="1" dirty="0"/>
              <a:t>存储过程概述</a:t>
            </a:r>
            <a:endParaRPr lang="zh-CN" altLang="zh-CN" b="1" dirty="0"/>
          </a:p>
        </p:txBody>
      </p:sp>
      <p:sp>
        <p:nvSpPr>
          <p:cNvPr id="3" name="内容占位符 2"/>
          <p:cNvSpPr>
            <a:spLocks noGrp="1"/>
          </p:cNvSpPr>
          <p:nvPr>
            <p:ph idx="1"/>
          </p:nvPr>
        </p:nvSpPr>
        <p:spPr>
          <a:xfrm>
            <a:off x="1028700" y="1444625"/>
            <a:ext cx="10515600" cy="4351338"/>
          </a:xfrm>
        </p:spPr>
        <p:txBody>
          <a:bodyPr/>
          <a:lstStyle/>
          <a:p>
            <a:r>
              <a:rPr lang="en-US" altLang="zh-CN" dirty="0" smtClean="0"/>
              <a:t>SQL </a:t>
            </a:r>
            <a:r>
              <a:rPr lang="en-US" altLang="zh-CN" dirty="0"/>
              <a:t>Server</a:t>
            </a:r>
            <a:r>
              <a:rPr lang="zh-CN" altLang="zh-CN" dirty="0"/>
              <a:t>中</a:t>
            </a:r>
            <a:r>
              <a:rPr lang="en-US" altLang="zh-CN" dirty="0"/>
              <a:t>T-SQL</a:t>
            </a:r>
            <a:r>
              <a:rPr lang="zh-CN" altLang="zh-CN" dirty="0"/>
              <a:t>语言为了实现特定任务而将一些需要多次调用的固定的操作编写成子程序并集中以一个存储单元的形式存储在服务器上，由</a:t>
            </a:r>
            <a:r>
              <a:rPr lang="en-US" altLang="zh-CN" dirty="0"/>
              <a:t>SQL Server</a:t>
            </a:r>
            <a:r>
              <a:rPr lang="zh-CN" altLang="zh-CN" dirty="0"/>
              <a:t>数据库服务器通过子程序名来调用它们，这些子程序就是存储过程。</a:t>
            </a:r>
          </a:p>
          <a:p>
            <a:r>
              <a:rPr lang="zh-CN" altLang="zh-CN" dirty="0"/>
              <a:t>存储过程是一种数据库对象，存储在数据库内，可由应用程序通过一个调用执行，而且允许用户声明变量、有条件执行，具有很强的编程功能。存储过程可以使用</a:t>
            </a:r>
            <a:r>
              <a:rPr lang="en-US" altLang="zh-CN" dirty="0"/>
              <a:t>EXECUTE</a:t>
            </a:r>
            <a:r>
              <a:rPr lang="zh-CN" altLang="zh-CN" dirty="0"/>
              <a:t>语句来运行。</a:t>
            </a:r>
          </a:p>
          <a:p>
            <a:pPr latinLnBrk="1"/>
            <a:endParaRPr lang="zh-CN" altLang="en-US" dirty="0"/>
          </a:p>
        </p:txBody>
      </p:sp>
    </p:spTree>
    <p:extLst>
      <p:ext uri="{BB962C8B-B14F-4D97-AF65-F5344CB8AC3E}">
        <p14:creationId xmlns:p14="http://schemas.microsoft.com/office/powerpoint/2010/main" val="80357458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25625"/>
            <a:ext cx="11791950" cy="4351338"/>
          </a:xfrm>
        </p:spPr>
        <p:txBody>
          <a:bodyPr/>
          <a:lstStyle/>
          <a:p>
            <a:pPr lvl="1" latinLnBrk="1"/>
            <a:r>
              <a:rPr lang="zh-CN" altLang="zh-CN" dirty="0" smtClean="0"/>
              <a:t>加快</a:t>
            </a:r>
            <a:r>
              <a:rPr lang="zh-CN" altLang="zh-CN" dirty="0"/>
              <a:t>系统运行速度存储程序只在创建时进行编译，以后每次执行存储过程都不需再重新编译，而一般</a:t>
            </a:r>
            <a:r>
              <a:rPr lang="en-US" altLang="zh-CN" dirty="0"/>
              <a:t>SQL</a:t>
            </a:r>
            <a:r>
              <a:rPr lang="zh-CN" altLang="zh-CN" dirty="0"/>
              <a:t>语句每执行一次就编译一次，所以使用存储过程可提高数据库执行速度。</a:t>
            </a:r>
          </a:p>
          <a:p>
            <a:pPr lvl="1" latinLnBrk="1"/>
            <a:r>
              <a:rPr lang="zh-CN" altLang="zh-CN" dirty="0"/>
              <a:t>封装复杂操作当对数据库进行复杂操作时（如对多个表进行更新，删除时），可用存储过程将此复杂操作封装起来与数据库提供的事务处理结合一起使用。</a:t>
            </a:r>
          </a:p>
          <a:p>
            <a:pPr lvl="1" latinLnBrk="1"/>
            <a:r>
              <a:rPr lang="zh-CN" altLang="zh-CN" dirty="0"/>
              <a:t>实现代码重用可以实现模块化程序设计，存储过程一旦创建，以后即可在程序中调用任意多次，这可以改进应用程序的可维护性，并允许应用程序统一访问数据库。</a:t>
            </a:r>
          </a:p>
          <a:p>
            <a:pPr lvl="1" latinLnBrk="1"/>
            <a:r>
              <a:rPr lang="zh-CN" altLang="zh-CN" dirty="0"/>
              <a:t>增强安全性可设定特定用户具有对指定存储过程的执行权限而不具备直接对存储过程中引用的对象具有权限。可以强制应用程序的安全性，参数化存储过程有助于保护应用程序不受</a:t>
            </a:r>
            <a:r>
              <a:rPr lang="en-US" altLang="zh-CN" dirty="0"/>
              <a:t>SQL</a:t>
            </a:r>
            <a:r>
              <a:rPr lang="zh-CN" altLang="zh-CN" dirty="0"/>
              <a:t>注入式攻击。</a:t>
            </a:r>
          </a:p>
          <a:p>
            <a:pPr lvl="1"/>
            <a:r>
              <a:rPr lang="zh-CN" altLang="zh-CN" dirty="0"/>
              <a:t>减少网络流量因为存储过程存储在服务器上，并在服务器上运行。一个需要数百行</a:t>
            </a:r>
            <a:r>
              <a:rPr lang="en-US" altLang="zh-CN" dirty="0"/>
              <a:t>T-SQL</a:t>
            </a:r>
            <a:r>
              <a:rPr lang="zh-CN" altLang="zh-CN" dirty="0"/>
              <a:t>代码的操作可以通过一条执行过程代码的语句来执行，而不需要在网络中发送数百行代码，这样就可以减少网络流量。</a:t>
            </a:r>
            <a:endParaRPr lang="zh-CN" altLang="en-US" dirty="0"/>
          </a:p>
        </p:txBody>
      </p:sp>
      <p:sp>
        <p:nvSpPr>
          <p:cNvPr id="4" name="标题 3"/>
          <p:cNvSpPr>
            <a:spLocks noGrp="1"/>
          </p:cNvSpPr>
          <p:nvPr>
            <p:ph type="title"/>
          </p:nvPr>
        </p:nvSpPr>
        <p:spPr/>
        <p:txBody>
          <a:bodyPr/>
          <a:lstStyle/>
          <a:p>
            <a:r>
              <a:rPr lang="zh-CN" altLang="zh-CN" dirty="0" smtClean="0"/>
              <a:t>使用存储过程好处</a:t>
            </a:r>
            <a:r>
              <a:rPr lang="zh-CN" altLang="en-US" dirty="0" smtClean="0"/>
              <a:t>：</a:t>
            </a:r>
            <a:endParaRPr lang="zh-CN" altLang="en-US" dirty="0"/>
          </a:p>
        </p:txBody>
      </p:sp>
    </p:spTree>
    <p:extLst>
      <p:ext uri="{BB962C8B-B14F-4D97-AF65-F5344CB8AC3E}">
        <p14:creationId xmlns:p14="http://schemas.microsoft.com/office/powerpoint/2010/main" val="200887688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 </a:t>
            </a:r>
            <a:r>
              <a:rPr lang="zh-CN" altLang="zh-CN" b="1" dirty="0"/>
              <a:t>存储过程的分类</a:t>
            </a:r>
          </a:p>
        </p:txBody>
      </p:sp>
      <p:sp>
        <p:nvSpPr>
          <p:cNvPr id="3" name="内容占位符 2"/>
          <p:cNvSpPr>
            <a:spLocks noGrp="1"/>
          </p:cNvSpPr>
          <p:nvPr>
            <p:ph idx="1"/>
          </p:nvPr>
        </p:nvSpPr>
        <p:spPr>
          <a:xfrm>
            <a:off x="838200" y="1825625"/>
            <a:ext cx="3009900" cy="4351338"/>
          </a:xfrm>
        </p:spPr>
        <p:txBody>
          <a:bodyPr/>
          <a:lstStyle/>
          <a:p>
            <a:pPr latinLnBrk="1"/>
            <a:r>
              <a:rPr lang="en-US" altLang="zh-CN" b="1" dirty="0"/>
              <a:t>(1)</a:t>
            </a:r>
            <a:r>
              <a:rPr lang="zh-CN" altLang="zh-CN" b="1" dirty="0"/>
              <a:t>系统存储过程</a:t>
            </a:r>
            <a:endParaRPr lang="zh-CN" altLang="zh-CN" dirty="0"/>
          </a:p>
          <a:p>
            <a:pPr latinLnBrk="1"/>
            <a:r>
              <a:rPr lang="zh-CN" altLang="zh-CN" dirty="0"/>
              <a:t>在</a:t>
            </a:r>
            <a:r>
              <a:rPr lang="en-US" altLang="zh-CN" dirty="0"/>
              <a:t>SQL Server </a:t>
            </a:r>
            <a:endParaRPr lang="en-US" altLang="zh-CN" dirty="0" smtClean="0"/>
          </a:p>
          <a:p>
            <a:pPr marL="0" indent="0" latinLnBrk="1">
              <a:buNone/>
            </a:pPr>
            <a:r>
              <a:rPr lang="en-US" altLang="zh-CN" dirty="0" smtClean="0"/>
              <a:t>2008</a:t>
            </a:r>
            <a:r>
              <a:rPr lang="zh-CN" altLang="zh-CN" dirty="0"/>
              <a:t>中内置了许多存储过程，它们有时也被称为系统存储过程</a:t>
            </a:r>
            <a:r>
              <a:rPr lang="zh-CN" altLang="zh-CN" dirty="0" smtClean="0"/>
              <a:t>。</a:t>
            </a:r>
            <a:endParaRPr lang="en-US" altLang="zh-CN" dirty="0" smtClean="0"/>
          </a:p>
          <a:p>
            <a:pPr latinLnBrk="1"/>
            <a:r>
              <a:rPr lang="zh-CN" altLang="zh-CN" dirty="0"/>
              <a:t>系统存储过程被放在</a:t>
            </a:r>
            <a:r>
              <a:rPr lang="en-US" altLang="zh-CN" dirty="0"/>
              <a:t>master</a:t>
            </a:r>
            <a:r>
              <a:rPr lang="zh-CN" altLang="zh-CN" dirty="0"/>
              <a:t>数据库中，但是仍可以在其它数据库中对其进行调用</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696559009"/>
              </p:ext>
            </p:extLst>
          </p:nvPr>
        </p:nvGraphicFramePr>
        <p:xfrm>
          <a:off x="4005262" y="1787684"/>
          <a:ext cx="8034338" cy="4876800"/>
        </p:xfrm>
        <a:graphic>
          <a:graphicData uri="http://schemas.openxmlformats.org/drawingml/2006/table">
            <a:tbl>
              <a:tblPr firstRow="1" firstCol="1" bandRow="1">
                <a:tableStyleId>{5C22544A-7EE6-4342-B048-85BDC9FD1C3A}</a:tableStyleId>
              </a:tblPr>
              <a:tblGrid>
                <a:gridCol w="3214688"/>
                <a:gridCol w="4819650"/>
              </a:tblGrid>
              <a:tr h="238722">
                <a:tc>
                  <a:txBody>
                    <a:bodyPr/>
                    <a:lstStyle/>
                    <a:p>
                      <a:pPr indent="266700" algn="just" latinLnBrk="1">
                        <a:spcAft>
                          <a:spcPts val="0"/>
                        </a:spcAft>
                      </a:pPr>
                      <a:r>
                        <a:rPr lang="zh-CN" sz="1600" kern="100" dirty="0">
                          <a:effectLst/>
                        </a:rPr>
                        <a:t>类型</a:t>
                      </a:r>
                      <a:endParaRPr lang="zh-CN" sz="1600" kern="100" dirty="0">
                        <a:effectLst/>
                        <a:latin typeface="Calibri"/>
                        <a:ea typeface="宋体"/>
                        <a:cs typeface="黑体"/>
                      </a:endParaRPr>
                    </a:p>
                  </a:txBody>
                  <a:tcPr marL="68580" marR="68580" marT="0" marB="0"/>
                </a:tc>
                <a:tc>
                  <a:txBody>
                    <a:bodyPr/>
                    <a:lstStyle/>
                    <a:p>
                      <a:pPr indent="266700" algn="just" latinLnBrk="1">
                        <a:spcAft>
                          <a:spcPts val="0"/>
                        </a:spcAft>
                      </a:pPr>
                      <a:r>
                        <a:rPr lang="zh-CN" sz="1600" kern="100">
                          <a:effectLst/>
                        </a:rPr>
                        <a:t>描述</a:t>
                      </a:r>
                      <a:endParaRPr lang="zh-CN" sz="1600" kern="100">
                        <a:effectLst/>
                        <a:latin typeface="Calibri"/>
                        <a:ea typeface="宋体"/>
                        <a:cs typeface="黑体"/>
                      </a:endParaRPr>
                    </a:p>
                  </a:txBody>
                  <a:tcPr marL="68580" marR="68580" marT="0" marB="0"/>
                </a:tc>
              </a:tr>
              <a:tr h="477444">
                <a:tc>
                  <a:txBody>
                    <a:bodyPr/>
                    <a:lstStyle/>
                    <a:p>
                      <a:pPr indent="266700" algn="just" latinLnBrk="1">
                        <a:spcAft>
                          <a:spcPts val="0"/>
                        </a:spcAft>
                      </a:pPr>
                      <a:r>
                        <a:rPr lang="zh-CN" sz="1600" kern="100" dirty="0">
                          <a:effectLst/>
                        </a:rPr>
                        <a:t>活动目录存储过程</a:t>
                      </a:r>
                      <a:endParaRPr lang="zh-CN" sz="1600" kern="100" dirty="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用于在</a:t>
                      </a:r>
                      <a:r>
                        <a:rPr lang="en-US" sz="1600" kern="100" dirty="0">
                          <a:effectLst/>
                        </a:rPr>
                        <a:t>Windows</a:t>
                      </a:r>
                      <a:r>
                        <a:rPr lang="zh-CN" sz="1600" kern="100" dirty="0">
                          <a:effectLst/>
                        </a:rPr>
                        <a:t>的活动目录中注册</a:t>
                      </a:r>
                      <a:r>
                        <a:rPr lang="en-US" sz="1600" kern="100" dirty="0">
                          <a:effectLst/>
                        </a:rPr>
                        <a:t>SQL Server</a:t>
                      </a:r>
                      <a:r>
                        <a:rPr lang="zh-CN" sz="1600" kern="100" dirty="0">
                          <a:effectLst/>
                        </a:rPr>
                        <a:t>实例和</a:t>
                      </a:r>
                      <a:r>
                        <a:rPr lang="en-US" sz="1600" kern="100" dirty="0">
                          <a:effectLst/>
                        </a:rPr>
                        <a:t>SQL Server</a:t>
                      </a:r>
                      <a:r>
                        <a:rPr lang="zh-CN" sz="1600" kern="100" dirty="0">
                          <a:effectLst/>
                        </a:rPr>
                        <a:t>数据库</a:t>
                      </a:r>
                      <a:endParaRPr lang="zh-CN" sz="1600" kern="100" dirty="0">
                        <a:effectLst/>
                        <a:latin typeface="Calibri"/>
                        <a:ea typeface="宋体"/>
                        <a:cs typeface="黑体"/>
                      </a:endParaRPr>
                    </a:p>
                  </a:txBody>
                  <a:tcPr marL="68580" marR="68580" marT="0" marB="0"/>
                </a:tc>
              </a:tr>
              <a:tr h="477444">
                <a:tc>
                  <a:txBody>
                    <a:bodyPr/>
                    <a:lstStyle/>
                    <a:p>
                      <a:pPr indent="266700" algn="just" latinLnBrk="1">
                        <a:spcAft>
                          <a:spcPts val="0"/>
                        </a:spcAft>
                      </a:pPr>
                      <a:r>
                        <a:rPr lang="zh-CN" sz="1600" kern="100" dirty="0">
                          <a:effectLst/>
                        </a:rPr>
                        <a:t>目录访问存储过程</a:t>
                      </a:r>
                      <a:endParaRPr lang="zh-CN" sz="1600" kern="100" dirty="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用于实现</a:t>
                      </a:r>
                      <a:r>
                        <a:rPr lang="en-US" sz="1600" kern="100" dirty="0">
                          <a:effectLst/>
                        </a:rPr>
                        <a:t>ODBC</a:t>
                      </a:r>
                      <a:r>
                        <a:rPr lang="zh-CN" sz="1600" kern="100" dirty="0">
                          <a:effectLst/>
                        </a:rPr>
                        <a:t>数据字典功能，并且隔离</a:t>
                      </a:r>
                      <a:r>
                        <a:rPr lang="en-US" sz="1600" kern="100" dirty="0">
                          <a:effectLst/>
                        </a:rPr>
                        <a:t>ODBC</a:t>
                      </a:r>
                      <a:r>
                        <a:rPr lang="zh-CN" sz="1600" kern="100" dirty="0">
                          <a:effectLst/>
                        </a:rPr>
                        <a:t>应用程序，使之不受基础系统表更改的影响</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dirty="0">
                          <a:effectLst/>
                        </a:rPr>
                        <a:t>游标过程存储</a:t>
                      </a:r>
                      <a:endParaRPr lang="zh-CN" sz="1600" kern="100" dirty="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用于实现游标变量功能</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数据库引擎存储过程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a:t>
                      </a:r>
                      <a:r>
                        <a:rPr lang="en-US" sz="1600" kern="100" dirty="0">
                          <a:effectLst/>
                        </a:rPr>
                        <a:t>SQL Server</a:t>
                      </a:r>
                      <a:r>
                        <a:rPr lang="zh-CN" sz="1600" kern="100" dirty="0">
                          <a:effectLst/>
                        </a:rPr>
                        <a:t>数据库引擎的常规维护</a:t>
                      </a:r>
                      <a:endParaRPr lang="zh-CN" sz="1600" kern="100" dirty="0">
                        <a:effectLst/>
                        <a:latin typeface="Calibri"/>
                        <a:ea typeface="宋体"/>
                        <a:cs typeface="黑体"/>
                      </a:endParaRPr>
                    </a:p>
                  </a:txBody>
                  <a:tcPr marL="68580" marR="68580" marT="0" marB="0"/>
                </a:tc>
              </a:tr>
              <a:tr h="182086">
                <a:tc>
                  <a:txBody>
                    <a:bodyPr/>
                    <a:lstStyle/>
                    <a:p>
                      <a:pPr indent="266700" algn="just" latinLnBrk="1">
                        <a:spcAft>
                          <a:spcPts val="0"/>
                        </a:spcAft>
                      </a:pPr>
                      <a:r>
                        <a:rPr lang="zh-CN" sz="1600" kern="100">
                          <a:effectLst/>
                        </a:rPr>
                        <a:t>数据库邮件</a:t>
                      </a:r>
                      <a:r>
                        <a:rPr lang="en-US" sz="1600" kern="100">
                          <a:effectLst/>
                        </a:rPr>
                        <a:t>SQLMail</a:t>
                      </a:r>
                      <a:r>
                        <a:rPr lang="zh-CN" sz="1600" kern="100">
                          <a:effectLst/>
                        </a:rPr>
                        <a:t>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用于从</a:t>
                      </a:r>
                      <a:r>
                        <a:rPr lang="en-US" sz="1600" kern="100" dirty="0">
                          <a:effectLst/>
                        </a:rPr>
                        <a:t>SQL Server</a:t>
                      </a:r>
                      <a:r>
                        <a:rPr lang="zh-CN" sz="1600" kern="100" dirty="0">
                          <a:effectLst/>
                        </a:rPr>
                        <a:t>实例内执行电子邮件操作</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数据库维护计划存储过程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用于设置管理数据库性能所需的核心维护任务</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分布式查询存储过程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用于实现和管理分布式查询</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全文搜索存储过程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用于实现和查询全文索引</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日志传送存储过程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用于配置、修改和监视日志传送配置</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自动化存储过程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用于在</a:t>
                      </a:r>
                      <a:r>
                        <a:rPr lang="en-US" sz="1600" kern="100" dirty="0">
                          <a:effectLst/>
                        </a:rPr>
                        <a:t>Transact-SQL</a:t>
                      </a:r>
                      <a:r>
                        <a:rPr lang="zh-CN" sz="1600" kern="100" dirty="0">
                          <a:effectLst/>
                        </a:rPr>
                        <a:t>批处理中使用</a:t>
                      </a:r>
                      <a:r>
                        <a:rPr lang="en-US" sz="1600" kern="100" dirty="0">
                          <a:effectLst/>
                        </a:rPr>
                        <a:t>OLE</a:t>
                      </a:r>
                      <a:r>
                        <a:rPr lang="zh-CN" sz="1600" kern="100" dirty="0">
                          <a:effectLst/>
                        </a:rPr>
                        <a:t>自动化对象</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通知服务存储过程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用于管理</a:t>
                      </a:r>
                      <a:r>
                        <a:rPr lang="en-US" sz="1600" kern="100" dirty="0">
                          <a:effectLst/>
                        </a:rPr>
                        <a:t>Microsoft SQL Server 2008</a:t>
                      </a:r>
                      <a:r>
                        <a:rPr lang="zh-CN" sz="1600" kern="100" dirty="0" smtClean="0">
                          <a:effectLst/>
                        </a:rPr>
                        <a:t>系统通知</a:t>
                      </a:r>
                      <a:r>
                        <a:rPr lang="zh-CN" sz="1600" kern="100" dirty="0">
                          <a:effectLst/>
                        </a:rPr>
                        <a:t>服务</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复制存储过程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用于管理复制操作</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zh-CN" sz="1600" kern="100">
                          <a:effectLst/>
                        </a:rPr>
                        <a:t>安全性存储过程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用于管理安全性</a:t>
                      </a:r>
                      <a:endParaRPr lang="zh-CN" sz="1600" kern="100" dirty="0">
                        <a:effectLst/>
                        <a:latin typeface="Calibri"/>
                        <a:ea typeface="宋体"/>
                        <a:cs typeface="黑体"/>
                      </a:endParaRPr>
                    </a:p>
                  </a:txBody>
                  <a:tcPr marL="68580" marR="68580" marT="0" marB="0"/>
                </a:tc>
              </a:tr>
              <a:tr h="477444">
                <a:tc>
                  <a:txBody>
                    <a:bodyPr/>
                    <a:lstStyle/>
                    <a:p>
                      <a:pPr indent="266700" algn="just" latinLnBrk="1">
                        <a:spcAft>
                          <a:spcPts val="0"/>
                        </a:spcAft>
                      </a:pPr>
                      <a:r>
                        <a:rPr lang="en-US" sz="1600" kern="100">
                          <a:effectLst/>
                        </a:rPr>
                        <a:t>Porfile</a:t>
                      </a:r>
                      <a:r>
                        <a:rPr lang="zh-CN" sz="1600" kern="100">
                          <a:effectLst/>
                        </a:rPr>
                        <a:t>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在</a:t>
                      </a:r>
                      <a:r>
                        <a:rPr lang="en-US" sz="1600" kern="100" dirty="0">
                          <a:effectLst/>
                        </a:rPr>
                        <a:t>SQL Server</a:t>
                      </a:r>
                      <a:r>
                        <a:rPr lang="zh-CN" sz="1600" kern="100" dirty="0">
                          <a:effectLst/>
                        </a:rPr>
                        <a:t>代理用于管理计划的活动和事件驱动活动</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en-US" sz="1600" kern="100">
                          <a:effectLst/>
                        </a:rPr>
                        <a:t>Web</a:t>
                      </a:r>
                      <a:r>
                        <a:rPr lang="zh-CN" sz="1600" kern="100">
                          <a:effectLst/>
                        </a:rPr>
                        <a:t>任务存储过程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用于创建网页</a:t>
                      </a:r>
                      <a:endParaRPr lang="zh-CN" sz="1600" kern="100" dirty="0">
                        <a:effectLst/>
                        <a:latin typeface="Calibri"/>
                        <a:ea typeface="宋体"/>
                        <a:cs typeface="黑体"/>
                      </a:endParaRPr>
                    </a:p>
                  </a:txBody>
                  <a:tcPr marL="68580" marR="68580" marT="0" marB="0"/>
                </a:tc>
              </a:tr>
              <a:tr h="238722">
                <a:tc>
                  <a:txBody>
                    <a:bodyPr/>
                    <a:lstStyle/>
                    <a:p>
                      <a:pPr indent="266700" algn="just" latinLnBrk="1">
                        <a:spcAft>
                          <a:spcPts val="0"/>
                        </a:spcAft>
                      </a:pPr>
                      <a:r>
                        <a:rPr lang="en-US" sz="1600" kern="100">
                          <a:effectLst/>
                        </a:rPr>
                        <a:t>XML</a:t>
                      </a:r>
                      <a:r>
                        <a:rPr lang="zh-CN" sz="1600" kern="100">
                          <a:effectLst/>
                        </a:rPr>
                        <a:t>存储过程</a:t>
                      </a:r>
                      <a:endParaRPr lang="zh-CN" sz="1600" kern="100">
                        <a:effectLst/>
                        <a:latin typeface="Calibri"/>
                        <a:ea typeface="宋体"/>
                        <a:cs typeface="黑体"/>
                      </a:endParaRPr>
                    </a:p>
                  </a:txBody>
                  <a:tcPr marL="68580" marR="68580" marT="0" marB="0"/>
                </a:tc>
                <a:tc>
                  <a:txBody>
                    <a:bodyPr/>
                    <a:lstStyle/>
                    <a:p>
                      <a:pPr marL="29210" indent="266700" algn="just" latinLnBrk="1">
                        <a:spcAft>
                          <a:spcPts val="0"/>
                        </a:spcAft>
                      </a:pPr>
                      <a:r>
                        <a:rPr lang="zh-CN" sz="1600" kern="100" dirty="0">
                          <a:effectLst/>
                        </a:rPr>
                        <a:t>用于</a:t>
                      </a:r>
                      <a:r>
                        <a:rPr lang="en-US" sz="1600" kern="100" dirty="0">
                          <a:effectLst/>
                        </a:rPr>
                        <a:t>XML</a:t>
                      </a:r>
                      <a:r>
                        <a:rPr lang="zh-CN" sz="1600" kern="100" dirty="0">
                          <a:effectLst/>
                        </a:rPr>
                        <a:t>文本管理</a:t>
                      </a:r>
                      <a:endParaRPr lang="zh-CN" sz="1600" kern="100" dirty="0">
                        <a:effectLst/>
                        <a:latin typeface="Calibri"/>
                        <a:ea typeface="宋体"/>
                        <a:cs typeface="黑体"/>
                      </a:endParaRPr>
                    </a:p>
                  </a:txBody>
                  <a:tcPr marL="68580" marR="68580" marT="0" marB="0"/>
                </a:tc>
              </a:tr>
            </a:tbl>
          </a:graphicData>
        </a:graphic>
      </p:graphicFrame>
    </p:spTree>
    <p:extLst>
      <p:ext uri="{BB962C8B-B14F-4D97-AF65-F5344CB8AC3E}">
        <p14:creationId xmlns:p14="http://schemas.microsoft.com/office/powerpoint/2010/main" val="639754601"/>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9201150" cy="4351338"/>
          </a:xfrm>
        </p:spPr>
        <p:txBody>
          <a:bodyPr/>
          <a:lstStyle/>
          <a:p>
            <a:r>
              <a:rPr lang="en-US" altLang="zh-CN" b="1" dirty="0"/>
              <a:t>(2)</a:t>
            </a:r>
            <a:r>
              <a:rPr lang="zh-CN" altLang="zh-CN" b="1" dirty="0"/>
              <a:t>用户存储过程</a:t>
            </a:r>
            <a:endParaRPr lang="zh-CN" altLang="zh-CN" dirty="0"/>
          </a:p>
          <a:p>
            <a:pPr latinLnBrk="1"/>
            <a:r>
              <a:rPr lang="zh-CN" altLang="zh-CN" dirty="0"/>
              <a:t>用户存储过程是指用户根据自身需要，为完成某一特定功能，在用户数据库中创建的存储</a:t>
            </a:r>
            <a:r>
              <a:rPr lang="zh-CN" altLang="zh-CN" dirty="0" smtClean="0"/>
              <a:t>过程</a:t>
            </a:r>
            <a:endParaRPr lang="en-US" altLang="zh-CN" dirty="0"/>
          </a:p>
          <a:p>
            <a:pPr latinLnBrk="1"/>
            <a:r>
              <a:rPr lang="zh-CN" altLang="zh-CN" dirty="0" smtClean="0"/>
              <a:t>存储</a:t>
            </a:r>
            <a:r>
              <a:rPr lang="zh-CN" altLang="zh-CN" dirty="0"/>
              <a:t>过程可以接受输入参数、向客户端返回表格或者标量结果和消息、调用数据定义语言（</a:t>
            </a:r>
            <a:r>
              <a:rPr lang="en-US" altLang="zh-CN" dirty="0"/>
              <a:t>DDL</a:t>
            </a:r>
            <a:r>
              <a:rPr lang="zh-CN" altLang="zh-CN" dirty="0"/>
              <a:t>）和数据操作语言（</a:t>
            </a:r>
            <a:r>
              <a:rPr lang="en-US" altLang="zh-CN" dirty="0"/>
              <a:t>DML</a:t>
            </a:r>
            <a:r>
              <a:rPr lang="zh-CN" altLang="zh-CN" dirty="0"/>
              <a:t>），然后返回输出参数。在</a:t>
            </a:r>
            <a:r>
              <a:rPr lang="en-US" altLang="zh-CN" dirty="0"/>
              <a:t>SQL Server 2008</a:t>
            </a:r>
            <a:r>
              <a:rPr lang="zh-CN" altLang="zh-CN" dirty="0"/>
              <a:t>中，用户定义的存储过程有两种类型：</a:t>
            </a:r>
            <a:r>
              <a:rPr lang="en-US" altLang="zh-CN" dirty="0"/>
              <a:t>Transact-SQL</a:t>
            </a:r>
            <a:r>
              <a:rPr lang="zh-CN" altLang="zh-CN" dirty="0"/>
              <a:t>或者</a:t>
            </a:r>
            <a:r>
              <a:rPr lang="en-US" altLang="zh-CN" dirty="0"/>
              <a:t>CLR</a:t>
            </a:r>
            <a:endParaRPr lang="zh-CN" altLang="en-US" dirty="0"/>
          </a:p>
        </p:txBody>
      </p:sp>
      <p:sp>
        <p:nvSpPr>
          <p:cNvPr id="5" name="标题 4"/>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45377169"/>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898</TotalTime>
  <Pages>0</Pages>
  <Words>4362</Words>
  <Characters>0</Characters>
  <Application>Microsoft Office PowerPoint</Application>
  <PresentationFormat>自定义</PresentationFormat>
  <Lines>0</Lines>
  <Paragraphs>298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11.1.1 相关知识</vt:lpstr>
      <vt:lpstr>1. 存储过程概述</vt:lpstr>
      <vt:lpstr>使用存储过程好处：</vt:lpstr>
      <vt:lpstr>2. 存储过程的分类</vt:lpstr>
      <vt:lpstr>PowerPoint 演示文稿</vt:lpstr>
      <vt:lpstr>PowerPoint 演示文稿</vt:lpstr>
      <vt:lpstr>3. 创建存储过程语法</vt:lpstr>
      <vt:lpstr>PowerPoint 演示文稿</vt:lpstr>
      <vt:lpstr>参数含义：</vt:lpstr>
      <vt:lpstr>参数含义：</vt:lpstr>
      <vt:lpstr>4．执行存储过程</vt:lpstr>
      <vt:lpstr>PowerPoint 演示文稿</vt:lpstr>
      <vt:lpstr>PowerPoint 演示文稿</vt:lpstr>
      <vt:lpstr>5．管理存储过程</vt:lpstr>
      <vt:lpstr>PowerPoint 演示文稿</vt:lpstr>
      <vt:lpstr>修改存储过程注意事项：</vt:lpstr>
      <vt:lpstr>PowerPoint 演示文稿</vt:lpstr>
      <vt:lpstr>11.1.2任务实施</vt:lpstr>
      <vt:lpstr>1．创建简单的存储过程</vt:lpstr>
      <vt:lpstr>PowerPoint 演示文稿</vt:lpstr>
      <vt:lpstr>PowerPoint 演示文稿</vt:lpstr>
      <vt:lpstr>PowerPoint 演示文稿</vt:lpstr>
      <vt:lpstr>PowerPoint 演示文稿</vt:lpstr>
      <vt:lpstr>2．执行存储过程</vt:lpstr>
      <vt:lpstr>PowerPoint 演示文稿</vt:lpstr>
      <vt:lpstr>PowerPoint 演示文稿</vt:lpstr>
      <vt:lpstr>PowerPoint 演示文稿</vt:lpstr>
      <vt:lpstr>PowerPoint 演示文稿</vt:lpstr>
      <vt:lpstr>3．管理存储过程</vt:lpstr>
      <vt:lpstr>PowerPoint 演示文稿</vt:lpstr>
      <vt:lpstr>PowerPoint 演示文稿</vt:lpstr>
      <vt:lpstr>PowerPoint 演示文稿</vt:lpstr>
      <vt:lpstr>PowerPoint 演示文稿</vt:lpstr>
      <vt:lpstr>PowerPoint 演示文稿</vt:lpstr>
      <vt:lpstr>11.2.1 相关知识 </vt:lpstr>
      <vt:lpstr>PowerPoint 演示文稿</vt:lpstr>
      <vt:lpstr>11.2.2任务实施</vt:lpstr>
      <vt:lpstr>PowerPoint 演示文稿</vt:lpstr>
      <vt:lpstr>PowerPoint 演示文稿</vt:lpstr>
      <vt:lpstr>执行效果：</vt:lpstr>
      <vt:lpstr>PowerPoint 演示文稿</vt:lpstr>
      <vt:lpstr>PowerPoint 演示文稿</vt:lpstr>
      <vt:lpstr>PowerPoint 演示文稿</vt:lpstr>
      <vt:lpstr>运行效果：</vt:lpstr>
      <vt:lpstr>PowerPoint 演示文稿</vt:lpstr>
      <vt:lpstr>PowerPoint 演示文稿</vt:lpstr>
      <vt:lpstr>项目小结</vt:lpstr>
      <vt:lpstr>END!</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王昌云</cp:lastModifiedBy>
  <cp:revision>129</cp:revision>
  <dcterms:created xsi:type="dcterms:W3CDTF">2016-03-29T09:34:52Z</dcterms:created>
  <dcterms:modified xsi:type="dcterms:W3CDTF">2016-12-18T15:03:31Z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