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sldIdLst>
    <p:sldId id="256" r:id="rId2"/>
    <p:sldId id="257" r:id="rId3"/>
    <p:sldId id="259" r:id="rId4"/>
    <p:sldId id="260" r:id="rId5"/>
    <p:sldId id="258" r:id="rId6"/>
    <p:sldId id="262" r:id="rId7"/>
    <p:sldId id="278" r:id="rId8"/>
    <p:sldId id="279" r:id="rId9"/>
    <p:sldId id="280" r:id="rId10"/>
    <p:sldId id="281" r:id="rId11"/>
    <p:sldId id="282" r:id="rId12"/>
    <p:sldId id="283" r:id="rId13"/>
    <p:sldId id="284" r:id="rId14"/>
    <p:sldId id="285" r:id="rId15"/>
    <p:sldId id="286" r:id="rId16"/>
    <p:sldId id="287" r:id="rId17"/>
    <p:sldId id="288" r:id="rId18"/>
    <p:sldId id="276" r:id="rId19"/>
    <p:sldId id="277" r:id="rId2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218"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3" name="矩形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矩形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矩形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矩形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矩形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圆角矩形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圆角矩形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矩形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457200" y="2217927"/>
            <a:ext cx="8458200" cy="1470025"/>
          </a:xfrm>
        </p:spPr>
        <p:txBody>
          <a:bodyPr anchor="b"/>
          <a:lstStyle>
            <a:lvl1pPr>
              <a:defRPr sz="4400">
                <a:solidFill>
                  <a:schemeClr val="bg1"/>
                </a:solidFill>
              </a:defRPr>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457200" y="3926064"/>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a:xfrm>
            <a:off x="6705600" y="4206240"/>
            <a:ext cx="960120" cy="457200"/>
          </a:xfrm>
        </p:spPr>
        <p:txBody>
          <a:bodyPr/>
          <a:lstStyle/>
          <a:p>
            <a:fld id="{530820CF-B880-4189-942D-D702A7CBA730}" type="datetimeFigureOut">
              <a:rPr lang="zh-CN" altLang="en-US" smtClean="0"/>
              <a:t>2015/5/21</a:t>
            </a:fld>
            <a:endParaRPr lang="zh-CN" altLang="en-US"/>
          </a:p>
        </p:txBody>
      </p:sp>
      <p:sp>
        <p:nvSpPr>
          <p:cNvPr id="17" name="页脚占位符 16"/>
          <p:cNvSpPr>
            <a:spLocks noGrp="1"/>
          </p:cNvSpPr>
          <p:nvPr>
            <p:ph type="ftr" sz="quarter" idx="11"/>
          </p:nvPr>
        </p:nvSpPr>
        <p:spPr>
          <a:xfrm>
            <a:off x="5410200" y="4205288"/>
            <a:ext cx="1295400" cy="457200"/>
          </a:xfrm>
        </p:spPr>
        <p:txBody>
          <a:bodyPr/>
          <a:lstStyle/>
          <a:p>
            <a:endParaRPr lang="zh-CN" altLang="en-US"/>
          </a:p>
        </p:txBody>
      </p:sp>
      <p:sp>
        <p:nvSpPr>
          <p:cNvPr id="29" name="灯片编号占位符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1143000"/>
            <a:ext cx="1905000" cy="5486400"/>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143000"/>
            <a:ext cx="6248400" cy="5486400"/>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692696"/>
            <a:ext cx="8229600" cy="1066800"/>
          </a:xfrm>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57200" y="1799120"/>
            <a:ext cx="8229600" cy="432511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2015/5/21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2015/5/21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81000" y="1143000"/>
            <a:ext cx="8382000" cy="1069848"/>
          </a:xfrm>
        </p:spPr>
        <p:txBody>
          <a:bodyPr anchor="ctr"/>
          <a:lstStyle>
            <a:lvl1pPr>
              <a:defRPr sz="4000" b="0" i="0" cap="none"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6" name="日期占位符 25"/>
          <p:cNvSpPr>
            <a:spLocks noGrp="1"/>
          </p:cNvSpPr>
          <p:nvPr>
            <p:ph type="dt" sz="half" idx="10"/>
          </p:nvPr>
        </p:nvSpPr>
        <p:spPr/>
        <p:txBody>
          <a:bodyPr rtlCol="0"/>
          <a:lstStyle/>
          <a:p>
            <a:fld id="{530820CF-B880-4189-942D-D702A7CBA730}" type="datetimeFigureOut">
              <a:rPr lang="zh-CN" altLang="en-US" smtClean="0"/>
              <a:t>2015/5/21</a:t>
            </a:fld>
            <a:endParaRPr lang="zh-CN" altLang="en-US"/>
          </a:p>
        </p:txBody>
      </p:sp>
      <p:sp>
        <p:nvSpPr>
          <p:cNvPr id="27" name="灯片编号占位符 26"/>
          <p:cNvSpPr>
            <a:spLocks noGrp="1"/>
          </p:cNvSpPr>
          <p:nvPr>
            <p:ph type="sldNum" sz="quarter" idx="11"/>
          </p:nvPr>
        </p:nvSpPr>
        <p:spPr/>
        <p:txBody>
          <a:bodyPr rtlCol="0"/>
          <a:lstStyle/>
          <a:p>
            <a:fld id="{0C913308-F349-4B6D-A68A-DD1791B4A57B}" type="slidenum">
              <a:rPr lang="zh-CN" altLang="en-US" smtClean="0"/>
              <a:t>‹#›</a:t>
            </a:fld>
            <a:endParaRPr lang="zh-CN" altLang="en-US"/>
          </a:p>
        </p:txBody>
      </p:sp>
      <p:sp>
        <p:nvSpPr>
          <p:cNvPr id="28" name="页脚占位符 2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a:xfrm>
            <a:off x="6583680" y="612648"/>
            <a:ext cx="957264" cy="457200"/>
          </a:xfrm>
        </p:spPr>
        <p:txBody>
          <a:bodyPr/>
          <a:lstStyle/>
          <a:p>
            <a:fld id="{530820CF-B880-4189-942D-D702A7CBA730}" type="datetimeFigureOut">
              <a:rPr lang="zh-CN" altLang="en-US" smtClean="0"/>
              <a:t>2015/5/21</a:t>
            </a:fld>
            <a:endParaRPr lang="zh-CN" altLang="en-US"/>
          </a:p>
        </p:txBody>
      </p:sp>
      <p:sp>
        <p:nvSpPr>
          <p:cNvPr id="4" name="页脚占位符 3"/>
          <p:cNvSpPr>
            <a:spLocks noGrp="1"/>
          </p:cNvSpPr>
          <p:nvPr>
            <p:ph type="ftr" sz="quarter" idx="11"/>
          </p:nvPr>
        </p:nvSpPr>
        <p:spPr>
          <a:xfrm>
            <a:off x="5257800" y="612648"/>
            <a:ext cx="1325880" cy="457200"/>
          </a:xfrm>
        </p:spPr>
        <p:txBody>
          <a:bodyPr/>
          <a:lstStyle/>
          <a:p>
            <a:endParaRPr lang="zh-CN" altLang="en-US"/>
          </a:p>
        </p:txBody>
      </p:sp>
      <p:sp>
        <p:nvSpPr>
          <p:cNvPr id="5" name="灯片编号占位符 4"/>
          <p:cNvSpPr>
            <a:spLocks noGrp="1"/>
          </p:cNvSpPr>
          <p:nvPr>
            <p:ph type="sldNum" sz="quarter" idx="12"/>
          </p:nvPr>
        </p:nvSpPr>
        <p:spPr>
          <a:xfrm>
            <a:off x="8174736" y="2272"/>
            <a:ext cx="762000" cy="365760"/>
          </a:xfr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2015/5/21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353496" y="1101970"/>
            <a:ext cx="3383280" cy="877824"/>
          </a:xfrm>
        </p:spPr>
        <p:txBody>
          <a:bodyPr anchor="b"/>
          <a:lstStyle>
            <a:lvl1pPr algn="l">
              <a:buNone/>
              <a:defRPr sz="1800" b="1"/>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2015/5/21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zh-CN" altLang="en-US" smtClean="0"/>
              <a:t>单击图标添加图片</a:t>
            </a:r>
            <a:endParaRPr kumimoji="0" lang="en-US" dirty="0"/>
          </a:p>
        </p:txBody>
      </p:sp>
      <p:sp>
        <p:nvSpPr>
          <p:cNvPr id="4" name="文本占位符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2015/5/21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矩形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矩形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矩形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矩形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矩形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圆角矩形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圆角矩形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矩形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矩形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矩形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矩形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矩形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矩形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标题占位符 21"/>
          <p:cNvSpPr>
            <a:spLocks noGrp="1"/>
          </p:cNvSpPr>
          <p:nvPr>
            <p:ph type="title"/>
          </p:nvPr>
        </p:nvSpPr>
        <p:spPr>
          <a:xfrm>
            <a:off x="457200" y="1143000"/>
            <a:ext cx="8229600" cy="10668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530820CF-B880-4189-942D-D702A7CBA730}" type="datetimeFigureOut">
              <a:rPr lang="zh-CN" altLang="en-US" smtClean="0"/>
              <a:t>2015/5/21</a:t>
            </a:fld>
            <a:endParaRPr lang="zh-CN" altLang="en-US"/>
          </a:p>
        </p:txBody>
      </p:sp>
      <p:sp>
        <p:nvSpPr>
          <p:cNvPr id="3" name="页脚占位符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zh-CN" altLang="en-US"/>
          </a:p>
        </p:txBody>
      </p:sp>
      <p:sp>
        <p:nvSpPr>
          <p:cNvPr id="23" name="灯片编号占位符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57200" y="2276872"/>
            <a:ext cx="8458200" cy="1470025"/>
          </a:xfrm>
        </p:spPr>
        <p:txBody>
          <a:bodyPr>
            <a:normAutofit/>
          </a:bodyPr>
          <a:lstStyle/>
          <a:p>
            <a:r>
              <a:rPr lang="en-US" altLang="zh-CN" sz="5000" b="1" smtClean="0"/>
              <a:t>Java</a:t>
            </a:r>
            <a:r>
              <a:rPr lang="zh-CN" altLang="en-US" sz="5000" b="1" smtClean="0"/>
              <a:t>高级程序设计</a:t>
            </a:r>
            <a:endParaRPr lang="zh-CN" altLang="en-US" sz="5000" b="1"/>
          </a:p>
        </p:txBody>
      </p:sp>
      <p:sp>
        <p:nvSpPr>
          <p:cNvPr id="3" name="副标题 2"/>
          <p:cNvSpPr>
            <a:spLocks noGrp="1"/>
          </p:cNvSpPr>
          <p:nvPr>
            <p:ph type="subTitle" idx="1"/>
          </p:nvPr>
        </p:nvSpPr>
        <p:spPr>
          <a:xfrm>
            <a:off x="457200" y="4052664"/>
            <a:ext cx="4953000" cy="1752600"/>
          </a:xfrm>
        </p:spPr>
        <p:txBody>
          <a:bodyPr>
            <a:normAutofit/>
          </a:bodyPr>
          <a:lstStyle/>
          <a:p>
            <a:r>
              <a:rPr lang="zh-CN" altLang="en-US" sz="3200" b="1" smtClean="0"/>
              <a:t>第</a:t>
            </a:r>
            <a:r>
              <a:rPr lang="en-US" altLang="zh-CN" sz="3200" b="1"/>
              <a:t>2</a:t>
            </a:r>
            <a:r>
              <a:rPr lang="zh-CN" altLang="en-US" sz="3200" b="1" smtClean="0"/>
              <a:t>章 异常处理</a:t>
            </a:r>
            <a:endParaRPr lang="zh-CN" altLang="en-US" sz="3200" b="1"/>
          </a:p>
        </p:txBody>
      </p:sp>
    </p:spTree>
    <p:extLst>
      <p:ext uri="{BB962C8B-B14F-4D97-AF65-F5344CB8AC3E}">
        <p14:creationId xmlns:p14="http://schemas.microsoft.com/office/powerpoint/2010/main" val="16324007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a:t>2.2	</a:t>
            </a:r>
            <a:r>
              <a:rPr lang="zh-CN" altLang="zh-CN" b="1"/>
              <a:t>处理</a:t>
            </a:r>
            <a:r>
              <a:rPr lang="zh-CN" altLang="zh-CN" b="1" smtClean="0"/>
              <a:t>异常</a:t>
            </a:r>
            <a:endParaRPr lang="zh-CN" altLang="en-US"/>
          </a:p>
        </p:txBody>
      </p:sp>
      <p:sp>
        <p:nvSpPr>
          <p:cNvPr id="3" name="内容占位符 2"/>
          <p:cNvSpPr>
            <a:spLocks noGrp="1"/>
          </p:cNvSpPr>
          <p:nvPr>
            <p:ph idx="1"/>
          </p:nvPr>
        </p:nvSpPr>
        <p:spPr/>
        <p:txBody>
          <a:bodyPr/>
          <a:lstStyle/>
          <a:p>
            <a:pPr marL="109728" indent="0">
              <a:buNone/>
            </a:pPr>
            <a:r>
              <a:rPr lang="zh-CN" altLang="zh-CN" b="1"/>
              <a:t>任务</a:t>
            </a:r>
            <a:r>
              <a:rPr lang="en-US" altLang="zh-CN" b="1"/>
              <a:t>2  </a:t>
            </a:r>
            <a:r>
              <a:rPr lang="zh-CN" altLang="zh-CN" b="1"/>
              <a:t>处理异常</a:t>
            </a:r>
          </a:p>
          <a:p>
            <a:pPr marL="109728" indent="0">
              <a:buNone/>
            </a:pPr>
            <a:endParaRPr lang="en-US" altLang="zh-CN" smtClean="0"/>
          </a:p>
          <a:p>
            <a:pPr marL="109728" indent="0">
              <a:lnSpc>
                <a:spcPct val="150000"/>
              </a:lnSpc>
              <a:buNone/>
            </a:pPr>
            <a:r>
              <a:rPr lang="zh-CN" altLang="zh-CN" sz="2200"/>
              <a:t>完善任务</a:t>
            </a:r>
            <a:r>
              <a:rPr lang="en-US" altLang="zh-CN" sz="2200"/>
              <a:t>1</a:t>
            </a:r>
            <a:r>
              <a:rPr lang="zh-CN" altLang="zh-CN" sz="2200"/>
              <a:t>中的</a:t>
            </a:r>
            <a:r>
              <a:rPr lang="en-US" altLang="zh-CN" sz="2200"/>
              <a:t>IntDivide</a:t>
            </a:r>
            <a:r>
              <a:rPr lang="zh-CN" altLang="zh-CN" sz="2200"/>
              <a:t>程序，对除法运算中除数为</a:t>
            </a:r>
            <a:r>
              <a:rPr lang="en-US" altLang="zh-CN" sz="2200"/>
              <a:t>0</a:t>
            </a:r>
            <a:r>
              <a:rPr lang="zh-CN" altLang="zh-CN" sz="2200"/>
              <a:t>的异常进行处理，即使用户输入</a:t>
            </a:r>
            <a:r>
              <a:rPr lang="en-US" altLang="zh-CN" sz="2200"/>
              <a:t>0</a:t>
            </a:r>
            <a:r>
              <a:rPr lang="zh-CN" altLang="zh-CN" sz="2200"/>
              <a:t>值不能进行除法运算时也不会再粗鲁地直接中断程序执行了，运行效果</a:t>
            </a:r>
            <a:r>
              <a:rPr lang="zh-CN" altLang="zh-CN" sz="2200"/>
              <a:t>如</a:t>
            </a:r>
            <a:r>
              <a:rPr lang="zh-CN" altLang="zh-CN" sz="2200" smtClean="0"/>
              <a:t>图所</a:t>
            </a:r>
            <a:r>
              <a:rPr lang="zh-CN" altLang="zh-CN" sz="2200"/>
              <a:t>示。</a:t>
            </a:r>
          </a:p>
          <a:p>
            <a:pPr marL="109728" indent="0">
              <a:buNone/>
            </a:pPr>
            <a:endParaRPr lang="zh-CN" altLang="en-US"/>
          </a:p>
        </p:txBody>
      </p:sp>
      <p:pic>
        <p:nvPicPr>
          <p:cNvPr id="3074" name="Picture 2" descr="图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2969" y="4365104"/>
            <a:ext cx="4415255" cy="21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94169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b="1"/>
              <a:t>知识点：</a:t>
            </a:r>
            <a:r>
              <a:rPr lang="en-US" altLang="zh-CN" b="1"/>
              <a:t>try-catch-finally</a:t>
            </a:r>
            <a:r>
              <a:rPr lang="zh-CN" altLang="zh-CN" b="1"/>
              <a:t>语句</a:t>
            </a:r>
            <a:r>
              <a:rPr lang="zh-CN" altLang="zh-CN" b="1"/>
              <a:t>处理</a:t>
            </a:r>
            <a:r>
              <a:rPr lang="zh-CN" altLang="zh-CN" b="1" smtClean="0"/>
              <a:t>异常</a:t>
            </a:r>
            <a:endParaRPr lang="zh-CN" altLang="en-US"/>
          </a:p>
        </p:txBody>
      </p:sp>
      <p:sp>
        <p:nvSpPr>
          <p:cNvPr id="3" name="内容占位符 2"/>
          <p:cNvSpPr>
            <a:spLocks noGrp="1"/>
          </p:cNvSpPr>
          <p:nvPr>
            <p:ph idx="1"/>
          </p:nvPr>
        </p:nvSpPr>
        <p:spPr>
          <a:xfrm>
            <a:off x="457200" y="1799120"/>
            <a:ext cx="8229600" cy="4798232"/>
          </a:xfrm>
        </p:spPr>
        <p:txBody>
          <a:bodyPr>
            <a:normAutofit fontScale="25000" lnSpcReduction="20000"/>
          </a:bodyPr>
          <a:lstStyle/>
          <a:p>
            <a:pPr marL="667512" lvl="2" indent="0">
              <a:lnSpc>
                <a:spcPct val="130000"/>
              </a:lnSpc>
              <a:buNone/>
            </a:pPr>
            <a:r>
              <a:rPr lang="en-US" altLang="zh-CN" sz="8000" smtClean="0">
                <a:solidFill>
                  <a:schemeClr val="tx1"/>
                </a:solidFill>
              </a:rPr>
              <a:t>try</a:t>
            </a:r>
            <a:r>
              <a:rPr lang="en-US" altLang="zh-CN" sz="8000">
                <a:solidFill>
                  <a:schemeClr val="tx1"/>
                </a:solidFill>
              </a:rPr>
              <a:t>{</a:t>
            </a:r>
            <a:endParaRPr lang="zh-CN" altLang="zh-CN" sz="8000">
              <a:solidFill>
                <a:schemeClr val="tx1"/>
              </a:solidFill>
            </a:endParaRPr>
          </a:p>
          <a:p>
            <a:pPr marL="667512" lvl="2" indent="0">
              <a:lnSpc>
                <a:spcPct val="130000"/>
              </a:lnSpc>
              <a:buNone/>
            </a:pPr>
            <a:r>
              <a:rPr lang="en-US" altLang="zh-CN" sz="8000">
                <a:solidFill>
                  <a:schemeClr val="tx1"/>
                </a:solidFill>
              </a:rPr>
              <a:t> //</a:t>
            </a:r>
            <a:r>
              <a:rPr lang="zh-CN" altLang="zh-CN" sz="8000">
                <a:solidFill>
                  <a:schemeClr val="tx1"/>
                </a:solidFill>
              </a:rPr>
              <a:t>需要监视异常的代码块，该区域如果发生异常就匹配</a:t>
            </a:r>
            <a:r>
              <a:rPr lang="en-US" altLang="zh-CN" sz="8000">
                <a:solidFill>
                  <a:schemeClr val="tx1"/>
                </a:solidFill>
              </a:rPr>
              <a:t>catch</a:t>
            </a:r>
            <a:r>
              <a:rPr lang="zh-CN" altLang="zh-CN" sz="8000">
                <a:solidFill>
                  <a:schemeClr val="tx1"/>
                </a:solidFill>
              </a:rPr>
              <a:t>来决定程序如何处理</a:t>
            </a:r>
          </a:p>
          <a:p>
            <a:pPr marL="667512" lvl="2" indent="0">
              <a:lnSpc>
                <a:spcPct val="130000"/>
              </a:lnSpc>
              <a:buNone/>
            </a:pPr>
            <a:r>
              <a:rPr lang="en-US" altLang="zh-CN" sz="8000">
                <a:solidFill>
                  <a:schemeClr val="tx1"/>
                </a:solidFill>
              </a:rPr>
              <a:t>}</a:t>
            </a:r>
            <a:endParaRPr lang="zh-CN" altLang="zh-CN" sz="8000">
              <a:solidFill>
                <a:schemeClr val="tx1"/>
              </a:solidFill>
            </a:endParaRPr>
          </a:p>
          <a:p>
            <a:pPr marL="667512" lvl="2" indent="0">
              <a:lnSpc>
                <a:spcPct val="130000"/>
              </a:lnSpc>
              <a:buNone/>
            </a:pPr>
            <a:r>
              <a:rPr lang="en-US" altLang="zh-CN" sz="8000">
                <a:solidFill>
                  <a:schemeClr val="tx1"/>
                </a:solidFill>
              </a:rPr>
              <a:t>catch(</a:t>
            </a:r>
            <a:r>
              <a:rPr lang="zh-CN" altLang="zh-CN" sz="8000">
                <a:solidFill>
                  <a:schemeClr val="tx1"/>
                </a:solidFill>
              </a:rPr>
              <a:t>异常类型</a:t>
            </a:r>
            <a:r>
              <a:rPr lang="en-US" altLang="zh-CN" sz="8000">
                <a:solidFill>
                  <a:schemeClr val="tx1"/>
                </a:solidFill>
              </a:rPr>
              <a:t>1  </a:t>
            </a:r>
            <a:r>
              <a:rPr lang="zh-CN" altLang="zh-CN" sz="8000">
                <a:solidFill>
                  <a:schemeClr val="tx1"/>
                </a:solidFill>
              </a:rPr>
              <a:t>异常的变量名</a:t>
            </a:r>
            <a:r>
              <a:rPr lang="en-US" altLang="zh-CN" sz="8000">
                <a:solidFill>
                  <a:schemeClr val="tx1"/>
                </a:solidFill>
              </a:rPr>
              <a:t>1){</a:t>
            </a:r>
            <a:endParaRPr lang="zh-CN" altLang="zh-CN" sz="8000">
              <a:solidFill>
                <a:schemeClr val="tx1"/>
              </a:solidFill>
            </a:endParaRPr>
          </a:p>
          <a:p>
            <a:pPr marL="667512" lvl="2" indent="0">
              <a:lnSpc>
                <a:spcPct val="130000"/>
              </a:lnSpc>
              <a:buNone/>
            </a:pPr>
            <a:r>
              <a:rPr lang="en-US" altLang="zh-CN" sz="8000">
                <a:solidFill>
                  <a:schemeClr val="tx1"/>
                </a:solidFill>
              </a:rPr>
              <a:t>//</a:t>
            </a:r>
            <a:r>
              <a:rPr lang="zh-CN" altLang="zh-CN" sz="8000">
                <a:solidFill>
                  <a:schemeClr val="tx1"/>
                </a:solidFill>
              </a:rPr>
              <a:t>处理异常语句组</a:t>
            </a:r>
            <a:r>
              <a:rPr lang="en-US" altLang="zh-CN" sz="8000">
                <a:solidFill>
                  <a:schemeClr val="tx1"/>
                </a:solidFill>
              </a:rPr>
              <a:t>1</a:t>
            </a:r>
            <a:endParaRPr lang="zh-CN" altLang="zh-CN" sz="8000">
              <a:solidFill>
                <a:schemeClr val="tx1"/>
              </a:solidFill>
            </a:endParaRPr>
          </a:p>
          <a:p>
            <a:pPr marL="667512" lvl="2" indent="0">
              <a:lnSpc>
                <a:spcPct val="130000"/>
              </a:lnSpc>
              <a:buNone/>
            </a:pPr>
            <a:r>
              <a:rPr lang="en-US" altLang="zh-CN" sz="8000">
                <a:solidFill>
                  <a:schemeClr val="tx1"/>
                </a:solidFill>
              </a:rPr>
              <a:t>}</a:t>
            </a:r>
            <a:endParaRPr lang="zh-CN" altLang="zh-CN" sz="8000">
              <a:solidFill>
                <a:schemeClr val="tx1"/>
              </a:solidFill>
            </a:endParaRPr>
          </a:p>
          <a:p>
            <a:pPr marL="667512" lvl="2" indent="0">
              <a:lnSpc>
                <a:spcPct val="130000"/>
              </a:lnSpc>
              <a:buNone/>
            </a:pPr>
            <a:r>
              <a:rPr lang="en-US" altLang="zh-CN" sz="8000">
                <a:solidFill>
                  <a:schemeClr val="tx1"/>
                </a:solidFill>
              </a:rPr>
              <a:t>catch(</a:t>
            </a:r>
            <a:r>
              <a:rPr lang="zh-CN" altLang="zh-CN" sz="8000">
                <a:solidFill>
                  <a:schemeClr val="tx1"/>
                </a:solidFill>
              </a:rPr>
              <a:t>异常类型</a:t>
            </a:r>
            <a:r>
              <a:rPr lang="en-US" altLang="zh-CN" sz="8000">
                <a:solidFill>
                  <a:schemeClr val="tx1"/>
                </a:solidFill>
              </a:rPr>
              <a:t>2  </a:t>
            </a:r>
            <a:r>
              <a:rPr lang="zh-CN" altLang="zh-CN" sz="8000">
                <a:solidFill>
                  <a:schemeClr val="tx1"/>
                </a:solidFill>
              </a:rPr>
              <a:t>异常的变量名</a:t>
            </a:r>
            <a:r>
              <a:rPr lang="en-US" altLang="zh-CN" sz="8000">
                <a:solidFill>
                  <a:schemeClr val="tx1"/>
                </a:solidFill>
              </a:rPr>
              <a:t>2){</a:t>
            </a:r>
            <a:endParaRPr lang="zh-CN" altLang="zh-CN" sz="8000">
              <a:solidFill>
                <a:schemeClr val="tx1"/>
              </a:solidFill>
            </a:endParaRPr>
          </a:p>
          <a:p>
            <a:pPr marL="667512" lvl="2" indent="0">
              <a:lnSpc>
                <a:spcPct val="130000"/>
              </a:lnSpc>
              <a:buNone/>
            </a:pPr>
            <a:r>
              <a:rPr lang="en-US" altLang="zh-CN" sz="8000">
                <a:solidFill>
                  <a:schemeClr val="tx1"/>
                </a:solidFill>
              </a:rPr>
              <a:t>//</a:t>
            </a:r>
            <a:r>
              <a:rPr lang="zh-CN" altLang="zh-CN" sz="8000">
                <a:solidFill>
                  <a:schemeClr val="tx1"/>
                </a:solidFill>
              </a:rPr>
              <a:t>处理异常语句组</a:t>
            </a:r>
            <a:r>
              <a:rPr lang="en-US" altLang="zh-CN" sz="8000">
                <a:solidFill>
                  <a:schemeClr val="tx1"/>
                </a:solidFill>
              </a:rPr>
              <a:t>2</a:t>
            </a:r>
            <a:endParaRPr lang="zh-CN" altLang="zh-CN" sz="8000">
              <a:solidFill>
                <a:schemeClr val="tx1"/>
              </a:solidFill>
            </a:endParaRPr>
          </a:p>
          <a:p>
            <a:pPr marL="667512" lvl="2" indent="0">
              <a:lnSpc>
                <a:spcPct val="130000"/>
              </a:lnSpc>
              <a:buNone/>
            </a:pPr>
            <a:r>
              <a:rPr lang="en-US" altLang="zh-CN" sz="8000">
                <a:solidFill>
                  <a:schemeClr val="tx1"/>
                </a:solidFill>
              </a:rPr>
              <a:t>} …… </a:t>
            </a:r>
            <a:endParaRPr lang="zh-CN" altLang="zh-CN" sz="8000">
              <a:solidFill>
                <a:schemeClr val="tx1"/>
              </a:solidFill>
            </a:endParaRPr>
          </a:p>
          <a:p>
            <a:pPr marL="667512" lvl="2" indent="0">
              <a:lnSpc>
                <a:spcPct val="130000"/>
              </a:lnSpc>
              <a:buNone/>
            </a:pPr>
            <a:r>
              <a:rPr lang="en-US" altLang="zh-CN" sz="8000">
                <a:solidFill>
                  <a:schemeClr val="tx1"/>
                </a:solidFill>
              </a:rPr>
              <a:t>finally{</a:t>
            </a:r>
            <a:endParaRPr lang="zh-CN" altLang="zh-CN" sz="8000">
              <a:solidFill>
                <a:schemeClr val="tx1"/>
              </a:solidFill>
            </a:endParaRPr>
          </a:p>
          <a:p>
            <a:pPr marL="667512" lvl="2" indent="0">
              <a:lnSpc>
                <a:spcPct val="130000"/>
              </a:lnSpc>
              <a:buNone/>
            </a:pPr>
            <a:r>
              <a:rPr lang="en-US" altLang="zh-CN" sz="8000">
                <a:solidFill>
                  <a:schemeClr val="tx1"/>
                </a:solidFill>
              </a:rPr>
              <a:t>//</a:t>
            </a:r>
            <a:r>
              <a:rPr lang="zh-CN" altLang="zh-CN" sz="8000">
                <a:solidFill>
                  <a:schemeClr val="tx1"/>
                </a:solidFill>
              </a:rPr>
              <a:t>最终执行的语句组</a:t>
            </a:r>
          </a:p>
          <a:p>
            <a:pPr marL="667512" lvl="2" indent="0">
              <a:lnSpc>
                <a:spcPct val="130000"/>
              </a:lnSpc>
              <a:buNone/>
            </a:pPr>
            <a:r>
              <a:rPr lang="en-US" altLang="zh-CN" sz="8000">
                <a:solidFill>
                  <a:schemeClr val="tx1"/>
                </a:solidFill>
              </a:rPr>
              <a:t>}</a:t>
            </a:r>
            <a:endParaRPr lang="zh-CN" altLang="zh-CN" sz="8000">
              <a:solidFill>
                <a:schemeClr val="tx1"/>
              </a:solidFill>
            </a:endParaRPr>
          </a:p>
          <a:p>
            <a:endParaRPr lang="zh-CN" altLang="en-US"/>
          </a:p>
        </p:txBody>
      </p:sp>
    </p:spTree>
    <p:extLst>
      <p:ext uri="{BB962C8B-B14F-4D97-AF65-F5344CB8AC3E}">
        <p14:creationId xmlns:p14="http://schemas.microsoft.com/office/powerpoint/2010/main" val="4064714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a:t>2.3	</a:t>
            </a:r>
            <a:r>
              <a:rPr lang="zh-CN" altLang="zh-CN" b="1"/>
              <a:t>自定义异常与</a:t>
            </a:r>
            <a:r>
              <a:rPr lang="en-US" altLang="zh-CN" b="1"/>
              <a:t>throw</a:t>
            </a:r>
            <a:r>
              <a:rPr lang="zh-CN" altLang="zh-CN" b="1" smtClean="0"/>
              <a:t>关键字</a:t>
            </a:r>
            <a:endParaRPr lang="zh-CN" altLang="en-US"/>
          </a:p>
        </p:txBody>
      </p:sp>
      <p:sp>
        <p:nvSpPr>
          <p:cNvPr id="3" name="内容占位符 2"/>
          <p:cNvSpPr>
            <a:spLocks noGrp="1"/>
          </p:cNvSpPr>
          <p:nvPr>
            <p:ph idx="1"/>
          </p:nvPr>
        </p:nvSpPr>
        <p:spPr/>
        <p:txBody>
          <a:bodyPr/>
          <a:lstStyle/>
          <a:p>
            <a:pPr marL="109728" indent="0">
              <a:buNone/>
            </a:pPr>
            <a:r>
              <a:rPr lang="zh-CN" altLang="zh-CN" b="1"/>
              <a:t>任务</a:t>
            </a:r>
            <a:r>
              <a:rPr lang="en-US" altLang="zh-CN" b="1"/>
              <a:t>3  </a:t>
            </a:r>
            <a:r>
              <a:rPr lang="zh-CN" altLang="zh-CN" b="1"/>
              <a:t>自定义百分制分数异常</a:t>
            </a:r>
          </a:p>
          <a:p>
            <a:endParaRPr lang="en-US" altLang="zh-CN" smtClean="0"/>
          </a:p>
          <a:p>
            <a:pPr marL="109728" indent="0">
              <a:lnSpc>
                <a:spcPct val="150000"/>
              </a:lnSpc>
              <a:buNone/>
            </a:pPr>
            <a:r>
              <a:rPr lang="zh-CN" altLang="zh-CN" sz="2000"/>
              <a:t>编程实现：根据用户输入的分数判定成绩等级并输出。分数规定为百分制，一旦用户输入的分数不符合百分制分数要求，则请用户重新输入，直至输入分数正确，判定等级并输出为止。运行效果</a:t>
            </a:r>
            <a:r>
              <a:rPr lang="zh-CN" altLang="zh-CN" sz="2000"/>
              <a:t>如</a:t>
            </a:r>
            <a:r>
              <a:rPr lang="zh-CN" altLang="zh-CN" sz="2000" smtClean="0"/>
              <a:t>图所</a:t>
            </a:r>
            <a:r>
              <a:rPr lang="zh-CN" altLang="zh-CN" sz="2000"/>
              <a:t>示。</a:t>
            </a:r>
          </a:p>
          <a:p>
            <a:pPr marL="109728" indent="0">
              <a:buNone/>
            </a:pPr>
            <a:endParaRPr lang="zh-CN" altLang="en-US"/>
          </a:p>
        </p:txBody>
      </p:sp>
      <p:pic>
        <p:nvPicPr>
          <p:cNvPr id="4098" name="Picture 2" descr="图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1784" y="4206512"/>
            <a:ext cx="3917535" cy="25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80649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a:t>知识点：自定义异常、</a:t>
            </a:r>
            <a:r>
              <a:rPr lang="en-US" altLang="zh-CN" b="1"/>
              <a:t>throw</a:t>
            </a:r>
            <a:r>
              <a:rPr lang="zh-CN" altLang="zh-CN" b="1" smtClean="0"/>
              <a:t>关键字</a:t>
            </a:r>
            <a:endParaRPr lang="zh-CN" altLang="en-US"/>
          </a:p>
        </p:txBody>
      </p:sp>
      <p:sp>
        <p:nvSpPr>
          <p:cNvPr id="3" name="内容占位符 2"/>
          <p:cNvSpPr>
            <a:spLocks noGrp="1"/>
          </p:cNvSpPr>
          <p:nvPr>
            <p:ph idx="1"/>
          </p:nvPr>
        </p:nvSpPr>
        <p:spPr/>
        <p:txBody>
          <a:bodyPr/>
          <a:lstStyle/>
          <a:p>
            <a:pPr marL="109728" indent="0">
              <a:buNone/>
            </a:pPr>
            <a:r>
              <a:rPr lang="zh-CN" altLang="zh-CN" b="1"/>
              <a:t>一、</a:t>
            </a:r>
            <a:r>
              <a:rPr lang="zh-CN" altLang="zh-CN" b="1"/>
              <a:t>自定义</a:t>
            </a:r>
            <a:r>
              <a:rPr lang="zh-CN" altLang="zh-CN" b="1" smtClean="0"/>
              <a:t>异常</a:t>
            </a:r>
            <a:endParaRPr lang="en-US" altLang="zh-CN" b="1" smtClean="0"/>
          </a:p>
          <a:p>
            <a:pPr marL="402336" lvl="1" indent="0">
              <a:buNone/>
            </a:pPr>
            <a:r>
              <a:rPr lang="en-US" altLang="zh-CN"/>
              <a:t>&lt;class&gt;  &lt;</a:t>
            </a:r>
            <a:r>
              <a:rPr lang="zh-CN" altLang="zh-CN"/>
              <a:t>自定义异常类名</a:t>
            </a:r>
            <a:r>
              <a:rPr lang="en-US" altLang="zh-CN"/>
              <a:t>&gt;  &lt;extends</a:t>
            </a:r>
            <a:r>
              <a:rPr lang="en-US" altLang="zh-CN"/>
              <a:t>&gt;  </a:t>
            </a:r>
            <a:r>
              <a:rPr lang="en-US" altLang="zh-CN" smtClean="0"/>
              <a:t>   &lt;</a:t>
            </a:r>
            <a:r>
              <a:rPr lang="en-US" altLang="zh-CN"/>
              <a:t>Exception&gt;{</a:t>
            </a:r>
            <a:endParaRPr lang="zh-CN" altLang="zh-CN"/>
          </a:p>
          <a:p>
            <a:pPr marL="402336" lvl="1" indent="0">
              <a:buNone/>
            </a:pPr>
            <a:r>
              <a:rPr lang="en-US" altLang="zh-CN"/>
              <a:t>// </a:t>
            </a:r>
            <a:r>
              <a:rPr lang="zh-CN" altLang="zh-CN"/>
              <a:t>变量、构造方法、成员方法</a:t>
            </a:r>
          </a:p>
          <a:p>
            <a:pPr marL="402336" lvl="1" indent="0">
              <a:buNone/>
            </a:pPr>
            <a:r>
              <a:rPr lang="en-US" altLang="zh-CN"/>
              <a:t>}</a:t>
            </a:r>
            <a:endParaRPr lang="zh-CN" altLang="zh-CN"/>
          </a:p>
          <a:p>
            <a:pPr marL="109728" indent="0">
              <a:buNone/>
            </a:pPr>
            <a:endParaRPr lang="en-US" altLang="zh-CN" b="1" smtClean="0"/>
          </a:p>
          <a:p>
            <a:pPr marL="109728" indent="0">
              <a:buNone/>
            </a:pPr>
            <a:endParaRPr lang="en-US" altLang="zh-CN" b="1"/>
          </a:p>
          <a:p>
            <a:pPr marL="109728" indent="0">
              <a:buNone/>
            </a:pPr>
            <a:r>
              <a:rPr lang="zh-CN" altLang="zh-CN" b="1"/>
              <a:t>二、</a:t>
            </a:r>
            <a:r>
              <a:rPr lang="en-US" altLang="zh-CN" b="1"/>
              <a:t>throw</a:t>
            </a:r>
            <a:r>
              <a:rPr lang="zh-CN" altLang="zh-CN" b="1"/>
              <a:t>关键字 </a:t>
            </a:r>
          </a:p>
          <a:p>
            <a:pPr marL="402336" lvl="1" indent="0">
              <a:buNone/>
            </a:pPr>
            <a:r>
              <a:rPr lang="en-US" altLang="zh-CN"/>
              <a:t>&lt;throw&gt;   &lt;</a:t>
            </a:r>
            <a:r>
              <a:rPr lang="zh-CN" altLang="zh-CN"/>
              <a:t>异常对象</a:t>
            </a:r>
            <a:r>
              <a:rPr lang="en-US" altLang="zh-CN"/>
              <a:t>&gt;;</a:t>
            </a:r>
            <a:endParaRPr lang="zh-CN" altLang="zh-CN"/>
          </a:p>
          <a:p>
            <a:pPr marL="109728" indent="0">
              <a:buNone/>
            </a:pPr>
            <a:endParaRPr lang="en-US" altLang="zh-CN" b="1" smtClean="0"/>
          </a:p>
          <a:p>
            <a:pPr marL="109728" indent="0">
              <a:buNone/>
            </a:pPr>
            <a:endParaRPr lang="zh-CN" altLang="zh-CN" b="1"/>
          </a:p>
          <a:p>
            <a:endParaRPr lang="zh-CN" altLang="en-US"/>
          </a:p>
        </p:txBody>
      </p:sp>
    </p:spTree>
    <p:extLst>
      <p:ext uri="{BB962C8B-B14F-4D97-AF65-F5344CB8AC3E}">
        <p14:creationId xmlns:p14="http://schemas.microsoft.com/office/powerpoint/2010/main" val="36089401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a:t>2.4	</a:t>
            </a:r>
            <a:r>
              <a:rPr lang="en-US" altLang="zh-CN" b="1"/>
              <a:t>throws</a:t>
            </a:r>
            <a:r>
              <a:rPr lang="zh-CN" altLang="zh-CN" b="1" smtClean="0"/>
              <a:t>关键字</a:t>
            </a:r>
            <a:endParaRPr lang="zh-CN" altLang="en-US"/>
          </a:p>
        </p:txBody>
      </p:sp>
      <p:sp>
        <p:nvSpPr>
          <p:cNvPr id="3" name="内容占位符 2"/>
          <p:cNvSpPr>
            <a:spLocks noGrp="1"/>
          </p:cNvSpPr>
          <p:nvPr>
            <p:ph idx="1"/>
          </p:nvPr>
        </p:nvSpPr>
        <p:spPr/>
        <p:txBody>
          <a:bodyPr/>
          <a:lstStyle/>
          <a:p>
            <a:pPr marL="109728" indent="0">
              <a:buNone/>
            </a:pPr>
            <a:r>
              <a:rPr lang="zh-CN" altLang="zh-CN" b="1"/>
              <a:t>任务</a:t>
            </a:r>
            <a:r>
              <a:rPr lang="en-US" altLang="zh-CN" b="1"/>
              <a:t>4  </a:t>
            </a:r>
            <a:r>
              <a:rPr lang="zh-CN" altLang="zh-CN" b="1"/>
              <a:t>使用</a:t>
            </a:r>
            <a:r>
              <a:rPr lang="en-US" altLang="zh-CN" b="1"/>
              <a:t>throws</a:t>
            </a:r>
            <a:r>
              <a:rPr lang="zh-CN" altLang="zh-CN" b="1"/>
              <a:t>关键字</a:t>
            </a:r>
          </a:p>
          <a:p>
            <a:endParaRPr lang="en-US" altLang="zh-CN" smtClean="0"/>
          </a:p>
          <a:p>
            <a:pPr marL="109728" indent="0">
              <a:lnSpc>
                <a:spcPct val="200000"/>
              </a:lnSpc>
              <a:buNone/>
            </a:pPr>
            <a:r>
              <a:rPr lang="zh-CN" altLang="en-US" sz="2200"/>
              <a:t>编程实现与任务</a:t>
            </a:r>
            <a:r>
              <a:rPr lang="en-US" altLang="zh-CN" sz="2200"/>
              <a:t>3</a:t>
            </a:r>
            <a:r>
              <a:rPr lang="zh-CN" altLang="en-US" sz="2200"/>
              <a:t>相同的根据分数判定等级并输出的功能。</a:t>
            </a:r>
          </a:p>
          <a:p>
            <a:pPr marL="109728" indent="0">
              <a:lnSpc>
                <a:spcPct val="200000"/>
              </a:lnSpc>
              <a:buNone/>
            </a:pPr>
            <a:r>
              <a:rPr lang="zh-CN" altLang="en-US" sz="2200" smtClean="0"/>
              <a:t>         代码</a:t>
            </a:r>
            <a:r>
              <a:rPr lang="zh-CN" altLang="en-US" sz="2200"/>
              <a:t>要求：将根据分数判等级的功能定义为方法，且方法内部不处理分数异常，而是将异常抛出给其调用者来进行</a:t>
            </a:r>
            <a:r>
              <a:rPr lang="zh-CN" altLang="en-US" sz="2200"/>
              <a:t>处理</a:t>
            </a:r>
            <a:r>
              <a:rPr lang="zh-CN" altLang="en-US" sz="2200" smtClean="0"/>
              <a:t>。</a:t>
            </a:r>
            <a:endParaRPr lang="zh-CN" altLang="en-US" sz="2200"/>
          </a:p>
        </p:txBody>
      </p:sp>
    </p:spTree>
    <p:extLst>
      <p:ext uri="{BB962C8B-B14F-4D97-AF65-F5344CB8AC3E}">
        <p14:creationId xmlns:p14="http://schemas.microsoft.com/office/powerpoint/2010/main" val="15440469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b="1"/>
              <a:t>知识点：</a:t>
            </a:r>
            <a:r>
              <a:rPr lang="en-US" altLang="zh-CN" b="1"/>
              <a:t>throws</a:t>
            </a:r>
            <a:r>
              <a:rPr lang="zh-CN" altLang="zh-CN" b="1"/>
              <a:t>关键字为方法</a:t>
            </a:r>
            <a:r>
              <a:rPr lang="zh-CN" altLang="zh-CN" b="1"/>
              <a:t>声明</a:t>
            </a:r>
            <a:r>
              <a:rPr lang="zh-CN" altLang="zh-CN" b="1" smtClean="0"/>
              <a:t>异常</a:t>
            </a:r>
            <a:endParaRPr lang="zh-CN" altLang="en-US"/>
          </a:p>
        </p:txBody>
      </p:sp>
      <p:sp>
        <p:nvSpPr>
          <p:cNvPr id="3" name="内容占位符 2"/>
          <p:cNvSpPr>
            <a:spLocks noGrp="1"/>
          </p:cNvSpPr>
          <p:nvPr>
            <p:ph idx="1"/>
          </p:nvPr>
        </p:nvSpPr>
        <p:spPr/>
        <p:txBody>
          <a:bodyPr>
            <a:normAutofit/>
          </a:bodyPr>
          <a:lstStyle/>
          <a:p>
            <a:pPr marL="109728" indent="0">
              <a:lnSpc>
                <a:spcPct val="160000"/>
              </a:lnSpc>
              <a:buNone/>
            </a:pPr>
            <a:r>
              <a:rPr lang="zh-CN" altLang="zh-CN"/>
              <a:t>方法声明 </a:t>
            </a:r>
            <a:r>
              <a:rPr lang="en-US" altLang="zh-CN"/>
              <a:t>&lt;throws</a:t>
            </a:r>
            <a:r>
              <a:rPr lang="en-US" altLang="zh-CN"/>
              <a:t>&gt;  </a:t>
            </a:r>
            <a:endParaRPr lang="en-US" altLang="zh-CN" smtClean="0"/>
          </a:p>
          <a:p>
            <a:pPr marL="109728" indent="0">
              <a:lnSpc>
                <a:spcPct val="160000"/>
              </a:lnSpc>
              <a:buNone/>
            </a:pPr>
            <a:r>
              <a:rPr lang="en-US" altLang="zh-CN"/>
              <a:t> </a:t>
            </a:r>
            <a:r>
              <a:rPr lang="en-US" altLang="zh-CN" smtClean="0"/>
              <a:t>         &lt;</a:t>
            </a:r>
            <a:r>
              <a:rPr lang="zh-CN" altLang="zh-CN"/>
              <a:t>异常类</a:t>
            </a:r>
            <a:r>
              <a:rPr lang="en-US" altLang="zh-CN"/>
              <a:t>1&gt;,&lt;</a:t>
            </a:r>
            <a:r>
              <a:rPr lang="zh-CN" altLang="zh-CN"/>
              <a:t>异常类</a:t>
            </a:r>
            <a:r>
              <a:rPr lang="en-US" altLang="zh-CN"/>
              <a:t>2&gt;,…&lt;</a:t>
            </a:r>
            <a:r>
              <a:rPr lang="zh-CN" altLang="zh-CN"/>
              <a:t>异常类</a:t>
            </a:r>
            <a:r>
              <a:rPr lang="en-US" altLang="zh-CN"/>
              <a:t>n&gt;</a:t>
            </a:r>
            <a:endParaRPr lang="zh-CN" altLang="zh-CN"/>
          </a:p>
          <a:p>
            <a:pPr marL="109728" indent="0">
              <a:lnSpc>
                <a:spcPct val="160000"/>
              </a:lnSpc>
              <a:buNone/>
            </a:pPr>
            <a:r>
              <a:rPr lang="en-US" altLang="zh-CN"/>
              <a:t>{</a:t>
            </a:r>
            <a:endParaRPr lang="zh-CN" altLang="zh-CN"/>
          </a:p>
          <a:p>
            <a:pPr marL="109728" indent="0">
              <a:lnSpc>
                <a:spcPct val="160000"/>
              </a:lnSpc>
              <a:buNone/>
            </a:pPr>
            <a:r>
              <a:rPr lang="en-US" altLang="zh-CN" smtClean="0"/>
              <a:t>         //</a:t>
            </a:r>
            <a:r>
              <a:rPr lang="zh-CN" altLang="zh-CN"/>
              <a:t>方法体，抛出异常</a:t>
            </a:r>
          </a:p>
          <a:p>
            <a:pPr marL="109728" indent="0">
              <a:lnSpc>
                <a:spcPct val="160000"/>
              </a:lnSpc>
              <a:buNone/>
            </a:pPr>
            <a:r>
              <a:rPr lang="en-US" altLang="zh-CN"/>
              <a:t>}</a:t>
            </a:r>
            <a:endParaRPr lang="zh-CN" altLang="zh-CN"/>
          </a:p>
          <a:p>
            <a:endParaRPr lang="zh-CN" altLang="en-US"/>
          </a:p>
        </p:txBody>
      </p:sp>
    </p:spTree>
    <p:extLst>
      <p:ext uri="{BB962C8B-B14F-4D97-AF65-F5344CB8AC3E}">
        <p14:creationId xmlns:p14="http://schemas.microsoft.com/office/powerpoint/2010/main" val="39857708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a:t>2.5	Java</a:t>
            </a:r>
            <a:r>
              <a:rPr lang="zh-CN" altLang="zh-CN" b="1"/>
              <a:t>的</a:t>
            </a:r>
            <a:r>
              <a:rPr lang="zh-CN" altLang="zh-CN" b="1"/>
              <a:t>内置</a:t>
            </a:r>
            <a:r>
              <a:rPr lang="zh-CN" altLang="zh-CN" b="1" smtClean="0"/>
              <a:t>异常</a:t>
            </a:r>
            <a:endParaRPr lang="zh-CN" altLang="en-US"/>
          </a:p>
        </p:txBody>
      </p:sp>
      <p:sp>
        <p:nvSpPr>
          <p:cNvPr id="3" name="内容占位符 2"/>
          <p:cNvSpPr>
            <a:spLocks noGrp="1"/>
          </p:cNvSpPr>
          <p:nvPr>
            <p:ph idx="1"/>
          </p:nvPr>
        </p:nvSpPr>
        <p:spPr/>
        <p:txBody>
          <a:bodyPr/>
          <a:lstStyle/>
          <a:p>
            <a:pPr marL="109728" indent="0">
              <a:lnSpc>
                <a:spcPct val="200000"/>
              </a:lnSpc>
              <a:buNone/>
            </a:pPr>
            <a:r>
              <a:rPr lang="zh-CN" altLang="zh-CN" sz="2000"/>
              <a:t>在核心语言包</a:t>
            </a:r>
            <a:r>
              <a:rPr lang="en-US" altLang="zh-CN" sz="2000"/>
              <a:t>java.lang</a:t>
            </a:r>
            <a:r>
              <a:rPr lang="zh-CN" altLang="zh-CN" sz="2000"/>
              <a:t>中，</a:t>
            </a:r>
            <a:r>
              <a:rPr lang="en-US" altLang="zh-CN" sz="2000"/>
              <a:t>Java</a:t>
            </a:r>
            <a:r>
              <a:rPr lang="zh-CN" altLang="zh-CN" sz="2000"/>
              <a:t>定义了若干异常类型，其中多数从</a:t>
            </a:r>
            <a:r>
              <a:rPr lang="en-US" altLang="zh-CN" sz="2000"/>
              <a:t>RuntimeException</a:t>
            </a:r>
            <a:r>
              <a:rPr lang="zh-CN" altLang="zh-CN" sz="2000"/>
              <a:t>派生的异常都自动可用，它们不需要通知所有欲调用此方法的方法来检查该异常，因此不需要被包含在任何方法的</a:t>
            </a:r>
            <a:r>
              <a:rPr lang="en-US" altLang="zh-CN" sz="2000"/>
              <a:t>throws</a:t>
            </a:r>
            <a:r>
              <a:rPr lang="zh-CN" altLang="zh-CN" sz="2000"/>
              <a:t>列表中，也可以不用</a:t>
            </a:r>
            <a:r>
              <a:rPr lang="en-US" altLang="zh-CN" sz="2000"/>
              <a:t>try-catch</a:t>
            </a:r>
            <a:r>
              <a:rPr lang="zh-CN" altLang="zh-CN" sz="2000"/>
              <a:t>捕获和</a:t>
            </a:r>
            <a:r>
              <a:rPr lang="zh-CN" altLang="zh-CN" sz="2000"/>
              <a:t>处理</a:t>
            </a:r>
            <a:r>
              <a:rPr lang="zh-CN" altLang="zh-CN" sz="2000" smtClean="0"/>
              <a:t>。</a:t>
            </a:r>
            <a:endParaRPr lang="en-US" altLang="zh-CN" sz="2000" smtClean="0"/>
          </a:p>
          <a:p>
            <a:pPr marL="109728" indent="0">
              <a:lnSpc>
                <a:spcPct val="200000"/>
              </a:lnSpc>
              <a:buNone/>
            </a:pPr>
            <a:endParaRPr lang="en-US" altLang="zh-CN" sz="2000"/>
          </a:p>
          <a:p>
            <a:pPr marL="109728" indent="0">
              <a:lnSpc>
                <a:spcPct val="200000"/>
              </a:lnSpc>
              <a:buNone/>
            </a:pPr>
            <a:r>
              <a:rPr lang="en-US" altLang="zh-CN" sz="2000" smtClean="0"/>
              <a:t>Java</a:t>
            </a:r>
            <a:r>
              <a:rPr lang="zh-CN" altLang="zh-CN" sz="2000"/>
              <a:t>语言中，这样的异常被称作不受控异常（</a:t>
            </a:r>
            <a:r>
              <a:rPr lang="en-US" altLang="zh-CN" sz="2000"/>
              <a:t>unchecked exceptions</a:t>
            </a:r>
            <a:r>
              <a:rPr lang="zh-CN" altLang="zh-CN" sz="2000"/>
              <a:t>）。</a:t>
            </a:r>
          </a:p>
          <a:p>
            <a:endParaRPr lang="zh-CN" altLang="en-US"/>
          </a:p>
        </p:txBody>
      </p:sp>
    </p:spTree>
    <p:extLst>
      <p:ext uri="{BB962C8B-B14F-4D97-AF65-F5344CB8AC3E}">
        <p14:creationId xmlns:p14="http://schemas.microsoft.com/office/powerpoint/2010/main" val="8181480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lnSpc>
                <a:spcPct val="200000"/>
              </a:lnSpc>
              <a:buNone/>
            </a:pPr>
            <a:r>
              <a:rPr lang="zh-CN" altLang="zh-CN" sz="2200"/>
              <a:t>还有一些异常类型，它们必须由</a:t>
            </a:r>
            <a:r>
              <a:rPr lang="en-US" altLang="zh-CN" sz="2200"/>
              <a:t>try-catch</a:t>
            </a:r>
            <a:r>
              <a:rPr lang="zh-CN" altLang="zh-CN" sz="2200"/>
              <a:t>进行捕获和处理，或者不用</a:t>
            </a:r>
            <a:r>
              <a:rPr lang="en-US" altLang="zh-CN" sz="2200"/>
              <a:t>try-catch</a:t>
            </a:r>
            <a:r>
              <a:rPr lang="zh-CN" altLang="zh-CN" sz="2200"/>
              <a:t>捕获则应包含在方法声明的</a:t>
            </a:r>
            <a:r>
              <a:rPr lang="en-US" altLang="zh-CN" sz="2200"/>
              <a:t>throws</a:t>
            </a:r>
            <a:r>
              <a:rPr lang="zh-CN" altLang="zh-CN" sz="2200"/>
              <a:t>列表中，由方法的调用者进行捕获和处理，否则编译将不能通过，这样的异常称作</a:t>
            </a:r>
            <a:r>
              <a:rPr lang="zh-CN" altLang="zh-CN" sz="2200">
                <a:solidFill>
                  <a:srgbClr val="C00000"/>
                </a:solidFill>
              </a:rPr>
              <a:t>受控的异常</a:t>
            </a:r>
            <a:r>
              <a:rPr lang="zh-CN" altLang="zh-CN" sz="2200"/>
              <a:t>（</a:t>
            </a:r>
            <a:r>
              <a:rPr lang="en-US" altLang="zh-CN" sz="2200"/>
              <a:t>checked exceptions</a:t>
            </a:r>
            <a:r>
              <a:rPr lang="zh-CN" altLang="zh-CN" sz="2200"/>
              <a:t>）。</a:t>
            </a:r>
            <a:endParaRPr lang="zh-CN" altLang="en-US" sz="2200"/>
          </a:p>
        </p:txBody>
      </p:sp>
    </p:spTree>
    <p:extLst>
      <p:ext uri="{BB962C8B-B14F-4D97-AF65-F5344CB8AC3E}">
        <p14:creationId xmlns:p14="http://schemas.microsoft.com/office/powerpoint/2010/main" val="4347819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a:t>实训</a:t>
            </a:r>
            <a:r>
              <a:rPr lang="zh-CN" altLang="zh-CN" b="1" smtClean="0"/>
              <a:t>任务</a:t>
            </a:r>
            <a:endParaRPr lang="zh-CN" altLang="en-US"/>
          </a:p>
        </p:txBody>
      </p:sp>
      <p:sp>
        <p:nvSpPr>
          <p:cNvPr id="3" name="内容占位符 2"/>
          <p:cNvSpPr>
            <a:spLocks noGrp="1"/>
          </p:cNvSpPr>
          <p:nvPr>
            <p:ph idx="1"/>
          </p:nvPr>
        </p:nvSpPr>
        <p:spPr/>
        <p:txBody>
          <a:bodyPr>
            <a:normAutofit/>
          </a:bodyPr>
          <a:lstStyle/>
          <a:p>
            <a:pPr marL="109728" indent="0">
              <a:lnSpc>
                <a:spcPct val="200000"/>
              </a:lnSpc>
              <a:buNone/>
            </a:pPr>
            <a:r>
              <a:rPr lang="en-US" altLang="zh-CN" sz="2000"/>
              <a:t>[</a:t>
            </a:r>
            <a:r>
              <a:rPr lang="zh-CN" altLang="en-US" sz="2000"/>
              <a:t>实训 </a:t>
            </a:r>
            <a:r>
              <a:rPr lang="en-US" altLang="zh-CN" sz="2000"/>
              <a:t>2-1</a:t>
            </a:r>
            <a:r>
              <a:rPr lang="en-US" altLang="zh-CN" sz="2000"/>
              <a:t>] </a:t>
            </a:r>
            <a:endParaRPr lang="en-US" altLang="zh-CN" sz="2000" smtClean="0"/>
          </a:p>
          <a:p>
            <a:pPr marL="109728" indent="0">
              <a:lnSpc>
                <a:spcPct val="200000"/>
              </a:lnSpc>
              <a:buNone/>
            </a:pPr>
            <a:r>
              <a:rPr lang="zh-CN" altLang="en-US" sz="2000" smtClean="0"/>
              <a:t>编写</a:t>
            </a:r>
            <a:r>
              <a:rPr lang="zh-CN" altLang="en-US" sz="2000"/>
              <a:t>一个</a:t>
            </a:r>
            <a:r>
              <a:rPr lang="en-US" altLang="zh-CN" sz="2000"/>
              <a:t>User</a:t>
            </a:r>
            <a:r>
              <a:rPr lang="zh-CN" altLang="en-US" sz="2000"/>
              <a:t>类，类中包含</a:t>
            </a:r>
            <a:r>
              <a:rPr lang="en-US" altLang="zh-CN" sz="2000"/>
              <a:t>String</a:t>
            </a:r>
            <a:r>
              <a:rPr lang="zh-CN" altLang="en-US" sz="2000"/>
              <a:t>类型成员变量</a:t>
            </a:r>
            <a:r>
              <a:rPr lang="en-US" altLang="zh-CN" sz="2000"/>
              <a:t>username</a:t>
            </a:r>
            <a:r>
              <a:rPr lang="zh-CN" altLang="en-US" sz="2000"/>
              <a:t>和</a:t>
            </a:r>
            <a:r>
              <a:rPr lang="en-US" altLang="zh-CN" sz="2000"/>
              <a:t>password</a:t>
            </a:r>
            <a:r>
              <a:rPr lang="zh-CN" altLang="en-US" sz="2000"/>
              <a:t>，在默认构造方法中将</a:t>
            </a:r>
            <a:r>
              <a:rPr lang="en-US" altLang="zh-CN" sz="2000"/>
              <a:t>username</a:t>
            </a:r>
            <a:r>
              <a:rPr lang="zh-CN" altLang="en-US" sz="2000"/>
              <a:t>赋值为“</a:t>
            </a:r>
            <a:r>
              <a:rPr lang="en-US" altLang="zh-CN" sz="2000"/>
              <a:t>admin”</a:t>
            </a:r>
            <a:r>
              <a:rPr lang="zh-CN" altLang="en-US" sz="2000"/>
              <a:t>，密码赋值为“</a:t>
            </a:r>
            <a:r>
              <a:rPr lang="en-US" altLang="zh-CN" sz="2000"/>
              <a:t>1234”</a:t>
            </a:r>
            <a:r>
              <a:rPr lang="zh-CN" altLang="en-US" sz="2000"/>
              <a:t>。定义</a:t>
            </a:r>
            <a:r>
              <a:rPr lang="en-US" altLang="zh-CN" sz="2000"/>
              <a:t>checkUser(String username,String password)</a:t>
            </a:r>
            <a:r>
              <a:rPr lang="zh-CN" altLang="en-US" sz="2000"/>
              <a:t>方法，要求当参数</a:t>
            </a:r>
            <a:r>
              <a:rPr lang="en-US" altLang="zh-CN" sz="2000"/>
              <a:t>username</a:t>
            </a:r>
            <a:r>
              <a:rPr lang="zh-CN" altLang="en-US" sz="2000"/>
              <a:t>与类成员变量</a:t>
            </a:r>
            <a:r>
              <a:rPr lang="en-US" altLang="zh-CN" sz="2000"/>
              <a:t>username</a:t>
            </a:r>
            <a:r>
              <a:rPr lang="zh-CN" altLang="en-US" sz="2000"/>
              <a:t>不相符时抛出自定义异常</a:t>
            </a:r>
            <a:r>
              <a:rPr lang="en-US" altLang="zh-CN" sz="2000"/>
              <a:t>NoSuchUserException</a:t>
            </a:r>
            <a:r>
              <a:rPr lang="zh-CN" altLang="en-US" sz="2000"/>
              <a:t>，当用户名正确而</a:t>
            </a:r>
            <a:r>
              <a:rPr lang="en-US" altLang="zh-CN" sz="2000"/>
              <a:t>password</a:t>
            </a:r>
            <a:r>
              <a:rPr lang="zh-CN" altLang="en-US" sz="2000"/>
              <a:t>和类成员变量</a:t>
            </a:r>
            <a:r>
              <a:rPr lang="en-US" altLang="zh-CN" sz="2000"/>
              <a:t>password</a:t>
            </a:r>
            <a:r>
              <a:rPr lang="zh-CN" altLang="en-US" sz="2000"/>
              <a:t>不相符时抛出自定义异常</a:t>
            </a:r>
            <a:r>
              <a:rPr lang="en-US" altLang="zh-CN" sz="2000"/>
              <a:t>PasswordDontMatchException</a:t>
            </a:r>
            <a:r>
              <a:rPr lang="zh-CN" altLang="en-US" sz="2000"/>
              <a:t>。</a:t>
            </a:r>
            <a:endParaRPr lang="zh-CN" altLang="en-US" sz="2000"/>
          </a:p>
        </p:txBody>
      </p:sp>
    </p:spTree>
    <p:extLst>
      <p:ext uri="{BB962C8B-B14F-4D97-AF65-F5344CB8AC3E}">
        <p14:creationId xmlns:p14="http://schemas.microsoft.com/office/powerpoint/2010/main" val="32639791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a:t>实训</a:t>
            </a:r>
            <a:r>
              <a:rPr lang="zh-CN" altLang="zh-CN" b="1" smtClean="0"/>
              <a:t>任务</a:t>
            </a:r>
            <a:endParaRPr lang="zh-CN" altLang="en-US"/>
          </a:p>
        </p:txBody>
      </p:sp>
      <p:sp>
        <p:nvSpPr>
          <p:cNvPr id="3" name="内容占位符 2"/>
          <p:cNvSpPr>
            <a:spLocks noGrp="1"/>
          </p:cNvSpPr>
          <p:nvPr>
            <p:ph idx="1"/>
          </p:nvPr>
        </p:nvSpPr>
        <p:spPr/>
        <p:txBody>
          <a:bodyPr>
            <a:normAutofit/>
          </a:bodyPr>
          <a:lstStyle/>
          <a:p>
            <a:pPr marL="109728" indent="0">
              <a:lnSpc>
                <a:spcPct val="200000"/>
              </a:lnSpc>
              <a:buNone/>
            </a:pPr>
            <a:r>
              <a:rPr lang="en-US" altLang="zh-CN" sz="2000"/>
              <a:t>[</a:t>
            </a:r>
            <a:r>
              <a:rPr lang="zh-CN" altLang="en-US" sz="2000"/>
              <a:t>实训 </a:t>
            </a:r>
            <a:r>
              <a:rPr lang="en-US" altLang="zh-CN" sz="2000"/>
              <a:t>2-2</a:t>
            </a:r>
            <a:r>
              <a:rPr lang="en-US" altLang="zh-CN" sz="2000"/>
              <a:t>] </a:t>
            </a:r>
            <a:endParaRPr lang="en-US" altLang="zh-CN" sz="2000" smtClean="0"/>
          </a:p>
          <a:p>
            <a:pPr marL="109728" indent="0">
              <a:lnSpc>
                <a:spcPct val="200000"/>
              </a:lnSpc>
              <a:buNone/>
            </a:pPr>
            <a:r>
              <a:rPr lang="zh-CN" altLang="en-US" sz="2000" smtClean="0"/>
              <a:t>创建</a:t>
            </a:r>
            <a:r>
              <a:rPr lang="zh-CN" altLang="en-US" sz="2000"/>
              <a:t>帐户类，其中定义存钱、取钱、查询余额等三个方法，并自定义如下异常类型用于账户类：</a:t>
            </a:r>
          </a:p>
          <a:p>
            <a:pPr marL="109728" indent="0">
              <a:lnSpc>
                <a:spcPct val="200000"/>
              </a:lnSpc>
              <a:buNone/>
            </a:pPr>
            <a:r>
              <a:rPr lang="zh-CN" altLang="en-US" sz="2000"/>
              <a:t>（</a:t>
            </a:r>
            <a:r>
              <a:rPr lang="en-US" altLang="zh-CN" sz="2000"/>
              <a:t>1</a:t>
            </a:r>
            <a:r>
              <a:rPr lang="zh-CN" altLang="en-US" sz="2000"/>
              <a:t>）</a:t>
            </a:r>
            <a:r>
              <a:rPr lang="en-US" altLang="zh-CN" sz="2000"/>
              <a:t>AccountOverdrawnException</a:t>
            </a:r>
            <a:r>
              <a:rPr lang="zh-CN" altLang="en-US" sz="2000"/>
              <a:t>：当有了这个要取出比帐户上更多的钱的尝试时。</a:t>
            </a:r>
          </a:p>
          <a:p>
            <a:pPr marL="109728" indent="0">
              <a:lnSpc>
                <a:spcPct val="200000"/>
              </a:lnSpc>
              <a:buNone/>
            </a:pPr>
            <a:r>
              <a:rPr lang="zh-CN" altLang="en-US" sz="2000"/>
              <a:t>（</a:t>
            </a:r>
            <a:r>
              <a:rPr lang="en-US" altLang="zh-CN" sz="2000"/>
              <a:t>2</a:t>
            </a:r>
            <a:r>
              <a:rPr lang="zh-CN" altLang="en-US" sz="2000"/>
              <a:t>）</a:t>
            </a:r>
            <a:r>
              <a:rPr lang="en-US" altLang="zh-CN" sz="2000"/>
              <a:t>InvalidDepositException</a:t>
            </a:r>
            <a:r>
              <a:rPr lang="zh-CN" altLang="en-US" sz="2000"/>
              <a:t>：当无效钱数（小于</a:t>
            </a:r>
            <a:r>
              <a:rPr lang="en-US" altLang="zh-CN" sz="2000"/>
              <a:t>0</a:t>
            </a:r>
            <a:r>
              <a:rPr lang="zh-CN" altLang="en-US" sz="2000"/>
              <a:t>）存入时。</a:t>
            </a:r>
          </a:p>
          <a:p>
            <a:pPr marL="109728" indent="0">
              <a:lnSpc>
                <a:spcPct val="120000"/>
              </a:lnSpc>
              <a:buNone/>
            </a:pPr>
            <a:endParaRPr lang="zh-CN" altLang="en-US" sz="2000"/>
          </a:p>
        </p:txBody>
      </p:sp>
    </p:spTree>
    <p:extLst>
      <p:ext uri="{BB962C8B-B14F-4D97-AF65-F5344CB8AC3E}">
        <p14:creationId xmlns:p14="http://schemas.microsoft.com/office/powerpoint/2010/main" val="6745272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mtClean="0"/>
              <a:t>第</a:t>
            </a:r>
            <a:r>
              <a:rPr lang="en-US" altLang="zh-CN" smtClean="0"/>
              <a:t>2</a:t>
            </a:r>
            <a:r>
              <a:rPr lang="zh-CN" altLang="en-US" smtClean="0"/>
              <a:t>章 异常处理</a:t>
            </a:r>
            <a:endParaRPr lang="zh-CN" altLang="en-US"/>
          </a:p>
        </p:txBody>
      </p:sp>
      <p:sp>
        <p:nvSpPr>
          <p:cNvPr id="3" name="内容占位符 2"/>
          <p:cNvSpPr>
            <a:spLocks noGrp="1"/>
          </p:cNvSpPr>
          <p:nvPr>
            <p:ph idx="1"/>
          </p:nvPr>
        </p:nvSpPr>
        <p:spPr/>
        <p:txBody>
          <a:bodyPr>
            <a:normAutofit lnSpcReduction="10000"/>
          </a:bodyPr>
          <a:lstStyle/>
          <a:p>
            <a:pPr marL="109728" indent="0">
              <a:lnSpc>
                <a:spcPct val="200000"/>
              </a:lnSpc>
              <a:buNone/>
            </a:pPr>
            <a:r>
              <a:rPr lang="en-US" altLang="zh-CN" b="1"/>
              <a:t>2.1	</a:t>
            </a:r>
            <a:r>
              <a:rPr lang="zh-CN" altLang="en-US" b="1"/>
              <a:t>什么</a:t>
            </a:r>
            <a:r>
              <a:rPr lang="zh-CN" altLang="en-US" b="1"/>
              <a:t>是</a:t>
            </a:r>
            <a:r>
              <a:rPr lang="zh-CN" altLang="en-US" b="1" smtClean="0"/>
              <a:t>异常</a:t>
            </a:r>
            <a:endParaRPr lang="en-US" altLang="zh-CN" b="1" smtClean="0"/>
          </a:p>
          <a:p>
            <a:pPr marL="109728" indent="0">
              <a:lnSpc>
                <a:spcPct val="200000"/>
              </a:lnSpc>
              <a:buNone/>
            </a:pPr>
            <a:r>
              <a:rPr lang="en-US" altLang="zh-CN" b="1"/>
              <a:t>2.2	</a:t>
            </a:r>
            <a:r>
              <a:rPr lang="zh-CN" altLang="en-US" b="1"/>
              <a:t>处理</a:t>
            </a:r>
            <a:r>
              <a:rPr lang="zh-CN" altLang="en-US" b="1" smtClean="0"/>
              <a:t>异常</a:t>
            </a:r>
            <a:endParaRPr lang="en-US" altLang="zh-CN" b="1" smtClean="0"/>
          </a:p>
          <a:p>
            <a:pPr marL="109728" indent="0">
              <a:lnSpc>
                <a:spcPct val="200000"/>
              </a:lnSpc>
              <a:buNone/>
            </a:pPr>
            <a:r>
              <a:rPr lang="en-US" altLang="zh-CN" b="1"/>
              <a:t>2.3	</a:t>
            </a:r>
            <a:r>
              <a:rPr lang="zh-CN" altLang="en-US" b="1"/>
              <a:t>自定义异常与</a:t>
            </a:r>
            <a:r>
              <a:rPr lang="en-US" altLang="zh-CN" b="1"/>
              <a:t>throw</a:t>
            </a:r>
            <a:r>
              <a:rPr lang="zh-CN" altLang="en-US" b="1" smtClean="0"/>
              <a:t>关键字</a:t>
            </a:r>
            <a:endParaRPr lang="en-US" altLang="zh-CN" b="1" smtClean="0"/>
          </a:p>
          <a:p>
            <a:pPr marL="109728" indent="0">
              <a:lnSpc>
                <a:spcPct val="200000"/>
              </a:lnSpc>
              <a:buNone/>
            </a:pPr>
            <a:r>
              <a:rPr lang="en-US" altLang="zh-CN" b="1"/>
              <a:t>2.4	</a:t>
            </a:r>
            <a:r>
              <a:rPr lang="en-US" altLang="zh-CN" b="1"/>
              <a:t>throws</a:t>
            </a:r>
            <a:r>
              <a:rPr lang="zh-CN" altLang="en-US" b="1" smtClean="0"/>
              <a:t>关键字</a:t>
            </a:r>
            <a:endParaRPr lang="en-US" altLang="zh-CN" b="1" smtClean="0"/>
          </a:p>
          <a:p>
            <a:pPr marL="109728" indent="0">
              <a:lnSpc>
                <a:spcPct val="200000"/>
              </a:lnSpc>
              <a:buNone/>
            </a:pPr>
            <a:r>
              <a:rPr lang="en-US" altLang="zh-CN" b="1"/>
              <a:t>2.5	Java</a:t>
            </a:r>
            <a:r>
              <a:rPr lang="zh-CN" altLang="zh-CN" b="1"/>
              <a:t>的内置异常</a:t>
            </a:r>
            <a:endParaRPr lang="zh-CN" altLang="en-US" b="1"/>
          </a:p>
        </p:txBody>
      </p:sp>
    </p:spTree>
    <p:extLst>
      <p:ext uri="{BB962C8B-B14F-4D97-AF65-F5344CB8AC3E}">
        <p14:creationId xmlns:p14="http://schemas.microsoft.com/office/powerpoint/2010/main" val="33088014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a:t>本章目标</a:t>
            </a:r>
            <a:endParaRPr lang="zh-CN" altLang="en-US"/>
          </a:p>
        </p:txBody>
      </p:sp>
      <p:sp>
        <p:nvSpPr>
          <p:cNvPr id="3" name="内容占位符 2"/>
          <p:cNvSpPr>
            <a:spLocks noGrp="1"/>
          </p:cNvSpPr>
          <p:nvPr>
            <p:ph idx="1"/>
          </p:nvPr>
        </p:nvSpPr>
        <p:spPr/>
        <p:txBody>
          <a:bodyPr/>
          <a:lstStyle/>
          <a:p>
            <a:pPr lvl="0">
              <a:lnSpc>
                <a:spcPct val="200000"/>
              </a:lnSpc>
              <a:buFont typeface="Wingdings" panose="05000000000000000000" pitchFamily="2" charset="2"/>
              <a:buChar char="Ø"/>
            </a:pPr>
            <a:r>
              <a:rPr lang="en-US" altLang="zh-CN" smtClean="0"/>
              <a:t>  </a:t>
            </a:r>
            <a:r>
              <a:rPr lang="zh-CN" altLang="en-US" smtClean="0"/>
              <a:t>理解</a:t>
            </a:r>
            <a:r>
              <a:rPr lang="zh-CN" altLang="en-US"/>
              <a:t>异常及其作用</a:t>
            </a:r>
          </a:p>
          <a:p>
            <a:pPr lvl="0">
              <a:lnSpc>
                <a:spcPct val="200000"/>
              </a:lnSpc>
              <a:buFont typeface="Wingdings" panose="05000000000000000000" pitchFamily="2" charset="2"/>
              <a:buChar char="Ø"/>
            </a:pPr>
            <a:r>
              <a:rPr lang="zh-CN" altLang="en-US" smtClean="0"/>
              <a:t>  使用</a:t>
            </a:r>
            <a:r>
              <a:rPr lang="en-US" altLang="zh-CN"/>
              <a:t>try-catch-finally</a:t>
            </a:r>
            <a:r>
              <a:rPr lang="zh-CN" altLang="en-US"/>
              <a:t>语句捕获和处理异常</a:t>
            </a:r>
          </a:p>
          <a:p>
            <a:pPr lvl="0">
              <a:lnSpc>
                <a:spcPct val="200000"/>
              </a:lnSpc>
              <a:buFont typeface="Wingdings" panose="05000000000000000000" pitchFamily="2" charset="2"/>
              <a:buChar char="Ø"/>
            </a:pPr>
            <a:r>
              <a:rPr lang="zh-CN" altLang="en-US" smtClean="0"/>
              <a:t>  使用</a:t>
            </a:r>
            <a:r>
              <a:rPr lang="en-US" altLang="zh-CN"/>
              <a:t>throw</a:t>
            </a:r>
            <a:r>
              <a:rPr lang="zh-CN" altLang="en-US"/>
              <a:t>、</a:t>
            </a:r>
            <a:r>
              <a:rPr lang="en-US" altLang="zh-CN"/>
              <a:t>throws</a:t>
            </a:r>
            <a:r>
              <a:rPr lang="zh-CN" altLang="en-US"/>
              <a:t>关键字</a:t>
            </a:r>
          </a:p>
          <a:p>
            <a:endParaRPr lang="zh-CN" altLang="en-US"/>
          </a:p>
        </p:txBody>
      </p:sp>
    </p:spTree>
    <p:extLst>
      <p:ext uri="{BB962C8B-B14F-4D97-AF65-F5344CB8AC3E}">
        <p14:creationId xmlns:p14="http://schemas.microsoft.com/office/powerpoint/2010/main" val="33705444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a:t>本章</a:t>
            </a:r>
            <a:r>
              <a:rPr lang="zh-CN" altLang="zh-CN" b="1" smtClean="0"/>
              <a:t>任务</a:t>
            </a:r>
            <a:endParaRPr lang="zh-CN" altLang="en-US"/>
          </a:p>
        </p:txBody>
      </p:sp>
      <p:sp>
        <p:nvSpPr>
          <p:cNvPr id="3" name="内容占位符 2"/>
          <p:cNvSpPr>
            <a:spLocks noGrp="1"/>
          </p:cNvSpPr>
          <p:nvPr>
            <p:ph idx="1"/>
          </p:nvPr>
        </p:nvSpPr>
        <p:spPr/>
        <p:txBody>
          <a:bodyPr/>
          <a:lstStyle/>
          <a:p>
            <a:pPr lvl="0">
              <a:lnSpc>
                <a:spcPct val="200000"/>
              </a:lnSpc>
            </a:pPr>
            <a:r>
              <a:rPr lang="zh-CN" altLang="en-US" smtClean="0"/>
              <a:t>任务</a:t>
            </a:r>
            <a:r>
              <a:rPr lang="en-US" altLang="zh-CN"/>
              <a:t>1  </a:t>
            </a:r>
            <a:r>
              <a:rPr lang="zh-CN" altLang="en-US"/>
              <a:t>识别异常</a:t>
            </a:r>
          </a:p>
          <a:p>
            <a:pPr lvl="0">
              <a:lnSpc>
                <a:spcPct val="200000"/>
              </a:lnSpc>
            </a:pPr>
            <a:r>
              <a:rPr lang="zh-CN" altLang="en-US" smtClean="0"/>
              <a:t>任务</a:t>
            </a:r>
            <a:r>
              <a:rPr lang="en-US" altLang="zh-CN"/>
              <a:t>2  </a:t>
            </a:r>
            <a:r>
              <a:rPr lang="zh-CN" altLang="en-US"/>
              <a:t>处理异常</a:t>
            </a:r>
          </a:p>
          <a:p>
            <a:pPr lvl="0">
              <a:lnSpc>
                <a:spcPct val="200000"/>
              </a:lnSpc>
            </a:pPr>
            <a:r>
              <a:rPr lang="zh-CN" altLang="en-US" smtClean="0"/>
              <a:t>任务</a:t>
            </a:r>
            <a:r>
              <a:rPr lang="en-US" altLang="zh-CN"/>
              <a:t>3  </a:t>
            </a:r>
            <a:r>
              <a:rPr lang="zh-CN" altLang="en-US"/>
              <a:t>自定义百分制分数异常</a:t>
            </a:r>
          </a:p>
          <a:p>
            <a:pPr lvl="0">
              <a:lnSpc>
                <a:spcPct val="200000"/>
              </a:lnSpc>
            </a:pPr>
            <a:r>
              <a:rPr lang="zh-CN" altLang="en-US" smtClean="0"/>
              <a:t>任务</a:t>
            </a:r>
            <a:r>
              <a:rPr lang="en-US" altLang="zh-CN"/>
              <a:t>4  </a:t>
            </a:r>
            <a:r>
              <a:rPr lang="zh-CN" altLang="en-US"/>
              <a:t>使用</a:t>
            </a:r>
            <a:r>
              <a:rPr lang="en-US" altLang="zh-CN"/>
              <a:t>throws</a:t>
            </a:r>
            <a:r>
              <a:rPr lang="zh-CN" altLang="en-US"/>
              <a:t>关键字</a:t>
            </a:r>
          </a:p>
        </p:txBody>
      </p:sp>
    </p:spTree>
    <p:extLst>
      <p:ext uri="{BB962C8B-B14F-4D97-AF65-F5344CB8AC3E}">
        <p14:creationId xmlns:p14="http://schemas.microsoft.com/office/powerpoint/2010/main" val="12474313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a:t>2.1	</a:t>
            </a:r>
            <a:r>
              <a:rPr lang="zh-CN" altLang="en-US" b="1"/>
              <a:t>什么是异常</a:t>
            </a:r>
            <a:endParaRPr lang="zh-CN" altLang="en-US"/>
          </a:p>
        </p:txBody>
      </p:sp>
      <p:sp>
        <p:nvSpPr>
          <p:cNvPr id="3" name="内容占位符 2"/>
          <p:cNvSpPr>
            <a:spLocks noGrp="1"/>
          </p:cNvSpPr>
          <p:nvPr>
            <p:ph idx="1"/>
          </p:nvPr>
        </p:nvSpPr>
        <p:spPr/>
        <p:txBody>
          <a:bodyPr/>
          <a:lstStyle/>
          <a:p>
            <a:pPr marL="109728" indent="0">
              <a:buNone/>
            </a:pPr>
            <a:r>
              <a:rPr lang="zh-CN" altLang="en-US" b="1"/>
              <a:t>任务</a:t>
            </a:r>
            <a:r>
              <a:rPr lang="en-US" altLang="zh-CN" b="1"/>
              <a:t>1  </a:t>
            </a:r>
            <a:r>
              <a:rPr lang="zh-CN" altLang="en-US" b="1"/>
              <a:t>识别</a:t>
            </a:r>
            <a:r>
              <a:rPr lang="zh-CN" altLang="en-US" b="1" smtClean="0"/>
              <a:t>异常</a:t>
            </a:r>
            <a:endParaRPr lang="en-US" altLang="zh-CN" b="1" smtClean="0"/>
          </a:p>
          <a:p>
            <a:pPr marL="109728" indent="0">
              <a:buNone/>
            </a:pPr>
            <a:endParaRPr lang="en-US" altLang="zh-CN" b="1"/>
          </a:p>
          <a:p>
            <a:pPr marL="109728" indent="0">
              <a:lnSpc>
                <a:spcPct val="150000"/>
              </a:lnSpc>
              <a:buNone/>
            </a:pPr>
            <a:r>
              <a:rPr lang="zh-CN" altLang="en-US" sz="2400"/>
              <a:t>编程实现整数除法运算：接收用户输入的</a:t>
            </a:r>
            <a:r>
              <a:rPr lang="en-US" altLang="zh-CN" sz="2400"/>
              <a:t>2</a:t>
            </a:r>
            <a:r>
              <a:rPr lang="zh-CN" altLang="en-US" sz="2400"/>
              <a:t>个整数，除法运算后输出</a:t>
            </a:r>
            <a:r>
              <a:rPr lang="zh-CN" altLang="en-US" sz="2400"/>
              <a:t>结果</a:t>
            </a:r>
            <a:r>
              <a:rPr lang="zh-CN" altLang="en-US" sz="2400" smtClean="0"/>
              <a:t>。根据</a:t>
            </a:r>
            <a:r>
              <a:rPr lang="zh-CN" altLang="en-US" sz="2400"/>
              <a:t>用户的不同输入，可能产生</a:t>
            </a:r>
            <a:r>
              <a:rPr lang="zh-CN" altLang="en-US" sz="2400"/>
              <a:t>如</a:t>
            </a:r>
            <a:r>
              <a:rPr lang="zh-CN" altLang="en-US" sz="2400" smtClean="0"/>
              <a:t>图所</a:t>
            </a:r>
            <a:r>
              <a:rPr lang="zh-CN" altLang="en-US" sz="2400"/>
              <a:t>示的不同</a:t>
            </a:r>
            <a:r>
              <a:rPr lang="zh-CN" altLang="en-US" sz="2400"/>
              <a:t>结果</a:t>
            </a:r>
            <a:r>
              <a:rPr lang="zh-CN" altLang="en-US" sz="2400" smtClean="0"/>
              <a:t>。</a:t>
            </a:r>
            <a:endParaRPr lang="en-US" altLang="zh-CN" sz="2400" smtClean="0"/>
          </a:p>
          <a:p>
            <a:pPr marL="109728" indent="0">
              <a:buNone/>
            </a:pPr>
            <a:endParaRPr lang="zh-CN" altLang="en-US"/>
          </a:p>
          <a:p>
            <a:pPr marL="109728" indent="0">
              <a:buNone/>
            </a:pPr>
            <a:endParaRPr lang="zh-CN" altLang="en-US"/>
          </a:p>
        </p:txBody>
      </p:sp>
      <p:pic>
        <p:nvPicPr>
          <p:cNvPr id="1026" name="Picture 2" descr="图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5615" y="4653296"/>
            <a:ext cx="2353891" cy="14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图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71554" y="4833296"/>
            <a:ext cx="4160886" cy="1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56566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b="1"/>
              <a:t>知识点：异常的概念、异常处理机制</a:t>
            </a:r>
            <a:endParaRPr lang="zh-CN" altLang="en-US"/>
          </a:p>
        </p:txBody>
      </p:sp>
      <p:sp>
        <p:nvSpPr>
          <p:cNvPr id="3" name="内容占位符 2"/>
          <p:cNvSpPr>
            <a:spLocks noGrp="1"/>
          </p:cNvSpPr>
          <p:nvPr>
            <p:ph idx="1"/>
          </p:nvPr>
        </p:nvSpPr>
        <p:spPr/>
        <p:txBody>
          <a:bodyPr>
            <a:normAutofit/>
          </a:bodyPr>
          <a:lstStyle/>
          <a:p>
            <a:pPr marL="109728" indent="0">
              <a:lnSpc>
                <a:spcPct val="130000"/>
              </a:lnSpc>
              <a:buNone/>
            </a:pPr>
            <a:r>
              <a:rPr lang="zh-CN" altLang="zh-CN" sz="2400" b="1"/>
              <a:t>一、异常的概念</a:t>
            </a:r>
          </a:p>
          <a:p>
            <a:pPr marL="109728" indent="0">
              <a:lnSpc>
                <a:spcPct val="200000"/>
              </a:lnSpc>
              <a:buNone/>
            </a:pPr>
            <a:r>
              <a:rPr lang="zh-CN" altLang="zh-CN" sz="2200" smtClean="0"/>
              <a:t>程序</a:t>
            </a:r>
            <a:r>
              <a:rPr lang="zh-CN" altLang="zh-CN" sz="2200"/>
              <a:t>开发中一般会出现两种问题：</a:t>
            </a:r>
          </a:p>
          <a:p>
            <a:pPr>
              <a:lnSpc>
                <a:spcPct val="200000"/>
              </a:lnSpc>
            </a:pPr>
            <a:r>
              <a:rPr lang="zh-CN" altLang="zh-CN" sz="2200"/>
              <a:t>第一种，在编译期间被检测出来的错误，我们称之为语法错误，比如关键字拼写错误、语句丢失分号、变量名未定义等。如果程序中存在这类错误，将不能编译通过，不能生成字节码。</a:t>
            </a:r>
          </a:p>
          <a:p>
            <a:pPr marL="109728" indent="0">
              <a:lnSpc>
                <a:spcPct val="130000"/>
              </a:lnSpc>
              <a:buNone/>
            </a:pPr>
            <a:endParaRPr lang="zh-CN" altLang="en-US" sz="2400"/>
          </a:p>
        </p:txBody>
      </p:sp>
    </p:spTree>
    <p:extLst>
      <p:ext uri="{BB962C8B-B14F-4D97-AF65-F5344CB8AC3E}">
        <p14:creationId xmlns:p14="http://schemas.microsoft.com/office/powerpoint/2010/main" val="21147645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200000"/>
              </a:lnSpc>
            </a:pPr>
            <a:r>
              <a:rPr lang="zh-CN" altLang="zh-CN" sz="2200"/>
              <a:t>第二种，没有语法错误编译成功了，但在程序运行期间出现错误，我们称之为运行错误，比如被访问对象没有正常初始化、访问数组元素时下标值超出范围等等。这种运行错误如果没有得到及时的处理，可能会造成程序提前中断、数据遗失乃至系统崩溃等问题。这种</a:t>
            </a:r>
            <a:r>
              <a:rPr lang="zh-CN" altLang="zh-CN" sz="2200" b="1">
                <a:solidFill>
                  <a:srgbClr val="C00000"/>
                </a:solidFill>
              </a:rPr>
              <a:t>运行错误也就是我们所说的“异常”</a:t>
            </a:r>
            <a:r>
              <a:rPr lang="zh-CN" altLang="zh-CN" sz="2200"/>
              <a:t>。</a:t>
            </a:r>
          </a:p>
          <a:p>
            <a:endParaRPr lang="zh-CN" altLang="en-US"/>
          </a:p>
        </p:txBody>
      </p:sp>
    </p:spTree>
    <p:extLst>
      <p:ext uri="{BB962C8B-B14F-4D97-AF65-F5344CB8AC3E}">
        <p14:creationId xmlns:p14="http://schemas.microsoft.com/office/powerpoint/2010/main" val="42625731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a:p>
        </p:txBody>
      </p:sp>
      <p:sp>
        <p:nvSpPr>
          <p:cNvPr id="3" name="内容占位符 2"/>
          <p:cNvSpPr>
            <a:spLocks noGrp="1"/>
          </p:cNvSpPr>
          <p:nvPr>
            <p:ph idx="1"/>
          </p:nvPr>
        </p:nvSpPr>
        <p:spPr/>
        <p:txBody>
          <a:bodyPr>
            <a:normAutofit/>
          </a:bodyPr>
          <a:lstStyle/>
          <a:p>
            <a:pPr marL="109728" indent="0">
              <a:lnSpc>
                <a:spcPct val="130000"/>
              </a:lnSpc>
              <a:buNone/>
            </a:pPr>
            <a:r>
              <a:rPr lang="zh-CN" altLang="en-US" sz="2400" b="1"/>
              <a:t>二、</a:t>
            </a:r>
            <a:r>
              <a:rPr lang="zh-CN" altLang="en-US" sz="2400" b="1"/>
              <a:t>异常处理</a:t>
            </a:r>
            <a:r>
              <a:rPr lang="zh-CN" altLang="en-US" sz="2400" b="1" smtClean="0"/>
              <a:t>机制</a:t>
            </a:r>
            <a:endParaRPr lang="en-US" altLang="zh-CN" sz="2400" b="1" smtClean="0"/>
          </a:p>
          <a:p>
            <a:pPr marL="109728" indent="0">
              <a:lnSpc>
                <a:spcPct val="130000"/>
              </a:lnSpc>
              <a:buNone/>
            </a:pPr>
            <a:endParaRPr lang="en-US" altLang="zh-CN" sz="2400" b="1"/>
          </a:p>
          <a:p>
            <a:pPr marL="109728" indent="0">
              <a:lnSpc>
                <a:spcPct val="200000"/>
              </a:lnSpc>
              <a:buNone/>
            </a:pPr>
            <a:r>
              <a:rPr lang="zh-CN" altLang="en-US" sz="2400" smtClean="0"/>
              <a:t>        为了</a:t>
            </a:r>
            <a:r>
              <a:rPr lang="zh-CN" altLang="en-US" sz="2400"/>
              <a:t>解决这种需要由程序员承担程序出错情况判断的不正规处理模式所带来的困难和阻碍，</a:t>
            </a:r>
            <a:r>
              <a:rPr lang="en-US" altLang="zh-CN" sz="2400"/>
              <a:t>Java</a:t>
            </a:r>
            <a:r>
              <a:rPr lang="zh-CN" altLang="en-US" sz="2400"/>
              <a:t>引入了异常处理机制，通过代码运行到出现错误的时候由系统抛出一个运行时异常，</a:t>
            </a:r>
            <a:r>
              <a:rPr lang="en-US" altLang="zh-CN" sz="2400"/>
              <a:t>Java</a:t>
            </a:r>
            <a:r>
              <a:rPr lang="zh-CN" altLang="en-US" sz="2400"/>
              <a:t>程序可以很容易地捕获并处理发生的异常情况。</a:t>
            </a:r>
            <a:endParaRPr lang="zh-CN" altLang="en-US" sz="2400"/>
          </a:p>
        </p:txBody>
      </p:sp>
    </p:spTree>
    <p:extLst>
      <p:ext uri="{BB962C8B-B14F-4D97-AF65-F5344CB8AC3E}">
        <p14:creationId xmlns:p14="http://schemas.microsoft.com/office/powerpoint/2010/main" val="19899083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Java</a:t>
            </a:r>
            <a:r>
              <a:rPr lang="zh-CN" altLang="zh-CN"/>
              <a:t>的异常类层次结构</a:t>
            </a:r>
            <a:endParaRPr lang="zh-CN" altLang="en-US"/>
          </a:p>
        </p:txBody>
      </p:sp>
      <p:sp>
        <p:nvSpPr>
          <p:cNvPr id="3" name="内容占位符 2"/>
          <p:cNvSpPr>
            <a:spLocks noGrp="1"/>
          </p:cNvSpPr>
          <p:nvPr>
            <p:ph idx="1"/>
          </p:nvPr>
        </p:nvSpPr>
        <p:spPr/>
        <p:txBody>
          <a:bodyPr/>
          <a:lstStyle/>
          <a:p>
            <a:endParaRPr lang="zh-CN" altLang="en-US"/>
          </a:p>
        </p:txBody>
      </p:sp>
      <p:pic>
        <p:nvPicPr>
          <p:cNvPr id="2050" name="Picture 2" descr="图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802440"/>
            <a:ext cx="8269794" cy="43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093738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都市">
  <a:themeElements>
    <a:clrScheme name="都市">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都市">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都市">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69</TotalTime>
  <Words>939</Words>
  <Application>Microsoft Office PowerPoint</Application>
  <PresentationFormat>全屏显示(4:3)</PresentationFormat>
  <Paragraphs>85</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都市</vt:lpstr>
      <vt:lpstr>Java高级程序设计</vt:lpstr>
      <vt:lpstr>第2章 异常处理</vt:lpstr>
      <vt:lpstr>本章目标</vt:lpstr>
      <vt:lpstr>本章任务</vt:lpstr>
      <vt:lpstr>2.1 什么是异常</vt:lpstr>
      <vt:lpstr>知识点：异常的概念、异常处理机制</vt:lpstr>
      <vt:lpstr>PowerPoint 演示文稿</vt:lpstr>
      <vt:lpstr>PowerPoint 演示文稿</vt:lpstr>
      <vt:lpstr>Java的异常类层次结构</vt:lpstr>
      <vt:lpstr>2.2 处理异常</vt:lpstr>
      <vt:lpstr>知识点：try-catch-finally语句处理异常</vt:lpstr>
      <vt:lpstr>2.3 自定义异常与throw关键字</vt:lpstr>
      <vt:lpstr>知识点：自定义异常、throw关键字</vt:lpstr>
      <vt:lpstr>2.4 throws关键字</vt:lpstr>
      <vt:lpstr>知识点：throws关键字为方法声明异常</vt:lpstr>
      <vt:lpstr>2.5 Java的内置异常</vt:lpstr>
      <vt:lpstr>PowerPoint 演示文稿</vt:lpstr>
      <vt:lpstr>实训任务</vt:lpstr>
      <vt:lpstr>实训任务</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Java入门基础</dc:title>
  <dc:creator>xyy</dc:creator>
  <cp:lastModifiedBy>xyy</cp:lastModifiedBy>
  <cp:revision>25</cp:revision>
  <dcterms:created xsi:type="dcterms:W3CDTF">2015-05-21T00:11:37Z</dcterms:created>
  <dcterms:modified xsi:type="dcterms:W3CDTF">2015-05-21T01:39:17Z</dcterms:modified>
</cp:coreProperties>
</file>