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9" r:id="rId2"/>
  </p:sldMasterIdLst>
  <p:sldIdLst>
    <p:sldId id="256" r:id="rId3"/>
    <p:sldId id="257" r:id="rId4"/>
    <p:sldId id="258" r:id="rId5"/>
    <p:sldId id="259" r:id="rId6"/>
    <p:sldId id="261" r:id="rId7"/>
    <p:sldId id="262" r:id="rId8"/>
    <p:sldId id="263"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 id="350" r:id="rId25"/>
    <p:sldId id="351" r:id="rId26"/>
    <p:sldId id="352" r:id="rId27"/>
    <p:sldId id="353" r:id="rId28"/>
    <p:sldId id="354" r:id="rId29"/>
    <p:sldId id="356" r:id="rId30"/>
    <p:sldId id="355" r:id="rId31"/>
    <p:sldId id="357" r:id="rId32"/>
    <p:sldId id="358" r:id="rId33"/>
    <p:sldId id="359" r:id="rId34"/>
    <p:sldId id="361" r:id="rId35"/>
    <p:sldId id="362" r:id="rId36"/>
    <p:sldId id="363" r:id="rId37"/>
    <p:sldId id="364"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129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BB9DB11C-AD49-4E83-B7CF-BED2FAFDA6C7}" type="slidenum">
              <a:rPr lang="zh-CN" altLang="en-US"/>
              <a:pPr/>
              <a:t>‹#›</a:t>
            </a:fld>
            <a:endParaRPr lang="en-US" altLang="zh-CN"/>
          </a:p>
        </p:txBody>
      </p:sp>
      <p:pic>
        <p:nvPicPr>
          <p:cNvPr id="38" name="图片 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3670479" cy="894154"/>
          </a:xfrm>
          <a:prstGeom prst="rect">
            <a:avLst/>
          </a:prstGeom>
        </p:spPr>
      </p:pic>
    </p:spTree>
    <p:extLst>
      <p:ext uri="{BB962C8B-B14F-4D97-AF65-F5344CB8AC3E}">
        <p14:creationId xmlns:p14="http://schemas.microsoft.com/office/powerpoint/2010/main" val="17058814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DC4A6ED3-10C9-4240-9114-039410B22E43}" type="slidenum">
              <a:rPr lang="zh-CN" altLang="en-US"/>
              <a:pPr/>
              <a:t>‹#›</a:t>
            </a:fld>
            <a:endParaRPr lang="en-US" altLang="zh-CN"/>
          </a:p>
        </p:txBody>
      </p:sp>
    </p:spTree>
    <p:extLst>
      <p:ext uri="{BB962C8B-B14F-4D97-AF65-F5344CB8AC3E}">
        <p14:creationId xmlns:p14="http://schemas.microsoft.com/office/powerpoint/2010/main" val="427862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74A156E0-0C10-4BA0-B2FA-0F24646AC086}" type="slidenum">
              <a:rPr lang="zh-CN" altLang="en-US"/>
              <a:pPr/>
              <a:t>‹#›</a:t>
            </a:fld>
            <a:endParaRPr lang="en-US" altLang="zh-CN"/>
          </a:p>
        </p:txBody>
      </p:sp>
    </p:spTree>
    <p:extLst>
      <p:ext uri="{BB962C8B-B14F-4D97-AF65-F5344CB8AC3E}">
        <p14:creationId xmlns:p14="http://schemas.microsoft.com/office/powerpoint/2010/main" val="352762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32EF1BA6-8175-4975-97B7-C0211F0D309D}" type="slidenum">
              <a:rPr lang="zh-CN" altLang="en-US"/>
              <a:pPr/>
              <a:t>‹#›</a:t>
            </a:fld>
            <a:endParaRPr lang="en-US" altLang="zh-CN"/>
          </a:p>
        </p:txBody>
      </p:sp>
    </p:spTree>
    <p:extLst>
      <p:ext uri="{BB962C8B-B14F-4D97-AF65-F5344CB8AC3E}">
        <p14:creationId xmlns:p14="http://schemas.microsoft.com/office/powerpoint/2010/main" val="2098577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C4685C41-2A61-454B-8EB0-F5952B806B7A}" type="slidenum">
              <a:rPr lang="zh-CN" altLang="en-US"/>
              <a:pPr/>
              <a:t>‹#›</a:t>
            </a:fld>
            <a:endParaRPr lang="en-US" altLang="zh-CN"/>
          </a:p>
        </p:txBody>
      </p:sp>
    </p:spTree>
    <p:extLst>
      <p:ext uri="{BB962C8B-B14F-4D97-AF65-F5344CB8AC3E}">
        <p14:creationId xmlns:p14="http://schemas.microsoft.com/office/powerpoint/2010/main" val="231076727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6B893BA4-CF91-466F-8690-2E0CA4C0799A}" type="slidenum">
              <a:rPr lang="zh-CN" altLang="en-US"/>
              <a:pPr/>
              <a:t>‹#›</a:t>
            </a:fld>
            <a:endParaRPr lang="en-US" altLang="zh-CN"/>
          </a:p>
        </p:txBody>
      </p:sp>
    </p:spTree>
    <p:extLst>
      <p:ext uri="{BB962C8B-B14F-4D97-AF65-F5344CB8AC3E}">
        <p14:creationId xmlns:p14="http://schemas.microsoft.com/office/powerpoint/2010/main" val="1731300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9E0315-DB25-49A6-9667-F4251533C566}" type="slidenum">
              <a:rPr lang="zh-CN" altLang="en-US"/>
              <a:pPr/>
              <a:t>‹#›</a:t>
            </a:fld>
            <a:endParaRPr lang="en-US" altLang="zh-CN"/>
          </a:p>
        </p:txBody>
      </p:sp>
    </p:spTree>
    <p:extLst>
      <p:ext uri="{BB962C8B-B14F-4D97-AF65-F5344CB8AC3E}">
        <p14:creationId xmlns:p14="http://schemas.microsoft.com/office/powerpoint/2010/main" val="632439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C91B5268-440E-47FF-91EA-E58B094A4FEA}" type="slidenum">
              <a:rPr lang="zh-CN" altLang="en-US"/>
              <a:pPr/>
              <a:t>‹#›</a:t>
            </a:fld>
            <a:endParaRPr lang="en-US" altLang="zh-CN"/>
          </a:p>
        </p:txBody>
      </p:sp>
    </p:spTree>
    <p:extLst>
      <p:ext uri="{BB962C8B-B14F-4D97-AF65-F5344CB8AC3E}">
        <p14:creationId xmlns:p14="http://schemas.microsoft.com/office/powerpoint/2010/main" val="16458545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3B854E65-52D6-4B2C-9F45-498A5D0C05F4}" type="slidenum">
              <a:rPr lang="zh-CN" altLang="en-US"/>
              <a:pPr/>
              <a:t>‹#›</a:t>
            </a:fld>
            <a:endParaRPr lang="en-US" altLang="zh-CN"/>
          </a:p>
        </p:txBody>
      </p:sp>
    </p:spTree>
    <p:extLst>
      <p:ext uri="{BB962C8B-B14F-4D97-AF65-F5344CB8AC3E}">
        <p14:creationId xmlns:p14="http://schemas.microsoft.com/office/powerpoint/2010/main" val="2853940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10512DFB-FAB6-4A07-8966-2C27F87DC6F5}" type="slidenum">
              <a:rPr lang="zh-CN" altLang="en-US"/>
              <a:pPr/>
              <a:t>‹#›</a:t>
            </a:fld>
            <a:endParaRPr lang="en-US" altLang="zh-CN"/>
          </a:p>
        </p:txBody>
      </p:sp>
    </p:spTree>
    <p:extLst>
      <p:ext uri="{BB962C8B-B14F-4D97-AF65-F5344CB8AC3E}">
        <p14:creationId xmlns:p14="http://schemas.microsoft.com/office/powerpoint/2010/main" val="218505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9C0F95B6-0389-413D-861C-1E01E79F2F5B}" type="slidenum">
              <a:rPr lang="zh-CN" altLang="en-US"/>
              <a:pPr/>
              <a:t>‹#›</a:t>
            </a:fld>
            <a:endParaRPr lang="en-US" altLang="zh-CN"/>
          </a:p>
        </p:txBody>
      </p:sp>
    </p:spTree>
    <p:extLst>
      <p:ext uri="{BB962C8B-B14F-4D97-AF65-F5344CB8AC3E}">
        <p14:creationId xmlns:p14="http://schemas.microsoft.com/office/powerpoint/2010/main" val="197111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8029D422-41E2-4C29-B763-D6FEBBA43132}" type="slidenum">
              <a:rPr lang="zh-CN" altLang="en-US"/>
              <a:pPr/>
              <a:t>‹#›</a:t>
            </a:fld>
            <a:endParaRPr lang="en-US" altLang="zh-CN"/>
          </a:p>
        </p:txBody>
      </p:sp>
    </p:spTree>
    <p:extLst>
      <p:ext uri="{BB962C8B-B14F-4D97-AF65-F5344CB8AC3E}">
        <p14:creationId xmlns:p14="http://schemas.microsoft.com/office/powerpoint/2010/main" val="232313657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3172FF3D-281D-41CB-87BF-796564D6242E}" type="slidenum">
              <a:rPr lang="zh-CN" altLang="en-US"/>
              <a:pPr/>
              <a:t>‹#›</a:t>
            </a:fld>
            <a:endParaRPr lang="en-US" altLang="zh-CN"/>
          </a:p>
        </p:txBody>
      </p:sp>
    </p:spTree>
    <p:extLst>
      <p:ext uri="{BB962C8B-B14F-4D97-AF65-F5344CB8AC3E}">
        <p14:creationId xmlns:p14="http://schemas.microsoft.com/office/powerpoint/2010/main" val="875589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1E44A3B4-AE47-46EE-8D29-E209AD960412}" type="slidenum">
              <a:rPr lang="zh-CN" altLang="en-US"/>
              <a:pPr/>
              <a:t>‹#›</a:t>
            </a:fld>
            <a:endParaRPr lang="en-US" altLang="zh-CN"/>
          </a:p>
        </p:txBody>
      </p:sp>
    </p:spTree>
    <p:extLst>
      <p:ext uri="{BB962C8B-B14F-4D97-AF65-F5344CB8AC3E}">
        <p14:creationId xmlns:p14="http://schemas.microsoft.com/office/powerpoint/2010/main" val="2599467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C6360D20-C836-4278-AC5B-F97382AFBE4B}" type="slidenum">
              <a:rPr lang="zh-CN" altLang="en-US"/>
              <a:pPr/>
              <a:t>‹#›</a:t>
            </a:fld>
            <a:endParaRPr lang="en-US" altLang="zh-CN"/>
          </a:p>
        </p:txBody>
      </p:sp>
    </p:spTree>
    <p:extLst>
      <p:ext uri="{BB962C8B-B14F-4D97-AF65-F5344CB8AC3E}">
        <p14:creationId xmlns:p14="http://schemas.microsoft.com/office/powerpoint/2010/main" val="3598663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EF364040-860D-46E8-B715-8A71EEC484E9}" type="slidenum">
              <a:rPr lang="zh-CN" altLang="en-US"/>
              <a:pPr/>
              <a:t>‹#›</a:t>
            </a:fld>
            <a:endParaRPr lang="en-US" altLang="zh-CN"/>
          </a:p>
        </p:txBody>
      </p:sp>
    </p:spTree>
    <p:extLst>
      <p:ext uri="{BB962C8B-B14F-4D97-AF65-F5344CB8AC3E}">
        <p14:creationId xmlns:p14="http://schemas.microsoft.com/office/powerpoint/2010/main" val="34007504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B5F2247E-9A18-404E-BABD-29DEABAE2CBA}" type="slidenum">
              <a:rPr lang="zh-CN" altLang="en-US"/>
              <a:pPr/>
              <a:t>‹#›</a:t>
            </a:fld>
            <a:endParaRPr lang="en-US" altLang="zh-CN"/>
          </a:p>
        </p:txBody>
      </p:sp>
    </p:spTree>
    <p:extLst>
      <p:ext uri="{BB962C8B-B14F-4D97-AF65-F5344CB8AC3E}">
        <p14:creationId xmlns:p14="http://schemas.microsoft.com/office/powerpoint/2010/main" val="1032633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灯片编号占位符 3"/>
          <p:cNvSpPr>
            <a:spLocks noGrp="1"/>
          </p:cNvSpPr>
          <p:nvPr>
            <p:ph type="sldNum" sz="quarter" idx="10"/>
          </p:nvPr>
        </p:nvSpPr>
        <p:spPr>
          <a:xfrm>
            <a:off x="3276600" y="6477000"/>
            <a:ext cx="2133600" cy="304800"/>
          </a:xfrm>
        </p:spPr>
        <p:txBody>
          <a:bodyPr/>
          <a:lstStyle>
            <a:lvl1pPr>
              <a:defRPr/>
            </a:lvl1pPr>
          </a:lstStyle>
          <a:p>
            <a:fld id="{05A7BCD3-3354-4F2C-8438-18E549B855DE}" type="slidenum">
              <a:rPr lang="zh-CN" altLang="en-US"/>
              <a:pPr/>
              <a:t>‹#›</a:t>
            </a:fld>
            <a:endParaRPr lang="en-US" altLang="zh-CN"/>
          </a:p>
        </p:txBody>
      </p:sp>
    </p:spTree>
    <p:extLst>
      <p:ext uri="{BB962C8B-B14F-4D97-AF65-F5344CB8AC3E}">
        <p14:creationId xmlns:p14="http://schemas.microsoft.com/office/powerpoint/2010/main" val="1295577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65E329-DD32-4A97-B93E-35B5FED3BB01}" type="slidenum">
              <a:rPr lang="zh-CN" altLang="en-US"/>
              <a:pPr/>
              <a:t>‹#›</a:t>
            </a:fld>
            <a:endParaRPr lang="en-US" altLang="zh-CN"/>
          </a:p>
        </p:txBody>
      </p:sp>
    </p:spTree>
    <p:extLst>
      <p:ext uri="{BB962C8B-B14F-4D97-AF65-F5344CB8AC3E}">
        <p14:creationId xmlns:p14="http://schemas.microsoft.com/office/powerpoint/2010/main" val="17404038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AC48208B-9E19-4871-A20F-422E8428E634}" type="slidenum">
              <a:rPr lang="zh-CN" altLang="en-US"/>
              <a:pPr/>
              <a:t>‹#›</a:t>
            </a:fld>
            <a:endParaRPr lang="en-US" altLang="zh-CN"/>
          </a:p>
        </p:txBody>
      </p:sp>
    </p:spTree>
    <p:extLst>
      <p:ext uri="{BB962C8B-B14F-4D97-AF65-F5344CB8AC3E}">
        <p14:creationId xmlns:p14="http://schemas.microsoft.com/office/powerpoint/2010/main" val="2000212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F5B64884-D348-491A-9775-5B7D9DBACB7B}" type="slidenum">
              <a:rPr lang="zh-CN" altLang="en-US"/>
              <a:pPr/>
              <a:t>‹#›</a:t>
            </a:fld>
            <a:endParaRPr lang="en-US" altLang="zh-CN"/>
          </a:p>
        </p:txBody>
      </p:sp>
    </p:spTree>
    <p:extLst>
      <p:ext uri="{BB962C8B-B14F-4D97-AF65-F5344CB8AC3E}">
        <p14:creationId xmlns:p14="http://schemas.microsoft.com/office/powerpoint/2010/main" val="412043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0BEC2E70-DF7A-43E8-99B8-D0860426B32F}" type="slidenum">
              <a:rPr lang="zh-CN" altLang="en-US"/>
              <a:pPr/>
              <a:t>‹#›</a:t>
            </a:fld>
            <a:endParaRPr lang="en-US" altLang="zh-CN"/>
          </a:p>
        </p:txBody>
      </p:sp>
    </p:spTree>
    <p:extLst>
      <p:ext uri="{BB962C8B-B14F-4D97-AF65-F5344CB8AC3E}">
        <p14:creationId xmlns:p14="http://schemas.microsoft.com/office/powerpoint/2010/main" val="86743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7EC3F652-A22C-470A-98A6-FD183CB8D635}" type="slidenum">
              <a:rPr lang="zh-CN" altLang="en-US"/>
              <a:pPr/>
              <a:t>‹#›</a:t>
            </a:fld>
            <a:endParaRPr lang="en-US" altLang="zh-CN"/>
          </a:p>
        </p:txBody>
      </p:sp>
    </p:spTree>
    <p:extLst>
      <p:ext uri="{BB962C8B-B14F-4D97-AF65-F5344CB8AC3E}">
        <p14:creationId xmlns:p14="http://schemas.microsoft.com/office/powerpoint/2010/main" val="1448340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A9FCCA1E-6734-4326-AB91-33728F673EB9}" type="slidenum">
              <a:rPr lang="zh-CN" altLang="en-US"/>
              <a:pPr/>
              <a:t>‹#›</a:t>
            </a:fld>
            <a:endParaRPr lang="en-US" altLang="zh-CN"/>
          </a:p>
        </p:txBody>
      </p:sp>
    </p:spTree>
    <p:extLst>
      <p:ext uri="{BB962C8B-B14F-4D97-AF65-F5344CB8AC3E}">
        <p14:creationId xmlns:p14="http://schemas.microsoft.com/office/powerpoint/2010/main" val="546356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EB10E794-C87A-458C-861C-B377796CADF5}" type="slidenum">
              <a:rPr lang="zh-CN" altLang="en-US"/>
              <a:pPr/>
              <a:t>‹#›</a:t>
            </a:fld>
            <a:endParaRPr lang="en-US" altLang="zh-CN"/>
          </a:p>
        </p:txBody>
      </p:sp>
    </p:spTree>
    <p:extLst>
      <p:ext uri="{BB962C8B-B14F-4D97-AF65-F5344CB8AC3E}">
        <p14:creationId xmlns:p14="http://schemas.microsoft.com/office/powerpoint/2010/main" val="3655847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25605"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25606"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9A9A6A0A-9B07-4950-BFB1-0B04595F6A68}"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25609"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388942970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38917"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38918"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E939F41C-DC1E-4FC6-AED7-4D14BA12ECFE}"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38921"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1621918020"/>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zh-CN" altLang="en-US" dirty="0"/>
              <a:t>网络安全产品调试与部</a:t>
            </a:r>
            <a:r>
              <a:rPr lang="zh-CN" altLang="en-US" dirty="0" smtClean="0"/>
              <a:t>署</a:t>
            </a:r>
            <a:endParaRPr lang="zh-CN" altLang="en-US" dirty="0"/>
          </a:p>
        </p:txBody>
      </p:sp>
      <p:sp>
        <p:nvSpPr>
          <p:cNvPr id="3" name="副标题 2"/>
          <p:cNvSpPr>
            <a:spLocks noGrp="1"/>
          </p:cNvSpPr>
          <p:nvPr>
            <p:ph type="subTitle" sz="quarter" idx="1"/>
          </p:nvPr>
        </p:nvSpPr>
        <p:spPr/>
        <p:txBody>
          <a:bodyPr/>
          <a:lstStyle/>
          <a:p>
            <a:r>
              <a:rPr lang="zh-CN" altLang="en-US" dirty="0" smtClean="0"/>
              <a:t>重庆电子工程职业学院 计算机学院</a:t>
            </a:r>
            <a:endParaRPr lang="zh-CN" altLang="en-US" dirty="0"/>
          </a:p>
        </p:txBody>
      </p:sp>
    </p:spTree>
    <p:extLst>
      <p:ext uri="{BB962C8B-B14F-4D97-AF65-F5344CB8AC3E}">
        <p14:creationId xmlns:p14="http://schemas.microsoft.com/office/powerpoint/2010/main" val="327874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4.1</a:t>
            </a:r>
            <a:r>
              <a:rPr lang="en-US" altLang="zh-CN" dirty="0">
                <a:latin typeface="+mj-lt"/>
                <a:ea typeface="+mj-ea"/>
                <a:cs typeface="+mj-cs"/>
              </a:rPr>
              <a:t>	</a:t>
            </a:r>
            <a:r>
              <a:rPr lang="zh-CN" altLang="en-US" dirty="0">
                <a:latin typeface="+mj-lt"/>
                <a:ea typeface="+mj-ea"/>
                <a:cs typeface="+mj-cs"/>
              </a:rPr>
              <a:t>安全审计及上网行为管理系统概述</a:t>
            </a:r>
          </a:p>
        </p:txBody>
      </p:sp>
      <p:sp>
        <p:nvSpPr>
          <p:cNvPr id="3" name="内容占位符 2"/>
          <p:cNvSpPr>
            <a:spLocks noGrp="1"/>
          </p:cNvSpPr>
          <p:nvPr>
            <p:ph idx="1"/>
          </p:nvPr>
        </p:nvSpPr>
        <p:spPr/>
        <p:txBody>
          <a:bodyPr/>
          <a:lstStyle/>
          <a:p>
            <a:pPr marL="342900" lvl="2" indent="-342900">
              <a:buClr>
                <a:schemeClr val="tx1"/>
              </a:buClr>
              <a:buSzTx/>
              <a:buFont typeface="Wingdings" panose="05000000000000000000" pitchFamily="2" charset="2"/>
              <a:buChar char="v"/>
            </a:pPr>
            <a:r>
              <a:rPr lang="zh-CN" altLang="zh-CN" sz="2800" b="1" dirty="0">
                <a:solidFill>
                  <a:schemeClr val="accent1"/>
                </a:solidFill>
                <a:ea typeface="+mn-ea"/>
                <a:cs typeface="+mn-cs"/>
              </a:rPr>
              <a:t>上网行为管理的概念</a:t>
            </a:r>
          </a:p>
          <a:p>
            <a:pPr lvl="1"/>
            <a:r>
              <a:rPr lang="zh-CN" altLang="zh-CN" dirty="0" smtClean="0"/>
              <a:t>上</a:t>
            </a:r>
            <a:r>
              <a:rPr lang="zh-CN" altLang="zh-CN" dirty="0"/>
              <a:t>网行为管理是指帮助互联网用户控制和管理对互联网的使用，包括上网人员管理、上网时间管理、网页访问过滤、网络应用控制、带宽流量管理、上网外发管理等内容</a:t>
            </a:r>
            <a:r>
              <a:rPr lang="zh-CN" altLang="zh-CN" dirty="0" smtClean="0"/>
              <a:t>。</a:t>
            </a:r>
            <a:endParaRPr lang="en-US" altLang="zh-CN" dirty="0" smtClean="0"/>
          </a:p>
          <a:p>
            <a:pPr lvl="1"/>
            <a:endParaRPr lang="zh-CN" altLang="zh-CN" dirty="0"/>
          </a:p>
        </p:txBody>
      </p:sp>
    </p:spTree>
    <p:extLst>
      <p:ext uri="{BB962C8B-B14F-4D97-AF65-F5344CB8AC3E}">
        <p14:creationId xmlns:p14="http://schemas.microsoft.com/office/powerpoint/2010/main" val="16482054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4.1</a:t>
            </a:r>
            <a:r>
              <a:rPr lang="en-US" altLang="zh-CN" dirty="0">
                <a:latin typeface="+mj-lt"/>
                <a:ea typeface="+mj-ea"/>
                <a:cs typeface="+mj-cs"/>
              </a:rPr>
              <a:t>	</a:t>
            </a:r>
            <a:r>
              <a:rPr lang="zh-CN" altLang="en-US" dirty="0">
                <a:latin typeface="+mj-lt"/>
                <a:ea typeface="+mj-ea"/>
                <a:cs typeface="+mj-cs"/>
              </a:rPr>
              <a:t>安全审计及上网行为管理系统概述</a:t>
            </a:r>
          </a:p>
        </p:txBody>
      </p:sp>
      <p:sp>
        <p:nvSpPr>
          <p:cNvPr id="3" name="内容占位符 2"/>
          <p:cNvSpPr>
            <a:spLocks noGrp="1"/>
          </p:cNvSpPr>
          <p:nvPr>
            <p:ph idx="1"/>
          </p:nvPr>
        </p:nvSpPr>
        <p:spPr/>
        <p:txBody>
          <a:bodyPr/>
          <a:lstStyle/>
          <a:p>
            <a:pPr marL="342900" lvl="2" indent="-342900">
              <a:buClr>
                <a:schemeClr val="tx1"/>
              </a:buClr>
              <a:buSzTx/>
              <a:buFont typeface="Wingdings" panose="05000000000000000000" pitchFamily="2" charset="2"/>
              <a:buChar char="v"/>
            </a:pPr>
            <a:r>
              <a:rPr lang="zh-CN" altLang="zh-CN" sz="2800" b="1" dirty="0" smtClean="0">
                <a:solidFill>
                  <a:schemeClr val="accent1"/>
                </a:solidFill>
                <a:ea typeface="+mn-ea"/>
                <a:cs typeface="+mn-cs"/>
              </a:rPr>
              <a:t>安</a:t>
            </a:r>
            <a:r>
              <a:rPr lang="zh-CN" altLang="zh-CN" sz="2800" b="1" dirty="0">
                <a:solidFill>
                  <a:schemeClr val="accent1"/>
                </a:solidFill>
                <a:ea typeface="+mn-ea"/>
                <a:cs typeface="+mn-cs"/>
              </a:rPr>
              <a:t>全审计及上网行为管理系统作</a:t>
            </a:r>
            <a:r>
              <a:rPr lang="zh-CN" altLang="zh-CN" sz="2800" b="1" dirty="0" smtClean="0">
                <a:solidFill>
                  <a:schemeClr val="accent1"/>
                </a:solidFill>
                <a:ea typeface="+mn-ea"/>
                <a:cs typeface="+mn-cs"/>
              </a:rPr>
              <a:t>用</a:t>
            </a:r>
            <a:endParaRPr lang="en-US" altLang="zh-CN" dirty="0" smtClean="0"/>
          </a:p>
          <a:p>
            <a:pPr lvl="1"/>
            <a:r>
              <a:rPr lang="zh-CN" altLang="zh-CN" dirty="0" smtClean="0"/>
              <a:t>（</a:t>
            </a:r>
            <a:r>
              <a:rPr lang="en-US" altLang="zh-CN" dirty="0"/>
              <a:t>1</a:t>
            </a:r>
            <a:r>
              <a:rPr lang="zh-CN" altLang="zh-CN" dirty="0"/>
              <a:t>）规范终端用户上网行为</a:t>
            </a:r>
          </a:p>
          <a:p>
            <a:pPr lvl="1"/>
            <a:r>
              <a:rPr lang="zh-CN" altLang="zh-CN" dirty="0" smtClean="0"/>
              <a:t>（</a:t>
            </a:r>
            <a:r>
              <a:rPr lang="en-US" altLang="zh-CN" dirty="0"/>
              <a:t>2</a:t>
            </a:r>
            <a:r>
              <a:rPr lang="zh-CN" altLang="zh-CN" dirty="0"/>
              <a:t>）防止内部信息泄露</a:t>
            </a:r>
          </a:p>
          <a:p>
            <a:pPr lvl="1"/>
            <a:r>
              <a:rPr lang="zh-CN" altLang="zh-CN" dirty="0" smtClean="0"/>
              <a:t>（</a:t>
            </a:r>
            <a:r>
              <a:rPr lang="en-US" altLang="zh-CN" dirty="0"/>
              <a:t>3</a:t>
            </a:r>
            <a:r>
              <a:rPr lang="zh-CN" altLang="zh-CN" dirty="0"/>
              <a:t>）内部可疑终端、应用服务异常及网络异常检测</a:t>
            </a:r>
          </a:p>
          <a:p>
            <a:pPr lvl="1"/>
            <a:r>
              <a:rPr lang="zh-CN" altLang="zh-CN" dirty="0" smtClean="0"/>
              <a:t>（</a:t>
            </a:r>
            <a:r>
              <a:rPr lang="en-US" altLang="zh-CN" dirty="0"/>
              <a:t>4</a:t>
            </a:r>
            <a:r>
              <a:rPr lang="zh-CN" altLang="zh-CN" dirty="0"/>
              <a:t>）阻止黄、赌、毒等违法违规信息的传播</a:t>
            </a:r>
          </a:p>
          <a:p>
            <a:pPr lvl="1"/>
            <a:r>
              <a:rPr lang="zh-CN" altLang="zh-CN" dirty="0" smtClean="0"/>
              <a:t>（</a:t>
            </a:r>
            <a:r>
              <a:rPr lang="en-US" altLang="zh-CN" dirty="0"/>
              <a:t>5</a:t>
            </a:r>
            <a:r>
              <a:rPr lang="zh-CN" altLang="zh-CN" dirty="0"/>
              <a:t>）监控上网行为，为公安机关提供案件侦破技术手段</a:t>
            </a:r>
          </a:p>
          <a:p>
            <a:pPr lvl="1"/>
            <a:r>
              <a:rPr lang="zh-CN" altLang="zh-CN" dirty="0" smtClean="0"/>
              <a:t>（</a:t>
            </a:r>
            <a:r>
              <a:rPr lang="en-US" altLang="zh-CN" dirty="0"/>
              <a:t>6</a:t>
            </a:r>
            <a:r>
              <a:rPr lang="zh-CN" altLang="zh-CN" dirty="0"/>
              <a:t>）提供各类统计分析报表</a:t>
            </a:r>
            <a:r>
              <a:rPr lang="en-US" altLang="zh-CN" dirty="0"/>
              <a:t>	</a:t>
            </a:r>
            <a:endParaRPr lang="zh-CN" altLang="zh-CN" dirty="0"/>
          </a:p>
        </p:txBody>
      </p:sp>
    </p:spTree>
    <p:extLst>
      <p:ext uri="{BB962C8B-B14F-4D97-AF65-F5344CB8AC3E}">
        <p14:creationId xmlns:p14="http://schemas.microsoft.com/office/powerpoint/2010/main" val="2860797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4.1</a:t>
            </a:r>
            <a:r>
              <a:rPr lang="en-US" altLang="zh-CN" dirty="0">
                <a:latin typeface="+mj-lt"/>
                <a:ea typeface="+mj-ea"/>
                <a:cs typeface="+mj-cs"/>
              </a:rPr>
              <a:t>	</a:t>
            </a:r>
            <a:r>
              <a:rPr lang="zh-CN" altLang="en-US" dirty="0">
                <a:latin typeface="+mj-lt"/>
                <a:ea typeface="+mj-ea"/>
                <a:cs typeface="+mj-cs"/>
              </a:rPr>
              <a:t>安全审计及上网行为管理系统概述</a:t>
            </a:r>
          </a:p>
        </p:txBody>
      </p:sp>
      <p:sp>
        <p:nvSpPr>
          <p:cNvPr id="3" name="内容占位符 2"/>
          <p:cNvSpPr>
            <a:spLocks noGrp="1"/>
          </p:cNvSpPr>
          <p:nvPr>
            <p:ph idx="1"/>
          </p:nvPr>
        </p:nvSpPr>
        <p:spPr>
          <a:xfrm>
            <a:off x="0" y="1055720"/>
            <a:ext cx="9144000" cy="5486400"/>
          </a:xfrm>
        </p:spPr>
        <p:txBody>
          <a:bodyPr/>
          <a:lstStyle/>
          <a:p>
            <a:r>
              <a:rPr lang="zh-CN" altLang="zh-CN" dirty="0"/>
              <a:t>安全审计及上网行为管理系统的技术分类</a:t>
            </a:r>
            <a:endParaRPr lang="zh-CN" altLang="zh-CN" sz="3600" b="1" dirty="0"/>
          </a:p>
          <a:p>
            <a:pPr lvl="1"/>
            <a:r>
              <a:rPr lang="zh-CN" altLang="zh-CN" dirty="0"/>
              <a:t>目前的安全审计解决方案有以下几类：</a:t>
            </a:r>
          </a:p>
          <a:p>
            <a:pPr lvl="1"/>
            <a:r>
              <a:rPr lang="zh-CN" altLang="zh-CN" dirty="0"/>
              <a:t>日志审计：目的是收集日志，通过</a:t>
            </a:r>
            <a:r>
              <a:rPr lang="en-US" altLang="zh-CN" dirty="0"/>
              <a:t>SNMP</a:t>
            </a:r>
            <a:r>
              <a:rPr lang="zh-CN" altLang="zh-CN" dirty="0"/>
              <a:t>、</a:t>
            </a:r>
            <a:r>
              <a:rPr lang="en-US" altLang="zh-CN" dirty="0"/>
              <a:t>SYSLOG</a:t>
            </a:r>
            <a:r>
              <a:rPr lang="zh-CN" altLang="zh-CN" dirty="0"/>
              <a:t>、</a:t>
            </a:r>
            <a:r>
              <a:rPr lang="en-US" altLang="zh-CN" dirty="0"/>
              <a:t>OPSEC</a:t>
            </a:r>
            <a:r>
              <a:rPr lang="zh-CN" altLang="zh-CN" dirty="0"/>
              <a:t>或者其他的日志接口从各种网络设备、服务器、用户电脑、数据库、应用系统和网络安全设备中收集日志，进行统一管理、分析和报警。</a:t>
            </a:r>
          </a:p>
          <a:p>
            <a:pPr lvl="1"/>
            <a:r>
              <a:rPr lang="zh-CN" altLang="zh-CN" dirty="0"/>
              <a:t>主机审计：通过在服务器、用户电脑或其它审计对象中安装客户端的方式来进行审计，可达到审计安全漏洞、审计合法和非法或入侵操作、监控上网行为和内容以及向外拷贝文件行为、监控用户非工作行为等目的</a:t>
            </a:r>
            <a:r>
              <a:rPr lang="zh-CN" altLang="zh-CN" dirty="0" smtClean="0"/>
              <a:t>。</a:t>
            </a:r>
            <a:endParaRPr lang="zh-CN" altLang="zh-CN" dirty="0"/>
          </a:p>
          <a:p>
            <a:pPr lvl="1"/>
            <a:r>
              <a:rPr lang="zh-CN" altLang="zh-CN" dirty="0"/>
              <a:t>网络审计：通过旁路和串接的方式实现对网络数据包的捕获，而且进行协议分析和还原，可达到审计服务器、用户电脑、数据库、应用系统的审计安全漏洞、合法和非法或入侵操作、监控上网行为和内容、监控用户非工作行为等目的。</a:t>
            </a:r>
          </a:p>
        </p:txBody>
      </p:sp>
    </p:spTree>
    <p:extLst>
      <p:ext uri="{BB962C8B-B14F-4D97-AF65-F5344CB8AC3E}">
        <p14:creationId xmlns:p14="http://schemas.microsoft.com/office/powerpoint/2010/main" val="31416990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4.1</a:t>
            </a:r>
            <a:r>
              <a:rPr lang="en-US" altLang="zh-CN" dirty="0">
                <a:latin typeface="+mj-lt"/>
                <a:ea typeface="+mj-ea"/>
                <a:cs typeface="+mj-cs"/>
              </a:rPr>
              <a:t>	</a:t>
            </a:r>
            <a:r>
              <a:rPr lang="zh-CN" altLang="en-US" dirty="0">
                <a:latin typeface="+mj-lt"/>
                <a:ea typeface="+mj-ea"/>
                <a:cs typeface="+mj-cs"/>
              </a:rPr>
              <a:t>安全审计及上网行为管理系统概述</a:t>
            </a:r>
          </a:p>
        </p:txBody>
      </p:sp>
      <p:sp>
        <p:nvSpPr>
          <p:cNvPr id="3" name="内容占位符 2"/>
          <p:cNvSpPr>
            <a:spLocks noGrp="1"/>
          </p:cNvSpPr>
          <p:nvPr>
            <p:ph idx="1"/>
          </p:nvPr>
        </p:nvSpPr>
        <p:spPr>
          <a:xfrm>
            <a:off x="0" y="1055720"/>
            <a:ext cx="9144000" cy="5486400"/>
          </a:xfrm>
        </p:spPr>
        <p:txBody>
          <a:bodyPr/>
          <a:lstStyle/>
          <a:p>
            <a:r>
              <a:rPr lang="zh-CN" altLang="zh-CN" dirty="0"/>
              <a:t>安全审计及上网行为管理系统的技术分</a:t>
            </a:r>
            <a:r>
              <a:rPr lang="zh-CN" altLang="zh-CN" dirty="0" smtClean="0"/>
              <a:t>类</a:t>
            </a:r>
            <a:endParaRPr lang="zh-CN" altLang="zh-CN" sz="3600" b="1" dirty="0"/>
          </a:p>
        </p:txBody>
      </p:sp>
      <p:pic>
        <p:nvPicPr>
          <p:cNvPr id="4" name="图片 3"/>
          <p:cNvPicPr>
            <a:picLocks noChangeAspect="1"/>
          </p:cNvPicPr>
          <p:nvPr/>
        </p:nvPicPr>
        <p:blipFill>
          <a:blip r:embed="rId2"/>
          <a:stretch>
            <a:fillRect/>
          </a:stretch>
        </p:blipFill>
        <p:spPr>
          <a:xfrm>
            <a:off x="691774" y="2759563"/>
            <a:ext cx="8200198" cy="2577205"/>
          </a:xfrm>
          <a:prstGeom prst="rect">
            <a:avLst/>
          </a:prstGeom>
        </p:spPr>
      </p:pic>
    </p:spTree>
    <p:extLst>
      <p:ext uri="{BB962C8B-B14F-4D97-AF65-F5344CB8AC3E}">
        <p14:creationId xmlns:p14="http://schemas.microsoft.com/office/powerpoint/2010/main" val="18229670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4.1</a:t>
            </a:r>
            <a:r>
              <a:rPr lang="en-US" altLang="zh-CN" dirty="0">
                <a:latin typeface="+mj-lt"/>
                <a:ea typeface="+mj-ea"/>
                <a:cs typeface="+mj-cs"/>
              </a:rPr>
              <a:t>	</a:t>
            </a:r>
            <a:r>
              <a:rPr lang="zh-CN" altLang="en-US" dirty="0">
                <a:latin typeface="+mj-lt"/>
                <a:ea typeface="+mj-ea"/>
                <a:cs typeface="+mj-cs"/>
              </a:rPr>
              <a:t>安全审计及上网行为管理系统概述</a:t>
            </a:r>
          </a:p>
        </p:txBody>
      </p:sp>
      <p:sp>
        <p:nvSpPr>
          <p:cNvPr id="3" name="内容占位符 2"/>
          <p:cNvSpPr>
            <a:spLocks noGrp="1"/>
          </p:cNvSpPr>
          <p:nvPr>
            <p:ph idx="1"/>
          </p:nvPr>
        </p:nvSpPr>
        <p:spPr>
          <a:xfrm>
            <a:off x="0" y="1055720"/>
            <a:ext cx="9144000" cy="5486400"/>
          </a:xfrm>
        </p:spPr>
        <p:txBody>
          <a:bodyPr/>
          <a:lstStyle/>
          <a:p>
            <a:r>
              <a:rPr lang="zh-CN" altLang="zh-CN" dirty="0"/>
              <a:t>系统组成</a:t>
            </a:r>
            <a:endParaRPr lang="zh-CN" altLang="zh-CN" sz="3600" b="1" dirty="0"/>
          </a:p>
          <a:p>
            <a:pPr lvl="1"/>
            <a:r>
              <a:rPr lang="zh-CN" altLang="zh-CN" dirty="0"/>
              <a:t>安全审计与上网行为管理系统主要分为两大部分：后台服务端和审计探</a:t>
            </a:r>
            <a:r>
              <a:rPr lang="zh-CN" altLang="zh-CN" dirty="0" smtClean="0"/>
              <a:t>针</a:t>
            </a:r>
            <a:r>
              <a:rPr lang="zh-CN" altLang="en-US" dirty="0" smtClean="0"/>
              <a:t>。</a:t>
            </a:r>
            <a:endParaRPr lang="en-US" altLang="zh-CN" dirty="0" smtClean="0"/>
          </a:p>
          <a:p>
            <a:pPr lvl="1"/>
            <a:r>
              <a:rPr lang="zh-CN" altLang="zh-CN" dirty="0" smtClean="0"/>
              <a:t>后</a:t>
            </a:r>
            <a:r>
              <a:rPr lang="zh-CN" altLang="zh-CN" dirty="0"/>
              <a:t>台服务端是审计系统的远程管理控制部分，对部署在互联网上的多个审计探针进行集中管理，包括控制审计探针的运行状态管理、信息发布、获取审计数据、获取探针运行日志和统计数据等。后台服务端可实现多级级联管理</a:t>
            </a:r>
            <a:r>
              <a:rPr lang="zh-CN" altLang="zh-CN" dirty="0" smtClean="0"/>
              <a:t>。</a:t>
            </a:r>
            <a:endParaRPr lang="en-US" altLang="zh-CN" dirty="0" smtClean="0"/>
          </a:p>
          <a:p>
            <a:pPr lvl="1"/>
            <a:r>
              <a:rPr lang="zh-CN" altLang="zh-CN" dirty="0" smtClean="0"/>
              <a:t>审</a:t>
            </a:r>
            <a:r>
              <a:rPr lang="zh-CN" altLang="zh-CN" dirty="0"/>
              <a:t>计探针采用标准固化的专用硬件设计，是审计系统的核心部件，它监听该网络探针所在物理网络上的所有通信信息，分析这些网络通信信息，采用底层抓包技术，捕获所有网络数据包，根据协议的</a:t>
            </a:r>
            <a:r>
              <a:rPr lang="en-US" altLang="zh-CN" dirty="0"/>
              <a:t>RFC</a:t>
            </a:r>
            <a:r>
              <a:rPr lang="zh-CN" altLang="zh-CN" dirty="0"/>
              <a:t>文档标准进行协议分析，然后根据规则库对有害信息或者非法网站进行审计，实时地记录各种有害信息或者非法网站的全部会话过程和数据，并根据指令进行各种操作。</a:t>
            </a:r>
          </a:p>
        </p:txBody>
      </p:sp>
    </p:spTree>
    <p:extLst>
      <p:ext uri="{BB962C8B-B14F-4D97-AF65-F5344CB8AC3E}">
        <p14:creationId xmlns:p14="http://schemas.microsoft.com/office/powerpoint/2010/main" val="41579706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4.1</a:t>
            </a:r>
            <a:r>
              <a:rPr lang="en-US" altLang="zh-CN" dirty="0">
                <a:latin typeface="+mj-lt"/>
                <a:ea typeface="+mj-ea"/>
                <a:cs typeface="+mj-cs"/>
              </a:rPr>
              <a:t>	</a:t>
            </a:r>
            <a:r>
              <a:rPr lang="zh-CN" altLang="en-US" dirty="0">
                <a:latin typeface="+mj-lt"/>
                <a:ea typeface="+mj-ea"/>
                <a:cs typeface="+mj-cs"/>
              </a:rPr>
              <a:t>安全审计及上网行为管理系统概述</a:t>
            </a:r>
          </a:p>
        </p:txBody>
      </p:sp>
      <p:sp>
        <p:nvSpPr>
          <p:cNvPr id="3" name="内容占位符 2"/>
          <p:cNvSpPr>
            <a:spLocks noGrp="1"/>
          </p:cNvSpPr>
          <p:nvPr>
            <p:ph idx="1"/>
          </p:nvPr>
        </p:nvSpPr>
        <p:spPr>
          <a:xfrm>
            <a:off x="0" y="1055720"/>
            <a:ext cx="9144000" cy="5486400"/>
          </a:xfrm>
        </p:spPr>
        <p:txBody>
          <a:bodyPr/>
          <a:lstStyle/>
          <a:p>
            <a:r>
              <a:rPr lang="zh-CN" altLang="zh-CN" dirty="0"/>
              <a:t>系统组</a:t>
            </a:r>
            <a:r>
              <a:rPr lang="zh-CN" altLang="zh-CN" dirty="0" smtClean="0"/>
              <a:t>成</a:t>
            </a:r>
            <a:endParaRPr lang="zh-CN" altLang="zh-CN" sz="3600" b="1" dirty="0"/>
          </a:p>
        </p:txBody>
      </p:sp>
      <p:pic>
        <p:nvPicPr>
          <p:cNvPr id="4" name="图片 3"/>
          <p:cNvPicPr>
            <a:picLocks noChangeAspect="1"/>
          </p:cNvPicPr>
          <p:nvPr/>
        </p:nvPicPr>
        <p:blipFill>
          <a:blip r:embed="rId2"/>
          <a:stretch>
            <a:fillRect/>
          </a:stretch>
        </p:blipFill>
        <p:spPr>
          <a:xfrm>
            <a:off x="1485207" y="1652587"/>
            <a:ext cx="6654581" cy="4847966"/>
          </a:xfrm>
          <a:prstGeom prst="rect">
            <a:avLst/>
          </a:prstGeom>
        </p:spPr>
      </p:pic>
    </p:spTree>
    <p:extLst>
      <p:ext uri="{BB962C8B-B14F-4D97-AF65-F5344CB8AC3E}">
        <p14:creationId xmlns:p14="http://schemas.microsoft.com/office/powerpoint/2010/main" val="12010033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dirty="0" smtClean="0">
                <a:latin typeface="+mj-lt"/>
                <a:ea typeface="+mj-ea"/>
                <a:cs typeface="+mj-cs"/>
              </a:rPr>
              <a:t>4.2</a:t>
            </a:r>
            <a:r>
              <a:rPr lang="en-US" altLang="zh-CN" dirty="0">
                <a:latin typeface="+mj-lt"/>
                <a:ea typeface="+mj-ea"/>
                <a:cs typeface="+mj-cs"/>
              </a:rPr>
              <a:t>	</a:t>
            </a:r>
            <a:r>
              <a:rPr lang="zh-CN" altLang="en-US" dirty="0">
                <a:latin typeface="+mj-lt"/>
                <a:ea typeface="+mj-ea"/>
                <a:cs typeface="+mj-cs"/>
              </a:rPr>
              <a:t>安全审计及上网行为管理系统的关键技术</a:t>
            </a:r>
          </a:p>
        </p:txBody>
      </p:sp>
      <p:sp>
        <p:nvSpPr>
          <p:cNvPr id="3" name="内容占位符 2"/>
          <p:cNvSpPr>
            <a:spLocks noGrp="1"/>
          </p:cNvSpPr>
          <p:nvPr>
            <p:ph idx="1"/>
          </p:nvPr>
        </p:nvSpPr>
        <p:spPr>
          <a:xfrm>
            <a:off x="365760" y="1255225"/>
            <a:ext cx="8478982" cy="5128949"/>
          </a:xfrm>
        </p:spPr>
        <p:txBody>
          <a:bodyPr/>
          <a:lstStyle/>
          <a:p>
            <a:r>
              <a:rPr lang="zh-CN" altLang="zh-CN" dirty="0"/>
              <a:t>系统需要提供对上网服务场所内部上网终端的管理功能。场所网络管理人员可以增加、修改和删除终端登记信息。对于支持临时上网终端上网的场所，系统应提供临时终端使用记录，绑定使用时间、终端物理位置与该终端所有者的身份信息。</a:t>
            </a:r>
          </a:p>
          <a:p>
            <a:r>
              <a:rPr lang="zh-CN" altLang="zh-CN" dirty="0"/>
              <a:t>提供对上网服务场所内部上网人员的管理功能。</a:t>
            </a:r>
            <a:endParaRPr lang="zh-CN" altLang="zh-CN" sz="3600" b="1" dirty="0"/>
          </a:p>
        </p:txBody>
      </p:sp>
    </p:spTree>
    <p:extLst>
      <p:ext uri="{BB962C8B-B14F-4D97-AF65-F5344CB8AC3E}">
        <p14:creationId xmlns:p14="http://schemas.microsoft.com/office/powerpoint/2010/main" val="21449493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dirty="0" smtClean="0">
                <a:latin typeface="+mj-lt"/>
                <a:ea typeface="+mj-ea"/>
                <a:cs typeface="+mj-cs"/>
              </a:rPr>
              <a:t>4.2</a:t>
            </a:r>
            <a:r>
              <a:rPr lang="en-US" altLang="zh-CN" dirty="0">
                <a:latin typeface="+mj-lt"/>
                <a:ea typeface="+mj-ea"/>
                <a:cs typeface="+mj-cs"/>
              </a:rPr>
              <a:t>	</a:t>
            </a:r>
            <a:r>
              <a:rPr lang="zh-CN" altLang="en-US" dirty="0">
                <a:latin typeface="+mj-lt"/>
                <a:ea typeface="+mj-ea"/>
                <a:cs typeface="+mj-cs"/>
              </a:rPr>
              <a:t>安全审计及上网行为管理系统的关键技术</a:t>
            </a:r>
          </a:p>
        </p:txBody>
      </p:sp>
      <p:sp>
        <p:nvSpPr>
          <p:cNvPr id="3" name="内容占位符 2"/>
          <p:cNvSpPr>
            <a:spLocks noGrp="1"/>
          </p:cNvSpPr>
          <p:nvPr>
            <p:ph idx="1"/>
          </p:nvPr>
        </p:nvSpPr>
        <p:spPr>
          <a:xfrm>
            <a:off x="365760" y="1255225"/>
            <a:ext cx="8478982" cy="5128949"/>
          </a:xfrm>
        </p:spPr>
        <p:txBody>
          <a:bodyPr/>
          <a:lstStyle/>
          <a:p>
            <a:r>
              <a:rPr lang="zh-CN" altLang="zh-CN" dirty="0"/>
              <a:t>网络流量控制</a:t>
            </a:r>
            <a:endParaRPr lang="zh-CN" altLang="zh-CN" sz="3600" b="1" dirty="0"/>
          </a:p>
          <a:p>
            <a:pPr lvl="1"/>
            <a:r>
              <a:rPr lang="zh-CN" altLang="zh-CN" dirty="0"/>
              <a:t>随着信息化程度的提高，多线程的下载、在线视频、在线游戏、</a:t>
            </a:r>
            <a:r>
              <a:rPr lang="en-US" altLang="zh-CN" dirty="0"/>
              <a:t>P2P</a:t>
            </a:r>
            <a:r>
              <a:rPr lang="zh-CN" altLang="zh-CN" dirty="0"/>
              <a:t>应用、蠕虫病毒、以及</a:t>
            </a:r>
            <a:r>
              <a:rPr lang="en-US" altLang="zh-CN" dirty="0" err="1"/>
              <a:t>DoS</a:t>
            </a:r>
            <a:r>
              <a:rPr lang="en-US" altLang="zh-CN" dirty="0"/>
              <a:t>/</a:t>
            </a:r>
            <a:r>
              <a:rPr lang="en-US" altLang="zh-CN" dirty="0" err="1"/>
              <a:t>DDoS</a:t>
            </a:r>
            <a:r>
              <a:rPr lang="zh-CN" altLang="zh-CN" dirty="0"/>
              <a:t>攻击等多种新型的流量在网络中大量出现。在不作控制的情况下，这些非关键业务严重影响网络中正常业务的运行，导致网络资源的极大消耗，并由此引发了安全性威胁、工作效率低，甚至法律纠纷等一系列问题</a:t>
            </a:r>
            <a:r>
              <a:rPr lang="zh-CN" altLang="zh-CN" dirty="0" smtClean="0"/>
              <a:t>。</a:t>
            </a:r>
            <a:endParaRPr lang="en-US" altLang="zh-CN" dirty="0" smtClean="0"/>
          </a:p>
          <a:p>
            <a:pPr lvl="1"/>
            <a:r>
              <a:rPr lang="zh-CN" altLang="zh-CN" dirty="0" smtClean="0"/>
              <a:t>因</a:t>
            </a:r>
            <a:r>
              <a:rPr lang="zh-CN" altLang="zh-CN" dirty="0"/>
              <a:t>此对网络流量的有效管理，是决定业务正常开展的关键因素</a:t>
            </a:r>
            <a:r>
              <a:rPr lang="zh-CN" altLang="zh-CN" dirty="0" smtClean="0"/>
              <a:t>。</a:t>
            </a:r>
            <a:endParaRPr lang="en-US" altLang="zh-CN" dirty="0" smtClean="0"/>
          </a:p>
          <a:p>
            <a:pPr lvl="1"/>
            <a:r>
              <a:rPr lang="zh-CN" altLang="zh-CN" dirty="0" smtClean="0"/>
              <a:t>系</a:t>
            </a:r>
            <a:r>
              <a:rPr lang="zh-CN" altLang="zh-CN" dirty="0"/>
              <a:t>统需要对可能由网络异常引发的大量网络访问提供异常事件策略管理，对各类型网络访问连接数进行快速监测，实时做出报警并进行详细记录。</a:t>
            </a:r>
          </a:p>
        </p:txBody>
      </p:sp>
    </p:spTree>
    <p:extLst>
      <p:ext uri="{BB962C8B-B14F-4D97-AF65-F5344CB8AC3E}">
        <p14:creationId xmlns:p14="http://schemas.microsoft.com/office/powerpoint/2010/main" val="37281736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dirty="0" smtClean="0">
                <a:latin typeface="+mj-lt"/>
                <a:ea typeface="+mj-ea"/>
                <a:cs typeface="+mj-cs"/>
              </a:rPr>
              <a:t>4.2</a:t>
            </a:r>
            <a:r>
              <a:rPr lang="en-US" altLang="zh-CN" dirty="0">
                <a:latin typeface="+mj-lt"/>
                <a:ea typeface="+mj-ea"/>
                <a:cs typeface="+mj-cs"/>
              </a:rPr>
              <a:t>	</a:t>
            </a:r>
            <a:r>
              <a:rPr lang="zh-CN" altLang="en-US" dirty="0">
                <a:latin typeface="+mj-lt"/>
                <a:ea typeface="+mj-ea"/>
                <a:cs typeface="+mj-cs"/>
              </a:rPr>
              <a:t>安全审计及上网行为管理系统的关键技术</a:t>
            </a:r>
          </a:p>
        </p:txBody>
      </p:sp>
      <p:sp>
        <p:nvSpPr>
          <p:cNvPr id="3" name="内容占位符 2"/>
          <p:cNvSpPr>
            <a:spLocks noGrp="1"/>
          </p:cNvSpPr>
          <p:nvPr>
            <p:ph idx="1"/>
          </p:nvPr>
        </p:nvSpPr>
        <p:spPr>
          <a:xfrm>
            <a:off x="365760" y="1255225"/>
            <a:ext cx="8478982" cy="5128949"/>
          </a:xfrm>
        </p:spPr>
        <p:txBody>
          <a:bodyPr/>
          <a:lstStyle/>
          <a:p>
            <a:r>
              <a:rPr lang="zh-CN" altLang="zh-CN" dirty="0"/>
              <a:t>违法信息过滤</a:t>
            </a:r>
            <a:endParaRPr lang="zh-CN" altLang="zh-CN" sz="3600" b="1" dirty="0"/>
          </a:p>
          <a:p>
            <a:pPr lvl="1"/>
            <a:r>
              <a:rPr lang="zh-CN" altLang="zh-CN" dirty="0"/>
              <a:t>现在网络上充斥着各种色情、暴力、赌博等违法信息，这些信息给人们错误的导向，特别是对青少年成长带来了负面的影响。所以系统需要根据远程通信端的设置对违法信息进行过滤；可根据远程通信端下发的过滤策略对上网服务场所内上网终端所访问的互联网违法信息进行过滤。过滤策略包括过滤条件和过滤动作。过滤条件是指特定的</a:t>
            </a:r>
            <a:r>
              <a:rPr lang="en-US" altLang="zh-CN" dirty="0"/>
              <a:t>URL</a:t>
            </a:r>
            <a:r>
              <a:rPr lang="zh-CN" altLang="zh-CN" dirty="0"/>
              <a:t>或者特定的</a:t>
            </a:r>
            <a:r>
              <a:rPr lang="en-US" altLang="zh-CN" dirty="0"/>
              <a:t>IP</a:t>
            </a:r>
            <a:r>
              <a:rPr lang="zh-CN" altLang="zh-CN" dirty="0"/>
              <a:t>地址。</a:t>
            </a:r>
          </a:p>
          <a:p>
            <a:pPr lvl="1"/>
            <a:r>
              <a:rPr lang="zh-CN" altLang="zh-CN" dirty="0"/>
              <a:t>对有关法律、法规所规定不得下载、复制、查阅、发布、传播的信息，系统具备相应的默认规则库，规则库保持自动实时更新。这样才能保证我们的计算机网络行为在法律的规范下进行。</a:t>
            </a:r>
          </a:p>
        </p:txBody>
      </p:sp>
    </p:spTree>
    <p:extLst>
      <p:ext uri="{BB962C8B-B14F-4D97-AF65-F5344CB8AC3E}">
        <p14:creationId xmlns:p14="http://schemas.microsoft.com/office/powerpoint/2010/main" val="19919249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dirty="0" smtClean="0">
                <a:latin typeface="+mj-lt"/>
                <a:ea typeface="+mj-ea"/>
                <a:cs typeface="+mj-cs"/>
              </a:rPr>
              <a:t>4.2</a:t>
            </a:r>
            <a:r>
              <a:rPr lang="en-US" altLang="zh-CN" dirty="0">
                <a:latin typeface="+mj-lt"/>
                <a:ea typeface="+mj-ea"/>
                <a:cs typeface="+mj-cs"/>
              </a:rPr>
              <a:t>	</a:t>
            </a:r>
            <a:r>
              <a:rPr lang="zh-CN" altLang="en-US" dirty="0">
                <a:latin typeface="+mj-lt"/>
                <a:ea typeface="+mj-ea"/>
                <a:cs typeface="+mj-cs"/>
              </a:rPr>
              <a:t>安全审计及上网行为管理系统的关键技术</a:t>
            </a:r>
          </a:p>
        </p:txBody>
      </p:sp>
      <p:sp>
        <p:nvSpPr>
          <p:cNvPr id="3" name="内容占位符 2"/>
          <p:cNvSpPr>
            <a:spLocks noGrp="1"/>
          </p:cNvSpPr>
          <p:nvPr>
            <p:ph idx="1"/>
          </p:nvPr>
        </p:nvSpPr>
        <p:spPr>
          <a:xfrm>
            <a:off x="365760" y="1255225"/>
            <a:ext cx="8478982" cy="5128949"/>
          </a:xfrm>
        </p:spPr>
        <p:txBody>
          <a:bodyPr/>
          <a:lstStyle/>
          <a:p>
            <a:r>
              <a:rPr lang="zh-CN" altLang="zh-CN" dirty="0"/>
              <a:t>网络安全管理</a:t>
            </a:r>
            <a:endParaRPr lang="zh-CN" altLang="zh-CN" sz="3600" b="1" dirty="0"/>
          </a:p>
          <a:p>
            <a:pPr lvl="1"/>
            <a:r>
              <a:rPr lang="zh-CN" altLang="zh-CN" dirty="0"/>
              <a:t>目前，网络中充斥着各种木马、病毒等非法程序，无时不刻都在威胁着企业或个人网络的正常使用，因此，系统需要提供网络安全监控功能，对于网络传输的各种病毒、网络攻击（包括内部人员使用场所网络进行违法的网络攻击）进行识别报警，并且采取阻断措施阻止其蔓延；</a:t>
            </a:r>
          </a:p>
          <a:p>
            <a:pPr lvl="1"/>
            <a:r>
              <a:rPr lang="zh-CN" altLang="zh-CN" dirty="0"/>
              <a:t>系统要提供网络病毒、网络攻击识别规则库的自动实时更新功能，能让新型的计算机病毒、入侵特征等被系统识别和发现。这样才能尽可能减少网络被入侵和攻击的可能性，保证业务的顺利完成。</a:t>
            </a:r>
          </a:p>
        </p:txBody>
      </p:sp>
    </p:spTree>
    <p:extLst>
      <p:ext uri="{BB962C8B-B14F-4D97-AF65-F5344CB8AC3E}">
        <p14:creationId xmlns:p14="http://schemas.microsoft.com/office/powerpoint/2010/main" val="19299287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dirty="0" smtClean="0"/>
              <a:t>第</a:t>
            </a:r>
            <a:r>
              <a:rPr lang="en-US" altLang="zh-CN" dirty="0" smtClean="0"/>
              <a:t>4</a:t>
            </a:r>
            <a:r>
              <a:rPr lang="zh-CN" altLang="en-US" dirty="0" smtClean="0"/>
              <a:t>章 </a:t>
            </a:r>
            <a:r>
              <a:rPr lang="zh-CN" altLang="zh-CN" dirty="0" smtClean="0"/>
              <a:t>安</a:t>
            </a:r>
            <a:r>
              <a:rPr lang="zh-CN" altLang="zh-CN" dirty="0"/>
              <a:t>全审计及上网行为管理产品</a:t>
            </a:r>
            <a:r>
              <a:rPr lang="zh-CN" altLang="zh-CN" dirty="0" smtClean="0"/>
              <a:t>调</a:t>
            </a:r>
            <a:r>
              <a:rPr lang="zh-CN" altLang="zh-CN" dirty="0"/>
              <a:t>试与部</a:t>
            </a:r>
            <a:r>
              <a:rPr lang="zh-CN" altLang="zh-CN" dirty="0" smtClean="0"/>
              <a:t>署</a:t>
            </a:r>
            <a:r>
              <a:rPr lang="en-US" altLang="zh-CN" dirty="0" smtClean="0"/>
              <a:t> </a:t>
            </a:r>
            <a:endParaRPr lang="zh-CN" altLang="en-US" dirty="0"/>
          </a:p>
        </p:txBody>
      </p:sp>
      <p:sp>
        <p:nvSpPr>
          <p:cNvPr id="3" name="内容占位符 2"/>
          <p:cNvSpPr>
            <a:spLocks noGrp="1"/>
          </p:cNvSpPr>
          <p:nvPr>
            <p:ph idx="1"/>
          </p:nvPr>
        </p:nvSpPr>
        <p:spPr/>
        <p:txBody>
          <a:bodyPr/>
          <a:lstStyle/>
          <a:p>
            <a:r>
              <a:rPr lang="zh-CN" altLang="zh-CN" dirty="0"/>
              <a:t>知识目</a:t>
            </a:r>
            <a:r>
              <a:rPr lang="zh-CN" altLang="zh-CN" dirty="0" smtClean="0"/>
              <a:t>标</a:t>
            </a:r>
            <a:endParaRPr lang="en-US" altLang="zh-CN" dirty="0"/>
          </a:p>
          <a:p>
            <a:pPr lvl="1"/>
            <a:r>
              <a:rPr lang="zh-CN" altLang="zh-CN" dirty="0"/>
              <a:t>了解安全审计及上网行为管理的定义及作用</a:t>
            </a:r>
          </a:p>
          <a:p>
            <a:pPr lvl="1"/>
            <a:r>
              <a:rPr lang="zh-CN" altLang="zh-CN" dirty="0" smtClean="0"/>
              <a:t>掌</a:t>
            </a:r>
            <a:r>
              <a:rPr lang="zh-CN" altLang="zh-CN" dirty="0"/>
              <a:t>握安全审计及上网行为管理的关键技术</a:t>
            </a:r>
          </a:p>
          <a:p>
            <a:pPr lvl="1"/>
            <a:r>
              <a:rPr lang="zh-CN" altLang="zh-CN" dirty="0" smtClean="0"/>
              <a:t>掌握安</a:t>
            </a:r>
            <a:r>
              <a:rPr lang="zh-CN" altLang="zh-CN" dirty="0"/>
              <a:t>全审计及上网行为管理的架构和应用</a:t>
            </a:r>
          </a:p>
          <a:p>
            <a:r>
              <a:rPr lang="zh-CN" altLang="zh-CN" dirty="0" smtClean="0"/>
              <a:t>技</a:t>
            </a:r>
            <a:r>
              <a:rPr lang="zh-CN" altLang="zh-CN" dirty="0"/>
              <a:t>能目标</a:t>
            </a:r>
          </a:p>
          <a:p>
            <a:pPr lvl="1"/>
            <a:r>
              <a:rPr lang="zh-CN" altLang="zh-CN" dirty="0"/>
              <a:t>能够根据项目</a:t>
            </a:r>
            <a:r>
              <a:rPr lang="zh-CN" altLang="zh-CN" sz="3200" dirty="0"/>
              <a:t>需求</a:t>
            </a:r>
            <a:r>
              <a:rPr lang="zh-CN" altLang="zh-CN" dirty="0"/>
              <a:t>进行方案设计</a:t>
            </a:r>
          </a:p>
          <a:p>
            <a:pPr lvl="1"/>
            <a:r>
              <a:rPr lang="zh-CN" altLang="zh-CN" dirty="0" smtClean="0"/>
              <a:t>能</a:t>
            </a:r>
            <a:r>
              <a:rPr lang="zh-CN" altLang="zh-CN" dirty="0"/>
              <a:t>够对安全审计及上网行为管理产品进行部署、配置</a:t>
            </a:r>
          </a:p>
          <a:p>
            <a:pPr lvl="1"/>
            <a:r>
              <a:rPr lang="zh-CN" altLang="zh-CN" dirty="0" smtClean="0"/>
              <a:t>能</a:t>
            </a:r>
            <a:r>
              <a:rPr lang="zh-CN" altLang="zh-CN" dirty="0"/>
              <a:t>够对进行安全策略应用与测试</a:t>
            </a:r>
          </a:p>
          <a:p>
            <a:endParaRPr lang="zh-CN" altLang="en-US" dirty="0"/>
          </a:p>
        </p:txBody>
      </p:sp>
    </p:spTree>
    <p:extLst>
      <p:ext uri="{BB962C8B-B14F-4D97-AF65-F5344CB8AC3E}">
        <p14:creationId xmlns:p14="http://schemas.microsoft.com/office/powerpoint/2010/main" val="18753332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dirty="0" smtClean="0">
                <a:latin typeface="+mj-lt"/>
                <a:ea typeface="+mj-ea"/>
                <a:cs typeface="+mj-cs"/>
              </a:rPr>
              <a:t>4.2</a:t>
            </a:r>
            <a:r>
              <a:rPr lang="en-US" altLang="zh-CN" dirty="0">
                <a:latin typeface="+mj-lt"/>
                <a:ea typeface="+mj-ea"/>
                <a:cs typeface="+mj-cs"/>
              </a:rPr>
              <a:t>	</a:t>
            </a:r>
            <a:r>
              <a:rPr lang="zh-CN" altLang="en-US" dirty="0">
                <a:latin typeface="+mj-lt"/>
                <a:ea typeface="+mj-ea"/>
                <a:cs typeface="+mj-cs"/>
              </a:rPr>
              <a:t>安全审计及上网行为管理系统的关键技术</a:t>
            </a:r>
          </a:p>
        </p:txBody>
      </p:sp>
      <p:sp>
        <p:nvSpPr>
          <p:cNvPr id="3" name="内容占位符 2"/>
          <p:cNvSpPr>
            <a:spLocks noGrp="1"/>
          </p:cNvSpPr>
          <p:nvPr>
            <p:ph idx="1"/>
          </p:nvPr>
        </p:nvSpPr>
        <p:spPr>
          <a:xfrm>
            <a:off x="365760" y="1255225"/>
            <a:ext cx="8478982" cy="5128949"/>
          </a:xfrm>
        </p:spPr>
        <p:txBody>
          <a:bodyPr/>
          <a:lstStyle/>
          <a:p>
            <a:r>
              <a:rPr lang="zh-CN" altLang="zh-CN" dirty="0"/>
              <a:t>即时聊天监控审计</a:t>
            </a:r>
            <a:endParaRPr lang="zh-CN" altLang="zh-CN" sz="3600" b="1" dirty="0"/>
          </a:p>
          <a:p>
            <a:pPr lvl="1"/>
            <a:r>
              <a:rPr lang="en-US" altLang="zh-CN" dirty="0"/>
              <a:t>QQ</a:t>
            </a:r>
            <a:r>
              <a:rPr lang="zh-CN" altLang="zh-CN" dirty="0"/>
              <a:t>、</a:t>
            </a:r>
            <a:r>
              <a:rPr lang="en-US" altLang="zh-CN" dirty="0"/>
              <a:t>MSN</a:t>
            </a:r>
            <a:r>
              <a:rPr lang="zh-CN" altLang="zh-CN" dirty="0"/>
              <a:t>、</a:t>
            </a:r>
            <a:r>
              <a:rPr lang="en-US" altLang="zh-CN" dirty="0"/>
              <a:t>ICQ</a:t>
            </a:r>
            <a:r>
              <a:rPr lang="zh-CN" altLang="zh-CN" dirty="0"/>
              <a:t>、</a:t>
            </a:r>
            <a:r>
              <a:rPr lang="en-US" altLang="zh-CN" dirty="0"/>
              <a:t>Yahoo Messenger</a:t>
            </a:r>
            <a:r>
              <a:rPr lang="zh-CN" altLang="zh-CN" dirty="0"/>
              <a:t>的出现为人们的沟通带来了更多的便利性，但是，随着现代人对即时聊天工具的滥用也导致了更多的问题。如上班时间过度聊天会降低员工的工作效率，也可能造成内部信息泄露和感染病毒，所以审计系统需要对</a:t>
            </a:r>
            <a:r>
              <a:rPr lang="en-US" altLang="zh-CN" dirty="0"/>
              <a:t>QQ</a:t>
            </a:r>
            <a:r>
              <a:rPr lang="zh-CN" altLang="zh-CN" dirty="0"/>
              <a:t>、</a:t>
            </a:r>
            <a:r>
              <a:rPr lang="en-US" altLang="zh-CN" dirty="0"/>
              <a:t>MSN</a:t>
            </a:r>
            <a:r>
              <a:rPr lang="zh-CN" altLang="zh-CN" dirty="0"/>
              <a:t>、</a:t>
            </a:r>
            <a:r>
              <a:rPr lang="en-US" altLang="zh-CN" dirty="0"/>
              <a:t>ICQ</a:t>
            </a:r>
            <a:r>
              <a:rPr lang="zh-CN" altLang="zh-CN" dirty="0"/>
              <a:t>、</a:t>
            </a:r>
            <a:r>
              <a:rPr lang="en-US" altLang="zh-CN" dirty="0"/>
              <a:t>Yahoo Messenger </a:t>
            </a:r>
            <a:r>
              <a:rPr lang="zh-CN" altLang="zh-CN" dirty="0"/>
              <a:t>等协议和即时通信软件进行实时监控报警，检测和过滤相关的有害信息，为公司提供一个安全高效的工作环境。</a:t>
            </a:r>
          </a:p>
        </p:txBody>
      </p:sp>
    </p:spTree>
    <p:extLst>
      <p:ext uri="{BB962C8B-B14F-4D97-AF65-F5344CB8AC3E}">
        <p14:creationId xmlns:p14="http://schemas.microsoft.com/office/powerpoint/2010/main" val="39004758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dirty="0" smtClean="0">
                <a:latin typeface="+mj-lt"/>
                <a:ea typeface="+mj-ea"/>
                <a:cs typeface="+mj-cs"/>
              </a:rPr>
              <a:t>4.2</a:t>
            </a:r>
            <a:r>
              <a:rPr lang="en-US" altLang="zh-CN" dirty="0">
                <a:latin typeface="+mj-lt"/>
                <a:ea typeface="+mj-ea"/>
                <a:cs typeface="+mj-cs"/>
              </a:rPr>
              <a:t>	</a:t>
            </a:r>
            <a:r>
              <a:rPr lang="zh-CN" altLang="en-US" dirty="0">
                <a:latin typeface="+mj-lt"/>
                <a:ea typeface="+mj-ea"/>
                <a:cs typeface="+mj-cs"/>
              </a:rPr>
              <a:t>安全审计及上网行为管理系统的关键技术</a:t>
            </a:r>
          </a:p>
        </p:txBody>
      </p:sp>
      <p:sp>
        <p:nvSpPr>
          <p:cNvPr id="3" name="内容占位符 2"/>
          <p:cNvSpPr>
            <a:spLocks noGrp="1"/>
          </p:cNvSpPr>
          <p:nvPr>
            <p:ph idx="1"/>
          </p:nvPr>
        </p:nvSpPr>
        <p:spPr>
          <a:xfrm>
            <a:off x="365760" y="1255225"/>
            <a:ext cx="8478982" cy="5128949"/>
          </a:xfrm>
        </p:spPr>
        <p:txBody>
          <a:bodyPr/>
          <a:lstStyle/>
          <a:p>
            <a:r>
              <a:rPr lang="zh-CN" altLang="zh-CN" dirty="0"/>
              <a:t>电子邮件的监控审计</a:t>
            </a:r>
            <a:endParaRPr lang="zh-CN" altLang="zh-CN" sz="3600" b="1" dirty="0"/>
          </a:p>
          <a:p>
            <a:pPr lvl="1"/>
            <a:r>
              <a:rPr lang="zh-CN" altLang="zh-CN" dirty="0"/>
              <a:t>企业办公活动中，邮件使用是最普遍的了。工作沟通，业务洽谈，客户服务，方方面面的工作几乎都离不开邮件。因此，企业如果对员工邮件的使用，和邮件方面的工作内容进行监督管理，其意义是非常重要的。</a:t>
            </a:r>
          </a:p>
        </p:txBody>
      </p:sp>
    </p:spTree>
    <p:extLst>
      <p:ext uri="{BB962C8B-B14F-4D97-AF65-F5344CB8AC3E}">
        <p14:creationId xmlns:p14="http://schemas.microsoft.com/office/powerpoint/2010/main" val="8427989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dirty="0" smtClean="0">
                <a:latin typeface="+mj-lt"/>
                <a:ea typeface="+mj-ea"/>
                <a:cs typeface="+mj-cs"/>
              </a:rPr>
              <a:t>4.2</a:t>
            </a:r>
            <a:r>
              <a:rPr lang="en-US" altLang="zh-CN" dirty="0">
                <a:latin typeface="+mj-lt"/>
                <a:ea typeface="+mj-ea"/>
                <a:cs typeface="+mj-cs"/>
              </a:rPr>
              <a:t>	</a:t>
            </a:r>
            <a:r>
              <a:rPr lang="zh-CN" altLang="en-US" dirty="0">
                <a:latin typeface="+mj-lt"/>
                <a:ea typeface="+mj-ea"/>
                <a:cs typeface="+mj-cs"/>
              </a:rPr>
              <a:t>安全审计及上网行为管理系统的关键技术</a:t>
            </a:r>
          </a:p>
        </p:txBody>
      </p:sp>
      <p:sp>
        <p:nvSpPr>
          <p:cNvPr id="3" name="内容占位符 2"/>
          <p:cNvSpPr>
            <a:spLocks noGrp="1"/>
          </p:cNvSpPr>
          <p:nvPr>
            <p:ph idx="1"/>
          </p:nvPr>
        </p:nvSpPr>
        <p:spPr>
          <a:xfrm>
            <a:off x="365760" y="1255225"/>
            <a:ext cx="8478982" cy="5128949"/>
          </a:xfrm>
        </p:spPr>
        <p:txBody>
          <a:bodyPr/>
          <a:lstStyle/>
          <a:p>
            <a:r>
              <a:rPr lang="zh-CN" altLang="zh-CN" dirty="0"/>
              <a:t>网页浏览与发帖审计</a:t>
            </a:r>
            <a:endParaRPr lang="zh-CN" altLang="zh-CN" sz="3600" b="1" dirty="0"/>
          </a:p>
          <a:p>
            <a:pPr lvl="1"/>
            <a:r>
              <a:rPr lang="zh-CN" altLang="zh-CN" dirty="0"/>
              <a:t>据台湾一个权威的调查机构调研，上班族在上班时间花在浏览与工作无关的网页、新闻娱乐网站以及各种论坛的时间占到上班时间将近</a:t>
            </a:r>
            <a:r>
              <a:rPr lang="en-US" altLang="zh-CN" dirty="0"/>
              <a:t>30%</a:t>
            </a:r>
            <a:r>
              <a:rPr lang="zh-CN" altLang="zh-CN" dirty="0"/>
              <a:t>，这导致了严重的工作效率降低，因此，系统需要对</a:t>
            </a:r>
            <a:r>
              <a:rPr lang="en-US" altLang="zh-CN" dirty="0"/>
              <a:t>HTTP</a:t>
            </a:r>
            <a:r>
              <a:rPr lang="zh-CN" altLang="zh-CN" dirty="0"/>
              <a:t>访问进行全面的协议解码、分析，对压缩了的网页内容进行自动解压，并根据设置的规则实现对域名、</a:t>
            </a:r>
            <a:r>
              <a:rPr lang="en-US" altLang="zh-CN" dirty="0"/>
              <a:t>IP</a:t>
            </a:r>
            <a:r>
              <a:rPr lang="zh-CN" altLang="zh-CN" dirty="0"/>
              <a:t>地址、</a:t>
            </a:r>
            <a:r>
              <a:rPr lang="en-US" altLang="zh-CN" dirty="0"/>
              <a:t>URL</a:t>
            </a:r>
            <a:r>
              <a:rPr lang="zh-CN" altLang="zh-CN" dirty="0"/>
              <a:t>关键字、网页内容和通过网页发布、粘贴的内容进行审计。</a:t>
            </a:r>
          </a:p>
        </p:txBody>
      </p:sp>
    </p:spTree>
    <p:extLst>
      <p:ext uri="{BB962C8B-B14F-4D97-AF65-F5344CB8AC3E}">
        <p14:creationId xmlns:p14="http://schemas.microsoft.com/office/powerpoint/2010/main" val="17035613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smtClean="0"/>
              <a:t>4.3</a:t>
            </a:r>
            <a:r>
              <a:rPr lang="zh-CN" altLang="zh-CN" b="0" dirty="0" smtClean="0"/>
              <a:t>系</a:t>
            </a:r>
            <a:r>
              <a:rPr lang="zh-CN" altLang="zh-CN" b="0" dirty="0"/>
              <a:t>统部署</a:t>
            </a:r>
            <a:endParaRPr lang="zh-CN" altLang="zh-CN" dirty="0"/>
          </a:p>
        </p:txBody>
      </p:sp>
      <p:sp>
        <p:nvSpPr>
          <p:cNvPr id="3" name="内容占位符 2"/>
          <p:cNvSpPr>
            <a:spLocks noGrp="1"/>
          </p:cNvSpPr>
          <p:nvPr>
            <p:ph idx="1"/>
          </p:nvPr>
        </p:nvSpPr>
        <p:spPr>
          <a:xfrm>
            <a:off x="365760" y="1255225"/>
            <a:ext cx="8478982" cy="5128949"/>
          </a:xfrm>
        </p:spPr>
        <p:txBody>
          <a:bodyPr/>
          <a:lstStyle/>
          <a:p>
            <a:r>
              <a:rPr lang="zh-CN" altLang="zh-CN" dirty="0"/>
              <a:t>审计通常有两种工作模式：桥接模式、旁路模</a:t>
            </a:r>
            <a:r>
              <a:rPr lang="zh-CN" altLang="zh-CN" dirty="0" smtClean="0"/>
              <a:t>式</a:t>
            </a:r>
            <a:endParaRPr lang="en-US" altLang="zh-CN" dirty="0" smtClean="0"/>
          </a:p>
          <a:p>
            <a:endParaRPr lang="zh-CN" altLang="zh-CN" dirty="0"/>
          </a:p>
        </p:txBody>
      </p:sp>
      <p:pic>
        <p:nvPicPr>
          <p:cNvPr id="4" name="图片 3"/>
          <p:cNvPicPr>
            <a:picLocks noChangeAspect="1"/>
          </p:cNvPicPr>
          <p:nvPr/>
        </p:nvPicPr>
        <p:blipFill>
          <a:blip r:embed="rId2"/>
          <a:stretch>
            <a:fillRect/>
          </a:stretch>
        </p:blipFill>
        <p:spPr>
          <a:xfrm>
            <a:off x="805122" y="2234652"/>
            <a:ext cx="7917119" cy="2287472"/>
          </a:xfrm>
          <a:prstGeom prst="rect">
            <a:avLst/>
          </a:prstGeom>
        </p:spPr>
      </p:pic>
    </p:spTree>
    <p:extLst>
      <p:ext uri="{BB962C8B-B14F-4D97-AF65-F5344CB8AC3E}">
        <p14:creationId xmlns:p14="http://schemas.microsoft.com/office/powerpoint/2010/main" val="32309471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smtClean="0"/>
              <a:t>4.3</a:t>
            </a:r>
            <a:r>
              <a:rPr lang="zh-CN" altLang="zh-CN" b="0" dirty="0" smtClean="0"/>
              <a:t>系</a:t>
            </a:r>
            <a:r>
              <a:rPr lang="zh-CN" altLang="zh-CN" b="0" dirty="0"/>
              <a:t>统部署</a:t>
            </a:r>
            <a:endParaRPr lang="zh-CN" altLang="zh-CN" dirty="0"/>
          </a:p>
        </p:txBody>
      </p:sp>
      <p:sp>
        <p:nvSpPr>
          <p:cNvPr id="3" name="内容占位符 2"/>
          <p:cNvSpPr>
            <a:spLocks noGrp="1"/>
          </p:cNvSpPr>
          <p:nvPr>
            <p:ph idx="1"/>
          </p:nvPr>
        </p:nvSpPr>
        <p:spPr>
          <a:xfrm>
            <a:off x="365760" y="1255225"/>
            <a:ext cx="8478982" cy="5128949"/>
          </a:xfrm>
        </p:spPr>
        <p:txBody>
          <a:bodyPr/>
          <a:lstStyle/>
          <a:p>
            <a:r>
              <a:rPr lang="zh-CN" altLang="zh-CN" dirty="0"/>
              <a:t>旁路模式</a:t>
            </a:r>
            <a:endParaRPr lang="zh-CN" altLang="zh-CN" sz="3600" b="1" dirty="0"/>
          </a:p>
          <a:p>
            <a:pPr lvl="1"/>
            <a:r>
              <a:rPr lang="zh-CN" altLang="zh-CN" dirty="0"/>
              <a:t>审计旁路部署在交换机上，一般情况下，审计需要配置两个口，一个口为管理口，另外一个口为监控口。</a:t>
            </a:r>
          </a:p>
        </p:txBody>
      </p:sp>
      <p:pic>
        <p:nvPicPr>
          <p:cNvPr id="5" name="图片 4"/>
          <p:cNvPicPr>
            <a:picLocks noChangeAspect="1"/>
          </p:cNvPicPr>
          <p:nvPr/>
        </p:nvPicPr>
        <p:blipFill>
          <a:blip r:embed="rId2"/>
          <a:stretch>
            <a:fillRect/>
          </a:stretch>
        </p:blipFill>
        <p:spPr>
          <a:xfrm>
            <a:off x="2094633" y="2802773"/>
            <a:ext cx="2444115" cy="3796683"/>
          </a:xfrm>
          <a:prstGeom prst="rect">
            <a:avLst/>
          </a:prstGeom>
        </p:spPr>
      </p:pic>
    </p:spTree>
    <p:extLst>
      <p:ext uri="{BB962C8B-B14F-4D97-AF65-F5344CB8AC3E}">
        <p14:creationId xmlns:p14="http://schemas.microsoft.com/office/powerpoint/2010/main" val="3835414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smtClean="0"/>
              <a:t>4.3</a:t>
            </a:r>
            <a:r>
              <a:rPr lang="zh-CN" altLang="zh-CN" b="0" dirty="0" smtClean="0"/>
              <a:t>系</a:t>
            </a:r>
            <a:r>
              <a:rPr lang="zh-CN" altLang="zh-CN" b="0" dirty="0"/>
              <a:t>统部署</a:t>
            </a:r>
            <a:endParaRPr lang="zh-CN" altLang="zh-CN" dirty="0"/>
          </a:p>
        </p:txBody>
      </p:sp>
      <p:sp>
        <p:nvSpPr>
          <p:cNvPr id="3" name="内容占位符 2"/>
          <p:cNvSpPr>
            <a:spLocks noGrp="1"/>
          </p:cNvSpPr>
          <p:nvPr>
            <p:ph idx="1"/>
          </p:nvPr>
        </p:nvSpPr>
        <p:spPr>
          <a:xfrm>
            <a:off x="365760" y="1255225"/>
            <a:ext cx="8478982" cy="5128949"/>
          </a:xfrm>
        </p:spPr>
        <p:txBody>
          <a:bodyPr/>
          <a:lstStyle/>
          <a:p>
            <a:r>
              <a:rPr lang="zh-CN" altLang="zh-CN" dirty="0"/>
              <a:t>桥接模式</a:t>
            </a:r>
            <a:endParaRPr lang="zh-CN" altLang="zh-CN" sz="3600" b="1" dirty="0"/>
          </a:p>
          <a:p>
            <a:pPr lvl="1"/>
            <a:r>
              <a:rPr lang="zh-CN" altLang="zh-CN" dirty="0"/>
              <a:t>桥接模式（又叫透明桥接），顾名思义，首要的特点就是对用户是透明的（</a:t>
            </a:r>
            <a:r>
              <a:rPr lang="en-US" altLang="zh-CN" dirty="0"/>
              <a:t>Transparent</a:t>
            </a:r>
            <a:r>
              <a:rPr lang="zh-CN" altLang="zh-CN" dirty="0"/>
              <a:t>），即用户意识不到审计的存在。</a:t>
            </a:r>
          </a:p>
        </p:txBody>
      </p:sp>
      <p:pic>
        <p:nvPicPr>
          <p:cNvPr id="4" name="图片 3"/>
          <p:cNvPicPr>
            <a:picLocks noChangeAspect="1"/>
          </p:cNvPicPr>
          <p:nvPr/>
        </p:nvPicPr>
        <p:blipFill>
          <a:blip r:embed="rId2"/>
          <a:stretch>
            <a:fillRect/>
          </a:stretch>
        </p:blipFill>
        <p:spPr>
          <a:xfrm>
            <a:off x="3357649" y="2669684"/>
            <a:ext cx="2893521" cy="3815247"/>
          </a:xfrm>
          <a:prstGeom prst="rect">
            <a:avLst/>
          </a:prstGeom>
        </p:spPr>
      </p:pic>
    </p:spTree>
    <p:extLst>
      <p:ext uri="{BB962C8B-B14F-4D97-AF65-F5344CB8AC3E}">
        <p14:creationId xmlns:p14="http://schemas.microsoft.com/office/powerpoint/2010/main" val="5083453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a:t>4.4	</a:t>
            </a:r>
            <a:r>
              <a:rPr lang="zh-CN" altLang="en-US" b="0" dirty="0"/>
              <a:t>项目实训</a:t>
            </a:r>
            <a:endParaRPr lang="zh-CN" altLang="zh-CN" dirty="0"/>
          </a:p>
        </p:txBody>
      </p:sp>
      <p:sp>
        <p:nvSpPr>
          <p:cNvPr id="3" name="内容占位符 2"/>
          <p:cNvSpPr>
            <a:spLocks noGrp="1"/>
          </p:cNvSpPr>
          <p:nvPr>
            <p:ph idx="1"/>
          </p:nvPr>
        </p:nvSpPr>
        <p:spPr>
          <a:xfrm>
            <a:off x="365760" y="1255225"/>
            <a:ext cx="8478982" cy="5128949"/>
          </a:xfrm>
        </p:spPr>
        <p:txBody>
          <a:bodyPr/>
          <a:lstStyle/>
          <a:p>
            <a:pPr lvl="1"/>
            <a:r>
              <a:rPr lang="zh-CN" altLang="zh-CN" dirty="0"/>
              <a:t>现以项目中非经营性上网场所的拓扑为例开展实训，网络拓扑图如图</a:t>
            </a:r>
            <a:endParaRPr lang="zh-CN" altLang="zh-CN" sz="3600" b="1" dirty="0"/>
          </a:p>
        </p:txBody>
      </p:sp>
      <p:pic>
        <p:nvPicPr>
          <p:cNvPr id="5" name="图片 4"/>
          <p:cNvPicPr>
            <a:picLocks noChangeAspect="1"/>
          </p:cNvPicPr>
          <p:nvPr/>
        </p:nvPicPr>
        <p:blipFill>
          <a:blip r:embed="rId2"/>
          <a:stretch>
            <a:fillRect/>
          </a:stretch>
        </p:blipFill>
        <p:spPr>
          <a:xfrm>
            <a:off x="2653838" y="2315874"/>
            <a:ext cx="3905758" cy="4018424"/>
          </a:xfrm>
          <a:prstGeom prst="rect">
            <a:avLst/>
          </a:prstGeom>
        </p:spPr>
      </p:pic>
    </p:spTree>
    <p:extLst>
      <p:ext uri="{BB962C8B-B14F-4D97-AF65-F5344CB8AC3E}">
        <p14:creationId xmlns:p14="http://schemas.microsoft.com/office/powerpoint/2010/main" val="36805792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a:t>4.4	</a:t>
            </a:r>
            <a:r>
              <a:rPr lang="zh-CN" altLang="en-US" b="0" dirty="0"/>
              <a:t>项目实训</a:t>
            </a:r>
            <a:endParaRPr lang="zh-CN" altLang="zh-CN" dirty="0"/>
          </a:p>
        </p:txBody>
      </p:sp>
      <p:sp>
        <p:nvSpPr>
          <p:cNvPr id="3" name="内容占位符 2"/>
          <p:cNvSpPr>
            <a:spLocks noGrp="1"/>
          </p:cNvSpPr>
          <p:nvPr>
            <p:ph idx="1"/>
          </p:nvPr>
        </p:nvSpPr>
        <p:spPr>
          <a:xfrm>
            <a:off x="365760" y="1255225"/>
            <a:ext cx="8478982" cy="5128949"/>
          </a:xfrm>
        </p:spPr>
        <p:txBody>
          <a:bodyPr/>
          <a:lstStyle/>
          <a:p>
            <a:r>
              <a:rPr lang="zh-CN" altLang="zh-CN" dirty="0"/>
              <a:t>任务</a:t>
            </a:r>
            <a:r>
              <a:rPr lang="en-US" altLang="zh-CN" dirty="0"/>
              <a:t>1</a:t>
            </a:r>
            <a:r>
              <a:rPr lang="zh-CN" altLang="zh-CN" dirty="0"/>
              <a:t>：认识系统硬件并进行基本配</a:t>
            </a:r>
            <a:r>
              <a:rPr lang="zh-CN" altLang="zh-CN" dirty="0" smtClean="0"/>
              <a:t>置</a:t>
            </a:r>
            <a:endParaRPr lang="en-US" altLang="zh-CN" dirty="0" smtClean="0"/>
          </a:p>
          <a:p>
            <a:pPr lvl="1"/>
            <a:r>
              <a:rPr lang="en-US" altLang="zh-CN" dirty="0"/>
              <a:t>1</a:t>
            </a:r>
            <a:r>
              <a:rPr lang="zh-CN" altLang="zh-CN" dirty="0"/>
              <a:t>．了解审计系统硬件</a:t>
            </a:r>
          </a:p>
          <a:p>
            <a:endParaRPr lang="zh-CN" altLang="zh-CN" sz="3600" b="1" dirty="0"/>
          </a:p>
        </p:txBody>
      </p:sp>
      <p:pic>
        <p:nvPicPr>
          <p:cNvPr id="4" name="图片 3"/>
          <p:cNvPicPr>
            <a:picLocks noChangeAspect="1"/>
          </p:cNvPicPr>
          <p:nvPr/>
        </p:nvPicPr>
        <p:blipFill>
          <a:blip r:embed="rId2"/>
          <a:stretch>
            <a:fillRect/>
          </a:stretch>
        </p:blipFill>
        <p:spPr>
          <a:xfrm>
            <a:off x="852154" y="2750559"/>
            <a:ext cx="8291846" cy="1887943"/>
          </a:xfrm>
          <a:prstGeom prst="rect">
            <a:avLst/>
          </a:prstGeom>
        </p:spPr>
      </p:pic>
    </p:spTree>
    <p:extLst>
      <p:ext uri="{BB962C8B-B14F-4D97-AF65-F5344CB8AC3E}">
        <p14:creationId xmlns:p14="http://schemas.microsoft.com/office/powerpoint/2010/main" val="34000779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a:t>4.4	</a:t>
            </a:r>
            <a:r>
              <a:rPr lang="zh-CN" altLang="en-US" b="0" dirty="0"/>
              <a:t>项目实训</a:t>
            </a:r>
            <a:endParaRPr lang="zh-CN" altLang="zh-CN" dirty="0"/>
          </a:p>
        </p:txBody>
      </p:sp>
      <p:sp>
        <p:nvSpPr>
          <p:cNvPr id="3" name="内容占位符 2"/>
          <p:cNvSpPr>
            <a:spLocks noGrp="1"/>
          </p:cNvSpPr>
          <p:nvPr>
            <p:ph idx="1"/>
          </p:nvPr>
        </p:nvSpPr>
        <p:spPr>
          <a:xfrm>
            <a:off x="365760" y="1255225"/>
            <a:ext cx="8478982" cy="5128949"/>
          </a:xfrm>
        </p:spPr>
        <p:txBody>
          <a:bodyPr/>
          <a:lstStyle/>
          <a:p>
            <a:r>
              <a:rPr lang="zh-CN" altLang="zh-CN" dirty="0"/>
              <a:t>任务</a:t>
            </a:r>
            <a:r>
              <a:rPr lang="en-US" altLang="zh-CN" dirty="0"/>
              <a:t>1</a:t>
            </a:r>
            <a:r>
              <a:rPr lang="zh-CN" altLang="zh-CN" dirty="0"/>
              <a:t>：认识系统硬件并进行基本配</a:t>
            </a:r>
            <a:r>
              <a:rPr lang="zh-CN" altLang="zh-CN" dirty="0" smtClean="0"/>
              <a:t>置</a:t>
            </a:r>
            <a:endParaRPr lang="en-US" altLang="zh-CN" dirty="0" smtClean="0"/>
          </a:p>
          <a:p>
            <a:pPr lvl="1"/>
            <a:r>
              <a:rPr lang="en-US" altLang="zh-CN" dirty="0"/>
              <a:t>2</a:t>
            </a:r>
            <a:r>
              <a:rPr lang="zh-CN" altLang="zh-CN" dirty="0"/>
              <a:t>．利用浏览器登陆审计系统管理界</a:t>
            </a:r>
            <a:r>
              <a:rPr lang="zh-CN" altLang="zh-CN" dirty="0" smtClean="0"/>
              <a:t>面</a:t>
            </a:r>
            <a:endParaRPr lang="en-US" altLang="zh-CN" dirty="0" smtClean="0"/>
          </a:p>
          <a:p>
            <a:pPr lvl="1"/>
            <a:r>
              <a:rPr lang="zh-CN" altLang="zh-CN" dirty="0"/>
              <a:t>客户端</a:t>
            </a:r>
            <a:r>
              <a:rPr lang="en-US" altLang="zh-CN" dirty="0"/>
              <a:t>IP</a:t>
            </a:r>
            <a:r>
              <a:rPr lang="zh-CN" altLang="zh-CN" dirty="0"/>
              <a:t>设置，这里以</a:t>
            </a:r>
            <a:r>
              <a:rPr lang="en-US" altLang="zh-CN" dirty="0"/>
              <a:t>Windows XP</a:t>
            </a:r>
            <a:r>
              <a:rPr lang="zh-CN" altLang="zh-CN" dirty="0"/>
              <a:t>为例进行配置。打开网络连接，设置本地连接</a:t>
            </a:r>
            <a:r>
              <a:rPr lang="en-US" altLang="zh-CN" dirty="0"/>
              <a:t>IP</a:t>
            </a:r>
            <a:r>
              <a:rPr lang="zh-CN" altLang="zh-CN" dirty="0"/>
              <a:t>地址。这里的</a:t>
            </a:r>
            <a:r>
              <a:rPr lang="en-US" altLang="zh-CN" dirty="0"/>
              <a:t>IP</a:t>
            </a:r>
            <a:r>
              <a:rPr lang="zh-CN" altLang="zh-CN" dirty="0"/>
              <a:t>地址设置的是</a:t>
            </a:r>
            <a:r>
              <a:rPr lang="en-US" altLang="zh-CN" dirty="0"/>
              <a:t>10.0.0.100</a:t>
            </a:r>
            <a:r>
              <a:rPr lang="zh-CN" altLang="zh-CN" dirty="0"/>
              <a:t>，这是因为所连端口</a:t>
            </a:r>
            <a:r>
              <a:rPr lang="en-US" altLang="zh-CN" cap="all" dirty="0"/>
              <a:t>LAN1</a:t>
            </a:r>
            <a:r>
              <a:rPr lang="zh-CN" altLang="zh-CN" dirty="0"/>
              <a:t>的</a:t>
            </a:r>
            <a:r>
              <a:rPr lang="en-US" altLang="zh-CN" dirty="0"/>
              <a:t>IP</a:t>
            </a:r>
            <a:r>
              <a:rPr lang="zh-CN" altLang="zh-CN" dirty="0"/>
              <a:t>是</a:t>
            </a:r>
            <a:r>
              <a:rPr lang="en-US" altLang="zh-CN" dirty="0"/>
              <a:t>10.0.0.1</a:t>
            </a:r>
            <a:r>
              <a:rPr lang="zh-CN" altLang="zh-CN" dirty="0"/>
              <a:t>，</a:t>
            </a:r>
            <a:r>
              <a:rPr lang="en-US" altLang="zh-CN" dirty="0"/>
              <a:t>IP</a:t>
            </a:r>
            <a:r>
              <a:rPr lang="zh-CN" altLang="zh-CN" dirty="0"/>
              <a:t>必须设置在相同地址段上。</a:t>
            </a:r>
          </a:p>
          <a:p>
            <a:pPr lvl="1"/>
            <a:r>
              <a:rPr lang="zh-CN" altLang="zh-CN" dirty="0"/>
              <a:t>点击“开始”</a:t>
            </a:r>
            <a:r>
              <a:rPr lang="en-US" altLang="zh-CN" dirty="0">
                <a:sym typeface="Wingdings" panose="05000000000000000000" pitchFamily="2" charset="2"/>
              </a:rPr>
              <a:t></a:t>
            </a:r>
            <a:r>
              <a:rPr lang="zh-CN" altLang="zh-CN" dirty="0"/>
              <a:t>“运行”，输入“</a:t>
            </a:r>
            <a:r>
              <a:rPr lang="en-US" altLang="zh-CN" dirty="0"/>
              <a:t>CMD</a:t>
            </a:r>
            <a:r>
              <a:rPr lang="zh-CN" altLang="zh-CN" dirty="0"/>
              <a:t>”，打开命令行窗口，输入“</a:t>
            </a:r>
            <a:r>
              <a:rPr lang="en-US" altLang="zh-CN" dirty="0"/>
              <a:t>ping 10.0.0.1</a:t>
            </a:r>
            <a:r>
              <a:rPr lang="zh-CN" altLang="zh-CN" dirty="0"/>
              <a:t>”命令测试</a:t>
            </a:r>
            <a:r>
              <a:rPr lang="en-US" altLang="zh-CN" dirty="0"/>
              <a:t>IDS</a:t>
            </a:r>
            <a:r>
              <a:rPr lang="zh-CN" altLang="zh-CN" dirty="0"/>
              <a:t>和管理</a:t>
            </a:r>
            <a:r>
              <a:rPr lang="en-US" altLang="zh-CN" dirty="0"/>
              <a:t>PC</a:t>
            </a:r>
            <a:r>
              <a:rPr lang="zh-CN" altLang="zh-CN" dirty="0"/>
              <a:t>间是否能互通。此处操作与防火墙配置时进行的连通性测试类似。</a:t>
            </a:r>
          </a:p>
          <a:p>
            <a:pPr lvl="1"/>
            <a:r>
              <a:rPr lang="zh-CN" altLang="zh-CN" dirty="0" smtClean="0"/>
              <a:t>打</a:t>
            </a:r>
            <a:r>
              <a:rPr lang="zh-CN" altLang="zh-CN" dirty="0"/>
              <a:t>开</a:t>
            </a:r>
            <a:r>
              <a:rPr lang="en-US" altLang="zh-CN" dirty="0"/>
              <a:t>IE</a:t>
            </a:r>
            <a:r>
              <a:rPr lang="zh-CN" altLang="zh-CN" dirty="0"/>
              <a:t>浏览器，输入管理地址</a:t>
            </a:r>
            <a:r>
              <a:rPr lang="en-US" altLang="zh-CN" dirty="0"/>
              <a:t>https:// 10.0.0.1</a:t>
            </a:r>
            <a:r>
              <a:rPr lang="zh-CN" altLang="zh-CN" dirty="0"/>
              <a:t>，进入欢迎界面。因为是通过</a:t>
            </a:r>
            <a:r>
              <a:rPr lang="en-US" altLang="zh-CN" dirty="0"/>
              <a:t>HTTPS</a:t>
            </a:r>
            <a:r>
              <a:rPr lang="zh-CN" altLang="zh-CN" dirty="0"/>
              <a:t>访问，会出现安全证书提示</a:t>
            </a:r>
            <a:r>
              <a:rPr lang="zh-CN" altLang="zh-CN" dirty="0" smtClean="0"/>
              <a:t>。</a:t>
            </a:r>
            <a:endParaRPr lang="en-US" altLang="zh-CN" dirty="0" smtClean="0"/>
          </a:p>
          <a:p>
            <a:pPr lvl="1"/>
            <a:r>
              <a:rPr lang="zh-CN" altLang="zh-CN" dirty="0"/>
              <a:t>在审计系统的欢迎界面输入用户名和密码，默认用户名和密码为</a:t>
            </a:r>
            <a:r>
              <a:rPr lang="en-US" altLang="zh-CN" dirty="0"/>
              <a:t>root/root</a:t>
            </a:r>
            <a:r>
              <a:rPr lang="zh-CN" altLang="zh-CN" dirty="0"/>
              <a:t>，点击“登录”进入审计管理系统</a:t>
            </a:r>
          </a:p>
          <a:p>
            <a:endParaRPr lang="zh-CN" altLang="zh-CN" sz="3600" b="1" dirty="0"/>
          </a:p>
        </p:txBody>
      </p:sp>
    </p:spTree>
    <p:extLst>
      <p:ext uri="{BB962C8B-B14F-4D97-AF65-F5344CB8AC3E}">
        <p14:creationId xmlns:p14="http://schemas.microsoft.com/office/powerpoint/2010/main" val="37829361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a:t>4.4	</a:t>
            </a:r>
            <a:r>
              <a:rPr lang="zh-CN" altLang="en-US" b="0" dirty="0"/>
              <a:t>项目实训</a:t>
            </a:r>
            <a:endParaRPr lang="zh-CN" altLang="zh-CN" dirty="0"/>
          </a:p>
        </p:txBody>
      </p:sp>
      <p:sp>
        <p:nvSpPr>
          <p:cNvPr id="3" name="内容占位符 2"/>
          <p:cNvSpPr>
            <a:spLocks noGrp="1"/>
          </p:cNvSpPr>
          <p:nvPr>
            <p:ph idx="1"/>
          </p:nvPr>
        </p:nvSpPr>
        <p:spPr>
          <a:xfrm>
            <a:off x="365760" y="1255225"/>
            <a:ext cx="8478982" cy="5128949"/>
          </a:xfrm>
        </p:spPr>
        <p:txBody>
          <a:bodyPr/>
          <a:lstStyle/>
          <a:p>
            <a:r>
              <a:rPr lang="zh-CN" altLang="zh-CN" dirty="0"/>
              <a:t>任务</a:t>
            </a:r>
            <a:r>
              <a:rPr lang="en-US" altLang="zh-CN" dirty="0"/>
              <a:t>1</a:t>
            </a:r>
            <a:r>
              <a:rPr lang="zh-CN" altLang="zh-CN" dirty="0"/>
              <a:t>：认识系统硬件并进行基本配</a:t>
            </a:r>
            <a:r>
              <a:rPr lang="zh-CN" altLang="zh-CN" dirty="0" smtClean="0"/>
              <a:t>置</a:t>
            </a:r>
            <a:endParaRPr lang="en-US" altLang="zh-CN" dirty="0" smtClean="0"/>
          </a:p>
          <a:p>
            <a:pPr lvl="1"/>
            <a:r>
              <a:rPr lang="en-US" altLang="zh-CN" dirty="0" smtClean="0"/>
              <a:t>3</a:t>
            </a:r>
            <a:r>
              <a:rPr lang="zh-CN" altLang="en-US" dirty="0"/>
              <a:t>、</a:t>
            </a:r>
            <a:r>
              <a:rPr lang="zh-CN" altLang="zh-CN" dirty="0" smtClean="0"/>
              <a:t>网</a:t>
            </a:r>
            <a:r>
              <a:rPr lang="zh-CN" altLang="zh-CN" dirty="0"/>
              <a:t>口配置</a:t>
            </a:r>
          </a:p>
          <a:p>
            <a:pPr lvl="1"/>
            <a:r>
              <a:rPr lang="zh-CN" altLang="zh-CN" dirty="0"/>
              <a:t>进入网口配置界面，选择“系统管理”</a:t>
            </a:r>
            <a:r>
              <a:rPr lang="en-US" altLang="zh-CN" dirty="0">
                <a:sym typeface="Wingdings" panose="05000000000000000000" pitchFamily="2" charset="2"/>
              </a:rPr>
              <a:t></a:t>
            </a:r>
            <a:r>
              <a:rPr lang="zh-CN" altLang="zh-CN" dirty="0"/>
              <a:t>“系统设置”</a:t>
            </a:r>
            <a:r>
              <a:rPr lang="en-US" altLang="zh-CN" dirty="0">
                <a:sym typeface="Wingdings" panose="05000000000000000000" pitchFamily="2" charset="2"/>
              </a:rPr>
              <a:t></a:t>
            </a:r>
            <a:r>
              <a:rPr lang="zh-CN" altLang="zh-CN" dirty="0"/>
              <a:t>“全局参数设置”；可根据实际实训情况，设定任何网口为管理口。</a:t>
            </a:r>
            <a:endParaRPr lang="en-US" altLang="zh-CN" dirty="0"/>
          </a:p>
          <a:p>
            <a:pPr lvl="1"/>
            <a:r>
              <a:rPr lang="zh-CN" altLang="zh-CN" dirty="0"/>
              <a:t>接着，选择“网口</a:t>
            </a:r>
            <a:r>
              <a:rPr lang="en-US" altLang="zh-CN" dirty="0"/>
              <a:t>2</a:t>
            </a:r>
            <a:r>
              <a:rPr lang="zh-CN" altLang="zh-CN" dirty="0"/>
              <a:t>”选项，配置</a:t>
            </a:r>
            <a:r>
              <a:rPr lang="en-US" altLang="zh-CN" dirty="0"/>
              <a:t>IP</a:t>
            </a:r>
            <a:r>
              <a:rPr lang="zh-CN" altLang="zh-CN" dirty="0"/>
              <a:t>地址：</a:t>
            </a:r>
            <a:r>
              <a:rPr lang="en-US" altLang="zh-CN" dirty="0"/>
              <a:t>172.16.2.253</a:t>
            </a:r>
            <a:r>
              <a:rPr lang="zh-CN" altLang="zh-CN" dirty="0"/>
              <a:t>，子网掩码为</a:t>
            </a:r>
            <a:r>
              <a:rPr lang="en-US" altLang="zh-CN" dirty="0"/>
              <a:t>255.255.255.0</a:t>
            </a:r>
            <a:r>
              <a:rPr lang="zh-CN" altLang="zh-CN" dirty="0"/>
              <a:t>；阻断类型选择“本地包过滤”，最后点击确</a:t>
            </a:r>
            <a:r>
              <a:rPr lang="zh-CN" altLang="zh-CN" dirty="0" smtClean="0"/>
              <a:t>定</a:t>
            </a:r>
            <a:endParaRPr lang="en-US" altLang="zh-CN" dirty="0" smtClean="0"/>
          </a:p>
          <a:p>
            <a:pPr lvl="1"/>
            <a:r>
              <a:rPr lang="zh-CN" altLang="zh-CN" dirty="0"/>
              <a:t>最后，选择“系统管理”</a:t>
            </a:r>
            <a:r>
              <a:rPr lang="en-US" altLang="zh-CN" dirty="0">
                <a:sym typeface="Wingdings" panose="05000000000000000000" pitchFamily="2" charset="2"/>
              </a:rPr>
              <a:t></a:t>
            </a:r>
            <a:r>
              <a:rPr lang="zh-CN" altLang="zh-CN" dirty="0"/>
              <a:t>“系统设置”</a:t>
            </a:r>
            <a:r>
              <a:rPr lang="en-US" altLang="zh-CN" dirty="0">
                <a:sym typeface="Wingdings" panose="05000000000000000000" pitchFamily="2" charset="2"/>
              </a:rPr>
              <a:t></a:t>
            </a:r>
            <a:r>
              <a:rPr lang="zh-CN" altLang="zh-CN" dirty="0"/>
              <a:t>“监控参数设置”，“监控网口”选择“网口</a:t>
            </a:r>
            <a:r>
              <a:rPr lang="en-US" altLang="zh-CN" dirty="0"/>
              <a:t>3</a:t>
            </a:r>
            <a:r>
              <a:rPr lang="zh-CN" altLang="zh-CN" dirty="0"/>
              <a:t>”（接交换机的接口，即内部网络的网口）</a:t>
            </a:r>
          </a:p>
        </p:txBody>
      </p:sp>
    </p:spTree>
    <p:extLst>
      <p:ext uri="{BB962C8B-B14F-4D97-AF65-F5344CB8AC3E}">
        <p14:creationId xmlns:p14="http://schemas.microsoft.com/office/powerpoint/2010/main" val="13097561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a:t>
            </a:r>
            <a:r>
              <a:rPr lang="zh-CN" altLang="zh-CN" dirty="0" smtClean="0"/>
              <a:t>导</a:t>
            </a:r>
            <a:endParaRPr lang="zh-CN" altLang="en-US" dirty="0"/>
          </a:p>
        </p:txBody>
      </p:sp>
      <p:sp>
        <p:nvSpPr>
          <p:cNvPr id="3" name="内容占位符 2"/>
          <p:cNvSpPr>
            <a:spLocks noGrp="1"/>
          </p:cNvSpPr>
          <p:nvPr>
            <p:ph idx="1"/>
          </p:nvPr>
        </p:nvSpPr>
        <p:spPr/>
        <p:txBody>
          <a:bodyPr/>
          <a:lstStyle/>
          <a:p>
            <a:pPr marL="0" indent="0">
              <a:buNone/>
            </a:pPr>
            <a:r>
              <a:rPr lang="zh-CN" altLang="zh-CN" dirty="0"/>
              <a:t>项目背</a:t>
            </a:r>
            <a:r>
              <a:rPr lang="zh-CN" altLang="zh-CN" dirty="0" smtClean="0"/>
              <a:t>景</a:t>
            </a:r>
            <a:endParaRPr lang="en-US" altLang="zh-CN" dirty="0"/>
          </a:p>
          <a:p>
            <a:pPr lvl="1"/>
            <a:r>
              <a:rPr lang="zh-CN" altLang="zh-CN" dirty="0"/>
              <a:t>互联网的飞速发展为各种不法分子提供了新的犯罪手段和空间，网络诈骗、黑客攻击、传播各类有害信息等违法犯罪行为给国家安全和社会稳定构成重大威胁。互联网信息安全问题日益突出，已经成为国家安全的重要组成部分。某省公安厅公共信息网络安全监察处（以下简称网监）为了加强对网吧、旅店、非经营性上网场所的网络安全监管，根据《互联网安全保护技术措施规定》（公安部第</a:t>
            </a:r>
            <a:r>
              <a:rPr lang="en-US" altLang="zh-CN" dirty="0"/>
              <a:t>82</a:t>
            </a:r>
            <a:r>
              <a:rPr lang="zh-CN" altLang="zh-CN" dirty="0"/>
              <a:t>号令），省公安厅网监总队拟加强对宾馆、旅店、酒店等非经营性上网场所上网行为的管理和监控，以加强互联网安全监管力度，维护互联网的信息安全</a:t>
            </a:r>
            <a:r>
              <a:rPr lang="zh-CN" altLang="zh-CN" dirty="0" smtClean="0"/>
              <a:t>。</a:t>
            </a:r>
            <a:endParaRPr lang="zh-CN" altLang="en-US" dirty="0"/>
          </a:p>
        </p:txBody>
      </p:sp>
    </p:spTree>
    <p:extLst>
      <p:ext uri="{BB962C8B-B14F-4D97-AF65-F5344CB8AC3E}">
        <p14:creationId xmlns:p14="http://schemas.microsoft.com/office/powerpoint/2010/main" val="32312533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a:t>4.4	</a:t>
            </a:r>
            <a:r>
              <a:rPr lang="zh-CN" altLang="en-US" b="0" dirty="0"/>
              <a:t>项目实训</a:t>
            </a:r>
            <a:endParaRPr lang="zh-CN" altLang="zh-CN" dirty="0"/>
          </a:p>
        </p:txBody>
      </p:sp>
      <p:sp>
        <p:nvSpPr>
          <p:cNvPr id="3" name="内容占位符 2"/>
          <p:cNvSpPr>
            <a:spLocks noGrp="1"/>
          </p:cNvSpPr>
          <p:nvPr>
            <p:ph idx="1"/>
          </p:nvPr>
        </p:nvSpPr>
        <p:spPr>
          <a:xfrm>
            <a:off x="365760" y="1255225"/>
            <a:ext cx="8478982" cy="5128949"/>
          </a:xfrm>
        </p:spPr>
        <p:txBody>
          <a:bodyPr/>
          <a:lstStyle/>
          <a:p>
            <a:r>
              <a:rPr lang="zh-CN" altLang="zh-CN" dirty="0"/>
              <a:t>任务</a:t>
            </a:r>
            <a:r>
              <a:rPr lang="en-US" altLang="zh-CN" dirty="0"/>
              <a:t>1</a:t>
            </a:r>
            <a:r>
              <a:rPr lang="zh-CN" altLang="zh-CN" dirty="0"/>
              <a:t>：认识系统硬件并进行基本配</a:t>
            </a:r>
            <a:r>
              <a:rPr lang="zh-CN" altLang="zh-CN" dirty="0" smtClean="0"/>
              <a:t>置</a:t>
            </a:r>
            <a:endParaRPr lang="en-US" altLang="zh-CN" dirty="0" smtClean="0"/>
          </a:p>
          <a:p>
            <a:pPr lvl="1"/>
            <a:r>
              <a:rPr lang="en-US" altLang="zh-CN" dirty="0"/>
              <a:t>4</a:t>
            </a:r>
            <a:r>
              <a:rPr lang="zh-CN" altLang="zh-CN" dirty="0"/>
              <a:t>．设置桥接模式</a:t>
            </a:r>
          </a:p>
          <a:p>
            <a:pPr lvl="1"/>
            <a:r>
              <a:rPr lang="zh-CN" altLang="zh-CN" dirty="0"/>
              <a:t>接下来要将</a:t>
            </a:r>
            <a:r>
              <a:rPr lang="en-US" altLang="zh-CN" cap="all" dirty="0"/>
              <a:t>LAN2</a:t>
            </a:r>
            <a:r>
              <a:rPr lang="zh-CN" altLang="zh-CN" dirty="0"/>
              <a:t>口和</a:t>
            </a:r>
            <a:r>
              <a:rPr lang="en-US" altLang="zh-CN" cap="all" dirty="0"/>
              <a:t>LAN3</a:t>
            </a:r>
            <a:r>
              <a:rPr lang="zh-CN" altLang="zh-CN" dirty="0"/>
              <a:t>口桥接起来，以配置桥接接入方式。</a:t>
            </a:r>
          </a:p>
          <a:p>
            <a:pPr lvl="1"/>
            <a:r>
              <a:rPr lang="zh-CN" altLang="zh-CN" dirty="0"/>
              <a:t>选择“系统管理”</a:t>
            </a:r>
            <a:r>
              <a:rPr lang="en-US" altLang="zh-CN" dirty="0">
                <a:sym typeface="Wingdings" panose="05000000000000000000" pitchFamily="2" charset="2"/>
              </a:rPr>
              <a:t></a:t>
            </a:r>
            <a:r>
              <a:rPr lang="zh-CN" altLang="zh-CN" dirty="0"/>
              <a:t>“系统设置”</a:t>
            </a:r>
            <a:r>
              <a:rPr lang="en-US" altLang="zh-CN" dirty="0">
                <a:sym typeface="Wingdings" panose="05000000000000000000" pitchFamily="2" charset="2"/>
              </a:rPr>
              <a:t></a:t>
            </a:r>
            <a:r>
              <a:rPr lang="zh-CN" altLang="zh-CN" dirty="0"/>
              <a:t>“接入方式”，选中“桥接”，网口选择“网口</a:t>
            </a:r>
            <a:r>
              <a:rPr lang="en-US" altLang="zh-CN" dirty="0"/>
              <a:t>2</a:t>
            </a:r>
            <a:r>
              <a:rPr lang="zh-CN" altLang="zh-CN" dirty="0"/>
              <a:t>”和“网口</a:t>
            </a:r>
            <a:r>
              <a:rPr lang="en-US" altLang="zh-CN" dirty="0"/>
              <a:t>3</a:t>
            </a:r>
            <a:r>
              <a:rPr lang="zh-CN" altLang="zh-CN" dirty="0"/>
              <a:t>”，桥</a:t>
            </a:r>
            <a:r>
              <a:rPr lang="en-US" altLang="zh-CN" dirty="0"/>
              <a:t>IP</a:t>
            </a:r>
            <a:r>
              <a:rPr lang="zh-CN" altLang="zh-CN" dirty="0"/>
              <a:t>配置管理</a:t>
            </a:r>
            <a:r>
              <a:rPr lang="en-US" altLang="zh-CN" dirty="0"/>
              <a:t>IP</a:t>
            </a:r>
            <a:r>
              <a:rPr lang="zh-CN" altLang="zh-CN" dirty="0"/>
              <a:t>地址和子网掩码，点击“确定”使配置生效</a:t>
            </a:r>
            <a:r>
              <a:rPr lang="zh-CN" altLang="zh-CN" dirty="0" smtClean="0"/>
              <a:t>。</a:t>
            </a:r>
            <a:endParaRPr lang="en-US" altLang="zh-CN" dirty="0" smtClean="0"/>
          </a:p>
          <a:p>
            <a:pPr lvl="1"/>
            <a:r>
              <a:rPr lang="en-US" altLang="zh-CN" dirty="0"/>
              <a:t>5</a:t>
            </a:r>
            <a:r>
              <a:rPr lang="zh-CN" altLang="zh-CN" dirty="0"/>
              <a:t>．验证桥接设置</a:t>
            </a:r>
          </a:p>
          <a:p>
            <a:pPr lvl="1"/>
            <a:r>
              <a:rPr lang="zh-CN" altLang="zh-CN" dirty="0"/>
              <a:t>将审计系统按照审计部署拓</a:t>
            </a:r>
            <a:r>
              <a:rPr lang="zh-CN" altLang="zh-CN" dirty="0" smtClean="0"/>
              <a:t>扑接</a:t>
            </a:r>
            <a:r>
              <a:rPr lang="zh-CN" altLang="zh-CN" dirty="0"/>
              <a:t>入，当前内部网络有一台用户</a:t>
            </a:r>
            <a:r>
              <a:rPr lang="en-US" altLang="zh-CN" dirty="0"/>
              <a:t>PC</a:t>
            </a:r>
            <a:r>
              <a:rPr lang="zh-CN" altLang="zh-CN" dirty="0"/>
              <a:t>的</a:t>
            </a:r>
            <a:r>
              <a:rPr lang="en-US" altLang="zh-CN" dirty="0"/>
              <a:t>IP</a:t>
            </a:r>
            <a:r>
              <a:rPr lang="zh-CN" altLang="zh-CN" dirty="0"/>
              <a:t>地址设置为：</a:t>
            </a:r>
            <a:r>
              <a:rPr lang="en-US" altLang="zh-CN" dirty="0"/>
              <a:t>172.16.2.195/24</a:t>
            </a:r>
            <a:r>
              <a:rPr lang="zh-CN" altLang="zh-CN" dirty="0"/>
              <a:t>，网关地址为</a:t>
            </a:r>
            <a:r>
              <a:rPr lang="en-US" altLang="zh-CN" dirty="0"/>
              <a:t>172.16.2.254</a:t>
            </a:r>
            <a:r>
              <a:rPr lang="zh-CN" altLang="zh-CN" dirty="0"/>
              <a:t>，并设置好相关的</a:t>
            </a:r>
            <a:r>
              <a:rPr lang="en-US" altLang="zh-CN" dirty="0"/>
              <a:t>DNS</a:t>
            </a:r>
            <a:r>
              <a:rPr lang="zh-CN" altLang="zh-CN" dirty="0"/>
              <a:t>服务器地址。现在用户</a:t>
            </a:r>
            <a:r>
              <a:rPr lang="en-US" altLang="zh-CN" dirty="0"/>
              <a:t>PC</a:t>
            </a:r>
            <a:r>
              <a:rPr lang="zh-CN" altLang="zh-CN" dirty="0"/>
              <a:t>便可连接到互联网上，输入任意</a:t>
            </a:r>
            <a:r>
              <a:rPr lang="en-US" altLang="zh-CN" dirty="0"/>
              <a:t>web</a:t>
            </a:r>
            <a:r>
              <a:rPr lang="zh-CN" altLang="zh-CN" dirty="0"/>
              <a:t>站点地址，如百度网站，便可访问该站点。</a:t>
            </a:r>
          </a:p>
        </p:txBody>
      </p:sp>
    </p:spTree>
    <p:extLst>
      <p:ext uri="{BB962C8B-B14F-4D97-AF65-F5344CB8AC3E}">
        <p14:creationId xmlns:p14="http://schemas.microsoft.com/office/powerpoint/2010/main" val="23335669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a:t>4.4	</a:t>
            </a:r>
            <a:r>
              <a:rPr lang="zh-CN" altLang="en-US" b="0" dirty="0"/>
              <a:t>项目实训</a:t>
            </a:r>
            <a:endParaRPr lang="zh-CN" altLang="zh-CN" dirty="0"/>
          </a:p>
        </p:txBody>
      </p:sp>
      <p:sp>
        <p:nvSpPr>
          <p:cNvPr id="3" name="内容占位符 2"/>
          <p:cNvSpPr>
            <a:spLocks noGrp="1"/>
          </p:cNvSpPr>
          <p:nvPr>
            <p:ph idx="1"/>
          </p:nvPr>
        </p:nvSpPr>
        <p:spPr>
          <a:xfrm>
            <a:off x="365760" y="1255225"/>
            <a:ext cx="8478982" cy="5128949"/>
          </a:xfrm>
        </p:spPr>
        <p:txBody>
          <a:bodyPr/>
          <a:lstStyle/>
          <a:p>
            <a:r>
              <a:rPr lang="zh-CN" altLang="zh-CN" dirty="0"/>
              <a:t>任务</a:t>
            </a:r>
            <a:r>
              <a:rPr lang="en-US" altLang="zh-CN" dirty="0"/>
              <a:t>2</a:t>
            </a:r>
            <a:r>
              <a:rPr lang="zh-CN" altLang="zh-CN" dirty="0"/>
              <a:t>：安全审计和上网行为管理</a:t>
            </a:r>
            <a:endParaRPr lang="zh-CN" altLang="zh-CN" sz="3600" b="1" dirty="0"/>
          </a:p>
          <a:p>
            <a:pPr lvl="1"/>
            <a:r>
              <a:rPr lang="en-US" altLang="zh-CN" dirty="0"/>
              <a:t>1</a:t>
            </a:r>
            <a:r>
              <a:rPr lang="zh-CN" altLang="zh-CN" dirty="0"/>
              <a:t>．现让</a:t>
            </a:r>
            <a:r>
              <a:rPr lang="en-US" altLang="zh-CN" dirty="0"/>
              <a:t>IP</a:t>
            </a:r>
            <a:r>
              <a:rPr lang="zh-CN" altLang="zh-CN" dirty="0"/>
              <a:t>地址为</a:t>
            </a:r>
            <a:r>
              <a:rPr lang="en-US" altLang="zh-CN" dirty="0"/>
              <a:t>172.16.2.195</a:t>
            </a:r>
            <a:r>
              <a:rPr lang="zh-CN" altLang="zh-CN" dirty="0"/>
              <a:t>的用户</a:t>
            </a:r>
            <a:r>
              <a:rPr lang="en-US" altLang="zh-CN" dirty="0"/>
              <a:t>PC</a:t>
            </a:r>
            <a:r>
              <a:rPr lang="zh-CN" altLang="zh-CN" dirty="0"/>
              <a:t>继续访问相应站点时，例如访问的网址是百度网站，在审计系统的“网络日志”</a:t>
            </a:r>
            <a:r>
              <a:rPr lang="en-US" altLang="zh-CN" dirty="0">
                <a:sym typeface="Wingdings" panose="05000000000000000000" pitchFamily="2" charset="2"/>
              </a:rPr>
              <a:t></a:t>
            </a:r>
            <a:r>
              <a:rPr lang="zh-CN" altLang="zh-CN" dirty="0"/>
              <a:t>“网页浏览”即可实时查看各终端</a:t>
            </a:r>
            <a:r>
              <a:rPr lang="en-US" altLang="zh-CN" dirty="0"/>
              <a:t>IP</a:t>
            </a:r>
            <a:r>
              <a:rPr lang="zh-CN" altLang="zh-CN" dirty="0"/>
              <a:t>在访问什么网址</a:t>
            </a:r>
            <a:r>
              <a:rPr lang="zh-CN" altLang="zh-CN" dirty="0" smtClean="0"/>
              <a:t>。</a:t>
            </a:r>
            <a:endParaRPr lang="en-US" altLang="zh-CN" dirty="0" smtClean="0"/>
          </a:p>
          <a:p>
            <a:pPr lvl="1"/>
            <a:r>
              <a:rPr lang="en-US" altLang="zh-CN" dirty="0"/>
              <a:t>2</a:t>
            </a:r>
            <a:r>
              <a:rPr lang="zh-CN" altLang="zh-CN" dirty="0"/>
              <a:t>．让另一台终端</a:t>
            </a:r>
            <a:r>
              <a:rPr lang="en-US" altLang="zh-CN" dirty="0"/>
              <a:t>PC</a:t>
            </a:r>
            <a:r>
              <a:rPr lang="zh-CN" altLang="zh-CN" dirty="0"/>
              <a:t>（</a:t>
            </a:r>
            <a:r>
              <a:rPr lang="en-US" altLang="zh-CN" dirty="0"/>
              <a:t>IP</a:t>
            </a:r>
            <a:r>
              <a:rPr lang="zh-CN" altLang="zh-CN" dirty="0"/>
              <a:t>：</a:t>
            </a:r>
            <a:r>
              <a:rPr lang="en-US" altLang="zh-CN" dirty="0"/>
              <a:t>172.16.2.168</a:t>
            </a:r>
            <a:r>
              <a:rPr lang="zh-CN" altLang="zh-CN" dirty="0"/>
              <a:t>）发送一封邮件。在审计系统的“网络日志”</a:t>
            </a:r>
            <a:r>
              <a:rPr lang="en-US" altLang="zh-CN" dirty="0">
                <a:sym typeface="Wingdings" panose="05000000000000000000" pitchFamily="2" charset="2"/>
              </a:rPr>
              <a:t></a:t>
            </a:r>
            <a:r>
              <a:rPr lang="zh-CN" altLang="zh-CN" dirty="0"/>
              <a:t>“邮件访问”可查看各终端</a:t>
            </a:r>
            <a:r>
              <a:rPr lang="en-US" altLang="zh-CN" dirty="0"/>
              <a:t>IP</a:t>
            </a:r>
            <a:r>
              <a:rPr lang="zh-CN" altLang="zh-CN" dirty="0"/>
              <a:t>在用什么邮箱类型发送什么主题的邮件，还可以点击时间，显示详细信</a:t>
            </a:r>
            <a:r>
              <a:rPr lang="zh-CN" altLang="zh-CN" dirty="0" smtClean="0"/>
              <a:t>息</a:t>
            </a:r>
            <a:endParaRPr lang="en-US" altLang="zh-CN" dirty="0" smtClean="0"/>
          </a:p>
          <a:p>
            <a:pPr lvl="1"/>
            <a:endParaRPr lang="zh-CN" altLang="zh-CN" dirty="0"/>
          </a:p>
        </p:txBody>
      </p:sp>
    </p:spTree>
    <p:extLst>
      <p:ext uri="{BB962C8B-B14F-4D97-AF65-F5344CB8AC3E}">
        <p14:creationId xmlns:p14="http://schemas.microsoft.com/office/powerpoint/2010/main" val="40921152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a:t>4.4	</a:t>
            </a:r>
            <a:r>
              <a:rPr lang="zh-CN" altLang="en-US" b="0" dirty="0"/>
              <a:t>项目实训</a:t>
            </a:r>
            <a:endParaRPr lang="zh-CN" altLang="zh-CN" dirty="0"/>
          </a:p>
        </p:txBody>
      </p:sp>
      <p:sp>
        <p:nvSpPr>
          <p:cNvPr id="3" name="内容占位符 2"/>
          <p:cNvSpPr>
            <a:spLocks noGrp="1"/>
          </p:cNvSpPr>
          <p:nvPr>
            <p:ph idx="1"/>
          </p:nvPr>
        </p:nvSpPr>
        <p:spPr>
          <a:xfrm>
            <a:off x="0" y="955970"/>
            <a:ext cx="9144000" cy="5602775"/>
          </a:xfrm>
        </p:spPr>
        <p:txBody>
          <a:bodyPr/>
          <a:lstStyle/>
          <a:p>
            <a:r>
              <a:rPr lang="zh-CN" altLang="zh-CN" dirty="0"/>
              <a:t>任务</a:t>
            </a:r>
            <a:r>
              <a:rPr lang="en-US" altLang="zh-CN" dirty="0"/>
              <a:t>3</a:t>
            </a:r>
            <a:r>
              <a:rPr lang="zh-CN" altLang="zh-CN" dirty="0"/>
              <a:t>：审计策略配置</a:t>
            </a:r>
            <a:endParaRPr lang="zh-CN" altLang="zh-CN" sz="3600" b="1" dirty="0"/>
          </a:p>
          <a:p>
            <a:pPr lvl="1"/>
            <a:r>
              <a:rPr lang="en-US" altLang="zh-CN" dirty="0"/>
              <a:t>1</a:t>
            </a:r>
            <a:r>
              <a:rPr lang="zh-CN" altLang="zh-CN" dirty="0"/>
              <a:t>．关键字策略配置</a:t>
            </a:r>
          </a:p>
          <a:p>
            <a:pPr lvl="1"/>
            <a:r>
              <a:rPr lang="zh-CN" altLang="zh-CN" dirty="0"/>
              <a:t>（</a:t>
            </a:r>
            <a:r>
              <a:rPr lang="en-US" altLang="zh-CN" dirty="0"/>
              <a:t>1</a:t>
            </a:r>
            <a:r>
              <a:rPr lang="zh-CN" altLang="zh-CN" dirty="0"/>
              <a:t>）在审计系统的“策略管理”</a:t>
            </a:r>
            <a:r>
              <a:rPr lang="en-US" altLang="zh-CN" dirty="0">
                <a:sym typeface="Wingdings" panose="05000000000000000000" pitchFamily="2" charset="2"/>
              </a:rPr>
              <a:t></a:t>
            </a:r>
            <a:r>
              <a:rPr lang="zh-CN" altLang="zh-CN" dirty="0"/>
              <a:t>“添加策略”，策略名称可随意填写，由于项目要求，需禁止访问百度网站，在“动作：”里勾选“阻断”和“报警”选项，关键字类型可选择内容关键字或黑名单站点（两者皆可），关键字需填写</a:t>
            </a:r>
            <a:r>
              <a:rPr lang="en-US" altLang="zh-CN" dirty="0"/>
              <a:t>baidu.com</a:t>
            </a:r>
            <a:r>
              <a:rPr lang="zh-CN" altLang="zh-CN" dirty="0"/>
              <a:t>，这样就可把含有</a:t>
            </a:r>
            <a:r>
              <a:rPr lang="en-US" altLang="zh-CN" dirty="0"/>
              <a:t>baidu.com</a:t>
            </a:r>
            <a:r>
              <a:rPr lang="zh-CN" altLang="zh-CN" dirty="0"/>
              <a:t>的站点或邮件主题、正文等进行过滤，“适用服务”根据实际情况选择，默认即可，最后点击“确定</a:t>
            </a:r>
            <a:r>
              <a:rPr lang="zh-CN" altLang="zh-CN" dirty="0" smtClean="0"/>
              <a:t>”</a:t>
            </a:r>
            <a:endParaRPr lang="en-US" altLang="zh-CN" dirty="0" smtClean="0"/>
          </a:p>
          <a:p>
            <a:pPr lvl="1"/>
            <a:r>
              <a:rPr lang="zh-CN" altLang="zh-CN" dirty="0"/>
              <a:t>（</a:t>
            </a:r>
            <a:r>
              <a:rPr lang="en-US" altLang="zh-CN" dirty="0"/>
              <a:t>2</a:t>
            </a:r>
            <a:r>
              <a:rPr lang="zh-CN" altLang="zh-CN" dirty="0"/>
              <a:t>）确定后，在监控策略将出现新的策略条目，然后选择策略下</a:t>
            </a:r>
            <a:r>
              <a:rPr lang="zh-CN" altLang="zh-CN" dirty="0" smtClean="0"/>
              <a:t>发</a:t>
            </a:r>
            <a:endParaRPr lang="en-US" altLang="zh-CN" dirty="0" smtClean="0"/>
          </a:p>
          <a:p>
            <a:pPr lvl="1"/>
            <a:r>
              <a:rPr lang="zh-CN" altLang="zh-CN" dirty="0"/>
              <a:t>（</a:t>
            </a:r>
            <a:r>
              <a:rPr lang="en-US" altLang="zh-CN" dirty="0"/>
              <a:t>3</a:t>
            </a:r>
            <a:r>
              <a:rPr lang="zh-CN" altLang="zh-CN" dirty="0"/>
              <a:t>）现让用户</a:t>
            </a:r>
            <a:r>
              <a:rPr lang="en-US" altLang="zh-CN" dirty="0"/>
              <a:t>PC</a:t>
            </a:r>
            <a:r>
              <a:rPr lang="zh-CN" altLang="zh-CN" dirty="0"/>
              <a:t>（</a:t>
            </a:r>
            <a:r>
              <a:rPr lang="en-US" altLang="zh-CN" dirty="0"/>
              <a:t>IP</a:t>
            </a:r>
            <a:r>
              <a:rPr lang="zh-CN" altLang="zh-CN" dirty="0"/>
              <a:t>：</a:t>
            </a:r>
            <a:r>
              <a:rPr lang="en-US" altLang="zh-CN" dirty="0"/>
              <a:t>172.16.2.195</a:t>
            </a:r>
            <a:r>
              <a:rPr lang="zh-CN" altLang="zh-CN" dirty="0"/>
              <a:t>）继续访问百度网站，发现已经无法访</a:t>
            </a:r>
            <a:r>
              <a:rPr lang="zh-CN" altLang="zh-CN" dirty="0" smtClean="0"/>
              <a:t>问</a:t>
            </a:r>
            <a:endParaRPr lang="en-US" altLang="zh-CN" dirty="0" smtClean="0"/>
          </a:p>
          <a:p>
            <a:pPr lvl="1"/>
            <a:r>
              <a:rPr lang="zh-CN" altLang="zh-CN" dirty="0"/>
              <a:t>（</a:t>
            </a:r>
            <a:r>
              <a:rPr lang="en-US" altLang="zh-CN" dirty="0"/>
              <a:t>4</a:t>
            </a:r>
            <a:r>
              <a:rPr lang="zh-CN" altLang="zh-CN" dirty="0"/>
              <a:t>）在审计系统的“报警日志”</a:t>
            </a:r>
            <a:r>
              <a:rPr lang="en-US" altLang="zh-CN" dirty="0">
                <a:sym typeface="Wingdings" panose="05000000000000000000" pitchFamily="2" charset="2"/>
              </a:rPr>
              <a:t></a:t>
            </a:r>
            <a:r>
              <a:rPr lang="zh-CN" altLang="zh-CN" dirty="0"/>
              <a:t>“报警日志”</a:t>
            </a:r>
            <a:r>
              <a:rPr lang="en-US" altLang="zh-CN" dirty="0">
                <a:sym typeface="Wingdings" panose="05000000000000000000" pitchFamily="2" charset="2"/>
              </a:rPr>
              <a:t></a:t>
            </a:r>
            <a:r>
              <a:rPr lang="zh-CN" altLang="zh-CN" dirty="0"/>
              <a:t>“网页浏览”，可发现之前访问的禁止网址皆记录下来</a:t>
            </a:r>
          </a:p>
        </p:txBody>
      </p:sp>
    </p:spTree>
    <p:extLst>
      <p:ext uri="{BB962C8B-B14F-4D97-AF65-F5344CB8AC3E}">
        <p14:creationId xmlns:p14="http://schemas.microsoft.com/office/powerpoint/2010/main" val="2162134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a:t>4.4	</a:t>
            </a:r>
            <a:r>
              <a:rPr lang="zh-CN" altLang="en-US" b="0" dirty="0"/>
              <a:t>项目实训</a:t>
            </a:r>
            <a:endParaRPr lang="zh-CN" altLang="zh-CN" dirty="0"/>
          </a:p>
        </p:txBody>
      </p:sp>
      <p:sp>
        <p:nvSpPr>
          <p:cNvPr id="3" name="内容占位符 2"/>
          <p:cNvSpPr>
            <a:spLocks noGrp="1"/>
          </p:cNvSpPr>
          <p:nvPr>
            <p:ph idx="1"/>
          </p:nvPr>
        </p:nvSpPr>
        <p:spPr>
          <a:xfrm>
            <a:off x="0" y="955970"/>
            <a:ext cx="9144000" cy="5602775"/>
          </a:xfrm>
        </p:spPr>
        <p:txBody>
          <a:bodyPr/>
          <a:lstStyle/>
          <a:p>
            <a:r>
              <a:rPr lang="zh-CN" altLang="zh-CN" dirty="0"/>
              <a:t>任务</a:t>
            </a:r>
            <a:r>
              <a:rPr lang="en-US" altLang="zh-CN" dirty="0"/>
              <a:t>3</a:t>
            </a:r>
            <a:r>
              <a:rPr lang="zh-CN" altLang="zh-CN" dirty="0"/>
              <a:t>：审计策略配置</a:t>
            </a:r>
            <a:endParaRPr lang="zh-CN" altLang="zh-CN" sz="3600" b="1" dirty="0"/>
          </a:p>
          <a:p>
            <a:pPr lvl="1"/>
            <a:r>
              <a:rPr lang="en-US" altLang="zh-CN" dirty="0"/>
              <a:t>2</a:t>
            </a:r>
            <a:r>
              <a:rPr lang="zh-CN" altLang="zh-CN" dirty="0"/>
              <a:t>．应用访问控制策略配置</a:t>
            </a:r>
          </a:p>
          <a:p>
            <a:pPr lvl="1"/>
            <a:r>
              <a:rPr lang="zh-CN" altLang="zh-CN" dirty="0"/>
              <a:t>（</a:t>
            </a:r>
            <a:r>
              <a:rPr lang="en-US" altLang="zh-CN" dirty="0"/>
              <a:t>1</a:t>
            </a:r>
            <a:r>
              <a:rPr lang="zh-CN" altLang="zh-CN" dirty="0"/>
              <a:t>）打开</a:t>
            </a:r>
            <a:r>
              <a:rPr lang="en-US" altLang="zh-CN" dirty="0"/>
              <a:t>QQ</a:t>
            </a:r>
            <a:r>
              <a:rPr lang="zh-CN" altLang="zh-CN" dirty="0"/>
              <a:t>，确认能够登陆</a:t>
            </a:r>
            <a:r>
              <a:rPr lang="en-US" altLang="zh-CN" dirty="0"/>
              <a:t>QQ</a:t>
            </a:r>
            <a:r>
              <a:rPr lang="zh-CN" altLang="zh-CN" dirty="0"/>
              <a:t>进行聊天</a:t>
            </a:r>
            <a:r>
              <a:rPr lang="zh-CN" altLang="zh-CN" dirty="0" smtClean="0"/>
              <a:t>。</a:t>
            </a:r>
            <a:endParaRPr lang="en-US" altLang="zh-CN" dirty="0" smtClean="0"/>
          </a:p>
          <a:p>
            <a:pPr lvl="1"/>
            <a:r>
              <a:rPr lang="zh-CN" altLang="zh-CN" dirty="0"/>
              <a:t>（</a:t>
            </a:r>
            <a:r>
              <a:rPr lang="en-US" altLang="zh-CN" dirty="0"/>
              <a:t>2</a:t>
            </a:r>
            <a:r>
              <a:rPr lang="zh-CN" altLang="zh-CN" dirty="0"/>
              <a:t>）在审计系统的“访问控制”</a:t>
            </a:r>
            <a:r>
              <a:rPr lang="en-US" altLang="zh-CN" dirty="0">
                <a:sym typeface="Wingdings" panose="05000000000000000000" pitchFamily="2" charset="2"/>
              </a:rPr>
              <a:t></a:t>
            </a:r>
            <a:r>
              <a:rPr lang="zh-CN" altLang="zh-CN" dirty="0"/>
              <a:t>“默认控制策略”</a:t>
            </a:r>
            <a:r>
              <a:rPr lang="en-US" altLang="zh-CN" dirty="0">
                <a:sym typeface="Wingdings" panose="05000000000000000000" pitchFamily="2" charset="2"/>
              </a:rPr>
              <a:t></a:t>
            </a:r>
            <a:r>
              <a:rPr lang="zh-CN" altLang="zh-CN" dirty="0"/>
              <a:t>“网络聊天”，选择“</a:t>
            </a:r>
            <a:r>
              <a:rPr lang="en-US" altLang="zh-CN" dirty="0"/>
              <a:t>QQ</a:t>
            </a:r>
            <a:r>
              <a:rPr lang="zh-CN" altLang="zh-CN" dirty="0" smtClean="0"/>
              <a:t>”。</a:t>
            </a:r>
            <a:endParaRPr lang="en-US" altLang="zh-CN" dirty="0" smtClean="0"/>
          </a:p>
          <a:p>
            <a:pPr lvl="1"/>
            <a:r>
              <a:rPr lang="zh-CN" altLang="zh-CN" dirty="0"/>
              <a:t>（</a:t>
            </a:r>
            <a:r>
              <a:rPr lang="en-US" altLang="zh-CN" dirty="0"/>
              <a:t>3</a:t>
            </a:r>
            <a:r>
              <a:rPr lang="zh-CN" altLang="zh-CN" dirty="0"/>
              <a:t>）点</a:t>
            </a:r>
            <a:r>
              <a:rPr lang="zh-CN" altLang="zh-CN" dirty="0" smtClean="0"/>
              <a:t>击</a:t>
            </a:r>
            <a:r>
              <a:rPr lang="en-US" altLang="zh-CN" dirty="0" smtClean="0"/>
              <a:t>         </a:t>
            </a:r>
            <a:r>
              <a:rPr lang="zh-CN" altLang="zh-CN" dirty="0" smtClean="0"/>
              <a:t>按</a:t>
            </a:r>
            <a:r>
              <a:rPr lang="zh-CN" altLang="zh-CN" dirty="0"/>
              <a:t>钮将</a:t>
            </a:r>
            <a:r>
              <a:rPr lang="en-US" altLang="zh-CN" dirty="0"/>
              <a:t>QQ</a:t>
            </a:r>
            <a:r>
              <a:rPr lang="zh-CN" altLang="zh-CN" dirty="0"/>
              <a:t>移动到“禁止访问”栏内，点击“应用”，弹出“应用成功”对话框</a:t>
            </a:r>
            <a:r>
              <a:rPr lang="zh-CN" altLang="zh-CN" dirty="0" smtClean="0"/>
              <a:t>。</a:t>
            </a:r>
            <a:endParaRPr lang="en-US" altLang="zh-CN" dirty="0" smtClean="0"/>
          </a:p>
          <a:p>
            <a:pPr lvl="1"/>
            <a:r>
              <a:rPr lang="zh-CN" altLang="zh-CN" dirty="0"/>
              <a:t>（</a:t>
            </a:r>
            <a:r>
              <a:rPr lang="en-US" altLang="zh-CN" dirty="0"/>
              <a:t>4</a:t>
            </a:r>
            <a:r>
              <a:rPr lang="zh-CN" altLang="zh-CN" dirty="0"/>
              <a:t>）退出</a:t>
            </a:r>
            <a:r>
              <a:rPr lang="en-US" altLang="zh-CN" dirty="0"/>
              <a:t>QQ</a:t>
            </a:r>
            <a:r>
              <a:rPr lang="zh-CN" altLang="zh-CN" dirty="0"/>
              <a:t>后重新登录，发现</a:t>
            </a:r>
            <a:r>
              <a:rPr lang="en-US" altLang="zh-CN" dirty="0"/>
              <a:t>QQ</a:t>
            </a:r>
            <a:r>
              <a:rPr lang="zh-CN" altLang="zh-CN" dirty="0"/>
              <a:t>无法登陆。</a:t>
            </a: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2326" y="3230100"/>
            <a:ext cx="752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88309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a:t>4.5	</a:t>
            </a:r>
            <a:r>
              <a:rPr lang="zh-CN" altLang="en-US" b="0" dirty="0"/>
              <a:t>项目实施与测试</a:t>
            </a:r>
            <a:endParaRPr lang="zh-CN" altLang="zh-CN" dirty="0"/>
          </a:p>
        </p:txBody>
      </p:sp>
      <p:sp>
        <p:nvSpPr>
          <p:cNvPr id="3" name="内容占位符 2"/>
          <p:cNvSpPr>
            <a:spLocks noGrp="1"/>
          </p:cNvSpPr>
          <p:nvPr>
            <p:ph idx="1"/>
          </p:nvPr>
        </p:nvSpPr>
        <p:spPr>
          <a:xfrm>
            <a:off x="0" y="955970"/>
            <a:ext cx="9144000" cy="5602775"/>
          </a:xfrm>
        </p:spPr>
        <p:txBody>
          <a:bodyPr/>
          <a:lstStyle/>
          <a:p>
            <a:r>
              <a:rPr lang="zh-CN" altLang="zh-CN" dirty="0"/>
              <a:t>任务</a:t>
            </a:r>
            <a:r>
              <a:rPr lang="en-US" altLang="zh-CN" dirty="0"/>
              <a:t>1</a:t>
            </a:r>
            <a:r>
              <a:rPr lang="zh-CN" altLang="zh-CN" dirty="0"/>
              <a:t>：安全审计与上网行为管理系统规</a:t>
            </a:r>
            <a:r>
              <a:rPr lang="zh-CN" altLang="zh-CN" dirty="0" smtClean="0"/>
              <a:t>划</a:t>
            </a:r>
            <a:endParaRPr lang="zh-CN" altLang="zh-CN" sz="3600" b="1" dirty="0"/>
          </a:p>
        </p:txBody>
      </p:sp>
      <p:pic>
        <p:nvPicPr>
          <p:cNvPr id="4" name="图片 3"/>
          <p:cNvPicPr>
            <a:picLocks noChangeAspect="1"/>
          </p:cNvPicPr>
          <p:nvPr/>
        </p:nvPicPr>
        <p:blipFill>
          <a:blip r:embed="rId2"/>
          <a:stretch>
            <a:fillRect/>
          </a:stretch>
        </p:blipFill>
        <p:spPr>
          <a:xfrm>
            <a:off x="612631" y="1981806"/>
            <a:ext cx="8258795" cy="3587722"/>
          </a:xfrm>
          <a:prstGeom prst="rect">
            <a:avLst/>
          </a:prstGeom>
        </p:spPr>
      </p:pic>
    </p:spTree>
    <p:extLst>
      <p:ext uri="{BB962C8B-B14F-4D97-AF65-F5344CB8AC3E}">
        <p14:creationId xmlns:p14="http://schemas.microsoft.com/office/powerpoint/2010/main" val="39554165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04800"/>
            <a:ext cx="8686800" cy="609600"/>
          </a:xfrm>
        </p:spPr>
        <p:txBody>
          <a:bodyPr/>
          <a:lstStyle/>
          <a:p>
            <a:pPr lvl="1"/>
            <a:r>
              <a:rPr lang="en-US" altLang="zh-CN" b="0" dirty="0"/>
              <a:t>4.5	</a:t>
            </a:r>
            <a:r>
              <a:rPr lang="zh-CN" altLang="en-US" b="0" dirty="0"/>
              <a:t>项目实施与测试</a:t>
            </a:r>
            <a:endParaRPr lang="zh-CN" altLang="zh-CN" dirty="0"/>
          </a:p>
        </p:txBody>
      </p:sp>
      <p:sp>
        <p:nvSpPr>
          <p:cNvPr id="3" name="内容占位符 2"/>
          <p:cNvSpPr>
            <a:spLocks noGrp="1"/>
          </p:cNvSpPr>
          <p:nvPr>
            <p:ph idx="1"/>
          </p:nvPr>
        </p:nvSpPr>
        <p:spPr>
          <a:xfrm>
            <a:off x="0" y="955970"/>
            <a:ext cx="9144000" cy="5602775"/>
          </a:xfrm>
        </p:spPr>
        <p:txBody>
          <a:bodyPr/>
          <a:lstStyle/>
          <a:p>
            <a:r>
              <a:rPr lang="zh-CN" altLang="zh-CN" dirty="0"/>
              <a:t>任务</a:t>
            </a:r>
            <a:r>
              <a:rPr lang="en-US" altLang="zh-CN" dirty="0"/>
              <a:t>2</a:t>
            </a:r>
            <a:r>
              <a:rPr lang="zh-CN" altLang="zh-CN" dirty="0"/>
              <a:t>：网络割接和安全审计与上网行为管理系统实</a:t>
            </a:r>
            <a:r>
              <a:rPr lang="zh-CN" altLang="zh-CN" dirty="0" smtClean="0"/>
              <a:t>施</a:t>
            </a:r>
            <a:endParaRPr lang="en-US" altLang="zh-CN" dirty="0" smtClean="0"/>
          </a:p>
          <a:p>
            <a:pPr lvl="1"/>
            <a:r>
              <a:rPr lang="en-US" altLang="zh-CN" sz="2000" dirty="0"/>
              <a:t>1</a:t>
            </a:r>
            <a:r>
              <a:rPr lang="zh-CN" altLang="zh-CN" sz="2000" dirty="0"/>
              <a:t>．割接前准备</a:t>
            </a:r>
          </a:p>
          <a:p>
            <a:pPr lvl="1"/>
            <a:r>
              <a:rPr lang="zh-CN" altLang="zh-CN" sz="2000" dirty="0"/>
              <a:t>确认当前非经营性上网场所的网络运行正常；</a:t>
            </a:r>
          </a:p>
          <a:p>
            <a:pPr lvl="1"/>
            <a:r>
              <a:rPr lang="zh-CN" altLang="zh-CN" sz="2000" dirty="0"/>
              <a:t>确认安全审计与上网行为管理系统状态正常；</a:t>
            </a:r>
          </a:p>
          <a:p>
            <a:pPr lvl="1"/>
            <a:r>
              <a:rPr lang="zh-CN" altLang="zh-CN" sz="2000" dirty="0"/>
              <a:t>确认安全审计与上网行为管理系统配置；</a:t>
            </a:r>
          </a:p>
          <a:p>
            <a:pPr lvl="1"/>
            <a:r>
              <a:rPr lang="zh-CN" altLang="zh-CN" sz="2000" dirty="0"/>
              <a:t>进行割接前业务测试，且记录测试状态。</a:t>
            </a:r>
          </a:p>
          <a:p>
            <a:pPr lvl="1"/>
            <a:r>
              <a:rPr lang="en-US" altLang="zh-CN" sz="2000" dirty="0"/>
              <a:t>2</a:t>
            </a:r>
            <a:r>
              <a:rPr lang="zh-CN" altLang="zh-CN" sz="2000" dirty="0"/>
              <a:t>．网络割接</a:t>
            </a:r>
          </a:p>
          <a:p>
            <a:pPr lvl="1"/>
            <a:r>
              <a:rPr lang="zh-CN" altLang="zh-CN" sz="2000" dirty="0"/>
              <a:t>割接步骤：</a:t>
            </a:r>
          </a:p>
          <a:p>
            <a:pPr lvl="1"/>
            <a:r>
              <a:rPr lang="zh-CN" altLang="zh-CN" sz="2000" dirty="0"/>
              <a:t>（</a:t>
            </a:r>
            <a:r>
              <a:rPr lang="en-US" altLang="zh-CN" sz="2000" dirty="0"/>
              <a:t>1</a:t>
            </a:r>
            <a:r>
              <a:rPr lang="zh-CN" altLang="zh-CN" sz="2000" dirty="0"/>
              <a:t>）晚上</a:t>
            </a:r>
            <a:r>
              <a:rPr lang="en-US" altLang="zh-CN" sz="2000" dirty="0"/>
              <a:t>23:00-23:59</a:t>
            </a:r>
            <a:r>
              <a:rPr lang="zh-CN" altLang="zh-CN" sz="2000" dirty="0"/>
              <a:t>进入机房做割接前策略配置检查和交换机测试；</a:t>
            </a:r>
          </a:p>
          <a:p>
            <a:pPr lvl="1"/>
            <a:r>
              <a:rPr lang="zh-CN" altLang="zh-CN" sz="2000" dirty="0"/>
              <a:t>（</a:t>
            </a:r>
            <a:r>
              <a:rPr lang="en-US" altLang="zh-CN" sz="2000" dirty="0"/>
              <a:t>2</a:t>
            </a:r>
            <a:r>
              <a:rPr lang="zh-CN" altLang="zh-CN" sz="2000" dirty="0"/>
              <a:t>）凌晨</a:t>
            </a:r>
            <a:r>
              <a:rPr lang="en-US" altLang="zh-CN" sz="2000" dirty="0"/>
              <a:t>0:00-0:30</a:t>
            </a:r>
            <a:r>
              <a:rPr lang="zh-CN" altLang="zh-CN" sz="2000" dirty="0"/>
              <a:t>割接开始；</a:t>
            </a:r>
          </a:p>
          <a:p>
            <a:pPr lvl="1"/>
            <a:r>
              <a:rPr lang="zh-CN" altLang="zh-CN" sz="2000" dirty="0"/>
              <a:t>（</a:t>
            </a:r>
            <a:r>
              <a:rPr lang="en-US" altLang="zh-CN" sz="2000" dirty="0"/>
              <a:t>3</a:t>
            </a:r>
            <a:r>
              <a:rPr lang="zh-CN" altLang="zh-CN" sz="2000" dirty="0"/>
              <a:t>）将相关线路接到安全审计与上网行为管理系统相关接口，端口分配表见表</a:t>
            </a:r>
            <a:r>
              <a:rPr lang="en-US" altLang="zh-CN" sz="2000" dirty="0"/>
              <a:t>4-6</a:t>
            </a:r>
            <a:r>
              <a:rPr lang="zh-CN" altLang="zh-CN" sz="2000" dirty="0"/>
              <a:t>所示。</a:t>
            </a:r>
          </a:p>
          <a:p>
            <a:pPr lvl="1"/>
            <a:r>
              <a:rPr lang="en-US" altLang="zh-CN" sz="2000" dirty="0"/>
              <a:t>3</a:t>
            </a:r>
            <a:r>
              <a:rPr lang="zh-CN" altLang="zh-CN" sz="2000" dirty="0"/>
              <a:t>．测试</a:t>
            </a:r>
            <a:endParaRPr lang="zh-CN" altLang="zh-CN" sz="3200" dirty="0"/>
          </a:p>
          <a:p>
            <a:endParaRPr lang="zh-CN" altLang="zh-CN" sz="3600" b="1" dirty="0"/>
          </a:p>
        </p:txBody>
      </p:sp>
    </p:spTree>
    <p:extLst>
      <p:ext uri="{BB962C8B-B14F-4D97-AF65-F5344CB8AC3E}">
        <p14:creationId xmlns:p14="http://schemas.microsoft.com/office/powerpoint/2010/main" val="22956446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569891" y="1602347"/>
            <a:ext cx="8153400" cy="669925"/>
          </a:xfrm>
        </p:spPr>
        <p:txBody>
          <a:bodyPr/>
          <a:lstStyle/>
          <a:p>
            <a:r>
              <a:rPr lang="en-US" altLang="zh-CN" sz="4000" dirty="0" smtClean="0"/>
              <a:t>Thanks for your attention!</a:t>
            </a:r>
            <a:endParaRPr lang="zh-CN" altLang="en-US" sz="4000" dirty="0"/>
          </a:p>
        </p:txBody>
      </p:sp>
    </p:spTree>
    <p:extLst>
      <p:ext uri="{BB962C8B-B14F-4D97-AF65-F5344CB8AC3E}">
        <p14:creationId xmlns:p14="http://schemas.microsoft.com/office/powerpoint/2010/main" val="5047530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需求分</a:t>
            </a:r>
            <a:r>
              <a:rPr lang="zh-CN" altLang="zh-CN" dirty="0" smtClean="0"/>
              <a:t>析</a:t>
            </a:r>
            <a:endParaRPr lang="en-US" altLang="zh-CN" dirty="0" smtClean="0"/>
          </a:p>
          <a:p>
            <a:pPr lvl="1"/>
            <a:r>
              <a:rPr lang="zh-CN" altLang="zh-CN" dirty="0"/>
              <a:t>网络安全是一个全社会的综合集成体系，是法律、道德规范、管理、技术和人的知识谋略的总</a:t>
            </a:r>
            <a:r>
              <a:rPr lang="zh-CN" altLang="zh-CN" dirty="0" smtClean="0"/>
              <a:t>和</a:t>
            </a:r>
            <a:r>
              <a:rPr lang="zh-CN" altLang="en-US" dirty="0" smtClean="0"/>
              <a:t>，</a:t>
            </a:r>
            <a:r>
              <a:rPr lang="zh-CN" altLang="zh-CN" dirty="0" smtClean="0"/>
              <a:t>经</a:t>
            </a:r>
            <a:r>
              <a:rPr lang="zh-CN" altLang="zh-CN" dirty="0"/>
              <a:t>过分析，网上不法活动特点主要有以下几点：</a:t>
            </a:r>
          </a:p>
          <a:p>
            <a:pPr lvl="1"/>
            <a:r>
              <a:rPr lang="zh-CN" altLang="zh-CN" dirty="0"/>
              <a:t>（</a:t>
            </a:r>
            <a:r>
              <a:rPr lang="en-US" altLang="zh-CN" dirty="0"/>
              <a:t>1</a:t>
            </a:r>
            <a:r>
              <a:rPr lang="zh-CN" altLang="zh-CN" dirty="0"/>
              <a:t>）网上活动不受国界地域和时间限制，具有广泛性、不确定性和隐蔽性的特点。</a:t>
            </a:r>
          </a:p>
          <a:p>
            <a:pPr lvl="1"/>
            <a:r>
              <a:rPr lang="zh-CN" altLang="zh-CN" dirty="0"/>
              <a:t>（</a:t>
            </a:r>
            <a:r>
              <a:rPr lang="en-US" altLang="zh-CN" dirty="0"/>
              <a:t>2</a:t>
            </a:r>
            <a:r>
              <a:rPr lang="zh-CN" altLang="zh-CN" dirty="0"/>
              <a:t>）不法分子在网上建立大量网站，散发反动刊物、反动杂志，从事反动宣传</a:t>
            </a:r>
            <a:r>
              <a:rPr lang="zh-CN" altLang="zh-CN" dirty="0" smtClean="0"/>
              <a:t>。</a:t>
            </a:r>
            <a:endParaRPr lang="zh-CN" altLang="zh-CN" dirty="0"/>
          </a:p>
          <a:p>
            <a:pPr lvl="1"/>
            <a:r>
              <a:rPr lang="zh-CN" altLang="zh-CN" dirty="0"/>
              <a:t>（</a:t>
            </a:r>
            <a:r>
              <a:rPr lang="en-US" altLang="zh-CN" dirty="0"/>
              <a:t>3</a:t>
            </a:r>
            <a:r>
              <a:rPr lang="zh-CN" altLang="zh-CN" dirty="0"/>
              <a:t>）计算机犯罪迅猛增加，犯罪手段也日趋技术化、多样化，犯罪领域也不断扩展，传统领域犯罪也开始向互联网上发</a:t>
            </a:r>
            <a:r>
              <a:rPr lang="zh-CN" altLang="zh-CN" dirty="0" smtClean="0"/>
              <a:t>展</a:t>
            </a:r>
            <a:endParaRPr lang="zh-CN" altLang="zh-CN" dirty="0"/>
          </a:p>
          <a:p>
            <a:pPr lvl="1"/>
            <a:r>
              <a:rPr lang="zh-CN" altLang="zh-CN" dirty="0"/>
              <a:t>（</a:t>
            </a:r>
            <a:r>
              <a:rPr lang="en-US" altLang="zh-CN" dirty="0"/>
              <a:t>4</a:t>
            </a:r>
            <a:r>
              <a:rPr lang="zh-CN" altLang="zh-CN" dirty="0"/>
              <a:t>）社会化信息服务场所安全问题也十分突出。</a:t>
            </a:r>
          </a:p>
        </p:txBody>
      </p:sp>
    </p:spTree>
    <p:extLst>
      <p:ext uri="{BB962C8B-B14F-4D97-AF65-F5344CB8AC3E}">
        <p14:creationId xmlns:p14="http://schemas.microsoft.com/office/powerpoint/2010/main" val="22536139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方案设计</a:t>
            </a:r>
            <a:endParaRPr lang="zh-CN" altLang="en-US" dirty="0"/>
          </a:p>
          <a:p>
            <a:pPr lvl="1"/>
            <a:r>
              <a:rPr lang="zh-CN" altLang="zh-CN" dirty="0"/>
              <a:t>本方案设计在该省公安厅网监建设安全审计及上网行为管理一级管理系统，可以支持其他厂商在其他</a:t>
            </a:r>
            <a:r>
              <a:rPr lang="en-US" altLang="zh-CN" dirty="0"/>
              <a:t>14</a:t>
            </a:r>
            <a:r>
              <a:rPr lang="zh-CN" altLang="zh-CN" dirty="0"/>
              <a:t>个地市建设二级管理系统，提供接口实现全省数据的统一上传共享，同时省厅网监可以向地市级系统下发策略，布控信息、实时报警。</a:t>
            </a:r>
          </a:p>
        </p:txBody>
      </p:sp>
    </p:spTree>
    <p:extLst>
      <p:ext uri="{BB962C8B-B14F-4D97-AF65-F5344CB8AC3E}">
        <p14:creationId xmlns:p14="http://schemas.microsoft.com/office/powerpoint/2010/main" val="26014859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a:t>
            </a:r>
            <a:r>
              <a:rPr lang="zh-CN" altLang="zh-CN" dirty="0" smtClean="0"/>
              <a:t>计</a:t>
            </a:r>
            <a:endParaRPr lang="zh-CN" altLang="en-US" dirty="0"/>
          </a:p>
        </p:txBody>
      </p:sp>
      <p:pic>
        <p:nvPicPr>
          <p:cNvPr id="6" name="图片 5"/>
          <p:cNvPicPr>
            <a:picLocks noChangeAspect="1"/>
          </p:cNvPicPr>
          <p:nvPr/>
        </p:nvPicPr>
        <p:blipFill>
          <a:blip r:embed="rId2"/>
          <a:stretch>
            <a:fillRect/>
          </a:stretch>
        </p:blipFill>
        <p:spPr>
          <a:xfrm>
            <a:off x="1700818" y="1907770"/>
            <a:ext cx="5547880" cy="4413783"/>
          </a:xfrm>
          <a:prstGeom prst="rect">
            <a:avLst/>
          </a:prstGeom>
        </p:spPr>
      </p:pic>
    </p:spTree>
    <p:extLst>
      <p:ext uri="{BB962C8B-B14F-4D97-AF65-F5344CB8AC3E}">
        <p14:creationId xmlns:p14="http://schemas.microsoft.com/office/powerpoint/2010/main" val="85896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4.1</a:t>
            </a:r>
            <a:r>
              <a:rPr lang="en-US" altLang="zh-CN" dirty="0">
                <a:latin typeface="+mj-lt"/>
                <a:ea typeface="+mj-ea"/>
                <a:cs typeface="+mj-cs"/>
              </a:rPr>
              <a:t>	</a:t>
            </a:r>
            <a:r>
              <a:rPr lang="zh-CN" altLang="en-US" dirty="0">
                <a:latin typeface="+mj-lt"/>
                <a:ea typeface="+mj-ea"/>
                <a:cs typeface="+mj-cs"/>
              </a:rPr>
              <a:t>安全审计及上网行为管理系统概述</a:t>
            </a:r>
          </a:p>
        </p:txBody>
      </p:sp>
      <p:sp>
        <p:nvSpPr>
          <p:cNvPr id="3" name="内容占位符 2"/>
          <p:cNvSpPr>
            <a:spLocks noGrp="1"/>
          </p:cNvSpPr>
          <p:nvPr>
            <p:ph idx="1"/>
          </p:nvPr>
        </p:nvSpPr>
        <p:spPr/>
        <p:txBody>
          <a:bodyPr/>
          <a:lstStyle/>
          <a:p>
            <a:r>
              <a:rPr lang="zh-CN" altLang="en-US" dirty="0" smtClean="0"/>
              <a:t>安</a:t>
            </a:r>
            <a:r>
              <a:rPr lang="zh-CN" altLang="en-US" dirty="0"/>
              <a:t>全审计的概念</a:t>
            </a:r>
            <a:endParaRPr lang="zh-CN" altLang="zh-CN" dirty="0"/>
          </a:p>
          <a:p>
            <a:pPr lvl="1"/>
            <a:r>
              <a:rPr lang="zh-CN" altLang="zh-CN" dirty="0"/>
              <a:t>审计主要是指对系统中与安全有关的活动的相关信息进行识别、记录、存储和分析。信息安全审计的记录用于检查网络上发生了哪些与安全有关的活动，哪个用户对这个</a:t>
            </a:r>
            <a:r>
              <a:rPr lang="zh-CN" altLang="zh-CN" dirty="0" smtClean="0"/>
              <a:t>活</a:t>
            </a:r>
            <a:r>
              <a:rPr lang="zh-CN" altLang="zh-CN" dirty="0"/>
              <a:t>动负责。</a:t>
            </a:r>
          </a:p>
          <a:p>
            <a:pPr lvl="1"/>
            <a:r>
              <a:rPr lang="zh-CN" altLang="zh-CN" dirty="0" smtClean="0"/>
              <a:t>计</a:t>
            </a:r>
            <a:r>
              <a:rPr lang="zh-CN" altLang="zh-CN" dirty="0"/>
              <a:t>算机审计技术就是在计算机系统中模拟社会的审计工作，对每个用户在计算机系统上的操作做一个完整记录的一种安全技术</a:t>
            </a:r>
            <a:r>
              <a:rPr lang="zh-CN" altLang="zh-CN" dirty="0" smtClean="0"/>
              <a:t>。</a:t>
            </a:r>
            <a:endParaRPr lang="en-US" altLang="zh-CN" dirty="0" smtClean="0"/>
          </a:p>
          <a:p>
            <a:pPr lvl="1"/>
            <a:r>
              <a:rPr lang="zh-CN" altLang="zh-CN" dirty="0"/>
              <a:t>安全审计工作的流程是：收集来自内核和核外的事件，根据相应的审计条件，判断是否是审计事件。</a:t>
            </a:r>
          </a:p>
        </p:txBody>
      </p:sp>
    </p:spTree>
    <p:extLst>
      <p:ext uri="{BB962C8B-B14F-4D97-AF65-F5344CB8AC3E}">
        <p14:creationId xmlns:p14="http://schemas.microsoft.com/office/powerpoint/2010/main" val="25797466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4.1</a:t>
            </a:r>
            <a:r>
              <a:rPr lang="en-US" altLang="zh-CN" dirty="0">
                <a:latin typeface="+mj-lt"/>
                <a:ea typeface="+mj-ea"/>
                <a:cs typeface="+mj-cs"/>
              </a:rPr>
              <a:t>	</a:t>
            </a:r>
            <a:r>
              <a:rPr lang="zh-CN" altLang="en-US" dirty="0">
                <a:latin typeface="+mj-lt"/>
                <a:ea typeface="+mj-ea"/>
                <a:cs typeface="+mj-cs"/>
              </a:rPr>
              <a:t>安全审计及上网行为管理系统概述</a:t>
            </a:r>
          </a:p>
        </p:txBody>
      </p:sp>
      <p:sp>
        <p:nvSpPr>
          <p:cNvPr id="3" name="内容占位符 2"/>
          <p:cNvSpPr>
            <a:spLocks noGrp="1"/>
          </p:cNvSpPr>
          <p:nvPr>
            <p:ph idx="1"/>
          </p:nvPr>
        </p:nvSpPr>
        <p:spPr/>
        <p:txBody>
          <a:bodyPr/>
          <a:lstStyle/>
          <a:p>
            <a:pPr marL="342900" lvl="2" indent="-342900">
              <a:buClr>
                <a:schemeClr val="tx1"/>
              </a:buClr>
              <a:buSzTx/>
              <a:buFont typeface="Wingdings" panose="05000000000000000000" pitchFamily="2" charset="2"/>
              <a:buChar char="v"/>
            </a:pPr>
            <a:r>
              <a:rPr lang="zh-CN" altLang="zh-CN" sz="2800" b="1" dirty="0">
                <a:solidFill>
                  <a:schemeClr val="accent1"/>
                </a:solidFill>
                <a:ea typeface="+mn-ea"/>
                <a:cs typeface="+mn-cs"/>
              </a:rPr>
              <a:t>安全审计的对</a:t>
            </a:r>
            <a:r>
              <a:rPr lang="zh-CN" altLang="zh-CN" sz="2800" b="1" dirty="0" smtClean="0">
                <a:solidFill>
                  <a:schemeClr val="accent1"/>
                </a:solidFill>
                <a:ea typeface="+mn-ea"/>
                <a:cs typeface="+mn-cs"/>
              </a:rPr>
              <a:t>象</a:t>
            </a:r>
            <a:endParaRPr lang="zh-CN" altLang="zh-CN" dirty="0"/>
          </a:p>
          <a:p>
            <a:pPr lvl="1"/>
            <a:r>
              <a:rPr lang="zh-CN" altLang="zh-CN" dirty="0"/>
              <a:t>对网络设备的安全审计：我们需要从中收集日志，以便对网</a:t>
            </a:r>
            <a:r>
              <a:rPr lang="zh-CN" altLang="zh-CN" dirty="0" smtClean="0"/>
              <a:t>络流</a:t>
            </a:r>
            <a:r>
              <a:rPr lang="zh-CN" altLang="zh-CN" dirty="0"/>
              <a:t>量和运行状态进行实时监控和事后查询</a:t>
            </a:r>
            <a:r>
              <a:rPr lang="zh-CN" altLang="zh-CN" dirty="0" smtClean="0"/>
              <a:t>。</a:t>
            </a:r>
            <a:endParaRPr lang="en-US" altLang="zh-CN" dirty="0" smtClean="0"/>
          </a:p>
          <a:p>
            <a:pPr lvl="1"/>
            <a:r>
              <a:rPr lang="zh-CN" altLang="zh-CN" dirty="0"/>
              <a:t>对服务器的安全审计：为了安全目的，审计服务器的安全漏洞，监控对服务器的任何合法和非法操作，以便发现问题后查找原因。</a:t>
            </a:r>
          </a:p>
          <a:p>
            <a:pPr lvl="1"/>
            <a:r>
              <a:rPr lang="zh-CN" altLang="zh-CN" dirty="0"/>
              <a:t>对用户电脑的安全审计：</a:t>
            </a:r>
          </a:p>
          <a:p>
            <a:pPr lvl="1"/>
            <a:r>
              <a:rPr lang="zh-CN" altLang="zh-CN" dirty="0"/>
              <a:t>（</a:t>
            </a:r>
            <a:r>
              <a:rPr lang="en-US" altLang="zh-CN" dirty="0"/>
              <a:t>1</a:t>
            </a:r>
            <a:r>
              <a:rPr lang="zh-CN" altLang="zh-CN" dirty="0"/>
              <a:t>）为了安全目的，审计用户电脑的安全漏洞和入侵事件；</a:t>
            </a:r>
          </a:p>
          <a:p>
            <a:pPr lvl="1"/>
            <a:r>
              <a:rPr lang="zh-CN" altLang="zh-CN" dirty="0"/>
              <a:t>（</a:t>
            </a:r>
            <a:r>
              <a:rPr lang="en-US" altLang="zh-CN" dirty="0"/>
              <a:t>2</a:t>
            </a:r>
            <a:r>
              <a:rPr lang="zh-CN" altLang="zh-CN" dirty="0"/>
              <a:t>）为了防泄密和信息安全目的，监控上网行为和内容，以及向外拷贝文件行为；</a:t>
            </a:r>
          </a:p>
          <a:p>
            <a:pPr lvl="1"/>
            <a:r>
              <a:rPr lang="zh-CN" altLang="zh-CN" dirty="0"/>
              <a:t>（</a:t>
            </a:r>
            <a:r>
              <a:rPr lang="en-US" altLang="zh-CN" dirty="0"/>
              <a:t>3</a:t>
            </a:r>
            <a:r>
              <a:rPr lang="zh-CN" altLang="zh-CN" dirty="0"/>
              <a:t>）为了提高工作效率目的，监控用户非工作行为。</a:t>
            </a:r>
          </a:p>
          <a:p>
            <a:pPr lvl="1"/>
            <a:endParaRPr lang="zh-CN" altLang="zh-CN" dirty="0"/>
          </a:p>
        </p:txBody>
      </p:sp>
    </p:spTree>
    <p:extLst>
      <p:ext uri="{BB962C8B-B14F-4D97-AF65-F5344CB8AC3E}">
        <p14:creationId xmlns:p14="http://schemas.microsoft.com/office/powerpoint/2010/main" val="19644081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4.1</a:t>
            </a:r>
            <a:r>
              <a:rPr lang="en-US" altLang="zh-CN" dirty="0">
                <a:latin typeface="+mj-lt"/>
                <a:ea typeface="+mj-ea"/>
                <a:cs typeface="+mj-cs"/>
              </a:rPr>
              <a:t>	</a:t>
            </a:r>
            <a:r>
              <a:rPr lang="zh-CN" altLang="en-US" dirty="0">
                <a:latin typeface="+mj-lt"/>
                <a:ea typeface="+mj-ea"/>
                <a:cs typeface="+mj-cs"/>
              </a:rPr>
              <a:t>安全审计及上网行为管理系统概述</a:t>
            </a:r>
          </a:p>
        </p:txBody>
      </p:sp>
      <p:sp>
        <p:nvSpPr>
          <p:cNvPr id="3" name="内容占位符 2"/>
          <p:cNvSpPr>
            <a:spLocks noGrp="1"/>
          </p:cNvSpPr>
          <p:nvPr>
            <p:ph idx="1"/>
          </p:nvPr>
        </p:nvSpPr>
        <p:spPr/>
        <p:txBody>
          <a:bodyPr/>
          <a:lstStyle/>
          <a:p>
            <a:pPr marL="342900" lvl="2" indent="-342900">
              <a:buClr>
                <a:schemeClr val="tx1"/>
              </a:buClr>
              <a:buSzTx/>
              <a:buFont typeface="Wingdings" panose="05000000000000000000" pitchFamily="2" charset="2"/>
              <a:buChar char="v"/>
            </a:pPr>
            <a:r>
              <a:rPr lang="zh-CN" altLang="zh-CN" sz="2800" b="1" dirty="0">
                <a:solidFill>
                  <a:schemeClr val="accent1"/>
                </a:solidFill>
                <a:ea typeface="+mn-ea"/>
                <a:cs typeface="+mn-cs"/>
              </a:rPr>
              <a:t>安全审计的对</a:t>
            </a:r>
            <a:r>
              <a:rPr lang="zh-CN" altLang="zh-CN" sz="2800" b="1" dirty="0" smtClean="0">
                <a:solidFill>
                  <a:schemeClr val="accent1"/>
                </a:solidFill>
                <a:ea typeface="+mn-ea"/>
                <a:cs typeface="+mn-cs"/>
              </a:rPr>
              <a:t>象</a:t>
            </a:r>
            <a:endParaRPr lang="zh-CN" altLang="zh-CN" dirty="0"/>
          </a:p>
          <a:p>
            <a:pPr lvl="1"/>
            <a:r>
              <a:rPr lang="zh-CN" altLang="zh-CN" dirty="0"/>
              <a:t>对数据库的安全审计：对数据库的合法和非法访问进行审计，以便事后检查。</a:t>
            </a:r>
          </a:p>
          <a:p>
            <a:pPr lvl="1"/>
            <a:r>
              <a:rPr lang="zh-CN" altLang="zh-CN" dirty="0"/>
              <a:t>对应用系统的安全审计：应用系统的范围较广，可以是业务系统，也可以是各类型的服务软件。这些软件基本都会形成运行日志，我们对日志进行收集，就可以知道各种合法和非法访问。</a:t>
            </a:r>
          </a:p>
          <a:p>
            <a:pPr lvl="1"/>
            <a:r>
              <a:rPr lang="zh-CN" altLang="zh-CN" dirty="0"/>
              <a:t>对网络安全设备的安全审计：网络安全设备包括防火墙、网闸、</a:t>
            </a:r>
            <a:r>
              <a:rPr lang="en-US" altLang="zh-CN" dirty="0"/>
              <a:t>IDS/IPS</a:t>
            </a:r>
            <a:r>
              <a:rPr lang="zh-CN" altLang="zh-CN" dirty="0"/>
              <a:t>、灾难备份、</a:t>
            </a:r>
            <a:r>
              <a:rPr lang="en-US" altLang="zh-CN" dirty="0"/>
              <a:t>VPN</a:t>
            </a:r>
            <a:r>
              <a:rPr lang="zh-CN" altLang="zh-CN" dirty="0"/>
              <a:t>、加密设备、网络安全审计系统等等，这些产品都会形成运行日志，我们对日志进</a:t>
            </a:r>
            <a:r>
              <a:rPr lang="zh-CN" altLang="zh-CN" sz="3200" dirty="0"/>
              <a:t>行收集，就能统一</a:t>
            </a:r>
            <a:r>
              <a:rPr lang="zh-CN" altLang="zh-CN" dirty="0"/>
              <a:t>分析网络的安全状况。</a:t>
            </a:r>
          </a:p>
        </p:txBody>
      </p:sp>
    </p:spTree>
    <p:extLst>
      <p:ext uri="{BB962C8B-B14F-4D97-AF65-F5344CB8AC3E}">
        <p14:creationId xmlns:p14="http://schemas.microsoft.com/office/powerpoint/2010/main" val="4234194718"/>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387</TotalTime>
  <Words>5149</Words>
  <Application>Microsoft Office PowerPoint</Application>
  <PresentationFormat>全屏显示(4:3)</PresentationFormat>
  <Paragraphs>162</Paragraphs>
  <Slides>36</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36</vt:i4>
      </vt:variant>
    </vt:vector>
  </HeadingPairs>
  <TitlesOfParts>
    <vt:vector size="46" baseType="lpstr">
      <vt:lpstr>굴림</vt:lpstr>
      <vt:lpstr>굴림</vt:lpstr>
      <vt:lpstr>楷体_GB2312</vt:lpstr>
      <vt:lpstr>Arial</vt:lpstr>
      <vt:lpstr>Times New Roman</vt:lpstr>
      <vt:lpstr>Verdana</vt:lpstr>
      <vt:lpstr>Wingdings</vt:lpstr>
      <vt:lpstr>Wingdings</vt:lpstr>
      <vt:lpstr>主题16</vt:lpstr>
      <vt:lpstr>1_主题16</vt:lpstr>
      <vt:lpstr>网络安全产品调试与部署</vt:lpstr>
      <vt:lpstr>第4章 安全审计及上网行为管理产品调试与部署 </vt:lpstr>
      <vt:lpstr>项目引导</vt:lpstr>
      <vt:lpstr>项目引导</vt:lpstr>
      <vt:lpstr>项目引导</vt:lpstr>
      <vt:lpstr>项目引导</vt:lpstr>
      <vt:lpstr>4.1 安全审计及上网行为管理系统概述</vt:lpstr>
      <vt:lpstr>4.1 安全审计及上网行为管理系统概述</vt:lpstr>
      <vt:lpstr>4.1 安全审计及上网行为管理系统概述</vt:lpstr>
      <vt:lpstr>4.1 安全审计及上网行为管理系统概述</vt:lpstr>
      <vt:lpstr>4.1 安全审计及上网行为管理系统概述</vt:lpstr>
      <vt:lpstr>4.1 安全审计及上网行为管理系统概述</vt:lpstr>
      <vt:lpstr>4.1 安全审计及上网行为管理系统概述</vt:lpstr>
      <vt:lpstr>4.1 安全审计及上网行为管理系统概述</vt:lpstr>
      <vt:lpstr>4.1 安全审计及上网行为管理系统概述</vt:lpstr>
      <vt:lpstr>4.2 安全审计及上网行为管理系统的关键技术</vt:lpstr>
      <vt:lpstr>4.2 安全审计及上网行为管理系统的关键技术</vt:lpstr>
      <vt:lpstr>4.2 安全审计及上网行为管理系统的关键技术</vt:lpstr>
      <vt:lpstr>4.2 安全审计及上网行为管理系统的关键技术</vt:lpstr>
      <vt:lpstr>4.2 安全审计及上网行为管理系统的关键技术</vt:lpstr>
      <vt:lpstr>4.2 安全审计及上网行为管理系统的关键技术</vt:lpstr>
      <vt:lpstr>4.2 安全审计及上网行为管理系统的关键技术</vt:lpstr>
      <vt:lpstr>4.3系统部署</vt:lpstr>
      <vt:lpstr>4.3系统部署</vt:lpstr>
      <vt:lpstr>4.3系统部署</vt:lpstr>
      <vt:lpstr>4.4 项目实训</vt:lpstr>
      <vt:lpstr>4.4 项目实训</vt:lpstr>
      <vt:lpstr>4.4 项目实训</vt:lpstr>
      <vt:lpstr>4.4 项目实训</vt:lpstr>
      <vt:lpstr>4.4 项目实训</vt:lpstr>
      <vt:lpstr>4.4 项目实训</vt:lpstr>
      <vt:lpstr>4.4 项目实训</vt:lpstr>
      <vt:lpstr>4.4 项目实训</vt:lpstr>
      <vt:lpstr>4.5 项目实施与测试</vt:lpstr>
      <vt:lpstr>4.5 项目实施与测试</vt:lpstr>
      <vt:lpstr>Thanks for your attention!</vt:lpstr>
    </vt:vector>
  </TitlesOfParts>
  <Company>cqcet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网络安全产品调试与部署</dc:title>
  <dc:creator>lujah</dc:creator>
  <cp:lastModifiedBy>lujah</cp:lastModifiedBy>
  <cp:revision>36</cp:revision>
  <dcterms:created xsi:type="dcterms:W3CDTF">2014-12-10T08:02:11Z</dcterms:created>
  <dcterms:modified xsi:type="dcterms:W3CDTF">2014-12-23T08:55:58Z</dcterms:modified>
</cp:coreProperties>
</file>