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87" r:id="rId2"/>
    <p:sldId id="288" r:id="rId3"/>
    <p:sldId id="290" r:id="rId4"/>
    <p:sldId id="314" r:id="rId5"/>
    <p:sldId id="317" r:id="rId6"/>
    <p:sldId id="446" r:id="rId7"/>
    <p:sldId id="447" r:id="rId8"/>
    <p:sldId id="448" r:id="rId9"/>
    <p:sldId id="449" r:id="rId10"/>
    <p:sldId id="450" r:id="rId11"/>
    <p:sldId id="451" r:id="rId12"/>
    <p:sldId id="452" r:id="rId13"/>
    <p:sldId id="453" r:id="rId14"/>
    <p:sldId id="309"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1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DFB"/>
    <a:srgbClr val="F7FA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68" autoAdjust="0"/>
    <p:restoredTop sz="94660" autoAdjust="0"/>
  </p:normalViewPr>
  <p:slideViewPr>
    <p:cSldViewPr snapToGrid="0">
      <p:cViewPr>
        <p:scale>
          <a:sx n="100" d="100"/>
          <a:sy n="100" d="100"/>
        </p:scale>
        <p:origin x="-90" y="450"/>
      </p:cViewPr>
      <p:guideLst>
        <p:guide orient="horz" pos="2160"/>
        <p:guide pos="2116"/>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933685-EBFB-4B95-913A-DFEFCEB19951}" type="datetimeFigureOut">
              <a:rPr lang="zh-CN" altLang="en-US" smtClean="0"/>
              <a:pPr/>
              <a:t>2017/12/27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2AD6A0-C615-4EB0-97F7-F641CE376541}" type="slidenum">
              <a:rPr lang="zh-CN" altLang="en-US" smtClean="0"/>
              <a:pPr/>
              <a:t>‹#›</a:t>
            </a:fld>
            <a:endParaRPr lang="zh-CN" altLang="en-US"/>
          </a:p>
        </p:txBody>
      </p:sp>
    </p:spTree>
    <p:extLst>
      <p:ext uri="{BB962C8B-B14F-4D97-AF65-F5344CB8AC3E}">
        <p14:creationId xmlns:p14="http://schemas.microsoft.com/office/powerpoint/2010/main" val="19383880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a:t>
            </a:fld>
            <a:endParaRPr lang="zh-CN" altLang="en-US"/>
          </a:p>
        </p:txBody>
      </p:sp>
    </p:spTree>
    <p:extLst>
      <p:ext uri="{BB962C8B-B14F-4D97-AF65-F5344CB8AC3E}">
        <p14:creationId xmlns:p14="http://schemas.microsoft.com/office/powerpoint/2010/main" val="37421523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10</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11</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12</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13</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14</a:t>
            </a:fld>
            <a:endParaRPr lang="zh-CN" altLang="en-US"/>
          </a:p>
        </p:txBody>
      </p:sp>
    </p:spTree>
    <p:extLst>
      <p:ext uri="{BB962C8B-B14F-4D97-AF65-F5344CB8AC3E}">
        <p14:creationId xmlns:p14="http://schemas.microsoft.com/office/powerpoint/2010/main" val="31102676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a:t>
            </a:fld>
            <a:endParaRPr lang="zh-CN" altLang="en-US"/>
          </a:p>
        </p:txBody>
      </p:sp>
    </p:spTree>
    <p:extLst>
      <p:ext uri="{BB962C8B-B14F-4D97-AF65-F5344CB8AC3E}">
        <p14:creationId xmlns:p14="http://schemas.microsoft.com/office/powerpoint/2010/main" val="19420010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3</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4</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5</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6</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7</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8</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9</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2" cstate="screen">
            <a:extLst>
              <a:ext uri="{28A0092B-C50C-407E-A947-70E740481C1C}">
                <a14:useLocalDpi xmlns:a14="http://schemas.microsoft.com/office/drawing/2010/main"/>
              </a:ext>
            </a:extLst>
          </a:blip>
          <a:srcRect l="398" t="28519"/>
          <a:stretch/>
        </p:blipFill>
        <p:spPr>
          <a:xfrm>
            <a:off x="1" y="-12701"/>
            <a:ext cx="12189980" cy="6857031"/>
          </a:xfrm>
          <a:prstGeom prst="rect">
            <a:avLst/>
          </a:prstGeom>
        </p:spPr>
      </p:pic>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
        <p:nvSpPr>
          <p:cNvPr id="3" name="KSO_CT2"/>
          <p:cNvSpPr>
            <a:spLocks noGrp="1"/>
          </p:cNvSpPr>
          <p:nvPr>
            <p:ph type="subTitle" idx="1" hasCustomPrompt="1"/>
          </p:nvPr>
        </p:nvSpPr>
        <p:spPr>
          <a:xfrm>
            <a:off x="632188" y="3178254"/>
            <a:ext cx="8262165" cy="467211"/>
          </a:xfrm>
          <a:noFill/>
        </p:spPr>
        <p:txBody>
          <a:bodyPr>
            <a:noAutofit/>
          </a:bodyPr>
          <a:lstStyle>
            <a:lvl1pPr marL="0" indent="0" algn="ctr">
              <a:buNone/>
              <a:defRPr sz="2000" b="0">
                <a:solidFill>
                  <a:schemeClr val="tx1"/>
                </a:solidFill>
                <a:effectLst/>
                <a:latin typeface="+mn-ea"/>
                <a:ea typeface="+mn-ea"/>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单击此处添加您的副标题</a:t>
            </a:r>
          </a:p>
        </p:txBody>
      </p:sp>
      <p:sp>
        <p:nvSpPr>
          <p:cNvPr id="7" name="KSO_CT1"/>
          <p:cNvSpPr>
            <a:spLocks noGrp="1"/>
          </p:cNvSpPr>
          <p:nvPr>
            <p:ph type="title" hasCustomPrompt="1"/>
          </p:nvPr>
        </p:nvSpPr>
        <p:spPr>
          <a:xfrm>
            <a:off x="632188" y="1341121"/>
            <a:ext cx="8262165" cy="1716487"/>
          </a:xfrm>
        </p:spPr>
        <p:txBody>
          <a:bodyPr>
            <a:noAutofit/>
          </a:bodyPr>
          <a:lstStyle>
            <a:lvl1pPr algn="ctr">
              <a:lnSpc>
                <a:spcPct val="100000"/>
              </a:lnSpc>
              <a:defRPr sz="3600" b="1" kern="1000" baseline="0">
                <a:gradFill flip="none" rotWithShape="1">
                  <a:gsLst>
                    <a:gs pos="65000">
                      <a:schemeClr val="accent1">
                        <a:lumMod val="75000"/>
                      </a:schemeClr>
                    </a:gs>
                    <a:gs pos="0">
                      <a:schemeClr val="accent1">
                        <a:shade val="67500"/>
                        <a:satMod val="115000"/>
                      </a:schemeClr>
                    </a:gs>
                    <a:gs pos="100000">
                      <a:schemeClr val="accent1">
                        <a:shade val="100000"/>
                        <a:satMod val="115000"/>
                      </a:schemeClr>
                    </a:gs>
                  </a:gsLst>
                  <a:path path="circle">
                    <a:fillToRect l="50000" t="50000" r="50000" b="50000"/>
                  </a:path>
                  <a:tileRect/>
                </a:gradFill>
                <a:effectLst/>
                <a:latin typeface="+mj-ea"/>
                <a:ea typeface="+mj-ea"/>
              </a:defRPr>
            </a:lvl1pPr>
          </a:lstStyle>
          <a:p>
            <a:r>
              <a:rPr lang="zh-CN" altLang="en-US" dirty="0" smtClean="0"/>
              <a:t>单击此处添加您的标题文字</a:t>
            </a:r>
            <a:endParaRPr lang="zh-CN" altLang="en-US" dirty="0"/>
          </a:p>
        </p:txBody>
      </p:sp>
    </p:spTree>
    <p:extLst>
      <p:ext uri="{BB962C8B-B14F-4D97-AF65-F5344CB8AC3E}">
        <p14:creationId xmlns:p14="http://schemas.microsoft.com/office/powerpoint/2010/main" val="357064639"/>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pos="4967">
          <p15:clr>
            <a:srgbClr val="FBAE40"/>
          </p15:clr>
        </p15:guide>
        <p15:guide id="2" orient="horz" pos="2160">
          <p15:clr>
            <a:srgbClr val="FBAE40"/>
          </p15:clr>
        </p15:guide>
        <p15:guide id="3" pos="662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1046755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10171291" y="365125"/>
            <a:ext cx="1182511" cy="5811838"/>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2113843" y="365125"/>
            <a:ext cx="7933269" cy="5811838"/>
          </a:xfr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3213660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normAutofit/>
          </a:bodyPr>
          <a:lstStyle>
            <a:lvl1pPr>
              <a:defRPr sz="3200"/>
            </a:lvl1pPr>
          </a:lstStyle>
          <a:p>
            <a:r>
              <a:rPr lang="zh-CN" altLang="en-US" smtClean="0"/>
              <a:t>单击此处编辑母版标题样式</a:t>
            </a:r>
            <a:endParaRPr lang="en-US" dirty="0"/>
          </a:p>
        </p:txBody>
      </p:sp>
      <p:sp>
        <p:nvSpPr>
          <p:cNvPr id="3" name="KSO_BC1"/>
          <p:cNvSpPr>
            <a:spLocks noGrp="1"/>
          </p:cNvSpPr>
          <p:nvPr>
            <p:ph idx="1"/>
          </p:nvPr>
        </p:nvSpPr>
        <p:spPr/>
        <p:txBody>
          <a:bodyPr>
            <a:normAutofit/>
          </a:bodyPr>
          <a:lstStyle>
            <a:lvl1pPr>
              <a:defRPr sz="2400">
                <a:solidFill>
                  <a:schemeClr val="accent1">
                    <a:lumMod val="75000"/>
                  </a:schemeClr>
                </a:solidFill>
              </a:defRPr>
            </a:lvl1pPr>
            <a:lvl2pPr>
              <a:defRPr sz="1800"/>
            </a:lvl2pPr>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33080718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6" y="2108202"/>
            <a:ext cx="7994651" cy="1235075"/>
          </a:xfrm>
        </p:spPr>
        <p:txBody>
          <a:bodyPr anchor="b">
            <a:normAutofit/>
          </a:bodyPr>
          <a:lstStyle>
            <a:lvl1pPr algn="ctr">
              <a:defRPr sz="2700">
                <a:solidFill>
                  <a:schemeClr val="tx2"/>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4" y="3400425"/>
            <a:ext cx="4090217" cy="357478"/>
          </a:xfrm>
          <a:prstGeom prst="roundRect">
            <a:avLst>
              <a:gd name="adj" fmla="val 50000"/>
            </a:avLst>
          </a:prstGeom>
          <a:solidFill>
            <a:schemeClr val="tx2">
              <a:lumMod val="40000"/>
              <a:lumOff val="60000"/>
            </a:schemeClr>
          </a:solidFill>
        </p:spPr>
        <p:txBody>
          <a:bodyPr anchor="ctr">
            <a:normAutofit/>
          </a:bodyPr>
          <a:lstStyle>
            <a:lvl1pPr marL="0" indent="0" algn="ctr">
              <a:buNone/>
              <a:defRPr sz="12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890623445"/>
      </p:ext>
    </p:extLst>
  </p:cSld>
  <p:clrMapOvr>
    <a:masterClrMapping/>
  </p:clrMapOvr>
  <p:extLst mod="1">
    <p:ext uri="{DCECCB84-F9BA-43D5-87BE-67443E8EF086}">
      <p15:sldGuideLst xmlns:p15="http://schemas.microsoft.com/office/powerpoint/2012/main" xmlns=""/>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1399823" y="1244603"/>
            <a:ext cx="5080000" cy="4932363"/>
          </a:xfr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6519334" y="1244603"/>
            <a:ext cx="5094116" cy="4932363"/>
          </a:xfrm>
        </p:spPr>
        <p:txBody>
          <a:bodyPr/>
          <a:lstStyle/>
          <a:p>
            <a:pPr lvl="0"/>
            <a:r>
              <a:rPr lang="zh-CN" altLang="en-US" smtClean="0"/>
              <a:t>单击此处编辑母版文本样式</a:t>
            </a:r>
          </a:p>
          <a:p>
            <a:pPr lvl="1"/>
            <a:r>
              <a:rPr lang="zh-CN" altLang="en-US" smtClean="0"/>
              <a:t>第二级</a:t>
            </a:r>
          </a:p>
        </p:txBody>
      </p:sp>
      <p:sp>
        <p:nvSpPr>
          <p:cNvPr id="5"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2430385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2302932" y="118532"/>
            <a:ext cx="9312101" cy="71702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9436" y="1376362"/>
            <a:ext cx="5157787"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KSO_BC1"/>
          <p:cNvSpPr>
            <a:spLocks noGrp="1"/>
          </p:cNvSpPr>
          <p:nvPr>
            <p:ph sz="half" idx="2"/>
          </p:nvPr>
        </p:nvSpPr>
        <p:spPr>
          <a:xfrm>
            <a:off x="1099436" y="2200274"/>
            <a:ext cx="5157787" cy="3684588"/>
          </a:xfr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6431847" y="1376362"/>
            <a:ext cx="5183188"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KSO_BC2"/>
          <p:cNvSpPr>
            <a:spLocks noGrp="1"/>
          </p:cNvSpPr>
          <p:nvPr>
            <p:ph sz="quarter" idx="4"/>
          </p:nvPr>
        </p:nvSpPr>
        <p:spPr>
          <a:xfrm>
            <a:off x="6431847" y="2200274"/>
            <a:ext cx="5183188" cy="3684588"/>
          </a:xfrm>
        </p:spPr>
        <p:txBody>
          <a:body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2569877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29425030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4794506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1144591" y="533402"/>
            <a:ext cx="3932237" cy="1600200"/>
          </a:xfrm>
        </p:spPr>
        <p:txBody>
          <a:bodyPr anchor="b"/>
          <a:lstStyle>
            <a:lvl1pPr>
              <a:defRPr sz="2400"/>
            </a:lvl1pPr>
          </a:lstStyle>
          <a:p>
            <a:r>
              <a:rPr lang="zh-CN" altLang="en-US" smtClean="0"/>
              <a:t>单击此处编辑母版标题样式</a:t>
            </a:r>
            <a:endParaRPr lang="en-US" dirty="0"/>
          </a:p>
        </p:txBody>
      </p:sp>
      <p:sp>
        <p:nvSpPr>
          <p:cNvPr id="3" name="KSO_BC1"/>
          <p:cNvSpPr>
            <a:spLocks noGrp="1"/>
          </p:cNvSpPr>
          <p:nvPr>
            <p:ph idx="1"/>
          </p:nvPr>
        </p:nvSpPr>
        <p:spPr>
          <a:xfrm>
            <a:off x="5487989" y="1063631"/>
            <a:ext cx="6172200" cy="4873625"/>
          </a:xfrm>
        </p:spPr>
        <p:txBody>
          <a:bodyPr>
            <a:normAutofit/>
          </a:bodyPr>
          <a:lstStyle>
            <a:lvl1pPr>
              <a:defRPr sz="1500"/>
            </a:lvl1pPr>
            <a:lvl2pPr>
              <a:defRPr sz="1350"/>
            </a:lvl2pPr>
            <a:lvl3pPr>
              <a:defRPr sz="1200"/>
            </a:lvl3pPr>
            <a:lvl4pPr>
              <a:defRPr sz="1050"/>
            </a:lvl4pPr>
            <a:lvl5pPr>
              <a:defRPr sz="105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1144591" y="2133602"/>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3784696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1246192" y="457200"/>
            <a:ext cx="3932237" cy="1600200"/>
          </a:xfrm>
        </p:spPr>
        <p:txBody>
          <a:bodyPr anchor="b"/>
          <a:lstStyle>
            <a:lvl1pPr>
              <a:defRPr sz="2400"/>
            </a:lvl1pPr>
          </a:lstStyle>
          <a:p>
            <a:r>
              <a:rPr lang="zh-CN" altLang="en-US" smtClean="0"/>
              <a:t>单击此处编辑母版标题样式</a:t>
            </a:r>
            <a:endParaRPr lang="en-US" dirty="0"/>
          </a:p>
        </p:txBody>
      </p:sp>
      <p:sp>
        <p:nvSpPr>
          <p:cNvPr id="3" name="KSO_BC1"/>
          <p:cNvSpPr>
            <a:spLocks noGrp="1" noChangeAspect="1"/>
          </p:cNvSpPr>
          <p:nvPr>
            <p:ph type="pic" idx="1"/>
          </p:nvPr>
        </p:nvSpPr>
        <p:spPr>
          <a:xfrm>
            <a:off x="5442833" y="987429"/>
            <a:ext cx="617220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KSO_BC2"/>
          <p:cNvSpPr>
            <a:spLocks noGrp="1"/>
          </p:cNvSpPr>
          <p:nvPr>
            <p:ph type="body" sz="half" idx="2"/>
          </p:nvPr>
        </p:nvSpPr>
        <p:spPr>
          <a:xfrm>
            <a:off x="1246192"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1438535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3" cstate="screen">
            <a:extLst>
              <a:ext uri="{28A0092B-C50C-407E-A947-70E740481C1C}">
                <a14:useLocalDpi xmlns:a14="http://schemas.microsoft.com/office/drawing/2010/main"/>
              </a:ext>
            </a:extLst>
          </a:blip>
          <a:srcRect/>
          <a:stretch/>
        </p:blipFill>
        <p:spPr>
          <a:xfrm>
            <a:off x="1" y="0"/>
            <a:ext cx="12189980" cy="6858000"/>
          </a:xfrm>
          <a:prstGeom prst="rect">
            <a:avLst/>
          </a:prstGeom>
        </p:spPr>
      </p:pic>
      <p:sp>
        <p:nvSpPr>
          <p:cNvPr id="4" name="KSO_FD"/>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04D90D7-01B4-4AF1-B54D-18436DA97069}" type="slidenum">
              <a:rPr lang="zh-CN" altLang="en-US" smtClean="0"/>
              <a:pPr/>
              <a:t>‹#›</a:t>
            </a:fld>
            <a:endParaRPr lang="zh-CN" altLang="en-US"/>
          </a:p>
        </p:txBody>
      </p:sp>
      <p:sp>
        <p:nvSpPr>
          <p:cNvPr id="2" name="KSO_BT1"/>
          <p:cNvSpPr>
            <a:spLocks noGrp="1"/>
          </p:cNvSpPr>
          <p:nvPr>
            <p:ph type="title"/>
          </p:nvPr>
        </p:nvSpPr>
        <p:spPr>
          <a:xfrm>
            <a:off x="971551" y="76620"/>
            <a:ext cx="10277474" cy="796011"/>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3" name="KSO_BC1"/>
          <p:cNvSpPr>
            <a:spLocks noGrp="1"/>
          </p:cNvSpPr>
          <p:nvPr>
            <p:ph type="body" idx="1"/>
          </p:nvPr>
        </p:nvSpPr>
        <p:spPr>
          <a:xfrm>
            <a:off x="971550" y="1047750"/>
            <a:ext cx="10277475" cy="4863104"/>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p:txBody>
      </p:sp>
    </p:spTree>
    <p:extLst>
      <p:ext uri="{BB962C8B-B14F-4D97-AF65-F5344CB8AC3E}">
        <p14:creationId xmlns:p14="http://schemas.microsoft.com/office/powerpoint/2010/main" val="15781535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200" b="1" i="0" kern="1200" baseline="0">
          <a:solidFill>
            <a:schemeClr val="accent1">
              <a:lumMod val="75000"/>
            </a:schemeClr>
          </a:solidFill>
          <a:effectLst/>
          <a:latin typeface="+mj-ea"/>
          <a:ea typeface="+mj-ea"/>
          <a:cs typeface="+mj-cs"/>
        </a:defRPr>
      </a:lvl1pPr>
    </p:titleStyle>
    <p:bodyStyle>
      <a:lvl1pPr marL="361950" indent="-361950" algn="just" defTabSz="685800" rtl="0" eaLnBrk="1" latinLnBrk="0" hangingPunct="1">
        <a:lnSpc>
          <a:spcPct val="110000"/>
        </a:lnSpc>
        <a:spcBef>
          <a:spcPts val="450"/>
        </a:spcBef>
        <a:spcAft>
          <a:spcPts val="0"/>
        </a:spcAft>
        <a:buClr>
          <a:schemeClr val="accent1"/>
        </a:buClr>
        <a:buSzPct val="80000"/>
        <a:buFont typeface="Wingdings" panose="05000000000000000000" pitchFamily="2" charset="2"/>
        <a:buChar char=""/>
        <a:defRPr lang="zh-CN" altLang="en-US" sz="2400" kern="1200" baseline="0" dirty="0" smtClean="0">
          <a:solidFill>
            <a:schemeClr val="accent1">
              <a:lumMod val="75000"/>
            </a:schemeClr>
          </a:solidFill>
          <a:latin typeface="+mn-ea"/>
          <a:ea typeface="+mn-ea"/>
          <a:cs typeface="+mn-cs"/>
        </a:defRPr>
      </a:lvl1pPr>
      <a:lvl2pPr marL="361950" indent="-361950" algn="just" defTabSz="685800" rtl="0" eaLnBrk="1" latinLnBrk="0" hangingPunct="1">
        <a:lnSpc>
          <a:spcPct val="120000"/>
        </a:lnSpc>
        <a:spcBef>
          <a:spcPts val="0"/>
        </a:spcBef>
        <a:spcAft>
          <a:spcPts val="450"/>
        </a:spcAft>
        <a:buClr>
          <a:schemeClr val="accent2">
            <a:lumMod val="60000"/>
            <a:lumOff val="40000"/>
          </a:schemeClr>
        </a:buClr>
        <a:buFont typeface="幼圆" panose="02010509060101010101" pitchFamily="49" charset="-122"/>
        <a:buChar char=" "/>
        <a:defRPr sz="1800" kern="1200" baseline="0">
          <a:solidFill>
            <a:schemeClr val="tx1"/>
          </a:solidFill>
          <a:latin typeface="+mn-ea"/>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xmlns=""/>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3488269" y="2486718"/>
            <a:ext cx="6180665" cy="1323439"/>
          </a:xfrm>
          <a:prstGeom prst="rect">
            <a:avLst/>
          </a:prstGeom>
          <a:noFill/>
        </p:spPr>
        <p:txBody>
          <a:bodyPr wrap="square" lIns="91440" tIns="45720" rIns="91440" bIns="45720">
            <a:spAutoFit/>
          </a:bodyPr>
          <a:lstStyle/>
          <a:p>
            <a:r>
              <a:rPr lang="zh-CN" altLang="zh-CN" sz="4000" b="1" dirty="0" smtClean="0"/>
              <a:t>第</a:t>
            </a:r>
            <a:r>
              <a:rPr lang="en-US" altLang="zh-CN" sz="4000" b="1" dirty="0" smtClean="0"/>
              <a:t>8</a:t>
            </a:r>
            <a:r>
              <a:rPr lang="zh-CN" altLang="zh-CN" sz="4000" b="1" dirty="0" smtClean="0"/>
              <a:t>章</a:t>
            </a:r>
            <a:r>
              <a:rPr lang="en-US" altLang="zh-CN" sz="4000" b="1" dirty="0" smtClean="0"/>
              <a:t>  </a:t>
            </a:r>
            <a:r>
              <a:rPr lang="zh-CN" altLang="en-US" sz="4000" b="1" dirty="0" smtClean="0"/>
              <a:t>汽车保险法律法规</a:t>
            </a:r>
            <a:endParaRPr lang="zh-CN" altLang="zh-CN" sz="4000" b="1" dirty="0" smtClean="0"/>
          </a:p>
          <a:p>
            <a:endParaRPr lang="zh-CN" altLang="en-US" sz="4000" b="1" dirty="0">
              <a:ln w="19050">
                <a:solidFill>
                  <a:srgbClr val="92D050"/>
                </a:solidFill>
                <a:prstDash val="solid"/>
              </a:ln>
              <a:solidFill>
                <a:schemeClr val="accent1">
                  <a:lumMod val="75000"/>
                </a:schemeClr>
              </a:solidFill>
              <a:effectLst>
                <a:outerShdw blurRad="50000" dist="50800" dir="7500000" algn="tl">
                  <a:srgbClr val="000000">
                    <a:shade val="5000"/>
                    <a:alpha val="35000"/>
                  </a:srgbClr>
                </a:outerShdw>
                <a:reflection blurRad="6350" stA="55000" endA="50" endPos="85000" dir="5400000" sy="-100000" algn="bl" rotWithShape="0"/>
              </a:effectLst>
              <a:latin typeface="Adobe 仿宋 Std R" pitchFamily="18" charset="-122"/>
              <a:ea typeface="Adobe 仿宋 Std R" pitchFamily="18" charset="-122"/>
            </a:endParaRPr>
          </a:p>
        </p:txBody>
      </p:sp>
      <p:pic>
        <p:nvPicPr>
          <p:cNvPr id="4" name="图片 3"/>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3475767" y="1199765"/>
            <a:ext cx="2730782" cy="2243143"/>
          </a:xfrm>
          <a:prstGeom prst="rect">
            <a:avLst/>
          </a:prstGeom>
          <a:noFill/>
          <a:ln>
            <a:noFill/>
          </a:ln>
        </p:spPr>
      </p:pic>
      <p:sp>
        <p:nvSpPr>
          <p:cNvPr id="7" name="文本框 6"/>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pic>
        <p:nvPicPr>
          <p:cNvPr id="5" name="图片 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311181"/>
            <a:ext cx="12192000" cy="1538039"/>
          </a:xfrm>
          <a:prstGeom prst="rect">
            <a:avLst/>
          </a:prstGeom>
        </p:spPr>
      </p:pic>
      <p:pic>
        <p:nvPicPr>
          <p:cNvPr id="13" name="图片 1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0800000">
            <a:off x="0" y="5622819"/>
            <a:ext cx="12192000" cy="1538039"/>
          </a:xfrm>
          <a:prstGeom prst="rect">
            <a:avLst/>
          </a:prstGeom>
        </p:spPr>
      </p:pic>
    </p:spTree>
    <p:extLst>
      <p:ext uri="{BB962C8B-B14F-4D97-AF65-F5344CB8AC3E}">
        <p14:creationId xmlns:p14="http://schemas.microsoft.com/office/powerpoint/2010/main" val="1604906920"/>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2"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right)">
                                      <p:cBhvr>
                                        <p:cTn id="10" dur="500"/>
                                        <p:tgtEl>
                                          <p:spTgt spid="13"/>
                                        </p:tgtEl>
                                      </p:cBhvr>
                                    </p:animEffect>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par>
                          <p:cTn id="14" fill="hold">
                            <p:stCondLst>
                              <p:cond delay="500"/>
                            </p:stCondLst>
                            <p:childTnLst>
                              <p:par>
                                <p:cTn id="15" presetID="0" presetClass="path" presetSubtype="0" fill="hold" nodeType="afterEffect">
                                  <p:stCondLst>
                                    <p:cond delay="0"/>
                                  </p:stCondLst>
                                  <p:childTnLst>
                                    <p:animMotion origin="layout" path="M -4.16667E-7 4.44444E-6 C 0.01094 -0.01945 0.00573 -0.01181 0.01523 -0.02431 C 0.01966 -0.0426 0.02331 -0.04075 0.0319 -0.04422 C 0.03385 -0.04144 0.03646 -0.04075 0.03802 -0.03635 C 0.04622 -0.01459 0.03164 -0.03102 0.04414 -0.02014 C 0.05313 -0.02223 0.06211 -0.02825 0.07148 -0.02825 C 0.08008 -0.02825 0.0905 -0.01945 0.09896 -0.01621 C 0.10794 -0.01737 0.11732 -0.01667 0.12643 -0.02014 C 0.12826 -0.02107 0.12904 -0.02778 0.13073 -0.02825 C 0.1349 -0.02894 0.13893 -0.02547 0.1431 -0.02431 C 0.14427 -0.02014 0.1444 -0.01412 0.14622 -0.01227 C 0.14987 -0.00741 0.1582 -0.00417 0.1582 -0.00371 C 0.18815 -0.00695 0.21107 -0.01297 0.24063 -0.01621 C 0.24362 -0.0213 0.24635 -0.02894 0.24961 -0.03218 C 0.25117 -0.03357 0.253 -0.03426 0.25456 -0.03635 C 0.26914 -0.05764 0.25768 -0.04908 0.26966 -0.05602 C 0.27122 -0.0588 0.27227 -0.06389 0.27409 -0.06389 C 0.27604 -0.06389 0.27721 -0.05834 0.27865 -0.05602 C 0.28073 -0.05325 0.28268 -0.0507 0.28477 -0.04838 C 0.28594 -0.04422 0.28633 -0.03866 0.28789 -0.03635 C 0.29063 -0.03195 0.29701 -0.02825 0.29701 -0.02778 C 0.30703 -0.0294 0.31732 -0.02987 0.32747 -0.03218 C 0.33346 -0.03357 0.33659 -0.04676 0.34271 -0.04838 C 0.37813 -0.05787 0.37565 -0.05602 0.4082 -0.05602 L 0.42513 -0.00417 " pathEditMode="relative" rAng="0" ptsTypes="AAAAAAAAAAAAAAAAAAAAAAAAA">
                                      <p:cBhvr>
                                        <p:cTn id="16" dur="2100" fill="hold"/>
                                        <p:tgtEl>
                                          <p:spTgt spid="4"/>
                                        </p:tgtEl>
                                        <p:attrNameLst>
                                          <p:attrName>ppt_x</p:attrName>
                                          <p:attrName>ppt_y</p:attrName>
                                        </p:attrNameLst>
                                      </p:cBhvr>
                                      <p:rCtr x="21250" y="-3194"/>
                                    </p:animMotion>
                                  </p:childTnLst>
                                </p:cTn>
                              </p:par>
                            </p:childTnLst>
                          </p:cTn>
                        </p:par>
                        <p:par>
                          <p:cTn id="17" fill="hold">
                            <p:stCondLst>
                              <p:cond delay="2600"/>
                            </p:stCondLst>
                            <p:childTnLst>
                              <p:par>
                                <p:cTn id="18" presetID="22" presetClass="entr" presetSubtype="8"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0" y="152402"/>
            <a:ext cx="5649250" cy="594953"/>
            <a:chOff x="6168776" y="1221676"/>
            <a:chExt cx="6245007" cy="686848"/>
          </a:xfrm>
        </p:grpSpPr>
        <p:sp>
          <p:nvSpPr>
            <p:cNvPr id="5" name="圆角矩形 4"/>
            <p:cNvSpPr/>
            <p:nvPr/>
          </p:nvSpPr>
          <p:spPr>
            <a:xfrm>
              <a:off x="6168776" y="1221676"/>
              <a:ext cx="6245007"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599" y="1233426"/>
              <a:ext cx="5442326"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8.3 </a:t>
              </a:r>
              <a:r>
                <a:rPr lang="zh-CN" altLang="en-US" sz="3200" b="1" dirty="0" smtClean="0">
                  <a:solidFill>
                    <a:schemeClr val="accent1"/>
                  </a:solidFill>
                </a:rPr>
                <a:t>车险查勘相关法律法规</a:t>
              </a:r>
              <a:endParaRPr lang="zh-CN" altLang="zh-CN" sz="3200" b="1" dirty="0">
                <a:solidFill>
                  <a:schemeClr val="accent1"/>
                </a:solidFill>
              </a:endParaRPr>
            </a:p>
          </p:txBody>
        </p:sp>
      </p:gr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25472" y="1614358"/>
            <a:ext cx="9314480" cy="4755148"/>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8.3.1 </a:t>
            </a:r>
            <a:r>
              <a:rPr lang="zh-CN" altLang="en-US" sz="3000" b="1" dirty="0" smtClean="0"/>
              <a:t>车辆改装规定</a:t>
            </a:r>
            <a:endParaRPr lang="zh-CN" altLang="zh-CN" sz="3000" b="1" dirty="0" smtClean="0"/>
          </a:p>
          <a:p>
            <a:pPr indent="457200"/>
            <a:endParaRPr lang="zh-CN" altLang="zh-CN" sz="2400" dirty="0" smtClean="0"/>
          </a:p>
          <a:p>
            <a:pPr indent="269875" fontAlgn="base">
              <a:spcBef>
                <a:spcPct val="0"/>
              </a:spcBef>
              <a:spcAft>
                <a:spcPct val="0"/>
              </a:spcAft>
            </a:pPr>
            <a:r>
              <a:rPr lang="en-US" altLang="zh-CN" sz="3000" b="1" dirty="0" smtClean="0"/>
              <a:t> 8.3.2  </a:t>
            </a:r>
            <a:r>
              <a:rPr lang="zh-CN" altLang="en-US" sz="3000" b="1" dirty="0" smtClean="0"/>
              <a:t>对车辆驾驶员的规定</a:t>
            </a:r>
            <a:endParaRPr lang="zh-CN" altLang="zh-CN" sz="3000" b="1" dirty="0" smtClean="0"/>
          </a:p>
          <a:p>
            <a:pPr indent="457200"/>
            <a:r>
              <a:rPr lang="en-US" altLang="zh-CN" sz="2400" b="1" dirty="0" smtClean="0"/>
              <a:t>1</a:t>
            </a:r>
            <a:r>
              <a:rPr lang="zh-CN" altLang="zh-CN" sz="2400" b="1" dirty="0" smtClean="0"/>
              <a:t>．</a:t>
            </a:r>
            <a:r>
              <a:rPr lang="zh-CN" altLang="en-US" sz="2400" b="1" dirty="0" smtClean="0"/>
              <a:t>驾驶证准驾车型</a:t>
            </a:r>
            <a:endParaRPr lang="zh-CN" altLang="zh-CN" sz="2400" b="1" dirty="0" smtClean="0"/>
          </a:p>
          <a:p>
            <a:pPr indent="457200"/>
            <a:r>
              <a:rPr lang="en-US" altLang="zh-CN" sz="2400" b="1" dirty="0" smtClean="0"/>
              <a:t>2</a:t>
            </a:r>
            <a:r>
              <a:rPr lang="zh-CN" altLang="zh-CN" sz="2400" b="1" dirty="0" smtClean="0"/>
              <a:t>．</a:t>
            </a:r>
            <a:r>
              <a:rPr lang="zh-CN" altLang="en-US" sz="2400" b="1" dirty="0" smtClean="0"/>
              <a:t>驾驶证累计扣分</a:t>
            </a:r>
            <a:endParaRPr lang="zh-CN" altLang="zh-CN" sz="2400" b="1" dirty="0" smtClean="0"/>
          </a:p>
          <a:p>
            <a:pPr indent="457200"/>
            <a:r>
              <a:rPr lang="en-US" altLang="zh-CN" sz="2400" b="1" dirty="0" smtClean="0"/>
              <a:t>3</a:t>
            </a:r>
            <a:r>
              <a:rPr lang="zh-CN" altLang="zh-CN" sz="2400" b="1" dirty="0" smtClean="0"/>
              <a:t>．</a:t>
            </a:r>
            <a:r>
              <a:rPr lang="zh-CN" altLang="en-US" sz="2400" b="1" dirty="0" smtClean="0"/>
              <a:t>驾驶员体检</a:t>
            </a:r>
            <a:endParaRPr lang="en-US" altLang="zh-CN" sz="2400" b="1" dirty="0" smtClean="0"/>
          </a:p>
          <a:p>
            <a:pPr indent="457200"/>
            <a:r>
              <a:rPr lang="en-US" altLang="zh-CN" sz="2400" b="1" dirty="0" smtClean="0"/>
              <a:t>4.    </a:t>
            </a:r>
            <a:r>
              <a:rPr lang="zh-CN" altLang="en-US" sz="2400" b="1" dirty="0" smtClean="0"/>
              <a:t>驾驶证注销</a:t>
            </a:r>
            <a:endParaRPr lang="en-US" altLang="zh-CN" sz="2400" b="1" dirty="0" smtClean="0"/>
          </a:p>
          <a:p>
            <a:pPr indent="457200"/>
            <a:endParaRPr lang="en-US" altLang="zh-CN" sz="2400" b="1" dirty="0" smtClean="0"/>
          </a:p>
          <a:p>
            <a:pPr indent="269875" fontAlgn="base">
              <a:spcBef>
                <a:spcPct val="0"/>
              </a:spcBef>
              <a:spcAft>
                <a:spcPct val="0"/>
              </a:spcAft>
            </a:pPr>
            <a:r>
              <a:rPr lang="en-US" altLang="zh-CN" sz="3000" b="1" dirty="0" smtClean="0"/>
              <a:t> 8.3.3  </a:t>
            </a:r>
            <a:r>
              <a:rPr lang="zh-CN" altLang="en-US" sz="3000" b="1" dirty="0" smtClean="0"/>
              <a:t>车辆装载规定</a:t>
            </a:r>
            <a:endParaRPr lang="zh-CN" altLang="zh-CN" sz="3000" b="1" dirty="0" smtClean="0"/>
          </a:p>
          <a:p>
            <a:pPr indent="457200"/>
            <a:r>
              <a:rPr lang="en-US" altLang="zh-CN" sz="2400" b="1" dirty="0" smtClean="0"/>
              <a:t>1</a:t>
            </a:r>
            <a:r>
              <a:rPr lang="zh-CN" altLang="zh-CN" sz="2400" b="1" dirty="0" smtClean="0"/>
              <a:t>．</a:t>
            </a:r>
            <a:r>
              <a:rPr lang="zh-CN" altLang="en-US" sz="2400" b="1" dirty="0" smtClean="0"/>
              <a:t>车辆载物质量的限定</a:t>
            </a:r>
            <a:endParaRPr lang="zh-CN" altLang="zh-CN" sz="2400" b="1" dirty="0" smtClean="0"/>
          </a:p>
          <a:p>
            <a:pPr indent="457200"/>
            <a:r>
              <a:rPr lang="en-US" altLang="zh-CN" sz="2400" b="1" dirty="0" smtClean="0"/>
              <a:t>2</a:t>
            </a:r>
            <a:r>
              <a:rPr lang="zh-CN" altLang="zh-CN" sz="2400" b="1" dirty="0" smtClean="0"/>
              <a:t>．</a:t>
            </a:r>
            <a:r>
              <a:rPr lang="zh-CN" altLang="en-US" sz="2400" b="1" dirty="0" smtClean="0"/>
              <a:t>车辆载物高、宽、长度的限定</a:t>
            </a:r>
            <a:endParaRPr lang="en-US" altLang="zh-CN" sz="2400" b="1" dirty="0" smtClean="0"/>
          </a:p>
          <a:p>
            <a:pPr indent="457200"/>
            <a:r>
              <a:rPr lang="en-US" altLang="zh-CN" sz="2400" b="1" dirty="0" smtClean="0"/>
              <a:t>3.    </a:t>
            </a:r>
            <a:r>
              <a:rPr lang="zh-CN" altLang="en-US" sz="2400" b="1" dirty="0" smtClean="0"/>
              <a:t>车辆载人的规定</a:t>
            </a:r>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750"/>
                                        <p:tgtEl>
                                          <p:spTgt spid="25"/>
                                        </p:tgtEl>
                                      </p:cBhvr>
                                    </p:animEffect>
                                  </p:childTnLst>
                                </p:cTn>
                              </p:par>
                            </p:childTnLst>
                          </p:cTn>
                        </p:par>
                        <p:par>
                          <p:cTn id="14" fill="hold">
                            <p:stCondLst>
                              <p:cond delay="750"/>
                            </p:stCondLst>
                            <p:childTnLst>
                              <p:par>
                                <p:cTn id="15" presetID="2" presetClass="entr" presetSubtype="2"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75777"/>
                                        </p:tgtEl>
                                        <p:attrNameLst>
                                          <p:attrName>style.visibility</p:attrName>
                                        </p:attrNameLst>
                                      </p:cBhvr>
                                      <p:to>
                                        <p:strVal val="visible"/>
                                      </p:to>
                                    </p:set>
                                    <p:animEffect transition="in" filter="diamond(in)">
                                      <p:cBhvr>
                                        <p:cTn id="23"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7" grpId="0" animBg="1"/>
      <p:bldP spid="7577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0" y="152402"/>
            <a:ext cx="5649250" cy="594953"/>
            <a:chOff x="6168776" y="1221676"/>
            <a:chExt cx="6245007" cy="686848"/>
          </a:xfrm>
        </p:grpSpPr>
        <p:sp>
          <p:nvSpPr>
            <p:cNvPr id="5" name="圆角矩形 4"/>
            <p:cNvSpPr/>
            <p:nvPr/>
          </p:nvSpPr>
          <p:spPr>
            <a:xfrm>
              <a:off x="6168776" y="1221676"/>
              <a:ext cx="6245007"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599" y="1233426"/>
              <a:ext cx="5442326"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8.3 </a:t>
              </a:r>
              <a:r>
                <a:rPr lang="zh-CN" altLang="en-US" sz="3200" b="1" dirty="0" smtClean="0">
                  <a:solidFill>
                    <a:schemeClr val="accent1"/>
                  </a:solidFill>
                </a:rPr>
                <a:t>车险查勘相关法律法规</a:t>
              </a:r>
              <a:endParaRPr lang="zh-CN" altLang="zh-CN" sz="3200" b="1" dirty="0">
                <a:solidFill>
                  <a:schemeClr val="accent1"/>
                </a:solidFill>
              </a:endParaRPr>
            </a:p>
          </p:txBody>
        </p:sp>
      </p:gr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10232" y="1602693"/>
            <a:ext cx="9314480" cy="4016484"/>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8.3.4  </a:t>
            </a:r>
            <a:r>
              <a:rPr lang="zh-CN" altLang="en-US" sz="3000" b="1" dirty="0" smtClean="0"/>
              <a:t>车辆检验规定</a:t>
            </a:r>
            <a:endParaRPr lang="zh-CN" altLang="zh-CN" sz="3000" b="1" dirty="0" smtClean="0"/>
          </a:p>
          <a:p>
            <a:pPr indent="457200"/>
            <a:endParaRPr lang="zh-CN" altLang="zh-CN" sz="2400" dirty="0" smtClean="0"/>
          </a:p>
          <a:p>
            <a:pPr indent="269875" fontAlgn="base">
              <a:spcBef>
                <a:spcPct val="0"/>
              </a:spcBef>
              <a:spcAft>
                <a:spcPct val="0"/>
              </a:spcAft>
            </a:pPr>
            <a:r>
              <a:rPr lang="en-US" altLang="zh-CN" sz="3000" b="1" dirty="0" smtClean="0"/>
              <a:t> 8.3.5  </a:t>
            </a:r>
            <a:r>
              <a:rPr lang="zh-CN" altLang="en-US" sz="3000" b="1" dirty="0" smtClean="0"/>
              <a:t>车辆维修质量规定</a:t>
            </a:r>
            <a:endParaRPr lang="zh-CN" altLang="zh-CN" sz="3000" b="1" dirty="0" smtClean="0"/>
          </a:p>
          <a:p>
            <a:pPr indent="457200"/>
            <a:endParaRPr lang="en-US" altLang="zh-CN" sz="2400" b="1" dirty="0" smtClean="0"/>
          </a:p>
          <a:p>
            <a:pPr indent="269875" fontAlgn="base">
              <a:spcBef>
                <a:spcPct val="0"/>
              </a:spcBef>
              <a:spcAft>
                <a:spcPct val="0"/>
              </a:spcAft>
            </a:pPr>
            <a:r>
              <a:rPr lang="en-US" altLang="zh-CN" sz="3000" b="1" dirty="0" smtClean="0"/>
              <a:t> 8.3.6  </a:t>
            </a:r>
            <a:r>
              <a:rPr lang="zh-CN" altLang="en-US" sz="3000" b="1" dirty="0" smtClean="0"/>
              <a:t>汽车报废规定</a:t>
            </a:r>
            <a:endParaRPr lang="zh-CN" altLang="zh-CN" sz="3000" b="1" dirty="0" smtClean="0"/>
          </a:p>
          <a:p>
            <a:pPr indent="457200"/>
            <a:r>
              <a:rPr lang="en-US" altLang="zh-CN" sz="2400" b="1" dirty="0" smtClean="0"/>
              <a:t>1</a:t>
            </a:r>
            <a:r>
              <a:rPr lang="zh-CN" altLang="zh-CN" sz="2400" b="1" dirty="0" smtClean="0"/>
              <a:t>．</a:t>
            </a:r>
            <a:r>
              <a:rPr lang="zh-CN" altLang="en-US" sz="2400" b="1" dirty="0" smtClean="0"/>
              <a:t>强制报废制度</a:t>
            </a:r>
            <a:endParaRPr lang="zh-CN" altLang="zh-CN" sz="2400" b="1" dirty="0" smtClean="0"/>
          </a:p>
          <a:p>
            <a:pPr indent="457200"/>
            <a:r>
              <a:rPr lang="en-US" altLang="zh-CN" sz="2400" b="1" dirty="0" smtClean="0"/>
              <a:t>2</a:t>
            </a:r>
            <a:r>
              <a:rPr lang="zh-CN" altLang="zh-CN" sz="2400" b="1" dirty="0" smtClean="0"/>
              <a:t>．</a:t>
            </a:r>
            <a:r>
              <a:rPr lang="zh-CN" altLang="en-US" sz="2400" b="1" dirty="0" smtClean="0"/>
              <a:t>报废年限制度</a:t>
            </a:r>
            <a:endParaRPr lang="en-US" altLang="zh-CN" sz="2400" b="1" dirty="0" smtClean="0"/>
          </a:p>
          <a:p>
            <a:pPr indent="457200"/>
            <a:r>
              <a:rPr lang="en-US" altLang="zh-CN" sz="2400" b="1" dirty="0" smtClean="0"/>
              <a:t>3.    </a:t>
            </a:r>
            <a:r>
              <a:rPr lang="zh-CN" altLang="en-US" sz="2400" b="1" dirty="0" smtClean="0"/>
              <a:t>变更使用限制或者转移登记的机动车</a:t>
            </a:r>
            <a:endParaRPr lang="en-US" altLang="zh-CN" sz="2400" b="1" dirty="0" smtClean="0"/>
          </a:p>
          <a:p>
            <a:pPr indent="457200"/>
            <a:r>
              <a:rPr lang="en-US" altLang="zh-CN" sz="2400" b="1" dirty="0" smtClean="0"/>
              <a:t>4.    </a:t>
            </a:r>
            <a:r>
              <a:rPr lang="zh-CN" altLang="zh-CN" sz="2400" b="1" dirty="0" smtClean="0"/>
              <a:t>机动车引导报废里程规定</a:t>
            </a:r>
          </a:p>
          <a:p>
            <a:pPr indent="457200"/>
            <a:r>
              <a:rPr lang="en-US" altLang="zh-CN" sz="2400" b="1" dirty="0" smtClean="0"/>
              <a:t>5.    </a:t>
            </a:r>
            <a:r>
              <a:rPr lang="zh-CN" altLang="zh-CN" sz="2400" b="1" dirty="0" smtClean="0"/>
              <a:t>拖拉机报废标准规定</a:t>
            </a:r>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750"/>
                                        <p:tgtEl>
                                          <p:spTgt spid="25"/>
                                        </p:tgtEl>
                                      </p:cBhvr>
                                    </p:animEffect>
                                  </p:childTnLst>
                                </p:cTn>
                              </p:par>
                            </p:childTnLst>
                          </p:cTn>
                        </p:par>
                        <p:par>
                          <p:cTn id="14" fill="hold">
                            <p:stCondLst>
                              <p:cond delay="750"/>
                            </p:stCondLst>
                            <p:childTnLst>
                              <p:par>
                                <p:cTn id="15" presetID="2" presetClass="entr" presetSubtype="2"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75777"/>
                                        </p:tgtEl>
                                        <p:attrNameLst>
                                          <p:attrName>style.visibility</p:attrName>
                                        </p:attrNameLst>
                                      </p:cBhvr>
                                      <p:to>
                                        <p:strVal val="visible"/>
                                      </p:to>
                                    </p:set>
                                    <p:animEffect transition="in" filter="diamond(in)">
                                      <p:cBhvr>
                                        <p:cTn id="23"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7" grpId="0" animBg="1"/>
      <p:bldP spid="7577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0" y="152402"/>
            <a:ext cx="5649250" cy="594953"/>
            <a:chOff x="6168776" y="1221676"/>
            <a:chExt cx="6245007" cy="686848"/>
          </a:xfrm>
        </p:grpSpPr>
        <p:sp>
          <p:nvSpPr>
            <p:cNvPr id="5" name="圆角矩形 4"/>
            <p:cNvSpPr/>
            <p:nvPr/>
          </p:nvSpPr>
          <p:spPr>
            <a:xfrm>
              <a:off x="6168776" y="1221676"/>
              <a:ext cx="6245007"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599" y="1233426"/>
              <a:ext cx="5442326"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8.4 </a:t>
              </a:r>
              <a:r>
                <a:rPr lang="zh-CN" altLang="en-US" sz="3200" b="1" dirty="0" smtClean="0">
                  <a:solidFill>
                    <a:schemeClr val="accent1"/>
                  </a:solidFill>
                </a:rPr>
                <a:t>事故处理相关法律法规</a:t>
              </a:r>
              <a:endParaRPr lang="zh-CN" altLang="zh-CN" sz="3200" b="1" dirty="0">
                <a:solidFill>
                  <a:schemeClr val="accent1"/>
                </a:solidFill>
              </a:endParaRPr>
            </a:p>
          </p:txBody>
        </p:sp>
      </p:gr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10232" y="1756584"/>
            <a:ext cx="9314480" cy="3708708"/>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8.4.1  </a:t>
            </a:r>
            <a:r>
              <a:rPr lang="zh-CN" altLang="en-US" sz="3000" b="1" dirty="0" smtClean="0"/>
              <a:t>事故报警规定</a:t>
            </a:r>
            <a:endParaRPr lang="zh-CN" altLang="zh-CN" sz="3000" b="1" dirty="0" smtClean="0"/>
          </a:p>
          <a:p>
            <a:pPr indent="457200"/>
            <a:r>
              <a:rPr lang="en-US" altLang="zh-CN" sz="2400" b="1" dirty="0" smtClean="0"/>
              <a:t>1</a:t>
            </a:r>
            <a:r>
              <a:rPr lang="zh-CN" altLang="zh-CN" sz="2400" b="1" dirty="0" smtClean="0"/>
              <a:t>．现场报警</a:t>
            </a:r>
          </a:p>
          <a:p>
            <a:pPr indent="457200"/>
            <a:r>
              <a:rPr lang="en-US" altLang="zh-CN" sz="2400" b="1" dirty="0" smtClean="0"/>
              <a:t>2</a:t>
            </a:r>
            <a:r>
              <a:rPr lang="zh-CN" altLang="zh-CN" sz="2400" b="1" dirty="0" smtClean="0"/>
              <a:t>．事后报警</a:t>
            </a:r>
          </a:p>
          <a:p>
            <a:pPr indent="457200"/>
            <a:endParaRPr lang="zh-CN" altLang="zh-CN" sz="2400" dirty="0" smtClean="0"/>
          </a:p>
          <a:p>
            <a:pPr indent="269875" fontAlgn="base">
              <a:spcBef>
                <a:spcPct val="0"/>
              </a:spcBef>
              <a:spcAft>
                <a:spcPct val="0"/>
              </a:spcAft>
            </a:pPr>
            <a:r>
              <a:rPr lang="en-US" altLang="zh-CN" sz="3000" b="1" dirty="0" smtClean="0"/>
              <a:t> 8.4.2  </a:t>
            </a:r>
            <a:r>
              <a:rPr lang="zh-CN" altLang="en-US" sz="3000" b="1" dirty="0" smtClean="0"/>
              <a:t>事故的自行协商</a:t>
            </a:r>
            <a:endParaRPr lang="zh-CN" altLang="zh-CN" sz="3000" b="1" dirty="0" smtClean="0"/>
          </a:p>
          <a:p>
            <a:pPr indent="457200"/>
            <a:endParaRPr lang="en-US" altLang="zh-CN" sz="2400" b="1" dirty="0" smtClean="0"/>
          </a:p>
          <a:p>
            <a:pPr indent="269875" fontAlgn="base">
              <a:spcBef>
                <a:spcPct val="0"/>
              </a:spcBef>
              <a:spcAft>
                <a:spcPct val="0"/>
              </a:spcAft>
            </a:pPr>
            <a:r>
              <a:rPr lang="en-US" altLang="zh-CN" sz="3000" b="1" dirty="0" smtClean="0"/>
              <a:t> 8.4.3  </a:t>
            </a:r>
            <a:r>
              <a:rPr lang="zh-CN" altLang="zh-CN" sz="3000" b="1" dirty="0" smtClean="0"/>
              <a:t>酒后肇事的血液检验</a:t>
            </a:r>
          </a:p>
          <a:p>
            <a:pPr indent="457200"/>
            <a:endParaRPr kumimoji="0" lang="en-US" altLang="zh-CN"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indent="269875" fontAlgn="base">
              <a:spcBef>
                <a:spcPct val="0"/>
              </a:spcBef>
              <a:spcAft>
                <a:spcPct val="0"/>
              </a:spcAft>
            </a:pPr>
            <a:r>
              <a:rPr lang="en-US" altLang="zh-CN" sz="3000" b="1" dirty="0" smtClean="0"/>
              <a:t> 8.4.4  </a:t>
            </a:r>
            <a:r>
              <a:rPr lang="zh-CN" altLang="zh-CN" sz="3000" b="1" dirty="0" smtClean="0"/>
              <a:t>事故责任认定</a:t>
            </a: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750"/>
                                        <p:tgtEl>
                                          <p:spTgt spid="25"/>
                                        </p:tgtEl>
                                      </p:cBhvr>
                                    </p:animEffect>
                                  </p:childTnLst>
                                </p:cTn>
                              </p:par>
                            </p:childTnLst>
                          </p:cTn>
                        </p:par>
                        <p:par>
                          <p:cTn id="14" fill="hold">
                            <p:stCondLst>
                              <p:cond delay="750"/>
                            </p:stCondLst>
                            <p:childTnLst>
                              <p:par>
                                <p:cTn id="15" presetID="2" presetClass="entr" presetSubtype="2"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75777"/>
                                        </p:tgtEl>
                                        <p:attrNameLst>
                                          <p:attrName>style.visibility</p:attrName>
                                        </p:attrNameLst>
                                      </p:cBhvr>
                                      <p:to>
                                        <p:strVal val="visible"/>
                                      </p:to>
                                    </p:set>
                                    <p:animEffect transition="in" filter="diamond(in)">
                                      <p:cBhvr>
                                        <p:cTn id="23"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7" grpId="0" animBg="1"/>
      <p:bldP spid="7577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0" y="152402"/>
            <a:ext cx="6502690" cy="594953"/>
            <a:chOff x="6168776" y="1221676"/>
            <a:chExt cx="7188448" cy="686848"/>
          </a:xfrm>
        </p:grpSpPr>
        <p:sp>
          <p:nvSpPr>
            <p:cNvPr id="5" name="圆角矩形 4"/>
            <p:cNvSpPr/>
            <p:nvPr/>
          </p:nvSpPr>
          <p:spPr>
            <a:xfrm>
              <a:off x="6168776" y="1221676"/>
              <a:ext cx="71884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599" y="1233426"/>
              <a:ext cx="635316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8.5 </a:t>
              </a:r>
              <a:r>
                <a:rPr lang="zh-CN" altLang="en-US" sz="3200" b="1" dirty="0" smtClean="0">
                  <a:solidFill>
                    <a:schemeClr val="accent1"/>
                  </a:solidFill>
                </a:rPr>
                <a:t>人身损害赔偿相关法律法规</a:t>
              </a:r>
              <a:endParaRPr lang="zh-CN" altLang="zh-CN" sz="3200" b="1" dirty="0">
                <a:solidFill>
                  <a:schemeClr val="accent1"/>
                </a:solidFill>
              </a:endParaRPr>
            </a:p>
          </p:txBody>
        </p:sp>
      </p:gr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10232" y="1629246"/>
            <a:ext cx="9314480" cy="1677382"/>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8.5.1  </a:t>
            </a:r>
            <a:r>
              <a:rPr lang="zh-CN" altLang="en-US" sz="3000" b="1" dirty="0" smtClean="0"/>
              <a:t>人身损害赔偿项目</a:t>
            </a:r>
            <a:endParaRPr lang="zh-CN" altLang="zh-CN" sz="3000" b="1" dirty="0" smtClean="0"/>
          </a:p>
          <a:p>
            <a:pPr indent="457200"/>
            <a:endParaRPr lang="en-US" altLang="zh-CN" sz="2400" b="1" dirty="0" smtClean="0"/>
          </a:p>
          <a:p>
            <a:pPr indent="269875" fontAlgn="base">
              <a:spcBef>
                <a:spcPct val="0"/>
              </a:spcBef>
              <a:spcAft>
                <a:spcPct val="0"/>
              </a:spcAft>
            </a:pPr>
            <a:r>
              <a:rPr lang="en-US" altLang="zh-CN" sz="3000" b="1" dirty="0" smtClean="0"/>
              <a:t>  8.5.2  </a:t>
            </a:r>
            <a:r>
              <a:rPr lang="zh-CN" altLang="en-US" sz="3000" b="1" dirty="0" smtClean="0"/>
              <a:t>伤残等级</a:t>
            </a:r>
            <a:endParaRPr lang="zh-CN" altLang="zh-CN" sz="3000" b="1" dirty="0" smtClean="0"/>
          </a:p>
          <a:p>
            <a:pPr indent="457200"/>
            <a:endParaRPr kumimoji="0" lang="en-US" altLang="zh-CN"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750"/>
                                        <p:tgtEl>
                                          <p:spTgt spid="25"/>
                                        </p:tgtEl>
                                      </p:cBhvr>
                                    </p:animEffect>
                                  </p:childTnLst>
                                </p:cTn>
                              </p:par>
                            </p:childTnLst>
                          </p:cTn>
                        </p:par>
                        <p:par>
                          <p:cTn id="14" fill="hold">
                            <p:stCondLst>
                              <p:cond delay="750"/>
                            </p:stCondLst>
                            <p:childTnLst>
                              <p:par>
                                <p:cTn id="15" presetID="2" presetClass="entr" presetSubtype="2"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75777"/>
                                        </p:tgtEl>
                                        <p:attrNameLst>
                                          <p:attrName>style.visibility</p:attrName>
                                        </p:attrNameLst>
                                      </p:cBhvr>
                                      <p:to>
                                        <p:strVal val="visible"/>
                                      </p:to>
                                    </p:set>
                                    <p:animEffect transition="in" filter="diamond(in)">
                                      <p:cBhvr>
                                        <p:cTn id="23"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7" grpId="0" animBg="1"/>
      <p:bldP spid="7577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27120" y="2328306"/>
            <a:ext cx="5293360" cy="1678921"/>
          </a:xfrm>
          <a:prstGeom prst="rect">
            <a:avLst/>
          </a:prstGeom>
          <a:noFill/>
        </p:spPr>
        <p:txBody>
          <a:bodyPr wrap="square" rtlCol="0">
            <a:spAutoFit/>
          </a:bodyPr>
          <a:lstStyle/>
          <a:p>
            <a:pPr>
              <a:lnSpc>
                <a:spcPct val="130000"/>
              </a:lnSpc>
            </a:pPr>
            <a:r>
              <a:rPr lang="zh-CN" altLang="en-US" sz="8800" b="1" dirty="0" smtClean="0">
                <a:solidFill>
                  <a:schemeClr val="accent1">
                    <a:lumMod val="75000"/>
                  </a:schemeClr>
                </a:solidFill>
                <a:latin typeface="Arial" panose="020B0604020202020204" pitchFamily="34" charset="0"/>
                <a:ea typeface="微软雅黑" panose="020B0503020204020204" pitchFamily="34" charset="-122"/>
              </a:rPr>
              <a:t>谢谢观赏</a:t>
            </a:r>
          </a:p>
        </p:txBody>
      </p:sp>
      <p:sp>
        <p:nvSpPr>
          <p:cNvPr id="33" name="文本框 32"/>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pic>
        <p:nvPicPr>
          <p:cNvPr id="7" name="图片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11181"/>
            <a:ext cx="12192000" cy="1538039"/>
          </a:xfrm>
          <a:prstGeom prst="rect">
            <a:avLst/>
          </a:prstGeom>
        </p:spPr>
      </p:pic>
      <p:pic>
        <p:nvPicPr>
          <p:cNvPr id="8" name="图片 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0800000">
            <a:off x="0" y="5622819"/>
            <a:ext cx="12192000" cy="1538039"/>
          </a:xfrm>
          <a:prstGeom prst="rect">
            <a:avLst/>
          </a:prstGeom>
        </p:spPr>
      </p:pic>
      <p:sp>
        <p:nvSpPr>
          <p:cNvPr id="9" name="矩形 8"/>
          <p:cNvSpPr/>
          <p:nvPr/>
        </p:nvSpPr>
        <p:spPr>
          <a:xfrm>
            <a:off x="334687" y="6496056"/>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2597114574"/>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down)">
                                      <p:cBhvr>
                                        <p:cTn id="22"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717932" y="1248386"/>
            <a:ext cx="1446605" cy="1107996"/>
          </a:xfrm>
          <a:prstGeom prst="rect">
            <a:avLst/>
          </a:prstGeom>
          <a:noFill/>
        </p:spPr>
        <p:txBody>
          <a:bodyPr wrap="square" lIns="91440" tIns="45720" rIns="91440" bIns="45720">
            <a:spAutoFit/>
          </a:bodyPr>
          <a:lstStyle/>
          <a:p>
            <a:r>
              <a:rPr lang="zh-CN" altLang="en-US" sz="6600" b="1" dirty="0">
                <a:ln w="19050">
                  <a:solidFill>
                    <a:srgbClr val="92D050"/>
                  </a:solidFill>
                  <a:prstDash val="solid"/>
                </a:ln>
                <a:solidFill>
                  <a:schemeClr val="accent1">
                    <a:lumMod val="75000"/>
                  </a:schemeClr>
                </a:solidFill>
                <a:effectLst>
                  <a:outerShdw blurRad="50000" dist="50800" dir="7500000" algn="tl">
                    <a:srgbClr val="000000">
                      <a:shade val="5000"/>
                      <a:alpha val="35000"/>
                    </a:srgbClr>
                  </a:outerShdw>
                  <a:reflection blurRad="6350" stA="55000" endA="50" endPos="85000" dir="5400000" sy="-100000" algn="bl" rotWithShape="0"/>
                </a:effectLst>
                <a:latin typeface="Adobe 仿宋 Std R" pitchFamily="18" charset="-122"/>
                <a:ea typeface="Adobe 仿宋 Std R" pitchFamily="18" charset="-122"/>
              </a:rPr>
              <a:t>目</a:t>
            </a:r>
          </a:p>
        </p:txBody>
      </p:sp>
      <p:sp>
        <p:nvSpPr>
          <p:cNvPr id="9" name="矩形 8"/>
          <p:cNvSpPr/>
          <p:nvPr/>
        </p:nvSpPr>
        <p:spPr>
          <a:xfrm>
            <a:off x="2700164" y="1259524"/>
            <a:ext cx="1224136" cy="1107996"/>
          </a:xfrm>
          <a:prstGeom prst="rect">
            <a:avLst/>
          </a:prstGeom>
          <a:noFill/>
        </p:spPr>
        <p:txBody>
          <a:bodyPr wrap="square" lIns="91440" tIns="45720" rIns="91440" bIns="45720">
            <a:spAutoFit/>
          </a:bodyPr>
          <a:lstStyle/>
          <a:p>
            <a:r>
              <a:rPr lang="zh-CN" altLang="en-US" sz="6600" b="1" dirty="0">
                <a:ln w="19050">
                  <a:solidFill>
                    <a:srgbClr val="92D050"/>
                  </a:solidFill>
                  <a:prstDash val="solid"/>
                </a:ln>
                <a:solidFill>
                  <a:schemeClr val="accent1">
                    <a:lumMod val="75000"/>
                  </a:schemeClr>
                </a:solidFill>
                <a:effectLst>
                  <a:outerShdw blurRad="50000" dist="50800" dir="7500000" algn="tl">
                    <a:srgbClr val="000000">
                      <a:shade val="5000"/>
                      <a:alpha val="35000"/>
                    </a:srgbClr>
                  </a:outerShdw>
                  <a:reflection blurRad="6350" stA="55000" endA="50" endPos="85000" dir="5400000" sy="-100000" algn="bl" rotWithShape="0"/>
                </a:effectLst>
                <a:latin typeface="Adobe 仿宋 Std R" pitchFamily="18" charset="-122"/>
                <a:ea typeface="Adobe 仿宋 Std R" pitchFamily="18" charset="-122"/>
              </a:rPr>
              <a:t>录</a:t>
            </a:r>
          </a:p>
        </p:txBody>
      </p:sp>
      <p:sp>
        <p:nvSpPr>
          <p:cNvPr id="3" name="文本框 2"/>
          <p:cNvSpPr txBox="1"/>
          <p:nvPr/>
        </p:nvSpPr>
        <p:spPr>
          <a:xfrm>
            <a:off x="4671060" y="2067740"/>
            <a:ext cx="5585460" cy="814582"/>
          </a:xfrm>
          <a:prstGeom prst="rect">
            <a:avLst/>
          </a:prstGeom>
          <a:noFill/>
        </p:spPr>
        <p:txBody>
          <a:bodyPr wrap="square" rtlCol="0">
            <a:spAutoFit/>
          </a:bodyPr>
          <a:lstStyle/>
          <a:p>
            <a:pPr>
              <a:lnSpc>
                <a:spcPct val="130000"/>
              </a:lnSpc>
            </a:pPr>
            <a:r>
              <a:rPr lang="en-US" altLang="zh-CN" sz="4000" dirty="0" smtClean="0">
                <a:solidFill>
                  <a:schemeClr val="accent1">
                    <a:lumMod val="75000"/>
                  </a:schemeClr>
                </a:solidFill>
                <a:latin typeface="+mj-ea"/>
                <a:ea typeface="+mj-ea"/>
              </a:rPr>
              <a:t>8.2  </a:t>
            </a:r>
            <a:r>
              <a:rPr lang="zh-CN" altLang="en-US" sz="4000" dirty="0" smtClean="0">
                <a:solidFill>
                  <a:schemeClr val="accent1">
                    <a:lumMod val="75000"/>
                  </a:schemeClr>
                </a:solidFill>
                <a:latin typeface="+mj-ea"/>
                <a:ea typeface="+mj-ea"/>
              </a:rPr>
              <a:t>保险业法律法规</a:t>
            </a:r>
          </a:p>
        </p:txBody>
      </p:sp>
      <p:sp>
        <p:nvSpPr>
          <p:cNvPr id="27" name="文本框 26"/>
          <p:cNvSpPr txBox="1"/>
          <p:nvPr/>
        </p:nvSpPr>
        <p:spPr>
          <a:xfrm>
            <a:off x="4671060" y="3050720"/>
            <a:ext cx="6758940" cy="892552"/>
          </a:xfrm>
          <a:prstGeom prst="rect">
            <a:avLst/>
          </a:prstGeom>
          <a:noFill/>
        </p:spPr>
        <p:txBody>
          <a:bodyPr wrap="square" rtlCol="0">
            <a:spAutoFit/>
          </a:bodyPr>
          <a:lstStyle/>
          <a:p>
            <a:pPr>
              <a:lnSpc>
                <a:spcPct val="130000"/>
              </a:lnSpc>
            </a:pPr>
            <a:r>
              <a:rPr lang="en-US" altLang="zh-CN" sz="4000" dirty="0" smtClean="0">
                <a:solidFill>
                  <a:schemeClr val="accent1">
                    <a:lumMod val="75000"/>
                  </a:schemeClr>
                </a:solidFill>
                <a:latin typeface="+mj-ea"/>
                <a:ea typeface="+mj-ea"/>
              </a:rPr>
              <a:t>8.3  </a:t>
            </a:r>
            <a:r>
              <a:rPr lang="zh-CN" altLang="en-US" sz="4000" dirty="0" smtClean="0">
                <a:solidFill>
                  <a:schemeClr val="accent1">
                    <a:lumMod val="75000"/>
                  </a:schemeClr>
                </a:solidFill>
                <a:latin typeface="+mj-ea"/>
                <a:ea typeface="+mj-ea"/>
              </a:rPr>
              <a:t>车险查勘相关法律法规</a:t>
            </a:r>
          </a:p>
        </p:txBody>
      </p:sp>
      <p:sp>
        <p:nvSpPr>
          <p:cNvPr id="30" name="文本框 29"/>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pic>
        <p:nvPicPr>
          <p:cNvPr id="10" name="图片 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11181"/>
            <a:ext cx="12192000" cy="1538039"/>
          </a:xfrm>
          <a:prstGeom prst="rect">
            <a:avLst/>
          </a:prstGeom>
        </p:spPr>
      </p:pic>
      <p:pic>
        <p:nvPicPr>
          <p:cNvPr id="11" name="图片 10"/>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0800000">
            <a:off x="0" y="5622819"/>
            <a:ext cx="12192000" cy="1538039"/>
          </a:xfrm>
          <a:prstGeom prst="rect">
            <a:avLst/>
          </a:prstGeom>
        </p:spPr>
      </p:pic>
      <p:sp>
        <p:nvSpPr>
          <p:cNvPr id="12" name="文本框 2"/>
          <p:cNvSpPr txBox="1"/>
          <p:nvPr/>
        </p:nvSpPr>
        <p:spPr>
          <a:xfrm>
            <a:off x="4640580" y="4018460"/>
            <a:ext cx="6697980" cy="814582"/>
          </a:xfrm>
          <a:prstGeom prst="rect">
            <a:avLst/>
          </a:prstGeom>
          <a:noFill/>
        </p:spPr>
        <p:txBody>
          <a:bodyPr wrap="square" rtlCol="0">
            <a:spAutoFit/>
          </a:bodyPr>
          <a:lstStyle/>
          <a:p>
            <a:pPr>
              <a:lnSpc>
                <a:spcPct val="130000"/>
              </a:lnSpc>
            </a:pPr>
            <a:r>
              <a:rPr lang="en-US" altLang="zh-CN" sz="4000" dirty="0" smtClean="0">
                <a:solidFill>
                  <a:schemeClr val="accent1">
                    <a:lumMod val="75000"/>
                  </a:schemeClr>
                </a:solidFill>
                <a:latin typeface="+mj-ea"/>
                <a:ea typeface="+mj-ea"/>
              </a:rPr>
              <a:t>8.4  </a:t>
            </a:r>
            <a:r>
              <a:rPr lang="zh-CN" altLang="en-US" sz="4000" dirty="0" smtClean="0">
                <a:solidFill>
                  <a:schemeClr val="accent1">
                    <a:lumMod val="75000"/>
                  </a:schemeClr>
                </a:solidFill>
                <a:latin typeface="+mj-ea"/>
                <a:ea typeface="+mj-ea"/>
              </a:rPr>
              <a:t>事故处理相关法律法规</a:t>
            </a:r>
          </a:p>
        </p:txBody>
      </p:sp>
      <p:sp>
        <p:nvSpPr>
          <p:cNvPr id="14" name="文本框 2"/>
          <p:cNvSpPr txBox="1"/>
          <p:nvPr/>
        </p:nvSpPr>
        <p:spPr>
          <a:xfrm>
            <a:off x="4640580" y="4963340"/>
            <a:ext cx="7551420" cy="892552"/>
          </a:xfrm>
          <a:prstGeom prst="rect">
            <a:avLst/>
          </a:prstGeom>
          <a:noFill/>
        </p:spPr>
        <p:txBody>
          <a:bodyPr wrap="square" rtlCol="0">
            <a:spAutoFit/>
          </a:bodyPr>
          <a:lstStyle/>
          <a:p>
            <a:pPr>
              <a:lnSpc>
                <a:spcPct val="130000"/>
              </a:lnSpc>
            </a:pPr>
            <a:r>
              <a:rPr lang="en-US" altLang="zh-CN" sz="4000" dirty="0" smtClean="0">
                <a:solidFill>
                  <a:schemeClr val="accent1">
                    <a:lumMod val="75000"/>
                  </a:schemeClr>
                </a:solidFill>
                <a:latin typeface="+mj-ea"/>
                <a:ea typeface="+mj-ea"/>
              </a:rPr>
              <a:t>8.5  </a:t>
            </a:r>
            <a:r>
              <a:rPr lang="zh-CN" altLang="en-US" sz="4000" dirty="0" smtClean="0">
                <a:solidFill>
                  <a:schemeClr val="accent1">
                    <a:lumMod val="75000"/>
                  </a:schemeClr>
                </a:solidFill>
                <a:latin typeface="+mj-ea"/>
                <a:ea typeface="+mj-ea"/>
              </a:rPr>
              <a:t>人身损害赔偿相关法律法规</a:t>
            </a:r>
          </a:p>
        </p:txBody>
      </p:sp>
      <p:sp>
        <p:nvSpPr>
          <p:cNvPr id="15" name="文本框 2"/>
          <p:cNvSpPr txBox="1"/>
          <p:nvPr/>
        </p:nvSpPr>
        <p:spPr>
          <a:xfrm>
            <a:off x="4655820" y="1168580"/>
            <a:ext cx="6454140" cy="892552"/>
          </a:xfrm>
          <a:prstGeom prst="rect">
            <a:avLst/>
          </a:prstGeom>
          <a:noFill/>
        </p:spPr>
        <p:txBody>
          <a:bodyPr wrap="square" rtlCol="0">
            <a:spAutoFit/>
          </a:bodyPr>
          <a:lstStyle/>
          <a:p>
            <a:pPr>
              <a:lnSpc>
                <a:spcPct val="130000"/>
              </a:lnSpc>
            </a:pPr>
            <a:r>
              <a:rPr lang="en-US" altLang="zh-CN" sz="4000" dirty="0" smtClean="0">
                <a:solidFill>
                  <a:schemeClr val="accent1">
                    <a:lumMod val="75000"/>
                  </a:schemeClr>
                </a:solidFill>
                <a:latin typeface="+mj-ea"/>
                <a:ea typeface="+mj-ea"/>
              </a:rPr>
              <a:t>8.1  </a:t>
            </a:r>
            <a:r>
              <a:rPr lang="zh-CN" altLang="en-US" sz="4000" dirty="0" smtClean="0">
                <a:solidFill>
                  <a:schemeClr val="accent1">
                    <a:lumMod val="75000"/>
                  </a:schemeClr>
                </a:solidFill>
                <a:latin typeface="+mj-ea"/>
                <a:ea typeface="+mj-ea"/>
              </a:rPr>
              <a:t>保险合同法律法规</a:t>
            </a:r>
          </a:p>
        </p:txBody>
      </p:sp>
    </p:spTree>
    <p:extLst>
      <p:ext uri="{BB962C8B-B14F-4D97-AF65-F5344CB8AC3E}">
        <p14:creationId xmlns:p14="http://schemas.microsoft.com/office/powerpoint/2010/main" val="194556602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0-#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0-#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0-#ppt_w/2"/>
                                          </p:val>
                                        </p:tav>
                                        <p:tav tm="100000">
                                          <p:val>
                                            <p:strVal val="#ppt_x"/>
                                          </p:val>
                                        </p:tav>
                                      </p:tavLst>
                                    </p:anim>
                                    <p:anim calcmode="lin" valueType="num">
                                      <p:cBhvr additive="base">
                                        <p:cTn id="33" dur="500" fill="hold"/>
                                        <p:tgtEl>
                                          <p:spTgt spid="27"/>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0-#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0-#ppt_w/2"/>
                                          </p:val>
                                        </p:tav>
                                        <p:tav tm="100000">
                                          <p:val>
                                            <p:strVal val="#ppt_x"/>
                                          </p:val>
                                        </p:tav>
                                      </p:tavLst>
                                    </p:anim>
                                    <p:anim calcmode="lin" valueType="num">
                                      <p:cBhvr additive="base">
                                        <p:cTn id="43"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wipe(down)">
                                      <p:cBhvr>
                                        <p:cTn id="48"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3" grpId="0"/>
      <p:bldP spid="27" grpId="0"/>
      <p:bldP spid="30" grpId="0"/>
      <p:bldP spid="12" grpId="0"/>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5"/>
          <p:cNvGrpSpPr>
            <a:grpSpLocks/>
          </p:cNvGrpSpPr>
          <p:nvPr/>
        </p:nvGrpSpPr>
        <p:grpSpPr bwMode="auto">
          <a:xfrm>
            <a:off x="-421928" y="152401"/>
            <a:ext cx="3859212" cy="594955"/>
            <a:chOff x="6168776" y="1221671"/>
            <a:chExt cx="4455682" cy="686849"/>
          </a:xfrm>
        </p:grpSpPr>
        <p:sp>
          <p:nvSpPr>
            <p:cNvPr id="5" name="圆角矩形 4"/>
            <p:cNvSpPr/>
            <p:nvPr/>
          </p:nvSpPr>
          <p:spPr>
            <a:xfrm>
              <a:off x="6168776" y="1221671"/>
              <a:ext cx="4455682" cy="606624"/>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3"/>
              <a:ext cx="3067077" cy="675097"/>
            </a:xfrm>
            <a:prstGeom prst="rect">
              <a:avLst/>
            </a:prstGeom>
            <a:noFill/>
            <a:ln w="9525">
              <a:noFill/>
              <a:miter lim="800000"/>
              <a:headEnd/>
              <a:tailEnd/>
            </a:ln>
          </p:spPr>
          <p:txBody>
            <a:bodyPr wrap="none">
              <a:spAutoFit/>
            </a:bodyPr>
            <a:lstStyle/>
            <a:p>
              <a:r>
                <a:rPr lang="zh-CN" altLang="zh-CN" sz="3200" b="1" dirty="0" smtClean="0"/>
                <a:t>【知识目标】</a:t>
              </a:r>
              <a:endParaRPr lang="zh-CN" altLang="zh-CN" sz="3200" b="1" dirty="0"/>
            </a:p>
          </p:txBody>
        </p:sp>
      </p:grpSp>
      <p:sp>
        <p:nvSpPr>
          <p:cNvPr id="7" name="Freeform 5"/>
          <p:cNvSpPr>
            <a:spLocks/>
          </p:cNvSpPr>
          <p:nvPr/>
        </p:nvSpPr>
        <p:spPr bwMode="auto">
          <a:xfrm>
            <a:off x="1116069" y="2442620"/>
            <a:ext cx="2051605" cy="18497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2D050"/>
          </a:solidFill>
          <a:ln w="9525" cap="flat">
            <a:noFill/>
            <a:prstDash val="solid"/>
            <a:miter lim="800000"/>
            <a:headEnd/>
            <a:tailEnd/>
          </a:ln>
          <a:extLst/>
        </p:spPr>
        <p:txBody>
          <a:bodyPr vert="horz" wrap="square" lIns="121917" tIns="60958" rIns="121917" bIns="60958" numCol="1" anchor="t" anchorCtr="0" compatLnSpc="1">
            <a:prstTxWarp prst="textNoShape">
              <a:avLst/>
            </a:prstTxWarp>
          </a:bodyPr>
          <a:lstStyle/>
          <a:p>
            <a:endParaRPr lang="zh-CN" altLang="en-US"/>
          </a:p>
        </p:txBody>
      </p:sp>
      <p:sp>
        <p:nvSpPr>
          <p:cNvPr id="23" name="TextBox 22"/>
          <p:cNvSpPr txBox="1"/>
          <p:nvPr/>
        </p:nvSpPr>
        <p:spPr>
          <a:xfrm>
            <a:off x="1355609" y="2896187"/>
            <a:ext cx="1572527"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知识</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26" name="圆角矩形 25"/>
          <p:cNvSpPr/>
          <p:nvPr/>
        </p:nvSpPr>
        <p:spPr>
          <a:xfrm>
            <a:off x="4475561" y="1975368"/>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600" b="1">
              <a:latin typeface="+mn-ea"/>
            </a:endParaRPr>
          </a:p>
        </p:txBody>
      </p:sp>
      <p:sp>
        <p:nvSpPr>
          <p:cNvPr id="27" name="圆角矩形 26"/>
          <p:cNvSpPr/>
          <p:nvPr/>
        </p:nvSpPr>
        <p:spPr>
          <a:xfrm>
            <a:off x="4475561" y="2720312"/>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600" b="1">
              <a:latin typeface="+mn-ea"/>
            </a:endParaRPr>
          </a:p>
        </p:txBody>
      </p:sp>
      <p:sp>
        <p:nvSpPr>
          <p:cNvPr id="28" name="圆角矩形 27"/>
          <p:cNvSpPr/>
          <p:nvPr/>
        </p:nvSpPr>
        <p:spPr>
          <a:xfrm>
            <a:off x="4475561" y="3465256"/>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400" b="1">
              <a:latin typeface="+mn-ea"/>
            </a:endParaRPr>
          </a:p>
        </p:txBody>
      </p:sp>
      <p:sp>
        <p:nvSpPr>
          <p:cNvPr id="29" name="圆角矩形 28"/>
          <p:cNvSpPr/>
          <p:nvPr/>
        </p:nvSpPr>
        <p:spPr>
          <a:xfrm>
            <a:off x="4475561" y="4210199"/>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400" b="1">
              <a:latin typeface="+mn-ea"/>
            </a:endParaRPr>
          </a:p>
        </p:txBody>
      </p:sp>
      <p:sp>
        <p:nvSpPr>
          <p:cNvPr id="33" name="TextBox 23"/>
          <p:cNvSpPr txBox="1"/>
          <p:nvPr/>
        </p:nvSpPr>
        <p:spPr>
          <a:xfrm>
            <a:off x="4760496" y="2056311"/>
            <a:ext cx="3682464" cy="492443"/>
          </a:xfrm>
          <a:prstGeom prst="rect">
            <a:avLst/>
          </a:prstGeom>
          <a:noFill/>
        </p:spPr>
        <p:txBody>
          <a:bodyPr wrap="square" lIns="0" tIns="0" rIns="0" bIns="0" rtlCol="0">
            <a:spAutoFit/>
          </a:bodyPr>
          <a:lstStyle/>
          <a:p>
            <a:r>
              <a:rPr lang="zh-CN" altLang="zh-CN" sz="1600" b="1" dirty="0" smtClean="0"/>
              <a:t>掌握《保险法》对保险合同、保险业的规定</a:t>
            </a:r>
            <a:endParaRPr lang="zh-CN" altLang="zh-CN" sz="1600" b="1" dirty="0"/>
          </a:p>
        </p:txBody>
      </p:sp>
      <p:sp>
        <p:nvSpPr>
          <p:cNvPr id="34" name="TextBox 24"/>
          <p:cNvSpPr txBox="1"/>
          <p:nvPr/>
        </p:nvSpPr>
        <p:spPr>
          <a:xfrm>
            <a:off x="4829076" y="2786245"/>
            <a:ext cx="3667224" cy="492443"/>
          </a:xfrm>
          <a:prstGeom prst="rect">
            <a:avLst/>
          </a:prstGeom>
          <a:noFill/>
        </p:spPr>
        <p:txBody>
          <a:bodyPr wrap="square" lIns="0" tIns="0" rIns="0" bIns="0" rtlCol="0">
            <a:spAutoFit/>
          </a:bodyPr>
          <a:lstStyle/>
          <a:p>
            <a:r>
              <a:rPr lang="zh-CN" altLang="zh-CN" sz="1600" b="1" dirty="0" smtClean="0"/>
              <a:t>熟悉《道路交通安全法》等法律法规对车险查勘工作涉及事项的规定</a:t>
            </a:r>
            <a:endParaRPr lang="zh-CN" altLang="zh-CN" sz="1600" b="1" dirty="0"/>
          </a:p>
        </p:txBody>
      </p:sp>
      <p:sp>
        <p:nvSpPr>
          <p:cNvPr id="35" name="TextBox 25"/>
          <p:cNvSpPr txBox="1"/>
          <p:nvPr/>
        </p:nvSpPr>
        <p:spPr>
          <a:xfrm>
            <a:off x="4851679" y="3521760"/>
            <a:ext cx="3642169" cy="492443"/>
          </a:xfrm>
          <a:prstGeom prst="rect">
            <a:avLst/>
          </a:prstGeom>
          <a:noFill/>
        </p:spPr>
        <p:txBody>
          <a:bodyPr wrap="square" lIns="0" tIns="0" rIns="0" bIns="0" rtlCol="0">
            <a:spAutoFit/>
          </a:bodyPr>
          <a:lstStyle/>
          <a:p>
            <a:r>
              <a:rPr lang="zh-CN" altLang="zh-CN" sz="1600" b="1" dirty="0" smtClean="0"/>
              <a:t>了解《道路交通事故处理程序规定》对事故处理方面的规定</a:t>
            </a:r>
            <a:endParaRPr lang="zh-CN" altLang="zh-CN" sz="1600" b="1" dirty="0"/>
          </a:p>
        </p:txBody>
      </p:sp>
      <p:sp>
        <p:nvSpPr>
          <p:cNvPr id="36" name="TextBox 26"/>
          <p:cNvSpPr txBox="1"/>
          <p:nvPr/>
        </p:nvSpPr>
        <p:spPr>
          <a:xfrm>
            <a:off x="4829076" y="4198641"/>
            <a:ext cx="3673165" cy="646331"/>
          </a:xfrm>
          <a:prstGeom prst="rect">
            <a:avLst/>
          </a:prstGeom>
          <a:noFill/>
        </p:spPr>
        <p:txBody>
          <a:bodyPr wrap="square" lIns="0" tIns="0" rIns="0" bIns="0" rtlCol="0">
            <a:spAutoFit/>
          </a:bodyPr>
          <a:lstStyle/>
          <a:p>
            <a:r>
              <a:rPr lang="zh-CN" altLang="zh-CN" sz="1400" b="1" dirty="0" smtClean="0"/>
              <a:t>了解《最高人民法院关于审理人身损害赔偿案件适用法律若干问题的解释》对人员伤亡赔偿项目的规定</a:t>
            </a:r>
            <a:endParaRPr lang="zh-CN" altLang="zh-CN" sz="1400" b="1"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anim calcmode="lin" valueType="num">
                                      <p:cBhvr>
                                        <p:cTn id="22" dur="500" fill="hold"/>
                                        <p:tgtEl>
                                          <p:spTgt spid="7"/>
                                        </p:tgtEl>
                                        <p:attrNameLst>
                                          <p:attrName>ppt_x</p:attrName>
                                        </p:attrNameLst>
                                      </p:cBhvr>
                                      <p:tavLst>
                                        <p:tav tm="0">
                                          <p:val>
                                            <p:fltVal val="0.5"/>
                                          </p:val>
                                        </p:tav>
                                        <p:tav tm="100000">
                                          <p:val>
                                            <p:strVal val="#ppt_x"/>
                                          </p:val>
                                        </p:tav>
                                      </p:tavLst>
                                    </p:anim>
                                    <p:anim calcmode="lin" valueType="num">
                                      <p:cBhvr>
                                        <p:cTn id="23" dur="500" fill="hold"/>
                                        <p:tgtEl>
                                          <p:spTgt spid="7"/>
                                        </p:tgtEl>
                                        <p:attrNameLst>
                                          <p:attrName>ppt_y</p:attrName>
                                        </p:attrNameLst>
                                      </p:cBhvr>
                                      <p:tavLst>
                                        <p:tav tm="0">
                                          <p:val>
                                            <p:fltVal val="0.5"/>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750"/>
                                        <p:tgtEl>
                                          <p:spTgt spid="25"/>
                                        </p:tgtEl>
                                      </p:cBhvr>
                                    </p:animEffect>
                                  </p:childTnLst>
                                </p:cTn>
                              </p:par>
                            </p:childTnLst>
                          </p:cTn>
                        </p:par>
                        <p:par>
                          <p:cTn id="29" fill="hold">
                            <p:stCondLst>
                              <p:cond delay="750"/>
                            </p:stCondLst>
                            <p:childTnLst>
                              <p:par>
                                <p:cTn id="30" presetID="22" presetClass="entr" presetSubtype="8"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300"/>
                                        <p:tgtEl>
                                          <p:spTgt spid="3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300"/>
                                        <p:tgtEl>
                                          <p:spTgt spid="26"/>
                                        </p:tgtEl>
                                      </p:cBhvr>
                                    </p:animEffect>
                                  </p:childTnLst>
                                </p:cTn>
                              </p:par>
                            </p:childTnLst>
                          </p:cTn>
                        </p:par>
                        <p:par>
                          <p:cTn id="36" fill="hold">
                            <p:stCondLst>
                              <p:cond delay="1050"/>
                            </p:stCondLst>
                            <p:childTnLst>
                              <p:par>
                                <p:cTn id="37" presetID="22" presetClass="entr" presetSubtype="8"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left)">
                                      <p:cBhvr>
                                        <p:cTn id="39" dur="300"/>
                                        <p:tgtEl>
                                          <p:spTgt spid="3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300"/>
                                        <p:tgtEl>
                                          <p:spTgt spid="27"/>
                                        </p:tgtEl>
                                      </p:cBhvr>
                                    </p:animEffect>
                                  </p:childTnLst>
                                </p:cTn>
                              </p:par>
                            </p:childTnLst>
                          </p:cTn>
                        </p:par>
                        <p:par>
                          <p:cTn id="43" fill="hold">
                            <p:stCondLst>
                              <p:cond delay="1350"/>
                            </p:stCondLst>
                            <p:childTnLst>
                              <p:par>
                                <p:cTn id="44" presetID="22" presetClass="entr" presetSubtype="8"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300"/>
                                        <p:tgtEl>
                                          <p:spTgt spid="35"/>
                                        </p:tgtEl>
                                      </p:cBhvr>
                                    </p:animEffect>
                                  </p:childTnLst>
                                </p:cTn>
                              </p:par>
                              <p:par>
                                <p:cTn id="47" presetID="22" presetClass="entr" presetSubtype="8"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300"/>
                                        <p:tgtEl>
                                          <p:spTgt spid="28"/>
                                        </p:tgtEl>
                                      </p:cBhvr>
                                    </p:animEffect>
                                  </p:childTnLst>
                                </p:cTn>
                              </p:par>
                            </p:childTnLst>
                          </p:cTn>
                        </p:par>
                        <p:par>
                          <p:cTn id="50" fill="hold">
                            <p:stCondLst>
                              <p:cond delay="1650"/>
                            </p:stCondLst>
                            <p:childTnLst>
                              <p:par>
                                <p:cTn id="51" presetID="22" presetClass="entr" presetSubtype="8"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ipe(left)">
                                      <p:cBhvr>
                                        <p:cTn id="53" dur="300"/>
                                        <p:tgtEl>
                                          <p:spTgt spid="36"/>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ipe(left)">
                                      <p:cBhvr>
                                        <p:cTn id="56" dur="3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3" grpId="0"/>
      <p:bldP spid="25" grpId="0"/>
      <p:bldP spid="26" grpId="0" animBg="1"/>
      <p:bldP spid="27" grpId="0" animBg="1"/>
      <p:bldP spid="29" grpId="0" animBg="1"/>
      <p:bldP spid="33" grpId="0"/>
      <p:bldP spid="34" grpId="0"/>
      <p:bldP spid="35" grpId="0"/>
      <p:bldP spid="3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1"/>
            <a:ext cx="3859212" cy="594955"/>
            <a:chOff x="6168776" y="1221671"/>
            <a:chExt cx="4455682" cy="686849"/>
          </a:xfrm>
        </p:grpSpPr>
        <p:sp>
          <p:nvSpPr>
            <p:cNvPr id="5" name="圆角矩形 4"/>
            <p:cNvSpPr/>
            <p:nvPr/>
          </p:nvSpPr>
          <p:spPr>
            <a:xfrm>
              <a:off x="6168776" y="1221671"/>
              <a:ext cx="4455682" cy="606624"/>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3"/>
              <a:ext cx="3067077" cy="675097"/>
            </a:xfrm>
            <a:prstGeom prst="rect">
              <a:avLst/>
            </a:prstGeom>
            <a:noFill/>
            <a:ln w="9525">
              <a:noFill/>
              <a:miter lim="800000"/>
              <a:headEnd/>
              <a:tailEnd/>
            </a:ln>
          </p:spPr>
          <p:txBody>
            <a:bodyPr wrap="none">
              <a:spAutoFit/>
            </a:bodyPr>
            <a:lstStyle/>
            <a:p>
              <a:r>
                <a:rPr lang="zh-CN" altLang="zh-CN" sz="3200" b="1" dirty="0" smtClean="0"/>
                <a:t>【</a:t>
              </a:r>
              <a:r>
                <a:rPr lang="zh-CN" altLang="en-US" sz="3200" b="1" dirty="0" smtClean="0"/>
                <a:t>能力</a:t>
              </a:r>
              <a:r>
                <a:rPr lang="zh-CN" altLang="zh-CN" sz="3200" b="1" dirty="0" smtClean="0"/>
                <a:t>目标】</a:t>
              </a:r>
              <a:endParaRPr lang="zh-CN" altLang="zh-CN" sz="3200" b="1" dirty="0"/>
            </a:p>
          </p:txBody>
        </p:sp>
      </p:grpSp>
      <p:sp>
        <p:nvSpPr>
          <p:cNvPr id="7" name="Freeform 5"/>
          <p:cNvSpPr>
            <a:spLocks/>
          </p:cNvSpPr>
          <p:nvPr/>
        </p:nvSpPr>
        <p:spPr bwMode="auto">
          <a:xfrm>
            <a:off x="1116069" y="2442620"/>
            <a:ext cx="2051605" cy="18497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2D050"/>
          </a:solidFill>
          <a:ln w="9525" cap="flat">
            <a:noFill/>
            <a:prstDash val="solid"/>
            <a:miter lim="800000"/>
            <a:headEnd/>
            <a:tailEnd/>
          </a:ln>
          <a:extLst/>
        </p:spPr>
        <p:txBody>
          <a:bodyPr vert="horz" wrap="square" lIns="121917" tIns="60958" rIns="121917" bIns="60958" numCol="1" anchor="t" anchorCtr="0" compatLnSpc="1">
            <a:prstTxWarp prst="textNoShape">
              <a:avLst/>
            </a:prstTxWarp>
          </a:bodyPr>
          <a:lstStyle/>
          <a:p>
            <a:endParaRPr lang="zh-CN" altLang="en-US"/>
          </a:p>
        </p:txBody>
      </p:sp>
      <p:sp>
        <p:nvSpPr>
          <p:cNvPr id="23" name="TextBox 22"/>
          <p:cNvSpPr txBox="1"/>
          <p:nvPr/>
        </p:nvSpPr>
        <p:spPr>
          <a:xfrm>
            <a:off x="1355609" y="2896187"/>
            <a:ext cx="1572527"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26" name="圆角矩形 25"/>
          <p:cNvSpPr/>
          <p:nvPr/>
        </p:nvSpPr>
        <p:spPr>
          <a:xfrm>
            <a:off x="4552019" y="2350556"/>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p>
        </p:txBody>
      </p:sp>
      <p:sp>
        <p:nvSpPr>
          <p:cNvPr id="27" name="圆角矩形 26"/>
          <p:cNvSpPr/>
          <p:nvPr/>
        </p:nvSpPr>
        <p:spPr>
          <a:xfrm>
            <a:off x="4552019" y="3095500"/>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p>
        </p:txBody>
      </p:sp>
      <p:sp>
        <p:nvSpPr>
          <p:cNvPr id="28" name="圆角矩形 27"/>
          <p:cNvSpPr/>
          <p:nvPr/>
        </p:nvSpPr>
        <p:spPr>
          <a:xfrm>
            <a:off x="4552019" y="3840444"/>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33" name="TextBox 23"/>
          <p:cNvSpPr txBox="1"/>
          <p:nvPr/>
        </p:nvSpPr>
        <p:spPr>
          <a:xfrm>
            <a:off x="4958874" y="2424109"/>
            <a:ext cx="3657667" cy="492443"/>
          </a:xfrm>
          <a:prstGeom prst="rect">
            <a:avLst/>
          </a:prstGeom>
          <a:noFill/>
        </p:spPr>
        <p:txBody>
          <a:bodyPr wrap="square" lIns="0" tIns="0" rIns="0" bIns="0" rtlCol="0">
            <a:spAutoFit/>
          </a:bodyPr>
          <a:lstStyle/>
          <a:p>
            <a:pPr algn="just"/>
            <a:r>
              <a:rPr lang="zh-CN" altLang="zh-CN" sz="1600" b="1" dirty="0" smtClean="0"/>
              <a:t>能运用《保险法》规定解释保险合同纠纷</a:t>
            </a:r>
            <a:endParaRPr lang="zh-CN" altLang="zh-CN" sz="1500" b="1" dirty="0" smtClean="0"/>
          </a:p>
        </p:txBody>
      </p:sp>
      <p:sp>
        <p:nvSpPr>
          <p:cNvPr id="34" name="TextBox 24"/>
          <p:cNvSpPr txBox="1"/>
          <p:nvPr/>
        </p:nvSpPr>
        <p:spPr>
          <a:xfrm>
            <a:off x="5019834" y="3138573"/>
            <a:ext cx="3666966" cy="723275"/>
          </a:xfrm>
          <a:prstGeom prst="rect">
            <a:avLst/>
          </a:prstGeom>
          <a:noFill/>
        </p:spPr>
        <p:txBody>
          <a:bodyPr wrap="square" lIns="0" tIns="0" rIns="0" bIns="0" rtlCol="0">
            <a:spAutoFit/>
          </a:bodyPr>
          <a:lstStyle/>
          <a:p>
            <a:r>
              <a:rPr lang="zh-CN" altLang="zh-CN" sz="1600" b="1" dirty="0" smtClean="0"/>
              <a:t>能根据《道路交通安全法》等法律法规顺利完成车险查勘工作</a:t>
            </a:r>
          </a:p>
          <a:p>
            <a:pPr algn="just"/>
            <a:endParaRPr lang="en-US" altLang="zh-CN" sz="1500" b="1" dirty="0">
              <a:latin typeface="微软雅黑" pitchFamily="34" charset="-122"/>
              <a:ea typeface="微软雅黑" pitchFamily="34" charset="-122"/>
            </a:endParaRPr>
          </a:p>
        </p:txBody>
      </p:sp>
      <p:sp>
        <p:nvSpPr>
          <p:cNvPr id="35" name="TextBox 25"/>
          <p:cNvSpPr txBox="1"/>
          <p:nvPr/>
        </p:nvSpPr>
        <p:spPr>
          <a:xfrm>
            <a:off x="5004337" y="3942668"/>
            <a:ext cx="3642169" cy="492443"/>
          </a:xfrm>
          <a:prstGeom prst="rect">
            <a:avLst/>
          </a:prstGeom>
          <a:noFill/>
        </p:spPr>
        <p:txBody>
          <a:bodyPr wrap="square" lIns="0" tIns="0" rIns="0" bIns="0" rtlCol="0">
            <a:spAutoFit/>
          </a:bodyPr>
          <a:lstStyle/>
          <a:p>
            <a:r>
              <a:rPr lang="zh-CN" altLang="zh-CN" sz="1600" b="1" dirty="0" smtClean="0"/>
              <a:t>能依据《道路交通事故处理程序规定》合理处理保险案件</a:t>
            </a:r>
            <a:endParaRPr lang="zh-CN" altLang="zh-CN" sz="1600" b="1" dirty="0"/>
          </a:p>
        </p:txBody>
      </p:sp>
      <p:sp>
        <p:nvSpPr>
          <p:cNvPr id="14" name="圆角矩形 13"/>
          <p:cNvSpPr/>
          <p:nvPr/>
        </p:nvSpPr>
        <p:spPr>
          <a:xfrm>
            <a:off x="4582499" y="4617684"/>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15" name="TextBox 25"/>
          <p:cNvSpPr txBox="1"/>
          <p:nvPr/>
        </p:nvSpPr>
        <p:spPr>
          <a:xfrm>
            <a:off x="4943377" y="4613228"/>
            <a:ext cx="3834863" cy="646331"/>
          </a:xfrm>
          <a:prstGeom prst="rect">
            <a:avLst/>
          </a:prstGeom>
          <a:noFill/>
        </p:spPr>
        <p:txBody>
          <a:bodyPr wrap="square" lIns="0" tIns="0" rIns="0" bIns="0" rtlCol="0">
            <a:spAutoFit/>
          </a:bodyPr>
          <a:lstStyle/>
          <a:p>
            <a:r>
              <a:rPr lang="zh-CN" altLang="zh-CN" sz="1400" b="1" dirty="0" smtClean="0"/>
              <a:t>能依据《最高人民法院关于审理人身损害赔偿案件适用法律若干问题的解释》规定合理确定人身损害赔偿项目和赔偿额度</a:t>
            </a:r>
            <a:endParaRPr lang="zh-CN" altLang="zh-CN" sz="1400" b="1"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anim calcmode="lin" valueType="num">
                                      <p:cBhvr>
                                        <p:cTn id="22" dur="500" fill="hold"/>
                                        <p:tgtEl>
                                          <p:spTgt spid="7"/>
                                        </p:tgtEl>
                                        <p:attrNameLst>
                                          <p:attrName>ppt_x</p:attrName>
                                        </p:attrNameLst>
                                      </p:cBhvr>
                                      <p:tavLst>
                                        <p:tav tm="0">
                                          <p:val>
                                            <p:fltVal val="0.5"/>
                                          </p:val>
                                        </p:tav>
                                        <p:tav tm="100000">
                                          <p:val>
                                            <p:strVal val="#ppt_x"/>
                                          </p:val>
                                        </p:tav>
                                      </p:tavLst>
                                    </p:anim>
                                    <p:anim calcmode="lin" valueType="num">
                                      <p:cBhvr>
                                        <p:cTn id="23" dur="500" fill="hold"/>
                                        <p:tgtEl>
                                          <p:spTgt spid="7"/>
                                        </p:tgtEl>
                                        <p:attrNameLst>
                                          <p:attrName>ppt_y</p:attrName>
                                        </p:attrNameLst>
                                      </p:cBhvr>
                                      <p:tavLst>
                                        <p:tav tm="0">
                                          <p:val>
                                            <p:fltVal val="0.5"/>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750"/>
                                        <p:tgtEl>
                                          <p:spTgt spid="25"/>
                                        </p:tgtEl>
                                      </p:cBhvr>
                                    </p:animEffect>
                                  </p:childTnLst>
                                </p:cTn>
                              </p:par>
                            </p:childTnLst>
                          </p:cTn>
                        </p:par>
                        <p:par>
                          <p:cTn id="29" fill="hold">
                            <p:stCondLst>
                              <p:cond delay="750"/>
                            </p:stCondLst>
                            <p:childTnLst>
                              <p:par>
                                <p:cTn id="30" presetID="22" presetClass="entr" presetSubtype="8"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300"/>
                                        <p:tgtEl>
                                          <p:spTgt spid="3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300"/>
                                        <p:tgtEl>
                                          <p:spTgt spid="26"/>
                                        </p:tgtEl>
                                      </p:cBhvr>
                                    </p:animEffect>
                                  </p:childTnLst>
                                </p:cTn>
                              </p:par>
                            </p:childTnLst>
                          </p:cTn>
                        </p:par>
                        <p:par>
                          <p:cTn id="36" fill="hold">
                            <p:stCondLst>
                              <p:cond delay="1050"/>
                            </p:stCondLst>
                            <p:childTnLst>
                              <p:par>
                                <p:cTn id="37" presetID="22" presetClass="entr" presetSubtype="8"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wipe(left)">
                                      <p:cBhvr>
                                        <p:cTn id="39" dur="300"/>
                                        <p:tgtEl>
                                          <p:spTgt spid="3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300"/>
                                        <p:tgtEl>
                                          <p:spTgt spid="27"/>
                                        </p:tgtEl>
                                      </p:cBhvr>
                                    </p:animEffect>
                                  </p:childTnLst>
                                </p:cTn>
                              </p:par>
                            </p:childTnLst>
                          </p:cTn>
                        </p:par>
                        <p:par>
                          <p:cTn id="43" fill="hold">
                            <p:stCondLst>
                              <p:cond delay="1350"/>
                            </p:stCondLst>
                            <p:childTnLst>
                              <p:par>
                                <p:cTn id="44" presetID="22" presetClass="entr" presetSubtype="8"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300"/>
                                        <p:tgtEl>
                                          <p:spTgt spid="35"/>
                                        </p:tgtEl>
                                      </p:cBhvr>
                                    </p:animEffect>
                                  </p:childTnLst>
                                </p:cTn>
                              </p:par>
                              <p:par>
                                <p:cTn id="47" presetID="22" presetClass="entr" presetSubtype="8"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300"/>
                                        <p:tgtEl>
                                          <p:spTgt spid="28"/>
                                        </p:tgtEl>
                                      </p:cBhvr>
                                    </p:animEffect>
                                  </p:childTnLst>
                                </p:cTn>
                              </p:par>
                            </p:childTnLst>
                          </p:cTn>
                        </p:par>
                        <p:par>
                          <p:cTn id="50" fill="hold">
                            <p:stCondLst>
                              <p:cond delay="1650"/>
                            </p:stCondLst>
                            <p:childTnLst>
                              <p:par>
                                <p:cTn id="51" presetID="22" presetClass="entr" presetSubtype="8"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300"/>
                                        <p:tgtEl>
                                          <p:spTgt spid="15"/>
                                        </p:tgtEl>
                                      </p:cBhvr>
                                    </p:animEffect>
                                  </p:childTnLst>
                                </p:cTn>
                              </p:par>
                              <p:par>
                                <p:cTn id="54" presetID="22" presetClass="entr" presetSubtype="8" fill="hold"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3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3" grpId="0"/>
      <p:bldP spid="25" grpId="0"/>
      <p:bldP spid="26" grpId="0" animBg="1"/>
      <p:bldP spid="27" grpId="0" animBg="1"/>
      <p:bldP spid="33" grpId="0"/>
      <p:bldP spid="34" grpId="0"/>
      <p:bldP spid="35"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3698528" cy="594953"/>
            <a:chOff x="6168776" y="1221676"/>
            <a:chExt cx="4270164" cy="686848"/>
          </a:xfrm>
        </p:grpSpPr>
        <p:sp>
          <p:nvSpPr>
            <p:cNvPr id="5" name="圆角矩形 4"/>
            <p:cNvSpPr/>
            <p:nvPr/>
          </p:nvSpPr>
          <p:spPr>
            <a:xfrm>
              <a:off x="6168776" y="1221676"/>
              <a:ext cx="427016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305826"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8.1 </a:t>
              </a:r>
              <a:r>
                <a:rPr lang="zh-CN" altLang="en-US" sz="3200" b="1" dirty="0" smtClean="0">
                  <a:solidFill>
                    <a:schemeClr val="accent1"/>
                  </a:solidFill>
                </a:rPr>
                <a:t>交强险条款</a:t>
              </a:r>
              <a:endParaRPr lang="zh-CN" altLang="zh-CN" sz="3200" b="1" dirty="0">
                <a:solidFill>
                  <a:schemeClr val="accent1"/>
                </a:solidFill>
              </a:endParaRPr>
            </a:p>
          </p:txBody>
        </p:sp>
      </p:gr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10232" y="1605214"/>
            <a:ext cx="9314480" cy="3493264"/>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8.1.1 </a:t>
            </a:r>
            <a:r>
              <a:rPr lang="zh-CN" altLang="zh-CN" sz="3000" b="1" dirty="0" smtClean="0"/>
              <a:t>保险合同的成立与生效 </a:t>
            </a:r>
          </a:p>
          <a:p>
            <a:pPr indent="269875" fontAlgn="base">
              <a:spcBef>
                <a:spcPct val="0"/>
              </a:spcBef>
              <a:spcAft>
                <a:spcPct val="0"/>
              </a:spcAft>
            </a:pPr>
            <a:endParaRPr lang="zh-CN" altLang="zh-CN" sz="3000" b="1" dirty="0" smtClean="0"/>
          </a:p>
          <a:p>
            <a:pPr indent="457200"/>
            <a:r>
              <a:rPr lang="zh-CN" altLang="zh-CN" sz="2200" dirty="0" smtClean="0"/>
              <a:t>合同的成立与生效是两个不同过程和范畴。保险合同是否成立是一个事实判断问题，保险合同是否生效是一个法律效力问题。</a:t>
            </a:r>
          </a:p>
          <a:p>
            <a:pPr indent="457200"/>
            <a:endParaRPr lang="en-US" altLang="zh-CN" sz="2200" dirty="0" smtClean="0"/>
          </a:p>
          <a:p>
            <a:pPr indent="457200"/>
            <a:r>
              <a:rPr lang="en-US" altLang="zh-CN" sz="2400" b="1" dirty="0" smtClean="0"/>
              <a:t>1</a:t>
            </a:r>
            <a:r>
              <a:rPr lang="zh-CN" altLang="zh-CN" sz="2400" b="1" dirty="0" smtClean="0"/>
              <a:t>．保险合同的成立</a:t>
            </a:r>
            <a:endParaRPr lang="en-US" altLang="zh-CN" sz="2400" b="1" dirty="0" smtClean="0"/>
          </a:p>
          <a:p>
            <a:pPr indent="457200"/>
            <a:r>
              <a:rPr lang="en-US" altLang="zh-CN" sz="2400" b="1" dirty="0" smtClean="0"/>
              <a:t>2</a:t>
            </a:r>
            <a:r>
              <a:rPr lang="zh-CN" altLang="zh-CN" sz="2400" b="1" dirty="0" smtClean="0"/>
              <a:t>．保险合同的生效</a:t>
            </a:r>
          </a:p>
          <a:p>
            <a:pPr indent="457200"/>
            <a:endParaRPr kumimoji="0" lang="en-US"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indent="457200"/>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750"/>
                                        <p:tgtEl>
                                          <p:spTgt spid="25"/>
                                        </p:tgtEl>
                                      </p:cBhvr>
                                    </p:animEffect>
                                  </p:childTnLst>
                                </p:cTn>
                              </p:par>
                            </p:childTnLst>
                          </p:cTn>
                        </p:par>
                        <p:par>
                          <p:cTn id="14" fill="hold">
                            <p:stCondLst>
                              <p:cond delay="750"/>
                            </p:stCondLst>
                            <p:childTnLst>
                              <p:par>
                                <p:cTn id="15" presetID="2" presetClass="entr" presetSubtype="2"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4" nodeType="clickEffect">
                                  <p:stCondLst>
                                    <p:cond delay="0"/>
                                  </p:stCondLst>
                                  <p:childTnLst>
                                    <p:set>
                                      <p:cBhvr>
                                        <p:cTn id="22" dur="1" fill="hold">
                                          <p:stCondLst>
                                            <p:cond delay="0"/>
                                          </p:stCondLst>
                                        </p:cTn>
                                        <p:tgtEl>
                                          <p:spTgt spid="75777"/>
                                        </p:tgtEl>
                                        <p:attrNameLst>
                                          <p:attrName>style.visibility</p:attrName>
                                        </p:attrNameLst>
                                      </p:cBhvr>
                                      <p:to>
                                        <p:strVal val="visible"/>
                                      </p:to>
                                    </p:set>
                                    <p:animEffect transition="in" filter="diamond(in)">
                                      <p:cBhvr>
                                        <p:cTn id="23"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7" grpId="0" animBg="1"/>
      <p:bldP spid="75777" grpId="4"/>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3698528" cy="594953"/>
            <a:chOff x="6168776" y="1221676"/>
            <a:chExt cx="4270164" cy="686848"/>
          </a:xfrm>
        </p:grpSpPr>
        <p:sp>
          <p:nvSpPr>
            <p:cNvPr id="5" name="圆角矩形 4"/>
            <p:cNvSpPr/>
            <p:nvPr/>
          </p:nvSpPr>
          <p:spPr>
            <a:xfrm>
              <a:off x="6168776" y="1221676"/>
              <a:ext cx="427016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305826"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8.1 </a:t>
              </a:r>
              <a:r>
                <a:rPr lang="zh-CN" altLang="en-US" sz="3200" b="1" dirty="0" smtClean="0">
                  <a:solidFill>
                    <a:schemeClr val="accent1"/>
                  </a:solidFill>
                </a:rPr>
                <a:t>交强险条款</a:t>
              </a:r>
              <a:endParaRPr lang="zh-CN" altLang="zh-CN" sz="3200" b="1" dirty="0">
                <a:solidFill>
                  <a:schemeClr val="accent1"/>
                </a:solidFill>
              </a:endParaRPr>
            </a:p>
          </p:txBody>
        </p:sp>
      </p:gr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10232" y="1635991"/>
            <a:ext cx="9314480" cy="3431709"/>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8.1.2 </a:t>
            </a:r>
            <a:r>
              <a:rPr lang="zh-CN" altLang="zh-CN" sz="3000" b="1" dirty="0" smtClean="0"/>
              <a:t>保险合同的</a:t>
            </a:r>
            <a:r>
              <a:rPr lang="zh-CN" altLang="en-US" sz="3000" b="1" dirty="0" smtClean="0"/>
              <a:t>变更</a:t>
            </a:r>
            <a:r>
              <a:rPr lang="zh-CN" altLang="zh-CN" sz="3000" b="1" dirty="0" smtClean="0"/>
              <a:t>与</a:t>
            </a:r>
            <a:r>
              <a:rPr lang="zh-CN" altLang="en-US" sz="3000" b="1" dirty="0" smtClean="0"/>
              <a:t>解除</a:t>
            </a:r>
            <a:endParaRPr lang="zh-CN" altLang="zh-CN" sz="3000" b="1" dirty="0" smtClean="0"/>
          </a:p>
          <a:p>
            <a:pPr indent="269875" fontAlgn="base">
              <a:spcBef>
                <a:spcPct val="0"/>
              </a:spcBef>
              <a:spcAft>
                <a:spcPct val="0"/>
              </a:spcAft>
            </a:pPr>
            <a:endParaRPr lang="zh-CN" altLang="zh-CN" sz="3000" b="1" dirty="0" smtClean="0"/>
          </a:p>
          <a:p>
            <a:pPr indent="457200"/>
            <a:r>
              <a:rPr lang="zh-CN" altLang="zh-CN" sz="2200" dirty="0" smtClean="0"/>
              <a:t>保险合同双方当事人根据双方的真实意愿可以对已经成立的保险合同进行变动，保险合同变动的形式主要有保险合同的变更、保险合同的解除。</a:t>
            </a:r>
          </a:p>
          <a:p>
            <a:pPr indent="457200"/>
            <a:endParaRPr lang="en-US" altLang="zh-CN" sz="2200" dirty="0" smtClean="0"/>
          </a:p>
          <a:p>
            <a:pPr indent="457200"/>
            <a:r>
              <a:rPr lang="en-US" altLang="zh-CN" sz="2400" b="1" dirty="0" smtClean="0"/>
              <a:t>1</a:t>
            </a:r>
            <a:r>
              <a:rPr lang="zh-CN" altLang="zh-CN" sz="2400" b="1" dirty="0" smtClean="0"/>
              <a:t>．保险合同的</a:t>
            </a:r>
            <a:r>
              <a:rPr lang="zh-CN" altLang="en-US" sz="2400" b="1" dirty="0" smtClean="0"/>
              <a:t>变更</a:t>
            </a:r>
            <a:endParaRPr lang="en-US" altLang="zh-CN" sz="2400" b="1" dirty="0" smtClean="0"/>
          </a:p>
          <a:p>
            <a:pPr indent="457200"/>
            <a:r>
              <a:rPr lang="en-US" altLang="zh-CN" sz="2400" b="1" dirty="0" smtClean="0"/>
              <a:t>2</a:t>
            </a:r>
            <a:r>
              <a:rPr lang="zh-CN" altLang="zh-CN" sz="2400" b="1" dirty="0" smtClean="0"/>
              <a:t>．保险合同的</a:t>
            </a:r>
            <a:r>
              <a:rPr lang="zh-CN" altLang="en-US" sz="2400" b="1" dirty="0" smtClean="0"/>
              <a:t>解除</a:t>
            </a:r>
            <a:endParaRPr lang="zh-CN" altLang="zh-CN" sz="2400" b="1" dirty="0" smtClean="0"/>
          </a:p>
          <a:p>
            <a:pPr indent="457200"/>
            <a:endParaRPr kumimoji="0" lang="en-US"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indent="457200"/>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750"/>
                                        <p:tgtEl>
                                          <p:spTgt spid="25"/>
                                        </p:tgtEl>
                                      </p:cBhvr>
                                    </p:animEffect>
                                  </p:childTnLst>
                                </p:cTn>
                              </p:par>
                            </p:childTnLst>
                          </p:cTn>
                        </p:par>
                        <p:par>
                          <p:cTn id="14" fill="hold">
                            <p:stCondLst>
                              <p:cond delay="750"/>
                            </p:stCondLst>
                            <p:childTnLst>
                              <p:par>
                                <p:cTn id="15" presetID="2" presetClass="entr" presetSubtype="2"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75777"/>
                                        </p:tgtEl>
                                        <p:attrNameLst>
                                          <p:attrName>style.visibility</p:attrName>
                                        </p:attrNameLst>
                                      </p:cBhvr>
                                      <p:to>
                                        <p:strVal val="visible"/>
                                      </p:to>
                                    </p:set>
                                    <p:animEffect transition="in" filter="diamond(in)">
                                      <p:cBhvr>
                                        <p:cTn id="23"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7" grpId="0" animBg="1"/>
      <p:bldP spid="7577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3698528" cy="594953"/>
            <a:chOff x="6168776" y="1221676"/>
            <a:chExt cx="4270164" cy="686848"/>
          </a:xfrm>
        </p:grpSpPr>
        <p:sp>
          <p:nvSpPr>
            <p:cNvPr id="5" name="圆角矩形 4"/>
            <p:cNvSpPr/>
            <p:nvPr/>
          </p:nvSpPr>
          <p:spPr>
            <a:xfrm>
              <a:off x="6168776" y="1221676"/>
              <a:ext cx="427016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305826"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8.1 </a:t>
              </a:r>
              <a:r>
                <a:rPr lang="zh-CN" altLang="en-US" sz="3200" b="1" dirty="0" smtClean="0">
                  <a:solidFill>
                    <a:schemeClr val="accent1"/>
                  </a:solidFill>
                </a:rPr>
                <a:t>交强险条款</a:t>
              </a:r>
              <a:endParaRPr lang="zh-CN" altLang="zh-CN" sz="3200" b="1" dirty="0">
                <a:solidFill>
                  <a:schemeClr val="accent1"/>
                </a:solidFill>
              </a:endParaRPr>
            </a:p>
          </p:txBody>
        </p:sp>
      </p:gr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10232" y="1605214"/>
            <a:ext cx="9314480" cy="3493264"/>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8.1.3 </a:t>
            </a:r>
            <a:r>
              <a:rPr lang="zh-CN" altLang="zh-CN" sz="3000" b="1" dirty="0" smtClean="0"/>
              <a:t>保险合同的</a:t>
            </a:r>
            <a:r>
              <a:rPr lang="zh-CN" altLang="en-US" sz="3000" b="1" dirty="0" smtClean="0"/>
              <a:t>索赔</a:t>
            </a:r>
            <a:r>
              <a:rPr lang="zh-CN" altLang="zh-CN" sz="3000" b="1" dirty="0" smtClean="0"/>
              <a:t>与</a:t>
            </a:r>
            <a:r>
              <a:rPr lang="zh-CN" altLang="en-US" sz="3000" b="1" dirty="0" smtClean="0"/>
              <a:t>理赔</a:t>
            </a:r>
            <a:endParaRPr lang="zh-CN" altLang="zh-CN" sz="3000" b="1" dirty="0" smtClean="0"/>
          </a:p>
          <a:p>
            <a:pPr indent="269875" fontAlgn="base">
              <a:spcBef>
                <a:spcPct val="0"/>
              </a:spcBef>
              <a:spcAft>
                <a:spcPct val="0"/>
              </a:spcAft>
            </a:pPr>
            <a:endParaRPr lang="zh-CN" altLang="zh-CN" sz="3000" b="1" dirty="0" smtClean="0"/>
          </a:p>
          <a:p>
            <a:pPr indent="457200"/>
            <a:r>
              <a:rPr lang="zh-CN" altLang="zh-CN" sz="2200" dirty="0" smtClean="0"/>
              <a:t>索赔与理赔是保险合同履行的重要环节。保险索赔是指享有保险金请求权的人在保险事故发生时，请求保险人赔偿损失或给付保险金的意思表示。保险理赔是指保险人应被保险人、受益人的请求，以保险合同为依据，核定保险责任并进行赔偿或给付保险金的行为。</a:t>
            </a:r>
          </a:p>
          <a:p>
            <a:pPr indent="457200"/>
            <a:endParaRPr lang="en-US" altLang="zh-CN" sz="2200" dirty="0" smtClean="0"/>
          </a:p>
          <a:p>
            <a:pPr indent="457200"/>
            <a:endParaRPr kumimoji="0" lang="en-US"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indent="457200"/>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750"/>
                                        <p:tgtEl>
                                          <p:spTgt spid="25"/>
                                        </p:tgtEl>
                                      </p:cBhvr>
                                    </p:animEffect>
                                  </p:childTnLst>
                                </p:cTn>
                              </p:par>
                            </p:childTnLst>
                          </p:cTn>
                        </p:par>
                        <p:par>
                          <p:cTn id="14" fill="hold">
                            <p:stCondLst>
                              <p:cond delay="750"/>
                            </p:stCondLst>
                            <p:childTnLst>
                              <p:par>
                                <p:cTn id="15" presetID="2" presetClass="entr" presetSubtype="2"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75777"/>
                                        </p:tgtEl>
                                        <p:attrNameLst>
                                          <p:attrName>style.visibility</p:attrName>
                                        </p:attrNameLst>
                                      </p:cBhvr>
                                      <p:to>
                                        <p:strVal val="visible"/>
                                      </p:to>
                                    </p:set>
                                    <p:animEffect transition="in" filter="diamond(in)">
                                      <p:cBhvr>
                                        <p:cTn id="23"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7" grpId="0" animBg="1"/>
      <p:bldP spid="757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3698528" cy="594953"/>
            <a:chOff x="6168776" y="1221676"/>
            <a:chExt cx="4270164" cy="686848"/>
          </a:xfrm>
        </p:grpSpPr>
        <p:sp>
          <p:nvSpPr>
            <p:cNvPr id="5" name="圆角矩形 4"/>
            <p:cNvSpPr/>
            <p:nvPr/>
          </p:nvSpPr>
          <p:spPr>
            <a:xfrm>
              <a:off x="6168776" y="1221676"/>
              <a:ext cx="4270164"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305826"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8.1 </a:t>
              </a:r>
              <a:r>
                <a:rPr lang="zh-CN" altLang="en-US" sz="3200" b="1" dirty="0" smtClean="0">
                  <a:solidFill>
                    <a:schemeClr val="accent1"/>
                  </a:solidFill>
                </a:rPr>
                <a:t>交强险条款</a:t>
              </a:r>
              <a:endParaRPr lang="zh-CN" altLang="zh-CN" sz="3200" b="1" dirty="0">
                <a:solidFill>
                  <a:schemeClr val="accent1"/>
                </a:solidFill>
              </a:endParaRPr>
            </a:p>
          </p:txBody>
        </p:sp>
      </p:gr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40712" y="1667961"/>
            <a:ext cx="9314480" cy="3123932"/>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8.1.4  </a:t>
            </a:r>
            <a:r>
              <a:rPr lang="zh-CN" altLang="zh-CN" sz="3000" b="1" dirty="0" smtClean="0"/>
              <a:t>保险合同的</a:t>
            </a:r>
            <a:r>
              <a:rPr lang="zh-CN" altLang="en-US" sz="3000" b="1" dirty="0" smtClean="0"/>
              <a:t>索赔</a:t>
            </a:r>
            <a:r>
              <a:rPr lang="zh-CN" altLang="zh-CN" sz="3000" b="1" dirty="0" smtClean="0"/>
              <a:t>与</a:t>
            </a:r>
            <a:r>
              <a:rPr lang="zh-CN" altLang="en-US" sz="3000" b="1" dirty="0" smtClean="0"/>
              <a:t>理赔</a:t>
            </a:r>
            <a:endParaRPr lang="zh-CN" altLang="zh-CN" sz="3000" b="1" dirty="0" smtClean="0"/>
          </a:p>
          <a:p>
            <a:pPr indent="269875" fontAlgn="base">
              <a:spcBef>
                <a:spcPct val="0"/>
              </a:spcBef>
              <a:spcAft>
                <a:spcPct val="0"/>
              </a:spcAft>
            </a:pPr>
            <a:endParaRPr lang="zh-CN" altLang="zh-CN" sz="3000" b="1" dirty="0" smtClean="0"/>
          </a:p>
          <a:p>
            <a:pPr indent="457200"/>
            <a:r>
              <a:rPr lang="zh-CN" altLang="zh-CN" sz="2200" dirty="0" smtClean="0"/>
              <a:t>保险合同在履行过程中，当事人对保险合同具体内容、语言表述、词句术语等往往会产生不同理解，要正确解决纠纷必须对保险合同做出合理解释。保险合同争议的处理途径有法院诉讼、机构仲裁等。</a:t>
            </a:r>
          </a:p>
          <a:p>
            <a:pPr indent="457200"/>
            <a:endParaRPr lang="en-US" altLang="zh-CN" sz="2200" dirty="0" smtClean="0"/>
          </a:p>
          <a:p>
            <a:pPr indent="457200"/>
            <a:endParaRPr kumimoji="0" lang="en-US"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indent="457200"/>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750"/>
                                        <p:tgtEl>
                                          <p:spTgt spid="25"/>
                                        </p:tgtEl>
                                      </p:cBhvr>
                                    </p:animEffect>
                                  </p:childTnLst>
                                </p:cTn>
                              </p:par>
                            </p:childTnLst>
                          </p:cTn>
                        </p:par>
                        <p:par>
                          <p:cTn id="14" fill="hold">
                            <p:stCondLst>
                              <p:cond delay="750"/>
                            </p:stCondLst>
                            <p:childTnLst>
                              <p:par>
                                <p:cTn id="15" presetID="2" presetClass="entr" presetSubtype="2"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75777"/>
                                        </p:tgtEl>
                                        <p:attrNameLst>
                                          <p:attrName>style.visibility</p:attrName>
                                        </p:attrNameLst>
                                      </p:cBhvr>
                                      <p:to>
                                        <p:strVal val="visible"/>
                                      </p:to>
                                    </p:set>
                                    <p:animEffect transition="in" filter="diamond(in)">
                                      <p:cBhvr>
                                        <p:cTn id="23"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7" grpId="0" animBg="1"/>
      <p:bldP spid="7577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30" y="152402"/>
            <a:ext cx="4658649" cy="594953"/>
            <a:chOff x="6168777" y="1221676"/>
            <a:chExt cx="5149940" cy="686848"/>
          </a:xfrm>
        </p:grpSpPr>
        <p:sp>
          <p:nvSpPr>
            <p:cNvPr id="5" name="圆角矩形 4"/>
            <p:cNvSpPr/>
            <p:nvPr/>
          </p:nvSpPr>
          <p:spPr>
            <a:xfrm>
              <a:off x="6168777" y="1221676"/>
              <a:ext cx="5149940"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257117"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8.2 </a:t>
              </a:r>
              <a:r>
                <a:rPr lang="zh-CN" altLang="en-US" sz="3200" b="1" dirty="0" smtClean="0">
                  <a:solidFill>
                    <a:schemeClr val="accent1"/>
                  </a:solidFill>
                </a:rPr>
                <a:t>保险业法律法规</a:t>
              </a:r>
              <a:endParaRPr lang="zh-CN" altLang="zh-CN" sz="3200" b="1" dirty="0">
                <a:solidFill>
                  <a:schemeClr val="accent1"/>
                </a:solidFill>
              </a:endParaRPr>
            </a:p>
          </p:txBody>
        </p:sp>
      </p:gr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40712" y="1662013"/>
            <a:ext cx="9314480" cy="4355038"/>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8.2.1 </a:t>
            </a:r>
            <a:r>
              <a:rPr lang="zh-CN" altLang="zh-CN" sz="3000" b="1" dirty="0" smtClean="0"/>
              <a:t>保险</a:t>
            </a:r>
            <a:r>
              <a:rPr lang="zh-CN" altLang="en-US" sz="3000" b="1" dirty="0" smtClean="0"/>
              <a:t>公司</a:t>
            </a:r>
            <a:r>
              <a:rPr lang="zh-CN" altLang="zh-CN" sz="3000" b="1" dirty="0" smtClean="0"/>
              <a:t>的</a:t>
            </a:r>
            <a:r>
              <a:rPr lang="zh-CN" altLang="en-US" sz="3000" b="1" dirty="0" smtClean="0"/>
              <a:t>设立</a:t>
            </a:r>
            <a:endParaRPr lang="zh-CN" altLang="zh-CN" sz="3000" b="1" dirty="0" smtClean="0"/>
          </a:p>
          <a:p>
            <a:pPr indent="457200"/>
            <a:endParaRPr lang="zh-CN" altLang="zh-CN" sz="2400" dirty="0" smtClean="0"/>
          </a:p>
          <a:p>
            <a:pPr indent="269875" fontAlgn="base">
              <a:spcBef>
                <a:spcPct val="0"/>
              </a:spcBef>
              <a:spcAft>
                <a:spcPct val="0"/>
              </a:spcAft>
            </a:pPr>
            <a:r>
              <a:rPr lang="en-US" altLang="zh-CN" sz="3000" b="1" dirty="0" smtClean="0"/>
              <a:t> 8.2.2   </a:t>
            </a:r>
            <a:r>
              <a:rPr lang="zh-CN" altLang="zh-CN" sz="3000" b="1" dirty="0" smtClean="0"/>
              <a:t>保险经营规则</a:t>
            </a:r>
          </a:p>
          <a:p>
            <a:pPr indent="457200"/>
            <a:r>
              <a:rPr lang="en-US" altLang="zh-CN" sz="2400" b="1" dirty="0" smtClean="0"/>
              <a:t>1</a:t>
            </a:r>
            <a:r>
              <a:rPr lang="zh-CN" altLang="zh-CN" sz="2400" b="1" dirty="0" smtClean="0"/>
              <a:t>．保险公司业务范围</a:t>
            </a:r>
          </a:p>
          <a:p>
            <a:pPr indent="457200"/>
            <a:r>
              <a:rPr lang="en-US" altLang="zh-CN" sz="2400" b="1" dirty="0" smtClean="0"/>
              <a:t>2</a:t>
            </a:r>
            <a:r>
              <a:rPr lang="zh-CN" altLang="zh-CN" sz="2400" b="1" dirty="0" smtClean="0"/>
              <a:t>．资金运用</a:t>
            </a:r>
          </a:p>
          <a:p>
            <a:pPr indent="457200"/>
            <a:r>
              <a:rPr lang="en-US" altLang="zh-CN" sz="2400" b="1" dirty="0" smtClean="0"/>
              <a:t>3</a:t>
            </a:r>
            <a:r>
              <a:rPr lang="zh-CN" altLang="zh-CN" sz="2400" b="1" dirty="0" smtClean="0"/>
              <a:t>．保险公司员工行为规范</a:t>
            </a:r>
            <a:endParaRPr lang="en-US" altLang="zh-CN" sz="2400" b="1" dirty="0" smtClean="0"/>
          </a:p>
          <a:p>
            <a:pPr indent="457200"/>
            <a:endParaRPr lang="en-US" altLang="zh-CN" sz="2400" b="1" dirty="0" smtClean="0"/>
          </a:p>
          <a:p>
            <a:pPr indent="269875" fontAlgn="base">
              <a:spcBef>
                <a:spcPct val="0"/>
              </a:spcBef>
              <a:spcAft>
                <a:spcPct val="0"/>
              </a:spcAft>
            </a:pPr>
            <a:r>
              <a:rPr lang="en-US" altLang="zh-CN" sz="3000" b="1" dirty="0" smtClean="0"/>
              <a:t> 8.2.3  </a:t>
            </a:r>
            <a:r>
              <a:rPr lang="zh-CN" altLang="zh-CN" sz="3000" b="1" dirty="0" smtClean="0"/>
              <a:t>保险业的监督管理</a:t>
            </a:r>
          </a:p>
          <a:p>
            <a:pPr indent="457200"/>
            <a:r>
              <a:rPr lang="en-US" altLang="zh-CN" sz="2400" b="1" dirty="0" smtClean="0"/>
              <a:t>1</a:t>
            </a:r>
            <a:r>
              <a:rPr lang="zh-CN" altLang="zh-CN" sz="2400" b="1" dirty="0" smtClean="0"/>
              <a:t>．对条款与费率的监管</a:t>
            </a:r>
          </a:p>
          <a:p>
            <a:pPr indent="457200"/>
            <a:r>
              <a:rPr lang="en-US" altLang="zh-CN" sz="2400" b="1" dirty="0" smtClean="0"/>
              <a:t>2</a:t>
            </a:r>
            <a:r>
              <a:rPr lang="zh-CN" altLang="zh-CN" sz="2400" b="1" dirty="0" smtClean="0"/>
              <a:t>．对保险公司监管的方法</a:t>
            </a:r>
          </a:p>
          <a:p>
            <a:pPr indent="457200"/>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750"/>
                                        <p:tgtEl>
                                          <p:spTgt spid="25"/>
                                        </p:tgtEl>
                                      </p:cBhvr>
                                    </p:animEffect>
                                  </p:childTnLst>
                                </p:cTn>
                              </p:par>
                            </p:childTnLst>
                          </p:cTn>
                        </p:par>
                        <p:par>
                          <p:cTn id="14" fill="hold">
                            <p:stCondLst>
                              <p:cond delay="750"/>
                            </p:stCondLst>
                            <p:childTnLst>
                              <p:par>
                                <p:cTn id="15" presetID="2" presetClass="entr" presetSubtype="2"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75777"/>
                                        </p:tgtEl>
                                        <p:attrNameLst>
                                          <p:attrName>style.visibility</p:attrName>
                                        </p:attrNameLst>
                                      </p:cBhvr>
                                      <p:to>
                                        <p:strVal val="visible"/>
                                      </p:to>
                                    </p:set>
                                    <p:animEffect transition="in" filter="diamond(in)">
                                      <p:cBhvr>
                                        <p:cTn id="23"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7" grpId="0" animBg="1"/>
      <p:bldP spid="75777" grpId="0"/>
    </p:bldLst>
  </p:timing>
</p:sld>
</file>

<file path=ppt/theme/theme1.xml><?xml version="1.0" encoding="utf-8"?>
<a:theme xmlns:a="http://schemas.openxmlformats.org/drawingml/2006/main" name="第一PPT，www.1ppt.com">
  <a:themeElements>
    <a:clrScheme name="自定义 468">
      <a:dk1>
        <a:srgbClr val="5F5F5F"/>
      </a:dk1>
      <a:lt1>
        <a:srgbClr val="FFFFFF"/>
      </a:lt1>
      <a:dk2>
        <a:srgbClr val="5F5F5F"/>
      </a:dk2>
      <a:lt2>
        <a:srgbClr val="FFFFFF"/>
      </a:lt2>
      <a:accent1>
        <a:srgbClr val="90C413"/>
      </a:accent1>
      <a:accent2>
        <a:srgbClr val="BABD3D"/>
      </a:accent2>
      <a:accent3>
        <a:srgbClr val="DCAB48"/>
      </a:accent3>
      <a:accent4>
        <a:srgbClr val="6B8A4B"/>
      </a:accent4>
      <a:accent5>
        <a:srgbClr val="409BA2"/>
      </a:accent5>
      <a:accent6>
        <a:srgbClr val="B84D30"/>
      </a:accent6>
      <a:hlink>
        <a:srgbClr val="00B0F0"/>
      </a:hlink>
      <a:folHlink>
        <a:srgbClr val="AFB2B4"/>
      </a:folHlink>
    </a:clrScheme>
    <a:fontScheme name="KSO主题5">
      <a:majorFont>
        <a:latin typeface="Broadway"/>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1004</TotalTime>
  <Words>744</Words>
  <Application>Microsoft Office PowerPoint</Application>
  <PresentationFormat>自定义</PresentationFormat>
  <Paragraphs>133</Paragraphs>
  <Slides>14</Slides>
  <Notes>14</Notes>
  <HiddenSlides>0</HiddenSlides>
  <MMClips>0</MMClips>
  <ScaleCrop>false</ScaleCrop>
  <HeadingPairs>
    <vt:vector size="4" baseType="variant">
      <vt:variant>
        <vt:lpstr>主题</vt:lpstr>
      </vt:variant>
      <vt:variant>
        <vt:i4>1</vt:i4>
      </vt:variant>
      <vt:variant>
        <vt:lpstr>幻灯片标题</vt:lpstr>
      </vt:variant>
      <vt:variant>
        <vt:i4>14</vt:i4>
      </vt:variant>
    </vt:vector>
  </HeadingPairs>
  <TitlesOfParts>
    <vt:vector size="15" baseType="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16说课模板</dc:title>
  <dc:creator>Administrator</dc:creator>
  <cp:lastModifiedBy>gsc</cp:lastModifiedBy>
  <cp:revision>82</cp:revision>
  <dcterms:created xsi:type="dcterms:W3CDTF">2015-06-25T04:58:24Z</dcterms:created>
  <dcterms:modified xsi:type="dcterms:W3CDTF">2017-12-27T03:36:36Z</dcterms:modified>
</cp:coreProperties>
</file>