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8"/>
  </p:notesMasterIdLst>
  <p:sldIdLst>
    <p:sldId id="300" r:id="rId2"/>
    <p:sldId id="277" r:id="rId3"/>
    <p:sldId id="302" r:id="rId4"/>
    <p:sldId id="303" r:id="rId5"/>
    <p:sldId id="364" r:id="rId6"/>
    <p:sldId id="365" r:id="rId7"/>
    <p:sldId id="366" r:id="rId8"/>
    <p:sldId id="367" r:id="rId9"/>
    <p:sldId id="368" r:id="rId10"/>
    <p:sldId id="369" r:id="rId11"/>
    <p:sldId id="370" r:id="rId12"/>
    <p:sldId id="371" r:id="rId13"/>
    <p:sldId id="372" r:id="rId14"/>
    <p:sldId id="373" r:id="rId15"/>
    <p:sldId id="374" r:id="rId16"/>
    <p:sldId id="375" r:id="rId17"/>
    <p:sldId id="376" r:id="rId18"/>
    <p:sldId id="377" r:id="rId19"/>
    <p:sldId id="378" r:id="rId20"/>
    <p:sldId id="379" r:id="rId21"/>
    <p:sldId id="380" r:id="rId22"/>
    <p:sldId id="381" r:id="rId23"/>
    <p:sldId id="382" r:id="rId24"/>
    <p:sldId id="383" r:id="rId25"/>
    <p:sldId id="384" r:id="rId26"/>
    <p:sldId id="301" r:id="rId27"/>
  </p:sldIdLst>
  <p:sldSz cx="9144000" cy="6858000" type="screen4x3"/>
  <p:notesSz cx="6858000" cy="9144000"/>
  <p:defaultTextStyle>
    <a:defPPr>
      <a:defRPr lang="zh-CN"/>
    </a:defPPr>
    <a:lvl1pPr algn="l" rtl="0" fontAlgn="base">
      <a:spcBef>
        <a:spcPct val="0"/>
      </a:spcBef>
      <a:spcAft>
        <a:spcPct val="0"/>
      </a:spcAft>
      <a:defRPr sz="2000" b="1" kern="1200">
        <a:solidFill>
          <a:schemeClr val="tx1"/>
        </a:solidFill>
        <a:latin typeface="Arial" charset="0"/>
        <a:ea typeface="楷体_GB2312" pitchFamily="49" charset="-122"/>
        <a:cs typeface="+mn-cs"/>
      </a:defRPr>
    </a:lvl1pPr>
    <a:lvl2pPr marL="457200" algn="l" rtl="0" fontAlgn="base">
      <a:spcBef>
        <a:spcPct val="0"/>
      </a:spcBef>
      <a:spcAft>
        <a:spcPct val="0"/>
      </a:spcAft>
      <a:defRPr sz="2000" b="1" kern="1200">
        <a:solidFill>
          <a:schemeClr val="tx1"/>
        </a:solidFill>
        <a:latin typeface="Arial" charset="0"/>
        <a:ea typeface="楷体_GB2312" pitchFamily="49" charset="-122"/>
        <a:cs typeface="+mn-cs"/>
      </a:defRPr>
    </a:lvl2pPr>
    <a:lvl3pPr marL="914400" algn="l" rtl="0" fontAlgn="base">
      <a:spcBef>
        <a:spcPct val="0"/>
      </a:spcBef>
      <a:spcAft>
        <a:spcPct val="0"/>
      </a:spcAft>
      <a:defRPr sz="2000" b="1" kern="1200">
        <a:solidFill>
          <a:schemeClr val="tx1"/>
        </a:solidFill>
        <a:latin typeface="Arial" charset="0"/>
        <a:ea typeface="楷体_GB2312" pitchFamily="49" charset="-122"/>
        <a:cs typeface="+mn-cs"/>
      </a:defRPr>
    </a:lvl3pPr>
    <a:lvl4pPr marL="1371600" algn="l" rtl="0" fontAlgn="base">
      <a:spcBef>
        <a:spcPct val="0"/>
      </a:spcBef>
      <a:spcAft>
        <a:spcPct val="0"/>
      </a:spcAft>
      <a:defRPr sz="2000" b="1" kern="1200">
        <a:solidFill>
          <a:schemeClr val="tx1"/>
        </a:solidFill>
        <a:latin typeface="Arial" charset="0"/>
        <a:ea typeface="楷体_GB2312" pitchFamily="49" charset="-122"/>
        <a:cs typeface="+mn-cs"/>
      </a:defRPr>
    </a:lvl4pPr>
    <a:lvl5pPr marL="1828800" algn="l" rtl="0" fontAlgn="base">
      <a:spcBef>
        <a:spcPct val="0"/>
      </a:spcBef>
      <a:spcAft>
        <a:spcPct val="0"/>
      </a:spcAft>
      <a:defRPr sz="2000" b="1" kern="1200">
        <a:solidFill>
          <a:schemeClr val="tx1"/>
        </a:solidFill>
        <a:latin typeface="Arial" charset="0"/>
        <a:ea typeface="楷体_GB2312" pitchFamily="49" charset="-122"/>
        <a:cs typeface="+mn-cs"/>
      </a:defRPr>
    </a:lvl5pPr>
    <a:lvl6pPr marL="2286000" algn="l" defTabSz="914400" rtl="0" eaLnBrk="1" latinLnBrk="0" hangingPunct="1">
      <a:defRPr sz="2000" b="1" kern="1200">
        <a:solidFill>
          <a:schemeClr val="tx1"/>
        </a:solidFill>
        <a:latin typeface="Arial" charset="0"/>
        <a:ea typeface="楷体_GB2312" pitchFamily="49" charset="-122"/>
        <a:cs typeface="+mn-cs"/>
      </a:defRPr>
    </a:lvl6pPr>
    <a:lvl7pPr marL="2743200" algn="l" defTabSz="914400" rtl="0" eaLnBrk="1" latinLnBrk="0" hangingPunct="1">
      <a:defRPr sz="2000" b="1" kern="1200">
        <a:solidFill>
          <a:schemeClr val="tx1"/>
        </a:solidFill>
        <a:latin typeface="Arial" charset="0"/>
        <a:ea typeface="楷体_GB2312" pitchFamily="49" charset="-122"/>
        <a:cs typeface="+mn-cs"/>
      </a:defRPr>
    </a:lvl7pPr>
    <a:lvl8pPr marL="3200400" algn="l" defTabSz="914400" rtl="0" eaLnBrk="1" latinLnBrk="0" hangingPunct="1">
      <a:defRPr sz="2000" b="1" kern="1200">
        <a:solidFill>
          <a:schemeClr val="tx1"/>
        </a:solidFill>
        <a:latin typeface="Arial" charset="0"/>
        <a:ea typeface="楷体_GB2312" pitchFamily="49" charset="-122"/>
        <a:cs typeface="+mn-cs"/>
      </a:defRPr>
    </a:lvl8pPr>
    <a:lvl9pPr marL="3657600" algn="l" defTabSz="914400" rtl="0" eaLnBrk="1" latinLnBrk="0" hangingPunct="1">
      <a:defRPr sz="2000" b="1" kern="1200">
        <a:solidFill>
          <a:schemeClr val="tx1"/>
        </a:solidFill>
        <a:latin typeface="Arial" charset="0"/>
        <a:ea typeface="楷体_GB2312" pitchFamily="49"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AE5D"/>
    <a:srgbClr val="FFD28F"/>
    <a:srgbClr val="743A00"/>
    <a:srgbClr val="5F5F5F"/>
    <a:srgbClr val="EAEAEA"/>
    <a:srgbClr val="B2B2B2"/>
    <a:srgbClr val="DE8400"/>
    <a:srgbClr val="D40A27"/>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100" autoAdjust="0"/>
    <p:restoredTop sz="94660"/>
  </p:normalViewPr>
  <p:slideViewPr>
    <p:cSldViewPr>
      <p:cViewPr varScale="1">
        <p:scale>
          <a:sx n="64" d="100"/>
          <a:sy n="64" d="100"/>
        </p:scale>
        <p:origin x="-846" y="-96"/>
      </p:cViewPr>
      <p:guideLst>
        <p:guide orient="horz" pos="2069"/>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386" name="矩形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b="0" smtClean="0">
                <a:ea typeface="宋体" charset="-122"/>
              </a:defRPr>
            </a:lvl1pPr>
          </a:lstStyle>
          <a:p>
            <a:pPr>
              <a:defRPr/>
            </a:pPr>
            <a:endParaRPr lang="en-US" altLang="zh-CN"/>
          </a:p>
        </p:txBody>
      </p:sp>
      <p:sp>
        <p:nvSpPr>
          <p:cNvPr id="16387" name="矩形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b="0" smtClean="0">
                <a:ea typeface="宋体" charset="-122"/>
              </a:defRPr>
            </a:lvl1pPr>
          </a:lstStyle>
          <a:p>
            <a:pPr>
              <a:defRPr/>
            </a:pPr>
            <a:endParaRPr lang="en-US" altLang="zh-CN"/>
          </a:p>
        </p:txBody>
      </p:sp>
      <p:sp>
        <p:nvSpPr>
          <p:cNvPr id="27652" name="矩形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16389" name="矩形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16390" name="矩形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b="0" smtClean="0">
                <a:ea typeface="宋体" charset="-122"/>
              </a:defRPr>
            </a:lvl1pPr>
          </a:lstStyle>
          <a:p>
            <a:pPr>
              <a:defRPr/>
            </a:pPr>
            <a:endParaRPr lang="en-US" altLang="zh-CN"/>
          </a:p>
        </p:txBody>
      </p:sp>
      <p:sp>
        <p:nvSpPr>
          <p:cNvPr id="16391" name="矩形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b="0" smtClean="0">
                <a:ea typeface="宋体" charset="-122"/>
              </a:defRPr>
            </a:lvl1pPr>
          </a:lstStyle>
          <a:p>
            <a:pPr>
              <a:defRPr/>
            </a:pPr>
            <a:fld id="{736AED5F-78EF-48B1-97F3-3483E2053D2D}"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宋体" charset="-122"/>
        <a:cs typeface="+mn-cs"/>
      </a:defRPr>
    </a:lvl1pPr>
    <a:lvl2pPr marL="457200" algn="l" rtl="0" eaLnBrk="0" fontAlgn="base" hangingPunct="0">
      <a:spcBef>
        <a:spcPct val="30000"/>
      </a:spcBef>
      <a:spcAft>
        <a:spcPct val="0"/>
      </a:spcAft>
      <a:defRPr sz="1200" kern="1200">
        <a:solidFill>
          <a:schemeClr val="tx1"/>
        </a:solidFill>
        <a:latin typeface="Arial" charset="0"/>
        <a:ea typeface="宋体" charset="-122"/>
        <a:cs typeface="+mn-cs"/>
      </a:defRPr>
    </a:lvl2pPr>
    <a:lvl3pPr marL="914400" algn="l" rtl="0" eaLnBrk="0" fontAlgn="base" hangingPunct="0">
      <a:spcBef>
        <a:spcPct val="30000"/>
      </a:spcBef>
      <a:spcAft>
        <a:spcPct val="0"/>
      </a:spcAft>
      <a:defRPr sz="1200" kern="1200">
        <a:solidFill>
          <a:schemeClr val="tx1"/>
        </a:solidFill>
        <a:latin typeface="Arial" charset="0"/>
        <a:ea typeface="宋体" charset="-122"/>
        <a:cs typeface="+mn-cs"/>
      </a:defRPr>
    </a:lvl3pPr>
    <a:lvl4pPr marL="1371600" algn="l" rtl="0" eaLnBrk="0" fontAlgn="base" hangingPunct="0">
      <a:spcBef>
        <a:spcPct val="30000"/>
      </a:spcBef>
      <a:spcAft>
        <a:spcPct val="0"/>
      </a:spcAft>
      <a:defRPr sz="1200" kern="1200">
        <a:solidFill>
          <a:schemeClr val="tx1"/>
        </a:solidFill>
        <a:latin typeface="Arial" charset="0"/>
        <a:ea typeface="宋体" charset="-122"/>
        <a:cs typeface="+mn-cs"/>
      </a:defRPr>
    </a:lvl4pPr>
    <a:lvl5pPr marL="1828800" algn="l" rtl="0" eaLnBrk="0" fontAlgn="base" hangingPunct="0">
      <a:spcBef>
        <a:spcPct val="30000"/>
      </a:spcBef>
      <a:spcAft>
        <a:spcPct val="0"/>
      </a:spcAft>
      <a:defRPr sz="1200" kern="1200">
        <a:solidFill>
          <a:schemeClr val="tx1"/>
        </a:solidFill>
        <a:latin typeface="Arial" charset="0"/>
        <a:ea typeface="宋体"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pPr>
              <a:defRPr/>
            </a:pPr>
            <a:fld id="{67DF7AA7-0B7B-412E-9AA6-35A39F4846CD}" type="slidenum">
              <a:rPr lang="en-US" altLang="zh-CN"/>
              <a:pPr>
                <a:defRPr/>
              </a:pPr>
              <a:t>‹#›</a:t>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pPr>
              <a:defRPr/>
            </a:pPr>
            <a:fld id="{674C00BD-1400-487A-90AB-C797022633D3}" type="slidenum">
              <a:rPr lang="en-US" altLang="zh-CN"/>
              <a:pPr>
                <a:defRPr/>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pPr>
              <a:defRPr/>
            </a:pPr>
            <a:fld id="{5A9F0FE3-5D66-4CA9-91A7-EF2C45D22E1B}" type="slidenum">
              <a:rPr lang="en-US" altLang="zh-CN"/>
              <a:pPr>
                <a:defRPr/>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pPr>
              <a:defRPr/>
            </a:pPr>
            <a:fld id="{F22A3241-131F-4A36-96C9-6EAB40CF4E62}" type="slidenum">
              <a:rPr lang="en-US" altLang="zh-CN"/>
              <a:pPr>
                <a:defRPr/>
              </a:pPr>
              <a:t>‹#›</a:t>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pPr>
              <a:defRPr/>
            </a:pPr>
            <a:fld id="{ADE0E268-D602-4D54-9FAF-F256A5ECE66E}" type="slidenum">
              <a:rPr lang="en-US" altLang="zh-CN"/>
              <a:pPr>
                <a:defRPr/>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pPr>
              <a:defRPr/>
            </a:pPr>
            <a:fld id="{A667BED9-150C-40C4-9FB5-C6699D0D8BA9}" type="slidenum">
              <a:rPr lang="en-US" altLang="zh-CN"/>
              <a:pPr>
                <a:defRPr/>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endParaRPr lang="en-US" altLang="zh-CN"/>
          </a:p>
        </p:txBody>
      </p:sp>
      <p:sp>
        <p:nvSpPr>
          <p:cNvPr id="8" name="页脚占位符 4"/>
          <p:cNvSpPr>
            <a:spLocks noGrp="1"/>
          </p:cNvSpPr>
          <p:nvPr>
            <p:ph type="ftr" sz="quarter" idx="11"/>
          </p:nvPr>
        </p:nvSpPr>
        <p:spPr/>
        <p:txBody>
          <a:bodyPr/>
          <a:lstStyle>
            <a:lvl1pPr>
              <a:defRPr/>
            </a:lvl1pPr>
          </a:lstStyle>
          <a:p>
            <a:pPr>
              <a:defRPr/>
            </a:pPr>
            <a:endParaRPr lang="en-US" altLang="zh-CN"/>
          </a:p>
        </p:txBody>
      </p:sp>
      <p:sp>
        <p:nvSpPr>
          <p:cNvPr id="9" name="灯片编号占位符 5"/>
          <p:cNvSpPr>
            <a:spLocks noGrp="1"/>
          </p:cNvSpPr>
          <p:nvPr>
            <p:ph type="sldNum" sz="quarter" idx="12"/>
          </p:nvPr>
        </p:nvSpPr>
        <p:spPr/>
        <p:txBody>
          <a:bodyPr/>
          <a:lstStyle>
            <a:lvl1pPr>
              <a:defRPr/>
            </a:lvl1pPr>
          </a:lstStyle>
          <a:p>
            <a:pPr>
              <a:defRPr/>
            </a:pPr>
            <a:fld id="{25693455-B37B-406D-8810-D898FA26478F}" type="slidenum">
              <a:rPr lang="en-US" altLang="zh-CN"/>
              <a:pPr>
                <a:defRPr/>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ltLang="zh-CN"/>
          </a:p>
        </p:txBody>
      </p:sp>
      <p:sp>
        <p:nvSpPr>
          <p:cNvPr id="4" name="页脚占位符 4"/>
          <p:cNvSpPr>
            <a:spLocks noGrp="1"/>
          </p:cNvSpPr>
          <p:nvPr>
            <p:ph type="ftr" sz="quarter" idx="11"/>
          </p:nvPr>
        </p:nvSpPr>
        <p:spPr/>
        <p:txBody>
          <a:bodyPr/>
          <a:lstStyle>
            <a:lvl1pPr>
              <a:defRPr/>
            </a:lvl1pPr>
          </a:lstStyle>
          <a:p>
            <a:pPr>
              <a:defRPr/>
            </a:pPr>
            <a:endParaRPr lang="en-US" altLang="zh-CN"/>
          </a:p>
        </p:txBody>
      </p:sp>
      <p:sp>
        <p:nvSpPr>
          <p:cNvPr id="5" name="灯片编号占位符 5"/>
          <p:cNvSpPr>
            <a:spLocks noGrp="1"/>
          </p:cNvSpPr>
          <p:nvPr>
            <p:ph type="sldNum" sz="quarter" idx="12"/>
          </p:nvPr>
        </p:nvSpPr>
        <p:spPr/>
        <p:txBody>
          <a:bodyPr/>
          <a:lstStyle>
            <a:lvl1pPr>
              <a:defRPr/>
            </a:lvl1pPr>
          </a:lstStyle>
          <a:p>
            <a:pPr>
              <a:defRPr/>
            </a:pPr>
            <a:fld id="{47F29220-14F0-4D00-9145-5B0915B7F240}" type="slidenum">
              <a:rPr lang="en-US" altLang="zh-CN"/>
              <a:pPr>
                <a:defRPr/>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endParaRPr lang="en-US" altLang="zh-CN"/>
          </a:p>
        </p:txBody>
      </p:sp>
      <p:sp>
        <p:nvSpPr>
          <p:cNvPr id="3" name="页脚占位符 4"/>
          <p:cNvSpPr>
            <a:spLocks noGrp="1"/>
          </p:cNvSpPr>
          <p:nvPr>
            <p:ph type="ftr" sz="quarter" idx="11"/>
          </p:nvPr>
        </p:nvSpPr>
        <p:spPr/>
        <p:txBody>
          <a:bodyPr/>
          <a:lstStyle>
            <a:lvl1pPr>
              <a:defRPr/>
            </a:lvl1pPr>
          </a:lstStyle>
          <a:p>
            <a:pPr>
              <a:defRPr/>
            </a:pPr>
            <a:endParaRPr lang="en-US" altLang="zh-CN"/>
          </a:p>
        </p:txBody>
      </p:sp>
      <p:sp>
        <p:nvSpPr>
          <p:cNvPr id="4" name="灯片编号占位符 5"/>
          <p:cNvSpPr>
            <a:spLocks noGrp="1"/>
          </p:cNvSpPr>
          <p:nvPr>
            <p:ph type="sldNum" sz="quarter" idx="12"/>
          </p:nvPr>
        </p:nvSpPr>
        <p:spPr/>
        <p:txBody>
          <a:bodyPr/>
          <a:lstStyle>
            <a:lvl1pPr>
              <a:defRPr/>
            </a:lvl1pPr>
          </a:lstStyle>
          <a:p>
            <a:pPr>
              <a:defRPr/>
            </a:pPr>
            <a:fld id="{8D9F55A3-B346-4902-9BEC-0CD9B26B6FA9}" type="slidenum">
              <a:rPr lang="en-US" altLang="zh-CN"/>
              <a:pPr>
                <a:defRPr/>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pPr>
              <a:defRPr/>
            </a:pPr>
            <a:fld id="{8EDAD7CE-ED6E-43FF-8EDB-676D8DC585CF}" type="slidenum">
              <a:rPr lang="en-US" altLang="zh-CN"/>
              <a:pPr>
                <a:defRPr/>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pPr>
              <a:defRPr/>
            </a:pPr>
            <a:fld id="{6DED581A-5BE0-4FC5-8742-F11FF2E0AB6C}" type="slidenum">
              <a:rPr lang="en-US" altLang="zh-CN"/>
              <a:pPr>
                <a:defRPr/>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smtClean="0">
                <a:solidFill>
                  <a:schemeClr val="tx1">
                    <a:tint val="75000"/>
                  </a:schemeClr>
                </a:solidFill>
              </a:defRPr>
            </a:lvl1pPr>
          </a:lstStyle>
          <a:p>
            <a:pPr>
              <a:defRPr/>
            </a:pPr>
            <a:endParaRPr lang="en-US" altLang="zh-CN"/>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smtClean="0">
                <a:solidFill>
                  <a:schemeClr val="tx1">
                    <a:tint val="75000"/>
                  </a:schemeClr>
                </a:solidFill>
              </a:defRPr>
            </a:lvl1pPr>
          </a:lstStyle>
          <a:p>
            <a:pPr>
              <a:defRPr/>
            </a:pPr>
            <a:endParaRPr lang="en-US" altLang="zh-CN"/>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smtClean="0">
                <a:solidFill>
                  <a:schemeClr val="tx1">
                    <a:tint val="75000"/>
                  </a:schemeClr>
                </a:solidFill>
              </a:defRPr>
            </a:lvl1pPr>
          </a:lstStyle>
          <a:p>
            <a:pPr>
              <a:defRPr/>
            </a:pPr>
            <a:fld id="{65B09EFD-8A51-4EA4-A064-9CFC100BEF23}" type="slidenum">
              <a:rPr lang="en-US" altLang="zh-CN"/>
              <a:pPr>
                <a:defRPr/>
              </a:pPr>
              <a:t>‹#›</a:t>
            </a:fld>
            <a:endParaRPr lang="en-US" altLang="zh-CN"/>
          </a:p>
        </p:txBody>
      </p:sp>
      <p:sp>
        <p:nvSpPr>
          <p:cNvPr id="1031" name="文本框 7"/>
          <p:cNvSpPr txBox="1">
            <a:spLocks noChangeArrowheads="1"/>
          </p:cNvSpPr>
          <p:nvPr userDrawn="1"/>
        </p:nvSpPr>
        <p:spPr bwMode="auto">
          <a:xfrm>
            <a:off x="5580063" y="188913"/>
            <a:ext cx="3382962" cy="396875"/>
          </a:xfrm>
          <a:prstGeom prst="rect">
            <a:avLst/>
          </a:prstGeom>
          <a:noFill/>
          <a:ln w="9525">
            <a:noFill/>
            <a:miter lim="800000"/>
            <a:headEnd/>
            <a:tailEnd/>
          </a:ln>
          <a:effectLst/>
        </p:spPr>
        <p:txBody>
          <a:bodyPr>
            <a:spAutoFit/>
          </a:bodyPr>
          <a:lstStyle/>
          <a:p>
            <a:pPr algn="ctr">
              <a:spcBef>
                <a:spcPct val="50000"/>
              </a:spcBef>
            </a:pPr>
            <a:r>
              <a:rPr lang="zh-CN" altLang="en-US">
                <a:solidFill>
                  <a:schemeClr val="bg1"/>
                </a:solidFill>
                <a:latin typeface="楷体_GB2312" pitchFamily="49" charset="-122"/>
              </a:rPr>
              <a:t>第八章  汽车与经济</a:t>
            </a:r>
          </a:p>
        </p:txBody>
      </p:sp>
      <p:sp>
        <p:nvSpPr>
          <p:cNvPr id="1032" name="文本框 8"/>
          <p:cNvSpPr txBox="1">
            <a:spLocks noChangeArrowheads="1"/>
          </p:cNvSpPr>
          <p:nvPr userDrawn="1"/>
        </p:nvSpPr>
        <p:spPr bwMode="auto">
          <a:xfrm>
            <a:off x="755650" y="1052513"/>
            <a:ext cx="6985000" cy="396875"/>
          </a:xfrm>
          <a:prstGeom prst="rect">
            <a:avLst/>
          </a:prstGeom>
          <a:noFill/>
          <a:ln w="9525">
            <a:noFill/>
            <a:miter lim="800000"/>
            <a:headEnd/>
            <a:tailEnd/>
          </a:ln>
          <a:effectLst/>
        </p:spPr>
        <p:txBody>
          <a:bodyPr lIns="90000" tIns="46800" rIns="90000" bIns="46800">
            <a:spAutoFit/>
          </a:bodyPr>
          <a:lstStyle/>
          <a:p>
            <a:pPr>
              <a:spcBef>
                <a:spcPct val="50000"/>
              </a:spcBef>
            </a:pPr>
            <a:endParaRPr lang="zh-CN" altLang="zh-CN"/>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hyperlink" Target="http://www.google.com.hk/url?sa=i&amp;rct=j&amp;q=Nissan%20Revival%20Plan&amp;source=images&amp;cd=&amp;cad=rja&amp;docid=QLIkY0j3WLx1mM&amp;tbnid=KnV43LKKe4yarM:&amp;ved=0CAUQjRw&amp;url=%68%74%74%70%3a%2f%2f%77%77%77%2e%69%76%65%68%6f%2e%63%6f%6d%2f%67%68%6f%73%6e%2d%6c%61%79%73%2d%6f%75%74%2d%6e%69%73%73%61%6e%2d%70%6f%77%65%72%2d%38%38%2d%70%6c%61%6e%2f&amp;ei=EBUSUsrSA6WXigfzhYGADw&amp;psig=AFQjCNGgU0kHwvpTOjFKK2HgCEIol0ToTQ&amp;ust=1377003131254614" TargetMode="Externa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6.gif"/><Relationship Id="rId2" Type="http://schemas.openxmlformats.org/officeDocument/2006/relationships/hyperlink" Target="http://www.google.com.hk/url?sa=i&amp;rct=j&amp;q=Nissan%20Revival%20Plan&amp;source=images&amp;cd=&amp;cad=rja&amp;docid=Osq2ebdFWf9jCM&amp;tbnid=41A5vVNjBbCNPM:&amp;ved=0CAUQjRw&amp;url=%68%74%74%70%3a%2f%2f%77%77%77%2e%6a%61%70%61%6e%72%65%76%69%65%77%2e%6e%65%74%2f%65%73%73%61%79%73%5f%6e%69%73%73%61%6e%5f%66%75%6e%64%61%6d%65%6e%74%61%6c%73%2e%68%74%6d&amp;ei=hBcSUu6KCpCuiQfXt4CoDw&amp;psig=AFQjCNGgU0kHwvpTOjFKK2HgCEIol0ToTQ&amp;ust=1377003131254614" TargetMode="Externa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hyperlink" Target="http://www.google.com.hk/url?sa=i&amp;rct=j&amp;q=%E9%93%83%E6%9C%A8%E6%A0%87%E5%BF%97&amp;source=images&amp;cd=&amp;cad=rja&amp;docid=14PTkXKGQyA0tM&amp;tbnid=0T-m0icb4KixXM:&amp;ved=0CAUQjRw&amp;url=%68%74%74%70%3a%2f%2f%77%77%77%2e%73%6f%74%75%7a%69%2e%63%6f%6d%2f%62%6c%6f%67%5f%61%69%2f%70%6f%73%74%2f%53%55%5a%55%4b%49%5f%6c%6f%67%6f%2e%68%74%6d%6c&amp;ei=lxgSUv6_Dem4iQfby4D4AQ&amp;psig=AFQjCNGEv7HZz-Ba64CmWZ6l--NdCu6oJA&amp;ust=1377004024596383" TargetMode="External"/><Relationship Id="rId2" Type="http://schemas.openxmlformats.org/officeDocument/2006/relationships/image" Target="../media/image28.jpeg"/><Relationship Id="rId1" Type="http://schemas.openxmlformats.org/officeDocument/2006/relationships/slideLayout" Target="../slideLayouts/slideLayout7.xml"/><Relationship Id="rId6" Type="http://schemas.openxmlformats.org/officeDocument/2006/relationships/image" Target="../media/image30.jpeg"/><Relationship Id="rId5" Type="http://schemas.openxmlformats.org/officeDocument/2006/relationships/hyperlink" Target="http://www.google.com.hk/url?sa=i&amp;rct=j&amp;q=%E9%93%83%E6%9C%A8&amp;source=images&amp;cd=&amp;cad=rja&amp;docid=4TGnJGTV3YT-RM&amp;tbnid=-6dqs_yPLLBAKM:&amp;ved=0CAUQjRw&amp;url=%68%74%74%70%3a%2f%2f%61%75%74%6f%2e%65%6e%6f%72%74%68%2e%63%6f%6d%2e%63%6e%2f%73%79%73%74%65%6d%2f%32%30%30%39%2f%30%34%2f%30%39%2f%30%30%33%39%35%33%32%35%31%2e%73%68%74%6d%6c&amp;ei=PBgSUtHTCtCciQeq2YHwDw&amp;psig=AFQjCNHuBAaG8FjYpJZSV7m4pccM9E4v5g&amp;ust=1377003955907494" TargetMode="External"/><Relationship Id="rId4" Type="http://schemas.openxmlformats.org/officeDocument/2006/relationships/image" Target="../media/image29.gif"/></Relationships>
</file>

<file path=ppt/slides/_rels/slide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7.xml"/><Relationship Id="rId4" Type="http://schemas.openxmlformats.org/officeDocument/2006/relationships/image" Target="../media/image9.jpeg"/></Relationships>
</file>

<file path=ppt/slides/_rels/slide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图片 2" descr="CollageGlobalT"/>
          <p:cNvPicPr>
            <a:picLocks noChangeAspect="1" noChangeArrowheads="1"/>
          </p:cNvPicPr>
          <p:nvPr/>
        </p:nvPicPr>
        <p:blipFill>
          <a:blip r:embed="rId2" cstate="print"/>
          <a:srcRect/>
          <a:stretch>
            <a:fillRect/>
          </a:stretch>
        </p:blipFill>
        <p:spPr bwMode="auto">
          <a:xfrm>
            <a:off x="22225" y="2819400"/>
            <a:ext cx="4349750" cy="3616325"/>
          </a:xfrm>
          <a:prstGeom prst="rect">
            <a:avLst/>
          </a:prstGeom>
          <a:noFill/>
          <a:ln w="9525">
            <a:noFill/>
            <a:miter lim="800000"/>
            <a:headEnd/>
            <a:tailEnd/>
          </a:ln>
        </p:spPr>
      </p:pic>
      <p:sp>
        <p:nvSpPr>
          <p:cNvPr id="4" name="矩形​​ 3"/>
          <p:cNvSpPr/>
          <p:nvPr/>
        </p:nvSpPr>
        <p:spPr>
          <a:xfrm>
            <a:off x="-2241" y="1"/>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 name="内容占位符 2"/>
          <p:cNvSpPr>
            <a:spLocks noGrp="1"/>
          </p:cNvSpPr>
          <p:nvPr>
            <p:ph idx="1"/>
          </p:nvPr>
        </p:nvSpPr>
        <p:spPr>
          <a:xfrm>
            <a:off x="838200" y="1524000"/>
            <a:ext cx="7315200" cy="2438400"/>
          </a:xfrm>
        </p:spPr>
        <p:txBody>
          <a:bodyPr rtlCol="0">
            <a:normAutofit/>
          </a:bodyPr>
          <a:lstStyle/>
          <a:p>
            <a:pPr marL="0" indent="0" algn="ctr" fontAlgn="auto">
              <a:spcAft>
                <a:spcPts val="0"/>
              </a:spcAft>
              <a:buFont typeface="Arial" pitchFamily="34" charset="0"/>
              <a:buNone/>
              <a:defRPr/>
            </a:pPr>
            <a:r>
              <a:rPr lang="zh-CN" altLang="en-US" sz="4800" b="1" dirty="0" smtClean="0">
                <a:solidFill>
                  <a:schemeClr val="accent1">
                    <a:lumMod val="50000"/>
                  </a:schemeClr>
                </a:solidFill>
                <a:effectLst>
                  <a:outerShdw blurRad="38100" dist="38100" dir="2700000" algn="tl">
                    <a:srgbClr val="000000">
                      <a:alpha val="43137"/>
                    </a:srgbClr>
                  </a:outerShdw>
                </a:effectLst>
              </a:rPr>
              <a:t>汽车文化</a:t>
            </a:r>
            <a:endParaRPr lang="en-US" altLang="zh-CN" sz="4800" b="1" dirty="0" smtClean="0">
              <a:solidFill>
                <a:schemeClr val="accent1">
                  <a:lumMod val="50000"/>
                </a:schemeClr>
              </a:solidFill>
              <a:effectLst>
                <a:outerShdw blurRad="38100" dist="38100" dir="2700000" algn="tl">
                  <a:srgbClr val="000000">
                    <a:alpha val="43137"/>
                  </a:srgbClr>
                </a:outerShdw>
              </a:effectLst>
            </a:endParaRPr>
          </a:p>
          <a:p>
            <a:pPr marL="0" indent="0" algn="r" fontAlgn="auto">
              <a:spcAft>
                <a:spcPts val="0"/>
              </a:spcAft>
              <a:buFont typeface="Arial" pitchFamily="34" charset="0"/>
              <a:buNone/>
              <a:defRPr/>
            </a:pPr>
            <a:r>
              <a:rPr lang="en-US" altLang="zh-CN" sz="3600" b="1" dirty="0" smtClean="0">
                <a:solidFill>
                  <a:schemeClr val="accent1">
                    <a:lumMod val="50000"/>
                  </a:schemeClr>
                </a:solidFill>
                <a:effectLst>
                  <a:outerShdw blurRad="38100" dist="38100" dir="2700000" algn="tl">
                    <a:srgbClr val="000000">
                      <a:alpha val="43137"/>
                    </a:srgbClr>
                  </a:outerShdw>
                </a:effectLst>
              </a:rPr>
              <a:t>——</a:t>
            </a:r>
            <a:r>
              <a:rPr lang="zh-CN" altLang="en-US" sz="3600" b="1" dirty="0" smtClean="0">
                <a:solidFill>
                  <a:schemeClr val="accent1">
                    <a:lumMod val="50000"/>
                  </a:schemeClr>
                </a:solidFill>
                <a:effectLst>
                  <a:outerShdw blurRad="38100" dist="38100" dir="2700000" algn="tl">
                    <a:srgbClr val="000000">
                      <a:alpha val="43137"/>
                    </a:srgbClr>
                  </a:outerShdw>
                </a:effectLst>
              </a:rPr>
              <a:t>日韩车</a:t>
            </a:r>
            <a:r>
              <a:rPr lang="zh-CN" altLang="en-US" sz="3600" b="1" dirty="0" smtClean="0">
                <a:solidFill>
                  <a:schemeClr val="accent1">
                    <a:lumMod val="50000"/>
                  </a:schemeClr>
                </a:solidFill>
                <a:effectLst>
                  <a:outerShdw blurRad="38100" dist="38100" dir="2700000" algn="tl">
                    <a:srgbClr val="000000">
                      <a:alpha val="43137"/>
                    </a:srgbClr>
                  </a:outerShdw>
                </a:effectLst>
              </a:rPr>
              <a:t>系</a:t>
            </a:r>
            <a:endParaRPr lang="zh-CN" altLang="en-US" sz="3600" b="1" dirty="0">
              <a:solidFill>
                <a:schemeClr val="accent1">
                  <a:lumMod val="50000"/>
                </a:schemeClr>
              </a:solidFill>
              <a:effectLst>
                <a:outerShdw blurRad="38100" dist="38100" dir="2700000" algn="tl">
                  <a:srgbClr val="000000">
                    <a:alpha val="43137"/>
                  </a:srgbClr>
                </a:outerShdw>
              </a:effectLst>
            </a:endParaRPr>
          </a:p>
        </p:txBody>
      </p:sp>
      <p:sp>
        <p:nvSpPr>
          <p:cNvPr id="6" name="矩形​​ 5"/>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2058" name="矩形​​ 8"/>
          <p:cNvSpPr>
            <a:spLocks noChangeArrowheads="1"/>
          </p:cNvSpPr>
          <p:nvPr/>
        </p:nvSpPr>
        <p:spPr bwMode="auto">
          <a:xfrm>
            <a:off x="3276600" y="3429000"/>
            <a:ext cx="3048000" cy="1323975"/>
          </a:xfrm>
          <a:prstGeom prst="rect">
            <a:avLst/>
          </a:prstGeom>
          <a:noFill/>
          <a:ln w="9525">
            <a:noFill/>
            <a:miter lim="800000"/>
            <a:headEnd/>
            <a:tailEnd/>
          </a:ln>
        </p:spPr>
        <p:txBody>
          <a:bodyPr>
            <a:spAutoFit/>
          </a:bodyPr>
          <a:lstStyle/>
          <a:p>
            <a:pPr algn="ctr"/>
            <a:r>
              <a:rPr lang="zh-CN" altLang="en-US" sz="2800" dirty="0">
                <a:latin typeface="华文楷体" pitchFamily="2" charset="-122"/>
                <a:ea typeface="华文楷体" pitchFamily="2" charset="-122"/>
              </a:rPr>
              <a:t>主讲：方晓汾</a:t>
            </a:r>
            <a:endParaRPr lang="en-US" altLang="zh-CN" sz="2800" dirty="0">
              <a:latin typeface="华文楷体" pitchFamily="2" charset="-122"/>
              <a:ea typeface="华文楷体" pitchFamily="2" charset="-122"/>
            </a:endParaRPr>
          </a:p>
          <a:p>
            <a:endParaRPr lang="en-US" altLang="zh-CN" sz="2800" dirty="0">
              <a:latin typeface="华文楷体" pitchFamily="2" charset="-122"/>
              <a:ea typeface="华文楷体" pitchFamily="2" charset="-122"/>
            </a:endParaRPr>
          </a:p>
          <a:p>
            <a:pPr algn="ctr"/>
            <a:r>
              <a:rPr lang="en-US" altLang="zh-CN" sz="2400" dirty="0" smtClean="0">
                <a:latin typeface="Times New Roman" pitchFamily="18" charset="0"/>
                <a:ea typeface="华文楷体" pitchFamily="2" charset="-122"/>
                <a:cs typeface="Times New Roman" pitchFamily="18" charset="0"/>
              </a:rPr>
              <a:t>2013</a:t>
            </a:r>
            <a:r>
              <a:rPr lang="zh-CN" altLang="en-US" sz="2400" dirty="0" smtClean="0">
                <a:latin typeface="Times New Roman" pitchFamily="18" charset="0"/>
                <a:ea typeface="华文楷体" pitchFamily="2" charset="-122"/>
                <a:cs typeface="Times New Roman" pitchFamily="18" charset="0"/>
              </a:rPr>
              <a:t>年</a:t>
            </a:r>
            <a:r>
              <a:rPr lang="en-US" altLang="zh-CN" sz="2400" dirty="0">
                <a:latin typeface="Times New Roman" pitchFamily="18" charset="0"/>
                <a:ea typeface="华文楷体" pitchFamily="2" charset="-122"/>
                <a:cs typeface="Times New Roman" pitchFamily="18" charset="0"/>
              </a:rPr>
              <a:t>12</a:t>
            </a:r>
            <a:r>
              <a:rPr lang="zh-CN" altLang="en-US" sz="2400" dirty="0">
                <a:latin typeface="Times New Roman" pitchFamily="18" charset="0"/>
                <a:ea typeface="华文楷体" pitchFamily="2" charset="-122"/>
                <a:cs typeface="Times New Roman" pitchFamily="18" charset="0"/>
              </a:rPr>
              <a:t>月</a:t>
            </a:r>
          </a:p>
        </p:txBody>
      </p:sp>
      <p:pic>
        <p:nvPicPr>
          <p:cNvPr id="2059" name="图片 6" descr="http://www.72sc.com/png/UploadFiles_4404/200810/2008100412164178.png"/>
          <p:cNvPicPr>
            <a:picLocks noChangeAspect="1" noChangeArrowheads="1"/>
          </p:cNvPicPr>
          <p:nvPr/>
        </p:nvPicPr>
        <p:blipFill>
          <a:blip r:embed="rId3" cstate="print"/>
          <a:srcRect/>
          <a:stretch>
            <a:fillRect/>
          </a:stretch>
        </p:blipFill>
        <p:spPr bwMode="auto">
          <a:xfrm>
            <a:off x="5867400" y="3878263"/>
            <a:ext cx="2971800" cy="2971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a:t>
            </a: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一韩国现代</a:t>
            </a:r>
            <a:r>
              <a:rPr lang="en-US" altLang="zh-CN" sz="3200" dirty="0" smtClean="0">
                <a:effectLst>
                  <a:outerShdw blurRad="38100" dist="38100" dir="2700000" algn="tl">
                    <a:srgbClr val="000000">
                      <a:alpha val="43137"/>
                    </a:srgbClr>
                  </a:outerShdw>
                </a:effectLst>
                <a:latin typeface="Adobe 仿宋 Std R" pitchFamily="18" charset="-122"/>
                <a:ea typeface="Adobe 仿宋 Std R" pitchFamily="18" charset="-122"/>
              </a:rPr>
              <a:t>&amp;</a:t>
            </a: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起亚汽车</a:t>
            </a:r>
            <a:endPar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endParaRPr>
          </a:p>
        </p:txBody>
      </p:sp>
      <p:sp>
        <p:nvSpPr>
          <p:cNvPr id="103425" name="Rectangle 1"/>
          <p:cNvSpPr>
            <a:spLocks noChangeArrowheads="1"/>
          </p:cNvSpPr>
          <p:nvPr/>
        </p:nvSpPr>
        <p:spPr bwMode="auto">
          <a:xfrm>
            <a:off x="72008" y="821025"/>
            <a:ext cx="4139952" cy="563231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04800" algn="l" defTabSz="914400" rtl="0" eaLnBrk="1" fontAlgn="base" latinLnBrk="0" hangingPunct="1">
              <a:lnSpc>
                <a:spcPct val="100000"/>
              </a:lnSpc>
              <a:spcBef>
                <a:spcPct val="0"/>
              </a:spcBef>
              <a:spcAft>
                <a:spcPct val="0"/>
              </a:spcAft>
              <a:buClrTx/>
              <a:buSzTx/>
              <a:buFontTx/>
              <a:buNone/>
              <a:tabLst/>
            </a:pPr>
            <a:r>
              <a:rPr kumimoji="0" lang="zh-CN" sz="2400" i="0" u="none" strike="noStrike" cap="none" normalizeH="0" baseline="0" dirty="0" smtClean="0">
                <a:ln>
                  <a:noFill/>
                </a:ln>
                <a:solidFill>
                  <a:srgbClr val="FF0000"/>
                </a:solidFill>
                <a:effectLst/>
                <a:latin typeface="Adobe 仿宋 Std R" pitchFamily="18" charset="-122"/>
                <a:ea typeface="Adobe 仿宋 Std R" pitchFamily="18" charset="-122"/>
                <a:cs typeface="Times New Roman" pitchFamily="18" charset="0"/>
              </a:rPr>
              <a:t>起亚</a:t>
            </a:r>
            <a:r>
              <a:rPr kumimoji="0" lang="zh-CN" sz="24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的名字，源自汉语，“起”代表起来，“亚”代表在亚洲。因此，起亚的意思，就是“起于东方”或“起于亚洲”。源自汉语的名字、代表亚洲崛起的含义，正反映了起亚的胸襟</a:t>
            </a:r>
            <a:r>
              <a:rPr kumimoji="0" lang="zh-CN" altLang="zh-CN" sz="24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a:t>
            </a:r>
            <a:r>
              <a:rPr kumimoji="0" lang="zh-CN" sz="24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崛起亚洲、走向世界。</a:t>
            </a:r>
            <a:endParaRPr kumimoji="0" lang="zh-CN" altLang="en-US" sz="24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endParaRPr>
          </a:p>
          <a:p>
            <a:pPr marL="0" marR="0" lvl="0" indent="304800" algn="l" defTabSz="914400" rtl="0" eaLnBrk="0" fontAlgn="base" latinLnBrk="0" hangingPunct="0">
              <a:lnSpc>
                <a:spcPct val="100000"/>
              </a:lnSpc>
              <a:spcBef>
                <a:spcPct val="0"/>
              </a:spcBef>
              <a:spcAft>
                <a:spcPct val="0"/>
              </a:spcAft>
              <a:buClrTx/>
              <a:buSzTx/>
              <a:buFontTx/>
              <a:buNone/>
              <a:tabLst/>
            </a:pPr>
            <a:r>
              <a:rPr kumimoji="0" lang="zh-CN" altLang="en-US" sz="24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起亚汽车公司成立于</a:t>
            </a:r>
            <a:r>
              <a:rPr kumimoji="0" lang="en-US" altLang="zh-CN" sz="2400" i="0" u="none" strike="noStrike" cap="none" normalizeH="0" baseline="0" dirty="0" smtClean="0">
                <a:ln>
                  <a:noFill/>
                </a:ln>
                <a:solidFill>
                  <a:srgbClr val="FF0000"/>
                </a:solidFill>
                <a:effectLst/>
                <a:latin typeface="Adobe 仿宋 Std R" pitchFamily="18" charset="-122"/>
                <a:ea typeface="Adobe 仿宋 Std R" pitchFamily="18" charset="-122"/>
                <a:cs typeface="Times New Roman" pitchFamily="18" charset="0"/>
              </a:rPr>
              <a:t>1944</a:t>
            </a:r>
            <a:r>
              <a:rPr kumimoji="0" lang="zh-CN" altLang="en-US" sz="24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年，</a:t>
            </a:r>
            <a:r>
              <a:rPr kumimoji="0" lang="en-US" altLang="zh-CN" sz="24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1952</a:t>
            </a:r>
            <a:r>
              <a:rPr kumimoji="0" lang="zh-CN" altLang="en-US" sz="24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年生产出第一辆国产自行车，</a:t>
            </a:r>
            <a:r>
              <a:rPr kumimoji="0" lang="en-US" altLang="zh-CN" sz="24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1961</a:t>
            </a:r>
            <a:r>
              <a:rPr kumimoji="0" lang="zh-CN" altLang="en-US" sz="24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年生产</a:t>
            </a:r>
            <a:r>
              <a:rPr kumimoji="0" lang="en-US" altLang="zh-CN" sz="24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C—100</a:t>
            </a:r>
            <a:r>
              <a:rPr kumimoji="0" lang="zh-CN" altLang="en-US" sz="24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两轮助力车，</a:t>
            </a:r>
            <a:r>
              <a:rPr kumimoji="0" lang="en-US" altLang="zh-CN" sz="24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1962</a:t>
            </a:r>
            <a:r>
              <a:rPr kumimoji="0" lang="zh-CN" altLang="en-US" sz="24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年生产</a:t>
            </a:r>
            <a:r>
              <a:rPr kumimoji="0" lang="en-US" altLang="zh-CN" sz="24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K—360</a:t>
            </a:r>
            <a:r>
              <a:rPr kumimoji="0" lang="zh-CN" altLang="en-US" sz="24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三轮货车，</a:t>
            </a:r>
            <a:r>
              <a:rPr kumimoji="0" lang="en-US" altLang="zh-CN" sz="24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1971</a:t>
            </a:r>
            <a:r>
              <a:rPr kumimoji="0" lang="zh-CN" altLang="en-US" sz="24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年生产</a:t>
            </a:r>
            <a:r>
              <a:rPr kumimoji="0" lang="en-US" altLang="zh-CN" sz="24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Titan</a:t>
            </a:r>
            <a:r>
              <a:rPr kumimoji="0" lang="zh-CN" altLang="en-US" sz="24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和</a:t>
            </a:r>
            <a:r>
              <a:rPr kumimoji="0" lang="en-US" altLang="zh-CN" sz="24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Boxer</a:t>
            </a:r>
            <a:r>
              <a:rPr kumimoji="0" lang="zh-CN" altLang="en-US" sz="24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四轮货车。</a:t>
            </a:r>
            <a:r>
              <a:rPr kumimoji="0" lang="zh-CN" altLang="en-US" sz="2400" i="0" u="none" strike="noStrike" cap="none" normalizeH="0" baseline="0" dirty="0" smtClean="0">
                <a:ln>
                  <a:noFill/>
                </a:ln>
                <a:solidFill>
                  <a:schemeClr val="tx1"/>
                </a:solidFill>
                <a:effectLst/>
                <a:latin typeface="Adobe 仿宋 Std R" pitchFamily="18" charset="-122"/>
                <a:ea typeface="Adobe 仿宋 Std R" pitchFamily="18" charset="-122"/>
                <a:cs typeface="宋体" pitchFamily="2" charset="-122"/>
              </a:rPr>
              <a:t> </a:t>
            </a:r>
          </a:p>
        </p:txBody>
      </p:sp>
      <p:pic>
        <p:nvPicPr>
          <p:cNvPr id="103427" name="Picture 3" descr="http://d.hiphotos.baidu.com/baike/s%3D220/sign=71ca4101b17eca8016053ee5a1229712/8d5494eef01f3a29ee2e32ec9825bc315c607c2a.jpg"/>
          <p:cNvPicPr>
            <a:picLocks noChangeAspect="1" noChangeArrowheads="1"/>
          </p:cNvPicPr>
          <p:nvPr/>
        </p:nvPicPr>
        <p:blipFill>
          <a:blip r:embed="rId2" cstate="print"/>
          <a:srcRect/>
          <a:stretch>
            <a:fillRect/>
          </a:stretch>
        </p:blipFill>
        <p:spPr bwMode="auto">
          <a:xfrm>
            <a:off x="4788024" y="764704"/>
            <a:ext cx="3528392" cy="2485913"/>
          </a:xfrm>
          <a:prstGeom prst="rect">
            <a:avLst/>
          </a:prstGeom>
          <a:noFill/>
        </p:spPr>
      </p:pic>
      <p:sp>
        <p:nvSpPr>
          <p:cNvPr id="11" name="矩形 10"/>
          <p:cNvSpPr/>
          <p:nvPr/>
        </p:nvSpPr>
        <p:spPr>
          <a:xfrm>
            <a:off x="4283968" y="2924944"/>
            <a:ext cx="4680520" cy="1015663"/>
          </a:xfrm>
          <a:prstGeom prst="rect">
            <a:avLst/>
          </a:prstGeom>
        </p:spPr>
        <p:txBody>
          <a:bodyPr wrap="square">
            <a:spAutoFit/>
          </a:bodyPr>
          <a:lstStyle/>
          <a:p>
            <a:r>
              <a:rPr lang="zh-CN" altLang="en-US" dirty="0" smtClean="0">
                <a:latin typeface="Adobe 仿宋 Std R" pitchFamily="18" charset="-122"/>
                <a:ea typeface="Adobe 仿宋 Std R" pitchFamily="18" charset="-122"/>
              </a:rPr>
              <a:t>前身是京城</a:t>
            </a:r>
            <a:r>
              <a:rPr lang="zh-CN" altLang="en-US" dirty="0" smtClean="0">
                <a:latin typeface="Adobe 仿宋 Std R" pitchFamily="18" charset="-122"/>
                <a:ea typeface="Adobe 仿宋 Std R" pitchFamily="18" charset="-122"/>
              </a:rPr>
              <a:t>精密工业（</a:t>
            </a:r>
            <a:r>
              <a:rPr lang="en-US" altLang="zh-CN" dirty="0" err="1" smtClean="0">
                <a:latin typeface="Adobe 仿宋 Std R" pitchFamily="18" charset="-122"/>
                <a:ea typeface="Adobe 仿宋 Std R" pitchFamily="18" charset="-122"/>
              </a:rPr>
              <a:t>Kyungsung</a:t>
            </a:r>
            <a:r>
              <a:rPr lang="en-US" altLang="zh-CN" dirty="0" smtClean="0">
                <a:latin typeface="Adobe 仿宋 Std R" pitchFamily="18" charset="-122"/>
                <a:ea typeface="Adobe 仿宋 Std R" pitchFamily="18" charset="-122"/>
              </a:rPr>
              <a:t> Precision Industry</a:t>
            </a:r>
            <a:r>
              <a:rPr lang="zh-CN" altLang="en-US" dirty="0" smtClean="0">
                <a:latin typeface="Adobe 仿宋 Std R" pitchFamily="18" charset="-122"/>
                <a:ea typeface="Adobe 仿宋 Std R" pitchFamily="18" charset="-122"/>
              </a:rPr>
              <a:t>），位于汉城永登浦区，在朝鲜战争期间迁移到釜山。</a:t>
            </a:r>
            <a:endParaRPr lang="zh-CN" altLang="en-US" dirty="0">
              <a:latin typeface="Adobe 仿宋 Std R" pitchFamily="18" charset="-122"/>
              <a:ea typeface="Adobe 仿宋 Std R" pitchFamily="18" charset="-122"/>
            </a:endParaRPr>
          </a:p>
        </p:txBody>
      </p:sp>
      <p:pic>
        <p:nvPicPr>
          <p:cNvPr id="103428" name="Picture 4"/>
          <p:cNvPicPr>
            <a:picLocks noChangeAspect="1" noChangeArrowheads="1"/>
          </p:cNvPicPr>
          <p:nvPr/>
        </p:nvPicPr>
        <p:blipFill>
          <a:blip r:embed="rId3" cstate="print"/>
          <a:srcRect/>
          <a:stretch>
            <a:fillRect/>
          </a:stretch>
        </p:blipFill>
        <p:spPr bwMode="auto">
          <a:xfrm>
            <a:off x="4860032" y="4005064"/>
            <a:ext cx="3327847" cy="2264214"/>
          </a:xfrm>
          <a:prstGeom prst="rect">
            <a:avLst/>
          </a:prstGeom>
          <a:noFill/>
          <a:ln w="9525">
            <a:noFill/>
            <a:miter lim="800000"/>
            <a:headEnd/>
            <a:tailEnd/>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a:t>
            </a: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一韩国现代</a:t>
            </a:r>
            <a:r>
              <a:rPr lang="en-US" altLang="zh-CN" sz="3200" dirty="0" smtClean="0">
                <a:effectLst>
                  <a:outerShdw blurRad="38100" dist="38100" dir="2700000" algn="tl">
                    <a:srgbClr val="000000">
                      <a:alpha val="43137"/>
                    </a:srgbClr>
                  </a:outerShdw>
                </a:effectLst>
                <a:latin typeface="Adobe 仿宋 Std R" pitchFamily="18" charset="-122"/>
                <a:ea typeface="Adobe 仿宋 Std R" pitchFamily="18" charset="-122"/>
              </a:rPr>
              <a:t>&amp;</a:t>
            </a: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起亚汽车</a:t>
            </a:r>
            <a:endPar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endParaRPr>
          </a:p>
        </p:txBody>
      </p:sp>
      <p:pic>
        <p:nvPicPr>
          <p:cNvPr id="102401" name="Picture 1"/>
          <p:cNvPicPr>
            <a:picLocks noChangeAspect="1" noChangeArrowheads="1"/>
          </p:cNvPicPr>
          <p:nvPr/>
        </p:nvPicPr>
        <p:blipFill>
          <a:blip r:embed="rId2" cstate="print"/>
          <a:srcRect/>
          <a:stretch>
            <a:fillRect/>
          </a:stretch>
        </p:blipFill>
        <p:spPr bwMode="auto">
          <a:xfrm>
            <a:off x="192782" y="756585"/>
            <a:ext cx="8771706" cy="5624743"/>
          </a:xfrm>
          <a:prstGeom prst="rect">
            <a:avLst/>
          </a:prstGeom>
          <a:noFill/>
          <a:ln w="9525">
            <a:noFill/>
            <a:miter lim="800000"/>
            <a:headEnd/>
            <a:tailEnd/>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活动二</a:t>
            </a:r>
            <a:r>
              <a:rPr lang="en-US" altLang="zh-CN" sz="3200" dirty="0" smtClean="0">
                <a:effectLst>
                  <a:outerShdw blurRad="38100" dist="38100" dir="2700000" algn="tl">
                    <a:srgbClr val="000000">
                      <a:alpha val="43137"/>
                    </a:srgbClr>
                  </a:outerShdw>
                </a:effectLst>
                <a:latin typeface="Adobe 仿宋 Std R" pitchFamily="18" charset="-122"/>
                <a:ea typeface="Adobe 仿宋 Std R" pitchFamily="18" charset="-122"/>
              </a:rPr>
              <a:t>Nissan&amp;</a:t>
            </a: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铃木汽车</a:t>
            </a:r>
            <a:endPar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endParaRPr>
          </a:p>
        </p:txBody>
      </p:sp>
      <p:pic>
        <p:nvPicPr>
          <p:cNvPr id="104450" name="sp-image" descr="4d4970065ab9ce44020881c9"/>
          <p:cNvPicPr>
            <a:picLocks noChangeAspect="1" noChangeArrowheads="1"/>
          </p:cNvPicPr>
          <p:nvPr/>
        </p:nvPicPr>
        <p:blipFill>
          <a:blip r:embed="rId2" cstate="print"/>
          <a:srcRect/>
          <a:stretch>
            <a:fillRect/>
          </a:stretch>
        </p:blipFill>
        <p:spPr bwMode="auto">
          <a:xfrm>
            <a:off x="827584" y="1124744"/>
            <a:ext cx="2448272" cy="2461023"/>
          </a:xfrm>
          <a:prstGeom prst="rect">
            <a:avLst/>
          </a:prstGeom>
          <a:noFill/>
          <a:ln w="9525">
            <a:noFill/>
            <a:miter lim="800000"/>
            <a:headEnd/>
            <a:tailEnd/>
          </a:ln>
        </p:spPr>
      </p:pic>
      <p:sp>
        <p:nvSpPr>
          <p:cNvPr id="104451" name="Rectangle 3"/>
          <p:cNvSpPr>
            <a:spLocks noChangeArrowheads="1"/>
          </p:cNvSpPr>
          <p:nvPr/>
        </p:nvSpPr>
        <p:spPr bwMode="auto">
          <a:xfrm>
            <a:off x="4427984" y="1124744"/>
            <a:ext cx="4139952" cy="45243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04800" algn="l" defTabSz="914400" rtl="0" eaLnBrk="1" fontAlgn="base" latinLnBrk="0" hangingPunct="1">
              <a:lnSpc>
                <a:spcPct val="100000"/>
              </a:lnSpc>
              <a:spcBef>
                <a:spcPct val="0"/>
              </a:spcBef>
              <a:spcAft>
                <a:spcPct val="0"/>
              </a:spcAft>
              <a:buClrTx/>
              <a:buSzTx/>
              <a:buFontTx/>
              <a:buNone/>
              <a:tabLst/>
            </a:pPr>
            <a:r>
              <a:rPr kumimoji="0" lang="en-US" altLang="zh-CN" sz="24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1911</a:t>
            </a:r>
            <a:r>
              <a:rPr kumimoji="0" lang="zh-CN" altLang="en-US" sz="24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年，由田建治郎等人创建的 “快进社”，于</a:t>
            </a:r>
            <a:r>
              <a:rPr kumimoji="0" lang="en-US" altLang="zh-CN" sz="24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1934</a:t>
            </a:r>
            <a:r>
              <a:rPr kumimoji="0" lang="zh-CN" altLang="en-US" sz="24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年改为日产汽车公司。日产公司生产的轿车品牌很多，有总统、公子、桂冠、地平线、西尔维亚、羚羊、王子、南风、紫罗兰和小太阳等。“</a:t>
            </a:r>
            <a:r>
              <a:rPr kumimoji="0" lang="en-US" altLang="zh-CN" sz="24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NISSAN”</a:t>
            </a:r>
            <a:r>
              <a:rPr kumimoji="0" lang="zh-CN" altLang="en-US" sz="24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是日语“ニッサン”，“日产”两个字的罗马音形式，是日本产业的简称，其含义是 “</a:t>
            </a:r>
            <a:r>
              <a:rPr kumimoji="0" lang="zh-CN" altLang="en-US" sz="2400" i="0" u="none" strike="noStrike" cap="none" normalizeH="0" baseline="0" dirty="0" smtClean="0">
                <a:ln>
                  <a:noFill/>
                </a:ln>
                <a:solidFill>
                  <a:srgbClr val="FF0000"/>
                </a:solidFill>
                <a:effectLst/>
                <a:latin typeface="Adobe 仿宋 Std R" pitchFamily="18" charset="-122"/>
                <a:ea typeface="Adobe 仿宋 Std R" pitchFamily="18" charset="-122"/>
                <a:cs typeface="Times New Roman" pitchFamily="18" charset="0"/>
              </a:rPr>
              <a:t>以人和汽车的明天为引目标</a:t>
            </a:r>
            <a:r>
              <a:rPr kumimoji="0" lang="zh-CN" altLang="en-US" sz="24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a:t>
            </a:r>
            <a:endParaRPr kumimoji="0" lang="zh-CN" altLang="en-US" sz="2400" i="0" u="none" strike="noStrike" cap="none" normalizeH="0" baseline="0" dirty="0" smtClean="0">
              <a:ln>
                <a:noFill/>
              </a:ln>
              <a:solidFill>
                <a:schemeClr val="tx1"/>
              </a:solidFill>
              <a:effectLst/>
              <a:latin typeface="Adobe 仿宋 Std R" pitchFamily="18" charset="-122"/>
              <a:ea typeface="Adobe 仿宋 Std R" pitchFamily="18" charset="-122"/>
              <a:cs typeface="宋体" pitchFamily="2" charset="-122"/>
            </a:endParaRPr>
          </a:p>
        </p:txBody>
      </p:sp>
      <p:sp>
        <p:nvSpPr>
          <p:cNvPr id="11" name="矩形 10"/>
          <p:cNvSpPr/>
          <p:nvPr/>
        </p:nvSpPr>
        <p:spPr>
          <a:xfrm>
            <a:off x="323528" y="3645024"/>
            <a:ext cx="4320480" cy="1015663"/>
          </a:xfrm>
          <a:prstGeom prst="rect">
            <a:avLst/>
          </a:prstGeom>
        </p:spPr>
        <p:txBody>
          <a:bodyPr wrap="square">
            <a:spAutoFit/>
          </a:bodyPr>
          <a:lstStyle/>
          <a:p>
            <a:r>
              <a:rPr lang="zh-CN" altLang="en-US" dirty="0" smtClean="0">
                <a:latin typeface="Adobe 仿宋 Std R" pitchFamily="18" charset="-122"/>
                <a:ea typeface="Adobe 仿宋 Std R" pitchFamily="18" charset="-122"/>
              </a:rPr>
              <a:t>田健次郎 （</a:t>
            </a:r>
            <a:r>
              <a:rPr lang="en-US" altLang="zh-CN" dirty="0" smtClean="0">
                <a:solidFill>
                  <a:srgbClr val="FF0000"/>
                </a:solidFill>
                <a:latin typeface="Adobe 仿宋 Std R" pitchFamily="18" charset="-122"/>
                <a:ea typeface="Adobe 仿宋 Std R" pitchFamily="18" charset="-122"/>
              </a:rPr>
              <a:t>D</a:t>
            </a:r>
            <a:r>
              <a:rPr lang="en-US" altLang="zh-CN" dirty="0" smtClean="0">
                <a:latin typeface="Adobe 仿宋 Std R" pitchFamily="18" charset="-122"/>
                <a:ea typeface="Adobe 仿宋 Std R" pitchFamily="18" charset="-122"/>
              </a:rPr>
              <a:t>en </a:t>
            </a:r>
            <a:r>
              <a:rPr lang="en-US" altLang="zh-CN" dirty="0" err="1" smtClean="0">
                <a:latin typeface="Adobe 仿宋 Std R" pitchFamily="18" charset="-122"/>
                <a:ea typeface="Adobe 仿宋 Std R" pitchFamily="18" charset="-122"/>
              </a:rPr>
              <a:t>Kenjiro</a:t>
            </a:r>
            <a:r>
              <a:rPr lang="en-US" altLang="zh-CN" dirty="0" smtClean="0">
                <a:latin typeface="Adobe 仿宋 Std R" pitchFamily="18" charset="-122"/>
                <a:ea typeface="Adobe 仿宋 Std R" pitchFamily="18" charset="-122"/>
              </a:rPr>
              <a:t>)</a:t>
            </a:r>
          </a:p>
          <a:p>
            <a:r>
              <a:rPr lang="zh-CN" altLang="en-US" dirty="0" smtClean="0">
                <a:latin typeface="Adobe 仿宋 Std R" pitchFamily="18" charset="-122"/>
                <a:ea typeface="Adobe 仿宋 Std R" pitchFamily="18" charset="-122"/>
              </a:rPr>
              <a:t>青山</a:t>
            </a:r>
            <a:r>
              <a:rPr lang="zh-CN" altLang="en-US" dirty="0" smtClean="0">
                <a:latin typeface="Adobe 仿宋 Std R" pitchFamily="18" charset="-122"/>
                <a:ea typeface="Adobe 仿宋 Std R" pitchFamily="18" charset="-122"/>
              </a:rPr>
              <a:t>禄朗 （</a:t>
            </a:r>
            <a:r>
              <a:rPr lang="en-US" altLang="zh-CN" dirty="0" smtClean="0">
                <a:solidFill>
                  <a:srgbClr val="FF0000"/>
                </a:solidFill>
                <a:latin typeface="Adobe 仿宋 Std R" pitchFamily="18" charset="-122"/>
                <a:ea typeface="Adobe 仿宋 Std R" pitchFamily="18" charset="-122"/>
              </a:rPr>
              <a:t>A</a:t>
            </a:r>
            <a:r>
              <a:rPr lang="en-US" altLang="zh-CN" dirty="0" smtClean="0">
                <a:latin typeface="Adobe 仿宋 Std R" pitchFamily="18" charset="-122"/>
                <a:ea typeface="Adobe 仿宋 Std R" pitchFamily="18" charset="-122"/>
              </a:rPr>
              <a:t>oyama </a:t>
            </a:r>
            <a:r>
              <a:rPr lang="en-US" altLang="zh-CN" dirty="0" err="1" smtClean="0">
                <a:latin typeface="Adobe 仿宋 Std R" pitchFamily="18" charset="-122"/>
                <a:ea typeface="Adobe 仿宋 Std R" pitchFamily="18" charset="-122"/>
              </a:rPr>
              <a:t>Rokuro</a:t>
            </a:r>
            <a:r>
              <a:rPr lang="zh-CN" altLang="en-US" dirty="0" smtClean="0">
                <a:latin typeface="Adobe 仿宋 Std R" pitchFamily="18" charset="-122"/>
                <a:ea typeface="Adobe 仿宋 Std R" pitchFamily="18" charset="-122"/>
              </a:rPr>
              <a:t>）</a:t>
            </a:r>
            <a:endParaRPr lang="en-US" altLang="zh-CN" dirty="0" smtClean="0">
              <a:latin typeface="Adobe 仿宋 Std R" pitchFamily="18" charset="-122"/>
              <a:ea typeface="Adobe 仿宋 Std R" pitchFamily="18" charset="-122"/>
            </a:endParaRPr>
          </a:p>
          <a:p>
            <a:r>
              <a:rPr lang="zh-CN" altLang="en-US" dirty="0" smtClean="0">
                <a:latin typeface="Adobe 仿宋 Std R" pitchFamily="18" charset="-122"/>
                <a:ea typeface="Adobe 仿宋 Std R" pitchFamily="18" charset="-122"/>
              </a:rPr>
              <a:t>竹</a:t>
            </a:r>
            <a:r>
              <a:rPr lang="zh-CN" altLang="en-US" dirty="0" smtClean="0">
                <a:latin typeface="Adobe 仿宋 Std R" pitchFamily="18" charset="-122"/>
                <a:ea typeface="Adobe 仿宋 Std R" pitchFamily="18" charset="-122"/>
              </a:rPr>
              <a:t>内明太郎 （</a:t>
            </a:r>
            <a:r>
              <a:rPr lang="en-US" altLang="zh-CN" dirty="0" smtClean="0">
                <a:solidFill>
                  <a:srgbClr val="FF0000"/>
                </a:solidFill>
                <a:latin typeface="Adobe 仿宋 Std R" pitchFamily="18" charset="-122"/>
                <a:ea typeface="Adobe 仿宋 Std R" pitchFamily="18" charset="-122"/>
              </a:rPr>
              <a:t>T</a:t>
            </a:r>
            <a:r>
              <a:rPr lang="en-US" altLang="zh-CN" dirty="0" smtClean="0">
                <a:latin typeface="Adobe 仿宋 Std R" pitchFamily="18" charset="-122"/>
                <a:ea typeface="Adobe 仿宋 Std R" pitchFamily="18" charset="-122"/>
              </a:rPr>
              <a:t>akeuchi </a:t>
            </a:r>
            <a:r>
              <a:rPr lang="en-US" altLang="zh-CN" dirty="0" err="1" smtClean="0">
                <a:latin typeface="Adobe 仿宋 Std R" pitchFamily="18" charset="-122"/>
                <a:ea typeface="Adobe 仿宋 Std R" pitchFamily="18" charset="-122"/>
              </a:rPr>
              <a:t>Meitaro</a:t>
            </a:r>
            <a:r>
              <a:rPr lang="zh-CN" altLang="en-US" dirty="0" smtClean="0">
                <a:latin typeface="Adobe 仿宋 Std R" pitchFamily="18" charset="-122"/>
                <a:ea typeface="Adobe 仿宋 Std R" pitchFamily="18" charset="-122"/>
              </a:rPr>
              <a:t>）</a:t>
            </a:r>
            <a:endParaRPr lang="zh-CN" altLang="en-US" dirty="0">
              <a:latin typeface="Adobe 仿宋 Std R" pitchFamily="18" charset="-122"/>
              <a:ea typeface="Adobe 仿宋 Std R" pitchFamily="18" charset="-122"/>
            </a:endParaRPr>
          </a:p>
        </p:txBody>
      </p:sp>
      <p:sp>
        <p:nvSpPr>
          <p:cNvPr id="12" name="矩形 11"/>
          <p:cNvSpPr/>
          <p:nvPr/>
        </p:nvSpPr>
        <p:spPr>
          <a:xfrm>
            <a:off x="251520" y="4725144"/>
            <a:ext cx="4176464" cy="1631216"/>
          </a:xfrm>
          <a:prstGeom prst="rect">
            <a:avLst/>
          </a:prstGeom>
        </p:spPr>
        <p:txBody>
          <a:bodyPr wrap="square">
            <a:spAutoFit/>
          </a:bodyPr>
          <a:lstStyle/>
          <a:p>
            <a:r>
              <a:rPr lang="en-US" altLang="zh-CN" dirty="0" smtClean="0">
                <a:latin typeface="Adobe 仿宋 Std R" pitchFamily="18" charset="-122"/>
                <a:ea typeface="Adobe 仿宋 Std R" pitchFamily="18" charset="-122"/>
              </a:rPr>
              <a:t>1911</a:t>
            </a:r>
            <a:r>
              <a:rPr lang="zh-CN" altLang="en-US" dirty="0" smtClean="0">
                <a:latin typeface="Adobe 仿宋 Std R" pitchFamily="18" charset="-122"/>
                <a:ea typeface="Adobe 仿宋 Std R" pitchFamily="18" charset="-122"/>
              </a:rPr>
              <a:t>年，日产前身之一“快进汽车厂”（日文：快进自动车工场，英文：</a:t>
            </a:r>
            <a:r>
              <a:rPr lang="en-US" altLang="zh-CN" dirty="0" err="1" smtClean="0">
                <a:latin typeface="Adobe 仿宋 Std R" pitchFamily="18" charset="-122"/>
                <a:ea typeface="Adobe 仿宋 Std R" pitchFamily="18" charset="-122"/>
              </a:rPr>
              <a:t>Kwaishinsha</a:t>
            </a:r>
            <a:r>
              <a:rPr lang="en-US" altLang="zh-CN" dirty="0" smtClean="0">
                <a:latin typeface="Adobe 仿宋 Std R" pitchFamily="18" charset="-122"/>
                <a:ea typeface="Adobe 仿宋 Std R" pitchFamily="18" charset="-122"/>
              </a:rPr>
              <a:t> Motorcar Works</a:t>
            </a:r>
            <a:r>
              <a:rPr lang="zh-CN" altLang="en-US" dirty="0" smtClean="0">
                <a:latin typeface="Adobe 仿宋 Std R" pitchFamily="18" charset="-122"/>
                <a:ea typeface="Adobe 仿宋 Std R" pitchFamily="18" charset="-122"/>
              </a:rPr>
              <a:t>）在东京成立。三年后第一辆</a:t>
            </a:r>
            <a:r>
              <a:rPr lang="en-US" altLang="zh-CN" dirty="0" smtClean="0">
                <a:solidFill>
                  <a:srgbClr val="FF0000"/>
                </a:solidFill>
                <a:latin typeface="Adobe 仿宋 Std R" pitchFamily="18" charset="-122"/>
                <a:ea typeface="Adobe 仿宋 Std R" pitchFamily="18" charset="-122"/>
              </a:rPr>
              <a:t>DAT</a:t>
            </a:r>
            <a:r>
              <a:rPr lang="zh-CN" altLang="en-US" dirty="0" smtClean="0">
                <a:latin typeface="Adobe 仿宋 Std R" pitchFamily="18" charset="-122"/>
                <a:ea typeface="Adobe 仿宋 Std R" pitchFamily="18" charset="-122"/>
              </a:rPr>
              <a:t>诞生</a:t>
            </a:r>
            <a:r>
              <a:rPr lang="zh-CN" altLang="en-US" dirty="0" smtClean="0">
                <a:latin typeface="Adobe 仿宋 Std R" pitchFamily="18" charset="-122"/>
                <a:ea typeface="Adobe 仿宋 Std R" pitchFamily="18" charset="-122"/>
              </a:rPr>
              <a:t>。</a:t>
            </a:r>
            <a:endParaRPr lang="zh-CN" altLang="en-US" dirty="0">
              <a:latin typeface="Adobe 仿宋 Std R" pitchFamily="18" charset="-122"/>
              <a:ea typeface="Adobe 仿宋 Std R" pitchFamily="18"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活动二</a:t>
            </a:r>
            <a:r>
              <a:rPr lang="en-US" altLang="zh-CN" sz="3200" dirty="0" smtClean="0">
                <a:effectLst>
                  <a:outerShdw blurRad="38100" dist="38100" dir="2700000" algn="tl">
                    <a:srgbClr val="000000">
                      <a:alpha val="43137"/>
                    </a:srgbClr>
                  </a:outerShdw>
                </a:effectLst>
                <a:latin typeface="Adobe 仿宋 Std R" pitchFamily="18" charset="-122"/>
                <a:ea typeface="Adobe 仿宋 Std R" pitchFamily="18" charset="-122"/>
              </a:rPr>
              <a:t>Nissan&amp;</a:t>
            </a: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铃木汽车</a:t>
            </a:r>
            <a:endPar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endParaRPr>
          </a:p>
        </p:txBody>
      </p:sp>
      <p:sp>
        <p:nvSpPr>
          <p:cNvPr id="9" name="矩形 8"/>
          <p:cNvSpPr/>
          <p:nvPr/>
        </p:nvSpPr>
        <p:spPr>
          <a:xfrm>
            <a:off x="467544" y="1124744"/>
            <a:ext cx="4320480" cy="4493538"/>
          </a:xfrm>
          <a:prstGeom prst="rect">
            <a:avLst/>
          </a:prstGeom>
        </p:spPr>
        <p:txBody>
          <a:bodyPr wrap="square">
            <a:spAutoFit/>
          </a:bodyPr>
          <a:lstStyle/>
          <a:p>
            <a:r>
              <a:rPr lang="zh-CN" altLang="en-US" sz="2200" dirty="0" smtClean="0">
                <a:latin typeface="Adobe 仿宋 Std R" pitchFamily="18" charset="-122"/>
                <a:ea typeface="Adobe 仿宋 Std R" pitchFamily="18" charset="-122"/>
              </a:rPr>
              <a:t>戈恩的“日产复兴计划（</a:t>
            </a:r>
            <a:r>
              <a:rPr lang="en-US" altLang="zh-CN" sz="2200" dirty="0" smtClean="0">
                <a:solidFill>
                  <a:srgbClr val="FF0000"/>
                </a:solidFill>
                <a:latin typeface="Adobe 仿宋 Std R" pitchFamily="18" charset="-122"/>
                <a:ea typeface="Adobe 仿宋 Std R" pitchFamily="18" charset="-122"/>
              </a:rPr>
              <a:t>Nissan Revival Plan</a:t>
            </a:r>
            <a:r>
              <a:rPr lang="zh-CN" altLang="en-US" sz="2200" dirty="0" smtClean="0">
                <a:latin typeface="Adobe 仿宋 Std R" pitchFamily="18" charset="-122"/>
                <a:ea typeface="Adobe 仿宋 Std R" pitchFamily="18" charset="-122"/>
              </a:rPr>
              <a:t>，缩写成</a:t>
            </a:r>
            <a:r>
              <a:rPr lang="en-US" altLang="zh-CN" sz="2200" dirty="0" smtClean="0">
                <a:latin typeface="Adobe 仿宋 Std R" pitchFamily="18" charset="-122"/>
                <a:ea typeface="Adobe 仿宋 Std R" pitchFamily="18" charset="-122"/>
              </a:rPr>
              <a:t>NRP</a:t>
            </a:r>
            <a:r>
              <a:rPr lang="zh-CN" altLang="en-US" sz="2200" dirty="0" smtClean="0">
                <a:latin typeface="Adobe 仿宋 Std R" pitchFamily="18" charset="-122"/>
                <a:ea typeface="Adobe 仿宋 Std R" pitchFamily="18" charset="-122"/>
              </a:rPr>
              <a:t>）”推动下，日产的业绩表现强力反弹，盈利创造了历史记录，旗下的</a:t>
            </a:r>
            <a:r>
              <a:rPr lang="zh-CN" altLang="en-US" sz="2200" dirty="0" smtClean="0">
                <a:solidFill>
                  <a:srgbClr val="FF0000"/>
                </a:solidFill>
                <a:latin typeface="Adobe 仿宋 Std R" pitchFamily="18" charset="-122"/>
                <a:ea typeface="Adobe 仿宋 Std R" pitchFamily="18" charset="-122"/>
              </a:rPr>
              <a:t>日产</a:t>
            </a:r>
            <a:r>
              <a:rPr lang="zh-CN" altLang="en-US" sz="2200" dirty="0" smtClean="0">
                <a:latin typeface="Adobe 仿宋 Std R" pitchFamily="18" charset="-122"/>
                <a:ea typeface="Adobe 仿宋 Std R" pitchFamily="18" charset="-122"/>
              </a:rPr>
              <a:t>和</a:t>
            </a:r>
            <a:r>
              <a:rPr lang="zh-CN" altLang="en-US" sz="2200" dirty="0" smtClean="0">
                <a:solidFill>
                  <a:srgbClr val="FF0000"/>
                </a:solidFill>
                <a:latin typeface="Adobe 仿宋 Std R" pitchFamily="18" charset="-122"/>
                <a:ea typeface="Adobe 仿宋 Std R" pitchFamily="18" charset="-122"/>
              </a:rPr>
              <a:t>英菲尼迪</a:t>
            </a:r>
            <a:r>
              <a:rPr lang="zh-CN" altLang="en-US" sz="2200" dirty="0" smtClean="0">
                <a:latin typeface="Adobe 仿宋 Std R" pitchFamily="18" charset="-122"/>
                <a:ea typeface="Adobe 仿宋 Std R" pitchFamily="18" charset="-122"/>
              </a:rPr>
              <a:t>两个品牌都戏剧性地获得了新生，因此这个现象被主流经济学家称为历史上最成功的公司复兴案例之一。</a:t>
            </a:r>
            <a:r>
              <a:rPr lang="en-US" altLang="zh-CN" sz="2200" dirty="0" smtClean="0">
                <a:latin typeface="Adobe 仿宋 Std R" pitchFamily="18" charset="-122"/>
                <a:ea typeface="Adobe 仿宋 Std R" pitchFamily="18" charset="-122"/>
              </a:rPr>
              <a:t>2002</a:t>
            </a:r>
            <a:r>
              <a:rPr lang="zh-CN" altLang="en-US" sz="2200" dirty="0" smtClean="0">
                <a:latin typeface="Adobe 仿宋 Std R" pitchFamily="18" charset="-122"/>
                <a:ea typeface="Adobe 仿宋 Std R" pitchFamily="18" charset="-122"/>
              </a:rPr>
              <a:t>年，公司又在“日产复兴计划”的基础上推出了“日产</a:t>
            </a:r>
            <a:r>
              <a:rPr lang="en-US" altLang="zh-CN" sz="2200" dirty="0" smtClean="0">
                <a:latin typeface="Adobe 仿宋 Std R" pitchFamily="18" charset="-122"/>
                <a:ea typeface="Adobe 仿宋 Std R" pitchFamily="18" charset="-122"/>
              </a:rPr>
              <a:t>180</a:t>
            </a:r>
            <a:r>
              <a:rPr lang="zh-CN" altLang="en-US" sz="2200" dirty="0" smtClean="0">
                <a:latin typeface="Adobe 仿宋 Std R" pitchFamily="18" charset="-122"/>
                <a:ea typeface="Adobe 仿宋 Std R" pitchFamily="18" charset="-122"/>
              </a:rPr>
              <a:t>计划”。戈恩因此被日本人视为日本低迷经济中的</a:t>
            </a:r>
            <a:r>
              <a:rPr lang="zh-CN" altLang="en-US" sz="2200" dirty="0" smtClean="0">
                <a:latin typeface="Adobe 仿宋 Std R" pitchFamily="18" charset="-122"/>
                <a:ea typeface="Adobe 仿宋 Std R" pitchFamily="18" charset="-122"/>
              </a:rPr>
              <a:t>民族英雄。</a:t>
            </a:r>
            <a:endParaRPr lang="en-US" altLang="zh-CN" sz="2200" dirty="0" smtClean="0">
              <a:latin typeface="Adobe 仿宋 Std R" pitchFamily="18" charset="-122"/>
              <a:ea typeface="Adobe 仿宋 Std R" pitchFamily="18" charset="-122"/>
            </a:endParaRPr>
          </a:p>
          <a:p>
            <a:endParaRPr lang="zh-CN" altLang="en-US" sz="2200" dirty="0">
              <a:latin typeface="Adobe 仿宋 Std R" pitchFamily="18" charset="-122"/>
              <a:ea typeface="Adobe 仿宋 Std R" pitchFamily="18" charset="-122"/>
            </a:endParaRPr>
          </a:p>
        </p:txBody>
      </p:sp>
      <p:pic>
        <p:nvPicPr>
          <p:cNvPr id="107522" name="Picture 2" descr="http://www.iveho.com/wp-content/uploads/2011/06/ghosn.jpg">
            <a:hlinkClick r:id="rId2"/>
          </p:cNvPr>
          <p:cNvPicPr>
            <a:picLocks noChangeAspect="1" noChangeArrowheads="1"/>
          </p:cNvPicPr>
          <p:nvPr/>
        </p:nvPicPr>
        <p:blipFill>
          <a:blip r:embed="rId3" cstate="print"/>
          <a:srcRect/>
          <a:stretch>
            <a:fillRect/>
          </a:stretch>
        </p:blipFill>
        <p:spPr bwMode="auto">
          <a:xfrm>
            <a:off x="5148064" y="836712"/>
            <a:ext cx="3528392" cy="5299148"/>
          </a:xfrm>
          <a:prstGeom prst="rect">
            <a:avLst/>
          </a:prstGeom>
          <a:noFill/>
        </p:spPr>
      </p:pic>
      <p:sp>
        <p:nvSpPr>
          <p:cNvPr id="11" name="矩形 10"/>
          <p:cNvSpPr/>
          <p:nvPr/>
        </p:nvSpPr>
        <p:spPr>
          <a:xfrm>
            <a:off x="1403648" y="5805264"/>
            <a:ext cx="3323346" cy="400110"/>
          </a:xfrm>
          <a:prstGeom prst="rect">
            <a:avLst/>
          </a:prstGeom>
        </p:spPr>
        <p:txBody>
          <a:bodyPr wrap="none">
            <a:spAutoFit/>
          </a:bodyPr>
          <a:lstStyle/>
          <a:p>
            <a:r>
              <a:rPr lang="zh-CN" altLang="en-US" dirty="0" smtClean="0">
                <a:latin typeface="Adobe 仿宋 Std R" pitchFamily="18" charset="-122"/>
                <a:ea typeface="Adobe 仿宋 Std R" pitchFamily="18" charset="-122"/>
              </a:rPr>
              <a:t>卡洛斯</a:t>
            </a:r>
            <a:r>
              <a:rPr lang="en-US" altLang="zh-CN" dirty="0" smtClean="0">
                <a:latin typeface="Adobe 仿宋 Std R" pitchFamily="18" charset="-122"/>
                <a:ea typeface="Adobe 仿宋 Std R" pitchFamily="18" charset="-122"/>
              </a:rPr>
              <a:t>.</a:t>
            </a:r>
            <a:r>
              <a:rPr lang="zh-CN" altLang="en-US" dirty="0" smtClean="0">
                <a:latin typeface="Adobe 仿宋 Std R" pitchFamily="18" charset="-122"/>
                <a:ea typeface="Adobe 仿宋 Std R" pitchFamily="18" charset="-122"/>
              </a:rPr>
              <a:t>戈恩</a:t>
            </a:r>
            <a:r>
              <a:rPr lang="en-US" altLang="zh-CN" dirty="0" smtClean="0">
                <a:latin typeface="Adobe 仿宋 Std R" pitchFamily="18" charset="-122"/>
                <a:ea typeface="Adobe 仿宋 Std R" pitchFamily="18" charset="-122"/>
              </a:rPr>
              <a:t>(Carlos </a:t>
            </a:r>
            <a:r>
              <a:rPr lang="en-US" altLang="zh-CN" dirty="0" err="1" smtClean="0">
                <a:latin typeface="Adobe 仿宋 Std R" pitchFamily="18" charset="-122"/>
                <a:ea typeface="Adobe 仿宋 Std R" pitchFamily="18" charset="-122"/>
              </a:rPr>
              <a:t>Ghosn</a:t>
            </a:r>
            <a:r>
              <a:rPr lang="en-US" altLang="zh-CN" dirty="0" smtClean="0">
                <a:latin typeface="Adobe 仿宋 Std R" pitchFamily="18" charset="-122"/>
                <a:ea typeface="Adobe 仿宋 Std R" pitchFamily="18" charset="-122"/>
              </a:rPr>
              <a:t>)</a:t>
            </a:r>
            <a:endParaRPr lang="zh-CN" altLang="en-US" dirty="0">
              <a:latin typeface="Adobe 仿宋 Std R" pitchFamily="18" charset="-122"/>
              <a:ea typeface="Adobe 仿宋 Std R" pitchFamily="18"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活动二</a:t>
            </a:r>
            <a:r>
              <a:rPr lang="en-US" altLang="zh-CN" sz="3200" dirty="0" smtClean="0">
                <a:effectLst>
                  <a:outerShdw blurRad="38100" dist="38100" dir="2700000" algn="tl">
                    <a:srgbClr val="000000">
                      <a:alpha val="43137"/>
                    </a:srgbClr>
                  </a:outerShdw>
                </a:effectLst>
                <a:latin typeface="Adobe 仿宋 Std R" pitchFamily="18" charset="-122"/>
                <a:ea typeface="Adobe 仿宋 Std R" pitchFamily="18" charset="-122"/>
              </a:rPr>
              <a:t>Nissan&amp;</a:t>
            </a: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铃木汽车</a:t>
            </a:r>
            <a:endPar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endParaRPr>
          </a:p>
        </p:txBody>
      </p:sp>
      <p:sp>
        <p:nvSpPr>
          <p:cNvPr id="106497" name="Rectangle 1"/>
          <p:cNvSpPr>
            <a:spLocks noChangeArrowheads="1"/>
          </p:cNvSpPr>
          <p:nvPr/>
        </p:nvSpPr>
        <p:spPr bwMode="auto">
          <a:xfrm>
            <a:off x="323528" y="4811668"/>
            <a:ext cx="8424936" cy="156966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04800" algn="l" defTabSz="914400" rtl="0" eaLnBrk="1" fontAlgn="base" latinLnBrk="0" hangingPunct="1">
              <a:lnSpc>
                <a:spcPct val="100000"/>
              </a:lnSpc>
              <a:spcBef>
                <a:spcPct val="0"/>
              </a:spcBef>
              <a:spcAft>
                <a:spcPct val="0"/>
              </a:spcAft>
              <a:buClrTx/>
              <a:buSzTx/>
              <a:buFontTx/>
              <a:buNone/>
              <a:tabLst/>
            </a:pPr>
            <a:r>
              <a:rPr kumimoji="0" lang="zh-CN" sz="2400" b="1"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愿景</a:t>
            </a:r>
            <a:r>
              <a:rPr kumimoji="0" lang="zh-CN" sz="2400" b="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：丰富人们有汽车的生活。</a:t>
            </a:r>
            <a:endParaRPr kumimoji="0" lang="zh-CN" sz="2400" b="0" i="0" u="none" strike="noStrike" cap="none" normalizeH="0" baseline="0" dirty="0" smtClean="0">
              <a:ln>
                <a:noFill/>
              </a:ln>
              <a:solidFill>
                <a:schemeClr val="tx1"/>
              </a:solidFill>
              <a:effectLst/>
              <a:latin typeface="Adobe 仿宋 Std R" pitchFamily="18" charset="-122"/>
              <a:ea typeface="Adobe 仿宋 Std R" pitchFamily="18" charset="-122"/>
              <a:cs typeface="宋体" pitchFamily="2" charset="-122"/>
            </a:endParaRPr>
          </a:p>
          <a:p>
            <a:pPr marL="0" marR="0" lvl="0" indent="304800" algn="l" defTabSz="914400" rtl="0" eaLnBrk="0" fontAlgn="base" latinLnBrk="0" hangingPunct="0">
              <a:lnSpc>
                <a:spcPct val="100000"/>
              </a:lnSpc>
              <a:spcBef>
                <a:spcPct val="0"/>
              </a:spcBef>
              <a:spcAft>
                <a:spcPct val="0"/>
              </a:spcAft>
              <a:buClrTx/>
              <a:buSzTx/>
              <a:buFontTx/>
              <a:buNone/>
              <a:tabLst/>
            </a:pPr>
            <a:r>
              <a:rPr kumimoji="0" lang="zh-CN" sz="2400" b="1"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使命</a:t>
            </a:r>
            <a:r>
              <a:rPr kumimoji="0" lang="zh-CN" sz="2400" b="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：我们日产创造充满独特性，创新理念的汽车与服务，并为所有的相关方提供可见的优质价值。所有这些都是在与雷诺的合作基础上而展开的。</a:t>
            </a:r>
            <a:endParaRPr kumimoji="0" lang="zh-CN" sz="2400" b="0" i="0" u="none" strike="noStrike" cap="none" normalizeH="0" baseline="0" dirty="0" smtClean="0">
              <a:ln>
                <a:noFill/>
              </a:ln>
              <a:solidFill>
                <a:schemeClr val="tx1"/>
              </a:solidFill>
              <a:effectLst/>
              <a:latin typeface="Adobe 仿宋 Std R" pitchFamily="18" charset="-122"/>
              <a:ea typeface="Adobe 仿宋 Std R" pitchFamily="18" charset="-122"/>
              <a:cs typeface="宋体" pitchFamily="2" charset="-122"/>
            </a:endParaRPr>
          </a:p>
        </p:txBody>
      </p:sp>
      <p:pic>
        <p:nvPicPr>
          <p:cNvPr id="106498" name="Picture 2"/>
          <p:cNvPicPr>
            <a:picLocks noChangeAspect="1" noChangeArrowheads="1"/>
          </p:cNvPicPr>
          <p:nvPr/>
        </p:nvPicPr>
        <p:blipFill>
          <a:blip r:embed="rId2" cstate="print"/>
          <a:srcRect/>
          <a:stretch>
            <a:fillRect/>
          </a:stretch>
        </p:blipFill>
        <p:spPr bwMode="auto">
          <a:xfrm>
            <a:off x="971600" y="805721"/>
            <a:ext cx="7200800" cy="3919423"/>
          </a:xfrm>
          <a:prstGeom prst="rect">
            <a:avLst/>
          </a:prstGeom>
          <a:noFill/>
          <a:ln w="9525">
            <a:noFill/>
            <a:miter lim="800000"/>
            <a:headEnd/>
            <a:tailEnd/>
          </a:ln>
        </p:spPr>
      </p:pic>
      <p:sp>
        <p:nvSpPr>
          <p:cNvPr id="11" name="矩形 10"/>
          <p:cNvSpPr/>
          <p:nvPr/>
        </p:nvSpPr>
        <p:spPr>
          <a:xfrm>
            <a:off x="5868144" y="4725144"/>
            <a:ext cx="2294218" cy="400110"/>
          </a:xfrm>
          <a:prstGeom prst="rect">
            <a:avLst/>
          </a:prstGeom>
        </p:spPr>
        <p:txBody>
          <a:bodyPr wrap="none">
            <a:spAutoFit/>
          </a:bodyPr>
          <a:lstStyle/>
          <a:p>
            <a:r>
              <a:rPr lang="zh-CN" altLang="en-US" dirty="0" smtClean="0">
                <a:latin typeface="Adobe 仿宋 Std R" pitchFamily="18" charset="-122"/>
                <a:ea typeface="Adobe 仿宋 Std R" pitchFamily="18" charset="-122"/>
              </a:rPr>
              <a:t>英菲尼迪</a:t>
            </a:r>
            <a:r>
              <a:rPr lang="en-US" altLang="zh-CN" dirty="0" smtClean="0">
                <a:latin typeface="Adobe 仿宋 Std R" pitchFamily="18" charset="-122"/>
                <a:ea typeface="Adobe 仿宋 Std R" pitchFamily="18" charset="-122"/>
              </a:rPr>
              <a:t>FX 2009</a:t>
            </a:r>
            <a:endParaRPr lang="zh-CN" altLang="en-US" dirty="0">
              <a:latin typeface="Adobe 仿宋 Std R" pitchFamily="18" charset="-122"/>
              <a:ea typeface="Adobe 仿宋 Std R" pitchFamily="18"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5475" name="Picture 3" descr="http://t.dongfeng-nissan.com.cn/~/media/DFLOffical/Nissan/Brand/5843300723.ashx"/>
          <p:cNvPicPr>
            <a:picLocks noChangeAspect="1" noChangeArrowheads="1"/>
          </p:cNvPicPr>
          <p:nvPr/>
        </p:nvPicPr>
        <p:blipFill>
          <a:blip r:embed="rId2" cstate="print"/>
          <a:srcRect r="7063"/>
          <a:stretch>
            <a:fillRect/>
          </a:stretch>
        </p:blipFill>
        <p:spPr bwMode="auto">
          <a:xfrm>
            <a:off x="4155227" y="1412776"/>
            <a:ext cx="4988773" cy="3033248"/>
          </a:xfrm>
          <a:prstGeom prst="rect">
            <a:avLst/>
          </a:prstGeom>
          <a:noFill/>
        </p:spPr>
      </p:pic>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活动二</a:t>
            </a:r>
            <a:r>
              <a:rPr lang="en-US" altLang="zh-CN" sz="3200" dirty="0" smtClean="0">
                <a:effectLst>
                  <a:outerShdw blurRad="38100" dist="38100" dir="2700000" algn="tl">
                    <a:srgbClr val="000000">
                      <a:alpha val="43137"/>
                    </a:srgbClr>
                  </a:outerShdw>
                </a:effectLst>
                <a:latin typeface="Adobe 仿宋 Std R" pitchFamily="18" charset="-122"/>
                <a:ea typeface="Adobe 仿宋 Std R" pitchFamily="18" charset="-122"/>
              </a:rPr>
              <a:t>Nissan&amp;</a:t>
            </a: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铃木汽车</a:t>
            </a:r>
            <a:endPar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endParaRPr>
          </a:p>
        </p:txBody>
      </p:sp>
      <p:sp>
        <p:nvSpPr>
          <p:cNvPr id="105473" name="Rectangle 1"/>
          <p:cNvSpPr>
            <a:spLocks noChangeArrowheads="1"/>
          </p:cNvSpPr>
          <p:nvPr/>
        </p:nvSpPr>
        <p:spPr bwMode="auto">
          <a:xfrm>
            <a:off x="395536" y="836712"/>
            <a:ext cx="4464496" cy="55092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04800" algn="l" defTabSz="914400" rtl="0" eaLnBrk="1" fontAlgn="base" latinLnBrk="0" hangingPunct="1">
              <a:lnSpc>
                <a:spcPct val="100000"/>
              </a:lnSpc>
              <a:spcBef>
                <a:spcPct val="0"/>
              </a:spcBef>
              <a:spcAft>
                <a:spcPct val="0"/>
              </a:spcAft>
              <a:buClrTx/>
              <a:buSzTx/>
              <a:buFontTx/>
              <a:buNone/>
              <a:tabLst/>
            </a:pPr>
            <a:r>
              <a:rPr kumimoji="0" lang="zh-CN"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东风日产乘用车公司</a:t>
            </a:r>
            <a:r>
              <a:rPr kumimoji="0" lang="en-US" altLang="zh-CN"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a:t>
            </a:r>
            <a:r>
              <a:rPr kumimoji="0" lang="zh-CN" altLang="en-US"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原为东风汽车有限公司乘用车公司</a:t>
            </a:r>
            <a:r>
              <a:rPr kumimoji="0" lang="en-US" altLang="zh-CN"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a:t>
            </a:r>
            <a:r>
              <a:rPr kumimoji="0" lang="zh-CN" altLang="en-US"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成立于</a:t>
            </a:r>
            <a:r>
              <a:rPr kumimoji="0" lang="en-US" altLang="zh-CN" sz="2200" i="0" u="none" strike="noStrike" cap="none" normalizeH="0" baseline="0" dirty="0" smtClean="0">
                <a:ln>
                  <a:noFill/>
                </a:ln>
                <a:solidFill>
                  <a:srgbClr val="FF0000"/>
                </a:solidFill>
                <a:effectLst/>
                <a:latin typeface="Adobe 仿宋 Std R" pitchFamily="18" charset="-122"/>
                <a:ea typeface="Adobe 仿宋 Std R" pitchFamily="18" charset="-122"/>
                <a:cs typeface="Times New Roman" pitchFamily="18" charset="0"/>
              </a:rPr>
              <a:t>2003</a:t>
            </a:r>
            <a:r>
              <a:rPr kumimoji="0" lang="zh-CN" altLang="en-US"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年</a:t>
            </a:r>
            <a:r>
              <a:rPr kumimoji="0" lang="en-US" altLang="zh-CN"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6</a:t>
            </a:r>
            <a:r>
              <a:rPr kumimoji="0" lang="zh-CN" altLang="en-US"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月</a:t>
            </a:r>
            <a:r>
              <a:rPr kumimoji="0" lang="en-US" altLang="zh-CN"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16</a:t>
            </a:r>
            <a:r>
              <a:rPr kumimoji="0" lang="zh-CN" altLang="en-US"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日，总部位于</a:t>
            </a:r>
            <a:r>
              <a:rPr kumimoji="0" lang="zh-CN" altLang="en-US" sz="2200" i="0" u="none" strike="noStrike" cap="none" normalizeH="0" baseline="0" dirty="0" smtClean="0">
                <a:ln>
                  <a:noFill/>
                </a:ln>
                <a:solidFill>
                  <a:srgbClr val="FF0000"/>
                </a:solidFill>
                <a:effectLst/>
                <a:latin typeface="Adobe 仿宋 Std R" pitchFamily="18" charset="-122"/>
                <a:ea typeface="Adobe 仿宋 Std R" pitchFamily="18" charset="-122"/>
                <a:cs typeface="Times New Roman" pitchFamily="18" charset="0"/>
              </a:rPr>
              <a:t>广州花都</a:t>
            </a:r>
            <a:r>
              <a:rPr kumimoji="0" lang="zh-CN" altLang="en-US"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。东风日产乘用车公司以广州风神汽车有限公司为基础，是东风汽车有限公司最具发展潜力的重要组成部分。</a:t>
            </a:r>
            <a:endParaRPr kumimoji="0" lang="zh-CN" altLang="en-US" sz="2200" i="0" u="none" strike="noStrike" cap="none" normalizeH="0" baseline="0" dirty="0" smtClean="0">
              <a:ln>
                <a:noFill/>
              </a:ln>
              <a:solidFill>
                <a:schemeClr val="tx1"/>
              </a:solidFill>
              <a:effectLst/>
              <a:latin typeface="Adobe 仿宋 Std R" pitchFamily="18" charset="-122"/>
              <a:ea typeface="Adobe 仿宋 Std R" pitchFamily="18" charset="-122"/>
              <a:cs typeface="宋体" pitchFamily="2" charset="-122"/>
            </a:endParaRPr>
          </a:p>
          <a:p>
            <a:pPr marL="0" marR="0" lvl="0" indent="304800" algn="l" defTabSz="914400" rtl="0" eaLnBrk="0" fontAlgn="base" latinLnBrk="0" hangingPunct="0">
              <a:lnSpc>
                <a:spcPct val="100000"/>
              </a:lnSpc>
              <a:spcBef>
                <a:spcPct val="0"/>
              </a:spcBef>
              <a:spcAft>
                <a:spcPct val="0"/>
              </a:spcAft>
              <a:buClrTx/>
              <a:buSzTx/>
              <a:buFontTx/>
              <a:buNone/>
              <a:tabLst/>
            </a:pPr>
            <a:r>
              <a:rPr kumimoji="0" lang="zh-CN" altLang="en-US" sz="2200" i="0" u="none" strike="noStrike" cap="none" normalizeH="0" baseline="0" dirty="0" smtClean="0">
                <a:ln>
                  <a:noFill/>
                </a:ln>
                <a:solidFill>
                  <a:srgbClr val="FF0000"/>
                </a:solidFill>
                <a:effectLst/>
                <a:latin typeface="Adobe 仿宋 Std R" pitchFamily="18" charset="-122"/>
                <a:ea typeface="Adobe 仿宋 Std R" pitchFamily="18" charset="-122"/>
                <a:cs typeface="Times New Roman" pitchFamily="18" charset="0"/>
              </a:rPr>
              <a:t>东风日产乘用车公司</a:t>
            </a:r>
            <a:r>
              <a:rPr kumimoji="0" lang="zh-CN" altLang="en-US"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拥有花都和襄阳，郑州三个工厂，年生产能力</a:t>
            </a:r>
            <a:r>
              <a:rPr kumimoji="0" lang="en-US" altLang="zh-CN"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100</a:t>
            </a:r>
            <a:r>
              <a:rPr kumimoji="0" lang="zh-CN" altLang="en-US"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万辆，员工近</a:t>
            </a:r>
            <a:r>
              <a:rPr kumimoji="0" lang="en-US" altLang="zh-CN"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10000</a:t>
            </a:r>
            <a:r>
              <a:rPr kumimoji="0" lang="zh-CN" altLang="en-US"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人。公司产品为</a:t>
            </a:r>
            <a:r>
              <a:rPr kumimoji="0" lang="en-US" altLang="zh-CN"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2</a:t>
            </a:r>
            <a:r>
              <a:rPr kumimoji="0" lang="zh-CN" altLang="en-US"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升级“蓝鸟”和“阳光”，</a:t>
            </a:r>
            <a:r>
              <a:rPr kumimoji="0" lang="en-US" altLang="zh-CN"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2.3</a:t>
            </a:r>
            <a:r>
              <a:rPr kumimoji="0" lang="zh-CN" altLang="en-US"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升和</a:t>
            </a:r>
            <a:r>
              <a:rPr kumimoji="0" lang="en-US" altLang="zh-CN"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3.5</a:t>
            </a:r>
            <a:r>
              <a:rPr kumimoji="0" lang="zh-CN" altLang="en-US"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升级“天籁”，</a:t>
            </a:r>
            <a:r>
              <a:rPr kumimoji="0" lang="en-US" altLang="zh-CN"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1.6</a:t>
            </a:r>
            <a:r>
              <a:rPr kumimoji="0" lang="zh-CN" altLang="en-US"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升级“颐达”和“骐达”轿车。</a:t>
            </a:r>
            <a:r>
              <a:rPr kumimoji="0" lang="en-US" altLang="zh-CN"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3.5</a:t>
            </a:r>
            <a:r>
              <a:rPr kumimoji="0" lang="zh-CN" altLang="en-US"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升“楼兰”。公司现拥有</a:t>
            </a:r>
            <a:r>
              <a:rPr kumimoji="0" lang="en-US" altLang="zh-CN"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251</a:t>
            </a:r>
            <a:r>
              <a:rPr kumimoji="0" lang="zh-CN" altLang="en-US"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家供应商和超过</a:t>
            </a:r>
            <a:r>
              <a:rPr kumimoji="0" lang="en-US" altLang="zh-CN"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430</a:t>
            </a:r>
            <a:r>
              <a:rPr kumimoji="0" lang="zh-CN" altLang="en-US"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多家经销商。</a:t>
            </a:r>
            <a:endParaRPr kumimoji="0" lang="zh-CN" altLang="en-US" sz="2200" i="0" u="none" strike="noStrike" cap="none" normalizeH="0" baseline="0" dirty="0" smtClean="0">
              <a:ln>
                <a:noFill/>
              </a:ln>
              <a:solidFill>
                <a:schemeClr val="tx1"/>
              </a:solidFill>
              <a:effectLst/>
              <a:latin typeface="Adobe 仿宋 Std R" pitchFamily="18" charset="-122"/>
              <a:ea typeface="Adobe 仿宋 Std R" pitchFamily="18" charset="-122"/>
              <a:cs typeface="宋体" pitchFamily="2" charset="-122"/>
            </a:endParaRPr>
          </a:p>
        </p:txBody>
      </p:sp>
      <p:sp>
        <p:nvSpPr>
          <p:cNvPr id="11" name="矩形 10"/>
          <p:cNvSpPr/>
          <p:nvPr/>
        </p:nvSpPr>
        <p:spPr>
          <a:xfrm>
            <a:off x="5724128" y="4581128"/>
            <a:ext cx="2217274" cy="400110"/>
          </a:xfrm>
          <a:prstGeom prst="rect">
            <a:avLst/>
          </a:prstGeom>
        </p:spPr>
        <p:txBody>
          <a:bodyPr wrap="none">
            <a:spAutoFit/>
          </a:bodyPr>
          <a:lstStyle/>
          <a:p>
            <a:r>
              <a:rPr lang="zh-CN" altLang="en-US" dirty="0" smtClean="0">
                <a:solidFill>
                  <a:srgbClr val="FF0000"/>
                </a:solidFill>
                <a:latin typeface="Adobe 仿宋 Std R" pitchFamily="18" charset="-122"/>
                <a:ea typeface="Adobe 仿宋 Std R" pitchFamily="18" charset="-122"/>
              </a:rPr>
              <a:t>新天籁获</a:t>
            </a:r>
            <a:r>
              <a:rPr lang="en-US" altLang="zh-CN" dirty="0" smtClean="0">
                <a:solidFill>
                  <a:srgbClr val="FF0000"/>
                </a:solidFill>
                <a:latin typeface="Adobe 仿宋 Std R" pitchFamily="18" charset="-122"/>
                <a:ea typeface="Adobe 仿宋 Std R" pitchFamily="18" charset="-122"/>
              </a:rPr>
              <a:t>C-NCAP</a:t>
            </a:r>
            <a:endParaRPr lang="zh-CN" altLang="en-US" dirty="0">
              <a:solidFill>
                <a:srgbClr val="FF0000"/>
              </a:solidFill>
              <a:latin typeface="Adobe 仿宋 Std R" pitchFamily="18" charset="-122"/>
              <a:ea typeface="Adobe 仿宋 Std R" pitchFamily="18"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活动二</a:t>
            </a:r>
            <a:r>
              <a:rPr lang="en-US" altLang="zh-CN" sz="3200" dirty="0" smtClean="0">
                <a:effectLst>
                  <a:outerShdw blurRad="38100" dist="38100" dir="2700000" algn="tl">
                    <a:srgbClr val="000000">
                      <a:alpha val="43137"/>
                    </a:srgbClr>
                  </a:outerShdw>
                </a:effectLst>
                <a:latin typeface="Adobe 仿宋 Std R" pitchFamily="18" charset="-122"/>
                <a:ea typeface="Adobe 仿宋 Std R" pitchFamily="18" charset="-122"/>
              </a:rPr>
              <a:t>Nissan&amp;</a:t>
            </a: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铃木汽车</a:t>
            </a:r>
            <a:endPar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endParaRPr>
          </a:p>
        </p:txBody>
      </p:sp>
      <p:pic>
        <p:nvPicPr>
          <p:cNvPr id="108546" name="Picture 2"/>
          <p:cNvPicPr>
            <a:picLocks noChangeAspect="1" noChangeArrowheads="1"/>
          </p:cNvPicPr>
          <p:nvPr/>
        </p:nvPicPr>
        <p:blipFill>
          <a:blip r:embed="rId2" cstate="print"/>
          <a:srcRect/>
          <a:stretch>
            <a:fillRect/>
          </a:stretch>
        </p:blipFill>
        <p:spPr bwMode="auto">
          <a:xfrm>
            <a:off x="251520" y="836712"/>
            <a:ext cx="8714908" cy="4680520"/>
          </a:xfrm>
          <a:prstGeom prst="rect">
            <a:avLst/>
          </a:prstGeom>
          <a:noFill/>
          <a:ln w="9525">
            <a:noFill/>
            <a:miter lim="800000"/>
            <a:headEnd/>
            <a:tailEnd/>
          </a:ln>
        </p:spPr>
      </p:pic>
      <p:sp>
        <p:nvSpPr>
          <p:cNvPr id="12" name="矩形 11"/>
          <p:cNvSpPr/>
          <p:nvPr/>
        </p:nvSpPr>
        <p:spPr>
          <a:xfrm>
            <a:off x="3275856" y="5661248"/>
            <a:ext cx="2287806" cy="400110"/>
          </a:xfrm>
          <a:prstGeom prst="rect">
            <a:avLst/>
          </a:prstGeom>
        </p:spPr>
        <p:txBody>
          <a:bodyPr wrap="none">
            <a:spAutoFit/>
          </a:bodyPr>
          <a:lstStyle/>
          <a:p>
            <a:r>
              <a:rPr lang="zh-CN" altLang="zh-CN" dirty="0" smtClean="0">
                <a:latin typeface="Adobe 仿宋 Std R" pitchFamily="18" charset="-122"/>
                <a:ea typeface="Adobe 仿宋 Std R" pitchFamily="18" charset="-122"/>
              </a:rPr>
              <a:t>东风日产主要车型</a:t>
            </a:r>
            <a:endParaRPr lang="zh-CN" altLang="en-US" dirty="0">
              <a:latin typeface="Adobe 仿宋 Std R" pitchFamily="18" charset="-122"/>
              <a:ea typeface="Adobe 仿宋 Std R" pitchFamily="18"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活动二</a:t>
            </a:r>
            <a:r>
              <a:rPr lang="en-US" altLang="zh-CN" sz="3200" dirty="0" smtClean="0">
                <a:effectLst>
                  <a:outerShdw blurRad="38100" dist="38100" dir="2700000" algn="tl">
                    <a:srgbClr val="000000">
                      <a:alpha val="43137"/>
                    </a:srgbClr>
                  </a:outerShdw>
                </a:effectLst>
                <a:latin typeface="Adobe 仿宋 Std R" pitchFamily="18" charset="-122"/>
                <a:ea typeface="Adobe 仿宋 Std R" pitchFamily="18" charset="-122"/>
              </a:rPr>
              <a:t>Nissan&amp;</a:t>
            </a: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铃木汽车</a:t>
            </a:r>
            <a:endPar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endParaRPr>
          </a:p>
        </p:txBody>
      </p:sp>
      <p:pic>
        <p:nvPicPr>
          <p:cNvPr id="110594" name="Picture 2" descr="http://www.japanreview.net/images/Nissan%20Dominates%20Competition.gif">
            <a:hlinkClick r:id="rId2"/>
          </p:cNvPr>
          <p:cNvPicPr>
            <a:picLocks noChangeAspect="1" noChangeArrowheads="1"/>
          </p:cNvPicPr>
          <p:nvPr/>
        </p:nvPicPr>
        <p:blipFill>
          <a:blip r:embed="rId3" cstate="print"/>
          <a:srcRect/>
          <a:stretch>
            <a:fillRect/>
          </a:stretch>
        </p:blipFill>
        <p:spPr bwMode="auto">
          <a:xfrm>
            <a:off x="323528" y="815458"/>
            <a:ext cx="8136904" cy="5565870"/>
          </a:xfrm>
          <a:prstGeom prst="rect">
            <a:avLst/>
          </a:prstGeom>
          <a:noFill/>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活动二</a:t>
            </a:r>
            <a:r>
              <a:rPr lang="en-US" altLang="zh-CN" sz="3200" dirty="0" smtClean="0">
                <a:effectLst>
                  <a:outerShdw blurRad="38100" dist="38100" dir="2700000" algn="tl">
                    <a:srgbClr val="000000">
                      <a:alpha val="43137"/>
                    </a:srgbClr>
                  </a:outerShdw>
                </a:effectLst>
                <a:latin typeface="Adobe 仿宋 Std R" pitchFamily="18" charset="-122"/>
                <a:ea typeface="Adobe 仿宋 Std R" pitchFamily="18" charset="-122"/>
              </a:rPr>
              <a:t>Nissan&amp;</a:t>
            </a: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铃木汽车</a:t>
            </a:r>
            <a:endPar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endParaRPr>
          </a:p>
        </p:txBody>
      </p:sp>
      <p:pic>
        <p:nvPicPr>
          <p:cNvPr id="109569" name="Picture 1"/>
          <p:cNvPicPr>
            <a:picLocks noChangeAspect="1" noChangeArrowheads="1"/>
          </p:cNvPicPr>
          <p:nvPr/>
        </p:nvPicPr>
        <p:blipFill>
          <a:blip r:embed="rId2" cstate="print"/>
          <a:srcRect/>
          <a:stretch>
            <a:fillRect/>
          </a:stretch>
        </p:blipFill>
        <p:spPr bwMode="auto">
          <a:xfrm>
            <a:off x="0" y="973936"/>
            <a:ext cx="9144000" cy="5263376"/>
          </a:xfrm>
          <a:prstGeom prst="rect">
            <a:avLst/>
          </a:prstGeom>
          <a:noFill/>
          <a:ln w="9525">
            <a:noFill/>
            <a:miter lim="800000"/>
            <a:headEnd/>
            <a:tailEnd/>
          </a:ln>
        </p:spPr>
      </p:pic>
      <p:sp>
        <p:nvSpPr>
          <p:cNvPr id="9" name="矩形 8"/>
          <p:cNvSpPr/>
          <p:nvPr/>
        </p:nvSpPr>
        <p:spPr>
          <a:xfrm>
            <a:off x="4355976" y="6165304"/>
            <a:ext cx="3878113" cy="400110"/>
          </a:xfrm>
          <a:prstGeom prst="rect">
            <a:avLst/>
          </a:prstGeom>
        </p:spPr>
        <p:txBody>
          <a:bodyPr wrap="none">
            <a:spAutoFit/>
          </a:bodyPr>
          <a:lstStyle/>
          <a:p>
            <a:r>
              <a:rPr lang="en-US" altLang="zh-CN" dirty="0" smtClean="0"/>
              <a:t>www.dongfeng-nissan.com.cn</a:t>
            </a:r>
            <a:endParaRPr lang="zh-CN" alt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4694" name="Picture 6" descr="http://e.hiphotos.baidu.com/baike/pic/item/eac4b74543a982268bd7a5b68a82b9014a90eb09.jpg"/>
          <p:cNvPicPr>
            <a:picLocks noChangeAspect="1" noChangeArrowheads="1"/>
          </p:cNvPicPr>
          <p:nvPr/>
        </p:nvPicPr>
        <p:blipFill>
          <a:blip r:embed="rId2" cstate="print"/>
          <a:srcRect/>
          <a:stretch>
            <a:fillRect/>
          </a:stretch>
        </p:blipFill>
        <p:spPr bwMode="auto">
          <a:xfrm>
            <a:off x="1691680" y="4663585"/>
            <a:ext cx="2703984" cy="1861759"/>
          </a:xfrm>
          <a:prstGeom prst="rect">
            <a:avLst/>
          </a:prstGeom>
          <a:noFill/>
        </p:spPr>
      </p:pic>
      <p:pic>
        <p:nvPicPr>
          <p:cNvPr id="114692" name="Picture 4" descr="http://www.sotuzi.com/blog_ai/upload/%E9%93%83%E6%9C%A8.gif">
            <a:hlinkClick r:id="rId3"/>
          </p:cNvPr>
          <p:cNvPicPr>
            <a:picLocks noChangeAspect="1" noChangeArrowheads="1"/>
          </p:cNvPicPr>
          <p:nvPr/>
        </p:nvPicPr>
        <p:blipFill>
          <a:blip r:embed="rId4" cstate="print"/>
          <a:srcRect/>
          <a:stretch>
            <a:fillRect/>
          </a:stretch>
        </p:blipFill>
        <p:spPr bwMode="auto">
          <a:xfrm>
            <a:off x="5148064" y="764704"/>
            <a:ext cx="3333750" cy="2381250"/>
          </a:xfrm>
          <a:prstGeom prst="rect">
            <a:avLst/>
          </a:prstGeom>
          <a:noFill/>
        </p:spPr>
      </p:pic>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dirty="0">
                  <a:solidFill>
                    <a:srgbClr val="000000"/>
                  </a:solidFill>
                  <a:latin typeface="微软雅黑" pitchFamily="34" charset="-122"/>
                </a:rPr>
                <a:t>Mechanische und electronnic Konstruktionsabteilung, Quzhou Hochschule für Technologie, Quzhou,324000</a:t>
              </a:r>
              <a:endParaRPr lang="zh-CN" altLang="en-US" sz="1100" dirty="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活动二</a:t>
            </a:r>
            <a:r>
              <a:rPr lang="en-US" altLang="zh-CN" sz="3200" dirty="0" smtClean="0">
                <a:effectLst>
                  <a:outerShdw blurRad="38100" dist="38100" dir="2700000" algn="tl">
                    <a:srgbClr val="000000">
                      <a:alpha val="43137"/>
                    </a:srgbClr>
                  </a:outerShdw>
                </a:effectLst>
                <a:latin typeface="Adobe 仿宋 Std R" pitchFamily="18" charset="-122"/>
                <a:ea typeface="Adobe 仿宋 Std R" pitchFamily="18" charset="-122"/>
              </a:rPr>
              <a:t>Nissan&amp;</a:t>
            </a: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铃木汽车</a:t>
            </a:r>
            <a:endPar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endParaRPr>
          </a:p>
        </p:txBody>
      </p:sp>
      <p:pic>
        <p:nvPicPr>
          <p:cNvPr id="114690" name="Picture 2" descr="http://pic.enorth.com.cn/0/05/90/29/5902900_226859.jpg">
            <a:hlinkClick r:id="rId5"/>
          </p:cNvPr>
          <p:cNvPicPr>
            <a:picLocks noChangeAspect="1" noChangeArrowheads="1"/>
          </p:cNvPicPr>
          <p:nvPr/>
        </p:nvPicPr>
        <p:blipFill>
          <a:blip r:embed="rId6" cstate="print"/>
          <a:srcRect l="16336" t="11321" r="13294" b="11321"/>
          <a:stretch>
            <a:fillRect/>
          </a:stretch>
        </p:blipFill>
        <p:spPr bwMode="auto">
          <a:xfrm>
            <a:off x="4466622" y="2996952"/>
            <a:ext cx="4425858" cy="3240360"/>
          </a:xfrm>
          <a:prstGeom prst="rect">
            <a:avLst/>
          </a:prstGeom>
          <a:noFill/>
        </p:spPr>
      </p:pic>
      <p:sp>
        <p:nvSpPr>
          <p:cNvPr id="12" name="矩形 11"/>
          <p:cNvSpPr/>
          <p:nvPr/>
        </p:nvSpPr>
        <p:spPr>
          <a:xfrm>
            <a:off x="251520" y="908720"/>
            <a:ext cx="3744416" cy="4154984"/>
          </a:xfrm>
          <a:prstGeom prst="rect">
            <a:avLst/>
          </a:prstGeom>
        </p:spPr>
        <p:txBody>
          <a:bodyPr wrap="square">
            <a:spAutoFit/>
          </a:bodyPr>
          <a:lstStyle/>
          <a:p>
            <a:r>
              <a:rPr lang="zh-CN" altLang="zh-CN" sz="2200" dirty="0" smtClean="0">
                <a:solidFill>
                  <a:srgbClr val="FF0000"/>
                </a:solidFill>
                <a:latin typeface="Adobe 仿宋 Std R" pitchFamily="18" charset="-122"/>
                <a:ea typeface="Adobe 仿宋 Std R" pitchFamily="18" charset="-122"/>
              </a:rPr>
              <a:t>铃木</a:t>
            </a:r>
            <a:r>
              <a:rPr lang="zh-CN" altLang="zh-CN" sz="2200" dirty="0" smtClean="0">
                <a:latin typeface="Adobe 仿宋 Std R" pitchFamily="18" charset="-122"/>
                <a:ea typeface="Adobe 仿宋 Std R" pitchFamily="18" charset="-122"/>
              </a:rPr>
              <a:t>是日本的姓氏。铃木公司</a:t>
            </a:r>
            <a:r>
              <a:rPr lang="x-none" altLang="zh-CN" sz="2200" dirty="0" smtClean="0">
                <a:latin typeface="Adobe 仿宋 Std R" pitchFamily="18" charset="-122"/>
                <a:ea typeface="Adobe 仿宋 Std R" pitchFamily="18" charset="-122"/>
              </a:rPr>
              <a:t>(www.suzuki.co.jp)</a:t>
            </a:r>
            <a:r>
              <a:rPr lang="zh-CN" altLang="zh-CN" sz="2200" dirty="0" smtClean="0">
                <a:latin typeface="Adobe 仿宋 Std R" pitchFamily="18" charset="-122"/>
                <a:ea typeface="Adobe 仿宋 Std R" pitchFamily="18" charset="-122"/>
              </a:rPr>
              <a:t>成立于</a:t>
            </a:r>
            <a:r>
              <a:rPr lang="x-none" altLang="zh-CN" sz="2200" dirty="0" smtClean="0">
                <a:latin typeface="Adobe 仿宋 Std R" pitchFamily="18" charset="-122"/>
                <a:ea typeface="Adobe 仿宋 Std R" pitchFamily="18" charset="-122"/>
              </a:rPr>
              <a:t>1920</a:t>
            </a:r>
            <a:r>
              <a:rPr lang="zh-CN" altLang="zh-CN" sz="2200" dirty="0" smtClean="0">
                <a:latin typeface="Adobe 仿宋 Std R" pitchFamily="18" charset="-122"/>
                <a:ea typeface="Adobe 仿宋 Std R" pitchFamily="18" charset="-122"/>
              </a:rPr>
              <a:t>年，</a:t>
            </a:r>
            <a:r>
              <a:rPr lang="x-none" altLang="zh-CN" sz="2200" dirty="0" smtClean="0">
                <a:latin typeface="Adobe 仿宋 Std R" pitchFamily="18" charset="-122"/>
                <a:ea typeface="Adobe 仿宋 Std R" pitchFamily="18" charset="-122"/>
              </a:rPr>
              <a:t>1952</a:t>
            </a:r>
            <a:r>
              <a:rPr lang="zh-CN" altLang="zh-CN" sz="2200" dirty="0" smtClean="0">
                <a:latin typeface="Adobe 仿宋 Std R" pitchFamily="18" charset="-122"/>
                <a:ea typeface="Adobe 仿宋 Std R" pitchFamily="18" charset="-122"/>
              </a:rPr>
              <a:t>年开始生产摩托车，</a:t>
            </a:r>
            <a:r>
              <a:rPr lang="x-none" altLang="zh-CN" sz="2200" dirty="0" smtClean="0">
                <a:latin typeface="Adobe 仿宋 Std R" pitchFamily="18" charset="-122"/>
                <a:ea typeface="Adobe 仿宋 Std R" pitchFamily="18" charset="-122"/>
              </a:rPr>
              <a:t>1955</a:t>
            </a:r>
            <a:r>
              <a:rPr lang="zh-CN" altLang="zh-CN" sz="2200" dirty="0" smtClean="0">
                <a:latin typeface="Adobe 仿宋 Std R" pitchFamily="18" charset="-122"/>
                <a:ea typeface="Adobe 仿宋 Std R" pitchFamily="18" charset="-122"/>
              </a:rPr>
              <a:t>年开始生产汽车。 铃木汽车公司（</a:t>
            </a:r>
            <a:r>
              <a:rPr lang="x-none" altLang="zh-CN" sz="2200" dirty="0" smtClean="0">
                <a:latin typeface="Adobe 仿宋 Std R" pitchFamily="18" charset="-122"/>
                <a:ea typeface="Adobe 仿宋 Std R" pitchFamily="18" charset="-122"/>
              </a:rPr>
              <a:t>SUZUKI</a:t>
            </a:r>
            <a:r>
              <a:rPr lang="zh-CN" altLang="zh-CN" sz="2200" dirty="0" smtClean="0">
                <a:latin typeface="Adobe 仿宋 Std R" pitchFamily="18" charset="-122"/>
                <a:ea typeface="Adobe 仿宋 Std R" pitchFamily="18" charset="-122"/>
              </a:rPr>
              <a:t>）成立于</a:t>
            </a:r>
            <a:r>
              <a:rPr lang="x-none" altLang="zh-CN" sz="2200" dirty="0" smtClean="0">
                <a:latin typeface="Adobe 仿宋 Std R" pitchFamily="18" charset="-122"/>
                <a:ea typeface="Adobe 仿宋 Std R" pitchFamily="18" charset="-122"/>
              </a:rPr>
              <a:t>1954</a:t>
            </a:r>
            <a:r>
              <a:rPr lang="zh-CN" altLang="zh-CN" sz="2200" dirty="0" smtClean="0">
                <a:latin typeface="Adobe 仿宋 Std R" pitchFamily="18" charset="-122"/>
                <a:ea typeface="Adobe 仿宋 Std R" pitchFamily="18" charset="-122"/>
              </a:rPr>
              <a:t>年，以生产微型汽车为主。铃木也是丰田集团成员，同时通用持有铃木</a:t>
            </a:r>
            <a:r>
              <a:rPr lang="x-none" altLang="zh-CN" sz="2200" dirty="0" smtClean="0">
                <a:latin typeface="Adobe 仿宋 Std R" pitchFamily="18" charset="-122"/>
                <a:ea typeface="Adobe 仿宋 Std R" pitchFamily="18" charset="-122"/>
              </a:rPr>
              <a:t>10%</a:t>
            </a:r>
            <a:r>
              <a:rPr lang="zh-CN" altLang="zh-CN" sz="2200" dirty="0" smtClean="0">
                <a:latin typeface="Adobe 仿宋 Std R" pitchFamily="18" charset="-122"/>
                <a:ea typeface="Adobe 仿宋 Std R" pitchFamily="18" charset="-122"/>
              </a:rPr>
              <a:t>的股权。铃木汽车公司是最早与中国汽车公司合作成功的</a:t>
            </a:r>
            <a:r>
              <a:rPr lang="zh-CN" altLang="zh-CN" sz="2200" dirty="0" smtClean="0">
                <a:latin typeface="Adobe 仿宋 Std R" pitchFamily="18" charset="-122"/>
                <a:ea typeface="Adobe 仿宋 Std R" pitchFamily="18" charset="-122"/>
              </a:rPr>
              <a:t>。</a:t>
            </a:r>
            <a:endParaRPr lang="en-US" altLang="zh-CN" sz="2200" dirty="0" smtClean="0">
              <a:latin typeface="Adobe 仿宋 Std R" pitchFamily="18" charset="-122"/>
              <a:ea typeface="Adobe 仿宋 Std R" pitchFamily="18" charset="-122"/>
            </a:endParaRPr>
          </a:p>
          <a:p>
            <a:endParaRPr lang="zh-CN" altLang="en-US" sz="2200" dirty="0">
              <a:latin typeface="Adobe 仿宋 Std R" pitchFamily="18" charset="-122"/>
              <a:ea typeface="Adobe 仿宋 Std R" pitchFamily="18"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241" y="1"/>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3081"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12" name="Line 2"/>
          <p:cNvSpPr>
            <a:spLocks noChangeShapeType="1"/>
          </p:cNvSpPr>
          <p:nvPr/>
        </p:nvSpPr>
        <p:spPr bwMode="black">
          <a:xfrm>
            <a:off x="2914130" y="5102374"/>
            <a:ext cx="4800600" cy="0"/>
          </a:xfrm>
          <a:prstGeom prst="line">
            <a:avLst/>
          </a:prstGeom>
          <a:noFill/>
          <a:ln w="28575" cap="rnd">
            <a:solidFill>
              <a:schemeClr val="tx1"/>
            </a:solidFill>
            <a:prstDash val="sysDot"/>
            <a:round/>
            <a:headEnd/>
            <a:tailEnd/>
          </a:ln>
          <a:effectLst/>
        </p:spPr>
        <p:txBody>
          <a:bodyPr/>
          <a:lstStyle/>
          <a:p>
            <a:endParaRPr lang="zh-CN" altLang="en-US">
              <a:latin typeface="Adobe 仿宋 Std R" pitchFamily="18" charset="-122"/>
              <a:ea typeface="Adobe 仿宋 Std R" pitchFamily="18" charset="-122"/>
            </a:endParaRPr>
          </a:p>
        </p:txBody>
      </p:sp>
      <p:sp>
        <p:nvSpPr>
          <p:cNvPr id="13" name="Rectangle 3"/>
          <p:cNvSpPr>
            <a:spLocks noChangeArrowheads="1"/>
          </p:cNvSpPr>
          <p:nvPr/>
        </p:nvSpPr>
        <p:spPr bwMode="black">
          <a:xfrm>
            <a:off x="3491880" y="4685074"/>
            <a:ext cx="3552825" cy="400110"/>
          </a:xfrm>
          <a:prstGeom prst="rect">
            <a:avLst/>
          </a:prstGeom>
          <a:noFill/>
          <a:ln w="9525">
            <a:noFill/>
            <a:miter lim="800000"/>
            <a:headEnd/>
            <a:tailEnd/>
          </a:ln>
          <a:effectLst/>
        </p:spPr>
        <p:txBody>
          <a:bodyPr>
            <a:spAutoFit/>
          </a:bodyPr>
          <a:lstStyle/>
          <a:p>
            <a:pPr eaLnBrk="0" hangingPunct="0"/>
            <a:r>
              <a:rPr lang="zh-CN" altLang="en-US" dirty="0" smtClean="0">
                <a:latin typeface="Adobe 仿宋 Std R" pitchFamily="18" charset="-122"/>
                <a:ea typeface="Adobe 仿宋 Std R" pitchFamily="18" charset="-122"/>
              </a:rPr>
              <a:t>总结提升</a:t>
            </a:r>
            <a:endParaRPr lang="en-US" altLang="zh-CN" dirty="0">
              <a:latin typeface="Adobe 仿宋 Std R" pitchFamily="18" charset="-122"/>
              <a:ea typeface="Adobe 仿宋 Std R" pitchFamily="18" charset="-122"/>
            </a:endParaRPr>
          </a:p>
        </p:txBody>
      </p:sp>
      <p:sp>
        <p:nvSpPr>
          <p:cNvPr id="14" name="Line 4"/>
          <p:cNvSpPr>
            <a:spLocks noChangeShapeType="1"/>
          </p:cNvSpPr>
          <p:nvPr/>
        </p:nvSpPr>
        <p:spPr bwMode="black">
          <a:xfrm>
            <a:off x="2956992" y="2302024"/>
            <a:ext cx="4800600" cy="0"/>
          </a:xfrm>
          <a:prstGeom prst="line">
            <a:avLst/>
          </a:prstGeom>
          <a:noFill/>
          <a:ln w="28575" cap="rnd">
            <a:solidFill>
              <a:schemeClr val="tx1"/>
            </a:solidFill>
            <a:prstDash val="sysDot"/>
            <a:round/>
            <a:headEnd/>
            <a:tailEnd/>
          </a:ln>
          <a:effectLst/>
        </p:spPr>
        <p:txBody>
          <a:bodyPr/>
          <a:lstStyle/>
          <a:p>
            <a:endParaRPr lang="zh-CN" altLang="en-US">
              <a:latin typeface="Adobe 仿宋 Std R" pitchFamily="18" charset="-122"/>
              <a:ea typeface="Adobe 仿宋 Std R" pitchFamily="18" charset="-122"/>
            </a:endParaRPr>
          </a:p>
        </p:txBody>
      </p:sp>
      <p:sp>
        <p:nvSpPr>
          <p:cNvPr id="15" name="Rectangle 8"/>
          <p:cNvSpPr>
            <a:spLocks noChangeArrowheads="1"/>
          </p:cNvSpPr>
          <p:nvPr/>
        </p:nvSpPr>
        <p:spPr bwMode="black">
          <a:xfrm>
            <a:off x="3642792" y="1921024"/>
            <a:ext cx="3552825" cy="400110"/>
          </a:xfrm>
          <a:prstGeom prst="rect">
            <a:avLst/>
          </a:prstGeom>
          <a:noFill/>
          <a:ln w="9525">
            <a:noFill/>
            <a:miter lim="800000"/>
            <a:headEnd/>
            <a:tailEnd/>
          </a:ln>
          <a:effectLst/>
        </p:spPr>
        <p:txBody>
          <a:bodyPr>
            <a:spAutoFit/>
          </a:bodyPr>
          <a:lstStyle/>
          <a:p>
            <a:pPr eaLnBrk="0" hangingPunct="0"/>
            <a:r>
              <a:rPr lang="zh-CN" altLang="en-US" dirty="0" smtClean="0">
                <a:latin typeface="Adobe 仿宋 Std R" pitchFamily="18" charset="-122"/>
                <a:ea typeface="Adobe 仿宋 Std R" pitchFamily="18" charset="-122"/>
              </a:rPr>
              <a:t>引言：案例二 </a:t>
            </a:r>
            <a:endParaRPr lang="en-US" altLang="zh-CN" dirty="0">
              <a:latin typeface="Adobe 仿宋 Std R" pitchFamily="18" charset="-122"/>
              <a:ea typeface="Adobe 仿宋 Std R" pitchFamily="18" charset="-122"/>
            </a:endParaRPr>
          </a:p>
        </p:txBody>
      </p:sp>
      <p:sp>
        <p:nvSpPr>
          <p:cNvPr id="16" name="Line 9"/>
          <p:cNvSpPr>
            <a:spLocks noChangeShapeType="1"/>
          </p:cNvSpPr>
          <p:nvPr/>
        </p:nvSpPr>
        <p:spPr bwMode="black">
          <a:xfrm>
            <a:off x="3447530" y="2987824"/>
            <a:ext cx="4800600" cy="0"/>
          </a:xfrm>
          <a:prstGeom prst="line">
            <a:avLst/>
          </a:prstGeom>
          <a:noFill/>
          <a:ln w="28575" cap="rnd">
            <a:solidFill>
              <a:schemeClr val="tx1"/>
            </a:solidFill>
            <a:prstDash val="sysDot"/>
            <a:round/>
            <a:headEnd/>
            <a:tailEnd/>
          </a:ln>
          <a:effectLst/>
        </p:spPr>
        <p:txBody>
          <a:bodyPr/>
          <a:lstStyle/>
          <a:p>
            <a:endParaRPr lang="zh-CN" altLang="en-US">
              <a:latin typeface="Adobe 仿宋 Std R" pitchFamily="18" charset="-122"/>
              <a:ea typeface="Adobe 仿宋 Std R" pitchFamily="18" charset="-122"/>
            </a:endParaRPr>
          </a:p>
        </p:txBody>
      </p:sp>
      <p:sp>
        <p:nvSpPr>
          <p:cNvPr id="17" name="Rectangle 10"/>
          <p:cNvSpPr>
            <a:spLocks noChangeArrowheads="1"/>
          </p:cNvSpPr>
          <p:nvPr/>
        </p:nvSpPr>
        <p:spPr bwMode="black">
          <a:xfrm>
            <a:off x="4099992" y="2606824"/>
            <a:ext cx="3552825" cy="400110"/>
          </a:xfrm>
          <a:prstGeom prst="rect">
            <a:avLst/>
          </a:prstGeom>
          <a:noFill/>
          <a:ln w="9525">
            <a:noFill/>
            <a:miter lim="800000"/>
            <a:headEnd/>
            <a:tailEnd/>
          </a:ln>
          <a:effectLst/>
        </p:spPr>
        <p:txBody>
          <a:bodyPr>
            <a:spAutoFit/>
          </a:bodyPr>
          <a:lstStyle/>
          <a:p>
            <a:pPr eaLnBrk="0" hangingPunct="0"/>
            <a:r>
              <a:rPr lang="zh-CN" altLang="en-US" dirty="0" smtClean="0">
                <a:latin typeface="Adobe 仿宋 Std R" pitchFamily="18" charset="-122"/>
                <a:ea typeface="Adobe 仿宋 Std R" pitchFamily="18" charset="-122"/>
              </a:rPr>
              <a:t>活动一 </a:t>
            </a:r>
            <a:r>
              <a:rPr lang="zh-CN" altLang="en-US" dirty="0" smtClean="0">
                <a:latin typeface="Adobe 仿宋 Std R" pitchFamily="18" charset="-122"/>
                <a:ea typeface="Adobe 仿宋 Std R" pitchFamily="18" charset="-122"/>
              </a:rPr>
              <a:t>韩国现代</a:t>
            </a:r>
            <a:r>
              <a:rPr lang="en-US" altLang="zh-CN" dirty="0" smtClean="0">
                <a:latin typeface="Adobe 仿宋 Std R" pitchFamily="18" charset="-122"/>
                <a:ea typeface="Adobe 仿宋 Std R" pitchFamily="18" charset="-122"/>
              </a:rPr>
              <a:t>&amp;</a:t>
            </a:r>
            <a:r>
              <a:rPr lang="zh-CN" altLang="en-US" dirty="0" smtClean="0">
                <a:latin typeface="Adobe 仿宋 Std R" pitchFamily="18" charset="-122"/>
                <a:ea typeface="Adobe 仿宋 Std R" pitchFamily="18" charset="-122"/>
              </a:rPr>
              <a:t>起亚汽车</a:t>
            </a:r>
            <a:endParaRPr lang="en-US" altLang="zh-CN" dirty="0">
              <a:latin typeface="Adobe 仿宋 Std R" pitchFamily="18" charset="-122"/>
              <a:ea typeface="Adobe 仿宋 Std R" pitchFamily="18" charset="-122"/>
            </a:endParaRPr>
          </a:p>
        </p:txBody>
      </p:sp>
      <p:sp>
        <p:nvSpPr>
          <p:cNvPr id="18" name="Line 11"/>
          <p:cNvSpPr>
            <a:spLocks noChangeShapeType="1"/>
          </p:cNvSpPr>
          <p:nvPr/>
        </p:nvSpPr>
        <p:spPr bwMode="black">
          <a:xfrm>
            <a:off x="3642792" y="3713312"/>
            <a:ext cx="4800600" cy="0"/>
          </a:xfrm>
          <a:prstGeom prst="line">
            <a:avLst/>
          </a:prstGeom>
          <a:noFill/>
          <a:ln w="28575" cap="rnd">
            <a:solidFill>
              <a:schemeClr val="tx1"/>
            </a:solidFill>
            <a:prstDash val="sysDot"/>
            <a:round/>
            <a:headEnd/>
            <a:tailEnd/>
          </a:ln>
          <a:effectLst/>
        </p:spPr>
        <p:txBody>
          <a:bodyPr/>
          <a:lstStyle/>
          <a:p>
            <a:endParaRPr lang="zh-CN" altLang="en-US">
              <a:latin typeface="Adobe 仿宋 Std R" pitchFamily="18" charset="-122"/>
              <a:ea typeface="Adobe 仿宋 Std R" pitchFamily="18" charset="-122"/>
            </a:endParaRPr>
          </a:p>
        </p:txBody>
      </p:sp>
      <p:sp>
        <p:nvSpPr>
          <p:cNvPr id="19" name="Rectangle 12"/>
          <p:cNvSpPr>
            <a:spLocks noChangeArrowheads="1"/>
          </p:cNvSpPr>
          <p:nvPr/>
        </p:nvSpPr>
        <p:spPr bwMode="black">
          <a:xfrm>
            <a:off x="4328592" y="3332312"/>
            <a:ext cx="3552825" cy="400110"/>
          </a:xfrm>
          <a:prstGeom prst="rect">
            <a:avLst/>
          </a:prstGeom>
          <a:noFill/>
          <a:ln w="9525">
            <a:noFill/>
            <a:miter lim="800000"/>
            <a:headEnd/>
            <a:tailEnd/>
          </a:ln>
          <a:effectLst/>
        </p:spPr>
        <p:txBody>
          <a:bodyPr>
            <a:spAutoFit/>
          </a:bodyPr>
          <a:lstStyle/>
          <a:p>
            <a:pPr eaLnBrk="0" hangingPunct="0"/>
            <a:r>
              <a:rPr lang="zh-CN" altLang="en-US" dirty="0" smtClean="0">
                <a:latin typeface="Adobe 仿宋 Std R" pitchFamily="18" charset="-122"/>
                <a:ea typeface="Adobe 仿宋 Std R" pitchFamily="18" charset="-122"/>
              </a:rPr>
              <a:t>活动二 </a:t>
            </a:r>
            <a:r>
              <a:rPr lang="en-US" altLang="zh-CN" dirty="0" smtClean="0">
                <a:latin typeface="Adobe 仿宋 Std R" pitchFamily="18" charset="-122"/>
                <a:ea typeface="Adobe 仿宋 Std R" pitchFamily="18" charset="-122"/>
              </a:rPr>
              <a:t>N</a:t>
            </a:r>
            <a:r>
              <a:rPr lang="en-US" altLang="zh-CN" dirty="0" smtClean="0">
                <a:latin typeface="Adobe 仿宋 Std R" pitchFamily="18" charset="-122"/>
                <a:ea typeface="Adobe 仿宋 Std R" pitchFamily="18" charset="-122"/>
              </a:rPr>
              <a:t>issan&amp;</a:t>
            </a:r>
            <a:r>
              <a:rPr lang="zh-CN" altLang="en-US" dirty="0" smtClean="0">
                <a:latin typeface="Adobe 仿宋 Std R" pitchFamily="18" charset="-122"/>
                <a:ea typeface="Adobe 仿宋 Std R" pitchFamily="18" charset="-122"/>
              </a:rPr>
              <a:t>铃木汽车</a:t>
            </a:r>
            <a:endParaRPr lang="en-US" altLang="zh-CN" dirty="0">
              <a:latin typeface="Adobe 仿宋 Std R" pitchFamily="18" charset="-122"/>
              <a:ea typeface="Adobe 仿宋 Std R" pitchFamily="18" charset="-122"/>
            </a:endParaRPr>
          </a:p>
        </p:txBody>
      </p:sp>
      <p:sp>
        <p:nvSpPr>
          <p:cNvPr id="20" name="Line 13"/>
          <p:cNvSpPr>
            <a:spLocks noChangeShapeType="1"/>
          </p:cNvSpPr>
          <p:nvPr/>
        </p:nvSpPr>
        <p:spPr bwMode="black">
          <a:xfrm>
            <a:off x="3447530" y="4435624"/>
            <a:ext cx="4800600" cy="0"/>
          </a:xfrm>
          <a:prstGeom prst="line">
            <a:avLst/>
          </a:prstGeom>
          <a:noFill/>
          <a:ln w="28575" cap="rnd">
            <a:solidFill>
              <a:schemeClr val="tx1"/>
            </a:solidFill>
            <a:prstDash val="sysDot"/>
            <a:round/>
            <a:headEnd/>
            <a:tailEnd/>
          </a:ln>
          <a:effectLst/>
        </p:spPr>
        <p:txBody>
          <a:bodyPr/>
          <a:lstStyle/>
          <a:p>
            <a:endParaRPr lang="zh-CN" altLang="en-US">
              <a:latin typeface="Adobe 仿宋 Std R" pitchFamily="18" charset="-122"/>
              <a:ea typeface="Adobe 仿宋 Std R" pitchFamily="18" charset="-122"/>
            </a:endParaRPr>
          </a:p>
        </p:txBody>
      </p:sp>
      <p:sp>
        <p:nvSpPr>
          <p:cNvPr id="21" name="Rectangle 14"/>
          <p:cNvSpPr>
            <a:spLocks noChangeArrowheads="1"/>
          </p:cNvSpPr>
          <p:nvPr/>
        </p:nvSpPr>
        <p:spPr bwMode="black">
          <a:xfrm>
            <a:off x="4099992" y="4054624"/>
            <a:ext cx="3552825" cy="400110"/>
          </a:xfrm>
          <a:prstGeom prst="rect">
            <a:avLst/>
          </a:prstGeom>
          <a:noFill/>
          <a:ln w="9525">
            <a:noFill/>
            <a:miter lim="800000"/>
            <a:headEnd/>
            <a:tailEnd/>
          </a:ln>
          <a:effectLst/>
        </p:spPr>
        <p:txBody>
          <a:bodyPr>
            <a:spAutoFit/>
          </a:bodyPr>
          <a:lstStyle/>
          <a:p>
            <a:pPr eaLnBrk="0" hangingPunct="0"/>
            <a:r>
              <a:rPr lang="zh-CN" altLang="en-US" dirty="0" smtClean="0">
                <a:latin typeface="Adobe 仿宋 Std R" pitchFamily="18" charset="-122"/>
                <a:ea typeface="Adobe 仿宋 Std R" pitchFamily="18" charset="-122"/>
              </a:rPr>
              <a:t>活动三 </a:t>
            </a:r>
            <a:r>
              <a:rPr lang="zh-CN" altLang="en-US" dirty="0" smtClean="0">
                <a:latin typeface="Adobe 仿宋 Std R" pitchFamily="18" charset="-122"/>
                <a:ea typeface="Adobe 仿宋 Std R" pitchFamily="18" charset="-122"/>
              </a:rPr>
              <a:t>日韩本土</a:t>
            </a:r>
            <a:r>
              <a:rPr lang="zh-CN" altLang="en-US" dirty="0" smtClean="0">
                <a:latin typeface="Adobe 仿宋 Std R" pitchFamily="18" charset="-122"/>
                <a:ea typeface="Adobe 仿宋 Std R" pitchFamily="18" charset="-122"/>
              </a:rPr>
              <a:t>文化</a:t>
            </a:r>
            <a:endParaRPr lang="en-US" altLang="zh-CN" dirty="0">
              <a:latin typeface="Adobe 仿宋 Std R" pitchFamily="18" charset="-122"/>
              <a:ea typeface="Adobe 仿宋 Std R" pitchFamily="18" charset="-122"/>
            </a:endParaRPr>
          </a:p>
        </p:txBody>
      </p:sp>
      <p:grpSp>
        <p:nvGrpSpPr>
          <p:cNvPr id="22" name="Group 94"/>
          <p:cNvGrpSpPr>
            <a:grpSpLocks/>
          </p:cNvGrpSpPr>
          <p:nvPr/>
        </p:nvGrpSpPr>
        <p:grpSpPr bwMode="auto">
          <a:xfrm>
            <a:off x="2776017" y="1921024"/>
            <a:ext cx="393700" cy="393700"/>
            <a:chOff x="2543" y="1006"/>
            <a:chExt cx="416" cy="416"/>
          </a:xfrm>
        </p:grpSpPr>
        <p:sp>
          <p:nvSpPr>
            <p:cNvPr id="23" name="Oval 52"/>
            <p:cNvSpPr>
              <a:spLocks noChangeArrowheads="1"/>
            </p:cNvSpPr>
            <p:nvPr/>
          </p:nvSpPr>
          <p:spPr bwMode="gray">
            <a:xfrm>
              <a:off x="2543" y="1006"/>
              <a:ext cx="416" cy="416"/>
            </a:xfrm>
            <a:prstGeom prst="ellipse">
              <a:avLst/>
            </a:prstGeom>
            <a:gradFill rotWithShape="1">
              <a:gsLst>
                <a:gs pos="0">
                  <a:srgbClr val="FFFFFF">
                    <a:gamma/>
                    <a:shade val="54118"/>
                    <a:invGamma/>
                  </a:srgbClr>
                </a:gs>
                <a:gs pos="50000">
                  <a:srgbClr val="FFFFFF"/>
                </a:gs>
                <a:gs pos="100000">
                  <a:srgbClr val="FFFFFF">
                    <a:gamma/>
                    <a:shade val="54118"/>
                    <a:invGamma/>
                  </a:srgbClr>
                </a:gs>
              </a:gsLst>
              <a:lin ang="18900000" scaled="1"/>
            </a:gradFill>
            <a:ln w="9525">
              <a:solidFill>
                <a:srgbClr val="DDDDDD"/>
              </a:solidFill>
              <a:round/>
              <a:headEnd/>
              <a:tailEnd/>
            </a:ln>
            <a:effectLst>
              <a:outerShdw dist="35921" dir="2700000" algn="ctr" rotWithShape="0">
                <a:schemeClr val="bg2">
                  <a:alpha val="50000"/>
                </a:schemeClr>
              </a:outerShdw>
            </a:effectLst>
          </p:spPr>
          <p:txBody>
            <a:bodyPr wrap="none" anchor="ctr"/>
            <a:lstStyle/>
            <a:p>
              <a:endParaRPr lang="zh-CN" altLang="en-US">
                <a:latin typeface="Adobe 仿宋 Std R" pitchFamily="18" charset="-122"/>
                <a:ea typeface="Adobe 仿宋 Std R" pitchFamily="18" charset="-122"/>
              </a:endParaRPr>
            </a:p>
          </p:txBody>
        </p:sp>
        <p:grpSp>
          <p:nvGrpSpPr>
            <p:cNvPr id="24" name="Group 53"/>
            <p:cNvGrpSpPr>
              <a:grpSpLocks/>
            </p:cNvGrpSpPr>
            <p:nvPr/>
          </p:nvGrpSpPr>
          <p:grpSpPr bwMode="auto">
            <a:xfrm rot="-2288454">
              <a:off x="2578" y="1034"/>
              <a:ext cx="348" cy="356"/>
              <a:chOff x="887" y="2040"/>
              <a:chExt cx="433" cy="422"/>
            </a:xfrm>
          </p:grpSpPr>
          <p:pic>
            <p:nvPicPr>
              <p:cNvPr id="26" name="Picture 54" descr="circuler_1"/>
              <p:cNvPicPr>
                <a:picLocks noChangeAspect="1" noChangeArrowheads="1"/>
              </p:cNvPicPr>
              <p:nvPr/>
            </p:nvPicPr>
            <p:blipFill>
              <a:blip r:embed="rId2" cstate="print"/>
              <a:srcRect/>
              <a:stretch>
                <a:fillRect/>
              </a:stretch>
            </p:blipFill>
            <p:spPr bwMode="gray">
              <a:xfrm>
                <a:off x="887" y="2040"/>
                <a:ext cx="430" cy="420"/>
              </a:xfrm>
              <a:prstGeom prst="rect">
                <a:avLst/>
              </a:prstGeom>
              <a:noFill/>
            </p:spPr>
          </p:pic>
          <p:sp>
            <p:nvSpPr>
              <p:cNvPr id="27" name="Oval 55"/>
              <p:cNvSpPr>
                <a:spLocks noChangeArrowheads="1"/>
              </p:cNvSpPr>
              <p:nvPr/>
            </p:nvSpPr>
            <p:spPr bwMode="gray">
              <a:xfrm>
                <a:off x="887" y="2040"/>
                <a:ext cx="433" cy="422"/>
              </a:xfrm>
              <a:prstGeom prst="ellipse">
                <a:avLst/>
              </a:prstGeom>
              <a:gradFill rotWithShape="1">
                <a:gsLst>
                  <a:gs pos="0">
                    <a:schemeClr val="accent1">
                      <a:gamma/>
                      <a:shade val="34902"/>
                      <a:invGamma/>
                      <a:alpha val="89999"/>
                    </a:schemeClr>
                  </a:gs>
                  <a:gs pos="50000">
                    <a:schemeClr val="accent1">
                      <a:alpha val="75000"/>
                    </a:schemeClr>
                  </a:gs>
                  <a:gs pos="100000">
                    <a:schemeClr val="accent1">
                      <a:gamma/>
                      <a:shade val="34902"/>
                      <a:invGamma/>
                      <a:alpha val="89999"/>
                    </a:schemeClr>
                  </a:gs>
                </a:gsLst>
                <a:lin ang="18900000" scaled="1"/>
              </a:gradFill>
              <a:ln w="9525" algn="ctr">
                <a:noFill/>
                <a:round/>
                <a:headEnd/>
                <a:tailEnd/>
              </a:ln>
              <a:effectLst/>
            </p:spPr>
            <p:txBody>
              <a:bodyPr wrap="none" anchor="ctr"/>
              <a:lstStyle/>
              <a:p>
                <a:endParaRPr lang="zh-CN" altLang="en-US">
                  <a:latin typeface="Adobe 仿宋 Std R" pitchFamily="18" charset="-122"/>
                  <a:ea typeface="Adobe 仿宋 Std R" pitchFamily="18" charset="-122"/>
                </a:endParaRPr>
              </a:p>
            </p:txBody>
          </p:sp>
          <p:pic>
            <p:nvPicPr>
              <p:cNvPr id="28" name="Picture 56" descr="Picture2"/>
              <p:cNvPicPr>
                <a:picLocks noChangeAspect="1" noChangeArrowheads="1"/>
              </p:cNvPicPr>
              <p:nvPr/>
            </p:nvPicPr>
            <p:blipFill>
              <a:blip r:embed="rId3" cstate="print"/>
              <a:srcRect/>
              <a:stretch>
                <a:fillRect/>
              </a:stretch>
            </p:blipFill>
            <p:spPr bwMode="gray">
              <a:xfrm>
                <a:off x="930" y="2044"/>
                <a:ext cx="345" cy="149"/>
              </a:xfrm>
              <a:prstGeom prst="rect">
                <a:avLst/>
              </a:prstGeom>
              <a:noFill/>
            </p:spPr>
          </p:pic>
        </p:grpSp>
        <p:pic>
          <p:nvPicPr>
            <p:cNvPr id="25" name="Picture 57"/>
            <p:cNvPicPr>
              <a:picLocks noChangeAspect="1" noChangeArrowheads="1"/>
            </p:cNvPicPr>
            <p:nvPr/>
          </p:nvPicPr>
          <p:blipFill>
            <a:blip r:embed="rId4" cstate="print"/>
            <a:srcRect l="12015" t="9302" r="12404" b="12598"/>
            <a:stretch>
              <a:fillRect/>
            </a:stretch>
          </p:blipFill>
          <p:spPr bwMode="gray">
            <a:xfrm>
              <a:off x="2570" y="1020"/>
              <a:ext cx="359" cy="370"/>
            </a:xfrm>
            <a:prstGeom prst="rect">
              <a:avLst/>
            </a:prstGeom>
            <a:noFill/>
            <a:ln w="9525">
              <a:noFill/>
              <a:miter lim="800000"/>
              <a:headEnd/>
              <a:tailEnd/>
            </a:ln>
            <a:effectLst/>
          </p:spPr>
        </p:pic>
      </p:grpSp>
      <p:grpSp>
        <p:nvGrpSpPr>
          <p:cNvPr id="29" name="Group 93"/>
          <p:cNvGrpSpPr>
            <a:grpSpLocks/>
          </p:cNvGrpSpPr>
          <p:nvPr/>
        </p:nvGrpSpPr>
        <p:grpSpPr bwMode="auto">
          <a:xfrm>
            <a:off x="3311005" y="2608412"/>
            <a:ext cx="393700" cy="393700"/>
            <a:chOff x="3071" y="1006"/>
            <a:chExt cx="416" cy="416"/>
          </a:xfrm>
        </p:grpSpPr>
        <p:sp>
          <p:nvSpPr>
            <p:cNvPr id="30" name="Oval 62"/>
            <p:cNvSpPr>
              <a:spLocks noChangeArrowheads="1"/>
            </p:cNvSpPr>
            <p:nvPr/>
          </p:nvSpPr>
          <p:spPr bwMode="gray">
            <a:xfrm>
              <a:off x="3071" y="1006"/>
              <a:ext cx="416" cy="416"/>
            </a:xfrm>
            <a:prstGeom prst="ellipse">
              <a:avLst/>
            </a:prstGeom>
            <a:gradFill rotWithShape="1">
              <a:gsLst>
                <a:gs pos="0">
                  <a:srgbClr val="FFFFFF">
                    <a:gamma/>
                    <a:shade val="54118"/>
                    <a:invGamma/>
                  </a:srgbClr>
                </a:gs>
                <a:gs pos="50000">
                  <a:srgbClr val="FFFFFF"/>
                </a:gs>
                <a:gs pos="100000">
                  <a:srgbClr val="FFFFFF">
                    <a:gamma/>
                    <a:shade val="54118"/>
                    <a:invGamma/>
                  </a:srgbClr>
                </a:gs>
              </a:gsLst>
              <a:lin ang="18900000" scaled="1"/>
            </a:gradFill>
            <a:ln w="9525">
              <a:solidFill>
                <a:srgbClr val="DDDDDD"/>
              </a:solidFill>
              <a:round/>
              <a:headEnd/>
              <a:tailEnd/>
            </a:ln>
            <a:effectLst>
              <a:outerShdw dist="35921" dir="2700000" algn="ctr" rotWithShape="0">
                <a:schemeClr val="bg2">
                  <a:alpha val="50000"/>
                </a:schemeClr>
              </a:outerShdw>
            </a:effectLst>
          </p:spPr>
          <p:txBody>
            <a:bodyPr wrap="none" anchor="ctr"/>
            <a:lstStyle/>
            <a:p>
              <a:endParaRPr lang="zh-CN" altLang="en-US">
                <a:latin typeface="Adobe 仿宋 Std R" pitchFamily="18" charset="-122"/>
                <a:ea typeface="Adobe 仿宋 Std R" pitchFamily="18" charset="-122"/>
              </a:endParaRPr>
            </a:p>
          </p:txBody>
        </p:sp>
        <p:grpSp>
          <p:nvGrpSpPr>
            <p:cNvPr id="31" name="Group 63"/>
            <p:cNvGrpSpPr>
              <a:grpSpLocks/>
            </p:cNvGrpSpPr>
            <p:nvPr/>
          </p:nvGrpSpPr>
          <p:grpSpPr bwMode="auto">
            <a:xfrm rot="-2288454">
              <a:off x="3106" y="1034"/>
              <a:ext cx="348" cy="356"/>
              <a:chOff x="887" y="2040"/>
              <a:chExt cx="433" cy="422"/>
            </a:xfrm>
          </p:grpSpPr>
          <p:pic>
            <p:nvPicPr>
              <p:cNvPr id="33" name="Picture 64" descr="circuler_1"/>
              <p:cNvPicPr>
                <a:picLocks noChangeAspect="1" noChangeArrowheads="1"/>
              </p:cNvPicPr>
              <p:nvPr/>
            </p:nvPicPr>
            <p:blipFill>
              <a:blip r:embed="rId2" cstate="print"/>
              <a:srcRect/>
              <a:stretch>
                <a:fillRect/>
              </a:stretch>
            </p:blipFill>
            <p:spPr bwMode="gray">
              <a:xfrm>
                <a:off x="887" y="2040"/>
                <a:ext cx="430" cy="420"/>
              </a:xfrm>
              <a:prstGeom prst="rect">
                <a:avLst/>
              </a:prstGeom>
              <a:noFill/>
            </p:spPr>
          </p:pic>
          <p:sp>
            <p:nvSpPr>
              <p:cNvPr id="34" name="Oval 65"/>
              <p:cNvSpPr>
                <a:spLocks noChangeArrowheads="1"/>
              </p:cNvSpPr>
              <p:nvPr/>
            </p:nvSpPr>
            <p:spPr bwMode="gray">
              <a:xfrm>
                <a:off x="887" y="2040"/>
                <a:ext cx="433" cy="422"/>
              </a:xfrm>
              <a:prstGeom prst="ellipse">
                <a:avLst/>
              </a:prstGeom>
              <a:gradFill rotWithShape="1">
                <a:gsLst>
                  <a:gs pos="0">
                    <a:schemeClr val="accent2">
                      <a:gamma/>
                      <a:shade val="34902"/>
                      <a:invGamma/>
                      <a:alpha val="89999"/>
                    </a:schemeClr>
                  </a:gs>
                  <a:gs pos="50000">
                    <a:schemeClr val="accent2">
                      <a:alpha val="75000"/>
                    </a:schemeClr>
                  </a:gs>
                  <a:gs pos="100000">
                    <a:schemeClr val="accent2">
                      <a:gamma/>
                      <a:shade val="34902"/>
                      <a:invGamma/>
                      <a:alpha val="89999"/>
                    </a:schemeClr>
                  </a:gs>
                </a:gsLst>
                <a:lin ang="18900000" scaled="1"/>
              </a:gradFill>
              <a:ln w="9525" algn="ctr">
                <a:noFill/>
                <a:round/>
                <a:headEnd/>
                <a:tailEnd/>
              </a:ln>
              <a:effectLst/>
            </p:spPr>
            <p:txBody>
              <a:bodyPr wrap="none" anchor="ctr"/>
              <a:lstStyle/>
              <a:p>
                <a:endParaRPr lang="zh-CN" altLang="en-US">
                  <a:latin typeface="Adobe 仿宋 Std R" pitchFamily="18" charset="-122"/>
                  <a:ea typeface="Adobe 仿宋 Std R" pitchFamily="18" charset="-122"/>
                </a:endParaRPr>
              </a:p>
            </p:txBody>
          </p:sp>
          <p:pic>
            <p:nvPicPr>
              <p:cNvPr id="35" name="Picture 66" descr="Picture2"/>
              <p:cNvPicPr>
                <a:picLocks noChangeAspect="1" noChangeArrowheads="1"/>
              </p:cNvPicPr>
              <p:nvPr/>
            </p:nvPicPr>
            <p:blipFill>
              <a:blip r:embed="rId3" cstate="print"/>
              <a:srcRect/>
              <a:stretch>
                <a:fillRect/>
              </a:stretch>
            </p:blipFill>
            <p:spPr bwMode="gray">
              <a:xfrm>
                <a:off x="930" y="2044"/>
                <a:ext cx="345" cy="149"/>
              </a:xfrm>
              <a:prstGeom prst="rect">
                <a:avLst/>
              </a:prstGeom>
              <a:noFill/>
            </p:spPr>
          </p:pic>
        </p:grpSp>
        <p:pic>
          <p:nvPicPr>
            <p:cNvPr id="32" name="Picture 86"/>
            <p:cNvPicPr>
              <a:picLocks noChangeAspect="1" noChangeArrowheads="1"/>
            </p:cNvPicPr>
            <p:nvPr/>
          </p:nvPicPr>
          <p:blipFill>
            <a:blip r:embed="rId4" cstate="print"/>
            <a:srcRect l="12015" t="9302" r="12404" b="12598"/>
            <a:stretch>
              <a:fillRect/>
            </a:stretch>
          </p:blipFill>
          <p:spPr bwMode="gray">
            <a:xfrm>
              <a:off x="3098" y="1020"/>
              <a:ext cx="359" cy="370"/>
            </a:xfrm>
            <a:prstGeom prst="rect">
              <a:avLst/>
            </a:prstGeom>
            <a:noFill/>
            <a:ln w="9525">
              <a:noFill/>
              <a:miter lim="800000"/>
              <a:headEnd/>
              <a:tailEnd/>
            </a:ln>
            <a:effectLst/>
          </p:spPr>
        </p:pic>
      </p:grpSp>
      <p:grpSp>
        <p:nvGrpSpPr>
          <p:cNvPr id="36" name="Group 92"/>
          <p:cNvGrpSpPr>
            <a:grpSpLocks/>
          </p:cNvGrpSpPr>
          <p:nvPr/>
        </p:nvGrpSpPr>
        <p:grpSpPr bwMode="auto">
          <a:xfrm>
            <a:off x="3479280" y="3330724"/>
            <a:ext cx="393700" cy="393700"/>
            <a:chOff x="3647" y="1006"/>
            <a:chExt cx="416" cy="416"/>
          </a:xfrm>
        </p:grpSpPr>
        <p:sp>
          <p:nvSpPr>
            <p:cNvPr id="37" name="Oval 67"/>
            <p:cNvSpPr>
              <a:spLocks noChangeArrowheads="1"/>
            </p:cNvSpPr>
            <p:nvPr/>
          </p:nvSpPr>
          <p:spPr bwMode="gray">
            <a:xfrm>
              <a:off x="3647" y="1006"/>
              <a:ext cx="416" cy="416"/>
            </a:xfrm>
            <a:prstGeom prst="ellipse">
              <a:avLst/>
            </a:prstGeom>
            <a:gradFill rotWithShape="1">
              <a:gsLst>
                <a:gs pos="0">
                  <a:srgbClr val="FFFFFF">
                    <a:gamma/>
                    <a:shade val="54118"/>
                    <a:invGamma/>
                  </a:srgbClr>
                </a:gs>
                <a:gs pos="50000">
                  <a:srgbClr val="FFFFFF"/>
                </a:gs>
                <a:gs pos="100000">
                  <a:srgbClr val="FFFFFF">
                    <a:gamma/>
                    <a:shade val="54118"/>
                    <a:invGamma/>
                  </a:srgbClr>
                </a:gs>
              </a:gsLst>
              <a:lin ang="18900000" scaled="1"/>
            </a:gradFill>
            <a:ln w="9525">
              <a:solidFill>
                <a:srgbClr val="DDDDDD"/>
              </a:solidFill>
              <a:round/>
              <a:headEnd/>
              <a:tailEnd/>
            </a:ln>
            <a:effectLst>
              <a:outerShdw dist="35921" dir="2700000" algn="ctr" rotWithShape="0">
                <a:schemeClr val="bg2">
                  <a:alpha val="50000"/>
                </a:schemeClr>
              </a:outerShdw>
            </a:effectLst>
          </p:spPr>
          <p:txBody>
            <a:bodyPr wrap="none" anchor="ctr"/>
            <a:lstStyle/>
            <a:p>
              <a:endParaRPr lang="zh-CN" altLang="en-US">
                <a:latin typeface="Adobe 仿宋 Std R" pitchFamily="18" charset="-122"/>
                <a:ea typeface="Adobe 仿宋 Std R" pitchFamily="18" charset="-122"/>
              </a:endParaRPr>
            </a:p>
          </p:txBody>
        </p:sp>
        <p:grpSp>
          <p:nvGrpSpPr>
            <p:cNvPr id="38" name="Group 68"/>
            <p:cNvGrpSpPr>
              <a:grpSpLocks/>
            </p:cNvGrpSpPr>
            <p:nvPr/>
          </p:nvGrpSpPr>
          <p:grpSpPr bwMode="auto">
            <a:xfrm rot="-2288454">
              <a:off x="3682" y="1034"/>
              <a:ext cx="348" cy="356"/>
              <a:chOff x="887" y="2040"/>
              <a:chExt cx="433" cy="422"/>
            </a:xfrm>
          </p:grpSpPr>
          <p:pic>
            <p:nvPicPr>
              <p:cNvPr id="40" name="Picture 69" descr="circuler_1"/>
              <p:cNvPicPr>
                <a:picLocks noChangeAspect="1" noChangeArrowheads="1"/>
              </p:cNvPicPr>
              <p:nvPr/>
            </p:nvPicPr>
            <p:blipFill>
              <a:blip r:embed="rId2" cstate="print"/>
              <a:srcRect/>
              <a:stretch>
                <a:fillRect/>
              </a:stretch>
            </p:blipFill>
            <p:spPr bwMode="gray">
              <a:xfrm>
                <a:off x="887" y="2040"/>
                <a:ext cx="430" cy="420"/>
              </a:xfrm>
              <a:prstGeom prst="rect">
                <a:avLst/>
              </a:prstGeom>
              <a:noFill/>
            </p:spPr>
          </p:pic>
          <p:sp>
            <p:nvSpPr>
              <p:cNvPr id="41" name="Oval 70"/>
              <p:cNvSpPr>
                <a:spLocks noChangeArrowheads="1"/>
              </p:cNvSpPr>
              <p:nvPr/>
            </p:nvSpPr>
            <p:spPr bwMode="gray">
              <a:xfrm>
                <a:off x="887" y="2040"/>
                <a:ext cx="433" cy="422"/>
              </a:xfrm>
              <a:prstGeom prst="ellipse">
                <a:avLst/>
              </a:prstGeom>
              <a:gradFill rotWithShape="1">
                <a:gsLst>
                  <a:gs pos="0">
                    <a:schemeClr val="hlink">
                      <a:gamma/>
                      <a:shade val="34902"/>
                      <a:invGamma/>
                      <a:alpha val="89999"/>
                    </a:schemeClr>
                  </a:gs>
                  <a:gs pos="50000">
                    <a:schemeClr val="hlink">
                      <a:alpha val="75000"/>
                    </a:schemeClr>
                  </a:gs>
                  <a:gs pos="100000">
                    <a:schemeClr val="hlink">
                      <a:gamma/>
                      <a:shade val="34902"/>
                      <a:invGamma/>
                      <a:alpha val="89999"/>
                    </a:schemeClr>
                  </a:gs>
                </a:gsLst>
                <a:lin ang="18900000" scaled="1"/>
              </a:gradFill>
              <a:ln w="9525" algn="ctr">
                <a:noFill/>
                <a:round/>
                <a:headEnd/>
                <a:tailEnd/>
              </a:ln>
              <a:effectLst/>
            </p:spPr>
            <p:txBody>
              <a:bodyPr wrap="none" anchor="ctr"/>
              <a:lstStyle/>
              <a:p>
                <a:endParaRPr lang="zh-CN" altLang="en-US">
                  <a:latin typeface="Adobe 仿宋 Std R" pitchFamily="18" charset="-122"/>
                  <a:ea typeface="Adobe 仿宋 Std R" pitchFamily="18" charset="-122"/>
                </a:endParaRPr>
              </a:p>
            </p:txBody>
          </p:sp>
          <p:pic>
            <p:nvPicPr>
              <p:cNvPr id="42" name="Picture 71" descr="Picture2"/>
              <p:cNvPicPr>
                <a:picLocks noChangeAspect="1" noChangeArrowheads="1"/>
              </p:cNvPicPr>
              <p:nvPr/>
            </p:nvPicPr>
            <p:blipFill>
              <a:blip r:embed="rId3" cstate="print"/>
              <a:srcRect/>
              <a:stretch>
                <a:fillRect/>
              </a:stretch>
            </p:blipFill>
            <p:spPr bwMode="gray">
              <a:xfrm>
                <a:off x="930" y="2044"/>
                <a:ext cx="345" cy="149"/>
              </a:xfrm>
              <a:prstGeom prst="rect">
                <a:avLst/>
              </a:prstGeom>
              <a:noFill/>
            </p:spPr>
          </p:pic>
        </p:grpSp>
        <p:pic>
          <p:nvPicPr>
            <p:cNvPr id="39" name="Picture 87"/>
            <p:cNvPicPr>
              <a:picLocks noChangeAspect="1" noChangeArrowheads="1"/>
            </p:cNvPicPr>
            <p:nvPr/>
          </p:nvPicPr>
          <p:blipFill>
            <a:blip r:embed="rId4" cstate="print"/>
            <a:srcRect l="12015" t="9302" r="12404" b="12598"/>
            <a:stretch>
              <a:fillRect/>
            </a:stretch>
          </p:blipFill>
          <p:spPr bwMode="gray">
            <a:xfrm>
              <a:off x="3676" y="1020"/>
              <a:ext cx="359" cy="370"/>
            </a:xfrm>
            <a:prstGeom prst="rect">
              <a:avLst/>
            </a:prstGeom>
            <a:noFill/>
            <a:ln w="9525">
              <a:noFill/>
              <a:miter lim="800000"/>
              <a:headEnd/>
              <a:tailEnd/>
            </a:ln>
            <a:effectLst/>
          </p:spPr>
        </p:pic>
      </p:grpSp>
      <p:grpSp>
        <p:nvGrpSpPr>
          <p:cNvPr id="43" name="Group 91"/>
          <p:cNvGrpSpPr>
            <a:grpSpLocks/>
          </p:cNvGrpSpPr>
          <p:nvPr/>
        </p:nvGrpSpPr>
        <p:grpSpPr bwMode="auto">
          <a:xfrm>
            <a:off x="3261792" y="4043512"/>
            <a:ext cx="393700" cy="393700"/>
            <a:chOff x="4213" y="1006"/>
            <a:chExt cx="416" cy="416"/>
          </a:xfrm>
        </p:grpSpPr>
        <p:sp>
          <p:nvSpPr>
            <p:cNvPr id="44" name="Oval 72"/>
            <p:cNvSpPr>
              <a:spLocks noChangeArrowheads="1"/>
            </p:cNvSpPr>
            <p:nvPr/>
          </p:nvSpPr>
          <p:spPr bwMode="gray">
            <a:xfrm>
              <a:off x="4213" y="1006"/>
              <a:ext cx="416" cy="416"/>
            </a:xfrm>
            <a:prstGeom prst="ellipse">
              <a:avLst/>
            </a:prstGeom>
            <a:gradFill rotWithShape="1">
              <a:gsLst>
                <a:gs pos="0">
                  <a:srgbClr val="FFFFFF">
                    <a:gamma/>
                    <a:shade val="54118"/>
                    <a:invGamma/>
                  </a:srgbClr>
                </a:gs>
                <a:gs pos="50000">
                  <a:srgbClr val="FFFFFF"/>
                </a:gs>
                <a:gs pos="100000">
                  <a:srgbClr val="FFFFFF">
                    <a:gamma/>
                    <a:shade val="54118"/>
                    <a:invGamma/>
                  </a:srgbClr>
                </a:gs>
              </a:gsLst>
              <a:lin ang="18900000" scaled="1"/>
            </a:gradFill>
            <a:ln w="9525">
              <a:solidFill>
                <a:srgbClr val="DDDDDD"/>
              </a:solidFill>
              <a:round/>
              <a:headEnd/>
              <a:tailEnd/>
            </a:ln>
            <a:effectLst>
              <a:outerShdw dist="35921" dir="2700000" algn="ctr" rotWithShape="0">
                <a:schemeClr val="bg2">
                  <a:alpha val="50000"/>
                </a:schemeClr>
              </a:outerShdw>
            </a:effectLst>
          </p:spPr>
          <p:txBody>
            <a:bodyPr wrap="none" anchor="ctr"/>
            <a:lstStyle/>
            <a:p>
              <a:endParaRPr lang="zh-CN" altLang="en-US">
                <a:latin typeface="Adobe 仿宋 Std R" pitchFamily="18" charset="-122"/>
                <a:ea typeface="Adobe 仿宋 Std R" pitchFamily="18" charset="-122"/>
              </a:endParaRPr>
            </a:p>
          </p:txBody>
        </p:sp>
        <p:grpSp>
          <p:nvGrpSpPr>
            <p:cNvPr id="45" name="Group 73"/>
            <p:cNvGrpSpPr>
              <a:grpSpLocks/>
            </p:cNvGrpSpPr>
            <p:nvPr/>
          </p:nvGrpSpPr>
          <p:grpSpPr bwMode="auto">
            <a:xfrm rot="-2288454">
              <a:off x="4248" y="1034"/>
              <a:ext cx="348" cy="356"/>
              <a:chOff x="887" y="2040"/>
              <a:chExt cx="433" cy="422"/>
            </a:xfrm>
          </p:grpSpPr>
          <p:pic>
            <p:nvPicPr>
              <p:cNvPr id="47" name="Picture 74" descr="circuler_1"/>
              <p:cNvPicPr>
                <a:picLocks noChangeAspect="1" noChangeArrowheads="1"/>
              </p:cNvPicPr>
              <p:nvPr/>
            </p:nvPicPr>
            <p:blipFill>
              <a:blip r:embed="rId2" cstate="print"/>
              <a:srcRect/>
              <a:stretch>
                <a:fillRect/>
              </a:stretch>
            </p:blipFill>
            <p:spPr bwMode="gray">
              <a:xfrm>
                <a:off x="887" y="2040"/>
                <a:ext cx="430" cy="420"/>
              </a:xfrm>
              <a:prstGeom prst="rect">
                <a:avLst/>
              </a:prstGeom>
              <a:noFill/>
            </p:spPr>
          </p:pic>
          <p:sp>
            <p:nvSpPr>
              <p:cNvPr id="48" name="Oval 75"/>
              <p:cNvSpPr>
                <a:spLocks noChangeArrowheads="1"/>
              </p:cNvSpPr>
              <p:nvPr/>
            </p:nvSpPr>
            <p:spPr bwMode="gray">
              <a:xfrm>
                <a:off x="887" y="2040"/>
                <a:ext cx="433" cy="422"/>
              </a:xfrm>
              <a:prstGeom prst="ellipse">
                <a:avLst/>
              </a:prstGeom>
              <a:gradFill rotWithShape="1">
                <a:gsLst>
                  <a:gs pos="0">
                    <a:schemeClr val="folHlink">
                      <a:gamma/>
                      <a:shade val="34902"/>
                      <a:invGamma/>
                      <a:alpha val="89999"/>
                    </a:schemeClr>
                  </a:gs>
                  <a:gs pos="50000">
                    <a:schemeClr val="folHlink">
                      <a:alpha val="75000"/>
                    </a:schemeClr>
                  </a:gs>
                  <a:gs pos="100000">
                    <a:schemeClr val="folHlink">
                      <a:gamma/>
                      <a:shade val="34902"/>
                      <a:invGamma/>
                      <a:alpha val="89999"/>
                    </a:schemeClr>
                  </a:gs>
                </a:gsLst>
                <a:lin ang="18900000" scaled="1"/>
              </a:gradFill>
              <a:ln w="9525" algn="ctr">
                <a:noFill/>
                <a:round/>
                <a:headEnd/>
                <a:tailEnd/>
              </a:ln>
              <a:effectLst/>
            </p:spPr>
            <p:txBody>
              <a:bodyPr wrap="none" anchor="ctr"/>
              <a:lstStyle/>
              <a:p>
                <a:endParaRPr lang="zh-CN" altLang="en-US">
                  <a:latin typeface="Adobe 仿宋 Std R" pitchFamily="18" charset="-122"/>
                  <a:ea typeface="Adobe 仿宋 Std R" pitchFamily="18" charset="-122"/>
                </a:endParaRPr>
              </a:p>
            </p:txBody>
          </p:sp>
          <p:pic>
            <p:nvPicPr>
              <p:cNvPr id="49" name="Picture 76" descr="Picture2"/>
              <p:cNvPicPr>
                <a:picLocks noChangeAspect="1" noChangeArrowheads="1"/>
              </p:cNvPicPr>
              <p:nvPr/>
            </p:nvPicPr>
            <p:blipFill>
              <a:blip r:embed="rId3" cstate="print"/>
              <a:srcRect/>
              <a:stretch>
                <a:fillRect/>
              </a:stretch>
            </p:blipFill>
            <p:spPr bwMode="gray">
              <a:xfrm>
                <a:off x="930" y="2044"/>
                <a:ext cx="345" cy="149"/>
              </a:xfrm>
              <a:prstGeom prst="rect">
                <a:avLst/>
              </a:prstGeom>
              <a:noFill/>
            </p:spPr>
          </p:pic>
        </p:grpSp>
        <p:pic>
          <p:nvPicPr>
            <p:cNvPr id="46" name="Picture 88"/>
            <p:cNvPicPr>
              <a:picLocks noChangeAspect="1" noChangeArrowheads="1"/>
            </p:cNvPicPr>
            <p:nvPr/>
          </p:nvPicPr>
          <p:blipFill>
            <a:blip r:embed="rId4" cstate="print"/>
            <a:srcRect l="12015" t="9302" r="12404" b="12598"/>
            <a:stretch>
              <a:fillRect/>
            </a:stretch>
          </p:blipFill>
          <p:spPr bwMode="gray">
            <a:xfrm>
              <a:off x="4240" y="1020"/>
              <a:ext cx="359" cy="370"/>
            </a:xfrm>
            <a:prstGeom prst="rect">
              <a:avLst/>
            </a:prstGeom>
            <a:noFill/>
            <a:ln w="9525">
              <a:noFill/>
              <a:miter lim="800000"/>
              <a:headEnd/>
              <a:tailEnd/>
            </a:ln>
            <a:effectLst/>
          </p:spPr>
        </p:pic>
      </p:grpSp>
      <p:grpSp>
        <p:nvGrpSpPr>
          <p:cNvPr id="50" name="Group 90"/>
          <p:cNvGrpSpPr>
            <a:grpSpLocks/>
          </p:cNvGrpSpPr>
          <p:nvPr/>
        </p:nvGrpSpPr>
        <p:grpSpPr bwMode="auto">
          <a:xfrm>
            <a:off x="2717280" y="4707087"/>
            <a:ext cx="393700" cy="393700"/>
            <a:chOff x="4803" y="1006"/>
            <a:chExt cx="416" cy="416"/>
          </a:xfrm>
        </p:grpSpPr>
        <p:sp>
          <p:nvSpPr>
            <p:cNvPr id="51" name="Oval 81"/>
            <p:cNvSpPr>
              <a:spLocks noChangeArrowheads="1"/>
            </p:cNvSpPr>
            <p:nvPr/>
          </p:nvSpPr>
          <p:spPr bwMode="gray">
            <a:xfrm>
              <a:off x="4803" y="1006"/>
              <a:ext cx="416" cy="416"/>
            </a:xfrm>
            <a:prstGeom prst="ellipse">
              <a:avLst/>
            </a:prstGeom>
            <a:gradFill rotWithShape="1">
              <a:gsLst>
                <a:gs pos="0">
                  <a:srgbClr val="FFFFFF">
                    <a:gamma/>
                    <a:shade val="54118"/>
                    <a:invGamma/>
                  </a:srgbClr>
                </a:gs>
                <a:gs pos="50000">
                  <a:srgbClr val="FFFFFF"/>
                </a:gs>
                <a:gs pos="100000">
                  <a:srgbClr val="FFFFFF">
                    <a:gamma/>
                    <a:shade val="54118"/>
                    <a:invGamma/>
                  </a:srgbClr>
                </a:gs>
              </a:gsLst>
              <a:lin ang="18900000" scaled="1"/>
            </a:gradFill>
            <a:ln w="9525">
              <a:solidFill>
                <a:srgbClr val="DDDDDD"/>
              </a:solidFill>
              <a:round/>
              <a:headEnd/>
              <a:tailEnd/>
            </a:ln>
            <a:effectLst>
              <a:outerShdw dist="35921" dir="2700000" algn="ctr" rotWithShape="0">
                <a:schemeClr val="bg2">
                  <a:alpha val="50000"/>
                </a:schemeClr>
              </a:outerShdw>
            </a:effectLst>
          </p:spPr>
          <p:txBody>
            <a:bodyPr wrap="none" anchor="ctr"/>
            <a:lstStyle/>
            <a:p>
              <a:endParaRPr lang="zh-CN" altLang="en-US">
                <a:latin typeface="Adobe 仿宋 Std R" pitchFamily="18" charset="-122"/>
                <a:ea typeface="Adobe 仿宋 Std R" pitchFamily="18" charset="-122"/>
              </a:endParaRPr>
            </a:p>
          </p:txBody>
        </p:sp>
        <p:grpSp>
          <p:nvGrpSpPr>
            <p:cNvPr id="52" name="Group 82"/>
            <p:cNvGrpSpPr>
              <a:grpSpLocks/>
            </p:cNvGrpSpPr>
            <p:nvPr/>
          </p:nvGrpSpPr>
          <p:grpSpPr bwMode="auto">
            <a:xfrm rot="-2288454">
              <a:off x="4838" y="1034"/>
              <a:ext cx="348" cy="356"/>
              <a:chOff x="887" y="2040"/>
              <a:chExt cx="433" cy="422"/>
            </a:xfrm>
          </p:grpSpPr>
          <p:pic>
            <p:nvPicPr>
              <p:cNvPr id="54" name="Picture 83" descr="circuler_1"/>
              <p:cNvPicPr>
                <a:picLocks noChangeAspect="1" noChangeArrowheads="1"/>
              </p:cNvPicPr>
              <p:nvPr/>
            </p:nvPicPr>
            <p:blipFill>
              <a:blip r:embed="rId2" cstate="print"/>
              <a:srcRect/>
              <a:stretch>
                <a:fillRect/>
              </a:stretch>
            </p:blipFill>
            <p:spPr bwMode="gray">
              <a:xfrm>
                <a:off x="887" y="2040"/>
                <a:ext cx="430" cy="420"/>
              </a:xfrm>
              <a:prstGeom prst="rect">
                <a:avLst/>
              </a:prstGeom>
              <a:noFill/>
            </p:spPr>
          </p:pic>
          <p:sp>
            <p:nvSpPr>
              <p:cNvPr id="55" name="Oval 84"/>
              <p:cNvSpPr>
                <a:spLocks noChangeArrowheads="1"/>
              </p:cNvSpPr>
              <p:nvPr/>
            </p:nvSpPr>
            <p:spPr bwMode="gray">
              <a:xfrm>
                <a:off x="887" y="2040"/>
                <a:ext cx="433" cy="422"/>
              </a:xfrm>
              <a:prstGeom prst="ellipse">
                <a:avLst/>
              </a:prstGeom>
              <a:solidFill>
                <a:srgbClr val="FB4F2D">
                  <a:alpha val="75000"/>
                </a:srgbClr>
              </a:solidFill>
              <a:ln w="9525" algn="ctr">
                <a:noFill/>
                <a:round/>
                <a:headEnd/>
                <a:tailEnd/>
              </a:ln>
              <a:effectLst/>
            </p:spPr>
            <p:txBody>
              <a:bodyPr wrap="none" anchor="ctr"/>
              <a:lstStyle/>
              <a:p>
                <a:endParaRPr lang="zh-CN" altLang="en-US">
                  <a:latin typeface="Adobe 仿宋 Std R" pitchFamily="18" charset="-122"/>
                  <a:ea typeface="Adobe 仿宋 Std R" pitchFamily="18" charset="-122"/>
                </a:endParaRPr>
              </a:p>
            </p:txBody>
          </p:sp>
          <p:pic>
            <p:nvPicPr>
              <p:cNvPr id="56" name="Picture 85" descr="Picture2"/>
              <p:cNvPicPr>
                <a:picLocks noChangeAspect="1" noChangeArrowheads="1"/>
              </p:cNvPicPr>
              <p:nvPr/>
            </p:nvPicPr>
            <p:blipFill>
              <a:blip r:embed="rId3" cstate="print"/>
              <a:srcRect/>
              <a:stretch>
                <a:fillRect/>
              </a:stretch>
            </p:blipFill>
            <p:spPr bwMode="gray">
              <a:xfrm>
                <a:off x="930" y="2044"/>
                <a:ext cx="345" cy="149"/>
              </a:xfrm>
              <a:prstGeom prst="rect">
                <a:avLst/>
              </a:prstGeom>
              <a:noFill/>
            </p:spPr>
          </p:pic>
        </p:grpSp>
        <p:pic>
          <p:nvPicPr>
            <p:cNvPr id="53" name="Picture 89"/>
            <p:cNvPicPr>
              <a:picLocks noChangeAspect="1" noChangeArrowheads="1"/>
            </p:cNvPicPr>
            <p:nvPr/>
          </p:nvPicPr>
          <p:blipFill>
            <a:blip r:embed="rId4" cstate="print"/>
            <a:srcRect l="12015" t="9302" r="12404" b="12598"/>
            <a:stretch>
              <a:fillRect/>
            </a:stretch>
          </p:blipFill>
          <p:spPr bwMode="gray">
            <a:xfrm>
              <a:off x="4830" y="1020"/>
              <a:ext cx="359" cy="370"/>
            </a:xfrm>
            <a:prstGeom prst="rect">
              <a:avLst/>
            </a:prstGeom>
            <a:noFill/>
            <a:ln w="9525">
              <a:noFill/>
              <a:miter lim="800000"/>
              <a:headEnd/>
              <a:tailEnd/>
            </a:ln>
            <a:effectLst/>
          </p:spPr>
        </p:pic>
      </p:grpSp>
      <p:sp>
        <p:nvSpPr>
          <p:cNvPr id="59" name="TextBox 58"/>
          <p:cNvSpPr txBox="1"/>
          <p:nvPr/>
        </p:nvSpPr>
        <p:spPr>
          <a:xfrm>
            <a:off x="2339752" y="0"/>
            <a:ext cx="4464496" cy="769441"/>
          </a:xfrm>
          <a:prstGeom prst="rect">
            <a:avLst/>
          </a:prstGeom>
          <a:noFill/>
        </p:spPr>
        <p:txBody>
          <a:bodyPr wrap="square" rtlCol="0">
            <a:spAutoFit/>
          </a:bodyPr>
          <a:lstStyle/>
          <a:p>
            <a:pPr algn="ctr"/>
            <a:r>
              <a:rPr lang="en-US" altLang="zh-CN" sz="4400" dirty="0" smtClean="0">
                <a:latin typeface="Adobe Gothic Std B" pitchFamily="34" charset="-128"/>
                <a:ea typeface="Adobe Gothic Std B" pitchFamily="34" charset="-128"/>
              </a:rPr>
              <a:t>Contents</a:t>
            </a:r>
            <a:endParaRPr lang="zh-CN" altLang="en-US" sz="4400" dirty="0">
              <a:latin typeface="Adobe Gothic Std B" pitchFamily="34" charset="-128"/>
            </a:endParaRPr>
          </a:p>
        </p:txBody>
      </p:sp>
      <p:pic>
        <p:nvPicPr>
          <p:cNvPr id="57" name="Picture 8" descr="http://www.52design.com/pic/20096/20096916530669.png"/>
          <p:cNvPicPr>
            <a:picLocks noChangeAspect="1" noChangeArrowheads="1"/>
          </p:cNvPicPr>
          <p:nvPr/>
        </p:nvPicPr>
        <p:blipFill>
          <a:blip r:embed="rId5" cstate="print"/>
          <a:srcRect/>
          <a:stretch>
            <a:fillRect/>
          </a:stretch>
        </p:blipFill>
        <p:spPr bwMode="auto">
          <a:xfrm>
            <a:off x="179512" y="2132856"/>
            <a:ext cx="3329136" cy="3329136"/>
          </a:xfrm>
          <a:prstGeom prst="rect">
            <a:avLst/>
          </a:prstGeom>
          <a:noFill/>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3666" name="Picture 2" descr="http://a.hiphotos.baidu.com/baike/c%3DbaikeA4%2C10%2C95/sign=f8e7b7d295cad1c8c4bbab7616550248/3bf33a87e950352a0ef582f55343fbf2b3119313b17e938b.jpg"/>
          <p:cNvPicPr>
            <a:picLocks noChangeAspect="1" noChangeArrowheads="1"/>
          </p:cNvPicPr>
          <p:nvPr/>
        </p:nvPicPr>
        <p:blipFill>
          <a:blip r:embed="rId2" cstate="print"/>
          <a:srcRect/>
          <a:stretch>
            <a:fillRect/>
          </a:stretch>
        </p:blipFill>
        <p:spPr bwMode="auto">
          <a:xfrm>
            <a:off x="0" y="404664"/>
            <a:ext cx="9144000" cy="6121190"/>
          </a:xfrm>
          <a:prstGeom prst="rect">
            <a:avLst/>
          </a:prstGeom>
          <a:noFill/>
        </p:spPr>
      </p:pic>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活动二</a:t>
            </a:r>
            <a:r>
              <a:rPr lang="en-US" altLang="zh-CN" sz="3200" dirty="0" smtClean="0">
                <a:effectLst>
                  <a:outerShdw blurRad="38100" dist="38100" dir="2700000" algn="tl">
                    <a:srgbClr val="000000">
                      <a:alpha val="43137"/>
                    </a:srgbClr>
                  </a:outerShdw>
                </a:effectLst>
                <a:latin typeface="Adobe 仿宋 Std R" pitchFamily="18" charset="-122"/>
                <a:ea typeface="Adobe 仿宋 Std R" pitchFamily="18" charset="-122"/>
              </a:rPr>
              <a:t>Nissan&amp;</a:t>
            </a: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铃木汽车</a:t>
            </a:r>
            <a:endPar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活动二</a:t>
            </a:r>
            <a:r>
              <a:rPr lang="en-US" altLang="zh-CN" sz="3200" dirty="0" smtClean="0">
                <a:effectLst>
                  <a:outerShdw blurRad="38100" dist="38100" dir="2700000" algn="tl">
                    <a:srgbClr val="000000">
                      <a:alpha val="43137"/>
                    </a:srgbClr>
                  </a:outerShdw>
                </a:effectLst>
                <a:latin typeface="Adobe 仿宋 Std R" pitchFamily="18" charset="-122"/>
                <a:ea typeface="Adobe 仿宋 Std R" pitchFamily="18" charset="-122"/>
              </a:rPr>
              <a:t>Nissan&amp;</a:t>
            </a: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铃木汽车</a:t>
            </a:r>
            <a:endPar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endParaRPr>
          </a:p>
        </p:txBody>
      </p:sp>
      <p:pic>
        <p:nvPicPr>
          <p:cNvPr id="112642" name="Picture 2" descr="http://a.hiphotos.baidu.com/baike/pic/item/03087bf40ad162d9fa554a5b11dfa9ec8a13cd39.jpg"/>
          <p:cNvPicPr>
            <a:picLocks noChangeAspect="1" noChangeArrowheads="1"/>
          </p:cNvPicPr>
          <p:nvPr/>
        </p:nvPicPr>
        <p:blipFill>
          <a:blip r:embed="rId2" cstate="print"/>
          <a:srcRect/>
          <a:stretch>
            <a:fillRect/>
          </a:stretch>
        </p:blipFill>
        <p:spPr bwMode="auto">
          <a:xfrm>
            <a:off x="4572000" y="1556792"/>
            <a:ext cx="4286250" cy="3638550"/>
          </a:xfrm>
          <a:prstGeom prst="rect">
            <a:avLst/>
          </a:prstGeom>
          <a:noFill/>
        </p:spPr>
      </p:pic>
      <p:sp>
        <p:nvSpPr>
          <p:cNvPr id="112643" name="Rectangle 3"/>
          <p:cNvSpPr>
            <a:spLocks noChangeArrowheads="1"/>
          </p:cNvSpPr>
          <p:nvPr/>
        </p:nvSpPr>
        <p:spPr bwMode="auto">
          <a:xfrm>
            <a:off x="179512" y="1628800"/>
            <a:ext cx="4320480" cy="3415023"/>
          </a:xfrm>
          <a:prstGeom prst="rect">
            <a:avLst/>
          </a:prstGeom>
          <a:noFill/>
          <a:ln w="9525">
            <a:noFill/>
            <a:miter lim="800000"/>
            <a:headEnd/>
            <a:tailEnd/>
          </a:ln>
          <a:effectLst/>
        </p:spPr>
        <p:txBody>
          <a:bodyPr vert="horz" wrap="square" lIns="91440" tIns="44436"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2400" i="0" u="none" strike="noStrike" cap="none" normalizeH="0" baseline="0" dirty="0" smtClean="0">
                <a:ln>
                  <a:noFill/>
                </a:ln>
                <a:solidFill>
                  <a:schemeClr val="tx1"/>
                </a:solidFill>
                <a:effectLst/>
                <a:latin typeface="Adobe 仿宋 Std R" pitchFamily="18" charset="-122"/>
                <a:ea typeface="Adobe 仿宋 Std R" pitchFamily="18" charset="-122"/>
                <a:cs typeface="宋体" pitchFamily="2" charset="-122"/>
              </a:rPr>
              <a:t>日本铃木汽车（</a:t>
            </a:r>
            <a:r>
              <a:rPr kumimoji="0" lang="zh-CN" altLang="zh-CN" sz="2400" i="0" u="none" strike="noStrike" cap="none" normalizeH="0" baseline="0" dirty="0" smtClean="0">
                <a:ln>
                  <a:noFill/>
                </a:ln>
                <a:solidFill>
                  <a:schemeClr val="tx1"/>
                </a:solidFill>
                <a:effectLst/>
                <a:latin typeface="Adobe 仿宋 Std R" pitchFamily="18" charset="-122"/>
                <a:ea typeface="Adobe 仿宋 Std R" pitchFamily="18" charset="-122"/>
                <a:cs typeface="宋体" pitchFamily="2" charset="-122"/>
              </a:rPr>
              <a:t>Suzuki</a:t>
            </a:r>
            <a:r>
              <a:rPr kumimoji="0" lang="zh-CN" sz="2400" i="0" u="none" strike="noStrike" cap="none" normalizeH="0" baseline="0" dirty="0" smtClean="0">
                <a:ln>
                  <a:noFill/>
                </a:ln>
                <a:solidFill>
                  <a:schemeClr val="tx1"/>
                </a:solidFill>
                <a:effectLst/>
                <a:latin typeface="Adobe 仿宋 Std R" pitchFamily="18" charset="-122"/>
                <a:ea typeface="Adobe 仿宋 Std R" pitchFamily="18" charset="-122"/>
                <a:cs typeface="宋体" pitchFamily="2" charset="-122"/>
              </a:rPr>
              <a:t>）将在</a:t>
            </a:r>
            <a:r>
              <a:rPr kumimoji="0" lang="zh-CN" sz="2400" i="0" u="none" strike="noStrike" cap="none" normalizeH="0" baseline="0" dirty="0" smtClean="0">
                <a:ln>
                  <a:noFill/>
                </a:ln>
                <a:solidFill>
                  <a:srgbClr val="FF0000"/>
                </a:solidFill>
                <a:effectLst/>
                <a:latin typeface="Adobe 仿宋 Std R" pitchFamily="18" charset="-122"/>
                <a:ea typeface="Adobe 仿宋 Std R" pitchFamily="18" charset="-122"/>
                <a:cs typeface="宋体" pitchFamily="2" charset="-122"/>
              </a:rPr>
              <a:t>日本东京国际车展</a:t>
            </a:r>
            <a:r>
              <a:rPr kumimoji="0" lang="zh-CN" sz="2400" i="0" u="none" strike="noStrike" cap="none" normalizeH="0" baseline="0" dirty="0" smtClean="0">
                <a:ln>
                  <a:noFill/>
                </a:ln>
                <a:solidFill>
                  <a:schemeClr val="tx1"/>
                </a:solidFill>
                <a:effectLst/>
                <a:latin typeface="Adobe 仿宋 Std R" pitchFamily="18" charset="-122"/>
                <a:ea typeface="Adobe 仿宋 Std R" pitchFamily="18" charset="-122"/>
                <a:cs typeface="宋体" pitchFamily="2" charset="-122"/>
              </a:rPr>
              <a:t>上推出这款全新的</a:t>
            </a:r>
            <a:r>
              <a:rPr kumimoji="0" lang="zh-CN" sz="2400" i="0" u="none" strike="noStrike" cap="none" normalizeH="0" baseline="0" dirty="0" smtClean="0">
                <a:ln>
                  <a:noFill/>
                </a:ln>
                <a:solidFill>
                  <a:srgbClr val="FF0000"/>
                </a:solidFill>
                <a:effectLst/>
                <a:latin typeface="Adobe 仿宋 Std R" pitchFamily="18" charset="-122"/>
                <a:ea typeface="Adobe 仿宋 Std R" pitchFamily="18" charset="-122"/>
                <a:cs typeface="宋体" pitchFamily="2" charset="-122"/>
              </a:rPr>
              <a:t>铃木</a:t>
            </a:r>
            <a:r>
              <a:rPr kumimoji="0" lang="zh-CN" altLang="zh-CN" sz="2400" i="0" u="none" strike="noStrike" cap="none" normalizeH="0" baseline="0" dirty="0" smtClean="0">
                <a:ln>
                  <a:noFill/>
                </a:ln>
                <a:solidFill>
                  <a:srgbClr val="FF0000"/>
                </a:solidFill>
                <a:effectLst/>
                <a:latin typeface="Adobe 仿宋 Std R" pitchFamily="18" charset="-122"/>
                <a:ea typeface="Adobe 仿宋 Std R" pitchFamily="18" charset="-122"/>
                <a:cs typeface="宋体" pitchFamily="2" charset="-122"/>
              </a:rPr>
              <a:t>Q</a:t>
            </a:r>
            <a:r>
              <a:rPr kumimoji="0" lang="zh-CN" sz="2400" i="0" u="none" strike="noStrike" cap="none" normalizeH="0" baseline="0" dirty="0" smtClean="0">
                <a:ln>
                  <a:noFill/>
                </a:ln>
                <a:solidFill>
                  <a:srgbClr val="FF0000"/>
                </a:solidFill>
                <a:effectLst/>
                <a:latin typeface="Adobe 仿宋 Std R" pitchFamily="18" charset="-122"/>
                <a:ea typeface="Adobe 仿宋 Std R" pitchFamily="18" charset="-122"/>
                <a:cs typeface="宋体" pitchFamily="2" charset="-122"/>
              </a:rPr>
              <a:t>概念车</a:t>
            </a:r>
            <a:r>
              <a:rPr kumimoji="0" lang="zh-CN" sz="2400" i="0" u="none" strike="noStrike" cap="none" normalizeH="0" baseline="0" dirty="0" smtClean="0">
                <a:ln>
                  <a:noFill/>
                </a:ln>
                <a:solidFill>
                  <a:schemeClr val="tx1"/>
                </a:solidFill>
                <a:effectLst/>
                <a:latin typeface="Adobe 仿宋 Std R" pitchFamily="18" charset="-122"/>
                <a:ea typeface="Adobe 仿宋 Std R" pitchFamily="18" charset="-122"/>
                <a:cs typeface="宋体" pitchFamily="2" charset="-122"/>
              </a:rPr>
              <a:t>。 铃木</a:t>
            </a:r>
            <a:r>
              <a:rPr kumimoji="0" lang="zh-CN" altLang="zh-CN" sz="2400" i="0" u="none" strike="noStrike" cap="none" normalizeH="0" baseline="0" dirty="0" smtClean="0">
                <a:ln>
                  <a:noFill/>
                </a:ln>
                <a:solidFill>
                  <a:schemeClr val="tx1"/>
                </a:solidFill>
                <a:effectLst/>
                <a:latin typeface="Adobe 仿宋 Std R" pitchFamily="18" charset="-122"/>
                <a:ea typeface="Adobe 仿宋 Std R" pitchFamily="18" charset="-122"/>
                <a:cs typeface="宋体" pitchFamily="2" charset="-122"/>
              </a:rPr>
              <a:t>Q</a:t>
            </a:r>
            <a:r>
              <a:rPr kumimoji="0" lang="zh-CN" sz="2400" i="0" u="none" strike="noStrike" cap="none" normalizeH="0" baseline="0" dirty="0" smtClean="0">
                <a:ln>
                  <a:noFill/>
                </a:ln>
                <a:solidFill>
                  <a:schemeClr val="tx1"/>
                </a:solidFill>
                <a:effectLst/>
                <a:latin typeface="Adobe 仿宋 Std R" pitchFamily="18" charset="-122"/>
                <a:ea typeface="Adobe 仿宋 Std R" pitchFamily="18" charset="-122"/>
                <a:cs typeface="宋体" pitchFamily="2" charset="-122"/>
              </a:rPr>
              <a:t>概念车结合了小汽车与摩托车的优势。</a:t>
            </a:r>
            <a:endParaRPr kumimoji="0" lang="en-US" altLang="zh-CN" sz="2400" i="0" u="none" strike="noStrike" cap="none" normalizeH="0" baseline="0" dirty="0" smtClean="0">
              <a:ln>
                <a:noFill/>
              </a:ln>
              <a:solidFill>
                <a:schemeClr val="tx1"/>
              </a:solidFill>
              <a:effectLst/>
              <a:latin typeface="Adobe 仿宋 Std R" pitchFamily="18" charset="-122"/>
              <a:ea typeface="Adobe 仿宋 Std R" pitchFamily="18" charset="-122"/>
              <a:cs typeface="宋体" pitchFamily="2" charset="-122"/>
            </a:endParaRPr>
          </a:p>
          <a:p>
            <a:r>
              <a:rPr lang="zh-CN" altLang="en-US" sz="2400" dirty="0" smtClean="0">
                <a:latin typeface="Adobe 仿宋 Std R" pitchFamily="18" charset="-122"/>
                <a:ea typeface="Adobe 仿宋 Std R" pitchFamily="18" charset="-122"/>
                <a:cs typeface="宋体" pitchFamily="2" charset="-122"/>
              </a:rPr>
              <a:t>这款</a:t>
            </a:r>
            <a:r>
              <a:rPr lang="en-US" altLang="zh-CN" sz="2400" dirty="0" smtClean="0">
                <a:latin typeface="Adobe 仿宋 Std R" pitchFamily="18" charset="-122"/>
                <a:ea typeface="Adobe 仿宋 Std R" pitchFamily="18" charset="-122"/>
                <a:cs typeface="宋体" pitchFamily="2" charset="-122"/>
              </a:rPr>
              <a:t>Q</a:t>
            </a:r>
            <a:r>
              <a:rPr lang="zh-CN" altLang="en-US" sz="2400" dirty="0" smtClean="0">
                <a:latin typeface="Adobe 仿宋 Std R" pitchFamily="18" charset="-122"/>
                <a:ea typeface="Adobe 仿宋 Std R" pitchFamily="18" charset="-122"/>
                <a:cs typeface="宋体" pitchFamily="2" charset="-122"/>
              </a:rPr>
              <a:t>概念车操纵起来更加灵活，而且占据的停车空间更小。在动力系统方面，采用了</a:t>
            </a:r>
            <a:r>
              <a:rPr lang="zh-CN" altLang="en-US" sz="2400" dirty="0" smtClean="0">
                <a:solidFill>
                  <a:srgbClr val="FF0000"/>
                </a:solidFill>
                <a:latin typeface="Adobe 仿宋 Std R" pitchFamily="18" charset="-122"/>
                <a:ea typeface="Adobe 仿宋 Std R" pitchFamily="18" charset="-122"/>
                <a:cs typeface="宋体" pitchFamily="2" charset="-122"/>
              </a:rPr>
              <a:t>纯电力驱动方式</a:t>
            </a:r>
            <a:r>
              <a:rPr lang="zh-CN" altLang="en-US" sz="2400" dirty="0" smtClean="0">
                <a:latin typeface="Adobe 仿宋 Std R" pitchFamily="18" charset="-122"/>
                <a:ea typeface="Adobe 仿宋 Std R" pitchFamily="18" charset="-122"/>
                <a:cs typeface="宋体" pitchFamily="2" charset="-122"/>
              </a:rPr>
              <a:t>，</a:t>
            </a:r>
            <a:r>
              <a:rPr lang="zh-CN" altLang="en-US" sz="2400" dirty="0" smtClean="0">
                <a:solidFill>
                  <a:srgbClr val="FF0000"/>
                </a:solidFill>
                <a:latin typeface="Adobe 仿宋 Std R" pitchFamily="18" charset="-122"/>
                <a:ea typeface="Adobe 仿宋 Std R" pitchFamily="18" charset="-122"/>
                <a:cs typeface="宋体" pitchFamily="2" charset="-122"/>
              </a:rPr>
              <a:t>非常节能、环保</a:t>
            </a:r>
            <a:r>
              <a:rPr lang="zh-CN" altLang="en-US" sz="2400" dirty="0" smtClean="0">
                <a:latin typeface="Adobe 仿宋 Std R" pitchFamily="18" charset="-122"/>
                <a:ea typeface="Adobe 仿宋 Std R" pitchFamily="18" charset="-122"/>
                <a:cs typeface="宋体" pitchFamily="2" charset="-122"/>
              </a:rPr>
              <a:t>。</a:t>
            </a:r>
            <a:endParaRPr kumimoji="0" lang="zh-CN" sz="2400" i="0" u="none" strike="noStrike" cap="none" normalizeH="0" baseline="0" dirty="0" smtClean="0">
              <a:ln>
                <a:noFill/>
              </a:ln>
              <a:solidFill>
                <a:schemeClr val="tx1"/>
              </a:solidFill>
              <a:effectLst/>
              <a:latin typeface="Adobe 仿宋 Std R" pitchFamily="18" charset="-122"/>
              <a:ea typeface="Adobe 仿宋 Std R" pitchFamily="18" charset="-122"/>
              <a:cs typeface="宋体" pitchFamily="2"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活动二</a:t>
            </a:r>
            <a:r>
              <a:rPr lang="en-US" altLang="zh-CN" sz="3200" dirty="0" smtClean="0">
                <a:effectLst>
                  <a:outerShdw blurRad="38100" dist="38100" dir="2700000" algn="tl">
                    <a:srgbClr val="000000">
                      <a:alpha val="43137"/>
                    </a:srgbClr>
                  </a:outerShdw>
                </a:effectLst>
                <a:latin typeface="Adobe 仿宋 Std R" pitchFamily="18" charset="-122"/>
                <a:ea typeface="Adobe 仿宋 Std R" pitchFamily="18" charset="-122"/>
              </a:rPr>
              <a:t>Nissan&amp;</a:t>
            </a: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铃木汽车</a:t>
            </a:r>
            <a:endPar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endParaRPr>
          </a:p>
        </p:txBody>
      </p:sp>
      <p:pic>
        <p:nvPicPr>
          <p:cNvPr id="111617" name="sp-image" descr="6609c93d70cf3bc7a18e7a5ed100baa1cc112af1"/>
          <p:cNvPicPr>
            <a:picLocks noChangeAspect="1" noChangeArrowheads="1"/>
          </p:cNvPicPr>
          <p:nvPr/>
        </p:nvPicPr>
        <p:blipFill>
          <a:blip r:embed="rId2" cstate="print"/>
          <a:srcRect/>
          <a:stretch>
            <a:fillRect/>
          </a:stretch>
        </p:blipFill>
        <p:spPr bwMode="auto">
          <a:xfrm>
            <a:off x="5148064" y="1628800"/>
            <a:ext cx="2880320" cy="3701056"/>
          </a:xfrm>
          <a:prstGeom prst="rect">
            <a:avLst/>
          </a:prstGeom>
          <a:noFill/>
          <a:ln w="9525">
            <a:noFill/>
            <a:miter lim="800000"/>
            <a:headEnd/>
            <a:tailEnd/>
          </a:ln>
        </p:spPr>
      </p:pic>
      <p:sp>
        <p:nvSpPr>
          <p:cNvPr id="11" name="矩形 10"/>
          <p:cNvSpPr/>
          <p:nvPr/>
        </p:nvSpPr>
        <p:spPr>
          <a:xfrm>
            <a:off x="467544" y="1196752"/>
            <a:ext cx="4572000" cy="3139321"/>
          </a:xfrm>
          <a:prstGeom prst="rect">
            <a:avLst/>
          </a:prstGeom>
        </p:spPr>
        <p:txBody>
          <a:bodyPr>
            <a:spAutoFit/>
          </a:bodyPr>
          <a:lstStyle/>
          <a:p>
            <a:r>
              <a:rPr lang="x-none" altLang="zh-CN" sz="2200" dirty="0" smtClean="0">
                <a:solidFill>
                  <a:srgbClr val="FF0000"/>
                </a:solidFill>
                <a:latin typeface="Adobe 仿宋 Std R" pitchFamily="18" charset="-122"/>
                <a:ea typeface="Adobe 仿宋 Std R" pitchFamily="18" charset="-122"/>
              </a:rPr>
              <a:t>MITSUBISHI MOTORS</a:t>
            </a:r>
            <a:r>
              <a:rPr lang="zh-CN" altLang="zh-CN" sz="2200" dirty="0" smtClean="0">
                <a:solidFill>
                  <a:srgbClr val="FF0000"/>
                </a:solidFill>
                <a:latin typeface="Adobe 仿宋 Std R" pitchFamily="18" charset="-122"/>
                <a:ea typeface="Adobe 仿宋 Std R" pitchFamily="18" charset="-122"/>
              </a:rPr>
              <a:t>公司</a:t>
            </a:r>
            <a:r>
              <a:rPr lang="zh-CN" altLang="zh-CN" sz="2200" dirty="0" smtClean="0">
                <a:latin typeface="Adobe 仿宋 Std R" pitchFamily="18" charset="-122"/>
                <a:ea typeface="Adobe 仿宋 Std R" pitchFamily="18" charset="-122"/>
              </a:rPr>
              <a:t>于</a:t>
            </a:r>
            <a:r>
              <a:rPr lang="x-none" altLang="zh-CN" sz="2200" dirty="0" smtClean="0">
                <a:latin typeface="Adobe 仿宋 Std R" pitchFamily="18" charset="-122"/>
                <a:ea typeface="Adobe 仿宋 Std R" pitchFamily="18" charset="-122"/>
              </a:rPr>
              <a:t>1970</a:t>
            </a:r>
            <a:r>
              <a:rPr lang="zh-CN" altLang="zh-CN" sz="2200" dirty="0" smtClean="0">
                <a:latin typeface="Adobe 仿宋 Std R" pitchFamily="18" charset="-122"/>
                <a:ea typeface="Adobe 仿宋 Std R" pitchFamily="18" charset="-122"/>
              </a:rPr>
              <a:t>年从三菱重工业公司独立出来，是日本汽车行业中三菱最年轻的汽车制造公司。另一方面，三菱集团有着生产汽车的悠久历史。早在</a:t>
            </a:r>
            <a:r>
              <a:rPr lang="x-none" altLang="zh-CN" sz="2200" dirty="0" smtClean="0">
                <a:latin typeface="Adobe 仿宋 Std R" pitchFamily="18" charset="-122"/>
                <a:ea typeface="Adobe 仿宋 Std R" pitchFamily="18" charset="-122"/>
              </a:rPr>
              <a:t>1917</a:t>
            </a:r>
            <a:r>
              <a:rPr lang="zh-CN" altLang="zh-CN" sz="2200" dirty="0" smtClean="0">
                <a:latin typeface="Adobe 仿宋 Std R" pitchFamily="18" charset="-122"/>
                <a:ea typeface="Adobe 仿宋 Std R" pitchFamily="18" charset="-122"/>
              </a:rPr>
              <a:t>年就在日本首次推出了成批生产的</a:t>
            </a:r>
            <a:r>
              <a:rPr lang="x-none" altLang="zh-CN" sz="2200" dirty="0" smtClean="0">
                <a:latin typeface="Adobe 仿宋 Std R" pitchFamily="18" charset="-122"/>
                <a:ea typeface="Adobe 仿宋 Std R" pitchFamily="18" charset="-122"/>
              </a:rPr>
              <a:t>[</a:t>
            </a:r>
            <a:r>
              <a:rPr lang="zh-CN" altLang="zh-CN" sz="2200" dirty="0" smtClean="0">
                <a:solidFill>
                  <a:srgbClr val="FF0000"/>
                </a:solidFill>
                <a:latin typeface="Adobe 仿宋 Std R" pitchFamily="18" charset="-122"/>
                <a:ea typeface="Adobe 仿宋 Std R" pitchFamily="18" charset="-122"/>
              </a:rPr>
              <a:t>三菱</a:t>
            </a:r>
            <a:r>
              <a:rPr lang="x-none" altLang="zh-CN" sz="2200" dirty="0" smtClean="0">
                <a:solidFill>
                  <a:srgbClr val="FF0000"/>
                </a:solidFill>
                <a:latin typeface="Adobe 仿宋 Std R" pitchFamily="18" charset="-122"/>
                <a:ea typeface="Adobe 仿宋 Std R" pitchFamily="18" charset="-122"/>
              </a:rPr>
              <a:t>A</a:t>
            </a:r>
            <a:r>
              <a:rPr lang="zh-CN" altLang="zh-CN" sz="2200" dirty="0" smtClean="0">
                <a:solidFill>
                  <a:srgbClr val="FF0000"/>
                </a:solidFill>
                <a:latin typeface="Adobe 仿宋 Std R" pitchFamily="18" charset="-122"/>
                <a:ea typeface="Adobe 仿宋 Std R" pitchFamily="18" charset="-122"/>
              </a:rPr>
              <a:t>型</a:t>
            </a:r>
            <a:r>
              <a:rPr lang="x-none" altLang="zh-CN" sz="2200" dirty="0" smtClean="0">
                <a:latin typeface="Adobe 仿宋 Std R" pitchFamily="18" charset="-122"/>
                <a:ea typeface="Adobe 仿宋 Std R" pitchFamily="18" charset="-122"/>
              </a:rPr>
              <a:t>]</a:t>
            </a:r>
            <a:r>
              <a:rPr lang="zh-CN" altLang="zh-CN" sz="2200" dirty="0" smtClean="0">
                <a:latin typeface="Adobe 仿宋 Std R" pitchFamily="18" charset="-122"/>
                <a:ea typeface="Adobe 仿宋 Std R" pitchFamily="18" charset="-122"/>
              </a:rPr>
              <a:t>轿车。三菱集团有着生产汽车的悠久历史</a:t>
            </a:r>
            <a:r>
              <a:rPr lang="zh-CN" altLang="zh-CN" sz="2200" dirty="0" smtClean="0">
                <a:latin typeface="Adobe 仿宋 Std R" pitchFamily="18" charset="-122"/>
                <a:ea typeface="Adobe 仿宋 Std R" pitchFamily="18" charset="-122"/>
              </a:rPr>
              <a:t>。</a:t>
            </a:r>
            <a:endParaRPr lang="en-US" altLang="zh-CN" sz="2200" dirty="0" smtClean="0">
              <a:latin typeface="Adobe 仿宋 Std R" pitchFamily="18" charset="-122"/>
              <a:ea typeface="Adobe 仿宋 Std R" pitchFamily="18" charset="-122"/>
            </a:endParaRPr>
          </a:p>
          <a:p>
            <a:endParaRPr lang="zh-CN" altLang="en-US" sz="2200" dirty="0">
              <a:latin typeface="Adobe 仿宋 Std R" pitchFamily="18" charset="-122"/>
              <a:ea typeface="Adobe 仿宋 Std R" pitchFamily="18" charset="-122"/>
            </a:endParaRPr>
          </a:p>
        </p:txBody>
      </p:sp>
      <p:pic>
        <p:nvPicPr>
          <p:cNvPr id="111618" name="bigPic" descr="三菱"/>
          <p:cNvPicPr>
            <a:picLocks noChangeAspect="1" noChangeArrowheads="1"/>
          </p:cNvPicPr>
          <p:nvPr/>
        </p:nvPicPr>
        <p:blipFill>
          <a:blip r:embed="rId3" cstate="print"/>
          <a:srcRect l="1709" t="3145" r="2601" b="5638"/>
          <a:stretch>
            <a:fillRect/>
          </a:stretch>
        </p:blipFill>
        <p:spPr bwMode="auto">
          <a:xfrm>
            <a:off x="755576" y="4077072"/>
            <a:ext cx="4032448" cy="2088232"/>
          </a:xfrm>
          <a:prstGeom prst="rect">
            <a:avLst/>
          </a:prstGeom>
          <a:noFill/>
          <a:ln w="9525">
            <a:noFill/>
            <a:miter lim="800000"/>
            <a:headEnd/>
            <a:tailEnd/>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活动二</a:t>
            </a:r>
            <a:r>
              <a:rPr lang="en-US" altLang="zh-CN" sz="3200" dirty="0" smtClean="0">
                <a:effectLst>
                  <a:outerShdw blurRad="38100" dist="38100" dir="2700000" algn="tl">
                    <a:srgbClr val="000000">
                      <a:alpha val="43137"/>
                    </a:srgbClr>
                  </a:outerShdw>
                </a:effectLst>
                <a:latin typeface="Adobe 仿宋 Std R" pitchFamily="18" charset="-122"/>
                <a:ea typeface="Adobe 仿宋 Std R" pitchFamily="18" charset="-122"/>
              </a:rPr>
              <a:t>Nissan&amp;</a:t>
            </a: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铃木汽车</a:t>
            </a:r>
            <a:endPar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endParaRPr>
          </a:p>
        </p:txBody>
      </p:sp>
      <p:pic>
        <p:nvPicPr>
          <p:cNvPr id="115714" name="bigPic" descr="三菱3000GT"/>
          <p:cNvPicPr>
            <a:picLocks noChangeAspect="1" noChangeArrowheads="1"/>
          </p:cNvPicPr>
          <p:nvPr/>
        </p:nvPicPr>
        <p:blipFill>
          <a:blip r:embed="rId2" cstate="print"/>
          <a:srcRect/>
          <a:stretch>
            <a:fillRect/>
          </a:stretch>
        </p:blipFill>
        <p:spPr bwMode="auto">
          <a:xfrm>
            <a:off x="755576" y="752447"/>
            <a:ext cx="7560840" cy="5340849"/>
          </a:xfrm>
          <a:prstGeom prst="rect">
            <a:avLst/>
          </a:prstGeom>
          <a:noFill/>
          <a:ln w="9525">
            <a:noFill/>
            <a:miter lim="800000"/>
            <a:headEnd/>
            <a:tailEnd/>
          </a:ln>
        </p:spPr>
      </p:pic>
      <p:sp>
        <p:nvSpPr>
          <p:cNvPr id="12" name="矩形 11"/>
          <p:cNvSpPr/>
          <p:nvPr/>
        </p:nvSpPr>
        <p:spPr>
          <a:xfrm>
            <a:off x="3491880" y="6093296"/>
            <a:ext cx="2222083" cy="400110"/>
          </a:xfrm>
          <a:prstGeom prst="rect">
            <a:avLst/>
          </a:prstGeom>
        </p:spPr>
        <p:txBody>
          <a:bodyPr wrap="none">
            <a:spAutoFit/>
          </a:bodyPr>
          <a:lstStyle/>
          <a:p>
            <a:r>
              <a:rPr lang="zh-CN" altLang="zh-CN" dirty="0" smtClean="0">
                <a:latin typeface="Adobe 仿宋 Std R" pitchFamily="18" charset="-122"/>
                <a:ea typeface="Adobe 仿宋 Std R" pitchFamily="18" charset="-122"/>
              </a:rPr>
              <a:t>三菱</a:t>
            </a:r>
            <a:r>
              <a:rPr lang="en-US" altLang="zh-CN" dirty="0" smtClean="0">
                <a:latin typeface="Adobe 仿宋 Std R" pitchFamily="18" charset="-122"/>
                <a:ea typeface="Adobe 仿宋 Std R" pitchFamily="18" charset="-122"/>
              </a:rPr>
              <a:t>3000GT</a:t>
            </a:r>
            <a:r>
              <a:rPr lang="zh-CN" altLang="zh-CN" dirty="0" smtClean="0">
                <a:latin typeface="Adobe 仿宋 Std R" pitchFamily="18" charset="-122"/>
                <a:ea typeface="Adobe 仿宋 Std R" pitchFamily="18" charset="-122"/>
              </a:rPr>
              <a:t>跑车</a:t>
            </a:r>
            <a:endParaRPr lang="zh-CN" altLang="en-US" dirty="0">
              <a:latin typeface="Adobe 仿宋 Std R" pitchFamily="18" charset="-122"/>
              <a:ea typeface="Adobe 仿宋 Std R" pitchFamily="18"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活动三</a:t>
            </a:r>
            <a:r>
              <a:rPr lang="zh-CN" altLang="en-US" sz="3200" dirty="0" smtClean="0">
                <a:latin typeface="Adobe 仿宋 Std R" pitchFamily="18" charset="-122"/>
                <a:ea typeface="Adobe 仿宋 Std R" pitchFamily="18" charset="-122"/>
              </a:rPr>
              <a:t>日韩本土文化</a:t>
            </a:r>
            <a:endPar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endParaRPr>
          </a:p>
        </p:txBody>
      </p:sp>
      <p:sp>
        <p:nvSpPr>
          <p:cNvPr id="118785" name="Rectangle 1"/>
          <p:cNvSpPr>
            <a:spLocks noChangeArrowheads="1"/>
          </p:cNvSpPr>
          <p:nvPr/>
        </p:nvSpPr>
        <p:spPr bwMode="auto">
          <a:xfrm>
            <a:off x="467544" y="800120"/>
            <a:ext cx="3672408" cy="5509200"/>
          </a:xfrm>
          <a:prstGeom prst="rect">
            <a:avLst/>
          </a:prstGeom>
          <a:solidFill>
            <a:schemeClr val="tx2">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04800" algn="l" defTabSz="914400" rtl="0" eaLnBrk="1" fontAlgn="base" latinLnBrk="0" hangingPunct="1">
              <a:lnSpc>
                <a:spcPct val="100000"/>
              </a:lnSpc>
              <a:spcBef>
                <a:spcPct val="0"/>
              </a:spcBef>
              <a:spcAft>
                <a:spcPct val="0"/>
              </a:spcAft>
              <a:buClrTx/>
              <a:buSzTx/>
              <a:buFontTx/>
              <a:buNone/>
              <a:tabLst/>
            </a:pPr>
            <a:r>
              <a:rPr kumimoji="0" lang="zh-CN" sz="2200" i="0" u="none" strike="noStrike" cap="none" normalizeH="0" baseline="0" dirty="0" smtClean="0">
                <a:ln>
                  <a:noFill/>
                </a:ln>
                <a:solidFill>
                  <a:srgbClr val="FF0000"/>
                </a:solidFill>
                <a:effectLst/>
                <a:latin typeface="Adobe 仿宋 Std R" pitchFamily="18" charset="-122"/>
                <a:ea typeface="Adobe 仿宋 Std R" pitchFamily="18" charset="-122"/>
                <a:cs typeface="Times New Roman" pitchFamily="18" charset="0"/>
              </a:rPr>
              <a:t>日本儒教</a:t>
            </a:r>
            <a:r>
              <a:rPr kumimoji="0" lang="zh-CN"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注重人伦关系，要求忠君孝亲，取信朋友，强调长幼尊卑，礼仪秩序。日本的武士道精神要求对国家、民族和主人绝对忠诚，推崇视死如归的英雄气概，忍耐刻苦的韧性意志。日本儒教和</a:t>
            </a:r>
            <a:r>
              <a:rPr kumimoji="0" lang="zh-CN" sz="2200" i="0" u="none" strike="noStrike" cap="none" normalizeH="0" baseline="0" dirty="0" smtClean="0">
                <a:ln>
                  <a:noFill/>
                </a:ln>
                <a:solidFill>
                  <a:srgbClr val="FF0000"/>
                </a:solidFill>
                <a:effectLst/>
                <a:latin typeface="Adobe 仿宋 Std R" pitchFamily="18" charset="-122"/>
                <a:ea typeface="Adobe 仿宋 Std R" pitchFamily="18" charset="-122"/>
                <a:cs typeface="Times New Roman" pitchFamily="18" charset="0"/>
              </a:rPr>
              <a:t>武士道精神</a:t>
            </a:r>
            <a:r>
              <a:rPr kumimoji="0" lang="zh-CN"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的结合形成了日本的民族性格，忠诚、忍耐、刻苦和绝对服从。</a:t>
            </a:r>
            <a:endParaRPr kumimoji="0" lang="en-US" altLang="zh-CN"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endParaRPr>
          </a:p>
          <a:p>
            <a:pPr indent="304800"/>
            <a:r>
              <a:rPr lang="zh-CN" altLang="en-US" sz="2200" dirty="0" smtClean="0">
                <a:latin typeface="Adobe 仿宋 Std R" pitchFamily="18" charset="-122"/>
                <a:ea typeface="Adobe 仿宋 Std R" pitchFamily="18" charset="-122"/>
                <a:cs typeface="宋体" pitchFamily="2" charset="-122"/>
              </a:rPr>
              <a:t>在日本的企业文化中，日本人把</a:t>
            </a:r>
            <a:r>
              <a:rPr lang="zh-CN" altLang="en-US" sz="2200" dirty="0" smtClean="0">
                <a:solidFill>
                  <a:srgbClr val="FF0000"/>
                </a:solidFill>
                <a:latin typeface="Adobe 仿宋 Std R" pitchFamily="18" charset="-122"/>
                <a:ea typeface="Adobe 仿宋 Std R" pitchFamily="18" charset="-122"/>
                <a:cs typeface="宋体" pitchFamily="2" charset="-122"/>
              </a:rPr>
              <a:t>西方的理性规范</a:t>
            </a:r>
            <a:r>
              <a:rPr lang="zh-CN" altLang="en-US" sz="2200" dirty="0" smtClean="0">
                <a:latin typeface="Adobe 仿宋 Std R" pitchFamily="18" charset="-122"/>
                <a:ea typeface="Adobe 仿宋 Std R" pitchFamily="18" charset="-122"/>
                <a:cs typeface="宋体" pitchFamily="2" charset="-122"/>
              </a:rPr>
              <a:t>，</a:t>
            </a:r>
            <a:r>
              <a:rPr lang="zh-CN" altLang="en-US" sz="2200" dirty="0" smtClean="0">
                <a:solidFill>
                  <a:srgbClr val="FF0000"/>
                </a:solidFill>
                <a:latin typeface="Adobe 仿宋 Std R" pitchFamily="18" charset="-122"/>
                <a:ea typeface="Adobe 仿宋 Std R" pitchFamily="18" charset="-122"/>
                <a:cs typeface="宋体" pitchFamily="2" charset="-122"/>
              </a:rPr>
              <a:t>原则至上的管理理论</a:t>
            </a:r>
            <a:r>
              <a:rPr lang="zh-CN" altLang="en-US" sz="2200" dirty="0" smtClean="0">
                <a:latin typeface="Adobe 仿宋 Std R" pitchFamily="18" charset="-122"/>
                <a:ea typeface="Adobe 仿宋 Std R" pitchFamily="18" charset="-122"/>
                <a:cs typeface="宋体" pitchFamily="2" charset="-122"/>
              </a:rPr>
              <a:t>与</a:t>
            </a:r>
            <a:r>
              <a:rPr lang="zh-CN" altLang="en-US" sz="2200" dirty="0" smtClean="0">
                <a:solidFill>
                  <a:srgbClr val="FF0000"/>
                </a:solidFill>
                <a:latin typeface="Adobe 仿宋 Std R" pitchFamily="18" charset="-122"/>
                <a:ea typeface="Adobe 仿宋 Std R" pitchFamily="18" charset="-122"/>
                <a:cs typeface="宋体" pitchFamily="2" charset="-122"/>
              </a:rPr>
              <a:t>日本的民族文化</a:t>
            </a:r>
            <a:r>
              <a:rPr lang="zh-CN" altLang="en-US" sz="2200" dirty="0" smtClean="0">
                <a:latin typeface="Adobe 仿宋 Std R" pitchFamily="18" charset="-122"/>
                <a:ea typeface="Adobe 仿宋 Std R" pitchFamily="18" charset="-122"/>
                <a:cs typeface="宋体" pitchFamily="2" charset="-122"/>
              </a:rPr>
              <a:t>相结合，形成了不同于欧洲和美国的日本企业文化模式。</a:t>
            </a:r>
            <a:endParaRPr kumimoji="0" lang="zh-CN" sz="2200" i="0" u="none" strike="noStrike" cap="none" normalizeH="0" baseline="0" dirty="0" smtClean="0">
              <a:ln>
                <a:noFill/>
              </a:ln>
              <a:solidFill>
                <a:schemeClr val="tx1"/>
              </a:solidFill>
              <a:effectLst/>
              <a:latin typeface="Adobe 仿宋 Std R" pitchFamily="18" charset="-122"/>
              <a:ea typeface="Adobe 仿宋 Std R" pitchFamily="18" charset="-122"/>
              <a:cs typeface="宋体" pitchFamily="2" charset="-122"/>
            </a:endParaRPr>
          </a:p>
        </p:txBody>
      </p:sp>
      <p:sp>
        <p:nvSpPr>
          <p:cNvPr id="11" name="TextBox 10"/>
          <p:cNvSpPr txBox="1"/>
          <p:nvPr/>
        </p:nvSpPr>
        <p:spPr>
          <a:xfrm>
            <a:off x="4283968" y="836712"/>
            <a:ext cx="1728192" cy="400110"/>
          </a:xfrm>
          <a:prstGeom prst="rect">
            <a:avLst/>
          </a:prstGeom>
          <a:solidFill>
            <a:schemeClr val="bg2">
              <a:lumMod val="90000"/>
            </a:schemeClr>
          </a:solidFill>
        </p:spPr>
        <p:txBody>
          <a:bodyPr wrap="square" rtlCol="0">
            <a:spAutoFit/>
          </a:bodyPr>
          <a:lstStyle/>
          <a:p>
            <a:pPr algn="ctr"/>
            <a:r>
              <a:rPr lang="zh-CN" altLang="en-US" dirty="0" smtClean="0">
                <a:solidFill>
                  <a:srgbClr val="FF0000"/>
                </a:solidFill>
                <a:latin typeface="Adobe 仿宋 Std R" pitchFamily="18" charset="-122"/>
                <a:ea typeface="Adobe 仿宋 Std R" pitchFamily="18" charset="-122"/>
              </a:rPr>
              <a:t>扩展阅读</a:t>
            </a:r>
            <a:endParaRPr lang="zh-CN" altLang="en-US" dirty="0">
              <a:solidFill>
                <a:srgbClr val="FF0000"/>
              </a:solidFill>
              <a:latin typeface="Adobe 仿宋 Std R" pitchFamily="18" charset="-122"/>
              <a:ea typeface="Adobe 仿宋 Std R" pitchFamily="18" charset="-122"/>
            </a:endParaRPr>
          </a:p>
        </p:txBody>
      </p:sp>
      <p:pic>
        <p:nvPicPr>
          <p:cNvPr id="118787" name="Picture 3" descr="http://c.hiphotos.baidu.com/baike/pic/item/b812c8fcc3cec3fd8e5ccbf6d688d43f869427d6.jpg"/>
          <p:cNvPicPr>
            <a:picLocks noChangeAspect="1" noChangeArrowheads="1"/>
          </p:cNvPicPr>
          <p:nvPr/>
        </p:nvPicPr>
        <p:blipFill>
          <a:blip r:embed="rId2" cstate="print"/>
          <a:srcRect t="10217"/>
          <a:stretch>
            <a:fillRect/>
          </a:stretch>
        </p:blipFill>
        <p:spPr bwMode="auto">
          <a:xfrm>
            <a:off x="4283968" y="1268760"/>
            <a:ext cx="4176464" cy="5037143"/>
          </a:xfrm>
          <a:prstGeom prst="rect">
            <a:avLst/>
          </a:prstGeom>
          <a:noFill/>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活动三</a:t>
            </a:r>
            <a:r>
              <a:rPr lang="zh-CN" altLang="en-US" sz="3200" dirty="0" smtClean="0">
                <a:latin typeface="Adobe 仿宋 Std R" pitchFamily="18" charset="-122"/>
                <a:ea typeface="Adobe 仿宋 Std R" pitchFamily="18" charset="-122"/>
              </a:rPr>
              <a:t>日韩本土文化</a:t>
            </a:r>
            <a:endPar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endParaRPr>
          </a:p>
        </p:txBody>
      </p:sp>
      <p:sp>
        <p:nvSpPr>
          <p:cNvPr id="9" name="TextBox 8"/>
          <p:cNvSpPr txBox="1"/>
          <p:nvPr/>
        </p:nvSpPr>
        <p:spPr>
          <a:xfrm>
            <a:off x="179512" y="1052736"/>
            <a:ext cx="2808312" cy="400110"/>
          </a:xfrm>
          <a:prstGeom prst="rect">
            <a:avLst/>
          </a:prstGeom>
          <a:solidFill>
            <a:schemeClr val="bg2">
              <a:lumMod val="90000"/>
            </a:schemeClr>
          </a:solidFill>
        </p:spPr>
        <p:txBody>
          <a:bodyPr wrap="square" rtlCol="0">
            <a:spAutoFit/>
          </a:bodyPr>
          <a:lstStyle/>
          <a:p>
            <a:pPr algn="ctr"/>
            <a:r>
              <a:rPr lang="zh-CN" altLang="en-US" dirty="0" smtClean="0">
                <a:solidFill>
                  <a:srgbClr val="FF0000"/>
                </a:solidFill>
                <a:latin typeface="Adobe 仿宋 Std R" pitchFamily="18" charset="-122"/>
                <a:ea typeface="Adobe 仿宋 Std R" pitchFamily="18" charset="-122"/>
              </a:rPr>
              <a:t>扩展阅读：韩国文化</a:t>
            </a:r>
            <a:endParaRPr lang="zh-CN" altLang="en-US" dirty="0">
              <a:solidFill>
                <a:srgbClr val="FF0000"/>
              </a:solidFill>
              <a:latin typeface="Adobe 仿宋 Std R" pitchFamily="18" charset="-122"/>
              <a:ea typeface="Adobe 仿宋 Std R" pitchFamily="18" charset="-122"/>
            </a:endParaRPr>
          </a:p>
        </p:txBody>
      </p:sp>
      <p:pic>
        <p:nvPicPr>
          <p:cNvPr id="117762" name="Picture 2" descr="http://img1.uuyoyo.com/10/0308/174922733A.jpg"/>
          <p:cNvPicPr>
            <a:picLocks noChangeAspect="1" noChangeArrowheads="1"/>
          </p:cNvPicPr>
          <p:nvPr/>
        </p:nvPicPr>
        <p:blipFill>
          <a:blip r:embed="rId2" cstate="print"/>
          <a:srcRect/>
          <a:stretch>
            <a:fillRect/>
          </a:stretch>
        </p:blipFill>
        <p:spPr bwMode="auto">
          <a:xfrm>
            <a:off x="3563888" y="836711"/>
            <a:ext cx="5508104" cy="5552525"/>
          </a:xfrm>
          <a:prstGeom prst="rect">
            <a:avLst/>
          </a:prstGeom>
          <a:noFill/>
        </p:spPr>
      </p:pic>
      <p:sp>
        <p:nvSpPr>
          <p:cNvPr id="11" name="矩形 10"/>
          <p:cNvSpPr/>
          <p:nvPr/>
        </p:nvSpPr>
        <p:spPr>
          <a:xfrm>
            <a:off x="179512" y="1823333"/>
            <a:ext cx="3168352" cy="3477875"/>
          </a:xfrm>
          <a:prstGeom prst="rect">
            <a:avLst/>
          </a:prstGeom>
        </p:spPr>
        <p:txBody>
          <a:bodyPr wrap="square">
            <a:spAutoFit/>
          </a:bodyPr>
          <a:lstStyle/>
          <a:p>
            <a:r>
              <a:rPr lang="zh-CN" altLang="zh-CN" sz="2200" dirty="0" smtClean="0">
                <a:latin typeface="Adobe 仿宋 Std R" pitchFamily="18" charset="-122"/>
                <a:ea typeface="Adobe 仿宋 Std R" pitchFamily="18" charset="-122"/>
              </a:rPr>
              <a:t>韩国文化的传统以</a:t>
            </a:r>
            <a:r>
              <a:rPr lang="zh-CN" altLang="zh-CN" sz="2200" dirty="0" smtClean="0">
                <a:solidFill>
                  <a:srgbClr val="FF0000"/>
                </a:solidFill>
                <a:latin typeface="Adobe 仿宋 Std R" pitchFamily="18" charset="-122"/>
                <a:ea typeface="Adobe 仿宋 Std R" pitchFamily="18" charset="-122"/>
              </a:rPr>
              <a:t>儒教思想为基础</a:t>
            </a:r>
            <a:r>
              <a:rPr lang="zh-CN" altLang="zh-CN" sz="2200" dirty="0" smtClean="0">
                <a:latin typeface="Adobe 仿宋 Std R" pitchFamily="18" charset="-122"/>
                <a:ea typeface="Adobe 仿宋 Std R" pitchFamily="18" charset="-122"/>
              </a:rPr>
              <a:t>，反映在韩国企业的经营文化中，形成了</a:t>
            </a:r>
            <a:r>
              <a:rPr lang="zh-CN" altLang="zh-CN" sz="2200" dirty="0" smtClean="0">
                <a:solidFill>
                  <a:srgbClr val="FF0000"/>
                </a:solidFill>
                <a:latin typeface="Adobe 仿宋 Std R" pitchFamily="18" charset="-122"/>
                <a:ea typeface="Adobe 仿宋 Std R" pitchFamily="18" charset="-122"/>
              </a:rPr>
              <a:t>尊重并服从长辈</a:t>
            </a:r>
            <a:r>
              <a:rPr lang="zh-CN" altLang="zh-CN" sz="2200" dirty="0" smtClean="0">
                <a:latin typeface="Adobe 仿宋 Std R" pitchFamily="18" charset="-122"/>
                <a:ea typeface="Adobe 仿宋 Std R" pitchFamily="18" charset="-122"/>
              </a:rPr>
              <a:t>、</a:t>
            </a:r>
            <a:r>
              <a:rPr lang="zh-CN" altLang="zh-CN" sz="2200" dirty="0" smtClean="0">
                <a:solidFill>
                  <a:srgbClr val="FF0000"/>
                </a:solidFill>
                <a:latin typeface="Adobe 仿宋 Std R" pitchFamily="18" charset="-122"/>
                <a:ea typeface="Adobe 仿宋 Std R" pitchFamily="18" charset="-122"/>
              </a:rPr>
              <a:t>强烈的等级意识</a:t>
            </a:r>
            <a:r>
              <a:rPr lang="zh-CN" altLang="zh-CN" sz="2200" dirty="0" smtClean="0">
                <a:latin typeface="Adobe 仿宋 Std R" pitchFamily="18" charset="-122"/>
                <a:ea typeface="Adobe 仿宋 Std R" pitchFamily="18" charset="-122"/>
              </a:rPr>
              <a:t>、</a:t>
            </a:r>
            <a:r>
              <a:rPr lang="zh-CN" altLang="zh-CN" sz="2200" dirty="0" smtClean="0">
                <a:solidFill>
                  <a:srgbClr val="FF0000"/>
                </a:solidFill>
                <a:latin typeface="Adobe 仿宋 Std R" pitchFamily="18" charset="-122"/>
                <a:ea typeface="Adobe 仿宋 Std R" pitchFamily="18" charset="-122"/>
              </a:rPr>
              <a:t>对企业的归属感</a:t>
            </a:r>
            <a:r>
              <a:rPr lang="zh-CN" altLang="zh-CN" sz="2200" dirty="0" smtClean="0">
                <a:latin typeface="Adobe 仿宋 Std R" pitchFamily="18" charset="-122"/>
                <a:ea typeface="Adobe 仿宋 Std R" pitchFamily="18" charset="-122"/>
              </a:rPr>
              <a:t>等特色。韩国人</a:t>
            </a:r>
            <a:r>
              <a:rPr lang="zh-CN" altLang="zh-CN" sz="2200" dirty="0" smtClean="0">
                <a:solidFill>
                  <a:srgbClr val="FF0000"/>
                </a:solidFill>
                <a:latin typeface="Adobe 仿宋 Std R" pitchFamily="18" charset="-122"/>
                <a:ea typeface="Adobe 仿宋 Std R" pitchFamily="18" charset="-122"/>
              </a:rPr>
              <a:t>家族观念</a:t>
            </a:r>
            <a:r>
              <a:rPr lang="zh-CN" altLang="zh-CN" sz="2200" dirty="0" smtClean="0">
                <a:latin typeface="Adobe 仿宋 Std R" pitchFamily="18" charset="-122"/>
                <a:ea typeface="Adobe 仿宋 Std R" pitchFamily="18" charset="-122"/>
              </a:rPr>
              <a:t>极为强烈，企业的家族制决定了家族式管理，家训的理念也扩大到了企业中。</a:t>
            </a:r>
            <a:endParaRPr lang="zh-CN" altLang="en-US" sz="2200" dirty="0">
              <a:latin typeface="Adobe 仿宋 Std R" pitchFamily="18" charset="-122"/>
              <a:ea typeface="Adobe 仿宋 Std R" pitchFamily="18" charset="-122"/>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241" y="1"/>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6629" name="组合 7"/>
          <p:cNvGrpSpPr>
            <a:grpSpLocks/>
          </p:cNvGrpSpPr>
          <p:nvPr/>
        </p:nvGrpSpPr>
        <p:grpSpPr bwMode="auto">
          <a:xfrm>
            <a:off x="-1588" y="6450013"/>
            <a:ext cx="9145588" cy="431800"/>
            <a:chOff x="-2241" y="6450568"/>
            <a:chExt cx="9146241" cy="430887"/>
          </a:xfrm>
        </p:grpSpPr>
        <p:sp>
          <p:nvSpPr>
            <p:cNvPr id="9" name="矩形​​ 8"/>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26635" name="TextBox 9"/>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26636" name="矩形​​ 10"/>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26631" name="TextBox 1"/>
          <p:cNvSpPr txBox="1">
            <a:spLocks noChangeArrowheads="1"/>
          </p:cNvSpPr>
          <p:nvPr/>
        </p:nvSpPr>
        <p:spPr bwMode="auto">
          <a:xfrm>
            <a:off x="1866900" y="1340768"/>
            <a:ext cx="5410200" cy="4031873"/>
          </a:xfrm>
          <a:prstGeom prst="rect">
            <a:avLst/>
          </a:prstGeom>
          <a:noFill/>
          <a:ln w="9525">
            <a:noFill/>
            <a:miter lim="800000"/>
            <a:headEnd/>
            <a:tailEnd/>
          </a:ln>
        </p:spPr>
        <p:txBody>
          <a:bodyPr>
            <a:spAutoFit/>
          </a:bodyPr>
          <a:lstStyle/>
          <a:p>
            <a:pPr algn="ctr"/>
            <a:r>
              <a:rPr lang="zh-CN" altLang="en-US" sz="5400" dirty="0">
                <a:solidFill>
                  <a:srgbClr val="000000"/>
                </a:solidFill>
                <a:ea typeface="宋体" charset="-122"/>
              </a:rPr>
              <a:t> </a:t>
            </a:r>
            <a:endParaRPr lang="en-US" altLang="zh-CN" sz="5400" dirty="0">
              <a:solidFill>
                <a:srgbClr val="000000"/>
              </a:solidFill>
            </a:endParaRPr>
          </a:p>
          <a:p>
            <a:pPr algn="ctr"/>
            <a:r>
              <a:rPr lang="en-US" altLang="zh-CN" sz="5400" dirty="0" smtClean="0">
                <a:solidFill>
                  <a:srgbClr val="000000"/>
                </a:solidFill>
              </a:rPr>
              <a:t>Q/A</a:t>
            </a:r>
          </a:p>
          <a:p>
            <a:pPr algn="ctr"/>
            <a:r>
              <a:rPr lang="en-US" altLang="zh-CN" sz="5400" dirty="0" smtClean="0">
                <a:solidFill>
                  <a:srgbClr val="000000"/>
                </a:solidFill>
              </a:rPr>
              <a:t>Thank </a:t>
            </a:r>
            <a:r>
              <a:rPr lang="en-US" altLang="zh-CN" sz="5400" dirty="0">
                <a:solidFill>
                  <a:srgbClr val="000000"/>
                </a:solidFill>
              </a:rPr>
              <a:t>You!</a:t>
            </a:r>
          </a:p>
          <a:p>
            <a:pPr algn="ctr"/>
            <a:r>
              <a:rPr lang="en-US" altLang="zh-CN" sz="5400" dirty="0" err="1">
                <a:solidFill>
                  <a:srgbClr val="000000"/>
                </a:solidFill>
              </a:rPr>
              <a:t>Vielen</a:t>
            </a:r>
            <a:r>
              <a:rPr lang="en-US" altLang="zh-CN" sz="5400" dirty="0">
                <a:solidFill>
                  <a:srgbClr val="000000"/>
                </a:solidFill>
              </a:rPr>
              <a:t> </a:t>
            </a:r>
            <a:r>
              <a:rPr lang="en-US" altLang="zh-CN" sz="5400" dirty="0" err="1">
                <a:solidFill>
                  <a:srgbClr val="000000"/>
                </a:solidFill>
              </a:rPr>
              <a:t>Danke</a:t>
            </a:r>
            <a:r>
              <a:rPr lang="en-US" altLang="zh-CN" sz="5400" dirty="0">
                <a:solidFill>
                  <a:srgbClr val="000000"/>
                </a:solidFill>
              </a:rPr>
              <a:t>!</a:t>
            </a:r>
          </a:p>
          <a:p>
            <a:endParaRPr lang="en-US" altLang="zh-CN" dirty="0">
              <a:solidFill>
                <a:srgbClr val="000000"/>
              </a:solidFill>
            </a:endParaRPr>
          </a:p>
          <a:p>
            <a:pPr algn="ctr"/>
            <a:r>
              <a:rPr lang="en-US" altLang="zh-CN" dirty="0">
                <a:solidFill>
                  <a:srgbClr val="000000"/>
                </a:solidFill>
              </a:rPr>
              <a:t>Email: </a:t>
            </a:r>
            <a:r>
              <a:rPr lang="en-US" altLang="zh-CN" dirty="0" smtClean="0">
                <a:solidFill>
                  <a:srgbClr val="000000"/>
                </a:solidFill>
              </a:rPr>
              <a:t>fangxiaofen1985@hotmail.com</a:t>
            </a:r>
            <a:endParaRPr lang="zh-CN" altLang="en-US" dirty="0">
              <a:solidFill>
                <a:srgbClr val="000000"/>
              </a:solidFill>
              <a:ea typeface="宋体" charset="-122"/>
            </a:endParaRPr>
          </a:p>
        </p:txBody>
      </p:sp>
      <p:sp>
        <p:nvSpPr>
          <p:cNvPr id="10" name="TextBox 9"/>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总结提升</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241" y="1"/>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2339752" y="46365"/>
            <a:ext cx="4464496" cy="646331"/>
          </a:xfrm>
          <a:prstGeom prst="rect">
            <a:avLst/>
          </a:prstGeom>
          <a:noFill/>
        </p:spPr>
        <p:txBody>
          <a:bodyPr wrap="square" rtlCol="0">
            <a:spAutoFit/>
          </a:bodyPr>
          <a:lstStyle/>
          <a:p>
            <a:pPr algn="ctr"/>
            <a:r>
              <a:rPr lang="zh-CN" altLang="en-US" sz="3600" dirty="0" smtClean="0">
                <a:effectLst>
                  <a:outerShdw blurRad="38100" dist="38100" dir="2700000" algn="tl">
                    <a:srgbClr val="000000">
                      <a:alpha val="43137"/>
                    </a:srgbClr>
                  </a:outerShdw>
                </a:effectLst>
                <a:latin typeface="华文宋体" pitchFamily="2" charset="-122"/>
                <a:ea typeface="华文宋体" pitchFamily="2" charset="-122"/>
              </a:rPr>
              <a:t>案例二</a:t>
            </a:r>
            <a:endParaRPr lang="zh-CN" altLang="en-US" sz="3600" dirty="0">
              <a:effectLst>
                <a:outerShdw blurRad="38100" dist="38100" dir="2700000" algn="tl">
                  <a:srgbClr val="000000">
                    <a:alpha val="43137"/>
                  </a:srgbClr>
                </a:outerShdw>
              </a:effectLst>
              <a:latin typeface="华文宋体" pitchFamily="2" charset="-122"/>
              <a:ea typeface="华文宋体" pitchFamily="2" charset="-122"/>
            </a:endParaRPr>
          </a:p>
        </p:txBody>
      </p:sp>
      <p:sp>
        <p:nvSpPr>
          <p:cNvPr id="57" name="矩形 56"/>
          <p:cNvSpPr/>
          <p:nvPr/>
        </p:nvSpPr>
        <p:spPr>
          <a:xfrm>
            <a:off x="323528" y="917912"/>
            <a:ext cx="8640960" cy="2308324"/>
          </a:xfrm>
          <a:prstGeom prst="rect">
            <a:avLst/>
          </a:prstGeom>
        </p:spPr>
        <p:txBody>
          <a:bodyPr wrap="square">
            <a:spAutoFit/>
          </a:bodyPr>
          <a:lstStyle/>
          <a:p>
            <a:r>
              <a:rPr lang="zh-CN" altLang="en-US" sz="2400" dirty="0" smtClean="0">
                <a:latin typeface="Adobe 仿宋 Std R" pitchFamily="18" charset="-122"/>
                <a:ea typeface="Adobe 仿宋 Std R" pitchFamily="18" charset="-122"/>
              </a:rPr>
              <a:t>韩国，全称</a:t>
            </a:r>
            <a:r>
              <a:rPr lang="zh-CN" altLang="en-US" sz="2400" dirty="0" smtClean="0">
                <a:solidFill>
                  <a:srgbClr val="FF0000"/>
                </a:solidFill>
                <a:latin typeface="Adobe 仿宋 Std R" pitchFamily="18" charset="-122"/>
                <a:ea typeface="Adobe 仿宋 Std R" pitchFamily="18" charset="-122"/>
              </a:rPr>
              <a:t>大韩民国</a:t>
            </a:r>
            <a:r>
              <a:rPr lang="zh-CN" altLang="en-US" sz="2400" dirty="0" smtClean="0">
                <a:latin typeface="Adobe 仿宋 Std R" pitchFamily="18" charset="-122"/>
                <a:ea typeface="Adobe 仿宋 Std R" pitchFamily="18" charset="-122"/>
              </a:rPr>
              <a:t>（</a:t>
            </a:r>
            <a:r>
              <a:rPr lang="en-US" altLang="zh-CN" sz="2400" dirty="0" smtClean="0">
                <a:latin typeface="Adobe 仿宋 Std R" pitchFamily="18" charset="-122"/>
                <a:ea typeface="Adobe 仿宋 Std R" pitchFamily="18" charset="-122"/>
              </a:rPr>
              <a:t>Republic of Korea</a:t>
            </a:r>
            <a:r>
              <a:rPr lang="zh-CN" altLang="en-US" sz="2400" dirty="0" smtClean="0">
                <a:latin typeface="Adobe 仿宋 Std R" pitchFamily="18" charset="-122"/>
                <a:ea typeface="Adobe 仿宋 Std R" pitchFamily="18" charset="-122"/>
              </a:rPr>
              <a:t>），（韩语：</a:t>
            </a:r>
            <a:r>
              <a:rPr lang="ko-KR" altLang="en-US" sz="2400" dirty="0" smtClean="0">
                <a:latin typeface="Adobe 仿宋 Std R" pitchFamily="18" charset="-122"/>
                <a:ea typeface="Adobe 仿宋 Std R" pitchFamily="18" charset="-122"/>
              </a:rPr>
              <a:t>한국），</a:t>
            </a:r>
            <a:r>
              <a:rPr lang="zh-CN" altLang="en-US" sz="2400" dirty="0" smtClean="0">
                <a:latin typeface="Adobe 仿宋 Std R" pitchFamily="18" charset="-122"/>
                <a:ea typeface="Adobe 仿宋 Std R" pitchFamily="18" charset="-122"/>
              </a:rPr>
              <a:t>韩国的英文名</a:t>
            </a:r>
            <a:r>
              <a:rPr lang="en-US" altLang="zh-CN" sz="2400" dirty="0" smtClean="0">
                <a:latin typeface="Adobe 仿宋 Std R" pitchFamily="18" charset="-122"/>
                <a:ea typeface="Adobe 仿宋 Std R" pitchFamily="18" charset="-122"/>
              </a:rPr>
              <a:t>Korea</a:t>
            </a:r>
            <a:r>
              <a:rPr lang="zh-CN" altLang="en-US" sz="2400" dirty="0" smtClean="0">
                <a:latin typeface="Adobe 仿宋 Std R" pitchFamily="18" charset="-122"/>
                <a:ea typeface="Adobe 仿宋 Std R" pitchFamily="18" charset="-122"/>
              </a:rPr>
              <a:t>源于古名“高丽”。成立于</a:t>
            </a:r>
            <a:r>
              <a:rPr lang="en-US" altLang="zh-CN" sz="2400" dirty="0" smtClean="0">
                <a:latin typeface="Adobe 仿宋 Std R" pitchFamily="18" charset="-122"/>
                <a:ea typeface="Adobe 仿宋 Std R" pitchFamily="18" charset="-122"/>
              </a:rPr>
              <a:t>1948</a:t>
            </a:r>
            <a:r>
              <a:rPr lang="zh-CN" altLang="en-US" sz="2400" dirty="0" smtClean="0">
                <a:latin typeface="Adobe 仿宋 Std R" pitchFamily="18" charset="-122"/>
                <a:ea typeface="Adobe 仿宋 Std R" pitchFamily="18" charset="-122"/>
              </a:rPr>
              <a:t>年</a:t>
            </a:r>
            <a:r>
              <a:rPr lang="en-US" altLang="zh-CN" sz="2400" dirty="0" smtClean="0">
                <a:latin typeface="Adobe 仿宋 Std R" pitchFamily="18" charset="-122"/>
                <a:ea typeface="Adobe 仿宋 Std R" pitchFamily="18" charset="-122"/>
              </a:rPr>
              <a:t>8</a:t>
            </a:r>
            <a:r>
              <a:rPr lang="zh-CN" altLang="en-US" sz="2400" dirty="0" smtClean="0">
                <a:latin typeface="Adobe 仿宋 Std R" pitchFamily="18" charset="-122"/>
                <a:ea typeface="Adobe 仿宋 Std R" pitchFamily="18" charset="-122"/>
              </a:rPr>
              <a:t>月</a:t>
            </a:r>
            <a:r>
              <a:rPr lang="en-US" altLang="zh-CN" sz="2400" dirty="0" smtClean="0">
                <a:latin typeface="Adobe 仿宋 Std R" pitchFamily="18" charset="-122"/>
                <a:ea typeface="Adobe 仿宋 Std R" pitchFamily="18" charset="-122"/>
              </a:rPr>
              <a:t>15</a:t>
            </a:r>
            <a:r>
              <a:rPr lang="zh-CN" altLang="en-US" sz="2400" dirty="0" smtClean="0">
                <a:latin typeface="Adobe 仿宋 Std R" pitchFamily="18" charset="-122"/>
                <a:ea typeface="Adobe 仿宋 Std R" pitchFamily="18" charset="-122"/>
              </a:rPr>
              <a:t>日，国名来源于古代朝鲜半岛南部的</a:t>
            </a:r>
            <a:r>
              <a:rPr lang="zh-CN" altLang="en-US" sz="2400" dirty="0" smtClean="0">
                <a:solidFill>
                  <a:srgbClr val="FF0000"/>
                </a:solidFill>
                <a:latin typeface="Adobe 仿宋 Std R" pitchFamily="18" charset="-122"/>
                <a:ea typeface="Adobe 仿宋 Std R" pitchFamily="18" charset="-122"/>
              </a:rPr>
              <a:t>辰韩、马韩、弁韩</a:t>
            </a:r>
            <a:r>
              <a:rPr lang="zh-CN" altLang="en-US" sz="2400" dirty="0" smtClean="0">
                <a:latin typeface="Adobe 仿宋 Std R" pitchFamily="18" charset="-122"/>
                <a:ea typeface="Adobe 仿宋 Std R" pitchFamily="18" charset="-122"/>
              </a:rPr>
              <a:t>等“三韩”部落。韩国位于东北亚朝鲜半岛南部，三面环海，西南濒临黄海，东南是朝鲜海峡，东边是日本海，北面隔着三八线非军事区与朝鲜相邻，领土面积占朝鲜半岛总面积的</a:t>
            </a:r>
            <a:r>
              <a:rPr lang="en-US" altLang="zh-CN" sz="2400" dirty="0" smtClean="0">
                <a:latin typeface="Adobe 仿宋 Std R" pitchFamily="18" charset="-122"/>
                <a:ea typeface="Adobe 仿宋 Std R" pitchFamily="18" charset="-122"/>
              </a:rPr>
              <a:t>4/9</a:t>
            </a:r>
            <a:r>
              <a:rPr lang="zh-CN" altLang="en-US" sz="2400" dirty="0" smtClean="0">
                <a:latin typeface="Adobe 仿宋 Std R" pitchFamily="18" charset="-122"/>
                <a:ea typeface="Adobe 仿宋 Std R" pitchFamily="18" charset="-122"/>
              </a:rPr>
              <a:t>。</a:t>
            </a:r>
            <a:endParaRPr lang="zh-CN" altLang="zh-CN" dirty="0" smtClean="0">
              <a:solidFill>
                <a:srgbClr val="FF0000"/>
              </a:solidFill>
              <a:latin typeface="Adobe 仿宋 Std R" pitchFamily="18" charset="-122"/>
              <a:ea typeface="Adobe 仿宋 Std R" pitchFamily="18" charset="-122"/>
            </a:endParaRPr>
          </a:p>
        </p:txBody>
      </p:sp>
      <p:pic>
        <p:nvPicPr>
          <p:cNvPr id="47108" name="Picture 4" descr="韩国国徽"/>
          <p:cNvPicPr>
            <a:picLocks noChangeAspect="1" noChangeArrowheads="1"/>
          </p:cNvPicPr>
          <p:nvPr/>
        </p:nvPicPr>
        <p:blipFill>
          <a:blip r:embed="rId2" cstate="print"/>
          <a:srcRect/>
          <a:stretch>
            <a:fillRect/>
          </a:stretch>
        </p:blipFill>
        <p:spPr bwMode="auto">
          <a:xfrm>
            <a:off x="7631471" y="4005064"/>
            <a:ext cx="1512529" cy="1519436"/>
          </a:xfrm>
          <a:prstGeom prst="rect">
            <a:avLst/>
          </a:prstGeom>
          <a:noFill/>
        </p:spPr>
      </p:pic>
      <p:pic>
        <p:nvPicPr>
          <p:cNvPr id="47106" name="Picture 2" descr="韩国国旗"/>
          <p:cNvPicPr>
            <a:picLocks noChangeAspect="1" noChangeArrowheads="1"/>
          </p:cNvPicPr>
          <p:nvPr/>
        </p:nvPicPr>
        <p:blipFill>
          <a:blip r:embed="rId3" cstate="print"/>
          <a:srcRect/>
          <a:stretch>
            <a:fillRect/>
          </a:stretch>
        </p:blipFill>
        <p:spPr bwMode="auto">
          <a:xfrm>
            <a:off x="5004048" y="3861048"/>
            <a:ext cx="2590315" cy="1719027"/>
          </a:xfrm>
          <a:prstGeom prst="rect">
            <a:avLst/>
          </a:prstGeom>
          <a:noFill/>
        </p:spPr>
      </p:pic>
      <p:pic>
        <p:nvPicPr>
          <p:cNvPr id="47110" name="Picture 6" descr="http://bizhi.zhuoku.com/2010/02/0223/shaonvshidai/shaonvshidai05.jpg"/>
          <p:cNvPicPr>
            <a:picLocks noChangeAspect="1" noChangeArrowheads="1"/>
          </p:cNvPicPr>
          <p:nvPr/>
        </p:nvPicPr>
        <p:blipFill>
          <a:blip r:embed="rId4" cstate="print"/>
          <a:srcRect/>
          <a:stretch>
            <a:fillRect/>
          </a:stretch>
        </p:blipFill>
        <p:spPr bwMode="auto">
          <a:xfrm>
            <a:off x="0" y="3154788"/>
            <a:ext cx="5220072" cy="3262546"/>
          </a:xfrm>
          <a:prstGeom prst="rect">
            <a:avLst/>
          </a:prstGeom>
          <a:noFill/>
        </p:spPr>
      </p:pic>
      <p:sp>
        <p:nvSpPr>
          <p:cNvPr id="13" name="矩形 12"/>
          <p:cNvSpPr/>
          <p:nvPr/>
        </p:nvSpPr>
        <p:spPr>
          <a:xfrm>
            <a:off x="5278839" y="5877272"/>
            <a:ext cx="3865161" cy="400110"/>
          </a:xfrm>
          <a:prstGeom prst="rect">
            <a:avLst/>
          </a:prstGeom>
        </p:spPr>
        <p:txBody>
          <a:bodyPr wrap="none">
            <a:spAutoFit/>
          </a:bodyPr>
          <a:lstStyle/>
          <a:p>
            <a:r>
              <a:rPr lang="zh-CN" altLang="en-US" dirty="0" smtClean="0">
                <a:solidFill>
                  <a:srgbClr val="FF0000"/>
                </a:solidFill>
                <a:latin typeface="Adobe 仿宋 Std R" pitchFamily="18" charset="-122"/>
                <a:ea typeface="Adobe 仿宋 Std R" pitchFamily="18" charset="-122"/>
              </a:rPr>
              <a:t>思考</a:t>
            </a:r>
            <a:r>
              <a:rPr lang="zh-CN" altLang="en-US" dirty="0" smtClean="0">
                <a:solidFill>
                  <a:srgbClr val="FF0000"/>
                </a:solidFill>
                <a:latin typeface="Adobe 仿宋 Std R" pitchFamily="18" charset="-122"/>
                <a:ea typeface="Adobe 仿宋 Std R" pitchFamily="18" charset="-122"/>
              </a:rPr>
              <a:t>：你眼里的韩国是怎样的？</a:t>
            </a:r>
            <a:endParaRPr lang="zh-CN" altLang="zh-CN" dirty="0" smtClean="0">
              <a:solidFill>
                <a:srgbClr val="FF0000"/>
              </a:solidFill>
              <a:latin typeface="Adobe 仿宋 Std R" pitchFamily="18" charset="-122"/>
              <a:ea typeface="Adobe 仿宋 Std R" pitchFamily="18"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a:t>
            </a: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一韩国现代</a:t>
            </a:r>
            <a:r>
              <a:rPr lang="en-US" altLang="zh-CN" sz="3200" dirty="0" smtClean="0">
                <a:effectLst>
                  <a:outerShdw blurRad="38100" dist="38100" dir="2700000" algn="tl">
                    <a:srgbClr val="000000">
                      <a:alpha val="43137"/>
                    </a:srgbClr>
                  </a:outerShdw>
                </a:effectLst>
                <a:latin typeface="Adobe 仿宋 Std R" pitchFamily="18" charset="-122"/>
                <a:ea typeface="Adobe 仿宋 Std R" pitchFamily="18" charset="-122"/>
              </a:rPr>
              <a:t>&amp;</a:t>
            </a: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起亚汽车</a:t>
            </a:r>
            <a:endPar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endParaRPr>
          </a:p>
        </p:txBody>
      </p:sp>
      <p:sp>
        <p:nvSpPr>
          <p:cNvPr id="46081" name="Rectangle 1"/>
          <p:cNvSpPr>
            <a:spLocks noChangeArrowheads="1"/>
          </p:cNvSpPr>
          <p:nvPr/>
        </p:nvSpPr>
        <p:spPr bwMode="auto">
          <a:xfrm>
            <a:off x="395536" y="1504376"/>
            <a:ext cx="3744416" cy="415498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04800" algn="l" defTabSz="914400" rtl="0" eaLnBrk="1" fontAlgn="base" latinLnBrk="0" hangingPunct="1">
              <a:lnSpc>
                <a:spcPct val="100000"/>
              </a:lnSpc>
              <a:spcBef>
                <a:spcPct val="0"/>
              </a:spcBef>
              <a:spcAft>
                <a:spcPct val="0"/>
              </a:spcAft>
              <a:buClrTx/>
              <a:buSzTx/>
              <a:buFontTx/>
              <a:buNone/>
              <a:tabLst/>
            </a:pPr>
            <a:r>
              <a:rPr kumimoji="0" lang="zh-CN"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现代汽车公司是韩国最大的汽车企业，世界</a:t>
            </a:r>
            <a:r>
              <a:rPr kumimoji="0" lang="en-US" altLang="zh-CN"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20</a:t>
            </a:r>
            <a:r>
              <a:rPr kumimoji="0" lang="zh-CN" altLang="en-US"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家最大汽车公司之一。创立于</a:t>
            </a:r>
            <a:r>
              <a:rPr kumimoji="0" lang="en-US" altLang="zh-CN" sz="2200" i="0" u="none" strike="noStrike" cap="none" normalizeH="0" baseline="0" dirty="0" smtClean="0">
                <a:ln>
                  <a:noFill/>
                </a:ln>
                <a:solidFill>
                  <a:srgbClr val="FF0000"/>
                </a:solidFill>
                <a:effectLst/>
                <a:latin typeface="Adobe 仿宋 Std R" pitchFamily="18" charset="-122"/>
                <a:ea typeface="Adobe 仿宋 Std R" pitchFamily="18" charset="-122"/>
                <a:cs typeface="Times New Roman" pitchFamily="18" charset="0"/>
              </a:rPr>
              <a:t>1967</a:t>
            </a:r>
            <a:r>
              <a:rPr kumimoji="0" lang="zh-CN" altLang="en-US" sz="2200" i="0" u="none" strike="noStrike" cap="none" normalizeH="0" baseline="0" dirty="0" smtClean="0">
                <a:ln>
                  <a:noFill/>
                </a:ln>
                <a:solidFill>
                  <a:srgbClr val="FF0000"/>
                </a:solidFill>
                <a:effectLst/>
                <a:latin typeface="Adobe 仿宋 Std R" pitchFamily="18" charset="-122"/>
                <a:ea typeface="Adobe 仿宋 Std R" pitchFamily="18" charset="-122"/>
                <a:cs typeface="Times New Roman" pitchFamily="18" charset="0"/>
              </a:rPr>
              <a:t>年</a:t>
            </a:r>
            <a:r>
              <a:rPr kumimoji="0" lang="zh-CN" altLang="en-US"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，创始人</a:t>
            </a:r>
            <a:r>
              <a:rPr kumimoji="0" lang="zh-CN" altLang="en-US" sz="2200" i="0" u="none" strike="noStrike" cap="none" normalizeH="0" baseline="0" dirty="0" smtClean="0">
                <a:ln>
                  <a:noFill/>
                </a:ln>
                <a:solidFill>
                  <a:srgbClr val="FF0000"/>
                </a:solidFill>
                <a:effectLst/>
                <a:latin typeface="Adobe 仿宋 Std R" pitchFamily="18" charset="-122"/>
                <a:ea typeface="Adobe 仿宋 Std R" pitchFamily="18" charset="-122"/>
                <a:cs typeface="Times New Roman" pitchFamily="18" charset="0"/>
              </a:rPr>
              <a:t>郑周永</a:t>
            </a:r>
            <a:r>
              <a:rPr kumimoji="0" lang="zh-CN" altLang="en-US"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。公司总部在韩国汉城，现任董事长郑周永，汽车</a:t>
            </a:r>
            <a:r>
              <a:rPr kumimoji="0" lang="zh-CN" altLang="en-US" sz="2200" i="0" u="none" strike="noStrike" cap="none" normalizeH="0" baseline="0" dirty="0" smtClean="0">
                <a:ln>
                  <a:noFill/>
                </a:ln>
                <a:solidFill>
                  <a:srgbClr val="FF0000"/>
                </a:solidFill>
                <a:effectLst/>
                <a:latin typeface="Adobe 仿宋 Std R" pitchFamily="18" charset="-122"/>
                <a:ea typeface="Adobe 仿宋 Std R" pitchFamily="18" charset="-122"/>
                <a:cs typeface="Times New Roman" pitchFamily="18" charset="0"/>
              </a:rPr>
              <a:t>年产量</a:t>
            </a:r>
            <a:r>
              <a:rPr kumimoji="0" lang="en-US" altLang="zh-CN" sz="2200" i="0" u="none" strike="noStrike" cap="none" normalizeH="0" baseline="0" dirty="0" smtClean="0">
                <a:ln>
                  <a:noFill/>
                </a:ln>
                <a:solidFill>
                  <a:srgbClr val="FF0000"/>
                </a:solidFill>
                <a:effectLst/>
                <a:latin typeface="Adobe 仿宋 Std R" pitchFamily="18" charset="-122"/>
                <a:ea typeface="Adobe 仿宋 Std R" pitchFamily="18" charset="-122"/>
                <a:cs typeface="Times New Roman" pitchFamily="18" charset="0"/>
              </a:rPr>
              <a:t>100</a:t>
            </a:r>
            <a:r>
              <a:rPr kumimoji="0" lang="zh-CN" altLang="en-US" sz="2200" i="0" u="none" strike="noStrike" cap="none" normalizeH="0" baseline="0" dirty="0" smtClean="0">
                <a:ln>
                  <a:noFill/>
                </a:ln>
                <a:solidFill>
                  <a:srgbClr val="FF0000"/>
                </a:solidFill>
                <a:effectLst/>
                <a:latin typeface="Adobe 仿宋 Std R" pitchFamily="18" charset="-122"/>
                <a:ea typeface="Adobe 仿宋 Std R" pitchFamily="18" charset="-122"/>
                <a:cs typeface="Times New Roman" pitchFamily="18" charset="0"/>
              </a:rPr>
              <a:t>万辆</a:t>
            </a:r>
            <a:r>
              <a:rPr kumimoji="0" lang="zh-CN" altLang="en-US"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，主要产品有小马牌、超小马牌、斯拉塔牌小客车及载货车。目前现代汽车公司已发展成为现代集团，其经营范围由汽车扩展到</a:t>
            </a:r>
            <a:r>
              <a:rPr kumimoji="0" lang="zh-CN" altLang="en-US" sz="2200" i="0" u="none" strike="noStrike" cap="none" normalizeH="0" baseline="0" dirty="0" smtClean="0">
                <a:ln>
                  <a:noFill/>
                </a:ln>
                <a:solidFill>
                  <a:srgbClr val="FF0000"/>
                </a:solidFill>
                <a:effectLst/>
                <a:latin typeface="Adobe 仿宋 Std R" pitchFamily="18" charset="-122"/>
                <a:ea typeface="Adobe 仿宋 Std R" pitchFamily="18" charset="-122"/>
                <a:cs typeface="Times New Roman" pitchFamily="18" charset="0"/>
              </a:rPr>
              <a:t>建筑、造船</a:t>
            </a:r>
            <a:r>
              <a:rPr kumimoji="0" lang="zh-CN" altLang="en-US" sz="2200" i="0" u="none" strike="noStrike" cap="none" normalizeH="0" baseline="0" dirty="0" smtClean="0">
                <a:ln>
                  <a:noFill/>
                </a:ln>
                <a:effectLst/>
                <a:latin typeface="Adobe 仿宋 Std R" pitchFamily="18" charset="-122"/>
                <a:ea typeface="Adobe 仿宋 Std R" pitchFamily="18" charset="-122"/>
                <a:cs typeface="Times New Roman" pitchFamily="18" charset="0"/>
              </a:rPr>
              <a:t>和</a:t>
            </a:r>
            <a:r>
              <a:rPr kumimoji="0" lang="zh-CN" altLang="en-US" sz="2200" i="0" u="none" strike="noStrike" cap="none" normalizeH="0" baseline="0" dirty="0" smtClean="0">
                <a:ln>
                  <a:noFill/>
                </a:ln>
                <a:solidFill>
                  <a:srgbClr val="FF0000"/>
                </a:solidFill>
                <a:effectLst/>
                <a:latin typeface="Adobe 仿宋 Std R" pitchFamily="18" charset="-122"/>
                <a:ea typeface="Adobe 仿宋 Std R" pitchFamily="18" charset="-122"/>
                <a:cs typeface="Times New Roman" pitchFamily="18" charset="0"/>
              </a:rPr>
              <a:t>机械</a:t>
            </a:r>
            <a:r>
              <a:rPr kumimoji="0" lang="zh-CN" altLang="en-US"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等领域。</a:t>
            </a:r>
            <a:endParaRPr kumimoji="0" lang="zh-CN" altLang="en-US" sz="2200" i="0" u="none" strike="noStrike" cap="none" normalizeH="0" baseline="0" dirty="0" smtClean="0">
              <a:ln>
                <a:noFill/>
              </a:ln>
              <a:solidFill>
                <a:schemeClr val="tx1"/>
              </a:solidFill>
              <a:effectLst/>
              <a:latin typeface="Adobe 仿宋 Std R" pitchFamily="18" charset="-122"/>
              <a:ea typeface="Adobe 仿宋 Std R" pitchFamily="18" charset="-122"/>
              <a:cs typeface="宋体" pitchFamily="2" charset="-122"/>
            </a:endParaRPr>
          </a:p>
        </p:txBody>
      </p:sp>
      <p:pic>
        <p:nvPicPr>
          <p:cNvPr id="46083" name="Picture 3" descr="http://e.hiphotos.baidu.com/baike/c%3DbaikeA1%2C10%2C95/sign=9f5ff7708744ebf87971336eb092b26b/a50f4bfbfbedab64f77083b3f736afc378310a55b3193e7f.jpg"/>
          <p:cNvPicPr>
            <a:picLocks noChangeAspect="1" noChangeArrowheads="1"/>
          </p:cNvPicPr>
          <p:nvPr/>
        </p:nvPicPr>
        <p:blipFill>
          <a:blip r:embed="rId2" cstate="print"/>
          <a:srcRect/>
          <a:stretch>
            <a:fillRect/>
          </a:stretch>
        </p:blipFill>
        <p:spPr bwMode="auto">
          <a:xfrm>
            <a:off x="4716016" y="908720"/>
            <a:ext cx="3748854" cy="5354613"/>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a:t>
            </a: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一韩国现代</a:t>
            </a:r>
            <a:r>
              <a:rPr lang="en-US" altLang="zh-CN" sz="3200" dirty="0" smtClean="0">
                <a:effectLst>
                  <a:outerShdw blurRad="38100" dist="38100" dir="2700000" algn="tl">
                    <a:srgbClr val="000000">
                      <a:alpha val="43137"/>
                    </a:srgbClr>
                  </a:outerShdw>
                </a:effectLst>
                <a:latin typeface="Adobe 仿宋 Std R" pitchFamily="18" charset="-122"/>
                <a:ea typeface="Adobe 仿宋 Std R" pitchFamily="18" charset="-122"/>
              </a:rPr>
              <a:t>&amp;</a:t>
            </a: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起亚汽车</a:t>
            </a:r>
            <a:endPar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endParaRPr>
          </a:p>
        </p:txBody>
      </p:sp>
      <p:pic>
        <p:nvPicPr>
          <p:cNvPr id="97282" name="Picture 2" descr="xiandai"/>
          <p:cNvPicPr>
            <a:picLocks noChangeAspect="1" noChangeArrowheads="1"/>
          </p:cNvPicPr>
          <p:nvPr/>
        </p:nvPicPr>
        <p:blipFill>
          <a:blip r:embed="rId2" cstate="print"/>
          <a:srcRect/>
          <a:stretch>
            <a:fillRect/>
          </a:stretch>
        </p:blipFill>
        <p:spPr bwMode="auto">
          <a:xfrm>
            <a:off x="6444208" y="3429000"/>
            <a:ext cx="2381250" cy="1905000"/>
          </a:xfrm>
          <a:prstGeom prst="rect">
            <a:avLst/>
          </a:prstGeom>
          <a:noFill/>
          <a:ln w="9525">
            <a:noFill/>
            <a:miter lim="800000"/>
            <a:headEnd/>
            <a:tailEnd/>
          </a:ln>
        </p:spPr>
      </p:pic>
      <p:pic>
        <p:nvPicPr>
          <p:cNvPr id="97284" name="Picture 4" descr="http://pic.baike.soso.com/p/20120912/bki-20120912202217-2111772638.jpg"/>
          <p:cNvPicPr>
            <a:picLocks noChangeAspect="1" noChangeArrowheads="1"/>
          </p:cNvPicPr>
          <p:nvPr/>
        </p:nvPicPr>
        <p:blipFill>
          <a:blip r:embed="rId3" cstate="print"/>
          <a:srcRect/>
          <a:stretch>
            <a:fillRect/>
          </a:stretch>
        </p:blipFill>
        <p:spPr bwMode="auto">
          <a:xfrm>
            <a:off x="5580112" y="1340768"/>
            <a:ext cx="2857500" cy="2276476"/>
          </a:xfrm>
          <a:prstGeom prst="rect">
            <a:avLst/>
          </a:prstGeom>
          <a:noFill/>
        </p:spPr>
      </p:pic>
      <p:pic>
        <p:nvPicPr>
          <p:cNvPr id="97285" name="Picture 5"/>
          <p:cNvPicPr>
            <a:picLocks noChangeAspect="1" noChangeArrowheads="1"/>
          </p:cNvPicPr>
          <p:nvPr/>
        </p:nvPicPr>
        <p:blipFill>
          <a:blip r:embed="rId4" cstate="print"/>
          <a:srcRect/>
          <a:stretch>
            <a:fillRect/>
          </a:stretch>
        </p:blipFill>
        <p:spPr bwMode="auto">
          <a:xfrm>
            <a:off x="87238" y="1052736"/>
            <a:ext cx="5276850" cy="2800350"/>
          </a:xfrm>
          <a:prstGeom prst="rect">
            <a:avLst/>
          </a:prstGeom>
          <a:noFill/>
          <a:ln w="9525">
            <a:noFill/>
            <a:miter lim="800000"/>
            <a:headEnd/>
            <a:tailEnd/>
          </a:ln>
        </p:spPr>
      </p:pic>
      <p:sp>
        <p:nvSpPr>
          <p:cNvPr id="13" name="矩形 12"/>
          <p:cNvSpPr/>
          <p:nvPr/>
        </p:nvSpPr>
        <p:spPr>
          <a:xfrm>
            <a:off x="0" y="3933056"/>
            <a:ext cx="5832648" cy="400110"/>
          </a:xfrm>
          <a:prstGeom prst="rect">
            <a:avLst/>
          </a:prstGeom>
        </p:spPr>
        <p:txBody>
          <a:bodyPr wrap="square">
            <a:spAutoFit/>
          </a:bodyPr>
          <a:lstStyle/>
          <a:p>
            <a:r>
              <a:rPr lang="zh-CN" altLang="zh-CN" dirty="0" smtClean="0">
                <a:solidFill>
                  <a:srgbClr val="FF0000"/>
                </a:solidFill>
                <a:latin typeface="Adobe 仿宋 Std R" pitchFamily="18" charset="-122"/>
                <a:ea typeface="Adobe 仿宋 Std R" pitchFamily="18" charset="-122"/>
              </a:rPr>
              <a:t>第八代索纳塔</a:t>
            </a:r>
            <a:r>
              <a:rPr lang="en-US" altLang="zh-CN" dirty="0" smtClean="0">
                <a:solidFill>
                  <a:srgbClr val="FF0000"/>
                </a:solidFill>
                <a:latin typeface="Adobe 仿宋 Std R" pitchFamily="18" charset="-122"/>
                <a:ea typeface="Adobe 仿宋 Std R" pitchFamily="18" charset="-122"/>
              </a:rPr>
              <a:t>SONATA  </a:t>
            </a:r>
            <a:r>
              <a:rPr lang="en-US" altLang="zh-CN" dirty="0" smtClean="0">
                <a:latin typeface="Adobe 仿宋 Std R" pitchFamily="18" charset="-122"/>
                <a:ea typeface="Adobe 仿宋 Std R" pitchFamily="18" charset="-122"/>
              </a:rPr>
              <a:t>2.4 DLX AT </a:t>
            </a:r>
            <a:r>
              <a:rPr lang="zh-CN" altLang="zh-CN" dirty="0" smtClean="0">
                <a:latin typeface="Adobe 仿宋 Std R" pitchFamily="18" charset="-122"/>
                <a:ea typeface="Adobe 仿宋 Std R" pitchFamily="18" charset="-122"/>
              </a:rPr>
              <a:t>自动尊贵版</a:t>
            </a:r>
            <a:endParaRPr lang="zh-CN" altLang="en-US" dirty="0">
              <a:latin typeface="Adobe 仿宋 Std R" pitchFamily="18" charset="-122"/>
              <a:ea typeface="Adobe 仿宋 Std R" pitchFamily="18" charset="-122"/>
            </a:endParaRPr>
          </a:p>
        </p:txBody>
      </p:sp>
      <p:sp>
        <p:nvSpPr>
          <p:cNvPr id="97286" name="Rectangle 6"/>
          <p:cNvSpPr>
            <a:spLocks noChangeArrowheads="1"/>
          </p:cNvSpPr>
          <p:nvPr/>
        </p:nvSpPr>
        <p:spPr bwMode="auto">
          <a:xfrm>
            <a:off x="0" y="4581128"/>
            <a:ext cx="7380312" cy="175432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800" i="0" u="none" strike="noStrike" cap="none" normalizeH="0" baseline="0" dirty="0" smtClean="0">
                <a:ln>
                  <a:noFill/>
                </a:ln>
                <a:solidFill>
                  <a:srgbClr val="FF0000"/>
                </a:solidFill>
                <a:effectLst/>
                <a:latin typeface="Adobe 仿宋 Std R" pitchFamily="18" charset="-122"/>
                <a:ea typeface="Adobe 仿宋 Std R" pitchFamily="18" charset="-122"/>
                <a:cs typeface="Times New Roman" pitchFamily="18" charset="0"/>
              </a:rPr>
              <a:t>企业理念</a:t>
            </a:r>
            <a:endParaRPr kumimoji="0" lang="en-US" altLang="zh-CN" sz="1800" i="0" u="none" strike="noStrike" cap="none" normalizeH="0" baseline="0" dirty="0" smtClean="0">
              <a:ln>
                <a:noFill/>
              </a:ln>
              <a:solidFill>
                <a:srgbClr val="FF0000"/>
              </a:solidFill>
              <a:effectLst/>
              <a:latin typeface="Adobe 仿宋 Std R" pitchFamily="18" charset="-122"/>
              <a:ea typeface="Adobe 仿宋 Std R" pitchFamily="18" charset="-122"/>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1. </a:t>
            </a:r>
            <a:r>
              <a:rPr kumimoji="0" lang="zh-CN" altLang="en-US" sz="18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全球化志向</a:t>
            </a:r>
            <a:r>
              <a:rPr kumimoji="0" lang="zh-CN" altLang="en-US" sz="1800" b="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：在全球得到信任并成为永远受欢迎的世界一流汽车企业</a:t>
            </a:r>
            <a:endParaRPr kumimoji="0" lang="zh-CN" altLang="en-US" sz="1800" b="0" i="0" u="none" strike="noStrike" cap="none" normalizeH="0" baseline="0" dirty="0" smtClean="0">
              <a:ln>
                <a:noFill/>
              </a:ln>
              <a:solidFill>
                <a:schemeClr val="tx1"/>
              </a:solidFill>
              <a:effectLst/>
              <a:latin typeface="Adobe 仿宋 Std R" pitchFamily="18" charset="-122"/>
              <a:ea typeface="Adobe 仿宋 Std R" pitchFamily="18"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8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2. </a:t>
            </a:r>
            <a:r>
              <a:rPr kumimoji="0" lang="zh-CN" altLang="en-US" sz="18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对人的尊重</a:t>
            </a:r>
            <a:r>
              <a:rPr kumimoji="0" lang="zh-CN" altLang="en-US" sz="1800" b="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：成为主导绿色环境技术的贡献于人类共同繁荣的企业</a:t>
            </a:r>
            <a:endParaRPr kumimoji="0" lang="zh-CN" altLang="en-US" sz="1800" b="0" i="0" u="none" strike="noStrike" cap="none" normalizeH="0" baseline="0" dirty="0" smtClean="0">
              <a:ln>
                <a:noFill/>
              </a:ln>
              <a:solidFill>
                <a:schemeClr val="tx1"/>
              </a:solidFill>
              <a:effectLst/>
              <a:latin typeface="Adobe 仿宋 Std R" pitchFamily="18" charset="-122"/>
              <a:ea typeface="Adobe 仿宋 Std R" pitchFamily="18"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8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3. </a:t>
            </a:r>
            <a:r>
              <a:rPr kumimoji="0" lang="zh-CN" altLang="en-US" sz="18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感动客户</a:t>
            </a:r>
            <a:r>
              <a:rPr kumimoji="0" lang="zh-CN" altLang="en-US" sz="1800" b="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：通过创造客户优先的价值来感动客户</a:t>
            </a:r>
            <a:endParaRPr kumimoji="0" lang="zh-CN" altLang="en-US" sz="1800" b="0" i="0" u="none" strike="noStrike" cap="none" normalizeH="0" baseline="0" dirty="0" smtClean="0">
              <a:ln>
                <a:noFill/>
              </a:ln>
              <a:solidFill>
                <a:schemeClr val="tx1"/>
              </a:solidFill>
              <a:effectLst/>
              <a:latin typeface="Adobe 仿宋 Std R" pitchFamily="18" charset="-122"/>
              <a:ea typeface="Adobe 仿宋 Std R" pitchFamily="18"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8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4. </a:t>
            </a:r>
            <a:r>
              <a:rPr kumimoji="0" lang="zh-CN" altLang="en-US" sz="18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技术革新</a:t>
            </a:r>
            <a:r>
              <a:rPr kumimoji="0" lang="zh-CN" altLang="en-US" sz="1800" b="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：为了实现以人类为中心的尖端技术而不断努力</a:t>
            </a:r>
            <a:endParaRPr kumimoji="0" lang="zh-CN" altLang="en-US" sz="1800" b="0" i="0" u="none" strike="noStrike" cap="none" normalizeH="0" baseline="0" dirty="0" smtClean="0">
              <a:ln>
                <a:noFill/>
              </a:ln>
              <a:solidFill>
                <a:schemeClr val="tx1"/>
              </a:solidFill>
              <a:effectLst/>
              <a:latin typeface="Adobe 仿宋 Std R" pitchFamily="18" charset="-122"/>
              <a:ea typeface="Adobe 仿宋 Std R" pitchFamily="18"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8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5</a:t>
            </a:r>
            <a:r>
              <a:rPr kumimoji="0" lang="zh-CN" altLang="en-US" sz="18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．创造文化</a:t>
            </a:r>
            <a:r>
              <a:rPr kumimoji="0" lang="zh-CN" altLang="en-US" sz="1800" b="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：尊重个人，创造以人为本的汽车文化</a:t>
            </a:r>
            <a:endParaRPr kumimoji="0" lang="zh-CN" altLang="en-US" sz="1800" b="0" i="0" u="none" strike="noStrike" cap="none" normalizeH="0" baseline="0" dirty="0" smtClean="0">
              <a:ln>
                <a:noFill/>
              </a:ln>
              <a:solidFill>
                <a:schemeClr val="tx1"/>
              </a:solidFill>
              <a:effectLst/>
              <a:latin typeface="Adobe 仿宋 Std R" pitchFamily="18" charset="-122"/>
              <a:ea typeface="Adobe 仿宋 Std R" pitchFamily="18" charset="-122"/>
              <a:cs typeface="宋体" pitchFamily="2"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a:t>
            </a: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一韩国现代</a:t>
            </a:r>
            <a:r>
              <a:rPr lang="en-US" altLang="zh-CN" sz="3200" dirty="0" smtClean="0">
                <a:effectLst>
                  <a:outerShdw blurRad="38100" dist="38100" dir="2700000" algn="tl">
                    <a:srgbClr val="000000">
                      <a:alpha val="43137"/>
                    </a:srgbClr>
                  </a:outerShdw>
                </a:effectLst>
                <a:latin typeface="Adobe 仿宋 Std R" pitchFamily="18" charset="-122"/>
                <a:ea typeface="Adobe 仿宋 Std R" pitchFamily="18" charset="-122"/>
              </a:rPr>
              <a:t>&amp;</a:t>
            </a: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起亚汽车</a:t>
            </a:r>
            <a:endPar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endParaRPr>
          </a:p>
        </p:txBody>
      </p:sp>
      <p:pic>
        <p:nvPicPr>
          <p:cNvPr id="100353" name="Picture 1"/>
          <p:cNvPicPr>
            <a:picLocks noChangeAspect="1" noChangeArrowheads="1"/>
          </p:cNvPicPr>
          <p:nvPr/>
        </p:nvPicPr>
        <p:blipFill>
          <a:blip r:embed="rId2" cstate="print"/>
          <a:srcRect/>
          <a:stretch>
            <a:fillRect/>
          </a:stretch>
        </p:blipFill>
        <p:spPr bwMode="auto">
          <a:xfrm>
            <a:off x="0" y="744203"/>
            <a:ext cx="9144000" cy="5565117"/>
          </a:xfrm>
          <a:prstGeom prst="rect">
            <a:avLst/>
          </a:prstGeom>
          <a:noFill/>
          <a:ln w="9525">
            <a:noFill/>
            <a:miter lim="800000"/>
            <a:headEnd/>
            <a:tailEnd/>
          </a:ln>
        </p:spPr>
      </p:pic>
      <p:sp>
        <p:nvSpPr>
          <p:cNvPr id="9" name="矩形 8"/>
          <p:cNvSpPr/>
          <p:nvPr/>
        </p:nvSpPr>
        <p:spPr>
          <a:xfrm>
            <a:off x="5903653" y="6156012"/>
            <a:ext cx="3276859" cy="369332"/>
          </a:xfrm>
          <a:prstGeom prst="rect">
            <a:avLst/>
          </a:prstGeom>
        </p:spPr>
        <p:txBody>
          <a:bodyPr wrap="none">
            <a:spAutoFit/>
          </a:bodyPr>
          <a:lstStyle/>
          <a:p>
            <a:r>
              <a:rPr lang="en-US" altLang="zh-CN" sz="1800" dirty="0" smtClean="0">
                <a:latin typeface="Adobe 仿宋 Std R" pitchFamily="18" charset="-122"/>
                <a:ea typeface="Adobe 仿宋 Std R" pitchFamily="18" charset="-122"/>
              </a:rPr>
              <a:t>www.beijing-hyundai.com.cn</a:t>
            </a:r>
            <a:endParaRPr lang="zh-CN" altLang="en-US" sz="1800" dirty="0">
              <a:latin typeface="Adobe 仿宋 Std R" pitchFamily="18" charset="-122"/>
              <a:ea typeface="Adobe 仿宋 Std R" pitchFamily="18"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a:t>
            </a: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一韩国现代</a:t>
            </a:r>
            <a:r>
              <a:rPr lang="en-US" altLang="zh-CN" sz="3200" dirty="0" smtClean="0">
                <a:effectLst>
                  <a:outerShdw blurRad="38100" dist="38100" dir="2700000" algn="tl">
                    <a:srgbClr val="000000">
                      <a:alpha val="43137"/>
                    </a:srgbClr>
                  </a:outerShdw>
                </a:effectLst>
                <a:latin typeface="Adobe 仿宋 Std R" pitchFamily="18" charset="-122"/>
                <a:ea typeface="Adobe 仿宋 Std R" pitchFamily="18" charset="-122"/>
              </a:rPr>
              <a:t>&amp;</a:t>
            </a: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起亚汽车</a:t>
            </a:r>
            <a:endPar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endParaRPr>
          </a:p>
        </p:txBody>
      </p:sp>
      <p:pic>
        <p:nvPicPr>
          <p:cNvPr id="99329" name="Picture 1"/>
          <p:cNvPicPr>
            <a:picLocks noChangeAspect="1" noChangeArrowheads="1"/>
          </p:cNvPicPr>
          <p:nvPr/>
        </p:nvPicPr>
        <p:blipFill>
          <a:blip r:embed="rId2" cstate="print"/>
          <a:srcRect/>
          <a:stretch>
            <a:fillRect/>
          </a:stretch>
        </p:blipFill>
        <p:spPr bwMode="auto">
          <a:xfrm>
            <a:off x="323528" y="764704"/>
            <a:ext cx="8424936" cy="5629160"/>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a:t>
            </a: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一韩国现代</a:t>
            </a:r>
            <a:r>
              <a:rPr lang="en-US" altLang="zh-CN" sz="3200" dirty="0" smtClean="0">
                <a:effectLst>
                  <a:outerShdw blurRad="38100" dist="38100" dir="2700000" algn="tl">
                    <a:srgbClr val="000000">
                      <a:alpha val="43137"/>
                    </a:srgbClr>
                  </a:outerShdw>
                </a:effectLst>
                <a:latin typeface="Adobe 仿宋 Std R" pitchFamily="18" charset="-122"/>
                <a:ea typeface="Adobe 仿宋 Std R" pitchFamily="18" charset="-122"/>
              </a:rPr>
              <a:t>&amp;</a:t>
            </a: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起亚汽车</a:t>
            </a:r>
            <a:endPar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endParaRPr>
          </a:p>
        </p:txBody>
      </p:sp>
      <p:pic>
        <p:nvPicPr>
          <p:cNvPr id="98305" name="Picture 1"/>
          <p:cNvPicPr>
            <a:picLocks noChangeAspect="1" noChangeArrowheads="1"/>
          </p:cNvPicPr>
          <p:nvPr/>
        </p:nvPicPr>
        <p:blipFill>
          <a:blip r:embed="rId2" cstate="print"/>
          <a:srcRect/>
          <a:stretch>
            <a:fillRect/>
          </a:stretch>
        </p:blipFill>
        <p:spPr bwMode="auto">
          <a:xfrm>
            <a:off x="323528" y="764704"/>
            <a:ext cx="8568952" cy="5631392"/>
          </a:xfrm>
          <a:prstGeom prst="rect">
            <a:avLst/>
          </a:prstGeom>
          <a:noFill/>
          <a:ln w="9525">
            <a:no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a:t>
            </a: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一韩国现代</a:t>
            </a:r>
            <a:r>
              <a:rPr lang="en-US" altLang="zh-CN" sz="3200" dirty="0" smtClean="0">
                <a:effectLst>
                  <a:outerShdw blurRad="38100" dist="38100" dir="2700000" algn="tl">
                    <a:srgbClr val="000000">
                      <a:alpha val="43137"/>
                    </a:srgbClr>
                  </a:outerShdw>
                </a:effectLst>
                <a:latin typeface="Adobe 仿宋 Std R" pitchFamily="18" charset="-122"/>
                <a:ea typeface="Adobe 仿宋 Std R" pitchFamily="18" charset="-122"/>
              </a:rPr>
              <a:t>&amp;</a:t>
            </a: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起亚汽车</a:t>
            </a:r>
            <a:endPar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endParaRPr>
          </a:p>
        </p:txBody>
      </p:sp>
      <p:pic>
        <p:nvPicPr>
          <p:cNvPr id="101378" name="Picture 2"/>
          <p:cNvPicPr>
            <a:picLocks noChangeAspect="1" noChangeArrowheads="1"/>
          </p:cNvPicPr>
          <p:nvPr/>
        </p:nvPicPr>
        <p:blipFill>
          <a:blip r:embed="rId2" cstate="print"/>
          <a:srcRect/>
          <a:stretch>
            <a:fillRect/>
          </a:stretch>
        </p:blipFill>
        <p:spPr bwMode="auto">
          <a:xfrm>
            <a:off x="0" y="764703"/>
            <a:ext cx="9144000" cy="5635413"/>
          </a:xfrm>
          <a:prstGeom prst="rect">
            <a:avLst/>
          </a:prstGeom>
          <a:noFill/>
          <a:ln w="9525">
            <a:noFill/>
            <a:miter lim="800000"/>
            <a:headEnd/>
            <a:tailEnd/>
          </a:ln>
        </p:spPr>
      </p:pic>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1956</TotalTime>
  <Words>1787</Words>
  <Application>Microsoft Office PowerPoint</Application>
  <PresentationFormat>全屏显示(4:3)</PresentationFormat>
  <Paragraphs>130</Paragraphs>
  <Slides>26</Slides>
  <Notes>0</Notes>
  <HiddenSlides>0</HiddenSlides>
  <MMClips>0</MMClips>
  <ScaleCrop>false</ScaleCrop>
  <HeadingPairs>
    <vt:vector size="4" baseType="variant">
      <vt:variant>
        <vt:lpstr>主题</vt:lpstr>
      </vt:variant>
      <vt:variant>
        <vt:i4>1</vt:i4>
      </vt:variant>
      <vt:variant>
        <vt:lpstr>幻灯片标题</vt:lpstr>
      </vt:variant>
      <vt:variant>
        <vt:i4>26</vt:i4>
      </vt:variant>
    </vt:vector>
  </HeadingPairs>
  <TitlesOfParts>
    <vt:vector size="27"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LXY</dc:creator>
  <cp:lastModifiedBy>方晓汾</cp:lastModifiedBy>
  <cp:revision>838</cp:revision>
  <dcterms:created xsi:type="dcterms:W3CDTF">2008-11-29T01:41:59Z</dcterms:created>
  <dcterms:modified xsi:type="dcterms:W3CDTF">2013-08-19T13:29:44Z</dcterms:modified>
</cp:coreProperties>
</file>