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555" r:id="rId3"/>
    <p:sldId id="336" r:id="rId4"/>
    <p:sldId id="374" r:id="rId5"/>
    <p:sldId id="273" r:id="rId6"/>
    <p:sldId id="537" r:id="rId7"/>
    <p:sldId id="539" r:id="rId8"/>
    <p:sldId id="540" r:id="rId9"/>
    <p:sldId id="538" r:id="rId10"/>
    <p:sldId id="542" r:id="rId11"/>
    <p:sldId id="543" r:id="rId12"/>
    <p:sldId id="544" r:id="rId13"/>
    <p:sldId id="545" r:id="rId14"/>
    <p:sldId id="546" r:id="rId15"/>
    <p:sldId id="547" r:id="rId16"/>
    <p:sldId id="548" r:id="rId17"/>
    <p:sldId id="550" r:id="rId18"/>
    <p:sldId id="549" r:id="rId19"/>
    <p:sldId id="551" r:id="rId20"/>
    <p:sldId id="552" r:id="rId21"/>
    <p:sldId id="359" r:id="rId22"/>
  </p:sldIdLst>
  <p:sldSz cx="9906000" cy="6858000" type="A4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0000"/>
    <a:srgbClr val="000000"/>
    <a:srgbClr val="FD3F03"/>
    <a:srgbClr val="CCFFFF"/>
    <a:srgbClr val="FF66FF"/>
    <a:srgbClr val="FFF6A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9"/>
        <p:guide pos="3106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13316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7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742950" y="2079625"/>
            <a:ext cx="84201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4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485900" y="3810000"/>
            <a:ext cx="6934200" cy="1219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1517650" y="6248400"/>
            <a:ext cx="18161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BB962C8B-B14F-4D97-AF65-F5344CB8AC3E}" type="datetime1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714750" y="6248400"/>
            <a:ext cx="255905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6484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78663" y="106363"/>
            <a:ext cx="2166938" cy="59896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7850" y="106363"/>
            <a:ext cx="6375193" cy="59896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pPr fontAlgn="base"/>
            <a:r>
              <a:rPr lang="zh-CN" altLang="en-US" sz="48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3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5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7850" y="1524000"/>
            <a:ext cx="4247198" cy="4572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8403" y="1524000"/>
            <a:ext cx="4247198" cy="4572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5"/>
            <a:ext cx="8543925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4254" y="1778438"/>
            <a:ext cx="3959779" cy="823912"/>
          </a:xfrm>
        </p:spPr>
        <p:txBody>
          <a:bodyPr anchor="ctr" anchorCtr="0"/>
          <a:lstStyle>
            <a:lvl1pPr marL="0" indent="0">
              <a:buNone/>
              <a:defRPr sz="2275"/>
            </a:lvl1pPr>
            <a:lvl2pPr marL="371475" indent="0">
              <a:buNone/>
              <a:defRPr sz="1950"/>
            </a:lvl2pPr>
            <a:lvl3pPr marL="742950" indent="0">
              <a:buNone/>
              <a:defRPr sz="1625"/>
            </a:lvl3pPr>
            <a:lvl4pPr marL="1114425" indent="0">
              <a:buNone/>
              <a:defRPr sz="1465"/>
            </a:lvl4pPr>
            <a:lvl5pPr marL="1485900" indent="0">
              <a:buNone/>
              <a:defRPr sz="1465"/>
            </a:lvl5pPr>
            <a:lvl6pPr marL="1857375" indent="0">
              <a:buNone/>
              <a:defRPr sz="1465"/>
            </a:lvl6pPr>
            <a:lvl7pPr marL="2228850" indent="0">
              <a:buNone/>
              <a:defRPr sz="1465"/>
            </a:lvl7pPr>
            <a:lvl8pPr marL="2600325" indent="0">
              <a:buNone/>
              <a:defRPr sz="1465"/>
            </a:lvl8pPr>
            <a:lvl9pPr marL="2971800" indent="0">
              <a:buNone/>
              <a:defRPr sz="1465"/>
            </a:lvl9pPr>
          </a:lstStyle>
          <a:p>
            <a:pPr lvl="0" fontAlgn="base"/>
            <a:r>
              <a:rPr lang="zh-CN" altLang="en-US" sz="22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64254" y="2665379"/>
            <a:ext cx="3959779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83762" y="1778438"/>
            <a:ext cx="3979281" cy="823912"/>
          </a:xfrm>
        </p:spPr>
        <p:txBody>
          <a:bodyPr anchor="ctr" anchorCtr="0"/>
          <a:lstStyle>
            <a:lvl1pPr marL="0" indent="0">
              <a:buNone/>
              <a:defRPr sz="2275"/>
            </a:lvl1pPr>
            <a:lvl2pPr marL="371475" indent="0">
              <a:buNone/>
              <a:defRPr sz="1950"/>
            </a:lvl2pPr>
            <a:lvl3pPr marL="742950" indent="0">
              <a:buNone/>
              <a:defRPr sz="1625"/>
            </a:lvl3pPr>
            <a:lvl4pPr marL="1114425" indent="0">
              <a:buNone/>
              <a:defRPr sz="1465"/>
            </a:lvl4pPr>
            <a:lvl5pPr marL="1485900" indent="0">
              <a:buNone/>
              <a:defRPr sz="1465"/>
            </a:lvl5pPr>
            <a:lvl6pPr marL="1857375" indent="0">
              <a:buNone/>
              <a:defRPr sz="1465"/>
            </a:lvl6pPr>
            <a:lvl7pPr marL="2228850" indent="0">
              <a:buNone/>
              <a:defRPr sz="1465"/>
            </a:lvl7pPr>
            <a:lvl8pPr marL="2600325" indent="0">
              <a:buNone/>
              <a:defRPr sz="1465"/>
            </a:lvl8pPr>
            <a:lvl9pPr marL="2971800" indent="0">
              <a:buNone/>
              <a:defRPr sz="1465"/>
            </a:lvl9pPr>
          </a:lstStyle>
          <a:p>
            <a:pPr lvl="0" fontAlgn="base"/>
            <a:r>
              <a:rPr lang="zh-CN" altLang="en-US" sz="22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83762" y="2665379"/>
            <a:ext cx="39792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5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40"/>
            </a:lvl2pPr>
            <a:lvl3pPr marL="742950" indent="0">
              <a:buNone/>
              <a:defRPr sz="975"/>
            </a:lvl3pPr>
            <a:lvl4pPr marL="1114425" indent="0">
              <a:buNone/>
              <a:defRPr sz="815"/>
            </a:lvl4pPr>
            <a:lvl5pPr marL="1485900" indent="0">
              <a:buNone/>
              <a:defRPr sz="815"/>
            </a:lvl5pPr>
            <a:lvl6pPr marL="1857375" indent="0">
              <a:buNone/>
              <a:defRPr sz="815"/>
            </a:lvl6pPr>
            <a:lvl7pPr marL="2228850" indent="0">
              <a:buNone/>
              <a:defRPr sz="815"/>
            </a:lvl7pPr>
            <a:lvl8pPr marL="2600325" indent="0">
              <a:buNone/>
              <a:defRPr sz="815"/>
            </a:lvl8pPr>
            <a:lvl9pPr marL="2971800" indent="0">
              <a:buNone/>
              <a:defRPr sz="8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384346" cy="1600200"/>
          </a:xfrm>
        </p:spPr>
        <p:txBody>
          <a:bodyPr anchor="b"/>
          <a:lstStyle>
            <a:lvl1pPr>
              <a:defRPr sz="2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457201"/>
            <a:ext cx="5014913" cy="5403850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384346" cy="3811588"/>
          </a:xfrm>
        </p:spPr>
        <p:txBody>
          <a:bodyPr/>
          <a:lstStyle>
            <a:lvl1pPr marL="0" indent="0">
              <a:buNone/>
              <a:defRPr sz="1625"/>
            </a:lvl1pPr>
            <a:lvl2pPr marL="371475" indent="0">
              <a:buNone/>
              <a:defRPr sz="1465"/>
            </a:lvl2pPr>
            <a:lvl3pPr marL="742950" indent="0">
              <a:buNone/>
              <a:defRPr sz="1300"/>
            </a:lvl3pPr>
            <a:lvl4pPr marL="1114425" indent="0">
              <a:buNone/>
              <a:defRPr sz="1140"/>
            </a:lvl4pPr>
            <a:lvl5pPr marL="1485900" indent="0">
              <a:buNone/>
              <a:defRPr sz="1140"/>
            </a:lvl5pPr>
            <a:lvl6pPr marL="1857375" indent="0">
              <a:buNone/>
              <a:defRPr sz="1140"/>
            </a:lvl6pPr>
            <a:lvl7pPr marL="2228850" indent="0">
              <a:buNone/>
              <a:defRPr sz="1140"/>
            </a:lvl7pPr>
            <a:lvl8pPr marL="2600325" indent="0">
              <a:buNone/>
              <a:defRPr sz="1140"/>
            </a:lvl8pPr>
            <a:lvl9pPr marL="2971800" indent="0">
              <a:buNone/>
              <a:defRPr sz="1140"/>
            </a:lvl9pPr>
          </a:lstStyle>
          <a:p>
            <a:pPr lvl="0" fontAlgn="base"/>
            <a:r>
              <a:rPr lang="zh-CN" altLang="en-US" sz="16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577850" y="106363"/>
            <a:ext cx="8667750" cy="1311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77850" y="1524000"/>
            <a:ext cx="8667750" cy="4572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577850" y="6248400"/>
            <a:ext cx="17335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1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2476500" y="6248400"/>
            <a:ext cx="45402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1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181850" y="6248400"/>
            <a:ext cx="206375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sz="4800"/>
              <a:t>C</a:t>
            </a:r>
            <a:r>
              <a:rPr lang="zh-CN" altLang="en-US" sz="4800"/>
              <a:t>语言程序设计</a:t>
            </a:r>
            <a:endParaRPr lang="zh-CN" altLang="en-US" sz="48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122680"/>
          </a:xfrm>
        </p:spPr>
        <p:txBody>
          <a:bodyPr/>
          <a:p>
            <a:r>
              <a:rPr lang="zh-CN" altLang="en-US">
                <a:latin typeface="+mj-ea"/>
                <a:ea typeface="+mj-ea"/>
              </a:rPr>
              <a:t>主编：连卫民  何  樱</a:t>
            </a:r>
            <a:endParaRPr lang="zh-CN" altLang="en-US">
              <a:latin typeface="+mj-ea"/>
              <a:ea typeface="+mj-ea"/>
            </a:endParaRPr>
          </a:p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14120" y="803910"/>
            <a:ext cx="7341235" cy="5688965"/>
            <a:chOff x="2623" y="1403"/>
            <a:chExt cx="10834" cy="8149"/>
          </a:xfrm>
        </p:grpSpPr>
        <p:pic>
          <p:nvPicPr>
            <p:cNvPr id="4" name="图片 -2147482618"/>
            <p:cNvPicPr/>
            <p:nvPr/>
          </p:nvPicPr>
          <p:blipFill>
            <a:blip r:embed="rId1"/>
            <a:srcRect l="17107" t="17387" b="75343"/>
            <a:stretch>
              <a:fillRect/>
            </a:stretch>
          </p:blipFill>
          <p:spPr>
            <a:xfrm>
              <a:off x="2623" y="1403"/>
              <a:ext cx="10834" cy="13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" name="图片 -2147482620"/>
            <p:cNvPicPr/>
            <p:nvPr/>
          </p:nvPicPr>
          <p:blipFill>
            <a:blip r:embed="rId1"/>
            <a:srcRect l="17107" t="93497"/>
            <a:stretch>
              <a:fillRect/>
            </a:stretch>
          </p:blipFill>
          <p:spPr>
            <a:xfrm>
              <a:off x="2623" y="8358"/>
              <a:ext cx="10834" cy="11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/>
            <p:nvPr/>
          </p:nvPicPr>
          <p:blipFill>
            <a:blip r:embed="rId1"/>
            <a:srcRect l="17107" t="28723" b="34433"/>
            <a:stretch>
              <a:fillRect/>
            </a:stretch>
          </p:blipFill>
          <p:spPr>
            <a:xfrm>
              <a:off x="2623" y="2751"/>
              <a:ext cx="10835" cy="560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en-US" altLang="zh-CN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lang="zh-CN" altLang="zh-CN" b="1" strike="noStrike" noProof="1" dirty="0"/>
              <a:t>说明：</a:t>
            </a:r>
            <a:endParaRPr lang="zh-CN" altLang="zh-CN" b="1" strike="noStrike" noProof="1" dirty="0"/>
          </a:p>
          <a:p>
            <a:pPr lvl="1" algn="just" fontAlgn="base"/>
            <a:r>
              <a:rPr lang="zh-CN" altLang="zh-CN" b="1" strike="noStrike" noProof="1" dirty="0"/>
              <a:t>第1个圆半径保存在a[0]中，第2个圆半径保存在a[1]中，第3个圆半径保存在a[2]中，第4个圆半径保存在a[3]中，第5个圆半径保存在a[4]中。</a:t>
            </a:r>
            <a:endParaRPr lang="zh-CN" altLang="zh-CN" b="1" strike="noStrike" noProof="1" dirty="0"/>
          </a:p>
          <a:p>
            <a:pPr marL="0" lvl="0" indent="0" algn="just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1</a:t>
            </a:r>
            <a:endParaRPr lang="en-US" altLang="zh-CN" b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lang="zh-CN" altLang="zh-CN" b="1" strike="noStrike" noProof="1" dirty="0"/>
              <a:t>源程序【6】只是把半径保存下来了，如果想把半径和面积再对应输出一遍，如何修改程序呢？</a:t>
            </a:r>
            <a:endParaRPr lang="zh-CN" altLang="zh-CN" b="1" strike="noStrike" noProof="1" dirty="0"/>
          </a:p>
          <a:p>
            <a:pPr lvl="1" algn="just" fontAlgn="base"/>
            <a:r>
              <a:rPr lang="zh-CN" altLang="zh-CN" b="1" strike="noStrike" noProof="1" dirty="0"/>
              <a:t> 源程序【7】如下：</a:t>
            </a:r>
            <a:endParaRPr lang="zh-CN" altLang="zh-CN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3958" t="1458" r="21062" b="5461"/>
          <a:stretch>
            <a:fillRect/>
          </a:stretch>
        </p:blipFill>
        <p:spPr>
          <a:xfrm>
            <a:off x="4016375" y="0"/>
            <a:ext cx="5851525" cy="6808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1</a:t>
            </a:r>
            <a:endParaRPr lang="en-US" altLang="zh-CN" b="1" dirty="0">
              <a:solidFill>
                <a:schemeClr val="folHlink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zh-CN" b="1" strike="noStrike" noProof="1" dirty="0">
                <a:solidFill>
                  <a:srgbClr val="3399FF"/>
                </a:solidFill>
              </a:rPr>
              <a:t>说明：</a:t>
            </a:r>
            <a:endParaRPr lang="zh-CN" altLang="zh-CN" b="1" strike="noStrike" noProof="1" dirty="0">
              <a:solidFill>
                <a:srgbClr val="3399FF"/>
              </a:solidFill>
            </a:endParaRPr>
          </a:p>
          <a:p>
            <a:pPr lvl="1" algn="just" fontAlgn="base"/>
            <a:r>
              <a:rPr lang="zh-CN" altLang="zh-CN" b="1" strike="noStrike" noProof="1" dirty="0"/>
              <a:t> 对于域宽控制：半径占6列，面积占10列，采用右对齐。一行输出一个半径和对应的面积。</a:t>
            </a:r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marL="457200" lvl="1" indent="0" algn="just" fontAlgn="base">
              <a:buNone/>
            </a:pPr>
            <a:r>
              <a:rPr lang="zh-CN" altLang="zh-CN" b="1" strike="noStrike" noProof="1" dirty="0">
                <a:solidFill>
                  <a:srgbClr val="3399FF"/>
                </a:solidFill>
              </a:rPr>
              <a:t>思考：</a:t>
            </a:r>
            <a:endParaRPr lang="zh-CN" altLang="zh-CN" b="1" strike="noStrike" noProof="1" dirty="0">
              <a:solidFill>
                <a:srgbClr val="3399FF"/>
              </a:solidFill>
            </a:endParaRPr>
          </a:p>
          <a:p>
            <a:pPr lvl="1" algn="just" fontAlgn="base"/>
            <a:r>
              <a:rPr lang="zh-CN" altLang="zh-CN" b="1" strike="noStrike" noProof="1" dirty="0"/>
              <a:t>如果每次输入半径后，不计算不输出圆面积，而在最后一起输出半径和圆面积，如何修改程序？</a:t>
            </a:r>
            <a:endParaRPr lang="zh-CN" altLang="zh-CN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5841" t="22042" r="47079" b="14072"/>
          <a:stretch>
            <a:fillRect/>
          </a:stretch>
        </p:blipFill>
        <p:spPr>
          <a:xfrm>
            <a:off x="5796915" y="0"/>
            <a:ext cx="4088130" cy="5422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2</a:t>
            </a:r>
            <a:endParaRPr lang="en-US" altLang="zh-CN" b="1" dirty="0">
              <a:solidFill>
                <a:schemeClr val="folHlink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zh-CN" b="1" strike="noStrike" noProof="1" dirty="0"/>
              <a:t>在源程序【7】的基础上，还可以按照半径的升序输出半径和面积。也就是在输出前先对输入的半径排序，再输出。程序改进为：</a:t>
            </a:r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lvl="1" algn="just" fontAlgn="base"/>
            <a:endParaRPr lang="zh-CN" altLang="zh-CN" b="1" strike="noStrike" noProof="1" dirty="0"/>
          </a:p>
          <a:p>
            <a:pPr marL="457200" lvl="1" indent="0" algn="just" fontAlgn="base">
              <a:buNone/>
            </a:pPr>
            <a:r>
              <a:rPr lang="zh-CN" altLang="zh-CN" b="1" strike="noStrike" noProof="1" dirty="0">
                <a:solidFill>
                  <a:srgbClr val="3399FF"/>
                </a:solidFill>
              </a:rPr>
              <a:t>思考：</a:t>
            </a:r>
            <a:endParaRPr lang="zh-CN" altLang="zh-CN" b="1" strike="noStrike" noProof="1" dirty="0">
              <a:solidFill>
                <a:srgbClr val="3399FF"/>
              </a:solidFill>
            </a:endParaRPr>
          </a:p>
          <a:p>
            <a:pPr marL="914400" lvl="2" algn="just" fontAlgn="base">
              <a:buNone/>
            </a:pPr>
            <a:r>
              <a:rPr lang="zh-CN" altLang="zh-CN" b="1" strike="noStrike" noProof="1" dirty="0"/>
              <a:t>（1）如果按降序对半径排序，如何修改程序？</a:t>
            </a:r>
            <a:endParaRPr lang="zh-CN" altLang="zh-CN" b="1" strike="noStrike" noProof="1" dirty="0"/>
          </a:p>
          <a:p>
            <a:pPr marL="914400" lvl="2" algn="just" fontAlgn="base">
              <a:buNone/>
            </a:pPr>
            <a:r>
              <a:rPr lang="zh-CN" altLang="zh-CN" b="1" strike="noStrike" noProof="1" dirty="0"/>
              <a:t>（2）如果在输出信息中，还想知道是第几次输入的半径，如何修改程序？</a:t>
            </a:r>
            <a:endParaRPr lang="zh-CN" altLang="zh-CN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6404" t="2552" r="22746" b="703"/>
          <a:stretch>
            <a:fillRect/>
          </a:stretch>
        </p:blipFill>
        <p:spPr>
          <a:xfrm>
            <a:off x="4601210" y="0"/>
            <a:ext cx="5314315" cy="6844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1" fontAlgn="base"/>
            <a:r>
              <a:rPr lang="zh-CN" altLang="en-US" sz="2450" b="1" strike="noStrike" noProof="1" dirty="0"/>
              <a:t>在设计程序时，当某一程序段相对独立，具有完整的功能时，可以把这段代码写成</a:t>
            </a:r>
            <a:r>
              <a:rPr lang="zh-CN" altLang="en-US" sz="2450" b="1" strike="noStrike" noProof="1" dirty="0">
                <a:solidFill>
                  <a:srgbClr val="3399FF"/>
                </a:solidFill>
              </a:rPr>
              <a:t>函数</a:t>
            </a:r>
            <a:r>
              <a:rPr lang="zh-CN" altLang="en-US" sz="2450" b="1" strike="noStrike" noProof="1" dirty="0"/>
              <a:t>，在使用时随时调用；</a:t>
            </a:r>
            <a:endParaRPr lang="zh-CN" altLang="en-US" sz="2450" b="1" strike="noStrike" noProof="1" dirty="0"/>
          </a:p>
          <a:p>
            <a:pPr lvl="1" fontAlgn="base"/>
            <a:r>
              <a:rPr lang="zh-CN" altLang="en-US" sz="2450" b="1" strike="noStrike" noProof="1" dirty="0"/>
              <a:t>当这组数据，在下一次程序运行时还要使用，可以先用</a:t>
            </a:r>
            <a:r>
              <a:rPr lang="zh-CN" altLang="en-US" sz="2450" b="1" strike="noStrike" noProof="1" dirty="0">
                <a:solidFill>
                  <a:srgbClr val="3399FF"/>
                </a:solidFill>
              </a:rPr>
              <a:t>文件</a:t>
            </a:r>
            <a:r>
              <a:rPr lang="zh-CN" altLang="en-US" sz="2450" b="1" strike="noStrike" noProof="1" dirty="0"/>
              <a:t>保存起来，需要时再读取。</a:t>
            </a:r>
            <a:endParaRPr lang="en-US" altLang="zh-CN" b="1" strike="noStrike" noProof="1" dirty="0">
              <a:solidFill>
                <a:srgbClr val="FD3F03"/>
              </a:solidFill>
            </a:endParaRPr>
          </a:p>
          <a:p>
            <a:pPr marL="0" lvl="0" indent="0" fontAlgn="base">
              <a:buNone/>
            </a:pPr>
            <a:r>
              <a:rPr lang="en-US" altLang="zh-CN" b="1" strike="noStrike" noProof="1" dirty="0">
                <a:solidFill>
                  <a:srgbClr val="FD3F03"/>
                </a:solidFill>
              </a:rPr>
              <a:t>12</a:t>
            </a:r>
            <a:r>
              <a:rPr lang="en-US" altLang="x-none" b="1" strike="noStrike" noProof="1" dirty="0">
                <a:solidFill>
                  <a:srgbClr val="FD3F03"/>
                </a:solidFill>
              </a:rPr>
              <a:t>.2.1  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把接受n个半径写成函数</a:t>
            </a:r>
            <a:endParaRPr lang="zh-CN" altLang="en-US" b="1" strike="noStrike" noProof="1" dirty="0">
              <a:solidFill>
                <a:srgbClr val="FD3F03"/>
              </a:solidFill>
            </a:endParaRPr>
          </a:p>
          <a:p>
            <a:pPr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在源程序【8】的基础上把接受5个半径写成函数，在主函数中对它调用完成所需要的功能。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源程序【9】如下：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6148" t="16234" r="22053" b="9150"/>
          <a:stretch>
            <a:fillRect/>
          </a:stretch>
        </p:blipFill>
        <p:spPr>
          <a:xfrm>
            <a:off x="3086735" y="106680"/>
            <a:ext cx="6738620" cy="545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8506" t="18422" r="18690" b="12310"/>
          <a:stretch>
            <a:fillRect/>
          </a:stretch>
        </p:blipFill>
        <p:spPr>
          <a:xfrm>
            <a:off x="2955925" y="1744980"/>
            <a:ext cx="6869430" cy="5066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1" algn="just" fontAlgn="base"/>
            <a:r>
              <a:rPr lang="zh-CN" altLang="en-US" b="1" dirty="0">
                <a:solidFill>
                  <a:srgbClr val="3399FF"/>
                </a:solidFill>
                <a:sym typeface="+mn-ea"/>
              </a:rPr>
              <a:t>说明：</a:t>
            </a:r>
            <a:endParaRPr lang="zh-CN" altLang="en-US" b="1" dirty="0">
              <a:solidFill>
                <a:srgbClr val="3399FF"/>
              </a:solidFill>
              <a:sym typeface="+mn-ea"/>
            </a:endParaRPr>
          </a:p>
          <a:p>
            <a:pPr lvl="1" algn="just" fontAlgn="base"/>
            <a:r>
              <a:rPr lang="zh-CN" altLang="en-US" b="1" dirty="0">
                <a:sym typeface="+mn-ea"/>
              </a:rPr>
              <a:t>把输入半径写成一个函数，在主函数中需要的时候调用它，这样可以使主函数的结构变得简单。划线部分为调用语句。</a:t>
            </a:r>
            <a:endParaRPr lang="zh-CN" altLang="en-US" b="1" dirty="0">
              <a:sym typeface="+mn-ea"/>
            </a:endParaRPr>
          </a:p>
          <a:p>
            <a:pPr lvl="1" algn="just" fontAlgn="base"/>
            <a:r>
              <a:rPr lang="zh-CN" altLang="en-US" b="1" dirty="0">
                <a:sym typeface="+mn-ea"/>
              </a:rPr>
              <a:t>能否把对半径的排序，5个半径和面积的输出也写成函数呢？</a:t>
            </a:r>
            <a:endParaRPr lang="en-US" altLang="x-none" b="1" dirty="0">
              <a:solidFill>
                <a:schemeClr val="folHlink"/>
              </a:solidFill>
              <a:sym typeface="+mn-ea"/>
            </a:endParaRPr>
          </a:p>
          <a:p>
            <a:pPr marL="0" lvl="0" indent="0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把5个半径的排序写成一个排序函数sort()，把5个半径和面积的输出写成输出函数output()，程序改进为：源程序【</a:t>
            </a:r>
            <a:r>
              <a:rPr lang="en-US" altLang="zh-CN" b="1" strike="noStrike" noProof="1" dirty="0"/>
              <a:t>10</a:t>
            </a:r>
            <a:r>
              <a:rPr lang="zh-CN" altLang="en-US" b="1" strike="noStrike" noProof="1" dirty="0"/>
              <a:t>】如下：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6046" t="16599" r="22551" b="8447"/>
          <a:stretch>
            <a:fillRect/>
          </a:stretch>
        </p:blipFill>
        <p:spPr>
          <a:xfrm>
            <a:off x="3215640" y="0"/>
            <a:ext cx="6687185" cy="5482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8096" t="19003" r="18153" b="9671"/>
          <a:stretch>
            <a:fillRect/>
          </a:stretch>
        </p:blipFill>
        <p:spPr>
          <a:xfrm>
            <a:off x="2910205" y="952500"/>
            <a:ext cx="6992620" cy="5217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8301" t="35203" r="31649" b="35941"/>
          <a:stretch>
            <a:fillRect/>
          </a:stretch>
        </p:blipFill>
        <p:spPr>
          <a:xfrm>
            <a:off x="2910205" y="4658995"/>
            <a:ext cx="5210175" cy="21107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1" algn="just" fontAlgn="base"/>
            <a:r>
              <a:rPr lang="zh-CN" altLang="en-US" b="1" dirty="0">
                <a:solidFill>
                  <a:srgbClr val="3399FF"/>
                </a:solidFill>
                <a:sym typeface="+mn-ea"/>
              </a:rPr>
              <a:t>说明：</a:t>
            </a:r>
            <a:endParaRPr lang="zh-CN" altLang="en-US" b="1" dirty="0">
              <a:solidFill>
                <a:srgbClr val="3399FF"/>
              </a:solidFill>
              <a:sym typeface="+mn-ea"/>
            </a:endParaRPr>
          </a:p>
          <a:p>
            <a:pPr lvl="1" algn="just" fontAlgn="base"/>
            <a:r>
              <a:rPr lang="zh-CN" altLang="en-US" b="1" dirty="0">
                <a:sym typeface="+mn-ea"/>
              </a:rPr>
              <a:t>从这个程序中可以看出，程序的主要功能以函数的形式出现后，这个功能就变成了一个通用的功能，就是对n个数据的处理了。在主函数中，随时可以改为对10个数，20个数的处理。</a:t>
            </a:r>
            <a:endParaRPr lang="zh-CN" altLang="en-US" b="1" dirty="0">
              <a:sym typeface="+mn-ea"/>
            </a:endParaRPr>
          </a:p>
          <a:p>
            <a:pPr marL="0" lvl="0" indent="0" fontAlgn="base">
              <a:buNone/>
            </a:pP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>
                <a:solidFill>
                  <a:srgbClr val="3399FF"/>
                </a:solidFill>
              </a:rPr>
              <a:t>思考：</a:t>
            </a:r>
            <a:endParaRPr lang="zh-CN" altLang="en-US" b="1" strike="noStrike" noProof="1" dirty="0">
              <a:solidFill>
                <a:srgbClr val="3399FF"/>
              </a:solidFill>
            </a:endParaRPr>
          </a:p>
          <a:p>
            <a:pPr marL="914400" lvl="2" indent="0" algn="just" fontAlgn="base">
              <a:buNone/>
            </a:pPr>
            <a:r>
              <a:rPr b="1" strike="noStrike" noProof="1" dirty="0"/>
              <a:t>（1）把主函数改为对20个半径的处理。</a:t>
            </a:r>
            <a:endParaRPr b="1" strike="noStrike" noProof="1" dirty="0"/>
          </a:p>
          <a:p>
            <a:pPr marL="914400" lvl="2" indent="0" algn="just" fontAlgn="base">
              <a:buNone/>
            </a:pPr>
            <a:r>
              <a:rPr b="1" strike="noStrike" noProof="1" dirty="0"/>
              <a:t>（2）把程序的主要功能写成函数，程序结构是简单了，把大问题划分成了小问题，程序也更加通用了。但事物都是一分为二的，请大家分析，使用函数后程序付出的代价是什么？</a:t>
            </a:r>
            <a:endParaRPr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198" t="34473" r="29570" b="36757"/>
          <a:stretch>
            <a:fillRect/>
          </a:stretch>
        </p:blipFill>
        <p:spPr>
          <a:xfrm>
            <a:off x="4283710" y="106680"/>
            <a:ext cx="5494020" cy="21043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zh-CN" b="1" strike="noStrike" noProof="1" dirty="0">
                <a:solidFill>
                  <a:srgbClr val="FD3F03"/>
                </a:solidFill>
              </a:rPr>
              <a:t>12</a:t>
            </a:r>
            <a:r>
              <a:rPr lang="en-US" altLang="x-none" b="1" strike="noStrike" noProof="1" dirty="0">
                <a:solidFill>
                  <a:srgbClr val="FD3F03"/>
                </a:solidFill>
              </a:rPr>
              <a:t>.2.2  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把接受的n个半径保存成文件</a:t>
            </a:r>
            <a:endParaRPr lang="zh-CN" altLang="en-US" b="1" strike="noStrike" noProof="1" dirty="0">
              <a:solidFill>
                <a:srgbClr val="FD3F03"/>
              </a:solidFill>
            </a:endParaRPr>
          </a:p>
          <a:p>
            <a:pPr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引入数组后，虽然可以反复使用半径。但是，一旦关闭程序，再次运行时，半径数据就都不存在了。原因就是这些半径没有以文件的形式存储在外存上。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下面写一个函数，把数组r的数据以文件的形式存放在外存上。</a:t>
            </a:r>
            <a:endParaRPr lang="zh-CN" altLang="en-US" b="1" strike="noStrike" noProof="1" dirty="0"/>
          </a:p>
          <a:p>
            <a:pPr lvl="1" algn="just" fontAlgn="base"/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在源程序【10】的主函数前增加writefile(float a[],int n)函数，主函数改为：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506" t="20609" r="18002" b="47495"/>
          <a:stretch>
            <a:fillRect/>
          </a:stretch>
        </p:blipFill>
        <p:spPr>
          <a:xfrm>
            <a:off x="2936875" y="106680"/>
            <a:ext cx="6958965" cy="2332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8506" t="57548" r="18002" b="11260"/>
          <a:stretch>
            <a:fillRect/>
          </a:stretch>
        </p:blipFill>
        <p:spPr>
          <a:xfrm>
            <a:off x="2936875" y="3121660"/>
            <a:ext cx="6958965" cy="22815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algn="just"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1</a:t>
            </a:r>
            <a:endParaRPr lang="en-US" altLang="zh-CN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b="1" strike="noStrike" noProof="1" dirty="0"/>
              <a:t>能否写一个函数，把存入外存的文件读过来，然后排序输出。在上述程序中再增加一个读文件函数readfile()。</a:t>
            </a:r>
            <a:endParaRPr b="1" strike="noStrike" noProof="1" dirty="0"/>
          </a:p>
          <a:p>
            <a:pPr lvl="1" algn="just" fontAlgn="base"/>
            <a:endParaRPr b="1" strike="noStrike" noProof="1" dirty="0"/>
          </a:p>
          <a:p>
            <a:pPr lvl="1" algn="just" fontAlgn="base"/>
            <a:endParaRPr b="1" strike="noStrike" noProof="1" dirty="0"/>
          </a:p>
          <a:p>
            <a:pPr lvl="1" algn="just" fontAlgn="base"/>
            <a:r>
              <a:rPr b="1" strike="noStrike" noProof="1" dirty="0"/>
              <a:t>主函数改为：</a:t>
            </a:r>
            <a:endParaRPr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506" t="24976" r="28101" b="42773"/>
          <a:stretch>
            <a:fillRect/>
          </a:stretch>
        </p:blipFill>
        <p:spPr>
          <a:xfrm>
            <a:off x="3600450" y="2875915"/>
            <a:ext cx="5645150" cy="235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8506" t="61212" r="28101" b="10583"/>
          <a:stretch>
            <a:fillRect/>
          </a:stretch>
        </p:blipFill>
        <p:spPr>
          <a:xfrm>
            <a:off x="3600450" y="4667885"/>
            <a:ext cx="5645150" cy="20631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algn="just" fontAlgn="base">
              <a:buNone/>
            </a:pP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．改进程序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2</a:t>
            </a:r>
            <a:endParaRPr lang="en-US" altLang="zh-CN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b="1" strike="noStrike" noProof="1" dirty="0"/>
              <a:t>能否把主函数完成的主要功能以功能菜单的形式提供给用户，用户根据需要有选择地执行这些功能。根据上面的修改要求，我们编写了下列程序，请调试。</a:t>
            </a:r>
            <a:endParaRPr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403" t="19516" r="22156" b="9671"/>
          <a:stretch>
            <a:fillRect/>
          </a:stretch>
        </p:blipFill>
        <p:spPr>
          <a:xfrm>
            <a:off x="3441700" y="0"/>
            <a:ext cx="6431915" cy="5179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8301" t="35750" r="20799" b="24447"/>
          <a:stretch>
            <a:fillRect/>
          </a:stretch>
        </p:blipFill>
        <p:spPr>
          <a:xfrm>
            <a:off x="3251835" y="837565"/>
            <a:ext cx="6621780" cy="291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8813" t="28266" r="17640" b="26565"/>
          <a:stretch>
            <a:fillRect/>
          </a:stretch>
        </p:blipFill>
        <p:spPr>
          <a:xfrm>
            <a:off x="2936875" y="1264285"/>
            <a:ext cx="6965950" cy="3303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28403" t="18821" r="17538" b="17059"/>
          <a:stretch>
            <a:fillRect/>
          </a:stretch>
        </p:blipFill>
        <p:spPr>
          <a:xfrm>
            <a:off x="2709545" y="1711325"/>
            <a:ext cx="7032625" cy="4690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l="44199" t="547" r="22653" b="5105"/>
          <a:stretch>
            <a:fillRect/>
          </a:stretch>
        </p:blipFill>
        <p:spPr>
          <a:xfrm>
            <a:off x="4806315" y="0"/>
            <a:ext cx="5096510" cy="6798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.2  </a:t>
            </a:r>
            <a:r>
              <a:rPr lang="zh-CN" altLang="en-US" b="1" strike="noStrike" noProof="1" dirty="0"/>
              <a:t>一个复杂的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755"/>
            <a:ext cx="9055100" cy="5351145"/>
          </a:xfrm>
        </p:spPr>
        <p:txBody>
          <a:bodyPr/>
          <a:p>
            <a:pPr marL="0" lvl="0" indent="0" algn="just" fontAlgn="base">
              <a:buNone/>
            </a:pPr>
            <a:r>
              <a:rPr lang="zh-CN" altLang="en-US" sz="2400" b="1" dirty="0">
                <a:solidFill>
                  <a:srgbClr val="3399FF"/>
                </a:solidFill>
                <a:sym typeface="+mn-ea"/>
              </a:rPr>
              <a:t>思考：</a:t>
            </a:r>
            <a:endParaRPr lang="zh-CN" altLang="en-US" sz="2400" b="1" dirty="0">
              <a:solidFill>
                <a:srgbClr val="3399FF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（1）在output()函数中，加入字符型变量yn的作用是什么？函数最后一行代码中getch()的作用？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（2）在写文件函数中，把n个半径数组保存到d盘根目录上，文件名为filer.txt是固定的。能否把文件名作为参数传给写文件函数，使保存数据的文件名根据需要而改变。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（3）在主函数中，当选择0退出程序时执行的代码scanf("\n%c",&amp;yn);的格式控制符中增加了“\n”的作用？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（4）在主函数中，当选择功能1时，程序如何修改，能保证输入圆的个数在1--20之内？如果圆的个数超过20，如何修改程序存储这些圆的信息？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（5）主函数中float r[20]={0.0};的作用是什么？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（6）如何检验圆的信息存储到文件里？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  <a:p>
            <a:pPr marL="457200" lvl="1" indent="0" algn="just" fontAlgn="base">
              <a:buNone/>
            </a:pPr>
            <a:r>
              <a:rPr lang="zh-CN" altLang="en-US" sz="2200" b="1" dirty="0">
                <a:solidFill>
                  <a:schemeClr val="tx1"/>
                </a:solidFill>
                <a:sym typeface="+mn-ea"/>
              </a:rPr>
              <a:t>（7）如果是对10个人名做相应处理，如何修改程序？</a:t>
            </a:r>
            <a:endParaRPr lang="zh-CN" altLang="en-US" sz="2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704850" y="188913"/>
            <a:ext cx="8420100" cy="936625"/>
          </a:xfrm>
        </p:spPr>
        <p:txBody>
          <a:bodyPr anchor="ctr"/>
          <a:p>
            <a:pPr defTabSz="914400" fontAlgn="base"/>
            <a:r>
              <a:rPr lang="zh-CN" altLang="en-US" strike="noStrike" kern="1200" baseline="0" noProof="1">
                <a:latin typeface="Arial" panose="020B0604020202020204" pitchFamily="34" charset="0"/>
                <a:ea typeface="黑体" panose="02010609060101010101" pitchFamily="2" charset="-122"/>
              </a:rPr>
              <a:t>第</a:t>
            </a:r>
            <a:r>
              <a:rPr lang="en-US" altLang="zh-CN" strike="noStrike" kern="1200" baseline="0" noProof="1">
                <a:latin typeface="Arial" panose="020B0604020202020204" pitchFamily="34" charset="0"/>
                <a:ea typeface="黑体" panose="02010609060101010101" pitchFamily="2" charset="-122"/>
              </a:rPr>
              <a:t>12</a:t>
            </a:r>
            <a:r>
              <a:rPr lang="zh-CN" altLang="en-US" strike="noStrike" kern="1200" baseline="0" noProof="1">
                <a:latin typeface="Arial" panose="020B0604020202020204" pitchFamily="34" charset="0"/>
                <a:ea typeface="黑体" panose="02010609060101010101" pitchFamily="2" charset="-122"/>
              </a:rPr>
              <a:t>章  建构法程序设计</a:t>
            </a:r>
            <a:endParaRPr lang="zh-CN" altLang="en-US" strike="noStrike" kern="1200" baseline="0" noProof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065213" y="1268413"/>
            <a:ext cx="7848600" cy="5113338"/>
          </a:xfrm>
        </p:spPr>
        <p:txBody>
          <a:bodyPr anchor="t"/>
          <a:p>
            <a:pPr marL="533400" indent="-533400" algn="l" defTabSz="914400" fontAlgn="base"/>
            <a:r>
              <a:rPr lang="zh-CN" altLang="en-US" sz="2800" b="1" strike="noStrike" kern="1200" baseline="0" noProof="1" dirty="0">
                <a:solidFill>
                  <a:srgbClr val="FD3F03"/>
                </a:solidFill>
                <a:latin typeface="Arial" panose="020B0604020202020204" pitchFamily="34" charset="0"/>
                <a:ea typeface="华文中宋" pitchFamily="2" charset="-122"/>
              </a:rPr>
              <a:t>本章主要内容：</a:t>
            </a:r>
            <a:endParaRPr lang="zh-CN" altLang="en-US" sz="2800" b="1" strike="noStrike" kern="1200" baseline="0" noProof="1" dirty="0">
              <a:solidFill>
                <a:srgbClr val="FD3F03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marL="914400" lvl="1" indent="-457200" algn="l" fontAlgn="base"/>
            <a:r>
              <a:rPr lang="en-US" altLang="x-none" sz="2400" b="1" strike="noStrike" kern="1200" noProof="1" dirty="0"/>
              <a:t>12.1    </a:t>
            </a:r>
            <a:r>
              <a:rPr lang="zh-CN" altLang="en-US" sz="2400" b="1" strike="noStrike" kern="1200" noProof="1" dirty="0"/>
              <a:t>一个简单的</a:t>
            </a:r>
            <a:r>
              <a:rPr lang="en-US" altLang="zh-CN" sz="2400" b="1" strike="noStrike" kern="1200" noProof="1" dirty="0"/>
              <a:t>C</a:t>
            </a:r>
            <a:r>
              <a:rPr lang="zh-CN" altLang="en-US" sz="2400" b="1" strike="noStrike" kern="1200" noProof="1" dirty="0"/>
              <a:t>语言程序</a:t>
            </a:r>
            <a:endParaRPr lang="zh-CN" altLang="en-US" sz="2400" b="1" strike="noStrike" kern="1200" noProof="1" dirty="0"/>
          </a:p>
          <a:p>
            <a:pPr marL="914400" lvl="1" indent="-457200" algn="l" fontAlgn="base"/>
            <a:r>
              <a:rPr lang="en-US" altLang="zh-CN" sz="2400" b="1" strike="noStrike" kern="1200" noProof="1" dirty="0">
                <a:solidFill>
                  <a:schemeClr val="folHlink"/>
                </a:solidFill>
              </a:rPr>
              <a:t>12</a:t>
            </a:r>
            <a:r>
              <a:rPr lang="en-US" altLang="x-none" sz="2400" b="1" strike="noStrike" kern="1200" noProof="1" dirty="0">
                <a:solidFill>
                  <a:schemeClr val="folHlink"/>
                </a:solidFill>
              </a:rPr>
              <a:t>.2    </a:t>
            </a:r>
            <a:r>
              <a:rPr lang="zh-CN" altLang="en-US" sz="2400" b="1" strike="noStrike" kern="1200" noProof="1" dirty="0">
                <a:solidFill>
                  <a:schemeClr val="folHlink"/>
                </a:solidFill>
              </a:rPr>
              <a:t>一个复杂的</a:t>
            </a:r>
            <a:r>
              <a:rPr lang="en-US" altLang="zh-CN" sz="2400" b="1" strike="noStrike" kern="1200" noProof="1" dirty="0">
                <a:solidFill>
                  <a:schemeClr val="folHlink"/>
                </a:solidFill>
              </a:rPr>
              <a:t>C</a:t>
            </a:r>
            <a:r>
              <a:rPr lang="zh-CN" altLang="en-US" sz="2400" b="1" strike="noStrike" kern="1200" noProof="1" dirty="0">
                <a:solidFill>
                  <a:schemeClr val="folHlink"/>
                </a:solidFill>
              </a:rPr>
              <a:t>语言程序（重点）</a:t>
            </a:r>
            <a:endParaRPr lang="zh-CN" altLang="en-US" sz="2400" b="1" strike="noStrike" kern="1200" noProof="1" dirty="0"/>
          </a:p>
          <a:p>
            <a:pPr marL="533400" indent="-533400" algn="l" defTabSz="914400" fontAlgn="base"/>
            <a:r>
              <a:rPr lang="zh-CN" altLang="en-US" sz="2800" b="1" strike="noStrike" kern="1200" baseline="0" noProof="1" dirty="0">
                <a:solidFill>
                  <a:srgbClr val="FD3F03"/>
                </a:solidFill>
                <a:latin typeface="Arial" panose="020B0604020202020204" pitchFamily="34" charset="0"/>
                <a:ea typeface="华文中宋" pitchFamily="2" charset="-122"/>
              </a:rPr>
              <a:t>本章教学要求：</a:t>
            </a:r>
            <a:endParaRPr lang="zh-CN" altLang="en-US" sz="2800" b="1" strike="noStrike" kern="1200" baseline="0" noProof="1" dirty="0">
              <a:solidFill>
                <a:srgbClr val="FD3F03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marL="914400" lvl="1" indent="-457200" algn="l" fontAlgn="base">
              <a:buAutoNum type="arabicPeriod"/>
            </a:pPr>
            <a:r>
              <a:rPr lang="zh-CN" altLang="en-US" sz="2400" b="1" strike="noStrike" kern="1200" noProof="1" dirty="0">
                <a:solidFill>
                  <a:schemeClr val="folHlink"/>
                </a:solidFill>
              </a:rPr>
              <a:t>了解</a:t>
            </a:r>
            <a:r>
              <a:rPr lang="zh-CN" altLang="en-US" sz="2400" b="1" strike="noStrike" kern="1200" noProof="1" dirty="0"/>
              <a:t>建构法程序设计的概念 </a:t>
            </a:r>
            <a:endParaRPr lang="zh-CN" altLang="en-US" sz="2400" b="1" strike="noStrike" kern="1200" noProof="1" dirty="0">
              <a:solidFill>
                <a:schemeClr val="folHlink"/>
              </a:solidFill>
            </a:endParaRPr>
          </a:p>
          <a:p>
            <a:pPr marL="914400" lvl="1" indent="-457200" algn="l" fontAlgn="base">
              <a:buAutoNum type="arabicPeriod"/>
            </a:pPr>
            <a:r>
              <a:rPr lang="zh-CN" altLang="en-US" sz="2400" b="1" strike="noStrike" kern="1200" noProof="1" dirty="0">
                <a:solidFill>
                  <a:schemeClr val="folHlink"/>
                </a:solidFill>
              </a:rPr>
              <a:t>熟悉</a:t>
            </a:r>
            <a:r>
              <a:rPr lang="zh-CN" altLang="en-US" sz="2400" b="1" strike="noStrike" kern="1200" noProof="1" dirty="0"/>
              <a:t>建构法程序设计的方法</a:t>
            </a:r>
            <a:endParaRPr lang="zh-CN" altLang="en-US" sz="2400" strike="noStrike" kern="1200" noProof="1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704850" y="4652963"/>
            <a:ext cx="8667750" cy="1311275"/>
          </a:xfrm>
        </p:spPr>
        <p:txBody>
          <a:bodyPr anchor="ctr"/>
          <a:p>
            <a:pPr fontAlgn="base"/>
            <a:r>
              <a:rPr lang="zh-CN" altLang="en-US" strike="noStrike" noProof="1"/>
              <a:t>本章结束！</a:t>
            </a:r>
            <a:endParaRPr lang="zh-CN" altLang="en-US" strike="noStrike" noProof="1"/>
          </a:p>
        </p:txBody>
      </p:sp>
      <p:pic>
        <p:nvPicPr>
          <p:cNvPr id="69634" name="内容占位符 45058" descr="j021508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73500" y="1196975"/>
            <a:ext cx="2116138" cy="3313113"/>
          </a:xfr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0" fontAlgn="base"/>
            <a:r>
              <a:rPr lang="zh-CN" altLang="en-US" b="1" strike="noStrike" noProof="1" dirty="0">
                <a:solidFill>
                  <a:srgbClr val="3399FF"/>
                </a:solidFill>
              </a:rPr>
              <a:t>建构法程序设计：</a:t>
            </a:r>
            <a:r>
              <a:rPr lang="zh-CN" altLang="en-US" b="1" strike="noStrike" noProof="1" dirty="0"/>
              <a:t>就是从简单的一个C语言程序开始，不断分析其存在的问题，并不断地去解决它，完善它，直到一个比较理想的程序为止。</a:t>
            </a:r>
            <a:r>
              <a:rPr lang="zh-CN" altLang="en-US" strike="noStrike" noProof="1" dirty="0"/>
              <a:t> </a:t>
            </a:r>
            <a:endParaRPr lang="en-US" altLang="x-none" b="1" strike="noStrike" noProof="1" dirty="0">
              <a:solidFill>
                <a:srgbClr val="FD3F03"/>
              </a:solidFill>
            </a:endParaRPr>
          </a:p>
          <a:p>
            <a:pPr fontAlgn="base">
              <a:buNone/>
            </a:pPr>
            <a:r>
              <a:rPr lang="en-US" altLang="zh-CN" b="1" strike="noStrike" noProof="1" dirty="0">
                <a:solidFill>
                  <a:srgbClr val="FD3F03"/>
                </a:solidFill>
              </a:rPr>
              <a:t>12</a:t>
            </a:r>
            <a:r>
              <a:rPr lang="en-US" altLang="x-none" b="1" strike="noStrike" noProof="1" dirty="0">
                <a:solidFill>
                  <a:srgbClr val="FD3F03"/>
                </a:solidFill>
              </a:rPr>
              <a:t>.1.1  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已知半径求圆的面积</a:t>
            </a:r>
            <a:endParaRPr lang="zh-CN" altLang="en-US" b="1" strike="noStrike" noProof="1" dirty="0">
              <a:solidFill>
                <a:srgbClr val="FD3F03"/>
              </a:solidFill>
            </a:endParaRPr>
          </a:p>
          <a:p>
            <a:pPr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这个程序算法很简单，需要输入的是半径，需要输出的是圆面积，计算的公式是s=3.14*r*r，程序需要设计两个实型变量r、s分别存储半径和面积。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源程序【</a:t>
            </a:r>
            <a:r>
              <a:rPr lang="en-US" altLang="zh-CN" b="1" strike="noStrike" noProof="1" dirty="0"/>
              <a:t>1</a:t>
            </a:r>
            <a:r>
              <a:rPr lang="zh-CN" altLang="en-US" b="1" strike="noStrike" noProof="1" dirty="0"/>
              <a:t>】：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401" t="26261" r="33333" b="23387"/>
          <a:stretch>
            <a:fillRect/>
          </a:stretch>
        </p:blipFill>
        <p:spPr>
          <a:xfrm>
            <a:off x="3669665" y="1715135"/>
            <a:ext cx="5963285" cy="4926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dirty="0">
                <a:sym typeface="+mn-ea"/>
              </a:rPr>
              <a:t>12</a:t>
            </a:r>
            <a:r>
              <a:rPr lang="en-US" altLang="x-none" b="1" dirty="0">
                <a:sym typeface="+mn-ea"/>
              </a:rPr>
              <a:t>.1  </a:t>
            </a:r>
            <a:r>
              <a:rPr lang="zh-CN" altLang="en-US" b="1" dirty="0">
                <a:sym typeface="+mn-ea"/>
              </a:rPr>
              <a:t>一个简单的</a:t>
            </a:r>
            <a:r>
              <a:rPr lang="en-US" altLang="zh-CN" b="1" dirty="0">
                <a:sym typeface="+mn-ea"/>
              </a:rPr>
              <a:t>C</a:t>
            </a:r>
            <a:r>
              <a:rPr lang="zh-CN" altLang="en-US" b="1" dirty="0">
                <a:sym typeface="+mn-ea"/>
              </a:rPr>
              <a:t>语言程序</a:t>
            </a:r>
            <a:endParaRPr lang="zh-CN" altLang="en-US" b="1" strike="noStrike" noProof="1" dirty="0"/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0" fontAlgn="base">
              <a:lnSpc>
                <a:spcPct val="90000"/>
              </a:lnSpc>
              <a:buNone/>
            </a:pPr>
            <a:r>
              <a:rPr lang="en-US" altLang="x-none" sz="2740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sz="2740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zh-CN" altLang="en-US" sz="2740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分析：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    在这个程序中，如果给出的半径都是不小于0的实数，程序肯定可以给出该圆的面积，并保留2位小数；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    但是，当输入的半径是小于0的实数时，程序应该给出输入的半径越界的提示，而程序仍然给出了一个圆面积值。这样的程序称为具有正确性，却不具有健壮性。</a:t>
            </a:r>
            <a:endParaRPr lang="zh-CN" altLang="en-US" sz="2400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说明：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程序的正确性</a:t>
            </a:r>
            <a:r>
              <a:rPr lang="zh-CN" altLang="en-US" sz="2400" b="1" strike="noStrike" noProof="1" dirty="0"/>
              <a:t>是指输入正确的数据，给出正确的结果。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程序的健壮性</a:t>
            </a:r>
            <a:r>
              <a:rPr lang="zh-CN" altLang="en-US" sz="2400" b="1" strike="noStrike" noProof="1" dirty="0"/>
              <a:t>是指程序对错误的数据有相应的处理。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>
                <a:solidFill>
                  <a:srgbClr val="FF0000"/>
                </a:solidFill>
              </a:rPr>
              <a:t>如何修改程序？</a:t>
            </a:r>
            <a:endParaRPr lang="zh-CN" altLang="en-US" sz="2400" b="1" strike="noStrike" noProof="1" dirty="0">
              <a:solidFill>
                <a:srgbClr val="FF0000"/>
              </a:solidFill>
            </a:endParaRPr>
          </a:p>
        </p:txBody>
      </p:sp>
      <p:sp>
        <p:nvSpPr>
          <p:cNvPr id="16387" name="文本框 6147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dirty="0">
                <a:sym typeface="+mn-ea"/>
              </a:rPr>
              <a:t>12</a:t>
            </a:r>
            <a:r>
              <a:rPr lang="en-US" altLang="x-none" b="1" dirty="0">
                <a:sym typeface="+mn-ea"/>
              </a:rPr>
              <a:t>.1  </a:t>
            </a:r>
            <a:r>
              <a:rPr lang="zh-CN" altLang="en-US" b="1" dirty="0">
                <a:sym typeface="+mn-ea"/>
              </a:rPr>
              <a:t>一个简单的</a:t>
            </a:r>
            <a:r>
              <a:rPr lang="en-US" altLang="zh-CN" b="1" dirty="0">
                <a:sym typeface="+mn-ea"/>
              </a:rPr>
              <a:t>C</a:t>
            </a:r>
            <a:r>
              <a:rPr lang="zh-CN" altLang="en-US" b="1" dirty="0">
                <a:sym typeface="+mn-ea"/>
              </a:rPr>
              <a:t>语言程序</a:t>
            </a:r>
            <a:endParaRPr lang="zh-CN" altLang="en-US" b="1" strike="noStrike" noProof="1" dirty="0"/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0" fontAlgn="base">
              <a:lnSpc>
                <a:spcPct val="90000"/>
              </a:lnSpc>
              <a:buNone/>
            </a:pPr>
            <a:r>
              <a:rPr lang="en-US" altLang="x-none" sz="2740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sz="2740" b="1" dirty="0">
                <a:solidFill>
                  <a:schemeClr val="folHlink"/>
                </a:solidFill>
                <a:sym typeface="+mn-ea"/>
              </a:rPr>
              <a:t>．改进程序</a:t>
            </a:r>
            <a:endParaRPr lang="zh-CN" altLang="en-US" sz="274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在输入半径以后对输入半径范围内的数据，按圆面积计算，并输出圆面积；对半径范围外的数据，给出越界提示。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程序改进为</a:t>
            </a:r>
            <a:r>
              <a:rPr lang="zh-CN" altLang="en-US" sz="2400" b="1" strike="noStrike" noProof="1" dirty="0"/>
              <a:t>源程序【2】如下：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说明：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lvl="2" fontAlgn="base">
              <a:lnSpc>
                <a:spcPct val="90000"/>
              </a:lnSpc>
            </a:pPr>
            <a:r>
              <a:rPr lang="zh-CN" altLang="en-US" sz="2055" b="1" strike="noStrike" noProof="1" dirty="0"/>
              <a:t>程序中带下划线的部分是在源程序【1】的基础上新增加的代码。</a:t>
            </a:r>
            <a:endParaRPr lang="zh-CN" altLang="en-US" sz="2055" b="1" strike="noStrike" noProof="1" dirty="0"/>
          </a:p>
          <a:p>
            <a:pPr lvl="2" fontAlgn="base">
              <a:lnSpc>
                <a:spcPct val="90000"/>
              </a:lnSpc>
            </a:pPr>
            <a:r>
              <a:rPr lang="zh-CN" altLang="en-US" sz="2055" b="1" strike="noStrike" noProof="1" dirty="0"/>
              <a:t>当输入半径小于0时，程序的运行结果：</a:t>
            </a:r>
            <a:endParaRPr lang="zh-CN" altLang="en-US" sz="2055" b="1" strike="noStrike" noProof="1" dirty="0"/>
          </a:p>
          <a:p>
            <a:pPr marL="914400" lvl="2" indent="0" fontAlgn="base">
              <a:lnSpc>
                <a:spcPct val="90000"/>
              </a:lnSpc>
              <a:buNone/>
            </a:pPr>
            <a:r>
              <a:rPr lang="zh-CN" altLang="en-US" sz="2055" b="1" strike="noStrike" noProof="1" dirty="0"/>
              <a:t>    请输入半径：-3↙</a:t>
            </a:r>
            <a:endParaRPr lang="zh-CN" altLang="en-US" sz="2055" b="1" strike="noStrike" noProof="1" dirty="0"/>
          </a:p>
          <a:p>
            <a:pPr marL="914400" lvl="2" indent="0" fontAlgn="base">
              <a:lnSpc>
                <a:spcPct val="90000"/>
              </a:lnSpc>
              <a:buNone/>
            </a:pPr>
            <a:r>
              <a:rPr lang="zh-CN" altLang="en-US" sz="2055" b="1" strike="noStrike" noProof="1" dirty="0"/>
              <a:t>    输入半径越界！请输入不小于0的实数！</a:t>
            </a:r>
            <a:endParaRPr lang="zh-CN" altLang="en-US" sz="2055" b="1" strike="noStrike" noProof="1" dirty="0"/>
          </a:p>
        </p:txBody>
      </p:sp>
      <p:sp>
        <p:nvSpPr>
          <p:cNvPr id="16387" name="文本框 6147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3016" t="24256" r="15488" b="18465"/>
          <a:stretch>
            <a:fillRect/>
          </a:stretch>
        </p:blipFill>
        <p:spPr>
          <a:xfrm>
            <a:off x="2546350" y="587375"/>
            <a:ext cx="6699250" cy="41897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zh-CN" b="1" strike="noStrike" noProof="1" dirty="0">
                <a:solidFill>
                  <a:srgbClr val="FD3F03"/>
                </a:solidFill>
              </a:rPr>
              <a:t>12</a:t>
            </a:r>
            <a:r>
              <a:rPr lang="en-US" altLang="x-none" b="1" strike="noStrike" noProof="1" dirty="0">
                <a:solidFill>
                  <a:srgbClr val="FD3F03"/>
                </a:solidFill>
              </a:rPr>
              <a:t>.1.2  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求</a:t>
            </a:r>
            <a:r>
              <a:rPr lang="en-US" altLang="zh-CN" b="1" strike="noStrike" noProof="1" dirty="0">
                <a:solidFill>
                  <a:srgbClr val="FD3F03"/>
                </a:solidFill>
              </a:rPr>
              <a:t>5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个圆的面积。</a:t>
            </a:r>
            <a:endParaRPr lang="zh-CN" altLang="en-US" b="1" strike="noStrike" noProof="1" dirty="0">
              <a:solidFill>
                <a:srgbClr val="FD3F03"/>
              </a:solidFill>
            </a:endParaRPr>
          </a:p>
          <a:p>
            <a:pPr lvl="1" fontAlgn="base"/>
            <a:r>
              <a:rPr lang="zh-CN" altLang="en-US" sz="2450" b="1" dirty="0">
                <a:sym typeface="+mn-ea"/>
              </a:rPr>
              <a:t>上面的程序运行一次只能计算一个圆的面积，如果程序运行一次可以计算5个圆的面积，如何修改程序呢？</a:t>
            </a:r>
            <a:endParaRPr lang="en-US" altLang="x-none" b="1" dirty="0">
              <a:solidFill>
                <a:schemeClr val="folHlink"/>
              </a:solidFill>
              <a:sym typeface="+mn-ea"/>
            </a:endParaRPr>
          </a:p>
          <a:p>
            <a:pPr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r>
              <a:rPr lang="en-US" altLang="zh-CN" b="1" dirty="0">
                <a:solidFill>
                  <a:schemeClr val="folHlink"/>
                </a:solidFill>
                <a:sym typeface="+mn-ea"/>
              </a:rPr>
              <a:t>1</a:t>
            </a:r>
            <a:endParaRPr lang="en-US" altLang="zh-CN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lang="zh-CN" altLang="en-US" b="1" strike="noStrike" noProof="1" dirty="0"/>
              <a:t>是否在程序的运行部分外面加一个循环控制就可以呢？程序需要设计一个循环控制变量i，完成循环5次的控制。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strike="noStrike" noProof="1" dirty="0"/>
              <a:t>源程序【</a:t>
            </a:r>
            <a:r>
              <a:rPr lang="en-US" altLang="zh-CN" b="1" strike="noStrike" noProof="1" dirty="0"/>
              <a:t>3</a:t>
            </a:r>
            <a:r>
              <a:rPr lang="zh-CN" altLang="en-US" b="1" strike="noStrike" noProof="1" dirty="0"/>
              <a:t>】：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5891" t="8022" r="13233" b="19880"/>
          <a:stretch>
            <a:fillRect/>
          </a:stretch>
        </p:blipFill>
        <p:spPr>
          <a:xfrm>
            <a:off x="3202305" y="1417955"/>
            <a:ext cx="6618605" cy="5273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dirty="0">
                <a:sym typeface="+mn-ea"/>
              </a:rPr>
              <a:t>12</a:t>
            </a:r>
            <a:r>
              <a:rPr lang="en-US" altLang="x-none" b="1" dirty="0">
                <a:sym typeface="+mn-ea"/>
              </a:rPr>
              <a:t>.1  </a:t>
            </a:r>
            <a:r>
              <a:rPr lang="zh-CN" altLang="en-US" b="1" dirty="0">
                <a:sym typeface="+mn-ea"/>
              </a:rPr>
              <a:t>一个简单的</a:t>
            </a:r>
            <a:r>
              <a:rPr lang="en-US" altLang="zh-CN" b="1" dirty="0">
                <a:sym typeface="+mn-ea"/>
              </a:rPr>
              <a:t>C</a:t>
            </a:r>
            <a:r>
              <a:rPr lang="zh-CN" altLang="en-US" b="1" dirty="0">
                <a:sym typeface="+mn-ea"/>
              </a:rPr>
              <a:t>语言程序</a:t>
            </a:r>
            <a:endParaRPr lang="zh-CN" altLang="en-US" b="1" strike="noStrike" noProof="1" dirty="0"/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577850" y="1417638"/>
            <a:ext cx="9055100" cy="5183188"/>
          </a:xfrm>
        </p:spPr>
        <p:txBody>
          <a:bodyPr/>
          <a:p>
            <a:pPr lvl="0" fontAlgn="base">
              <a:lnSpc>
                <a:spcPct val="90000"/>
              </a:lnSpc>
              <a:buNone/>
            </a:pPr>
            <a:r>
              <a:rPr lang="en-US" altLang="x-none" sz="2740" b="1" dirty="0">
                <a:solidFill>
                  <a:schemeClr val="folHlink"/>
                </a:solidFill>
                <a:sym typeface="+mn-ea"/>
              </a:rPr>
              <a:t>2</a:t>
            </a:r>
            <a:r>
              <a:rPr lang="zh-CN" altLang="en-US" sz="2740" b="1" dirty="0">
                <a:solidFill>
                  <a:schemeClr val="folHlink"/>
                </a:solidFill>
                <a:sym typeface="+mn-ea"/>
              </a:rPr>
              <a:t>．初始程序</a:t>
            </a:r>
            <a:r>
              <a:rPr lang="en-US" altLang="zh-CN" sz="2740" b="1" dirty="0">
                <a:solidFill>
                  <a:schemeClr val="folHlink"/>
                </a:solidFill>
                <a:sym typeface="+mn-ea"/>
              </a:rPr>
              <a:t>2</a:t>
            </a:r>
            <a:endParaRPr lang="en-US" altLang="zh-CN" sz="2740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/>
              <a:t>初始程序1是程序运行后，必须输入5个数据才能结束。</a:t>
            </a:r>
            <a:endParaRPr lang="zh-CN" altLang="en-US" sz="2400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/>
              <a:t>能否使程序变得通用一些，在程序运行时输入要循环的次数，也就是处理数据的个数，再按照这个给定的次数，控制循环。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程序改进为</a:t>
            </a:r>
            <a:r>
              <a:rPr lang="zh-CN" altLang="en-US" sz="2400" b="1" strike="noStrike" noProof="1" dirty="0"/>
              <a:t>源程序【</a:t>
            </a:r>
            <a:r>
              <a:rPr lang="en-US" altLang="zh-CN" sz="2400" b="1" strike="noStrike" noProof="1" dirty="0"/>
              <a:t>4</a:t>
            </a:r>
            <a:r>
              <a:rPr lang="zh-CN" altLang="en-US" sz="2400" b="1" strike="noStrike" noProof="1" dirty="0"/>
              <a:t>】如下：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分析：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lvl="1" fontAlgn="base">
              <a:lnSpc>
                <a:spcPct val="90000"/>
              </a:lnSpc>
            </a:pPr>
            <a:r>
              <a:rPr lang="zh-CN" altLang="en-US" sz="2395" b="1" strike="noStrike" noProof="1" dirty="0"/>
              <a:t>程序运行时，如果我们给出的半径都是不小于0的实数，程序可以计算给定个数的圆的面积；但是，当我们输入的半径有小于0的数时，程序给出输入半径越界的提示，但是并没有让重新输入，这样就少计算了一个圆面积。</a:t>
            </a:r>
            <a:endParaRPr lang="zh-CN" altLang="en-US" sz="2395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395" b="1" strike="noStrike" noProof="1" dirty="0"/>
              <a:t>如何改进程序？</a:t>
            </a:r>
            <a:endParaRPr lang="zh-CN" altLang="en-US" sz="2395" b="1" strike="noStrike" noProof="1" dirty="0"/>
          </a:p>
        </p:txBody>
      </p:sp>
      <p:sp>
        <p:nvSpPr>
          <p:cNvPr id="16387" name="文本框 6147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6251" t="2552" r="22844" b="14949"/>
          <a:stretch>
            <a:fillRect/>
          </a:stretch>
        </p:blipFill>
        <p:spPr>
          <a:xfrm>
            <a:off x="4763135" y="0"/>
            <a:ext cx="5068570" cy="4618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dirty="0">
                <a:sym typeface="+mn-ea"/>
              </a:rPr>
              <a:t>12</a:t>
            </a:r>
            <a:r>
              <a:rPr lang="en-US" altLang="x-none" b="1" dirty="0">
                <a:sym typeface="+mn-ea"/>
              </a:rPr>
              <a:t>.1  </a:t>
            </a:r>
            <a:r>
              <a:rPr lang="zh-CN" altLang="en-US" b="1" dirty="0">
                <a:sym typeface="+mn-ea"/>
              </a:rPr>
              <a:t>一个简单的</a:t>
            </a:r>
            <a:r>
              <a:rPr lang="en-US" altLang="zh-CN" b="1" dirty="0">
                <a:sym typeface="+mn-ea"/>
              </a:rPr>
              <a:t>C</a:t>
            </a:r>
            <a:r>
              <a:rPr lang="zh-CN" altLang="en-US" b="1" dirty="0">
                <a:sym typeface="+mn-ea"/>
              </a:rPr>
              <a:t>语言程序</a:t>
            </a:r>
            <a:endParaRPr lang="zh-CN" altLang="en-US" b="1" strike="noStrike" noProof="1" dirty="0"/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lvl="0" fontAlgn="base">
              <a:lnSpc>
                <a:spcPct val="90000"/>
              </a:lnSpc>
              <a:buNone/>
            </a:pPr>
            <a:r>
              <a:rPr lang="en-US" altLang="x-none" sz="2740" b="1" dirty="0">
                <a:solidFill>
                  <a:schemeClr val="folHlink"/>
                </a:solidFill>
                <a:sym typeface="+mn-ea"/>
              </a:rPr>
              <a:t>3</a:t>
            </a:r>
            <a:r>
              <a:rPr lang="zh-CN" altLang="en-US" sz="2740" b="1" dirty="0">
                <a:solidFill>
                  <a:schemeClr val="folHlink"/>
                </a:solidFill>
                <a:sym typeface="+mn-ea"/>
              </a:rPr>
              <a:t>．改进程序</a:t>
            </a:r>
            <a:endParaRPr lang="zh-CN" altLang="en-US" sz="2740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分析：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    在初始程序1上修改程序：当输入半径范围外的数据时，除给出越界提示外，还要允许重新输入半径，直到输入半径范围内的数为止。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    程序改进为：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endParaRPr lang="zh-CN" altLang="en-US" sz="2400" b="1" strike="noStrike" noProof="1" dirty="0"/>
          </a:p>
          <a:p>
            <a:pPr lvl="1" fontAlgn="base">
              <a:lnSpc>
                <a:spcPct val="90000"/>
              </a:lnSpc>
            </a:pPr>
            <a:r>
              <a:rPr lang="zh-CN" altLang="en-US" sz="2400" b="1" strike="noStrike" noProof="1" dirty="0">
                <a:solidFill>
                  <a:srgbClr val="3399FF"/>
                </a:solidFill>
              </a:rPr>
              <a:t>思考：</a:t>
            </a:r>
            <a:endParaRPr lang="zh-CN" altLang="en-US" sz="2400" b="1" strike="noStrike" noProof="1" dirty="0">
              <a:solidFill>
                <a:srgbClr val="3399FF"/>
              </a:solidFill>
            </a:endParaRPr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（1）当r小于0时，为什么i--？</a:t>
            </a:r>
            <a:endParaRPr lang="zh-CN" altLang="en-US" sz="2400" b="1" strike="noStrike" noProof="1" dirty="0"/>
          </a:p>
          <a:p>
            <a:pPr marL="457200" lvl="1" indent="0" fontAlgn="base">
              <a:lnSpc>
                <a:spcPct val="90000"/>
              </a:lnSpc>
              <a:buNone/>
            </a:pPr>
            <a:r>
              <a:rPr lang="zh-CN" altLang="en-US" sz="2400" b="1" strike="noStrike" noProof="1" dirty="0"/>
              <a:t>（2）请在初始程序2（源程序【4】）上按照改进要求修改程序。</a:t>
            </a:r>
            <a:endParaRPr lang="zh-CN" altLang="en-US" sz="2400" b="1" strike="noStrike" noProof="1" dirty="0"/>
          </a:p>
        </p:txBody>
      </p:sp>
      <p:sp>
        <p:nvSpPr>
          <p:cNvPr id="16387" name="文本框 6147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4661" t="14411" r="17113" b="8794"/>
          <a:stretch>
            <a:fillRect/>
          </a:stretch>
        </p:blipFill>
        <p:spPr>
          <a:xfrm>
            <a:off x="4001135" y="0"/>
            <a:ext cx="5876925" cy="5262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en-US" altLang="zh-CN" b="1" strike="noStrike" noProof="1" dirty="0"/>
              <a:t>12</a:t>
            </a:r>
            <a:r>
              <a:rPr lang="en-US" altLang="x-none" b="1" strike="noStrike" noProof="1" dirty="0"/>
              <a:t>.1  </a:t>
            </a:r>
            <a:r>
              <a:rPr lang="zh-CN" altLang="en-US" b="1" strike="noStrike" noProof="1" dirty="0"/>
              <a:t>一个简单的</a:t>
            </a:r>
            <a:r>
              <a:rPr lang="en-US" altLang="zh-CN" b="1" strike="noStrike" noProof="1" dirty="0"/>
              <a:t>C</a:t>
            </a:r>
            <a:r>
              <a:rPr lang="zh-CN" altLang="en-US" b="1" strike="noStrike" noProof="1" dirty="0"/>
              <a:t>语言程序</a:t>
            </a:r>
            <a:endParaRPr lang="zh-CN" altLang="en-US" b="1" strike="noStrike" noProof="1" dirty="0"/>
          </a:p>
        </p:txBody>
      </p:sp>
      <p:sp>
        <p:nvSpPr>
          <p:cNvPr id="7171" name="文本占位符 7170"/>
          <p:cNvSpPr>
            <a:spLocks noGrp="1"/>
          </p:cNvSpPr>
          <p:nvPr>
            <p:ph idx="1"/>
          </p:nvPr>
        </p:nvSpPr>
        <p:spPr>
          <a:xfrm>
            <a:off x="577850" y="1341438"/>
            <a:ext cx="9055100" cy="5183188"/>
          </a:xfrm>
        </p:spPr>
        <p:txBody>
          <a:bodyPr/>
          <a:p>
            <a:pPr marL="0" lvl="0" indent="0" fontAlgn="base">
              <a:buNone/>
            </a:pPr>
            <a:r>
              <a:rPr lang="en-US" altLang="zh-CN" b="1" strike="noStrike" noProof="1" dirty="0">
                <a:solidFill>
                  <a:srgbClr val="FD3F03"/>
                </a:solidFill>
              </a:rPr>
              <a:t>12</a:t>
            </a:r>
            <a:r>
              <a:rPr lang="en-US" altLang="x-none" b="1" strike="noStrike" noProof="1" dirty="0">
                <a:solidFill>
                  <a:srgbClr val="FD3F03"/>
                </a:solidFill>
              </a:rPr>
              <a:t>.1.3  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求</a:t>
            </a:r>
            <a:r>
              <a:rPr lang="en-US" altLang="zh-CN" b="1" strike="noStrike" noProof="1" dirty="0">
                <a:solidFill>
                  <a:srgbClr val="FD3F03"/>
                </a:solidFill>
              </a:rPr>
              <a:t>n</a:t>
            </a:r>
            <a:r>
              <a:rPr lang="zh-CN" altLang="en-US" b="1" strike="noStrike" noProof="1" dirty="0">
                <a:solidFill>
                  <a:srgbClr val="FD3F03"/>
                </a:solidFill>
              </a:rPr>
              <a:t>个圆的面积。</a:t>
            </a:r>
            <a:endParaRPr lang="zh-CN" altLang="en-US" b="1" strike="noStrike" noProof="1" dirty="0">
              <a:solidFill>
                <a:srgbClr val="FD3F03"/>
              </a:solidFill>
            </a:endParaRPr>
          </a:p>
          <a:p>
            <a:pPr lvl="1" fontAlgn="base"/>
            <a:r>
              <a:rPr lang="zh-CN" altLang="en-US" sz="2450" b="1" dirty="0">
                <a:sym typeface="+mn-ea"/>
              </a:rPr>
              <a:t>上面的程序可以处理多个圆面积，但是这多个圆的信息没有保存，如何让这些圆的信息保存下来呢？</a:t>
            </a:r>
            <a:endParaRPr lang="zh-CN" altLang="en-US" sz="2450" b="1" dirty="0">
              <a:sym typeface="+mn-ea"/>
            </a:endParaRPr>
          </a:p>
          <a:p>
            <a:pPr lvl="1" fontAlgn="base"/>
            <a:r>
              <a:rPr lang="zh-CN" altLang="en-US" sz="2450" b="1" dirty="0">
                <a:sym typeface="+mn-ea"/>
              </a:rPr>
              <a:t>当反复使用一组类型相同的数据时，可以考虑用数组存储。如何修改程序呢？</a:t>
            </a:r>
            <a:endParaRPr lang="en-US" altLang="x-none" b="1" dirty="0">
              <a:solidFill>
                <a:schemeClr val="folHlink"/>
              </a:solidFill>
              <a:sym typeface="+mn-ea"/>
            </a:endParaRPr>
          </a:p>
          <a:p>
            <a:pPr fontAlgn="base">
              <a:buNone/>
            </a:pPr>
            <a:r>
              <a:rPr lang="en-US" altLang="x-none" b="1" dirty="0">
                <a:solidFill>
                  <a:schemeClr val="folHlink"/>
                </a:solidFill>
                <a:sym typeface="+mn-ea"/>
              </a:rPr>
              <a:t>1</a:t>
            </a:r>
            <a:r>
              <a:rPr lang="zh-CN" altLang="en-US" b="1" dirty="0">
                <a:solidFill>
                  <a:schemeClr val="folHlink"/>
                </a:solidFill>
                <a:sym typeface="+mn-ea"/>
              </a:rPr>
              <a:t>．初始程序</a:t>
            </a:r>
            <a:endParaRPr lang="en-US" altLang="zh-CN" b="1" strike="noStrike" noProof="1" dirty="0">
              <a:solidFill>
                <a:schemeClr val="folHlink"/>
              </a:solidFill>
              <a:sym typeface="+mn-ea"/>
            </a:endParaRPr>
          </a:p>
          <a:p>
            <a:pPr lvl="1" algn="just" fontAlgn="base"/>
            <a:r>
              <a:rPr lang="zh-CN" altLang="en-US" b="1" strike="noStrike" noProof="1" dirty="0"/>
              <a:t>要想保存圆的信息（主要是半径），就要用数组来存储它们。比如保留5个圆的半径，要设置一个至少有5个元素的一维数组存储圆的半径。</a:t>
            </a:r>
            <a:endParaRPr lang="zh-CN" altLang="en-US" b="1" strike="noStrike" noProof="1" dirty="0"/>
          </a:p>
          <a:p>
            <a:pPr lvl="1" algn="just" fontAlgn="base"/>
            <a:r>
              <a:rPr lang="zh-CN" altLang="en-US" b="1" dirty="0">
                <a:sym typeface="+mn-ea"/>
              </a:rPr>
              <a:t>程序改进为</a:t>
            </a:r>
            <a:r>
              <a:rPr lang="zh-CN" altLang="en-US" b="1" strike="noStrike" noProof="1" dirty="0"/>
              <a:t>源程序【</a:t>
            </a:r>
            <a:r>
              <a:rPr lang="en-US" altLang="zh-CN" b="1" strike="noStrike" noProof="1" dirty="0"/>
              <a:t>6</a:t>
            </a:r>
            <a:r>
              <a:rPr lang="zh-CN" altLang="en-US" b="1" strike="noStrike" noProof="1" dirty="0"/>
              <a:t>】：</a:t>
            </a:r>
            <a:endParaRPr lang="zh-CN" altLang="en-US" b="1" strike="noStrike" noProof="1" dirty="0"/>
          </a:p>
        </p:txBody>
      </p:sp>
      <p:sp>
        <p:nvSpPr>
          <p:cNvPr id="15363" name="文本框 7171"/>
          <p:cNvSpPr txBox="1"/>
          <p:nvPr/>
        </p:nvSpPr>
        <p:spPr>
          <a:xfrm>
            <a:off x="0" y="0"/>
            <a:ext cx="2936875" cy="355600"/>
          </a:xfrm>
          <a:prstGeom prst="rect">
            <a:avLst/>
          </a:prstGeom>
          <a:gradFill rotWithShape="1">
            <a:gsLst>
              <a:gs pos="0">
                <a:srgbClr val="182F5E"/>
              </a:gs>
              <a:gs pos="50000">
                <a:schemeClr val="accent1">
                  <a:alpha val="95000"/>
                </a:schemeClr>
              </a:gs>
              <a:gs pos="100000">
                <a:srgbClr val="182F5E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第</a:t>
            </a:r>
            <a:r>
              <a:rPr lang="en-US" altLang="zh-CN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000" dirty="0">
                <a:solidFill>
                  <a:schemeClr val="folHlink"/>
                </a:solidFill>
                <a:latin typeface="楷体_GB2312" pitchFamily="1" charset="-122"/>
                <a:ea typeface="楷体_GB2312" pitchFamily="1" charset="-122"/>
              </a:rPr>
              <a:t>章 建构法程序设计</a:t>
            </a:r>
            <a:endParaRPr lang="en-US" altLang="x-none" sz="2000" dirty="0">
              <a:solidFill>
                <a:schemeClr val="fol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6096" t="5469" r="13155" b="5625"/>
          <a:stretch>
            <a:fillRect/>
          </a:stretch>
        </p:blipFill>
        <p:spPr>
          <a:xfrm>
            <a:off x="3251200" y="22225"/>
            <a:ext cx="6602095" cy="65030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夜幕降临设计模板">
  <a:themeElements>
    <a:clrScheme name="">
      <a:dk1>
        <a:srgbClr val="FFFFFF"/>
      </a:dk1>
      <a:lt1>
        <a:srgbClr val="0000FF"/>
      </a:lt1>
      <a:dk2>
        <a:srgbClr val="CCECFF"/>
      </a:dk2>
      <a:lt2>
        <a:srgbClr val="003366"/>
      </a:lt2>
      <a:accent1>
        <a:srgbClr val="3366CC"/>
      </a:accent1>
      <a:accent2>
        <a:srgbClr val="004570"/>
      </a:accent2>
      <a:accent3>
        <a:srgbClr val="AAAAFF"/>
      </a:accent3>
      <a:accent4>
        <a:srgbClr val="DCDCDC"/>
      </a:accent4>
      <a:accent5>
        <a:srgbClr val="ADB9E2"/>
      </a:accent5>
      <a:accent6>
        <a:srgbClr val="003D64"/>
      </a:accent6>
      <a:hlink>
        <a:srgbClr val="99CCFF"/>
      </a:hlink>
      <a:folHlink>
        <a:srgbClr val="FFE701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969696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59A7E1"/>
        </a:accent2>
        <a:accent3>
          <a:srgbClr val="C9C9C9"/>
        </a:accent3>
        <a:accent4>
          <a:srgbClr val="DCDCDC"/>
        </a:accent4>
        <a:accent5>
          <a:srgbClr val="AAADCA"/>
        </a:accent5>
        <a:accent6>
          <a:srgbClr val="4F95CA"/>
        </a:accent6>
        <a:hlink>
          <a:srgbClr val="66CCFF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17A4B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354FBB"/>
        </a:accent2>
        <a:accent3>
          <a:srgbClr val="CDBFB2"/>
        </a:accent3>
        <a:accent4>
          <a:srgbClr val="DCDCDC"/>
        </a:accent4>
        <a:accent5>
          <a:srgbClr val="C5BFBC"/>
        </a:accent5>
        <a:accent6>
          <a:srgbClr val="2F46A7"/>
        </a:accent6>
        <a:hlink>
          <a:srgbClr val="CCB400"/>
        </a:hlink>
        <a:folHlink>
          <a:srgbClr val="BEC9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1A496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6484C4"/>
        </a:accent2>
        <a:accent3>
          <a:srgbClr val="CDCFC9"/>
        </a:accent3>
        <a:accent4>
          <a:srgbClr val="DCDCDC"/>
        </a:accent4>
        <a:accent5>
          <a:srgbClr val="C7C7C1"/>
        </a:accent5>
        <a:accent6>
          <a:srgbClr val="5976AF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19DC5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C1CCDE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99CCFF"/>
        </a:dk1>
        <a:lt1>
          <a:srgbClr val="0099CC"/>
        </a:lt1>
        <a:dk2>
          <a:srgbClr val="CCECFF"/>
        </a:dk2>
        <a:lt2>
          <a:srgbClr val="005A58"/>
        </a:lt2>
        <a:accent1>
          <a:srgbClr val="256487"/>
        </a:accent1>
        <a:accent2>
          <a:srgbClr val="6D6FC7"/>
        </a:accent2>
        <a:accent3>
          <a:srgbClr val="AACAE2"/>
        </a:accent3>
        <a:accent4>
          <a:srgbClr val="83AFDC"/>
        </a:accent4>
        <a:accent5>
          <a:srgbClr val="ABB8C3"/>
        </a:accent5>
        <a:accent6>
          <a:srgbClr val="6163B2"/>
        </a:accent6>
        <a:hlink>
          <a:srgbClr val="85A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B2B2B2"/>
        </a:dk1>
        <a:lt1>
          <a:srgbClr val="DEF6F1"/>
        </a:lt1>
        <a:dk2>
          <a:srgbClr val="FFFFFF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999999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C8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CCECFF"/>
        </a:lt1>
        <a:dk2>
          <a:srgbClr val="99CCFF"/>
        </a:dk2>
        <a:lt2>
          <a:srgbClr val="777777"/>
        </a:lt2>
        <a:accent1>
          <a:srgbClr val="99CCFF"/>
        </a:accent1>
        <a:accent2>
          <a:srgbClr val="003399"/>
        </a:accent2>
        <a:accent3>
          <a:srgbClr val="E2F4FF"/>
        </a:accent3>
        <a:accent4>
          <a:srgbClr val="AFDCDC"/>
        </a:accent4>
        <a:accent5>
          <a:srgbClr val="CAE2FF"/>
        </a:accent5>
        <a:accent6>
          <a:srgbClr val="002D89"/>
        </a:accent6>
        <a:hlink>
          <a:srgbClr val="FF5050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FFFFFF"/>
        </a:lt1>
        <a:dk2>
          <a:srgbClr val="DDDDDD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D6D6D6"/>
        </a:accent4>
        <a:accent5>
          <a:srgbClr val="DCDCDC"/>
        </a:accent5>
        <a:accent6>
          <a:srgbClr val="727272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8EB"/>
        </a:dk1>
        <a:lt1>
          <a:srgbClr val="FFEBD7"/>
        </a:lt1>
        <a:dk2>
          <a:srgbClr val="FFFFF7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FFF3E8"/>
        </a:accent3>
        <a:accent4>
          <a:srgbClr val="DCD6CA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DDDDDD"/>
        </a:lt1>
        <a:dk2>
          <a:srgbClr val="CC9900"/>
        </a:dk2>
        <a:lt2>
          <a:srgbClr val="969696"/>
        </a:lt2>
        <a:accent1>
          <a:srgbClr val="DFBB05"/>
        </a:accent1>
        <a:accent2>
          <a:srgbClr val="FF9966"/>
        </a:accent2>
        <a:accent3>
          <a:srgbClr val="EBEBEB"/>
        </a:accent3>
        <a:accent4>
          <a:srgbClr val="D6D6D6"/>
        </a:accent4>
        <a:accent5>
          <a:srgbClr val="ECD9AA"/>
        </a:accent5>
        <a:accent6>
          <a:srgbClr val="E5895B"/>
        </a:accent6>
        <a:hlink>
          <a:srgbClr val="CC3300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EAEAEA"/>
        </a:lt1>
        <a:dk2>
          <a:srgbClr val="FFFFFF"/>
        </a:dk2>
        <a:lt2>
          <a:srgbClr val="808080"/>
        </a:lt2>
        <a:accent1>
          <a:srgbClr val="99CCFF"/>
        </a:accent1>
        <a:accent2>
          <a:srgbClr val="9999FF"/>
        </a:accent2>
        <a:accent3>
          <a:srgbClr val="F2F2F2"/>
        </a:accent3>
        <a:accent4>
          <a:srgbClr val="D6D6D6"/>
        </a:accent4>
        <a:accent5>
          <a:srgbClr val="CAE2FF"/>
        </a:accent5>
        <a:accent6>
          <a:srgbClr val="8989E5"/>
        </a:accent6>
        <a:hlink>
          <a:srgbClr val="3333CC"/>
        </a:hlink>
        <a:folHlink>
          <a:srgbClr val="892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CCECFF"/>
        </a:dk2>
        <a:lt2>
          <a:srgbClr val="003366"/>
        </a:lt2>
        <a:accent1>
          <a:srgbClr val="3366CC"/>
        </a:accent1>
        <a:accent2>
          <a:srgbClr val="004570"/>
        </a:accent2>
        <a:accent3>
          <a:srgbClr val="AAAAFF"/>
        </a:accent3>
        <a:accent4>
          <a:srgbClr val="DCDCDC"/>
        </a:accent4>
        <a:accent5>
          <a:srgbClr val="ADB9E2"/>
        </a:accent5>
        <a:accent6>
          <a:srgbClr val="003D64"/>
        </a:accent6>
        <a:hlink>
          <a:srgbClr val="99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CCCFF"/>
        </a:lt1>
        <a:dk2>
          <a:srgbClr val="F8F8F8"/>
        </a:dk2>
        <a:lt2>
          <a:srgbClr val="808080"/>
        </a:lt2>
        <a:accent1>
          <a:srgbClr val="85ADDD"/>
        </a:accent1>
        <a:accent2>
          <a:srgbClr val="333399"/>
        </a:accent2>
        <a:accent3>
          <a:srgbClr val="E2E2FF"/>
        </a:accent3>
        <a:accent4>
          <a:srgbClr val="DCDCDC"/>
        </a:accent4>
        <a:accent5>
          <a:srgbClr val="C3D3EB"/>
        </a:accent5>
        <a:accent6>
          <a:srgbClr val="2D2D89"/>
        </a:accent6>
        <a:hlink>
          <a:srgbClr val="0250C2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夜幕降临设计模板</Template>
  <TotalTime>0</TotalTime>
  <Words>3256</Words>
  <Application>WPS 演示</Application>
  <PresentationFormat>A4 纸张(210x297 毫米)</PresentationFormat>
  <Paragraphs>216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华文中宋</vt:lpstr>
      <vt:lpstr>楷体_GB2312</vt:lpstr>
      <vt:lpstr>微软雅黑</vt:lpstr>
      <vt:lpstr>新宋体</vt:lpstr>
      <vt:lpstr>华文中宋</vt:lpstr>
      <vt:lpstr>夜幕降临设计模板</vt:lpstr>
      <vt:lpstr>C语言程序设计</vt:lpstr>
      <vt:lpstr>第12章  建构法程序设计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12.1  一个简单的C语言程序</vt:lpstr>
      <vt:lpstr>12.2  一个复杂的C语言程序</vt:lpstr>
      <vt:lpstr>12.2  一个复杂的C语言程序</vt:lpstr>
      <vt:lpstr>12.2  一个复杂的C语言程序</vt:lpstr>
      <vt:lpstr>12.2  一个复杂的C语言程序</vt:lpstr>
      <vt:lpstr>12.2  一个复杂的C语言程序</vt:lpstr>
      <vt:lpstr>12.2  一个复杂的C语言程序</vt:lpstr>
      <vt:lpstr>12.2  一个复杂的C语言程序</vt:lpstr>
      <vt:lpstr>本章结束！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MC SYSTEM</dc:creator>
  <cp:lastModifiedBy>Administrator</cp:lastModifiedBy>
  <cp:revision>180</cp:revision>
  <dcterms:created xsi:type="dcterms:W3CDTF">2006-03-13T03:38:00Z</dcterms:created>
  <dcterms:modified xsi:type="dcterms:W3CDTF">2017-03-14T02:03:54Z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TC010721462052</vt:lpwstr>
  </property>
  <property fmtid="{D5CDD505-2E9C-101B-9397-08002B2CF9AE}" pid="3" name="KSOProductBuildVer">
    <vt:lpwstr>2052-10.1.0.6260</vt:lpwstr>
  </property>
</Properties>
</file>