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6" r:id="rId2"/>
    <p:sldId id="312" r:id="rId3"/>
    <p:sldId id="420" r:id="rId4"/>
    <p:sldId id="259" r:id="rId5"/>
    <p:sldId id="258" r:id="rId6"/>
    <p:sldId id="376" r:id="rId7"/>
    <p:sldId id="377" r:id="rId8"/>
    <p:sldId id="378" r:id="rId9"/>
    <p:sldId id="379" r:id="rId10"/>
    <p:sldId id="380" r:id="rId11"/>
    <p:sldId id="382" r:id="rId12"/>
    <p:sldId id="381" r:id="rId13"/>
    <p:sldId id="430" r:id="rId14"/>
    <p:sldId id="431" r:id="rId15"/>
    <p:sldId id="432" r:id="rId16"/>
    <p:sldId id="433" r:id="rId17"/>
    <p:sldId id="434" r:id="rId18"/>
    <p:sldId id="435" r:id="rId19"/>
    <p:sldId id="436" r:id="rId20"/>
    <p:sldId id="437" r:id="rId21"/>
    <p:sldId id="438" r:id="rId22"/>
    <p:sldId id="383" r:id="rId23"/>
    <p:sldId id="429" r:id="rId24"/>
    <p:sldId id="384" r:id="rId25"/>
    <p:sldId id="385" r:id="rId26"/>
    <p:sldId id="386" r:id="rId27"/>
    <p:sldId id="387" r:id="rId28"/>
    <p:sldId id="388" r:id="rId29"/>
    <p:sldId id="389" r:id="rId30"/>
    <p:sldId id="390" r:id="rId31"/>
    <p:sldId id="391" r:id="rId32"/>
    <p:sldId id="392" r:id="rId33"/>
    <p:sldId id="393" r:id="rId34"/>
    <p:sldId id="394" r:id="rId35"/>
    <p:sldId id="395" r:id="rId36"/>
    <p:sldId id="396" r:id="rId37"/>
    <p:sldId id="285" r:id="rId3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67EE8"/>
    <a:srgbClr val="FF33CC"/>
    <a:srgbClr val="FFC319"/>
    <a:srgbClr val="FDF58D"/>
    <a:srgbClr val="808080"/>
    <a:srgbClr val="FCFCFC"/>
    <a:srgbClr val="E8E8E8"/>
    <a:srgbClr val="FFD84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4" autoAdjust="0"/>
    <p:restoredTop sz="94659" autoAdjust="0"/>
  </p:normalViewPr>
  <p:slideViewPr>
    <p:cSldViewPr>
      <p:cViewPr>
        <p:scale>
          <a:sx n="72" d="100"/>
          <a:sy n="72" d="100"/>
        </p:scale>
        <p:origin x="-99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275B056-18F2-41E3-A514-1526321A07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49651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BA8D27B-79DE-4ED1-88D0-D578101659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35915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8D27B-79DE-4ED1-88D0-D5781016595A}" type="slidenum">
              <a:rPr lang="en-US" altLang="zh-CN" smtClean="0"/>
              <a:pPr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1821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510 h 510"/>
              <a:gd name="T4" fmla="*/ 1740 w 1740"/>
              <a:gd name="T5" fmla="*/ 510 h 510"/>
              <a:gd name="T6" fmla="*/ 1595 w 1740"/>
              <a:gd name="T7" fmla="*/ 30 h 510"/>
              <a:gd name="T8" fmla="*/ 0 w 1740"/>
              <a:gd name="T9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>
              <a:gd name="T0" fmla="*/ 1116 w 4032"/>
              <a:gd name="T1" fmla="*/ 0 h 1356"/>
              <a:gd name="T2" fmla="*/ 3840 w 4032"/>
              <a:gd name="T3" fmla="*/ 636 h 1356"/>
              <a:gd name="T4" fmla="*/ 4032 w 4032"/>
              <a:gd name="T5" fmla="*/ 1356 h 1356"/>
              <a:gd name="T6" fmla="*/ 288 w 4032"/>
              <a:gd name="T7" fmla="*/ 1356 h 1356"/>
              <a:gd name="T8" fmla="*/ 0 w 4032"/>
              <a:gd name="T9" fmla="*/ 828 h 1356"/>
              <a:gd name="T10" fmla="*/ 1116 w 4032"/>
              <a:gd name="T11" fmla="*/ 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4477578" y="730595"/>
            <a:ext cx="4743450" cy="5048250"/>
          </a:xfrm>
          <a:custGeom>
            <a:avLst/>
            <a:gdLst>
              <a:gd name="T0" fmla="*/ 510 w 2988"/>
              <a:gd name="T1" fmla="*/ 1098 h 3180"/>
              <a:gd name="T2" fmla="*/ 2280 w 2988"/>
              <a:gd name="T3" fmla="*/ 0 h 3180"/>
              <a:gd name="T4" fmla="*/ 2988 w 2988"/>
              <a:gd name="T5" fmla="*/ 342 h 3180"/>
              <a:gd name="T6" fmla="*/ 2988 w 2988"/>
              <a:gd name="T7" fmla="*/ 2772 h 3180"/>
              <a:gd name="T8" fmla="*/ 1452 w 2988"/>
              <a:gd name="T9" fmla="*/ 3060 h 3180"/>
              <a:gd name="T10" fmla="*/ 0 w 2988"/>
              <a:gd name="T11" fmla="*/ 2406 h 3180"/>
              <a:gd name="T12" fmla="*/ 510 w 2988"/>
              <a:gd name="T13" fmla="*/ 1098 h 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rgbClr val="F67EE8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>
              <a:gd name="T0" fmla="*/ 0 w 2064"/>
              <a:gd name="T1" fmla="*/ 0 h 1518"/>
              <a:gd name="T2" fmla="*/ 276 w 2064"/>
              <a:gd name="T3" fmla="*/ 1518 h 1518"/>
              <a:gd name="T4" fmla="*/ 2064 w 2064"/>
              <a:gd name="T5" fmla="*/ 0 h 1518"/>
              <a:gd name="T6" fmla="*/ 0 w 2064"/>
              <a:gd name="T7" fmla="*/ 0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1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7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6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645 h 651"/>
              <a:gd name="T4" fmla="*/ 636 w 636"/>
              <a:gd name="T5" fmla="*/ 651 h 651"/>
              <a:gd name="T6" fmla="*/ 632 w 636"/>
              <a:gd name="T7" fmla="*/ 0 h 651"/>
              <a:gd name="T8" fmla="*/ 0 w 636"/>
              <a:gd name="T9" fmla="*/ 0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9771" y="502830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fld id="{52025B5F-882A-4CC4-ACEA-59857776F2E6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3143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3138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432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720 h 720"/>
                <a:gd name="T8" fmla="*/ 0 w 672"/>
                <a:gd name="T9" fmla="*/ 432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>
                <a:gd name="T0" fmla="*/ 206 w 212"/>
                <a:gd name="T1" fmla="*/ 0 h 824"/>
                <a:gd name="T2" fmla="*/ 0 w 212"/>
                <a:gd name="T3" fmla="*/ 82 h 824"/>
                <a:gd name="T4" fmla="*/ 168 w 212"/>
                <a:gd name="T5" fmla="*/ 824 h 824"/>
                <a:gd name="T6" fmla="*/ 212 w 212"/>
                <a:gd name="T7" fmla="*/ 822 h 824"/>
                <a:gd name="T8" fmla="*/ 206 w 212"/>
                <a:gd name="T9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52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pic>
        <p:nvPicPr>
          <p:cNvPr id="3155" name="Picture 83" descr="wa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481794-6622-4FDB-8A3D-53F2C195AE4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9464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51D6-629D-493A-9904-3D43B2DB378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8016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C351BB3-03B1-456C-B16A-018F1D82C91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3339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B42FC09-9375-4CA0-909A-6CA10ED8B3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58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zh-CN" altLang="en-US" smtClean="0"/>
              <a:t>单击图标添加图表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6A8DD16-1CF5-4202-BA93-6E36388082F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026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  <a:lvl3pPr>
              <a:lnSpc>
                <a:spcPct val="110000"/>
              </a:lnSpc>
              <a:defRPr/>
            </a:lvl3pPr>
            <a:lvl4pPr>
              <a:lnSpc>
                <a:spcPct val="110000"/>
              </a:lnSpc>
              <a:defRPr/>
            </a:lvl4pPr>
            <a:lvl5pPr>
              <a:lnSpc>
                <a:spcPct val="110000"/>
              </a:lnSpc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4CF16-3815-41A7-AE91-8064A8A1BF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414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73EA8-7422-40C2-9CFB-01E309ED1B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2994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A6E47-1B84-485D-B71C-7AFDC9A7FA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9021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25BB2-1B9D-4E2A-84E6-1CDAAB4EF6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8720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B9060-D9C2-46CF-AAC3-B9F936D024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1667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5E52F9-2F74-4A00-AB13-1437F4F88A1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4633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80805-7FB4-48B9-A2C9-4F9680E08CF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7022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E25C3-62ED-4B72-AC04-13CA1F730C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1641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>
              <a:gd name="T0" fmla="*/ 5766 w 5768"/>
              <a:gd name="T1" fmla="*/ 605 h 4329"/>
              <a:gd name="T2" fmla="*/ 5768 w 5768"/>
              <a:gd name="T3" fmla="*/ 4325 h 4329"/>
              <a:gd name="T4" fmla="*/ 1082 w 5768"/>
              <a:gd name="T5" fmla="*/ 4329 h 4329"/>
              <a:gd name="T6" fmla="*/ 13 w 5768"/>
              <a:gd name="T7" fmla="*/ 3351 h 4329"/>
              <a:gd name="T8" fmla="*/ 0 w 5768"/>
              <a:gd name="T9" fmla="*/ 0 h 4329"/>
              <a:gd name="T10" fmla="*/ 2428 w 5768"/>
              <a:gd name="T11" fmla="*/ 7 h 4329"/>
              <a:gd name="T12" fmla="*/ 5766 w 5768"/>
              <a:gd name="T13" fmla="*/ 605 h 4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1100 h 1100"/>
              <a:gd name="T4" fmla="*/ 1089 w 1089"/>
              <a:gd name="T5" fmla="*/ 1100 h 1100"/>
              <a:gd name="T6" fmla="*/ 0 w 1089"/>
              <a:gd name="T7" fmla="*/ 0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 userDrawn="1"/>
        </p:nvSpPr>
        <p:spPr bwMode="gray">
          <a:xfrm rot="5400000">
            <a:off x="4560350" y="-3147574"/>
            <a:ext cx="36000" cy="9156700"/>
          </a:xfrm>
          <a:prstGeom prst="line">
            <a:avLst/>
          </a:prstGeom>
          <a:ln w="31750">
            <a:solidFill>
              <a:srgbClr val="FFC319"/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altLang="zh-CN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fld id="{63808047-03A9-4ABB-A726-632DD2B29F8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>
              <a:gd name="T0" fmla="*/ 3130 w 3130"/>
              <a:gd name="T1" fmla="*/ 453 h 453"/>
              <a:gd name="T2" fmla="*/ 3130 w 3130"/>
              <a:gd name="T3" fmla="*/ 0 h 453"/>
              <a:gd name="T4" fmla="*/ 0 w 3130"/>
              <a:gd name="T5" fmla="*/ 0 h 453"/>
              <a:gd name="T6" fmla="*/ 3130 w 3130"/>
              <a:gd name="T7" fmla="*/ 45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1061" name="Picture 37" descr="water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隶书" pitchFamily="49" charset="-122"/>
          <a:ea typeface="隶书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楷体" pitchFamily="49" charset="-122"/>
          <a:ea typeface="楷体" pitchFamily="49" charset="-122"/>
          <a:cs typeface="+mn-cs"/>
        </a:defRPr>
      </a:lvl1pPr>
      <a:lvl2pPr marL="742950" indent="-285750" algn="l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楷体" pitchFamily="49" charset="-122"/>
          <a:ea typeface="楷体" pitchFamily="49" charset="-122"/>
        </a:defRPr>
      </a:lvl2pPr>
      <a:lvl3pPr marL="1143000" indent="-228600" algn="l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600200" indent="-228600" algn="l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楷体" pitchFamily="49" charset="-122"/>
          <a:ea typeface="楷体" pitchFamily="49" charset="-122"/>
        </a:defRPr>
      </a:lvl4pPr>
      <a:lvl5pPr marL="2057400" indent="-228600" algn="l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楷体" pitchFamily="49" charset="-122"/>
          <a:ea typeface="楷体" pitchFamily="49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dfs.edu.cn/" TargetMode="Externa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3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179512" y="1844824"/>
            <a:ext cx="6431632" cy="2088232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计算机应用基础实例</a:t>
            </a:r>
            <a:r>
              <a:rPr lang="zh-CN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教程</a:t>
            </a:r>
            <a:r>
              <a:rPr lang="en-US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</a:br>
            <a:r>
              <a:rPr lang="zh-CN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Windows 7+Office 2010</a:t>
            </a:r>
            <a:r>
              <a:rPr lang="zh-CN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）</a:t>
            </a:r>
            <a:endParaRPr lang="en-US" altLang="zh-CN" sz="40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3568" y="4509120"/>
            <a:ext cx="6400800" cy="457200"/>
          </a:xfrm>
        </p:spPr>
        <p:txBody>
          <a:bodyPr/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章　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Internet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基础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6.1</a:t>
            </a:r>
            <a:r>
              <a:rPr lang="en-US" altLang="zh-CN" dirty="0" smtClean="0"/>
              <a:t>.3</a:t>
            </a:r>
            <a:r>
              <a:rPr lang="zh-CN" altLang="zh-CN" sz="4000" dirty="0"/>
              <a:t>　</a:t>
            </a:r>
            <a:r>
              <a:rPr lang="zh-CN" altLang="en-US" sz="4000" dirty="0" smtClean="0"/>
              <a:t>无线上</a:t>
            </a:r>
            <a:r>
              <a:rPr lang="zh-CN" altLang="en-US" dirty="0" smtClean="0"/>
              <a:t>网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752528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dirty="0"/>
              <a:t>一、操作要求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sz="2400" dirty="0"/>
              <a:t>用</a:t>
            </a:r>
            <a:r>
              <a:rPr lang="en-US" altLang="zh-CN" sz="2400" dirty="0"/>
              <a:t>Win7</a:t>
            </a:r>
            <a:r>
              <a:rPr lang="zh-CN" altLang="en-US" sz="2400" dirty="0"/>
              <a:t>电脑无线接入</a:t>
            </a:r>
            <a:r>
              <a:rPr lang="en-US" altLang="zh-CN" sz="2400" dirty="0"/>
              <a:t>Internet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sz="2400" dirty="0" smtClean="0"/>
              <a:t>二</a:t>
            </a:r>
            <a:r>
              <a:rPr lang="zh-CN" altLang="en-US" sz="2400" dirty="0"/>
              <a:t>、操作过程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sz="2400" dirty="0"/>
              <a:t>台式机一般需要安装无线网卡（内置或外置），安装网卡附带的驱动程序，或从网络下载驱动程序安装。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sz="2400" dirty="0"/>
              <a:t>笔记本电脑一般都内置无线网卡，安装了网卡驱动。设置笔记本电脑无线上网，一般需要两步：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14943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6.1</a:t>
            </a:r>
            <a:r>
              <a:rPr lang="en-US" altLang="zh-CN" dirty="0" smtClean="0"/>
              <a:t>.3</a:t>
            </a:r>
            <a:r>
              <a:rPr lang="zh-CN" altLang="zh-CN" sz="4000" dirty="0"/>
              <a:t>　</a:t>
            </a:r>
            <a:r>
              <a:rPr lang="zh-CN" altLang="en-US" sz="4000" dirty="0" smtClean="0"/>
              <a:t>无线上</a:t>
            </a:r>
            <a:r>
              <a:rPr lang="zh-CN" altLang="en-US" dirty="0" smtClean="0"/>
              <a:t>网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752528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1.</a:t>
            </a:r>
            <a:r>
              <a:rPr lang="zh-CN" altLang="en-US" sz="2400" dirty="0"/>
              <a:t>打开无线开关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sz="2400" dirty="0"/>
              <a:t>没打开无线开关时，笔记本右下角图标</a:t>
            </a:r>
            <a:r>
              <a:rPr lang="zh-CN" altLang="en-US" sz="2400" dirty="0" smtClean="0"/>
              <a:t>显示   </a:t>
            </a:r>
            <a:r>
              <a:rPr lang="zh-CN" altLang="en-US" sz="2400" dirty="0"/>
              <a:t>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sz="2400" dirty="0"/>
              <a:t>有的品牌笔记本的无线开关是硬件开关，在键盘的侧面或者下面，开关上有无线</a:t>
            </a:r>
            <a:r>
              <a:rPr lang="zh-CN" altLang="en-US" sz="2400" dirty="0" smtClean="0"/>
              <a:t>标识   </a:t>
            </a:r>
            <a:r>
              <a:rPr lang="zh-CN" altLang="en-US" sz="2400" dirty="0"/>
              <a:t>；有的品牌笔记本是软开关，功能键是</a:t>
            </a:r>
            <a:r>
              <a:rPr lang="en-US" altLang="zh-CN" sz="2400" dirty="0" err="1"/>
              <a:t>Fn</a:t>
            </a:r>
            <a:r>
              <a:rPr lang="en-US" altLang="zh-CN" sz="2400" dirty="0"/>
              <a:t>+ F1~F10</a:t>
            </a:r>
            <a:r>
              <a:rPr lang="zh-CN" altLang="en-US" sz="2400" dirty="0"/>
              <a:t>中的一个，该键上有无线标识。无线开关打开后，笔记本右下角图标</a:t>
            </a:r>
            <a:r>
              <a:rPr lang="zh-CN" altLang="en-US" sz="2400" dirty="0" smtClean="0"/>
              <a:t>显示    。  </a:t>
            </a:r>
            <a:endParaRPr lang="zh-CN" altLang="en-US" sz="2400" dirty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204864"/>
            <a:ext cx="445765" cy="42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266507"/>
            <a:ext cx="373757" cy="352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963" y="4221088"/>
            <a:ext cx="532207" cy="364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628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6.1</a:t>
            </a:r>
            <a:r>
              <a:rPr lang="en-US" altLang="zh-CN" dirty="0" smtClean="0"/>
              <a:t>.3</a:t>
            </a:r>
            <a:r>
              <a:rPr lang="zh-CN" altLang="zh-CN" sz="4000" dirty="0"/>
              <a:t>　</a:t>
            </a:r>
            <a:r>
              <a:rPr lang="zh-CN" altLang="en-US" sz="4000" dirty="0" smtClean="0"/>
              <a:t>无线上</a:t>
            </a:r>
            <a:r>
              <a:rPr lang="zh-CN" altLang="en-US" dirty="0" smtClean="0"/>
              <a:t>网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752528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 smtClean="0"/>
              <a:t>2</a:t>
            </a:r>
            <a:r>
              <a:rPr lang="en-US" altLang="zh-CN" sz="2400" dirty="0"/>
              <a:t>.</a:t>
            </a:r>
            <a:r>
              <a:rPr lang="zh-CN" altLang="en-US" sz="2400" dirty="0"/>
              <a:t>选择网络登录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sz="2400" dirty="0"/>
              <a:t>点击笔记本右下角的无线</a:t>
            </a:r>
            <a:r>
              <a:rPr lang="zh-CN" altLang="en-US" sz="2400" dirty="0" smtClean="0"/>
              <a:t>图标，</a:t>
            </a:r>
            <a:r>
              <a:rPr lang="zh-CN" altLang="en-US" sz="2400" dirty="0"/>
              <a:t>显示可以搜索到的无线</a:t>
            </a:r>
            <a:r>
              <a:rPr lang="zh-CN" altLang="en-US" sz="2400" dirty="0" smtClean="0"/>
              <a:t>网络。</a:t>
            </a:r>
            <a:endParaRPr lang="zh-CN" altLang="en-US" sz="2400" dirty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sz="2400" dirty="0"/>
              <a:t>点击需要登录的无线网络，输入秘钥。登录无线网络后，笔记本右下角图标</a:t>
            </a:r>
            <a:r>
              <a:rPr lang="zh-CN" altLang="en-US" sz="2400" dirty="0" smtClean="0"/>
              <a:t>显示   </a:t>
            </a:r>
            <a:r>
              <a:rPr lang="zh-CN" altLang="en-US" sz="2400" dirty="0"/>
              <a:t>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sz="2400" dirty="0"/>
              <a:t>点击笔记本右下角的无线</a:t>
            </a:r>
            <a:r>
              <a:rPr lang="zh-CN" altLang="en-US" sz="2400" dirty="0" smtClean="0"/>
              <a:t>图标，</a:t>
            </a:r>
            <a:r>
              <a:rPr lang="zh-CN" altLang="en-US" sz="2400" dirty="0"/>
              <a:t>显示已连接到某个无线网络以及系统检测到的无线网络，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463" y="3717032"/>
            <a:ext cx="469577" cy="347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243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几个重要概念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19256" cy="506916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一、</a:t>
            </a:r>
            <a:r>
              <a:rPr lang="en-US" altLang="zh-CN" dirty="0" smtClean="0">
                <a:solidFill>
                  <a:srgbClr val="FF0000"/>
                </a:solidFill>
              </a:rPr>
              <a:t>IP</a:t>
            </a:r>
            <a:r>
              <a:rPr lang="zh-CN" altLang="en-US" dirty="0" smtClean="0">
                <a:solidFill>
                  <a:srgbClr val="FF0000"/>
                </a:solidFill>
              </a:rPr>
              <a:t>地址：</a:t>
            </a:r>
            <a:r>
              <a:rPr lang="zh-CN" altLang="en-US" dirty="0" smtClean="0"/>
              <a:t>是一台计算机在网络中的地址，一个</a:t>
            </a:r>
            <a:r>
              <a:rPr lang="en-US" altLang="zh-CN" dirty="0" smtClean="0"/>
              <a:t>IP</a:t>
            </a:r>
            <a:r>
              <a:rPr lang="zh-CN" altLang="en-US" dirty="0" smtClean="0"/>
              <a:t>地址是唯一。</a:t>
            </a:r>
            <a:endParaRPr lang="en-US" altLang="zh-CN" dirty="0" smtClean="0"/>
          </a:p>
          <a:p>
            <a:r>
              <a:rPr lang="en-US" altLang="zh-CN" dirty="0" smtClean="0"/>
              <a:t>IP</a:t>
            </a:r>
            <a:r>
              <a:rPr lang="zh-CN" altLang="en-US" dirty="0" smtClean="0"/>
              <a:t>地址是用</a:t>
            </a:r>
            <a:r>
              <a:rPr lang="en-US" altLang="zh-CN" dirty="0" smtClean="0"/>
              <a:t>4</a:t>
            </a:r>
            <a:r>
              <a:rPr lang="zh-CN" altLang="en-US" dirty="0" smtClean="0"/>
              <a:t>组十进制数表示，每组数字范围为（</a:t>
            </a:r>
            <a:r>
              <a:rPr lang="en-US" altLang="zh-CN" dirty="0" smtClean="0"/>
              <a:t>0-255</a:t>
            </a:r>
            <a:r>
              <a:rPr lang="zh-CN" altLang="en-US" dirty="0" smtClean="0"/>
              <a:t>），各组数字间用圆点分隔。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如作业服务器：</a:t>
            </a:r>
            <a:r>
              <a:rPr lang="en-US" altLang="zh-CN" dirty="0" smtClean="0"/>
              <a:t>222.202.179.137</a:t>
            </a: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</a:t>
            </a:r>
            <a:r>
              <a:rPr lang="zh-CN" altLang="en-US" dirty="0" smtClean="0"/>
              <a:t>在</a:t>
            </a:r>
            <a:r>
              <a:rPr lang="en-US" altLang="zh-CN" dirty="0" smtClean="0"/>
              <a:t>Internet</a:t>
            </a:r>
            <a:r>
              <a:rPr lang="zh-CN" altLang="en-US" dirty="0" smtClean="0"/>
              <a:t>中，</a:t>
            </a:r>
            <a:r>
              <a:rPr lang="en-US" altLang="zh-CN" dirty="0" smtClean="0"/>
              <a:t>IP</a:t>
            </a:r>
            <a:r>
              <a:rPr lang="zh-CN" altLang="en-US" dirty="0" smtClean="0"/>
              <a:t>地址不能随意使用，需向本地区的互联网信息中心申请。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zh-CN" altLang="en-US" dirty="0" smtClean="0"/>
              <a:t>中国：</a:t>
            </a:r>
            <a:r>
              <a:rPr lang="en-US" altLang="zh-CN" dirty="0" smtClean="0"/>
              <a:t>http://www.cnnic.cn</a:t>
            </a:r>
          </a:p>
        </p:txBody>
      </p:sp>
    </p:spTree>
    <p:extLst>
      <p:ext uri="{BB962C8B-B14F-4D97-AF65-F5344CB8AC3E}">
        <p14:creationId xmlns:p14="http://schemas.microsoft.com/office/powerpoint/2010/main" val="375622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几个重要概念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4205064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二、</a:t>
            </a:r>
            <a:r>
              <a:rPr lang="en-US" altLang="zh-CN" dirty="0" smtClean="0">
                <a:solidFill>
                  <a:srgbClr val="FF0000"/>
                </a:solidFill>
              </a:rPr>
              <a:t>DNS</a:t>
            </a:r>
            <a:r>
              <a:rPr lang="zh-CN" altLang="en-US" dirty="0" smtClean="0">
                <a:solidFill>
                  <a:srgbClr val="FF0000"/>
                </a:solidFill>
              </a:rPr>
              <a:t>：</a:t>
            </a:r>
            <a:r>
              <a:rPr lang="en-US" altLang="zh-CN" dirty="0">
                <a:solidFill>
                  <a:srgbClr val="FF0000"/>
                </a:solidFill>
              </a:rPr>
              <a:t>DNS </a:t>
            </a:r>
            <a:r>
              <a:rPr lang="zh-CN" altLang="en-US" dirty="0">
                <a:solidFill>
                  <a:srgbClr val="FF0000"/>
                </a:solidFill>
              </a:rPr>
              <a:t>是域名系统 </a:t>
            </a:r>
            <a:r>
              <a:rPr lang="en-US" altLang="zh-CN" dirty="0">
                <a:solidFill>
                  <a:srgbClr val="FF0000"/>
                </a:solidFill>
              </a:rPr>
              <a:t>(Domain Name System) </a:t>
            </a:r>
            <a:r>
              <a:rPr lang="zh-CN" altLang="en-US" dirty="0">
                <a:solidFill>
                  <a:srgbClr val="FF0000"/>
                </a:solidFill>
              </a:rPr>
              <a:t>的缩写，是因特网的一项核心服务，</a:t>
            </a:r>
            <a:r>
              <a:rPr lang="zh-CN" altLang="en-US" dirty="0"/>
              <a:t>它作为可以将</a:t>
            </a:r>
            <a:r>
              <a:rPr lang="zh-CN" altLang="en-US" b="1" dirty="0"/>
              <a:t>域名</a:t>
            </a:r>
            <a:r>
              <a:rPr lang="zh-CN" altLang="en-US" dirty="0"/>
              <a:t>和</a:t>
            </a:r>
            <a:r>
              <a:rPr lang="en-US" altLang="zh-CN" dirty="0"/>
              <a:t>IP</a:t>
            </a:r>
            <a:r>
              <a:rPr lang="zh-CN" altLang="en-US" dirty="0"/>
              <a:t>地址相互映射的一个分布式数据库，能够使人更方便的访问互联网，而不用去记住能够被机器直接读取的</a:t>
            </a:r>
            <a:r>
              <a:rPr lang="en-US" altLang="zh-CN" dirty="0"/>
              <a:t>IP</a:t>
            </a:r>
            <a:r>
              <a:rPr lang="zh-CN" altLang="en-US" dirty="0"/>
              <a:t>数串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05434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几个重要概念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4421088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域名：</a:t>
            </a:r>
            <a:r>
              <a:rPr lang="zh-CN" altLang="en-US" dirty="0"/>
              <a:t>域名（</a:t>
            </a:r>
            <a:r>
              <a:rPr lang="en-US" altLang="zh-CN" dirty="0"/>
              <a:t>Domain Name</a:t>
            </a:r>
            <a:r>
              <a:rPr lang="zh-CN" altLang="en-US" dirty="0"/>
              <a:t>），是由一串用点分隔的名字组成的</a:t>
            </a:r>
            <a:r>
              <a:rPr lang="en-US" altLang="zh-CN" dirty="0"/>
              <a:t>Internet</a:t>
            </a:r>
            <a:r>
              <a:rPr lang="zh-CN" altLang="en-US" dirty="0"/>
              <a:t>上某一台计算机或计算机组的名称，用于在数据传输时标识计算机的电子</a:t>
            </a:r>
            <a:r>
              <a:rPr lang="zh-CN" altLang="en-US" dirty="0" smtClean="0"/>
              <a:t>方位。</a:t>
            </a:r>
            <a:endParaRPr lang="en-US" altLang="zh-CN" dirty="0" smtClean="0"/>
          </a:p>
          <a:p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域名是一个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IP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地址上有“面具” 。</a:t>
            </a:r>
            <a:r>
              <a:rPr lang="zh-CN" altLang="en-US" dirty="0"/>
              <a:t>一个域名的目的是便于记忆和沟通的一组服务器的地址（网站，电子邮件，</a:t>
            </a:r>
            <a:r>
              <a:rPr lang="en-US" altLang="zh-CN" dirty="0"/>
              <a:t>FTP</a:t>
            </a:r>
            <a:r>
              <a:rPr lang="zh-CN" altLang="en-US" dirty="0"/>
              <a:t>等）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>
                <a:hlinkClick r:id="rId2"/>
              </a:rPr>
              <a:t>www.gdfs.edu.cn</a:t>
            </a:r>
            <a:endParaRPr lang="en-US" altLang="zh-CN" dirty="0" smtClean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845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域名的基本类型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一</a:t>
            </a:r>
            <a:r>
              <a:rPr lang="zh-CN" altLang="en-US" b="1" dirty="0">
                <a:solidFill>
                  <a:srgbClr val="FF0000"/>
                </a:solidFill>
              </a:rPr>
              <a:t>是国际域名</a:t>
            </a:r>
            <a:r>
              <a:rPr lang="zh-CN" altLang="en-US" dirty="0"/>
              <a:t>（</a:t>
            </a:r>
            <a:r>
              <a:rPr lang="en-US" altLang="zh-CN" dirty="0"/>
              <a:t>international top-level domain-names</a:t>
            </a:r>
            <a:r>
              <a:rPr lang="zh-CN" altLang="en-US" dirty="0"/>
              <a:t>，简称</a:t>
            </a:r>
            <a:r>
              <a:rPr lang="en-US" altLang="zh-CN" dirty="0" err="1"/>
              <a:t>iTDs</a:t>
            </a:r>
            <a:r>
              <a:rPr lang="zh-CN" altLang="en-US" dirty="0"/>
              <a:t>），也叫国际顶级域名</a:t>
            </a:r>
            <a:r>
              <a:rPr lang="zh-CN" altLang="en-US" dirty="0" smtClean="0"/>
              <a:t>。例如</a:t>
            </a:r>
            <a:r>
              <a:rPr lang="zh-CN" altLang="en-US" dirty="0"/>
              <a:t>表示工商企业的 </a:t>
            </a:r>
            <a:r>
              <a:rPr lang="en-US" altLang="zh-CN" dirty="0"/>
              <a:t>.com</a:t>
            </a:r>
            <a:r>
              <a:rPr lang="zh-CN" altLang="en-US" dirty="0"/>
              <a:t>，表示网络提供商的</a:t>
            </a:r>
            <a:r>
              <a:rPr lang="en-US" altLang="zh-CN" dirty="0" err="1"/>
              <a:t>.net</a:t>
            </a:r>
            <a:r>
              <a:rPr lang="zh-CN" altLang="en-US" dirty="0"/>
              <a:t>，表示非盈利组织的</a:t>
            </a:r>
            <a:r>
              <a:rPr lang="en-US" altLang="zh-CN" dirty="0"/>
              <a:t>.org</a:t>
            </a:r>
            <a:r>
              <a:rPr lang="zh-CN" altLang="en-US" dirty="0"/>
              <a:t>等。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dirty="0"/>
              <a:t>二</a:t>
            </a:r>
            <a:r>
              <a:rPr lang="zh-CN" altLang="en-US" b="1" dirty="0">
                <a:solidFill>
                  <a:srgbClr val="FF0000"/>
                </a:solidFill>
              </a:rPr>
              <a:t>是国内域名</a:t>
            </a:r>
            <a:r>
              <a:rPr lang="zh-CN" altLang="en-US" dirty="0"/>
              <a:t>，又称为国内顶级</a:t>
            </a:r>
            <a:r>
              <a:rPr lang="zh-CN" altLang="en-US" dirty="0" smtClean="0"/>
              <a:t>域名（简称</a:t>
            </a:r>
            <a:r>
              <a:rPr lang="en-US" altLang="zh-CN" dirty="0" err="1"/>
              <a:t>nTLDs</a:t>
            </a:r>
            <a:r>
              <a:rPr lang="zh-CN" altLang="en-US" dirty="0"/>
              <a:t>），即按照国家的不同分配不同</a:t>
            </a:r>
            <a:r>
              <a:rPr lang="zh-CN" altLang="en-US" dirty="0" smtClean="0"/>
              <a:t>后缀。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/>
              <a:t>中国是</a:t>
            </a:r>
            <a:r>
              <a:rPr lang="en-US" altLang="zh-CN" b="1" dirty="0"/>
              <a:t>cn</a:t>
            </a:r>
            <a:r>
              <a:rPr lang="zh-CN" altLang="en-US" b="1" dirty="0"/>
              <a:t>，美国是</a:t>
            </a:r>
            <a:r>
              <a:rPr lang="en-US" altLang="zh-CN" b="1" dirty="0"/>
              <a:t>us</a:t>
            </a:r>
            <a:r>
              <a:rPr lang="zh-CN" altLang="en-US" b="1" dirty="0"/>
              <a:t>，日本是</a:t>
            </a:r>
            <a:r>
              <a:rPr lang="en-US" altLang="zh-CN" b="1" dirty="0"/>
              <a:t>jp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6273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二级</a:t>
            </a:r>
            <a:r>
              <a:rPr lang="zh-CN" altLang="en-US" dirty="0" smtClean="0"/>
              <a:t>域名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19256" cy="434908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二</a:t>
            </a:r>
            <a:r>
              <a:rPr lang="zh-CN" altLang="en-US" b="1" dirty="0">
                <a:solidFill>
                  <a:srgbClr val="FF0000"/>
                </a:solidFill>
              </a:rPr>
              <a:t>级域名</a:t>
            </a:r>
            <a:r>
              <a:rPr lang="zh-CN" altLang="en-US" dirty="0"/>
              <a:t>是指顶级域名之下的域名，在国际顶级域名下，它是指域名注册人的网上名称，例如 </a:t>
            </a:r>
            <a:r>
              <a:rPr lang="en-US" altLang="zh-CN" dirty="0" err="1"/>
              <a:t>ibm</a:t>
            </a:r>
            <a:r>
              <a:rPr lang="zh-CN" altLang="en-US" dirty="0"/>
              <a:t>，</a:t>
            </a:r>
            <a:r>
              <a:rPr lang="en-US" altLang="zh-CN" dirty="0"/>
              <a:t>yahoo</a:t>
            </a:r>
            <a:r>
              <a:rPr lang="zh-CN" altLang="en-US" dirty="0" smtClean="0"/>
              <a:t>，</a:t>
            </a:r>
            <a:r>
              <a:rPr lang="en-US" altLang="zh-CN" dirty="0" smtClean="0"/>
              <a:t>Microsoft</a:t>
            </a:r>
            <a:r>
              <a:rPr lang="zh-CN" altLang="en-US" dirty="0" smtClean="0"/>
              <a:t>等；</a:t>
            </a:r>
            <a:endParaRPr lang="en-US" altLang="zh-CN" dirty="0" smtClean="0"/>
          </a:p>
          <a:p>
            <a:r>
              <a:rPr lang="zh-CN" altLang="en-US" dirty="0" smtClean="0"/>
              <a:t>在</a:t>
            </a:r>
            <a:r>
              <a:rPr lang="zh-CN" altLang="en-US" dirty="0"/>
              <a:t>国家顶级域名下，它是表示注册企业类别的符号，例如</a:t>
            </a:r>
            <a:r>
              <a:rPr lang="en-US" altLang="zh-CN" dirty="0"/>
              <a:t>com</a:t>
            </a:r>
            <a:r>
              <a:rPr lang="zh-CN" altLang="en-US" dirty="0"/>
              <a:t>，</a:t>
            </a:r>
            <a:r>
              <a:rPr lang="en-US" altLang="zh-CN" dirty="0"/>
              <a:t>edu</a:t>
            </a:r>
            <a:r>
              <a:rPr lang="zh-CN" altLang="en-US" dirty="0"/>
              <a:t>，</a:t>
            </a:r>
            <a:r>
              <a:rPr lang="en-US" altLang="zh-CN" dirty="0"/>
              <a:t>gov</a:t>
            </a:r>
            <a:r>
              <a:rPr lang="zh-CN" altLang="en-US" dirty="0"/>
              <a:t>，</a:t>
            </a:r>
            <a:r>
              <a:rPr lang="en-US" altLang="zh-CN" dirty="0"/>
              <a:t>net</a:t>
            </a:r>
            <a:r>
              <a:rPr lang="zh-CN" altLang="en-US" dirty="0"/>
              <a:t>等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992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三级</a:t>
            </a:r>
            <a:r>
              <a:rPr lang="zh-CN" altLang="en-US" dirty="0" smtClean="0"/>
              <a:t>域名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1972816"/>
          </a:xfrm>
        </p:spPr>
        <p:txBody>
          <a:bodyPr/>
          <a:lstStyle/>
          <a:p>
            <a:r>
              <a:rPr lang="zh-CN" altLang="en-US" dirty="0" smtClean="0"/>
              <a:t>三</a:t>
            </a:r>
            <a:r>
              <a:rPr lang="zh-CN" altLang="en-US" dirty="0"/>
              <a:t>级域名用字母（ </a:t>
            </a:r>
            <a:r>
              <a:rPr lang="en-US" altLang="zh-CN" dirty="0"/>
              <a:t>A</a:t>
            </a:r>
            <a:r>
              <a:rPr lang="zh-CN" altLang="en-US" dirty="0"/>
              <a:t>～</a:t>
            </a:r>
            <a:r>
              <a:rPr lang="en-US" altLang="zh-CN" dirty="0"/>
              <a:t>Z</a:t>
            </a:r>
            <a:r>
              <a:rPr lang="zh-CN" altLang="en-US" dirty="0"/>
              <a:t>，</a:t>
            </a:r>
            <a:r>
              <a:rPr lang="en-US" altLang="zh-CN" dirty="0"/>
              <a:t>a</a:t>
            </a:r>
            <a:r>
              <a:rPr lang="zh-CN" altLang="en-US" dirty="0"/>
              <a:t>～</a:t>
            </a:r>
            <a:r>
              <a:rPr lang="en-US" altLang="zh-CN" dirty="0"/>
              <a:t>z</a:t>
            </a:r>
            <a:r>
              <a:rPr lang="zh-CN" altLang="en-US" dirty="0"/>
              <a:t>，大小写等）、数字（</a:t>
            </a:r>
            <a:r>
              <a:rPr lang="en-US" altLang="zh-CN" dirty="0"/>
              <a:t>0</a:t>
            </a:r>
            <a:r>
              <a:rPr lang="zh-CN" altLang="en-US" dirty="0"/>
              <a:t>～</a:t>
            </a:r>
            <a:r>
              <a:rPr lang="en-US" altLang="zh-CN" dirty="0"/>
              <a:t>9</a:t>
            </a:r>
            <a:r>
              <a:rPr lang="zh-CN" altLang="en-US" dirty="0"/>
              <a:t>）和连接符（－）组成， </a:t>
            </a:r>
            <a:r>
              <a:rPr lang="zh-CN" altLang="en-US" b="1" dirty="0">
                <a:solidFill>
                  <a:srgbClr val="FF0000"/>
                </a:solidFill>
              </a:rPr>
              <a:t>各级域名之间用实点（</a:t>
            </a:r>
            <a:r>
              <a:rPr lang="en-US" altLang="zh-CN" b="1" dirty="0">
                <a:solidFill>
                  <a:srgbClr val="FF0000"/>
                </a:solidFill>
              </a:rPr>
              <a:t>.</a:t>
            </a:r>
            <a:r>
              <a:rPr lang="zh-CN" altLang="en-US" b="1" dirty="0">
                <a:solidFill>
                  <a:srgbClr val="FF0000"/>
                </a:solidFill>
              </a:rPr>
              <a:t>）连接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560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组织</a:t>
            </a:r>
            <a:r>
              <a:rPr lang="zh-CN" altLang="en-US" dirty="0" smtClean="0"/>
              <a:t>域名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4925144"/>
          </a:xfrm>
        </p:spPr>
        <p:txBody>
          <a:bodyPr/>
          <a:lstStyle/>
          <a:p>
            <a:r>
              <a:rPr lang="zh-CN" altLang="en-US" dirty="0" smtClean="0"/>
              <a:t>中国</a:t>
            </a:r>
            <a:r>
              <a:rPr lang="zh-CN" altLang="en-US" dirty="0"/>
              <a:t>的域名体系也遵照国际惯例，包括类别域名和行政区域名两套。</a:t>
            </a:r>
          </a:p>
          <a:p>
            <a:r>
              <a:rPr lang="en-US" altLang="zh-CN" dirty="0" smtClean="0"/>
              <a:t>ac </a:t>
            </a:r>
            <a:r>
              <a:rPr lang="en-US" altLang="zh-CN" dirty="0"/>
              <a:t>--- </a:t>
            </a:r>
            <a:r>
              <a:rPr lang="zh-CN" altLang="en-US" dirty="0"/>
              <a:t>科研机构</a:t>
            </a:r>
          </a:p>
          <a:p>
            <a:r>
              <a:rPr lang="en-US" altLang="zh-CN" dirty="0"/>
              <a:t>com --- Commercial organizations</a:t>
            </a:r>
            <a:r>
              <a:rPr lang="zh-CN" altLang="en-US" dirty="0"/>
              <a:t>， 工、商、金融等企业</a:t>
            </a:r>
          </a:p>
          <a:p>
            <a:r>
              <a:rPr lang="en-US" altLang="zh-CN" dirty="0"/>
              <a:t>edu --- Educational institutions </a:t>
            </a:r>
            <a:r>
              <a:rPr lang="zh-CN" altLang="en-US" dirty="0"/>
              <a:t>教育机构</a:t>
            </a:r>
          </a:p>
          <a:p>
            <a:r>
              <a:rPr lang="en-US" altLang="zh-CN" dirty="0"/>
              <a:t>gov --- Governmental entities</a:t>
            </a:r>
            <a:r>
              <a:rPr lang="zh-CN" altLang="en-US" dirty="0"/>
              <a:t>政府部门</a:t>
            </a:r>
          </a:p>
          <a:p>
            <a:r>
              <a:rPr lang="en-US" altLang="zh-CN" dirty="0"/>
              <a:t>mil --- Military </a:t>
            </a:r>
            <a:r>
              <a:rPr lang="zh-CN" altLang="en-US" dirty="0"/>
              <a:t>，军事机构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419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6</a:t>
            </a:r>
            <a:r>
              <a:rPr lang="zh-CN" altLang="en-US" dirty="0" smtClean="0"/>
              <a:t>章</a:t>
            </a:r>
            <a:r>
              <a:rPr lang="zh-CN" altLang="en-US" dirty="0"/>
              <a:t>　</a:t>
            </a:r>
            <a:r>
              <a:rPr lang="en-US" altLang="zh-CN" dirty="0" smtClean="0"/>
              <a:t>Internet</a:t>
            </a:r>
            <a:r>
              <a:rPr lang="zh-CN" altLang="en-US" dirty="0" smtClean="0"/>
              <a:t>基础</a:t>
            </a:r>
            <a:endParaRPr lang="zh-CN" altLang="en-US" dirty="0"/>
          </a:p>
        </p:txBody>
      </p:sp>
      <p:sp>
        <p:nvSpPr>
          <p:cNvPr id="6" name="AutoShape 16"/>
          <p:cNvSpPr>
            <a:spLocks noChangeAspect="1" noChangeArrowheads="1"/>
          </p:cNvSpPr>
          <p:nvPr/>
        </p:nvSpPr>
        <p:spPr bwMode="ltGray">
          <a:xfrm>
            <a:off x="1011891" y="1652153"/>
            <a:ext cx="288000" cy="288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17"/>
          <p:cNvSpPr>
            <a:spLocks noChangeArrowheads="1"/>
          </p:cNvSpPr>
          <p:nvPr/>
        </p:nvSpPr>
        <p:spPr bwMode="invGray">
          <a:xfrm>
            <a:off x="1011891" y="2187300"/>
            <a:ext cx="288000" cy="288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utoShape 18"/>
          <p:cNvSpPr>
            <a:spLocks noChangeArrowheads="1"/>
          </p:cNvSpPr>
          <p:nvPr/>
        </p:nvSpPr>
        <p:spPr bwMode="gray">
          <a:xfrm>
            <a:off x="1011891" y="2722447"/>
            <a:ext cx="288000" cy="288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19"/>
          <p:cNvSpPr>
            <a:spLocks noChangeAspect="1" noChangeArrowheads="1"/>
          </p:cNvSpPr>
          <p:nvPr/>
        </p:nvSpPr>
        <p:spPr bwMode="invGray">
          <a:xfrm>
            <a:off x="1011891" y="3257594"/>
            <a:ext cx="287764" cy="288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1659320" y="1540043"/>
            <a:ext cx="2579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6.1</a:t>
            </a:r>
            <a:r>
              <a:rPr lang="zh-CN" altLang="en-US" sz="2400" dirty="0"/>
              <a:t>　</a:t>
            </a:r>
            <a:r>
              <a:rPr lang="zh-CN" altLang="en-US" sz="2400" dirty="0" smtClean="0"/>
              <a:t>接入</a:t>
            </a:r>
            <a:r>
              <a:rPr lang="en-US" altLang="zh-CN" sz="2400" dirty="0" smtClean="0"/>
              <a:t>Internet</a:t>
            </a:r>
            <a:endParaRPr lang="zh-CN" altLang="en-US" sz="2400" dirty="0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659320" y="2082197"/>
            <a:ext cx="48750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6.2</a:t>
            </a:r>
            <a:r>
              <a:rPr lang="zh-CN" altLang="zh-CN" sz="2400" dirty="0"/>
              <a:t>　</a:t>
            </a:r>
            <a:r>
              <a:rPr lang="en-US" altLang="zh-CN" sz="2400" kern="100" dirty="0">
                <a:latin typeface="Times New Roman"/>
                <a:ea typeface="宋体"/>
              </a:rPr>
              <a:t>Internet Explorer</a:t>
            </a:r>
            <a:r>
              <a:rPr lang="zh-CN" altLang="zh-CN" sz="2400" kern="100" dirty="0">
                <a:latin typeface="Times New Roman"/>
                <a:ea typeface="宋体"/>
                <a:cs typeface="Times New Roman"/>
              </a:rPr>
              <a:t>浏览器</a:t>
            </a:r>
            <a:r>
              <a:rPr lang="zh-CN" altLang="zh-CN" sz="2400" kern="100" dirty="0" smtClean="0">
                <a:latin typeface="Times New Roman"/>
                <a:ea typeface="宋体"/>
                <a:cs typeface="Times New Roman"/>
              </a:rPr>
              <a:t>的</a:t>
            </a:r>
            <a:r>
              <a:rPr lang="zh-CN" altLang="en-US" sz="2400" kern="100" dirty="0" smtClean="0">
                <a:latin typeface="Times New Roman"/>
                <a:ea typeface="宋体"/>
                <a:cs typeface="Times New Roman"/>
              </a:rPr>
              <a:t>使用</a:t>
            </a:r>
            <a:endParaRPr lang="zh-CN" altLang="en-US" sz="2400" dirty="0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659320" y="2624351"/>
            <a:ext cx="20986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6.3   </a:t>
            </a:r>
            <a:r>
              <a:rPr lang="zh-CN" altLang="en-US" sz="2400" dirty="0" smtClean="0"/>
              <a:t>电子邮件</a:t>
            </a:r>
            <a:endParaRPr lang="zh-CN" altLang="en-US" sz="2400" dirty="0"/>
          </a:p>
        </p:txBody>
      </p:sp>
      <p:sp>
        <p:nvSpPr>
          <p:cNvPr id="12" name="矩形 11">
            <a:hlinkClick r:id="" action="ppaction://noaction"/>
          </p:cNvPr>
          <p:cNvSpPr/>
          <p:nvPr/>
        </p:nvSpPr>
        <p:spPr>
          <a:xfrm>
            <a:off x="1659320" y="3166505"/>
            <a:ext cx="44438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6.4</a:t>
            </a:r>
            <a:r>
              <a:rPr lang="zh-CN" altLang="zh-CN" sz="2400" dirty="0"/>
              <a:t>　</a:t>
            </a:r>
            <a:r>
              <a:rPr lang="zh-CN" altLang="zh-CN" sz="2400" kern="100" dirty="0">
                <a:latin typeface="Times New Roman"/>
                <a:ea typeface="宋体"/>
                <a:cs typeface="Times New Roman"/>
              </a:rPr>
              <a:t>使用</a:t>
            </a:r>
            <a:r>
              <a:rPr lang="en-US" altLang="zh-CN" sz="2400" kern="100" dirty="0">
                <a:latin typeface="Times New Roman"/>
                <a:ea typeface="宋体"/>
              </a:rPr>
              <a:t>QQ</a:t>
            </a:r>
            <a:r>
              <a:rPr lang="zh-CN" altLang="zh-CN" sz="2400" kern="100" dirty="0">
                <a:latin typeface="Times New Roman"/>
                <a:ea typeface="宋体"/>
                <a:cs typeface="Times New Roman"/>
              </a:rPr>
              <a:t>、微博、网上购物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1518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WWW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FF0000"/>
                </a:solidFill>
              </a:rPr>
              <a:t>WWW</a:t>
            </a:r>
            <a:r>
              <a:rPr lang="zh-CN" altLang="en-US" b="1" dirty="0">
                <a:solidFill>
                  <a:srgbClr val="FF0000"/>
                </a:solidFill>
              </a:rPr>
              <a:t>是环球信息网的缩写</a:t>
            </a:r>
            <a:r>
              <a:rPr lang="zh-CN" altLang="en-US" dirty="0"/>
              <a:t>，中文名字为“万维网”，</a:t>
            </a:r>
            <a:r>
              <a:rPr lang="en-US" altLang="zh-CN" dirty="0"/>
              <a:t>"</a:t>
            </a:r>
            <a:r>
              <a:rPr lang="zh-CN" altLang="en-US" dirty="0"/>
              <a:t>环球网</a:t>
            </a:r>
            <a:r>
              <a:rPr lang="en-US" altLang="zh-CN" dirty="0"/>
              <a:t>"</a:t>
            </a:r>
            <a:r>
              <a:rPr lang="zh-CN" altLang="en-US" dirty="0"/>
              <a:t>等，常简称为</a:t>
            </a:r>
            <a:r>
              <a:rPr lang="en-US" altLang="zh-CN" dirty="0"/>
              <a:t>Web</a:t>
            </a:r>
            <a:r>
              <a:rPr lang="zh-CN" altLang="en-US" dirty="0"/>
              <a:t>。 分为</a:t>
            </a:r>
            <a:r>
              <a:rPr lang="en-US" altLang="zh-CN" dirty="0"/>
              <a:t>Web</a:t>
            </a:r>
            <a:r>
              <a:rPr lang="zh-CN" altLang="en-US" dirty="0"/>
              <a:t>客户端和</a:t>
            </a:r>
            <a:r>
              <a:rPr lang="en-US" altLang="zh-CN" dirty="0"/>
              <a:t>Web</a:t>
            </a:r>
            <a:r>
              <a:rPr lang="zh-CN" altLang="en-US" dirty="0"/>
              <a:t>服务器程序。 </a:t>
            </a:r>
            <a:r>
              <a:rPr lang="en-US" altLang="zh-CN" dirty="0"/>
              <a:t>WWW</a:t>
            </a:r>
            <a:r>
              <a:rPr lang="zh-CN" altLang="en-US" dirty="0"/>
              <a:t>可以让</a:t>
            </a:r>
            <a:r>
              <a:rPr lang="en-US" altLang="zh-CN" dirty="0"/>
              <a:t>Web</a:t>
            </a:r>
            <a:r>
              <a:rPr lang="zh-CN" altLang="en-US" dirty="0"/>
              <a:t>客户端（常用浏览器）访问浏览</a:t>
            </a:r>
            <a:r>
              <a:rPr lang="en-US" altLang="zh-CN" dirty="0"/>
              <a:t>Web</a:t>
            </a:r>
            <a:r>
              <a:rPr lang="zh-CN" altLang="en-US" dirty="0"/>
              <a:t>服务器上的页面。</a:t>
            </a:r>
          </a:p>
        </p:txBody>
      </p:sp>
    </p:spTree>
    <p:extLst>
      <p:ext uri="{BB962C8B-B14F-4D97-AF65-F5344CB8AC3E}">
        <p14:creationId xmlns:p14="http://schemas.microsoft.com/office/powerpoint/2010/main" val="281170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http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4205064"/>
          </a:xfrm>
        </p:spPr>
        <p:txBody>
          <a:bodyPr/>
          <a:lstStyle/>
          <a:p>
            <a:r>
              <a:rPr lang="en-US" altLang="zh-CN" b="1" dirty="0">
                <a:solidFill>
                  <a:srgbClr val="FF0000"/>
                </a:solidFill>
              </a:rPr>
              <a:t>http</a:t>
            </a:r>
            <a:r>
              <a:rPr lang="zh-CN" altLang="en-US" b="1" dirty="0">
                <a:solidFill>
                  <a:srgbClr val="FF0000"/>
                </a:solidFill>
              </a:rPr>
              <a:t>即超文本传送协议</a:t>
            </a:r>
            <a:r>
              <a:rPr lang="zh-CN" altLang="en-US" dirty="0"/>
              <a:t>。 </a:t>
            </a:r>
          </a:p>
          <a:p>
            <a:r>
              <a:rPr lang="zh-CN" altLang="en-US" dirty="0"/>
              <a:t>超文本传输协议 </a:t>
            </a:r>
            <a:r>
              <a:rPr lang="en-US" altLang="zh-CN" dirty="0"/>
              <a:t>(HTTP-Hypertext transfer protocol) </a:t>
            </a:r>
            <a:r>
              <a:rPr lang="zh-CN" altLang="en-US" dirty="0"/>
              <a:t>是一种详细规定了浏览器和万维网服务器之间互相通信的规则，通过因特网传送万维网文档的数据传送协议。</a:t>
            </a:r>
          </a:p>
          <a:p>
            <a:endParaRPr lang="en-US" altLang="zh-CN" dirty="0" smtClean="0"/>
          </a:p>
          <a:p>
            <a:r>
              <a:rPr lang="zh-CN" altLang="en-US" b="1" dirty="0" smtClean="0"/>
              <a:t>学校电影</a:t>
            </a:r>
            <a:r>
              <a:rPr lang="zh-CN" altLang="en-US" b="1" dirty="0"/>
              <a:t>服务器为</a:t>
            </a:r>
            <a:r>
              <a:rPr lang="en-US" altLang="zh-CN" b="1" dirty="0">
                <a:solidFill>
                  <a:srgbClr val="FF0000"/>
                </a:solidFill>
              </a:rPr>
              <a:t>:FTP://</a:t>
            </a:r>
            <a:r>
              <a:rPr lang="en-US" altLang="zh-CN" b="1" dirty="0" smtClean="0"/>
              <a:t>211.66.80.177</a:t>
            </a:r>
          </a:p>
          <a:p>
            <a:r>
              <a:rPr lang="en-US" altLang="zh-CN" dirty="0" smtClean="0"/>
              <a:t>ftp</a:t>
            </a:r>
            <a:r>
              <a:rPr lang="zh-CN" altLang="en-US" dirty="0" smtClean="0"/>
              <a:t>：文件</a:t>
            </a:r>
            <a:r>
              <a:rPr lang="zh-CN" altLang="en-US" dirty="0"/>
              <a:t>传输协议。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255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6.2</a:t>
            </a:r>
            <a:r>
              <a:rPr lang="zh-CN" altLang="en-US" sz="4000" dirty="0"/>
              <a:t>　</a:t>
            </a:r>
            <a:r>
              <a:rPr lang="en-US" altLang="zh-CN" sz="3600" dirty="0"/>
              <a:t>Internet Explorer</a:t>
            </a:r>
            <a:r>
              <a:rPr lang="zh-CN" altLang="en-US" sz="3600" dirty="0"/>
              <a:t>浏览器的</a:t>
            </a:r>
            <a:r>
              <a:rPr lang="zh-CN" altLang="en-US" sz="3600" dirty="0" smtClean="0"/>
              <a:t>使用</a:t>
            </a:r>
            <a:endParaRPr lang="zh-CN" altLang="en-US" sz="3600" dirty="0"/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black">
          <a:xfrm>
            <a:off x="1043608" y="1546225"/>
            <a:ext cx="44644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/>
              <a:t>主要学习内容</a:t>
            </a:r>
            <a:r>
              <a:rPr lang="zh-CN" altLang="zh-CN" sz="2400" b="1" dirty="0" smtClean="0"/>
              <a:t>：</a:t>
            </a:r>
            <a:endParaRPr lang="zh-CN" altLang="zh-CN" sz="2400" dirty="0"/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837297" y="2279650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1" name="WordArt 9"/>
          <p:cNvSpPr>
            <a:spLocks noChangeArrowheads="1" noChangeShapeType="1" noTextEdit="1"/>
          </p:cNvSpPr>
          <p:nvPr/>
        </p:nvSpPr>
        <p:spPr bwMode="gray">
          <a:xfrm rot="-24207704">
            <a:off x="917575" y="2700338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109127"/>
              </a:avLst>
            </a:prstTxWarp>
          </a:bodyPr>
          <a:lstStyle/>
          <a:p>
            <a:pPr algn="ctr"/>
            <a:endParaRPr lang="zh-CN" altLang="en-US" b="1" kern="1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59408" name="AutoShape 16"/>
          <p:cNvSpPr>
            <a:spLocks noChangeArrowheads="1"/>
          </p:cNvSpPr>
          <p:nvPr/>
        </p:nvSpPr>
        <p:spPr bwMode="ltGray">
          <a:xfrm>
            <a:off x="1113711" y="2378860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9" name="AutoShape 17"/>
          <p:cNvSpPr>
            <a:spLocks noChangeArrowheads="1"/>
          </p:cNvSpPr>
          <p:nvPr/>
        </p:nvSpPr>
        <p:spPr bwMode="invGray">
          <a:xfrm>
            <a:off x="1115656" y="2987414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1691680" y="2276872"/>
            <a:ext cx="42295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浏览网页</a:t>
            </a:r>
            <a:endParaRPr lang="zh-CN" altLang="zh-CN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2842067" y="329052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gray">
          <a:xfrm>
            <a:off x="1691680" y="2955206"/>
            <a:ext cx="32934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设置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IE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选项</a:t>
            </a:r>
            <a:endParaRPr lang="zh-CN" altLang="zh-CN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AutoShape 18"/>
          <p:cNvSpPr>
            <a:spLocks noChangeArrowheads="1"/>
          </p:cNvSpPr>
          <p:nvPr/>
        </p:nvSpPr>
        <p:spPr bwMode="gray">
          <a:xfrm>
            <a:off x="1113711" y="3645064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gray">
          <a:xfrm>
            <a:off x="1691680" y="3633540"/>
            <a:ext cx="32934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从网上搜索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信息</a:t>
            </a:r>
            <a:endParaRPr lang="zh-CN" altLang="zh-CN" sz="24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84306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浏览网页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zh-CN" altLang="en-US" dirty="0" smtClean="0"/>
              <a:t>常用的浏览器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IE</a:t>
            </a:r>
            <a:r>
              <a:rPr lang="zh-CN" altLang="en-US" dirty="0" smtClean="0"/>
              <a:t>、</a:t>
            </a:r>
            <a:r>
              <a:rPr lang="en-US" altLang="zh-CN" b="1" dirty="0"/>
              <a:t>Firefox</a:t>
            </a:r>
            <a:r>
              <a:rPr lang="zh-CN" altLang="en-US" b="1" dirty="0" smtClean="0"/>
              <a:t>浏览器、</a:t>
            </a:r>
            <a:r>
              <a:rPr lang="en-US" altLang="zh-CN" b="1" dirty="0"/>
              <a:t>Chrome</a:t>
            </a:r>
            <a:r>
              <a:rPr lang="zh-CN" altLang="en-US" b="1" dirty="0"/>
              <a:t>浏览器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52316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6.2</a:t>
            </a:r>
            <a:r>
              <a:rPr lang="en-US" altLang="zh-CN" dirty="0" smtClean="0"/>
              <a:t>.1</a:t>
            </a:r>
            <a:r>
              <a:rPr lang="zh-CN" altLang="zh-CN" sz="4000" dirty="0"/>
              <a:t>　</a:t>
            </a:r>
            <a:r>
              <a:rPr lang="zh-CN" altLang="en-US" sz="4000" dirty="0" smtClean="0"/>
              <a:t>浏览网页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752528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sz="2400" dirty="0"/>
              <a:t>一、操作要求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1</a:t>
            </a:r>
            <a:r>
              <a:rPr lang="zh-CN" altLang="en-US" sz="2400" dirty="0"/>
              <a:t>．启动</a:t>
            </a:r>
            <a:r>
              <a:rPr lang="en-US" altLang="zh-CN" sz="2400" dirty="0"/>
              <a:t>IE</a:t>
            </a:r>
            <a:r>
              <a:rPr lang="zh-CN" altLang="en-US" sz="2400" dirty="0"/>
              <a:t>，打开“太平洋电脑网”主页，浏览主页内容，并浏览部分链接网页。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2</a:t>
            </a:r>
            <a:r>
              <a:rPr lang="zh-CN" altLang="en-US" sz="2400" dirty="0"/>
              <a:t>．将“太平洋电脑网”主页添加到收藏夹，并保存到计算机中。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3</a:t>
            </a:r>
            <a:r>
              <a:rPr lang="zh-CN" altLang="en-US" sz="2400" dirty="0"/>
              <a:t>．查看近期浏览过的网页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 smtClean="0"/>
              <a:t>4. http://www.hao123.com</a:t>
            </a:r>
            <a:endParaRPr lang="zh-CN" altLang="en-US" sz="2400" dirty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sz="2400" dirty="0"/>
              <a:t>二、操作过程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1</a:t>
            </a:r>
            <a:r>
              <a:rPr lang="zh-CN" altLang="en-US" sz="2400" dirty="0"/>
              <a:t>．双击桌面的</a:t>
            </a:r>
            <a:r>
              <a:rPr lang="en-US" altLang="zh-CN" sz="2400" dirty="0"/>
              <a:t>Internet Explorer</a:t>
            </a:r>
            <a:r>
              <a:rPr lang="zh-CN" altLang="en-US" sz="2400" dirty="0"/>
              <a:t>图标，启动</a:t>
            </a:r>
            <a:r>
              <a:rPr lang="en-US" altLang="zh-CN" sz="2400" dirty="0"/>
              <a:t>IE</a:t>
            </a:r>
            <a:r>
              <a:rPr lang="zh-CN" altLang="en-US" sz="2400" dirty="0"/>
              <a:t>浏览器。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3108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6.2</a:t>
            </a:r>
            <a:r>
              <a:rPr lang="en-US" altLang="zh-CN" dirty="0" smtClean="0"/>
              <a:t>.1</a:t>
            </a:r>
            <a:r>
              <a:rPr lang="zh-CN" altLang="zh-CN" sz="4000" dirty="0"/>
              <a:t>　</a:t>
            </a:r>
            <a:r>
              <a:rPr lang="zh-CN" altLang="en-US" sz="4000" dirty="0" smtClean="0"/>
              <a:t>浏览网页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752528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2</a:t>
            </a:r>
            <a:r>
              <a:rPr lang="zh-CN" altLang="en-US" sz="2400" dirty="0"/>
              <a:t>．单击“地址”框，输入太平洋电脑网的网址</a:t>
            </a:r>
            <a:r>
              <a:rPr lang="en-US" altLang="zh-CN" sz="2400" dirty="0"/>
              <a:t>http://www.pconline.com.cn</a:t>
            </a:r>
            <a:r>
              <a:rPr lang="zh-CN" altLang="en-US" sz="2400" dirty="0"/>
              <a:t>，按回车键进入太平洋电脑网站的</a:t>
            </a:r>
            <a:r>
              <a:rPr lang="zh-CN" altLang="en-US" sz="2400" dirty="0" smtClean="0"/>
              <a:t>首页。</a:t>
            </a:r>
            <a:endParaRPr lang="zh-CN" altLang="en-US" sz="2400" dirty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3</a:t>
            </a:r>
            <a:r>
              <a:rPr lang="zh-CN" altLang="en-US" sz="2400" dirty="0"/>
              <a:t>．浏览网页中的内容，然后将鼠标移到网页的导航栏中，并单击“软件”超链接，打开“软件”栏目的</a:t>
            </a:r>
            <a:r>
              <a:rPr lang="zh-CN" altLang="en-US" sz="2400" dirty="0" smtClean="0"/>
              <a:t>页面。</a:t>
            </a:r>
            <a:endParaRPr lang="zh-CN" altLang="en-US" sz="2400" dirty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4</a:t>
            </a:r>
            <a:r>
              <a:rPr lang="zh-CN" altLang="en-US" sz="2400" dirty="0"/>
              <a:t>．浏览“软件”栏目页面，网页中有许多网页标题，单击这些标题的超链接，可以跳转到其他更详细的页面，依次沿着超链接前进，就像在“冲浪”一样。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5211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6.2</a:t>
            </a:r>
            <a:r>
              <a:rPr lang="en-US" altLang="zh-CN" dirty="0" smtClean="0"/>
              <a:t>.1</a:t>
            </a:r>
            <a:r>
              <a:rPr lang="zh-CN" altLang="zh-CN" sz="4000" dirty="0"/>
              <a:t>　</a:t>
            </a:r>
            <a:r>
              <a:rPr lang="zh-CN" altLang="en-US" sz="4000" dirty="0" smtClean="0"/>
              <a:t>浏览网页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752528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 smtClean="0"/>
              <a:t>5</a:t>
            </a:r>
            <a:r>
              <a:rPr lang="zh-CN" altLang="en-US" sz="2400" dirty="0"/>
              <a:t>．切换到太平洋电脑网站的首面，选择“收藏夹”→“添加到收藏夹”菜单命令，打开“添加到收藏夹”</a:t>
            </a:r>
            <a:r>
              <a:rPr lang="zh-CN" altLang="en-US" sz="2400" dirty="0" smtClean="0"/>
              <a:t>对话框。</a:t>
            </a:r>
            <a:endParaRPr lang="zh-CN" altLang="en-US" sz="2400" dirty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sz="2400" dirty="0"/>
              <a:t>在“名称”框中将默认的名称改为“太平洋电脑网”，单击</a:t>
            </a:r>
            <a:r>
              <a:rPr lang="en-US" altLang="zh-CN" sz="2400" dirty="0"/>
              <a:t>【</a:t>
            </a:r>
            <a:r>
              <a:rPr lang="zh-CN" altLang="en-US" sz="2400" dirty="0"/>
              <a:t>添加</a:t>
            </a:r>
            <a:r>
              <a:rPr lang="en-US" altLang="zh-CN" sz="2400" dirty="0"/>
              <a:t>】</a:t>
            </a:r>
            <a:r>
              <a:rPr lang="zh-CN" altLang="en-US" sz="2400" dirty="0"/>
              <a:t>按钮关闭“添加收藏”对话框。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sz="2400" dirty="0"/>
              <a:t>若选择“收藏夹”→“添加到收藏夹栏”，则将网页保存在收藏夹栏</a:t>
            </a:r>
            <a:r>
              <a:rPr lang="zh-CN" altLang="en-US" sz="2400" dirty="0" smtClean="0"/>
              <a:t>中。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5036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6.2</a:t>
            </a:r>
            <a:r>
              <a:rPr lang="en-US" altLang="zh-CN" dirty="0" smtClean="0"/>
              <a:t>.1</a:t>
            </a:r>
            <a:r>
              <a:rPr lang="zh-CN" altLang="zh-CN" sz="4000" dirty="0"/>
              <a:t>　</a:t>
            </a:r>
            <a:r>
              <a:rPr lang="zh-CN" altLang="en-US" sz="4000" dirty="0" smtClean="0"/>
              <a:t>浏览网页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752528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 smtClean="0"/>
              <a:t>6</a:t>
            </a:r>
            <a:r>
              <a:rPr lang="zh-CN" altLang="zh-CN" sz="2400" dirty="0"/>
              <a:t>．与关闭</a:t>
            </a:r>
            <a:r>
              <a:rPr lang="en-US" altLang="zh-CN" sz="2400" dirty="0"/>
              <a:t>Windows</a:t>
            </a:r>
            <a:r>
              <a:rPr lang="zh-CN" altLang="zh-CN" sz="2400" dirty="0"/>
              <a:t>窗口操作类似，关闭所有网页，重新启动</a:t>
            </a:r>
            <a:r>
              <a:rPr lang="en-US" altLang="zh-CN" sz="2400" dirty="0"/>
              <a:t>IE</a:t>
            </a:r>
            <a:r>
              <a:rPr lang="zh-CN" altLang="zh-CN" sz="2400" dirty="0"/>
              <a:t>，选择“收藏夹”→“太平洋电脑网”</a:t>
            </a:r>
            <a:r>
              <a:rPr lang="zh-CN" altLang="zh-CN" sz="2400" dirty="0" smtClean="0"/>
              <a:t>命令，重新</a:t>
            </a:r>
            <a:r>
              <a:rPr lang="zh-CN" altLang="zh-CN" sz="2400" dirty="0"/>
              <a:t>打开太平洋电脑网网站的首页。若点击</a:t>
            </a:r>
            <a:r>
              <a:rPr lang="zh-CN" altLang="zh-CN" sz="2400" dirty="0" smtClean="0"/>
              <a:t>收藏夹</a:t>
            </a:r>
            <a:r>
              <a:rPr lang="zh-CN" altLang="zh-CN" sz="2400" dirty="0"/>
              <a:t>栏中“太平洋电脑网”，也可以打开该网页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7</a:t>
            </a:r>
            <a:r>
              <a:rPr lang="zh-CN" altLang="zh-CN" sz="2400" dirty="0"/>
              <a:t>．选择“文件”→“另存为”菜单命令，打开“保存网页”</a:t>
            </a:r>
            <a:r>
              <a:rPr lang="zh-CN" altLang="zh-CN" sz="2400" dirty="0" smtClean="0"/>
              <a:t>对话框。选择</a:t>
            </a:r>
            <a:r>
              <a:rPr lang="zh-CN" altLang="zh-CN" sz="2400" dirty="0"/>
              <a:t>“桌面”作为保存网页的文件夹，在“文件名”框中输入“太平洋电脑网”，用作保存该网页的名称。单击“保存”按钮返回。以后可以通过双击该文件，打开该文件中保存的网页。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91704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6.2</a:t>
            </a:r>
            <a:r>
              <a:rPr lang="en-US" altLang="zh-CN" dirty="0" smtClean="0"/>
              <a:t>.2</a:t>
            </a:r>
            <a:r>
              <a:rPr lang="zh-CN" altLang="zh-CN" sz="4000" dirty="0"/>
              <a:t>　</a:t>
            </a:r>
            <a:r>
              <a:rPr lang="zh-CN" altLang="en-US" dirty="0"/>
              <a:t>设置</a:t>
            </a:r>
            <a:r>
              <a:rPr lang="en-US" altLang="zh-CN" dirty="0" smtClean="0"/>
              <a:t>IE</a:t>
            </a:r>
            <a:r>
              <a:rPr lang="zh-CN" altLang="en-US" dirty="0" smtClean="0"/>
              <a:t>的选项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752528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sz="2400" dirty="0"/>
              <a:t>一、操作要求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1</a:t>
            </a:r>
            <a:r>
              <a:rPr lang="zh-CN" altLang="en-US" sz="2400" dirty="0"/>
              <a:t>．设置</a:t>
            </a:r>
            <a:r>
              <a:rPr lang="en-US" altLang="zh-CN" sz="2400" dirty="0"/>
              <a:t>IE</a:t>
            </a:r>
            <a:r>
              <a:rPr lang="zh-CN" altLang="en-US" sz="2400" dirty="0"/>
              <a:t>的临时文件夹为</a:t>
            </a:r>
            <a:r>
              <a:rPr lang="en-US" altLang="zh-CN" sz="2400" dirty="0"/>
              <a:t>C:\windows\temp</a:t>
            </a:r>
            <a:r>
              <a:rPr lang="zh-CN" altLang="en-US" sz="2400" dirty="0"/>
              <a:t>，并将</a:t>
            </a:r>
            <a:r>
              <a:rPr lang="en-US" altLang="zh-CN" sz="2400" dirty="0"/>
              <a:t>IE</a:t>
            </a:r>
            <a:r>
              <a:rPr lang="zh-CN" altLang="en-US" sz="2400" dirty="0"/>
              <a:t>的临时文件夹在原有基础上再增加</a:t>
            </a:r>
            <a:r>
              <a:rPr lang="en-US" altLang="zh-CN" sz="2400" dirty="0"/>
              <a:t>100MB</a:t>
            </a:r>
            <a:r>
              <a:rPr lang="zh-CN" altLang="en-US" sz="2400" dirty="0"/>
              <a:t>的临时空间。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2</a:t>
            </a:r>
            <a:r>
              <a:rPr lang="zh-CN" altLang="en-US" sz="2400" dirty="0"/>
              <a:t>．设置</a:t>
            </a:r>
            <a:r>
              <a:rPr lang="en-US" altLang="zh-CN" sz="2400" dirty="0"/>
              <a:t>IE</a:t>
            </a:r>
            <a:r>
              <a:rPr lang="zh-CN" altLang="en-US" sz="2400" dirty="0"/>
              <a:t>显示的多媒体选项：只显示图片；设置保存历史记录的天数为</a:t>
            </a:r>
            <a:r>
              <a:rPr lang="en-US" altLang="zh-CN" sz="2400" dirty="0"/>
              <a:t>10</a:t>
            </a:r>
            <a:r>
              <a:rPr lang="zh-CN" altLang="en-US" sz="2400" dirty="0"/>
              <a:t>天。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3</a:t>
            </a:r>
            <a:r>
              <a:rPr lang="zh-CN" altLang="en-US" sz="2400" dirty="0"/>
              <a:t>．设置</a:t>
            </a:r>
            <a:r>
              <a:rPr lang="en-US" altLang="zh-CN" sz="2400" dirty="0"/>
              <a:t>IE</a:t>
            </a:r>
            <a:r>
              <a:rPr lang="zh-CN" altLang="en-US" sz="2400" dirty="0"/>
              <a:t>的</a:t>
            </a:r>
            <a:r>
              <a:rPr lang="en-US" altLang="zh-CN" sz="2400" dirty="0"/>
              <a:t>Internet</a:t>
            </a:r>
            <a:r>
              <a:rPr lang="zh-CN" altLang="en-US" sz="2400" dirty="0"/>
              <a:t>安全内容：禁止运用</a:t>
            </a:r>
            <a:r>
              <a:rPr lang="en-US" altLang="zh-CN" sz="2400" dirty="0"/>
              <a:t>Java</a:t>
            </a:r>
            <a:r>
              <a:rPr lang="zh-CN" altLang="en-US" sz="2400" dirty="0"/>
              <a:t>小程序脚本；用户验证时，采用“匿名登录”。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4</a:t>
            </a:r>
            <a:r>
              <a:rPr lang="zh-CN" altLang="en-US" sz="2400" dirty="0"/>
              <a:t>．显示本机的</a:t>
            </a:r>
            <a:r>
              <a:rPr lang="en-US" altLang="zh-CN" sz="2400" dirty="0"/>
              <a:t>DNS</a:t>
            </a:r>
            <a:r>
              <a:rPr lang="zh-CN" altLang="en-US" sz="2400" dirty="0"/>
              <a:t>，并测试本机到</a:t>
            </a:r>
            <a:r>
              <a:rPr lang="en-US" altLang="zh-CN" sz="2400" dirty="0"/>
              <a:t>DNS</a:t>
            </a:r>
            <a:r>
              <a:rPr lang="zh-CN" altLang="en-US" sz="2400" dirty="0"/>
              <a:t>的连通性。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15361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6.2</a:t>
            </a:r>
            <a:r>
              <a:rPr lang="en-US" altLang="zh-CN" dirty="0" smtClean="0"/>
              <a:t>.2</a:t>
            </a:r>
            <a:r>
              <a:rPr lang="zh-CN" altLang="zh-CN" sz="4000" dirty="0"/>
              <a:t>　</a:t>
            </a:r>
            <a:r>
              <a:rPr lang="zh-CN" altLang="en-US" dirty="0"/>
              <a:t>设置</a:t>
            </a:r>
            <a:r>
              <a:rPr lang="en-US" altLang="zh-CN" dirty="0" smtClean="0"/>
              <a:t>IE</a:t>
            </a:r>
            <a:r>
              <a:rPr lang="zh-CN" altLang="en-US" dirty="0" smtClean="0"/>
              <a:t>的选项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752528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sz="2400" dirty="0"/>
              <a:t>二、操作过程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1</a:t>
            </a:r>
            <a:r>
              <a:rPr lang="zh-CN" altLang="en-US" sz="2400" dirty="0"/>
              <a:t>．启动</a:t>
            </a:r>
            <a:r>
              <a:rPr lang="en-US" altLang="zh-CN" sz="2400" dirty="0"/>
              <a:t>IE</a:t>
            </a:r>
            <a:r>
              <a:rPr lang="zh-CN" altLang="en-US" sz="2400" dirty="0"/>
              <a:t>，选择“工具”→“</a:t>
            </a:r>
            <a:r>
              <a:rPr lang="en-US" altLang="zh-CN" sz="2400" dirty="0"/>
              <a:t>Internet</a:t>
            </a:r>
            <a:r>
              <a:rPr lang="zh-CN" altLang="en-US" sz="2400" dirty="0"/>
              <a:t>选项”命令，弹出“</a:t>
            </a:r>
            <a:r>
              <a:rPr lang="en-US" altLang="zh-CN" sz="2400" dirty="0"/>
              <a:t>Internet</a:t>
            </a:r>
            <a:r>
              <a:rPr lang="zh-CN" altLang="en-US" sz="2400" dirty="0"/>
              <a:t>选项”</a:t>
            </a:r>
            <a:r>
              <a:rPr lang="zh-CN" altLang="en-US" sz="2400" dirty="0" smtClean="0"/>
              <a:t>对话框。</a:t>
            </a:r>
            <a:endParaRPr lang="zh-CN" altLang="en-US" sz="2400" dirty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2</a:t>
            </a:r>
            <a:r>
              <a:rPr lang="zh-CN" altLang="en-US" sz="2400" dirty="0"/>
              <a:t>．在“浏览历史记录”区域，单击“设置”按钮，弹出“网站数据设置”</a:t>
            </a:r>
            <a:r>
              <a:rPr lang="zh-CN" altLang="en-US" sz="2400" dirty="0" smtClean="0"/>
              <a:t>对话框。</a:t>
            </a:r>
            <a:r>
              <a:rPr lang="zh-CN" altLang="en-US" sz="2400" dirty="0"/>
              <a:t>调整“使用的磁盘空间”为</a:t>
            </a:r>
            <a:r>
              <a:rPr lang="en-US" altLang="zh-CN" sz="2400" dirty="0"/>
              <a:t>100M</a:t>
            </a:r>
            <a:r>
              <a:rPr lang="zh-CN" altLang="en-US" sz="2400" dirty="0"/>
              <a:t>。单击“移动文件夹”按钮，选择路径“</a:t>
            </a:r>
            <a:r>
              <a:rPr lang="en-US" altLang="zh-CN" sz="2400" dirty="0"/>
              <a:t>c:\windows\temp”</a:t>
            </a:r>
            <a:r>
              <a:rPr lang="zh-CN" altLang="en-US" sz="2400" dirty="0"/>
              <a:t>，按“确定”按钮关闭相应对话框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3832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什么是</a:t>
            </a:r>
            <a:r>
              <a:rPr lang="en-US" altLang="zh-CN" dirty="0" smtClean="0"/>
              <a:t>Internet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7931224" cy="3052936"/>
          </a:xfrm>
        </p:spPr>
        <p:txBody>
          <a:bodyPr/>
          <a:lstStyle/>
          <a:p>
            <a:r>
              <a:rPr lang="en-US" altLang="zh-CN" dirty="0" smtClean="0"/>
              <a:t>Internet</a:t>
            </a:r>
            <a:r>
              <a:rPr lang="zh-CN" altLang="en-US" dirty="0" smtClean="0"/>
              <a:t>即</a:t>
            </a:r>
            <a:r>
              <a:rPr lang="zh-CN" altLang="en-US" dirty="0" smtClean="0">
                <a:solidFill>
                  <a:srgbClr val="FF0000"/>
                </a:solidFill>
              </a:rPr>
              <a:t>互联网，</a:t>
            </a:r>
            <a:r>
              <a:rPr lang="zh-CN" altLang="en-US" dirty="0" smtClean="0"/>
              <a:t>是</a:t>
            </a:r>
            <a:r>
              <a:rPr lang="zh-CN" altLang="en-US" dirty="0"/>
              <a:t>由一些使用公用语言互相通信的计算机连接而成的网络，即广域网、局域网及单机按照一定的通讯协议组成的国际</a:t>
            </a:r>
            <a:r>
              <a:rPr lang="zh-CN" altLang="en-US" dirty="0" smtClean="0"/>
              <a:t>计算机网络</a:t>
            </a:r>
            <a:r>
              <a:rPr lang="en-US" altLang="zh-CN" dirty="0" smtClean="0"/>
              <a:t>.</a:t>
            </a:r>
          </a:p>
          <a:p>
            <a:r>
              <a:rPr lang="zh-CN" altLang="en-US" dirty="0" smtClean="0"/>
              <a:t>也称为因特网。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356992"/>
            <a:ext cx="2044824" cy="204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19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6.2</a:t>
            </a:r>
            <a:r>
              <a:rPr lang="en-US" altLang="zh-CN" dirty="0" smtClean="0"/>
              <a:t>.2</a:t>
            </a:r>
            <a:r>
              <a:rPr lang="zh-CN" altLang="zh-CN" sz="4000" dirty="0"/>
              <a:t>　</a:t>
            </a:r>
            <a:r>
              <a:rPr lang="zh-CN" altLang="en-US" dirty="0"/>
              <a:t>设置</a:t>
            </a:r>
            <a:r>
              <a:rPr lang="en-US" altLang="zh-CN" dirty="0" smtClean="0"/>
              <a:t>IE</a:t>
            </a:r>
            <a:r>
              <a:rPr lang="zh-CN" altLang="en-US" dirty="0" smtClean="0"/>
              <a:t>的选项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752528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 smtClean="0"/>
              <a:t>3</a:t>
            </a:r>
            <a:r>
              <a:rPr lang="zh-CN" altLang="en-US" sz="2400" dirty="0"/>
              <a:t>．启动</a:t>
            </a:r>
            <a:r>
              <a:rPr lang="en-US" altLang="zh-CN" sz="2400" dirty="0"/>
              <a:t>IE</a:t>
            </a:r>
            <a:r>
              <a:rPr lang="zh-CN" altLang="en-US" sz="2400" dirty="0"/>
              <a:t>，选择“工具”→“</a:t>
            </a:r>
            <a:r>
              <a:rPr lang="en-US" altLang="zh-CN" sz="2400" dirty="0"/>
              <a:t>Internet</a:t>
            </a:r>
            <a:r>
              <a:rPr lang="zh-CN" altLang="en-US" sz="2400" dirty="0"/>
              <a:t>选项”→“高级”，拖动“设置”区域的垂直滑块到“多媒体”选项位置</a:t>
            </a:r>
            <a:r>
              <a:rPr lang="zh-CN" altLang="en-US" sz="2400" dirty="0" smtClean="0"/>
              <a:t>，取消</a:t>
            </a:r>
            <a:r>
              <a:rPr lang="zh-CN" altLang="en-US" sz="2400" dirty="0"/>
              <a:t>其他勾选，只勾选“显示图片”。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4</a:t>
            </a:r>
            <a:r>
              <a:rPr lang="zh-CN" altLang="en-US" sz="2400" dirty="0"/>
              <a:t>．在“常规”选项卡下，选择“浏览历史记录”区域的“设置”按钮→“历史记录”，设置“在历史记录中保存网页的天数”为</a:t>
            </a:r>
            <a:r>
              <a:rPr lang="en-US" altLang="zh-CN" sz="2400" dirty="0"/>
              <a:t>10</a:t>
            </a:r>
            <a:r>
              <a:rPr lang="zh-CN" altLang="en-US" sz="2400" dirty="0" smtClean="0"/>
              <a:t>天。</a:t>
            </a:r>
            <a:endParaRPr lang="en-US" altLang="zh-CN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0395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6.2</a:t>
            </a:r>
            <a:r>
              <a:rPr lang="en-US" altLang="zh-CN" dirty="0" smtClean="0"/>
              <a:t>.2</a:t>
            </a:r>
            <a:r>
              <a:rPr lang="zh-CN" altLang="zh-CN" sz="4000" dirty="0"/>
              <a:t>　</a:t>
            </a:r>
            <a:r>
              <a:rPr lang="zh-CN" altLang="en-US" dirty="0"/>
              <a:t>设置</a:t>
            </a:r>
            <a:r>
              <a:rPr lang="en-US" altLang="zh-CN" dirty="0" smtClean="0"/>
              <a:t>IE</a:t>
            </a:r>
            <a:r>
              <a:rPr lang="zh-CN" altLang="en-US" dirty="0" smtClean="0"/>
              <a:t>的选项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752528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5</a:t>
            </a:r>
            <a:r>
              <a:rPr lang="zh-CN" altLang="en-US" sz="2400" dirty="0"/>
              <a:t>．启动</a:t>
            </a:r>
            <a:r>
              <a:rPr lang="en-US" altLang="zh-CN" sz="2400" dirty="0"/>
              <a:t>IE</a:t>
            </a:r>
            <a:r>
              <a:rPr lang="zh-CN" altLang="en-US" sz="2400" dirty="0"/>
              <a:t>，选择“工具”→“</a:t>
            </a:r>
            <a:r>
              <a:rPr lang="en-US" altLang="zh-CN" sz="2400" dirty="0"/>
              <a:t>Internet</a:t>
            </a:r>
            <a:r>
              <a:rPr lang="zh-CN" altLang="en-US" sz="2400" dirty="0"/>
              <a:t>选项”→“安全”→“自定义级别”，拖动“设置”区域的垂直滑块到“脚本”选项位置，对“</a:t>
            </a:r>
            <a:r>
              <a:rPr lang="en-US" altLang="zh-CN" sz="2400" dirty="0"/>
              <a:t>Java</a:t>
            </a:r>
            <a:r>
              <a:rPr lang="zh-CN" altLang="en-US" sz="2400" dirty="0"/>
              <a:t>小程序脚本”选择</a:t>
            </a:r>
            <a:r>
              <a:rPr lang="zh-CN" altLang="en-US" sz="2400" dirty="0" smtClean="0"/>
              <a:t>“禁用”。</a:t>
            </a:r>
            <a:endParaRPr lang="zh-CN" altLang="en-US" sz="2400" dirty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6</a:t>
            </a:r>
            <a:r>
              <a:rPr lang="zh-CN" altLang="en-US" sz="2400" dirty="0"/>
              <a:t>．拖动垂直滑块至“设置”区域末尾的“用户身份验证”选项位置，对“登陆”选择</a:t>
            </a:r>
            <a:r>
              <a:rPr lang="zh-CN" altLang="en-US" sz="2400" dirty="0" smtClean="0"/>
              <a:t>“匿名登陆”。</a:t>
            </a:r>
            <a:endParaRPr lang="zh-CN" altLang="en-US" sz="2400" dirty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9551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6.2</a:t>
            </a:r>
            <a:r>
              <a:rPr lang="en-US" altLang="zh-CN" dirty="0" smtClean="0"/>
              <a:t>.2</a:t>
            </a:r>
            <a:r>
              <a:rPr lang="zh-CN" altLang="zh-CN" sz="4000" dirty="0"/>
              <a:t>　</a:t>
            </a:r>
            <a:r>
              <a:rPr lang="zh-CN" altLang="en-US" dirty="0"/>
              <a:t>设置</a:t>
            </a:r>
            <a:r>
              <a:rPr lang="en-US" altLang="zh-CN" dirty="0" smtClean="0"/>
              <a:t>IE</a:t>
            </a:r>
            <a:r>
              <a:rPr lang="zh-CN" altLang="en-US" dirty="0" smtClean="0"/>
              <a:t>的选项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752528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7</a:t>
            </a:r>
            <a:r>
              <a:rPr lang="zh-CN" altLang="en-US" sz="2400" dirty="0"/>
              <a:t>．点击桌面左下角“开始”按钮→在打开列表最下端的“搜索程序和文件”处输入“</a:t>
            </a:r>
            <a:r>
              <a:rPr lang="en-US" altLang="zh-CN" sz="2400" dirty="0" err="1"/>
              <a:t>cmd</a:t>
            </a:r>
            <a:r>
              <a:rPr lang="en-US" altLang="zh-CN" sz="2400" dirty="0"/>
              <a:t>” →</a:t>
            </a:r>
            <a:r>
              <a:rPr lang="zh-CN" altLang="en-US" sz="2400" dirty="0"/>
              <a:t>打开命令指令窗口→输入“</a:t>
            </a:r>
            <a:r>
              <a:rPr lang="en-US" altLang="zh-CN" sz="2400" dirty="0" err="1"/>
              <a:t>ipconfig</a:t>
            </a:r>
            <a:r>
              <a:rPr lang="en-US" altLang="zh-CN" sz="2400" dirty="0"/>
              <a:t> /</a:t>
            </a:r>
            <a:r>
              <a:rPr lang="en-US" altLang="zh-CN" sz="2400" dirty="0" smtClean="0"/>
              <a:t>all”</a:t>
            </a:r>
            <a:r>
              <a:rPr lang="zh-CN" altLang="en-US" sz="2400" dirty="0" smtClean="0"/>
              <a:t>。</a:t>
            </a:r>
            <a:endParaRPr lang="zh-CN" altLang="en-US" sz="2400" dirty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8</a:t>
            </a:r>
            <a:r>
              <a:rPr lang="zh-CN" altLang="en-US" sz="2400" dirty="0"/>
              <a:t>．输入命令后回车，则返回命令执行结果，拖动垂直滑块至显示“</a:t>
            </a:r>
            <a:r>
              <a:rPr lang="en-US" altLang="zh-CN" sz="2400" dirty="0"/>
              <a:t>DNS</a:t>
            </a:r>
            <a:r>
              <a:rPr lang="zh-CN" altLang="en-US" sz="2400" dirty="0"/>
              <a:t>服务器”</a:t>
            </a:r>
            <a:r>
              <a:rPr lang="zh-CN" altLang="en-US" sz="2400" dirty="0" smtClean="0"/>
              <a:t>位置，</a:t>
            </a:r>
            <a:r>
              <a:rPr lang="zh-CN" altLang="en-US" sz="2400" dirty="0"/>
              <a:t>记下</a:t>
            </a:r>
            <a:r>
              <a:rPr lang="en-US" altLang="zh-CN" sz="2400" dirty="0"/>
              <a:t>DNS</a:t>
            </a:r>
            <a:r>
              <a:rPr lang="zh-CN" altLang="en-US" sz="2400" dirty="0"/>
              <a:t>服务器的</a:t>
            </a:r>
            <a:r>
              <a:rPr lang="en-US" altLang="zh-CN" sz="2400" dirty="0"/>
              <a:t>IP</a:t>
            </a:r>
            <a:r>
              <a:rPr lang="zh-CN" altLang="en-US" sz="2400" dirty="0"/>
              <a:t>地址。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8706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6.2</a:t>
            </a:r>
            <a:r>
              <a:rPr lang="en-US" altLang="zh-CN" dirty="0" smtClean="0"/>
              <a:t>.2</a:t>
            </a:r>
            <a:r>
              <a:rPr lang="zh-CN" altLang="zh-CN" sz="4000" dirty="0"/>
              <a:t>　</a:t>
            </a:r>
            <a:r>
              <a:rPr lang="zh-CN" altLang="en-US" dirty="0"/>
              <a:t>设置</a:t>
            </a:r>
            <a:r>
              <a:rPr lang="en-US" altLang="zh-CN" dirty="0" smtClean="0"/>
              <a:t>IE</a:t>
            </a:r>
            <a:r>
              <a:rPr lang="zh-CN" altLang="en-US" dirty="0" smtClean="0"/>
              <a:t>的选项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752528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 smtClean="0"/>
              <a:t>9</a:t>
            </a:r>
            <a:r>
              <a:rPr lang="zh-CN" altLang="en-US" sz="2400" dirty="0"/>
              <a:t>．拖动垂直滑块至显示末端，输入</a:t>
            </a:r>
            <a:r>
              <a:rPr lang="en-US" altLang="zh-CN" sz="2400" dirty="0"/>
              <a:t>ping</a:t>
            </a:r>
            <a:r>
              <a:rPr lang="zh-CN" altLang="en-US" sz="2400" dirty="0"/>
              <a:t>前面的</a:t>
            </a:r>
            <a:r>
              <a:rPr lang="en-US" altLang="zh-CN" sz="2400" dirty="0"/>
              <a:t>DNS</a:t>
            </a:r>
            <a:r>
              <a:rPr lang="zh-CN" altLang="en-US" sz="2400" dirty="0"/>
              <a:t>服务器</a:t>
            </a:r>
            <a:r>
              <a:rPr lang="en-US" altLang="zh-CN" sz="2400" dirty="0"/>
              <a:t>IP</a:t>
            </a:r>
            <a:r>
              <a:rPr lang="zh-CN" altLang="en-US" sz="2400" dirty="0"/>
              <a:t>地址的</a:t>
            </a:r>
            <a:r>
              <a:rPr lang="zh-CN" altLang="en-US" sz="2400" dirty="0" smtClean="0"/>
              <a:t>命令。</a:t>
            </a:r>
            <a:endParaRPr lang="en-US" altLang="zh-CN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10</a:t>
            </a:r>
            <a:r>
              <a:rPr lang="zh-CN" altLang="en-US" sz="2400" dirty="0"/>
              <a:t>．显示执行命令</a:t>
            </a:r>
            <a:r>
              <a:rPr lang="zh-CN" altLang="en-US" sz="2400" dirty="0" smtClean="0"/>
              <a:t>结果。有</a:t>
            </a:r>
            <a:r>
              <a:rPr lang="zh-CN" altLang="en-US" sz="2400" dirty="0"/>
              <a:t>返回结果表示网络连通。若无返回结果，则表示网络</a:t>
            </a:r>
            <a:r>
              <a:rPr lang="zh-CN" altLang="en-US" sz="2400" dirty="0" smtClean="0"/>
              <a:t>断路。</a:t>
            </a:r>
            <a:endParaRPr lang="zh-CN" altLang="en-US" sz="2400" dirty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533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6.2</a:t>
            </a:r>
            <a:r>
              <a:rPr lang="en-US" altLang="zh-CN" dirty="0" smtClean="0"/>
              <a:t>.3</a:t>
            </a:r>
            <a:r>
              <a:rPr lang="zh-CN" altLang="zh-CN" sz="4000" dirty="0"/>
              <a:t>　</a:t>
            </a:r>
            <a:r>
              <a:rPr lang="zh-CN" altLang="en-US" dirty="0"/>
              <a:t>从网上搜索信息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752528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sz="2400" dirty="0"/>
              <a:t>一、操作要求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1</a:t>
            </a:r>
            <a:r>
              <a:rPr lang="zh-CN" altLang="en-US" sz="2400" dirty="0"/>
              <a:t>．利用</a:t>
            </a:r>
            <a:r>
              <a:rPr lang="en-US" altLang="zh-CN" sz="2400" dirty="0"/>
              <a:t>Web</a:t>
            </a:r>
            <a:r>
              <a:rPr lang="zh-CN" altLang="en-US" sz="2400" dirty="0"/>
              <a:t>页提供的搜索引擎搜索与四级英语考试相关的网页。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2</a:t>
            </a:r>
            <a:r>
              <a:rPr lang="zh-CN" altLang="en-US" sz="2400" dirty="0"/>
              <a:t>．利用百度搜索引擎搜索</a:t>
            </a:r>
            <a:r>
              <a:rPr lang="en-US" altLang="zh-CN" sz="2400" dirty="0" err="1"/>
              <a:t>caj</a:t>
            </a:r>
            <a:r>
              <a:rPr lang="zh-CN" altLang="en-US" sz="2400" dirty="0"/>
              <a:t>，并下载</a:t>
            </a:r>
            <a:r>
              <a:rPr lang="en-US" altLang="zh-CN" sz="2400" dirty="0" err="1"/>
              <a:t>caj</a:t>
            </a:r>
            <a:r>
              <a:rPr lang="zh-CN" altLang="en-US" sz="2400" dirty="0"/>
              <a:t>阅读器。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sz="2400" dirty="0"/>
              <a:t>二、操作过程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1</a:t>
            </a:r>
            <a:r>
              <a:rPr lang="zh-CN" altLang="en-US" sz="2400" dirty="0"/>
              <a:t>．打开搜狐网的主页。启动</a:t>
            </a:r>
            <a:r>
              <a:rPr lang="en-US" altLang="zh-CN" sz="2400" dirty="0"/>
              <a:t>IE</a:t>
            </a:r>
            <a:r>
              <a:rPr lang="zh-CN" altLang="en-US" sz="2400" dirty="0"/>
              <a:t>浏览器，在地址栏输入</a:t>
            </a:r>
            <a:r>
              <a:rPr lang="en-US" altLang="zh-CN" sz="2400" dirty="0"/>
              <a:t>www.sohu.com</a:t>
            </a:r>
            <a:r>
              <a:rPr lang="zh-CN" altLang="en-US" sz="2400" dirty="0"/>
              <a:t>或</a:t>
            </a:r>
            <a:r>
              <a:rPr lang="en-US" altLang="zh-CN" sz="2400" dirty="0"/>
              <a:t>http://www.sohu.com</a:t>
            </a:r>
            <a:r>
              <a:rPr lang="zh-CN" altLang="en-US" sz="2400" dirty="0"/>
              <a:t>，然后按</a:t>
            </a:r>
            <a:r>
              <a:rPr lang="en-US" altLang="zh-CN" sz="2400" dirty="0"/>
              <a:t>Enter</a:t>
            </a:r>
            <a:r>
              <a:rPr lang="zh-CN" altLang="en-US" sz="2400" dirty="0"/>
              <a:t>键，进入搜狐网的首页。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2</a:t>
            </a:r>
            <a:r>
              <a:rPr lang="zh-CN" altLang="en-US" sz="2400" dirty="0"/>
              <a:t>．在搜索引擎输入框中输入“英语四级考试</a:t>
            </a:r>
            <a:r>
              <a:rPr lang="zh-CN" altLang="en-US" sz="2400" dirty="0" smtClean="0"/>
              <a:t>”。</a:t>
            </a:r>
            <a:endParaRPr lang="zh-CN" altLang="en-US" sz="2400" dirty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9802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6.2</a:t>
            </a:r>
            <a:r>
              <a:rPr lang="en-US" altLang="zh-CN" dirty="0" smtClean="0"/>
              <a:t>.3</a:t>
            </a:r>
            <a:r>
              <a:rPr lang="zh-CN" altLang="zh-CN" sz="4000" dirty="0"/>
              <a:t>　</a:t>
            </a:r>
            <a:r>
              <a:rPr lang="zh-CN" altLang="en-US" dirty="0"/>
              <a:t>从网上搜索信息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752528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3</a:t>
            </a:r>
            <a:r>
              <a:rPr lang="zh-CN" altLang="en-US" sz="2400" dirty="0"/>
              <a:t>．单击“搜索”按钮，稍候将</a:t>
            </a:r>
            <a:r>
              <a:rPr lang="en-US" altLang="zh-CN" sz="2400" dirty="0"/>
              <a:t>IE</a:t>
            </a:r>
            <a:r>
              <a:rPr lang="zh-CN" altLang="en-US" sz="2400" dirty="0"/>
              <a:t>窗口显示搜索</a:t>
            </a:r>
            <a:r>
              <a:rPr lang="zh-CN" altLang="en-US" sz="2400" dirty="0" smtClean="0"/>
              <a:t>结果。</a:t>
            </a:r>
            <a:endParaRPr lang="en-US" altLang="zh-CN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4</a:t>
            </a:r>
            <a:r>
              <a:rPr lang="zh-CN" altLang="en-US" sz="2400" dirty="0"/>
              <a:t>．搜索出来的结果往往很多，可通过查看链接下的内容提示来选择某个结果，单击相应的链接进入相关网站。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5</a:t>
            </a:r>
            <a:r>
              <a:rPr lang="zh-CN" altLang="en-US" sz="2400" dirty="0"/>
              <a:t>．在</a:t>
            </a:r>
            <a:r>
              <a:rPr lang="en-US" altLang="zh-CN" sz="2400" dirty="0"/>
              <a:t>IE</a:t>
            </a:r>
            <a:r>
              <a:rPr lang="zh-CN" altLang="en-US" sz="2400" dirty="0"/>
              <a:t>地址栏输入</a:t>
            </a:r>
            <a:r>
              <a:rPr lang="en-US" altLang="zh-CN" sz="2400" dirty="0"/>
              <a:t>www.baidu.com</a:t>
            </a:r>
            <a:r>
              <a:rPr lang="zh-CN" altLang="en-US" sz="2400" dirty="0"/>
              <a:t>，按</a:t>
            </a:r>
            <a:r>
              <a:rPr lang="en-US" altLang="zh-CN" sz="2400" dirty="0"/>
              <a:t>Enter</a:t>
            </a:r>
            <a:r>
              <a:rPr lang="zh-CN" altLang="en-US" sz="2400" dirty="0"/>
              <a:t>键，打开百度网主页。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6</a:t>
            </a:r>
            <a:r>
              <a:rPr lang="zh-CN" altLang="en-US" sz="2400" dirty="0"/>
              <a:t>．在搜索引擎中输入“五笔字型输入法</a:t>
            </a:r>
            <a:r>
              <a:rPr lang="zh-CN" altLang="en-US" sz="2400" dirty="0" smtClean="0"/>
              <a:t>”。</a:t>
            </a:r>
            <a:endParaRPr lang="en-US" altLang="zh-CN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7</a:t>
            </a:r>
            <a:r>
              <a:rPr lang="zh-CN" altLang="en-US" sz="2400" dirty="0"/>
              <a:t>．单击“百度一下”按钮或按“回车”，出现搜索</a:t>
            </a:r>
            <a:r>
              <a:rPr lang="zh-CN" altLang="en-US" sz="2400" dirty="0" smtClean="0"/>
              <a:t>结果。</a:t>
            </a:r>
            <a:endParaRPr lang="en-US" altLang="zh-CN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0172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6.2</a:t>
            </a:r>
            <a:r>
              <a:rPr lang="en-US" altLang="zh-CN" dirty="0" smtClean="0"/>
              <a:t>.3</a:t>
            </a:r>
            <a:r>
              <a:rPr lang="zh-CN" altLang="zh-CN" sz="4000" dirty="0"/>
              <a:t>　</a:t>
            </a:r>
            <a:r>
              <a:rPr lang="zh-CN" altLang="en-US" dirty="0"/>
              <a:t>从网上搜索信息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752528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8</a:t>
            </a:r>
            <a:r>
              <a:rPr lang="zh-CN" altLang="en-US" sz="2400" dirty="0"/>
              <a:t>．将鼠标指向“</a:t>
            </a:r>
            <a:r>
              <a:rPr lang="en-US" altLang="zh-CN" sz="2400" dirty="0"/>
              <a:t>CAJ</a:t>
            </a:r>
            <a:r>
              <a:rPr lang="zh-CN" altLang="en-US" sz="2400" dirty="0"/>
              <a:t>阅读器</a:t>
            </a:r>
            <a:r>
              <a:rPr lang="en-US" altLang="zh-CN" sz="2400" dirty="0"/>
              <a:t>|</a:t>
            </a:r>
            <a:r>
              <a:rPr lang="en-US" altLang="zh-CN" sz="2400" dirty="0" err="1"/>
              <a:t>CAJViewer</a:t>
            </a:r>
            <a:r>
              <a:rPr lang="zh-CN" altLang="en-US" sz="2400" dirty="0"/>
              <a:t>全文浏览器</a:t>
            </a:r>
            <a:r>
              <a:rPr lang="en-US" altLang="zh-CN" sz="2400" dirty="0"/>
              <a:t>7.2</a:t>
            </a:r>
            <a:r>
              <a:rPr lang="zh-CN" altLang="en-US" sz="2400" dirty="0"/>
              <a:t>官方中文版下载 太平洋下载中心”，单击鼠标左键，进入相关</a:t>
            </a:r>
            <a:r>
              <a:rPr lang="zh-CN" altLang="en-US" sz="2400" dirty="0" smtClean="0"/>
              <a:t>网页。</a:t>
            </a:r>
            <a:endParaRPr lang="en-US" altLang="zh-CN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9</a:t>
            </a:r>
            <a:r>
              <a:rPr lang="zh-CN" altLang="en-US" sz="2400" dirty="0"/>
              <a:t>．点击“下载地址”，选择服务器位置的</a:t>
            </a:r>
            <a:r>
              <a:rPr lang="zh-CN" altLang="en-US" sz="2400" dirty="0" smtClean="0"/>
              <a:t>链接。</a:t>
            </a:r>
            <a:endParaRPr lang="en-US" altLang="zh-CN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10</a:t>
            </a:r>
            <a:r>
              <a:rPr lang="zh-CN" altLang="en-US" sz="2400" dirty="0"/>
              <a:t>．单击“本地电信</a:t>
            </a:r>
            <a:r>
              <a:rPr lang="en-US" altLang="zh-CN" sz="2400" dirty="0"/>
              <a:t>1”</a:t>
            </a:r>
            <a:r>
              <a:rPr lang="zh-CN" altLang="en-US" sz="2400" dirty="0"/>
              <a:t>，单击“保存”按钮右侧的向下箭头，选</a:t>
            </a:r>
            <a:r>
              <a:rPr lang="zh-CN" altLang="en-US" sz="2400" dirty="0" smtClean="0"/>
              <a:t>“另存为”。</a:t>
            </a:r>
            <a:endParaRPr lang="en-US" altLang="zh-CN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11</a:t>
            </a:r>
            <a:r>
              <a:rPr lang="zh-CN" altLang="en-US" sz="2400" dirty="0"/>
              <a:t>．根据自己需要选择合适的</a:t>
            </a:r>
            <a:r>
              <a:rPr lang="zh-CN" altLang="en-US" sz="2400" dirty="0" smtClean="0"/>
              <a:t>路径。</a:t>
            </a:r>
            <a:r>
              <a:rPr lang="zh-CN" altLang="en-US" sz="2400" dirty="0"/>
              <a:t>单击“保存”开始下载文件。屏幕下端的进度框显示已下载文件进度。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2558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6000">
                <a:ea typeface="宋体" charset="-122"/>
              </a:rPr>
              <a:t>Thank You!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6.1</a:t>
            </a:r>
            <a:r>
              <a:rPr lang="zh-CN" altLang="en-US" sz="4000" dirty="0"/>
              <a:t>　</a:t>
            </a:r>
            <a:r>
              <a:rPr lang="zh-CN" altLang="en-US" sz="4000" dirty="0" smtClean="0"/>
              <a:t>接入</a:t>
            </a:r>
            <a:r>
              <a:rPr lang="en-US" altLang="zh-CN" sz="4000" dirty="0" smtClean="0"/>
              <a:t>Internet</a:t>
            </a:r>
            <a:endParaRPr lang="zh-CN" altLang="en-US" sz="4000" dirty="0"/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black">
          <a:xfrm>
            <a:off x="1043608" y="1546225"/>
            <a:ext cx="44644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/>
              <a:t>主要学习内容</a:t>
            </a:r>
            <a:r>
              <a:rPr lang="zh-CN" altLang="zh-CN" sz="2400" b="1" dirty="0" smtClean="0"/>
              <a:t>：</a:t>
            </a:r>
            <a:endParaRPr lang="zh-CN" altLang="zh-CN" sz="2400" dirty="0"/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837297" y="2279650"/>
            <a:ext cx="4762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1" name="WordArt 9"/>
          <p:cNvSpPr>
            <a:spLocks noChangeArrowheads="1" noChangeShapeType="1" noTextEdit="1"/>
          </p:cNvSpPr>
          <p:nvPr/>
        </p:nvSpPr>
        <p:spPr bwMode="gray">
          <a:xfrm rot="-24207704">
            <a:off x="917575" y="2700338"/>
            <a:ext cx="216217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109127"/>
              </a:avLst>
            </a:prstTxWarp>
          </a:bodyPr>
          <a:lstStyle/>
          <a:p>
            <a:pPr algn="ctr"/>
            <a:endParaRPr lang="zh-CN" altLang="en-US" b="1" kern="1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59409" name="AutoShape 17"/>
          <p:cNvSpPr>
            <a:spLocks noChangeArrowheads="1"/>
          </p:cNvSpPr>
          <p:nvPr/>
        </p:nvSpPr>
        <p:spPr bwMode="invGray">
          <a:xfrm>
            <a:off x="1019718" y="2952365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gray">
          <a:xfrm>
            <a:off x="1619672" y="2276872"/>
            <a:ext cx="42295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局域网入网</a:t>
            </a:r>
            <a:endParaRPr lang="zh-CN" altLang="zh-CN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 rot="16200000" flipH="1">
            <a:off x="2842067" y="329052"/>
            <a:ext cx="6350" cy="35575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gray">
          <a:xfrm>
            <a:off x="1619672" y="2882553"/>
            <a:ext cx="32934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拨号入网</a:t>
            </a:r>
            <a:endParaRPr lang="zh-CN" altLang="zh-CN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gray">
          <a:xfrm>
            <a:off x="1619672" y="3530625"/>
            <a:ext cx="32934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无线上网</a:t>
            </a:r>
            <a:endParaRPr lang="zh-CN" altLang="zh-CN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AutoShape 16"/>
          <p:cNvSpPr>
            <a:spLocks noChangeArrowheads="1"/>
          </p:cNvSpPr>
          <p:nvPr/>
        </p:nvSpPr>
        <p:spPr bwMode="ltGray">
          <a:xfrm>
            <a:off x="1019718" y="2319263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AutoShape 18"/>
          <p:cNvSpPr>
            <a:spLocks noChangeArrowheads="1"/>
          </p:cNvSpPr>
          <p:nvPr/>
        </p:nvSpPr>
        <p:spPr bwMode="gray">
          <a:xfrm>
            <a:off x="1019718" y="3585467"/>
            <a:ext cx="360000" cy="3600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6.1</a:t>
            </a:r>
            <a:r>
              <a:rPr lang="en-US" altLang="zh-CN" dirty="0" smtClean="0"/>
              <a:t>.1</a:t>
            </a:r>
            <a:r>
              <a:rPr lang="zh-CN" altLang="zh-CN" sz="4000" dirty="0"/>
              <a:t>　</a:t>
            </a:r>
            <a:r>
              <a:rPr lang="zh-CN" altLang="en-US" dirty="0" smtClean="0"/>
              <a:t>局域网入网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104456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dirty="0"/>
              <a:t>一、操作要求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sz="2400" dirty="0"/>
              <a:t>在学校、企业和一些生活小区环境中一般使用局域网。在局域网中，只要有一台计算机连上</a:t>
            </a:r>
            <a:r>
              <a:rPr lang="en-US" altLang="zh-CN" sz="2400" dirty="0"/>
              <a:t>Internet</a:t>
            </a:r>
            <a:r>
              <a:rPr lang="zh-CN" altLang="en-US" sz="2400" dirty="0"/>
              <a:t>，其他计算机就可以通过这台计算机连上</a:t>
            </a:r>
            <a:r>
              <a:rPr lang="en-US" altLang="zh-CN" sz="2400" dirty="0"/>
              <a:t>Internet</a:t>
            </a:r>
            <a:r>
              <a:rPr lang="zh-CN" altLang="en-US" sz="2400" dirty="0"/>
              <a:t>。以校园网环境为例，为一台计算机配置</a:t>
            </a:r>
            <a:r>
              <a:rPr lang="en-US" altLang="zh-CN" sz="2400" dirty="0"/>
              <a:t>IP</a:t>
            </a:r>
            <a:r>
              <a:rPr lang="zh-CN" altLang="en-US" sz="2400" dirty="0"/>
              <a:t>地址，使其能进入</a:t>
            </a:r>
            <a:r>
              <a:rPr lang="en-US" altLang="zh-CN" sz="2400" dirty="0"/>
              <a:t>Internet</a:t>
            </a:r>
            <a:r>
              <a:rPr lang="zh-CN" altLang="en-US" sz="2400" dirty="0"/>
              <a:t>浏览网页。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6.1</a:t>
            </a:r>
            <a:r>
              <a:rPr lang="en-US" altLang="zh-CN" dirty="0" smtClean="0"/>
              <a:t>.1</a:t>
            </a:r>
            <a:r>
              <a:rPr lang="zh-CN" altLang="zh-CN" sz="4000" dirty="0"/>
              <a:t>　</a:t>
            </a:r>
            <a:r>
              <a:rPr lang="zh-CN" altLang="en-US" dirty="0" smtClean="0"/>
              <a:t>局域网入网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680520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dirty="0"/>
              <a:t>二</a:t>
            </a:r>
            <a:r>
              <a:rPr lang="zh-CN" altLang="en-US" dirty="0" smtClean="0"/>
              <a:t>、操作过程</a:t>
            </a:r>
            <a:endParaRPr lang="zh-CN" altLang="en-US" dirty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1</a:t>
            </a:r>
            <a:r>
              <a:rPr lang="zh-CN" altLang="en-US" sz="2400" dirty="0"/>
              <a:t>．根据校园网络中心</a:t>
            </a:r>
            <a:r>
              <a:rPr lang="en-US" altLang="zh-CN" sz="2400" dirty="0"/>
              <a:t>IP</a:t>
            </a:r>
            <a:r>
              <a:rPr lang="zh-CN" altLang="en-US" sz="2400" dirty="0"/>
              <a:t>地址分配，向管理员获取</a:t>
            </a:r>
            <a:r>
              <a:rPr lang="en-US" altLang="zh-CN" sz="2400" dirty="0"/>
              <a:t>IP</a:t>
            </a:r>
            <a:r>
              <a:rPr lang="zh-CN" altLang="en-US" sz="2400" dirty="0"/>
              <a:t>地址、掩码、网关和</a:t>
            </a:r>
            <a:r>
              <a:rPr lang="en-US" altLang="zh-CN" sz="2400" dirty="0"/>
              <a:t>DNS</a:t>
            </a:r>
            <a:r>
              <a:rPr lang="zh-CN" altLang="en-US" sz="2400" dirty="0"/>
              <a:t>服务器。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2</a:t>
            </a:r>
            <a:r>
              <a:rPr lang="zh-CN" altLang="en-US" sz="2400" dirty="0"/>
              <a:t>．在</a:t>
            </a:r>
            <a:r>
              <a:rPr lang="en-US" altLang="zh-CN" sz="2400" dirty="0"/>
              <a:t>Win7</a:t>
            </a:r>
            <a:r>
              <a:rPr lang="zh-CN" altLang="en-US" sz="2400" dirty="0"/>
              <a:t>桌面上右击“网络”图标，系统打开快捷菜单，单击“属性”命令，打开“网络和共享中心”对话框，点击“更改适配器设置”，双击“本地连接”图标，打开“本地连接 属性”对话框，在“网络”选项卡中选“</a:t>
            </a:r>
            <a:r>
              <a:rPr lang="en-US" altLang="zh-CN" sz="2400" dirty="0"/>
              <a:t>Internet</a:t>
            </a:r>
            <a:r>
              <a:rPr lang="zh-CN" altLang="en-US" sz="2400" dirty="0"/>
              <a:t>协议版本</a:t>
            </a:r>
            <a:r>
              <a:rPr lang="en-US" altLang="zh-CN" sz="2400" dirty="0"/>
              <a:t>4</a:t>
            </a:r>
            <a:r>
              <a:rPr lang="zh-CN" altLang="en-US" sz="2400" dirty="0"/>
              <a:t>（</a:t>
            </a:r>
            <a:r>
              <a:rPr lang="en-US" altLang="zh-CN" sz="2400" dirty="0"/>
              <a:t>TCP/IPv4</a:t>
            </a:r>
            <a:r>
              <a:rPr lang="zh-CN" altLang="en-US" sz="2400" dirty="0"/>
              <a:t>）”项目，使项目呈现选中</a:t>
            </a:r>
            <a:r>
              <a:rPr lang="zh-CN" altLang="en-US" sz="2400" dirty="0" smtClean="0"/>
              <a:t>状态。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96754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6.1</a:t>
            </a:r>
            <a:r>
              <a:rPr lang="en-US" altLang="zh-CN" dirty="0" smtClean="0"/>
              <a:t>.1</a:t>
            </a:r>
            <a:r>
              <a:rPr lang="zh-CN" altLang="zh-CN" sz="4000" dirty="0"/>
              <a:t>　</a:t>
            </a:r>
            <a:r>
              <a:rPr lang="zh-CN" altLang="en-US" dirty="0" smtClean="0"/>
              <a:t>局域网入网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680520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 smtClean="0"/>
              <a:t>3</a:t>
            </a:r>
            <a:r>
              <a:rPr lang="zh-CN" altLang="en-US" sz="2400" dirty="0"/>
              <a:t>．单击“本地连接 属性”对话框中的“属性”按钮，打开“</a:t>
            </a:r>
            <a:r>
              <a:rPr lang="en-US" altLang="zh-CN" sz="2400" dirty="0"/>
              <a:t>Internet</a:t>
            </a:r>
            <a:r>
              <a:rPr lang="zh-CN" altLang="en-US" sz="2400" dirty="0"/>
              <a:t>协议版本</a:t>
            </a:r>
            <a:r>
              <a:rPr lang="en-US" altLang="zh-CN" sz="2400" dirty="0"/>
              <a:t>4</a:t>
            </a:r>
            <a:r>
              <a:rPr lang="zh-CN" altLang="en-US" sz="2400" dirty="0"/>
              <a:t>（</a:t>
            </a:r>
            <a:r>
              <a:rPr lang="en-US" altLang="zh-CN" sz="2400" dirty="0"/>
              <a:t>TCP/IPv4</a:t>
            </a:r>
            <a:r>
              <a:rPr lang="zh-CN" altLang="en-US" sz="2400" dirty="0"/>
              <a:t>）属性”对话框</a:t>
            </a:r>
            <a:r>
              <a:rPr lang="zh-CN" altLang="en-US" sz="2400" dirty="0" smtClean="0"/>
              <a:t>，，</a:t>
            </a:r>
            <a:r>
              <a:rPr lang="zh-CN" altLang="en-US" sz="2400" dirty="0"/>
              <a:t>选择“使用下面的</a:t>
            </a:r>
            <a:r>
              <a:rPr lang="en-US" altLang="zh-CN" sz="2400" dirty="0"/>
              <a:t>IP</a:t>
            </a:r>
            <a:r>
              <a:rPr lang="zh-CN" altLang="en-US" sz="2400" dirty="0"/>
              <a:t>地址”，并按图示输入</a:t>
            </a:r>
            <a:r>
              <a:rPr lang="en-US" altLang="zh-CN" sz="2400" dirty="0"/>
              <a:t>IP</a:t>
            </a:r>
            <a:r>
              <a:rPr lang="zh-CN" altLang="en-US" sz="2400" dirty="0"/>
              <a:t>地址、子网掩码、默认网关和</a:t>
            </a:r>
            <a:r>
              <a:rPr lang="en-US" altLang="zh-CN" sz="2400" dirty="0"/>
              <a:t>DNS</a:t>
            </a:r>
            <a:r>
              <a:rPr lang="zh-CN" altLang="en-US" sz="2400" dirty="0"/>
              <a:t>服务器</a:t>
            </a:r>
            <a:r>
              <a:rPr lang="en-US" altLang="zh-CN" sz="2400" dirty="0"/>
              <a:t>IP</a:t>
            </a:r>
            <a:r>
              <a:rPr lang="zh-CN" altLang="en-US" sz="2400" dirty="0"/>
              <a:t>地址，依次单击“确定”、“关闭”等按钮关闭各对话框和窗口。</a:t>
            </a:r>
          </a:p>
        </p:txBody>
      </p:sp>
    </p:spTree>
    <p:extLst>
      <p:ext uri="{BB962C8B-B14F-4D97-AF65-F5344CB8AC3E}">
        <p14:creationId xmlns:p14="http://schemas.microsoft.com/office/powerpoint/2010/main" val="398566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6.1</a:t>
            </a:r>
            <a:r>
              <a:rPr lang="en-US" altLang="zh-CN" dirty="0" smtClean="0"/>
              <a:t>.2</a:t>
            </a:r>
            <a:r>
              <a:rPr lang="zh-CN" altLang="zh-CN" sz="4000" dirty="0"/>
              <a:t>　</a:t>
            </a:r>
            <a:r>
              <a:rPr lang="zh-CN" altLang="en-US" sz="4000" dirty="0" smtClean="0"/>
              <a:t>拨号</a:t>
            </a:r>
            <a:r>
              <a:rPr lang="zh-CN" altLang="en-US" dirty="0" smtClean="0"/>
              <a:t>入网</a:t>
            </a:r>
            <a:r>
              <a:rPr lang="en-US" altLang="zh-CN" dirty="0" smtClean="0"/>
              <a:t>(</a:t>
            </a:r>
            <a:r>
              <a:rPr lang="zh-CN" altLang="en-US" dirty="0" smtClean="0"/>
              <a:t>自学）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752528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dirty="0"/>
              <a:t>一、操作要求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sz="2400" dirty="0"/>
              <a:t>在家庭环境中，利用电话线将家用计算机接入</a:t>
            </a:r>
            <a:r>
              <a:rPr lang="en-US" altLang="zh-CN" sz="2400" dirty="0"/>
              <a:t>Internet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zh-CN" altLang="en-US" sz="2400" dirty="0"/>
              <a:t>二、操作过程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1</a:t>
            </a:r>
            <a:r>
              <a:rPr lang="zh-CN" altLang="en-US" sz="2400" dirty="0" smtClean="0"/>
              <a:t>．向</a:t>
            </a:r>
            <a:r>
              <a:rPr lang="zh-CN" altLang="en-US" sz="2400" dirty="0"/>
              <a:t>电信公司或其他因特网服务提供商（</a:t>
            </a:r>
            <a:r>
              <a:rPr lang="en-US" altLang="zh-CN" sz="2400" dirty="0"/>
              <a:t>ISP</a:t>
            </a:r>
            <a:r>
              <a:rPr lang="zh-CN" altLang="en-US" sz="2400" dirty="0"/>
              <a:t>）申请帐号（如电信的</a:t>
            </a:r>
            <a:r>
              <a:rPr lang="en-US" altLang="zh-CN" sz="2400" dirty="0"/>
              <a:t>ADSL</a:t>
            </a:r>
            <a:r>
              <a:rPr lang="zh-CN" altLang="en-US" sz="2400" dirty="0"/>
              <a:t>）和密码。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2</a:t>
            </a:r>
            <a:r>
              <a:rPr lang="zh-CN" altLang="en-US" sz="2400" dirty="0"/>
              <a:t>．准备好网卡、</a:t>
            </a:r>
            <a:r>
              <a:rPr lang="en-US" altLang="zh-CN" sz="2400" dirty="0"/>
              <a:t>ADSL</a:t>
            </a:r>
            <a:r>
              <a:rPr lang="zh-CN" altLang="en-US" sz="2400" dirty="0"/>
              <a:t>调置解调器（</a:t>
            </a:r>
            <a:r>
              <a:rPr lang="en-US" altLang="zh-CN" sz="2400" dirty="0"/>
              <a:t>Modem</a:t>
            </a:r>
            <a:r>
              <a:rPr lang="zh-CN" altLang="en-US" sz="2400" dirty="0"/>
              <a:t>）、一条电话线，并在计算机中安装好网卡</a:t>
            </a:r>
            <a:r>
              <a:rPr lang="zh-CN" altLang="en-US" sz="2400" dirty="0" smtClean="0"/>
              <a:t>，将</a:t>
            </a:r>
            <a:r>
              <a:rPr lang="zh-CN" altLang="en-US" sz="2400" dirty="0"/>
              <a:t>各设备连接好。</a:t>
            </a:r>
          </a:p>
          <a:p>
            <a:pPr marL="0" indent="625475">
              <a:lnSpc>
                <a:spcPct val="130000"/>
              </a:lnSpc>
              <a:buSzPct val="90000"/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9086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6.1</a:t>
            </a:r>
            <a:r>
              <a:rPr lang="en-US" altLang="zh-CN" dirty="0" smtClean="0"/>
              <a:t>.2</a:t>
            </a:r>
            <a:r>
              <a:rPr lang="zh-CN" altLang="zh-CN" sz="4000" dirty="0"/>
              <a:t>　</a:t>
            </a:r>
            <a:r>
              <a:rPr lang="zh-CN" altLang="en-US" sz="4000" dirty="0" smtClean="0"/>
              <a:t>拨号</a:t>
            </a:r>
            <a:r>
              <a:rPr lang="zh-CN" altLang="en-US" dirty="0" smtClean="0"/>
              <a:t>入网</a:t>
            </a:r>
            <a:endParaRPr lang="zh-CN" altLang="zh-CN" sz="4000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556792"/>
            <a:ext cx="7920880" cy="4752528"/>
          </a:xfrm>
        </p:spPr>
        <p:txBody>
          <a:bodyPr/>
          <a:lstStyle/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3</a:t>
            </a:r>
            <a:r>
              <a:rPr lang="zh-CN" altLang="en-US" sz="2400" dirty="0"/>
              <a:t>．在</a:t>
            </a:r>
            <a:r>
              <a:rPr lang="en-US" altLang="zh-CN" sz="2400" dirty="0"/>
              <a:t>Win7</a:t>
            </a:r>
            <a:r>
              <a:rPr lang="zh-CN" altLang="en-US" sz="2400" dirty="0"/>
              <a:t>桌面右击“网络”图标，并选择“属性”菜单命令，打开“网络和共享中心”</a:t>
            </a:r>
            <a:r>
              <a:rPr lang="zh-CN" altLang="en-US" sz="2400" dirty="0" smtClean="0"/>
              <a:t>对话框。</a:t>
            </a:r>
            <a:endParaRPr lang="en-US" altLang="zh-CN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4</a:t>
            </a:r>
            <a:r>
              <a:rPr lang="zh-CN" altLang="zh-CN" sz="2400" dirty="0"/>
              <a:t>．点击“设置新的连接或网络”，打开“设置连接或网络”</a:t>
            </a:r>
            <a:r>
              <a:rPr lang="zh-CN" altLang="zh-CN" sz="2400" dirty="0" smtClean="0"/>
              <a:t>对话框。</a:t>
            </a:r>
            <a:endParaRPr lang="zh-CN" altLang="zh-CN" sz="2400" dirty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5</a:t>
            </a:r>
            <a:r>
              <a:rPr lang="zh-CN" altLang="en-US" sz="2400" dirty="0"/>
              <a:t>．点击“连接到</a:t>
            </a:r>
            <a:r>
              <a:rPr lang="en-US" altLang="zh-CN" sz="2400" dirty="0"/>
              <a:t>Internet”</a:t>
            </a:r>
            <a:r>
              <a:rPr lang="zh-CN" altLang="en-US" sz="2400" dirty="0"/>
              <a:t>，单击</a:t>
            </a:r>
            <a:r>
              <a:rPr lang="en-US" altLang="zh-CN" sz="2400" dirty="0"/>
              <a:t>【</a:t>
            </a:r>
            <a:r>
              <a:rPr lang="zh-CN" altLang="en-US" sz="2400" dirty="0"/>
              <a:t>下一步</a:t>
            </a:r>
            <a:r>
              <a:rPr lang="en-US" altLang="zh-CN" sz="2400" dirty="0"/>
              <a:t>】</a:t>
            </a:r>
            <a:r>
              <a:rPr lang="zh-CN" altLang="en-US" sz="2400" dirty="0"/>
              <a:t>按钮，打开“连接到</a:t>
            </a:r>
            <a:r>
              <a:rPr lang="en-US" altLang="zh-CN" sz="2400" dirty="0"/>
              <a:t>Internet”</a:t>
            </a:r>
            <a:r>
              <a:rPr lang="zh-CN" altLang="en-US" sz="2400" dirty="0" smtClean="0"/>
              <a:t>对话框。</a:t>
            </a:r>
            <a:endParaRPr lang="en-US" altLang="zh-CN" sz="2400" dirty="0" smtClean="0"/>
          </a:p>
          <a:p>
            <a:pPr marL="0" indent="625475">
              <a:lnSpc>
                <a:spcPct val="130000"/>
              </a:lnSpc>
              <a:buSzPct val="90000"/>
              <a:buNone/>
            </a:pPr>
            <a:r>
              <a:rPr lang="en-US" altLang="zh-CN" sz="2400" dirty="0"/>
              <a:t>6</a:t>
            </a:r>
            <a:r>
              <a:rPr lang="zh-CN" altLang="en-US" sz="2400" dirty="0"/>
              <a:t>．点击“宽带”，打开“连接到</a:t>
            </a:r>
            <a:r>
              <a:rPr lang="en-US" altLang="zh-CN" sz="2400" dirty="0"/>
              <a:t>Internet”</a:t>
            </a:r>
            <a:r>
              <a:rPr lang="zh-CN" altLang="en-US" sz="2400" dirty="0" smtClean="0"/>
              <a:t>对话框。</a:t>
            </a:r>
            <a:r>
              <a:rPr lang="zh-CN" altLang="en-US" sz="2400" dirty="0"/>
              <a:t>输入</a:t>
            </a:r>
            <a:r>
              <a:rPr lang="en-US" altLang="zh-CN" sz="2400" dirty="0"/>
              <a:t>Internet</a:t>
            </a:r>
            <a:r>
              <a:rPr lang="zh-CN" altLang="en-US" sz="2400" dirty="0"/>
              <a:t>服务提供商（</a:t>
            </a:r>
            <a:r>
              <a:rPr lang="en-US" altLang="zh-CN" sz="2400" dirty="0"/>
              <a:t>ISP</a:t>
            </a:r>
            <a:r>
              <a:rPr lang="zh-CN" altLang="en-US" sz="2400" dirty="0"/>
              <a:t>）提供的信息，输入密码。点击“连接”，等计算机连接成功后就可以进入</a:t>
            </a:r>
            <a:r>
              <a:rPr lang="en-US" altLang="zh-CN" sz="2400" dirty="0"/>
              <a:t>Internet</a:t>
            </a:r>
            <a:r>
              <a:rPr lang="zh-CN" altLang="en-US" sz="2400" dirty="0"/>
              <a:t>浏览网页了。</a:t>
            </a:r>
          </a:p>
        </p:txBody>
      </p:sp>
    </p:spTree>
    <p:extLst>
      <p:ext uri="{BB962C8B-B14F-4D97-AF65-F5344CB8AC3E}">
        <p14:creationId xmlns:p14="http://schemas.microsoft.com/office/powerpoint/2010/main" val="109176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">
  <a:themeElements>
    <a:clrScheme name="Default Design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1769</TotalTime>
  <Words>2302</Words>
  <Application>Microsoft Office PowerPoint</Application>
  <PresentationFormat>全屏显示(4:3)</PresentationFormat>
  <Paragraphs>168</Paragraphs>
  <Slides>37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12</vt:lpstr>
      <vt:lpstr>计算机应用基础实例教程 （Windows 7+Office 2010）</vt:lpstr>
      <vt:lpstr>第6章　Internet基础</vt:lpstr>
      <vt:lpstr>什么是Internet</vt:lpstr>
      <vt:lpstr>6.1　接入Internet</vt:lpstr>
      <vt:lpstr>6.1.1　局域网入网</vt:lpstr>
      <vt:lpstr>6.1.1　局域网入网</vt:lpstr>
      <vt:lpstr>6.1.1　局域网入网</vt:lpstr>
      <vt:lpstr>6.1.2　拨号入网(自学）</vt:lpstr>
      <vt:lpstr>6.1.2　拨号入网</vt:lpstr>
      <vt:lpstr>6.1.3　无线上网</vt:lpstr>
      <vt:lpstr>6.1.3　无线上网</vt:lpstr>
      <vt:lpstr>6.1.3　无线上网</vt:lpstr>
      <vt:lpstr>几个重要概念</vt:lpstr>
      <vt:lpstr>几个重要概念</vt:lpstr>
      <vt:lpstr>几个重要概念</vt:lpstr>
      <vt:lpstr>域名的基本类型</vt:lpstr>
      <vt:lpstr>二级域名</vt:lpstr>
      <vt:lpstr>三级域名</vt:lpstr>
      <vt:lpstr>组织域名</vt:lpstr>
      <vt:lpstr>WWW </vt:lpstr>
      <vt:lpstr>http</vt:lpstr>
      <vt:lpstr>6.2　Internet Explorer浏览器的使用</vt:lpstr>
      <vt:lpstr>浏览网页</vt:lpstr>
      <vt:lpstr>6.2.1　浏览网页</vt:lpstr>
      <vt:lpstr>6.2.1　浏览网页</vt:lpstr>
      <vt:lpstr>6.2.1　浏览网页</vt:lpstr>
      <vt:lpstr>6.2.1　浏览网页</vt:lpstr>
      <vt:lpstr>6.2.2　设置IE的选项</vt:lpstr>
      <vt:lpstr>6.2.2　设置IE的选项</vt:lpstr>
      <vt:lpstr>6.2.2　设置IE的选项</vt:lpstr>
      <vt:lpstr>6.2.2　设置IE的选项</vt:lpstr>
      <vt:lpstr>6.2.2　设置IE的选项</vt:lpstr>
      <vt:lpstr>6.2.2　设置IE的选项</vt:lpstr>
      <vt:lpstr>6.2.3　从网上搜索信息</vt:lpstr>
      <vt:lpstr>6.2.3　从网上搜索信息</vt:lpstr>
      <vt:lpstr>6.2.3　从网上搜索信息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shiliping</dc:creator>
  <cp:lastModifiedBy>Administrator</cp:lastModifiedBy>
  <cp:revision>167</cp:revision>
  <dcterms:created xsi:type="dcterms:W3CDTF">2013-08-06T02:48:58Z</dcterms:created>
  <dcterms:modified xsi:type="dcterms:W3CDTF">2014-10-23T06:02:01Z</dcterms:modified>
</cp:coreProperties>
</file>