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5" r:id="rId89"/>
    <p:sldId id="347" r:id="rId90"/>
    <p:sldId id="354" r:id="rId91"/>
    <p:sldId id="355" r:id="rId92"/>
    <p:sldId id="356" r:id="rId9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700213"/>
            <a:ext cx="7772400" cy="4114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FD6CA05-293D-4B68-ABC8-24C936F0820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2000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11760" y="2060848"/>
            <a:ext cx="6172200" cy="1894362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4</a:t>
            </a:r>
            <a:r>
              <a:rPr lang="zh-CN" altLang="zh-CN" dirty="0"/>
              <a:t>章  </a:t>
            </a:r>
            <a:r>
              <a:rPr lang="en-US" altLang="zh-CN" dirty="0"/>
              <a:t>ASP.NET</a:t>
            </a:r>
            <a:r>
              <a:rPr lang="zh-CN" altLang="zh-CN" dirty="0"/>
              <a:t>常用控件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11760" y="4509120"/>
            <a:ext cx="6172200" cy="13716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36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21EF115-A29B-4B2C-A8CB-2BEB5FFABAFA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/>
              <a:t>4.2.1  HTML</a:t>
            </a:r>
            <a:r>
              <a:rPr lang="zh-CN" altLang="en-US" sz="4000"/>
              <a:t>服务器控件简介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实现了将</a:t>
            </a:r>
            <a:r>
              <a:rPr lang="en-US" altLang="zh-CN"/>
              <a:t>XHTML</a:t>
            </a:r>
            <a:r>
              <a:rPr lang="zh-CN" altLang="en-US"/>
              <a:t>元素到服务器控件的转换。经过转换后，</a:t>
            </a:r>
            <a:r>
              <a:rPr lang="en-US" altLang="zh-CN"/>
              <a:t>Web</a:t>
            </a:r>
            <a:r>
              <a:rPr lang="zh-CN" altLang="en-US"/>
              <a:t>窗体页就可访问</a:t>
            </a:r>
            <a:r>
              <a:rPr lang="en-US" altLang="zh-CN"/>
              <a:t>XHTML</a:t>
            </a:r>
            <a:r>
              <a:rPr lang="zh-CN" altLang="en-US"/>
              <a:t>元素（</a:t>
            </a:r>
            <a:r>
              <a:rPr lang="en-US" altLang="zh-CN"/>
              <a:t>HTML</a:t>
            </a:r>
            <a:r>
              <a:rPr lang="zh-CN" altLang="en-US"/>
              <a:t>服务器控件），从而实现在服务器端对</a:t>
            </a:r>
            <a:r>
              <a:rPr lang="en-US" altLang="zh-CN"/>
              <a:t>HTML</a:t>
            </a:r>
            <a:r>
              <a:rPr lang="zh-CN" altLang="en-US"/>
              <a:t>服务器控件的编程。</a:t>
            </a:r>
          </a:p>
          <a:p>
            <a:r>
              <a:rPr lang="zh-CN" altLang="en-US"/>
              <a:t>添加属性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runat="server" 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将转换</a:t>
            </a:r>
            <a:r>
              <a:rPr lang="en-US" altLang="zh-CN"/>
              <a:t>XHTML</a:t>
            </a:r>
            <a:r>
              <a:rPr lang="zh-CN" altLang="en-US"/>
              <a:t>元素到</a:t>
            </a:r>
            <a:r>
              <a:rPr lang="en-US" altLang="zh-CN"/>
              <a:t>HTML</a:t>
            </a:r>
            <a:r>
              <a:rPr lang="zh-CN" altLang="en-US"/>
              <a:t>服务器控件。</a:t>
            </a:r>
          </a:p>
          <a:p>
            <a:pPr>
              <a:buFontTx/>
              <a:buNone/>
            </a:pPr>
            <a:r>
              <a:rPr lang="en-US" altLang="zh-CN" sz="2000"/>
              <a:t>	&lt;input id="Button2" type="button" value="button" /&gt;</a:t>
            </a:r>
            <a:endParaRPr lang="zh-CN" altLang="en-US" sz="2000"/>
          </a:p>
          <a:p>
            <a:pPr>
              <a:buFontTx/>
              <a:buNone/>
            </a:pPr>
            <a:r>
              <a:rPr lang="en-US" altLang="zh-CN" sz="2000"/>
              <a:t>	&lt;input id="Button2" type="button" value="button" runat="server" /&gt;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00724799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4986A36-0D6F-41C2-967D-7B298B6D36DB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4.2.2  Web</a:t>
            </a:r>
            <a:r>
              <a:rPr lang="zh-CN" altLang="en-US"/>
              <a:t>服务器控件简介</a:t>
            </a:r>
          </a:p>
        </p:txBody>
      </p:sp>
      <p:sp>
        <p:nvSpPr>
          <p:cNvPr id="61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可以描述页面元素的功能、外观、操作方式和行为等。</a:t>
            </a:r>
          </a:p>
          <a:p>
            <a:r>
              <a:rPr lang="zh-CN" altLang="en-US"/>
              <a:t>对于不同的浏览器，可能会得到不同的</a:t>
            </a:r>
            <a:r>
              <a:rPr lang="en-US" altLang="zh-CN"/>
              <a:t>XHTML</a:t>
            </a:r>
            <a:r>
              <a:rPr lang="zh-CN" altLang="en-US"/>
              <a:t>输出。</a:t>
            </a:r>
          </a:p>
          <a:p>
            <a:r>
              <a:rPr lang="zh-CN" altLang="en-US"/>
              <a:t>根据功能不同分成标准控件、数据控件、验证控件、导航控件、登录控件、</a:t>
            </a:r>
            <a:r>
              <a:rPr lang="en-US" altLang="zh-CN"/>
              <a:t>WebParts</a:t>
            </a:r>
            <a:r>
              <a:rPr lang="zh-CN" altLang="en-US"/>
              <a:t>控件、</a:t>
            </a:r>
            <a:r>
              <a:rPr lang="en-US" altLang="zh-CN"/>
              <a:t>AJAX Extensions</a:t>
            </a:r>
            <a:r>
              <a:rPr lang="zh-CN" altLang="en-US"/>
              <a:t>控件和用户自定义控件。 </a:t>
            </a:r>
          </a:p>
          <a:p>
            <a:pPr>
              <a:buFontTx/>
              <a:buNone/>
            </a:pP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87778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0473E-8501-4C7A-B9CD-2AE78CACAFA1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64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  </a:t>
            </a:r>
            <a:r>
              <a:rPr lang="zh-CN" altLang="en-US"/>
              <a:t>标准控件</a:t>
            </a:r>
          </a:p>
        </p:txBody>
      </p:sp>
      <p:graphicFrame>
        <p:nvGraphicFramePr>
          <p:cNvPr id="643328" name="Group 256"/>
          <p:cNvGraphicFramePr>
            <a:graphicFrameLocks noGrp="1"/>
          </p:cNvGraphicFramePr>
          <p:nvPr>
            <p:ph idx="1"/>
          </p:nvPr>
        </p:nvGraphicFramePr>
        <p:xfrm>
          <a:off x="107950" y="1557338"/>
          <a:ext cx="9217025" cy="4146551"/>
        </p:xfrm>
        <a:graphic>
          <a:graphicData uri="http://schemas.openxmlformats.org/drawingml/2006/table">
            <a:tbl>
              <a:tblPr/>
              <a:tblGrid>
                <a:gridCol w="1493838"/>
                <a:gridCol w="2760662"/>
                <a:gridCol w="1290638"/>
                <a:gridCol w="3671887"/>
              </a:tblGrid>
              <a:tr h="431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属性名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属性名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AccessKey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控件的键盘快捷键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Font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控件的字体属性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Attributes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控件的所有属性集合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Height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控件的高度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BackColor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控件的背景色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ID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控件的编程标识符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BoderWidth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控件的边框宽度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TabIndex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控件的索引顺序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BoderStyle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控件的边框样式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控件上显示的文本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CssClass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CSS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类名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ToolTip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当鼠标悬停在控件上时显示的文本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CssStyle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控件的样式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Visible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控件是否在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Web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页上显示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Enabled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是否启用</a:t>
                      </a: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Web</a:t>
                      </a: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服务器控件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Width</a:t>
                      </a:r>
                      <a:endParaRPr kumimoji="1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控件的宽度</a:t>
                      </a:r>
                      <a:endParaRPr kumimoji="1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31049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8948508-CD58-426E-8DC0-1E9990649449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  Label</a:t>
            </a:r>
            <a:r>
              <a:rPr lang="zh-CN" altLang="en-US"/>
              <a:t>控件</a:t>
            </a:r>
          </a:p>
        </p:txBody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用于在浏览器上显示文本，可以在服务器端动态地修改文本。</a:t>
            </a:r>
          </a:p>
          <a:p>
            <a:r>
              <a:rPr lang="zh-CN" altLang="en-US"/>
              <a:t>通过</a:t>
            </a:r>
            <a:r>
              <a:rPr lang="en-US" altLang="zh-CN"/>
              <a:t>Text</a:t>
            </a:r>
            <a:r>
              <a:rPr lang="zh-CN" altLang="en-US"/>
              <a:t>属性指定控件显示的内容。定义的语法格式如下：</a:t>
            </a:r>
          </a:p>
          <a:p>
            <a:pPr>
              <a:buFontTx/>
              <a:buNone/>
            </a:pPr>
            <a:r>
              <a:rPr lang="en-US" altLang="zh-CN"/>
              <a:t>	&lt;asp:Label ID="Label1" runat="server" Text="Label"&gt;&lt;/asp:Label&gt;</a:t>
            </a:r>
          </a:p>
          <a:p>
            <a:r>
              <a:rPr lang="zh-CN" altLang="en-US"/>
              <a:t>很实用的属性</a:t>
            </a:r>
            <a:r>
              <a:rPr lang="en-US" altLang="zh-CN">
                <a:solidFill>
                  <a:srgbClr val="FF0000"/>
                </a:solidFill>
              </a:rPr>
              <a:t>AssociatedControlID</a:t>
            </a:r>
            <a:r>
              <a:rPr lang="zh-CN" altLang="en-US"/>
              <a:t>：值可把</a:t>
            </a:r>
            <a:r>
              <a:rPr lang="en-US" altLang="zh-CN"/>
              <a:t>Label</a:t>
            </a:r>
            <a:r>
              <a:rPr lang="zh-CN" altLang="en-US"/>
              <a:t>控件与窗体中另一个服务器控件关联起来。 </a:t>
            </a:r>
          </a:p>
        </p:txBody>
      </p:sp>
    </p:spTree>
    <p:extLst>
      <p:ext uri="{BB962C8B-B14F-4D97-AF65-F5344CB8AC3E}">
        <p14:creationId xmlns:p14="http://schemas.microsoft.com/office/powerpoint/2010/main" val="15679924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59FB2A9-FCE0-4771-94E7-A0F6EB80E7DE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4-2  </a:t>
            </a:r>
            <a:r>
              <a:rPr lang="zh-CN" altLang="en-US" sz="3200"/>
              <a:t>通过键盘快捷键激活特定文本框</a:t>
            </a:r>
          </a:p>
        </p:txBody>
      </p:sp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当按下</a:t>
            </a:r>
            <a:r>
              <a:rPr lang="en-US" altLang="zh-CN"/>
              <a:t>ALT+N</a:t>
            </a:r>
            <a:r>
              <a:rPr lang="zh-CN" altLang="en-US"/>
              <a:t>时，将激活用户名右边的文本框；当按下</a:t>
            </a:r>
            <a:r>
              <a:rPr lang="en-US" altLang="zh-CN"/>
              <a:t>ALT+P</a:t>
            </a:r>
            <a:r>
              <a:rPr lang="zh-CN" altLang="en-US"/>
              <a:t>时将激活密码右边的文本框。</a:t>
            </a:r>
          </a:p>
          <a:p>
            <a:r>
              <a:rPr lang="zh-CN" altLang="en-US"/>
              <a:t>源程序：</a:t>
            </a:r>
            <a:r>
              <a:rPr lang="en-US" altLang="zh-CN"/>
              <a:t>Lable.aspx </a:t>
            </a:r>
            <a:r>
              <a:rPr lang="zh-CN" altLang="en-US"/>
              <a:t> 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2370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86EEE85-9319-4E15-B357-77FCB1E2E992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81075"/>
            <a:ext cx="7772400" cy="5184775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&lt;div&gt;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&lt;asp:Label ID="lblName" runat="server"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    Text="</a:t>
            </a:r>
            <a:r>
              <a:rPr lang="zh-CN" altLang="en-US" sz="2400" noProof="1"/>
              <a:t>用户名（</a:t>
            </a:r>
            <a:r>
              <a:rPr lang="en-US" altLang="zh-CN" sz="2400" noProof="1"/>
              <a:t>N</a:t>
            </a:r>
            <a:r>
              <a:rPr lang="en-US" altLang="en-US" sz="2400" noProof="1"/>
              <a:t>）：</a:t>
            </a:r>
            <a:r>
              <a:rPr lang="en-US" altLang="zh-CN" sz="2400" noProof="1"/>
              <a:t>"&gt;&lt;/asp:Label&gt;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&lt;asp:TextBox ID="txtName" runat="server" AccessKey="N"&gt;&lt;/asp:TextBox&gt;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&lt;br /&gt;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&lt;asp:Label ID="lblPassword" runat="server" AccessKey="P" AssociatedControlID="txtPassword"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    Text="</a:t>
            </a:r>
            <a:r>
              <a:rPr lang="zh-CN" altLang="en-US" sz="2400" noProof="1"/>
              <a:t>密码（</a:t>
            </a:r>
            <a:r>
              <a:rPr lang="en-US" altLang="zh-CN" sz="2400" noProof="1"/>
              <a:t>P</a:t>
            </a:r>
            <a:r>
              <a:rPr lang="en-US" altLang="en-US" sz="2400" noProof="1"/>
              <a:t>）：</a:t>
            </a:r>
            <a:r>
              <a:rPr lang="en-US" altLang="zh-CN" sz="2400" noProof="1"/>
              <a:t>"&gt;&lt;/asp:Label&gt;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&amp;nbsp;&amp;nbsp;&amp;nbsp;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    &lt;asp:TextBox ID="txtPassword" runat="server"&gt;&lt;/asp:TextBox&gt;</a:t>
            </a:r>
          </a:p>
          <a:p>
            <a:pPr marL="457200" indent="-457200">
              <a:lnSpc>
                <a:spcPct val="90000"/>
              </a:lnSpc>
              <a:buFontTx/>
              <a:buAutoNum type="arabicPeriod"/>
            </a:pPr>
            <a:r>
              <a:rPr lang="en-US" altLang="zh-CN" sz="2400" noProof="1"/>
              <a:t>    &lt;/div&gt;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2900536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4B87AA4-97F2-48AC-BECE-324BFC8C20ED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4.3.2  TextBox</a:t>
            </a:r>
            <a:r>
              <a:rPr lang="zh-CN" altLang="en-US"/>
              <a:t>控件 </a:t>
            </a:r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用于显示数据或输入数据。语法格式如下：</a:t>
            </a:r>
          </a:p>
          <a:p>
            <a:pPr>
              <a:buFontTx/>
              <a:buNone/>
            </a:pPr>
            <a:r>
              <a:rPr lang="en-US" altLang="zh-CN"/>
              <a:t>	</a:t>
            </a:r>
            <a:r>
              <a:rPr lang="en-US" altLang="zh-CN" sz="2000"/>
              <a:t>&lt;asp:TextBox ID="TextBox1" runat="server"&gt;&lt;/asp:TextBox&gt;</a:t>
            </a:r>
            <a:r>
              <a:rPr lang="zh-CN" altLang="en-US"/>
              <a:t>  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9290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BEFD-590F-4F2B-8F27-0B137BF7B9DE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552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 </a:t>
            </a:r>
            <a:r>
              <a:rPr lang="en-US" altLang="zh-CN" sz="3200"/>
              <a:t>TextBox</a:t>
            </a:r>
            <a:r>
              <a:rPr lang="zh-CN" altLang="en-US" sz="3200"/>
              <a:t>控件常用属性、方法和事件表 </a:t>
            </a:r>
          </a:p>
        </p:txBody>
      </p:sp>
      <p:graphicFrame>
        <p:nvGraphicFramePr>
          <p:cNvPr id="553405" name="Group 445"/>
          <p:cNvGraphicFramePr>
            <a:graphicFrameLocks noGrp="1"/>
          </p:cNvGraphicFramePr>
          <p:nvPr>
            <p:ph type="tbl" idx="1"/>
          </p:nvPr>
        </p:nvGraphicFramePr>
        <p:xfrm>
          <a:off x="250825" y="1700213"/>
          <a:ext cx="8893175" cy="4470401"/>
        </p:xfrm>
        <a:graphic>
          <a:graphicData uri="http://schemas.openxmlformats.org/drawingml/2006/table">
            <a:tbl>
              <a:tblPr/>
              <a:tblGrid>
                <a:gridCol w="2520950"/>
                <a:gridCol w="6372225"/>
              </a:tblGrid>
              <a:tr h="1211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TextMode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值“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SingleLine”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表示单行文本框；值“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Password”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表示密码框，将显示特殊字符，如“*”；值“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MultiLine”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表示多行文本框。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AutoPostBack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值“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true”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表示当文本框内容改变且把焦点移出文本框时触发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TextChanged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事件，引起页面往返处理。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AutoCompleteType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标注能自动完成的类型，如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Email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表示能自动完成邮件列表。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Focus()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设置文本框焦点。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TextChanged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当改变文本框中内容且焦点离开文本框后触发。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6720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BA110675-1364-4307-B912-54684BE3D1A5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4-3  </a:t>
            </a:r>
            <a:r>
              <a:rPr lang="zh-CN" altLang="en-US"/>
              <a:t>控件</a:t>
            </a:r>
            <a:r>
              <a:rPr lang="en-US" altLang="zh-CN"/>
              <a:t>TextBox</a:t>
            </a:r>
            <a:r>
              <a:rPr lang="zh-CN" altLang="en-US"/>
              <a:t>综合应用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/>
              <a:t>当页面载入时，焦点自动定位在用户名右边的文本框中；当输入用户名并把焦点移出文本框时，将触发</a:t>
            </a:r>
            <a:r>
              <a:rPr lang="en-US" altLang="zh-CN"/>
              <a:t>TextChanged</a:t>
            </a:r>
            <a:r>
              <a:rPr lang="zh-CN" altLang="en-US"/>
              <a:t>事件，判断用户名是否可用，若可用则在</a:t>
            </a:r>
            <a:r>
              <a:rPr lang="en-US" altLang="zh-CN"/>
              <a:t>lblValidate</a:t>
            </a:r>
            <a:r>
              <a:rPr lang="zh-CN" altLang="en-US"/>
              <a:t>中显示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√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，否则显示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用户名已占用！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；密码右边的文本框显示为密码框；</a:t>
            </a:r>
            <a:r>
              <a:rPr lang="en-US" altLang="zh-CN"/>
              <a:t>E-mail</a:t>
            </a:r>
            <a:r>
              <a:rPr lang="zh-CN" altLang="en-US"/>
              <a:t>右边的文本框具有自动完成功能。</a:t>
            </a:r>
          </a:p>
          <a:p>
            <a:pPr algn="just"/>
            <a:r>
              <a:rPr lang="zh-CN" altLang="en-US"/>
              <a:t>源程序：</a:t>
            </a:r>
            <a:r>
              <a:rPr lang="en-US" altLang="zh-CN"/>
              <a:t>TextBox.aspx 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10861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09C34D9-A149-4E47-8DB5-DA37F53C934C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56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程序说明</a:t>
            </a:r>
          </a:p>
        </p:txBody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当页面载入时，触发</a:t>
            </a:r>
            <a:r>
              <a:rPr lang="en-US" altLang="zh-CN"/>
              <a:t>Page_Load</a:t>
            </a:r>
            <a:r>
              <a:rPr lang="zh-CN" altLang="en-US"/>
              <a:t>事件，将焦点定位在用户名右边的文本框中。</a:t>
            </a:r>
          </a:p>
          <a:p>
            <a:r>
              <a:rPr lang="zh-CN" altLang="en-US"/>
              <a:t>本示例中用户合法性判断是与固定用户名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jxssg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比较，实际使用需连接数据库，与数据库中保存的用户名比较。</a:t>
            </a:r>
          </a:p>
          <a:p>
            <a:r>
              <a:rPr lang="zh-CN" altLang="en-US"/>
              <a:t>要看到自动完成</a:t>
            </a:r>
            <a:r>
              <a:rPr lang="en-US" altLang="zh-CN"/>
              <a:t>Email</a:t>
            </a:r>
            <a:r>
              <a:rPr lang="zh-CN" altLang="en-US"/>
              <a:t>列表的效果，需先输入</a:t>
            </a:r>
            <a:r>
              <a:rPr lang="en-US" altLang="zh-CN"/>
              <a:t>E-mail</a:t>
            </a:r>
            <a:r>
              <a:rPr lang="zh-CN" altLang="en-US"/>
              <a:t>并单击确认后再次输入信息时才能看到效果。</a:t>
            </a:r>
          </a:p>
        </p:txBody>
      </p:sp>
    </p:spTree>
    <p:extLst>
      <p:ext uri="{BB962C8B-B14F-4D97-AF65-F5344CB8AC3E}">
        <p14:creationId xmlns:p14="http://schemas.microsoft.com/office/powerpoint/2010/main" val="407030353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教学目标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掌握</a:t>
            </a:r>
            <a:r>
              <a:rPr lang="en-US" altLang="zh-CN" dirty="0"/>
              <a:t>ASP.NET</a:t>
            </a:r>
            <a:r>
              <a:rPr lang="zh-CN" altLang="zh-CN" dirty="0"/>
              <a:t>页面事件处理流程；</a:t>
            </a:r>
          </a:p>
          <a:p>
            <a:r>
              <a:rPr lang="en-US" altLang="zh-CN" dirty="0"/>
              <a:t>2. </a:t>
            </a:r>
            <a:r>
              <a:rPr lang="zh-CN" altLang="zh-CN" dirty="0"/>
              <a:t>了解</a:t>
            </a:r>
            <a:r>
              <a:rPr lang="en-US" altLang="zh-CN" dirty="0"/>
              <a:t>HTML</a:t>
            </a:r>
            <a:r>
              <a:rPr lang="zh-CN" altLang="zh-CN" dirty="0"/>
              <a:t>服务器控件；</a:t>
            </a:r>
          </a:p>
          <a:p>
            <a:r>
              <a:rPr lang="en-US" altLang="zh-CN" dirty="0"/>
              <a:t>3. </a:t>
            </a:r>
            <a:r>
              <a:rPr lang="zh-CN" altLang="zh-CN" dirty="0"/>
              <a:t>熟悉</a:t>
            </a:r>
            <a:r>
              <a:rPr lang="en-US" altLang="zh-CN" dirty="0"/>
              <a:t>ASP.NET 3.5</a:t>
            </a:r>
            <a:r>
              <a:rPr lang="zh-CN" altLang="zh-CN" dirty="0"/>
              <a:t>标准控件和验证控件</a:t>
            </a:r>
          </a:p>
          <a:p>
            <a:r>
              <a:rPr lang="en-US" altLang="zh-CN" dirty="0"/>
              <a:t>4. </a:t>
            </a:r>
            <a:r>
              <a:rPr lang="zh-CN" altLang="zh-CN" dirty="0"/>
              <a:t>熟练掌握各个控件应用实例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97052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1987AA7-E796-4DC6-80AB-784C9532B190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66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5194300"/>
          </a:xfrm>
        </p:spPr>
        <p:txBody>
          <a:bodyPr>
            <a:normAutofit lnSpcReduction="10000"/>
          </a:bodyPr>
          <a:lstStyle/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protected void Page_Load(object sender, EventArgs e)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txtName.Focus();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}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endParaRPr lang="en-US" altLang="zh-CN" sz="2000" noProof="1"/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protected void txtName_TextChanged(object sender, EventArgs e)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if (txtName.Text == "jxssg")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    lblValidate.Text = "</a:t>
            </a:r>
            <a:r>
              <a:rPr lang="zh-CN" altLang="en-US" sz="2000" noProof="1"/>
              <a:t>用户名已占用！</a:t>
            </a:r>
            <a:r>
              <a:rPr lang="zh-CN" altLang="zh-CN" sz="2000" noProof="1"/>
              <a:t>";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zh-CN" altLang="zh-CN" sz="2000" noProof="1"/>
              <a:t>        }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else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    lblValidate.Text = "√";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}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}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955379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BE990D5-AA82-4229-9C08-F587067BBBB7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2800"/>
              <a:t>4.3.3  Button</a:t>
            </a:r>
            <a:r>
              <a:rPr lang="zh-CN" altLang="en-US" sz="2800"/>
              <a:t>、</a:t>
            </a:r>
            <a:r>
              <a:rPr lang="en-US" altLang="zh-CN" sz="2800"/>
              <a:t>LinkButton</a:t>
            </a:r>
            <a:r>
              <a:rPr lang="zh-CN" altLang="en-US" sz="2800"/>
              <a:t>和</a:t>
            </a:r>
            <a:r>
              <a:rPr lang="en-US" altLang="zh-CN" sz="2800"/>
              <a:t>ImageButton</a:t>
            </a:r>
            <a:r>
              <a:rPr lang="zh-CN" altLang="en-US" sz="2800"/>
              <a:t>控件</a:t>
            </a:r>
            <a:r>
              <a:rPr lang="zh-CN" altLang="en-US"/>
              <a:t> </a:t>
            </a:r>
          </a:p>
        </p:txBody>
      </p:sp>
      <p:sp>
        <p:nvSpPr>
          <p:cNvPr id="562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Button</a:t>
            </a:r>
            <a:r>
              <a:rPr lang="zh-CN" altLang="en-US"/>
              <a:t>：传统按钮外观。</a:t>
            </a:r>
          </a:p>
          <a:p>
            <a:r>
              <a:rPr lang="en-US" altLang="zh-CN"/>
              <a:t>LinkButton</a:t>
            </a:r>
            <a:r>
              <a:rPr lang="zh-CN" altLang="en-US"/>
              <a:t>：超链接外观。</a:t>
            </a:r>
          </a:p>
          <a:p>
            <a:r>
              <a:rPr lang="en-US" altLang="zh-CN"/>
              <a:t>ImageButton</a:t>
            </a:r>
            <a:r>
              <a:rPr lang="zh-CN" altLang="en-US"/>
              <a:t>：图形外观，其图像由</a:t>
            </a:r>
            <a:r>
              <a:rPr lang="en-US" altLang="zh-CN"/>
              <a:t>ImageUrl</a:t>
            </a:r>
            <a:r>
              <a:rPr lang="zh-CN" altLang="en-US"/>
              <a:t>属性设置。</a:t>
            </a:r>
          </a:p>
          <a:p>
            <a:pPr>
              <a:buFontTx/>
              <a:buNone/>
            </a:pPr>
            <a:r>
              <a:rPr lang="en-US" altLang="zh-CN" sz="2000"/>
              <a:t>	&lt;asp:Button ID="Button1" runat="server" Text="Button" /&gt;</a:t>
            </a:r>
          </a:p>
          <a:p>
            <a:pPr>
              <a:buFontTx/>
              <a:buNone/>
            </a:pPr>
            <a:r>
              <a:rPr lang="en-US" altLang="zh-CN" sz="2000"/>
              <a:t>	&lt;asp:LinkButton ID="LinkButton1" runat="server" &gt;LinkButton&lt;/asp:LinkButton&gt;</a:t>
            </a:r>
          </a:p>
          <a:p>
            <a:pPr>
              <a:buFontTx/>
              <a:buNone/>
            </a:pPr>
            <a:r>
              <a:rPr lang="en-US" altLang="zh-CN" sz="2000"/>
              <a:t>	&lt;asp:ImageButton ID="ImageButton1" runat="server" ImageUrl="~/pic/map.JPG" /&gt;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94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D502BB2-25CE-4318-817F-08D21524227E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按钮控件实用属性和事件</a:t>
            </a:r>
          </a:p>
        </p:txBody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PostBackUrl</a:t>
            </a:r>
            <a:r>
              <a:rPr lang="zh-CN" altLang="en-US"/>
              <a:t>属性：单击按钮时发送到的</a:t>
            </a:r>
            <a:r>
              <a:rPr lang="en-US" altLang="zh-CN"/>
              <a:t>URL</a:t>
            </a:r>
            <a:r>
              <a:rPr lang="zh-CN" altLang="en-US"/>
              <a:t>。</a:t>
            </a:r>
          </a:p>
          <a:p>
            <a:r>
              <a:rPr lang="en-US" altLang="zh-CN"/>
              <a:t>Click</a:t>
            </a:r>
            <a:r>
              <a:rPr lang="zh-CN" altLang="en-US"/>
              <a:t>事件：当单击按钮时被触发，执行服务器端代码。</a:t>
            </a:r>
          </a:p>
          <a:p>
            <a:r>
              <a:rPr lang="en-US" altLang="zh-CN"/>
              <a:t>ClientClick</a:t>
            </a:r>
            <a:r>
              <a:rPr lang="zh-CN" altLang="en-US"/>
              <a:t>事件：当单击按钮时被触发，执行客户端代码。</a:t>
            </a:r>
          </a:p>
        </p:txBody>
      </p:sp>
    </p:spTree>
    <p:extLst>
      <p:ext uri="{BB962C8B-B14F-4D97-AF65-F5344CB8AC3E}">
        <p14:creationId xmlns:p14="http://schemas.microsoft.com/office/powerpoint/2010/main" val="305448265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ABD9030-B43D-4607-A4B3-E127831D2111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56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比较</a:t>
            </a:r>
            <a:r>
              <a:rPr lang="en-US" altLang="zh-CN"/>
              <a:t>&lt;a&gt;</a:t>
            </a:r>
            <a:r>
              <a:rPr lang="zh-CN" altLang="en-US"/>
              <a:t>与</a:t>
            </a:r>
            <a:r>
              <a:rPr lang="en-US" altLang="zh-CN"/>
              <a:t>LinkButton </a:t>
            </a:r>
            <a:endParaRPr lang="zh-CN" altLang="en-US"/>
          </a:p>
        </p:txBody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两者都能呈现超链接形式</a:t>
            </a:r>
          </a:p>
          <a:p>
            <a:r>
              <a:rPr lang="zh-CN" altLang="en-US"/>
              <a:t>设置具体的跳转方法不同。在</a:t>
            </a:r>
            <a:r>
              <a:rPr lang="en-US" altLang="zh-CN"/>
              <a:t>&lt;a&gt;</a:t>
            </a:r>
            <a:r>
              <a:rPr lang="zh-CN" altLang="en-US"/>
              <a:t>元素中通过属性</a:t>
            </a:r>
            <a:r>
              <a:rPr lang="en-US" altLang="zh-CN"/>
              <a:t>href</a:t>
            </a:r>
            <a:r>
              <a:rPr lang="zh-CN" altLang="en-US"/>
              <a:t>设置，如：</a:t>
            </a:r>
            <a:br>
              <a:rPr lang="zh-CN" altLang="en-US"/>
            </a:br>
            <a:r>
              <a:rPr lang="zh-CN" altLang="en-US"/>
              <a:t>    </a:t>
            </a:r>
            <a:r>
              <a:rPr lang="en-US" altLang="zh-CN"/>
              <a:t>&lt;a href="www.21cn.com"&gt;</a:t>
            </a:r>
            <a:r>
              <a:rPr lang="zh-CN" altLang="en-US"/>
              <a:t>链接到</a:t>
            </a:r>
            <a:r>
              <a:rPr lang="en-US" altLang="zh-CN"/>
              <a:t>21</a:t>
            </a:r>
            <a:r>
              <a:rPr lang="zh-CN" altLang="en-US"/>
              <a:t>世纪</a:t>
            </a:r>
            <a:r>
              <a:rPr lang="en-US" altLang="zh-CN"/>
              <a:t>&lt;/a&gt;</a:t>
            </a:r>
            <a:br>
              <a:rPr lang="en-US" altLang="zh-CN"/>
            </a:br>
            <a:r>
              <a:rPr lang="en-US" altLang="zh-CN"/>
              <a:t>    </a:t>
            </a:r>
            <a:r>
              <a:rPr lang="zh-CN" altLang="en-US"/>
              <a:t>而在</a:t>
            </a:r>
            <a:r>
              <a:rPr lang="en-US" altLang="zh-CN"/>
              <a:t>LinkButton</a:t>
            </a:r>
            <a:r>
              <a:rPr lang="zh-CN" altLang="en-US"/>
              <a:t>中需要设置</a:t>
            </a:r>
            <a:r>
              <a:rPr lang="en-US" altLang="zh-CN"/>
              <a:t>PostBackUrl</a:t>
            </a:r>
            <a:r>
              <a:rPr lang="zh-CN" altLang="en-US"/>
              <a:t>属性或在</a:t>
            </a:r>
            <a:r>
              <a:rPr lang="en-US" altLang="zh-CN"/>
              <a:t>Click</a:t>
            </a:r>
            <a:r>
              <a:rPr lang="zh-CN" altLang="en-US"/>
              <a:t>事件中输入代码，通过</a:t>
            </a:r>
            <a:r>
              <a:rPr lang="en-US" altLang="zh-CN"/>
              <a:t>Response</a:t>
            </a:r>
            <a:r>
              <a:rPr lang="zh-CN" altLang="en-US"/>
              <a:t>对象的重定向方法</a:t>
            </a:r>
            <a:r>
              <a:rPr lang="en-US" altLang="zh-CN"/>
              <a:t>Redirect()</a:t>
            </a:r>
            <a:r>
              <a:rPr lang="zh-CN" altLang="en-US"/>
              <a:t>实现，如：</a:t>
            </a:r>
            <a:br>
              <a:rPr lang="zh-CN" altLang="en-US"/>
            </a:br>
            <a:r>
              <a:rPr lang="zh-CN" altLang="en-US"/>
              <a:t>    </a:t>
            </a:r>
            <a:r>
              <a:rPr lang="en-US" altLang="zh-CN"/>
              <a:t>Response.Redirect("http://www.21cn.com");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2403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8188365-5BD0-4E75-AB8A-4D61470860D8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4-4  </a:t>
            </a:r>
            <a:r>
              <a:rPr lang="zh-CN" altLang="en-US" sz="3200"/>
              <a:t>利用</a:t>
            </a:r>
            <a:r>
              <a:rPr lang="en-US" altLang="zh-CN" sz="3200"/>
              <a:t>Button</a:t>
            </a:r>
            <a:r>
              <a:rPr lang="zh-CN" altLang="en-US" sz="3200"/>
              <a:t>控件执行客户端脚本</a:t>
            </a:r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要在单击</a:t>
            </a:r>
            <a:r>
              <a:rPr lang="en-US" altLang="zh-CN"/>
              <a:t>Button</a:t>
            </a:r>
            <a:r>
              <a:rPr lang="zh-CN" altLang="en-US"/>
              <a:t>控件后执行客户端脚本，需要使用</a:t>
            </a:r>
            <a:r>
              <a:rPr lang="en-US" altLang="zh-CN"/>
              <a:t>ClientClick</a:t>
            </a:r>
            <a:r>
              <a:rPr lang="zh-CN" altLang="en-US"/>
              <a:t>事件和</a:t>
            </a:r>
            <a:r>
              <a:rPr lang="en-US" altLang="zh-CN"/>
              <a:t>JavaScript</a:t>
            </a:r>
            <a:r>
              <a:rPr lang="zh-CN" altLang="en-US"/>
              <a:t>。</a:t>
            </a:r>
          </a:p>
          <a:p>
            <a:r>
              <a:rPr lang="zh-CN" altLang="en-US"/>
              <a:t>源程序：</a:t>
            </a:r>
            <a:r>
              <a:rPr lang="en-US" altLang="zh-CN"/>
              <a:t>ClientClick.aspx</a:t>
            </a:r>
          </a:p>
          <a:p>
            <a:r>
              <a:rPr lang="zh-CN" altLang="en-US"/>
              <a:t>程序说明：当单击删除按钮时，触发</a:t>
            </a:r>
            <a:r>
              <a:rPr lang="en-US" altLang="zh-CN"/>
              <a:t>ClientClick</a:t>
            </a:r>
            <a:r>
              <a:rPr lang="zh-CN" altLang="en-US"/>
              <a:t>事件，执行</a:t>
            </a:r>
            <a:r>
              <a:rPr lang="en-US" altLang="zh-CN"/>
              <a:t>JavaScript</a:t>
            </a:r>
            <a:r>
              <a:rPr lang="zh-CN" altLang="en-US"/>
              <a:t>代码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return confirm('</a:t>
            </a:r>
            <a:r>
              <a:rPr lang="zh-CN" altLang="en-US"/>
              <a:t>确定要删除记录吗</a:t>
            </a:r>
            <a:r>
              <a:rPr lang="en-US" altLang="zh-CN"/>
              <a:t>?')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，弹出确认对话框。若单击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确定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按钮，触发</a:t>
            </a:r>
            <a:r>
              <a:rPr lang="en-US" altLang="zh-CN"/>
              <a:t>Click</a:t>
            </a:r>
            <a:r>
              <a:rPr lang="zh-CN" altLang="en-US"/>
              <a:t>事件，执行删除操作（这里仅输出信息，实际操作需连接数据库）；若单击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取消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，将不再触发</a:t>
            </a:r>
            <a:r>
              <a:rPr lang="en-US" altLang="zh-CN"/>
              <a:t>Click</a:t>
            </a:r>
            <a:r>
              <a:rPr lang="zh-CN" altLang="en-US"/>
              <a:t>事件，运行结束。 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7109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2A1BFFE-E164-4B88-90AF-647E1202741C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noProof="1"/>
              <a:t>&lt;asp:Button ID="Button1" runat="server" Text="</a:t>
            </a:r>
            <a:r>
              <a:rPr lang="zh-CN" altLang="en-US" noProof="1"/>
              <a:t>删除</a:t>
            </a:r>
            <a:r>
              <a:rPr lang="en-US" altLang="zh-CN" noProof="1"/>
              <a:t>" OnClientClick="return confirm('</a:t>
            </a:r>
            <a:r>
              <a:rPr lang="zh-CN" altLang="en-US" noProof="1"/>
              <a:t>确定要删除记录吗</a:t>
            </a:r>
            <a:r>
              <a:rPr lang="zh-CN" altLang="zh-CN" noProof="1"/>
              <a:t>?')"</a:t>
            </a:r>
          </a:p>
          <a:p>
            <a:r>
              <a:rPr lang="en-US" altLang="zh-CN" noProof="1"/>
              <a:t>            OnClick="Button1_Click" Font-Size="Large" Style="font-size: x-large" /&gt;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7928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F09C46A-E5E7-4E30-84CD-9A1158B0E2F4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4.3.4  DropDownList</a:t>
            </a:r>
            <a:r>
              <a:rPr lang="zh-CN" altLang="en-US"/>
              <a:t>控件</a:t>
            </a:r>
          </a:p>
        </p:txBody>
      </p:sp>
      <p:sp>
        <p:nvSpPr>
          <p:cNvPr id="564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允许用户从预定义的下拉列表中选择一项。</a:t>
            </a:r>
          </a:p>
          <a:p>
            <a:pPr>
              <a:buFontTx/>
              <a:buNone/>
            </a:pPr>
            <a:r>
              <a:rPr lang="en-US" altLang="zh-CN"/>
              <a:t>	&lt;asp:DropDownList ID="DropDownList1" runat="server"&gt;&lt;/asp:DropDownList&gt;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487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A7072-DB45-488A-A015-62A949588C6C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56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DropDownList</a:t>
            </a:r>
            <a:r>
              <a:rPr lang="zh-CN" altLang="en-US"/>
              <a:t>控件实用属性和事件表 </a:t>
            </a:r>
          </a:p>
        </p:txBody>
      </p:sp>
      <p:graphicFrame>
        <p:nvGraphicFramePr>
          <p:cNvPr id="565369" name="Group 121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4537077"/>
        </p:xfrm>
        <a:graphic>
          <a:graphicData uri="http://schemas.openxmlformats.org/drawingml/2006/table">
            <a:tbl>
              <a:tblPr/>
              <a:tblGrid>
                <a:gridCol w="3348038"/>
                <a:gridCol w="5795962"/>
              </a:tblGrid>
              <a:tr h="460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DataSource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使用的数据源。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DataTextField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对应数据源中的一个字段，该字段所有内容将被显示于下拉列表中。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DataValueField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数据源中的一个字段，指定下拉列表中每个可选项的值。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Items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列表中所有选项的集合，经常使用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Items.Add()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方法添加项，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Clear()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方法删除所有项。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SelectedItem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当前选定项。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SelectedValue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当前选定项的属性</a:t>
                      </a: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Value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值 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SelectedIndexChanged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当选择下拉列表中一项后被触发。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DataBind()</a:t>
                      </a: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方法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绑定数据源。</a:t>
                      </a:r>
                      <a:endParaRPr kumimoji="1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8846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721CAD4-A229-42B2-A786-5C8FD8D2CB0A}" type="slidenum">
              <a:rPr lang="zh-CN" altLang="en-US"/>
              <a:pPr/>
              <a:t>28</a:t>
            </a:fld>
            <a:endParaRPr lang="en-US" altLang="zh-CN"/>
          </a:p>
        </p:txBody>
      </p:sp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添加项到 </a:t>
            </a:r>
            <a:r>
              <a:rPr lang="en-US" altLang="zh-CN"/>
              <a:t>DropDownList</a:t>
            </a:r>
            <a:r>
              <a:rPr lang="zh-CN" altLang="en-US"/>
              <a:t>中</a:t>
            </a:r>
          </a:p>
        </p:txBody>
      </p:sp>
      <p:sp>
        <p:nvSpPr>
          <p:cNvPr id="566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在属性窗口中直接对属性</a:t>
            </a:r>
            <a:r>
              <a:rPr lang="en-US" altLang="zh-CN"/>
              <a:t>Items</a:t>
            </a:r>
            <a:r>
              <a:rPr lang="zh-CN" altLang="en-US"/>
              <a:t>进行设置 </a:t>
            </a:r>
          </a:p>
          <a:p>
            <a:r>
              <a:rPr lang="zh-CN" altLang="en-US"/>
              <a:t>利用</a:t>
            </a:r>
            <a:r>
              <a:rPr lang="en-US" altLang="zh-CN"/>
              <a:t>DropDownList</a:t>
            </a:r>
            <a:r>
              <a:rPr lang="zh-CN" altLang="en-US"/>
              <a:t>对象的</a:t>
            </a:r>
            <a:r>
              <a:rPr lang="en-US" altLang="zh-CN"/>
              <a:t>Items.Add()</a:t>
            </a:r>
            <a:r>
              <a:rPr lang="zh-CN" altLang="en-US"/>
              <a:t>方法添加项，如：</a:t>
            </a:r>
          </a:p>
          <a:p>
            <a:pPr>
              <a:buFontTx/>
              <a:buNone/>
            </a:pPr>
            <a:r>
              <a:rPr lang="en-US" altLang="zh-CN"/>
              <a:t>	DropDownList1.Items.Add(new ListItem("</a:t>
            </a:r>
            <a:r>
              <a:rPr lang="zh-CN" altLang="en-US"/>
              <a:t>浙江</a:t>
            </a:r>
            <a:r>
              <a:rPr lang="en-US" altLang="zh-CN"/>
              <a:t>", "zhejiang"));</a:t>
            </a:r>
          </a:p>
          <a:p>
            <a:r>
              <a:rPr lang="zh-CN" altLang="en-US"/>
              <a:t>通过属性</a:t>
            </a:r>
            <a:r>
              <a:rPr lang="en-US" altLang="zh-CN"/>
              <a:t>DataSource</a:t>
            </a:r>
            <a:r>
              <a:rPr lang="zh-CN" altLang="en-US"/>
              <a:t>设置数据源，再通过</a:t>
            </a:r>
            <a:r>
              <a:rPr lang="en-US" altLang="zh-CN"/>
              <a:t>DataBind()</a:t>
            </a:r>
            <a:r>
              <a:rPr lang="zh-CN" altLang="en-US"/>
              <a:t>方法显示数据。 </a:t>
            </a:r>
          </a:p>
        </p:txBody>
      </p:sp>
    </p:spTree>
    <p:extLst>
      <p:ext uri="{BB962C8B-B14F-4D97-AF65-F5344CB8AC3E}">
        <p14:creationId xmlns:p14="http://schemas.microsoft.com/office/powerpoint/2010/main" val="24020486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BECCC339-9E95-44EA-A0E4-F450C752A9CA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4-5  </a:t>
            </a:r>
            <a:r>
              <a:rPr lang="zh-CN" altLang="en-US"/>
              <a:t>实现联动的下拉列表</a:t>
            </a:r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联动的下拉列表在实际工程项目中非常普遍，如要查询某班级的课表，需要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学年</a:t>
            </a:r>
            <a:r>
              <a:rPr lang="en-US" altLang="zh-CN">
                <a:latin typeface="宋体"/>
              </a:rPr>
              <a:t>—</a:t>
            </a:r>
            <a:r>
              <a:rPr lang="zh-CN" altLang="en-US"/>
              <a:t>学期</a:t>
            </a:r>
            <a:r>
              <a:rPr lang="en-US" altLang="zh-CN">
                <a:latin typeface="宋体"/>
              </a:rPr>
              <a:t>—</a:t>
            </a:r>
            <a:r>
              <a:rPr lang="zh-CN" altLang="en-US"/>
              <a:t>分院</a:t>
            </a:r>
            <a:r>
              <a:rPr lang="en-US" altLang="zh-CN">
                <a:latin typeface="宋体"/>
              </a:rPr>
              <a:t>—</a:t>
            </a:r>
            <a:r>
              <a:rPr lang="zh-CN" altLang="en-US"/>
              <a:t>班级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这样联动的下拉列表。</a:t>
            </a:r>
          </a:p>
          <a:p>
            <a:r>
              <a:rPr lang="zh-CN" altLang="en-US"/>
              <a:t>本实例以日期联动为例，在默认情况下，显示系统日期，当改变年或月时，相应的每月天数会随之而变。</a:t>
            </a:r>
          </a:p>
        </p:txBody>
      </p:sp>
    </p:spTree>
    <p:extLst>
      <p:ext uri="{BB962C8B-B14F-4D97-AF65-F5344CB8AC3E}">
        <p14:creationId xmlns:p14="http://schemas.microsoft.com/office/powerpoint/2010/main" val="425672591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643EF07-612D-470C-BC2F-E9C102D77CD1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4.1  ASP.NET 3.5</a:t>
            </a:r>
            <a:r>
              <a:rPr lang="zh-CN" altLang="en-US"/>
              <a:t>页面事件处理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89888" cy="4114800"/>
          </a:xfrm>
        </p:spPr>
        <p:txBody>
          <a:bodyPr/>
          <a:lstStyle/>
          <a:p>
            <a:r>
              <a:rPr lang="zh-CN" altLang="en-US"/>
              <a:t>只有熟悉</a:t>
            </a:r>
            <a:r>
              <a:rPr lang="en-US" altLang="zh-CN"/>
              <a:t>ASP.NET 3.5</a:t>
            </a:r>
            <a:r>
              <a:rPr lang="zh-CN" altLang="en-US"/>
              <a:t>页面事件处理流程，才能理解代码的执行顺序。 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05252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4054158-D260-43EF-9545-AD53BB3AD2D7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4-5  </a:t>
            </a:r>
            <a:r>
              <a:rPr lang="zh-CN" altLang="en-US"/>
              <a:t>实现联动的下拉列表（续）</a:t>
            </a:r>
          </a:p>
        </p:txBody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源程序：</a:t>
            </a:r>
            <a:r>
              <a:rPr lang="en-US" altLang="zh-CN"/>
              <a:t>DropDownList.aspx </a:t>
            </a:r>
          </a:p>
          <a:p>
            <a:r>
              <a:rPr lang="zh-CN" altLang="en-US"/>
              <a:t>程序说明：浏览时首先触发</a:t>
            </a:r>
            <a:r>
              <a:rPr lang="en-US" altLang="zh-CN"/>
              <a:t>Page_Load</a:t>
            </a:r>
            <a:r>
              <a:rPr lang="zh-CN" altLang="en-US"/>
              <a:t>事件，绑定年、月、日到三个</a:t>
            </a:r>
            <a:r>
              <a:rPr lang="en-US" altLang="zh-CN"/>
              <a:t>DropDownList</a:t>
            </a:r>
            <a:r>
              <a:rPr lang="zh-CN" altLang="en-US"/>
              <a:t>控件。当改变年或月份时，触发相应控件的</a:t>
            </a:r>
            <a:r>
              <a:rPr lang="en-US" altLang="zh-CN"/>
              <a:t>SelectedIndexChanged</a:t>
            </a:r>
            <a:r>
              <a:rPr lang="zh-CN" altLang="en-US"/>
              <a:t>事件形成页面往返，将相应月份的天数绑定到</a:t>
            </a:r>
            <a:r>
              <a:rPr lang="en-US" altLang="zh-CN"/>
              <a:t>ddlDay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1657616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FBB059A-707A-4F24-BFBC-E5E8A6893627}" type="slidenum">
              <a:rPr lang="zh-CN" altLang="en-US"/>
              <a:pPr/>
              <a:t>31</a:t>
            </a:fld>
            <a:endParaRPr lang="en-US" altLang="zh-CN"/>
          </a:p>
        </p:txBody>
      </p:sp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623728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protected void Page_Load(object sender, EventArgs e)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//</a:t>
            </a:r>
            <a:r>
              <a:rPr lang="zh-CN" altLang="en-US" sz="1600" noProof="1"/>
              <a:t>页面第一次载入，向各下拉列表填充值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1600" noProof="1"/>
              <a:t>        </a:t>
            </a:r>
            <a:r>
              <a:rPr lang="en-US" altLang="zh-CN" sz="1600" noProof="1"/>
              <a:t>if (!IsPostBack)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    BindYear();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    BindMonth();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    BindDay();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}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}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protected void BindYear()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//</a:t>
            </a:r>
            <a:r>
              <a:rPr lang="zh-CN" altLang="en-US" sz="1600" noProof="1"/>
              <a:t>清空年份下拉列表中项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1600" noProof="1"/>
              <a:t>        </a:t>
            </a:r>
            <a:r>
              <a:rPr lang="en-US" altLang="zh-CN" sz="1600" noProof="1"/>
              <a:t>ddlYear.Items.Clear();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int startYear = DateTime.Now.Year - 10;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int currentYear = DateTime.Now.Year;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//</a:t>
            </a:r>
            <a:r>
              <a:rPr lang="zh-CN" altLang="en-US" sz="1600" noProof="1"/>
              <a:t>向年份下拉列表添加项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1600" noProof="1"/>
              <a:t>        </a:t>
            </a:r>
            <a:r>
              <a:rPr lang="en-US" altLang="zh-CN" sz="1600" noProof="1"/>
              <a:t>for (int i = startYear; i &lt;= currentYear; i++)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    ddlYear.Items.Add(new ListItem(i.ToString()));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}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    //</a:t>
            </a:r>
            <a:r>
              <a:rPr lang="zh-CN" altLang="en-US" sz="1600" noProof="1"/>
              <a:t>设置年份下拉列表默认项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1600" noProof="1"/>
              <a:t>        </a:t>
            </a:r>
            <a:r>
              <a:rPr lang="en-US" altLang="zh-CN" sz="1600" noProof="1"/>
              <a:t>ddlYear.SelectedValue = currentYear.ToString();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    }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1400930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EA1267E-9F09-42F3-A48A-D7E8BA2EDEBD}" type="slidenum">
              <a:rPr lang="zh-CN" altLang="en-US"/>
              <a:pPr/>
              <a:t>32</a:t>
            </a:fld>
            <a:endParaRPr lang="en-US" altLang="zh-CN"/>
          </a:p>
        </p:txBody>
      </p:sp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20713"/>
            <a:ext cx="7772400" cy="51943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protected void BindMonth()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{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    ddlMonth.Items.Clear();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    //</a:t>
            </a:r>
            <a:r>
              <a:rPr lang="zh-CN" altLang="en-US" noProof="1"/>
              <a:t>向月份下拉列表添加项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zh-CN" altLang="en-US" noProof="1"/>
              <a:t>        </a:t>
            </a:r>
            <a:r>
              <a:rPr lang="en-US" altLang="zh-CN" noProof="1"/>
              <a:t>for (int i = 1; i &lt;= 12; i++)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    {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        ddlMonth.Items.Add(i.ToString());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    }</a:t>
            </a:r>
          </a:p>
          <a:p>
            <a:pPr marL="533400" indent="-533400">
              <a:lnSpc>
                <a:spcPct val="90000"/>
              </a:lnSpc>
              <a:buFontTx/>
              <a:buAutoNum type="arabicPeriod"/>
            </a:pPr>
            <a:r>
              <a:rPr lang="en-US" altLang="zh-CN" noProof="1"/>
              <a:t>    }</a:t>
            </a:r>
          </a:p>
          <a:p>
            <a:pPr marL="533400" indent="-533400">
              <a:lnSpc>
                <a:spcPct val="90000"/>
              </a:lnSpc>
            </a:pPr>
            <a:endParaRPr lang="en-US" altLang="zh-CN" noProof="1"/>
          </a:p>
          <a:p>
            <a:pPr marL="533400" indent="-533400">
              <a:lnSpc>
                <a:spcPct val="90000"/>
              </a:lnSpc>
            </a:pPr>
            <a:r>
              <a:rPr lang="en-US" altLang="zh-CN" noProof="1"/>
              <a:t>   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530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5580ABD-6F55-4F22-980D-BF992AA176F5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65175"/>
            <a:ext cx="7772400" cy="5543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protected void BindDay()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ddlDay.Items.Clear();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//</a:t>
            </a:r>
            <a:r>
              <a:rPr lang="zh-CN" altLang="en-US" sz="2000" noProof="1"/>
              <a:t>获取年份下拉列表选中值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2000" noProof="1"/>
              <a:t>        </a:t>
            </a:r>
            <a:r>
              <a:rPr lang="en-US" altLang="zh-CN" sz="2000" noProof="1"/>
              <a:t>string year = ddlYear.SelectedValue;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string month = ddlMonth.SelectedValue;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//</a:t>
            </a:r>
            <a:r>
              <a:rPr lang="zh-CN" altLang="en-US" sz="2000" noProof="1"/>
              <a:t>获取相应年、月对应的天数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2000" noProof="1"/>
              <a:t>        </a:t>
            </a:r>
            <a:r>
              <a:rPr lang="en-US" altLang="zh-CN" sz="2000" noProof="1"/>
              <a:t>int days = DateTime.DaysInMonth(int.Parse(year), int.Parse(month));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//</a:t>
            </a:r>
            <a:r>
              <a:rPr lang="zh-CN" altLang="en-US" sz="2000" noProof="1"/>
              <a:t>向日期下拉列表添加项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zh-CN" altLang="en-US" sz="2000" noProof="1"/>
              <a:t>        </a:t>
            </a:r>
            <a:r>
              <a:rPr lang="en-US" altLang="zh-CN" sz="2000" noProof="1"/>
              <a:t>for (int i = 1; i &lt;= days; i++)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{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    ddlDay.Items.Add(i.ToString());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    }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2000" noProof="1"/>
              <a:t>    }</a:t>
            </a:r>
          </a:p>
          <a:p>
            <a:pPr>
              <a:lnSpc>
                <a:spcPct val="80000"/>
              </a:lnSpc>
              <a:buFontTx/>
              <a:buAutoNum type="arabicPeriod"/>
            </a:pPr>
            <a:endParaRPr lang="en-US" altLang="zh-CN" sz="2000" noProof="1"/>
          </a:p>
          <a:p>
            <a:pPr>
              <a:lnSpc>
                <a:spcPct val="80000"/>
              </a:lnSpc>
              <a:buFontTx/>
              <a:buAutoNum type="arabicPeriod"/>
            </a:pPr>
            <a:r>
              <a:rPr lang="en-US" altLang="zh-CN" sz="1600" noProof="1"/>
              <a:t>}</a:t>
            </a:r>
          </a:p>
          <a:p>
            <a:pPr>
              <a:lnSpc>
                <a:spcPct val="80000"/>
              </a:lnSpc>
            </a:pPr>
            <a:endParaRPr lang="zh-CN" altLang="en-US" sz="1600"/>
          </a:p>
          <a:p>
            <a:pPr>
              <a:lnSpc>
                <a:spcPct val="80000"/>
              </a:lnSpc>
            </a:pPr>
            <a:endParaRPr lang="zh-CN" altLang="en-US" sz="1600"/>
          </a:p>
          <a:p>
            <a:pPr>
              <a:lnSpc>
                <a:spcPct val="80000"/>
              </a:lnSpc>
            </a:pP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36612404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4B9E9FB-71C0-44F1-8023-709D4E714308}" type="slidenum">
              <a:rPr lang="zh-CN" altLang="en-US"/>
              <a:pPr/>
              <a:t>34</a:t>
            </a:fld>
            <a:endParaRPr lang="en-US" altLang="zh-CN"/>
          </a:p>
        </p:txBody>
      </p:sp>
      <p:sp>
        <p:nvSpPr>
          <p:cNvPr id="66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000" noProof="1"/>
              <a:t>protected void ddlYear_SelectedIndexChanged(object sender, EventArgs e)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{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    BindDay();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}</a:t>
            </a:r>
          </a:p>
          <a:p>
            <a:pPr>
              <a:lnSpc>
                <a:spcPct val="90000"/>
              </a:lnSpc>
            </a:pPr>
            <a:endParaRPr lang="en-US" altLang="zh-CN" sz="2000" noProof="1"/>
          </a:p>
          <a:p>
            <a:pPr>
              <a:lnSpc>
                <a:spcPct val="90000"/>
              </a:lnSpc>
            </a:pPr>
            <a:endParaRPr lang="en-US" altLang="zh-CN" sz="2000" noProof="1"/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protected void ddlMonth_SelectedIndexChanged(object sender, EventArgs e)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{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    BindDay();</a:t>
            </a:r>
          </a:p>
          <a:p>
            <a:pPr>
              <a:lnSpc>
                <a:spcPct val="90000"/>
              </a:lnSpc>
            </a:pPr>
            <a:r>
              <a:rPr lang="en-US" altLang="zh-CN" sz="2000" noProof="1"/>
              <a:t>    }</a:t>
            </a:r>
          </a:p>
          <a:p>
            <a:pPr>
              <a:lnSpc>
                <a:spcPct val="90000"/>
              </a:lnSpc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597557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295DD41-AFF2-4E54-8015-2D7F9375E793}" type="slidenum">
              <a:rPr lang="zh-CN" altLang="en-US"/>
              <a:pPr/>
              <a:t>35</a:t>
            </a:fld>
            <a:endParaRPr lang="en-US" altLang="zh-CN"/>
          </a:p>
        </p:txBody>
      </p:sp>
      <p:sp>
        <p:nvSpPr>
          <p:cNvPr id="56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4.3.5  ListBox</a:t>
            </a:r>
            <a:r>
              <a:rPr lang="zh-CN" altLang="en-US"/>
              <a:t>控件</a:t>
            </a:r>
          </a:p>
        </p:txBody>
      </p:sp>
      <p:sp>
        <p:nvSpPr>
          <p:cNvPr id="567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DropDownList</a:t>
            </a:r>
            <a:r>
              <a:rPr lang="zh-CN" altLang="en-US"/>
              <a:t>和</a:t>
            </a:r>
            <a:r>
              <a:rPr lang="en-US" altLang="zh-CN"/>
              <a:t>ListBox</a:t>
            </a:r>
            <a:r>
              <a:rPr lang="zh-CN" altLang="en-US"/>
              <a:t>控件都允许用户从列表中选择项，区别在于</a:t>
            </a:r>
            <a:r>
              <a:rPr lang="en-US" altLang="zh-CN"/>
              <a:t>DropDownList</a:t>
            </a:r>
            <a:r>
              <a:rPr lang="zh-CN" altLang="en-US"/>
              <a:t>的列表在用户选择前处于隐藏状态，而</a:t>
            </a:r>
            <a:r>
              <a:rPr lang="en-US" altLang="zh-CN"/>
              <a:t>ListBox</a:t>
            </a:r>
            <a:r>
              <a:rPr lang="zh-CN" altLang="en-US"/>
              <a:t>的选项列表是可见的，并且可同时选择多项。</a:t>
            </a:r>
            <a:r>
              <a:rPr lang="en-US" altLang="zh-CN"/>
              <a:t>&lt;asp:ListBox ID="ListBox1" runat="server"&gt;&lt;/asp:ListBox&gt; </a:t>
            </a:r>
          </a:p>
          <a:p>
            <a:r>
              <a:rPr lang="en-US" altLang="zh-CN"/>
              <a:t>SelectionMode</a:t>
            </a:r>
            <a:r>
              <a:rPr lang="zh-CN" altLang="en-US"/>
              <a:t>属性：值为</a:t>
            </a:r>
            <a:r>
              <a:rPr lang="en-US" altLang="zh-CN"/>
              <a:t>Multiple</a:t>
            </a:r>
            <a:r>
              <a:rPr lang="zh-CN" altLang="en-US"/>
              <a:t>表示允许选择多项。 </a:t>
            </a:r>
          </a:p>
        </p:txBody>
      </p:sp>
    </p:spTree>
    <p:extLst>
      <p:ext uri="{BB962C8B-B14F-4D97-AF65-F5344CB8AC3E}">
        <p14:creationId xmlns:p14="http://schemas.microsoft.com/office/powerpoint/2010/main" val="39787402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BA0ECA48-7C54-4162-823B-6FF3C5C54903}" type="slidenum">
              <a:rPr lang="zh-CN" altLang="en-US"/>
              <a:pPr/>
              <a:t>36</a:t>
            </a:fld>
            <a:endParaRPr lang="en-US" altLang="zh-CN"/>
          </a:p>
        </p:txBody>
      </p:sp>
      <p:sp>
        <p:nvSpPr>
          <p:cNvPr id="569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2800"/>
              <a:t>实例</a:t>
            </a:r>
            <a:r>
              <a:rPr lang="en-US" altLang="zh-CN" sz="2800"/>
              <a:t>4-6  </a:t>
            </a:r>
            <a:r>
              <a:rPr lang="zh-CN" altLang="en-US" sz="2800"/>
              <a:t>实现数据项在</a:t>
            </a:r>
            <a:r>
              <a:rPr lang="en-US" altLang="zh-CN" sz="2800"/>
              <a:t>ListBox</a:t>
            </a:r>
            <a:r>
              <a:rPr lang="zh-CN" altLang="en-US" sz="2800"/>
              <a:t>控件之间的移动</a:t>
            </a: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当选择左边列表框中的项，再单击按钮后相应的项将移动到右边的列表框。</a:t>
            </a:r>
          </a:p>
          <a:p>
            <a:r>
              <a:rPr lang="zh-CN" altLang="en-US"/>
              <a:t>源程序：</a:t>
            </a:r>
            <a:r>
              <a:rPr lang="en-US" altLang="zh-CN"/>
              <a:t>ListBox.aspx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8086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C763494-616A-4341-80B7-F5763C7942FF}" type="slidenum">
              <a:rPr lang="zh-CN" altLang="en-US"/>
              <a:pPr/>
              <a:t>37</a:t>
            </a:fld>
            <a:endParaRPr lang="en-US" altLang="zh-CN"/>
          </a:p>
        </p:txBody>
      </p:sp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6250"/>
            <a:ext cx="7772400" cy="5976938"/>
          </a:xfrm>
        </p:spPr>
        <p:txBody>
          <a:bodyPr/>
          <a:lstStyle/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protected void btnMove_Click(object sender, EventArgs e)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{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//</a:t>
            </a:r>
            <a:r>
              <a:rPr lang="zh-CN" altLang="en-US" sz="2000" noProof="1"/>
              <a:t>遍历左边列表框中所有项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zh-CN" altLang="en-US" sz="2000" noProof="1"/>
              <a:t>        </a:t>
            </a:r>
            <a:r>
              <a:rPr lang="en-US" altLang="zh-CN" sz="2000" noProof="1"/>
              <a:t>for (int i = 0; i &lt; lstLeft.Items.Count; i++)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{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//</a:t>
            </a:r>
            <a:r>
              <a:rPr lang="zh-CN" altLang="en-US" sz="2000" noProof="1"/>
              <a:t>判断项是否选中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zh-CN" altLang="en-US" sz="2000" noProof="1"/>
              <a:t>            </a:t>
            </a:r>
            <a:r>
              <a:rPr lang="en-US" altLang="zh-CN" sz="2000" noProof="1"/>
              <a:t>if (lstLeft.Items[i].Selected)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{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    //</a:t>
            </a:r>
            <a:r>
              <a:rPr lang="zh-CN" altLang="en-US" sz="2000" noProof="1"/>
              <a:t>向右边列表框添加选中的一项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zh-CN" altLang="en-US" sz="2000" noProof="1"/>
              <a:t>                </a:t>
            </a:r>
            <a:r>
              <a:rPr lang="en-US" altLang="zh-CN" sz="2000" noProof="1"/>
              <a:t>lstRight.Items.Add(lstLeft.Items[i]);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    lstLeft.Items.Remove(lstLeft.Items[i]);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    //</a:t>
            </a:r>
            <a:r>
              <a:rPr lang="zh-CN" altLang="en-US" sz="2000" noProof="1"/>
              <a:t>调整左边列表框中剩余项索引号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zh-CN" altLang="en-US" sz="2000" noProof="1"/>
              <a:t>                </a:t>
            </a:r>
            <a:r>
              <a:rPr lang="en-US" altLang="zh-CN" sz="2000" noProof="1"/>
              <a:t>i--;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    }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    }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/>
              <a:t>    }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8486897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2C0A860-5E3E-43AE-BC08-15F0553E866E}" type="slidenum">
              <a:rPr lang="zh-CN" altLang="en-US"/>
              <a:pPr/>
              <a:t>38</a:t>
            </a:fld>
            <a:endParaRPr lang="en-US" altLang="zh-CN"/>
          </a:p>
        </p:txBody>
      </p:sp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4.3.6  CheckBox</a:t>
            </a:r>
            <a:r>
              <a:rPr lang="zh-CN" altLang="en-US"/>
              <a:t>和</a:t>
            </a:r>
            <a:r>
              <a:rPr lang="en-US" altLang="zh-CN"/>
              <a:t>CheckBoxList</a:t>
            </a:r>
            <a:r>
              <a:rPr lang="zh-CN" altLang="en-US"/>
              <a:t>控件</a:t>
            </a:r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为用户提供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真</a:t>
            </a:r>
            <a:r>
              <a:rPr lang="en-US" altLang="zh-CN"/>
              <a:t>/</a:t>
            </a:r>
            <a:r>
              <a:rPr lang="zh-CN" altLang="en-US"/>
              <a:t>假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、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是</a:t>
            </a:r>
            <a:r>
              <a:rPr lang="en-US" altLang="zh-CN"/>
              <a:t>/</a:t>
            </a:r>
            <a:r>
              <a:rPr lang="zh-CN" altLang="en-US"/>
              <a:t>否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或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开</a:t>
            </a:r>
            <a:r>
              <a:rPr lang="en-US" altLang="zh-CN"/>
              <a:t>/</a:t>
            </a:r>
            <a:r>
              <a:rPr lang="zh-CN" altLang="en-US"/>
              <a:t>关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选项之间进行选择的方法，若需要多项选择，可以使用多个</a:t>
            </a:r>
            <a:r>
              <a:rPr lang="en-US" altLang="zh-CN"/>
              <a:t>CheckBox</a:t>
            </a:r>
            <a:r>
              <a:rPr lang="zh-CN" altLang="en-US"/>
              <a:t>或单个</a:t>
            </a:r>
            <a:r>
              <a:rPr lang="en-US" altLang="zh-CN"/>
              <a:t>CheckBoxList</a:t>
            </a:r>
            <a:r>
              <a:rPr lang="zh-CN" altLang="en-US"/>
              <a:t>，但一般采用</a:t>
            </a:r>
            <a:r>
              <a:rPr lang="en-US" altLang="zh-CN"/>
              <a:t>CheckBoxList</a:t>
            </a:r>
            <a:r>
              <a:rPr lang="zh-CN" altLang="en-US"/>
              <a:t>。</a:t>
            </a:r>
            <a:r>
              <a:rPr lang="en-US" altLang="zh-CN"/>
              <a:t>&lt;asp:CheckBox ID="CheckBox1" runat="server" /&gt;</a:t>
            </a:r>
          </a:p>
          <a:p>
            <a:pPr>
              <a:buFontTx/>
              <a:buNone/>
            </a:pPr>
            <a:r>
              <a:rPr lang="en-US" altLang="zh-CN"/>
              <a:t>	&lt;asp:CheckBoxList ID="CheckBoxList1" runat="server"&gt; &lt;/asp:CheckBoxList&gt;</a:t>
            </a:r>
          </a:p>
        </p:txBody>
      </p:sp>
    </p:spTree>
    <p:extLst>
      <p:ext uri="{BB962C8B-B14F-4D97-AF65-F5344CB8AC3E}">
        <p14:creationId xmlns:p14="http://schemas.microsoft.com/office/powerpoint/2010/main" val="302360145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4CAF57E-3161-46B0-A62B-164C0C2BA1FB}" type="slidenum">
              <a:rPr lang="zh-CN" altLang="en-US"/>
              <a:pPr/>
              <a:t>39</a:t>
            </a:fld>
            <a:endParaRPr lang="en-US" altLang="zh-CN"/>
          </a:p>
        </p:txBody>
      </p:sp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3200"/>
              <a:t>4.3.6  CheckBox</a:t>
            </a:r>
            <a:r>
              <a:rPr lang="zh-CN" altLang="en-US" sz="3200"/>
              <a:t>和</a:t>
            </a:r>
            <a:r>
              <a:rPr lang="en-US" altLang="zh-CN" sz="3200"/>
              <a:t>CheckBoxList</a:t>
            </a:r>
            <a:r>
              <a:rPr lang="zh-CN" altLang="en-US" sz="3200"/>
              <a:t>控件（续）</a:t>
            </a:r>
          </a:p>
        </p:txBody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/>
              <a:t>判断</a:t>
            </a:r>
            <a:r>
              <a:rPr lang="en-US" altLang="zh-CN"/>
              <a:t>CheckBox</a:t>
            </a:r>
            <a:r>
              <a:rPr lang="zh-CN" altLang="en-US"/>
              <a:t>是否选中的属性是</a:t>
            </a:r>
            <a:r>
              <a:rPr lang="en-US" altLang="zh-CN">
                <a:solidFill>
                  <a:srgbClr val="0000FF"/>
                </a:solidFill>
              </a:rPr>
              <a:t>Checked</a:t>
            </a:r>
            <a:r>
              <a:rPr lang="zh-CN" altLang="en-US"/>
              <a:t>，而</a:t>
            </a:r>
            <a:r>
              <a:rPr lang="en-US" altLang="zh-CN"/>
              <a:t>CheckBoxList</a:t>
            </a:r>
            <a:r>
              <a:rPr lang="zh-CN" altLang="en-US"/>
              <a:t>作为集合控件，判断列表项是否选中的属性是成员的</a:t>
            </a:r>
            <a:r>
              <a:rPr lang="en-US" altLang="zh-CN">
                <a:solidFill>
                  <a:srgbClr val="0000FF"/>
                </a:solidFill>
              </a:rPr>
              <a:t>Selected</a:t>
            </a:r>
            <a:r>
              <a:rPr lang="zh-CN" altLang="en-US"/>
              <a:t>属性。</a:t>
            </a:r>
          </a:p>
          <a:p>
            <a:r>
              <a:rPr lang="zh-CN" altLang="en-US"/>
              <a:t>在实际工程项目中，一般设置</a:t>
            </a:r>
            <a:r>
              <a:rPr lang="en-US" altLang="zh-CN"/>
              <a:t>CheckBoxList</a:t>
            </a:r>
            <a:r>
              <a:rPr lang="zh-CN" altLang="en-US"/>
              <a:t>的属性</a:t>
            </a:r>
            <a:r>
              <a:rPr lang="en-US" altLang="zh-CN"/>
              <a:t>AutoPostBack</a:t>
            </a:r>
            <a:r>
              <a:rPr lang="zh-CN" altLang="en-US"/>
              <a:t>值为</a:t>
            </a:r>
            <a:r>
              <a:rPr lang="en-US" altLang="zh-CN"/>
              <a:t>false</a:t>
            </a:r>
            <a:r>
              <a:rPr lang="zh-CN" altLang="en-US"/>
              <a:t>。要提交数据到服务器，不采用</a:t>
            </a:r>
            <a:r>
              <a:rPr lang="en-US" altLang="zh-CN"/>
              <a:t>CheckBoxList</a:t>
            </a:r>
            <a:r>
              <a:rPr lang="zh-CN" altLang="en-US"/>
              <a:t>的自身事件，而是常配合</a:t>
            </a:r>
            <a:r>
              <a:rPr lang="en-US" altLang="zh-CN"/>
              <a:t>Button</a:t>
            </a:r>
            <a:r>
              <a:rPr lang="zh-CN" altLang="en-US"/>
              <a:t>控件实现。 </a:t>
            </a:r>
          </a:p>
        </p:txBody>
      </p:sp>
    </p:spTree>
    <p:extLst>
      <p:ext uri="{BB962C8B-B14F-4D97-AF65-F5344CB8AC3E}">
        <p14:creationId xmlns:p14="http://schemas.microsoft.com/office/powerpoint/2010/main" val="255796000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0CE66BE-23E4-4FC6-813B-952F60BF1C71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4.1.1  ASP.NET 3.5</a:t>
            </a:r>
            <a:r>
              <a:rPr lang="zh-CN" altLang="en-US"/>
              <a:t>事件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114800"/>
          </a:xfrm>
        </p:spPr>
        <p:txBody>
          <a:bodyPr/>
          <a:lstStyle/>
          <a:p>
            <a:pPr marL="457200" indent="-457200"/>
            <a:r>
              <a:rPr lang="zh-CN" altLang="en-US"/>
              <a:t>常用页面处理事件</a:t>
            </a:r>
          </a:p>
          <a:p>
            <a:pPr marL="838200" lvl="1" indent="-381000"/>
            <a:r>
              <a:rPr lang="en-US" altLang="zh-CN"/>
              <a:t>Page_PreInit</a:t>
            </a:r>
            <a:r>
              <a:rPr lang="zh-CN" altLang="en-US"/>
              <a:t>：通过</a:t>
            </a:r>
            <a:r>
              <a:rPr lang="en-US" altLang="zh-CN"/>
              <a:t>IsPostBack</a:t>
            </a:r>
            <a:r>
              <a:rPr lang="zh-CN" altLang="en-US"/>
              <a:t>属性确定是否第一次处理该页、创建动态控件、动态设置主题属性、读取配置文件属性等。</a:t>
            </a:r>
          </a:p>
          <a:p>
            <a:pPr marL="838200" lvl="1" indent="-381000"/>
            <a:r>
              <a:rPr lang="en-US" altLang="zh-CN"/>
              <a:t>Page_Init</a:t>
            </a:r>
            <a:r>
              <a:rPr lang="zh-CN" altLang="en-US"/>
              <a:t>：初始化控件属性。</a:t>
            </a:r>
          </a:p>
          <a:p>
            <a:pPr marL="838200" lvl="1" indent="-381000"/>
            <a:r>
              <a:rPr lang="en-US" altLang="zh-CN"/>
              <a:t>Page_Load</a:t>
            </a:r>
            <a:r>
              <a:rPr lang="zh-CN" altLang="en-US"/>
              <a:t>：读取和更新控件属性。</a:t>
            </a:r>
          </a:p>
          <a:p>
            <a:pPr marL="838200" lvl="1" indent="-381000"/>
            <a:r>
              <a:rPr lang="zh-CN" altLang="en-US"/>
              <a:t>控件事件：处理特定事件，如</a:t>
            </a:r>
            <a:r>
              <a:rPr lang="en-US" altLang="zh-CN"/>
              <a:t>Button</a:t>
            </a:r>
            <a:r>
              <a:rPr lang="zh-CN" altLang="en-US"/>
              <a:t>控件的</a:t>
            </a:r>
            <a:r>
              <a:rPr lang="en-US" altLang="zh-CN"/>
              <a:t>Click</a:t>
            </a:r>
            <a:r>
              <a:rPr lang="zh-CN" altLang="en-US"/>
              <a:t>事件。</a:t>
            </a:r>
          </a:p>
          <a:p>
            <a:pPr marL="457200" indent="-457200"/>
            <a:r>
              <a:rPr lang="zh-CN" altLang="en-US"/>
              <a:t>事件处理的先后顺序</a:t>
            </a:r>
          </a:p>
          <a:p>
            <a:pPr marL="838200" lvl="1" indent="-381000"/>
            <a:r>
              <a:rPr lang="en-US" altLang="zh-CN"/>
              <a:t>Page_PreInit</a:t>
            </a:r>
            <a:r>
              <a:rPr lang="zh-CN" altLang="en-US"/>
              <a:t>、</a:t>
            </a:r>
            <a:r>
              <a:rPr lang="en-US" altLang="zh-CN"/>
              <a:t>Page_Init</a:t>
            </a:r>
            <a:r>
              <a:rPr lang="zh-CN" altLang="en-US"/>
              <a:t>、</a:t>
            </a:r>
            <a:r>
              <a:rPr lang="en-US" altLang="zh-CN"/>
              <a:t>Page_Load</a:t>
            </a:r>
            <a:r>
              <a:rPr lang="zh-CN" altLang="en-US"/>
              <a:t>和控件的事件 </a:t>
            </a:r>
          </a:p>
        </p:txBody>
      </p:sp>
    </p:spTree>
    <p:extLst>
      <p:ext uri="{BB962C8B-B14F-4D97-AF65-F5344CB8AC3E}">
        <p14:creationId xmlns:p14="http://schemas.microsoft.com/office/powerpoint/2010/main" val="292789133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DE9C86A-F1E1-4A4A-82FB-AAFA5A27C668}" type="slidenum">
              <a:rPr lang="zh-CN" altLang="en-US"/>
              <a:pPr/>
              <a:t>40</a:t>
            </a:fld>
            <a:endParaRPr lang="en-US" altLang="zh-CN"/>
          </a:p>
        </p:txBody>
      </p:sp>
      <p:sp>
        <p:nvSpPr>
          <p:cNvPr id="57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4-7  CheckBoxList</a:t>
            </a:r>
            <a:r>
              <a:rPr lang="zh-CN" altLang="en-US"/>
              <a:t>应用</a:t>
            </a:r>
          </a:p>
        </p:txBody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当选择个人爱好并单击提交按钮后显示选中项的提示信息。 </a:t>
            </a:r>
          </a:p>
          <a:p>
            <a:r>
              <a:rPr lang="zh-CN" altLang="en-US"/>
              <a:t>源程序：</a:t>
            </a:r>
            <a:r>
              <a:rPr lang="en-US" altLang="zh-CN"/>
              <a:t>CheckBoxList.aspx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07274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475B2C3-D829-419D-8A4F-8F6907339063}" type="slidenum">
              <a:rPr lang="zh-CN" altLang="en-US"/>
              <a:pPr/>
              <a:t>41</a:t>
            </a:fld>
            <a:endParaRPr lang="en-US" altLang="zh-CN"/>
          </a:p>
        </p:txBody>
      </p:sp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692150"/>
            <a:ext cx="7772400" cy="5122863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protected void btnSubmit_Click(object sender, EventArgs e)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{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lblMsg.Text = "</a:t>
            </a:r>
            <a:r>
              <a:rPr lang="zh-CN" altLang="en-US" sz="2400" noProof="1"/>
              <a:t>您选择了：</a:t>
            </a:r>
            <a:r>
              <a:rPr lang="zh-CN" altLang="zh-CN" sz="2400" noProof="1"/>
              <a:t>";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zh-CN" altLang="zh-CN" sz="2400" noProof="1"/>
              <a:t>        //</a:t>
            </a:r>
            <a:r>
              <a:rPr lang="zh-CN" altLang="en-US" sz="2400" noProof="1"/>
              <a:t>遍历复选框中所有项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zh-CN" altLang="en-US" sz="2400" noProof="1"/>
              <a:t>        </a:t>
            </a:r>
            <a:r>
              <a:rPr lang="en-US" altLang="zh-CN" sz="2400" noProof="1"/>
              <a:t>foreach (ListItem listItem in chklsSport.Items)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{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    if (listItem.Selected)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    {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        lblMsg.Text = lblMsg.Text + listItem.Text + "&amp;nbsp";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}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7083734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1D054D1-B475-453B-942A-48FE09E37899}" type="slidenum">
              <a:rPr lang="zh-CN" altLang="en-US"/>
              <a:pPr/>
              <a:t>42</a:t>
            </a:fld>
            <a:endParaRPr lang="en-US" altLang="zh-CN"/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3200"/>
              <a:t>4.3.7  RadioButton</a:t>
            </a:r>
            <a:r>
              <a:rPr lang="zh-CN" altLang="en-US" sz="3200"/>
              <a:t>和</a:t>
            </a:r>
            <a:r>
              <a:rPr lang="en-US" altLang="zh-CN" sz="3200"/>
              <a:t>RadioButtonList</a:t>
            </a:r>
            <a:r>
              <a:rPr lang="zh-CN" altLang="en-US" sz="3200"/>
              <a:t>控件</a:t>
            </a:r>
          </a:p>
        </p:txBody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常用于在多种选择中只能选择一项的场合。单个的</a:t>
            </a:r>
            <a:r>
              <a:rPr lang="en-US" altLang="zh-CN"/>
              <a:t>RadioButton</a:t>
            </a:r>
            <a:r>
              <a:rPr lang="zh-CN" altLang="en-US"/>
              <a:t>只能提供单项选择，可以将多个</a:t>
            </a:r>
            <a:r>
              <a:rPr lang="en-US" altLang="zh-CN"/>
              <a:t>RadioButton</a:t>
            </a:r>
            <a:r>
              <a:rPr lang="zh-CN" altLang="en-US"/>
              <a:t>形成一组，方法是设置每个</a:t>
            </a:r>
            <a:r>
              <a:rPr lang="en-US" altLang="zh-CN"/>
              <a:t>RadioButton</a:t>
            </a:r>
            <a:r>
              <a:rPr lang="zh-CN" altLang="en-US"/>
              <a:t>的属性</a:t>
            </a:r>
            <a:r>
              <a:rPr lang="en-US" altLang="zh-CN"/>
              <a:t>GroupName</a:t>
            </a:r>
            <a:r>
              <a:rPr lang="zh-CN" altLang="en-US"/>
              <a:t>为同一名称。</a:t>
            </a:r>
            <a:r>
              <a:rPr lang="en-US" altLang="zh-CN"/>
              <a:t>&lt;asp:RadioButton ID="RadioButton1" runat="server" GroupName="group" /&gt;</a:t>
            </a:r>
          </a:p>
          <a:p>
            <a:pPr>
              <a:buFontTx/>
              <a:buNone/>
            </a:pPr>
            <a:r>
              <a:rPr lang="en-US" altLang="zh-CN"/>
              <a:t>	&lt;asp:RadioButton ID="RadioButton2" runat="server" GroupName="group" /&gt;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878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9BD9916-0ACD-44D3-A427-D5260E729503}" type="slidenum">
              <a:rPr lang="zh-CN" altLang="en-US"/>
              <a:pPr/>
              <a:t>43</a:t>
            </a:fld>
            <a:endParaRPr lang="en-US" altLang="zh-CN"/>
          </a:p>
        </p:txBody>
      </p:sp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3200"/>
              <a:t>4.3.7  RadioButton</a:t>
            </a:r>
            <a:r>
              <a:rPr lang="zh-CN" altLang="en-US" sz="3200"/>
              <a:t>和</a:t>
            </a:r>
            <a:r>
              <a:rPr lang="en-US" altLang="zh-CN" sz="3200"/>
              <a:t>RadioButtonList</a:t>
            </a:r>
            <a:r>
              <a:rPr lang="zh-CN" altLang="en-US" sz="3200"/>
              <a:t>控件</a:t>
            </a: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&lt;asp:RadioButtonList ID="RadioButtonList1" runat="server"&gt;</a:t>
            </a:r>
          </a:p>
          <a:p>
            <a:pPr>
              <a:buFontTx/>
              <a:buNone/>
            </a:pPr>
            <a:r>
              <a:rPr lang="en-US" altLang="zh-CN"/>
              <a:t>        &lt;asp:ListItem&gt;</a:t>
            </a:r>
            <a:r>
              <a:rPr lang="zh-CN" altLang="en-US"/>
              <a:t>男</a:t>
            </a:r>
            <a:r>
              <a:rPr lang="en-US" altLang="zh-CN"/>
              <a:t>&lt;/asp:ListItem&gt;</a:t>
            </a:r>
          </a:p>
          <a:p>
            <a:pPr>
              <a:buFontTx/>
              <a:buNone/>
            </a:pPr>
            <a:r>
              <a:rPr lang="en-US" altLang="zh-CN"/>
              <a:t>        &lt;asp:ListItem&gt;</a:t>
            </a:r>
            <a:r>
              <a:rPr lang="zh-CN" altLang="en-US"/>
              <a:t>女</a:t>
            </a:r>
            <a:r>
              <a:rPr lang="en-US" altLang="zh-CN"/>
              <a:t>&lt;/asp:ListItem&gt;</a:t>
            </a:r>
          </a:p>
          <a:p>
            <a:pPr>
              <a:buFontTx/>
              <a:buNone/>
            </a:pPr>
            <a:r>
              <a:rPr lang="en-US" altLang="zh-CN"/>
              <a:t>&lt;/asp:RadioButtonList&gt;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/>
              <a:t>判断</a:t>
            </a:r>
            <a:r>
              <a:rPr lang="en-US" altLang="zh-CN"/>
              <a:t>RadioButton</a:t>
            </a:r>
            <a:r>
              <a:rPr lang="zh-CN" altLang="en-US"/>
              <a:t>是否选中使用</a:t>
            </a:r>
            <a:r>
              <a:rPr lang="en-US" altLang="zh-CN"/>
              <a:t>Checked</a:t>
            </a:r>
            <a:r>
              <a:rPr lang="zh-CN" altLang="en-US"/>
              <a:t>属性，而获取</a:t>
            </a:r>
            <a:r>
              <a:rPr lang="en-US" altLang="zh-CN"/>
              <a:t>RadioButtonList</a:t>
            </a:r>
            <a:r>
              <a:rPr lang="zh-CN" altLang="en-US"/>
              <a:t>的选中项使用属性</a:t>
            </a:r>
            <a:r>
              <a:rPr lang="en-US" altLang="zh-CN"/>
              <a:t>SelectedItem</a:t>
            </a:r>
            <a:r>
              <a:rPr lang="zh-CN" altLang="en-US"/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932886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FD9B0B5-D539-4656-9D80-7C24935F8C0A}" type="slidenum">
              <a:rPr lang="zh-CN" altLang="en-US"/>
              <a:pPr/>
              <a:t>44</a:t>
            </a:fld>
            <a:endParaRPr lang="en-US" altLang="zh-CN"/>
          </a:p>
        </p:txBody>
      </p:sp>
      <p:sp>
        <p:nvSpPr>
          <p:cNvPr id="573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4.3.8  Image</a:t>
            </a:r>
            <a:r>
              <a:rPr lang="zh-CN" altLang="en-US"/>
              <a:t>和</a:t>
            </a:r>
            <a:r>
              <a:rPr lang="en-US" altLang="zh-CN"/>
              <a:t>ImageMap</a:t>
            </a:r>
            <a:r>
              <a:rPr lang="zh-CN" altLang="en-US"/>
              <a:t>控件</a:t>
            </a:r>
          </a:p>
        </p:txBody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Image</a:t>
            </a:r>
            <a:r>
              <a:rPr lang="zh-CN" altLang="en-US"/>
              <a:t>控件用于在</a:t>
            </a:r>
            <a:r>
              <a:rPr lang="en-US" altLang="zh-CN"/>
              <a:t>Web</a:t>
            </a:r>
            <a:r>
              <a:rPr lang="zh-CN" altLang="en-US"/>
              <a:t>窗体上显示图像，图像源文件可以使用</a:t>
            </a:r>
            <a:r>
              <a:rPr lang="en-US" altLang="zh-CN"/>
              <a:t>ImageUrl</a:t>
            </a:r>
            <a:r>
              <a:rPr lang="zh-CN" altLang="en-US"/>
              <a:t>属性在界面设计时确定，也可以在编程时指定。在工程实际项目中常与数据源绑定，根据数据源指定信息显示图像。</a:t>
            </a:r>
          </a:p>
          <a:p>
            <a:r>
              <a:rPr lang="en-US" altLang="zh-CN"/>
              <a:t>&lt;asp:Image ID="Image1" runat="server" ImageUrl="~/pic/map.JPG" /&gt;</a:t>
            </a:r>
          </a:p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en-US" altLang="zh-CN"/>
              <a:t>Image</a:t>
            </a:r>
            <a:r>
              <a:rPr lang="zh-CN" altLang="en-US"/>
              <a:t>控件不包含</a:t>
            </a:r>
            <a:r>
              <a:rPr lang="en-US" altLang="zh-CN"/>
              <a:t>Click</a:t>
            </a:r>
            <a:r>
              <a:rPr lang="zh-CN" altLang="en-US"/>
              <a:t>事件，如果需要</a:t>
            </a:r>
            <a:r>
              <a:rPr lang="en-US" altLang="zh-CN"/>
              <a:t>Click</a:t>
            </a:r>
            <a:r>
              <a:rPr lang="zh-CN" altLang="en-US"/>
              <a:t>事件处理流程，可使用</a:t>
            </a:r>
            <a:r>
              <a:rPr lang="en-US" altLang="zh-CN"/>
              <a:t>ImageButton</a:t>
            </a:r>
            <a:r>
              <a:rPr lang="zh-CN" altLang="en-US"/>
              <a:t>控件代替</a:t>
            </a:r>
            <a:r>
              <a:rPr lang="en-US" altLang="zh-CN"/>
              <a:t>Image</a:t>
            </a:r>
            <a:r>
              <a:rPr lang="zh-CN" altLang="en-US"/>
              <a:t>控件。</a:t>
            </a:r>
          </a:p>
        </p:txBody>
      </p:sp>
    </p:spTree>
    <p:extLst>
      <p:ext uri="{BB962C8B-B14F-4D97-AF65-F5344CB8AC3E}">
        <p14:creationId xmlns:p14="http://schemas.microsoft.com/office/powerpoint/2010/main" val="315219380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86A435E-19B1-455B-8236-E8DC60E509C9}" type="slidenum">
              <a:rPr lang="zh-CN" altLang="en-US"/>
              <a:pPr/>
              <a:t>45</a:t>
            </a:fld>
            <a:endParaRPr lang="en-US" altLang="zh-CN"/>
          </a:p>
        </p:txBody>
      </p:sp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4.3.8  Image</a:t>
            </a:r>
            <a:r>
              <a:rPr lang="zh-CN" altLang="en-US"/>
              <a:t>和</a:t>
            </a:r>
            <a:r>
              <a:rPr lang="en-US" altLang="zh-CN"/>
              <a:t>ImageMap</a:t>
            </a:r>
            <a:r>
              <a:rPr lang="zh-CN" altLang="en-US"/>
              <a:t>控件（续）</a:t>
            </a:r>
          </a:p>
        </p:txBody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ImageMap</a:t>
            </a:r>
            <a:r>
              <a:rPr lang="zh-CN" altLang="en-US"/>
              <a:t>控件除可以用来显示图像外，还可以实现图像的超链接。</a:t>
            </a:r>
          </a:p>
          <a:p>
            <a:r>
              <a:rPr lang="zh-CN" altLang="en-US"/>
              <a:t>可以将显示的图像划分为不同形状的热点区域，分别链接到不同的网页。</a:t>
            </a:r>
          </a:p>
          <a:p>
            <a:r>
              <a:rPr lang="zh-CN" altLang="en-US"/>
              <a:t>在工程实际项目中，常用于导航条、地图等。</a:t>
            </a:r>
          </a:p>
          <a:p>
            <a:r>
              <a:rPr lang="zh-CN" altLang="en-US"/>
              <a:t>热点区域通过属性</a:t>
            </a:r>
            <a:r>
              <a:rPr lang="en-US" altLang="zh-CN"/>
              <a:t>HotSpot</a:t>
            </a:r>
            <a:r>
              <a:rPr lang="zh-CN" altLang="en-US"/>
              <a:t>设置，划分的区域有圆形</a:t>
            </a:r>
            <a:r>
              <a:rPr lang="en-US" altLang="zh-CN"/>
              <a:t>CircleHotSpot</a:t>
            </a:r>
            <a:r>
              <a:rPr lang="zh-CN" altLang="en-US"/>
              <a:t>、长方形</a:t>
            </a:r>
            <a:r>
              <a:rPr lang="en-US" altLang="zh-CN"/>
              <a:t>RectangleHotSpot</a:t>
            </a:r>
            <a:r>
              <a:rPr lang="zh-CN" altLang="en-US"/>
              <a:t>和任意多边形</a:t>
            </a:r>
            <a:r>
              <a:rPr lang="en-US" altLang="zh-CN"/>
              <a:t>PolygonHotSpot</a:t>
            </a:r>
            <a:r>
              <a:rPr lang="zh-CN" altLang="en-US"/>
              <a:t>，每个区域通过属性</a:t>
            </a:r>
            <a:r>
              <a:rPr lang="en-US" altLang="zh-CN"/>
              <a:t>NavigateUrl</a:t>
            </a:r>
            <a:r>
              <a:rPr lang="zh-CN" altLang="en-US"/>
              <a:t>确定要链接到的</a:t>
            </a:r>
            <a:r>
              <a:rPr lang="en-US" altLang="zh-CN"/>
              <a:t>URL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913410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CEEB78C-B3CC-4D58-8181-97CE2F07A301}" type="slidenum">
              <a:rPr lang="zh-CN" altLang="en-US"/>
              <a:pPr/>
              <a:t>46</a:t>
            </a:fld>
            <a:endParaRPr lang="en-US" altLang="zh-CN"/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4-8  </a:t>
            </a:r>
            <a:r>
              <a:rPr lang="zh-CN" altLang="en-US"/>
              <a:t>利用</a:t>
            </a:r>
            <a:r>
              <a:rPr lang="en-US" altLang="zh-CN"/>
              <a:t>ImageMap</a:t>
            </a:r>
            <a:r>
              <a:rPr lang="zh-CN" altLang="en-US"/>
              <a:t>设计导航条 </a:t>
            </a:r>
          </a:p>
        </p:txBody>
      </p:sp>
      <p:sp>
        <p:nvSpPr>
          <p:cNvPr id="574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/>
              <a:t>整个导航条是一张图片，当设置好热点区域后，点击不同区域将链接到不同网页。 </a:t>
            </a:r>
          </a:p>
          <a:p>
            <a:pPr algn="just"/>
            <a:r>
              <a:rPr lang="zh-CN" altLang="en-US"/>
              <a:t>源程序：</a:t>
            </a:r>
            <a:r>
              <a:rPr lang="en-US" altLang="zh-CN"/>
              <a:t>ImageMap.aspx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5500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3188004-CBFA-4AF9-9323-FCE5438F3A77}" type="slidenum">
              <a:rPr lang="zh-CN" altLang="en-US"/>
              <a:pPr/>
              <a:t>47</a:t>
            </a:fld>
            <a:endParaRPr lang="en-US" altLang="zh-CN"/>
          </a:p>
        </p:txBody>
      </p:sp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4.3.9  HyperLink</a:t>
            </a:r>
            <a:r>
              <a:rPr lang="zh-CN" altLang="en-US"/>
              <a:t>控件</a:t>
            </a:r>
          </a:p>
        </p:txBody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用于在网页上创建链接，与元素</a:t>
            </a:r>
            <a:r>
              <a:rPr lang="en-US" altLang="zh-CN"/>
              <a:t>&lt;a&gt;</a:t>
            </a:r>
            <a:r>
              <a:rPr lang="zh-CN" altLang="en-US"/>
              <a:t>不同，</a:t>
            </a:r>
            <a:r>
              <a:rPr lang="en-US" altLang="zh-CN"/>
              <a:t>HyperLink</a:t>
            </a:r>
            <a:r>
              <a:rPr lang="zh-CN" altLang="en-US"/>
              <a:t>控件可以与数据源绑定。</a:t>
            </a:r>
          </a:p>
          <a:p>
            <a:pPr>
              <a:buFontTx/>
              <a:buNone/>
            </a:pPr>
            <a:r>
              <a:rPr lang="en-US" altLang="zh-CN"/>
              <a:t>&lt;asp:HyperLink ID="HyperLink1" runat="server" Target="_blank"&gt;</a:t>
            </a:r>
          </a:p>
          <a:p>
            <a:pPr>
              <a:buFontTx/>
              <a:buNone/>
            </a:pPr>
            <a:r>
              <a:rPr lang="en-US" altLang="zh-CN"/>
              <a:t>HyperLink&lt;/asp:HyperLink&gt;</a:t>
            </a:r>
          </a:p>
          <a:p>
            <a:r>
              <a:rPr lang="zh-CN" altLang="en-US"/>
              <a:t>属性</a:t>
            </a:r>
            <a:r>
              <a:rPr lang="en-US" altLang="zh-CN"/>
              <a:t>Target</a:t>
            </a:r>
            <a:r>
              <a:rPr lang="zh-CN" altLang="en-US"/>
              <a:t>：值为框架名、</a:t>
            </a:r>
            <a:r>
              <a:rPr lang="en-US" altLang="zh-CN"/>
              <a:t>_blank</a:t>
            </a:r>
            <a:r>
              <a:rPr lang="zh-CN" altLang="en-US"/>
              <a:t>或</a:t>
            </a:r>
            <a:r>
              <a:rPr lang="en-US" altLang="zh-CN"/>
              <a:t>_self</a:t>
            </a:r>
            <a:r>
              <a:rPr lang="zh-CN" altLang="en-US"/>
              <a:t>。框架名决定了在指定的框架中显示链接页，</a:t>
            </a:r>
            <a:r>
              <a:rPr lang="en-US" altLang="zh-CN"/>
              <a:t>_blank</a:t>
            </a:r>
            <a:r>
              <a:rPr lang="zh-CN" altLang="en-US"/>
              <a:t>决定了在一个新窗口中显示链接页，而</a:t>
            </a:r>
            <a:r>
              <a:rPr lang="en-US" altLang="zh-CN"/>
              <a:t>_self</a:t>
            </a:r>
            <a:r>
              <a:rPr lang="zh-CN" altLang="en-US"/>
              <a:t>决定了在原窗口中显示链接页。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24066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E014E0C-9FCE-4F2E-A9CB-FB2C7D0E3BD8}" type="slidenum">
              <a:rPr lang="zh-CN" altLang="en-US"/>
              <a:pPr/>
              <a:t>48</a:t>
            </a:fld>
            <a:endParaRPr lang="en-US" altLang="zh-CN"/>
          </a:p>
        </p:txBody>
      </p:sp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4.3.9  HyperLink</a:t>
            </a:r>
            <a:r>
              <a:rPr lang="zh-CN" altLang="en-US"/>
              <a:t>控件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en-US" altLang="zh-CN"/>
              <a:t>HyperLink</a:t>
            </a:r>
            <a:r>
              <a:rPr lang="zh-CN" altLang="en-US"/>
              <a:t>控件不包含</a:t>
            </a:r>
            <a:r>
              <a:rPr lang="en-US" altLang="zh-CN"/>
              <a:t>Click</a:t>
            </a:r>
            <a:r>
              <a:rPr lang="zh-CN" altLang="en-US"/>
              <a:t>事件，要使用</a:t>
            </a:r>
            <a:r>
              <a:rPr lang="en-US" altLang="zh-CN"/>
              <a:t>Click</a:t>
            </a:r>
            <a:r>
              <a:rPr lang="zh-CN" altLang="en-US"/>
              <a:t>事件可用</a:t>
            </a:r>
            <a:r>
              <a:rPr lang="en-US" altLang="zh-CN"/>
              <a:t>LinkButton</a:t>
            </a:r>
            <a:r>
              <a:rPr lang="zh-CN" altLang="en-US"/>
              <a:t>控件代替。</a:t>
            </a:r>
          </a:p>
          <a:p>
            <a:r>
              <a:rPr lang="zh-CN" altLang="en-US"/>
              <a:t>在同时设置属性</a:t>
            </a:r>
            <a:r>
              <a:rPr lang="en-US" altLang="zh-CN"/>
              <a:t>Text</a:t>
            </a:r>
            <a:r>
              <a:rPr lang="zh-CN" altLang="en-US"/>
              <a:t>和</a:t>
            </a:r>
            <a:r>
              <a:rPr lang="en-US" altLang="zh-CN"/>
              <a:t>ImageUrl</a:t>
            </a:r>
            <a:r>
              <a:rPr lang="zh-CN" altLang="en-US"/>
              <a:t>的情况下，</a:t>
            </a:r>
            <a:r>
              <a:rPr lang="en-US" altLang="zh-CN"/>
              <a:t>ImageUrl</a:t>
            </a:r>
            <a:r>
              <a:rPr lang="zh-CN" altLang="en-US"/>
              <a:t>优先。若找不到图片则显示属性</a:t>
            </a:r>
            <a:r>
              <a:rPr lang="en-US" altLang="zh-CN"/>
              <a:t>Text</a:t>
            </a:r>
            <a:r>
              <a:rPr lang="zh-CN" altLang="en-US"/>
              <a:t>设置的内容。</a:t>
            </a:r>
          </a:p>
          <a:p>
            <a:r>
              <a:rPr lang="zh-CN" altLang="en-US"/>
              <a:t>在</a:t>
            </a:r>
            <a:r>
              <a:rPr lang="en-US" altLang="zh-CN"/>
              <a:t>HyperLink</a:t>
            </a:r>
            <a:r>
              <a:rPr lang="zh-CN" altLang="en-US"/>
              <a:t>中直接设置</a:t>
            </a:r>
            <a:r>
              <a:rPr lang="en-US" altLang="zh-CN"/>
              <a:t>ImageUrl</a:t>
            </a:r>
            <a:r>
              <a:rPr lang="zh-CN" altLang="en-US"/>
              <a:t>后显示的图形尺寸是不可调的，若要改变图形尺寸，可配合使用</a:t>
            </a:r>
            <a:r>
              <a:rPr lang="en-US" altLang="zh-CN"/>
              <a:t>Image</a:t>
            </a:r>
            <a:r>
              <a:rPr lang="zh-CN" altLang="en-US"/>
              <a:t>控件。 </a:t>
            </a:r>
          </a:p>
        </p:txBody>
      </p:sp>
    </p:spTree>
    <p:extLst>
      <p:ext uri="{BB962C8B-B14F-4D97-AF65-F5344CB8AC3E}">
        <p14:creationId xmlns:p14="http://schemas.microsoft.com/office/powerpoint/2010/main" val="412362919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59479B4-B023-4CA3-A0BF-6F0CBE643F68}" type="slidenum">
              <a:rPr lang="zh-CN" altLang="en-US"/>
              <a:pPr/>
              <a:t>49</a:t>
            </a:fld>
            <a:endParaRPr lang="en-US" altLang="zh-CN"/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4-9  </a:t>
            </a:r>
            <a:r>
              <a:rPr lang="zh-CN" altLang="en-US" sz="3200"/>
              <a:t>组合使用</a:t>
            </a:r>
            <a:r>
              <a:rPr lang="en-US" altLang="zh-CN" sz="3200"/>
              <a:t>HyperLink</a:t>
            </a:r>
            <a:r>
              <a:rPr lang="zh-CN" altLang="en-US" sz="3200"/>
              <a:t>和</a:t>
            </a:r>
            <a:r>
              <a:rPr lang="en-US" altLang="zh-CN" sz="3200"/>
              <a:t>Image</a:t>
            </a:r>
            <a:r>
              <a:rPr lang="zh-CN" altLang="en-US" sz="3200"/>
              <a:t>控件</a:t>
            </a:r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8134350" cy="4114800"/>
          </a:xfrm>
        </p:spPr>
        <p:txBody>
          <a:bodyPr/>
          <a:lstStyle/>
          <a:p>
            <a:r>
              <a:rPr lang="zh-CN" altLang="en-US"/>
              <a:t>本实例呈现页面中显示图片的尺寸与实际图片的尺寸不相同。 </a:t>
            </a:r>
          </a:p>
          <a:p>
            <a:r>
              <a:rPr lang="zh-CN" altLang="en-US"/>
              <a:t>源程序：</a:t>
            </a:r>
            <a:r>
              <a:rPr lang="en-US" altLang="zh-CN"/>
              <a:t>HyperLink.aspx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9525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BA347045-8C3E-4A00-BD30-E9F4622F851B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4.1.1  ASP.NET 3.5</a:t>
            </a:r>
            <a:r>
              <a:rPr lang="zh-CN" altLang="en-US"/>
              <a:t>事件（续）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zh-CN"/>
              <a:t>Click</a:t>
            </a:r>
            <a:r>
              <a:rPr lang="zh-CN" altLang="en-US"/>
              <a:t>事件被触发时会引起页面往返处理。</a:t>
            </a:r>
          </a:p>
          <a:p>
            <a:pPr algn="just"/>
            <a:r>
              <a:rPr lang="en-US" altLang="zh-CN"/>
              <a:t>Change</a:t>
            </a:r>
            <a:r>
              <a:rPr lang="zh-CN" altLang="en-US"/>
              <a:t>事件被触发时，先将事件的信息暂时保存在客户端的缓冲区中，等到下一次向服务器传递信息时，再和其他信息一起发送给服务器。若要让控件的</a:t>
            </a:r>
            <a:r>
              <a:rPr lang="en-US" altLang="zh-CN"/>
              <a:t>Change</a:t>
            </a:r>
            <a:r>
              <a:rPr lang="zh-CN" altLang="en-US"/>
              <a:t>事件立即得到服务器的响应，就需要将该控件的属性</a:t>
            </a:r>
            <a:r>
              <a:rPr lang="en-US" altLang="zh-CN">
                <a:solidFill>
                  <a:srgbClr val="FF0000"/>
                </a:solidFill>
              </a:rPr>
              <a:t>AutoPostBack</a:t>
            </a:r>
            <a:r>
              <a:rPr lang="zh-CN" altLang="en-US">
                <a:solidFill>
                  <a:srgbClr val="FF0000"/>
                </a:solidFill>
              </a:rPr>
              <a:t>值设为</a:t>
            </a:r>
            <a:r>
              <a:rPr lang="en-US" altLang="zh-CN">
                <a:solidFill>
                  <a:srgbClr val="FF0000"/>
                </a:solidFill>
              </a:rPr>
              <a:t>true</a:t>
            </a:r>
            <a:r>
              <a:rPr lang="zh-CN" altLang="en-US">
                <a:solidFill>
                  <a:srgbClr val="FF0000"/>
                </a:solidFill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579205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6F7E349-2109-4BD8-9C8C-09D21FC599D4}" type="slidenum">
              <a:rPr lang="zh-CN" altLang="en-US"/>
              <a:pPr/>
              <a:t>50</a:t>
            </a:fld>
            <a:endParaRPr lang="en-US" altLang="zh-CN"/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4.3.10  Table</a:t>
            </a:r>
            <a:r>
              <a:rPr lang="zh-CN" altLang="en-US"/>
              <a:t>控件</a:t>
            </a:r>
          </a:p>
        </p:txBody>
      </p:sp>
      <p:sp>
        <p:nvSpPr>
          <p:cNvPr id="576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用于在</a:t>
            </a:r>
            <a:r>
              <a:rPr lang="en-US" altLang="zh-CN"/>
              <a:t>Web</a:t>
            </a:r>
            <a:r>
              <a:rPr lang="zh-CN" altLang="en-US"/>
              <a:t>窗体上动态地创建表格，是一种容器控件。</a:t>
            </a:r>
            <a:r>
              <a:rPr lang="en-US" altLang="zh-CN"/>
              <a:t>Table</a:t>
            </a:r>
            <a:r>
              <a:rPr lang="zh-CN" altLang="en-US"/>
              <a:t>对象由行（</a:t>
            </a:r>
            <a:r>
              <a:rPr lang="en-US" altLang="zh-CN"/>
              <a:t>TableRow</a:t>
            </a:r>
            <a:r>
              <a:rPr lang="zh-CN" altLang="en-US"/>
              <a:t>）对象组成，</a:t>
            </a:r>
            <a:r>
              <a:rPr lang="en-US" altLang="zh-CN"/>
              <a:t>TableRow</a:t>
            </a:r>
            <a:r>
              <a:rPr lang="zh-CN" altLang="en-US"/>
              <a:t>对象由单元格（</a:t>
            </a:r>
            <a:r>
              <a:rPr lang="en-US" altLang="zh-CN"/>
              <a:t>TableCell</a:t>
            </a:r>
            <a:r>
              <a:rPr lang="zh-CN" altLang="en-US"/>
              <a:t>）对象组成。</a:t>
            </a:r>
          </a:p>
          <a:p>
            <a:pPr>
              <a:buFontTx/>
              <a:buNone/>
            </a:pPr>
            <a:r>
              <a:rPr lang="en-US" altLang="zh-CN" sz="2000"/>
              <a:t>&lt;asp:Table ID="Table1" runat="server" GridLines="Both"&gt;</a:t>
            </a:r>
          </a:p>
          <a:p>
            <a:pPr>
              <a:buFontTx/>
              <a:buNone/>
            </a:pPr>
            <a:r>
              <a:rPr lang="en-US" altLang="zh-CN" sz="2000"/>
              <a:t>    &lt;asp:TableRow runat="server"&gt;</a:t>
            </a:r>
          </a:p>
          <a:p>
            <a:pPr>
              <a:buFontTx/>
              <a:buNone/>
            </a:pPr>
            <a:r>
              <a:rPr lang="en-US" altLang="zh-CN" sz="2000"/>
              <a:t>        &lt;asp:TableCell runat="server"&gt;</a:t>
            </a:r>
            <a:r>
              <a:rPr lang="zh-CN" altLang="en-US" sz="2000"/>
              <a:t>学号</a:t>
            </a:r>
            <a:r>
              <a:rPr lang="en-US" altLang="zh-CN" sz="2000"/>
              <a:t>&lt;/asp:TableCell&gt;</a:t>
            </a:r>
          </a:p>
          <a:p>
            <a:pPr>
              <a:buFontTx/>
              <a:buNone/>
            </a:pPr>
            <a:r>
              <a:rPr lang="en-US" altLang="zh-CN" sz="2000"/>
              <a:t>        &lt;asp:TableCell runat="server"&gt;</a:t>
            </a:r>
            <a:r>
              <a:rPr lang="zh-CN" altLang="en-US" sz="2000"/>
              <a:t>姓名</a:t>
            </a:r>
            <a:r>
              <a:rPr lang="en-US" altLang="zh-CN" sz="2000"/>
              <a:t>&lt;/asp:TableCell&gt;</a:t>
            </a:r>
          </a:p>
          <a:p>
            <a:pPr>
              <a:buFontTx/>
              <a:buNone/>
            </a:pPr>
            <a:r>
              <a:rPr lang="en-US" altLang="zh-CN" sz="2000"/>
              <a:t>        &lt;asp:TableCell runat="server"&gt;</a:t>
            </a:r>
            <a:r>
              <a:rPr lang="zh-CN" altLang="en-US" sz="2000"/>
              <a:t>成绩</a:t>
            </a:r>
            <a:r>
              <a:rPr lang="en-US" altLang="zh-CN" sz="2000"/>
              <a:t>&lt;/asp:TableCell&gt;</a:t>
            </a:r>
          </a:p>
          <a:p>
            <a:pPr>
              <a:buFontTx/>
              <a:buNone/>
            </a:pPr>
            <a:r>
              <a:rPr lang="en-US" altLang="zh-CN" sz="2000"/>
              <a:t>    &lt;/asp:TableRow&gt;</a:t>
            </a:r>
          </a:p>
          <a:p>
            <a:pPr>
              <a:buFontTx/>
              <a:buNone/>
            </a:pPr>
            <a:r>
              <a:rPr lang="en-US" altLang="zh-CN" sz="2000"/>
              <a:t>&lt;/asp:Table&gt;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8907362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6EA8125-D044-4E3D-8821-75839C2D7FDC}" type="slidenum">
              <a:rPr lang="zh-CN" altLang="en-US"/>
              <a:pPr/>
              <a:t>51</a:t>
            </a:fld>
            <a:endParaRPr lang="en-US" altLang="zh-CN"/>
          </a:p>
        </p:txBody>
      </p:sp>
      <p:sp>
        <p:nvSpPr>
          <p:cNvPr id="65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4.3.10  Table</a:t>
            </a:r>
            <a:r>
              <a:rPr lang="zh-CN" altLang="en-US"/>
              <a:t>控件（续）</a:t>
            </a:r>
          </a:p>
        </p:txBody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/>
              <a:t>向</a:t>
            </a:r>
            <a:r>
              <a:rPr lang="en-US" altLang="zh-CN"/>
              <a:t>Table</a:t>
            </a:r>
            <a:r>
              <a:rPr lang="zh-CN" altLang="en-US"/>
              <a:t>添加行使用属性</a:t>
            </a:r>
            <a:r>
              <a:rPr lang="en-US" altLang="zh-CN"/>
              <a:t>Rows</a:t>
            </a:r>
            <a:r>
              <a:rPr lang="zh-CN" altLang="en-US"/>
              <a:t>；向</a:t>
            </a:r>
            <a:r>
              <a:rPr lang="en-US" altLang="zh-CN"/>
              <a:t>TableRow</a:t>
            </a:r>
            <a:r>
              <a:rPr lang="zh-CN" altLang="en-US"/>
              <a:t>添加单元格使用属性</a:t>
            </a:r>
            <a:r>
              <a:rPr lang="en-US" altLang="zh-CN"/>
              <a:t>Cells</a:t>
            </a:r>
            <a:r>
              <a:rPr lang="zh-CN" altLang="en-US"/>
              <a:t>；向</a:t>
            </a:r>
            <a:r>
              <a:rPr lang="en-US" altLang="zh-CN"/>
              <a:t>TableCell</a:t>
            </a:r>
            <a:r>
              <a:rPr lang="zh-CN" altLang="en-US"/>
              <a:t>添加控件使用属性</a:t>
            </a:r>
            <a:r>
              <a:rPr lang="en-US" altLang="zh-CN"/>
              <a:t>Controls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6162954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E01E180-3FC4-4D9F-A65F-0EE945E75131}" type="slidenum">
              <a:rPr lang="zh-CN" altLang="en-US"/>
              <a:pPr/>
              <a:t>52</a:t>
            </a:fld>
            <a:endParaRPr lang="en-US" altLang="zh-CN"/>
          </a:p>
        </p:txBody>
      </p:sp>
      <p:sp>
        <p:nvSpPr>
          <p:cNvPr id="57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4-10  </a:t>
            </a:r>
            <a:r>
              <a:rPr lang="zh-CN" altLang="en-US"/>
              <a:t>动态生成表格 </a:t>
            </a:r>
          </a:p>
        </p:txBody>
      </p:sp>
      <p:sp>
        <p:nvSpPr>
          <p:cNvPr id="577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本实例页面上的简易成绩录入界面实质是动态生成的表格。</a:t>
            </a:r>
          </a:p>
          <a:p>
            <a:r>
              <a:rPr lang="zh-CN" altLang="en-US"/>
              <a:t>源程序：</a:t>
            </a:r>
            <a:r>
              <a:rPr lang="en-US" altLang="zh-CN"/>
              <a:t>Table.aspx 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70071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08BBBF4-1B80-4874-A554-D352BA46EDB9}" type="slidenum">
              <a:rPr lang="zh-CN" altLang="en-US"/>
              <a:pPr/>
              <a:t>53</a:t>
            </a:fld>
            <a:endParaRPr lang="en-US" altLang="zh-CN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4.3.11  Panel</a:t>
            </a:r>
            <a:r>
              <a:rPr lang="zh-CN" altLang="en-US"/>
              <a:t>和</a:t>
            </a:r>
            <a:r>
              <a:rPr lang="en-US" altLang="zh-CN"/>
              <a:t>PlaceHolder</a:t>
            </a:r>
            <a:r>
              <a:rPr lang="zh-CN" altLang="en-US"/>
              <a:t>控件 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都是</a:t>
            </a:r>
            <a:r>
              <a:rPr lang="en-US" altLang="zh-CN"/>
              <a:t>Web</a:t>
            </a:r>
            <a:r>
              <a:rPr lang="zh-CN" altLang="en-US"/>
              <a:t>窗体上的容器控件，常用于动态地建立控件和不同情况下在同一个页面上显示不同内容。相比较而言，</a:t>
            </a:r>
            <a:r>
              <a:rPr lang="en-US" altLang="zh-CN"/>
              <a:t>Panel</a:t>
            </a:r>
            <a:r>
              <a:rPr lang="zh-CN" altLang="en-US"/>
              <a:t>控件的属性要丰富得多。</a:t>
            </a:r>
            <a:r>
              <a:rPr lang="en-US" altLang="zh-CN"/>
              <a:t>Panel</a:t>
            </a:r>
            <a:r>
              <a:rPr lang="zh-CN" altLang="en-US"/>
              <a:t>控件把包含在其中的控件组当成一个整体看待，这样可以统一设置属性。</a:t>
            </a:r>
          </a:p>
          <a:p>
            <a:pPr>
              <a:buFontTx/>
              <a:buNone/>
            </a:pPr>
            <a:r>
              <a:rPr lang="en-US" altLang="zh-CN"/>
              <a:t>	&lt;asp:Panel ID="Panel1" runat="server"&gt;&lt;/asp:Panel&gt;</a:t>
            </a:r>
          </a:p>
          <a:p>
            <a:pPr>
              <a:buFontTx/>
              <a:buNone/>
            </a:pPr>
            <a:r>
              <a:rPr lang="en-US" altLang="zh-CN"/>
              <a:t>	&lt;asp:PlaceHolder ID="PlaceHolder1" runat="server"&gt;&lt;/asp:PlaceHolder&gt;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6341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FD58D53-F52F-4E84-A5E2-38EFC1BD991F}" type="slidenum">
              <a:rPr lang="zh-CN" altLang="en-US"/>
              <a:pPr/>
              <a:t>54</a:t>
            </a:fld>
            <a:endParaRPr lang="en-US" altLang="zh-CN"/>
          </a:p>
        </p:txBody>
      </p:sp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4-11  </a:t>
            </a:r>
            <a:r>
              <a:rPr lang="zh-CN" altLang="en-US" sz="3200"/>
              <a:t>利用</a:t>
            </a:r>
            <a:r>
              <a:rPr lang="en-US" altLang="zh-CN" sz="3200"/>
              <a:t>Panel</a:t>
            </a:r>
            <a:r>
              <a:rPr lang="zh-CN" altLang="en-US" sz="3200"/>
              <a:t>实现简易注册页面</a:t>
            </a:r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源程序：</a:t>
            </a:r>
            <a:r>
              <a:rPr lang="en-US" altLang="zh-CN"/>
              <a:t>Panel.aspx </a:t>
            </a:r>
          </a:p>
          <a:p>
            <a:r>
              <a:rPr lang="zh-CN" altLang="en-US"/>
              <a:t>程序说明：</a:t>
            </a:r>
          </a:p>
          <a:p>
            <a:pPr lvl="1"/>
            <a:r>
              <a:rPr lang="zh-CN" altLang="en-US"/>
              <a:t>当页面载入时，首先执行</a:t>
            </a:r>
            <a:r>
              <a:rPr lang="en-US" altLang="zh-CN"/>
              <a:t>Page_Load</a:t>
            </a:r>
            <a:r>
              <a:rPr lang="zh-CN" altLang="en-US"/>
              <a:t>事件代码，将</a:t>
            </a:r>
            <a:r>
              <a:rPr lang="en-US" altLang="zh-CN"/>
              <a:t>pnlStep1</a:t>
            </a:r>
            <a:r>
              <a:rPr lang="zh-CN" altLang="en-US"/>
              <a:t>设置为可见，而将其它两个</a:t>
            </a:r>
            <a:r>
              <a:rPr lang="en-US" altLang="zh-CN"/>
              <a:t>Panel</a:t>
            </a:r>
            <a:r>
              <a:rPr lang="zh-CN" altLang="en-US"/>
              <a:t>控件设置为不可见。</a:t>
            </a:r>
          </a:p>
          <a:p>
            <a:pPr lvl="1"/>
            <a:r>
              <a:rPr lang="zh-CN" altLang="en-US"/>
              <a:t>判断用户名是否重复在实际工程项目中将与数据库连接。信息也将保存到数据库中。</a:t>
            </a:r>
          </a:p>
        </p:txBody>
      </p:sp>
    </p:spTree>
    <p:extLst>
      <p:ext uri="{BB962C8B-B14F-4D97-AF65-F5344CB8AC3E}">
        <p14:creationId xmlns:p14="http://schemas.microsoft.com/office/powerpoint/2010/main" val="6383337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1D77F54-BA12-44E6-872F-4F0D3E57944D}" type="slidenum">
              <a:rPr lang="zh-CN" altLang="en-US"/>
              <a:pPr/>
              <a:t>55</a:t>
            </a:fld>
            <a:endParaRPr lang="en-US" altLang="zh-CN"/>
          </a:p>
        </p:txBody>
      </p:sp>
      <p:sp>
        <p:nvSpPr>
          <p:cNvPr id="62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4-12  </a:t>
            </a:r>
            <a:r>
              <a:rPr lang="zh-CN" altLang="en-US" sz="3200"/>
              <a:t>利用</a:t>
            </a:r>
            <a:r>
              <a:rPr lang="en-US" altLang="zh-CN" sz="3200"/>
              <a:t>PlaceHolder</a:t>
            </a:r>
            <a:r>
              <a:rPr lang="zh-CN" altLang="en-US" sz="3200"/>
              <a:t>动态添加控件</a:t>
            </a:r>
          </a:p>
        </p:txBody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/>
              <a:t>PlaceHolder</a:t>
            </a:r>
            <a:r>
              <a:rPr lang="zh-CN" altLang="en-US"/>
              <a:t>控件在</a:t>
            </a:r>
            <a:r>
              <a:rPr lang="en-US" altLang="zh-CN"/>
              <a:t>Web</a:t>
            </a:r>
            <a:r>
              <a:rPr lang="zh-CN" altLang="en-US"/>
              <a:t>窗体上起到占位的作用，可向其中动态地添加需要的控件。 </a:t>
            </a:r>
          </a:p>
          <a:p>
            <a:r>
              <a:rPr lang="zh-CN" altLang="en-US"/>
              <a:t>源程序：</a:t>
            </a:r>
            <a:r>
              <a:rPr lang="en-US" altLang="zh-CN"/>
              <a:t>PlaceHolder.aspx </a:t>
            </a:r>
          </a:p>
          <a:p>
            <a:r>
              <a:rPr lang="zh-CN" altLang="en-US"/>
              <a:t>程序说明：页面载入时，执行</a:t>
            </a:r>
            <a:r>
              <a:rPr lang="en-US" altLang="zh-CN"/>
              <a:t>Page_Load</a:t>
            </a:r>
            <a:r>
              <a:rPr lang="zh-CN" altLang="en-US"/>
              <a:t>事件代码，动态生成一个</a:t>
            </a:r>
            <a:r>
              <a:rPr lang="en-US" altLang="zh-CN"/>
              <a:t>Button</a:t>
            </a:r>
            <a:r>
              <a:rPr lang="zh-CN" altLang="en-US"/>
              <a:t>控件和一个</a:t>
            </a:r>
            <a:r>
              <a:rPr lang="en-US" altLang="zh-CN"/>
              <a:t>TextBox</a:t>
            </a:r>
            <a:r>
              <a:rPr lang="zh-CN" altLang="en-US"/>
              <a:t>控件。当单击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确认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按钮时，根据注册的事件执行</a:t>
            </a:r>
            <a:r>
              <a:rPr lang="en-US" altLang="zh-CN"/>
              <a:t>btnSubmit_Click()</a:t>
            </a:r>
            <a:r>
              <a:rPr lang="zh-CN" altLang="en-US"/>
              <a:t>中代码。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608907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9D8B7BB-2886-4576-BCC9-6C0995CD3530}" type="slidenum">
              <a:rPr lang="zh-CN" altLang="en-US"/>
              <a:pPr/>
              <a:t>56</a:t>
            </a:fld>
            <a:endParaRPr lang="en-US" altLang="zh-CN"/>
          </a:p>
        </p:txBody>
      </p:sp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/>
              <a:t>实例</a:t>
            </a:r>
            <a:r>
              <a:rPr lang="en-US" altLang="zh-CN" sz="3200"/>
              <a:t>4-12  </a:t>
            </a:r>
            <a:r>
              <a:rPr lang="zh-CN" altLang="en-US" sz="3200"/>
              <a:t>利用</a:t>
            </a:r>
            <a:r>
              <a:rPr lang="en-US" altLang="zh-CN" sz="3200"/>
              <a:t>PlaceHolder</a:t>
            </a:r>
            <a:r>
              <a:rPr lang="zh-CN" altLang="en-US" sz="3200"/>
              <a:t>动态添加控件</a:t>
            </a:r>
          </a:p>
        </p:txBody>
      </p:sp>
      <p:sp>
        <p:nvSpPr>
          <p:cNvPr id="65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/>
              <a:t>如果一个包含动态生成控件的页面有往返处理，那么动态生成控件的代码要放在</a:t>
            </a:r>
            <a:r>
              <a:rPr lang="en-US" altLang="zh-CN"/>
              <a:t>Page_Load</a:t>
            </a:r>
            <a:r>
              <a:rPr lang="zh-CN" altLang="en-US"/>
              <a:t>事件中，当页面往返时触发</a:t>
            </a:r>
            <a:r>
              <a:rPr lang="en-US" altLang="zh-CN"/>
              <a:t>Page_Load</a:t>
            </a:r>
            <a:r>
              <a:rPr lang="zh-CN" altLang="en-US"/>
              <a:t>事件需要重复生成动态控件；动态生成的控件不能在设计时直接绑定事件代码，需手工注册；在获取动态生成控件中文本框等控件的输入信息时，需要使用</a:t>
            </a:r>
            <a:r>
              <a:rPr lang="en-US" altLang="zh-CN"/>
              <a:t>FindControl()</a:t>
            </a:r>
            <a:r>
              <a:rPr lang="zh-CN" altLang="en-US"/>
              <a:t>方法先找到控件。</a:t>
            </a:r>
          </a:p>
        </p:txBody>
      </p:sp>
    </p:spTree>
    <p:extLst>
      <p:ext uri="{BB962C8B-B14F-4D97-AF65-F5344CB8AC3E}">
        <p14:creationId xmlns:p14="http://schemas.microsoft.com/office/powerpoint/2010/main" val="168612031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E75735B-F43D-48A8-A2A1-0D01A968410C}" type="slidenum">
              <a:rPr lang="zh-CN" altLang="en-US"/>
              <a:pPr/>
              <a:t>57</a:t>
            </a:fld>
            <a:endParaRPr lang="en-US" altLang="zh-CN"/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4.3.12  MultiView</a:t>
            </a:r>
            <a:r>
              <a:rPr lang="zh-CN" altLang="en-US"/>
              <a:t>和</a:t>
            </a:r>
            <a:r>
              <a:rPr lang="en-US" altLang="zh-CN"/>
              <a:t>View</a:t>
            </a:r>
            <a:r>
              <a:rPr lang="zh-CN" altLang="en-US"/>
              <a:t>控件</a:t>
            </a:r>
          </a:p>
        </p:txBody>
      </p:sp>
      <p:sp>
        <p:nvSpPr>
          <p:cNvPr id="580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提供了一种多视图切换显示信息的方式，可以容易地实现分页多步骤功能。在使用时，</a:t>
            </a:r>
            <a:r>
              <a:rPr lang="en-US" altLang="zh-CN"/>
              <a:t>MultiView</a:t>
            </a:r>
            <a:r>
              <a:rPr lang="zh-CN" altLang="en-US"/>
              <a:t>作为</a:t>
            </a:r>
            <a:r>
              <a:rPr lang="en-US" altLang="zh-CN"/>
              <a:t>View</a:t>
            </a:r>
            <a:r>
              <a:rPr lang="zh-CN" altLang="en-US"/>
              <a:t>的容器控件，</a:t>
            </a:r>
            <a:r>
              <a:rPr lang="en-US" altLang="zh-CN"/>
              <a:t>View</a:t>
            </a:r>
            <a:r>
              <a:rPr lang="zh-CN" altLang="en-US"/>
              <a:t>作为其它控件的容器控件。</a:t>
            </a:r>
          </a:p>
          <a:p>
            <a:pPr>
              <a:buFontTx/>
              <a:buNone/>
            </a:pPr>
            <a:r>
              <a:rPr lang="en-US" altLang="zh-CN" sz="2000"/>
              <a:t>&lt;asp:MultiView ID="MultiView1" runat="server"&gt;</a:t>
            </a:r>
          </a:p>
          <a:p>
            <a:pPr>
              <a:buFontTx/>
              <a:buNone/>
            </a:pPr>
            <a:r>
              <a:rPr lang="en-US" altLang="zh-CN" sz="2000"/>
              <a:t>    &lt;asp:View ID="View1" runat="server"&gt;&lt;/asp:View&gt;</a:t>
            </a:r>
          </a:p>
          <a:p>
            <a:pPr>
              <a:buFontTx/>
              <a:buNone/>
            </a:pPr>
            <a:r>
              <a:rPr lang="en-US" altLang="zh-CN" sz="2000"/>
              <a:t>    &lt;asp:View ID="View2" runat="server"&gt;&lt;/asp:View&gt;</a:t>
            </a:r>
          </a:p>
          <a:p>
            <a:pPr>
              <a:buFontTx/>
              <a:buNone/>
            </a:pPr>
            <a:r>
              <a:rPr lang="en-US" altLang="zh-CN" sz="2000"/>
              <a:t>&lt;/asp:MultiView&gt;</a:t>
            </a:r>
          </a:p>
          <a:p>
            <a:r>
              <a:rPr lang="en-US" altLang="zh-CN"/>
              <a:t>ActiveViewIndex</a:t>
            </a:r>
            <a:r>
              <a:rPr lang="zh-CN" altLang="en-US"/>
              <a:t>属性：决定了当前显示哪个视图，默认值为</a:t>
            </a:r>
            <a:r>
              <a:rPr lang="en-US" altLang="zh-CN"/>
              <a:t>-1</a:t>
            </a:r>
            <a:r>
              <a:rPr lang="zh-CN" altLang="en-US"/>
              <a:t>，值</a:t>
            </a:r>
            <a:r>
              <a:rPr lang="en-US" altLang="zh-CN"/>
              <a:t>0</a:t>
            </a:r>
            <a:r>
              <a:rPr lang="zh-CN" altLang="en-US"/>
              <a:t>表示</a:t>
            </a:r>
            <a:r>
              <a:rPr lang="en-US" altLang="zh-CN"/>
              <a:t>MultiView</a:t>
            </a:r>
            <a:r>
              <a:rPr lang="zh-CN" altLang="en-US"/>
              <a:t>中包含的第一个</a:t>
            </a:r>
            <a:r>
              <a:rPr lang="en-US" altLang="zh-CN"/>
              <a:t>View 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751663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454BC-0310-49B8-AA06-77CEFDF4C7EE}" type="slidenum">
              <a:rPr lang="zh-CN" altLang="en-US"/>
              <a:pPr/>
              <a:t>58</a:t>
            </a:fld>
            <a:endParaRPr lang="en-US" altLang="zh-CN"/>
          </a:p>
        </p:txBody>
      </p:sp>
      <p:sp>
        <p:nvSpPr>
          <p:cNvPr id="58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View</a:t>
            </a:r>
            <a:r>
              <a:rPr lang="zh-CN" altLang="en-US"/>
              <a:t>中</a:t>
            </a:r>
            <a:r>
              <a:rPr lang="en-US" altLang="zh-CN"/>
              <a:t>Button</a:t>
            </a:r>
            <a:r>
              <a:rPr lang="zh-CN" altLang="en-US"/>
              <a:t>类型控件实用属性表 </a:t>
            </a:r>
          </a:p>
        </p:txBody>
      </p:sp>
      <p:graphicFrame>
        <p:nvGraphicFramePr>
          <p:cNvPr id="581732" name="Group 100"/>
          <p:cNvGraphicFramePr>
            <a:graphicFrameLocks noGrp="1"/>
          </p:cNvGraphicFramePr>
          <p:nvPr>
            <p:ph idx="1"/>
          </p:nvPr>
        </p:nvGraphicFramePr>
        <p:xfrm>
          <a:off x="250825" y="1700213"/>
          <a:ext cx="8713788" cy="4114802"/>
        </p:xfrm>
        <a:graphic>
          <a:graphicData uri="http://schemas.openxmlformats.org/drawingml/2006/table">
            <a:tbl>
              <a:tblPr/>
              <a:tblGrid>
                <a:gridCol w="1963738"/>
                <a:gridCol w="3375025"/>
                <a:gridCol w="3375025"/>
              </a:tblGrid>
              <a:tr h="9667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CommandName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CommandArgument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NextView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不需要设置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显示下一个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PrevView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不需要设置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显示上一个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SwitchViewByID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要切换到的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ID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切换到指定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ID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ViewByIndex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要切换到的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控件索引号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切换到指定索引号的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View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62021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E080D23-C2A1-4554-9AD8-928E90AA2DDF}" type="slidenum">
              <a:rPr lang="zh-CN" altLang="en-US"/>
              <a:pPr/>
              <a:t>59</a:t>
            </a:fld>
            <a:endParaRPr lang="en-US" altLang="zh-CN"/>
          </a:p>
        </p:txBody>
      </p:sp>
      <p:sp>
        <p:nvSpPr>
          <p:cNvPr id="582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2400"/>
              <a:t>实例</a:t>
            </a:r>
            <a:r>
              <a:rPr lang="en-US" altLang="zh-CN" sz="2400"/>
              <a:t>4-13  </a:t>
            </a:r>
            <a:r>
              <a:rPr lang="zh-CN" altLang="en-US" sz="2400"/>
              <a:t>利用</a:t>
            </a:r>
            <a:r>
              <a:rPr lang="en-US" altLang="zh-CN" sz="2400"/>
              <a:t>MultiView</a:t>
            </a:r>
            <a:r>
              <a:rPr lang="zh-CN" altLang="en-US" sz="2400"/>
              <a:t>和</a:t>
            </a:r>
            <a:r>
              <a:rPr lang="en-US" altLang="zh-CN" sz="2400"/>
              <a:t>View</a:t>
            </a:r>
            <a:r>
              <a:rPr lang="zh-CN" altLang="en-US" sz="2400"/>
              <a:t>实现用户编程习惯调查</a:t>
            </a:r>
          </a:p>
        </p:txBody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源程序：</a:t>
            </a:r>
            <a:r>
              <a:rPr lang="en-US" altLang="zh-CN"/>
              <a:t>MultiView.aspx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75765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68E5F21-C8C8-4099-8AD2-AF5B26751541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60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4.1.2  </a:t>
            </a:r>
            <a:r>
              <a:rPr lang="zh-CN" altLang="en-US"/>
              <a:t>属性</a:t>
            </a:r>
            <a:r>
              <a:rPr lang="en-US" altLang="zh-CN"/>
              <a:t>IsPostBack </a:t>
            </a:r>
            <a:endParaRPr lang="zh-CN" altLang="en-US"/>
          </a:p>
        </p:txBody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zh-CN" altLang="en-US"/>
              <a:t>当控件的事件被触发时，</a:t>
            </a:r>
            <a:r>
              <a:rPr lang="en-US" altLang="zh-CN"/>
              <a:t>Page_Load</a:t>
            </a:r>
            <a:r>
              <a:rPr lang="zh-CN" altLang="en-US"/>
              <a:t>事件会在控件的事件之前被触发。</a:t>
            </a:r>
            <a:r>
              <a:rPr lang="zh-CN" altLang="en-US">
                <a:solidFill>
                  <a:srgbClr val="CC0000"/>
                </a:solidFill>
              </a:rPr>
              <a:t>如果想在执行控件的事件代码时不执行</a:t>
            </a:r>
            <a:r>
              <a:rPr lang="en-US" altLang="zh-CN">
                <a:solidFill>
                  <a:srgbClr val="CC0000"/>
                </a:solidFill>
              </a:rPr>
              <a:t>Page_Load</a:t>
            </a:r>
            <a:r>
              <a:rPr lang="zh-CN" altLang="en-US">
                <a:solidFill>
                  <a:srgbClr val="CC0000"/>
                </a:solidFill>
              </a:rPr>
              <a:t>事件中的代码，可以通过判断属性</a:t>
            </a:r>
            <a:r>
              <a:rPr lang="en-US" altLang="zh-CN">
                <a:solidFill>
                  <a:srgbClr val="CC0000"/>
                </a:solidFill>
              </a:rPr>
              <a:t>Page.IsPostBack</a:t>
            </a:r>
            <a:r>
              <a:rPr lang="zh-CN" altLang="en-US">
                <a:solidFill>
                  <a:srgbClr val="CC0000"/>
                </a:solidFill>
              </a:rPr>
              <a:t>实现。</a:t>
            </a:r>
          </a:p>
          <a:p>
            <a:pPr algn="just"/>
            <a:r>
              <a:rPr lang="zh-CN" altLang="en-US">
                <a:solidFill>
                  <a:srgbClr val="0000FF"/>
                </a:solidFill>
              </a:rPr>
              <a:t>属性</a:t>
            </a:r>
            <a:r>
              <a:rPr lang="en-US" altLang="zh-CN">
                <a:solidFill>
                  <a:srgbClr val="0000FF"/>
                </a:solidFill>
              </a:rPr>
              <a:t>IsPostBack</a:t>
            </a:r>
            <a:r>
              <a:rPr lang="zh-CN" altLang="en-US">
                <a:solidFill>
                  <a:srgbClr val="0000FF"/>
                </a:solidFill>
              </a:rPr>
              <a:t>在用户第一次浏览网页时，会返回值</a:t>
            </a:r>
            <a:r>
              <a:rPr lang="en-US" altLang="zh-CN">
                <a:solidFill>
                  <a:srgbClr val="0000FF"/>
                </a:solidFill>
              </a:rPr>
              <a:t>false</a:t>
            </a:r>
            <a:r>
              <a:rPr lang="zh-CN" altLang="en-US">
                <a:solidFill>
                  <a:srgbClr val="0000FF"/>
                </a:solidFill>
              </a:rPr>
              <a:t>，否则返回值</a:t>
            </a:r>
            <a:r>
              <a:rPr lang="en-US" altLang="zh-CN">
                <a:solidFill>
                  <a:srgbClr val="0000FF"/>
                </a:solidFill>
              </a:rPr>
              <a:t>true</a:t>
            </a:r>
            <a:r>
              <a:rPr lang="zh-CN" altLang="en-US">
                <a:solidFill>
                  <a:srgbClr val="0000FF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8836167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70CD2FA-0AAC-4F58-A8CA-E82BFC09305A}" type="slidenum">
              <a:rPr lang="zh-CN" altLang="en-US"/>
              <a:pPr/>
              <a:t>60</a:t>
            </a:fld>
            <a:endParaRPr lang="en-US" altLang="zh-CN"/>
          </a:p>
        </p:txBody>
      </p:sp>
      <p:sp>
        <p:nvSpPr>
          <p:cNvPr id="583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4.3.13  Wizard</a:t>
            </a:r>
            <a:r>
              <a:rPr lang="zh-CN" altLang="en-US"/>
              <a:t>控件</a:t>
            </a:r>
          </a:p>
        </p:txBody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Wizard</a:t>
            </a:r>
            <a:r>
              <a:rPr lang="zh-CN" altLang="en-US"/>
              <a:t>控件作为一种向导控件，主要用于搜集用户信息、配置系统等。</a:t>
            </a:r>
          </a:p>
          <a:p>
            <a:pPr>
              <a:buFontTx/>
              <a:buNone/>
            </a:pPr>
            <a:r>
              <a:rPr lang="en-US" altLang="zh-CN" sz="2400"/>
              <a:t>&lt;asp:Wizard ID="Wizard1" runat="server"&gt;</a:t>
            </a:r>
          </a:p>
          <a:p>
            <a:pPr>
              <a:buFontTx/>
              <a:buNone/>
            </a:pPr>
            <a:r>
              <a:rPr lang="en-US" altLang="zh-CN" sz="2400"/>
              <a:t>    &lt;WizardSteps&gt;</a:t>
            </a:r>
          </a:p>
          <a:p>
            <a:pPr>
              <a:buFontTx/>
              <a:buNone/>
            </a:pPr>
            <a:r>
              <a:rPr lang="en-US" altLang="zh-CN" sz="2400"/>
              <a:t>        &lt;asp:WizardStep runat="server" title="Step 1"&gt; &lt;/asp:WizardStep&gt;</a:t>
            </a:r>
          </a:p>
          <a:p>
            <a:pPr>
              <a:buFontTx/>
              <a:buNone/>
            </a:pPr>
            <a:r>
              <a:rPr lang="en-US" altLang="zh-CN" sz="2400"/>
              <a:t>        &lt;asp:WizardStep runat="server" title="Step 2"&gt; &lt;/asp:WizardStep&gt;</a:t>
            </a:r>
          </a:p>
          <a:p>
            <a:pPr>
              <a:buFontTx/>
              <a:buNone/>
            </a:pPr>
            <a:r>
              <a:rPr lang="en-US" altLang="zh-CN" sz="2400"/>
              <a:t>    &lt;/WizardSteps&gt;</a:t>
            </a:r>
          </a:p>
          <a:p>
            <a:pPr>
              <a:buFontTx/>
              <a:buNone/>
            </a:pPr>
            <a:r>
              <a:rPr lang="en-US" altLang="zh-CN" sz="2400"/>
              <a:t>&lt;/asp:Wizard&gt;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9014748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84695AC-C7D8-4A29-B27B-744FFE18B5E4}" type="slidenum">
              <a:rPr lang="zh-CN" altLang="en-US"/>
              <a:pPr/>
              <a:t>61</a:t>
            </a:fld>
            <a:endParaRPr lang="en-US" altLang="zh-CN"/>
          </a:p>
        </p:txBody>
      </p:sp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4.3.13  Wizard</a:t>
            </a:r>
            <a:r>
              <a:rPr lang="zh-CN" altLang="en-US"/>
              <a:t>控件（续）</a:t>
            </a:r>
          </a:p>
        </p:txBody>
      </p:sp>
      <p:pic>
        <p:nvPicPr>
          <p:cNvPr id="65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31925"/>
            <a:ext cx="6337300" cy="488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099776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25B9C38-BAA5-498F-96A2-67D02D1F95E9}" type="slidenum">
              <a:rPr lang="zh-CN" altLang="en-US"/>
              <a:pPr/>
              <a:t>62</a:t>
            </a:fld>
            <a:endParaRPr lang="en-US" altLang="zh-CN"/>
          </a:p>
        </p:txBody>
      </p:sp>
      <p:sp>
        <p:nvSpPr>
          <p:cNvPr id="584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4.3.13  Wizard</a:t>
            </a:r>
            <a:r>
              <a:rPr lang="zh-CN" altLang="en-US"/>
              <a:t>控件（续）</a:t>
            </a:r>
          </a:p>
        </p:txBody>
      </p:sp>
      <p:sp>
        <p:nvSpPr>
          <p:cNvPr id="584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侧栏（</a:t>
            </a:r>
            <a:r>
              <a:rPr lang="en-US" altLang="zh-CN"/>
              <a:t>SideBar</a:t>
            </a:r>
            <a:r>
              <a:rPr lang="zh-CN" altLang="en-US"/>
              <a:t>）：包含所有向导步骤的列表，这些列表内容来自</a:t>
            </a:r>
            <a:r>
              <a:rPr lang="en-US" altLang="zh-CN"/>
              <a:t>WizardStep</a:t>
            </a:r>
            <a:r>
              <a:rPr lang="zh-CN" altLang="en-US"/>
              <a:t>的属性</a:t>
            </a:r>
            <a:r>
              <a:rPr lang="en-US" altLang="zh-CN"/>
              <a:t>Title</a:t>
            </a:r>
            <a:r>
              <a:rPr lang="zh-CN" altLang="en-US"/>
              <a:t>值。对应的模板属性是</a:t>
            </a:r>
            <a:r>
              <a:rPr lang="en-US" altLang="zh-CN"/>
              <a:t>SideBarTemplate</a:t>
            </a:r>
            <a:r>
              <a:rPr lang="zh-CN" altLang="en-US"/>
              <a:t>。</a:t>
            </a:r>
          </a:p>
          <a:p>
            <a:r>
              <a:rPr lang="zh-CN" altLang="en-US"/>
              <a:t>标题（</a:t>
            </a:r>
            <a:r>
              <a:rPr lang="en-US" altLang="zh-CN"/>
              <a:t>Header</a:t>
            </a:r>
            <a:r>
              <a:rPr lang="zh-CN" altLang="en-US"/>
              <a:t>）：每个向导步骤提供一致的标题信息，对应的模板属性是</a:t>
            </a:r>
            <a:r>
              <a:rPr lang="en-US" altLang="zh-CN"/>
              <a:t>HeaderTemplate</a:t>
            </a:r>
            <a:r>
              <a:rPr lang="zh-CN" altLang="en-US"/>
              <a:t>。</a:t>
            </a:r>
          </a:p>
          <a:p>
            <a:r>
              <a:rPr lang="zh-CN" altLang="en-US"/>
              <a:t>向导步骤集合（</a:t>
            </a:r>
            <a:r>
              <a:rPr lang="en-US" altLang="zh-CN"/>
              <a:t>WizardSteps</a:t>
            </a:r>
            <a:r>
              <a:rPr lang="zh-CN" altLang="en-US"/>
              <a:t>）：</a:t>
            </a:r>
            <a:r>
              <a:rPr lang="en-US" altLang="zh-CN"/>
              <a:t>Wizard</a:t>
            </a:r>
            <a:r>
              <a:rPr lang="zh-CN" altLang="en-US"/>
              <a:t>控件的核心，必须逐个为向导的每个步骤定义内容。每个步骤需设置的属性和内含的控件都体现在</a:t>
            </a:r>
            <a:r>
              <a:rPr lang="en-US" altLang="zh-CN"/>
              <a:t>&lt;asp:WizardStep&gt;</a:t>
            </a:r>
            <a:r>
              <a:rPr lang="zh-CN" altLang="en-US"/>
              <a:t>元素中，所有的</a:t>
            </a:r>
            <a:r>
              <a:rPr lang="en-US" altLang="zh-CN"/>
              <a:t>&lt;asp:WizardStep&gt;</a:t>
            </a:r>
            <a:r>
              <a:rPr lang="zh-CN" altLang="en-US"/>
              <a:t>又包含在</a:t>
            </a:r>
            <a:r>
              <a:rPr lang="en-US" altLang="zh-CN"/>
              <a:t>&lt;WizardSteps&gt;</a:t>
            </a:r>
            <a:r>
              <a:rPr lang="zh-CN" altLang="en-US"/>
              <a:t>元素中。</a:t>
            </a:r>
          </a:p>
        </p:txBody>
      </p:sp>
    </p:spTree>
    <p:extLst>
      <p:ext uri="{BB962C8B-B14F-4D97-AF65-F5344CB8AC3E}">
        <p14:creationId xmlns:p14="http://schemas.microsoft.com/office/powerpoint/2010/main" val="18008595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A55B009-8B1B-4478-AD1F-6CD4E709C14A}" type="slidenum">
              <a:rPr lang="zh-CN" altLang="en-US"/>
              <a:pPr/>
              <a:t>63</a:t>
            </a:fld>
            <a:endParaRPr lang="en-US" altLang="zh-CN"/>
          </a:p>
        </p:txBody>
      </p:sp>
      <p:sp>
        <p:nvSpPr>
          <p:cNvPr id="65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4.3.13  Wizard</a:t>
            </a:r>
            <a:r>
              <a:rPr lang="zh-CN" altLang="en-US"/>
              <a:t>控件（续）</a:t>
            </a:r>
          </a:p>
        </p:txBody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18450" cy="1008062"/>
          </a:xfrm>
        </p:spPr>
        <p:txBody>
          <a:bodyPr/>
          <a:lstStyle/>
          <a:p>
            <a:r>
              <a:rPr lang="zh-CN" altLang="en-US"/>
              <a:t>导航按钮（</a:t>
            </a:r>
            <a:r>
              <a:rPr lang="en-US" altLang="zh-CN"/>
              <a:t>NavigationButton</a:t>
            </a:r>
            <a:r>
              <a:rPr lang="zh-CN" altLang="en-US"/>
              <a:t>）：呈现形式与每个</a:t>
            </a:r>
            <a:r>
              <a:rPr lang="en-US" altLang="zh-CN"/>
              <a:t>WizardStep</a:t>
            </a:r>
            <a:r>
              <a:rPr lang="zh-CN" altLang="en-US"/>
              <a:t>的属性</a:t>
            </a:r>
            <a:r>
              <a:rPr lang="en-US" altLang="zh-CN"/>
              <a:t>StepType</a:t>
            </a:r>
            <a:r>
              <a:rPr lang="zh-CN" altLang="en-US"/>
              <a:t>有关 。</a:t>
            </a:r>
          </a:p>
        </p:txBody>
      </p:sp>
      <p:graphicFrame>
        <p:nvGraphicFramePr>
          <p:cNvPr id="655447" name="Group 87"/>
          <p:cNvGraphicFramePr>
            <a:graphicFrameLocks noGrp="1"/>
          </p:cNvGraphicFramePr>
          <p:nvPr>
            <p:ph sz="half" idx="4294967295"/>
          </p:nvPr>
        </p:nvGraphicFramePr>
        <p:xfrm>
          <a:off x="34925" y="2794000"/>
          <a:ext cx="9109075" cy="3810318"/>
        </p:xfrm>
        <a:graphic>
          <a:graphicData uri="http://schemas.openxmlformats.org/drawingml/2006/table">
            <a:tbl>
              <a:tblPr/>
              <a:tblGrid>
                <a:gridCol w="1728788"/>
                <a:gridCol w="7380287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Auto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默认值，由系统根据步骤在集合中的顺序显示相关的导航按钮。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Start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显示“下一步”按钮。对应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StartNavigationTemplate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。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Step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显示“上一步”按钮和“下一步”按钮。对应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StepNavigationTemplate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Finsh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显示“上一步”和“完成”按钮。对应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FinishNavigationTemplate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Complete</a:t>
                      </a:r>
                      <a:endParaRPr kumimoji="1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不显示任何导航按钮。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54135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E10E4-DF83-48D2-B49B-319E54212D46}" type="slidenum">
              <a:rPr lang="zh-CN" altLang="en-US"/>
              <a:pPr/>
              <a:t>64</a:t>
            </a:fld>
            <a:endParaRPr lang="en-US" altLang="zh-CN"/>
          </a:p>
        </p:txBody>
      </p:sp>
      <p:sp>
        <p:nvSpPr>
          <p:cNvPr id="585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Wizard</a:t>
            </a:r>
            <a:r>
              <a:rPr lang="zh-CN" altLang="en-US"/>
              <a:t>控件的实用属性和事件表 </a:t>
            </a:r>
          </a:p>
        </p:txBody>
      </p:sp>
      <p:graphicFrame>
        <p:nvGraphicFramePr>
          <p:cNvPr id="585814" name="Group 86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4114800"/>
        </p:xfrm>
        <a:graphic>
          <a:graphicData uri="http://schemas.openxmlformats.org/drawingml/2006/table">
            <a:tbl>
              <a:tblPr/>
              <a:tblGrid>
                <a:gridCol w="3635375"/>
                <a:gridCol w="5508625"/>
              </a:tblGrid>
              <a:tr h="6858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属性、事件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ActiveStepIndex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决定当前显示哪个步骤。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AllowReturn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值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flase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表示防止用户访问以前的步骤。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DisplayCancelButton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是否显示“取消”按钮。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FinishButtonClick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当点击“完成”按钮时触发。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NextButtonClick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事件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当点击“下一步”按钮时触发。</a:t>
                      </a:r>
                      <a:endParaRPr kumimoji="1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0557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D84A159-E23D-43A0-8A05-D5A3BC4C27C3}" type="slidenum">
              <a:rPr lang="zh-CN" altLang="en-US"/>
              <a:pPr/>
              <a:t>65</a:t>
            </a:fld>
            <a:endParaRPr lang="en-US" altLang="zh-CN"/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2600"/>
              <a:t>实例</a:t>
            </a:r>
            <a:r>
              <a:rPr lang="en-US" altLang="zh-CN" sz="2600"/>
              <a:t>4-14  </a:t>
            </a:r>
            <a:r>
              <a:rPr lang="zh-CN" altLang="en-US" sz="2600"/>
              <a:t>利用</a:t>
            </a:r>
            <a:r>
              <a:rPr lang="en-US" altLang="zh-CN" sz="2600"/>
              <a:t>Wizard</a:t>
            </a:r>
            <a:r>
              <a:rPr lang="zh-CN" altLang="en-US" sz="2600"/>
              <a:t>控件实现用户编程习惯调查</a:t>
            </a:r>
            <a:endParaRPr lang="en-US" altLang="zh-CN" sz="2600"/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8134350" cy="4835525"/>
          </a:xfrm>
        </p:spPr>
        <p:txBody>
          <a:bodyPr/>
          <a:lstStyle/>
          <a:p>
            <a:pPr marL="381000" indent="-381000">
              <a:lnSpc>
                <a:spcPct val="80000"/>
              </a:lnSpc>
            </a:pPr>
            <a:r>
              <a:rPr lang="zh-CN" altLang="en-US" sz="2400"/>
              <a:t>源程序：</a:t>
            </a:r>
            <a:r>
              <a:rPr lang="en-US" altLang="zh-CN" sz="2400"/>
              <a:t>Wizard.aspx 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en-US" sz="2400" noProof="1"/>
              <a:t> </a:t>
            </a:r>
            <a:r>
              <a:rPr lang="en-US" altLang="zh-CN" sz="2400" noProof="1"/>
              <a:t>protected void Wizard1_NextButtonClick(object sender, WizardNavigationEventArgs e)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//</a:t>
            </a:r>
            <a:r>
              <a:rPr lang="zh-CN" altLang="en-US" sz="2400" noProof="1"/>
              <a:t>判断是否第</a:t>
            </a:r>
            <a:r>
              <a:rPr lang="zh-CN" altLang="zh-CN" sz="2400" noProof="1"/>
              <a:t>2</a:t>
            </a:r>
            <a:r>
              <a:rPr lang="zh-CN" altLang="en-US" sz="2400" noProof="1"/>
              <a:t>个步骤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zh-CN" altLang="en-US" sz="2400" noProof="1"/>
              <a:t>        </a:t>
            </a:r>
            <a:r>
              <a:rPr lang="en-US" altLang="zh-CN" sz="2400" noProof="1"/>
              <a:t>if (Wizard1.ActiveStepIndex == 1)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    //</a:t>
            </a:r>
            <a:r>
              <a:rPr lang="zh-CN" altLang="en-US" sz="2400" noProof="1"/>
              <a:t>输出选择的信息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zh-CN" altLang="en-US" sz="2400" noProof="1"/>
              <a:t>            </a:t>
            </a:r>
            <a:r>
              <a:rPr lang="en-US" altLang="zh-CN" sz="2400" noProof="1"/>
              <a:t>lblDisplay.Text = "</a:t>
            </a:r>
            <a:r>
              <a:rPr lang="zh-CN" altLang="en-US" sz="2400" noProof="1"/>
              <a:t>您选择了：</a:t>
            </a:r>
            <a:r>
              <a:rPr lang="en-US" altLang="zh-CN" sz="2400" noProof="1"/>
              <a:t>&lt;br /&gt;" + rdoltType.SelectedValue + "&lt;br /&gt;" + rdoltLanguage.SelectedValue;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    }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400" noProof="1"/>
              <a:t>    }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06582739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E05041C-A32D-4C75-B383-C8C2CE57BA72}" type="slidenum">
              <a:rPr lang="zh-CN" altLang="en-US"/>
              <a:pPr/>
              <a:t>66</a:t>
            </a:fld>
            <a:endParaRPr lang="en-US" altLang="zh-CN"/>
          </a:p>
        </p:txBody>
      </p:sp>
      <p:sp>
        <p:nvSpPr>
          <p:cNvPr id="67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Calendar</a:t>
            </a:r>
            <a:r>
              <a:rPr lang="zh-CN" altLang="en-US"/>
              <a:t>控件</a:t>
            </a:r>
          </a:p>
        </p:txBody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700"/>
              <a:t>Calendar</a:t>
            </a:r>
            <a:r>
              <a:rPr lang="zh-CN" altLang="en-US" sz="2700"/>
              <a:t>控件就是日历控件，负责在页面上显示日历并接受用户选择日期的操作。当需要在网页中显示日期或需要用户输入或确认日期时，就需要这样一个控件。</a:t>
            </a:r>
          </a:p>
          <a:p>
            <a:r>
              <a:rPr lang="zh-CN" altLang="en-US" sz="2700"/>
              <a:t>使用</a:t>
            </a:r>
            <a:r>
              <a:rPr lang="en-US" altLang="zh-CN" sz="2700"/>
              <a:t>Calendar</a:t>
            </a:r>
            <a:r>
              <a:rPr lang="zh-CN" altLang="en-US" sz="2700"/>
              <a:t>控件可以执行以下操作：</a:t>
            </a:r>
          </a:p>
          <a:p>
            <a:pPr lvl="1"/>
            <a:r>
              <a:rPr lang="zh-CN" altLang="en-US"/>
              <a:t>显示和选择日期</a:t>
            </a:r>
          </a:p>
          <a:p>
            <a:pPr lvl="1"/>
            <a:r>
              <a:rPr lang="zh-CN" altLang="en-US"/>
              <a:t>启用日期选定</a:t>
            </a:r>
          </a:p>
          <a:p>
            <a:pPr lvl="1"/>
            <a:r>
              <a:rPr lang="zh-CN" altLang="en-US"/>
              <a:t>自定义日历的外观</a:t>
            </a:r>
          </a:p>
          <a:p>
            <a:pPr lvl="1"/>
            <a:r>
              <a:rPr lang="zh-CN" altLang="en-US"/>
              <a:t>捕获用户与</a:t>
            </a:r>
            <a:r>
              <a:rPr lang="en-US" altLang="zh-CN"/>
              <a:t>Calendar</a:t>
            </a:r>
            <a:r>
              <a:rPr lang="zh-CN" altLang="en-US"/>
              <a:t>控件之间的交互</a:t>
            </a:r>
          </a:p>
          <a:p>
            <a:pPr lvl="1"/>
            <a:r>
              <a:rPr lang="zh-CN" altLang="en-US"/>
              <a:t>在</a:t>
            </a:r>
            <a:r>
              <a:rPr lang="en-US" altLang="zh-CN"/>
              <a:t>Calendar</a:t>
            </a:r>
            <a:r>
              <a:rPr lang="zh-CN" altLang="en-US"/>
              <a:t>控件中显示数据库信息</a:t>
            </a:r>
          </a:p>
        </p:txBody>
      </p:sp>
    </p:spTree>
    <p:extLst>
      <p:ext uri="{BB962C8B-B14F-4D97-AF65-F5344CB8AC3E}">
        <p14:creationId xmlns:p14="http://schemas.microsoft.com/office/powerpoint/2010/main" val="4176160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9B5B0BD-7E48-4AB9-B779-A2283B8480B8}" type="slidenum">
              <a:rPr lang="zh-CN" altLang="en-US"/>
              <a:pPr/>
              <a:t>67</a:t>
            </a:fld>
            <a:endParaRPr lang="en-US" altLang="zh-CN"/>
          </a:p>
        </p:txBody>
      </p:sp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Calendar</a:t>
            </a:r>
            <a:r>
              <a:rPr lang="zh-CN" altLang="en-US"/>
              <a:t>控件</a:t>
            </a:r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日期获取模式</a:t>
            </a:r>
          </a:p>
          <a:p>
            <a:pPr lvl="1"/>
            <a:r>
              <a:rPr lang="en-US" altLang="zh-CN"/>
              <a:t>Calendar</a:t>
            </a:r>
            <a:r>
              <a:rPr lang="zh-CN" altLang="en-US"/>
              <a:t>控件有四种基本日期获取模式，以指定用户在控件中选定日、周或整个月份。通过控件的</a:t>
            </a:r>
            <a:r>
              <a:rPr lang="en-US" altLang="zh-CN"/>
              <a:t>SelectionMode</a:t>
            </a:r>
            <a:r>
              <a:rPr lang="zh-CN" altLang="en-US"/>
              <a:t>属性来实现： </a:t>
            </a:r>
          </a:p>
        </p:txBody>
      </p:sp>
      <p:graphicFrame>
        <p:nvGraphicFramePr>
          <p:cNvPr id="672772" name="Group 4"/>
          <p:cNvGraphicFramePr>
            <a:graphicFrameLocks noGrp="1"/>
          </p:cNvGraphicFramePr>
          <p:nvPr/>
        </p:nvGraphicFramePr>
        <p:xfrm>
          <a:off x="539750" y="3362325"/>
          <a:ext cx="8064500" cy="3019426"/>
        </p:xfrm>
        <a:graphic>
          <a:graphicData uri="http://schemas.openxmlformats.org/drawingml/2006/table">
            <a:tbl>
              <a:tblPr/>
              <a:tblGrid>
                <a:gridCol w="2794000"/>
                <a:gridCol w="5270500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模式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描述</a:t>
                      </a:r>
                      <a:endParaRPr kumimoji="1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Day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用户只能选择一天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DayWeek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用户可以选择一天或一周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DayWeekMonth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用户可以选择一天、一周或一月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None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用户不能选择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71574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89044FD-B472-487A-A735-BC0F30AAB6E3}" type="slidenum">
              <a:rPr lang="zh-CN" altLang="en-US"/>
              <a:pPr/>
              <a:t>68</a:t>
            </a:fld>
            <a:endParaRPr lang="en-US" altLang="zh-CN"/>
          </a:p>
        </p:txBody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2875"/>
            <a:ext cx="8642350" cy="46799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b="0"/>
              <a:t> </a:t>
            </a:r>
            <a:r>
              <a:rPr lang="en-US" altLang="zh-CN" sz="2400">
                <a:latin typeface="宋体" charset="-122"/>
                <a:cs typeface="Courier New" pitchFamily="49" charset="0"/>
              </a:rPr>
              <a:t>&lt;asp:Calendar ID="Calendar1" runat="server" OnSelectionChanged="click" /&gt;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void Page_Load(Object Sender, EventArgs e)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  Calendar1.SelectionMode = (CalendarSelectionMode)DropDownList1.SelectedIndex;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  if(Calendar1.SelectionMode == CalendarSelectionMode.None)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    Calendar1.SelectedDates.Clear();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protected void click(object sender, EventArgs e){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	Label1.Text = "</a:t>
            </a:r>
            <a:r>
              <a:rPr lang="zh-CN" altLang="en-US" sz="2400">
                <a:latin typeface="宋体" charset="-122"/>
                <a:cs typeface="Courier New" pitchFamily="49" charset="0"/>
              </a:rPr>
              <a:t>当前选择的日期是</a:t>
            </a:r>
            <a:r>
              <a:rPr lang="en-US" altLang="zh-CN" sz="2400">
                <a:latin typeface="宋体" charset="-122"/>
                <a:cs typeface="Courier New" pitchFamily="49" charset="0"/>
              </a:rPr>
              <a:t>" + Calendar1.SelectedDate.ToLongDateString 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400">
                <a:latin typeface="宋体" charset="-122"/>
                <a:cs typeface="Courier New" pitchFamily="49" charset="0"/>
              </a:rPr>
              <a:t>}</a:t>
            </a:r>
            <a:endParaRPr lang="zh-CN" altLang="en-US" sz="2400">
              <a:latin typeface="宋体" charset="-122"/>
              <a:cs typeface="Courier New" pitchFamily="49" charset="0"/>
            </a:endParaRPr>
          </a:p>
        </p:txBody>
      </p:sp>
      <p:pic>
        <p:nvPicPr>
          <p:cNvPr id="673796" name="Picture 4" descr="03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341438"/>
            <a:ext cx="4799012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37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696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E8916-DB22-4AB0-BED3-79D1815FF70E}" type="slidenum">
              <a:rPr lang="zh-CN" altLang="en-US"/>
              <a:pPr/>
              <a:t>69</a:t>
            </a:fld>
            <a:endParaRPr lang="en-US" altLang="zh-CN"/>
          </a:p>
        </p:txBody>
      </p:sp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Calendar</a:t>
            </a:r>
            <a:r>
              <a:rPr lang="zh-CN" altLang="en-US"/>
              <a:t>控件的外观属性 </a:t>
            </a:r>
          </a:p>
        </p:txBody>
      </p:sp>
      <p:graphicFrame>
        <p:nvGraphicFramePr>
          <p:cNvPr id="674819" name="Group 3"/>
          <p:cNvGraphicFramePr>
            <a:graphicFrameLocks noGrp="1"/>
          </p:cNvGraphicFramePr>
          <p:nvPr>
            <p:ph idx="1"/>
          </p:nvPr>
        </p:nvGraphicFramePr>
        <p:xfrm>
          <a:off x="395288" y="1557338"/>
          <a:ext cx="8497887" cy="3765551"/>
        </p:xfrm>
        <a:graphic>
          <a:graphicData uri="http://schemas.openxmlformats.org/drawingml/2006/table">
            <a:tbl>
              <a:tblPr/>
              <a:tblGrid>
                <a:gridCol w="4324350"/>
                <a:gridCol w="4173537"/>
              </a:tblGrid>
              <a:tr h="647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属性名</a:t>
                      </a:r>
                      <a:endParaRPr kumimoji="1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  <a:endParaRPr kumimoji="1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pt-BR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Font</a:t>
                      </a:r>
                      <a:r>
                        <a:rPr kumimoji="1" lang="zh-CN" altLang="pt-B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pt-BR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ForeColor</a:t>
                      </a:r>
                      <a:r>
                        <a:rPr kumimoji="1" lang="zh-CN" altLang="pt-BR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pt-BR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BackColor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设置字体、文本和背景颜色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Height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Width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设置控件的整体尺寸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CellPadding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CellSpacing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设置个别日的边距和间隔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BorderColor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BorderStyle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，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ShowGridLindes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设置边框和网格线的颜色、尺寸和样式。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949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9C5B587-F834-4EBA-A303-B52CC6CE1232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实例</a:t>
            </a:r>
            <a:r>
              <a:rPr lang="en-US" altLang="zh-CN"/>
              <a:t>4-1  </a:t>
            </a:r>
            <a:r>
              <a:rPr lang="zh-CN" altLang="en-US"/>
              <a:t>属性</a:t>
            </a:r>
            <a:r>
              <a:rPr lang="en-US" altLang="zh-CN"/>
              <a:t>IsPostBack</a:t>
            </a:r>
            <a:r>
              <a:rPr lang="zh-CN" altLang="en-US"/>
              <a:t>应用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本实例在页面第一次载入时显示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页面第一次加载！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。当单击按钮时显示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执行</a:t>
            </a:r>
            <a:r>
              <a:rPr lang="en-US" altLang="zh-CN"/>
              <a:t>Click</a:t>
            </a:r>
            <a:r>
              <a:rPr lang="zh-CN" altLang="en-US"/>
              <a:t>事件代码！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信息。</a:t>
            </a:r>
          </a:p>
          <a:p>
            <a:r>
              <a:rPr lang="zh-CN" altLang="en-US"/>
              <a:t>源程序：</a:t>
            </a:r>
            <a:r>
              <a:rPr lang="en-US" altLang="zh-CN"/>
              <a:t>IsPostBack.aspx</a:t>
            </a:r>
          </a:p>
          <a:p>
            <a:r>
              <a:rPr lang="zh-CN" altLang="en-US"/>
              <a:t>程序说明：当单击按钮时引起页面往返，此时首先处理</a:t>
            </a:r>
            <a:r>
              <a:rPr lang="en-US" altLang="zh-CN"/>
              <a:t>Page_Load</a:t>
            </a:r>
            <a:r>
              <a:rPr lang="zh-CN" altLang="en-US"/>
              <a:t>事件中代码，但因为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！</a:t>
            </a:r>
            <a:r>
              <a:rPr lang="en-US" altLang="zh-CN"/>
              <a:t>IsPostBack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值为</a:t>
            </a:r>
            <a:r>
              <a:rPr lang="en-US" altLang="zh-CN"/>
              <a:t>false</a:t>
            </a:r>
            <a:r>
              <a:rPr lang="zh-CN" altLang="en-US"/>
              <a:t>，所以不执行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Response.Write(</a:t>
            </a:r>
            <a:r>
              <a:rPr lang="en-US" altLang="zh-CN">
                <a:latin typeface="宋体"/>
              </a:rPr>
              <a:t>“</a:t>
            </a:r>
            <a:r>
              <a:rPr lang="zh-CN" altLang="en-US"/>
              <a:t>页面第一次加载！</a:t>
            </a:r>
            <a:r>
              <a:rPr lang="zh-CN" altLang="en-US">
                <a:latin typeface="宋体"/>
              </a:rPr>
              <a:t>”</a:t>
            </a:r>
            <a:r>
              <a:rPr lang="en-US" altLang="zh-CN"/>
              <a:t>)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，然后处理</a:t>
            </a:r>
            <a:r>
              <a:rPr lang="en-US" altLang="zh-CN"/>
              <a:t>Click</a:t>
            </a:r>
            <a:r>
              <a:rPr lang="zh-CN" altLang="en-US"/>
              <a:t>事件中代码，显示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执行</a:t>
            </a:r>
            <a:r>
              <a:rPr lang="en-US" altLang="zh-CN"/>
              <a:t>Click</a:t>
            </a:r>
            <a:r>
              <a:rPr lang="zh-CN" altLang="en-US"/>
              <a:t>事件代码！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信息。 </a:t>
            </a:r>
          </a:p>
        </p:txBody>
      </p:sp>
    </p:spTree>
    <p:extLst>
      <p:ext uri="{BB962C8B-B14F-4D97-AF65-F5344CB8AC3E}">
        <p14:creationId xmlns:p14="http://schemas.microsoft.com/office/powerpoint/2010/main" val="2850559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78DCF9D-E585-4679-B378-03E9AAA94ED1}" type="slidenum">
              <a:rPr lang="zh-CN" altLang="en-US"/>
              <a:pPr/>
              <a:t>70</a:t>
            </a:fld>
            <a:endParaRPr lang="en-US" altLang="zh-CN"/>
          </a:p>
        </p:txBody>
      </p:sp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Calendar</a:t>
            </a:r>
            <a:r>
              <a:rPr lang="zh-CN" altLang="en-US"/>
              <a:t>控件的样式 </a:t>
            </a:r>
          </a:p>
        </p:txBody>
      </p:sp>
      <p:pic>
        <p:nvPicPr>
          <p:cNvPr id="675843" name="Picture 3" descr="无标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557338"/>
            <a:ext cx="7775575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364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3AEAB6B-B814-446C-92B4-47F67D768564}" type="slidenum">
              <a:rPr lang="zh-CN" altLang="en-US"/>
              <a:pPr/>
              <a:t>71</a:t>
            </a:fld>
            <a:endParaRPr lang="en-US" altLang="zh-CN"/>
          </a:p>
        </p:txBody>
      </p:sp>
      <p:sp>
        <p:nvSpPr>
          <p:cNvPr id="67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自定义特别日</a:t>
            </a:r>
          </a:p>
        </p:txBody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日历控件还可以定义特别日的外观和显示，如节日、纪念日等。可以包括以下操作：</a:t>
            </a:r>
          </a:p>
          <a:p>
            <a:pPr lvl="1"/>
            <a:r>
              <a:rPr lang="zh-CN" altLang="en-US"/>
              <a:t>突出显示某些日。例如，以不同的颜色显示假日。</a:t>
            </a:r>
          </a:p>
          <a:p>
            <a:pPr lvl="1"/>
            <a:r>
              <a:rPr lang="zh-CN" altLang="en-US"/>
              <a:t>向日显示中添加信息，例如约会或事件信息。</a:t>
            </a:r>
          </a:p>
          <a:p>
            <a:pPr lvl="1"/>
            <a:r>
              <a:rPr lang="zh-CN" altLang="en-US"/>
              <a:t>自定义用户可以单击以选择某日的链接文本。</a:t>
            </a:r>
          </a:p>
          <a:p>
            <a:r>
              <a:rPr lang="zh-CN" altLang="en-US"/>
              <a:t>自定义特别日利用的是</a:t>
            </a:r>
            <a:r>
              <a:rPr lang="en-US" altLang="zh-CN"/>
              <a:t>Calendar</a:t>
            </a:r>
            <a:r>
              <a:rPr lang="zh-CN" altLang="en-US"/>
              <a:t>控件的</a:t>
            </a:r>
            <a:r>
              <a:rPr lang="en-US" altLang="zh-CN"/>
              <a:t>DayRender</a:t>
            </a:r>
            <a:r>
              <a:rPr lang="zh-CN" altLang="en-US"/>
              <a:t>事件。 </a:t>
            </a:r>
          </a:p>
        </p:txBody>
      </p:sp>
    </p:spTree>
    <p:extLst>
      <p:ext uri="{BB962C8B-B14F-4D97-AF65-F5344CB8AC3E}">
        <p14:creationId xmlns:p14="http://schemas.microsoft.com/office/powerpoint/2010/main" val="35495380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397EA58-0D27-4795-A14B-9277717B8D81}" type="slidenum">
              <a:rPr lang="zh-CN" altLang="en-US"/>
              <a:pPr/>
              <a:t>72</a:t>
            </a:fld>
            <a:endParaRPr lang="en-US" altLang="zh-CN"/>
          </a:p>
        </p:txBody>
      </p:sp>
      <p:sp>
        <p:nvSpPr>
          <p:cNvPr id="67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 </a:t>
            </a:r>
            <a:r>
              <a:rPr lang="en-US" altLang="zh-CN"/>
              <a:t>3‑25】</a:t>
            </a:r>
            <a:endParaRPr lang="zh-CN" altLang="en-US"/>
          </a:p>
        </p:txBody>
      </p:sp>
      <p:sp>
        <p:nvSpPr>
          <p:cNvPr id="67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8415338" cy="44021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asp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Calendar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ID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="Calendar1"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runat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="server"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OnDayRender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="DayRender"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NextMonthText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</a:t>
            </a:r>
            <a:r>
              <a:rPr lang="zh-CN" altLang="en-US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下一月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PrevMonthText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</a:t>
            </a:r>
            <a:r>
              <a:rPr lang="zh-CN" altLang="en-US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上一月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SelectionMode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="DayWeek"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OnSelectionChanged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="Calendar1_SelectionChanged"&gt;</a:t>
            </a:r>
            <a:endParaRPr lang="en-US" altLang="zh-CN" sz="24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WeekendDayStyle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BackColor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="Green"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/&gt;</a:t>
            </a:r>
            <a:endParaRPr lang="en-US" altLang="zh-CN" sz="24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SelectedDayStyle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BackColor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="Red"</a:t>
            </a:r>
            <a:r>
              <a:rPr lang="en-US" altLang="zh-CN" sz="24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/&gt;</a:t>
            </a:r>
            <a:endParaRPr lang="en-US" altLang="zh-CN" sz="24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&lt;/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asp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en-US" altLang="zh-CN" sz="24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Calendar</a:t>
            </a:r>
            <a:r>
              <a:rPr lang="en-US" altLang="zh-CN" sz="24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zh-CN" altLang="en-US" sz="240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8878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13602A2-1FD6-4F47-B190-D7FCB252BFF6}" type="slidenum">
              <a:rPr lang="zh-CN" altLang="en-US"/>
              <a:pPr/>
              <a:t>73</a:t>
            </a:fld>
            <a:endParaRPr lang="en-US" altLang="zh-CN"/>
          </a:p>
        </p:txBody>
      </p:sp>
      <p:sp>
        <p:nvSpPr>
          <p:cNvPr id="67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268413"/>
            <a:ext cx="7772400" cy="4114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DayRender(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source, </a:t>
            </a:r>
            <a:r>
              <a:rPr lang="en-US" altLang="zh-CN" sz="21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DayRenderEventArgs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e)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 !e.Day.IsWeekend)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e.Cell.BackColor = System.Drawing.</a:t>
            </a:r>
            <a:r>
              <a:rPr lang="en-US" altLang="zh-CN" sz="21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Color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.Yellow;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(e.Day.Date.Day == (14))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e.Cell.Controls.Add(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1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LiteralControl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21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1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开会</a:t>
            </a:r>
            <a:r>
              <a:rPr lang="en-US" altLang="zh-CN" sz="21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e.Day.IsSelectable = 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true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en-US" altLang="zh-CN" sz="21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e.Day.IsSelectable = </a:t>
            </a:r>
            <a:r>
              <a:rPr lang="en-US" altLang="zh-CN" sz="21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false</a:t>
            </a: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1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6789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109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F88E159-C917-4D3D-A13F-9E9C4510A2F7}" type="slidenum">
              <a:rPr lang="zh-CN" altLang="en-US"/>
              <a:pPr/>
              <a:t>74</a:t>
            </a:fld>
            <a:endParaRPr lang="en-US" altLang="zh-CN"/>
          </a:p>
        </p:txBody>
      </p:sp>
      <p:sp>
        <p:nvSpPr>
          <p:cNvPr id="67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8199437" cy="4402137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protected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Calendar1_SelectionChanged(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sender, </a:t>
            </a:r>
            <a:r>
              <a:rPr lang="en-US" altLang="zh-CN" sz="22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EventArgs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e)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i;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i = Calendar1.SelectedDates.Count;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(i == 1)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Label1.Text 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当前选择的日期是：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Calendar1.SelectedDate.ToLongDateString();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else</a:t>
            </a:r>
            <a:endParaRPr lang="en-US" altLang="zh-CN" sz="22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Label1.Text 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当前选择的日期是：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Calendar1.SelectedDates[0] +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到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Calendar1.SelectedDates[i - 1];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sz="22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79940" name="Picture 4" descr="03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7345362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99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7375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BDC06762-58EA-42E0-AF6A-F8AC40054458}" type="slidenum">
              <a:rPr lang="zh-CN" altLang="en-US"/>
              <a:pPr/>
              <a:t>75</a:t>
            </a:fld>
            <a:endParaRPr lang="en-US" altLang="zh-CN"/>
          </a:p>
        </p:txBody>
      </p:sp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 </a:t>
            </a:r>
            <a:r>
              <a:rPr lang="en-US" altLang="zh-CN"/>
              <a:t>3‑26】</a:t>
            </a:r>
            <a:endParaRPr lang="zh-CN" altLang="en-US"/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z="2200" b="0"/>
              <a:t> 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asp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Calendar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ID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="Calendar1"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runat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="server"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OnDayRender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="DayRender"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20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ShowGridLines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="True" /&gt;</a:t>
            </a:r>
          </a:p>
          <a:p>
            <a:pPr>
              <a:buFontTx/>
              <a:buNone/>
            </a:pPr>
            <a:r>
              <a:rPr lang="en-US" altLang="zh-CN"/>
              <a:t>string[,] holidays = new String[13, 32];</a:t>
            </a:r>
            <a:endParaRPr lang="en-US" altLang="zh-CN" sz="220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Tx/>
              <a:buNone/>
            </a:pP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Page_Load(</a:t>
            </a:r>
            <a:r>
              <a:rPr lang="en-US" altLang="zh-CN" sz="22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sender, </a:t>
            </a:r>
            <a:r>
              <a:rPr lang="en-US" altLang="zh-CN" sz="22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EventArgs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e) 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holidays[9, 10] 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教师节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holidays[10, 1] 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国庆节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holidays[12, 25] 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圣诞节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holidays[1, 1 ]= 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zh-CN" altLang="en-US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元旦</a:t>
            </a:r>
            <a:r>
              <a:rPr lang="en-US" altLang="zh-CN" sz="22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sz="22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2806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6C36423-DB1A-4079-B966-6D02A17F4696}" type="slidenum">
              <a:rPr lang="zh-CN" altLang="en-US"/>
              <a:pPr/>
              <a:t>76</a:t>
            </a:fld>
            <a:endParaRPr lang="en-US" altLang="zh-CN"/>
          </a:p>
        </p:txBody>
      </p:sp>
      <p:sp>
        <p:nvSpPr>
          <p:cNvPr id="68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【</a:t>
            </a:r>
            <a:r>
              <a:rPr lang="zh-CN" altLang="en-US"/>
              <a:t>例 </a:t>
            </a:r>
            <a:r>
              <a:rPr lang="en-US" altLang="zh-CN"/>
              <a:t>3‑26】</a:t>
            </a:r>
            <a:endParaRPr lang="zh-CN" altLang="en-US"/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268413"/>
            <a:ext cx="7772400" cy="44021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DayRender(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sender, </a:t>
            </a:r>
            <a:r>
              <a:rPr lang="en-US" altLang="zh-CN" sz="20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DayRenderEventArgs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e)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string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aHoliday;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0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DateTime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theDate = e.Day.Date;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aHoliday = holidays[theDate.Month, theDate.Day];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(aHoliday != 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null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</a:t>
            </a:r>
            <a:r>
              <a:rPr lang="en-US" altLang="zh-CN" sz="20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Label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aLabel = 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20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Label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aLabel.Text = </a:t>
            </a:r>
            <a:r>
              <a:rPr lang="en-US" altLang="zh-CN" sz="2000">
                <a:solidFill>
                  <a:srgbClr val="800000"/>
                </a:solidFill>
                <a:latin typeface="Courier New" pitchFamily="49" charset="0"/>
                <a:cs typeface="Courier New" pitchFamily="49" charset="0"/>
              </a:rPr>
              <a:t>" &lt;br&gt;"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aHoliday;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e.Cell.Controls.Add(aLabel);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	e.Cell.BackColor = System.Drawing.</a:t>
            </a:r>
            <a:r>
              <a:rPr lang="en-US" altLang="zh-CN" sz="2000">
                <a:solidFill>
                  <a:srgbClr val="008080"/>
                </a:solidFill>
                <a:latin typeface="Courier New" pitchFamily="49" charset="0"/>
                <a:cs typeface="Courier New" pitchFamily="49" charset="0"/>
              </a:rPr>
              <a:t>Color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.Gainsboro;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}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altLang="zh-CN" sz="200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if</a:t>
            </a: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(e.Day.IsOtherMonth) 	e.Cell.Controls.Clear();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00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sz="200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681988" name="Picture 4" descr="03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341438"/>
            <a:ext cx="7343775" cy="51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2049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149E914-86F7-443D-A32D-E60EC23A946A}" type="slidenum">
              <a:rPr lang="zh-CN" altLang="en-US"/>
              <a:pPr/>
              <a:t>77</a:t>
            </a:fld>
            <a:endParaRPr lang="en-US" altLang="zh-CN"/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  </a:t>
            </a:r>
            <a:r>
              <a:rPr lang="zh-CN" altLang="en-US" dirty="0"/>
              <a:t>窗体验证概述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89888" cy="4114800"/>
          </a:xfrm>
        </p:spPr>
        <p:txBody>
          <a:bodyPr/>
          <a:lstStyle/>
          <a:p>
            <a:r>
              <a:rPr lang="zh-CN" altLang="en-US"/>
              <a:t>验证就是给所收集的数据制定一系列规则。验证不能保证输入数据的真实性，只能说是否满足了一些规则，如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文本框中必须输入数据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、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输入数据的格式必须是电子邮件地址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等。 </a:t>
            </a:r>
          </a:p>
          <a:p>
            <a:r>
              <a:rPr lang="zh-CN" altLang="en-US"/>
              <a:t>服务器端验证是指将用户输入的信息全部发送到</a:t>
            </a:r>
            <a:r>
              <a:rPr lang="en-US" altLang="zh-CN"/>
              <a:t>Web</a:t>
            </a:r>
            <a:r>
              <a:rPr lang="zh-CN" altLang="en-US"/>
              <a:t>服务器进行验证。</a:t>
            </a:r>
            <a:endParaRPr lang="en-US" altLang="zh-CN"/>
          </a:p>
          <a:p>
            <a:r>
              <a:rPr lang="zh-CN" altLang="en-US"/>
              <a:t>客户端验证是指利用</a:t>
            </a:r>
            <a:r>
              <a:rPr lang="en-US" altLang="zh-CN"/>
              <a:t>JavaScript</a:t>
            </a:r>
            <a:r>
              <a:rPr lang="zh-CN" altLang="en-US"/>
              <a:t>脚本，在数据发送到服务器之前进行验证。 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7005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588FA0F-907B-41FB-A4F8-0E5AB9D367CB}" type="slidenum">
              <a:rPr lang="zh-CN" altLang="en-US"/>
              <a:pPr/>
              <a:t>78</a:t>
            </a:fld>
            <a:endParaRPr lang="en-US" altLang="zh-CN"/>
          </a:p>
        </p:txBody>
      </p:sp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  </a:t>
            </a:r>
            <a:r>
              <a:rPr lang="zh-CN" altLang="en-US" dirty="0"/>
              <a:t>窗体验证概述（续）</a:t>
            </a:r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89888" cy="4114800"/>
          </a:xfrm>
        </p:spPr>
        <p:txBody>
          <a:bodyPr/>
          <a:lstStyle/>
          <a:p>
            <a:r>
              <a:rPr lang="en-US" altLang="zh-CN" b="0" dirty="0"/>
              <a:t>ASP.NET </a:t>
            </a:r>
            <a:r>
              <a:rPr lang="en-US" altLang="zh-CN" b="0" dirty="0" smtClean="0"/>
              <a:t>4.5</a:t>
            </a:r>
            <a:r>
              <a:rPr lang="zh-CN" altLang="en-US" b="0" dirty="0"/>
              <a:t>通过服务器控件形式引入了窗体验证，具有一定的智能性。开发人员无需关心使用哪种方式进行验证，因为在</a:t>
            </a:r>
            <a:r>
              <a:rPr lang="en-US" altLang="zh-CN" b="0" dirty="0"/>
              <a:t>ASP.NET </a:t>
            </a:r>
            <a:r>
              <a:rPr lang="en-US" altLang="zh-CN" b="0" dirty="0" smtClean="0"/>
              <a:t>4.5</a:t>
            </a:r>
            <a:r>
              <a:rPr lang="zh-CN" altLang="en-US" b="0" dirty="0" smtClean="0"/>
              <a:t>页面</a:t>
            </a:r>
            <a:r>
              <a:rPr lang="zh-CN" altLang="en-US" b="0" dirty="0"/>
              <a:t>生成时，系统会自动检测浏览器是否支持</a:t>
            </a:r>
            <a:r>
              <a:rPr lang="en-US" altLang="zh-CN" b="0" dirty="0"/>
              <a:t>JavaScript</a:t>
            </a:r>
            <a:r>
              <a:rPr lang="zh-CN" altLang="en-US" b="0" dirty="0"/>
              <a:t>，如果支持，则将脚本发送到客户端，验证就在客户端完成，否则在服务器端完成验证。</a:t>
            </a:r>
          </a:p>
        </p:txBody>
      </p:sp>
    </p:spTree>
    <p:extLst>
      <p:ext uri="{BB962C8B-B14F-4D97-AF65-F5344CB8AC3E}">
        <p14:creationId xmlns:p14="http://schemas.microsoft.com/office/powerpoint/2010/main" val="148318184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D99B723-5C4A-4805-9146-5A6B5ECEE3CB}" type="slidenum">
              <a:rPr lang="zh-CN" altLang="en-US"/>
              <a:pPr/>
              <a:t>79</a:t>
            </a:fld>
            <a:endParaRPr lang="en-US" altLang="zh-CN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00213"/>
            <a:ext cx="7989888" cy="4114800"/>
          </a:xfrm>
        </p:spPr>
        <p:txBody>
          <a:bodyPr/>
          <a:lstStyle/>
          <a:p>
            <a:r>
              <a:rPr lang="zh-CN" altLang="en-US" b="0"/>
              <a:t>经常通过判断页面的属性</a:t>
            </a:r>
            <a:r>
              <a:rPr lang="en-US" altLang="zh-CN" b="0"/>
              <a:t>IsValid</a:t>
            </a:r>
            <a:r>
              <a:rPr lang="zh-CN" altLang="en-US" b="0"/>
              <a:t>值可确定页面上的控件是否都通过了验证。</a:t>
            </a:r>
            <a:r>
              <a:rPr lang="zh-CN" altLang="en-US" b="0">
                <a:latin typeface="宋体"/>
              </a:rPr>
              <a:t>“</a:t>
            </a:r>
            <a:r>
              <a:rPr lang="en-US" altLang="zh-CN" b="0"/>
              <a:t>true</a:t>
            </a:r>
            <a:r>
              <a:rPr lang="en-US" altLang="zh-CN" b="0">
                <a:latin typeface="宋体"/>
              </a:rPr>
              <a:t>”</a:t>
            </a:r>
            <a:r>
              <a:rPr lang="zh-CN" altLang="en-US" b="0"/>
              <a:t>表示所有的控件都通过了验证，而</a:t>
            </a:r>
            <a:r>
              <a:rPr lang="zh-CN" altLang="en-US" b="0">
                <a:latin typeface="宋体"/>
              </a:rPr>
              <a:t>“</a:t>
            </a:r>
            <a:r>
              <a:rPr lang="en-US" altLang="zh-CN" b="0"/>
              <a:t>false</a:t>
            </a:r>
            <a:r>
              <a:rPr lang="en-US" altLang="zh-CN" b="0">
                <a:latin typeface="宋体"/>
              </a:rPr>
              <a:t>”</a:t>
            </a:r>
            <a:r>
              <a:rPr lang="zh-CN" altLang="en-US" b="0"/>
              <a:t>表示页面上有控件未通过验证。</a:t>
            </a:r>
            <a:r>
              <a:rPr lang="zh-CN" altLang="en-US"/>
              <a:t> </a:t>
            </a:r>
          </a:p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7311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EA37F3A-7000-4DDE-907D-DF0F2DF148D1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2"/>
            <a:ext cx="7772400" cy="4896891"/>
          </a:xfrm>
        </p:spPr>
        <p:txBody>
          <a:bodyPr>
            <a:normAutofit/>
          </a:bodyPr>
          <a:lstStyle/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public partial class _4_1IspostBack : </a:t>
            </a:r>
            <a:r>
              <a:rPr lang="en-US" altLang="zh-CN" sz="2800" kern="0" dirty="0" err="1">
                <a:latin typeface="Times New Roman"/>
                <a:cs typeface="宋体"/>
              </a:rPr>
              <a:t>System.Web.UI.Page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{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protected void </a:t>
            </a:r>
            <a:r>
              <a:rPr lang="en-US" altLang="zh-CN" sz="2800" kern="0" dirty="0" err="1">
                <a:latin typeface="Times New Roman"/>
                <a:cs typeface="宋体"/>
              </a:rPr>
              <a:t>Page_Load</a:t>
            </a:r>
            <a:r>
              <a:rPr lang="en-US" altLang="zh-CN" sz="2800" kern="0" dirty="0">
                <a:latin typeface="Times New Roman"/>
                <a:cs typeface="宋体"/>
              </a:rPr>
              <a:t>(object sender, </a:t>
            </a:r>
            <a:r>
              <a:rPr lang="en-US" altLang="zh-CN" sz="2800" kern="0" dirty="0" err="1">
                <a:latin typeface="Times New Roman"/>
                <a:cs typeface="宋体"/>
              </a:rPr>
              <a:t>EventArgs</a:t>
            </a:r>
            <a:r>
              <a:rPr lang="en-US" altLang="zh-CN" sz="2800" kern="0" dirty="0">
                <a:latin typeface="Times New Roman"/>
                <a:cs typeface="宋体"/>
              </a:rPr>
              <a:t> e)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ct val="15000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{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    if (!</a:t>
            </a:r>
            <a:r>
              <a:rPr lang="en-US" altLang="zh-CN" sz="2800" kern="0" dirty="0" err="1">
                <a:latin typeface="Times New Roman"/>
                <a:cs typeface="宋体"/>
              </a:rPr>
              <a:t>IsPostBack</a:t>
            </a:r>
            <a:r>
              <a:rPr lang="en-US" altLang="zh-CN" sz="2800" kern="0" dirty="0">
                <a:latin typeface="Times New Roman"/>
                <a:cs typeface="宋体"/>
              </a:rPr>
              <a:t>)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    {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        </a:t>
            </a:r>
            <a:r>
              <a:rPr lang="en-US" altLang="zh-CN" sz="2800" kern="0" dirty="0" err="1">
                <a:latin typeface="Times New Roman"/>
                <a:cs typeface="宋体"/>
              </a:rPr>
              <a:t>Response.Write</a:t>
            </a:r>
            <a:r>
              <a:rPr lang="en-US" altLang="zh-CN" sz="2800" kern="0" dirty="0">
                <a:latin typeface="Times New Roman"/>
                <a:cs typeface="宋体"/>
              </a:rPr>
              <a:t>("</a:t>
            </a:r>
            <a:r>
              <a:rPr lang="zh-CN" altLang="zh-CN" sz="2800" kern="0" dirty="0">
                <a:latin typeface="Times New Roman"/>
                <a:cs typeface="宋体"/>
              </a:rPr>
              <a:t>网页第一次加载！</a:t>
            </a:r>
            <a:r>
              <a:rPr lang="en-US" altLang="zh-CN" sz="2800" kern="0" dirty="0">
                <a:latin typeface="Times New Roman"/>
                <a:cs typeface="宋体"/>
              </a:rPr>
              <a:t>");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    }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}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protected void Button1_Click(object sender, </a:t>
            </a:r>
            <a:r>
              <a:rPr lang="en-US" altLang="zh-CN" sz="2800" kern="0" dirty="0" err="1">
                <a:latin typeface="Times New Roman"/>
                <a:cs typeface="宋体"/>
              </a:rPr>
              <a:t>EventArgs</a:t>
            </a:r>
            <a:r>
              <a:rPr lang="en-US" altLang="zh-CN" sz="2800" kern="0" dirty="0">
                <a:latin typeface="Times New Roman"/>
                <a:cs typeface="宋体"/>
              </a:rPr>
              <a:t> e)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{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    </a:t>
            </a:r>
            <a:r>
              <a:rPr lang="en-US" altLang="zh-CN" sz="2800" kern="0" dirty="0" err="1">
                <a:latin typeface="Times New Roman"/>
                <a:cs typeface="宋体"/>
              </a:rPr>
              <a:t>Response.Write</a:t>
            </a:r>
            <a:r>
              <a:rPr lang="en-US" altLang="zh-CN" sz="2800" kern="0" dirty="0">
                <a:latin typeface="Times New Roman"/>
                <a:cs typeface="宋体"/>
              </a:rPr>
              <a:t>("</a:t>
            </a:r>
            <a:r>
              <a:rPr lang="zh-CN" altLang="zh-CN" sz="2800" kern="0" dirty="0">
                <a:latin typeface="Times New Roman"/>
                <a:cs typeface="宋体"/>
              </a:rPr>
              <a:t>执行了</a:t>
            </a:r>
            <a:r>
              <a:rPr lang="en-US" altLang="zh-CN" sz="2800" kern="0" dirty="0">
                <a:latin typeface="Times New Roman"/>
                <a:cs typeface="宋体"/>
              </a:rPr>
              <a:t>Click</a:t>
            </a:r>
            <a:r>
              <a:rPr lang="zh-CN" altLang="zh-CN" sz="2800" kern="0" dirty="0">
                <a:latin typeface="Times New Roman"/>
                <a:cs typeface="宋体"/>
              </a:rPr>
              <a:t>时间</a:t>
            </a:r>
            <a:r>
              <a:rPr lang="en-US" altLang="zh-CN" sz="2800" kern="0" dirty="0">
                <a:latin typeface="Times New Roman"/>
                <a:cs typeface="宋体"/>
              </a:rPr>
              <a:t>");</a:t>
            </a:r>
            <a:endParaRPr lang="zh-CN" altLang="zh-CN" sz="2800" kern="100" dirty="0">
              <a:latin typeface="Times New Roman"/>
            </a:endParaRPr>
          </a:p>
          <a:p>
            <a:pPr marL="716280" indent="-457200" latinLnBrk="1">
              <a:lnSpc>
                <a:spcPts val="1290"/>
              </a:lnSpc>
              <a:buFont typeface="+mj-lt"/>
              <a:buAutoNum type="arabicPeriod"/>
            </a:pPr>
            <a:r>
              <a:rPr lang="en-US" altLang="zh-CN" sz="2800" kern="0" dirty="0">
                <a:latin typeface="Times New Roman"/>
                <a:cs typeface="宋体"/>
              </a:rPr>
              <a:t>    }</a:t>
            </a:r>
            <a:endParaRPr lang="zh-CN" altLang="zh-CN" sz="2800" kern="100" dirty="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41882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FDE3162-F192-4EA7-A8F1-1CF4A383E929}" type="slidenum">
              <a:rPr lang="zh-CN" altLang="en-US"/>
              <a:pPr/>
              <a:t>80</a:t>
            </a:fld>
            <a:endParaRPr lang="en-US" altLang="zh-CN"/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4.4.2  </a:t>
            </a:r>
            <a:r>
              <a:rPr lang="en-US" altLang="zh-CN" dirty="0"/>
              <a:t>ASP.NET </a:t>
            </a:r>
            <a:r>
              <a:rPr lang="en-US" altLang="zh-CN" dirty="0" smtClean="0"/>
              <a:t>4.5</a:t>
            </a:r>
            <a:r>
              <a:rPr lang="zh-CN" altLang="en-US" dirty="0"/>
              <a:t>服务器验证控件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84313"/>
            <a:ext cx="7772400" cy="4114800"/>
          </a:xfrm>
        </p:spPr>
        <p:txBody>
          <a:bodyPr/>
          <a:lstStyle/>
          <a:p>
            <a:pPr marL="457200" indent="-457200"/>
            <a:r>
              <a:rPr lang="en-US" altLang="zh-CN"/>
              <a:t>RequiredFieldValidator</a:t>
            </a:r>
          </a:p>
          <a:p>
            <a:pPr marL="457200" indent="-457200"/>
            <a:r>
              <a:rPr lang="en-US" altLang="zh-CN"/>
              <a:t>CompareValidator</a:t>
            </a:r>
          </a:p>
          <a:p>
            <a:pPr marL="457200" indent="-457200"/>
            <a:r>
              <a:rPr lang="en-US" altLang="zh-CN"/>
              <a:t>RangeValidator</a:t>
            </a:r>
          </a:p>
          <a:p>
            <a:pPr marL="457200" indent="-457200"/>
            <a:r>
              <a:rPr lang="en-US" altLang="zh-CN"/>
              <a:t>RegularExpressionValidator</a:t>
            </a:r>
          </a:p>
          <a:p>
            <a:pPr marL="457200" indent="-457200"/>
            <a:r>
              <a:rPr lang="en-US" altLang="zh-CN"/>
              <a:t>CustomValidator</a:t>
            </a:r>
          </a:p>
          <a:p>
            <a:pPr marL="457200" indent="-457200"/>
            <a:r>
              <a:rPr lang="en-US" altLang="zh-CN"/>
              <a:t>ValidationSummary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66717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3F07D2-72F2-4245-832A-E013F6B03D8F}" type="slidenum">
              <a:rPr lang="zh-CN" altLang="en-US"/>
              <a:pPr/>
              <a:t>81</a:t>
            </a:fld>
            <a:endParaRPr lang="en-US" altLang="zh-CN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共同的实用属性表 </a:t>
            </a:r>
          </a:p>
        </p:txBody>
      </p:sp>
      <p:graphicFrame>
        <p:nvGraphicFramePr>
          <p:cNvPr id="420976" name="Group 112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4672013"/>
        </p:xfrm>
        <a:graphic>
          <a:graphicData uri="http://schemas.openxmlformats.org/drawingml/2006/table">
            <a:tbl>
              <a:tblPr/>
              <a:tblGrid>
                <a:gridCol w="2484438"/>
                <a:gridCol w="6659562"/>
              </a:tblGrid>
              <a:tr h="538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ControlToValidate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指定要验证控件的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ID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Display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指定验证控件在页面上显示的方式。值“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Static”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表示验证控件始终占用页面空间；值“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Dynamic”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表示只有显示验证的错误信息时才占用页面空间；值“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None”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表示验证的错误信息都在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ValidationSummary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中显示。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EnableClientScript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设置是否启用客户端验证，默认值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true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ErrorMessage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设置在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ValidationSummary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控件中显示的错误信息，若属性</a:t>
                      </a: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Text</a:t>
                      </a: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值为空会代替它。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SetFocusOnError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当验证无效时，确定是否将焦点定位在被验证控件中。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Text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设置验证控件显示的信息。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ValidationGroup</a:t>
                      </a:r>
                      <a:endParaRPr kumimoji="1" lang="en-US" altLang="zh-CN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设置验证控件的分组名。</a:t>
                      </a:r>
                      <a:endParaRPr kumimoji="1" lang="zh-CN" alt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19999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B8BEECA-D9BD-4E7B-A9EF-7FA906324A6F}" type="slidenum">
              <a:rPr lang="zh-CN" altLang="en-US"/>
              <a:pPr/>
              <a:t>82</a:t>
            </a:fld>
            <a:endParaRPr lang="en-US" altLang="zh-CN"/>
          </a:p>
        </p:txBody>
      </p:sp>
      <p:sp>
        <p:nvSpPr>
          <p:cNvPr id="60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属性说明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608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EnableClientScript</a:t>
            </a:r>
            <a:r>
              <a:rPr lang="zh-CN" altLang="en-US"/>
              <a:t>：为保证响应速度，一般设置验证控件的属性</a:t>
            </a:r>
            <a:r>
              <a:rPr lang="en-US" altLang="zh-CN"/>
              <a:t>EnableClientScript</a:t>
            </a:r>
            <a:r>
              <a:rPr lang="zh-CN" altLang="en-US"/>
              <a:t>值为</a:t>
            </a:r>
            <a:r>
              <a:rPr lang="en-US" altLang="zh-CN"/>
              <a:t>true</a:t>
            </a:r>
            <a:r>
              <a:rPr lang="zh-CN" altLang="en-US"/>
              <a:t>。这样，当在页面上改变属性</a:t>
            </a:r>
            <a:r>
              <a:rPr lang="en-US" altLang="zh-CN"/>
              <a:t>ControlToValidate</a:t>
            </a:r>
            <a:r>
              <a:rPr lang="zh-CN" altLang="en-US"/>
              <a:t>指定控件的值并将焦点移出时，就会产生客户端验证。此时验证用的</a:t>
            </a:r>
            <a:r>
              <a:rPr lang="en-US" altLang="zh-CN"/>
              <a:t>JavaScript</a:t>
            </a:r>
            <a:r>
              <a:rPr lang="zh-CN" altLang="en-US"/>
              <a:t>代码不是由开发人员开发，而是由系统产生。若将</a:t>
            </a:r>
            <a:r>
              <a:rPr lang="en-US" altLang="zh-CN"/>
              <a:t>EnableClientScript</a:t>
            </a:r>
            <a:r>
              <a:rPr lang="zh-CN" altLang="en-US"/>
              <a:t>值设为</a:t>
            </a:r>
            <a:r>
              <a:rPr lang="en-US" altLang="zh-CN"/>
              <a:t>false</a:t>
            </a:r>
            <a:r>
              <a:rPr lang="zh-CN" altLang="en-US"/>
              <a:t>，则只有当页面有往返时，才会实现验证工作，此时完全使用服务器端验证。</a:t>
            </a:r>
          </a:p>
        </p:txBody>
      </p:sp>
    </p:spTree>
    <p:extLst>
      <p:ext uri="{BB962C8B-B14F-4D97-AF65-F5344CB8AC3E}">
        <p14:creationId xmlns:p14="http://schemas.microsoft.com/office/powerpoint/2010/main" val="42100658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4724B35-E2D4-4982-90C4-BA4978EC8F27}" type="slidenum">
              <a:rPr lang="zh-CN" altLang="en-US"/>
              <a:pPr/>
              <a:t>83</a:t>
            </a:fld>
            <a:endParaRPr lang="en-US" altLang="zh-CN"/>
          </a:p>
        </p:txBody>
      </p:sp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/>
              <a:t>属性说明（续）</a:t>
            </a:r>
            <a:r>
              <a:rPr lang="en-US" altLang="zh-CN"/>
              <a:t> </a:t>
            </a:r>
            <a:endParaRPr lang="zh-CN" altLang="en-US"/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CausesValidation</a:t>
            </a:r>
            <a:r>
              <a:rPr lang="zh-CN" altLang="en-US"/>
              <a:t>：值</a:t>
            </a:r>
            <a:r>
              <a:rPr lang="en-US" altLang="zh-CN"/>
              <a:t>false</a:t>
            </a:r>
            <a:r>
              <a:rPr lang="zh-CN" altLang="en-US"/>
              <a:t>表示不执行验证过程。</a:t>
            </a:r>
          </a:p>
          <a:p>
            <a:r>
              <a:rPr lang="zh-CN" altLang="en-US"/>
              <a:t>若要对一个控件设置多个规则，可通过多个验证控件共同作用，此时验证控件的属性</a:t>
            </a:r>
            <a:r>
              <a:rPr lang="en-US" altLang="zh-CN"/>
              <a:t>ControlToValidate</a:t>
            </a:r>
            <a:r>
              <a:rPr lang="zh-CN" altLang="en-US"/>
              <a:t>应为相同值。 </a:t>
            </a:r>
          </a:p>
          <a:p>
            <a:r>
              <a:rPr lang="zh-CN" altLang="en-US"/>
              <a:t>若要对同一个页面上不同的控件提供分组验证功能，可以通过将同一组控件的属性</a:t>
            </a:r>
            <a:r>
              <a:rPr lang="en-US" altLang="zh-CN"/>
              <a:t>ValidationGroup</a:t>
            </a:r>
            <a:r>
              <a:rPr lang="zh-CN" altLang="en-US"/>
              <a:t>设置为相同的组名来实现。</a:t>
            </a:r>
          </a:p>
        </p:txBody>
      </p:sp>
    </p:spTree>
    <p:extLst>
      <p:ext uri="{BB962C8B-B14F-4D97-AF65-F5344CB8AC3E}">
        <p14:creationId xmlns:p14="http://schemas.microsoft.com/office/powerpoint/2010/main" val="129412231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03E4E41-948C-4D96-9504-8A4F14CC96E0}" type="slidenum">
              <a:rPr lang="zh-CN" altLang="en-US"/>
              <a:pPr/>
              <a:t>84</a:t>
            </a:fld>
            <a:endParaRPr lang="en-US" altLang="zh-CN"/>
          </a:p>
        </p:txBody>
      </p:sp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err="1" smtClean="0"/>
              <a:t>RequiredFieldValidator</a:t>
            </a:r>
            <a:r>
              <a:rPr lang="zh-CN" altLang="en-US" dirty="0"/>
              <a:t>控件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用于对一些必须输入的信息进行检验，如用户名、密码等。</a:t>
            </a:r>
          </a:p>
          <a:p>
            <a:pPr>
              <a:buFontTx/>
              <a:buNone/>
            </a:pPr>
            <a:r>
              <a:rPr lang="en-US" altLang="zh-CN" sz="2000"/>
              <a:t>&lt;asp:RequiredFieldValidator ID="RequiredFieldValidator1" runat="server" </a:t>
            </a:r>
          </a:p>
          <a:p>
            <a:pPr>
              <a:buFontTx/>
              <a:buNone/>
            </a:pPr>
            <a:r>
              <a:rPr lang="en-US" altLang="zh-CN" sz="2000"/>
              <a:t>        ControlToValidate="TextBox1" ErrorMessage="RequiredFieldValidator"&gt; </a:t>
            </a:r>
          </a:p>
          <a:p>
            <a:pPr>
              <a:buFontTx/>
              <a:buNone/>
            </a:pPr>
            <a:r>
              <a:rPr lang="en-US" altLang="zh-CN" sz="2000"/>
              <a:t>&lt;/asp:RequiredFieldValidator&gt;</a:t>
            </a:r>
          </a:p>
          <a:p>
            <a:r>
              <a:rPr lang="zh-CN" altLang="en-US"/>
              <a:t>属性</a:t>
            </a:r>
            <a:r>
              <a:rPr lang="en-US" altLang="zh-CN"/>
              <a:t>InitialValue</a:t>
            </a:r>
            <a:r>
              <a:rPr lang="zh-CN" altLang="en-US"/>
              <a:t>：用于指定被验证控件的初始文本。</a:t>
            </a:r>
          </a:p>
        </p:txBody>
      </p:sp>
    </p:spTree>
    <p:extLst>
      <p:ext uri="{BB962C8B-B14F-4D97-AF65-F5344CB8AC3E}">
        <p14:creationId xmlns:p14="http://schemas.microsoft.com/office/powerpoint/2010/main" val="165458002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6C7A440-1C34-4468-89D8-52519FB4BDA6}" type="slidenum">
              <a:rPr lang="zh-CN" altLang="en-US"/>
              <a:pPr/>
              <a:t>85</a:t>
            </a:fld>
            <a:endParaRPr lang="en-US" altLang="zh-CN"/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 dirty="0" smtClean="0"/>
              <a:t>禁止</a:t>
            </a:r>
            <a:r>
              <a:rPr lang="zh-CN" altLang="en-US" sz="3200" dirty="0"/>
              <a:t>空数据且同时要改变初始值</a:t>
            </a:r>
          </a:p>
        </p:txBody>
      </p:sp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当改变用户名右边文本框中内容并将焦点移出时执行客户端验证，若内容仍为文本框原来的初始值，则显示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不能与初使值相同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；若内容为空，则显示红色*。</a:t>
            </a:r>
          </a:p>
          <a:p>
            <a:r>
              <a:rPr lang="zh-CN" altLang="en-US"/>
              <a:t>源程序：</a:t>
            </a:r>
            <a:r>
              <a:rPr lang="en-US" altLang="zh-CN"/>
              <a:t>Rquire.aspx </a:t>
            </a:r>
          </a:p>
          <a:p>
            <a:r>
              <a:rPr lang="zh-CN" altLang="en-US"/>
              <a:t>程序说明：</a:t>
            </a:r>
            <a:r>
              <a:rPr lang="en-US" altLang="zh-CN"/>
              <a:t>rfvNamel</a:t>
            </a:r>
            <a:r>
              <a:rPr lang="zh-CN" altLang="en-US"/>
              <a:t>保证用户名必须输入，而</a:t>
            </a:r>
            <a:r>
              <a:rPr lang="en-US" altLang="zh-CN"/>
              <a:t>rfvNaqme2</a:t>
            </a:r>
            <a:r>
              <a:rPr lang="zh-CN" altLang="en-US"/>
              <a:t>保证输入的用户名必须与初始值不同。 </a:t>
            </a:r>
          </a:p>
        </p:txBody>
      </p:sp>
    </p:spTree>
    <p:extLst>
      <p:ext uri="{BB962C8B-B14F-4D97-AF65-F5344CB8AC3E}">
        <p14:creationId xmlns:p14="http://schemas.microsoft.com/office/powerpoint/2010/main" val="4951528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CFF4E0F-50EB-4FCD-AD6C-75FBCF07DCB4}" type="slidenum">
              <a:rPr lang="zh-CN" altLang="en-US"/>
              <a:pPr/>
              <a:t>86</a:t>
            </a:fld>
            <a:endParaRPr lang="en-US" altLang="zh-CN"/>
          </a:p>
        </p:txBody>
      </p:sp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</a:t>
            </a:r>
            <a:r>
              <a:rPr lang="en-US" altLang="zh-CN" dirty="0" err="1"/>
              <a:t>CompareValidator</a:t>
            </a:r>
            <a:r>
              <a:rPr lang="zh-CN" altLang="en-US" dirty="0"/>
              <a:t>控件</a:t>
            </a:r>
          </a:p>
        </p:txBody>
      </p:sp>
      <p:sp>
        <p:nvSpPr>
          <p:cNvPr id="611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用于比较一个控件的值和另一个控件的值，若相等则验证通过；也可用于比较一个控件的值和一个指定的值，若比较的结果为</a:t>
            </a:r>
            <a:r>
              <a:rPr lang="en-US" altLang="zh-CN"/>
              <a:t>true</a:t>
            </a:r>
            <a:r>
              <a:rPr lang="zh-CN" altLang="en-US"/>
              <a:t>则验证通过。</a:t>
            </a:r>
          </a:p>
          <a:p>
            <a:pPr>
              <a:buFontTx/>
              <a:buNone/>
            </a:pPr>
            <a:r>
              <a:rPr lang="en-US" altLang="zh-CN" sz="2000"/>
              <a:t>&lt;asp:CompareValidator ID="CompareValidator1" runat="server" </a:t>
            </a:r>
          </a:p>
          <a:p>
            <a:pPr>
              <a:buFontTx/>
              <a:buNone/>
            </a:pPr>
            <a:r>
              <a:rPr lang="en-US" altLang="zh-CN" sz="2000"/>
              <a:t>        ControlToCompare="TextBox2" ControlToValidate="TextBox1" </a:t>
            </a:r>
          </a:p>
          <a:p>
            <a:pPr>
              <a:buFontTx/>
              <a:buNone/>
            </a:pPr>
            <a:r>
              <a:rPr lang="en-US" altLang="zh-CN" sz="2000"/>
              <a:t>        ErrorMessage="CompareValidator"&gt;</a:t>
            </a:r>
          </a:p>
          <a:p>
            <a:pPr>
              <a:buFontTx/>
              <a:buNone/>
            </a:pPr>
            <a:r>
              <a:rPr lang="en-US" altLang="zh-CN" sz="2000"/>
              <a:t>&lt;/asp:CompareValidator&gt; 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29355407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84D72-0E2E-45DE-A8D2-B020CACFEB43}" type="slidenum">
              <a:rPr lang="zh-CN" altLang="en-US"/>
              <a:pPr/>
              <a:t>87</a:t>
            </a:fld>
            <a:endParaRPr lang="en-US" altLang="zh-CN"/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/>
              <a:t>CompareValidator</a:t>
            </a:r>
            <a:r>
              <a:rPr lang="zh-CN" altLang="en-US"/>
              <a:t>控件实用属性表 </a:t>
            </a:r>
          </a:p>
        </p:txBody>
      </p:sp>
      <p:graphicFrame>
        <p:nvGraphicFramePr>
          <p:cNvPr id="615498" name="Group 74"/>
          <p:cNvGraphicFramePr>
            <a:graphicFrameLocks noGrp="1"/>
          </p:cNvGraphicFramePr>
          <p:nvPr>
            <p:ph idx="1"/>
          </p:nvPr>
        </p:nvGraphicFramePr>
        <p:xfrm>
          <a:off x="0" y="1700213"/>
          <a:ext cx="9144000" cy="3638869"/>
        </p:xfrm>
        <a:graphic>
          <a:graphicData uri="http://schemas.openxmlformats.org/drawingml/2006/table">
            <a:tbl>
              <a:tblPr/>
              <a:tblGrid>
                <a:gridCol w="2771775"/>
                <a:gridCol w="6372225"/>
              </a:tblGrid>
              <a:tr h="966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ControlToCompare</a:t>
                      </a:r>
                      <a:endParaRPr kumimoji="1" lang="en-US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指定与被验证控件比较的控件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ID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Operator</a:t>
                      </a:r>
                      <a:endParaRPr kumimoji="1" lang="en-US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设置比较值时使用的操作符。值包括：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Equal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、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NotEqual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、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GreaterThan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、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GreaterThanEqual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、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LessThan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、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LessThanEqual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和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DataTypeCheck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。</a:t>
                      </a:r>
                      <a:endParaRPr kumimoji="1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Type</a:t>
                      </a:r>
                      <a:endParaRPr kumimoji="1" lang="en-US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设置比较值时使用的数据类型。</a:t>
                      </a:r>
                      <a:endParaRPr kumimoji="1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67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ValueToCompare</a:t>
                      </a:r>
                      <a:endParaRPr kumimoji="1" lang="en-US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指定与被验证控件比较的值。</a:t>
                      </a:r>
                      <a:endParaRPr kumimoji="1" lang="zh-CN" alt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5500" name="Rectangle 76"/>
          <p:cNvSpPr>
            <a:spLocks noChangeArrowheads="1"/>
          </p:cNvSpPr>
          <p:nvPr/>
        </p:nvSpPr>
        <p:spPr bwMode="auto">
          <a:xfrm>
            <a:off x="361950" y="5435600"/>
            <a:ext cx="84582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注意：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属性</a:t>
            </a:r>
            <a:r>
              <a:rPr kumimoji="1"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ControlToCompare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和</a:t>
            </a:r>
            <a:r>
              <a:rPr kumimoji="1"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ValueToCompare</a:t>
            </a: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pitchFamily="2" charset="-122"/>
              </a:rPr>
              <a:t>应用时只能选择一个。</a:t>
            </a:r>
          </a:p>
        </p:txBody>
      </p:sp>
    </p:spTree>
    <p:extLst>
      <p:ext uri="{BB962C8B-B14F-4D97-AF65-F5344CB8AC3E}">
        <p14:creationId xmlns:p14="http://schemas.microsoft.com/office/powerpoint/2010/main" val="34654016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2296C31-54CC-4FD8-BA26-71248BE526F5}" type="slidenum">
              <a:rPr lang="zh-CN" altLang="en-US"/>
              <a:pPr/>
              <a:t>88</a:t>
            </a:fld>
            <a:endParaRPr lang="en-US" altLang="zh-CN"/>
          </a:p>
        </p:txBody>
      </p:sp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en-US" altLang="zh-CN" sz="4000" dirty="0" err="1"/>
              <a:t>RangeValidator</a:t>
            </a:r>
            <a:r>
              <a:rPr lang="zh-CN" altLang="en-US" sz="4000" dirty="0"/>
              <a:t>控件</a:t>
            </a:r>
          </a:p>
        </p:txBody>
      </p:sp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用来验证输入值是否在指定范围内。</a:t>
            </a:r>
          </a:p>
          <a:p>
            <a:pPr>
              <a:buFontTx/>
              <a:buNone/>
            </a:pPr>
            <a:r>
              <a:rPr lang="en-US" altLang="zh-CN" sz="2400"/>
              <a:t>&lt;asp:RangeValidator ID="RangeValidator1" runat="server" </a:t>
            </a:r>
          </a:p>
          <a:p>
            <a:pPr>
              <a:buFontTx/>
              <a:buNone/>
            </a:pPr>
            <a:r>
              <a:rPr lang="en-US" altLang="zh-CN" sz="2400"/>
              <a:t>    ControlToValidate="TextBox4" ErrorMessage="RangeValidator"</a:t>
            </a:r>
          </a:p>
          <a:p>
            <a:pPr>
              <a:buFontTx/>
              <a:buNone/>
            </a:pPr>
            <a:r>
              <a:rPr lang="en-US" altLang="zh-CN" sz="2400"/>
              <a:t>    MaximumValue="30" </a:t>
            </a:r>
          </a:p>
          <a:p>
            <a:pPr>
              <a:buFontTx/>
              <a:buNone/>
            </a:pPr>
            <a:r>
              <a:rPr lang="en-US" altLang="zh-CN" sz="2400"/>
              <a:t>	MinimumValue="10" </a:t>
            </a:r>
          </a:p>
          <a:p>
            <a:pPr>
              <a:buFontTx/>
              <a:buNone/>
            </a:pPr>
            <a:r>
              <a:rPr lang="en-US" altLang="zh-CN" sz="2400"/>
              <a:t>	Type="Integer"&gt;</a:t>
            </a:r>
          </a:p>
          <a:p>
            <a:pPr>
              <a:buFontTx/>
              <a:buNone/>
            </a:pPr>
            <a:r>
              <a:rPr lang="en-US" altLang="zh-CN" sz="2400"/>
              <a:t>&lt;/asp:RangeValidator&gt;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6343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4FC2DE9-85D7-4C19-8D00-04289939D78C}" type="slidenum">
              <a:rPr lang="zh-CN" altLang="en-US"/>
              <a:pPr/>
              <a:t>89</a:t>
            </a:fld>
            <a:endParaRPr lang="en-US" altLang="zh-CN"/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3200" dirty="0" smtClean="0"/>
              <a:t>  </a:t>
            </a:r>
            <a:r>
              <a:rPr lang="en-US" altLang="zh-CN" sz="3200" dirty="0" err="1"/>
              <a:t>RegularExpressionValidator</a:t>
            </a:r>
            <a:r>
              <a:rPr lang="zh-CN" altLang="en-US" sz="3200" dirty="0"/>
              <a:t>控件</a:t>
            </a:r>
          </a:p>
        </p:txBody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用来验证输入值是否和正则表达式的定义相匹配，常用来验证电话号码、邮政编码、</a:t>
            </a:r>
            <a:r>
              <a:rPr lang="en-US" altLang="zh-CN"/>
              <a:t>E-mail</a:t>
            </a:r>
            <a:r>
              <a:rPr lang="zh-CN" altLang="en-US"/>
              <a:t>等。</a:t>
            </a:r>
          </a:p>
          <a:p>
            <a:pPr>
              <a:buFontTx/>
              <a:buNone/>
            </a:pPr>
            <a:r>
              <a:rPr lang="en-US" altLang="zh-CN" sz="2000"/>
              <a:t>&lt;asp:RegularExpressionValidator ID="RegularExpressionValidator1" </a:t>
            </a:r>
          </a:p>
          <a:p>
            <a:pPr>
              <a:buFontTx/>
              <a:buNone/>
            </a:pPr>
            <a:r>
              <a:rPr lang="en-US" altLang="zh-CN" sz="2000"/>
              <a:t>	runat="server"</a:t>
            </a:r>
          </a:p>
          <a:p>
            <a:pPr>
              <a:buFontTx/>
              <a:buNone/>
            </a:pPr>
            <a:r>
              <a:rPr lang="en-US" altLang="zh-CN" sz="2000"/>
              <a:t>	ErrorMessage="RegularExpressionValidator"&gt;</a:t>
            </a:r>
          </a:p>
          <a:p>
            <a:pPr>
              <a:buFontTx/>
              <a:buNone/>
            </a:pPr>
            <a:r>
              <a:rPr lang="en-US" altLang="zh-CN" sz="2000"/>
              <a:t>&lt;/asp:RegularExpressionValidator&gt;</a:t>
            </a:r>
          </a:p>
          <a:p>
            <a:r>
              <a:rPr lang="zh-CN" altLang="en-US"/>
              <a:t>属性</a:t>
            </a:r>
            <a:r>
              <a:rPr lang="en-US" altLang="zh-CN"/>
              <a:t>ValidationExpression</a:t>
            </a:r>
            <a:r>
              <a:rPr lang="zh-CN" altLang="en-US"/>
              <a:t>：用来确定验证需要的正则表达式 。</a:t>
            </a:r>
          </a:p>
        </p:txBody>
      </p:sp>
    </p:spTree>
    <p:extLst>
      <p:ext uri="{BB962C8B-B14F-4D97-AF65-F5344CB8AC3E}">
        <p14:creationId xmlns:p14="http://schemas.microsoft.com/office/powerpoint/2010/main" val="93207336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FD36EA9-F5B6-4B56-B80E-C19CC5C10F41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n-US" altLang="zh-CN" sz="4000"/>
              <a:t>4.2  ASP.NET 3.5</a:t>
            </a:r>
            <a:r>
              <a:rPr lang="zh-CN" altLang="en-US" sz="4000"/>
              <a:t>服务器控件概述</a:t>
            </a:r>
          </a:p>
        </p:txBody>
      </p:sp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266700" algn="just">
              <a:spcAft>
                <a:spcPts val="0"/>
              </a:spcAft>
              <a:tabLst>
                <a:tab pos="600075" algn="ctr"/>
                <a:tab pos="2133600" algn="r"/>
                <a:tab pos="3267075" algn="ctr"/>
                <a:tab pos="600075" algn="ctr"/>
                <a:tab pos="2133600" algn="r"/>
                <a:tab pos="3267075" algn="ctr"/>
                <a:tab pos="5467350" algn="l"/>
              </a:tabLst>
            </a:pPr>
            <a:r>
              <a:rPr lang="zh-CN" altLang="zh-CN" kern="100" dirty="0">
                <a:latin typeface="宋体"/>
                <a:cs typeface="Times New Roman"/>
              </a:rPr>
              <a:t>之所以现在</a:t>
            </a:r>
            <a:r>
              <a:rPr lang="en-US" altLang="zh-CN" kern="100" dirty="0">
                <a:latin typeface="宋体"/>
                <a:cs typeface="Times New Roman"/>
              </a:rPr>
              <a:t>ASP.NET</a:t>
            </a:r>
            <a:r>
              <a:rPr lang="zh-CN" altLang="zh-CN" kern="100" dirty="0">
                <a:latin typeface="宋体"/>
                <a:cs typeface="Times New Roman"/>
              </a:rPr>
              <a:t>的开发方便和快捷，关键是它有一组强大的控件库，包括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服务器控件、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用户控件、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自定义控件、</a:t>
            </a:r>
            <a:r>
              <a:rPr lang="en-US" altLang="zh-CN" kern="100" dirty="0">
                <a:latin typeface="宋体"/>
                <a:cs typeface="Times New Roman"/>
              </a:rPr>
              <a:t>HTML</a:t>
            </a:r>
            <a:r>
              <a:rPr lang="zh-CN" altLang="zh-CN" kern="100" dirty="0">
                <a:latin typeface="宋体"/>
                <a:cs typeface="Times New Roman"/>
              </a:rPr>
              <a:t>服务器控件和</a:t>
            </a:r>
            <a:r>
              <a:rPr lang="en-US" altLang="zh-CN" kern="100" dirty="0">
                <a:latin typeface="宋体"/>
                <a:cs typeface="Times New Roman"/>
              </a:rPr>
              <a:t>HTML</a:t>
            </a:r>
            <a:r>
              <a:rPr lang="zh-CN" altLang="zh-CN" kern="100" dirty="0">
                <a:latin typeface="宋体"/>
                <a:cs typeface="Times New Roman"/>
              </a:rPr>
              <a:t>控件等。两种服务器控件：</a:t>
            </a:r>
            <a:r>
              <a:rPr lang="en-US" altLang="zh-CN" kern="100" dirty="0">
                <a:latin typeface="宋体"/>
                <a:cs typeface="Times New Roman"/>
              </a:rPr>
              <a:t>HTML</a:t>
            </a:r>
            <a:r>
              <a:rPr lang="zh-CN" altLang="zh-CN" kern="100" dirty="0">
                <a:latin typeface="宋体"/>
                <a:cs typeface="Times New Roman"/>
              </a:rPr>
              <a:t>服务器控件和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服务器控件。</a:t>
            </a:r>
            <a:r>
              <a:rPr lang="en-US" altLang="zh-CN" kern="100" dirty="0">
                <a:latin typeface="宋体"/>
                <a:cs typeface="Times New Roman"/>
              </a:rPr>
              <a:t>HTML</a:t>
            </a:r>
            <a:r>
              <a:rPr lang="zh-CN" altLang="zh-CN" kern="100" dirty="0">
                <a:latin typeface="宋体"/>
                <a:cs typeface="Times New Roman"/>
              </a:rPr>
              <a:t>服务器控件常用于升级原有的</a:t>
            </a:r>
            <a:r>
              <a:rPr lang="en-US" altLang="zh-CN" kern="100" dirty="0">
                <a:latin typeface="宋体"/>
                <a:cs typeface="Times New Roman"/>
              </a:rPr>
              <a:t>ASP</a:t>
            </a:r>
            <a:r>
              <a:rPr lang="zh-CN" altLang="zh-CN" kern="100" dirty="0">
                <a:latin typeface="宋体"/>
                <a:cs typeface="Times New Roman"/>
              </a:rPr>
              <a:t>页面到</a:t>
            </a:r>
            <a:r>
              <a:rPr lang="en-US" altLang="zh-CN" kern="100" dirty="0">
                <a:latin typeface="宋体"/>
                <a:cs typeface="Times New Roman"/>
              </a:rPr>
              <a:t>ASP.NET</a:t>
            </a:r>
            <a:r>
              <a:rPr lang="zh-CN" altLang="zh-CN" kern="100" dirty="0">
                <a:latin typeface="宋体"/>
                <a:cs typeface="Times New Roman"/>
              </a:rPr>
              <a:t>页面，而在</a:t>
            </a:r>
            <a:r>
              <a:rPr lang="en-US" altLang="zh-CN" kern="100" dirty="0">
                <a:latin typeface="宋体"/>
                <a:cs typeface="Times New Roman"/>
              </a:rPr>
              <a:t>ASP.NET 4.5</a:t>
            </a:r>
            <a:r>
              <a:rPr lang="zh-CN" altLang="zh-CN" kern="100" dirty="0">
                <a:latin typeface="宋体"/>
                <a:cs typeface="Times New Roman"/>
              </a:rPr>
              <a:t>网站开发中，优先考虑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服务器控件。当</a:t>
            </a:r>
            <a:r>
              <a:rPr lang="en-US" altLang="zh-CN" kern="100" dirty="0">
                <a:latin typeface="宋体"/>
                <a:cs typeface="Times New Roman"/>
              </a:rPr>
              <a:t>Web</a:t>
            </a:r>
            <a:r>
              <a:rPr lang="zh-CN" altLang="zh-CN" kern="100" dirty="0">
                <a:latin typeface="宋体"/>
                <a:cs typeface="Times New Roman"/>
              </a:rPr>
              <a:t>服务器控件无法完成特定的任务时，再考虑</a:t>
            </a:r>
            <a:r>
              <a:rPr lang="en-US" altLang="zh-CN" kern="100" dirty="0">
                <a:latin typeface="宋体"/>
                <a:cs typeface="Times New Roman"/>
              </a:rPr>
              <a:t>HTML</a:t>
            </a:r>
            <a:r>
              <a:rPr lang="zh-CN" altLang="zh-CN" kern="100" dirty="0">
                <a:latin typeface="宋体"/>
                <a:cs typeface="Times New Roman"/>
              </a:rPr>
              <a:t>服务器控件</a:t>
            </a:r>
            <a:r>
              <a:rPr lang="zh-CN" altLang="zh-CN" kern="100" dirty="0" smtClean="0">
                <a:latin typeface="宋体"/>
                <a:cs typeface="Times New Roman"/>
              </a:rPr>
              <a:t>。</a:t>
            </a:r>
            <a:r>
              <a:rPr lang="zh-CN" altLang="en-US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6558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55E1BDD-3426-46E7-8940-02E89108357F}" type="slidenum">
              <a:rPr lang="zh-CN" altLang="en-US"/>
              <a:pPr/>
              <a:t>90</a:t>
            </a:fld>
            <a:endParaRPr lang="en-US" altLang="zh-CN"/>
          </a:p>
        </p:txBody>
      </p:sp>
      <p:sp>
        <p:nvSpPr>
          <p:cNvPr id="56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dirty="0" smtClean="0"/>
              <a:t>  </a:t>
            </a:r>
            <a:r>
              <a:rPr lang="en-US" altLang="zh-CN" dirty="0" err="1"/>
              <a:t>ValidationSummary</a:t>
            </a:r>
            <a:r>
              <a:rPr lang="zh-CN" altLang="en-US" dirty="0"/>
              <a:t>控件</a:t>
            </a:r>
          </a:p>
        </p:txBody>
      </p:sp>
      <p:sp>
        <p:nvSpPr>
          <p:cNvPr id="563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提供了汇总其它验证控件错误信息的方式，即汇总其它验证控件的属性</a:t>
            </a:r>
            <a:r>
              <a:rPr lang="en-US" altLang="zh-CN"/>
              <a:t>ErrorMessage</a:t>
            </a:r>
            <a:r>
              <a:rPr lang="zh-CN" altLang="en-US"/>
              <a:t>值。</a:t>
            </a:r>
            <a:r>
              <a:rPr lang="en-US" altLang="zh-CN"/>
              <a:t>&lt;asp:ValidationSummary ID="ValidationSummary1" runat="server" /&gt;</a:t>
            </a:r>
          </a:p>
          <a:p>
            <a:r>
              <a:rPr lang="zh-CN" altLang="en-US"/>
              <a:t>属性</a:t>
            </a:r>
            <a:r>
              <a:rPr lang="en-US" altLang="zh-CN"/>
              <a:t>DisplayMode</a:t>
            </a:r>
            <a:r>
              <a:rPr lang="zh-CN" altLang="en-US"/>
              <a:t>：指定了显示信息的格式，值分别为</a:t>
            </a:r>
            <a:r>
              <a:rPr lang="en-US" altLang="zh-CN"/>
              <a:t>BulletList</a:t>
            </a:r>
            <a:r>
              <a:rPr lang="zh-CN" altLang="en-US"/>
              <a:t>、</a:t>
            </a:r>
            <a:r>
              <a:rPr lang="en-US" altLang="zh-CN"/>
              <a:t>List</a:t>
            </a:r>
            <a:r>
              <a:rPr lang="zh-CN" altLang="en-US"/>
              <a:t>和</a:t>
            </a:r>
            <a:r>
              <a:rPr lang="en-US" altLang="zh-CN"/>
              <a:t>SingleParagraph</a:t>
            </a:r>
            <a:r>
              <a:rPr lang="zh-CN" altLang="en-US"/>
              <a:t>。</a:t>
            </a:r>
          </a:p>
          <a:p>
            <a:r>
              <a:rPr lang="zh-CN" altLang="en-US"/>
              <a:t>属性</a:t>
            </a:r>
            <a:r>
              <a:rPr lang="en-US" altLang="zh-CN"/>
              <a:t>ShowMessageBox</a:t>
            </a:r>
            <a:r>
              <a:rPr lang="zh-CN" altLang="en-US"/>
              <a:t>：指定是否在一个弹出的消息框中显示错误信息。</a:t>
            </a:r>
          </a:p>
          <a:p>
            <a:r>
              <a:rPr lang="zh-CN" altLang="en-US"/>
              <a:t>属性</a:t>
            </a:r>
            <a:r>
              <a:rPr lang="en-US" altLang="zh-CN"/>
              <a:t>ShowSummary</a:t>
            </a:r>
            <a:r>
              <a:rPr lang="zh-CN" altLang="en-US"/>
              <a:t>：指定是否启用错误信息汇总。 </a:t>
            </a:r>
          </a:p>
        </p:txBody>
      </p:sp>
    </p:spTree>
    <p:extLst>
      <p:ext uri="{BB962C8B-B14F-4D97-AF65-F5344CB8AC3E}">
        <p14:creationId xmlns:p14="http://schemas.microsoft.com/office/powerpoint/2010/main" val="33955621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B2BB21A-3787-45F0-AC53-99620FD0FFB4}" type="slidenum">
              <a:rPr lang="zh-CN" altLang="en-US"/>
              <a:pPr/>
              <a:t>91</a:t>
            </a:fld>
            <a:endParaRPr lang="en-US" altLang="zh-CN"/>
          </a:p>
        </p:txBody>
      </p:sp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4000" dirty="0" smtClean="0"/>
              <a:t>  </a:t>
            </a:r>
            <a:r>
              <a:rPr lang="zh-CN" altLang="en-US" sz="4000" dirty="0"/>
              <a:t>验证控件综合应用</a:t>
            </a:r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/>
              <a:t>用于输入用户名信息的文本框使用了</a:t>
            </a:r>
            <a:r>
              <a:rPr lang="en-US" altLang="zh-CN"/>
              <a:t>RequiredFieldValidator</a:t>
            </a:r>
            <a:r>
              <a:rPr lang="zh-CN" altLang="en-US"/>
              <a:t>控件；</a:t>
            </a:r>
          </a:p>
          <a:p>
            <a:r>
              <a:rPr lang="zh-CN" altLang="en-US"/>
              <a:t>用于输入密码和确认密码的文本框都使用了</a:t>
            </a:r>
            <a:r>
              <a:rPr lang="en-US" altLang="zh-CN"/>
              <a:t>RequiredFieldValidator</a:t>
            </a:r>
            <a:r>
              <a:rPr lang="zh-CN" altLang="en-US"/>
              <a:t>控件，以防止用户漏填信息。同时还使用了</a:t>
            </a:r>
            <a:r>
              <a:rPr lang="en-US" altLang="zh-CN"/>
              <a:t>CompareValidator</a:t>
            </a:r>
            <a:r>
              <a:rPr lang="zh-CN" altLang="en-US"/>
              <a:t>控件验证两者输入的值是否一致；</a:t>
            </a:r>
          </a:p>
          <a:p>
            <a:r>
              <a:rPr lang="zh-CN" altLang="en-US"/>
              <a:t>用于输入电话号码信息的文本框使用了</a:t>
            </a:r>
            <a:r>
              <a:rPr lang="en-US" altLang="zh-CN"/>
              <a:t>RegularExpressionValidator</a:t>
            </a:r>
            <a:r>
              <a:rPr lang="zh-CN" altLang="en-US"/>
              <a:t>控件，当用户输入的信息格式不是</a:t>
            </a:r>
            <a:r>
              <a:rPr lang="en-US" altLang="zh-CN"/>
              <a:t>0573-83642378</a:t>
            </a:r>
            <a:r>
              <a:rPr lang="zh-CN" altLang="en-US"/>
              <a:t>时，就会产生验证错误；</a:t>
            </a:r>
          </a:p>
        </p:txBody>
      </p:sp>
    </p:spTree>
    <p:extLst>
      <p:ext uri="{BB962C8B-B14F-4D97-AF65-F5344CB8AC3E}">
        <p14:creationId xmlns:p14="http://schemas.microsoft.com/office/powerpoint/2010/main" val="305720514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本章主要</a:t>
            </a:r>
            <a:r>
              <a:rPr lang="en-US" altLang="zh-CN" dirty="0"/>
              <a:t>ASP.NET</a:t>
            </a:r>
            <a:r>
              <a:rPr lang="zh-CN" altLang="zh-CN" dirty="0"/>
              <a:t>页面常用事件</a:t>
            </a:r>
            <a:r>
              <a:rPr lang="en-US" altLang="zh-CN" dirty="0" err="1"/>
              <a:t>Page_PreInit</a:t>
            </a:r>
            <a:r>
              <a:rPr lang="zh-CN" altLang="zh-CN" dirty="0"/>
              <a:t>、</a:t>
            </a:r>
            <a:r>
              <a:rPr lang="en-US" altLang="zh-CN" dirty="0" err="1"/>
              <a:t>Page_Init</a:t>
            </a:r>
            <a:r>
              <a:rPr lang="zh-CN" altLang="zh-CN" dirty="0"/>
              <a:t>、</a:t>
            </a:r>
            <a:r>
              <a:rPr lang="en-US" altLang="zh-CN" dirty="0" err="1"/>
              <a:t>Page_Load</a:t>
            </a:r>
            <a:r>
              <a:rPr lang="zh-CN" altLang="zh-CN" dirty="0"/>
              <a:t>和控件事件的触发顺序。以及在设计</a:t>
            </a:r>
            <a:r>
              <a:rPr lang="en-US" altLang="zh-CN" dirty="0"/>
              <a:t>ASP.NET</a:t>
            </a:r>
            <a:r>
              <a:rPr lang="zh-CN" altLang="zh-CN" dirty="0"/>
              <a:t>页面常用的控件，</a:t>
            </a:r>
            <a:r>
              <a:rPr lang="en-US" altLang="zh-CN" dirty="0"/>
              <a:t>Web</a:t>
            </a:r>
            <a:r>
              <a:rPr lang="zh-CN" altLang="zh-CN" dirty="0"/>
              <a:t>服务器标准控件是构建</a:t>
            </a:r>
            <a:r>
              <a:rPr lang="en-US" altLang="zh-CN" dirty="0"/>
              <a:t>Web</a:t>
            </a:r>
            <a:r>
              <a:rPr lang="zh-CN" altLang="zh-CN"/>
              <a:t>窗体的基础，这是本章的重点。其中的实例代表了相应控件的典型用法，需要通过实例代码的调试来熟练掌握标准控件的基本用法。验证控件提供了必需输入验证、比较验证、范围验证、正则表达式验证、自定义验证和汇总其它验证控件错误的功能。为达到一定的验证效果，实际使用时对同一个控件可能使用多个验证控件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219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</TotalTime>
  <Words>5676</Words>
  <Application>Microsoft Office PowerPoint</Application>
  <PresentationFormat>全屏显示(4:3)</PresentationFormat>
  <Paragraphs>707</Paragraphs>
  <Slides>92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92</vt:i4>
      </vt:variant>
    </vt:vector>
  </HeadingPairs>
  <TitlesOfParts>
    <vt:vector size="93" baseType="lpstr">
      <vt:lpstr>凸显</vt:lpstr>
      <vt:lpstr>第4章  ASP.NET常用控件 </vt:lpstr>
      <vt:lpstr>教学目标 </vt:lpstr>
      <vt:lpstr>4.1  ASP.NET 3.5页面事件处理</vt:lpstr>
      <vt:lpstr>4.1.1  ASP.NET 3.5事件</vt:lpstr>
      <vt:lpstr>4.1.1  ASP.NET 3.5事件（续）</vt:lpstr>
      <vt:lpstr>4.1.2  属性IsPostBack </vt:lpstr>
      <vt:lpstr>实例4-1  属性IsPostBack应用</vt:lpstr>
      <vt:lpstr>PowerPoint 演示文稿</vt:lpstr>
      <vt:lpstr>4.2  ASP.NET 3.5服务器控件概述</vt:lpstr>
      <vt:lpstr>4.2.1  HTML服务器控件简介</vt:lpstr>
      <vt:lpstr>4.2.2  Web服务器控件简介</vt:lpstr>
      <vt:lpstr>4.3  标准控件</vt:lpstr>
      <vt:lpstr>4.3.1  Label控件</vt:lpstr>
      <vt:lpstr>实例4-2  通过键盘快捷键激活特定文本框</vt:lpstr>
      <vt:lpstr>PowerPoint 演示文稿</vt:lpstr>
      <vt:lpstr>4.3.2  TextBox控件 </vt:lpstr>
      <vt:lpstr> TextBox控件常用属性、方法和事件表 </vt:lpstr>
      <vt:lpstr>实例4-3  控件TextBox综合应用</vt:lpstr>
      <vt:lpstr>程序说明</vt:lpstr>
      <vt:lpstr>PowerPoint 演示文稿</vt:lpstr>
      <vt:lpstr>4.3.3  Button、LinkButton和ImageButton控件 </vt:lpstr>
      <vt:lpstr>按钮控件实用属性和事件</vt:lpstr>
      <vt:lpstr>比较&lt;a&gt;与LinkButton </vt:lpstr>
      <vt:lpstr>实例4-4  利用Button控件执行客户端脚本</vt:lpstr>
      <vt:lpstr>PowerPoint 演示文稿</vt:lpstr>
      <vt:lpstr>4.3.4  DropDownList控件</vt:lpstr>
      <vt:lpstr>DropDownList控件实用属性和事件表 </vt:lpstr>
      <vt:lpstr>添加项到 DropDownList中</vt:lpstr>
      <vt:lpstr>实例4-5  实现联动的下拉列表</vt:lpstr>
      <vt:lpstr>实例4-5  实现联动的下拉列表（续）</vt:lpstr>
      <vt:lpstr>PowerPoint 演示文稿</vt:lpstr>
      <vt:lpstr>PowerPoint 演示文稿</vt:lpstr>
      <vt:lpstr>PowerPoint 演示文稿</vt:lpstr>
      <vt:lpstr>PowerPoint 演示文稿</vt:lpstr>
      <vt:lpstr>4.3.5  ListBox控件</vt:lpstr>
      <vt:lpstr>实例4-6  实现数据项在ListBox控件之间的移动</vt:lpstr>
      <vt:lpstr>PowerPoint 演示文稿</vt:lpstr>
      <vt:lpstr>4.3.6  CheckBox和CheckBoxList控件</vt:lpstr>
      <vt:lpstr>4.3.6  CheckBox和CheckBoxList控件（续）</vt:lpstr>
      <vt:lpstr>实例4-7  CheckBoxList应用</vt:lpstr>
      <vt:lpstr>PowerPoint 演示文稿</vt:lpstr>
      <vt:lpstr>4.3.7  RadioButton和RadioButtonList控件</vt:lpstr>
      <vt:lpstr>4.3.7  RadioButton和RadioButtonList控件</vt:lpstr>
      <vt:lpstr>4.3.8  Image和ImageMap控件</vt:lpstr>
      <vt:lpstr>4.3.8  Image和ImageMap控件（续）</vt:lpstr>
      <vt:lpstr>实例4-8  利用ImageMap设计导航条 </vt:lpstr>
      <vt:lpstr>4.3.9  HyperLink控件</vt:lpstr>
      <vt:lpstr>4.3.9  HyperLink控件</vt:lpstr>
      <vt:lpstr>实例4-9  组合使用HyperLink和Image控件</vt:lpstr>
      <vt:lpstr>4.3.10  Table控件</vt:lpstr>
      <vt:lpstr>4.3.10  Table控件（续）</vt:lpstr>
      <vt:lpstr>实例4-10  动态生成表格 </vt:lpstr>
      <vt:lpstr>4.3.11  Panel和PlaceHolder控件 </vt:lpstr>
      <vt:lpstr>实例4-11  利用Panel实现简易注册页面</vt:lpstr>
      <vt:lpstr>实例4-12  利用PlaceHolder动态添加控件</vt:lpstr>
      <vt:lpstr>实例4-12  利用PlaceHolder动态添加控件</vt:lpstr>
      <vt:lpstr>4.3.12  MultiView和View控件</vt:lpstr>
      <vt:lpstr>View中Button类型控件实用属性表 </vt:lpstr>
      <vt:lpstr>实例4-13  利用MultiView和View实现用户编程习惯调查</vt:lpstr>
      <vt:lpstr>4.3.13  Wizard控件</vt:lpstr>
      <vt:lpstr>4.3.13  Wizard控件（续）</vt:lpstr>
      <vt:lpstr>4.3.13  Wizard控件（续）</vt:lpstr>
      <vt:lpstr>4.3.13  Wizard控件（续）</vt:lpstr>
      <vt:lpstr>Wizard控件的实用属性和事件表 </vt:lpstr>
      <vt:lpstr>实例4-14  利用Wizard控件实现用户编程习惯调查</vt:lpstr>
      <vt:lpstr>Calendar控件</vt:lpstr>
      <vt:lpstr>Calendar控件</vt:lpstr>
      <vt:lpstr>PowerPoint 演示文稿</vt:lpstr>
      <vt:lpstr>Calendar控件的外观属性 </vt:lpstr>
      <vt:lpstr>Calendar控件的样式 </vt:lpstr>
      <vt:lpstr>自定义特别日</vt:lpstr>
      <vt:lpstr>【例 3‑25】</vt:lpstr>
      <vt:lpstr>PowerPoint 演示文稿</vt:lpstr>
      <vt:lpstr>PowerPoint 演示文稿</vt:lpstr>
      <vt:lpstr>【例 3‑26】</vt:lpstr>
      <vt:lpstr>【例 3‑26】</vt:lpstr>
      <vt:lpstr>4.4  窗体验证概述</vt:lpstr>
      <vt:lpstr>4.4  窗体验证概述（续）</vt:lpstr>
      <vt:lpstr>PowerPoint 演示文稿</vt:lpstr>
      <vt:lpstr>4.4.2  ASP.NET 4.5服务器验证控件</vt:lpstr>
      <vt:lpstr>共同的实用属性表 </vt:lpstr>
      <vt:lpstr>属性说明 </vt:lpstr>
      <vt:lpstr>属性说明（续） </vt:lpstr>
      <vt:lpstr>RequiredFieldValidator控件</vt:lpstr>
      <vt:lpstr>禁止空数据且同时要改变初始值</vt:lpstr>
      <vt:lpstr> CompareValidator控件</vt:lpstr>
      <vt:lpstr>CompareValidator控件实用属性表 </vt:lpstr>
      <vt:lpstr>  RangeValidator控件</vt:lpstr>
      <vt:lpstr>  RegularExpressionValidator控件</vt:lpstr>
      <vt:lpstr>  ValidationSummary控件</vt:lpstr>
      <vt:lpstr>  验证控件综合应用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 ASP.NET常用控件 </dc:title>
  <dc:creator>Administrator</dc:creator>
  <cp:lastModifiedBy>pc</cp:lastModifiedBy>
  <cp:revision>3</cp:revision>
  <dcterms:created xsi:type="dcterms:W3CDTF">2017-04-12T09:24:54Z</dcterms:created>
  <dcterms:modified xsi:type="dcterms:W3CDTF">2017-04-12T09:47:12Z</dcterms:modified>
</cp:coreProperties>
</file>