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64" r:id="rId2"/>
    <p:sldId id="460" r:id="rId3"/>
    <p:sldId id="308" r:id="rId4"/>
    <p:sldId id="313" r:id="rId5"/>
    <p:sldId id="392" r:id="rId6"/>
    <p:sldId id="393" r:id="rId7"/>
    <p:sldId id="394" r:id="rId8"/>
    <p:sldId id="317" r:id="rId9"/>
    <p:sldId id="318" r:id="rId10"/>
    <p:sldId id="319" r:id="rId11"/>
    <p:sldId id="387" r:id="rId12"/>
    <p:sldId id="388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副标题 3"/>
          <p:cNvSpPr>
            <a:spLocks noGrp="1"/>
          </p:cNvSpPr>
          <p:nvPr>
            <p:ph type="subTitle" idx="1"/>
          </p:nvPr>
        </p:nvSpPr>
        <p:spPr>
          <a:xfrm>
            <a:off x="1707852" y="4437112"/>
            <a:ext cx="6032500" cy="617488"/>
          </a:xfrm>
        </p:spPr>
        <p:txBody>
          <a:bodyPr/>
          <a:lstStyle/>
          <a:p>
            <a:r>
              <a:rPr lang="en-US" altLang="zh-CN" dirty="0"/>
              <a:t>5.5 </a:t>
            </a:r>
            <a:r>
              <a:rPr lang="zh-CN" altLang="en-US" dirty="0" smtClean="0"/>
              <a:t> 图表</a:t>
            </a:r>
          </a:p>
        </p:txBody>
      </p:sp>
      <p:sp>
        <p:nvSpPr>
          <p:cNvPr id="7" name="标题 3"/>
          <p:cNvSpPr txBox="1">
            <a:spLocks/>
          </p:cNvSpPr>
          <p:nvPr/>
        </p:nvSpPr>
        <p:spPr bwMode="auto">
          <a:xfrm>
            <a:off x="1411560" y="1844824"/>
            <a:ext cx="6400800" cy="201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kumimoji="0" lang="zh-CN" altLang="en-US" kern="0" dirty="0" smtClean="0"/>
              <a:t>第</a:t>
            </a:r>
            <a:r>
              <a:rPr kumimoji="0" lang="en-US" altLang="zh-CN" kern="0" dirty="0" smtClean="0"/>
              <a:t>5</a:t>
            </a:r>
            <a:r>
              <a:rPr kumimoji="0" lang="zh-CN" altLang="en-US" kern="0" dirty="0" smtClean="0"/>
              <a:t>章  </a:t>
            </a:r>
            <a:r>
              <a:rPr kumimoji="0" lang="en-US" altLang="zh-CN" kern="0" dirty="0" smtClean="0"/>
              <a:t>Excel 2010</a:t>
            </a:r>
            <a:r>
              <a:rPr kumimoji="0" lang="zh-CN" altLang="en-US" kern="0" dirty="0" smtClean="0"/>
              <a:t>的使用</a:t>
            </a:r>
            <a:br>
              <a:rPr kumimoji="0" lang="zh-CN" altLang="en-US" kern="0" dirty="0" smtClean="0"/>
            </a:br>
            <a:r>
              <a:rPr kumimoji="0" lang="zh-CN" altLang="en-US" kern="0" dirty="0" smtClean="0"/>
              <a:t/>
            </a:r>
            <a:br>
              <a:rPr kumimoji="0" lang="zh-CN" altLang="en-US" kern="0" dirty="0" smtClean="0"/>
            </a:br>
            <a:r>
              <a:rPr kumimoji="0" lang="zh-CN" altLang="en-US" kern="0" dirty="0" smtClean="0">
                <a:solidFill>
                  <a:srgbClr val="00B050"/>
                </a:solidFill>
              </a:rPr>
              <a:t>第</a:t>
            </a:r>
            <a:r>
              <a:rPr kumimoji="0" lang="en-US" altLang="zh-CN" kern="0" dirty="0" smtClean="0">
                <a:solidFill>
                  <a:srgbClr val="00B050"/>
                </a:solidFill>
              </a:rPr>
              <a:t>4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讲   </a:t>
            </a:r>
            <a:r>
              <a:rPr kumimoji="0" lang="en-US" altLang="zh-CN" kern="0" dirty="0">
                <a:solidFill>
                  <a:srgbClr val="00B050"/>
                </a:solidFill>
              </a:rPr>
              <a:t>Excel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的图表</a:t>
            </a:r>
            <a:endParaRPr kumimoji="0" lang="zh-CN" altLang="en-US" kern="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/>
              <a:t>实作</a:t>
            </a:r>
            <a:r>
              <a:rPr lang="en-US" altLang="zh-CN" dirty="0"/>
              <a:t>3</a:t>
            </a:r>
            <a:r>
              <a:rPr lang="zh-CN" altLang="en-US" dirty="0"/>
              <a:t>：综合应用</a:t>
            </a:r>
          </a:p>
          <a:p>
            <a:pPr marL="914400" lvl="1" indent="-457200" eaLnBrk="1" hangingPunct="1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400" dirty="0" smtClean="0"/>
              <a:t>自行设置图表格式，保存</a:t>
            </a:r>
          </a:p>
        </p:txBody>
      </p:sp>
      <p:sp>
        <p:nvSpPr>
          <p:cNvPr id="89092" name="Rectangle 6"/>
          <p:cNvSpPr>
            <a:spLocks noChangeArrowheads="1"/>
          </p:cNvSpPr>
          <p:nvPr/>
        </p:nvSpPr>
        <p:spPr bwMode="auto">
          <a:xfrm>
            <a:off x="2147888" y="2652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8909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50000"/>
          <a:stretch/>
        </p:blipFill>
        <p:spPr bwMode="auto">
          <a:xfrm>
            <a:off x="611560" y="2603972"/>
            <a:ext cx="3960440" cy="255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0000"/>
          <a:stretch/>
        </p:blipFill>
        <p:spPr bwMode="auto">
          <a:xfrm>
            <a:off x="4716016" y="3814602"/>
            <a:ext cx="3816424" cy="2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b="0" dirty="0" smtClean="0"/>
              <a:t>图表的创建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b="0" dirty="0" smtClean="0"/>
              <a:t>图表的编辑和格式化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上机练习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实训</a:t>
            </a:r>
            <a:r>
              <a:rPr lang="en-US" altLang="zh-CN" dirty="0" smtClean="0"/>
              <a:t>7</a:t>
            </a:r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5.6 </a:t>
            </a:r>
            <a:r>
              <a:rPr lang="zh-CN" altLang="en-US" dirty="0" smtClean="0"/>
              <a:t>数据管理与分析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/>
              <a:t>提问：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公式和函数的运算符有哪几种？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相对地址和绝对地址的特点是什么？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31333"/>
            <a:ext cx="8353425" cy="8286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任务一：掌握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的图表创建 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：创建图表</a:t>
            </a:r>
            <a:endParaRPr lang="en-US" altLang="zh-CN" sz="2800" dirty="0" smtClean="0"/>
          </a:p>
          <a:p>
            <a:pPr lvl="1" algn="just" eaLnBrk="1" hangingPunct="1">
              <a:lnSpc>
                <a:spcPct val="200000"/>
              </a:lnSpc>
            </a:pPr>
            <a:r>
              <a:rPr lang="zh-CN" altLang="en-US" sz="2400" dirty="0" smtClean="0"/>
              <a:t>选择皮鞋销售统计表的“地区”、“北京”、“上海”、“重庆”、“天津”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列内容（不包括“合计”和“平均销量”），建立簇状圆锥图</a:t>
            </a:r>
            <a:endParaRPr lang="en-US" altLang="zh-CN" sz="2400" dirty="0" smtClean="0"/>
          </a:p>
          <a:p>
            <a:pPr lvl="2" algn="just" eaLnBrk="1" hangingPunct="1">
              <a:lnSpc>
                <a:spcPct val="200000"/>
              </a:lnSpc>
            </a:pPr>
            <a:r>
              <a:rPr lang="zh-CN" altLang="en-US" sz="2000" dirty="0" smtClean="0"/>
              <a:t>选定要创建图表的单元格区域</a:t>
            </a:r>
            <a:endParaRPr lang="en-US" altLang="zh-CN" sz="2000" dirty="0" smtClean="0"/>
          </a:p>
          <a:p>
            <a:pPr lvl="2" algn="just" eaLnBrk="1" hangingPunct="1">
              <a:lnSpc>
                <a:spcPct val="200000"/>
              </a:lnSpc>
            </a:pPr>
            <a:r>
              <a:rPr lang="zh-CN" altLang="en-US" sz="2000" dirty="0" smtClean="0"/>
              <a:t>单击“插入”选项卡，在“图表”组中选定需要的图表类型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31333"/>
            <a:ext cx="8353425" cy="8286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任务二：掌握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的图表编辑和格式化 </a:t>
            </a:r>
          </a:p>
        </p:txBody>
      </p:sp>
      <p:sp>
        <p:nvSpPr>
          <p:cNvPr id="82947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要求：按下图所示格式化图表。</a:t>
            </a:r>
          </a:p>
        </p:txBody>
      </p:sp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2690813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829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7704856" cy="267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839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：图表编辑</a:t>
            </a:r>
            <a:endParaRPr lang="en-US" altLang="zh-CN" dirty="0" smtClean="0"/>
          </a:p>
          <a:p>
            <a:pPr marL="971550" lvl="1" indent="-51435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系列产生在行（即水平轴标签为“北京、上海、重庆、天津”）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单击“图表区”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单击“图表工具”→“设计”选项卡，在“数据”组中单击 </a:t>
            </a:r>
            <a:r>
              <a:rPr lang="en-US" altLang="en-US" dirty="0" smtClean="0"/>
              <a:t>     </a:t>
            </a:r>
            <a:r>
              <a:rPr lang="zh-CN" altLang="en-US" dirty="0" smtClean="0"/>
              <a:t>按钮，可改变数据的方向</a:t>
            </a:r>
          </a:p>
        </p:txBody>
      </p:sp>
      <p:pic>
        <p:nvPicPr>
          <p:cNvPr id="839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1276" y="3714752"/>
            <a:ext cx="6937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zh-CN" altLang="en-US" dirty="0"/>
              <a:t>实作</a:t>
            </a:r>
            <a:r>
              <a:rPr lang="en-US" altLang="zh-CN" dirty="0"/>
              <a:t>1</a:t>
            </a:r>
            <a:r>
              <a:rPr lang="zh-CN" altLang="en-US" dirty="0"/>
              <a:t>：图表编辑</a:t>
            </a:r>
            <a:endParaRPr lang="en-US" altLang="zh-CN" dirty="0"/>
          </a:p>
          <a:p>
            <a:pPr marL="971550" lvl="1" indent="-514350" eaLnBrk="1" hangingPunct="1">
              <a:lnSpc>
                <a:spcPct val="150000"/>
              </a:lnSpc>
              <a:buFont typeface="+mj-ea"/>
              <a:buAutoNum type="circleNumDbPlain" startAt="2"/>
              <a:defRPr/>
            </a:pPr>
            <a:r>
              <a:rPr lang="zh-CN" altLang="en-US" dirty="0" smtClean="0"/>
              <a:t>图表标题为“四城市皮鞋销售情况统计”，分类轴标题为“直辖市”，数值轴标题为“销售量”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单击“图表区”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单击“图表工具”→“布局”选项卡，在“标签”组中单击 </a:t>
            </a:r>
            <a:r>
              <a:rPr lang="en-US" altLang="en-US" dirty="0" smtClean="0"/>
              <a:t>   </a:t>
            </a:r>
            <a:r>
              <a:rPr lang="zh-CN" altLang="en-US" dirty="0" smtClean="0"/>
              <a:t>“图表标题”按钮</a:t>
            </a:r>
            <a:r>
              <a:rPr lang="en-US" altLang="zh-CN" dirty="0" smtClean="0"/>
              <a:t>……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单击“图表工具”→“布局”选项卡，在“标签”组中单击  </a:t>
            </a:r>
            <a:r>
              <a:rPr lang="en-US" altLang="en-US" dirty="0" smtClean="0"/>
              <a:t>  </a:t>
            </a:r>
            <a:r>
              <a:rPr lang="zh-CN" altLang="en-US" dirty="0" smtClean="0"/>
              <a:t>“坐标轴标题”按钮→“主要横坐标轴标题”</a:t>
            </a:r>
            <a:r>
              <a:rPr lang="en-US" altLang="zh-CN" dirty="0" smtClean="0"/>
              <a:t>/</a:t>
            </a:r>
            <a:r>
              <a:rPr lang="zh-CN" altLang="en-US" dirty="0" smtClean="0"/>
              <a:t>“主要纵坐标轴标题”</a:t>
            </a:r>
            <a:r>
              <a:rPr lang="en-US" altLang="zh-CN" dirty="0" smtClean="0"/>
              <a:t>……</a:t>
            </a:r>
            <a:endParaRPr lang="zh-CN" altLang="en-US" dirty="0" smtClean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500438"/>
            <a:ext cx="5222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286256"/>
            <a:ext cx="50006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55298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/>
              <a:t>实作</a:t>
            </a:r>
            <a:r>
              <a:rPr lang="en-US" altLang="zh-CN" dirty="0"/>
              <a:t>1</a:t>
            </a:r>
            <a:r>
              <a:rPr lang="zh-CN" altLang="en-US" dirty="0"/>
              <a:t>：图表编辑</a:t>
            </a:r>
            <a:endParaRPr lang="en-US" altLang="zh-CN" dirty="0"/>
          </a:p>
          <a:p>
            <a:pPr marL="971550" lvl="1" indent="-514350" eaLnBrk="1" hangingPunct="1">
              <a:lnSpc>
                <a:spcPct val="150000"/>
              </a:lnSpc>
              <a:buFont typeface="+mj-ea"/>
              <a:buAutoNum type="circleNumDbPlain" startAt="3"/>
              <a:defRPr/>
            </a:pPr>
            <a:r>
              <a:rPr lang="zh-CN" altLang="en-US" sz="2400" dirty="0" smtClean="0"/>
              <a:t>将图表嵌入到皮鞋销售统计表的</a:t>
            </a:r>
            <a:r>
              <a:rPr lang="en-US" altLang="zh-CN" sz="2400" dirty="0" smtClean="0"/>
              <a:t>F1:K20</a:t>
            </a:r>
            <a:r>
              <a:rPr lang="zh-CN" altLang="en-US" sz="2400" dirty="0" smtClean="0"/>
              <a:t>单元格区域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单击“图表区”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单击“图表工具”→“设计”选项卡，在“位置”组中单击</a:t>
            </a:r>
            <a:r>
              <a:rPr lang="en-US" altLang="en-US" sz="2000" dirty="0" smtClean="0"/>
              <a:t>   </a:t>
            </a:r>
            <a:r>
              <a:rPr lang="zh-CN" altLang="en-US" sz="2000" dirty="0" smtClean="0"/>
              <a:t>“移动图表”按钮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选择“新工作表”，是在工作表之外建立独立的图表作为特殊的工作表，称为“图表工作表”；选择“对象位于”，是建立嵌入式图表，即建立置于工作表中的图表对象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直接拖动即可实现图表的移动，用鼠标拖动图表边界的“控制柄”，可改变图表的大小</a:t>
            </a:r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3470" y="3071810"/>
            <a:ext cx="3222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：图表格式化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defRPr/>
            </a:pPr>
            <a:r>
              <a:rPr lang="zh-CN" altLang="en-US" sz="2400" dirty="0" smtClean="0"/>
              <a:t>参照图</a:t>
            </a:r>
            <a:r>
              <a:rPr lang="en-US" altLang="zh-CN" sz="2400" dirty="0" smtClean="0"/>
              <a:t>5-5-2</a:t>
            </a:r>
            <a:r>
              <a:rPr lang="zh-CN" altLang="en-US" sz="2400" dirty="0" smtClean="0"/>
              <a:t>所示设置图表格式</a:t>
            </a:r>
            <a:endParaRPr lang="en-US" altLang="zh-CN" sz="2400" dirty="0" smtClean="0"/>
          </a:p>
          <a:p>
            <a:pPr lvl="2" algn="just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：右击要设置格式的图表项，在弹出菜单中单击“设置图表项格式”命令，设置填充、边框颜色、边框样式、阴影、三维格式等</a:t>
            </a:r>
            <a:endParaRPr lang="en-US" altLang="zh-CN" sz="2000" dirty="0" smtClean="0"/>
          </a:p>
          <a:p>
            <a:pPr lvl="2" algn="just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：选定要设置格式的图表项，单击“图表工具”→“格式”选项卡，在“形状样式”和“艺术字样式”组中提供了几十种预先定义的样式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</a:t>
            </a:r>
            <a:r>
              <a:rPr lang="en-US" altLang="zh-CN" dirty="0"/>
              <a:t>Excel</a:t>
            </a:r>
            <a:r>
              <a:rPr lang="zh-CN" altLang="en-US" dirty="0"/>
              <a:t>的图表编辑和格式化 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85860"/>
            <a:ext cx="8072438" cy="5000640"/>
          </a:xfrm>
        </p:spPr>
        <p:txBody>
          <a:bodyPr>
            <a:normAutofit fontScale="62500" lnSpcReduction="20000"/>
          </a:bodyPr>
          <a:lstStyle/>
          <a:p>
            <a:pPr algn="just" eaLnBrk="1" hangingPunct="1"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4300" dirty="0" smtClean="0"/>
              <a:t>实作</a:t>
            </a:r>
            <a:r>
              <a:rPr lang="en-US" altLang="zh-CN" sz="4300" dirty="0" smtClean="0"/>
              <a:t>3</a:t>
            </a:r>
            <a:r>
              <a:rPr lang="zh-CN" altLang="en-US" sz="4300" dirty="0" smtClean="0"/>
              <a:t>：综合应用</a:t>
            </a:r>
          </a:p>
          <a:p>
            <a:pPr marL="971550" lvl="1" indent="-514350" algn="just" eaLnBrk="1" hangingPunct="1">
              <a:lnSpc>
                <a:spcPct val="170000"/>
              </a:lnSpc>
              <a:spcBef>
                <a:spcPts val="200"/>
              </a:spcBef>
              <a:buFont typeface="+mj-ea"/>
              <a:buAutoNum type="circleNumDbPlain"/>
              <a:defRPr/>
            </a:pPr>
            <a:r>
              <a:rPr lang="zh-CN" altLang="en-US" sz="3400" dirty="0" smtClean="0"/>
              <a:t>选择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的“姓名”、“</a:t>
            </a:r>
            <a:r>
              <a:rPr lang="en-US" altLang="zh-CN" sz="3400" dirty="0" smtClean="0"/>
              <a:t>C</a:t>
            </a:r>
            <a:r>
              <a:rPr lang="zh-CN" altLang="en-US" sz="3400" dirty="0" smtClean="0"/>
              <a:t>语言”、“数据结构”和“英语”</a:t>
            </a:r>
            <a:r>
              <a:rPr lang="en-US" altLang="zh-CN" sz="3400" dirty="0" smtClean="0"/>
              <a:t>4</a:t>
            </a:r>
            <a:r>
              <a:rPr lang="zh-CN" altLang="en-US" sz="3400" dirty="0" smtClean="0"/>
              <a:t>列内容，建立带数据标记的折线图，系列产生在列（即水平轴标签为姓名），图表标题为“学生成绩图一”，并将其嵌入到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</a:t>
            </a:r>
            <a:r>
              <a:rPr lang="en-US" altLang="zh-CN" sz="3400" dirty="0" smtClean="0"/>
              <a:t>A11</a:t>
            </a:r>
            <a:r>
              <a:rPr lang="zh-CN" altLang="en-US" sz="3400" dirty="0" smtClean="0"/>
              <a:t>：</a:t>
            </a:r>
            <a:r>
              <a:rPr lang="en-US" altLang="zh-CN" sz="3400" dirty="0" smtClean="0"/>
              <a:t>D19</a:t>
            </a:r>
            <a:r>
              <a:rPr lang="zh-CN" altLang="en-US" sz="3400" dirty="0" smtClean="0"/>
              <a:t>单元格区域 </a:t>
            </a:r>
          </a:p>
          <a:p>
            <a:pPr marL="971550" lvl="1" indent="-514350" eaLnBrk="1" hangingPunct="1">
              <a:lnSpc>
                <a:spcPct val="170000"/>
              </a:lnSpc>
              <a:spcBef>
                <a:spcPts val="200"/>
              </a:spcBef>
              <a:buFont typeface="+mj-ea"/>
              <a:buAutoNum type="circleNumDbPlain"/>
              <a:defRPr/>
            </a:pPr>
            <a:r>
              <a:rPr lang="zh-CN" altLang="en-US" sz="3400" dirty="0" smtClean="0"/>
              <a:t>选择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中李晓的“姓名”、“组成原理”、“</a:t>
            </a:r>
            <a:r>
              <a:rPr lang="en-US" altLang="zh-CN" sz="3400" dirty="0" smtClean="0"/>
              <a:t>C</a:t>
            </a:r>
            <a:r>
              <a:rPr lang="zh-CN" altLang="en-US" sz="3400" dirty="0" smtClean="0"/>
              <a:t>语言”、“数据结构”、“软件工程”、“英语”</a:t>
            </a:r>
            <a:r>
              <a:rPr lang="en-US" altLang="zh-CN" sz="3400" dirty="0" smtClean="0"/>
              <a:t>6</a:t>
            </a:r>
            <a:r>
              <a:rPr lang="zh-CN" altLang="en-US" sz="3400" dirty="0" smtClean="0"/>
              <a:t>列内容，建立分离型三维饼图，系列产生在行，图表标题为“学生成绩图二”，并将其嵌入到</a:t>
            </a:r>
            <a:r>
              <a:rPr lang="en-US" altLang="zh-CN" sz="3400" dirty="0" smtClean="0"/>
              <a:t>Sheet2</a:t>
            </a:r>
            <a:r>
              <a:rPr lang="zh-CN" altLang="en-US" sz="3400" dirty="0" smtClean="0"/>
              <a:t>的</a:t>
            </a:r>
            <a:r>
              <a:rPr lang="en-US" altLang="zh-CN" sz="3400" dirty="0" smtClean="0"/>
              <a:t>E11</a:t>
            </a:r>
            <a:r>
              <a:rPr lang="zh-CN" altLang="en-US" sz="3400" dirty="0" smtClean="0"/>
              <a:t>：</a:t>
            </a:r>
            <a:r>
              <a:rPr lang="en-US" altLang="zh-CN" sz="3400" dirty="0" smtClean="0"/>
              <a:t>H19</a:t>
            </a:r>
            <a:r>
              <a:rPr lang="zh-CN" altLang="en-US" sz="3400" dirty="0" smtClean="0"/>
              <a:t>单元格区域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3549</TotalTime>
  <Words>633</Words>
  <Application>Microsoft Office PowerPoint</Application>
  <PresentationFormat>全屏显示(4:3)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主题1</vt:lpstr>
      <vt:lpstr>PowerPoint 演示文稿</vt:lpstr>
      <vt:lpstr>复习并导入新课 </vt:lpstr>
      <vt:lpstr>任务一：掌握Excel的图表创建 </vt:lpstr>
      <vt:lpstr>任务二：掌握Excel的图表编辑和格式化 </vt:lpstr>
      <vt:lpstr>任务二：掌握Excel的图表编辑和格式化 </vt:lpstr>
      <vt:lpstr>任务二：掌握Excel的图表编辑和格式化 </vt:lpstr>
      <vt:lpstr>任务二：掌握Excel的图表编辑和格式化 </vt:lpstr>
      <vt:lpstr>任务二：掌握Excel的图表编辑和格式化 </vt:lpstr>
      <vt:lpstr>任务二：掌握Excel的图表编辑和格式化 </vt:lpstr>
      <vt:lpstr>任务二：掌握Excel的图表编辑和格式化 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295</cp:revision>
  <cp:lastPrinted>1601-01-01T00:00:00Z</cp:lastPrinted>
  <dcterms:created xsi:type="dcterms:W3CDTF">2006-11-09T10:55:15Z</dcterms:created>
  <dcterms:modified xsi:type="dcterms:W3CDTF">2014-05-26T03:09:56Z</dcterms:modified>
</cp:coreProperties>
</file>