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1">
  <p:sldMasterIdLst>
    <p:sldMasterId id="2147483651" r:id="rId1"/>
  </p:sldMasterIdLst>
  <p:notesMasterIdLst>
    <p:notesMasterId r:id="rId40"/>
  </p:notesMasterIdLst>
  <p:sldIdLst>
    <p:sldId id="2604" r:id="rId2"/>
    <p:sldId id="2674" r:id="rId3"/>
    <p:sldId id="2675" r:id="rId4"/>
    <p:sldId id="2689" r:id="rId5"/>
    <p:sldId id="2699" r:id="rId6"/>
    <p:sldId id="2698" r:id="rId7"/>
    <p:sldId id="2700" r:id="rId8"/>
    <p:sldId id="2701" r:id="rId9"/>
    <p:sldId id="2690" r:id="rId10"/>
    <p:sldId id="2702" r:id="rId11"/>
    <p:sldId id="2704" r:id="rId12"/>
    <p:sldId id="2692" r:id="rId13"/>
    <p:sldId id="2703" r:id="rId14"/>
    <p:sldId id="2705" r:id="rId15"/>
    <p:sldId id="2706" r:id="rId16"/>
    <p:sldId id="2707" r:id="rId17"/>
    <p:sldId id="2708" r:id="rId18"/>
    <p:sldId id="2694" r:id="rId19"/>
    <p:sldId id="2709" r:id="rId20"/>
    <p:sldId id="2710" r:id="rId21"/>
    <p:sldId id="2711" r:id="rId22"/>
    <p:sldId id="2712" r:id="rId23"/>
    <p:sldId id="2713" r:id="rId24"/>
    <p:sldId id="2714" r:id="rId25"/>
    <p:sldId id="2715" r:id="rId26"/>
    <p:sldId id="2716" r:id="rId27"/>
    <p:sldId id="2717" r:id="rId28"/>
    <p:sldId id="2718" r:id="rId29"/>
    <p:sldId id="2719" r:id="rId30"/>
    <p:sldId id="2720" r:id="rId31"/>
    <p:sldId id="2721" r:id="rId32"/>
    <p:sldId id="2722" r:id="rId33"/>
    <p:sldId id="2723" r:id="rId34"/>
    <p:sldId id="2724" r:id="rId35"/>
    <p:sldId id="2696" r:id="rId36"/>
    <p:sldId id="2725" r:id="rId37"/>
    <p:sldId id="2726" r:id="rId38"/>
    <p:sldId id="2727" r:id="rId39"/>
  </p:sldIdLst>
  <p:sldSz cx="9144000" cy="6858000" type="screen4x3"/>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5pPr>
    <a:lvl6pPr marL="2286000" algn="l" defTabSz="914400" rtl="0" eaLnBrk="1" latinLnBrk="0" hangingPunct="1">
      <a:defRPr kern="1200">
        <a:solidFill>
          <a:schemeClr val="tx1"/>
        </a:solidFill>
        <a:latin typeface="Times New Roman" pitchFamily="18" charset="0"/>
        <a:ea typeface="宋体" pitchFamily="2" charset="-122"/>
        <a:cs typeface="+mn-cs"/>
      </a:defRPr>
    </a:lvl6pPr>
    <a:lvl7pPr marL="2743200" algn="l" defTabSz="914400" rtl="0" eaLnBrk="1" latinLnBrk="0" hangingPunct="1">
      <a:defRPr kern="1200">
        <a:solidFill>
          <a:schemeClr val="tx1"/>
        </a:solidFill>
        <a:latin typeface="Times New Roman" pitchFamily="18" charset="0"/>
        <a:ea typeface="宋体" pitchFamily="2" charset="-122"/>
        <a:cs typeface="+mn-cs"/>
      </a:defRPr>
    </a:lvl7pPr>
    <a:lvl8pPr marL="3200400" algn="l" defTabSz="914400" rtl="0" eaLnBrk="1" latinLnBrk="0" hangingPunct="1">
      <a:defRPr kern="1200">
        <a:solidFill>
          <a:schemeClr val="tx1"/>
        </a:solidFill>
        <a:latin typeface="Times New Roman" pitchFamily="18" charset="0"/>
        <a:ea typeface="宋体" pitchFamily="2" charset="-122"/>
        <a:cs typeface="+mn-cs"/>
      </a:defRPr>
    </a:lvl8pPr>
    <a:lvl9pPr marL="3657600" algn="l" defTabSz="914400" rtl="0" eaLnBrk="1" latinLnBrk="0" hangingPunct="1">
      <a:defRPr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chemeClr val="accent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00FF"/>
    <a:srgbClr val="CCFF33"/>
    <a:srgbClr val="00CC00"/>
    <a:srgbClr val="FFFF00"/>
    <a:srgbClr val="0066FF"/>
    <a:srgbClr val="FF9900"/>
    <a:srgbClr val="00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7CE84F3-28C3-443E-9E96-99CF82512B78}" styleName="深色样式 1 - 强调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80" d="100"/>
          <a:sy n="80" d="100"/>
        </p:scale>
        <p:origin x="-1596" y="-96"/>
      </p:cViewPr>
      <p:guideLst>
        <p:guide orient="horz" pos="2113"/>
        <p:guide pos="2879"/>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zh-CN" altLang="en-US"/>
          </a:p>
        </p:txBody>
      </p:sp>
      <p:sp>
        <p:nvSpPr>
          <p:cNvPr id="307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zh-CN" altLang="en-US"/>
          </a:p>
        </p:txBody>
      </p:sp>
      <p:sp>
        <p:nvSpPr>
          <p:cNvPr id="497668" name="Rectangle 4"/>
          <p:cNvSpPr>
            <a:spLocks noGrp="1" noRot="1" noChangeAspect="1" noChangeArrowheads="1" noTextEdit="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noTextEdit="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endParaRPr lang="zh-CN" altLang="zh-CN" noProof="0" smtClean="0"/>
          </a:p>
        </p:txBody>
      </p:sp>
      <p:sp>
        <p:nvSpPr>
          <p:cNvPr id="307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zh-CN" altLang="en-US"/>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410FC27A-1C0F-4C47-8681-2CBF45B9A5DC}" type="slidenum">
              <a:rPr lang="zh-CN" altLang="en-US"/>
              <a:pPr>
                <a:defRPr/>
              </a:pPr>
              <a:t>‹#›</a:t>
            </a:fld>
            <a:endParaRPr lang="zh-CN" altLang="en-US"/>
          </a:p>
        </p:txBody>
      </p:sp>
    </p:spTree>
    <p:extLst>
      <p:ext uri="{BB962C8B-B14F-4D97-AF65-F5344CB8AC3E}">
        <p14:creationId xmlns:p14="http://schemas.microsoft.com/office/powerpoint/2010/main" val="335024321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92086731-D0D8-4B0A-9008-C83E6671DDFF}" type="slidenum">
              <a:rPr lang="zh-CN" altLang="en-US"/>
              <a:pPr>
                <a:defRPr/>
              </a:pPr>
              <a:t>‹#›</a:t>
            </a:fld>
            <a:endParaRPr lang="zh-CN" altLang="en-US"/>
          </a:p>
        </p:txBody>
      </p:sp>
    </p:spTree>
    <p:extLst>
      <p:ext uri="{BB962C8B-B14F-4D97-AF65-F5344CB8AC3E}">
        <p14:creationId xmlns:p14="http://schemas.microsoft.com/office/powerpoint/2010/main" val="4256037610"/>
      </p:ext>
    </p:extLst>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8238EB08-85A6-4848-A68B-8647EBB1871C}" type="slidenum">
              <a:rPr lang="zh-CN" altLang="en-US"/>
              <a:pPr>
                <a:defRPr/>
              </a:pPr>
              <a:t>‹#›</a:t>
            </a:fld>
            <a:endParaRPr lang="zh-CN" altLang="en-US"/>
          </a:p>
        </p:txBody>
      </p:sp>
    </p:spTree>
    <p:extLst>
      <p:ext uri="{BB962C8B-B14F-4D97-AF65-F5344CB8AC3E}">
        <p14:creationId xmlns:p14="http://schemas.microsoft.com/office/powerpoint/2010/main" val="682846989"/>
      </p:ext>
    </p:extLst>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BC202778-62B0-44E1-A3B5-AB18B914A3AD}" type="slidenum">
              <a:rPr lang="zh-CN" altLang="en-US"/>
              <a:pPr>
                <a:defRPr/>
              </a:pPr>
              <a:t>‹#›</a:t>
            </a:fld>
            <a:endParaRPr lang="zh-CN" altLang="en-US"/>
          </a:p>
        </p:txBody>
      </p:sp>
    </p:spTree>
    <p:extLst>
      <p:ext uri="{BB962C8B-B14F-4D97-AF65-F5344CB8AC3E}">
        <p14:creationId xmlns:p14="http://schemas.microsoft.com/office/powerpoint/2010/main" val="2208000736"/>
      </p:ext>
    </p:extLst>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70BBA9AD-CCFD-4F3A-95EC-7FD964C23F58}" type="slidenum">
              <a:rPr lang="zh-CN" altLang="en-US"/>
              <a:pPr>
                <a:defRPr/>
              </a:pPr>
              <a:t>‹#›</a:t>
            </a:fld>
            <a:endParaRPr lang="zh-CN" altLang="en-US"/>
          </a:p>
        </p:txBody>
      </p:sp>
    </p:spTree>
    <p:extLst>
      <p:ext uri="{BB962C8B-B14F-4D97-AF65-F5344CB8AC3E}">
        <p14:creationId xmlns:p14="http://schemas.microsoft.com/office/powerpoint/2010/main" val="4006942458"/>
      </p:ext>
    </p:extLst>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AFE4F989-58EB-408F-9FE0-630401C7BB03}" type="slidenum">
              <a:rPr lang="zh-CN" altLang="en-US"/>
              <a:pPr>
                <a:defRPr/>
              </a:pPr>
              <a:t>‹#›</a:t>
            </a:fld>
            <a:endParaRPr lang="zh-CN" altLang="en-US"/>
          </a:p>
        </p:txBody>
      </p:sp>
    </p:spTree>
    <p:extLst>
      <p:ext uri="{BB962C8B-B14F-4D97-AF65-F5344CB8AC3E}">
        <p14:creationId xmlns:p14="http://schemas.microsoft.com/office/powerpoint/2010/main" val="2631784158"/>
      </p:ext>
    </p:extLst>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735BA748-7C9E-49F2-84CF-DCB08DE8660C}" type="slidenum">
              <a:rPr lang="zh-CN" altLang="en-US"/>
              <a:pPr>
                <a:defRPr/>
              </a:pPr>
              <a:t>‹#›</a:t>
            </a:fld>
            <a:endParaRPr lang="zh-CN" altLang="en-US"/>
          </a:p>
        </p:txBody>
      </p:sp>
    </p:spTree>
    <p:extLst>
      <p:ext uri="{BB962C8B-B14F-4D97-AF65-F5344CB8AC3E}">
        <p14:creationId xmlns:p14="http://schemas.microsoft.com/office/powerpoint/2010/main" val="586459819"/>
      </p:ext>
    </p:extLst>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9" name="Rectangle 6"/>
          <p:cNvSpPr>
            <a:spLocks noGrp="1" noChangeArrowheads="1"/>
          </p:cNvSpPr>
          <p:nvPr>
            <p:ph type="sldNum" sz="quarter" idx="12"/>
          </p:nvPr>
        </p:nvSpPr>
        <p:spPr>
          <a:ln/>
        </p:spPr>
        <p:txBody>
          <a:bodyPr/>
          <a:lstStyle>
            <a:lvl1pPr>
              <a:defRPr/>
            </a:lvl1pPr>
          </a:lstStyle>
          <a:p>
            <a:pPr>
              <a:defRPr/>
            </a:pPr>
            <a:fld id="{0CC82DEB-6576-4807-A590-7C41E0F84289}" type="slidenum">
              <a:rPr lang="zh-CN" altLang="en-US"/>
              <a:pPr>
                <a:defRPr/>
              </a:pPr>
              <a:t>‹#›</a:t>
            </a:fld>
            <a:endParaRPr lang="zh-CN" altLang="en-US"/>
          </a:p>
        </p:txBody>
      </p:sp>
    </p:spTree>
    <p:extLst>
      <p:ext uri="{BB962C8B-B14F-4D97-AF65-F5344CB8AC3E}">
        <p14:creationId xmlns:p14="http://schemas.microsoft.com/office/powerpoint/2010/main" val="1836292928"/>
      </p:ext>
    </p:extLst>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5" name="Rectangle 6"/>
          <p:cNvSpPr>
            <a:spLocks noGrp="1" noChangeArrowheads="1"/>
          </p:cNvSpPr>
          <p:nvPr>
            <p:ph type="sldNum" sz="quarter" idx="12"/>
          </p:nvPr>
        </p:nvSpPr>
        <p:spPr>
          <a:ln/>
        </p:spPr>
        <p:txBody>
          <a:bodyPr/>
          <a:lstStyle>
            <a:lvl1pPr>
              <a:defRPr/>
            </a:lvl1pPr>
          </a:lstStyle>
          <a:p>
            <a:pPr>
              <a:defRPr/>
            </a:pPr>
            <a:fld id="{67F51CF5-DCDC-403F-8D26-FE9211FBA52C}" type="slidenum">
              <a:rPr lang="zh-CN" altLang="en-US"/>
              <a:pPr>
                <a:defRPr/>
              </a:pPr>
              <a:t>‹#›</a:t>
            </a:fld>
            <a:endParaRPr lang="zh-CN" altLang="en-US"/>
          </a:p>
        </p:txBody>
      </p:sp>
    </p:spTree>
    <p:extLst>
      <p:ext uri="{BB962C8B-B14F-4D97-AF65-F5344CB8AC3E}">
        <p14:creationId xmlns:p14="http://schemas.microsoft.com/office/powerpoint/2010/main" val="249432255"/>
      </p:ext>
    </p:extLst>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4" name="Rectangle 6"/>
          <p:cNvSpPr>
            <a:spLocks noGrp="1" noChangeArrowheads="1"/>
          </p:cNvSpPr>
          <p:nvPr>
            <p:ph type="sldNum" sz="quarter" idx="12"/>
          </p:nvPr>
        </p:nvSpPr>
        <p:spPr>
          <a:ln/>
        </p:spPr>
        <p:txBody>
          <a:bodyPr/>
          <a:lstStyle>
            <a:lvl1pPr>
              <a:defRPr/>
            </a:lvl1pPr>
          </a:lstStyle>
          <a:p>
            <a:pPr>
              <a:defRPr/>
            </a:pPr>
            <a:fld id="{BFE6A15F-92B6-47BD-AA1C-D267DC96918A}" type="slidenum">
              <a:rPr lang="zh-CN" altLang="en-US"/>
              <a:pPr>
                <a:defRPr/>
              </a:pPr>
              <a:t>‹#›</a:t>
            </a:fld>
            <a:endParaRPr lang="zh-CN" altLang="en-US"/>
          </a:p>
        </p:txBody>
      </p:sp>
    </p:spTree>
    <p:extLst>
      <p:ext uri="{BB962C8B-B14F-4D97-AF65-F5344CB8AC3E}">
        <p14:creationId xmlns:p14="http://schemas.microsoft.com/office/powerpoint/2010/main" val="2533668032"/>
      </p:ext>
    </p:extLst>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889713DE-C2A7-4353-8EC5-DC97D0CECF41}" type="slidenum">
              <a:rPr lang="zh-CN" altLang="en-US"/>
              <a:pPr>
                <a:defRPr/>
              </a:pPr>
              <a:t>‹#›</a:t>
            </a:fld>
            <a:endParaRPr lang="zh-CN" altLang="en-US"/>
          </a:p>
        </p:txBody>
      </p:sp>
    </p:spTree>
    <p:extLst>
      <p:ext uri="{BB962C8B-B14F-4D97-AF65-F5344CB8AC3E}">
        <p14:creationId xmlns:p14="http://schemas.microsoft.com/office/powerpoint/2010/main" val="2104633996"/>
      </p:ext>
    </p:extLst>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1B09C517-5D03-465D-88F0-779EDFEC99DA}" type="slidenum">
              <a:rPr lang="zh-CN" altLang="en-US"/>
              <a:pPr>
                <a:defRPr/>
              </a:pPr>
              <a:t>‹#›</a:t>
            </a:fld>
            <a:endParaRPr lang="zh-CN" altLang="en-US"/>
          </a:p>
        </p:txBody>
      </p:sp>
    </p:spTree>
    <p:extLst>
      <p:ext uri="{BB962C8B-B14F-4D97-AF65-F5344CB8AC3E}">
        <p14:creationId xmlns:p14="http://schemas.microsoft.com/office/powerpoint/2010/main" val="3388394565"/>
      </p:ext>
    </p:extLst>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zh-CN" alt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zh-CN" alt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E27D64CE-EC30-47B3-9B35-16B467DEA6CF}" type="slidenum">
              <a:rPr lang="zh-CN" altLang="en-US"/>
              <a:pPr>
                <a:defRPr/>
              </a:pPr>
              <a:t>‹#›</a:t>
            </a:fld>
            <a:endParaRPr lang="zh-CN" altLang="en-US"/>
          </a:p>
        </p:txBody>
      </p:sp>
    </p:spTree>
  </p:cSld>
  <p:clrMap bg1="dk2" tx1="lt1" bg2="dk1"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ransition>
    <p:random/>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ctr" rtl="0" eaLnBrk="0" fontAlgn="base" hangingPunct="0">
        <a:spcBef>
          <a:spcPct val="0"/>
        </a:spcBef>
        <a:spcAft>
          <a:spcPct val="0"/>
        </a:spcAft>
        <a:defRPr sz="4400">
          <a:solidFill>
            <a:schemeClr val="tx2"/>
          </a:solidFill>
          <a:latin typeface="Times New Roman" pitchFamily="18" charset="0"/>
          <a:ea typeface="宋体" pitchFamily="2" charset="-122"/>
        </a:defRPr>
      </a:lvl6pPr>
      <a:lvl7pPr marL="914400" algn="ctr" rtl="0" eaLnBrk="0" fontAlgn="base" hangingPunct="0">
        <a:spcBef>
          <a:spcPct val="0"/>
        </a:spcBef>
        <a:spcAft>
          <a:spcPct val="0"/>
        </a:spcAft>
        <a:defRPr sz="4400">
          <a:solidFill>
            <a:schemeClr val="tx2"/>
          </a:solidFill>
          <a:latin typeface="Times New Roman" pitchFamily="18" charset="0"/>
          <a:ea typeface="宋体" pitchFamily="2" charset="-122"/>
        </a:defRPr>
      </a:lvl7pPr>
      <a:lvl8pPr marL="1371600" algn="ctr" rtl="0" eaLnBrk="0" fontAlgn="base" hangingPunct="0">
        <a:spcBef>
          <a:spcPct val="0"/>
        </a:spcBef>
        <a:spcAft>
          <a:spcPct val="0"/>
        </a:spcAft>
        <a:defRPr sz="4400">
          <a:solidFill>
            <a:schemeClr val="tx2"/>
          </a:solidFill>
          <a:latin typeface="Times New Roman" pitchFamily="18" charset="0"/>
          <a:ea typeface="宋体" pitchFamily="2" charset="-122"/>
        </a:defRPr>
      </a:lvl8pPr>
      <a:lvl9pPr marL="1828800" algn="ctr" rtl="0" eaLnBrk="0" fontAlgn="base" hangingPunct="0">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jpe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3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WordArt 3"/>
          <p:cNvSpPr>
            <a:spLocks noChangeArrowheads="1" noChangeShapeType="1"/>
          </p:cNvSpPr>
          <p:nvPr/>
        </p:nvSpPr>
        <p:spPr bwMode="auto">
          <a:xfrm>
            <a:off x="1038225" y="1384300"/>
            <a:ext cx="7345363" cy="731838"/>
          </a:xfrm>
          <a:prstGeom prst="rect">
            <a:avLst/>
          </a:prstGeom>
        </p:spPr>
        <p:txBody>
          <a:bodyPr wrap="none" fromWordArt="1">
            <a:prstTxWarp prst="textPlain">
              <a:avLst>
                <a:gd name="adj" fmla="val 50000"/>
              </a:avLst>
            </a:prstTxWarp>
          </a:bodyPr>
          <a:lstStyle/>
          <a:p>
            <a:pPr algn="ctr">
              <a:defRPr/>
            </a:pPr>
            <a:r>
              <a:rPr lang="en-US" altLang="zh-CN" sz="3600" b="1" kern="10" dirty="0" smtClean="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Visual FoxPro</a:t>
            </a:r>
            <a:r>
              <a:rPr lang="zh-CN" altLang="en-US" sz="3600" b="1" kern="10" dirty="0" smtClean="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程序设计教程</a:t>
            </a:r>
            <a:endParaRPr lang="en-US" altLang="zh-CN"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endParaRPr>
          </a:p>
        </p:txBody>
      </p:sp>
      <p:sp>
        <p:nvSpPr>
          <p:cNvPr id="4103" name="Rectangle 7"/>
          <p:cNvSpPr>
            <a:spLocks noChangeArrowheads="1"/>
          </p:cNvSpPr>
          <p:nvPr/>
        </p:nvSpPr>
        <p:spPr bwMode="auto">
          <a:xfrm>
            <a:off x="2627784" y="2420938"/>
            <a:ext cx="598281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r>
              <a:rPr lang="zh-CN" altLang="en-US" sz="3600" dirty="0">
                <a:ea typeface="黑体" pitchFamily="49" charset="-122"/>
              </a:rPr>
              <a:t> </a:t>
            </a:r>
            <a:r>
              <a:rPr lang="en-US" altLang="zh-CN" sz="3600" dirty="0">
                <a:ea typeface="黑体" pitchFamily="49" charset="-122"/>
              </a:rPr>
              <a:t>—</a:t>
            </a:r>
            <a:r>
              <a:rPr lang="en-US" altLang="zh-CN" sz="3600" dirty="0" smtClean="0">
                <a:ea typeface="黑体" pitchFamily="49" charset="-122"/>
              </a:rPr>
              <a:t>Win7+Visual FoxPro 6.0</a:t>
            </a:r>
            <a:endParaRPr lang="zh-CN" altLang="en-US" sz="3600" dirty="0">
              <a:solidFill>
                <a:schemeClr val="accent1"/>
              </a:solidFill>
              <a:ea typeface="黑体" pitchFamily="49" charset="-122"/>
            </a:endParaRPr>
          </a:p>
        </p:txBody>
      </p:sp>
      <p:sp>
        <p:nvSpPr>
          <p:cNvPr id="4106" name="十字星 3"/>
          <p:cNvSpPr>
            <a:spLocks noChangeArrowheads="1"/>
          </p:cNvSpPr>
          <p:nvPr/>
        </p:nvSpPr>
        <p:spPr bwMode="auto">
          <a:xfrm>
            <a:off x="809625" y="915988"/>
            <a:ext cx="269875" cy="233362"/>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7" name="十字星 15"/>
          <p:cNvSpPr>
            <a:spLocks noChangeArrowheads="1"/>
          </p:cNvSpPr>
          <p:nvPr/>
        </p:nvSpPr>
        <p:spPr bwMode="auto">
          <a:xfrm>
            <a:off x="1079500" y="809625"/>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8" name="十字星 16"/>
          <p:cNvSpPr>
            <a:spLocks noChangeArrowheads="1"/>
          </p:cNvSpPr>
          <p:nvPr/>
        </p:nvSpPr>
        <p:spPr bwMode="auto">
          <a:xfrm>
            <a:off x="539750" y="692150"/>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9" name="十字星 17"/>
          <p:cNvSpPr>
            <a:spLocks noChangeArrowheads="1"/>
          </p:cNvSpPr>
          <p:nvPr/>
        </p:nvSpPr>
        <p:spPr bwMode="auto">
          <a:xfrm>
            <a:off x="552450" y="1149350"/>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pic>
        <p:nvPicPr>
          <p:cNvPr id="4" name="Amazing Grace - 钢琴伴奏.mp3">
            <a:hlinkClick r:id="" action="ppaction://media"/>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4"/>
          <a:stretch>
            <a:fillRect/>
          </a:stretch>
        </p:blipFill>
        <p:spPr>
          <a:xfrm>
            <a:off x="-1260648" y="2924944"/>
            <a:ext cx="609600" cy="609600"/>
          </a:xfrm>
          <a:prstGeom prst="rect">
            <a:avLst/>
          </a:prstGeom>
        </p:spPr>
      </p:pic>
      <p:sp>
        <p:nvSpPr>
          <p:cNvPr id="11" name="十字星 17"/>
          <p:cNvSpPr>
            <a:spLocks noChangeArrowheads="1"/>
          </p:cNvSpPr>
          <p:nvPr/>
        </p:nvSpPr>
        <p:spPr bwMode="auto">
          <a:xfrm>
            <a:off x="1049544" y="1881188"/>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pic>
        <p:nvPicPr>
          <p:cNvPr id="12" name="Picture 2" descr="c:\users\ADMINI~1\appdata\roaming\360se6\USERDA~1\Temp\120017~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2450" y="2744102"/>
            <a:ext cx="2141964" cy="302373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c:\users\administrator\appdata\roaming\360se6\User Data\temp\51702720fm.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438776" y="3180282"/>
            <a:ext cx="2144016" cy="30240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c:\users\administrator\appdata\roaming\360se6\User Data\temp\51702719fm.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327154" y="3616724"/>
            <a:ext cx="2137968" cy="302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4997020"/>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64763" fill="hold"/>
                                        <p:tgtEl>
                                          <p:spTgt spid="4"/>
                                        </p:tgtEl>
                                      </p:cBhvr>
                                    </p:cmd>
                                  </p:childTnLst>
                                </p:cTn>
                              </p:par>
                              <p:par>
                                <p:cTn id="7" presetID="1" presetClass="entr" presetSubtype="0" fill="hold" grpId="0" nodeType="withEffect">
                                  <p:stCondLst>
                                    <p:cond delay="0"/>
                                  </p:stCondLst>
                                  <p:childTnLst>
                                    <p:set>
                                      <p:cBhvr>
                                        <p:cTn id="8" dur="1" fill="hold">
                                          <p:stCondLst>
                                            <p:cond delay="0"/>
                                          </p:stCondLst>
                                        </p:cTn>
                                        <p:tgtEl>
                                          <p:spTgt spid="4106"/>
                                        </p:tgtEl>
                                        <p:attrNameLst>
                                          <p:attrName>style.visibility</p:attrName>
                                        </p:attrNameLst>
                                      </p:cBhvr>
                                      <p:to>
                                        <p:strVal val="visible"/>
                                      </p:to>
                                    </p:set>
                                  </p:childTnLst>
                                </p:cTn>
                              </p:par>
                              <p:par>
                                <p:cTn id="9" presetID="6" presetClass="emph" presetSubtype="0" repeatCount="indefinite" fill="hold" grpId="1" nodeType="withEffect">
                                  <p:stCondLst>
                                    <p:cond delay="0"/>
                                  </p:stCondLst>
                                  <p:childTnLst>
                                    <p:animScale>
                                      <p:cBhvr>
                                        <p:cTn id="10" dur="2000" fill="hold"/>
                                        <p:tgtEl>
                                          <p:spTgt spid="4106"/>
                                        </p:tgtEl>
                                      </p:cBhvr>
                                      <p:by x="400000" y="400000"/>
                                    </p:animScale>
                                  </p:childTnLst>
                                </p:cTn>
                              </p:par>
                              <p:par>
                                <p:cTn id="11" presetID="1" presetClass="entr" presetSubtype="0" fill="hold" grpId="0" nodeType="withEffect">
                                  <p:stCondLst>
                                    <p:cond delay="0"/>
                                  </p:stCondLst>
                                  <p:childTnLst>
                                    <p:set>
                                      <p:cBhvr>
                                        <p:cTn id="12" dur="1" fill="hold">
                                          <p:stCondLst>
                                            <p:cond delay="0"/>
                                          </p:stCondLst>
                                        </p:cTn>
                                        <p:tgtEl>
                                          <p:spTgt spid="4107"/>
                                        </p:tgtEl>
                                        <p:attrNameLst>
                                          <p:attrName>style.visibility</p:attrName>
                                        </p:attrNameLst>
                                      </p:cBhvr>
                                      <p:to>
                                        <p:strVal val="visible"/>
                                      </p:to>
                                    </p:set>
                                  </p:childTnLst>
                                </p:cTn>
                              </p:par>
                              <p:par>
                                <p:cTn id="13" presetID="1" presetClass="emph" presetSubtype="2" repeatCount="indefinite" fill="hold" grpId="1" nodeType="withEffect">
                                  <p:stCondLst>
                                    <p:cond delay="0"/>
                                  </p:stCondLst>
                                  <p:childTnLst>
                                    <p:animClr clrSpc="rgb" dir="cw">
                                      <p:cBhvr>
                                        <p:cTn id="14" dur="2000" fill="hold"/>
                                        <p:tgtEl>
                                          <p:spTgt spid="4107"/>
                                        </p:tgtEl>
                                        <p:attrNameLst>
                                          <p:attrName>fillcolor</p:attrName>
                                        </p:attrNameLst>
                                      </p:cBhvr>
                                      <p:to>
                                        <a:schemeClr val="accent2"/>
                                      </p:to>
                                    </p:animClr>
                                    <p:set>
                                      <p:cBhvr>
                                        <p:cTn id="15" dur="2000" fill="hold"/>
                                        <p:tgtEl>
                                          <p:spTgt spid="4107"/>
                                        </p:tgtEl>
                                        <p:attrNameLst>
                                          <p:attrName>fill.type</p:attrName>
                                        </p:attrNameLst>
                                      </p:cBhvr>
                                      <p:to>
                                        <p:strVal val="solid"/>
                                      </p:to>
                                    </p:set>
                                    <p:set>
                                      <p:cBhvr>
                                        <p:cTn id="16" dur="2000" fill="hold"/>
                                        <p:tgtEl>
                                          <p:spTgt spid="4107"/>
                                        </p:tgtEl>
                                        <p:attrNameLst>
                                          <p:attrName>fill.on</p:attrName>
                                        </p:attrNameLst>
                                      </p:cBhvr>
                                      <p:to>
                                        <p:strVal val="true"/>
                                      </p:to>
                                    </p:set>
                                  </p:childTnLst>
                                </p:cTn>
                              </p:par>
                              <p:par>
                                <p:cTn id="17" presetID="26" presetClass="path" presetSubtype="0" repeatCount="indefinite" accel="50000" decel="50000" fill="hold" grpId="3" nodeType="withEffect">
                                  <p:stCondLst>
                                    <p:cond delay="0"/>
                                  </p:stCondLst>
                                  <p:childTnLst>
                                    <p:animMotion origin="layout" path="M 0.000065 0.000093 C 0.000065 0.033193 0.087919 0.060043 0.195039 0.060043 C 0.321259 0.060043 0.366909 0.030183 0.386189 0.012133 L 0.405979 -0.011947 C 0.425599 -0.029997 0.474029 -0.059857 0.616739 -0.059857 C 0.708059 -0.059857 0.811879 -0.033007 0.811879 0.000093 C 0.811879 0.033193 0.708059 0.060043 0.616739 0.060043 C 0.474029 0.060043 0.425599 0.030183 0.405979 0.012133 L 0.386189 -0.011947 C 0.366909 -0.029997 0.321259 -0.059857 0.195039 -0.059857 C 0.087919 -0.059857 0.000065 -0.033007 0.000065 0.000093 Z " pathEditMode="relative" rAng="0" ptsTypes="ffFffffFfff">
                                      <p:cBhvr>
                                        <p:cTn id="18" dur="2000" fill="hold"/>
                                        <p:tgtEl>
                                          <p:spTgt spid="4107"/>
                                        </p:tgtEl>
                                        <p:attrNameLst>
                                          <p:attrName>ppt_x,ppt_y</p:attrName>
                                        </p:attrNameLst>
                                      </p:cBhvr>
                                      <p:rCtr x="40600" y="0"/>
                                    </p:animMotion>
                                  </p:childTnLst>
                                </p:cTn>
                              </p:par>
                              <p:par>
                                <p:cTn id="19" presetID="6" presetClass="emph" presetSubtype="0" repeatCount="indefinite" fill="hold" grpId="2" nodeType="withEffect">
                                  <p:stCondLst>
                                    <p:cond delay="0"/>
                                  </p:stCondLst>
                                  <p:childTnLst>
                                    <p:animScale>
                                      <p:cBhvr>
                                        <p:cTn id="20" dur="2000" fill="hold"/>
                                        <p:tgtEl>
                                          <p:spTgt spid="4107"/>
                                        </p:tgtEl>
                                      </p:cBhvr>
                                      <p:by x="400000" y="400000"/>
                                    </p:animScale>
                                  </p:childTnLst>
                                </p:cTn>
                              </p:par>
                              <p:par>
                                <p:cTn id="21" presetID="1" presetClass="entr" presetSubtype="0" fill="hold" grpId="0" nodeType="withEffect">
                                  <p:stCondLst>
                                    <p:cond delay="0"/>
                                  </p:stCondLst>
                                  <p:childTnLst>
                                    <p:set>
                                      <p:cBhvr>
                                        <p:cTn id="22" dur="1" fill="hold">
                                          <p:stCondLst>
                                            <p:cond delay="0"/>
                                          </p:stCondLst>
                                        </p:cTn>
                                        <p:tgtEl>
                                          <p:spTgt spid="4108"/>
                                        </p:tgtEl>
                                        <p:attrNameLst>
                                          <p:attrName>style.visibility</p:attrName>
                                        </p:attrNameLst>
                                      </p:cBhvr>
                                      <p:to>
                                        <p:strVal val="visible"/>
                                      </p:to>
                                    </p:set>
                                  </p:childTnLst>
                                </p:cTn>
                              </p:par>
                              <p:par>
                                <p:cTn id="23" presetID="6" presetClass="emph" presetSubtype="0" repeatCount="indefinite" fill="hold" grpId="1" nodeType="withEffect">
                                  <p:stCondLst>
                                    <p:cond delay="0"/>
                                  </p:stCondLst>
                                  <p:childTnLst>
                                    <p:animScale>
                                      <p:cBhvr>
                                        <p:cTn id="24" dur="2000" fill="hold"/>
                                        <p:tgtEl>
                                          <p:spTgt spid="4108"/>
                                        </p:tgtEl>
                                      </p:cBhvr>
                                      <p:by x="400000" y="400000"/>
                                    </p:animScale>
                                  </p:childTnLst>
                                </p:cTn>
                              </p:par>
                              <p:par>
                                <p:cTn id="25" presetID="1" presetClass="entr" presetSubtype="0" fill="hold" grpId="0" nodeType="withEffect">
                                  <p:stCondLst>
                                    <p:cond delay="0"/>
                                  </p:stCondLst>
                                  <p:childTnLst>
                                    <p:set>
                                      <p:cBhvr>
                                        <p:cTn id="26" dur="1" fill="hold">
                                          <p:stCondLst>
                                            <p:cond delay="0"/>
                                          </p:stCondLst>
                                        </p:cTn>
                                        <p:tgtEl>
                                          <p:spTgt spid="4109"/>
                                        </p:tgtEl>
                                        <p:attrNameLst>
                                          <p:attrName>style.visibility</p:attrName>
                                        </p:attrNameLst>
                                      </p:cBhvr>
                                      <p:to>
                                        <p:strVal val="visible"/>
                                      </p:to>
                                    </p:set>
                                  </p:childTnLst>
                                </p:cTn>
                              </p:par>
                              <p:par>
                                <p:cTn id="27" presetID="1" presetClass="emph" presetSubtype="2" repeatCount="indefinite" fill="hold" grpId="1" nodeType="withEffect">
                                  <p:stCondLst>
                                    <p:cond delay="0"/>
                                  </p:stCondLst>
                                  <p:childTnLst>
                                    <p:animClr clrSpc="rgb" dir="cw">
                                      <p:cBhvr>
                                        <p:cTn id="28" dur="2000" fill="hold"/>
                                        <p:tgtEl>
                                          <p:spTgt spid="4109"/>
                                        </p:tgtEl>
                                        <p:attrNameLst>
                                          <p:attrName>fillcolor</p:attrName>
                                        </p:attrNameLst>
                                      </p:cBhvr>
                                      <p:to>
                                        <a:schemeClr val="accent2"/>
                                      </p:to>
                                    </p:animClr>
                                    <p:set>
                                      <p:cBhvr>
                                        <p:cTn id="29" dur="2000" fill="hold"/>
                                        <p:tgtEl>
                                          <p:spTgt spid="4109"/>
                                        </p:tgtEl>
                                        <p:attrNameLst>
                                          <p:attrName>fill.type</p:attrName>
                                        </p:attrNameLst>
                                      </p:cBhvr>
                                      <p:to>
                                        <p:strVal val="solid"/>
                                      </p:to>
                                    </p:set>
                                    <p:set>
                                      <p:cBhvr>
                                        <p:cTn id="30" dur="2000" fill="hold"/>
                                        <p:tgtEl>
                                          <p:spTgt spid="4109"/>
                                        </p:tgtEl>
                                        <p:attrNameLst>
                                          <p:attrName>fill.on</p:attrName>
                                        </p:attrNameLst>
                                      </p:cBhvr>
                                      <p:to>
                                        <p:strVal val="true"/>
                                      </p:to>
                                    </p:set>
                                  </p:childTnLst>
                                </p:cTn>
                              </p:par>
                              <p:par>
                                <p:cTn id="31" presetID="26" presetClass="path" presetSubtype="0" repeatCount="indefinite" accel="50000" decel="50000" fill="hold" grpId="3" nodeType="withEffect">
                                  <p:stCondLst>
                                    <p:cond delay="0"/>
                                  </p:stCondLst>
                                  <p:childTnLst>
                                    <p:animMotion origin="layout" path="M -0.01667 -0.02222 C -0.01667 -0.09931 -0.04566 -0.16181 -0.08108 -0.16181 C -0.12274 -0.16181 -0.13802 -0.09236 -0.14392 -0.05046 L -0.15052 0.00579 C -0.15677 0.04768 -0.17292 0.11736 -0.21979 0.11736 C -0.25 0.11736 -0.28438 0.05463 -0.28438 -0.02222 C -0.28438 -0.09931 -0.25 -0.16181 -0.21979 -0.16181 C -0.17292 -0.16181 -0.15677 -0.09236 -0.15052 -0.05046 L -0.14392 0.00579 C -0.13802 0.04768 -0.12274 0.11736 -0.08108 0.11736 C -0.04566 0.11736 -0.01667 0.05463 -0.01667 -0.02222 Z " pathEditMode="relative" rAng="0" ptsTypes="ffFffffFfff">
                                      <p:cBhvr>
                                        <p:cTn id="32" dur="2000" fill="hold"/>
                                        <p:tgtEl>
                                          <p:spTgt spid="4109"/>
                                        </p:tgtEl>
                                        <p:attrNameLst>
                                          <p:attrName>ppt_x,ppt_y</p:attrName>
                                        </p:attrNameLst>
                                      </p:cBhvr>
                                      <p:rCtr x="-1338300" y="0"/>
                                    </p:animMotion>
                                  </p:childTnLst>
                                </p:cTn>
                              </p:par>
                              <p:par>
                                <p:cTn id="33" presetID="6" presetClass="emph" presetSubtype="0" repeatCount="indefinite" fill="hold" grpId="2" nodeType="withEffect">
                                  <p:stCondLst>
                                    <p:cond delay="0"/>
                                  </p:stCondLst>
                                  <p:childTnLst>
                                    <p:animScale>
                                      <p:cBhvr>
                                        <p:cTn id="34" dur="2000" fill="hold"/>
                                        <p:tgtEl>
                                          <p:spTgt spid="4109"/>
                                        </p:tgtEl>
                                      </p:cBhvr>
                                      <p:by x="400000" y="400000"/>
                                    </p:animScale>
                                  </p:childTnLst>
                                </p:cTn>
                              </p:par>
                              <p:par>
                                <p:cTn id="35" presetID="22" presetClass="entr" presetSubtype="8" fill="hold" nodeType="withEffect">
                                  <p:stCondLst>
                                    <p:cond delay="0"/>
                                  </p:stCondLst>
                                  <p:childTnLst>
                                    <p:set>
                                      <p:cBhvr>
                                        <p:cTn id="36" dur="1" fill="hold">
                                          <p:stCondLst>
                                            <p:cond delay="0"/>
                                          </p:stCondLst>
                                        </p:cTn>
                                        <p:tgtEl>
                                          <p:spTgt spid="4099"/>
                                        </p:tgtEl>
                                        <p:attrNameLst>
                                          <p:attrName>style.visibility</p:attrName>
                                        </p:attrNameLst>
                                      </p:cBhvr>
                                      <p:to>
                                        <p:strVal val="visible"/>
                                      </p:to>
                                    </p:set>
                                    <p:animEffect transition="in" filter="wipe(left)">
                                      <p:cBhvr>
                                        <p:cTn id="37" dur="5000"/>
                                        <p:tgtEl>
                                          <p:spTgt spid="4099"/>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4103"/>
                                        </p:tgtEl>
                                        <p:attrNameLst>
                                          <p:attrName>style.visibility</p:attrName>
                                        </p:attrNameLst>
                                      </p:cBhvr>
                                      <p:to>
                                        <p:strVal val="visible"/>
                                      </p:to>
                                    </p:set>
                                    <p:animEffect transition="in" filter="fade">
                                      <p:cBhvr>
                                        <p:cTn id="40" dur="1000"/>
                                        <p:tgtEl>
                                          <p:spTgt spid="4103"/>
                                        </p:tgtEl>
                                      </p:cBhvr>
                                    </p:animEffect>
                                    <p:anim calcmode="lin" valueType="num">
                                      <p:cBhvr>
                                        <p:cTn id="41" dur="1000" fill="hold"/>
                                        <p:tgtEl>
                                          <p:spTgt spid="4103"/>
                                        </p:tgtEl>
                                        <p:attrNameLst>
                                          <p:attrName>ppt_x</p:attrName>
                                        </p:attrNameLst>
                                      </p:cBhvr>
                                      <p:tavLst>
                                        <p:tav tm="0">
                                          <p:val>
                                            <p:strVal val="#ppt_x"/>
                                          </p:val>
                                        </p:tav>
                                        <p:tav tm="100000">
                                          <p:val>
                                            <p:strVal val="#ppt_x"/>
                                          </p:val>
                                        </p:tav>
                                      </p:tavLst>
                                    </p:anim>
                                    <p:anim calcmode="lin" valueType="num">
                                      <p:cBhvr>
                                        <p:cTn id="42" dur="1000" fill="hold"/>
                                        <p:tgtEl>
                                          <p:spTgt spid="4103"/>
                                        </p:tgtEl>
                                        <p:attrNameLst>
                                          <p:attrName>ppt_y</p:attrName>
                                        </p:attrNameLst>
                                      </p:cBhvr>
                                      <p:tavLst>
                                        <p:tav tm="0">
                                          <p:val>
                                            <p:strVal val="#ppt_y+.1"/>
                                          </p:val>
                                        </p:tav>
                                        <p:tav tm="100000">
                                          <p:val>
                                            <p:strVal val="#ppt_y"/>
                                          </p:val>
                                        </p:tav>
                                      </p:tavLst>
                                    </p:anim>
                                  </p:childTnLst>
                                </p:cTn>
                              </p:par>
                              <p:par>
                                <p:cTn id="43" presetID="1"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childTnLst>
                                </p:cTn>
                              </p:par>
                              <p:par>
                                <p:cTn id="45" presetID="1" presetClass="emph" presetSubtype="2" repeatCount="indefinite" fill="hold" grpId="1" nodeType="withEffect">
                                  <p:stCondLst>
                                    <p:cond delay="0"/>
                                  </p:stCondLst>
                                  <p:childTnLst>
                                    <p:animClr clrSpc="rgb" dir="cw">
                                      <p:cBhvr>
                                        <p:cTn id="46" dur="2000" fill="hold"/>
                                        <p:tgtEl>
                                          <p:spTgt spid="11"/>
                                        </p:tgtEl>
                                        <p:attrNameLst>
                                          <p:attrName>fillcolor</p:attrName>
                                        </p:attrNameLst>
                                      </p:cBhvr>
                                      <p:to>
                                        <a:schemeClr val="accent2"/>
                                      </p:to>
                                    </p:animClr>
                                    <p:set>
                                      <p:cBhvr>
                                        <p:cTn id="47" dur="2000" fill="hold"/>
                                        <p:tgtEl>
                                          <p:spTgt spid="11"/>
                                        </p:tgtEl>
                                        <p:attrNameLst>
                                          <p:attrName>fill.type</p:attrName>
                                        </p:attrNameLst>
                                      </p:cBhvr>
                                      <p:to>
                                        <p:strVal val="solid"/>
                                      </p:to>
                                    </p:set>
                                    <p:set>
                                      <p:cBhvr>
                                        <p:cTn id="48" dur="2000" fill="hold"/>
                                        <p:tgtEl>
                                          <p:spTgt spid="11"/>
                                        </p:tgtEl>
                                        <p:attrNameLst>
                                          <p:attrName>fill.on</p:attrName>
                                        </p:attrNameLst>
                                      </p:cBhvr>
                                      <p:to>
                                        <p:strVal val="true"/>
                                      </p:to>
                                    </p:set>
                                  </p:childTnLst>
                                </p:cTn>
                              </p:par>
                              <p:par>
                                <p:cTn id="49" presetID="26" presetClass="path" presetSubtype="0" repeatCount="indefinite" accel="50000" decel="50000" fill="hold" grpId="3" nodeType="withEffect">
                                  <p:stCondLst>
                                    <p:cond delay="0"/>
                                  </p:stCondLst>
                                  <p:childTnLst>
                                    <p:animMotion origin="layout" path="M 0.20503 0.15148 C 0.20503 0.07447 0.17604 0.01179 0.14062 0.01179 C 0.09895 0.01179 0.08368 0.0814 0.07777 0.12326 L 0.07118 0.17946 C 0.06493 0.22132 0.04878 0.29093 0.00191 0.29093 C -0.0283 0.29093 -0.06268 0.22826 -0.06268 0.15148 C -0.06268 0.07447 -0.0283 0.01179 0.00191 0.01179 C 0.04878 0.01179 0.06493 0.0814 0.07118 0.12326 L 0.07777 0.17946 C 0.08368 0.22132 0.09895 0.29093 0.14062 0.29093 C 0.17604 0.29093 0.20503 0.22826 0.20503 0.15148 Z " pathEditMode="relative" rAng="0" ptsTypes="ffFffffFfff">
                                      <p:cBhvr>
                                        <p:cTn id="50" dur="2000" fill="hold"/>
                                        <p:tgtEl>
                                          <p:spTgt spid="11"/>
                                        </p:tgtEl>
                                        <p:attrNameLst>
                                          <p:attrName>ppt_x,ppt_y</p:attrName>
                                        </p:attrNameLst>
                                      </p:cBhvr>
                                      <p:rCtr x="-13385" y="-23"/>
                                    </p:animMotion>
                                  </p:childTnLst>
                                </p:cTn>
                              </p:par>
                              <p:par>
                                <p:cTn id="51" presetID="6" presetClass="emph" presetSubtype="0" repeatCount="indefinite" fill="hold" grpId="2" nodeType="withEffect">
                                  <p:stCondLst>
                                    <p:cond delay="0"/>
                                  </p:stCondLst>
                                  <p:childTnLst>
                                    <p:animScale>
                                      <p:cBhvr>
                                        <p:cTn id="52" dur="2000" fill="hold"/>
                                        <p:tgtEl>
                                          <p:spTgt spid="11"/>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p:cTn id="53" repeatCount="indefinite" fill="hold" display="0">
                  <p:stCondLst>
                    <p:cond delay="indefinite"/>
                  </p:stCondLst>
                  <p:endCondLst>
                    <p:cond evt="onStopAudio" delay="0">
                      <p:tgtEl>
                        <p:sldTgt/>
                      </p:tgtEl>
                    </p:cond>
                  </p:endCondLst>
                </p:cTn>
                <p:tgtEl>
                  <p:spTgt spid="4"/>
                </p:tgtEl>
              </p:cMediaNode>
            </p:audio>
          </p:childTnLst>
        </p:cTn>
      </p:par>
    </p:tnLst>
    <p:bldLst>
      <p:bldP spid="4103" grpId="0"/>
      <p:bldP spid="4106" grpId="0" bldLvl="0" animBg="1" autoUpdateAnimBg="0"/>
      <p:bldP spid="4106" grpId="1" bldLvl="0" animBg="1" autoUpdateAnimBg="0"/>
      <p:bldP spid="4107" grpId="0" bldLvl="0" animBg="1" autoUpdateAnimBg="0"/>
      <p:bldP spid="4107" grpId="1" bldLvl="0" animBg="1" autoUpdateAnimBg="0"/>
      <p:bldP spid="4107" grpId="2" bldLvl="0" animBg="1" autoUpdateAnimBg="0"/>
      <p:bldP spid="4107" grpId="3" bldLvl="0" animBg="1" autoUpdateAnimBg="0"/>
      <p:bldP spid="4108" grpId="0" bldLvl="0" animBg="1" autoUpdateAnimBg="0"/>
      <p:bldP spid="4108" grpId="1" bldLvl="0" animBg="1" autoUpdateAnimBg="0"/>
      <p:bldP spid="4109" grpId="0" bldLvl="0" animBg="1" autoUpdateAnimBg="0"/>
      <p:bldP spid="4109" grpId="1" bldLvl="0" animBg="1" autoUpdateAnimBg="0"/>
      <p:bldP spid="4109" grpId="2" bldLvl="0" animBg="1" autoUpdateAnimBg="0"/>
      <p:bldP spid="4109" grpId="3" bldLvl="0" animBg="1" autoUpdateAnimBg="0"/>
      <p:bldP spid="11" grpId="0" bldLvl="0" animBg="1" autoUpdateAnimBg="0"/>
      <p:bldP spid="11" grpId="1" bldLvl="0" animBg="1" autoUpdateAnimBg="0"/>
      <p:bldP spid="11" grpId="2" bldLvl="0" animBg="1" autoUpdateAnimBg="0"/>
      <p:bldP spid="11" grpId="3" bldLvl="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879" y="81007"/>
            <a:ext cx="8997950" cy="2952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编写</a:t>
            </a:r>
            <a:r>
              <a:rPr lang="zh-CN" altLang="en-US" sz="2100" dirty="0">
                <a:latin typeface="Arial" pitchFamily="34" charset="0"/>
                <a:ea typeface="黑体" pitchFamily="49" charset="-122"/>
              </a:rPr>
              <a:t>事件过程的一般方法：</a:t>
            </a:r>
          </a:p>
          <a:p>
            <a:r>
              <a:rPr lang="en-US" altLang="zh-CN" sz="2100" dirty="0" smtClean="0">
                <a:latin typeface="Arial" pitchFamily="34" charset="0"/>
                <a:ea typeface="黑体" pitchFamily="49" charset="-122"/>
              </a:rPr>
              <a:t>　　①</a:t>
            </a:r>
            <a:r>
              <a:rPr lang="zh-CN" altLang="en-US" sz="2100" dirty="0" smtClean="0">
                <a:latin typeface="Arial" pitchFamily="34" charset="0"/>
                <a:ea typeface="黑体" pitchFamily="49" charset="-122"/>
              </a:rPr>
              <a:t>双击</a:t>
            </a:r>
            <a:r>
              <a:rPr lang="zh-CN" altLang="en-US" sz="2100" dirty="0">
                <a:latin typeface="Arial" pitchFamily="34" charset="0"/>
                <a:ea typeface="黑体" pitchFamily="49" charset="-122"/>
              </a:rPr>
              <a:t>要编写事件过程的对象（也可双击该对象属性窗口中相应的事件过程名），打开如图</a:t>
            </a:r>
            <a:r>
              <a:rPr lang="en-US" altLang="zh-CN" sz="2100" dirty="0" smtClean="0">
                <a:latin typeface="Arial" pitchFamily="34" charset="0"/>
                <a:ea typeface="黑体" pitchFamily="49" charset="-122"/>
              </a:rPr>
              <a:t>8-4</a:t>
            </a:r>
            <a:r>
              <a:rPr lang="zh-CN" altLang="en-US" sz="2100" dirty="0" smtClean="0">
                <a:latin typeface="Arial" pitchFamily="34" charset="0"/>
                <a:ea typeface="黑体" pitchFamily="49" charset="-122"/>
              </a:rPr>
              <a:t>所</a:t>
            </a:r>
            <a:r>
              <a:rPr lang="zh-CN" altLang="en-US" sz="2100" dirty="0">
                <a:latin typeface="Arial" pitchFamily="34" charset="0"/>
                <a:ea typeface="黑体" pitchFamily="49" charset="-122"/>
              </a:rPr>
              <a:t>示的事件代码</a:t>
            </a:r>
            <a:r>
              <a:rPr lang="zh-CN" altLang="en-US" sz="2100" dirty="0" smtClean="0">
                <a:latin typeface="Arial" pitchFamily="34" charset="0"/>
                <a:ea typeface="黑体" pitchFamily="49" charset="-122"/>
              </a:rPr>
              <a:t>编辑器。</a:t>
            </a:r>
            <a:endParaRPr lang="en-US" altLang="zh-CN" sz="2100" dirty="0" smtClean="0">
              <a:latin typeface="Arial" pitchFamily="34" charset="0"/>
              <a:ea typeface="黑体" pitchFamily="49" charset="-122"/>
            </a:endParaRPr>
          </a:p>
          <a:p>
            <a:r>
              <a:rPr lang="zh-CN" altLang="en-US" sz="2100" dirty="0">
                <a:latin typeface="Arial" pitchFamily="34" charset="0"/>
                <a:ea typeface="黑体" pitchFamily="49" charset="-122"/>
              </a:rPr>
              <a:t>②在“过程”下拉列表框中找到所需的事件，例如</a:t>
            </a:r>
            <a:r>
              <a:rPr lang="en-US" altLang="zh-CN" sz="2100" dirty="0">
                <a:latin typeface="Arial" pitchFamily="34" charset="0"/>
                <a:ea typeface="黑体" pitchFamily="49" charset="-122"/>
              </a:rPr>
              <a:t>Click</a:t>
            </a:r>
            <a:r>
              <a:rPr lang="zh-CN" altLang="en-US" sz="2100" dirty="0">
                <a:latin typeface="Arial" pitchFamily="34" charset="0"/>
                <a:ea typeface="黑体" pitchFamily="49" charset="-122"/>
              </a:rPr>
              <a:t>事件。</a:t>
            </a:r>
          </a:p>
          <a:p>
            <a:r>
              <a:rPr lang="zh-CN" altLang="en-US" sz="2100" dirty="0">
                <a:latin typeface="Arial" pitchFamily="34" charset="0"/>
                <a:ea typeface="黑体" pitchFamily="49" charset="-122"/>
              </a:rPr>
              <a:t>　　③编写对象该事件所响应的动作程序，如</a:t>
            </a:r>
            <a:r>
              <a:rPr lang="en-US" altLang="zh-CN" sz="2100" dirty="0">
                <a:latin typeface="Arial" pitchFamily="34" charset="0"/>
                <a:ea typeface="黑体" pitchFamily="49" charset="-122"/>
              </a:rPr>
              <a:t>Release </a:t>
            </a:r>
            <a:r>
              <a:rPr lang="en-US" altLang="zh-CN" sz="2100" dirty="0" err="1">
                <a:latin typeface="Arial" pitchFamily="34" charset="0"/>
                <a:ea typeface="黑体" pitchFamily="49" charset="-122"/>
              </a:rPr>
              <a:t>ThisForm</a:t>
            </a:r>
            <a:r>
              <a:rPr lang="zh-CN" altLang="en-US" sz="2100" dirty="0">
                <a:latin typeface="Arial" pitchFamily="34" charset="0"/>
                <a:ea typeface="黑体" pitchFamily="49" charset="-122"/>
              </a:rPr>
              <a:t>，表示单击该对象时，可关闭表单。</a:t>
            </a:r>
          </a:p>
          <a:p>
            <a:r>
              <a:rPr lang="zh-CN" altLang="en-US" sz="2100" dirty="0">
                <a:latin typeface="Arial" pitchFamily="34" charset="0"/>
                <a:ea typeface="黑体" pitchFamily="49" charset="-122"/>
              </a:rPr>
              <a:t>　　通常</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的对象可以响应一个或多个对象事件，所以一个对象能够建立一个以上的事件过程，即可以使用一个或多个事件过程对事件作出响应</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Rectangle 3"/>
          <p:cNvSpPr>
            <a:spLocks noChangeArrowheads="1"/>
          </p:cNvSpPr>
          <p:nvPr/>
        </p:nvSpPr>
        <p:spPr bwMode="auto">
          <a:xfrm>
            <a:off x="107504" y="3105343"/>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5</a:t>
            </a:r>
            <a:r>
              <a:rPr lang="zh-CN" altLang="en-US" sz="2200" dirty="0">
                <a:ea typeface="黑体" pitchFamily="49" charset="-122"/>
              </a:rPr>
              <a:t>．方法（</a:t>
            </a:r>
            <a:r>
              <a:rPr lang="en-US" altLang="zh-CN" sz="2200" dirty="0">
                <a:ea typeface="黑体" pitchFamily="49" charset="-122"/>
              </a:rPr>
              <a:t>Method</a:t>
            </a:r>
            <a:r>
              <a:rPr lang="zh-CN" altLang="en-US" sz="2200" dirty="0">
                <a:ea typeface="黑体" pitchFamily="49" charset="-122"/>
              </a:rPr>
              <a:t>）</a:t>
            </a:r>
          </a:p>
        </p:txBody>
      </p:sp>
      <p:sp>
        <p:nvSpPr>
          <p:cNvPr id="7" name="Rectangle 4"/>
          <p:cNvSpPr>
            <a:spLocks noChangeArrowheads="1"/>
          </p:cNvSpPr>
          <p:nvPr/>
        </p:nvSpPr>
        <p:spPr bwMode="auto">
          <a:xfrm>
            <a:off x="107504" y="3518709"/>
            <a:ext cx="8997950" cy="32383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方法</a:t>
            </a:r>
            <a:r>
              <a:rPr lang="zh-CN" altLang="en-US" sz="2100" dirty="0">
                <a:latin typeface="Arial" pitchFamily="34" charset="0"/>
                <a:ea typeface="黑体" pitchFamily="49" charset="-122"/>
              </a:rPr>
              <a:t>是指在特定对象上要进行的操作，在面向对象的程序设计中，方法就是某些规定好的特殊过程和函数，如显示、绘画等</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方法</a:t>
            </a:r>
            <a:r>
              <a:rPr lang="zh-CN" altLang="en-US" sz="2100" dirty="0">
                <a:latin typeface="Arial" pitchFamily="34" charset="0"/>
                <a:ea typeface="黑体" pitchFamily="49" charset="-122"/>
              </a:rPr>
              <a:t>与事件过程有相同之处，即它们都要完成一定的操作，都和对象发生联系，如果对象不同，允许使用的方法也不同。</a:t>
            </a:r>
          </a:p>
          <a:p>
            <a:r>
              <a:rPr lang="zh-CN" altLang="en-US" sz="2100" dirty="0" smtClean="0">
                <a:latin typeface="Arial" pitchFamily="34" charset="0"/>
                <a:ea typeface="黑体" pitchFamily="49" charset="-122"/>
              </a:rPr>
              <a:t>　　但</a:t>
            </a:r>
            <a:r>
              <a:rPr lang="zh-CN" altLang="en-US" sz="2100" dirty="0">
                <a:latin typeface="Arial" pitchFamily="34" charset="0"/>
                <a:ea typeface="黑体" pitchFamily="49" charset="-122"/>
              </a:rPr>
              <a:t>方法与事件过程不同，如：</a:t>
            </a:r>
          </a:p>
          <a:p>
            <a:r>
              <a:rPr lang="en-US" altLang="zh-CN" sz="2100" dirty="0" smtClean="0">
                <a:latin typeface="Arial" pitchFamily="34" charset="0"/>
                <a:ea typeface="黑体" pitchFamily="49" charset="-122"/>
              </a:rPr>
              <a:t>　　①</a:t>
            </a:r>
            <a:r>
              <a:rPr lang="zh-CN" altLang="en-US" sz="2100" dirty="0" smtClean="0">
                <a:latin typeface="Arial" pitchFamily="34" charset="0"/>
                <a:ea typeface="黑体" pitchFamily="49" charset="-122"/>
              </a:rPr>
              <a:t>事件</a:t>
            </a:r>
            <a:r>
              <a:rPr lang="zh-CN" altLang="en-US" sz="2100" dirty="0">
                <a:latin typeface="Arial" pitchFamily="34" charset="0"/>
                <a:ea typeface="黑体" pitchFamily="49" charset="-122"/>
              </a:rPr>
              <a:t>过程是对某个事件的响应，而方法不能响应某个事件。</a:t>
            </a:r>
          </a:p>
          <a:p>
            <a:r>
              <a:rPr lang="en-US" altLang="zh-CN" sz="2100" dirty="0" smtClean="0">
                <a:latin typeface="Arial" pitchFamily="34" charset="0"/>
                <a:ea typeface="黑体" pitchFamily="49" charset="-122"/>
              </a:rPr>
              <a:t>　　②</a:t>
            </a:r>
            <a:r>
              <a:rPr lang="zh-CN" altLang="en-US" sz="2100" dirty="0" smtClean="0">
                <a:latin typeface="Arial" pitchFamily="34" charset="0"/>
                <a:ea typeface="黑体" pitchFamily="49" charset="-122"/>
              </a:rPr>
              <a:t>用户</a:t>
            </a:r>
            <a:r>
              <a:rPr lang="zh-CN" altLang="en-US" sz="2100" dirty="0">
                <a:latin typeface="Arial" pitchFamily="34" charset="0"/>
                <a:ea typeface="黑体" pitchFamily="49" charset="-122"/>
              </a:rPr>
              <a:t>必须考虑响应事件的过程，但不必考虑方法的实现过程，方法是系统预先设置好的，程序员不能修改。</a:t>
            </a:r>
          </a:p>
          <a:p>
            <a:r>
              <a:rPr lang="en-US" altLang="zh-CN" sz="2100" dirty="0" smtClean="0">
                <a:latin typeface="Arial" pitchFamily="34" charset="0"/>
                <a:ea typeface="黑体" pitchFamily="49" charset="-122"/>
              </a:rPr>
              <a:t>　　③</a:t>
            </a:r>
            <a:r>
              <a:rPr lang="zh-CN" altLang="en-US" sz="2100" dirty="0" smtClean="0">
                <a:latin typeface="Arial" pitchFamily="34" charset="0"/>
                <a:ea typeface="黑体" pitchFamily="49" charset="-122"/>
              </a:rPr>
              <a:t>为了</a:t>
            </a:r>
            <a:r>
              <a:rPr lang="zh-CN" altLang="en-US" sz="2100" dirty="0">
                <a:latin typeface="Arial" pitchFamily="34" charset="0"/>
                <a:ea typeface="黑体" pitchFamily="49" charset="-122"/>
              </a:rPr>
              <a:t>使对象响应事件，用户必须编写事件过程的代码，但对方法的使用只能按照</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的约定直接调用</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737897070"/>
      </p:ext>
    </p:extLst>
  </p:cSld>
  <p:clrMapOvr>
    <a:masterClrMapping/>
  </p:clrMapOvr>
  <p:transition>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71879" y="188640"/>
            <a:ext cx="8997950" cy="29710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可用</a:t>
            </a:r>
            <a:r>
              <a:rPr lang="zh-CN" altLang="en-US" sz="2100" dirty="0">
                <a:latin typeface="Arial" pitchFamily="34" charset="0"/>
                <a:ea typeface="黑体" pitchFamily="49" charset="-122"/>
              </a:rPr>
              <a:t>下面的格式调用方法：</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格式</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a:t>
            </a:r>
            <a:r>
              <a:rPr lang="en-US" altLang="zh-CN" sz="2100" dirty="0">
                <a:solidFill>
                  <a:srgbClr val="FFFF00"/>
                </a:solidFill>
                <a:latin typeface="Arial" pitchFamily="34" charset="0"/>
                <a:ea typeface="黑体" pitchFamily="49" charset="-122"/>
              </a:rPr>
              <a:t>Form.]</a:t>
            </a:r>
            <a:r>
              <a:rPr lang="en-US" altLang="zh-CN" sz="2100" dirty="0" err="1">
                <a:solidFill>
                  <a:srgbClr val="FFFF00"/>
                </a:solidFill>
                <a:latin typeface="Arial" pitchFamily="34" charset="0"/>
                <a:ea typeface="黑体" pitchFamily="49" charset="-122"/>
              </a:rPr>
              <a:t>Object.MethodName</a:t>
            </a:r>
            <a:r>
              <a:rPr lang="en-US" altLang="zh-CN" sz="2100" dirty="0">
                <a:solidFill>
                  <a:srgbClr val="FFFF00"/>
                </a:solidFill>
                <a:latin typeface="Arial" pitchFamily="34" charset="0"/>
                <a:ea typeface="黑体" pitchFamily="49" charset="-122"/>
              </a:rPr>
              <a:t>([parameter1 [,parameter2],…])</a:t>
            </a:r>
          </a:p>
          <a:p>
            <a:r>
              <a:rPr lang="en-US" altLang="zh-CN" sz="2100" dirty="0" smtClean="0">
                <a:latin typeface="Arial" pitchFamily="34" charset="0"/>
                <a:ea typeface="黑体" pitchFamily="49" charset="-122"/>
              </a:rPr>
              <a:t>　　⑵</a:t>
            </a:r>
            <a:r>
              <a:rPr lang="zh-CN" altLang="en-US" sz="2100" dirty="0">
                <a:latin typeface="Arial" pitchFamily="34" charset="0"/>
                <a:ea typeface="黑体" pitchFamily="49" charset="-122"/>
              </a:rPr>
              <a:t>功能</a:t>
            </a:r>
          </a:p>
          <a:p>
            <a:r>
              <a:rPr lang="zh-CN" altLang="en-US" sz="2100" dirty="0" smtClean="0">
                <a:latin typeface="Arial" pitchFamily="34" charset="0"/>
                <a:ea typeface="黑体" pitchFamily="49" charset="-122"/>
              </a:rPr>
              <a:t>　　调用</a:t>
            </a:r>
            <a:r>
              <a:rPr lang="zh-CN" altLang="en-US" sz="2100" dirty="0">
                <a:latin typeface="Arial" pitchFamily="34" charset="0"/>
                <a:ea typeface="黑体" pitchFamily="49" charset="-122"/>
              </a:rPr>
              <a:t>某对象的一个方法，如：</a:t>
            </a:r>
            <a:r>
              <a:rPr lang="en-US" altLang="zh-CN" sz="2100" dirty="0" err="1">
                <a:latin typeface="Arial" pitchFamily="34" charset="0"/>
                <a:ea typeface="黑体" pitchFamily="49" charset="-122"/>
              </a:rPr>
              <a:t>ThisForm.Release</a:t>
            </a:r>
            <a:r>
              <a:rPr lang="zh-CN" altLang="en-US" sz="2100" dirty="0">
                <a:latin typeface="Arial" pitchFamily="34" charset="0"/>
                <a:ea typeface="黑体" pitchFamily="49" charset="-122"/>
              </a:rPr>
              <a:t>表示调用了当前表单的一个方法</a:t>
            </a:r>
            <a:r>
              <a:rPr lang="en-US" altLang="zh-CN" sz="2100" dirty="0">
                <a:latin typeface="Arial" pitchFamily="34" charset="0"/>
                <a:ea typeface="黑体" pitchFamily="49" charset="-122"/>
              </a:rPr>
              <a:t>Release</a:t>
            </a:r>
            <a:r>
              <a:rPr lang="zh-CN" altLang="en-US" sz="2100" dirty="0">
                <a:latin typeface="Arial" pitchFamily="34" charset="0"/>
                <a:ea typeface="黑体" pitchFamily="49" charset="-122"/>
              </a:rPr>
              <a:t>，该方法可以从计算机内存中释放表单所占的内存，即清除表单。</a:t>
            </a: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说明</a:t>
            </a:r>
          </a:p>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调用方法时，有些方法调用时需要参数，有的则不要。</a:t>
            </a:r>
          </a:p>
        </p:txBody>
      </p:sp>
      <p:sp>
        <p:nvSpPr>
          <p:cNvPr id="4" name="Rectangle 3"/>
          <p:cNvSpPr>
            <a:spLocks noChangeArrowheads="1"/>
          </p:cNvSpPr>
          <p:nvPr/>
        </p:nvSpPr>
        <p:spPr bwMode="auto">
          <a:xfrm>
            <a:off x="71879" y="3258345"/>
            <a:ext cx="6225579"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8.3  Visual FoxPro</a:t>
            </a:r>
            <a:r>
              <a:rPr lang="zh-CN" altLang="en-US" sz="2400" dirty="0">
                <a:latin typeface="黑体" pitchFamily="49" charset="-122"/>
                <a:ea typeface="黑体" pitchFamily="49" charset="-122"/>
              </a:rPr>
              <a:t>表单程序的工作方式</a:t>
            </a:r>
          </a:p>
        </p:txBody>
      </p:sp>
      <p:sp>
        <p:nvSpPr>
          <p:cNvPr id="5" name="Rectangle 4"/>
          <p:cNvSpPr>
            <a:spLocks noChangeArrowheads="1"/>
          </p:cNvSpPr>
          <p:nvPr/>
        </p:nvSpPr>
        <p:spPr bwMode="auto">
          <a:xfrm>
            <a:off x="71879" y="3789040"/>
            <a:ext cx="8997950"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一般</a:t>
            </a:r>
            <a:r>
              <a:rPr lang="zh-CN" altLang="en-US" sz="2100" dirty="0">
                <a:latin typeface="Arial" pitchFamily="34" charset="0"/>
                <a:ea typeface="黑体" pitchFamily="49" charset="-122"/>
              </a:rPr>
              <a:t>程序的工作方式如下：</a:t>
            </a:r>
          </a:p>
          <a:p>
            <a:r>
              <a:rPr lang="zh-CN" altLang="en-US" sz="2100" dirty="0" smtClean="0">
                <a:latin typeface="Arial" pitchFamily="34" charset="0"/>
                <a:ea typeface="黑体" pitchFamily="49" charset="-122"/>
              </a:rPr>
              <a:t>　　①</a:t>
            </a:r>
            <a:r>
              <a:rPr lang="zh-CN" altLang="en-US" sz="2100" dirty="0">
                <a:latin typeface="Arial" pitchFamily="34" charset="0"/>
                <a:ea typeface="黑体" pitchFamily="49" charset="-122"/>
              </a:rPr>
              <a:t>启动应用程序，加载并显示表单。</a:t>
            </a:r>
          </a:p>
          <a:p>
            <a:r>
              <a:rPr lang="zh-CN" altLang="en-US" sz="2100" dirty="0" smtClean="0">
                <a:latin typeface="Arial" pitchFamily="34" charset="0"/>
                <a:ea typeface="黑体" pitchFamily="49" charset="-122"/>
              </a:rPr>
              <a:t>　　②</a:t>
            </a:r>
            <a:r>
              <a:rPr lang="zh-CN" altLang="en-US" sz="2100" dirty="0">
                <a:latin typeface="Arial" pitchFamily="34" charset="0"/>
                <a:ea typeface="黑体" pitchFamily="49" charset="-122"/>
              </a:rPr>
              <a:t>等待事件的发生。</a:t>
            </a:r>
          </a:p>
          <a:p>
            <a:r>
              <a:rPr lang="zh-CN" altLang="en-US" sz="2100" dirty="0" smtClean="0">
                <a:latin typeface="Arial" pitchFamily="34" charset="0"/>
                <a:ea typeface="黑体" pitchFamily="49" charset="-122"/>
              </a:rPr>
              <a:t>　　③</a:t>
            </a:r>
            <a:r>
              <a:rPr lang="zh-CN" altLang="en-US" sz="2100" dirty="0">
                <a:latin typeface="Arial" pitchFamily="34" charset="0"/>
                <a:ea typeface="黑体" pitchFamily="49" charset="-122"/>
              </a:rPr>
              <a:t>当有事件发生并且存在相应的事件过程，便执行一次事件过程。</a:t>
            </a:r>
          </a:p>
          <a:p>
            <a:r>
              <a:rPr lang="zh-CN" altLang="en-US" sz="2100" dirty="0" smtClean="0">
                <a:latin typeface="Arial" pitchFamily="34" charset="0"/>
                <a:ea typeface="黑体" pitchFamily="49" charset="-122"/>
              </a:rPr>
              <a:t>　　④</a:t>
            </a:r>
            <a:r>
              <a:rPr lang="zh-CN" altLang="en-US" sz="2100" dirty="0">
                <a:latin typeface="Arial" pitchFamily="34" charset="0"/>
                <a:ea typeface="黑体" pitchFamily="49" charset="-122"/>
              </a:rPr>
              <a:t>重复①和③，直到接收到结束命令为止。</a:t>
            </a:r>
          </a:p>
          <a:p>
            <a:r>
              <a:rPr lang="en-US" altLang="zh-CN" sz="2100" dirty="0" smtClean="0">
                <a:latin typeface="Arial" pitchFamily="34" charset="0"/>
                <a:ea typeface="黑体" pitchFamily="49" charset="-122"/>
              </a:rPr>
              <a:t>　　Visual </a:t>
            </a:r>
            <a:r>
              <a:rPr lang="en-US" altLang="zh-CN" sz="2100" dirty="0">
                <a:latin typeface="Arial" pitchFamily="34" charset="0"/>
                <a:ea typeface="黑体" pitchFamily="49" charset="-122"/>
              </a:rPr>
              <a:t>FoxPro</a:t>
            </a:r>
            <a:r>
              <a:rPr lang="zh-CN" altLang="en-US" sz="2100" dirty="0">
                <a:latin typeface="Arial" pitchFamily="34" charset="0"/>
                <a:ea typeface="黑体" pitchFamily="49" charset="-122"/>
              </a:rPr>
              <a:t>采用了面向对象的程序设计方法和事件驱动的编程机制，在运行程序时，程序是按用户的要求执行相应的任务</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3147092986"/>
      </p:ext>
    </p:extLst>
  </p:cSld>
  <p:clrMapOvr>
    <a:masterClrMapping/>
  </p:clrMapOvr>
  <p:transition>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a:spLocks noChangeArrowheads="1"/>
          </p:cNvSpPr>
          <p:nvPr/>
        </p:nvSpPr>
        <p:spPr bwMode="auto">
          <a:xfrm>
            <a:off x="74612" y="188640"/>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smtClean="0">
                <a:ea typeface="黑体" pitchFamily="49" charset="-122"/>
              </a:rPr>
              <a:t>8.3.1  </a:t>
            </a:r>
            <a:r>
              <a:rPr lang="zh-CN" altLang="en-US" sz="2200" dirty="0">
                <a:ea typeface="黑体" pitchFamily="49" charset="-122"/>
              </a:rPr>
              <a:t>面向对象的程序设计开发窗口</a:t>
            </a:r>
          </a:p>
        </p:txBody>
      </p:sp>
      <p:sp>
        <p:nvSpPr>
          <p:cNvPr id="7" name="Rectangle 4"/>
          <p:cNvSpPr>
            <a:spLocks noChangeArrowheads="1"/>
          </p:cNvSpPr>
          <p:nvPr/>
        </p:nvSpPr>
        <p:spPr bwMode="auto">
          <a:xfrm>
            <a:off x="74612" y="590485"/>
            <a:ext cx="8997950" cy="19870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a:t>
            </a:r>
            <a:r>
              <a:rPr lang="zh-CN" altLang="en-US" sz="2100" dirty="0">
                <a:latin typeface="Arial" pitchFamily="34" charset="0"/>
                <a:ea typeface="黑体" pitchFamily="49" charset="-122"/>
              </a:rPr>
              <a:t>如图</a:t>
            </a:r>
            <a:r>
              <a:rPr lang="en-US" altLang="zh-CN" sz="2100" dirty="0">
                <a:latin typeface="Arial" pitchFamily="34" charset="0"/>
                <a:ea typeface="黑体" pitchFamily="49" charset="-122"/>
              </a:rPr>
              <a:t>8-6</a:t>
            </a:r>
            <a:r>
              <a:rPr lang="zh-CN" altLang="en-US" sz="2100" dirty="0">
                <a:latin typeface="Arial" pitchFamily="34" charset="0"/>
                <a:ea typeface="黑体" pitchFamily="49" charset="-122"/>
              </a:rPr>
              <a:t>所</a:t>
            </a:r>
            <a:r>
              <a:rPr lang="zh-CN" altLang="en-US" sz="2100" dirty="0" smtClean="0">
                <a:latin typeface="Arial" pitchFamily="34" charset="0"/>
                <a:ea typeface="黑体" pitchFamily="49" charset="-122"/>
              </a:rPr>
              <a:t>示</a:t>
            </a:r>
            <a:r>
              <a:rPr lang="zh-CN" altLang="en-US" sz="2100" dirty="0">
                <a:latin typeface="Arial" pitchFamily="34" charset="0"/>
                <a:ea typeface="黑体" pitchFamily="49" charset="-122"/>
              </a:rPr>
              <a:t>，</a:t>
            </a:r>
            <a:r>
              <a:rPr lang="zh-CN" altLang="en-US" sz="2100" dirty="0" smtClean="0">
                <a:latin typeface="Arial" pitchFamily="34" charset="0"/>
                <a:ea typeface="黑体" pitchFamily="49" charset="-122"/>
              </a:rPr>
              <a:t>在</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中，系统提供了称为“表单设计器”的工具来建立表单程序的窗口界面。“表单设计器”的界面通常由标题栏、菜单栏、工具栏等部分组成，工具按钮有提示信息</a:t>
            </a:r>
            <a:r>
              <a:rPr lang="zh-CN" altLang="en-US" sz="2100" dirty="0" smtClean="0">
                <a:latin typeface="Arial" pitchFamily="34" charset="0"/>
                <a:ea typeface="黑体" pitchFamily="49" charset="-122"/>
              </a:rPr>
              <a:t>。打开</a:t>
            </a:r>
            <a:r>
              <a:rPr lang="zh-CN" altLang="en-US" sz="2100" dirty="0">
                <a:latin typeface="Arial" pitchFamily="34" charset="0"/>
                <a:ea typeface="黑体" pitchFamily="49" charset="-122"/>
              </a:rPr>
              <a:t>“表单设计器”后，</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中的主菜单栏增加一项“表单”项。“表单设计器”窗口另外还有“表单控件”工具箱、“对象”属性窗口、“数据环境设计器”等几个特有的</a:t>
            </a:r>
            <a:r>
              <a:rPr lang="zh-CN" altLang="en-US" sz="2100" dirty="0" smtClean="0">
                <a:latin typeface="Arial" pitchFamily="34" charset="0"/>
                <a:ea typeface="黑体" pitchFamily="49" charset="-122"/>
              </a:rPr>
              <a:t>窗口。</a:t>
            </a:r>
            <a:endParaRPr lang="zh-CN" altLang="en-US" sz="2100" dirty="0">
              <a:latin typeface="Arial" pitchFamily="34" charset="0"/>
              <a:ea typeface="黑体" pitchFamily="49" charset="-122"/>
            </a:endParaRPr>
          </a:p>
          <a:p>
            <a:r>
              <a:rPr lang="zh-CN" altLang="en-US" sz="2100" dirty="0">
                <a:latin typeface="Arial" pitchFamily="34" charset="0"/>
                <a:ea typeface="黑体" pitchFamily="49" charset="-122"/>
              </a:rPr>
              <a:t>  </a:t>
            </a:r>
          </a:p>
        </p:txBody>
      </p:sp>
      <p:sp>
        <p:nvSpPr>
          <p:cNvPr id="2" name="矩形 1"/>
          <p:cNvSpPr/>
          <p:nvPr/>
        </p:nvSpPr>
        <p:spPr>
          <a:xfrm>
            <a:off x="3059832" y="6370822"/>
            <a:ext cx="2952328"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  </a:t>
            </a:r>
            <a:r>
              <a:rPr lang="en-US" altLang="zh-CN" dirty="0">
                <a:solidFill>
                  <a:srgbClr val="FFFFFF"/>
                </a:solidFill>
                <a:latin typeface="Arial" pitchFamily="34" charset="0"/>
                <a:ea typeface="黑体" pitchFamily="49" charset="-122"/>
              </a:rPr>
              <a:t>9-6  “</a:t>
            </a:r>
            <a:r>
              <a:rPr lang="zh-CN" altLang="en-US" dirty="0">
                <a:solidFill>
                  <a:srgbClr val="FFFFFF"/>
                </a:solidFill>
                <a:latin typeface="Arial" pitchFamily="34" charset="0"/>
                <a:ea typeface="黑体" pitchFamily="49" charset="-122"/>
              </a:rPr>
              <a:t>表单设计器”窗口</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2636912"/>
            <a:ext cx="8092480" cy="374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34811737"/>
      </p:ext>
    </p:extLst>
  </p:cSld>
  <p:clrMapOvr>
    <a:masterClrMapping/>
  </p:clrMapOvr>
  <p:transition>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74613" y="548680"/>
            <a:ext cx="8997950" cy="14401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打开</a:t>
            </a:r>
            <a:r>
              <a:rPr lang="zh-CN" altLang="en-US" sz="2100" dirty="0">
                <a:latin typeface="Arial" pitchFamily="34" charset="0"/>
                <a:ea typeface="黑体" pitchFamily="49" charset="-122"/>
              </a:rPr>
              <a:t>表单设计器后，单击“表单设计器”工具箱中的“表单控件工具栏”按钮 ，弹出“表单控件”工具栏窗口，如图</a:t>
            </a:r>
            <a:r>
              <a:rPr lang="en-US" altLang="zh-CN" sz="2100" dirty="0">
                <a:latin typeface="Arial" pitchFamily="34" charset="0"/>
                <a:ea typeface="黑体" pitchFamily="49" charset="-122"/>
              </a:rPr>
              <a:t>8-9</a:t>
            </a:r>
            <a:r>
              <a:rPr lang="zh-CN" altLang="en-US" sz="2100" dirty="0">
                <a:latin typeface="Arial" pitchFamily="34" charset="0"/>
                <a:ea typeface="黑体" pitchFamily="49" charset="-122"/>
              </a:rPr>
              <a:t>所示。</a:t>
            </a:r>
          </a:p>
          <a:p>
            <a:r>
              <a:rPr lang="zh-CN" altLang="en-US" sz="2100" dirty="0">
                <a:latin typeface="Arial" pitchFamily="34" charset="0"/>
                <a:ea typeface="黑体" pitchFamily="49" charset="-122"/>
              </a:rPr>
              <a:t>  </a:t>
            </a:r>
          </a:p>
        </p:txBody>
      </p:sp>
      <p:sp>
        <p:nvSpPr>
          <p:cNvPr id="4" name="Rectangle 4"/>
          <p:cNvSpPr>
            <a:spLocks noChangeArrowheads="1"/>
          </p:cNvSpPr>
          <p:nvPr/>
        </p:nvSpPr>
        <p:spPr bwMode="auto">
          <a:xfrm>
            <a:off x="74613" y="116632"/>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fontAlgn="ctr" hangingPunct="1">
              <a:lnSpc>
                <a:spcPts val="2300"/>
              </a:lnSpc>
            </a:pPr>
            <a:r>
              <a:rPr lang="en-US" altLang="zh-CN" sz="2200" dirty="0">
                <a:ea typeface="黑体" pitchFamily="49" charset="-122"/>
              </a:rPr>
              <a:t>8.3.2  </a:t>
            </a:r>
            <a:r>
              <a:rPr lang="zh-CN" altLang="en-US" sz="2200" dirty="0">
                <a:ea typeface="黑体" pitchFamily="49" charset="-122"/>
              </a:rPr>
              <a:t>表单控件工具栏</a:t>
            </a:r>
          </a:p>
        </p:txBody>
      </p:sp>
      <p:sp>
        <p:nvSpPr>
          <p:cNvPr id="5" name="Rectangle 4"/>
          <p:cNvSpPr>
            <a:spLocks noChangeArrowheads="1"/>
          </p:cNvSpPr>
          <p:nvPr/>
        </p:nvSpPr>
        <p:spPr bwMode="auto">
          <a:xfrm>
            <a:off x="74613" y="3429000"/>
            <a:ext cx="4840834" cy="1656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有</a:t>
            </a:r>
            <a:r>
              <a:rPr lang="zh-CN" altLang="en-US" sz="2100" dirty="0">
                <a:latin typeface="Arial" pitchFamily="34" charset="0"/>
                <a:ea typeface="黑体" pitchFamily="49" charset="-122"/>
              </a:rPr>
              <a:t>如下两种方法：</a:t>
            </a:r>
          </a:p>
          <a:p>
            <a:r>
              <a:rPr lang="en-US" altLang="zh-CN" sz="2100" dirty="0" smtClean="0">
                <a:latin typeface="Arial" pitchFamily="34" charset="0"/>
                <a:ea typeface="黑体" pitchFamily="49" charset="-122"/>
              </a:rPr>
              <a:t>　　①</a:t>
            </a:r>
            <a:r>
              <a:rPr lang="zh-CN" altLang="en-US" sz="2100" dirty="0" smtClean="0">
                <a:latin typeface="Arial" pitchFamily="34" charset="0"/>
                <a:ea typeface="黑体" pitchFamily="49" charset="-122"/>
              </a:rPr>
              <a:t>单击</a:t>
            </a:r>
            <a:r>
              <a:rPr lang="zh-CN" altLang="en-US" sz="2100" dirty="0">
                <a:latin typeface="Arial" pitchFamily="34" charset="0"/>
                <a:ea typeface="黑体" pitchFamily="49" charset="-122"/>
              </a:rPr>
              <a:t>“表单控件”工具栏中相应的按钮，这时鼠标在表单窗口区域中变为“ </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”型</a:t>
            </a:r>
            <a:r>
              <a:rPr lang="zh-CN" altLang="en-US" sz="2100" dirty="0">
                <a:latin typeface="Arial" pitchFamily="34" charset="0"/>
                <a:ea typeface="黑体" pitchFamily="49" charset="-122"/>
              </a:rPr>
              <a:t>，然后在所要的地方单击，即可画出所需对象</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2" name="矩形 1"/>
          <p:cNvSpPr/>
          <p:nvPr/>
        </p:nvSpPr>
        <p:spPr>
          <a:xfrm>
            <a:off x="1547664" y="1953112"/>
            <a:ext cx="3367783"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8-9  “</a:t>
            </a:r>
            <a:r>
              <a:rPr lang="zh-CN" altLang="en-US" dirty="0">
                <a:solidFill>
                  <a:srgbClr val="FFFFFF"/>
                </a:solidFill>
                <a:latin typeface="Arial" pitchFamily="34" charset="0"/>
                <a:ea typeface="黑体" pitchFamily="49" charset="-122"/>
              </a:rPr>
              <a:t>表单控件”工具栏窗口</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4048" y="1268760"/>
            <a:ext cx="3781425" cy="3752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3"/>
          <p:cNvSpPr>
            <a:spLocks noChangeArrowheads="1"/>
          </p:cNvSpPr>
          <p:nvPr/>
        </p:nvSpPr>
        <p:spPr bwMode="auto">
          <a:xfrm>
            <a:off x="74613" y="2996952"/>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1</a:t>
            </a:r>
            <a:r>
              <a:rPr lang="zh-CN" altLang="en-US" sz="2200" dirty="0">
                <a:ea typeface="黑体" pitchFamily="49" charset="-122"/>
              </a:rPr>
              <a:t>．控件的画法</a:t>
            </a:r>
          </a:p>
        </p:txBody>
      </p:sp>
      <p:sp>
        <p:nvSpPr>
          <p:cNvPr id="8" name="Rectangle 4"/>
          <p:cNvSpPr>
            <a:spLocks noChangeArrowheads="1"/>
          </p:cNvSpPr>
          <p:nvPr/>
        </p:nvSpPr>
        <p:spPr bwMode="auto">
          <a:xfrm>
            <a:off x="74613" y="5085184"/>
            <a:ext cx="8997950" cy="17281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②</a:t>
            </a:r>
            <a:r>
              <a:rPr lang="zh-CN" altLang="en-US" sz="2100" dirty="0" smtClean="0">
                <a:latin typeface="Arial" pitchFamily="34" charset="0"/>
                <a:ea typeface="黑体" pitchFamily="49" charset="-122"/>
              </a:rPr>
              <a:t>单击</a:t>
            </a:r>
            <a:r>
              <a:rPr lang="zh-CN" altLang="en-US" sz="2100" dirty="0">
                <a:latin typeface="Arial" pitchFamily="34" charset="0"/>
                <a:ea typeface="黑体" pitchFamily="49" charset="-122"/>
              </a:rPr>
              <a:t>“表单控件”工具栏中相应的按钮，这时鼠标在表单窗口区域中变为“ ”型，然后在所要的地方拖动鼠标画出对应的控件对象。</a:t>
            </a:r>
          </a:p>
          <a:p>
            <a:r>
              <a:rPr lang="zh-CN" altLang="en-US" sz="2100" dirty="0">
                <a:latin typeface="Arial" pitchFamily="34" charset="0"/>
                <a:ea typeface="黑体" pitchFamily="49" charset="-122"/>
              </a:rPr>
              <a:t>单击“表单控件”工具栏中相应的按钮，之后再单击“按钮锁定 ”按钮（或双击某控件按钮），用户可在表单区域画出多个同类控件对象。完毕后，再单击“按钮锁定”按钮，解除控件按钮锁定状态</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1102506507"/>
      </p:ext>
    </p:extLst>
  </p:cSld>
  <p:clrMapOvr>
    <a:masterClrMapping/>
  </p:clrMapOvr>
  <p:transition>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620688"/>
            <a:ext cx="8997950" cy="29181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缩放</a:t>
            </a:r>
            <a:r>
              <a:rPr lang="zh-CN" altLang="en-US" sz="2100" dirty="0">
                <a:latin typeface="Arial" pitchFamily="34" charset="0"/>
                <a:ea typeface="黑体" pitchFamily="49" charset="-122"/>
              </a:rPr>
              <a:t>控制的方法如下：</a:t>
            </a:r>
          </a:p>
          <a:p>
            <a:r>
              <a:rPr lang="en-US" altLang="zh-CN" sz="2100" dirty="0" smtClean="0">
                <a:latin typeface="Arial" pitchFamily="34" charset="0"/>
                <a:ea typeface="黑体" pitchFamily="49" charset="-122"/>
              </a:rPr>
              <a:t>　　①</a:t>
            </a:r>
            <a:r>
              <a:rPr lang="zh-CN" altLang="en-US" sz="2100" dirty="0" smtClean="0">
                <a:latin typeface="Arial" pitchFamily="34" charset="0"/>
                <a:ea typeface="黑体" pitchFamily="49" charset="-122"/>
              </a:rPr>
              <a:t>将</a:t>
            </a:r>
            <a:r>
              <a:rPr lang="zh-CN" altLang="en-US" sz="2100" dirty="0">
                <a:latin typeface="Arial" pitchFamily="34" charset="0"/>
                <a:ea typeface="黑体" pitchFamily="49" charset="-122"/>
              </a:rPr>
              <a:t>鼠标指针对准控件的小方块，出现双向箭头时（ 或 ），拖动鼠标即可改变控件的宽度和高度。</a:t>
            </a:r>
          </a:p>
          <a:p>
            <a:r>
              <a:rPr lang="en-US" altLang="zh-CN" sz="2100" dirty="0" smtClean="0">
                <a:latin typeface="Arial" pitchFamily="34" charset="0"/>
                <a:ea typeface="黑体" pitchFamily="49" charset="-122"/>
              </a:rPr>
              <a:t>　　②</a:t>
            </a:r>
            <a:r>
              <a:rPr lang="zh-CN" altLang="en-US" sz="2100" dirty="0" smtClean="0">
                <a:latin typeface="Arial" pitchFamily="34" charset="0"/>
                <a:ea typeface="黑体" pitchFamily="49" charset="-122"/>
              </a:rPr>
              <a:t>按下</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Shift+</a:t>
            </a:r>
            <a:r>
              <a:rPr lang="zh-CN" altLang="en-US" sz="2100" dirty="0">
                <a:latin typeface="Arial" pitchFamily="34" charset="0"/>
                <a:ea typeface="黑体" pitchFamily="49" charset="-122"/>
              </a:rPr>
              <a:t>方向箭头”键也可改变控件的大小。</a:t>
            </a:r>
          </a:p>
          <a:p>
            <a:r>
              <a:rPr lang="zh-CN" altLang="en-US" sz="2100" dirty="0" smtClean="0">
                <a:latin typeface="Arial" pitchFamily="34" charset="0"/>
                <a:ea typeface="黑体" pitchFamily="49" charset="-122"/>
              </a:rPr>
              <a:t>　　此外</a:t>
            </a:r>
            <a:r>
              <a:rPr lang="zh-CN" altLang="en-US" sz="2100" dirty="0">
                <a:latin typeface="Arial" pitchFamily="34" charset="0"/>
                <a:ea typeface="黑体" pitchFamily="49" charset="-122"/>
              </a:rPr>
              <a:t>，还可在属性窗口修改下述控件属性值来改变选中控件的大小和位置，它们是：</a:t>
            </a:r>
            <a:r>
              <a:rPr lang="en-US" altLang="zh-CN" sz="2100" dirty="0">
                <a:latin typeface="Arial" pitchFamily="34" charset="0"/>
                <a:ea typeface="黑体" pitchFamily="49" charset="-122"/>
              </a:rPr>
              <a:t>Left</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Top</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Width</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Height</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移动</a:t>
            </a:r>
            <a:r>
              <a:rPr lang="zh-CN" altLang="en-US" sz="2100" dirty="0">
                <a:latin typeface="Arial" pitchFamily="34" charset="0"/>
                <a:ea typeface="黑体" pitchFamily="49" charset="-122"/>
              </a:rPr>
              <a:t>控件的方法如下：</a:t>
            </a:r>
          </a:p>
          <a:p>
            <a:r>
              <a:rPr lang="en-US" altLang="zh-CN" sz="2100" dirty="0" smtClean="0">
                <a:latin typeface="Arial" pitchFamily="34" charset="0"/>
                <a:ea typeface="黑体" pitchFamily="49" charset="-122"/>
              </a:rPr>
              <a:t>　　①</a:t>
            </a:r>
            <a:r>
              <a:rPr lang="zh-CN" altLang="en-US" sz="2100" dirty="0" smtClean="0">
                <a:latin typeface="Arial" pitchFamily="34" charset="0"/>
                <a:ea typeface="黑体" pitchFamily="49" charset="-122"/>
              </a:rPr>
              <a:t>将</a:t>
            </a:r>
            <a:r>
              <a:rPr lang="zh-CN" altLang="en-US" sz="2100" dirty="0">
                <a:latin typeface="Arial" pitchFamily="34" charset="0"/>
                <a:ea typeface="黑体" pitchFamily="49" charset="-122"/>
              </a:rPr>
              <a:t>鼠标指向活动的控件，拖动控件到所需位置。</a:t>
            </a:r>
          </a:p>
          <a:p>
            <a:r>
              <a:rPr lang="en-US" altLang="zh-CN" sz="2100" dirty="0" smtClean="0">
                <a:latin typeface="Arial" pitchFamily="34" charset="0"/>
                <a:ea typeface="黑体" pitchFamily="49" charset="-122"/>
              </a:rPr>
              <a:t>　　②</a:t>
            </a:r>
            <a:r>
              <a:rPr lang="zh-CN" altLang="en-US" sz="2100" dirty="0" smtClean="0">
                <a:latin typeface="Arial" pitchFamily="34" charset="0"/>
                <a:ea typeface="黑体" pitchFamily="49" charset="-122"/>
              </a:rPr>
              <a:t>按下</a:t>
            </a:r>
            <a:r>
              <a:rPr lang="zh-CN" altLang="en-US" sz="2100" dirty="0">
                <a:latin typeface="Arial" pitchFamily="34" charset="0"/>
                <a:ea typeface="黑体" pitchFamily="49" charset="-122"/>
              </a:rPr>
              <a:t>“方向箭头”键也可移动控件的位置</a:t>
            </a:r>
            <a:r>
              <a:rPr lang="zh-CN" altLang="en-US" sz="2100" dirty="0" smtClean="0">
                <a:latin typeface="Arial" pitchFamily="34" charset="0"/>
                <a:ea typeface="黑体" pitchFamily="49" charset="-122"/>
              </a:rPr>
              <a:t>。”</a:t>
            </a:r>
            <a:r>
              <a:rPr lang="zh-CN" altLang="en-US" sz="2100" dirty="0">
                <a:latin typeface="Arial" pitchFamily="34" charset="0"/>
                <a:ea typeface="黑体" pitchFamily="49" charset="-122"/>
              </a:rPr>
              <a:t>命令</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3645064"/>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3</a:t>
            </a:r>
            <a:r>
              <a:rPr lang="zh-CN" altLang="en-US" sz="2200" dirty="0">
                <a:ea typeface="黑体" pitchFamily="49" charset="-122"/>
              </a:rPr>
              <a:t>．控件的复制和删除</a:t>
            </a:r>
          </a:p>
        </p:txBody>
      </p:sp>
      <p:sp>
        <p:nvSpPr>
          <p:cNvPr id="4" name="Rectangle 3"/>
          <p:cNvSpPr>
            <a:spLocks noChangeArrowheads="1"/>
          </p:cNvSpPr>
          <p:nvPr/>
        </p:nvSpPr>
        <p:spPr bwMode="auto">
          <a:xfrm>
            <a:off x="74613" y="188680"/>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2</a:t>
            </a:r>
            <a:r>
              <a:rPr lang="zh-CN" altLang="en-US" sz="2200" dirty="0">
                <a:ea typeface="黑体" pitchFamily="49" charset="-122"/>
              </a:rPr>
              <a:t>．控件的缩放和移动</a:t>
            </a:r>
          </a:p>
        </p:txBody>
      </p:sp>
      <p:sp>
        <p:nvSpPr>
          <p:cNvPr id="5" name="Rectangle 4"/>
          <p:cNvSpPr>
            <a:spLocks noChangeArrowheads="1"/>
          </p:cNvSpPr>
          <p:nvPr/>
        </p:nvSpPr>
        <p:spPr bwMode="auto">
          <a:xfrm>
            <a:off x="74613" y="4149080"/>
            <a:ext cx="8997950" cy="2592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复制</a:t>
            </a:r>
            <a:r>
              <a:rPr lang="zh-CN" altLang="en-US" sz="2100" dirty="0">
                <a:latin typeface="Arial" pitchFamily="34" charset="0"/>
                <a:ea typeface="黑体" pitchFamily="49" charset="-122"/>
              </a:rPr>
              <a:t>控件的方法如下</a:t>
            </a:r>
            <a:r>
              <a:rPr lang="zh-CN" altLang="en-US" sz="2100" dirty="0" smtClean="0">
                <a:latin typeface="Arial" pitchFamily="34" charset="0"/>
                <a:ea typeface="黑体" pitchFamily="49" charset="-122"/>
              </a:rPr>
              <a:t>：先</a:t>
            </a:r>
            <a:r>
              <a:rPr lang="zh-CN" altLang="en-US" sz="2100" dirty="0">
                <a:latin typeface="Arial" pitchFamily="34" charset="0"/>
                <a:ea typeface="黑体" pitchFamily="49" charset="-122"/>
              </a:rPr>
              <a:t>选中要复制的控件，然后单击“常用”工具栏上的“复制”按钮 或按下</a:t>
            </a:r>
            <a:r>
              <a:rPr lang="en-US" altLang="zh-CN" sz="2100" dirty="0" err="1">
                <a:latin typeface="Arial" pitchFamily="34" charset="0"/>
                <a:ea typeface="黑体" pitchFamily="49" charset="-122"/>
              </a:rPr>
              <a:t>Ctrl+C</a:t>
            </a:r>
            <a:r>
              <a:rPr lang="zh-CN" altLang="en-US" sz="2100" dirty="0">
                <a:latin typeface="Arial" pitchFamily="34" charset="0"/>
                <a:ea typeface="黑体" pitchFamily="49" charset="-122"/>
              </a:rPr>
              <a:t>组合键，再单击“常用”工具栏上的“粘贴”按钮 或按下</a:t>
            </a:r>
            <a:r>
              <a:rPr lang="en-US" altLang="zh-CN" sz="2100" dirty="0" err="1">
                <a:latin typeface="Arial" pitchFamily="34" charset="0"/>
                <a:ea typeface="黑体" pitchFamily="49" charset="-122"/>
              </a:rPr>
              <a:t>Ctrl+V</a:t>
            </a:r>
            <a:r>
              <a:rPr lang="zh-CN" altLang="en-US" sz="2100" dirty="0">
                <a:latin typeface="Arial" pitchFamily="34" charset="0"/>
                <a:ea typeface="黑体" pitchFamily="49" charset="-122"/>
              </a:rPr>
              <a:t>组合键。</a:t>
            </a:r>
          </a:p>
          <a:p>
            <a:r>
              <a:rPr lang="zh-CN" altLang="en-US" sz="2100" dirty="0" smtClean="0">
                <a:latin typeface="Arial" pitchFamily="34" charset="0"/>
                <a:ea typeface="黑体" pitchFamily="49" charset="-122"/>
              </a:rPr>
              <a:t>　　删除</a:t>
            </a:r>
            <a:r>
              <a:rPr lang="zh-CN" altLang="en-US" sz="2100" dirty="0">
                <a:latin typeface="Arial" pitchFamily="34" charset="0"/>
                <a:ea typeface="黑体" pitchFamily="49" charset="-122"/>
              </a:rPr>
              <a:t>控件的方法如下：</a:t>
            </a:r>
          </a:p>
          <a:p>
            <a:r>
              <a:rPr lang="en-US" altLang="zh-CN" sz="2100" dirty="0" smtClean="0">
                <a:latin typeface="Arial" pitchFamily="34" charset="0"/>
                <a:ea typeface="黑体" pitchFamily="49" charset="-122"/>
              </a:rPr>
              <a:t>　　①</a:t>
            </a:r>
            <a:r>
              <a:rPr lang="zh-CN" altLang="en-US" sz="2100" dirty="0" smtClean="0">
                <a:latin typeface="Arial" pitchFamily="34" charset="0"/>
                <a:ea typeface="黑体" pitchFamily="49" charset="-122"/>
              </a:rPr>
              <a:t>选中</a:t>
            </a:r>
            <a:r>
              <a:rPr lang="zh-CN" altLang="en-US" sz="2100" dirty="0">
                <a:latin typeface="Arial" pitchFamily="34" charset="0"/>
                <a:ea typeface="黑体" pitchFamily="49" charset="-122"/>
              </a:rPr>
              <a:t>欲删除的控件，按下</a:t>
            </a:r>
            <a:r>
              <a:rPr lang="en-US" altLang="zh-CN" sz="2100" dirty="0">
                <a:latin typeface="Arial" pitchFamily="34" charset="0"/>
                <a:ea typeface="黑体" pitchFamily="49" charset="-122"/>
              </a:rPr>
              <a:t>Del</a:t>
            </a:r>
            <a:r>
              <a:rPr lang="zh-CN" altLang="en-US" sz="2100" dirty="0">
                <a:latin typeface="Arial" pitchFamily="34" charset="0"/>
                <a:ea typeface="黑体" pitchFamily="49" charset="-122"/>
              </a:rPr>
              <a:t>键。</a:t>
            </a:r>
          </a:p>
          <a:p>
            <a:r>
              <a:rPr lang="en-US" altLang="zh-CN" sz="2100" dirty="0" smtClean="0">
                <a:latin typeface="Arial" pitchFamily="34" charset="0"/>
                <a:ea typeface="黑体" pitchFamily="49" charset="-122"/>
              </a:rPr>
              <a:t>　　②</a:t>
            </a:r>
            <a:r>
              <a:rPr lang="zh-CN" altLang="en-US" sz="2100" dirty="0" smtClean="0">
                <a:latin typeface="Arial" pitchFamily="34" charset="0"/>
                <a:ea typeface="黑体" pitchFamily="49" charset="-122"/>
              </a:rPr>
              <a:t>选中</a:t>
            </a:r>
            <a:r>
              <a:rPr lang="zh-CN" altLang="en-US" sz="2100" dirty="0">
                <a:latin typeface="Arial" pitchFamily="34" charset="0"/>
                <a:ea typeface="黑体" pitchFamily="49" charset="-122"/>
              </a:rPr>
              <a:t>欲删除的控件，单击“常用”工具栏中的“剪切”按钮 或按下</a:t>
            </a:r>
            <a:r>
              <a:rPr lang="en-US" altLang="zh-CN" sz="2100" dirty="0" err="1">
                <a:latin typeface="Arial" pitchFamily="34" charset="0"/>
                <a:ea typeface="黑体" pitchFamily="49" charset="-122"/>
              </a:rPr>
              <a:t>Ctrl+X</a:t>
            </a:r>
            <a:r>
              <a:rPr lang="zh-CN" altLang="en-US" sz="2100" dirty="0">
                <a:latin typeface="Arial" pitchFamily="34" charset="0"/>
                <a:ea typeface="黑体" pitchFamily="49" charset="-122"/>
              </a:rPr>
              <a:t>组合键。</a:t>
            </a:r>
          </a:p>
          <a:p>
            <a:r>
              <a:rPr lang="en-US" altLang="zh-CN" sz="2100" dirty="0" smtClean="0">
                <a:latin typeface="Arial" pitchFamily="34" charset="0"/>
                <a:ea typeface="黑体" pitchFamily="49" charset="-122"/>
              </a:rPr>
              <a:t>　　③</a:t>
            </a:r>
            <a:r>
              <a:rPr lang="zh-CN" altLang="en-US" sz="2100" dirty="0" smtClean="0">
                <a:latin typeface="Arial" pitchFamily="34" charset="0"/>
                <a:ea typeface="黑体" pitchFamily="49" charset="-122"/>
              </a:rPr>
              <a:t>在</a:t>
            </a:r>
            <a:r>
              <a:rPr lang="zh-CN" altLang="en-US" sz="2100" dirty="0">
                <a:latin typeface="Arial" pitchFamily="34" charset="0"/>
                <a:ea typeface="黑体" pitchFamily="49" charset="-122"/>
              </a:rPr>
              <a:t>选中欲删除的控件上单击右键，单击快捷菜单的“剪切”命令</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2324072624"/>
      </p:ext>
    </p:extLst>
  </p:cSld>
  <p:clrMapOvr>
    <a:masterClrMapping/>
  </p:clrMapOvr>
  <p:transition>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647685"/>
            <a:ext cx="8997950" cy="19442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选择</a:t>
            </a:r>
            <a:r>
              <a:rPr lang="zh-CN" altLang="en-US" sz="2100" dirty="0">
                <a:latin typeface="Arial" pitchFamily="34" charset="0"/>
                <a:ea typeface="黑体" pitchFamily="49" charset="-122"/>
              </a:rPr>
              <a:t>多个控件的方法如下：</a:t>
            </a:r>
          </a:p>
          <a:p>
            <a:r>
              <a:rPr lang="en-US" altLang="zh-CN" sz="2100" dirty="0" smtClean="0">
                <a:latin typeface="Arial" pitchFamily="34" charset="0"/>
                <a:ea typeface="黑体" pitchFamily="49" charset="-122"/>
              </a:rPr>
              <a:t>　　①</a:t>
            </a:r>
            <a:r>
              <a:rPr lang="zh-CN" altLang="en-US" sz="2100" dirty="0" smtClean="0">
                <a:latin typeface="Arial" pitchFamily="34" charset="0"/>
                <a:ea typeface="黑体" pitchFamily="49" charset="-122"/>
              </a:rPr>
              <a:t>按下</a:t>
            </a:r>
            <a:r>
              <a:rPr lang="en-US" altLang="zh-CN" sz="2100" dirty="0">
                <a:latin typeface="Arial" pitchFamily="34" charset="0"/>
                <a:ea typeface="黑体" pitchFamily="49" charset="-122"/>
              </a:rPr>
              <a:t>Shift</a:t>
            </a:r>
            <a:r>
              <a:rPr lang="zh-CN" altLang="en-US" sz="2100" dirty="0">
                <a:latin typeface="Arial" pitchFamily="34" charset="0"/>
                <a:ea typeface="黑体" pitchFamily="49" charset="-122"/>
              </a:rPr>
              <a:t>键不放，单击要选择的多个控件。</a:t>
            </a:r>
          </a:p>
          <a:p>
            <a:r>
              <a:rPr lang="en-US" altLang="zh-CN" sz="2100" dirty="0" smtClean="0">
                <a:latin typeface="Arial" pitchFamily="34" charset="0"/>
                <a:ea typeface="黑体" pitchFamily="49" charset="-122"/>
              </a:rPr>
              <a:t>　　②</a:t>
            </a:r>
            <a:r>
              <a:rPr lang="zh-CN" altLang="en-US" sz="2100" dirty="0" smtClean="0">
                <a:latin typeface="Arial" pitchFamily="34" charset="0"/>
                <a:ea typeface="黑体" pitchFamily="49" charset="-122"/>
              </a:rPr>
              <a:t>在</a:t>
            </a:r>
            <a:r>
              <a:rPr lang="zh-CN" altLang="en-US" sz="2100" dirty="0">
                <a:latin typeface="Arial" pitchFamily="34" charset="0"/>
                <a:ea typeface="黑体" pitchFamily="49" charset="-122"/>
              </a:rPr>
              <a:t>表单上拖动鼠标，画出一个包含或交叉要选择的矩形。</a:t>
            </a:r>
          </a:p>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表单上画的控件继承了表单控件工具栏中“控件”的属性、事件和方法，控件类别不同，作用也不同。表</a:t>
            </a:r>
            <a:r>
              <a:rPr lang="en-US" altLang="zh-CN" sz="2100" dirty="0">
                <a:latin typeface="Arial" pitchFamily="34" charset="0"/>
                <a:ea typeface="黑体" pitchFamily="49" charset="-122"/>
              </a:rPr>
              <a:t>8-2</a:t>
            </a:r>
            <a:r>
              <a:rPr lang="zh-CN" altLang="en-US" sz="2100" dirty="0">
                <a:latin typeface="Arial" pitchFamily="34" charset="0"/>
                <a:ea typeface="黑体" pitchFamily="49" charset="-122"/>
              </a:rPr>
              <a:t>列出了每个按钮的功能详细说明，具体用法将在后续内容中通过具体实例来详细</a:t>
            </a:r>
            <a:r>
              <a:rPr lang="zh-CN" altLang="en-US" sz="2100" dirty="0" smtClean="0">
                <a:latin typeface="Arial" pitchFamily="34" charset="0"/>
                <a:ea typeface="黑体" pitchFamily="49" charset="-122"/>
              </a:rPr>
              <a:t>介绍，参见</a:t>
            </a:r>
            <a:r>
              <a:rPr lang="en-US" altLang="zh-CN" sz="2100" dirty="0" smtClean="0">
                <a:latin typeface="Arial" pitchFamily="34" charset="0"/>
                <a:ea typeface="黑体" pitchFamily="49" charset="-122"/>
              </a:rPr>
              <a:t>P333</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188680"/>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4</a:t>
            </a:r>
            <a:r>
              <a:rPr lang="zh-CN" altLang="en-US" sz="2200" dirty="0">
                <a:ea typeface="黑体" pitchFamily="49" charset="-122"/>
              </a:rPr>
              <a:t>．选择多个控件</a:t>
            </a:r>
          </a:p>
        </p:txBody>
      </p:sp>
      <p:sp>
        <p:nvSpPr>
          <p:cNvPr id="4" name="Rectangle 4"/>
          <p:cNvSpPr>
            <a:spLocks noChangeArrowheads="1"/>
          </p:cNvSpPr>
          <p:nvPr/>
        </p:nvSpPr>
        <p:spPr bwMode="auto">
          <a:xfrm>
            <a:off x="74613" y="2690906"/>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fontAlgn="ctr" hangingPunct="1">
              <a:lnSpc>
                <a:spcPts val="2300"/>
              </a:lnSpc>
            </a:pPr>
            <a:r>
              <a:rPr lang="en-US" altLang="zh-CN" sz="2200" dirty="0">
                <a:ea typeface="黑体" pitchFamily="49" charset="-122"/>
              </a:rPr>
              <a:t>8.3.3  </a:t>
            </a:r>
            <a:r>
              <a:rPr lang="zh-CN" altLang="en-US" sz="2200" dirty="0">
                <a:ea typeface="黑体" pitchFamily="49" charset="-122"/>
              </a:rPr>
              <a:t>布局工具栏</a:t>
            </a:r>
          </a:p>
        </p:txBody>
      </p:sp>
      <p:sp>
        <p:nvSpPr>
          <p:cNvPr id="5" name="Rectangle 4"/>
          <p:cNvSpPr>
            <a:spLocks noChangeArrowheads="1"/>
          </p:cNvSpPr>
          <p:nvPr/>
        </p:nvSpPr>
        <p:spPr bwMode="auto">
          <a:xfrm>
            <a:off x="74613" y="3149911"/>
            <a:ext cx="5339953" cy="16218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“布局”</a:t>
            </a:r>
            <a:r>
              <a:rPr lang="zh-CN" altLang="en-US" sz="2100" dirty="0">
                <a:latin typeface="Arial" pitchFamily="34" charset="0"/>
                <a:ea typeface="黑体" pitchFamily="49" charset="-122"/>
              </a:rPr>
              <a:t>工具栏主要用于布置对象、控件对象的相对位置和大小。图</a:t>
            </a:r>
            <a:r>
              <a:rPr lang="en-US" altLang="zh-CN" sz="2100" dirty="0">
                <a:latin typeface="Arial" pitchFamily="34" charset="0"/>
                <a:ea typeface="黑体" pitchFamily="49" charset="-122"/>
              </a:rPr>
              <a:t>8-10</a:t>
            </a:r>
            <a:r>
              <a:rPr lang="zh-CN" altLang="en-US" sz="2100" dirty="0">
                <a:latin typeface="Arial" pitchFamily="34" charset="0"/>
                <a:ea typeface="黑体" pitchFamily="49" charset="-122"/>
              </a:rPr>
              <a:t>展示了布局工具栏中的按钮及其简要说明。使用时只需要同时选定多个控件，再单击相应按钮即可达到所需的对齐方式</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6136" y="2661957"/>
            <a:ext cx="3019425" cy="2181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6009704" y="4859868"/>
            <a:ext cx="2592288"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8-10  “</a:t>
            </a:r>
            <a:r>
              <a:rPr lang="zh-CN" altLang="en-US" dirty="0">
                <a:solidFill>
                  <a:srgbClr val="FFFFFF"/>
                </a:solidFill>
                <a:latin typeface="Arial" pitchFamily="34" charset="0"/>
                <a:ea typeface="黑体" pitchFamily="49" charset="-122"/>
              </a:rPr>
              <a:t>布局”工具栏</a:t>
            </a:r>
          </a:p>
        </p:txBody>
      </p:sp>
      <p:sp>
        <p:nvSpPr>
          <p:cNvPr id="8" name="Rectangle 4"/>
          <p:cNvSpPr>
            <a:spLocks noChangeArrowheads="1"/>
          </p:cNvSpPr>
          <p:nvPr/>
        </p:nvSpPr>
        <p:spPr bwMode="auto">
          <a:xfrm>
            <a:off x="74613" y="4870718"/>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fontAlgn="ctr" hangingPunct="1">
              <a:lnSpc>
                <a:spcPts val="2300"/>
              </a:lnSpc>
            </a:pPr>
            <a:r>
              <a:rPr lang="en-US" altLang="zh-CN" sz="2200" dirty="0">
                <a:ea typeface="黑体" pitchFamily="49" charset="-122"/>
              </a:rPr>
              <a:t>8.3.4  </a:t>
            </a:r>
            <a:r>
              <a:rPr lang="zh-CN" altLang="en-US" sz="2200" dirty="0">
                <a:ea typeface="黑体" pitchFamily="49" charset="-122"/>
              </a:rPr>
              <a:t>调色板工具栏</a:t>
            </a:r>
          </a:p>
        </p:txBody>
      </p:sp>
      <p:sp>
        <p:nvSpPr>
          <p:cNvPr id="9" name="Rectangle 4"/>
          <p:cNvSpPr>
            <a:spLocks noChangeArrowheads="1"/>
          </p:cNvSpPr>
          <p:nvPr/>
        </p:nvSpPr>
        <p:spPr bwMode="auto">
          <a:xfrm>
            <a:off x="74613" y="5329724"/>
            <a:ext cx="5339953" cy="13396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调色板</a:t>
            </a:r>
            <a:r>
              <a:rPr lang="zh-CN" altLang="en-US" sz="2100" dirty="0">
                <a:latin typeface="Arial" pitchFamily="34" charset="0"/>
                <a:ea typeface="黑体" pitchFamily="49" charset="-122"/>
              </a:rPr>
              <a:t>工具栏用于改变控件的颜色。既可改变前景色，也可改变背景色，只需单击图</a:t>
            </a:r>
            <a:r>
              <a:rPr lang="en-US" altLang="zh-CN" sz="2100" dirty="0">
                <a:latin typeface="Arial" pitchFamily="34" charset="0"/>
                <a:ea typeface="黑体" pitchFamily="49" charset="-122"/>
              </a:rPr>
              <a:t>8-11</a:t>
            </a:r>
            <a:r>
              <a:rPr lang="zh-CN" altLang="en-US" sz="2100" dirty="0">
                <a:latin typeface="Arial" pitchFamily="34" charset="0"/>
                <a:ea typeface="黑体" pitchFamily="49" charset="-122"/>
              </a:rPr>
              <a:t>中的相应按钮，并从中选择一种颜色即可</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7" name="矩形 6"/>
          <p:cNvSpPr/>
          <p:nvPr/>
        </p:nvSpPr>
        <p:spPr>
          <a:xfrm>
            <a:off x="6067970" y="6372036"/>
            <a:ext cx="2718048"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8-11  “</a:t>
            </a:r>
            <a:r>
              <a:rPr lang="zh-CN" altLang="en-US" dirty="0">
                <a:solidFill>
                  <a:srgbClr val="FFFFFF"/>
                </a:solidFill>
                <a:latin typeface="Arial" pitchFamily="34" charset="0"/>
                <a:ea typeface="黑体" pitchFamily="49" charset="-122"/>
              </a:rPr>
              <a:t>调色板”工具栏</a:t>
            </a: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0232" y="5266086"/>
            <a:ext cx="1533525" cy="105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29533647"/>
      </p:ext>
    </p:extLst>
  </p:cSld>
  <p:clrMapOvr>
    <a:masterClrMapping/>
  </p:clrMapOvr>
  <p:transition>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980708"/>
            <a:ext cx="8997950" cy="38884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焦点</a:t>
            </a:r>
            <a:r>
              <a:rPr lang="zh-CN" altLang="en-US" sz="2100" dirty="0">
                <a:latin typeface="Arial" pitchFamily="34" charset="0"/>
                <a:ea typeface="黑体" pitchFamily="49" charset="-122"/>
              </a:rPr>
              <a:t>是指当前处于活动状态的并能接受用户鼠标操作或键盘输入的控件。可以通过方法程序使控件获得焦点，也可通过设置</a:t>
            </a:r>
            <a:r>
              <a:rPr lang="en-US" altLang="zh-CN" sz="2100" dirty="0">
                <a:latin typeface="Arial" pitchFamily="34" charset="0"/>
                <a:ea typeface="黑体" pitchFamily="49" charset="-122"/>
              </a:rPr>
              <a:t>Tab</a:t>
            </a:r>
            <a:r>
              <a:rPr lang="zh-CN" altLang="en-US" sz="2100" dirty="0">
                <a:latin typeface="Arial" pitchFamily="34" charset="0"/>
                <a:ea typeface="黑体" pitchFamily="49" charset="-122"/>
              </a:rPr>
              <a:t>键控件表单中的控件获得焦点的次序。</a:t>
            </a:r>
          </a:p>
          <a:p>
            <a:r>
              <a:rPr lang="zh-CN" altLang="en-US" sz="2100" dirty="0" smtClean="0">
                <a:latin typeface="Arial" pitchFamily="34" charset="0"/>
                <a:ea typeface="黑体" pitchFamily="49" charset="-122"/>
              </a:rPr>
              <a:t>       通过</a:t>
            </a:r>
            <a:r>
              <a:rPr lang="zh-CN" altLang="en-US" sz="2100" dirty="0">
                <a:latin typeface="Arial" pitchFamily="34" charset="0"/>
                <a:ea typeface="黑体" pitchFamily="49" charset="-122"/>
              </a:rPr>
              <a:t>代码设置焦点如下：</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格式</a:t>
            </a:r>
          </a:p>
          <a:p>
            <a:r>
              <a:rPr lang="en-US" altLang="zh-CN" sz="2100" dirty="0" smtClean="0">
                <a:latin typeface="Arial" pitchFamily="34" charset="0"/>
                <a:ea typeface="黑体" pitchFamily="49" charset="-122"/>
              </a:rPr>
              <a:t>       </a:t>
            </a:r>
            <a:r>
              <a:rPr lang="en-US" altLang="zh-CN" sz="2100" dirty="0" err="1" smtClean="0">
                <a:solidFill>
                  <a:srgbClr val="FFFF00"/>
                </a:solidFill>
                <a:latin typeface="Arial" pitchFamily="34" charset="0"/>
                <a:ea typeface="黑体" pitchFamily="49" charset="-122"/>
              </a:rPr>
              <a:t>Object.SetFocus</a:t>
            </a:r>
            <a:endParaRPr lang="en-US" altLang="zh-CN" sz="2100" dirty="0">
              <a:solidFill>
                <a:srgbClr val="FFFF00"/>
              </a:solidFill>
              <a:latin typeface="Arial" pitchFamily="34" charset="0"/>
              <a:ea typeface="黑体" pitchFamily="49" charset="-122"/>
            </a:endParaRPr>
          </a:p>
          <a:p>
            <a:r>
              <a:rPr lang="en-US" altLang="zh-CN" sz="2100" dirty="0" smtClean="0">
                <a:latin typeface="Arial" pitchFamily="34" charset="0"/>
                <a:ea typeface="黑体" pitchFamily="49" charset="-122"/>
              </a:rPr>
              <a:t>       ⑵</a:t>
            </a:r>
            <a:r>
              <a:rPr lang="zh-CN" altLang="en-US" sz="2100" dirty="0">
                <a:latin typeface="Arial" pitchFamily="34" charset="0"/>
                <a:ea typeface="黑体" pitchFamily="49" charset="-122"/>
              </a:rPr>
              <a:t>功能</a:t>
            </a:r>
          </a:p>
          <a:p>
            <a:r>
              <a:rPr lang="zh-CN" altLang="en-US" sz="2100" dirty="0" smtClean="0">
                <a:latin typeface="Arial" pitchFamily="34" charset="0"/>
                <a:ea typeface="黑体" pitchFamily="49" charset="-122"/>
              </a:rPr>
              <a:t>　　使</a:t>
            </a:r>
            <a:r>
              <a:rPr lang="zh-CN" altLang="en-US" sz="2100" dirty="0">
                <a:latin typeface="Arial" pitchFamily="34" charset="0"/>
                <a:ea typeface="黑体" pitchFamily="49" charset="-122"/>
              </a:rPr>
              <a:t>指定的控件获得焦点。</a:t>
            </a: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说明</a:t>
            </a:r>
          </a:p>
          <a:p>
            <a:r>
              <a:rPr lang="en-US" altLang="zh-CN" sz="2100" dirty="0" smtClean="0">
                <a:latin typeface="Arial" pitchFamily="34" charset="0"/>
                <a:ea typeface="黑体" pitchFamily="49" charset="-122"/>
              </a:rPr>
              <a:t>　　Object</a:t>
            </a:r>
            <a:r>
              <a:rPr lang="zh-CN" altLang="en-US" sz="2100" dirty="0">
                <a:latin typeface="Arial" pitchFamily="34" charset="0"/>
                <a:ea typeface="黑体" pitchFamily="49" charset="-122"/>
              </a:rPr>
              <a:t>代表一个控件，</a:t>
            </a:r>
            <a:r>
              <a:rPr lang="en-US" altLang="zh-CN" sz="2100" dirty="0" err="1">
                <a:latin typeface="Arial" pitchFamily="34" charset="0"/>
                <a:ea typeface="黑体" pitchFamily="49" charset="-122"/>
              </a:rPr>
              <a:t>SetFocus</a:t>
            </a:r>
            <a:r>
              <a:rPr lang="zh-CN" altLang="en-US" sz="2100" dirty="0">
                <a:latin typeface="Arial" pitchFamily="34" charset="0"/>
                <a:ea typeface="黑体" pitchFamily="49" charset="-122"/>
              </a:rPr>
              <a:t>表示焦点方法。如，</a:t>
            </a:r>
            <a:r>
              <a:rPr lang="en-US" altLang="zh-CN" sz="2100" dirty="0">
                <a:latin typeface="Arial" pitchFamily="34" charset="0"/>
                <a:ea typeface="黑体" pitchFamily="49" charset="-122"/>
              </a:rPr>
              <a:t>ThisForm.Text1.SetFocus</a:t>
            </a:r>
            <a:r>
              <a:rPr lang="zh-CN" altLang="en-US" sz="2100" dirty="0">
                <a:latin typeface="Arial" pitchFamily="34" charset="0"/>
                <a:ea typeface="黑体" pitchFamily="49" charset="-122"/>
              </a:rPr>
              <a:t>，表示使本表单中的</a:t>
            </a:r>
            <a:r>
              <a:rPr lang="en-US" altLang="zh-CN" sz="2100" dirty="0">
                <a:latin typeface="Arial" pitchFamily="34" charset="0"/>
                <a:ea typeface="黑体" pitchFamily="49" charset="-122"/>
              </a:rPr>
              <a:t>Text1</a:t>
            </a:r>
            <a:r>
              <a:rPr lang="zh-CN" altLang="en-US" sz="2100" dirty="0">
                <a:latin typeface="Arial" pitchFamily="34" charset="0"/>
                <a:ea typeface="黑体" pitchFamily="49" charset="-122"/>
              </a:rPr>
              <a:t>文本框获得焦点。其获得焦点的标志是光标文本的闪动</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4"/>
          <p:cNvSpPr>
            <a:spLocks noChangeArrowheads="1"/>
          </p:cNvSpPr>
          <p:nvPr/>
        </p:nvSpPr>
        <p:spPr bwMode="auto">
          <a:xfrm>
            <a:off x="74613" y="116632"/>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fontAlgn="ctr" hangingPunct="1">
              <a:lnSpc>
                <a:spcPts val="2300"/>
              </a:lnSpc>
            </a:pPr>
            <a:r>
              <a:rPr lang="en-US" altLang="zh-CN" sz="2200" dirty="0">
                <a:ea typeface="黑体" pitchFamily="49" charset="-122"/>
              </a:rPr>
              <a:t>8.3.5  </a:t>
            </a:r>
            <a:r>
              <a:rPr lang="zh-CN" altLang="en-US" sz="2200" dirty="0">
                <a:ea typeface="黑体" pitchFamily="49" charset="-122"/>
              </a:rPr>
              <a:t>布焦点与设置</a:t>
            </a:r>
            <a:r>
              <a:rPr lang="en-US" altLang="zh-CN" sz="2200" dirty="0">
                <a:ea typeface="黑体" pitchFamily="49" charset="-122"/>
              </a:rPr>
              <a:t>TAB</a:t>
            </a:r>
            <a:r>
              <a:rPr lang="zh-CN" altLang="en-US" sz="2200" dirty="0">
                <a:ea typeface="黑体" pitchFamily="49" charset="-122"/>
              </a:rPr>
              <a:t>键次序</a:t>
            </a:r>
          </a:p>
        </p:txBody>
      </p:sp>
      <p:sp>
        <p:nvSpPr>
          <p:cNvPr id="4" name="Rectangle 4"/>
          <p:cNvSpPr>
            <a:spLocks noChangeArrowheads="1"/>
          </p:cNvSpPr>
          <p:nvPr/>
        </p:nvSpPr>
        <p:spPr bwMode="auto">
          <a:xfrm>
            <a:off x="74613" y="5373216"/>
            <a:ext cx="8997950" cy="12961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设计</a:t>
            </a:r>
            <a:r>
              <a:rPr lang="zh-CN" altLang="en-US" sz="2100" dirty="0">
                <a:latin typeface="Arial" pitchFamily="34" charset="0"/>
                <a:ea typeface="黑体" pitchFamily="49" charset="-122"/>
              </a:rPr>
              <a:t>表单时，系统按照放置控件的先后次序自动给每个控件指定一个获得焦点的次序号，这称为</a:t>
            </a:r>
            <a:r>
              <a:rPr lang="en-US" altLang="zh-CN" sz="2100" dirty="0">
                <a:latin typeface="Arial" pitchFamily="34" charset="0"/>
                <a:ea typeface="黑体" pitchFamily="49" charset="-122"/>
              </a:rPr>
              <a:t>Tab</a:t>
            </a:r>
            <a:r>
              <a:rPr lang="zh-CN" altLang="en-US" sz="2100" dirty="0">
                <a:latin typeface="Arial" pitchFamily="34" charset="0"/>
                <a:ea typeface="黑体" pitchFamily="49" charset="-122"/>
              </a:rPr>
              <a:t>键次序，其数值反映在控件的</a:t>
            </a:r>
            <a:r>
              <a:rPr lang="en-US" altLang="zh-CN" sz="2100" dirty="0" err="1">
                <a:latin typeface="Arial" pitchFamily="34" charset="0"/>
                <a:ea typeface="黑体" pitchFamily="49" charset="-122"/>
              </a:rPr>
              <a:t>TabIndex</a:t>
            </a:r>
            <a:r>
              <a:rPr lang="zh-CN" altLang="en-US" sz="2100" dirty="0">
                <a:latin typeface="Arial" pitchFamily="34" charset="0"/>
                <a:ea typeface="黑体" pitchFamily="49" charset="-122"/>
              </a:rPr>
              <a:t>属性中。默认第</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个控件的</a:t>
            </a:r>
            <a:r>
              <a:rPr lang="en-US" altLang="zh-CN" sz="2100" dirty="0" err="1">
                <a:latin typeface="Arial" pitchFamily="34" charset="0"/>
                <a:ea typeface="黑体" pitchFamily="49" charset="-122"/>
              </a:rPr>
              <a:t>TabIndex</a:t>
            </a:r>
            <a:r>
              <a:rPr lang="zh-CN" altLang="en-US" sz="2100" dirty="0">
                <a:latin typeface="Arial" pitchFamily="34" charset="0"/>
                <a:ea typeface="黑体" pitchFamily="49" charset="-122"/>
              </a:rPr>
              <a:t>值为</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，第</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个为</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，依次类推。当表单运行时，用户可以按</a:t>
            </a:r>
            <a:r>
              <a:rPr lang="en-US" altLang="zh-CN" sz="2100" dirty="0">
                <a:latin typeface="Arial" pitchFamily="34" charset="0"/>
                <a:ea typeface="黑体" pitchFamily="49" charset="-122"/>
              </a:rPr>
              <a:t>Tab</a:t>
            </a:r>
            <a:r>
              <a:rPr lang="zh-CN" altLang="en-US" sz="2100" dirty="0">
                <a:latin typeface="Arial" pitchFamily="34" charset="0"/>
                <a:ea typeface="黑体" pitchFamily="49" charset="-122"/>
              </a:rPr>
              <a:t>键选择表单中的控件，使焦点在控件间移动</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Rectangle 3"/>
          <p:cNvSpPr>
            <a:spLocks noChangeArrowheads="1"/>
          </p:cNvSpPr>
          <p:nvPr/>
        </p:nvSpPr>
        <p:spPr bwMode="auto">
          <a:xfrm>
            <a:off x="74613" y="548670"/>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1</a:t>
            </a:r>
            <a:r>
              <a:rPr lang="zh-CN" altLang="en-US" sz="2200" dirty="0">
                <a:ea typeface="黑体" pitchFamily="49" charset="-122"/>
              </a:rPr>
              <a:t>．焦点</a:t>
            </a:r>
          </a:p>
        </p:txBody>
      </p:sp>
      <p:sp>
        <p:nvSpPr>
          <p:cNvPr id="6" name="Rectangle 3"/>
          <p:cNvSpPr>
            <a:spLocks noChangeArrowheads="1"/>
          </p:cNvSpPr>
          <p:nvPr/>
        </p:nvSpPr>
        <p:spPr bwMode="auto">
          <a:xfrm>
            <a:off x="74613" y="4941178"/>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2</a:t>
            </a:r>
            <a:r>
              <a:rPr lang="zh-CN" altLang="en-US" sz="2200" dirty="0">
                <a:ea typeface="黑体" pitchFamily="49" charset="-122"/>
              </a:rPr>
              <a:t>．设置</a:t>
            </a:r>
            <a:r>
              <a:rPr lang="en-US" altLang="zh-CN" sz="2200" dirty="0">
                <a:ea typeface="黑体" pitchFamily="49" charset="-122"/>
              </a:rPr>
              <a:t>Tab</a:t>
            </a:r>
            <a:r>
              <a:rPr lang="zh-CN" altLang="en-US" sz="2200" dirty="0">
                <a:ea typeface="黑体" pitchFamily="49" charset="-122"/>
              </a:rPr>
              <a:t>键次序</a:t>
            </a:r>
          </a:p>
        </p:txBody>
      </p:sp>
    </p:spTree>
    <p:extLst>
      <p:ext uri="{BB962C8B-B14F-4D97-AF65-F5344CB8AC3E}">
        <p14:creationId xmlns:p14="http://schemas.microsoft.com/office/powerpoint/2010/main" val="1807333519"/>
      </p:ext>
    </p:extLst>
  </p:cSld>
  <p:clrMapOvr>
    <a:masterClrMapping/>
  </p:clrMapOvr>
  <p:transition>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88640"/>
            <a:ext cx="8997950" cy="360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用户</a:t>
            </a:r>
            <a:r>
              <a:rPr lang="zh-CN" altLang="en-US" sz="2100" dirty="0">
                <a:latin typeface="Arial" pitchFamily="34" charset="0"/>
                <a:ea typeface="黑体" pitchFamily="49" charset="-122"/>
              </a:rPr>
              <a:t>也可以自行设置</a:t>
            </a:r>
            <a:r>
              <a:rPr lang="en-US" altLang="zh-CN" sz="2100" dirty="0">
                <a:latin typeface="Arial" pitchFamily="34" charset="0"/>
                <a:ea typeface="黑体" pitchFamily="49" charset="-122"/>
              </a:rPr>
              <a:t>Tab</a:t>
            </a:r>
            <a:r>
              <a:rPr lang="zh-CN" altLang="en-US" sz="2100" dirty="0">
                <a:latin typeface="Arial" pitchFamily="34" charset="0"/>
                <a:ea typeface="黑体" pitchFamily="49" charset="-122"/>
              </a:rPr>
              <a:t>键次序，</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提供了两种方式来设置</a:t>
            </a:r>
            <a:r>
              <a:rPr lang="en-US" altLang="zh-CN" sz="2100" dirty="0">
                <a:latin typeface="Arial" pitchFamily="34" charset="0"/>
                <a:ea typeface="黑体" pitchFamily="49" charset="-122"/>
              </a:rPr>
              <a:t>Tab</a:t>
            </a:r>
            <a:r>
              <a:rPr lang="zh-CN" altLang="en-US" sz="2100" dirty="0">
                <a:latin typeface="Arial" pitchFamily="34" charset="0"/>
                <a:ea typeface="黑体" pitchFamily="49" charset="-122"/>
              </a:rPr>
              <a:t>键次序，即交互方式和按列表方式。</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交互方式。交互方式设置</a:t>
            </a:r>
            <a:r>
              <a:rPr lang="en-US" altLang="zh-CN" sz="2100" dirty="0">
                <a:latin typeface="Arial" pitchFamily="34" charset="0"/>
                <a:ea typeface="黑体" pitchFamily="49" charset="-122"/>
              </a:rPr>
              <a:t>Tab</a:t>
            </a:r>
            <a:r>
              <a:rPr lang="zh-CN" altLang="en-US" sz="2100" dirty="0">
                <a:latin typeface="Arial" pitchFamily="34" charset="0"/>
                <a:ea typeface="黑体" pitchFamily="49" charset="-122"/>
              </a:rPr>
              <a:t>键次序的操作步骤如下：</a:t>
            </a:r>
          </a:p>
          <a:p>
            <a:r>
              <a:rPr lang="zh-CN" altLang="en-US" sz="2100" dirty="0" smtClean="0">
                <a:latin typeface="Arial" pitchFamily="34" charset="0"/>
                <a:ea typeface="黑体" pitchFamily="49" charset="-122"/>
              </a:rPr>
              <a:t>　　①</a:t>
            </a:r>
            <a:r>
              <a:rPr lang="zh-CN" altLang="en-US" sz="2100" dirty="0">
                <a:latin typeface="Arial" pitchFamily="34" charset="0"/>
                <a:ea typeface="黑体" pitchFamily="49" charset="-122"/>
              </a:rPr>
              <a:t>打开“工具”菜单，单击“选项”命令，出现“选项”对话框，然后选择“表单”选项卡，如图</a:t>
            </a:r>
            <a:r>
              <a:rPr lang="en-US" altLang="zh-CN" sz="2100" dirty="0">
                <a:latin typeface="Arial" pitchFamily="34" charset="0"/>
                <a:ea typeface="黑体" pitchFamily="49" charset="-122"/>
              </a:rPr>
              <a:t>8-12</a:t>
            </a:r>
            <a:r>
              <a:rPr lang="zh-CN" altLang="en-US" sz="2100" dirty="0">
                <a:latin typeface="Arial" pitchFamily="34" charset="0"/>
                <a:ea typeface="黑体" pitchFamily="49" charset="-122"/>
              </a:rPr>
              <a:t>所示。</a:t>
            </a:r>
          </a:p>
          <a:p>
            <a:r>
              <a:rPr lang="zh-CN" altLang="en-US" sz="2100" dirty="0" smtClean="0">
                <a:latin typeface="Arial" pitchFamily="34" charset="0"/>
                <a:ea typeface="黑体" pitchFamily="49" charset="-122"/>
              </a:rPr>
              <a:t>　　②</a:t>
            </a:r>
            <a:r>
              <a:rPr lang="zh-CN" altLang="en-US" sz="2100" dirty="0">
                <a:latin typeface="Arial" pitchFamily="34" charset="0"/>
                <a:ea typeface="黑体" pitchFamily="49" charset="-122"/>
              </a:rPr>
              <a:t>从“</a:t>
            </a:r>
            <a:r>
              <a:rPr lang="en-US" altLang="zh-CN" sz="2100" dirty="0">
                <a:latin typeface="Arial" pitchFamily="34" charset="0"/>
                <a:ea typeface="黑体" pitchFamily="49" charset="-122"/>
              </a:rPr>
              <a:t>Tab</a:t>
            </a:r>
            <a:r>
              <a:rPr lang="zh-CN" altLang="en-US" sz="2100" dirty="0">
                <a:latin typeface="Arial" pitchFamily="34" charset="0"/>
                <a:ea typeface="黑体" pitchFamily="49" charset="-122"/>
              </a:rPr>
              <a:t>键次序”下拉列表框中选择“交互”</a:t>
            </a:r>
            <a:r>
              <a:rPr lang="zh-CN" altLang="en-US" sz="2100" dirty="0" smtClean="0">
                <a:latin typeface="Arial" pitchFamily="34" charset="0"/>
                <a:ea typeface="黑体" pitchFamily="49" charset="-122"/>
              </a:rPr>
              <a:t>（默认）。 </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③</a:t>
            </a:r>
            <a:r>
              <a:rPr lang="zh-CN" altLang="en-US" sz="2100" dirty="0">
                <a:latin typeface="Arial" pitchFamily="34" charset="0"/>
                <a:ea typeface="黑体" pitchFamily="49" charset="-122"/>
              </a:rPr>
              <a:t>单击“表单设计器”工具栏上的“设置</a:t>
            </a:r>
            <a:r>
              <a:rPr lang="en-US" altLang="zh-CN" sz="2100" dirty="0">
                <a:latin typeface="Arial" pitchFamily="34" charset="0"/>
                <a:ea typeface="黑体" pitchFamily="49" charset="-122"/>
              </a:rPr>
              <a:t>Tab</a:t>
            </a:r>
            <a:r>
              <a:rPr lang="zh-CN" altLang="en-US" sz="2100" dirty="0">
                <a:latin typeface="Arial" pitchFamily="34" charset="0"/>
                <a:ea typeface="黑体" pitchFamily="49" charset="-122"/>
              </a:rPr>
              <a:t>键次序”按钮 ，进入设置</a:t>
            </a:r>
            <a:r>
              <a:rPr lang="en-US" altLang="zh-CN" sz="2100" dirty="0">
                <a:latin typeface="Arial" pitchFamily="34" charset="0"/>
                <a:ea typeface="黑体" pitchFamily="49" charset="-122"/>
              </a:rPr>
              <a:t>Tab</a:t>
            </a:r>
            <a:r>
              <a:rPr lang="zh-CN" altLang="en-US" sz="2100" dirty="0">
                <a:latin typeface="Arial" pitchFamily="34" charset="0"/>
                <a:ea typeface="黑体" pitchFamily="49" charset="-122"/>
              </a:rPr>
              <a:t>键次序状态。如图</a:t>
            </a:r>
            <a:r>
              <a:rPr lang="en-US" altLang="zh-CN" sz="2100" dirty="0">
                <a:latin typeface="Arial" pitchFamily="34" charset="0"/>
                <a:ea typeface="黑体" pitchFamily="49" charset="-122"/>
              </a:rPr>
              <a:t>8-13</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，每个</a:t>
            </a:r>
            <a:r>
              <a:rPr lang="zh-CN" altLang="en-US" sz="2100" dirty="0">
                <a:latin typeface="Arial" pitchFamily="34" charset="0"/>
                <a:ea typeface="黑体" pitchFamily="49" charset="-122"/>
              </a:rPr>
              <a:t>控件上出现深色的</a:t>
            </a:r>
            <a:r>
              <a:rPr lang="en-US" altLang="zh-CN" sz="2100" dirty="0">
                <a:latin typeface="Arial" pitchFamily="34" charset="0"/>
                <a:ea typeface="黑体" pitchFamily="49" charset="-122"/>
              </a:rPr>
              <a:t>Tab</a:t>
            </a:r>
            <a:r>
              <a:rPr lang="zh-CN" altLang="en-US" sz="2100" dirty="0">
                <a:latin typeface="Arial" pitchFamily="34" charset="0"/>
                <a:ea typeface="黑体" pitchFamily="49" charset="-122"/>
              </a:rPr>
              <a:t>键次序号</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④</a:t>
            </a:r>
            <a:r>
              <a:rPr lang="zh-CN" altLang="en-US" sz="2100" dirty="0">
                <a:latin typeface="Arial" pitchFamily="34" charset="0"/>
                <a:ea typeface="黑体" pitchFamily="49" charset="-122"/>
              </a:rPr>
              <a:t>如果双击某个控件的</a:t>
            </a:r>
            <a:r>
              <a:rPr lang="en-US" altLang="zh-CN" sz="2100" dirty="0">
                <a:latin typeface="Arial" pitchFamily="34" charset="0"/>
                <a:ea typeface="黑体" pitchFamily="49" charset="-122"/>
              </a:rPr>
              <a:t>Tab</a:t>
            </a:r>
            <a:r>
              <a:rPr lang="zh-CN" altLang="en-US" sz="2100" dirty="0">
                <a:latin typeface="Arial" pitchFamily="34" charset="0"/>
                <a:ea typeface="黑体" pitchFamily="49" charset="-122"/>
              </a:rPr>
              <a:t>键次序号，该控件将成为第</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控件。</a:t>
            </a:r>
          </a:p>
          <a:p>
            <a:r>
              <a:rPr lang="zh-CN" altLang="en-US" sz="2100" dirty="0" smtClean="0">
                <a:latin typeface="Arial" pitchFamily="34" charset="0"/>
                <a:ea typeface="黑体" pitchFamily="49" charset="-122"/>
              </a:rPr>
              <a:t>　　⑤</a:t>
            </a:r>
            <a:r>
              <a:rPr lang="zh-CN" altLang="en-US" sz="2100" dirty="0">
                <a:latin typeface="Arial" pitchFamily="34" charset="0"/>
                <a:ea typeface="黑体" pitchFamily="49" charset="-122"/>
              </a:rPr>
              <a:t>可依次单击其他</a:t>
            </a:r>
            <a:r>
              <a:rPr lang="en-US" altLang="zh-CN" sz="2100" dirty="0">
                <a:latin typeface="Arial" pitchFamily="34" charset="0"/>
                <a:ea typeface="黑体" pitchFamily="49" charset="-122"/>
              </a:rPr>
              <a:t>Tab</a:t>
            </a:r>
            <a:r>
              <a:rPr lang="zh-CN" altLang="en-US" sz="2100" dirty="0">
                <a:latin typeface="Arial" pitchFamily="34" charset="0"/>
                <a:ea typeface="黑体" pitchFamily="49" charset="-122"/>
              </a:rPr>
              <a:t>键次序号改变它的</a:t>
            </a:r>
            <a:r>
              <a:rPr lang="en-US" altLang="zh-CN" sz="2100" dirty="0">
                <a:latin typeface="Arial" pitchFamily="34" charset="0"/>
                <a:ea typeface="黑体" pitchFamily="49" charset="-122"/>
              </a:rPr>
              <a:t>Tab</a:t>
            </a:r>
            <a:r>
              <a:rPr lang="zh-CN" altLang="en-US" sz="2100" dirty="0">
                <a:latin typeface="Arial" pitchFamily="34" charset="0"/>
                <a:ea typeface="黑体" pitchFamily="49" charset="-122"/>
              </a:rPr>
              <a:t>键次序号。</a:t>
            </a:r>
          </a:p>
          <a:p>
            <a:r>
              <a:rPr lang="zh-CN" altLang="en-US" sz="2100" dirty="0" smtClean="0">
                <a:latin typeface="Arial" pitchFamily="34" charset="0"/>
                <a:ea typeface="黑体" pitchFamily="49" charset="-122"/>
              </a:rPr>
              <a:t>　　⑥</a:t>
            </a:r>
            <a:r>
              <a:rPr lang="zh-CN" altLang="en-US" sz="2100" dirty="0">
                <a:latin typeface="Arial" pitchFamily="34" charset="0"/>
                <a:ea typeface="黑体" pitchFamily="49" charset="-122"/>
              </a:rPr>
              <a:t>单击表单空白处，确认设置并</a:t>
            </a:r>
            <a:r>
              <a:rPr lang="zh-CN" altLang="en-US" sz="2100" dirty="0" smtClean="0">
                <a:latin typeface="Arial" pitchFamily="34" charset="0"/>
                <a:ea typeface="黑体" pitchFamily="49" charset="-122"/>
              </a:rPr>
              <a:t>退出；</a:t>
            </a:r>
            <a:r>
              <a:rPr lang="zh-CN" altLang="en-US" sz="2100" dirty="0">
                <a:latin typeface="Arial" pitchFamily="34" charset="0"/>
                <a:ea typeface="黑体" pitchFamily="49" charset="-122"/>
              </a:rPr>
              <a:t>如果按</a:t>
            </a:r>
            <a:r>
              <a:rPr lang="en-US" altLang="zh-CN" sz="2100" dirty="0">
                <a:latin typeface="Arial" pitchFamily="34" charset="0"/>
                <a:ea typeface="黑体" pitchFamily="49" charset="-122"/>
              </a:rPr>
              <a:t>Esc</a:t>
            </a:r>
            <a:r>
              <a:rPr lang="zh-CN" altLang="en-US" sz="2100" dirty="0">
                <a:latin typeface="Arial" pitchFamily="34" charset="0"/>
                <a:ea typeface="黑体" pitchFamily="49" charset="-122"/>
              </a:rPr>
              <a:t>键则放弃设置</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矩形 3"/>
          <p:cNvSpPr/>
          <p:nvPr/>
        </p:nvSpPr>
        <p:spPr>
          <a:xfrm>
            <a:off x="3890097" y="4905128"/>
            <a:ext cx="1724329" cy="1200329"/>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8-12  “</a:t>
            </a:r>
            <a:r>
              <a:rPr lang="zh-CN" altLang="en-US" dirty="0">
                <a:solidFill>
                  <a:srgbClr val="FFFFFF"/>
                </a:solidFill>
                <a:latin typeface="Arial" pitchFamily="34" charset="0"/>
                <a:ea typeface="黑体" pitchFamily="49" charset="-122"/>
              </a:rPr>
              <a:t>选项”对话框中的“表单”选项卡</a:t>
            </a:r>
          </a:p>
        </p:txBody>
      </p:sp>
      <p:sp>
        <p:nvSpPr>
          <p:cNvPr id="5" name="矩形 4"/>
          <p:cNvSpPr/>
          <p:nvPr/>
        </p:nvSpPr>
        <p:spPr>
          <a:xfrm>
            <a:off x="5436096" y="6093296"/>
            <a:ext cx="3280611" cy="369332"/>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8-13  </a:t>
            </a:r>
            <a:r>
              <a:rPr lang="zh-CN" altLang="en-US" dirty="0">
                <a:solidFill>
                  <a:srgbClr val="FFFFFF"/>
                </a:solidFill>
                <a:latin typeface="Arial" pitchFamily="34" charset="0"/>
                <a:ea typeface="黑体" pitchFamily="49" charset="-122"/>
              </a:rPr>
              <a:t>交互式设置</a:t>
            </a:r>
            <a:r>
              <a:rPr lang="en-US" altLang="zh-CN" dirty="0">
                <a:solidFill>
                  <a:srgbClr val="FFFFFF"/>
                </a:solidFill>
                <a:latin typeface="Arial" pitchFamily="34" charset="0"/>
                <a:ea typeface="黑体" pitchFamily="49" charset="-122"/>
              </a:rPr>
              <a:t>Tab</a:t>
            </a:r>
            <a:r>
              <a:rPr lang="zh-CN" altLang="en-US" dirty="0">
                <a:solidFill>
                  <a:srgbClr val="FFFFFF"/>
                </a:solidFill>
                <a:latin typeface="Arial" pitchFamily="34" charset="0"/>
                <a:ea typeface="黑体" pitchFamily="49" charset="-122"/>
              </a:rPr>
              <a:t>键次序 </a:t>
            </a:r>
            <a:endParaRPr lang="zh-CN" alt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3933056"/>
            <a:ext cx="3299228" cy="271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14426" y="3995673"/>
            <a:ext cx="3163943" cy="18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39501897"/>
      </p:ext>
    </p:extLst>
  </p:cSld>
  <p:clrMapOvr>
    <a:masterClrMapping/>
  </p:clrMapOvr>
  <p:transition>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Rectangle 2"/>
          <p:cNvSpPr>
            <a:spLocks noChangeArrowheads="1"/>
          </p:cNvSpPr>
          <p:nvPr/>
        </p:nvSpPr>
        <p:spPr bwMode="auto">
          <a:xfrm>
            <a:off x="74613" y="4232646"/>
            <a:ext cx="453231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8.4.1  </a:t>
            </a:r>
            <a:r>
              <a:rPr lang="zh-CN" altLang="en-US" sz="2200" dirty="0">
                <a:ea typeface="黑体" pitchFamily="49" charset="-122"/>
              </a:rPr>
              <a:t>建立表单程序的方法</a:t>
            </a:r>
          </a:p>
        </p:txBody>
      </p:sp>
      <p:sp>
        <p:nvSpPr>
          <p:cNvPr id="363523" name="Rectangle 3"/>
          <p:cNvSpPr>
            <a:spLocks noChangeArrowheads="1"/>
          </p:cNvSpPr>
          <p:nvPr/>
        </p:nvSpPr>
        <p:spPr bwMode="auto">
          <a:xfrm>
            <a:off x="74613" y="3758839"/>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8.4  </a:t>
            </a:r>
            <a:r>
              <a:rPr lang="zh-CN" altLang="en-US" sz="2400" dirty="0">
                <a:latin typeface="黑体" pitchFamily="49" charset="-122"/>
                <a:ea typeface="黑体" pitchFamily="49" charset="-122"/>
              </a:rPr>
              <a:t>建立表单程序的方法</a:t>
            </a:r>
          </a:p>
        </p:txBody>
      </p:sp>
      <p:sp>
        <p:nvSpPr>
          <p:cNvPr id="363524" name="Rectangle 4"/>
          <p:cNvSpPr>
            <a:spLocks noChangeArrowheads="1"/>
          </p:cNvSpPr>
          <p:nvPr/>
        </p:nvSpPr>
        <p:spPr bwMode="auto">
          <a:xfrm>
            <a:off x="74613" y="4634454"/>
            <a:ext cx="8997950" cy="19628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1</a:t>
            </a:r>
            <a:r>
              <a:rPr lang="zh-CN" altLang="en-US" sz="2100" dirty="0">
                <a:latin typeface="Arial" pitchFamily="34" charset="0"/>
                <a:ea typeface="黑体" pitchFamily="49" charset="-122"/>
              </a:rPr>
              <a:t>．创建一个表单</a:t>
            </a:r>
          </a:p>
          <a:p>
            <a:r>
              <a:rPr lang="en-US" altLang="zh-CN" sz="2100" dirty="0" smtClean="0">
                <a:latin typeface="Arial" pitchFamily="34" charset="0"/>
                <a:ea typeface="黑体" pitchFamily="49" charset="-122"/>
              </a:rPr>
              <a:t>　　2</a:t>
            </a:r>
            <a:r>
              <a:rPr lang="zh-CN" altLang="en-US" sz="2100" dirty="0">
                <a:latin typeface="Arial" pitchFamily="34" charset="0"/>
                <a:ea typeface="黑体" pitchFamily="49" charset="-122"/>
              </a:rPr>
              <a:t>．为表单添加对象</a:t>
            </a:r>
          </a:p>
          <a:p>
            <a:r>
              <a:rPr lang="en-US" altLang="zh-CN" sz="2100" dirty="0" smtClean="0">
                <a:latin typeface="Arial" pitchFamily="34" charset="0"/>
                <a:ea typeface="黑体" pitchFamily="49" charset="-122"/>
              </a:rPr>
              <a:t>　　3</a:t>
            </a:r>
            <a:r>
              <a:rPr lang="zh-CN" altLang="en-US" sz="2100" dirty="0">
                <a:latin typeface="Arial" pitchFamily="34" charset="0"/>
                <a:ea typeface="黑体" pitchFamily="49" charset="-122"/>
              </a:rPr>
              <a:t>．设置对象属性</a:t>
            </a:r>
          </a:p>
          <a:p>
            <a:r>
              <a:rPr lang="en-US" altLang="zh-CN" sz="2100" dirty="0" smtClean="0">
                <a:latin typeface="Arial" pitchFamily="34" charset="0"/>
                <a:ea typeface="黑体" pitchFamily="49" charset="-122"/>
              </a:rPr>
              <a:t>　　4</a:t>
            </a:r>
            <a:r>
              <a:rPr lang="zh-CN" altLang="en-US" sz="2100" dirty="0">
                <a:latin typeface="Arial" pitchFamily="34" charset="0"/>
                <a:ea typeface="黑体" pitchFamily="49" charset="-122"/>
              </a:rPr>
              <a:t>．编写代码</a:t>
            </a:r>
          </a:p>
          <a:p>
            <a:r>
              <a:rPr lang="en-US" altLang="zh-CN" sz="2100" dirty="0" smtClean="0">
                <a:latin typeface="Arial" pitchFamily="34" charset="0"/>
                <a:ea typeface="黑体" pitchFamily="49" charset="-122"/>
              </a:rPr>
              <a:t>　　5</a:t>
            </a:r>
            <a:r>
              <a:rPr lang="zh-CN" altLang="en-US" sz="2100" dirty="0">
                <a:latin typeface="Arial" pitchFamily="34" charset="0"/>
                <a:ea typeface="黑体" pitchFamily="49" charset="-122"/>
              </a:rPr>
              <a:t>．保存表单</a:t>
            </a:r>
          </a:p>
          <a:p>
            <a:r>
              <a:rPr lang="en-US" altLang="zh-CN" sz="2100" dirty="0" smtClean="0">
                <a:latin typeface="Arial" pitchFamily="34" charset="0"/>
                <a:ea typeface="黑体" pitchFamily="49" charset="-122"/>
              </a:rPr>
              <a:t>　　6</a:t>
            </a:r>
            <a:r>
              <a:rPr lang="zh-CN" altLang="en-US" sz="2100" dirty="0">
                <a:latin typeface="Arial" pitchFamily="34" charset="0"/>
                <a:ea typeface="黑体" pitchFamily="49" charset="-122"/>
              </a:rPr>
              <a:t>．表单运行与</a:t>
            </a:r>
            <a:r>
              <a:rPr lang="zh-CN" altLang="en-US" sz="2100" dirty="0" smtClean="0">
                <a:latin typeface="Arial" pitchFamily="34" charset="0"/>
                <a:ea typeface="黑体" pitchFamily="49" charset="-122"/>
              </a:rPr>
              <a:t>关闭</a:t>
            </a:r>
            <a:endParaRPr lang="en-US" altLang="zh-CN" sz="2100" dirty="0">
              <a:latin typeface="Arial" pitchFamily="34" charset="0"/>
              <a:ea typeface="黑体" pitchFamily="49" charset="-122"/>
            </a:endParaRPr>
          </a:p>
        </p:txBody>
      </p:sp>
      <p:sp>
        <p:nvSpPr>
          <p:cNvPr id="5" name="Rectangle 4"/>
          <p:cNvSpPr>
            <a:spLocks noChangeArrowheads="1"/>
          </p:cNvSpPr>
          <p:nvPr/>
        </p:nvSpPr>
        <p:spPr bwMode="auto">
          <a:xfrm>
            <a:off x="74613" y="116632"/>
            <a:ext cx="5793531" cy="360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列表方式</a:t>
            </a:r>
            <a:r>
              <a:rPr lang="zh-CN" altLang="en-US" sz="2100" dirty="0" smtClean="0">
                <a:latin typeface="Arial" pitchFamily="34" charset="0"/>
                <a:ea typeface="黑体" pitchFamily="49" charset="-122"/>
              </a:rPr>
              <a:t>。设置</a:t>
            </a:r>
            <a:r>
              <a:rPr lang="en-US" altLang="zh-CN" sz="2100" dirty="0">
                <a:latin typeface="Arial" pitchFamily="34" charset="0"/>
                <a:ea typeface="黑体" pitchFamily="49" charset="-122"/>
              </a:rPr>
              <a:t>Tab</a:t>
            </a:r>
            <a:r>
              <a:rPr lang="zh-CN" altLang="en-US" sz="2100" dirty="0">
                <a:latin typeface="Arial" pitchFamily="34" charset="0"/>
                <a:ea typeface="黑体" pitchFamily="49" charset="-122"/>
              </a:rPr>
              <a:t>键次序</a:t>
            </a:r>
            <a:r>
              <a:rPr lang="zh-CN" altLang="en-US" sz="2100" dirty="0" smtClean="0">
                <a:latin typeface="Arial" pitchFamily="34" charset="0"/>
                <a:ea typeface="黑体" pitchFamily="49" charset="-122"/>
              </a:rPr>
              <a:t>的步骤</a:t>
            </a:r>
            <a:r>
              <a:rPr lang="zh-CN" altLang="en-US" sz="2100" dirty="0">
                <a:latin typeface="Arial" pitchFamily="34" charset="0"/>
                <a:ea typeface="黑体" pitchFamily="49" charset="-122"/>
              </a:rPr>
              <a:t>如下：</a:t>
            </a:r>
          </a:p>
          <a:p>
            <a:r>
              <a:rPr lang="zh-CN" altLang="en-US" sz="2100" dirty="0" smtClean="0">
                <a:latin typeface="Arial" pitchFamily="34" charset="0"/>
                <a:ea typeface="黑体" pitchFamily="49" charset="-122"/>
              </a:rPr>
              <a:t>　　①</a:t>
            </a:r>
            <a:r>
              <a:rPr lang="zh-CN" altLang="en-US" sz="2100" dirty="0">
                <a:latin typeface="Arial" pitchFamily="34" charset="0"/>
                <a:ea typeface="黑体" pitchFamily="49" charset="-122"/>
              </a:rPr>
              <a:t>在图</a:t>
            </a:r>
            <a:r>
              <a:rPr lang="en-US" altLang="zh-CN" sz="2100" dirty="0">
                <a:latin typeface="Arial" pitchFamily="34" charset="0"/>
                <a:ea typeface="黑体" pitchFamily="49" charset="-122"/>
              </a:rPr>
              <a:t>8-12</a:t>
            </a:r>
            <a:r>
              <a:rPr lang="zh-CN" altLang="en-US" sz="2100" dirty="0">
                <a:latin typeface="Arial" pitchFamily="34" charset="0"/>
                <a:ea typeface="黑体" pitchFamily="49" charset="-122"/>
              </a:rPr>
              <a:t>所示的从“设置</a:t>
            </a:r>
            <a:r>
              <a:rPr lang="en-US" altLang="zh-CN" sz="2100" dirty="0">
                <a:latin typeface="Arial" pitchFamily="34" charset="0"/>
                <a:ea typeface="黑体" pitchFamily="49" charset="-122"/>
              </a:rPr>
              <a:t>Tab</a:t>
            </a:r>
            <a:r>
              <a:rPr lang="zh-CN" altLang="en-US" sz="2100" dirty="0">
                <a:latin typeface="Arial" pitchFamily="34" charset="0"/>
                <a:ea typeface="黑体" pitchFamily="49" charset="-122"/>
              </a:rPr>
              <a:t>键次序</a:t>
            </a:r>
            <a:r>
              <a:rPr lang="zh-CN" altLang="en-US" sz="2100" dirty="0" smtClean="0">
                <a:latin typeface="Arial" pitchFamily="34" charset="0"/>
                <a:ea typeface="黑体" pitchFamily="49" charset="-122"/>
              </a:rPr>
              <a:t>”列表框</a:t>
            </a:r>
            <a:r>
              <a:rPr lang="zh-CN" altLang="en-US" sz="2100" dirty="0">
                <a:latin typeface="Arial" pitchFamily="34" charset="0"/>
                <a:ea typeface="黑体" pitchFamily="49" charset="-122"/>
              </a:rPr>
              <a:t>中选择“按列表”。</a:t>
            </a:r>
          </a:p>
          <a:p>
            <a:r>
              <a:rPr lang="zh-CN" altLang="en-US" sz="2100" dirty="0" smtClean="0">
                <a:latin typeface="Arial" pitchFamily="34" charset="0"/>
                <a:ea typeface="黑体" pitchFamily="49" charset="-122"/>
              </a:rPr>
              <a:t>　　②</a:t>
            </a:r>
            <a:r>
              <a:rPr lang="zh-CN" altLang="en-US" sz="2100" dirty="0">
                <a:latin typeface="Arial" pitchFamily="34" charset="0"/>
                <a:ea typeface="黑体" pitchFamily="49" charset="-122"/>
              </a:rPr>
              <a:t>单击“表单设计器”工具栏上的“设置</a:t>
            </a:r>
            <a:r>
              <a:rPr lang="en-US" altLang="zh-CN" sz="2100" dirty="0">
                <a:latin typeface="Arial" pitchFamily="34" charset="0"/>
                <a:ea typeface="黑体" pitchFamily="49" charset="-122"/>
              </a:rPr>
              <a:t>Tab</a:t>
            </a:r>
            <a:r>
              <a:rPr lang="zh-CN" altLang="en-US" sz="2100" dirty="0">
                <a:latin typeface="Arial" pitchFamily="34" charset="0"/>
                <a:ea typeface="黑体" pitchFamily="49" charset="-122"/>
              </a:rPr>
              <a:t>键次序”按钮，出现“设置</a:t>
            </a:r>
            <a:r>
              <a:rPr lang="en-US" altLang="zh-CN" sz="2100" dirty="0">
                <a:latin typeface="Arial" pitchFamily="34" charset="0"/>
                <a:ea typeface="黑体" pitchFamily="49" charset="-122"/>
              </a:rPr>
              <a:t>Tab</a:t>
            </a:r>
            <a:r>
              <a:rPr lang="zh-CN" altLang="en-US" sz="2100" dirty="0">
                <a:latin typeface="Arial" pitchFamily="34" charset="0"/>
                <a:ea typeface="黑体" pitchFamily="49" charset="-122"/>
              </a:rPr>
              <a:t>键次序”对话框，如图</a:t>
            </a:r>
            <a:r>
              <a:rPr lang="en-US" altLang="zh-CN" sz="2100" dirty="0">
                <a:latin typeface="Arial" pitchFamily="34" charset="0"/>
                <a:ea typeface="黑体" pitchFamily="49" charset="-122"/>
              </a:rPr>
              <a:t>8-14</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③</a:t>
            </a:r>
            <a:r>
              <a:rPr lang="zh-CN" altLang="en-US" sz="2100" dirty="0">
                <a:latin typeface="Arial" pitchFamily="34" charset="0"/>
                <a:ea typeface="黑体" pitchFamily="49" charset="-122"/>
              </a:rPr>
              <a:t>拖动控件左侧的移动按钮可改变控件的设置</a:t>
            </a:r>
            <a:r>
              <a:rPr lang="en-US" altLang="zh-CN" sz="2100" dirty="0">
                <a:latin typeface="Arial" pitchFamily="34" charset="0"/>
                <a:ea typeface="黑体" pitchFamily="49" charset="-122"/>
              </a:rPr>
              <a:t>Tab</a:t>
            </a:r>
            <a:r>
              <a:rPr lang="zh-CN" altLang="en-US" sz="2100" dirty="0">
                <a:latin typeface="Arial" pitchFamily="34" charset="0"/>
                <a:ea typeface="黑体" pitchFamily="49" charset="-122"/>
              </a:rPr>
              <a:t>键次序号。</a:t>
            </a:r>
          </a:p>
          <a:p>
            <a:r>
              <a:rPr lang="zh-CN" altLang="en-US" sz="2100" dirty="0" smtClean="0">
                <a:latin typeface="Arial" pitchFamily="34" charset="0"/>
                <a:ea typeface="黑体" pitchFamily="49" charset="-122"/>
              </a:rPr>
              <a:t>　　④</a:t>
            </a:r>
            <a:r>
              <a:rPr lang="zh-CN" altLang="en-US" sz="2100" dirty="0">
                <a:latin typeface="Arial" pitchFamily="34" charset="0"/>
                <a:ea typeface="黑体" pitchFamily="49" charset="-122"/>
              </a:rPr>
              <a:t>单击对话框中的“按行”或“按列”按钮，则从上到下、从左到右设置各控件的设置</a:t>
            </a:r>
            <a:r>
              <a:rPr lang="en-US" altLang="zh-CN" sz="2100" dirty="0">
                <a:latin typeface="Arial" pitchFamily="34" charset="0"/>
                <a:ea typeface="黑体" pitchFamily="49" charset="-122"/>
              </a:rPr>
              <a:t>Tab</a:t>
            </a:r>
            <a:r>
              <a:rPr lang="zh-CN" altLang="en-US" sz="2100" dirty="0">
                <a:latin typeface="Arial" pitchFamily="34" charset="0"/>
                <a:ea typeface="黑体" pitchFamily="49" charset="-122"/>
              </a:rPr>
              <a:t>键次序号。</a:t>
            </a:r>
          </a:p>
        </p:txBody>
      </p:sp>
      <p:sp>
        <p:nvSpPr>
          <p:cNvPr id="6" name="矩形 5"/>
          <p:cNvSpPr/>
          <p:nvPr/>
        </p:nvSpPr>
        <p:spPr>
          <a:xfrm>
            <a:off x="6156176" y="2799969"/>
            <a:ext cx="2760902" cy="646331"/>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8-14  </a:t>
            </a:r>
            <a:r>
              <a:rPr lang="zh-CN" altLang="en-US" dirty="0">
                <a:solidFill>
                  <a:srgbClr val="FFFFFF"/>
                </a:solidFill>
                <a:latin typeface="Arial" pitchFamily="34" charset="0"/>
                <a:ea typeface="黑体" pitchFamily="49" charset="-122"/>
              </a:rPr>
              <a:t>列表方式设置</a:t>
            </a:r>
            <a:r>
              <a:rPr lang="en-US" altLang="zh-CN" dirty="0">
                <a:solidFill>
                  <a:srgbClr val="FFFFFF"/>
                </a:solidFill>
                <a:latin typeface="Arial" pitchFamily="34" charset="0"/>
                <a:ea typeface="黑体" pitchFamily="49" charset="-122"/>
              </a:rPr>
              <a:t>Tab</a:t>
            </a:r>
            <a:r>
              <a:rPr lang="zh-CN" altLang="en-US" dirty="0">
                <a:solidFill>
                  <a:srgbClr val="FFFFFF"/>
                </a:solidFill>
                <a:latin typeface="Arial" pitchFamily="34" charset="0"/>
                <a:ea typeface="黑体" pitchFamily="49" charset="-122"/>
              </a:rPr>
              <a:t>键次序</a:t>
            </a: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54300" y="429570"/>
            <a:ext cx="2688747" cy="23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34811737"/>
      </p:ext>
    </p:extLst>
  </p:cSld>
  <p:clrMapOvr>
    <a:masterClrMapping/>
  </p:clrMapOvr>
  <p:transition>
    <p:rand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4613" y="116632"/>
            <a:ext cx="453231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8.4.2  </a:t>
            </a:r>
            <a:r>
              <a:rPr lang="zh-CN" altLang="en-US" sz="2200" dirty="0">
                <a:ea typeface="黑体" pitchFamily="49" charset="-122"/>
              </a:rPr>
              <a:t>表单的属性、事件和方法</a:t>
            </a:r>
          </a:p>
        </p:txBody>
      </p:sp>
      <p:sp>
        <p:nvSpPr>
          <p:cNvPr id="3" name="Rectangle 4"/>
          <p:cNvSpPr>
            <a:spLocks noChangeArrowheads="1"/>
          </p:cNvSpPr>
          <p:nvPr/>
        </p:nvSpPr>
        <p:spPr bwMode="auto">
          <a:xfrm>
            <a:off x="74613" y="589485"/>
            <a:ext cx="8997950" cy="12929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表</a:t>
            </a:r>
            <a:r>
              <a:rPr lang="zh-CN" altLang="en-US" sz="2100" dirty="0">
                <a:latin typeface="Arial" pitchFamily="34" charset="0"/>
                <a:ea typeface="黑体" pitchFamily="49" charset="-122"/>
              </a:rPr>
              <a:t>单是所有控件的“容器”，各类控件必须建立在表单上，利用表单还可以显示运算的结果。在</a:t>
            </a:r>
            <a:r>
              <a:rPr lang="en-US" altLang="zh-CN" sz="2100" dirty="0">
                <a:latin typeface="Arial" pitchFamily="34" charset="0"/>
                <a:ea typeface="黑体" pitchFamily="49" charset="-122"/>
              </a:rPr>
              <a:t>Windows</a:t>
            </a:r>
            <a:r>
              <a:rPr lang="zh-CN" altLang="en-US" sz="2100" dirty="0">
                <a:latin typeface="Arial" pitchFamily="34" charset="0"/>
                <a:ea typeface="黑体" pitchFamily="49" charset="-122"/>
              </a:rPr>
              <a:t>的应用程序中用户界面称为窗口，窗口代表表单及其上面的对象。同其他对象一样，表单也具有一定的属性、事件和方法等</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4" name="Rectangle 4"/>
          <p:cNvSpPr>
            <a:spLocks noChangeArrowheads="1"/>
          </p:cNvSpPr>
          <p:nvPr/>
        </p:nvSpPr>
        <p:spPr bwMode="auto">
          <a:xfrm>
            <a:off x="74613" y="2468129"/>
            <a:ext cx="8997950" cy="42012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表</a:t>
            </a:r>
            <a:r>
              <a:rPr lang="zh-CN" altLang="en-US" sz="2100" dirty="0">
                <a:latin typeface="Arial" pitchFamily="34" charset="0"/>
                <a:ea typeface="黑体" pitchFamily="49" charset="-122"/>
              </a:rPr>
              <a:t>单属性规定了表单的外观和行为，经常在设计阶段进行设计，当然，表单的很多属性也可以在程序运行阶段进行修改。在程序代码中引用属性的格式为：</a:t>
            </a:r>
          </a:p>
          <a:p>
            <a:r>
              <a:rPr lang="en-US" altLang="zh-CN" sz="2100" dirty="0" smtClean="0">
                <a:latin typeface="Arial" pitchFamily="34" charset="0"/>
                <a:ea typeface="黑体" pitchFamily="49" charset="-122"/>
              </a:rPr>
              <a:t>       </a:t>
            </a:r>
            <a:r>
              <a:rPr lang="en-US" altLang="zh-CN" sz="2100" dirty="0" err="1" smtClean="0">
                <a:solidFill>
                  <a:srgbClr val="FFFF00"/>
                </a:solidFill>
                <a:latin typeface="Arial" pitchFamily="34" charset="0"/>
                <a:ea typeface="黑体" pitchFamily="49" charset="-122"/>
              </a:rPr>
              <a:t>Object.PropertyName</a:t>
            </a:r>
            <a:endParaRPr lang="en-US" altLang="zh-CN" sz="2100" dirty="0">
              <a:solidFill>
                <a:srgbClr val="FFFF00"/>
              </a:solidFill>
              <a:latin typeface="Arial" pitchFamily="34" charset="0"/>
              <a:ea typeface="黑体" pitchFamily="49" charset="-122"/>
            </a:endParaRPr>
          </a:p>
          <a:p>
            <a:r>
              <a:rPr lang="zh-CN" altLang="en-US" sz="2100" dirty="0" smtClean="0">
                <a:latin typeface="Arial" pitchFamily="34" charset="0"/>
                <a:ea typeface="黑体" pitchFamily="49" charset="-122"/>
              </a:rPr>
              <a:t>       命令</a:t>
            </a:r>
            <a:r>
              <a:rPr lang="zh-CN" altLang="en-US" sz="2100" dirty="0">
                <a:latin typeface="Arial" pitchFamily="34" charset="0"/>
                <a:ea typeface="黑体" pitchFamily="49" charset="-122"/>
              </a:rPr>
              <a:t>功能是：引用某对象的一个属性。在引用属性时，属性名和对象名之间一定要用引用符“</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隔开。</a:t>
            </a:r>
          </a:p>
          <a:p>
            <a:r>
              <a:rPr lang="zh-CN" altLang="en-US" sz="2100" dirty="0" smtClean="0">
                <a:latin typeface="Arial" pitchFamily="34" charset="0"/>
                <a:ea typeface="黑体" pitchFamily="49" charset="-122"/>
              </a:rPr>
              <a:t>       下面</a:t>
            </a:r>
            <a:r>
              <a:rPr lang="zh-CN" altLang="en-US" sz="2100" dirty="0">
                <a:latin typeface="Arial" pitchFamily="34" charset="0"/>
                <a:ea typeface="黑体" pitchFamily="49" charset="-122"/>
              </a:rPr>
              <a:t>介绍表单的几个常用属性。</a:t>
            </a:r>
          </a:p>
          <a:p>
            <a:r>
              <a:rPr lang="zh-CN" altLang="en-US" sz="2100" dirty="0" smtClean="0">
                <a:latin typeface="Arial" pitchFamily="34" charset="0"/>
                <a:ea typeface="黑体" pitchFamily="49" charset="-122"/>
              </a:rPr>
              <a:t>       ⑴</a:t>
            </a:r>
            <a:r>
              <a:rPr lang="en-US" altLang="zh-CN" sz="2100" dirty="0">
                <a:latin typeface="Arial" pitchFamily="34" charset="0"/>
                <a:ea typeface="黑体" pitchFamily="49" charset="-122"/>
              </a:rPr>
              <a:t>Name</a:t>
            </a:r>
            <a:r>
              <a:rPr lang="zh-CN" altLang="en-US" sz="2100" dirty="0">
                <a:latin typeface="Arial" pitchFamily="34" charset="0"/>
                <a:ea typeface="黑体" pitchFamily="49" charset="-122"/>
              </a:rPr>
              <a:t>属性</a:t>
            </a:r>
          </a:p>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程序中它是识别表单的标识符。</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中第一个建立的表单默认名称是</a:t>
            </a:r>
            <a:r>
              <a:rPr lang="en-US" altLang="zh-CN" sz="2100" dirty="0">
                <a:latin typeface="Arial" pitchFamily="34" charset="0"/>
                <a:ea typeface="黑体" pitchFamily="49" charset="-122"/>
              </a:rPr>
              <a:t>Form1</a:t>
            </a:r>
            <a:r>
              <a:rPr lang="zh-CN" altLang="en-US" sz="2100" dirty="0">
                <a:latin typeface="Arial" pitchFamily="34" charset="0"/>
                <a:ea typeface="黑体" pitchFamily="49" charset="-122"/>
              </a:rPr>
              <a:t>，再接着创建的表单其名称分别为</a:t>
            </a:r>
            <a:r>
              <a:rPr lang="en-US" altLang="zh-CN" sz="2100" dirty="0">
                <a:latin typeface="Arial" pitchFamily="34" charset="0"/>
                <a:ea typeface="黑体" pitchFamily="49" charset="-122"/>
              </a:rPr>
              <a:t>Form2</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Form3</a:t>
            </a:r>
            <a:r>
              <a:rPr lang="zh-CN" altLang="en-US" sz="2100" dirty="0">
                <a:latin typeface="Arial" pitchFamily="34" charset="0"/>
                <a:ea typeface="黑体" pitchFamily="49" charset="-122"/>
              </a:rPr>
              <a:t>等等。名称属性为只读属性，只读属性的含义是，这样的属性只允许在界面设计时修改，在程序中不能修改。</a:t>
            </a:r>
          </a:p>
          <a:p>
            <a:r>
              <a:rPr lang="zh-CN" altLang="en-US" sz="2100" dirty="0" smtClean="0">
                <a:latin typeface="Arial" pitchFamily="34" charset="0"/>
                <a:ea typeface="黑体" pitchFamily="49" charset="-122"/>
              </a:rPr>
              <a:t>       名称</a:t>
            </a:r>
            <a:r>
              <a:rPr lang="zh-CN" altLang="en-US" sz="2100" dirty="0">
                <a:latin typeface="Arial" pitchFamily="34" charset="0"/>
                <a:ea typeface="黑体" pitchFamily="49" charset="-122"/>
              </a:rPr>
              <a:t>属性只能在属性窗口设置，在程序中可以引用但不能够修改</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5" name="Rectangle 3"/>
          <p:cNvSpPr>
            <a:spLocks noChangeArrowheads="1"/>
          </p:cNvSpPr>
          <p:nvPr/>
        </p:nvSpPr>
        <p:spPr bwMode="auto">
          <a:xfrm>
            <a:off x="74613" y="1995275"/>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．表单的主要属性</a:t>
            </a:r>
          </a:p>
        </p:txBody>
      </p:sp>
    </p:spTree>
    <p:extLst>
      <p:ext uri="{BB962C8B-B14F-4D97-AF65-F5344CB8AC3E}">
        <p14:creationId xmlns:p14="http://schemas.microsoft.com/office/powerpoint/2010/main" val="2914300168"/>
      </p:ext>
    </p:extLst>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4" name="Text Box 2"/>
          <p:cNvSpPr txBox="1">
            <a:spLocks noChangeArrowheads="1"/>
          </p:cNvSpPr>
          <p:nvPr/>
        </p:nvSpPr>
        <p:spPr bwMode="auto">
          <a:xfrm>
            <a:off x="104775" y="1484784"/>
            <a:ext cx="8997950" cy="892552"/>
          </a:xfrm>
          <a:prstGeom prst="rect">
            <a:avLst/>
          </a:prstGeom>
          <a:gradFill rotWithShape="1">
            <a:gsLst>
              <a:gs pos="0">
                <a:schemeClr val="accent1"/>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5200" dirty="0" smtClean="0">
                <a:ea typeface="黑体" pitchFamily="49" charset="-122"/>
              </a:rPr>
              <a:t>第</a:t>
            </a:r>
            <a:r>
              <a:rPr lang="en-US" altLang="zh-CN" sz="5200" dirty="0" smtClean="0">
                <a:ea typeface="黑体" pitchFamily="49" charset="-122"/>
              </a:rPr>
              <a:t>8</a:t>
            </a:r>
            <a:r>
              <a:rPr lang="zh-CN" altLang="en-US" sz="5200" dirty="0" smtClean="0">
                <a:ea typeface="黑体" pitchFamily="49" charset="-122"/>
              </a:rPr>
              <a:t>章  面向对象程序设计初步</a:t>
            </a:r>
            <a:endParaRPr lang="zh-CN" altLang="en-US" sz="5200" dirty="0">
              <a:ea typeface="黑体" pitchFamily="49" charset="-122"/>
            </a:endParaRPr>
          </a:p>
        </p:txBody>
      </p:sp>
      <p:sp>
        <p:nvSpPr>
          <p:cNvPr id="361475" name="Text Box 3"/>
          <p:cNvSpPr txBox="1">
            <a:spLocks noChangeArrowheads="1"/>
          </p:cNvSpPr>
          <p:nvPr/>
        </p:nvSpPr>
        <p:spPr bwMode="auto">
          <a:xfrm>
            <a:off x="104775" y="2654771"/>
            <a:ext cx="8997950" cy="33665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fontAlgn="ctr"/>
            <a:r>
              <a:rPr lang="zh-CN" altLang="zh-CN" sz="2400" dirty="0">
                <a:ea typeface="黑体" pitchFamily="49" charset="-122"/>
              </a:rPr>
              <a:t>本章学习目标</a:t>
            </a:r>
          </a:p>
          <a:p>
            <a:pPr marL="1085850" lvl="1" indent="-342900" fontAlgn="ctr">
              <a:buFont typeface="Wingdings" pitchFamily="2" charset="2"/>
              <a:buChar char="l"/>
            </a:pPr>
            <a:r>
              <a:rPr lang="zh-CN" altLang="zh-CN" sz="2400" dirty="0">
                <a:ea typeface="黑体" pitchFamily="49" charset="-122"/>
              </a:rPr>
              <a:t>理解什么面向对象的程序设计思想。</a:t>
            </a:r>
          </a:p>
          <a:p>
            <a:pPr marL="1085850" lvl="1" indent="-342900" fontAlgn="ctr">
              <a:buFont typeface="Wingdings" pitchFamily="2" charset="2"/>
              <a:buChar char="l"/>
            </a:pPr>
            <a:r>
              <a:rPr lang="zh-CN" altLang="zh-CN" sz="2400" dirty="0">
                <a:ea typeface="黑体" pitchFamily="49" charset="-122"/>
              </a:rPr>
              <a:t>理解对象及对象的属性、事件和方法的含义。</a:t>
            </a:r>
          </a:p>
          <a:p>
            <a:pPr marL="1085850" lvl="1" indent="-342900" fontAlgn="ctr">
              <a:buFont typeface="Wingdings" pitchFamily="2" charset="2"/>
              <a:buChar char="l"/>
            </a:pPr>
            <a:r>
              <a:rPr lang="zh-CN" altLang="zh-CN" sz="2400" dirty="0">
                <a:ea typeface="黑体" pitchFamily="49" charset="-122"/>
              </a:rPr>
              <a:t>掌握面向对象程序设计的一般方法，理解表单识别事件的能力。</a:t>
            </a:r>
          </a:p>
          <a:p>
            <a:pPr marL="1085850" lvl="1" indent="-342900" fontAlgn="ctr">
              <a:buFont typeface="Wingdings" pitchFamily="2" charset="2"/>
              <a:buChar char="l"/>
            </a:pPr>
            <a:r>
              <a:rPr lang="zh-CN" altLang="zh-CN" sz="2400" dirty="0">
                <a:ea typeface="黑体" pitchFamily="49" charset="-122"/>
              </a:rPr>
              <a:t>掌握表单（</a:t>
            </a:r>
            <a:r>
              <a:rPr lang="en-US" altLang="zh-CN" sz="2400" dirty="0">
                <a:ea typeface="黑体" pitchFamily="49" charset="-122"/>
              </a:rPr>
              <a:t>Form</a:t>
            </a:r>
            <a:r>
              <a:rPr lang="zh-CN" altLang="zh-CN" sz="2400" dirty="0">
                <a:ea typeface="黑体" pitchFamily="49" charset="-122"/>
              </a:rPr>
              <a:t>）的建立过程，执行方式。</a:t>
            </a:r>
          </a:p>
          <a:p>
            <a:pPr marL="1085850" lvl="1" indent="-342900" fontAlgn="ctr">
              <a:buFont typeface="Wingdings" pitchFamily="2" charset="2"/>
              <a:buChar char="l"/>
            </a:pPr>
            <a:r>
              <a:rPr lang="zh-CN" altLang="zh-CN" sz="2400" dirty="0">
                <a:ea typeface="黑体" pitchFamily="49" charset="-122"/>
              </a:rPr>
              <a:t>理解并会使用表单常用的属性、事件和方法。</a:t>
            </a:r>
          </a:p>
          <a:p>
            <a:pPr marL="1085850" lvl="1" indent="-342900" fontAlgn="ctr">
              <a:buFont typeface="Wingdings" pitchFamily="2" charset="2"/>
              <a:buChar char="l"/>
            </a:pPr>
            <a:r>
              <a:rPr lang="zh-CN" altLang="zh-CN" sz="2400" dirty="0">
                <a:ea typeface="黑体" pitchFamily="49" charset="-122"/>
              </a:rPr>
              <a:t>理解表单的数据环境以及数据环境的操作和使用方法。</a:t>
            </a:r>
          </a:p>
          <a:p>
            <a:pPr marL="1085850" lvl="1" indent="-342900" fontAlgn="ctr">
              <a:buFont typeface="Wingdings" pitchFamily="2" charset="2"/>
              <a:buChar char="l"/>
            </a:pPr>
            <a:r>
              <a:rPr lang="zh-CN" altLang="zh-CN" sz="2400" dirty="0">
                <a:ea typeface="黑体" pitchFamily="49" charset="-122"/>
              </a:rPr>
              <a:t>熟悉用户自定义属性与方法程序的使用。</a:t>
            </a:r>
          </a:p>
        </p:txBody>
      </p:sp>
    </p:spTree>
    <p:extLst>
      <p:ext uri="{BB962C8B-B14F-4D97-AF65-F5344CB8AC3E}">
        <p14:creationId xmlns:p14="http://schemas.microsoft.com/office/powerpoint/2010/main" val="3684077960"/>
      </p:ext>
    </p:extLst>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6480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a:t>
            </a:r>
            <a:r>
              <a:rPr lang="zh-CN" altLang="en-US" sz="2100" dirty="0" smtClean="0">
                <a:solidFill>
                  <a:srgbClr val="FFFF00"/>
                </a:solidFill>
                <a:latin typeface="Arial" pitchFamily="34" charset="0"/>
                <a:ea typeface="黑体" pitchFamily="49" charset="-122"/>
              </a:rPr>
              <a:t>⑵</a:t>
            </a:r>
            <a:r>
              <a:rPr lang="en-US" altLang="zh-CN" sz="2100" dirty="0">
                <a:solidFill>
                  <a:srgbClr val="FFFF00"/>
                </a:solidFill>
                <a:latin typeface="Arial" pitchFamily="34" charset="0"/>
                <a:ea typeface="黑体" pitchFamily="49" charset="-122"/>
              </a:rPr>
              <a:t>Caption</a:t>
            </a:r>
            <a:r>
              <a:rPr lang="zh-CN" altLang="en-US" sz="2100" dirty="0">
                <a:solidFill>
                  <a:srgbClr val="FFFF00"/>
                </a:solidFill>
                <a:latin typeface="Arial" pitchFamily="34" charset="0"/>
                <a:ea typeface="黑体" pitchFamily="49" charset="-122"/>
              </a:rPr>
              <a:t>属性</a:t>
            </a:r>
          </a:p>
          <a:p>
            <a:r>
              <a:rPr lang="en-US" altLang="zh-CN" sz="2100" dirty="0" smtClean="0">
                <a:latin typeface="Arial" pitchFamily="34" charset="0"/>
                <a:ea typeface="黑体" pitchFamily="49" charset="-122"/>
              </a:rPr>
              <a:t>　　Caption</a:t>
            </a:r>
            <a:r>
              <a:rPr lang="zh-CN" altLang="en-US" sz="2100" dirty="0">
                <a:latin typeface="Arial" pitchFamily="34" charset="0"/>
                <a:ea typeface="黑体" pitchFamily="49" charset="-122"/>
              </a:rPr>
              <a:t>是标题属性，标题显示在表单的标题栏中，以便外观上识别不同的对象</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Caption</a:t>
            </a:r>
            <a:r>
              <a:rPr lang="zh-CN" altLang="en-US" sz="2100" dirty="0">
                <a:latin typeface="Arial" pitchFamily="34" charset="0"/>
                <a:ea typeface="黑体" pitchFamily="49" charset="-122"/>
              </a:rPr>
              <a:t>属性是字符</a:t>
            </a:r>
            <a:r>
              <a:rPr lang="zh-CN" altLang="en-US" sz="2100" dirty="0" smtClean="0">
                <a:latin typeface="Arial" pitchFamily="34" charset="0"/>
                <a:ea typeface="黑体" pitchFamily="49" charset="-122"/>
              </a:rPr>
              <a:t>数据类型。</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如</a:t>
            </a:r>
            <a:r>
              <a:rPr lang="zh-CN" altLang="en-US" sz="2100" dirty="0">
                <a:latin typeface="Arial" pitchFamily="34" charset="0"/>
                <a:ea typeface="黑体" pitchFamily="49" charset="-122"/>
              </a:rPr>
              <a:t>要修改表单</a:t>
            </a:r>
            <a:r>
              <a:rPr lang="en-US" altLang="zh-CN" sz="2100" dirty="0">
                <a:latin typeface="Arial" pitchFamily="34" charset="0"/>
                <a:ea typeface="黑体" pitchFamily="49" charset="-122"/>
              </a:rPr>
              <a:t>Form1</a:t>
            </a:r>
            <a:r>
              <a:rPr lang="zh-CN" altLang="en-US" sz="2100" dirty="0">
                <a:latin typeface="Arial" pitchFamily="34" charset="0"/>
                <a:ea typeface="黑体" pitchFamily="49" charset="-122"/>
              </a:rPr>
              <a:t>的标题为“</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程序设计”，可以在表单的</a:t>
            </a:r>
            <a:r>
              <a:rPr lang="en-US" altLang="zh-CN" sz="2100" dirty="0">
                <a:latin typeface="Arial" pitchFamily="34" charset="0"/>
                <a:ea typeface="黑体" pitchFamily="49" charset="-122"/>
              </a:rPr>
              <a:t>Click</a:t>
            </a:r>
            <a:r>
              <a:rPr lang="zh-CN" altLang="en-US" sz="2100" dirty="0">
                <a:latin typeface="Arial" pitchFamily="34" charset="0"/>
                <a:ea typeface="黑体" pitchFamily="49" charset="-122"/>
              </a:rPr>
              <a:t>事件代码中加入下面的语句：</a:t>
            </a:r>
          </a:p>
          <a:p>
            <a:r>
              <a:rPr lang="en-US" altLang="zh-CN" sz="2100" dirty="0" smtClean="0">
                <a:latin typeface="Arial" pitchFamily="34" charset="0"/>
                <a:ea typeface="黑体" pitchFamily="49" charset="-122"/>
              </a:rPr>
              <a:t>　　</a:t>
            </a:r>
            <a:r>
              <a:rPr lang="en-US" altLang="zh-CN" sz="2100" dirty="0" err="1" smtClean="0">
                <a:solidFill>
                  <a:srgbClr val="FFFF00"/>
                </a:solidFill>
                <a:latin typeface="Arial" pitchFamily="34" charset="0"/>
                <a:ea typeface="黑体" pitchFamily="49" charset="-122"/>
              </a:rPr>
              <a:t>ThisForm.Caption</a:t>
            </a:r>
            <a:r>
              <a:rPr lang="en-US" altLang="zh-CN" sz="2100" dirty="0">
                <a:solidFill>
                  <a:srgbClr val="FFFF00"/>
                </a:solidFill>
                <a:latin typeface="Arial" pitchFamily="34" charset="0"/>
                <a:ea typeface="黑体" pitchFamily="49" charset="-122"/>
              </a:rPr>
              <a:t>="Visual FoxPro</a:t>
            </a:r>
            <a:r>
              <a:rPr lang="zh-CN" altLang="en-US" sz="2100" dirty="0">
                <a:solidFill>
                  <a:srgbClr val="FFFF00"/>
                </a:solidFill>
                <a:latin typeface="Arial" pitchFamily="34" charset="0"/>
                <a:ea typeface="黑体" pitchFamily="49" charset="-122"/>
              </a:rPr>
              <a:t>程序设计</a:t>
            </a:r>
            <a:r>
              <a:rPr lang="en-US" altLang="zh-CN" sz="2100" dirty="0">
                <a:solidFill>
                  <a:srgbClr val="FFFF00"/>
                </a:solidFill>
                <a:latin typeface="Arial" pitchFamily="34" charset="0"/>
                <a:ea typeface="黑体" pitchFamily="49" charset="-122"/>
              </a:rPr>
              <a:t>"</a:t>
            </a:r>
          </a:p>
          <a:p>
            <a:r>
              <a:rPr lang="zh-CN" altLang="en-US" sz="2100" dirty="0" smtClean="0">
                <a:latin typeface="Arial" pitchFamily="34" charset="0"/>
                <a:ea typeface="黑体" pitchFamily="49" charset="-122"/>
              </a:rPr>
              <a:t>　　这里</a:t>
            </a:r>
            <a:r>
              <a:rPr lang="en-US" altLang="zh-CN" sz="2100" dirty="0" err="1">
                <a:latin typeface="Arial" pitchFamily="34" charset="0"/>
                <a:ea typeface="黑体" pitchFamily="49" charset="-122"/>
              </a:rPr>
              <a:t>ThisForm</a:t>
            </a:r>
            <a:r>
              <a:rPr lang="zh-CN" altLang="en-US" sz="2100" dirty="0">
                <a:latin typeface="Arial" pitchFamily="34" charset="0"/>
                <a:ea typeface="黑体" pitchFamily="49" charset="-122"/>
              </a:rPr>
              <a:t>代表当前活动的表单，</a:t>
            </a:r>
            <a:r>
              <a:rPr lang="en-US" altLang="zh-CN" sz="2100" dirty="0">
                <a:latin typeface="Arial" pitchFamily="34" charset="0"/>
                <a:ea typeface="黑体" pitchFamily="49" charset="-122"/>
              </a:rPr>
              <a:t>Caption</a:t>
            </a:r>
            <a:r>
              <a:rPr lang="zh-CN" altLang="en-US" sz="2100" dirty="0">
                <a:latin typeface="Arial" pitchFamily="34" charset="0"/>
                <a:ea typeface="黑体" pitchFamily="49" charset="-122"/>
              </a:rPr>
              <a:t>是表单的标题，是对象的属性。</a:t>
            </a:r>
          </a:p>
          <a:p>
            <a:r>
              <a:rPr lang="zh-CN" altLang="en-US" sz="2100" dirty="0" smtClean="0">
                <a:latin typeface="Arial" pitchFamily="34" charset="0"/>
                <a:ea typeface="黑体" pitchFamily="49" charset="-122"/>
              </a:rPr>
              <a:t>　　要</a:t>
            </a:r>
            <a:r>
              <a:rPr lang="zh-CN" altLang="en-US" sz="2100" dirty="0">
                <a:latin typeface="Arial" pitchFamily="34" charset="0"/>
                <a:ea typeface="黑体" pitchFamily="49" charset="-122"/>
              </a:rPr>
              <a:t>在界面设计时修改表单</a:t>
            </a:r>
            <a:r>
              <a:rPr lang="en-US" altLang="zh-CN" sz="2100" dirty="0">
                <a:latin typeface="Arial" pitchFamily="34" charset="0"/>
                <a:ea typeface="黑体" pitchFamily="49" charset="-122"/>
              </a:rPr>
              <a:t>Caption</a:t>
            </a:r>
            <a:r>
              <a:rPr lang="zh-CN" altLang="en-US" sz="2100" dirty="0">
                <a:latin typeface="Arial" pitchFamily="34" charset="0"/>
                <a:ea typeface="黑体" pitchFamily="49" charset="-122"/>
              </a:rPr>
              <a:t>属性，其方法是先选中表单，即单击表单任意一处空白处，用属性窗口中选</a:t>
            </a:r>
            <a:r>
              <a:rPr lang="zh-CN" altLang="en-US" sz="2100" dirty="0" smtClean="0">
                <a:latin typeface="Arial" pitchFamily="34" charset="0"/>
                <a:ea typeface="黑体" pitchFamily="49" charset="-122"/>
              </a:rPr>
              <a:t>中</a:t>
            </a:r>
            <a:r>
              <a:rPr lang="en-US" altLang="zh-CN" sz="2100" dirty="0">
                <a:latin typeface="Arial" pitchFamily="34" charset="0"/>
                <a:ea typeface="黑体" pitchFamily="49" charset="-122"/>
              </a:rPr>
              <a:t>Caption</a:t>
            </a:r>
            <a:r>
              <a:rPr lang="zh-CN" altLang="en-US" sz="2100" dirty="0">
                <a:latin typeface="Arial" pitchFamily="34" charset="0"/>
                <a:ea typeface="黑体" pitchFamily="49" charset="-122"/>
              </a:rPr>
              <a:t>属性，然后在属性编辑框中输入所需要的标题字，表单标题随之改变。</a:t>
            </a:r>
          </a:p>
          <a:p>
            <a:r>
              <a:rPr lang="zh-CN" altLang="en-US" sz="2100" dirty="0" smtClean="0">
                <a:latin typeface="Arial" pitchFamily="34" charset="0"/>
                <a:ea typeface="黑体" pitchFamily="49" charset="-122"/>
              </a:rPr>
              <a:t>　　注意</a:t>
            </a:r>
            <a:r>
              <a:rPr lang="zh-CN" altLang="en-US" sz="2100" dirty="0">
                <a:latin typeface="Arial" pitchFamily="34" charset="0"/>
                <a:ea typeface="黑体" pitchFamily="49" charset="-122"/>
              </a:rPr>
              <a:t>：在属性窗口修改</a:t>
            </a:r>
            <a:r>
              <a:rPr lang="en-US" altLang="zh-CN" sz="2100" dirty="0">
                <a:latin typeface="Arial" pitchFamily="34" charset="0"/>
                <a:ea typeface="黑体" pitchFamily="49" charset="-122"/>
              </a:rPr>
              <a:t>Caption</a:t>
            </a:r>
            <a:r>
              <a:rPr lang="zh-CN" altLang="en-US" sz="2100" dirty="0">
                <a:latin typeface="Arial" pitchFamily="34" charset="0"/>
                <a:ea typeface="黑体" pitchFamily="49" charset="-122"/>
              </a:rPr>
              <a:t>属性值时，不要输入定界符“””。</a:t>
            </a:r>
          </a:p>
          <a:p>
            <a:r>
              <a:rPr lang="zh-CN" altLang="en-US" sz="2100" dirty="0" smtClean="0">
                <a:latin typeface="Arial" pitchFamily="34" charset="0"/>
                <a:ea typeface="黑体" pitchFamily="49" charset="-122"/>
              </a:rPr>
              <a:t>　　</a:t>
            </a:r>
            <a:r>
              <a:rPr lang="zh-CN" altLang="en-US" sz="2100" dirty="0" smtClean="0">
                <a:solidFill>
                  <a:srgbClr val="FFFF00"/>
                </a:solidFill>
                <a:latin typeface="Arial" pitchFamily="34" charset="0"/>
                <a:ea typeface="黑体" pitchFamily="49" charset="-122"/>
              </a:rPr>
              <a:t>⑶</a:t>
            </a:r>
            <a:r>
              <a:rPr lang="en-US" altLang="zh-CN" sz="2100" dirty="0" err="1">
                <a:solidFill>
                  <a:srgbClr val="FFFF00"/>
                </a:solidFill>
                <a:latin typeface="Arial" pitchFamily="34" charset="0"/>
                <a:ea typeface="黑体" pitchFamily="49" charset="-122"/>
              </a:rPr>
              <a:t>BackColor</a:t>
            </a:r>
            <a:r>
              <a:rPr lang="zh-CN" altLang="en-US" sz="2100" dirty="0">
                <a:solidFill>
                  <a:srgbClr val="FFFF00"/>
                </a:solidFill>
                <a:latin typeface="Arial" pitchFamily="34" charset="0"/>
                <a:ea typeface="黑体" pitchFamily="49" charset="-122"/>
              </a:rPr>
              <a:t>属性</a:t>
            </a:r>
          </a:p>
          <a:p>
            <a:r>
              <a:rPr lang="zh-CN" altLang="en-US" sz="2100" dirty="0" smtClean="0">
                <a:latin typeface="Arial" pitchFamily="34" charset="0"/>
                <a:ea typeface="黑体" pitchFamily="49" charset="-122"/>
              </a:rPr>
              <a:t>　　设置表</a:t>
            </a:r>
            <a:r>
              <a:rPr lang="zh-CN" altLang="en-US" sz="2100" dirty="0">
                <a:latin typeface="Arial" pitchFamily="34" charset="0"/>
                <a:ea typeface="黑体" pitchFamily="49" charset="-122"/>
              </a:rPr>
              <a:t>单背景颜色</a:t>
            </a:r>
            <a:r>
              <a:rPr lang="zh-CN" altLang="en-US" sz="2100" dirty="0" smtClean="0">
                <a:latin typeface="Arial" pitchFamily="34" charset="0"/>
                <a:ea typeface="黑体" pitchFamily="49" charset="-122"/>
              </a:rPr>
              <a:t>，用户可用</a:t>
            </a:r>
            <a:r>
              <a:rPr lang="zh-CN" altLang="en-US" sz="2100" dirty="0">
                <a:latin typeface="Arial" pitchFamily="34" charset="0"/>
                <a:ea typeface="黑体" pitchFamily="49" charset="-122"/>
              </a:rPr>
              <a:t>属性</a:t>
            </a:r>
            <a:r>
              <a:rPr lang="zh-CN" altLang="en-US" sz="2100" dirty="0" smtClean="0">
                <a:latin typeface="Arial" pitchFamily="34" charset="0"/>
                <a:ea typeface="黑体" pitchFamily="49" charset="-122"/>
              </a:rPr>
              <a:t>窗口，也可在程序中进行。如在属性窗口中单击</a:t>
            </a:r>
            <a:r>
              <a:rPr lang="en-US" altLang="zh-CN" sz="2100" dirty="0" err="1">
                <a:latin typeface="Arial" pitchFamily="34" charset="0"/>
                <a:ea typeface="黑体" pitchFamily="49" charset="-122"/>
              </a:rPr>
              <a:t>BackColor</a:t>
            </a:r>
            <a:r>
              <a:rPr lang="zh-CN" altLang="en-US" sz="2100" dirty="0" smtClean="0">
                <a:latin typeface="Arial" pitchFamily="34" charset="0"/>
                <a:ea typeface="黑体" pitchFamily="49" charset="-122"/>
              </a:rPr>
              <a:t>属性右侧</a:t>
            </a:r>
            <a:r>
              <a:rPr lang="zh-CN" altLang="en-US" sz="2100" dirty="0">
                <a:latin typeface="Arial" pitchFamily="34" charset="0"/>
                <a:ea typeface="黑体" pitchFamily="49" charset="-122"/>
              </a:rPr>
              <a:t>“颜色”</a:t>
            </a:r>
            <a:r>
              <a:rPr lang="zh-CN" altLang="en-US" sz="2100" dirty="0" smtClean="0">
                <a:latin typeface="Arial" pitchFamily="34" charset="0"/>
                <a:ea typeface="黑体" pitchFamily="49" charset="-122"/>
              </a:rPr>
              <a:t>按钮，</a:t>
            </a:r>
            <a:r>
              <a:rPr lang="zh-CN" altLang="en-US" sz="2100" dirty="0">
                <a:latin typeface="Arial" pitchFamily="34" charset="0"/>
                <a:ea typeface="黑体" pitchFamily="49" charset="-122"/>
              </a:rPr>
              <a:t>打开“颜色”对话框，用户选择一种颜色并按下“确定”键，表单背景颜色随即改变</a:t>
            </a:r>
            <a:r>
              <a:rPr lang="zh-CN" altLang="en-US" sz="2100" dirty="0" smtClean="0">
                <a:latin typeface="Arial" pitchFamily="34" charset="0"/>
                <a:ea typeface="黑体" pitchFamily="49" charset="-122"/>
              </a:rPr>
              <a:t>。或直接输入</a:t>
            </a:r>
            <a:r>
              <a:rPr lang="en-US" altLang="zh-CN" sz="2100" dirty="0" smtClean="0">
                <a:latin typeface="Arial" pitchFamily="34" charset="0"/>
                <a:ea typeface="黑体" pitchFamily="49" charset="-122"/>
              </a:rPr>
              <a:t>255,0,0</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表</a:t>
            </a:r>
            <a:r>
              <a:rPr lang="zh-CN" altLang="en-US" sz="2100" dirty="0">
                <a:latin typeface="Arial" pitchFamily="34" charset="0"/>
                <a:ea typeface="黑体" pitchFamily="49" charset="-122"/>
              </a:rPr>
              <a:t>单背景颜色也可在程序运行中改变，如在表单的</a:t>
            </a:r>
            <a:r>
              <a:rPr lang="en-US" altLang="zh-CN" sz="2100" dirty="0">
                <a:latin typeface="Arial" pitchFamily="34" charset="0"/>
                <a:ea typeface="黑体" pitchFamily="49" charset="-122"/>
              </a:rPr>
              <a:t>Click</a:t>
            </a:r>
            <a:r>
              <a:rPr lang="zh-CN" altLang="en-US" sz="2100" dirty="0">
                <a:latin typeface="Arial" pitchFamily="34" charset="0"/>
                <a:ea typeface="黑体" pitchFamily="49" charset="-122"/>
              </a:rPr>
              <a:t>事件代码中输入命令：</a:t>
            </a:r>
          </a:p>
          <a:p>
            <a:r>
              <a:rPr lang="en-US" altLang="zh-CN" sz="2100" dirty="0" smtClean="0">
                <a:latin typeface="Arial" pitchFamily="34" charset="0"/>
                <a:ea typeface="黑体" pitchFamily="49" charset="-122"/>
              </a:rPr>
              <a:t>       </a:t>
            </a:r>
            <a:r>
              <a:rPr lang="en-US" altLang="zh-CN" sz="2100" dirty="0" err="1" smtClean="0">
                <a:solidFill>
                  <a:srgbClr val="FFFF00"/>
                </a:solidFill>
                <a:latin typeface="Arial" pitchFamily="34" charset="0"/>
                <a:ea typeface="黑体" pitchFamily="49" charset="-122"/>
              </a:rPr>
              <a:t>This.BackColor</a:t>
            </a:r>
            <a:r>
              <a:rPr lang="en-US" altLang="zh-CN" sz="2100" dirty="0" smtClean="0">
                <a:solidFill>
                  <a:srgbClr val="FFFF00"/>
                </a:solidFill>
                <a:latin typeface="Arial" pitchFamily="34" charset="0"/>
                <a:ea typeface="黑体" pitchFamily="49" charset="-122"/>
              </a:rPr>
              <a:t>=RGB(255,0,0)</a:t>
            </a:r>
            <a:r>
              <a:rPr lang="zh-CN" altLang="en-US" sz="2100" dirty="0" smtClean="0">
                <a:solidFill>
                  <a:srgbClr val="FFFF00"/>
                </a:solidFill>
                <a:latin typeface="Arial" pitchFamily="34" charset="0"/>
                <a:ea typeface="黑体" pitchFamily="49" charset="-122"/>
              </a:rPr>
              <a:t>或</a:t>
            </a:r>
            <a:r>
              <a:rPr lang="en-US" altLang="zh-CN" sz="2100" dirty="0" err="1">
                <a:solidFill>
                  <a:srgbClr val="FFFF00"/>
                </a:solidFill>
                <a:latin typeface="Arial" pitchFamily="34" charset="0"/>
                <a:ea typeface="黑体" pitchFamily="49" charset="-122"/>
              </a:rPr>
              <a:t>This.BackColor</a:t>
            </a:r>
            <a:r>
              <a:rPr lang="en-US" altLang="zh-CN" sz="2100" dirty="0">
                <a:solidFill>
                  <a:srgbClr val="FFFF00"/>
                </a:solidFill>
                <a:latin typeface="Arial" pitchFamily="34" charset="0"/>
                <a:ea typeface="黑体" pitchFamily="49" charset="-122"/>
              </a:rPr>
              <a:t>=</a:t>
            </a:r>
            <a:r>
              <a:rPr lang="en-US" altLang="zh-CN" sz="2100" dirty="0" err="1">
                <a:solidFill>
                  <a:srgbClr val="FFFF00"/>
                </a:solidFill>
                <a:latin typeface="Arial" pitchFamily="34" charset="0"/>
                <a:ea typeface="黑体" pitchFamily="49" charset="-122"/>
              </a:rPr>
              <a:t>GetColor</a:t>
            </a:r>
            <a:r>
              <a:rPr lang="en-US" altLang="zh-CN" sz="2100" dirty="0" smtClean="0">
                <a:solidFill>
                  <a:srgbClr val="FFFF00"/>
                </a:solidFill>
                <a:latin typeface="Arial" pitchFamily="34" charset="0"/>
                <a:ea typeface="黑体" pitchFamily="49" charset="-122"/>
              </a:rPr>
              <a:t>()</a:t>
            </a:r>
            <a:endParaRPr lang="en-US" altLang="zh-CN" sz="2100" dirty="0">
              <a:solidFill>
                <a:srgbClr val="FFFF00"/>
              </a:solidFill>
              <a:latin typeface="Arial" pitchFamily="34" charset="0"/>
              <a:ea typeface="黑体" pitchFamily="49" charset="-122"/>
            </a:endParaRPr>
          </a:p>
        </p:txBody>
      </p:sp>
    </p:spTree>
    <p:extLst>
      <p:ext uri="{BB962C8B-B14F-4D97-AF65-F5344CB8AC3E}">
        <p14:creationId xmlns:p14="http://schemas.microsoft.com/office/powerpoint/2010/main" val="1754825590"/>
      </p:ext>
    </p:extLst>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6480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⑷</a:t>
            </a:r>
            <a:r>
              <a:rPr lang="en-US" altLang="zh-CN" sz="2100" dirty="0" err="1">
                <a:latin typeface="Arial" pitchFamily="34" charset="0"/>
                <a:ea typeface="黑体" pitchFamily="49" charset="-122"/>
              </a:rPr>
              <a:t>ForeColor</a:t>
            </a:r>
            <a:r>
              <a:rPr lang="zh-CN" altLang="en-US" sz="2100" dirty="0">
                <a:latin typeface="Arial" pitchFamily="34" charset="0"/>
                <a:ea typeface="黑体" pitchFamily="49" charset="-122"/>
              </a:rPr>
              <a:t>属性</a:t>
            </a:r>
          </a:p>
          <a:p>
            <a:r>
              <a:rPr lang="zh-CN" altLang="en-US" sz="2100" dirty="0" smtClean="0">
                <a:latin typeface="Arial" pitchFamily="34" charset="0"/>
                <a:ea typeface="黑体" pitchFamily="49" charset="-122"/>
              </a:rPr>
              <a:t>　　用于</a:t>
            </a:r>
            <a:r>
              <a:rPr lang="zh-CN" altLang="en-US" sz="2100" dirty="0">
                <a:latin typeface="Arial" pitchFamily="34" charset="0"/>
                <a:ea typeface="黑体" pitchFamily="49" charset="-122"/>
              </a:rPr>
              <a:t>设置表单的前景颜色，其设置方法同</a:t>
            </a:r>
            <a:r>
              <a:rPr lang="en-US" altLang="zh-CN" sz="2100" dirty="0" err="1">
                <a:latin typeface="Arial" pitchFamily="34" charset="0"/>
                <a:ea typeface="黑体" pitchFamily="49" charset="-122"/>
              </a:rPr>
              <a:t>BackColor</a:t>
            </a:r>
            <a:r>
              <a:rPr lang="zh-CN" altLang="en-US" sz="2100" dirty="0">
                <a:latin typeface="Arial" pitchFamily="34" charset="0"/>
                <a:ea typeface="黑体" pitchFamily="49" charset="-122"/>
              </a:rPr>
              <a:t>属性。</a:t>
            </a:r>
          </a:p>
          <a:p>
            <a:r>
              <a:rPr lang="zh-CN" altLang="en-US" sz="2100" dirty="0" smtClean="0">
                <a:latin typeface="Arial" pitchFamily="34" charset="0"/>
                <a:ea typeface="黑体" pitchFamily="49" charset="-122"/>
              </a:rPr>
              <a:t>　　⑸</a:t>
            </a:r>
            <a:r>
              <a:rPr lang="en-US" altLang="zh-CN" sz="2100" dirty="0" err="1">
                <a:latin typeface="Arial" pitchFamily="34" charset="0"/>
                <a:ea typeface="黑体" pitchFamily="49" charset="-122"/>
              </a:rPr>
              <a:t>FontName</a:t>
            </a:r>
            <a:r>
              <a:rPr lang="zh-CN" altLang="en-US" sz="2100" dirty="0">
                <a:latin typeface="Arial" pitchFamily="34" charset="0"/>
                <a:ea typeface="黑体" pitchFamily="49" charset="-122"/>
              </a:rPr>
              <a:t>属性</a:t>
            </a:r>
          </a:p>
          <a:p>
            <a:r>
              <a:rPr lang="zh-CN" altLang="en-US" sz="2100" dirty="0" smtClean="0">
                <a:latin typeface="Arial" pitchFamily="34" charset="0"/>
                <a:ea typeface="黑体" pitchFamily="49" charset="-122"/>
              </a:rPr>
              <a:t>　　表</a:t>
            </a:r>
            <a:r>
              <a:rPr lang="zh-CN" altLang="en-US" sz="2100" dirty="0">
                <a:latin typeface="Arial" pitchFamily="34" charset="0"/>
                <a:ea typeface="黑体" pitchFamily="49" charset="-122"/>
              </a:rPr>
              <a:t>单中显示文本的字体名，既可以在界面设计时设置表单的“</a:t>
            </a:r>
            <a:r>
              <a:rPr lang="en-US" altLang="zh-CN" sz="2100" dirty="0" err="1">
                <a:latin typeface="Arial" pitchFamily="34" charset="0"/>
                <a:ea typeface="黑体" pitchFamily="49" charset="-122"/>
              </a:rPr>
              <a:t>FontName</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属性，也可以在程序中修改。</a:t>
            </a:r>
          </a:p>
          <a:p>
            <a:r>
              <a:rPr lang="en-US" altLang="zh-CN" sz="2100" dirty="0" smtClean="0">
                <a:latin typeface="Arial" pitchFamily="34" charset="0"/>
                <a:ea typeface="黑体" pitchFamily="49" charset="-122"/>
              </a:rPr>
              <a:t>　　</a:t>
            </a:r>
            <a:r>
              <a:rPr lang="en-US" altLang="zh-CN" sz="2100" dirty="0" err="1" smtClean="0">
                <a:latin typeface="Arial" pitchFamily="34" charset="0"/>
                <a:ea typeface="黑体" pitchFamily="49" charset="-122"/>
              </a:rPr>
              <a:t>FontName</a:t>
            </a:r>
            <a:r>
              <a:rPr lang="zh-CN" altLang="en-US" sz="2100" dirty="0">
                <a:latin typeface="Arial" pitchFamily="34" charset="0"/>
                <a:ea typeface="黑体" pitchFamily="49" charset="-122"/>
              </a:rPr>
              <a:t>属性是字符型数据类型，如要在表单的</a:t>
            </a:r>
            <a:r>
              <a:rPr lang="en-US" altLang="zh-CN" sz="2100" dirty="0">
                <a:latin typeface="Arial" pitchFamily="34" charset="0"/>
                <a:ea typeface="黑体" pitchFamily="49" charset="-122"/>
              </a:rPr>
              <a:t>Label1</a:t>
            </a:r>
            <a:r>
              <a:rPr lang="zh-CN" altLang="en-US" sz="2100" dirty="0">
                <a:latin typeface="Arial" pitchFamily="34" charset="0"/>
                <a:ea typeface="黑体" pitchFamily="49" charset="-122"/>
              </a:rPr>
              <a:t>中以楷体字显示文本，可用下面语句完成：</a:t>
            </a:r>
          </a:p>
          <a:p>
            <a:r>
              <a:rPr lang="en-US" altLang="zh-CN" sz="2100" dirty="0" smtClean="0">
                <a:latin typeface="Arial" pitchFamily="34" charset="0"/>
                <a:ea typeface="黑体" pitchFamily="49" charset="-122"/>
              </a:rPr>
              <a:t>　　ThisForm.Label1.FontName</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楷体</a:t>
            </a:r>
            <a:r>
              <a:rPr lang="en-US" altLang="zh-CN" sz="2100" dirty="0">
                <a:latin typeface="Arial" pitchFamily="34" charset="0"/>
                <a:ea typeface="黑体" pitchFamily="49" charset="-122"/>
              </a:rPr>
              <a:t>_GB2312”</a:t>
            </a:r>
          </a:p>
          <a:p>
            <a:r>
              <a:rPr lang="zh-CN" altLang="en-US" sz="2100" dirty="0" smtClean="0">
                <a:latin typeface="Arial" pitchFamily="34" charset="0"/>
                <a:ea typeface="黑体" pitchFamily="49" charset="-122"/>
              </a:rPr>
              <a:t>　　设置</a:t>
            </a:r>
            <a:r>
              <a:rPr lang="zh-CN" altLang="en-US" sz="2100" dirty="0">
                <a:latin typeface="Arial" pitchFamily="34" charset="0"/>
                <a:ea typeface="黑体" pitchFamily="49" charset="-122"/>
              </a:rPr>
              <a:t>字体的一般格式如下：</a:t>
            </a:r>
          </a:p>
          <a:p>
            <a:r>
              <a:rPr lang="en-US" altLang="zh-CN" sz="2100" dirty="0" smtClean="0">
                <a:latin typeface="Arial" pitchFamily="34" charset="0"/>
                <a:ea typeface="黑体" pitchFamily="49" charset="-122"/>
              </a:rPr>
              <a:t>　　</a:t>
            </a:r>
            <a:r>
              <a:rPr lang="en-US" altLang="zh-CN" sz="2100" dirty="0" err="1" smtClean="0">
                <a:solidFill>
                  <a:srgbClr val="FFFF00"/>
                </a:solidFill>
                <a:latin typeface="Arial" pitchFamily="34" charset="0"/>
                <a:ea typeface="黑体" pitchFamily="49" charset="-122"/>
              </a:rPr>
              <a:t>Object.FontName</a:t>
            </a:r>
            <a:r>
              <a:rPr lang="en-US" altLang="zh-CN" sz="2100" dirty="0">
                <a:solidFill>
                  <a:srgbClr val="FFFF00"/>
                </a:solidFill>
                <a:latin typeface="Arial" pitchFamily="34" charset="0"/>
                <a:ea typeface="黑体" pitchFamily="49" charset="-122"/>
              </a:rPr>
              <a:t>=[</a:t>
            </a:r>
            <a:r>
              <a:rPr lang="en-US" altLang="zh-CN" sz="2100" dirty="0" err="1">
                <a:solidFill>
                  <a:srgbClr val="FFFF00"/>
                </a:solidFill>
                <a:latin typeface="Arial" pitchFamily="34" charset="0"/>
                <a:ea typeface="黑体" pitchFamily="49" charset="-122"/>
              </a:rPr>
              <a:t>cFontName</a:t>
            </a:r>
            <a:r>
              <a:rPr lang="en-US" altLang="zh-CN" sz="2100" dirty="0">
                <a:solidFill>
                  <a:srgbClr val="FFFF00"/>
                </a:solidFill>
                <a:latin typeface="Arial" pitchFamily="34" charset="0"/>
                <a:ea typeface="黑体" pitchFamily="49" charset="-122"/>
              </a:rPr>
              <a:t>]</a:t>
            </a:r>
          </a:p>
          <a:p>
            <a:r>
              <a:rPr lang="en-US" altLang="zh-CN" sz="2100" dirty="0" smtClean="0">
                <a:latin typeface="Arial" pitchFamily="34" charset="0"/>
                <a:ea typeface="黑体" pitchFamily="49" charset="-122"/>
              </a:rPr>
              <a:t>　　⑹</a:t>
            </a:r>
            <a:r>
              <a:rPr lang="zh-CN" altLang="en-US" sz="2100" dirty="0">
                <a:latin typeface="Arial" pitchFamily="34" charset="0"/>
                <a:ea typeface="黑体" pitchFamily="49" charset="-122"/>
              </a:rPr>
              <a:t>字体大小</a:t>
            </a:r>
            <a:r>
              <a:rPr lang="en-US" altLang="zh-CN" sz="2100" dirty="0" err="1">
                <a:latin typeface="Arial" pitchFamily="34" charset="0"/>
                <a:ea typeface="黑体" pitchFamily="49" charset="-122"/>
              </a:rPr>
              <a:t>FontSize</a:t>
            </a:r>
            <a:endParaRPr lang="en-US" altLang="zh-CN" sz="2100" dirty="0">
              <a:latin typeface="Arial" pitchFamily="34" charset="0"/>
              <a:ea typeface="黑体" pitchFamily="49" charset="-122"/>
            </a:endParaRPr>
          </a:p>
          <a:p>
            <a:r>
              <a:rPr lang="zh-CN" altLang="en-US" sz="2100" dirty="0" smtClean="0">
                <a:latin typeface="Arial" pitchFamily="34" charset="0"/>
                <a:ea typeface="黑体" pitchFamily="49" charset="-122"/>
              </a:rPr>
              <a:t>　　用于</a:t>
            </a:r>
            <a:r>
              <a:rPr lang="zh-CN" altLang="en-US" sz="2100" dirty="0">
                <a:latin typeface="Arial" pitchFamily="34" charset="0"/>
                <a:ea typeface="黑体" pitchFamily="49" charset="-122"/>
              </a:rPr>
              <a:t>设置对象文本的文字大小。设置字体的一般格式如下</a:t>
            </a:r>
            <a:r>
              <a:rPr lang="en-US" altLang="zh-CN" sz="2100" dirty="0">
                <a:latin typeface="Arial" pitchFamily="34" charset="0"/>
                <a:ea typeface="黑体" pitchFamily="49" charset="-122"/>
              </a:rPr>
              <a:t>:</a:t>
            </a:r>
          </a:p>
          <a:p>
            <a:r>
              <a:rPr lang="en-US" altLang="zh-CN" sz="2100" dirty="0" smtClean="0">
                <a:latin typeface="Arial" pitchFamily="34" charset="0"/>
                <a:ea typeface="黑体" pitchFamily="49" charset="-122"/>
              </a:rPr>
              <a:t>　　</a:t>
            </a:r>
            <a:r>
              <a:rPr lang="en-US" altLang="zh-CN" sz="2100" dirty="0" err="1" smtClean="0">
                <a:solidFill>
                  <a:srgbClr val="FFFF00"/>
                </a:solidFill>
                <a:latin typeface="Arial" pitchFamily="34" charset="0"/>
                <a:ea typeface="黑体" pitchFamily="49" charset="-122"/>
              </a:rPr>
              <a:t>Object.FontSize</a:t>
            </a:r>
            <a:r>
              <a:rPr lang="en-US" altLang="zh-CN" sz="2100" dirty="0">
                <a:solidFill>
                  <a:srgbClr val="FFFF00"/>
                </a:solidFill>
                <a:latin typeface="Arial" pitchFamily="34" charset="0"/>
                <a:ea typeface="黑体" pitchFamily="49" charset="-122"/>
              </a:rPr>
              <a:t>=[</a:t>
            </a:r>
            <a:r>
              <a:rPr lang="en-US" altLang="zh-CN" sz="2100" dirty="0" err="1">
                <a:solidFill>
                  <a:srgbClr val="FFFF00"/>
                </a:solidFill>
                <a:latin typeface="Arial" pitchFamily="34" charset="0"/>
                <a:ea typeface="黑体" pitchFamily="49" charset="-122"/>
              </a:rPr>
              <a:t>nFontSize</a:t>
            </a:r>
            <a:r>
              <a:rPr lang="en-US" altLang="zh-CN" sz="2100" dirty="0">
                <a:solidFill>
                  <a:srgbClr val="FFFF00"/>
                </a:solidFill>
                <a:latin typeface="Arial" pitchFamily="34" charset="0"/>
                <a:ea typeface="黑体" pitchFamily="49" charset="-122"/>
              </a:rPr>
              <a:t>]</a:t>
            </a:r>
          </a:p>
          <a:p>
            <a:r>
              <a:rPr lang="zh-CN" altLang="en-US" sz="2100" dirty="0" smtClean="0">
                <a:latin typeface="Arial" pitchFamily="34" charset="0"/>
                <a:ea typeface="黑体" pitchFamily="49" charset="-122"/>
              </a:rPr>
              <a:t>　　如</a:t>
            </a:r>
            <a:r>
              <a:rPr lang="en-US" altLang="zh-CN" sz="2100" dirty="0">
                <a:latin typeface="Arial" pitchFamily="34" charset="0"/>
                <a:ea typeface="黑体" pitchFamily="49" charset="-122"/>
              </a:rPr>
              <a:t>ThisForm.Label1.FontSize=30</a:t>
            </a:r>
            <a:r>
              <a:rPr lang="zh-CN" altLang="en-US" sz="2100" dirty="0">
                <a:latin typeface="Arial" pitchFamily="34" charset="0"/>
                <a:ea typeface="黑体" pitchFamily="49" charset="-122"/>
              </a:rPr>
              <a:t>。数值越大，显示文字越大。</a:t>
            </a:r>
          </a:p>
          <a:p>
            <a:r>
              <a:rPr lang="zh-CN" altLang="en-US" sz="2100" dirty="0" smtClean="0">
                <a:latin typeface="Arial" pitchFamily="34" charset="0"/>
                <a:ea typeface="黑体" pitchFamily="49" charset="-122"/>
              </a:rPr>
              <a:t>　　⑺</a:t>
            </a:r>
            <a:r>
              <a:rPr lang="zh-CN" altLang="en-US" sz="2100" dirty="0">
                <a:latin typeface="Arial" pitchFamily="34" charset="0"/>
                <a:ea typeface="黑体" pitchFamily="49" charset="-122"/>
              </a:rPr>
              <a:t>改变文字的风格</a:t>
            </a:r>
          </a:p>
          <a:p>
            <a:r>
              <a:rPr lang="zh-CN" altLang="en-US" sz="2100" dirty="0" smtClean="0">
                <a:latin typeface="Arial" pitchFamily="34" charset="0"/>
                <a:ea typeface="黑体" pitchFamily="49" charset="-122"/>
              </a:rPr>
              <a:t>　　主要</a:t>
            </a:r>
            <a:r>
              <a:rPr lang="zh-CN" altLang="en-US" sz="2100" dirty="0">
                <a:latin typeface="Arial" pitchFamily="34" charset="0"/>
                <a:ea typeface="黑体" pitchFamily="49" charset="-122"/>
              </a:rPr>
              <a:t>用于设置对象显示文字的风格，主要有</a:t>
            </a:r>
            <a:r>
              <a:rPr lang="en-US" altLang="zh-CN" sz="2100" dirty="0" err="1">
                <a:latin typeface="Arial" pitchFamily="34" charset="0"/>
                <a:ea typeface="黑体" pitchFamily="49" charset="-122"/>
              </a:rPr>
              <a:t>FontBold</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FontItalic</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FontUnderLine</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FontStrikethru</a:t>
            </a:r>
            <a:r>
              <a:rPr lang="zh-CN" altLang="en-US" sz="2100" dirty="0">
                <a:latin typeface="Arial" pitchFamily="34" charset="0"/>
                <a:ea typeface="黑体" pitchFamily="49" charset="-122"/>
              </a:rPr>
              <a:t>，分别用于设置对象文字为“粗体”、“斜体”、“下划线”和“是否带删除线”。</a:t>
            </a:r>
          </a:p>
          <a:p>
            <a:r>
              <a:rPr lang="zh-CN" altLang="en-US" sz="2100" dirty="0" smtClean="0">
                <a:latin typeface="Arial" pitchFamily="34" charset="0"/>
                <a:ea typeface="黑体" pitchFamily="49" charset="-122"/>
              </a:rPr>
              <a:t>　　设置</a:t>
            </a:r>
            <a:r>
              <a:rPr lang="zh-CN" altLang="en-US" sz="2100" dirty="0">
                <a:latin typeface="Arial" pitchFamily="34" charset="0"/>
                <a:ea typeface="黑体" pitchFamily="49" charset="-122"/>
              </a:rPr>
              <a:t>字体风格的一般格式如下</a:t>
            </a:r>
            <a:r>
              <a:rPr lang="en-US" altLang="zh-CN" sz="2100" dirty="0">
                <a:latin typeface="Arial" pitchFamily="34" charset="0"/>
                <a:ea typeface="黑体" pitchFamily="49" charset="-122"/>
              </a:rPr>
              <a:t>:</a:t>
            </a:r>
          </a:p>
          <a:p>
            <a:r>
              <a:rPr lang="en-US" altLang="zh-CN" sz="2100" dirty="0" smtClean="0">
                <a:latin typeface="Arial" pitchFamily="34" charset="0"/>
                <a:ea typeface="黑体" pitchFamily="49" charset="-122"/>
              </a:rPr>
              <a:t>　　</a:t>
            </a:r>
            <a:r>
              <a:rPr lang="en-US" altLang="zh-CN" sz="2100" dirty="0" err="1" smtClean="0">
                <a:solidFill>
                  <a:srgbClr val="FFFF00"/>
                </a:solidFill>
                <a:latin typeface="Arial" pitchFamily="34" charset="0"/>
                <a:ea typeface="黑体" pitchFamily="49" charset="-122"/>
              </a:rPr>
              <a:t>Object.FontBold</a:t>
            </a:r>
            <a:r>
              <a:rPr lang="en-US" altLang="zh-CN" sz="2100" dirty="0">
                <a:solidFill>
                  <a:srgbClr val="FFFF00"/>
                </a:solidFill>
                <a:latin typeface="Arial" pitchFamily="34" charset="0"/>
                <a:ea typeface="黑体" pitchFamily="49" charset="-122"/>
              </a:rPr>
              <a:t>[ | </a:t>
            </a:r>
            <a:r>
              <a:rPr lang="en-US" altLang="zh-CN" sz="2100" dirty="0" err="1">
                <a:solidFill>
                  <a:srgbClr val="FFFF00"/>
                </a:solidFill>
                <a:latin typeface="Arial" pitchFamily="34" charset="0"/>
                <a:ea typeface="黑体" pitchFamily="49" charset="-122"/>
              </a:rPr>
              <a:t>FontItalic</a:t>
            </a:r>
            <a:r>
              <a:rPr lang="en-US" altLang="zh-CN" sz="2100" dirty="0">
                <a:solidFill>
                  <a:srgbClr val="FFFF00"/>
                </a:solidFill>
                <a:latin typeface="Arial" pitchFamily="34" charset="0"/>
                <a:ea typeface="黑体" pitchFamily="49" charset="-122"/>
              </a:rPr>
              <a:t> | </a:t>
            </a:r>
            <a:r>
              <a:rPr lang="en-US" altLang="zh-CN" sz="2100" dirty="0" err="1">
                <a:solidFill>
                  <a:srgbClr val="FFFF00"/>
                </a:solidFill>
                <a:latin typeface="Arial" pitchFamily="34" charset="0"/>
                <a:ea typeface="黑体" pitchFamily="49" charset="-122"/>
              </a:rPr>
              <a:t>FontUnderLine</a:t>
            </a:r>
            <a:r>
              <a:rPr lang="en-US" altLang="zh-CN" sz="2100" dirty="0">
                <a:solidFill>
                  <a:srgbClr val="FFFF00"/>
                </a:solidFill>
                <a:latin typeface="Arial" pitchFamily="34" charset="0"/>
                <a:ea typeface="黑体" pitchFamily="49" charset="-122"/>
              </a:rPr>
              <a:t> | </a:t>
            </a:r>
            <a:r>
              <a:rPr lang="en-US" altLang="zh-CN" sz="2100" dirty="0" err="1">
                <a:solidFill>
                  <a:srgbClr val="FFFF00"/>
                </a:solidFill>
                <a:latin typeface="Arial" pitchFamily="34" charset="0"/>
                <a:ea typeface="黑体" pitchFamily="49" charset="-122"/>
              </a:rPr>
              <a:t>FontStrikethru</a:t>
            </a:r>
            <a:r>
              <a:rPr lang="en-US" altLang="zh-CN" sz="2100" dirty="0">
                <a:solidFill>
                  <a:srgbClr val="FFFF00"/>
                </a:solidFill>
                <a:latin typeface="Arial" pitchFamily="34" charset="0"/>
                <a:ea typeface="黑体" pitchFamily="49" charset="-122"/>
              </a:rPr>
              <a:t>]=.T. | .F</a:t>
            </a:r>
            <a:r>
              <a:rPr lang="en-US" altLang="zh-CN" sz="2100" dirty="0" smtClean="0">
                <a:solidFill>
                  <a:srgbClr val="FFFF00"/>
                </a:solidFill>
                <a:latin typeface="Arial" pitchFamily="34" charset="0"/>
                <a:ea typeface="黑体" pitchFamily="49" charset="-122"/>
              </a:rPr>
              <a:t>.</a:t>
            </a:r>
            <a:endParaRPr lang="en-US" altLang="zh-CN" sz="2100" dirty="0">
              <a:solidFill>
                <a:srgbClr val="FFFF00"/>
              </a:solidFill>
              <a:latin typeface="Arial" pitchFamily="34" charset="0"/>
              <a:ea typeface="黑体" pitchFamily="49" charset="-122"/>
            </a:endParaRPr>
          </a:p>
        </p:txBody>
      </p:sp>
    </p:spTree>
    <p:extLst>
      <p:ext uri="{BB962C8B-B14F-4D97-AF65-F5344CB8AC3E}">
        <p14:creationId xmlns:p14="http://schemas.microsoft.com/office/powerpoint/2010/main" val="1865595436"/>
      </p:ext>
    </p:extLst>
  </p:cSld>
  <p:clrMapOvr>
    <a:masterClrMapping/>
  </p:clrMapOvr>
  <p:transition>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10233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⑻</a:t>
            </a:r>
            <a:r>
              <a:rPr lang="zh-CN" altLang="en-US" sz="2100" dirty="0">
                <a:latin typeface="Arial" pitchFamily="34" charset="0"/>
                <a:ea typeface="黑体" pitchFamily="49" charset="-122"/>
              </a:rPr>
              <a:t>表单的位置</a:t>
            </a:r>
            <a:r>
              <a:rPr lang="en-US" altLang="zh-CN" sz="2100" dirty="0">
                <a:latin typeface="Arial" pitchFamily="34" charset="0"/>
                <a:ea typeface="黑体" pitchFamily="49" charset="-122"/>
              </a:rPr>
              <a:t>Left</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Top</a:t>
            </a:r>
            <a:r>
              <a:rPr lang="zh-CN" altLang="en-US" sz="2100" dirty="0">
                <a:latin typeface="Arial" pitchFamily="34" charset="0"/>
                <a:ea typeface="黑体" pitchFamily="49" charset="-122"/>
              </a:rPr>
              <a:t>属性</a:t>
            </a:r>
          </a:p>
          <a:p>
            <a:r>
              <a:rPr lang="zh-CN" altLang="en-US" sz="2100" dirty="0" smtClean="0">
                <a:latin typeface="Arial" pitchFamily="34" charset="0"/>
                <a:ea typeface="黑体" pitchFamily="49" charset="-122"/>
              </a:rPr>
              <a:t>　　表</a:t>
            </a:r>
            <a:r>
              <a:rPr lang="zh-CN" altLang="en-US" sz="2100" dirty="0">
                <a:latin typeface="Arial" pitchFamily="34" charset="0"/>
                <a:ea typeface="黑体" pitchFamily="49" charset="-122"/>
              </a:rPr>
              <a:t>单的位置由</a:t>
            </a:r>
            <a:r>
              <a:rPr lang="en-US" altLang="zh-CN" sz="2100" dirty="0">
                <a:latin typeface="Arial" pitchFamily="34" charset="0"/>
                <a:ea typeface="黑体" pitchFamily="49" charset="-122"/>
              </a:rPr>
              <a:t>Left</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Top</a:t>
            </a:r>
            <a:r>
              <a:rPr lang="zh-CN" altLang="en-US" sz="2100" dirty="0">
                <a:latin typeface="Arial" pitchFamily="34" charset="0"/>
                <a:ea typeface="黑体" pitchFamily="49" charset="-122"/>
              </a:rPr>
              <a:t>属性来</a:t>
            </a:r>
            <a:r>
              <a:rPr lang="zh-CN" altLang="en-US" sz="2100" dirty="0" smtClean="0">
                <a:latin typeface="Arial" pitchFamily="34" charset="0"/>
                <a:ea typeface="黑体" pitchFamily="49" charset="-122"/>
              </a:rPr>
              <a:t>决定表</a:t>
            </a:r>
            <a:r>
              <a:rPr lang="zh-CN" altLang="en-US" sz="2100" dirty="0">
                <a:latin typeface="Arial" pitchFamily="34" charset="0"/>
                <a:ea typeface="黑体" pitchFamily="49" charset="-122"/>
              </a:rPr>
              <a:t>单相对于屏幕的位置，如图</a:t>
            </a:r>
            <a:r>
              <a:rPr lang="en-US" altLang="zh-CN" sz="2100" dirty="0">
                <a:latin typeface="Arial" pitchFamily="34" charset="0"/>
                <a:ea typeface="黑体" pitchFamily="49" charset="-122"/>
              </a:rPr>
              <a:t>8-15</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522" y="967820"/>
            <a:ext cx="3790950" cy="210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4"/>
          <p:cNvSpPr>
            <a:spLocks noChangeArrowheads="1"/>
          </p:cNvSpPr>
          <p:nvPr/>
        </p:nvSpPr>
        <p:spPr bwMode="auto">
          <a:xfrm>
            <a:off x="74613" y="1312408"/>
            <a:ext cx="4785419" cy="1656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⑼</a:t>
            </a:r>
            <a:r>
              <a:rPr lang="zh-CN" altLang="en-US" sz="2100" dirty="0">
                <a:latin typeface="Arial" pitchFamily="34" charset="0"/>
                <a:ea typeface="黑体" pitchFamily="49" charset="-122"/>
              </a:rPr>
              <a:t>表单的大小</a:t>
            </a:r>
            <a:r>
              <a:rPr lang="en-US" altLang="zh-CN" sz="2100" dirty="0">
                <a:latin typeface="Arial" pitchFamily="34" charset="0"/>
                <a:ea typeface="黑体" pitchFamily="49" charset="-122"/>
              </a:rPr>
              <a:t>Height</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Width</a:t>
            </a:r>
            <a:r>
              <a:rPr lang="zh-CN" altLang="en-US" sz="2100" dirty="0">
                <a:latin typeface="Arial" pitchFamily="34" charset="0"/>
                <a:ea typeface="黑体" pitchFamily="49" charset="-122"/>
              </a:rPr>
              <a:t>属性</a:t>
            </a:r>
          </a:p>
          <a:p>
            <a:r>
              <a:rPr lang="zh-CN" altLang="en-US" sz="2100" dirty="0" smtClean="0">
                <a:latin typeface="Arial" pitchFamily="34" charset="0"/>
                <a:ea typeface="黑体" pitchFamily="49" charset="-122"/>
              </a:rPr>
              <a:t>　　表</a:t>
            </a:r>
            <a:r>
              <a:rPr lang="zh-CN" altLang="en-US" sz="2100" dirty="0">
                <a:latin typeface="Arial" pitchFamily="34" charset="0"/>
                <a:ea typeface="黑体" pitchFamily="49" charset="-122"/>
              </a:rPr>
              <a:t>单的大小由表单</a:t>
            </a:r>
            <a:r>
              <a:rPr lang="en-US" altLang="zh-CN" sz="2100" dirty="0">
                <a:latin typeface="Arial" pitchFamily="34" charset="0"/>
                <a:ea typeface="黑体" pitchFamily="49" charset="-122"/>
              </a:rPr>
              <a:t>Height</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Width</a:t>
            </a:r>
            <a:r>
              <a:rPr lang="zh-CN" altLang="en-US" sz="2100" dirty="0">
                <a:latin typeface="Arial" pitchFamily="34" charset="0"/>
                <a:ea typeface="黑体" pitchFamily="49" charset="-122"/>
              </a:rPr>
              <a:t>属性决定，如上图</a:t>
            </a:r>
            <a:r>
              <a:rPr lang="en-US" altLang="zh-CN" sz="2100" dirty="0" smtClean="0">
                <a:latin typeface="Arial" pitchFamily="34" charset="0"/>
                <a:ea typeface="黑体" pitchFamily="49" charset="-122"/>
              </a:rPr>
              <a:t>8-15</a:t>
            </a:r>
            <a:r>
              <a:rPr lang="zh-CN" altLang="en-US" sz="2100" dirty="0" smtClean="0">
                <a:latin typeface="Arial" pitchFamily="34" charset="0"/>
                <a:ea typeface="黑体" pitchFamily="49" charset="-122"/>
              </a:rPr>
              <a:t>所</a:t>
            </a:r>
            <a:r>
              <a:rPr lang="zh-CN" altLang="en-US" sz="2100" dirty="0">
                <a:latin typeface="Arial" pitchFamily="34" charset="0"/>
                <a:ea typeface="黑体" pitchFamily="49" charset="-122"/>
              </a:rPr>
              <a:t>示，分别代表表单的高度和宽度。</a:t>
            </a:r>
            <a:r>
              <a:rPr lang="en-US" altLang="zh-CN" sz="2100" dirty="0">
                <a:latin typeface="Arial" pitchFamily="34" charset="0"/>
                <a:ea typeface="黑体" pitchFamily="49" charset="-122"/>
              </a:rPr>
              <a:t>Height</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Width</a:t>
            </a:r>
            <a:r>
              <a:rPr lang="zh-CN" altLang="en-US" sz="2100" dirty="0">
                <a:latin typeface="Arial" pitchFamily="34" charset="0"/>
                <a:ea typeface="黑体" pitchFamily="49" charset="-122"/>
              </a:rPr>
              <a:t>属性是数值型</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3" name="矩形 2"/>
          <p:cNvSpPr/>
          <p:nvPr/>
        </p:nvSpPr>
        <p:spPr>
          <a:xfrm>
            <a:off x="5437828" y="3082057"/>
            <a:ext cx="2950740"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8-15  </a:t>
            </a:r>
            <a:r>
              <a:rPr lang="zh-CN" altLang="en-US" dirty="0">
                <a:solidFill>
                  <a:srgbClr val="FFFFFF"/>
                </a:solidFill>
                <a:latin typeface="Arial" pitchFamily="34" charset="0"/>
                <a:ea typeface="黑体" pitchFamily="49" charset="-122"/>
              </a:rPr>
              <a:t>表单的位置和大小</a:t>
            </a:r>
            <a:endParaRPr lang="en-US" altLang="zh-CN" dirty="0">
              <a:solidFill>
                <a:srgbClr val="FFFFFF"/>
              </a:solidFill>
              <a:latin typeface="Arial" pitchFamily="34" charset="0"/>
              <a:ea typeface="黑体" pitchFamily="49" charset="-122"/>
            </a:endParaRPr>
          </a:p>
        </p:txBody>
      </p:sp>
      <p:sp>
        <p:nvSpPr>
          <p:cNvPr id="6" name="Rectangle 4"/>
          <p:cNvSpPr>
            <a:spLocks noChangeArrowheads="1"/>
          </p:cNvSpPr>
          <p:nvPr/>
        </p:nvSpPr>
        <p:spPr bwMode="auto">
          <a:xfrm>
            <a:off x="74613" y="3140968"/>
            <a:ext cx="8997950" cy="360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⑽</a:t>
            </a:r>
            <a:r>
              <a:rPr lang="zh-CN" altLang="en-US" sz="2100" dirty="0">
                <a:solidFill>
                  <a:srgbClr val="FFFF00"/>
                </a:solidFill>
                <a:latin typeface="Arial" pitchFamily="34" charset="0"/>
                <a:ea typeface="黑体" pitchFamily="49" charset="-122"/>
              </a:rPr>
              <a:t>图片</a:t>
            </a:r>
            <a:r>
              <a:rPr lang="en-US" altLang="zh-CN" sz="2100" dirty="0">
                <a:solidFill>
                  <a:srgbClr val="FFFF00"/>
                </a:solidFill>
                <a:latin typeface="Arial" pitchFamily="34" charset="0"/>
                <a:ea typeface="黑体" pitchFamily="49" charset="-122"/>
              </a:rPr>
              <a:t>Picture</a:t>
            </a:r>
            <a:r>
              <a:rPr lang="zh-CN" altLang="en-US" sz="2100" dirty="0">
                <a:solidFill>
                  <a:srgbClr val="FFFF00"/>
                </a:solidFill>
                <a:latin typeface="Arial" pitchFamily="34" charset="0"/>
                <a:ea typeface="黑体" pitchFamily="49" charset="-122"/>
              </a:rPr>
              <a:t>属性</a:t>
            </a:r>
          </a:p>
          <a:p>
            <a:r>
              <a:rPr lang="zh-CN" altLang="en-US" sz="2100" dirty="0" smtClean="0">
                <a:latin typeface="Arial" pitchFamily="34" charset="0"/>
                <a:ea typeface="黑体" pitchFamily="49" charset="-122"/>
              </a:rPr>
              <a:t>　　表</a:t>
            </a:r>
            <a:r>
              <a:rPr lang="zh-CN" altLang="en-US" sz="2100" dirty="0">
                <a:latin typeface="Arial" pitchFamily="34" charset="0"/>
                <a:ea typeface="黑体" pitchFamily="49" charset="-122"/>
              </a:rPr>
              <a:t>单的</a:t>
            </a:r>
            <a:r>
              <a:rPr lang="en-US" altLang="zh-CN" sz="2100" dirty="0">
                <a:latin typeface="Arial" pitchFamily="34" charset="0"/>
                <a:ea typeface="黑体" pitchFamily="49" charset="-122"/>
              </a:rPr>
              <a:t>Picture</a:t>
            </a:r>
            <a:r>
              <a:rPr lang="zh-CN" altLang="en-US" sz="2100" dirty="0">
                <a:latin typeface="Arial" pitchFamily="34" charset="0"/>
                <a:ea typeface="黑体" pitchFamily="49" charset="-122"/>
              </a:rPr>
              <a:t>属性决定表单是否在加载一幅图片，该属性既可以在界面设计时设置，也可在程序中修改</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在程序中也</a:t>
            </a:r>
            <a:r>
              <a:rPr lang="zh-CN" altLang="en-US" sz="2100" dirty="0">
                <a:latin typeface="Arial" pitchFamily="34" charset="0"/>
                <a:ea typeface="黑体" pitchFamily="49" charset="-122"/>
              </a:rPr>
              <a:t>可使用</a:t>
            </a:r>
            <a:r>
              <a:rPr lang="en-US" altLang="zh-CN" sz="2100" dirty="0">
                <a:latin typeface="Arial" pitchFamily="34" charset="0"/>
                <a:ea typeface="黑体" pitchFamily="49" charset="-122"/>
              </a:rPr>
              <a:t>Picture</a:t>
            </a:r>
            <a:r>
              <a:rPr lang="zh-CN" altLang="en-US" sz="2100" dirty="0">
                <a:latin typeface="Arial" pitchFamily="34" charset="0"/>
                <a:ea typeface="黑体" pitchFamily="49" charset="-122"/>
              </a:rPr>
              <a:t>属性将一幅图片加载到表单中</a:t>
            </a:r>
            <a:r>
              <a:rPr lang="zh-CN" altLang="en-US" sz="2100" dirty="0" smtClean="0">
                <a:latin typeface="Arial" pitchFamily="34" charset="0"/>
                <a:ea typeface="黑体" pitchFamily="49" charset="-122"/>
              </a:rPr>
              <a:t>，格式</a:t>
            </a:r>
            <a:r>
              <a:rPr lang="zh-CN" altLang="en-US" sz="2100" dirty="0">
                <a:latin typeface="Arial" pitchFamily="34" charset="0"/>
                <a:ea typeface="黑体" pitchFamily="49" charset="-122"/>
              </a:rPr>
              <a:t>如下：</a:t>
            </a:r>
          </a:p>
          <a:p>
            <a:r>
              <a:rPr lang="zh-CN" altLang="en-US" sz="2100" dirty="0" smtClean="0">
                <a:latin typeface="Arial" pitchFamily="34" charset="0"/>
                <a:ea typeface="黑体" pitchFamily="49" charset="-122"/>
              </a:rPr>
              <a:t>　　①</a:t>
            </a:r>
            <a:r>
              <a:rPr lang="zh-CN" altLang="en-US" sz="2100" dirty="0">
                <a:latin typeface="Arial" pitchFamily="34" charset="0"/>
                <a:ea typeface="黑体" pitchFamily="49" charset="-122"/>
              </a:rPr>
              <a:t>格式</a:t>
            </a:r>
          </a:p>
          <a:p>
            <a:r>
              <a:rPr lang="en-US" altLang="zh-CN" sz="2100" dirty="0" smtClean="0">
                <a:latin typeface="Arial" pitchFamily="34" charset="0"/>
                <a:ea typeface="黑体" pitchFamily="49" charset="-122"/>
              </a:rPr>
              <a:t>　　</a:t>
            </a:r>
            <a:r>
              <a:rPr lang="en-US" altLang="zh-CN" sz="2100" dirty="0" err="1" smtClean="0">
                <a:solidFill>
                  <a:srgbClr val="FFFF00"/>
                </a:solidFill>
                <a:latin typeface="Arial" pitchFamily="34" charset="0"/>
                <a:ea typeface="黑体" pitchFamily="49" charset="-122"/>
              </a:rPr>
              <a:t>Object.Picture</a:t>
            </a:r>
            <a:r>
              <a:rPr lang="en-US" altLang="zh-CN" sz="2100" dirty="0">
                <a:solidFill>
                  <a:srgbClr val="FFFF00"/>
                </a:solidFill>
                <a:latin typeface="Arial" pitchFamily="34" charset="0"/>
                <a:ea typeface="黑体" pitchFamily="49" charset="-122"/>
              </a:rPr>
              <a:t>[ = </a:t>
            </a:r>
            <a:r>
              <a:rPr lang="en-US" altLang="zh-CN" sz="2100" dirty="0" err="1">
                <a:solidFill>
                  <a:srgbClr val="FFFF00"/>
                </a:solidFill>
                <a:latin typeface="Arial" pitchFamily="34" charset="0"/>
                <a:ea typeface="黑体" pitchFamily="49" charset="-122"/>
              </a:rPr>
              <a:t>cFileName</a:t>
            </a:r>
            <a:r>
              <a:rPr lang="en-US" altLang="zh-CN" sz="2100" dirty="0">
                <a:solidFill>
                  <a:srgbClr val="FFFF00"/>
                </a:solidFill>
                <a:latin typeface="Arial" pitchFamily="34" charset="0"/>
                <a:ea typeface="黑体" pitchFamily="49" charset="-122"/>
              </a:rPr>
              <a:t> | </a:t>
            </a:r>
            <a:r>
              <a:rPr lang="en-US" altLang="zh-CN" sz="2100" dirty="0" err="1">
                <a:solidFill>
                  <a:srgbClr val="FFFF00"/>
                </a:solidFill>
                <a:latin typeface="Arial" pitchFamily="34" charset="0"/>
                <a:ea typeface="黑体" pitchFamily="49" charset="-122"/>
              </a:rPr>
              <a:t>GeneralFieldName</a:t>
            </a:r>
            <a:r>
              <a:rPr lang="en-US" altLang="zh-CN" sz="2100" dirty="0">
                <a:solidFill>
                  <a:srgbClr val="FFFF00"/>
                </a:solidFill>
                <a:latin typeface="Arial" pitchFamily="34" charset="0"/>
                <a:ea typeface="黑体" pitchFamily="49" charset="-122"/>
              </a:rPr>
              <a:t>]</a:t>
            </a:r>
          </a:p>
          <a:p>
            <a:r>
              <a:rPr lang="en-US" altLang="zh-CN" sz="2100" dirty="0" smtClean="0">
                <a:latin typeface="Arial" pitchFamily="34" charset="0"/>
                <a:ea typeface="黑体" pitchFamily="49" charset="-122"/>
              </a:rPr>
              <a:t>　　②</a:t>
            </a:r>
            <a:r>
              <a:rPr lang="zh-CN" altLang="en-US" sz="2100" dirty="0">
                <a:latin typeface="Arial" pitchFamily="34" charset="0"/>
                <a:ea typeface="黑体" pitchFamily="49" charset="-122"/>
              </a:rPr>
              <a:t>说明</a:t>
            </a:r>
          </a:p>
          <a:p>
            <a:r>
              <a:rPr lang="en-US" altLang="zh-CN" sz="2100" dirty="0" smtClean="0">
                <a:latin typeface="Arial" pitchFamily="34" charset="0"/>
                <a:ea typeface="黑体" pitchFamily="49" charset="-122"/>
              </a:rPr>
              <a:t>　　</a:t>
            </a:r>
            <a:r>
              <a:rPr lang="en-US" altLang="zh-CN" sz="2100" dirty="0" err="1" smtClean="0">
                <a:latin typeface="Arial" pitchFamily="34" charset="0"/>
                <a:ea typeface="黑体" pitchFamily="49" charset="-122"/>
              </a:rPr>
              <a:t>cFileName</a:t>
            </a:r>
            <a:r>
              <a:rPr lang="zh-CN" altLang="en-US" sz="2100" dirty="0">
                <a:latin typeface="Arial" pitchFamily="34" charset="0"/>
                <a:ea typeface="黑体" pitchFamily="49" charset="-122"/>
              </a:rPr>
              <a:t>和</a:t>
            </a:r>
            <a:r>
              <a:rPr lang="en-US" altLang="zh-CN" sz="2100" dirty="0" err="1">
                <a:latin typeface="Arial" pitchFamily="34" charset="0"/>
                <a:ea typeface="黑体" pitchFamily="49" charset="-122"/>
              </a:rPr>
              <a:t>GeneralFieldName</a:t>
            </a:r>
            <a:r>
              <a:rPr lang="zh-CN" altLang="en-US" sz="2100" dirty="0">
                <a:latin typeface="Arial" pitchFamily="34" charset="0"/>
                <a:ea typeface="黑体" pitchFamily="49" charset="-122"/>
              </a:rPr>
              <a:t>：指定的一个</a:t>
            </a:r>
            <a:r>
              <a:rPr lang="en-US" altLang="zh-CN" sz="2100" dirty="0">
                <a:latin typeface="Arial" pitchFamily="34" charset="0"/>
                <a:ea typeface="黑体" pitchFamily="49" charset="-122"/>
              </a:rPr>
              <a:t>.BMP</a:t>
            </a:r>
            <a:r>
              <a:rPr lang="zh-CN" altLang="en-US" sz="2100" dirty="0">
                <a:latin typeface="Arial" pitchFamily="34" charset="0"/>
                <a:ea typeface="黑体" pitchFamily="49" charset="-122"/>
              </a:rPr>
              <a:t>或</a:t>
            </a:r>
            <a:r>
              <a:rPr lang="en-US" altLang="zh-CN" sz="2100" dirty="0">
                <a:latin typeface="Arial" pitchFamily="34" charset="0"/>
                <a:ea typeface="黑体" pitchFamily="49" charset="-122"/>
              </a:rPr>
              <a:t>.ICO</a:t>
            </a:r>
            <a:r>
              <a:rPr lang="zh-CN" altLang="en-US" sz="2100" dirty="0">
                <a:latin typeface="Arial" pitchFamily="34" charset="0"/>
                <a:ea typeface="黑体" pitchFamily="49" charset="-122"/>
              </a:rPr>
              <a:t>文件以及有图形的通用字段名。例如，下面的语句可将放在文件夹</a:t>
            </a:r>
            <a:r>
              <a:rPr lang="en-US" altLang="zh-CN" sz="2100" dirty="0">
                <a:latin typeface="Arial" pitchFamily="34" charset="0"/>
                <a:ea typeface="黑体" pitchFamily="49" charset="-122"/>
              </a:rPr>
              <a:t>d:\jxgl\image</a:t>
            </a:r>
            <a:r>
              <a:rPr lang="zh-CN" altLang="en-US" sz="2100" dirty="0">
                <a:latin typeface="Arial" pitchFamily="34" charset="0"/>
                <a:ea typeface="黑体" pitchFamily="49" charset="-122"/>
              </a:rPr>
              <a:t>中的阿童木</a:t>
            </a:r>
            <a:r>
              <a:rPr lang="en-US" altLang="zh-CN" sz="2100" dirty="0">
                <a:latin typeface="Arial" pitchFamily="34" charset="0"/>
                <a:ea typeface="黑体" pitchFamily="49" charset="-122"/>
              </a:rPr>
              <a:t>.bmp</a:t>
            </a:r>
            <a:r>
              <a:rPr lang="zh-CN" altLang="en-US" sz="2100" dirty="0">
                <a:latin typeface="Arial" pitchFamily="34" charset="0"/>
                <a:ea typeface="黑体" pitchFamily="49" charset="-122"/>
              </a:rPr>
              <a:t>加载到当前表单中。</a:t>
            </a:r>
          </a:p>
          <a:p>
            <a:r>
              <a:rPr lang="en-US" altLang="zh-CN" sz="2100" dirty="0" smtClean="0">
                <a:latin typeface="Arial" pitchFamily="34" charset="0"/>
                <a:ea typeface="黑体" pitchFamily="49" charset="-122"/>
              </a:rPr>
              <a:t>　　</a:t>
            </a:r>
            <a:r>
              <a:rPr lang="en-US" altLang="zh-CN" sz="2100" dirty="0" err="1" smtClean="0">
                <a:latin typeface="Arial" pitchFamily="34" charset="0"/>
                <a:ea typeface="黑体" pitchFamily="49" charset="-122"/>
              </a:rPr>
              <a:t>ThisForm.Picture</a:t>
            </a:r>
            <a:r>
              <a:rPr lang="en-US" altLang="zh-CN" sz="2100" dirty="0">
                <a:latin typeface="Arial" pitchFamily="34" charset="0"/>
                <a:ea typeface="黑体" pitchFamily="49" charset="-122"/>
              </a:rPr>
              <a:t>="d:\</a:t>
            </a:r>
            <a:r>
              <a:rPr lang="en-US" altLang="zh-CN" sz="2100" dirty="0" err="1">
                <a:latin typeface="Arial" pitchFamily="34" charset="0"/>
                <a:ea typeface="黑体" pitchFamily="49" charset="-122"/>
              </a:rPr>
              <a:t>jxgl</a:t>
            </a:r>
            <a:r>
              <a:rPr lang="en-US" altLang="zh-CN" sz="2100" dirty="0">
                <a:latin typeface="Arial" pitchFamily="34" charset="0"/>
                <a:ea typeface="黑体" pitchFamily="49" charset="-122"/>
              </a:rPr>
              <a:t>\image\</a:t>
            </a:r>
            <a:r>
              <a:rPr lang="zh-CN" altLang="en-US" sz="2100" dirty="0">
                <a:latin typeface="Arial" pitchFamily="34" charset="0"/>
                <a:ea typeface="黑体" pitchFamily="49" charset="-122"/>
              </a:rPr>
              <a:t>阿童木</a:t>
            </a:r>
            <a:r>
              <a:rPr lang="en-US" altLang="zh-CN" sz="2100" dirty="0">
                <a:latin typeface="Arial" pitchFamily="34" charset="0"/>
                <a:ea typeface="黑体" pitchFamily="49" charset="-122"/>
              </a:rPr>
              <a:t>.bmp</a:t>
            </a:r>
            <a:r>
              <a:rPr lang="en-US" altLang="zh-CN"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3776510356"/>
      </p:ext>
    </p:extLst>
  </p:cSld>
  <p:clrMapOvr>
    <a:masterClrMapping/>
  </p:clrMapOvr>
  <p:transition>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⑾</a:t>
            </a:r>
            <a:r>
              <a:rPr lang="zh-CN" altLang="en-US" sz="2100" dirty="0">
                <a:latin typeface="Arial" pitchFamily="34" charset="0"/>
                <a:ea typeface="黑体" pitchFamily="49" charset="-122"/>
              </a:rPr>
              <a:t>图标</a:t>
            </a:r>
            <a:r>
              <a:rPr lang="en-US" altLang="zh-CN" sz="2100" dirty="0">
                <a:latin typeface="Arial" pitchFamily="34" charset="0"/>
                <a:ea typeface="黑体" pitchFamily="49" charset="-122"/>
              </a:rPr>
              <a:t>Icon</a:t>
            </a:r>
            <a:r>
              <a:rPr lang="zh-CN" altLang="en-US" sz="2100" dirty="0">
                <a:latin typeface="Arial" pitchFamily="34" charset="0"/>
                <a:ea typeface="黑体" pitchFamily="49" charset="-122"/>
              </a:rPr>
              <a:t>属性</a:t>
            </a:r>
          </a:p>
          <a:p>
            <a:r>
              <a:rPr lang="zh-CN" altLang="en-US" sz="2100" dirty="0" smtClean="0">
                <a:latin typeface="Arial" pitchFamily="34" charset="0"/>
                <a:ea typeface="黑体" pitchFamily="49" charset="-122"/>
              </a:rPr>
              <a:t>　　该</a:t>
            </a:r>
            <a:r>
              <a:rPr lang="zh-CN" altLang="en-US" sz="2100" dirty="0">
                <a:latin typeface="Arial" pitchFamily="34" charset="0"/>
                <a:ea typeface="黑体" pitchFamily="49" charset="-122"/>
              </a:rPr>
              <a:t>属性是字符型类型，表单的</a:t>
            </a:r>
            <a:r>
              <a:rPr lang="en-US" altLang="zh-CN" sz="2100" dirty="0">
                <a:latin typeface="Arial" pitchFamily="34" charset="0"/>
                <a:ea typeface="黑体" pitchFamily="49" charset="-122"/>
              </a:rPr>
              <a:t>Icon</a:t>
            </a:r>
            <a:r>
              <a:rPr lang="zh-CN" altLang="en-US" sz="2100" dirty="0">
                <a:latin typeface="Arial" pitchFamily="34" charset="0"/>
                <a:ea typeface="黑体" pitchFamily="49" charset="-122"/>
              </a:rPr>
              <a:t>属性决定是否设置控制菜单框所用图标。该属性的设置方式同与图片</a:t>
            </a:r>
            <a:r>
              <a:rPr lang="en-US" altLang="zh-CN" sz="2100" dirty="0">
                <a:latin typeface="Arial" pitchFamily="34" charset="0"/>
                <a:ea typeface="黑体" pitchFamily="49" charset="-122"/>
              </a:rPr>
              <a:t>Picture</a:t>
            </a:r>
            <a:r>
              <a:rPr lang="zh-CN" altLang="en-US" sz="2100" dirty="0">
                <a:latin typeface="Arial" pitchFamily="34" charset="0"/>
                <a:ea typeface="黑体" pitchFamily="49" charset="-122"/>
              </a:rPr>
              <a:t>属性相同。</a:t>
            </a:r>
          </a:p>
          <a:p>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中图标文件的类型为*</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ico</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运行</a:t>
            </a:r>
            <a:r>
              <a:rPr lang="zh-CN" altLang="en-US" sz="2100" dirty="0">
                <a:latin typeface="Arial" pitchFamily="34" charset="0"/>
                <a:ea typeface="黑体" pitchFamily="49" charset="-122"/>
              </a:rPr>
              <a:t>程序时，该图标显示的控制菜单框，也是最小化的图标，表单的</a:t>
            </a:r>
            <a:r>
              <a:rPr lang="en-US" altLang="zh-CN" sz="2100" dirty="0" err="1">
                <a:latin typeface="Arial" pitchFamily="34" charset="0"/>
                <a:ea typeface="黑体" pitchFamily="49" charset="-122"/>
              </a:rPr>
              <a:t>ControlBox</a:t>
            </a:r>
            <a:r>
              <a:rPr lang="zh-CN" altLang="en-US" sz="2100" dirty="0">
                <a:latin typeface="Arial" pitchFamily="34" charset="0"/>
                <a:ea typeface="黑体" pitchFamily="49" charset="-122"/>
              </a:rPr>
              <a:t>属性设置为“真””</a:t>
            </a:r>
            <a:r>
              <a:rPr lang="en-US" altLang="zh-CN" sz="2100" dirty="0">
                <a:latin typeface="Arial" pitchFamily="34" charset="0"/>
                <a:ea typeface="黑体" pitchFamily="49" charset="-122"/>
              </a:rPr>
              <a:t>.T.”</a:t>
            </a:r>
            <a:r>
              <a:rPr lang="zh-CN" altLang="en-US" sz="2100" dirty="0">
                <a:latin typeface="Arial" pitchFamily="34" charset="0"/>
                <a:ea typeface="黑体" pitchFamily="49" charset="-122"/>
              </a:rPr>
              <a:t>时，该属性才有意义。</a:t>
            </a:r>
          </a:p>
          <a:p>
            <a:r>
              <a:rPr lang="zh-CN" altLang="en-US" sz="2100" dirty="0" smtClean="0">
                <a:latin typeface="Arial" pitchFamily="34" charset="0"/>
                <a:ea typeface="黑体" pitchFamily="49" charset="-122"/>
              </a:rPr>
              <a:t>　　表</a:t>
            </a:r>
            <a:r>
              <a:rPr lang="en-US" altLang="zh-CN" sz="2100" dirty="0">
                <a:latin typeface="Arial" pitchFamily="34" charset="0"/>
                <a:ea typeface="黑体" pitchFamily="49" charset="-122"/>
              </a:rPr>
              <a:t>8-3</a:t>
            </a:r>
            <a:r>
              <a:rPr lang="zh-CN" altLang="en-US" sz="2100" dirty="0">
                <a:latin typeface="Arial" pitchFamily="34" charset="0"/>
                <a:ea typeface="黑体" pitchFamily="49" charset="-122"/>
              </a:rPr>
              <a:t>列出了表单的其他属性及其含义，供练习时参考</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784" y="2460361"/>
            <a:ext cx="5930828" cy="42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179512" y="4569521"/>
            <a:ext cx="2286000" cy="646331"/>
          </a:xfrm>
          <a:prstGeom prst="rect">
            <a:avLst/>
          </a:prstGeom>
        </p:spPr>
        <p:txBody>
          <a:bodyPr>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8-3  </a:t>
            </a:r>
            <a:r>
              <a:rPr lang="zh-CN" altLang="en-US" dirty="0">
                <a:solidFill>
                  <a:srgbClr val="FFFFFF"/>
                </a:solidFill>
                <a:latin typeface="Arial" pitchFamily="34" charset="0"/>
                <a:ea typeface="黑体" pitchFamily="49" charset="-122"/>
              </a:rPr>
              <a:t>表单的其他常用属性及其含义</a:t>
            </a:r>
          </a:p>
        </p:txBody>
      </p:sp>
    </p:spTree>
    <p:extLst>
      <p:ext uri="{BB962C8B-B14F-4D97-AF65-F5344CB8AC3E}">
        <p14:creationId xmlns:p14="http://schemas.microsoft.com/office/powerpoint/2010/main" val="1570522370"/>
      </p:ext>
    </p:extLst>
  </p:cSld>
  <p:clrMapOvr>
    <a:masterClrMapping/>
  </p:clrMapOvr>
  <p:transition>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1656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8-2】</a:t>
            </a:r>
            <a:r>
              <a:rPr lang="zh-CN" altLang="en-US" sz="2100" dirty="0">
                <a:latin typeface="Arial" pitchFamily="34" charset="0"/>
                <a:ea typeface="黑体" pitchFamily="49" charset="-122"/>
              </a:rPr>
              <a:t>设计一个表单，表单的标题为“单击可设置表单大小”，运行程序时，单击表单弹出输入对话框，询问要设置表单的大小，程序根据输入值设置表单的尺寸并在标题栏上显示表单的大小。表单运行时的初始界面如图</a:t>
            </a:r>
            <a:r>
              <a:rPr lang="en-US" altLang="zh-CN" sz="2100" dirty="0">
                <a:latin typeface="Arial" pitchFamily="34" charset="0"/>
                <a:ea typeface="黑体" pitchFamily="49" charset="-122"/>
              </a:rPr>
              <a:t>8-16</a:t>
            </a:r>
            <a:r>
              <a:rPr lang="zh-CN" altLang="en-US" sz="2100" dirty="0">
                <a:latin typeface="Arial" pitchFamily="34" charset="0"/>
                <a:ea typeface="黑体" pitchFamily="49" charset="-122"/>
              </a:rPr>
              <a:t>所示。</a:t>
            </a:r>
          </a:p>
          <a:p>
            <a:r>
              <a:rPr lang="zh-CN" altLang="en-US" sz="2100" dirty="0" smtClean="0">
                <a:latin typeface="Arial" pitchFamily="34" charset="0"/>
                <a:ea typeface="黑体" pitchFamily="49" charset="-122"/>
              </a:rPr>
              <a:t>　　设计步骤，参见</a:t>
            </a:r>
            <a:r>
              <a:rPr lang="en-US" altLang="zh-CN" sz="2100" dirty="0" smtClean="0">
                <a:latin typeface="Arial" pitchFamily="34" charset="0"/>
                <a:ea typeface="黑体" pitchFamily="49" charset="-122"/>
              </a:rPr>
              <a:t>P340</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4"/>
          <p:cNvSpPr>
            <a:spLocks noChangeArrowheads="1"/>
          </p:cNvSpPr>
          <p:nvPr/>
        </p:nvSpPr>
        <p:spPr bwMode="auto">
          <a:xfrm>
            <a:off x="74613" y="4077072"/>
            <a:ext cx="8997950" cy="2592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当</a:t>
            </a:r>
            <a:r>
              <a:rPr lang="zh-CN" altLang="en-US" sz="2100" dirty="0">
                <a:latin typeface="Arial" pitchFamily="34" charset="0"/>
                <a:ea typeface="黑体" pitchFamily="49" charset="-122"/>
              </a:rPr>
              <a:t>用户执行与表单相关的某些操作时触发的事件称为表单事件。与表单有关的事件很多，其中常用的表单事件有：</a:t>
            </a:r>
          </a:p>
          <a:p>
            <a:r>
              <a:rPr lang="zh-CN" altLang="en-US" sz="2100" dirty="0" smtClean="0">
                <a:latin typeface="Arial" pitchFamily="34" charset="0"/>
                <a:ea typeface="黑体" pitchFamily="49" charset="-122"/>
              </a:rPr>
              <a:t>       ⑴</a:t>
            </a:r>
            <a:r>
              <a:rPr lang="en-US" altLang="zh-CN" sz="2100" dirty="0">
                <a:latin typeface="Arial" pitchFamily="34" charset="0"/>
                <a:ea typeface="黑体" pitchFamily="49" charset="-122"/>
              </a:rPr>
              <a:t>Load</a:t>
            </a:r>
            <a:r>
              <a:rPr lang="zh-CN" altLang="en-US" sz="2100" dirty="0">
                <a:latin typeface="Arial" pitchFamily="34" charset="0"/>
                <a:ea typeface="黑体" pitchFamily="49" charset="-122"/>
              </a:rPr>
              <a:t>事件</a:t>
            </a:r>
          </a:p>
          <a:p>
            <a:r>
              <a:rPr lang="en-US" altLang="zh-CN" sz="2100" dirty="0" smtClean="0">
                <a:latin typeface="Arial" pitchFamily="34" charset="0"/>
                <a:ea typeface="黑体" pitchFamily="49" charset="-122"/>
              </a:rPr>
              <a:t>        Load</a:t>
            </a:r>
            <a:r>
              <a:rPr lang="zh-CN" altLang="en-US" sz="2100" dirty="0">
                <a:latin typeface="Arial" pitchFamily="34" charset="0"/>
                <a:ea typeface="黑体" pitchFamily="49" charset="-122"/>
              </a:rPr>
              <a:t>事件是表单被装入到计算机内存时触发的事件，当运行表单程序时，首先将表单装入计算机内存，接着便自动触发了</a:t>
            </a:r>
            <a:r>
              <a:rPr lang="en-US" altLang="zh-CN" sz="2100" dirty="0">
                <a:latin typeface="Arial" pitchFamily="34" charset="0"/>
                <a:ea typeface="黑体" pitchFamily="49" charset="-122"/>
              </a:rPr>
              <a:t>Load</a:t>
            </a:r>
            <a:r>
              <a:rPr lang="zh-CN" altLang="en-US" sz="2100" dirty="0">
                <a:latin typeface="Arial" pitchFamily="34" charset="0"/>
                <a:ea typeface="黑体" pitchFamily="49" charset="-122"/>
              </a:rPr>
              <a:t>事件过程（如果有</a:t>
            </a:r>
            <a:r>
              <a:rPr lang="en-US" altLang="zh-CN" sz="2100" dirty="0">
                <a:latin typeface="Arial" pitchFamily="34" charset="0"/>
                <a:ea typeface="黑体" pitchFamily="49" charset="-122"/>
              </a:rPr>
              <a:t>Load</a:t>
            </a:r>
            <a:r>
              <a:rPr lang="zh-CN" altLang="en-US" sz="2100" dirty="0">
                <a:latin typeface="Arial" pitchFamily="34" charset="0"/>
                <a:ea typeface="黑体" pitchFamily="49" charset="-122"/>
              </a:rPr>
              <a:t>事件过程）。</a:t>
            </a:r>
            <a:r>
              <a:rPr lang="en-US" altLang="zh-CN" sz="2100" dirty="0">
                <a:latin typeface="Arial" pitchFamily="34" charset="0"/>
                <a:ea typeface="黑体" pitchFamily="49" charset="-122"/>
              </a:rPr>
              <a:t>Load</a:t>
            </a:r>
            <a:r>
              <a:rPr lang="zh-CN" altLang="en-US" sz="2100" dirty="0">
                <a:latin typeface="Arial" pitchFamily="34" charset="0"/>
                <a:ea typeface="黑体" pitchFamily="49" charset="-122"/>
              </a:rPr>
              <a:t>事件过程通常定义全局变量并赋初值。在</a:t>
            </a:r>
            <a:r>
              <a:rPr lang="en-US" altLang="zh-CN" sz="2100" dirty="0">
                <a:latin typeface="Arial" pitchFamily="34" charset="0"/>
                <a:ea typeface="黑体" pitchFamily="49" charset="-122"/>
              </a:rPr>
              <a:t>Load</a:t>
            </a:r>
            <a:r>
              <a:rPr lang="zh-CN" altLang="en-US" sz="2100" dirty="0">
                <a:latin typeface="Arial" pitchFamily="34" charset="0"/>
                <a:ea typeface="黑体" pitchFamily="49" charset="-122"/>
              </a:rPr>
              <a:t>事件过程中不要使用“？”等命令，此时使用这样的命令将看不见效果。</a:t>
            </a:r>
            <a:r>
              <a:rPr lang="en-US" altLang="zh-CN" sz="2100" dirty="0">
                <a:latin typeface="Arial" pitchFamily="34" charset="0"/>
                <a:ea typeface="黑体" pitchFamily="49" charset="-122"/>
              </a:rPr>
              <a:t>Load</a:t>
            </a:r>
            <a:r>
              <a:rPr lang="zh-CN" altLang="en-US" sz="2100" dirty="0">
                <a:latin typeface="Arial" pitchFamily="34" charset="0"/>
                <a:ea typeface="黑体" pitchFamily="49" charset="-122"/>
              </a:rPr>
              <a:t>事件是系统自动触发的</a:t>
            </a:r>
            <a:r>
              <a:rPr lang="zh-CN" altLang="en-US" sz="2100" dirty="0" smtClean="0">
                <a:latin typeface="Arial" pitchFamily="34" charset="0"/>
                <a:ea typeface="黑体" pitchFamily="49" charset="-122"/>
              </a:rPr>
              <a:t>事件。</a:t>
            </a:r>
            <a:endParaRPr lang="en-US" altLang="zh-CN" sz="2100" dirty="0">
              <a:latin typeface="Arial" pitchFamily="34" charset="0"/>
              <a:ea typeface="黑体" pitchFamily="49" charset="-122"/>
            </a:endParaRPr>
          </a:p>
        </p:txBody>
      </p:sp>
      <p:sp>
        <p:nvSpPr>
          <p:cNvPr id="4" name="矩形 3"/>
          <p:cNvSpPr/>
          <p:nvPr/>
        </p:nvSpPr>
        <p:spPr>
          <a:xfrm>
            <a:off x="2576313" y="3177742"/>
            <a:ext cx="3158902" cy="369332"/>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8-16  </a:t>
            </a:r>
            <a:r>
              <a:rPr lang="zh-CN" altLang="en-US" dirty="0">
                <a:solidFill>
                  <a:srgbClr val="FFFFFF"/>
                </a:solidFill>
                <a:latin typeface="Arial" pitchFamily="34" charset="0"/>
                <a:ea typeface="黑体" pitchFamily="49" charset="-122"/>
              </a:rPr>
              <a:t>表单运行的初始界面 </a:t>
            </a:r>
            <a:endParaRPr lang="zh-CN" altLang="en-US" dirty="0"/>
          </a:p>
        </p:txBody>
      </p:sp>
      <p:sp>
        <p:nvSpPr>
          <p:cNvPr id="5" name="矩形 4"/>
          <p:cNvSpPr/>
          <p:nvPr/>
        </p:nvSpPr>
        <p:spPr>
          <a:xfrm>
            <a:off x="5916632" y="3177742"/>
            <a:ext cx="2833788"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8-17  </a:t>
            </a:r>
            <a:r>
              <a:rPr lang="zh-CN" altLang="en-US" dirty="0">
                <a:solidFill>
                  <a:srgbClr val="FFFFFF"/>
                </a:solidFill>
                <a:latin typeface="Arial" pitchFamily="34" charset="0"/>
                <a:ea typeface="黑体" pitchFamily="49" charset="-122"/>
              </a:rPr>
              <a:t>表单运行后的界面</a:t>
            </a:r>
            <a:endParaRPr lang="en-US" altLang="zh-CN" dirty="0">
              <a:solidFill>
                <a:srgbClr val="FFFFFF"/>
              </a:solidFill>
              <a:latin typeface="Arial" pitchFamily="34" charset="0"/>
              <a:ea typeface="黑体" pitchFamily="49" charset="-122"/>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59175" y="1340768"/>
            <a:ext cx="2378053" cy="17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4165" y="1340768"/>
            <a:ext cx="2165927" cy="17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3"/>
          <p:cNvSpPr>
            <a:spLocks noChangeArrowheads="1"/>
          </p:cNvSpPr>
          <p:nvPr/>
        </p:nvSpPr>
        <p:spPr bwMode="auto">
          <a:xfrm>
            <a:off x="74613" y="3717072"/>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．表单的主要事件</a:t>
            </a:r>
          </a:p>
        </p:txBody>
      </p:sp>
    </p:spTree>
    <p:extLst>
      <p:ext uri="{BB962C8B-B14F-4D97-AF65-F5344CB8AC3E}">
        <p14:creationId xmlns:p14="http://schemas.microsoft.com/office/powerpoint/2010/main" val="4123082118"/>
      </p:ext>
    </p:extLst>
  </p:cSld>
  <p:clrMapOvr>
    <a:masterClrMapping/>
  </p:clrMapOvr>
  <p:transition>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6480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⑵</a:t>
            </a:r>
            <a:r>
              <a:rPr lang="en-US" altLang="zh-CN" sz="2100" dirty="0" err="1">
                <a:latin typeface="Arial" pitchFamily="34" charset="0"/>
                <a:ea typeface="黑体" pitchFamily="49" charset="-122"/>
              </a:rPr>
              <a:t>Init</a:t>
            </a:r>
            <a:r>
              <a:rPr lang="zh-CN" altLang="en-US" sz="2100" dirty="0">
                <a:latin typeface="Arial" pitchFamily="34" charset="0"/>
                <a:ea typeface="黑体" pitchFamily="49" charset="-122"/>
              </a:rPr>
              <a:t>事件</a:t>
            </a:r>
          </a:p>
          <a:p>
            <a:r>
              <a:rPr lang="en-US" altLang="zh-CN" sz="2100" dirty="0" smtClean="0">
                <a:latin typeface="Arial" pitchFamily="34" charset="0"/>
                <a:ea typeface="黑体" pitchFamily="49" charset="-122"/>
              </a:rPr>
              <a:t>　　</a:t>
            </a:r>
            <a:r>
              <a:rPr lang="en-US" altLang="zh-CN" sz="2100" dirty="0" err="1" smtClean="0">
                <a:latin typeface="Arial" pitchFamily="34" charset="0"/>
                <a:ea typeface="黑体" pitchFamily="49" charset="-122"/>
              </a:rPr>
              <a:t>Init</a:t>
            </a:r>
            <a:r>
              <a:rPr lang="zh-CN" altLang="en-US" sz="2100" dirty="0">
                <a:latin typeface="Arial" pitchFamily="34" charset="0"/>
                <a:ea typeface="黑体" pitchFamily="49" charset="-122"/>
              </a:rPr>
              <a:t>事件是在创建对象时发生。对于表单来说，表单中对象的</a:t>
            </a:r>
            <a:r>
              <a:rPr lang="en-US" altLang="zh-CN" sz="2100" dirty="0" err="1">
                <a:latin typeface="Arial" pitchFamily="34" charset="0"/>
                <a:ea typeface="黑体" pitchFamily="49" charset="-122"/>
              </a:rPr>
              <a:t>Init</a:t>
            </a:r>
            <a:r>
              <a:rPr lang="zh-CN" altLang="en-US" sz="2100" dirty="0">
                <a:latin typeface="Arial" pitchFamily="34" charset="0"/>
                <a:ea typeface="黑体" pitchFamily="49" charset="-122"/>
              </a:rPr>
              <a:t>事件在表单的</a:t>
            </a:r>
            <a:r>
              <a:rPr lang="en-US" altLang="zh-CN" sz="2100" dirty="0" err="1">
                <a:latin typeface="Arial" pitchFamily="34" charset="0"/>
                <a:ea typeface="黑体" pitchFamily="49" charset="-122"/>
              </a:rPr>
              <a:t>Init</a:t>
            </a:r>
            <a:r>
              <a:rPr lang="zh-CN" altLang="en-US" sz="2100" dirty="0">
                <a:latin typeface="Arial" pitchFamily="34" charset="0"/>
                <a:ea typeface="黑体" pitchFamily="49" charset="-122"/>
              </a:rPr>
              <a:t>事件之前触发，即表单的</a:t>
            </a:r>
            <a:r>
              <a:rPr lang="en-US" altLang="zh-CN" sz="2100" dirty="0" err="1">
                <a:latin typeface="Arial" pitchFamily="34" charset="0"/>
                <a:ea typeface="黑体" pitchFamily="49" charset="-122"/>
              </a:rPr>
              <a:t>Init</a:t>
            </a:r>
            <a:r>
              <a:rPr lang="zh-CN" altLang="en-US" sz="2100" dirty="0">
                <a:latin typeface="Arial" pitchFamily="34" charset="0"/>
                <a:ea typeface="黑体" pitchFamily="49" charset="-122"/>
              </a:rPr>
              <a:t>事件需要在表单中的对象创建以后发生，也就是说表单的</a:t>
            </a:r>
            <a:r>
              <a:rPr lang="en-US" altLang="zh-CN" sz="2100" dirty="0" err="1">
                <a:latin typeface="Arial" pitchFamily="34" charset="0"/>
                <a:ea typeface="黑体" pitchFamily="49" charset="-122"/>
              </a:rPr>
              <a:t>Init</a:t>
            </a:r>
            <a:r>
              <a:rPr lang="zh-CN" altLang="en-US" sz="2100" dirty="0">
                <a:latin typeface="Arial" pitchFamily="34" charset="0"/>
                <a:ea typeface="黑体" pitchFamily="49" charset="-122"/>
              </a:rPr>
              <a:t>事件可以访问表单中的对象。</a:t>
            </a:r>
          </a:p>
          <a:p>
            <a:r>
              <a:rPr lang="zh-CN" altLang="en-US" sz="2100" dirty="0" smtClean="0">
                <a:latin typeface="Arial" pitchFamily="34" charset="0"/>
                <a:ea typeface="黑体" pitchFamily="49" charset="-122"/>
              </a:rPr>
              <a:t>　　</a:t>
            </a:r>
            <a:r>
              <a:rPr lang="zh-CN" altLang="en-US" sz="2100" dirty="0" smtClean="0">
                <a:solidFill>
                  <a:srgbClr val="FFFF00"/>
                </a:solidFill>
                <a:latin typeface="Arial" pitchFamily="34" charset="0"/>
                <a:ea typeface="黑体" pitchFamily="49" charset="-122"/>
              </a:rPr>
              <a:t>⑶</a:t>
            </a:r>
            <a:r>
              <a:rPr lang="en-US" altLang="zh-CN" sz="2100" dirty="0">
                <a:solidFill>
                  <a:srgbClr val="FFFF00"/>
                </a:solidFill>
                <a:latin typeface="Arial" pitchFamily="34" charset="0"/>
                <a:ea typeface="黑体" pitchFamily="49" charset="-122"/>
              </a:rPr>
              <a:t>Activate</a:t>
            </a:r>
            <a:r>
              <a:rPr lang="zh-CN" altLang="en-US" sz="2100" dirty="0">
                <a:solidFill>
                  <a:srgbClr val="FFFF00"/>
                </a:solidFill>
                <a:latin typeface="Arial" pitchFamily="34" charset="0"/>
                <a:ea typeface="黑体" pitchFamily="49" charset="-122"/>
              </a:rPr>
              <a:t>事件</a:t>
            </a:r>
          </a:p>
          <a:p>
            <a:r>
              <a:rPr lang="en-US" altLang="zh-CN" sz="2100" dirty="0" smtClean="0">
                <a:latin typeface="Arial" pitchFamily="34" charset="0"/>
                <a:ea typeface="黑体" pitchFamily="49" charset="-122"/>
              </a:rPr>
              <a:t>　　Activate</a:t>
            </a:r>
            <a:r>
              <a:rPr lang="zh-CN" altLang="en-US" sz="2100" dirty="0">
                <a:latin typeface="Arial" pitchFamily="34" charset="0"/>
                <a:ea typeface="黑体" pitchFamily="49" charset="-122"/>
              </a:rPr>
              <a:t>事件是在表单或对象显示（激活）时触发的事件。</a:t>
            </a:r>
            <a:r>
              <a:rPr lang="en-US" altLang="zh-CN" sz="2100" dirty="0">
                <a:latin typeface="Arial" pitchFamily="34" charset="0"/>
                <a:ea typeface="黑体" pitchFamily="49" charset="-122"/>
              </a:rPr>
              <a:t>Load</a:t>
            </a:r>
            <a:r>
              <a:rPr lang="zh-CN" altLang="en-US" sz="2100" dirty="0">
                <a:latin typeface="Arial" pitchFamily="34" charset="0"/>
                <a:ea typeface="黑体" pitchFamily="49" charset="-122"/>
              </a:rPr>
              <a:t>事件发生时表单是不活动的。</a:t>
            </a:r>
            <a:r>
              <a:rPr lang="en-US" altLang="zh-CN" sz="2100" dirty="0">
                <a:latin typeface="Arial" pitchFamily="34" charset="0"/>
                <a:ea typeface="黑体" pitchFamily="49" charset="-122"/>
              </a:rPr>
              <a:t>Activate</a:t>
            </a:r>
            <a:r>
              <a:rPr lang="zh-CN" altLang="en-US" sz="2100" dirty="0">
                <a:latin typeface="Arial" pitchFamily="34" charset="0"/>
                <a:ea typeface="黑体" pitchFamily="49" charset="-122"/>
              </a:rPr>
              <a:t>事件发生时表单已是活动的。在不活动的表单上不能使用“？”等命令。</a:t>
            </a:r>
          </a:p>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活动的表单上能使用“？”等命令。</a:t>
            </a:r>
            <a:r>
              <a:rPr lang="en-US" altLang="zh-CN" sz="2100" dirty="0">
                <a:latin typeface="Arial" pitchFamily="34" charset="0"/>
                <a:ea typeface="黑体" pitchFamily="49" charset="-122"/>
              </a:rPr>
              <a:t>Activate</a:t>
            </a:r>
            <a:r>
              <a:rPr lang="zh-CN" altLang="en-US" sz="2100" dirty="0">
                <a:latin typeface="Arial" pitchFamily="34" charset="0"/>
                <a:ea typeface="黑体" pitchFamily="49" charset="-122"/>
              </a:rPr>
              <a:t>事件是自动触发的事件，因此执行程序后马上要做的事可以写在该事件过程中。</a:t>
            </a:r>
          </a:p>
          <a:p>
            <a:r>
              <a:rPr lang="zh-CN" altLang="en-US" sz="2100" dirty="0" smtClean="0">
                <a:latin typeface="Arial" pitchFamily="34" charset="0"/>
                <a:ea typeface="黑体" pitchFamily="49" charset="-122"/>
              </a:rPr>
              <a:t>　　⑷</a:t>
            </a:r>
            <a:r>
              <a:rPr lang="en-US" altLang="zh-CN" sz="2100" dirty="0">
                <a:latin typeface="Arial" pitchFamily="34" charset="0"/>
                <a:ea typeface="黑体" pitchFamily="49" charset="-122"/>
              </a:rPr>
              <a:t>Click</a:t>
            </a:r>
            <a:r>
              <a:rPr lang="zh-CN" altLang="en-US" sz="2100" dirty="0">
                <a:latin typeface="Arial" pitchFamily="34" charset="0"/>
                <a:ea typeface="黑体" pitchFamily="49" charset="-122"/>
              </a:rPr>
              <a:t>事件</a:t>
            </a:r>
          </a:p>
          <a:p>
            <a:r>
              <a:rPr lang="en-US" altLang="zh-CN" sz="2100" dirty="0">
                <a:latin typeface="Arial" pitchFamily="34" charset="0"/>
                <a:ea typeface="黑体" pitchFamily="49" charset="-122"/>
              </a:rPr>
              <a:t>Click</a:t>
            </a:r>
            <a:r>
              <a:rPr lang="zh-CN" altLang="en-US" sz="2100" dirty="0">
                <a:latin typeface="Arial" pitchFamily="34" charset="0"/>
                <a:ea typeface="黑体" pitchFamily="49" charset="-122"/>
              </a:rPr>
              <a:t>事件是当程序运行后，用鼠标单击表单时触发的事件。和前面的事件相比，前面的</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个事件是自动触发的事件，而</a:t>
            </a:r>
            <a:r>
              <a:rPr lang="en-US" altLang="zh-CN" sz="2100" dirty="0">
                <a:latin typeface="Arial" pitchFamily="34" charset="0"/>
                <a:ea typeface="黑体" pitchFamily="49" charset="-122"/>
              </a:rPr>
              <a:t>Click</a:t>
            </a:r>
            <a:r>
              <a:rPr lang="zh-CN" altLang="en-US" sz="2100" dirty="0">
                <a:latin typeface="Arial" pitchFamily="34" charset="0"/>
                <a:ea typeface="黑体" pitchFamily="49" charset="-122"/>
              </a:rPr>
              <a:t>事件是人为触发的的事件。一旦触发了</a:t>
            </a:r>
            <a:r>
              <a:rPr lang="en-US" altLang="zh-CN" sz="2100" dirty="0">
                <a:latin typeface="Arial" pitchFamily="34" charset="0"/>
                <a:ea typeface="黑体" pitchFamily="49" charset="-122"/>
              </a:rPr>
              <a:t>Click</a:t>
            </a:r>
            <a:r>
              <a:rPr lang="zh-CN" altLang="en-US" sz="2100" dirty="0">
                <a:latin typeface="Arial" pitchFamily="34" charset="0"/>
                <a:ea typeface="黑体" pitchFamily="49" charset="-122"/>
              </a:rPr>
              <a:t>事件，便执行</a:t>
            </a:r>
            <a:r>
              <a:rPr lang="en-US" altLang="zh-CN" sz="2100" dirty="0">
                <a:latin typeface="Arial" pitchFamily="34" charset="0"/>
                <a:ea typeface="黑体" pitchFamily="49" charset="-122"/>
              </a:rPr>
              <a:t>Click</a:t>
            </a:r>
            <a:r>
              <a:rPr lang="zh-CN" altLang="en-US" sz="2100" dirty="0">
                <a:latin typeface="Arial" pitchFamily="34" charset="0"/>
                <a:ea typeface="黑体" pitchFamily="49" charset="-122"/>
              </a:rPr>
              <a:t>事件过程。</a:t>
            </a:r>
          </a:p>
          <a:p>
            <a:r>
              <a:rPr lang="zh-CN" altLang="en-US" sz="2100" dirty="0" smtClean="0">
                <a:latin typeface="Arial" pitchFamily="34" charset="0"/>
                <a:ea typeface="黑体" pitchFamily="49" charset="-122"/>
              </a:rPr>
              <a:t>　　</a:t>
            </a:r>
            <a:r>
              <a:rPr lang="zh-CN" altLang="en-US" sz="2100" dirty="0" smtClean="0">
                <a:solidFill>
                  <a:srgbClr val="FFFF00"/>
                </a:solidFill>
                <a:latin typeface="Arial" pitchFamily="34" charset="0"/>
                <a:ea typeface="黑体" pitchFamily="49" charset="-122"/>
              </a:rPr>
              <a:t>⑸</a:t>
            </a:r>
            <a:r>
              <a:rPr lang="en-US" altLang="zh-CN" sz="2100" dirty="0" err="1">
                <a:solidFill>
                  <a:srgbClr val="FFFF00"/>
                </a:solidFill>
                <a:latin typeface="Arial" pitchFamily="34" charset="0"/>
                <a:ea typeface="黑体" pitchFamily="49" charset="-122"/>
              </a:rPr>
              <a:t>DbClick</a:t>
            </a:r>
            <a:r>
              <a:rPr lang="zh-CN" altLang="en-US" sz="2100" dirty="0">
                <a:solidFill>
                  <a:srgbClr val="FFFF00"/>
                </a:solidFill>
                <a:latin typeface="Arial" pitchFamily="34" charset="0"/>
                <a:ea typeface="黑体" pitchFamily="49" charset="-122"/>
              </a:rPr>
              <a:t>事件</a:t>
            </a:r>
          </a:p>
          <a:p>
            <a:r>
              <a:rPr lang="en-US" altLang="zh-CN" sz="2100" dirty="0" err="1">
                <a:latin typeface="Arial" pitchFamily="34" charset="0"/>
                <a:ea typeface="黑体" pitchFamily="49" charset="-122"/>
              </a:rPr>
              <a:t>DbClick</a:t>
            </a:r>
            <a:r>
              <a:rPr lang="zh-CN" altLang="en-US" sz="2100" dirty="0">
                <a:latin typeface="Arial" pitchFamily="34" charset="0"/>
                <a:ea typeface="黑体" pitchFamily="49" charset="-122"/>
              </a:rPr>
              <a:t>事件是当程序运行后，用鼠标双击表单时触发的事件，</a:t>
            </a:r>
            <a:r>
              <a:rPr lang="en-US" altLang="zh-CN" sz="2100" dirty="0" err="1">
                <a:latin typeface="Arial" pitchFamily="34" charset="0"/>
                <a:ea typeface="黑体" pitchFamily="49" charset="-122"/>
              </a:rPr>
              <a:t>DbClick</a:t>
            </a:r>
            <a:r>
              <a:rPr lang="zh-CN" altLang="en-US" sz="2100" dirty="0">
                <a:latin typeface="Arial" pitchFamily="34" charset="0"/>
                <a:ea typeface="黑体" pitchFamily="49" charset="-122"/>
              </a:rPr>
              <a:t>事件是人为触发的事件。一旦触发了</a:t>
            </a:r>
            <a:r>
              <a:rPr lang="en-US" altLang="zh-CN" sz="2100" dirty="0" err="1">
                <a:latin typeface="Arial" pitchFamily="34" charset="0"/>
                <a:ea typeface="黑体" pitchFamily="49" charset="-122"/>
              </a:rPr>
              <a:t>DbClick</a:t>
            </a:r>
            <a:r>
              <a:rPr lang="zh-CN" altLang="en-US" sz="2100" dirty="0">
                <a:latin typeface="Arial" pitchFamily="34" charset="0"/>
                <a:ea typeface="黑体" pitchFamily="49" charset="-122"/>
              </a:rPr>
              <a:t>事件，便执行</a:t>
            </a:r>
            <a:r>
              <a:rPr lang="en-US" altLang="zh-CN" sz="2100" dirty="0" err="1">
                <a:latin typeface="Arial" pitchFamily="34" charset="0"/>
                <a:ea typeface="黑体" pitchFamily="49" charset="-122"/>
              </a:rPr>
              <a:t>DbClick</a:t>
            </a:r>
            <a:r>
              <a:rPr lang="zh-CN" altLang="en-US" sz="2100" dirty="0">
                <a:latin typeface="Arial" pitchFamily="34" charset="0"/>
                <a:ea typeface="黑体" pitchFamily="49" charset="-122"/>
              </a:rPr>
              <a:t>事件过程。</a:t>
            </a:r>
          </a:p>
          <a:p>
            <a:r>
              <a:rPr lang="zh-CN" altLang="en-US" sz="2100" dirty="0" smtClean="0">
                <a:latin typeface="Arial" pitchFamily="34" charset="0"/>
                <a:ea typeface="黑体" pitchFamily="49" charset="-122"/>
              </a:rPr>
              <a:t>　　</a:t>
            </a:r>
            <a:r>
              <a:rPr lang="zh-CN" altLang="en-US" sz="2100" dirty="0" smtClean="0">
                <a:solidFill>
                  <a:srgbClr val="FFFF00"/>
                </a:solidFill>
                <a:latin typeface="Arial" pitchFamily="34" charset="0"/>
                <a:ea typeface="黑体" pitchFamily="49" charset="-122"/>
              </a:rPr>
              <a:t>⑹</a:t>
            </a:r>
            <a:r>
              <a:rPr lang="en-US" altLang="zh-CN" sz="2100" dirty="0" err="1">
                <a:solidFill>
                  <a:srgbClr val="FFFF00"/>
                </a:solidFill>
                <a:latin typeface="Arial" pitchFamily="34" charset="0"/>
                <a:ea typeface="黑体" pitchFamily="49" charset="-122"/>
              </a:rPr>
              <a:t>RightClick</a:t>
            </a:r>
            <a:r>
              <a:rPr lang="zh-CN" altLang="en-US" sz="2100" dirty="0">
                <a:solidFill>
                  <a:srgbClr val="FFFF00"/>
                </a:solidFill>
                <a:latin typeface="Arial" pitchFamily="34" charset="0"/>
                <a:ea typeface="黑体" pitchFamily="49" charset="-122"/>
              </a:rPr>
              <a:t>事件</a:t>
            </a:r>
          </a:p>
          <a:p>
            <a:r>
              <a:rPr lang="en-US" altLang="zh-CN" sz="2100" dirty="0" smtClean="0">
                <a:latin typeface="Arial" pitchFamily="34" charset="0"/>
                <a:ea typeface="黑体" pitchFamily="49" charset="-122"/>
              </a:rPr>
              <a:t>　　</a:t>
            </a:r>
            <a:r>
              <a:rPr lang="en-US" altLang="zh-CN" sz="2100" dirty="0" err="1" smtClean="0">
                <a:latin typeface="Arial" pitchFamily="34" charset="0"/>
                <a:ea typeface="黑体" pitchFamily="49" charset="-122"/>
              </a:rPr>
              <a:t>RightClick</a:t>
            </a:r>
            <a:r>
              <a:rPr lang="zh-CN" altLang="en-US" sz="2100" dirty="0" smtClean="0">
                <a:latin typeface="Arial" pitchFamily="34" charset="0"/>
                <a:ea typeface="黑体" pitchFamily="49" charset="-122"/>
              </a:rPr>
              <a:t>事件用</a:t>
            </a:r>
            <a:r>
              <a:rPr lang="zh-CN" altLang="en-US" sz="2100" dirty="0">
                <a:latin typeface="Arial" pitchFamily="34" charset="0"/>
                <a:ea typeface="黑体" pitchFamily="49" charset="-122"/>
              </a:rPr>
              <a:t>鼠标右击表单时触发的事件，</a:t>
            </a:r>
            <a:r>
              <a:rPr lang="en-US" altLang="zh-CN" sz="2100" dirty="0" err="1">
                <a:latin typeface="Arial" pitchFamily="34" charset="0"/>
                <a:ea typeface="黑体" pitchFamily="49" charset="-122"/>
              </a:rPr>
              <a:t>RightClick</a:t>
            </a:r>
            <a:r>
              <a:rPr lang="zh-CN" altLang="en-US" sz="2100" dirty="0">
                <a:latin typeface="Arial" pitchFamily="34" charset="0"/>
                <a:ea typeface="黑体" pitchFamily="49" charset="-122"/>
              </a:rPr>
              <a:t>是人为触发的事件。一旦触发了</a:t>
            </a:r>
            <a:r>
              <a:rPr lang="en-US" altLang="zh-CN" sz="2100" dirty="0" err="1">
                <a:latin typeface="Arial" pitchFamily="34" charset="0"/>
                <a:ea typeface="黑体" pitchFamily="49" charset="-122"/>
              </a:rPr>
              <a:t>RightClick</a:t>
            </a:r>
            <a:r>
              <a:rPr lang="zh-CN" altLang="en-US" sz="2100" dirty="0">
                <a:latin typeface="Arial" pitchFamily="34" charset="0"/>
                <a:ea typeface="黑体" pitchFamily="49" charset="-122"/>
              </a:rPr>
              <a:t>事件，便执行</a:t>
            </a:r>
            <a:r>
              <a:rPr lang="en-US" altLang="zh-CN" sz="2100" dirty="0" err="1">
                <a:latin typeface="Arial" pitchFamily="34" charset="0"/>
                <a:ea typeface="黑体" pitchFamily="49" charset="-122"/>
              </a:rPr>
              <a:t>RightClick</a:t>
            </a:r>
            <a:r>
              <a:rPr lang="zh-CN" altLang="en-US" sz="2100" dirty="0">
                <a:latin typeface="Arial" pitchFamily="34" charset="0"/>
                <a:ea typeface="黑体" pitchFamily="49" charset="-122"/>
              </a:rPr>
              <a:t>事件过程</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393685967"/>
      </p:ext>
    </p:extLst>
  </p:cSld>
  <p:clrMapOvr>
    <a:masterClrMapping/>
  </p:clrMapOvr>
  <p:transition>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5467970" cy="20162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8-3】</a:t>
            </a:r>
            <a:r>
              <a:rPr lang="zh-CN" altLang="en-US" sz="2100" dirty="0">
                <a:latin typeface="Arial" pitchFamily="34" charset="0"/>
                <a:ea typeface="黑体" pitchFamily="49" charset="-122"/>
              </a:rPr>
              <a:t>设计一个表单，表单标题为“航天英雄杨利伟”。表单运行时加载一幅图片，右击表单时，可以用不同的字体、字型和字号在表单中显示“航天英雄杨利伟”。用户的界面如图</a:t>
            </a:r>
            <a:r>
              <a:rPr lang="en-US" altLang="zh-CN" sz="2100" dirty="0">
                <a:latin typeface="Arial" pitchFamily="34" charset="0"/>
                <a:ea typeface="黑体" pitchFamily="49" charset="-122"/>
              </a:rPr>
              <a:t>8-18</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设计步骤，参见</a:t>
            </a:r>
            <a:r>
              <a:rPr lang="en-US" altLang="zh-CN" sz="2100" dirty="0" smtClean="0">
                <a:latin typeface="Arial" pitchFamily="34" charset="0"/>
                <a:ea typeface="黑体" pitchFamily="49" charset="-122"/>
              </a:rPr>
              <a:t>P341</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4128" y="140567"/>
            <a:ext cx="3022487" cy="165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5861389" y="1907540"/>
            <a:ext cx="2747963"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8-18  </a:t>
            </a:r>
            <a:r>
              <a:rPr lang="zh-CN" altLang="en-US" dirty="0">
                <a:solidFill>
                  <a:srgbClr val="FFFFFF"/>
                </a:solidFill>
                <a:latin typeface="Arial" pitchFamily="34" charset="0"/>
                <a:ea typeface="黑体" pitchFamily="49" charset="-122"/>
              </a:rPr>
              <a:t>例</a:t>
            </a:r>
            <a:r>
              <a:rPr lang="en-US" altLang="zh-CN" dirty="0">
                <a:solidFill>
                  <a:srgbClr val="FFFFFF"/>
                </a:solidFill>
                <a:latin typeface="Arial" pitchFamily="34" charset="0"/>
                <a:ea typeface="黑体" pitchFamily="49" charset="-122"/>
              </a:rPr>
              <a:t>8-3</a:t>
            </a:r>
            <a:r>
              <a:rPr lang="zh-CN" altLang="en-US" dirty="0">
                <a:solidFill>
                  <a:srgbClr val="FFFFFF"/>
                </a:solidFill>
                <a:latin typeface="Arial" pitchFamily="34" charset="0"/>
                <a:ea typeface="黑体" pitchFamily="49" charset="-122"/>
              </a:rPr>
              <a:t>的运行界面</a:t>
            </a:r>
          </a:p>
        </p:txBody>
      </p:sp>
      <p:sp>
        <p:nvSpPr>
          <p:cNvPr id="5" name="Rectangle 4"/>
          <p:cNvSpPr>
            <a:spLocks noChangeArrowheads="1"/>
          </p:cNvSpPr>
          <p:nvPr/>
        </p:nvSpPr>
        <p:spPr bwMode="auto">
          <a:xfrm>
            <a:off x="74613" y="2132857"/>
            <a:ext cx="8997950" cy="45365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⑺</a:t>
            </a:r>
            <a:r>
              <a:rPr lang="en-US" altLang="zh-CN" sz="2100" dirty="0">
                <a:latin typeface="Arial" pitchFamily="34" charset="0"/>
                <a:ea typeface="黑体" pitchFamily="49" charset="-122"/>
              </a:rPr>
              <a:t>Resize</a:t>
            </a:r>
            <a:r>
              <a:rPr lang="zh-CN" altLang="en-US" sz="2100" dirty="0">
                <a:latin typeface="Arial" pitchFamily="34" charset="0"/>
                <a:ea typeface="黑体" pitchFamily="49" charset="-122"/>
              </a:rPr>
              <a:t>事件</a:t>
            </a:r>
          </a:p>
          <a:p>
            <a:r>
              <a:rPr lang="en-US" altLang="zh-CN" sz="2100" dirty="0" smtClean="0">
                <a:latin typeface="Arial" pitchFamily="34" charset="0"/>
                <a:ea typeface="黑体" pitchFamily="49" charset="-122"/>
              </a:rPr>
              <a:t>　　Resize</a:t>
            </a:r>
            <a:r>
              <a:rPr lang="zh-CN" altLang="en-US" sz="2100" dirty="0">
                <a:latin typeface="Arial" pitchFamily="34" charset="0"/>
                <a:ea typeface="黑体" pitchFamily="49" charset="-122"/>
              </a:rPr>
              <a:t>事件是当程序运行后，表单的大小被改变时触发的事件，不论是用鼠标改变表单的大小，还是用代码改变表单的大小</a:t>
            </a:r>
            <a:r>
              <a:rPr lang="zh-CN" altLang="en-US" sz="2100" dirty="0" smtClean="0">
                <a:latin typeface="Arial" pitchFamily="34" charset="0"/>
                <a:ea typeface="黑体" pitchFamily="49" charset="-122"/>
              </a:rPr>
              <a:t>，触发</a:t>
            </a:r>
            <a:r>
              <a:rPr lang="en-US" altLang="zh-CN" sz="2100" dirty="0">
                <a:latin typeface="Arial" pitchFamily="34" charset="0"/>
                <a:ea typeface="黑体" pitchFamily="49" charset="-122"/>
              </a:rPr>
              <a:t>Resize</a:t>
            </a:r>
            <a:r>
              <a:rPr lang="zh-CN" altLang="en-US" sz="2100" dirty="0">
                <a:latin typeface="Arial" pitchFamily="34" charset="0"/>
                <a:ea typeface="黑体" pitchFamily="49" charset="-122"/>
              </a:rPr>
              <a:t>事件</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⑻</a:t>
            </a:r>
            <a:r>
              <a:rPr lang="en-US" altLang="zh-CN" sz="2100" dirty="0" err="1">
                <a:latin typeface="Arial" pitchFamily="34" charset="0"/>
                <a:ea typeface="黑体" pitchFamily="49" charset="-122"/>
              </a:rPr>
              <a:t>QueryUnload</a:t>
            </a:r>
            <a:r>
              <a:rPr lang="zh-CN" altLang="en-US" sz="2100" dirty="0">
                <a:latin typeface="Arial" pitchFamily="34" charset="0"/>
                <a:ea typeface="黑体" pitchFamily="49" charset="-122"/>
              </a:rPr>
              <a:t>事件</a:t>
            </a:r>
          </a:p>
          <a:p>
            <a:r>
              <a:rPr lang="zh-CN" altLang="en-US" sz="2100" dirty="0" smtClean="0">
                <a:latin typeface="Arial" pitchFamily="34" charset="0"/>
                <a:ea typeface="黑体" pitchFamily="49" charset="-122"/>
              </a:rPr>
              <a:t>　　当</a:t>
            </a:r>
            <a:r>
              <a:rPr lang="zh-CN" altLang="en-US" sz="2100" dirty="0">
                <a:latin typeface="Arial" pitchFamily="34" charset="0"/>
                <a:ea typeface="黑体" pitchFamily="49" charset="-122"/>
              </a:rPr>
              <a:t>在程序代码中执行</a:t>
            </a:r>
            <a:r>
              <a:rPr lang="en-US" altLang="zh-CN" sz="2100" dirty="0">
                <a:latin typeface="Arial" pitchFamily="34" charset="0"/>
                <a:ea typeface="黑体" pitchFamily="49" charset="-122"/>
              </a:rPr>
              <a:t>CLEAR WINDOWS</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RELEASE WINDOWS</a:t>
            </a:r>
            <a:r>
              <a:rPr lang="zh-CN" altLang="en-US" sz="2100" dirty="0">
                <a:latin typeface="Arial" pitchFamily="34" charset="0"/>
                <a:ea typeface="黑体" pitchFamily="49" charset="-122"/>
              </a:rPr>
              <a:t>或</a:t>
            </a:r>
            <a:r>
              <a:rPr lang="en-US" altLang="zh-CN" sz="2100" dirty="0">
                <a:latin typeface="Arial" pitchFamily="34" charset="0"/>
                <a:ea typeface="黑体" pitchFamily="49" charset="-122"/>
              </a:rPr>
              <a:t>QUIT</a:t>
            </a:r>
            <a:r>
              <a:rPr lang="zh-CN" altLang="en-US" sz="2100" dirty="0">
                <a:latin typeface="Arial" pitchFamily="34" charset="0"/>
                <a:ea typeface="黑体" pitchFamily="49" charset="-122"/>
              </a:rPr>
              <a:t>等命令时、当用户双击控制菜单框时，或者当用户从表单的控制菜单中选择执行“关闭”命令时，发生</a:t>
            </a:r>
            <a:r>
              <a:rPr lang="en-US" altLang="zh-CN" sz="2100" dirty="0" err="1">
                <a:latin typeface="Arial" pitchFamily="34" charset="0"/>
                <a:ea typeface="黑体" pitchFamily="49" charset="-122"/>
              </a:rPr>
              <a:t>QueryUnload</a:t>
            </a:r>
            <a:r>
              <a:rPr lang="zh-CN" altLang="en-US" sz="2100" dirty="0">
                <a:latin typeface="Arial" pitchFamily="34" charset="0"/>
                <a:ea typeface="黑体" pitchFamily="49" charset="-122"/>
              </a:rPr>
              <a:t>事件。</a:t>
            </a:r>
          </a:p>
          <a:p>
            <a:r>
              <a:rPr lang="en-US" altLang="zh-CN" sz="2100" dirty="0" smtClean="0">
                <a:latin typeface="Arial" pitchFamily="34" charset="0"/>
                <a:ea typeface="黑体" pitchFamily="49" charset="-122"/>
              </a:rPr>
              <a:t>　　</a:t>
            </a:r>
            <a:r>
              <a:rPr lang="en-US" altLang="zh-CN" sz="2100" dirty="0" err="1" smtClean="0">
                <a:latin typeface="Arial" pitchFamily="34" charset="0"/>
                <a:ea typeface="黑体" pitchFamily="49" charset="-122"/>
              </a:rPr>
              <a:t>QueryUnload</a:t>
            </a:r>
            <a:r>
              <a:rPr lang="zh-CN" altLang="en-US" sz="2100" dirty="0">
                <a:latin typeface="Arial" pitchFamily="34" charset="0"/>
                <a:ea typeface="黑体" pitchFamily="49" charset="-122"/>
              </a:rPr>
              <a:t>事件发生在</a:t>
            </a:r>
            <a:r>
              <a:rPr lang="en-US" altLang="zh-CN" sz="2100" dirty="0">
                <a:latin typeface="Arial" pitchFamily="34" charset="0"/>
                <a:ea typeface="黑体" pitchFamily="49" charset="-122"/>
              </a:rPr>
              <a:t>Destroy</a:t>
            </a:r>
            <a:r>
              <a:rPr lang="zh-CN" altLang="en-US" sz="2100" dirty="0">
                <a:latin typeface="Arial" pitchFamily="34" charset="0"/>
                <a:ea typeface="黑体" pitchFamily="49" charset="-122"/>
              </a:rPr>
              <a:t>事件之前。</a:t>
            </a:r>
          </a:p>
          <a:p>
            <a:r>
              <a:rPr lang="zh-CN" altLang="en-US" sz="2100" dirty="0" smtClean="0">
                <a:latin typeface="Arial" pitchFamily="34" charset="0"/>
                <a:ea typeface="黑体" pitchFamily="49" charset="-122"/>
              </a:rPr>
              <a:t>　　注意</a:t>
            </a:r>
            <a:r>
              <a:rPr lang="zh-CN" altLang="en-US" sz="2100" dirty="0">
                <a:latin typeface="Arial" pitchFamily="34" charset="0"/>
                <a:ea typeface="黑体" pitchFamily="49" charset="-122"/>
              </a:rPr>
              <a:t>：</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当</a:t>
            </a:r>
            <a:r>
              <a:rPr lang="zh-CN" altLang="en-US" sz="2100" dirty="0">
                <a:latin typeface="Arial" pitchFamily="34" charset="0"/>
                <a:ea typeface="黑体" pitchFamily="49" charset="-122"/>
              </a:rPr>
              <a:t>在代码中执行</a:t>
            </a:r>
            <a:r>
              <a:rPr lang="en-US" altLang="zh-CN" sz="2100" dirty="0">
                <a:latin typeface="Arial" pitchFamily="34" charset="0"/>
                <a:ea typeface="黑体" pitchFamily="49" charset="-122"/>
              </a:rPr>
              <a:t>Release</a:t>
            </a:r>
            <a:r>
              <a:rPr lang="zh-CN" altLang="en-US" sz="2100" dirty="0">
                <a:latin typeface="Arial" pitchFamily="34" charset="0"/>
                <a:ea typeface="黑体" pitchFamily="49" charset="-122"/>
              </a:rPr>
              <a:t>命令或调用表单的</a:t>
            </a:r>
            <a:r>
              <a:rPr lang="en-US" altLang="zh-CN" sz="2100" dirty="0">
                <a:latin typeface="Arial" pitchFamily="34" charset="0"/>
                <a:ea typeface="黑体" pitchFamily="49" charset="-122"/>
              </a:rPr>
              <a:t>Release</a:t>
            </a:r>
            <a:r>
              <a:rPr lang="zh-CN" altLang="en-US" sz="2100" dirty="0">
                <a:latin typeface="Arial" pitchFamily="34" charset="0"/>
                <a:ea typeface="黑体" pitchFamily="49" charset="-122"/>
              </a:rPr>
              <a:t>方法时，不会发生</a:t>
            </a:r>
            <a:r>
              <a:rPr lang="en-US" altLang="zh-CN" sz="2100" dirty="0" err="1">
                <a:latin typeface="Arial" pitchFamily="34" charset="0"/>
                <a:ea typeface="黑体" pitchFamily="49" charset="-122"/>
              </a:rPr>
              <a:t>QueryUnload</a:t>
            </a:r>
            <a:r>
              <a:rPr lang="zh-CN" altLang="en-US" sz="2100" dirty="0">
                <a:latin typeface="Arial" pitchFamily="34" charset="0"/>
                <a:ea typeface="黑体" pitchFamily="49" charset="-122"/>
              </a:rPr>
              <a:t>事件。</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在</a:t>
            </a:r>
            <a:r>
              <a:rPr lang="en-US" altLang="zh-CN" sz="2100" dirty="0" err="1">
                <a:latin typeface="Arial" pitchFamily="34" charset="0"/>
                <a:ea typeface="黑体" pitchFamily="49" charset="-122"/>
              </a:rPr>
              <a:t>QueryUnload</a:t>
            </a:r>
            <a:r>
              <a:rPr lang="en-US" altLang="zh-CN" sz="2100" dirty="0">
                <a:latin typeface="Arial" pitchFamily="34" charset="0"/>
                <a:ea typeface="黑体" pitchFamily="49" charset="-122"/>
              </a:rPr>
              <a:t> </a:t>
            </a:r>
            <a:r>
              <a:rPr lang="zh-CN" altLang="en-US" sz="2100" dirty="0">
                <a:latin typeface="Arial" pitchFamily="34" charset="0"/>
                <a:ea typeface="黑体" pitchFamily="49" charset="-122"/>
              </a:rPr>
              <a:t>事件过程中执行</a:t>
            </a:r>
            <a:r>
              <a:rPr lang="en-US" altLang="zh-CN" sz="2100" dirty="0">
                <a:latin typeface="Arial" pitchFamily="34" charset="0"/>
                <a:ea typeface="黑体" pitchFamily="49" charset="-122"/>
              </a:rPr>
              <a:t>NODEFAULT</a:t>
            </a:r>
            <a:r>
              <a:rPr lang="zh-CN" altLang="en-US" sz="2100" dirty="0">
                <a:latin typeface="Arial" pitchFamily="34" charset="0"/>
                <a:ea typeface="黑体" pitchFamily="49" charset="-122"/>
              </a:rPr>
              <a:t>可以阻止表单卸载。</a:t>
            </a:r>
            <a:r>
              <a:rPr lang="en-US" altLang="zh-CN" sz="2100" dirty="0">
                <a:latin typeface="Arial" pitchFamily="34" charset="0"/>
                <a:ea typeface="黑体" pitchFamily="49" charset="-122"/>
              </a:rPr>
              <a:t>NODEFAULT</a:t>
            </a:r>
            <a:r>
              <a:rPr lang="zh-CN" altLang="en-US" sz="2100" dirty="0">
                <a:latin typeface="Arial" pitchFamily="34" charset="0"/>
                <a:ea typeface="黑体" pitchFamily="49" charset="-122"/>
              </a:rPr>
              <a:t>表示</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不对它本身的事件和方法进行默认处理。</a:t>
            </a:r>
            <a:r>
              <a:rPr lang="en-US" altLang="zh-CN" sz="2100" dirty="0">
                <a:latin typeface="Arial" pitchFamily="34" charset="0"/>
                <a:ea typeface="黑体" pitchFamily="49" charset="-122"/>
              </a:rPr>
              <a:t>NODEFAULT </a:t>
            </a:r>
            <a:r>
              <a:rPr lang="zh-CN" altLang="en-US" sz="2100" dirty="0">
                <a:latin typeface="Arial" pitchFamily="34" charset="0"/>
                <a:ea typeface="黑体" pitchFamily="49" charset="-122"/>
              </a:rPr>
              <a:t>也可放在表单设计器的事件或方法过程中</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2847322642"/>
      </p:ext>
    </p:extLst>
  </p:cSld>
  <p:clrMapOvr>
    <a:masterClrMapping/>
  </p:clrMapOvr>
  <p:transition>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3"/>
            <a:ext cx="8997950" cy="19442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⑼</a:t>
            </a:r>
            <a:r>
              <a:rPr lang="en-US" altLang="zh-CN" sz="2100" dirty="0">
                <a:latin typeface="Arial" pitchFamily="34" charset="0"/>
                <a:ea typeface="黑体" pitchFamily="49" charset="-122"/>
              </a:rPr>
              <a:t>Destroy</a:t>
            </a:r>
            <a:r>
              <a:rPr lang="zh-CN" altLang="en-US" sz="2100" dirty="0">
                <a:latin typeface="Arial" pitchFamily="34" charset="0"/>
                <a:ea typeface="黑体" pitchFamily="49" charset="-122"/>
              </a:rPr>
              <a:t>事件</a:t>
            </a:r>
          </a:p>
          <a:p>
            <a:r>
              <a:rPr lang="zh-CN" altLang="en-US" sz="2100" dirty="0" smtClean="0">
                <a:latin typeface="Arial" pitchFamily="34" charset="0"/>
                <a:ea typeface="黑体" pitchFamily="49" charset="-122"/>
              </a:rPr>
              <a:t>　　当</a:t>
            </a:r>
            <a:r>
              <a:rPr lang="zh-CN" altLang="en-US" sz="2100" dirty="0">
                <a:latin typeface="Arial" pitchFamily="34" charset="0"/>
                <a:ea typeface="黑体" pitchFamily="49" charset="-122"/>
              </a:rPr>
              <a:t>表单被释放时发生</a:t>
            </a:r>
            <a:r>
              <a:rPr lang="en-US" altLang="zh-CN" sz="2100" dirty="0">
                <a:latin typeface="Arial" pitchFamily="34" charset="0"/>
                <a:ea typeface="黑体" pitchFamily="49" charset="-122"/>
              </a:rPr>
              <a:t>Destroy</a:t>
            </a:r>
            <a:r>
              <a:rPr lang="zh-CN" altLang="en-US" sz="2100" dirty="0">
                <a:latin typeface="Arial" pitchFamily="34" charset="0"/>
                <a:ea typeface="黑体" pitchFamily="49" charset="-122"/>
              </a:rPr>
              <a:t>事件。如果表单中还有其他对象，该事件在其他对象的</a:t>
            </a:r>
            <a:r>
              <a:rPr lang="en-US" altLang="zh-CN" sz="2100" dirty="0">
                <a:latin typeface="Arial" pitchFamily="34" charset="0"/>
                <a:ea typeface="黑体" pitchFamily="49" charset="-122"/>
              </a:rPr>
              <a:t>Destroy</a:t>
            </a:r>
            <a:r>
              <a:rPr lang="zh-CN" altLang="en-US" sz="2100" dirty="0">
                <a:latin typeface="Arial" pitchFamily="34" charset="0"/>
                <a:ea typeface="黑体" pitchFamily="49" charset="-122"/>
              </a:rPr>
              <a:t>事件之前发生。</a:t>
            </a:r>
          </a:p>
          <a:p>
            <a:r>
              <a:rPr lang="zh-CN" altLang="en-US" sz="2100" dirty="0" smtClean="0">
                <a:latin typeface="Arial" pitchFamily="34" charset="0"/>
                <a:ea typeface="黑体" pitchFamily="49" charset="-122"/>
              </a:rPr>
              <a:t>　　⑽</a:t>
            </a:r>
            <a:r>
              <a:rPr lang="en-US" altLang="zh-CN" sz="2100" dirty="0">
                <a:latin typeface="Arial" pitchFamily="34" charset="0"/>
                <a:ea typeface="黑体" pitchFamily="49" charset="-122"/>
              </a:rPr>
              <a:t>Unload</a:t>
            </a:r>
            <a:r>
              <a:rPr lang="zh-CN" altLang="en-US" sz="2100" dirty="0">
                <a:latin typeface="Arial" pitchFamily="34" charset="0"/>
                <a:ea typeface="黑体" pitchFamily="49" charset="-122"/>
              </a:rPr>
              <a:t>事件</a:t>
            </a:r>
          </a:p>
          <a:p>
            <a:r>
              <a:rPr lang="en-US" altLang="zh-CN" sz="2100" dirty="0" smtClean="0">
                <a:latin typeface="Arial" pitchFamily="34" charset="0"/>
                <a:ea typeface="黑体" pitchFamily="49" charset="-122"/>
              </a:rPr>
              <a:t>　　Unload</a:t>
            </a:r>
            <a:r>
              <a:rPr lang="zh-CN" altLang="en-US" sz="2100" dirty="0">
                <a:latin typeface="Arial" pitchFamily="34" charset="0"/>
                <a:ea typeface="黑体" pitchFamily="49" charset="-122"/>
              </a:rPr>
              <a:t>事件是在表单被卸载时触发的事件</a:t>
            </a:r>
            <a:r>
              <a:rPr lang="zh-CN" altLang="en-US" sz="2100" dirty="0" smtClean="0">
                <a:latin typeface="Arial" pitchFamily="34" charset="0"/>
                <a:ea typeface="黑体" pitchFamily="49" charset="-122"/>
              </a:rPr>
              <a:t>。表</a:t>
            </a:r>
            <a:r>
              <a:rPr lang="zh-CN" altLang="en-US" sz="2100" dirty="0">
                <a:latin typeface="Arial" pitchFamily="34" charset="0"/>
                <a:ea typeface="黑体" pitchFamily="49" charset="-122"/>
              </a:rPr>
              <a:t>单从内存中被清除。</a:t>
            </a:r>
          </a:p>
          <a:p>
            <a:r>
              <a:rPr lang="en-US" altLang="zh-CN" sz="2100" dirty="0" smtClean="0">
                <a:latin typeface="Arial" pitchFamily="34" charset="0"/>
                <a:ea typeface="黑体" pitchFamily="49" charset="-122"/>
              </a:rPr>
              <a:t>　　Unload</a:t>
            </a:r>
            <a:r>
              <a:rPr lang="zh-CN" altLang="en-US" sz="2100" dirty="0">
                <a:latin typeface="Arial" pitchFamily="34" charset="0"/>
                <a:ea typeface="黑体" pitchFamily="49" charset="-122"/>
              </a:rPr>
              <a:t>事件发生在</a:t>
            </a:r>
            <a:r>
              <a:rPr lang="en-US" altLang="zh-CN" sz="2100" dirty="0">
                <a:latin typeface="Arial" pitchFamily="34" charset="0"/>
                <a:ea typeface="黑体" pitchFamily="49" charset="-122"/>
              </a:rPr>
              <a:t>Destroy</a:t>
            </a:r>
            <a:r>
              <a:rPr lang="zh-CN" altLang="en-US" sz="2100" dirty="0">
                <a:latin typeface="Arial" pitchFamily="34" charset="0"/>
                <a:ea typeface="黑体" pitchFamily="49" charset="-122"/>
              </a:rPr>
              <a:t>事件之后</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3" name="Rectangle 3"/>
          <p:cNvSpPr>
            <a:spLocks noChangeArrowheads="1"/>
          </p:cNvSpPr>
          <p:nvPr/>
        </p:nvSpPr>
        <p:spPr bwMode="auto">
          <a:xfrm>
            <a:off x="74613" y="2132856"/>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3</a:t>
            </a:r>
            <a:r>
              <a:rPr lang="zh-CN" altLang="en-US" sz="2200" dirty="0">
                <a:ea typeface="黑体" pitchFamily="49" charset="-122"/>
              </a:rPr>
              <a:t>．表单的常用方法</a:t>
            </a:r>
          </a:p>
        </p:txBody>
      </p:sp>
      <p:sp>
        <p:nvSpPr>
          <p:cNvPr id="4" name="Rectangle 4"/>
          <p:cNvSpPr>
            <a:spLocks noChangeArrowheads="1"/>
          </p:cNvSpPr>
          <p:nvPr/>
        </p:nvSpPr>
        <p:spPr bwMode="auto">
          <a:xfrm>
            <a:off x="74613" y="2631626"/>
            <a:ext cx="8997950" cy="38937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表</a:t>
            </a:r>
            <a:r>
              <a:rPr lang="zh-CN" altLang="en-US" sz="2100" dirty="0">
                <a:latin typeface="Arial" pitchFamily="34" charset="0"/>
                <a:ea typeface="黑体" pitchFamily="49" charset="-122"/>
              </a:rPr>
              <a:t>单常用的方法有：</a:t>
            </a:r>
          </a:p>
          <a:p>
            <a:r>
              <a:rPr lang="zh-CN" altLang="en-US" sz="2100" dirty="0" smtClean="0">
                <a:latin typeface="Arial" pitchFamily="34" charset="0"/>
                <a:ea typeface="黑体" pitchFamily="49" charset="-122"/>
              </a:rPr>
              <a:t>　　⑴</a:t>
            </a:r>
            <a:r>
              <a:rPr lang="en-US" altLang="zh-CN" sz="2100" dirty="0" err="1">
                <a:latin typeface="Arial" pitchFamily="34" charset="0"/>
                <a:ea typeface="黑体" pitchFamily="49" charset="-122"/>
              </a:rPr>
              <a:t>Cls</a:t>
            </a:r>
            <a:r>
              <a:rPr lang="zh-CN" altLang="en-US" sz="2100" dirty="0">
                <a:latin typeface="Arial" pitchFamily="34" charset="0"/>
                <a:ea typeface="黑体" pitchFamily="49" charset="-122"/>
              </a:rPr>
              <a:t>方法</a:t>
            </a:r>
          </a:p>
          <a:p>
            <a:r>
              <a:rPr lang="en-US" altLang="zh-CN" sz="2100" dirty="0" smtClean="0">
                <a:latin typeface="Arial" pitchFamily="34" charset="0"/>
                <a:ea typeface="黑体" pitchFamily="49" charset="-122"/>
              </a:rPr>
              <a:t>　　</a:t>
            </a:r>
            <a:r>
              <a:rPr lang="en-US" altLang="zh-CN" sz="2100" dirty="0" err="1" smtClean="0">
                <a:latin typeface="Arial" pitchFamily="34" charset="0"/>
                <a:ea typeface="黑体" pitchFamily="49" charset="-122"/>
              </a:rPr>
              <a:t>Cls</a:t>
            </a:r>
            <a:r>
              <a:rPr lang="zh-CN" altLang="en-US" sz="2100" dirty="0">
                <a:latin typeface="Arial" pitchFamily="34" charset="0"/>
                <a:ea typeface="黑体" pitchFamily="49" charset="-122"/>
              </a:rPr>
              <a:t>方法用来清除表单上显示的文本和图形。</a:t>
            </a:r>
            <a:r>
              <a:rPr lang="en-US" altLang="zh-CN" sz="2100" dirty="0" err="1">
                <a:latin typeface="Arial" pitchFamily="34" charset="0"/>
                <a:ea typeface="黑体" pitchFamily="49" charset="-122"/>
              </a:rPr>
              <a:t>Cls</a:t>
            </a:r>
            <a:r>
              <a:rPr lang="zh-CN" altLang="en-US" sz="2100" dirty="0">
                <a:latin typeface="Arial" pitchFamily="34" charset="0"/>
                <a:ea typeface="黑体" pitchFamily="49" charset="-122"/>
              </a:rPr>
              <a:t>方法的一般格式如下：</a:t>
            </a:r>
          </a:p>
          <a:p>
            <a:r>
              <a:rPr lang="en-US" altLang="zh-CN" sz="2100" dirty="0" smtClean="0">
                <a:latin typeface="Arial" pitchFamily="34" charset="0"/>
                <a:ea typeface="黑体" pitchFamily="49" charset="-122"/>
              </a:rPr>
              <a:t>　　</a:t>
            </a:r>
            <a:r>
              <a:rPr lang="en-US" altLang="zh-CN" sz="2100" dirty="0" err="1" smtClean="0">
                <a:latin typeface="Arial" pitchFamily="34" charset="0"/>
                <a:ea typeface="黑体" pitchFamily="49" charset="-122"/>
              </a:rPr>
              <a:t>This|Thisform.Cls</a:t>
            </a:r>
            <a:endParaRPr lang="en-US" altLang="zh-CN" sz="2100" dirty="0">
              <a:latin typeface="Arial" pitchFamily="34" charset="0"/>
              <a:ea typeface="黑体" pitchFamily="49" charset="-122"/>
            </a:endParaRPr>
          </a:p>
          <a:p>
            <a:r>
              <a:rPr lang="en-US" altLang="zh-CN" sz="2100" dirty="0" smtClean="0">
                <a:latin typeface="Arial" pitchFamily="34" charset="0"/>
                <a:ea typeface="黑体" pitchFamily="49" charset="-122"/>
              </a:rPr>
              <a:t>　　⑵</a:t>
            </a:r>
            <a:r>
              <a:rPr lang="en-US" altLang="zh-CN" sz="2100" dirty="0">
                <a:latin typeface="Arial" pitchFamily="34" charset="0"/>
                <a:ea typeface="黑体" pitchFamily="49" charset="-122"/>
              </a:rPr>
              <a:t>Refresh</a:t>
            </a:r>
            <a:r>
              <a:rPr lang="zh-CN" altLang="en-US" sz="2100" dirty="0">
                <a:latin typeface="Arial" pitchFamily="34" charset="0"/>
                <a:ea typeface="黑体" pitchFamily="49" charset="-122"/>
              </a:rPr>
              <a:t>方法</a:t>
            </a:r>
          </a:p>
          <a:p>
            <a:r>
              <a:rPr lang="en-US" altLang="zh-CN" sz="2100" dirty="0" smtClean="0">
                <a:latin typeface="Arial" pitchFamily="34" charset="0"/>
                <a:ea typeface="黑体" pitchFamily="49" charset="-122"/>
              </a:rPr>
              <a:t>　　Refresh</a:t>
            </a:r>
            <a:r>
              <a:rPr lang="zh-CN" altLang="en-US" sz="2100" dirty="0">
                <a:latin typeface="Arial" pitchFamily="34" charset="0"/>
                <a:ea typeface="黑体" pitchFamily="49" charset="-122"/>
              </a:rPr>
              <a:t>方法用来重新绘制表单或控件并刷新任何值。</a:t>
            </a:r>
            <a:r>
              <a:rPr lang="en-US" altLang="zh-CN" sz="2100" dirty="0">
                <a:latin typeface="Arial" pitchFamily="34" charset="0"/>
                <a:ea typeface="黑体" pitchFamily="49" charset="-122"/>
              </a:rPr>
              <a:t>Refresh</a:t>
            </a:r>
            <a:r>
              <a:rPr lang="zh-CN" altLang="en-US" sz="2100" dirty="0">
                <a:latin typeface="Arial" pitchFamily="34" charset="0"/>
                <a:ea typeface="黑体" pitchFamily="49" charset="-122"/>
              </a:rPr>
              <a:t>方法的一般格式为：</a:t>
            </a:r>
          </a:p>
          <a:p>
            <a:r>
              <a:rPr lang="en-US" altLang="zh-CN" sz="2100" dirty="0" smtClean="0">
                <a:latin typeface="Arial" pitchFamily="34" charset="0"/>
                <a:ea typeface="黑体" pitchFamily="49" charset="-122"/>
              </a:rPr>
              <a:t>　　</a:t>
            </a:r>
            <a:r>
              <a:rPr lang="en-US" altLang="zh-CN" sz="2100" dirty="0" err="1" smtClean="0">
                <a:latin typeface="Arial" pitchFamily="34" charset="0"/>
                <a:ea typeface="黑体" pitchFamily="49" charset="-122"/>
              </a:rPr>
              <a:t>Object.Refresh</a:t>
            </a:r>
            <a:endParaRPr lang="en-US" altLang="zh-CN" sz="2100" dirty="0">
              <a:latin typeface="Arial" pitchFamily="34" charset="0"/>
              <a:ea typeface="黑体" pitchFamily="49" charset="-122"/>
            </a:endParaRPr>
          </a:p>
          <a:p>
            <a:r>
              <a:rPr lang="zh-CN" altLang="en-US" sz="2100" dirty="0" smtClean="0">
                <a:latin typeface="Arial" pitchFamily="34" charset="0"/>
                <a:ea typeface="黑体" pitchFamily="49" charset="-122"/>
              </a:rPr>
              <a:t>　　用于</a:t>
            </a:r>
            <a:r>
              <a:rPr lang="zh-CN" altLang="en-US" sz="2100" dirty="0">
                <a:latin typeface="Arial" pitchFamily="34" charset="0"/>
                <a:ea typeface="黑体" pitchFamily="49" charset="-122"/>
              </a:rPr>
              <a:t>表单时，可使用格式：</a:t>
            </a:r>
            <a:r>
              <a:rPr lang="en-US" altLang="zh-CN" sz="2100" dirty="0" err="1" smtClean="0">
                <a:latin typeface="Arial" pitchFamily="34" charset="0"/>
                <a:ea typeface="黑体" pitchFamily="49" charset="-122"/>
              </a:rPr>
              <a:t>This|Thisform.Refresh</a:t>
            </a:r>
            <a:endParaRPr lang="en-US" altLang="zh-CN" sz="2100" dirty="0" smtClean="0">
              <a:latin typeface="Arial" pitchFamily="34" charset="0"/>
              <a:ea typeface="黑体" pitchFamily="49" charset="-122"/>
            </a:endParaRPr>
          </a:p>
          <a:p>
            <a:r>
              <a:rPr lang="en-US" altLang="zh-CN" sz="2100" dirty="0">
                <a:latin typeface="Arial" pitchFamily="34" charset="0"/>
                <a:ea typeface="黑体" pitchFamily="49" charset="-122"/>
              </a:rPr>
              <a:t>　　⑶Release</a:t>
            </a:r>
            <a:r>
              <a:rPr lang="zh-CN" altLang="en-US" sz="2100" dirty="0">
                <a:latin typeface="Arial" pitchFamily="34" charset="0"/>
                <a:ea typeface="黑体" pitchFamily="49" charset="-122"/>
              </a:rPr>
              <a:t>方法</a:t>
            </a:r>
          </a:p>
          <a:p>
            <a:r>
              <a:rPr lang="en-US" altLang="zh-CN" sz="2100" dirty="0">
                <a:latin typeface="Arial" pitchFamily="34" charset="0"/>
                <a:ea typeface="黑体" pitchFamily="49" charset="-122"/>
              </a:rPr>
              <a:t>　　Release</a:t>
            </a:r>
            <a:r>
              <a:rPr lang="zh-CN" altLang="en-US" sz="2100" dirty="0">
                <a:latin typeface="Arial" pitchFamily="34" charset="0"/>
                <a:ea typeface="黑体" pitchFamily="49" charset="-122"/>
              </a:rPr>
              <a:t>方法用于从内存中清除表单或表单集</a:t>
            </a:r>
            <a:r>
              <a:rPr lang="zh-CN" altLang="en-US" sz="2100" dirty="0" smtClean="0">
                <a:latin typeface="Arial" pitchFamily="34" charset="0"/>
                <a:ea typeface="黑体" pitchFamily="49" charset="-122"/>
              </a:rPr>
              <a:t>。格式</a:t>
            </a:r>
            <a:r>
              <a:rPr lang="zh-CN" altLang="en-US" sz="2100" dirty="0">
                <a:latin typeface="Arial" pitchFamily="34" charset="0"/>
                <a:ea typeface="黑体" pitchFamily="49" charset="-122"/>
              </a:rPr>
              <a:t>如下：</a:t>
            </a:r>
          </a:p>
          <a:p>
            <a:r>
              <a:rPr lang="en-US" altLang="zh-CN" sz="2100" dirty="0" smtClean="0">
                <a:latin typeface="Arial" pitchFamily="34" charset="0"/>
                <a:ea typeface="黑体" pitchFamily="49" charset="-122"/>
              </a:rPr>
              <a:t>　　This </a:t>
            </a:r>
            <a:r>
              <a:rPr lang="en-US" altLang="zh-CN" sz="2100" dirty="0">
                <a:latin typeface="Arial" pitchFamily="34" charset="0"/>
                <a:ea typeface="黑体" pitchFamily="49" charset="-122"/>
              </a:rPr>
              <a:t>| </a:t>
            </a:r>
            <a:r>
              <a:rPr lang="en-US" altLang="zh-CN" sz="2100" dirty="0" err="1">
                <a:latin typeface="Arial" pitchFamily="34" charset="0"/>
                <a:ea typeface="黑体" pitchFamily="49" charset="-122"/>
              </a:rPr>
              <a:t>Thisform</a:t>
            </a:r>
            <a:r>
              <a:rPr lang="en-US" altLang="zh-CN" sz="2100" dirty="0">
                <a:latin typeface="Arial" pitchFamily="34" charset="0"/>
                <a:ea typeface="黑体" pitchFamily="49" charset="-122"/>
              </a:rPr>
              <a:t> | </a:t>
            </a:r>
            <a:r>
              <a:rPr lang="en-US" altLang="zh-CN" sz="2100" dirty="0" err="1" smtClean="0">
                <a:latin typeface="Arial" pitchFamily="34" charset="0"/>
                <a:ea typeface="黑体" pitchFamily="49" charset="-122"/>
              </a:rPr>
              <a:t>ThisFormSet.Release</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927405949"/>
      </p:ext>
    </p:extLst>
  </p:cSld>
  <p:clrMapOvr>
    <a:masterClrMapping/>
  </p:clrMapOvr>
  <p:transition>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936032"/>
            <a:ext cx="8997950" cy="19502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表</a:t>
            </a:r>
            <a:r>
              <a:rPr lang="zh-CN" altLang="en-US" sz="2100" dirty="0">
                <a:latin typeface="Arial" pitchFamily="34" charset="0"/>
                <a:ea typeface="黑体" pitchFamily="49" charset="-122"/>
              </a:rPr>
              <a:t>单所涉及的表、视图和关系称为数据环境</a:t>
            </a:r>
            <a:r>
              <a:rPr lang="zh-CN" altLang="en-US" sz="2100" dirty="0" smtClean="0">
                <a:latin typeface="Arial" pitchFamily="34" charset="0"/>
                <a:ea typeface="黑体" pitchFamily="49" charset="-122"/>
              </a:rPr>
              <a:t>。在</a:t>
            </a:r>
            <a:r>
              <a:rPr lang="zh-CN" altLang="en-US" sz="2100" dirty="0">
                <a:latin typeface="Arial" pitchFamily="34" charset="0"/>
                <a:ea typeface="黑体" pitchFamily="49" charset="-122"/>
              </a:rPr>
              <a:t>表单中引入数据环境的目的在于：</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打开</a:t>
            </a:r>
            <a:r>
              <a:rPr lang="zh-CN" altLang="en-US" sz="2100" dirty="0">
                <a:latin typeface="Arial" pitchFamily="34" charset="0"/>
                <a:ea typeface="黑体" pitchFamily="49" charset="-122"/>
              </a:rPr>
              <a:t>或者运行表单时自动打开表和视图（可以通过数据环境中的相应属性取消自动打开和自动关闭）。</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可以</a:t>
            </a:r>
            <a:r>
              <a:rPr lang="zh-CN" altLang="en-US" sz="2100" dirty="0">
                <a:latin typeface="Arial" pitchFamily="34" charset="0"/>
                <a:ea typeface="黑体" pitchFamily="49" charset="-122"/>
              </a:rPr>
              <a:t>通过数据环境中的所有字段来设置控件的</a:t>
            </a:r>
            <a:r>
              <a:rPr lang="en-US" altLang="zh-CN" sz="2100" dirty="0" err="1">
                <a:latin typeface="Arial" pitchFamily="34" charset="0"/>
                <a:ea typeface="黑体" pitchFamily="49" charset="-122"/>
              </a:rPr>
              <a:t>ControlSource</a:t>
            </a:r>
            <a:r>
              <a:rPr lang="zh-CN" altLang="en-US" sz="2100" dirty="0">
                <a:latin typeface="Arial" pitchFamily="34" charset="0"/>
                <a:ea typeface="黑体" pitchFamily="49" charset="-122"/>
              </a:rPr>
              <a:t>属性。</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关闭</a:t>
            </a:r>
            <a:r>
              <a:rPr lang="zh-CN" altLang="en-US" sz="2100" dirty="0">
                <a:latin typeface="Arial" pitchFamily="34" charset="0"/>
                <a:ea typeface="黑体" pitchFamily="49" charset="-122"/>
              </a:rPr>
              <a:t>或释放表单时自动关闭表和视图</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4"/>
          <p:cNvSpPr>
            <a:spLocks noChangeArrowheads="1"/>
          </p:cNvSpPr>
          <p:nvPr/>
        </p:nvSpPr>
        <p:spPr bwMode="auto">
          <a:xfrm>
            <a:off x="74613" y="116632"/>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8.4.3  </a:t>
            </a:r>
            <a:r>
              <a:rPr lang="zh-CN" altLang="en-US" sz="2200" dirty="0">
                <a:ea typeface="黑体" pitchFamily="49" charset="-122"/>
              </a:rPr>
              <a:t>表单的数据环境</a:t>
            </a:r>
          </a:p>
        </p:txBody>
      </p:sp>
      <p:sp>
        <p:nvSpPr>
          <p:cNvPr id="4" name="Rectangle 3"/>
          <p:cNvSpPr>
            <a:spLocks noChangeArrowheads="1"/>
          </p:cNvSpPr>
          <p:nvPr/>
        </p:nvSpPr>
        <p:spPr bwMode="auto">
          <a:xfrm>
            <a:off x="74613" y="526332"/>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．什么是数据环境</a:t>
            </a:r>
          </a:p>
        </p:txBody>
      </p:sp>
      <p:sp>
        <p:nvSpPr>
          <p:cNvPr id="5" name="Rectangle 3"/>
          <p:cNvSpPr>
            <a:spLocks noChangeArrowheads="1"/>
          </p:cNvSpPr>
          <p:nvPr/>
        </p:nvSpPr>
        <p:spPr bwMode="auto">
          <a:xfrm>
            <a:off x="74613" y="2971566"/>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．打开数据环境设计器</a:t>
            </a:r>
          </a:p>
        </p:txBody>
      </p:sp>
      <p:sp>
        <p:nvSpPr>
          <p:cNvPr id="6" name="Rectangle 4"/>
          <p:cNvSpPr>
            <a:spLocks noChangeArrowheads="1"/>
          </p:cNvSpPr>
          <p:nvPr/>
        </p:nvSpPr>
        <p:spPr bwMode="auto">
          <a:xfrm>
            <a:off x="74613" y="3345641"/>
            <a:ext cx="5289475" cy="32517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有</a:t>
            </a:r>
            <a:r>
              <a:rPr lang="zh-CN" altLang="en-US" sz="2100" dirty="0">
                <a:latin typeface="Arial" pitchFamily="34" charset="0"/>
                <a:ea typeface="黑体" pitchFamily="49" charset="-122"/>
              </a:rPr>
              <a:t>多种方法可以打开数据环境设计器：</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在</a:t>
            </a:r>
            <a:r>
              <a:rPr lang="zh-CN" altLang="en-US" sz="2100" dirty="0">
                <a:latin typeface="Arial" pitchFamily="34" charset="0"/>
                <a:ea typeface="黑体" pitchFamily="49" charset="-122"/>
              </a:rPr>
              <a:t>表单设计器环境下，单击“表单设计器工具栏”中的“数据环境 ”按钮。</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打开“显示”</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“数据环境”</a:t>
            </a:r>
            <a:r>
              <a:rPr lang="zh-CN" altLang="en-US" sz="2100" dirty="0">
                <a:latin typeface="Arial" pitchFamily="34" charset="0"/>
                <a:ea typeface="黑体" pitchFamily="49" charset="-122"/>
              </a:rPr>
              <a:t>命令。</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右键</a:t>
            </a:r>
            <a:r>
              <a:rPr lang="zh-CN" altLang="en-US" sz="2100" dirty="0">
                <a:latin typeface="Arial" pitchFamily="34" charset="0"/>
                <a:ea typeface="黑体" pitchFamily="49" charset="-122"/>
              </a:rPr>
              <a:t>单击表单窗口，从弹出的快捷菜单中，单击“数据环境”命令。</a:t>
            </a:r>
          </a:p>
          <a:p>
            <a:r>
              <a:rPr lang="zh-CN" altLang="en-US" sz="2100" dirty="0" smtClean="0">
                <a:latin typeface="Arial" pitchFamily="34" charset="0"/>
                <a:ea typeface="黑体" pitchFamily="49" charset="-122"/>
              </a:rPr>
              <a:t>　　数据</a:t>
            </a:r>
            <a:r>
              <a:rPr lang="zh-CN" altLang="en-US" sz="2100" dirty="0">
                <a:latin typeface="Arial" pitchFamily="34" charset="0"/>
                <a:ea typeface="黑体" pitchFamily="49" charset="-122"/>
              </a:rPr>
              <a:t>环境设计器窗口如图</a:t>
            </a:r>
            <a:r>
              <a:rPr lang="en-US" altLang="zh-CN" sz="2100" dirty="0">
                <a:latin typeface="Arial" pitchFamily="34" charset="0"/>
                <a:ea typeface="黑体" pitchFamily="49" charset="-122"/>
              </a:rPr>
              <a:t>8-19</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，图中表明</a:t>
            </a:r>
            <a:r>
              <a:rPr lang="zh-CN" altLang="en-US" sz="2100" dirty="0">
                <a:latin typeface="Arial" pitchFamily="34" charset="0"/>
                <a:ea typeface="黑体" pitchFamily="49" charset="-122"/>
              </a:rPr>
              <a:t>已将“教学管理”数据库中的“学生”和“成绩”</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张表添加到数据环境设计</a:t>
            </a:r>
            <a:r>
              <a:rPr lang="zh-CN" altLang="en-US" sz="2100" dirty="0" smtClean="0">
                <a:latin typeface="Arial" pitchFamily="34" charset="0"/>
                <a:ea typeface="黑体" pitchFamily="49" charset="-122"/>
              </a:rPr>
              <a:t>器中。</a:t>
            </a:r>
            <a:endParaRPr lang="zh-CN" altLang="en-US" sz="2100" dirty="0">
              <a:latin typeface="Arial" pitchFamily="34" charset="0"/>
              <a:ea typeface="黑体" pitchFamily="49" charset="-122"/>
            </a:endParaRPr>
          </a:p>
          <a:p>
            <a:r>
              <a:rPr lang="zh-CN" altLang="en-US" sz="2100" dirty="0">
                <a:latin typeface="Arial" pitchFamily="34" charset="0"/>
                <a:ea typeface="黑体" pitchFamily="49" charset="-122"/>
              </a:rPr>
              <a:t> </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74138" y="3861048"/>
            <a:ext cx="3691102" cy="17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5652120" y="5662989"/>
            <a:ext cx="3289353" cy="646331"/>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8-19  </a:t>
            </a:r>
            <a:r>
              <a:rPr lang="zh-CN" altLang="en-US" dirty="0">
                <a:solidFill>
                  <a:srgbClr val="FFFFFF"/>
                </a:solidFill>
                <a:latin typeface="Arial" pitchFamily="34" charset="0"/>
                <a:ea typeface="黑体" pitchFamily="49" charset="-122"/>
              </a:rPr>
              <a:t>在“数据环境设计器”中添加的表和设置的关系</a:t>
            </a:r>
          </a:p>
        </p:txBody>
      </p:sp>
    </p:spTree>
    <p:extLst>
      <p:ext uri="{BB962C8B-B14F-4D97-AF65-F5344CB8AC3E}">
        <p14:creationId xmlns:p14="http://schemas.microsoft.com/office/powerpoint/2010/main" val="2309760909"/>
      </p:ext>
    </p:extLst>
  </p:cSld>
  <p:clrMapOvr>
    <a:masterClrMapping/>
  </p:clrMapOvr>
  <p:transition>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72738"/>
            <a:ext cx="8997950" cy="2592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数据环境的常用属性</a:t>
            </a:r>
            <a:r>
              <a:rPr lang="zh-CN" altLang="en-US" sz="2100" dirty="0">
                <a:latin typeface="Arial" pitchFamily="34" charset="0"/>
                <a:ea typeface="黑体" pitchFamily="49" charset="-122"/>
              </a:rPr>
              <a:t>：</a:t>
            </a:r>
          </a:p>
          <a:p>
            <a:r>
              <a:rPr lang="en-US" altLang="zh-CN" sz="2100" dirty="0" smtClean="0">
                <a:latin typeface="Arial" pitchFamily="34" charset="0"/>
                <a:ea typeface="黑体" pitchFamily="49" charset="-122"/>
              </a:rPr>
              <a:t>　　☆</a:t>
            </a:r>
            <a:r>
              <a:rPr lang="en-US" altLang="zh-CN" sz="2100" dirty="0" err="1" smtClean="0">
                <a:latin typeface="Arial" pitchFamily="34" charset="0"/>
                <a:ea typeface="黑体" pitchFamily="49" charset="-122"/>
              </a:rPr>
              <a:t>AutoCloseTables</a:t>
            </a:r>
            <a:r>
              <a:rPr lang="zh-CN" altLang="en-US" sz="2100" dirty="0">
                <a:latin typeface="Arial" pitchFamily="34" charset="0"/>
                <a:ea typeface="黑体" pitchFamily="49" charset="-122"/>
              </a:rPr>
              <a:t>：用于控制在关闭或者释放表单或表单集时，是否自动关闭表和视图。缺省值为</a:t>
            </a:r>
            <a:r>
              <a:rPr lang="en-US" altLang="zh-CN" sz="2100" dirty="0">
                <a:latin typeface="Arial" pitchFamily="34" charset="0"/>
                <a:ea typeface="黑体" pitchFamily="49" charset="-122"/>
              </a:rPr>
              <a:t>.T.</a:t>
            </a:r>
            <a:r>
              <a:rPr lang="zh-CN" altLang="en-US" sz="2100" dirty="0">
                <a:latin typeface="Arial" pitchFamily="34" charset="0"/>
                <a:ea typeface="黑体" pitchFamily="49" charset="-122"/>
              </a:rPr>
              <a:t>，表示自动关闭。</a:t>
            </a:r>
          </a:p>
          <a:p>
            <a:r>
              <a:rPr lang="en-US" altLang="zh-CN" sz="2100" dirty="0" smtClean="0">
                <a:latin typeface="Arial" pitchFamily="34" charset="0"/>
                <a:ea typeface="黑体" pitchFamily="49" charset="-122"/>
              </a:rPr>
              <a:t>　　☆</a:t>
            </a:r>
            <a:r>
              <a:rPr lang="en-US" altLang="zh-CN" sz="2100" dirty="0" err="1" smtClean="0">
                <a:latin typeface="Arial" pitchFamily="34" charset="0"/>
                <a:ea typeface="黑体" pitchFamily="49" charset="-122"/>
              </a:rPr>
              <a:t>AutoOpenTables</a:t>
            </a:r>
            <a:r>
              <a:rPr lang="zh-CN" altLang="en-US" sz="2100" dirty="0">
                <a:latin typeface="Arial" pitchFamily="34" charset="0"/>
                <a:ea typeface="黑体" pitchFamily="49" charset="-122"/>
              </a:rPr>
              <a:t>：用于控制在运行表单时是否打开数据环境中的表和视图。缺省值为</a:t>
            </a:r>
            <a:r>
              <a:rPr lang="en-US" altLang="zh-CN" sz="2100" dirty="0">
                <a:latin typeface="Arial" pitchFamily="34" charset="0"/>
                <a:ea typeface="黑体" pitchFamily="49" charset="-122"/>
              </a:rPr>
              <a:t>.T.</a:t>
            </a:r>
            <a:r>
              <a:rPr lang="zh-CN" altLang="en-US" sz="2100" dirty="0">
                <a:latin typeface="Arial" pitchFamily="34" charset="0"/>
                <a:ea typeface="黑体" pitchFamily="49" charset="-122"/>
              </a:rPr>
              <a:t>，表示自动打开。</a:t>
            </a:r>
          </a:p>
          <a:p>
            <a:r>
              <a:rPr lang="en-US" altLang="zh-CN" sz="2100" dirty="0" smtClean="0">
                <a:latin typeface="Arial" pitchFamily="34" charset="0"/>
                <a:ea typeface="黑体" pitchFamily="49" charset="-122"/>
              </a:rPr>
              <a:t>　　☆</a:t>
            </a:r>
            <a:r>
              <a:rPr lang="en-US" altLang="zh-CN" sz="2100" dirty="0" err="1" smtClean="0">
                <a:latin typeface="Arial" pitchFamily="34" charset="0"/>
                <a:ea typeface="黑体" pitchFamily="49" charset="-122"/>
              </a:rPr>
              <a:t>InitialSelectedAlias</a:t>
            </a:r>
            <a:r>
              <a:rPr lang="zh-CN" altLang="en-US" sz="2100" dirty="0">
                <a:latin typeface="Arial" pitchFamily="34" charset="0"/>
                <a:ea typeface="黑体" pitchFamily="49" charset="-122"/>
              </a:rPr>
              <a:t>：用于指定运行表单时所选择的表或者视图。缺省值时是一个空串。如果没有指定，则运行时将第一个临时表添加到数据环境中作为初始的选择</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3" name="Rectangle 3"/>
          <p:cNvSpPr>
            <a:spLocks noChangeArrowheads="1"/>
          </p:cNvSpPr>
          <p:nvPr/>
        </p:nvSpPr>
        <p:spPr bwMode="auto">
          <a:xfrm>
            <a:off x="74613" y="116632"/>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3</a:t>
            </a:r>
            <a:r>
              <a:rPr lang="zh-CN" altLang="en-US" sz="2200" dirty="0">
                <a:ea typeface="黑体" pitchFamily="49" charset="-122"/>
              </a:rPr>
              <a:t>．数据环境的主要属性</a:t>
            </a:r>
          </a:p>
        </p:txBody>
      </p:sp>
      <p:sp>
        <p:nvSpPr>
          <p:cNvPr id="4" name="Rectangle 3"/>
          <p:cNvSpPr>
            <a:spLocks noChangeArrowheads="1"/>
          </p:cNvSpPr>
          <p:nvPr/>
        </p:nvSpPr>
        <p:spPr bwMode="auto">
          <a:xfrm>
            <a:off x="74613" y="3261132"/>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4</a:t>
            </a:r>
            <a:r>
              <a:rPr lang="zh-CN" altLang="en-US" sz="2200" dirty="0">
                <a:ea typeface="黑体" pitchFamily="49" charset="-122"/>
              </a:rPr>
              <a:t>．向数据环境中添加表或视图</a:t>
            </a:r>
          </a:p>
        </p:txBody>
      </p:sp>
      <p:sp>
        <p:nvSpPr>
          <p:cNvPr id="5" name="Rectangle 4"/>
          <p:cNvSpPr>
            <a:spLocks noChangeArrowheads="1"/>
          </p:cNvSpPr>
          <p:nvPr/>
        </p:nvSpPr>
        <p:spPr bwMode="auto">
          <a:xfrm>
            <a:off x="74613" y="3717238"/>
            <a:ext cx="5721523" cy="29521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打开</a:t>
            </a:r>
            <a:r>
              <a:rPr lang="zh-CN" altLang="en-US" sz="2100" dirty="0">
                <a:latin typeface="Arial" pitchFamily="34" charset="0"/>
                <a:ea typeface="黑体" pitchFamily="49" charset="-122"/>
              </a:rPr>
              <a:t>“数据环境”菜单，单击“添加”命令，或右击数据环境设计器窗口，从弹出的快捷菜单中单击“添加”命令，随之打开“添加表或视图”对话框，如图</a:t>
            </a:r>
            <a:r>
              <a:rPr lang="en-US" altLang="zh-CN" sz="2100" dirty="0">
                <a:latin typeface="Arial" pitchFamily="34" charset="0"/>
                <a:ea typeface="黑体" pitchFamily="49" charset="-122"/>
              </a:rPr>
              <a:t>8-20</a:t>
            </a:r>
            <a:r>
              <a:rPr lang="zh-CN" altLang="en-US" sz="2100" dirty="0">
                <a:latin typeface="Arial" pitchFamily="34" charset="0"/>
                <a:ea typeface="黑体" pitchFamily="49" charset="-122"/>
              </a:rPr>
              <a:t>所示。</a:t>
            </a:r>
          </a:p>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“数据表中的表”列表框中，选择一张数据表或视图，单击“添加”按钮，添加一张表或视图；单击“其他”按钮，可选择其他数据表；单击“关闭”按钮，关闭“添加表或视图”对话框，添加完成</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6" name="矩形 5"/>
          <p:cNvSpPr/>
          <p:nvPr/>
        </p:nvSpPr>
        <p:spPr>
          <a:xfrm>
            <a:off x="6079738" y="6106889"/>
            <a:ext cx="2507556" cy="646331"/>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8-20  </a:t>
            </a:r>
            <a:r>
              <a:rPr lang="zh-CN" altLang="en-US" dirty="0">
                <a:solidFill>
                  <a:srgbClr val="FFFFFF"/>
                </a:solidFill>
                <a:latin typeface="Arial" pitchFamily="34" charset="0"/>
                <a:ea typeface="黑体" pitchFamily="49" charset="-122"/>
              </a:rPr>
              <a:t>向数据环境中添加的表或视图对话框</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4128" y="3140968"/>
            <a:ext cx="3218776" cy="30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0049411"/>
      </p:ext>
    </p:extLst>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AutoShape 2"/>
          <p:cNvSpPr>
            <a:spLocks noChangeArrowheads="1"/>
          </p:cNvSpPr>
          <p:nvPr/>
        </p:nvSpPr>
        <p:spPr bwMode="auto">
          <a:xfrm>
            <a:off x="2266950" y="404813"/>
            <a:ext cx="5886450" cy="438150"/>
          </a:xfrm>
          <a:prstGeom prst="roundRect">
            <a:avLst>
              <a:gd name="adj" fmla="val 50000"/>
            </a:avLst>
          </a:prstGeom>
          <a:gradFill rotWithShape="0">
            <a:gsLst>
              <a:gs pos="0">
                <a:schemeClr val="bg1"/>
              </a:gs>
              <a:gs pos="100000">
                <a:srgbClr val="FF00FF"/>
              </a:gs>
            </a:gsLst>
            <a:lin ang="0" scaled="1"/>
          </a:gradFill>
          <a:ln w="9525">
            <a:solidFill>
              <a:schemeClr val="accent1"/>
            </a:solidFill>
            <a:round/>
            <a:headEnd/>
            <a:tailEnd/>
          </a:ln>
          <a:effectLst/>
          <a:extLs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r>
              <a:rPr lang="en-US" altLang="zh-CN" sz="2400" dirty="0">
                <a:ea typeface="黑体" pitchFamily="49" charset="-122"/>
              </a:rPr>
              <a:t>8.1  </a:t>
            </a:r>
            <a:r>
              <a:rPr lang="zh-CN" altLang="en-US" sz="2400" dirty="0">
                <a:ea typeface="黑体" pitchFamily="49" charset="-122"/>
              </a:rPr>
              <a:t>一个实例</a:t>
            </a:r>
          </a:p>
        </p:txBody>
      </p:sp>
      <p:sp>
        <p:nvSpPr>
          <p:cNvPr id="362499" name="AutoShape 3"/>
          <p:cNvSpPr>
            <a:spLocks noChangeArrowheads="1"/>
          </p:cNvSpPr>
          <p:nvPr/>
        </p:nvSpPr>
        <p:spPr bwMode="auto">
          <a:xfrm>
            <a:off x="2266950" y="1033463"/>
            <a:ext cx="5921375" cy="438150"/>
          </a:xfrm>
          <a:prstGeom prst="roundRect">
            <a:avLst>
              <a:gd name="adj" fmla="val 50000"/>
            </a:avLst>
          </a:prstGeom>
          <a:gradFill rotWithShape="0">
            <a:gsLst>
              <a:gs pos="0">
                <a:schemeClr val="bg1"/>
              </a:gs>
              <a:gs pos="100000">
                <a:srgbClr val="FF00FF"/>
              </a:gs>
            </a:gsLst>
            <a:lin ang="0" scaled="1"/>
          </a:gradFill>
          <a:ln w="9525">
            <a:solidFill>
              <a:schemeClr val="hlink"/>
            </a:solidFill>
            <a:round/>
            <a:headEnd/>
            <a:tailEnd/>
          </a:ln>
          <a:effectLst/>
          <a:extLs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r>
              <a:rPr lang="en-US" altLang="zh-CN" sz="2400" dirty="0">
                <a:ea typeface="黑体" pitchFamily="49" charset="-122"/>
              </a:rPr>
              <a:t>8.2  </a:t>
            </a:r>
            <a:r>
              <a:rPr lang="zh-CN" altLang="en-US" sz="2400" dirty="0">
                <a:ea typeface="黑体" pitchFamily="49" charset="-122"/>
              </a:rPr>
              <a:t>面向对象程序设计的基本概念</a:t>
            </a:r>
          </a:p>
        </p:txBody>
      </p:sp>
      <p:sp>
        <p:nvSpPr>
          <p:cNvPr id="362500" name="AutoShape 4"/>
          <p:cNvSpPr>
            <a:spLocks noChangeArrowheads="1"/>
          </p:cNvSpPr>
          <p:nvPr/>
        </p:nvSpPr>
        <p:spPr bwMode="auto">
          <a:xfrm>
            <a:off x="2266950" y="1663700"/>
            <a:ext cx="5921375" cy="438150"/>
          </a:xfrm>
          <a:prstGeom prst="roundRect">
            <a:avLst>
              <a:gd name="adj" fmla="val 50000"/>
            </a:avLst>
          </a:prstGeom>
          <a:gradFill rotWithShape="0">
            <a:gsLst>
              <a:gs pos="0">
                <a:schemeClr val="bg1"/>
              </a:gs>
              <a:gs pos="100000">
                <a:srgbClr val="FF00FF"/>
              </a:gs>
            </a:gsLst>
            <a:lin ang="0" scaled="1"/>
          </a:gradFill>
          <a:ln w="9525">
            <a:solidFill>
              <a:srgbClr val="00CC00"/>
            </a:solidFill>
            <a:round/>
            <a:headEnd/>
            <a:tailEnd/>
          </a:ln>
          <a:effectLst/>
          <a:extLst>
            <a:ext uri="{AF507438-7753-43E0-B8FC-AC1667EBCBE1}">
              <a14:hiddenEffects xmlns:a14="http://schemas.microsoft.com/office/drawing/2010/main">
                <a:effectLst>
                  <a:outerShdw dist="17961" dir="2700000" algn="ctr" rotWithShape="0">
                    <a:srgbClr val="007A00"/>
                  </a:outerShdw>
                </a:effectLst>
              </a14:hiddenEffects>
            </a:ext>
          </a:extLst>
        </p:spPr>
        <p:txBody>
          <a:bodyPr wrap="none" anchor="ctr"/>
          <a:lstStyle/>
          <a:p>
            <a:r>
              <a:rPr lang="en-US" altLang="zh-CN" sz="2400" dirty="0">
                <a:ea typeface="黑体" pitchFamily="49" charset="-122"/>
              </a:rPr>
              <a:t>8.3  Visual FoxPro</a:t>
            </a:r>
            <a:r>
              <a:rPr lang="zh-CN" altLang="en-US" sz="2400" dirty="0">
                <a:ea typeface="黑体" pitchFamily="49" charset="-122"/>
              </a:rPr>
              <a:t>表单程序的工作方式</a:t>
            </a:r>
          </a:p>
        </p:txBody>
      </p:sp>
      <p:sp>
        <p:nvSpPr>
          <p:cNvPr id="362501" name="AutoShape 5"/>
          <p:cNvSpPr>
            <a:spLocks noChangeArrowheads="1"/>
          </p:cNvSpPr>
          <p:nvPr/>
        </p:nvSpPr>
        <p:spPr bwMode="auto">
          <a:xfrm>
            <a:off x="2266950" y="2292350"/>
            <a:ext cx="5921375" cy="438150"/>
          </a:xfrm>
          <a:prstGeom prst="roundRect">
            <a:avLst>
              <a:gd name="adj" fmla="val 50000"/>
            </a:avLst>
          </a:prstGeom>
          <a:gradFill rotWithShape="0">
            <a:gsLst>
              <a:gs pos="0">
                <a:schemeClr val="bg1"/>
              </a:gs>
              <a:gs pos="100000">
                <a:srgbClr val="FF00FF"/>
              </a:gs>
            </a:gsLst>
            <a:lin ang="0" scaled="1"/>
          </a:gradFill>
          <a:ln w="9525">
            <a:solidFill>
              <a:schemeClr val="accent1"/>
            </a:solidFill>
            <a:round/>
            <a:headEnd/>
            <a:tailEnd/>
          </a:ln>
          <a:effectLst/>
          <a:extLs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r>
              <a:rPr lang="en-US" altLang="zh-CN" sz="2400" dirty="0">
                <a:ea typeface="黑体" pitchFamily="49" charset="-122"/>
              </a:rPr>
              <a:t>8.4  </a:t>
            </a:r>
            <a:r>
              <a:rPr lang="zh-CN" altLang="en-US" sz="2400" dirty="0">
                <a:ea typeface="黑体" pitchFamily="49" charset="-122"/>
              </a:rPr>
              <a:t>建立表单程序的方法</a:t>
            </a:r>
          </a:p>
        </p:txBody>
      </p:sp>
      <p:sp>
        <p:nvSpPr>
          <p:cNvPr id="362502" name="Rectangle 6"/>
          <p:cNvSpPr>
            <a:spLocks noChangeArrowheads="1"/>
          </p:cNvSpPr>
          <p:nvPr/>
        </p:nvSpPr>
        <p:spPr bwMode="auto">
          <a:xfrm>
            <a:off x="900113" y="549275"/>
            <a:ext cx="601662" cy="2054225"/>
          </a:xfrm>
          <a:prstGeom prst="rect">
            <a:avLst/>
          </a:prstGeom>
          <a:gradFill rotWithShape="0">
            <a:gsLst>
              <a:gs pos="0">
                <a:srgbClr val="00CC00"/>
              </a:gs>
              <a:gs pos="100000">
                <a:schemeClr val="bg1"/>
              </a:gs>
            </a:gsLst>
            <a:lin ang="5400000" scaled="1"/>
          </a:gradFill>
          <a:ln w="12700" cap="sq">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r>
              <a:rPr lang="zh-CN" altLang="en-US" sz="3200" b="1"/>
              <a:t>本</a:t>
            </a:r>
          </a:p>
          <a:p>
            <a:pPr algn="ctr"/>
            <a:r>
              <a:rPr lang="zh-CN" altLang="en-US" sz="3200" b="1"/>
              <a:t>章</a:t>
            </a:r>
          </a:p>
          <a:p>
            <a:pPr algn="ctr"/>
            <a:r>
              <a:rPr lang="zh-CN" altLang="en-US" sz="3200" b="1"/>
              <a:t>目</a:t>
            </a:r>
          </a:p>
          <a:p>
            <a:pPr algn="ctr"/>
            <a:r>
              <a:rPr lang="zh-CN" altLang="en-US" sz="3200" b="1"/>
              <a:t>录</a:t>
            </a:r>
          </a:p>
        </p:txBody>
      </p:sp>
      <p:sp>
        <p:nvSpPr>
          <p:cNvPr id="362503" name="AutoShape 7"/>
          <p:cNvSpPr>
            <a:spLocks noChangeArrowheads="1"/>
          </p:cNvSpPr>
          <p:nvPr/>
        </p:nvSpPr>
        <p:spPr bwMode="auto">
          <a:xfrm>
            <a:off x="2266950" y="2921000"/>
            <a:ext cx="5921375" cy="438150"/>
          </a:xfrm>
          <a:prstGeom prst="roundRect">
            <a:avLst>
              <a:gd name="adj" fmla="val 50000"/>
            </a:avLst>
          </a:prstGeom>
          <a:gradFill rotWithShape="0">
            <a:gsLst>
              <a:gs pos="0">
                <a:schemeClr val="bg1"/>
              </a:gs>
              <a:gs pos="100000">
                <a:srgbClr val="FF00FF"/>
              </a:gs>
            </a:gsLst>
            <a:lin ang="0" scaled="1"/>
          </a:gradFill>
          <a:ln w="9525">
            <a:solidFill>
              <a:schemeClr val="hlink"/>
            </a:solidFill>
            <a:round/>
            <a:headEnd/>
            <a:tailEnd/>
          </a:ln>
          <a:effectLst/>
          <a:extLs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r>
              <a:rPr lang="en-US" altLang="zh-CN" sz="2400" dirty="0">
                <a:ea typeface="黑体" pitchFamily="49" charset="-122"/>
              </a:rPr>
              <a:t>8.5  </a:t>
            </a:r>
            <a:r>
              <a:rPr lang="zh-CN" altLang="en-US" sz="2400" dirty="0">
                <a:ea typeface="黑体" pitchFamily="49" charset="-122"/>
              </a:rPr>
              <a:t>自定义属性与自定义方法</a:t>
            </a:r>
          </a:p>
        </p:txBody>
      </p:sp>
    </p:spTree>
    <p:extLst>
      <p:ext uri="{BB962C8B-B14F-4D97-AF65-F5344CB8AC3E}">
        <p14:creationId xmlns:p14="http://schemas.microsoft.com/office/powerpoint/2010/main" val="1086873915"/>
      </p:ext>
    </p:extLst>
  </p:cSld>
  <p:clrMapOvr>
    <a:masterClrMapping/>
  </p:clrMapOvr>
  <p:transition>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48680"/>
            <a:ext cx="8997950" cy="13276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然后</a:t>
            </a:r>
            <a:r>
              <a:rPr lang="zh-CN" altLang="en-US" sz="2100" dirty="0">
                <a:latin typeface="Arial" pitchFamily="34" charset="0"/>
                <a:ea typeface="黑体" pitchFamily="49" charset="-122"/>
              </a:rPr>
              <a:t>通过下面的方法之一可将其移去表或视图：</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单击</a:t>
            </a:r>
            <a:r>
              <a:rPr lang="zh-CN" altLang="en-US" sz="2100" dirty="0">
                <a:latin typeface="Arial" pitchFamily="34" charset="0"/>
                <a:ea typeface="黑体" pitchFamily="49" charset="-122"/>
              </a:rPr>
              <a:t>右键，在其弹出的快捷菜单中，单击“移去”命令。</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打开</a:t>
            </a:r>
            <a:r>
              <a:rPr lang="zh-CN" altLang="en-US" sz="2100" dirty="0">
                <a:latin typeface="Arial" pitchFamily="34" charset="0"/>
                <a:ea typeface="黑体" pitchFamily="49" charset="-122"/>
              </a:rPr>
              <a:t>“数据环境”菜单，单击“移去”命令。</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直接</a:t>
            </a:r>
            <a:r>
              <a:rPr lang="zh-CN" altLang="en-US" sz="2100" dirty="0">
                <a:latin typeface="Arial" pitchFamily="34" charset="0"/>
                <a:ea typeface="黑体" pitchFamily="49" charset="-122"/>
              </a:rPr>
              <a:t>按下</a:t>
            </a:r>
            <a:r>
              <a:rPr lang="en-US" altLang="zh-CN" sz="2100" dirty="0">
                <a:latin typeface="Arial" pitchFamily="34" charset="0"/>
                <a:ea typeface="黑体" pitchFamily="49" charset="-122"/>
              </a:rPr>
              <a:t>Delete</a:t>
            </a:r>
            <a:r>
              <a:rPr lang="zh-CN" altLang="en-US" sz="2100" dirty="0">
                <a:latin typeface="Arial" pitchFamily="34" charset="0"/>
                <a:ea typeface="黑体" pitchFamily="49" charset="-122"/>
              </a:rPr>
              <a:t>键</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3" name="Rectangle 3"/>
          <p:cNvSpPr>
            <a:spLocks noChangeArrowheads="1"/>
          </p:cNvSpPr>
          <p:nvPr/>
        </p:nvSpPr>
        <p:spPr bwMode="auto">
          <a:xfrm>
            <a:off x="74613" y="116632"/>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5</a:t>
            </a:r>
            <a:r>
              <a:rPr lang="zh-CN" altLang="en-US" sz="2200" dirty="0">
                <a:ea typeface="黑体" pitchFamily="49" charset="-122"/>
              </a:rPr>
              <a:t>．在数据环境中移去表或视图</a:t>
            </a:r>
          </a:p>
        </p:txBody>
      </p:sp>
      <p:sp>
        <p:nvSpPr>
          <p:cNvPr id="4" name="Rectangle 3"/>
          <p:cNvSpPr>
            <a:spLocks noChangeArrowheads="1"/>
          </p:cNvSpPr>
          <p:nvPr/>
        </p:nvSpPr>
        <p:spPr bwMode="auto">
          <a:xfrm>
            <a:off x="74613" y="1916832"/>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6</a:t>
            </a:r>
            <a:r>
              <a:rPr lang="zh-CN" altLang="en-US" sz="2200" dirty="0">
                <a:ea typeface="黑体" pitchFamily="49" charset="-122"/>
              </a:rPr>
              <a:t>．在数据环境中设置关系</a:t>
            </a:r>
          </a:p>
        </p:txBody>
      </p:sp>
      <p:sp>
        <p:nvSpPr>
          <p:cNvPr id="5" name="Rectangle 4"/>
          <p:cNvSpPr>
            <a:spLocks noChangeArrowheads="1"/>
          </p:cNvSpPr>
          <p:nvPr/>
        </p:nvSpPr>
        <p:spPr bwMode="auto">
          <a:xfrm>
            <a:off x="74613" y="2276872"/>
            <a:ext cx="8997950" cy="2880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如果</a:t>
            </a:r>
            <a:r>
              <a:rPr lang="zh-CN" altLang="en-US" sz="2100" dirty="0">
                <a:latin typeface="Arial" pitchFamily="34" charset="0"/>
                <a:ea typeface="黑体" pitchFamily="49" charset="-122"/>
              </a:rPr>
              <a:t>添加到数据环境中的表已经在数据库中设置了永久关系，则这些关系会自动加入到数据环境中，如果没有建立永久关系的表，则可在数据环境设计器中</a:t>
            </a:r>
            <a:r>
              <a:rPr lang="zh-CN" altLang="en-US" sz="2100" dirty="0" smtClean="0">
                <a:latin typeface="Arial" pitchFamily="34" charset="0"/>
                <a:ea typeface="黑体" pitchFamily="49" charset="-122"/>
              </a:rPr>
              <a:t>建立，</a:t>
            </a:r>
            <a:r>
              <a:rPr lang="zh-CN" altLang="en-US" sz="2100" dirty="0">
                <a:latin typeface="Arial" pitchFamily="34" charset="0"/>
                <a:ea typeface="黑体" pitchFamily="49" charset="-122"/>
              </a:rPr>
              <a:t>其操作</a:t>
            </a:r>
            <a:r>
              <a:rPr lang="zh-CN" altLang="en-US" sz="2100" dirty="0" smtClean="0">
                <a:latin typeface="Arial" pitchFamily="34" charset="0"/>
                <a:ea typeface="黑体" pitchFamily="49" charset="-122"/>
              </a:rPr>
              <a:t>方法和数据库方法基本相同。 </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一旦</a:t>
            </a:r>
            <a:r>
              <a:rPr lang="zh-CN" altLang="en-US" sz="2100" dirty="0">
                <a:latin typeface="Arial" pitchFamily="34" charset="0"/>
                <a:ea typeface="黑体" pitchFamily="49" charset="-122"/>
              </a:rPr>
              <a:t>在数据环境设计器中设置一个关联后，就会在表之间用一条线来指示表之间的关联关系。要改变与关联的属性，只需从“属性”窗口的对象框中选择要处理的关联即可</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zh-CN" altLang="en-US" sz="2100" dirty="0" smtClean="0">
                <a:latin typeface="Arial" pitchFamily="34" charset="0"/>
                <a:ea typeface="黑体" pitchFamily="49" charset="-122"/>
              </a:rPr>
              <a:t>       数据</a:t>
            </a:r>
            <a:r>
              <a:rPr lang="zh-CN" altLang="en-US" sz="2100" dirty="0">
                <a:latin typeface="Arial" pitchFamily="34" charset="0"/>
                <a:ea typeface="黑体" pitchFamily="49" charset="-122"/>
              </a:rPr>
              <a:t>环境中的关系也是对象，编辑关系可通过设置关系的属性来完成。操作方法是单击关系的连线，然后在属性窗口设置有关属性，关系常用的属性如表</a:t>
            </a:r>
            <a:r>
              <a:rPr lang="en-US" altLang="zh-CN" sz="2100" dirty="0">
                <a:latin typeface="Arial" pitchFamily="34" charset="0"/>
                <a:ea typeface="黑体" pitchFamily="49" charset="-122"/>
              </a:rPr>
              <a:t>8-4</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7" name="矩形 6"/>
          <p:cNvSpPr/>
          <p:nvPr/>
        </p:nvSpPr>
        <p:spPr>
          <a:xfrm>
            <a:off x="1115616" y="5805264"/>
            <a:ext cx="2502024"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8-4  </a:t>
            </a:r>
            <a:r>
              <a:rPr lang="zh-CN" altLang="en-US" dirty="0">
                <a:solidFill>
                  <a:srgbClr val="FFFFFF"/>
                </a:solidFill>
                <a:latin typeface="Arial" pitchFamily="34" charset="0"/>
                <a:ea typeface="黑体" pitchFamily="49" charset="-122"/>
              </a:rPr>
              <a:t>常用的关系属性</a:t>
            </a:r>
          </a:p>
        </p:txBody>
      </p:sp>
      <p:graphicFrame>
        <p:nvGraphicFramePr>
          <p:cNvPr id="8" name="表格 7"/>
          <p:cNvGraphicFramePr>
            <a:graphicFrameLocks noGrp="1"/>
          </p:cNvGraphicFramePr>
          <p:nvPr>
            <p:extLst>
              <p:ext uri="{D42A27DB-BD31-4B8C-83A1-F6EECF244321}">
                <p14:modId xmlns:p14="http://schemas.microsoft.com/office/powerpoint/2010/main" val="3518777528"/>
              </p:ext>
            </p:extLst>
          </p:nvPr>
        </p:nvGraphicFramePr>
        <p:xfrm>
          <a:off x="3831282" y="5085184"/>
          <a:ext cx="4629150" cy="1645920"/>
        </p:xfrm>
        <a:graphic>
          <a:graphicData uri="http://schemas.openxmlformats.org/drawingml/2006/table">
            <a:tbl>
              <a:tblPr/>
              <a:tblGrid>
                <a:gridCol w="1413510"/>
                <a:gridCol w="3215640"/>
              </a:tblGrid>
              <a:tr h="0">
                <a:tc>
                  <a:txBody>
                    <a:bodyPr/>
                    <a:lstStyle/>
                    <a:p>
                      <a:pPr algn="ctr" fontAlgn="ctr">
                        <a:spcAft>
                          <a:spcPts val="0"/>
                        </a:spcAft>
                      </a:pPr>
                      <a:r>
                        <a:rPr lang="zh-CN" sz="1800" kern="100" dirty="0">
                          <a:effectLst/>
                          <a:latin typeface="Times New Roman"/>
                          <a:ea typeface="宋体"/>
                        </a:rPr>
                        <a:t>属性名</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Aft>
                          <a:spcPts val="0"/>
                        </a:spcAft>
                      </a:pPr>
                      <a:r>
                        <a:rPr lang="zh-CN" sz="1800" kern="100">
                          <a:effectLst/>
                          <a:latin typeface="Times New Roman"/>
                          <a:ea typeface="宋体"/>
                        </a:rPr>
                        <a:t>含义</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spcAft>
                          <a:spcPts val="0"/>
                        </a:spcAft>
                      </a:pPr>
                      <a:r>
                        <a:rPr lang="en-US" sz="1800" kern="100" dirty="0" err="1">
                          <a:effectLst/>
                          <a:latin typeface="Times New Roman"/>
                          <a:ea typeface="宋体"/>
                        </a:rPr>
                        <a:t>RelationExpr</a:t>
                      </a:r>
                      <a:endParaRPr lang="zh-CN" sz="1800" kern="100" dirty="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指定基于主表的关联表达式</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spcAft>
                          <a:spcPts val="0"/>
                        </a:spcAft>
                      </a:pPr>
                      <a:r>
                        <a:rPr lang="en-US" sz="1800" kern="100">
                          <a:effectLst/>
                          <a:latin typeface="Times New Roman"/>
                          <a:ea typeface="宋体"/>
                        </a:rPr>
                        <a:t>ParentAlias</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指定父表的别名</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spcAft>
                          <a:spcPts val="0"/>
                        </a:spcAft>
                      </a:pPr>
                      <a:r>
                        <a:rPr lang="en-US" sz="1800" kern="100">
                          <a:effectLst/>
                          <a:latin typeface="Times New Roman"/>
                          <a:ea typeface="宋体"/>
                        </a:rPr>
                        <a:t>ChildAlias</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指定子表的别名</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spcAft>
                          <a:spcPts val="0"/>
                        </a:spcAft>
                      </a:pPr>
                      <a:r>
                        <a:rPr lang="en-US" sz="1800" kern="100">
                          <a:effectLst/>
                          <a:latin typeface="Times New Roman"/>
                          <a:ea typeface="宋体"/>
                        </a:rPr>
                        <a:t>ChildOrder</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指定与子表相匹配的索引</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spcAft>
                          <a:spcPts val="0"/>
                        </a:spcAft>
                      </a:pPr>
                      <a:r>
                        <a:rPr lang="en-US" sz="1800" kern="100">
                          <a:effectLst/>
                          <a:latin typeface="Times New Roman"/>
                          <a:ea typeface="宋体"/>
                        </a:rPr>
                        <a:t>OneToMany</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dirty="0">
                          <a:effectLst/>
                          <a:latin typeface="Times New Roman"/>
                          <a:ea typeface="宋体"/>
                        </a:rPr>
                        <a:t>指定是否为一对多的关系</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284875393"/>
      </p:ext>
    </p:extLst>
  </p:cSld>
  <p:clrMapOvr>
    <a:masterClrMapping/>
  </p:clrMapOvr>
  <p:transition>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48680"/>
            <a:ext cx="8997950" cy="39045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表</a:t>
            </a:r>
            <a:r>
              <a:rPr lang="zh-CN" altLang="en-US" sz="2100" dirty="0">
                <a:latin typeface="Arial" pitchFamily="34" charset="0"/>
                <a:ea typeface="黑体" pitchFamily="49" charset="-122"/>
              </a:rPr>
              <a:t>单的重要功能之一是通过控件来显示或修改表或视图中的数据。表单中的控件可以利用工具栏提供的工具来添加，添加表中的字段可采用以下两种方法：</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向</a:t>
            </a:r>
            <a:r>
              <a:rPr lang="zh-CN" altLang="en-US" sz="2100" dirty="0">
                <a:latin typeface="Arial" pitchFamily="34" charset="0"/>
                <a:ea typeface="黑体" pitchFamily="49" charset="-122"/>
              </a:rPr>
              <a:t>表单中添加一个文本框或相关控件，并将文本框的</a:t>
            </a:r>
            <a:r>
              <a:rPr lang="en-US" altLang="zh-CN" sz="2100" dirty="0" err="1">
                <a:latin typeface="Arial" pitchFamily="34" charset="0"/>
                <a:ea typeface="黑体" pitchFamily="49" charset="-122"/>
              </a:rPr>
              <a:t>ControlSource</a:t>
            </a:r>
            <a:r>
              <a:rPr lang="zh-CN" altLang="en-US" sz="2100" dirty="0">
                <a:latin typeface="Arial" pitchFamily="34" charset="0"/>
                <a:ea typeface="黑体" pitchFamily="49" charset="-122"/>
              </a:rPr>
              <a:t>属性设置为某个字段名。</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从</a:t>
            </a:r>
            <a:r>
              <a:rPr lang="zh-CN" altLang="en-US" sz="2100" dirty="0">
                <a:latin typeface="Arial" pitchFamily="34" charset="0"/>
                <a:ea typeface="黑体" pitchFamily="49" charset="-122"/>
              </a:rPr>
              <a:t>数据环境设计器中直接将一个字段、表或视图拖到表单中，</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会自动产生相应的控件并与字段相联系，这种办法最简单。</a:t>
            </a:r>
          </a:p>
          <a:p>
            <a:r>
              <a:rPr lang="zh-CN" altLang="en-US" sz="2100" dirty="0" smtClean="0">
                <a:latin typeface="Arial" pitchFamily="34" charset="0"/>
                <a:ea typeface="黑体" pitchFamily="49" charset="-122"/>
              </a:rPr>
              <a:t>　　默认</a:t>
            </a:r>
            <a:r>
              <a:rPr lang="zh-CN" altLang="en-US" sz="2100" dirty="0">
                <a:latin typeface="Arial" pitchFamily="34" charset="0"/>
                <a:ea typeface="黑体" pitchFamily="49" charset="-122"/>
              </a:rPr>
              <a:t>情况下，要建立表格控件，则可以将表拖动到表单中；要建立复选框，则可以拖动逻辑型字段；要建立编辑框，则拖动备注型字段；要建立</a:t>
            </a:r>
            <a:r>
              <a:rPr lang="en-US" altLang="zh-CN" sz="2100" dirty="0">
                <a:latin typeface="Arial" pitchFamily="34" charset="0"/>
                <a:ea typeface="黑体" pitchFamily="49" charset="-122"/>
              </a:rPr>
              <a:t>OLE</a:t>
            </a:r>
            <a:r>
              <a:rPr lang="zh-CN" altLang="en-US" sz="2100" dirty="0">
                <a:latin typeface="Arial" pitchFamily="34" charset="0"/>
                <a:ea typeface="黑体" pitchFamily="49" charset="-122"/>
              </a:rPr>
              <a:t>绑定型控件，则可以拖动通用型字段；要建立文本框，则可以拖动其他的字段。图</a:t>
            </a:r>
            <a:r>
              <a:rPr lang="en-US" altLang="zh-CN" sz="2100" dirty="0">
                <a:latin typeface="Arial" pitchFamily="34" charset="0"/>
                <a:ea typeface="黑体" pitchFamily="49" charset="-122"/>
              </a:rPr>
              <a:t>8-22</a:t>
            </a:r>
            <a:r>
              <a:rPr lang="zh-CN" altLang="en-US" sz="2100" dirty="0">
                <a:latin typeface="Arial" pitchFamily="34" charset="0"/>
                <a:ea typeface="黑体" pitchFamily="49" charset="-122"/>
              </a:rPr>
              <a:t>表示的就是直接拖动“学生”表到表单窗口中，</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自动生成与之对应的表格控件</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3" name="Rectangle 3"/>
          <p:cNvSpPr>
            <a:spLocks noChangeArrowheads="1"/>
          </p:cNvSpPr>
          <p:nvPr/>
        </p:nvSpPr>
        <p:spPr bwMode="auto">
          <a:xfrm>
            <a:off x="74613" y="116632"/>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7</a:t>
            </a:r>
            <a:r>
              <a:rPr lang="zh-CN" altLang="en-US" sz="2200" dirty="0">
                <a:ea typeface="黑体" pitchFamily="49" charset="-122"/>
              </a:rPr>
              <a:t>．向表单添加字段</a:t>
            </a:r>
          </a:p>
        </p:txBody>
      </p:sp>
      <p:sp>
        <p:nvSpPr>
          <p:cNvPr id="5" name="矩形 4"/>
          <p:cNvSpPr/>
          <p:nvPr/>
        </p:nvSpPr>
        <p:spPr>
          <a:xfrm>
            <a:off x="5598364" y="6309320"/>
            <a:ext cx="3294116"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8-23  </a:t>
            </a:r>
            <a:r>
              <a:rPr lang="zh-CN" altLang="en-US" dirty="0">
                <a:solidFill>
                  <a:srgbClr val="FFFFFF"/>
                </a:solidFill>
                <a:latin typeface="Arial" pitchFamily="34" charset="0"/>
                <a:ea typeface="黑体" pitchFamily="49" charset="-122"/>
              </a:rPr>
              <a:t>例</a:t>
            </a:r>
            <a:r>
              <a:rPr lang="en-US" altLang="zh-CN" dirty="0">
                <a:solidFill>
                  <a:srgbClr val="FFFFFF"/>
                </a:solidFill>
                <a:latin typeface="Arial" pitchFamily="34" charset="0"/>
                <a:ea typeface="黑体" pitchFamily="49" charset="-122"/>
              </a:rPr>
              <a:t>8-4</a:t>
            </a:r>
            <a:r>
              <a:rPr lang="zh-CN" altLang="en-US" dirty="0">
                <a:solidFill>
                  <a:srgbClr val="FFFFFF"/>
                </a:solidFill>
                <a:latin typeface="Arial" pitchFamily="34" charset="0"/>
                <a:ea typeface="黑体" pitchFamily="49" charset="-122"/>
              </a:rPr>
              <a:t>表单运行效果图</a:t>
            </a:r>
          </a:p>
        </p:txBody>
      </p:sp>
      <p:pic>
        <p:nvPicPr>
          <p:cNvPr id="2049"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0110" y="4221088"/>
            <a:ext cx="3166044" cy="208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4"/>
          <p:cNvSpPr>
            <a:spLocks noChangeArrowheads="1"/>
          </p:cNvSpPr>
          <p:nvPr/>
        </p:nvSpPr>
        <p:spPr bwMode="auto">
          <a:xfrm>
            <a:off x="74613" y="4509120"/>
            <a:ext cx="5289475" cy="20162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8-4】  </a:t>
            </a:r>
            <a:r>
              <a:rPr lang="zh-CN" altLang="en-US" sz="2100" dirty="0">
                <a:latin typeface="Arial" pitchFamily="34" charset="0"/>
                <a:ea typeface="黑体" pitchFamily="49" charset="-122"/>
              </a:rPr>
              <a:t>创建一个表单，其功能表现为可在表单任意空白处单击一下鼠标，即刻显示学生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表和</a:t>
            </a:r>
            <a:r>
              <a:rPr lang="en-US" altLang="zh-CN" sz="2100" dirty="0" err="1">
                <a:latin typeface="Arial" pitchFamily="34" charset="0"/>
                <a:ea typeface="黑体" pitchFamily="49" charset="-122"/>
              </a:rPr>
              <a:t>xscj.dbf</a:t>
            </a:r>
            <a:r>
              <a:rPr lang="zh-CN" altLang="en-US" sz="2100" dirty="0">
                <a:latin typeface="Arial" pitchFamily="34" charset="0"/>
                <a:ea typeface="黑体" pitchFamily="49" charset="-122"/>
              </a:rPr>
              <a:t>中女同学的大学英语和计算机基础的成绩信息，运行效果如图</a:t>
            </a:r>
            <a:r>
              <a:rPr lang="en-US" altLang="zh-CN" sz="2100" dirty="0">
                <a:latin typeface="Arial" pitchFamily="34" charset="0"/>
                <a:ea typeface="黑体" pitchFamily="49" charset="-122"/>
              </a:rPr>
              <a:t>8-23</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设计步骤，参见</a:t>
            </a:r>
            <a:r>
              <a:rPr lang="en-US" altLang="zh-CN" sz="2100" dirty="0" smtClean="0">
                <a:latin typeface="Arial" pitchFamily="34" charset="0"/>
                <a:ea typeface="黑体" pitchFamily="49" charset="-122"/>
              </a:rPr>
              <a:t>P345</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399708868"/>
      </p:ext>
    </p:extLst>
  </p:cSld>
  <p:clrMapOvr>
    <a:masterClrMapping/>
  </p:clrMapOvr>
  <p:transition>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92832"/>
            <a:ext cx="8997950" cy="19442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表</a:t>
            </a:r>
            <a:r>
              <a:rPr lang="zh-CN" altLang="en-US" sz="2100" dirty="0">
                <a:latin typeface="Arial" pitchFamily="34" charset="0"/>
                <a:ea typeface="黑体" pitchFamily="49" charset="-122"/>
              </a:rPr>
              <a:t>单是一个容器类对象，用户根据需要可以将其他控件对象，如文本框添加到表单之中，这样就形成了对象的包容关系</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如果</a:t>
            </a:r>
            <a:r>
              <a:rPr lang="zh-CN" altLang="en-US" sz="2100" dirty="0">
                <a:latin typeface="Arial" pitchFamily="34" charset="0"/>
                <a:ea typeface="黑体" pitchFamily="49" charset="-122"/>
              </a:rPr>
              <a:t>一个容器对象包含有其他对象，就称该容器为那些被包含对象的父对象。这样就存在一个如何引用对象的问题。正如在文件系统中引用一个文件需指明文件的路径一样，在对象层次关系中，要引用某一个对象，通常需指明对象在嵌套层次中的地位</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3" name="Rectangle 3"/>
          <p:cNvSpPr>
            <a:spLocks noChangeArrowheads="1"/>
          </p:cNvSpPr>
          <p:nvPr/>
        </p:nvSpPr>
        <p:spPr bwMode="auto">
          <a:xfrm>
            <a:off x="74613" y="2623004"/>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．绝对引用</a:t>
            </a:r>
          </a:p>
        </p:txBody>
      </p:sp>
      <p:sp>
        <p:nvSpPr>
          <p:cNvPr id="4" name="Rectangle 4"/>
          <p:cNvSpPr>
            <a:spLocks noChangeArrowheads="1"/>
          </p:cNvSpPr>
          <p:nvPr/>
        </p:nvSpPr>
        <p:spPr bwMode="auto">
          <a:xfrm>
            <a:off x="74613" y="146876"/>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8.4.4  </a:t>
            </a:r>
            <a:r>
              <a:rPr lang="zh-CN" altLang="en-US" sz="2200" dirty="0">
                <a:ea typeface="黑体" pitchFamily="49" charset="-122"/>
              </a:rPr>
              <a:t>对象的引用与操作</a:t>
            </a:r>
          </a:p>
        </p:txBody>
      </p:sp>
      <p:sp>
        <p:nvSpPr>
          <p:cNvPr id="5" name="Rectangle 4"/>
          <p:cNvSpPr>
            <a:spLocks noChangeArrowheads="1"/>
          </p:cNvSpPr>
          <p:nvPr/>
        </p:nvSpPr>
        <p:spPr bwMode="auto">
          <a:xfrm>
            <a:off x="74613" y="3068960"/>
            <a:ext cx="8997950" cy="35283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程序中要处理一个对象，需要知道它相对于容器层次的关系，若要</a:t>
            </a:r>
            <a:r>
              <a:rPr lang="zh-CN" altLang="en-US" sz="2100" dirty="0" smtClean="0">
                <a:latin typeface="Arial" pitchFamily="34" charset="0"/>
                <a:ea typeface="黑体" pitchFamily="49" charset="-122"/>
              </a:rPr>
              <a:t>引用表</a:t>
            </a:r>
            <a:r>
              <a:rPr lang="zh-CN" altLang="en-US" sz="2100" dirty="0">
                <a:latin typeface="Arial" pitchFamily="34" charset="0"/>
                <a:ea typeface="黑体" pitchFamily="49" charset="-122"/>
              </a:rPr>
              <a:t>单集列中的控件，则需要按以下格式逐层引用：</a:t>
            </a:r>
          </a:p>
          <a:p>
            <a:r>
              <a:rPr lang="en-US" altLang="zh-CN" sz="2100" dirty="0" smtClean="0">
                <a:latin typeface="Arial" pitchFamily="34" charset="0"/>
                <a:ea typeface="黑体" pitchFamily="49" charset="-122"/>
              </a:rPr>
              <a:t>       </a:t>
            </a:r>
            <a:r>
              <a:rPr lang="en-US" altLang="zh-CN" sz="2100" dirty="0" err="1" smtClean="0">
                <a:latin typeface="Arial" pitchFamily="34" charset="0"/>
                <a:ea typeface="黑体" pitchFamily="49" charset="-122"/>
              </a:rPr>
              <a:t>FormSet</a:t>
            </a:r>
            <a:r>
              <a:rPr lang="en-US" altLang="zh-CN" sz="2100" dirty="0" err="1">
                <a:latin typeface="Arial" pitchFamily="34" charset="0"/>
                <a:ea typeface="黑体" pitchFamily="49" charset="-122"/>
              </a:rPr>
              <a:t>→Form→PageFrame→Page→Grid→Column→Control</a:t>
            </a:r>
            <a:endParaRPr lang="en-US" altLang="zh-CN" sz="2100" dirty="0">
              <a:latin typeface="Arial" pitchFamily="34" charset="0"/>
              <a:ea typeface="黑体" pitchFamily="49" charset="-122"/>
            </a:endParaRPr>
          </a:p>
          <a:p>
            <a:r>
              <a:rPr lang="zh-CN" altLang="en-US" sz="2100" dirty="0" smtClean="0">
                <a:latin typeface="Arial" pitchFamily="34" charset="0"/>
                <a:ea typeface="黑体" pitchFamily="49" charset="-122"/>
              </a:rPr>
              <a:t>       即</a:t>
            </a:r>
            <a:r>
              <a:rPr lang="zh-CN" altLang="en-US" sz="2100" dirty="0">
                <a:latin typeface="Arial" pitchFamily="34" charset="0"/>
                <a:ea typeface="黑体" pitchFamily="49" charset="-122"/>
              </a:rPr>
              <a:t>：表单集→表单→页框→页→表格→列→控件</a:t>
            </a:r>
          </a:p>
          <a:p>
            <a:r>
              <a:rPr lang="zh-CN" altLang="en-US" sz="2100" dirty="0" smtClean="0">
                <a:latin typeface="Arial" pitchFamily="34" charset="0"/>
                <a:ea typeface="黑体" pitchFamily="49" charset="-122"/>
              </a:rPr>
              <a:t>       这种引用就是绝对</a:t>
            </a:r>
            <a:r>
              <a:rPr lang="zh-CN" altLang="en-US" sz="2100" dirty="0">
                <a:latin typeface="Arial" pitchFamily="34" charset="0"/>
                <a:ea typeface="黑体" pitchFamily="49" charset="-122"/>
              </a:rPr>
              <a:t>引用，是指直接给出各层次的对象名的引用方式。</a:t>
            </a:r>
          </a:p>
          <a:p>
            <a:r>
              <a:rPr lang="zh-CN" altLang="en-US" sz="2100" dirty="0" smtClean="0">
                <a:latin typeface="Arial" pitchFamily="34" charset="0"/>
                <a:ea typeface="黑体" pitchFamily="49" charset="-122"/>
              </a:rPr>
              <a:t>       例如</a:t>
            </a:r>
            <a:r>
              <a:rPr lang="zh-CN" altLang="en-US" sz="2100" dirty="0">
                <a:latin typeface="Arial" pitchFamily="34" charset="0"/>
                <a:ea typeface="黑体" pitchFamily="49" charset="-122"/>
              </a:rPr>
              <a:t>，表单集</a:t>
            </a:r>
            <a:r>
              <a:rPr lang="en-US" altLang="zh-CN" sz="2100" dirty="0">
                <a:latin typeface="Arial" pitchFamily="34" charset="0"/>
                <a:ea typeface="黑体" pitchFamily="49" charset="-122"/>
              </a:rPr>
              <a:t>FormSet1</a:t>
            </a:r>
            <a:r>
              <a:rPr lang="zh-CN" altLang="en-US" sz="2100" dirty="0">
                <a:latin typeface="Arial" pitchFamily="34" charset="0"/>
                <a:ea typeface="黑体" pitchFamily="49" charset="-122"/>
              </a:rPr>
              <a:t>中有表单</a:t>
            </a:r>
            <a:r>
              <a:rPr lang="en-US" altLang="zh-CN" sz="2100" dirty="0">
                <a:latin typeface="Arial" pitchFamily="34" charset="0"/>
                <a:ea typeface="黑体" pitchFamily="49" charset="-122"/>
              </a:rPr>
              <a:t>Form1</a:t>
            </a:r>
            <a:r>
              <a:rPr lang="zh-CN" altLang="en-US" sz="2100" dirty="0">
                <a:latin typeface="Arial" pitchFamily="34" charset="0"/>
                <a:ea typeface="黑体" pitchFamily="49" charset="-122"/>
              </a:rPr>
              <a:t>，表单</a:t>
            </a:r>
            <a:r>
              <a:rPr lang="en-US" altLang="zh-CN" sz="2100" dirty="0">
                <a:latin typeface="Arial" pitchFamily="34" charset="0"/>
                <a:ea typeface="黑体" pitchFamily="49" charset="-122"/>
              </a:rPr>
              <a:t>Form1</a:t>
            </a:r>
            <a:r>
              <a:rPr lang="zh-CN" altLang="en-US" sz="2100" dirty="0">
                <a:latin typeface="Arial" pitchFamily="34" charset="0"/>
                <a:ea typeface="黑体" pitchFamily="49" charset="-122"/>
              </a:rPr>
              <a:t>中有选项按钮组</a:t>
            </a:r>
            <a:r>
              <a:rPr lang="en-US" altLang="zh-CN" sz="2100" dirty="0">
                <a:latin typeface="Arial" pitchFamily="34" charset="0"/>
                <a:ea typeface="黑体" pitchFamily="49" charset="-122"/>
              </a:rPr>
              <a:t>OptionGroup1</a:t>
            </a:r>
            <a:r>
              <a:rPr lang="zh-CN" altLang="en-US" sz="2100" dirty="0">
                <a:latin typeface="Arial" pitchFamily="34" charset="0"/>
                <a:ea typeface="黑体" pitchFamily="49" charset="-122"/>
              </a:rPr>
              <a:t>对象，该对象有</a:t>
            </a:r>
            <a:r>
              <a:rPr lang="en-US" altLang="zh-CN" sz="2100" dirty="0">
                <a:latin typeface="Arial" pitchFamily="34" charset="0"/>
                <a:ea typeface="黑体" pitchFamily="49" charset="-122"/>
              </a:rPr>
              <a:t>Option1</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Option2</a:t>
            </a:r>
            <a:r>
              <a:rPr lang="zh-CN" altLang="en-US" sz="2100" dirty="0">
                <a:latin typeface="Arial" pitchFamily="34" charset="0"/>
                <a:ea typeface="黑体" pitchFamily="49" charset="-122"/>
              </a:rPr>
              <a:t>两个选项。现在要引用的</a:t>
            </a:r>
            <a:r>
              <a:rPr lang="en-US" altLang="zh-CN" sz="2100" dirty="0">
                <a:latin typeface="Arial" pitchFamily="34" charset="0"/>
                <a:ea typeface="黑体" pitchFamily="49" charset="-122"/>
              </a:rPr>
              <a:t>Option1</a:t>
            </a:r>
            <a:r>
              <a:rPr lang="zh-CN" altLang="en-US" sz="2100" dirty="0">
                <a:latin typeface="Arial" pitchFamily="34" charset="0"/>
                <a:ea typeface="黑体" pitchFamily="49" charset="-122"/>
              </a:rPr>
              <a:t>对象应按以下格式书写：</a:t>
            </a:r>
          </a:p>
          <a:p>
            <a:r>
              <a:rPr lang="en-US" altLang="zh-CN" sz="2100" dirty="0" smtClean="0">
                <a:latin typeface="Arial" pitchFamily="34" charset="0"/>
                <a:ea typeface="黑体" pitchFamily="49" charset="-122"/>
              </a:rPr>
              <a:t>       FormSet1.Form1.OptionGroup1.Option1</a:t>
            </a:r>
            <a:endParaRPr lang="en-US" altLang="zh-CN" sz="2100" dirty="0">
              <a:latin typeface="Arial" pitchFamily="34" charset="0"/>
              <a:ea typeface="黑体" pitchFamily="49" charset="-122"/>
            </a:endParaRPr>
          </a:p>
          <a:p>
            <a:r>
              <a:rPr lang="zh-CN" altLang="en-US" sz="2100" dirty="0" smtClean="0">
                <a:latin typeface="Arial" pitchFamily="34" charset="0"/>
                <a:ea typeface="黑体" pitchFamily="49" charset="-122"/>
              </a:rPr>
              <a:t>       若要</a:t>
            </a:r>
            <a:r>
              <a:rPr lang="zh-CN" altLang="en-US" sz="2100" dirty="0">
                <a:latin typeface="Arial" pitchFamily="34" charset="0"/>
                <a:ea typeface="黑体" pitchFamily="49" charset="-122"/>
              </a:rPr>
              <a:t>使</a:t>
            </a:r>
            <a:r>
              <a:rPr lang="en-US" altLang="zh-CN" sz="2100" dirty="0">
                <a:latin typeface="Arial" pitchFamily="34" charset="0"/>
                <a:ea typeface="黑体" pitchFamily="49" charset="-122"/>
              </a:rPr>
              <a:t>Option1</a:t>
            </a:r>
            <a:r>
              <a:rPr lang="zh-CN" altLang="en-US" sz="2100" dirty="0">
                <a:latin typeface="Arial" pitchFamily="34" charset="0"/>
                <a:ea typeface="黑体" pitchFamily="49" charset="-122"/>
              </a:rPr>
              <a:t>对象的值为</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，则可以写成下面的式子：</a:t>
            </a:r>
          </a:p>
          <a:p>
            <a:r>
              <a:rPr lang="en-US" altLang="zh-CN" sz="2100" dirty="0" smtClean="0">
                <a:latin typeface="Arial" pitchFamily="34" charset="0"/>
                <a:ea typeface="黑体" pitchFamily="49" charset="-122"/>
              </a:rPr>
              <a:t>FormSet1.Form1.OptionGroup1.Option1.Value=1</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2365904463"/>
      </p:ext>
    </p:extLst>
  </p:cSld>
  <p:clrMapOvr>
    <a:masterClrMapping/>
  </p:clrMapOvr>
  <p:transition>
    <p:rand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620688"/>
            <a:ext cx="8997950" cy="9943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引用</a:t>
            </a:r>
            <a:r>
              <a:rPr lang="zh-CN" altLang="en-US" sz="2100" dirty="0">
                <a:latin typeface="Arial" pitchFamily="34" charset="0"/>
                <a:ea typeface="黑体" pitchFamily="49" charset="-122"/>
              </a:rPr>
              <a:t>容器中的对象，也可以通过对象与容器之间的相对关系来引用。相对引用通常使用</a:t>
            </a:r>
            <a:r>
              <a:rPr lang="en-US" altLang="zh-CN" sz="2100" dirty="0">
                <a:latin typeface="Arial" pitchFamily="34" charset="0"/>
                <a:ea typeface="黑体" pitchFamily="49" charset="-122"/>
              </a:rPr>
              <a:t>This</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ThisForm</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ThisFormSet</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Parent</a:t>
            </a:r>
            <a:r>
              <a:rPr lang="zh-CN" altLang="en-US" sz="2100" dirty="0">
                <a:latin typeface="Arial" pitchFamily="34" charset="0"/>
                <a:ea typeface="黑体" pitchFamily="49" charset="-122"/>
              </a:rPr>
              <a:t>几个关键字，其含义见表</a:t>
            </a:r>
            <a:r>
              <a:rPr lang="en-US" altLang="zh-CN" sz="2100" dirty="0">
                <a:latin typeface="Arial" pitchFamily="34" charset="0"/>
                <a:ea typeface="黑体" pitchFamily="49" charset="-122"/>
              </a:rPr>
              <a:t>8-5</a:t>
            </a:r>
            <a:r>
              <a:rPr lang="zh-CN" altLang="en-US" sz="2100" dirty="0" smtClean="0">
                <a:latin typeface="Arial" pitchFamily="34" charset="0"/>
                <a:ea typeface="黑体" pitchFamily="49" charset="-122"/>
              </a:rPr>
              <a:t>。法</a:t>
            </a:r>
            <a:r>
              <a:rPr lang="zh-CN" altLang="en-US" sz="2100" dirty="0">
                <a:latin typeface="Arial" pitchFamily="34" charset="0"/>
                <a:ea typeface="黑体" pitchFamily="49" charset="-122"/>
              </a:rPr>
              <a:t>程序代码中</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3" name="Rectangle 3"/>
          <p:cNvSpPr>
            <a:spLocks noChangeArrowheads="1"/>
          </p:cNvSpPr>
          <p:nvPr/>
        </p:nvSpPr>
        <p:spPr bwMode="auto">
          <a:xfrm>
            <a:off x="74613" y="188640"/>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．相对引用</a:t>
            </a:r>
          </a:p>
        </p:txBody>
      </p:sp>
      <p:graphicFrame>
        <p:nvGraphicFramePr>
          <p:cNvPr id="4" name="表格 3"/>
          <p:cNvGraphicFramePr>
            <a:graphicFrameLocks noGrp="1"/>
          </p:cNvGraphicFramePr>
          <p:nvPr>
            <p:extLst>
              <p:ext uri="{D42A27DB-BD31-4B8C-83A1-F6EECF244321}">
                <p14:modId xmlns:p14="http://schemas.microsoft.com/office/powerpoint/2010/main" val="3950017473"/>
              </p:ext>
            </p:extLst>
          </p:nvPr>
        </p:nvGraphicFramePr>
        <p:xfrm>
          <a:off x="2324543" y="2052156"/>
          <a:ext cx="4207510" cy="1371600"/>
        </p:xfrm>
        <a:graphic>
          <a:graphicData uri="http://schemas.openxmlformats.org/drawingml/2006/table">
            <a:tbl>
              <a:tblPr/>
              <a:tblGrid>
                <a:gridCol w="1388110"/>
                <a:gridCol w="2819400"/>
              </a:tblGrid>
              <a:tr h="0">
                <a:tc>
                  <a:txBody>
                    <a:bodyPr/>
                    <a:lstStyle/>
                    <a:p>
                      <a:pPr algn="ctr" fontAlgn="ctr">
                        <a:spcAft>
                          <a:spcPts val="0"/>
                        </a:spcAft>
                      </a:pPr>
                      <a:r>
                        <a:rPr lang="zh-CN" sz="1800" kern="100" dirty="0">
                          <a:effectLst/>
                          <a:latin typeface="Times New Roman"/>
                          <a:ea typeface="宋体"/>
                        </a:rPr>
                        <a:t>关键字</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Aft>
                          <a:spcPts val="0"/>
                        </a:spcAft>
                      </a:pPr>
                      <a:r>
                        <a:rPr lang="zh-CN" sz="1800" kern="100">
                          <a:effectLst/>
                          <a:latin typeface="Times New Roman"/>
                          <a:ea typeface="宋体"/>
                        </a:rPr>
                        <a:t>引用的对象</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spcAft>
                          <a:spcPts val="0"/>
                        </a:spcAft>
                      </a:pPr>
                      <a:r>
                        <a:rPr lang="en-US" sz="1800" kern="100">
                          <a:effectLst/>
                          <a:latin typeface="Times New Roman"/>
                          <a:ea typeface="宋体"/>
                        </a:rPr>
                        <a:t>This</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当前对象本身</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spcAft>
                          <a:spcPts val="0"/>
                        </a:spcAft>
                      </a:pPr>
                      <a:r>
                        <a:rPr lang="en-US" sz="1800" kern="100">
                          <a:effectLst/>
                          <a:latin typeface="Times New Roman"/>
                          <a:ea typeface="宋体"/>
                        </a:rPr>
                        <a:t>ThisForm</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当前对象所在表单</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spcAft>
                          <a:spcPts val="0"/>
                        </a:spcAft>
                      </a:pPr>
                      <a:r>
                        <a:rPr lang="en-US" sz="1800" kern="100">
                          <a:effectLst/>
                          <a:latin typeface="Times New Roman"/>
                          <a:ea typeface="宋体"/>
                        </a:rPr>
                        <a:t>ThisFormSet</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当前对象所在的表单集</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spcAft>
                          <a:spcPts val="0"/>
                        </a:spcAft>
                      </a:pPr>
                      <a:r>
                        <a:rPr lang="en-US" sz="1800" kern="100" dirty="0">
                          <a:effectLst/>
                          <a:latin typeface="Times New Roman"/>
                          <a:ea typeface="宋体"/>
                        </a:rPr>
                        <a:t>Parent</a:t>
                      </a:r>
                      <a:endParaRPr lang="zh-CN" sz="1800" kern="100" dirty="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dirty="0">
                          <a:effectLst/>
                          <a:latin typeface="Times New Roman"/>
                          <a:ea typeface="宋体"/>
                        </a:rPr>
                        <a:t>当前对象的直接容器对象</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5" name="矩形 4"/>
          <p:cNvSpPr/>
          <p:nvPr/>
        </p:nvSpPr>
        <p:spPr>
          <a:xfrm>
            <a:off x="3203848" y="1587439"/>
            <a:ext cx="2471614"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8-5  </a:t>
            </a:r>
            <a:r>
              <a:rPr lang="zh-CN" altLang="en-US" dirty="0">
                <a:solidFill>
                  <a:srgbClr val="FFFFFF"/>
                </a:solidFill>
                <a:latin typeface="Arial" pitchFamily="34" charset="0"/>
                <a:ea typeface="黑体" pitchFamily="49" charset="-122"/>
              </a:rPr>
              <a:t>引用对象关键字</a:t>
            </a:r>
          </a:p>
        </p:txBody>
      </p:sp>
      <p:sp>
        <p:nvSpPr>
          <p:cNvPr id="6" name="Rectangle 4"/>
          <p:cNvSpPr>
            <a:spLocks noChangeArrowheads="1"/>
          </p:cNvSpPr>
          <p:nvPr/>
        </p:nvSpPr>
        <p:spPr bwMode="auto">
          <a:xfrm>
            <a:off x="74613" y="3501008"/>
            <a:ext cx="8997950" cy="32077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：只能在方法程序或事件过程中使用</a:t>
            </a:r>
            <a:r>
              <a:rPr lang="en-US" altLang="zh-CN" sz="2100" dirty="0">
                <a:latin typeface="Arial" pitchFamily="34" charset="0"/>
                <a:ea typeface="黑体" pitchFamily="49" charset="-122"/>
              </a:rPr>
              <a:t>This</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ThisForm</a:t>
            </a:r>
            <a:r>
              <a:rPr lang="zh-CN" altLang="en-US" sz="2100" dirty="0">
                <a:latin typeface="Arial" pitchFamily="34" charset="0"/>
                <a:ea typeface="黑体" pitchFamily="49" charset="-122"/>
              </a:rPr>
              <a:t>和</a:t>
            </a:r>
            <a:r>
              <a:rPr lang="en-US" altLang="zh-CN" sz="2100" dirty="0" err="1">
                <a:latin typeface="Arial" pitchFamily="34" charset="0"/>
                <a:ea typeface="黑体" pitchFamily="49" charset="-122"/>
              </a:rPr>
              <a:t>ThisFormSet</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如：</a:t>
            </a:r>
            <a:r>
              <a:rPr lang="en-US" altLang="zh-CN" sz="2100" dirty="0" smtClean="0">
                <a:latin typeface="Arial" pitchFamily="34" charset="0"/>
                <a:ea typeface="黑体" pitchFamily="49" charset="-122"/>
              </a:rPr>
              <a:t>ThisForm.Command1.Caption=“</a:t>
            </a:r>
            <a:r>
              <a:rPr lang="zh-CN" altLang="en-US" sz="2100" dirty="0" smtClean="0">
                <a:latin typeface="Arial" pitchFamily="34" charset="0"/>
                <a:ea typeface="黑体" pitchFamily="49" charset="-122"/>
              </a:rPr>
              <a:t>确定</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，则表示</a:t>
            </a:r>
            <a:r>
              <a:rPr lang="zh-CN" altLang="en-US" sz="2100" dirty="0">
                <a:latin typeface="Arial" pitchFamily="34" charset="0"/>
                <a:ea typeface="黑体" pitchFamily="49" charset="-122"/>
              </a:rPr>
              <a:t>将本表单中名为</a:t>
            </a:r>
            <a:r>
              <a:rPr lang="en-US" altLang="zh-CN" sz="2100" dirty="0">
                <a:latin typeface="Arial" pitchFamily="34" charset="0"/>
                <a:ea typeface="黑体" pitchFamily="49" charset="-122"/>
              </a:rPr>
              <a:t>Commamd1</a:t>
            </a:r>
            <a:r>
              <a:rPr lang="zh-CN" altLang="en-US" sz="2100" dirty="0">
                <a:latin typeface="Arial" pitchFamily="34" charset="0"/>
                <a:ea typeface="黑体" pitchFamily="49" charset="-122"/>
              </a:rPr>
              <a:t>对象的标题（</a:t>
            </a:r>
            <a:r>
              <a:rPr lang="en-US" altLang="zh-CN" sz="2100" dirty="0">
                <a:latin typeface="Arial" pitchFamily="34" charset="0"/>
                <a:ea typeface="黑体" pitchFamily="49" charset="-122"/>
              </a:rPr>
              <a:t>Caption</a:t>
            </a:r>
            <a:r>
              <a:rPr lang="zh-CN" altLang="en-US" sz="2100" dirty="0">
                <a:latin typeface="Arial" pitchFamily="34" charset="0"/>
                <a:ea typeface="黑体" pitchFamily="49" charset="-122"/>
              </a:rPr>
              <a:t>）属性设为“确定”。此引用可以出现在该对象所在表单的任意对象的事件或方法程序代码中。</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如，</a:t>
            </a:r>
            <a:r>
              <a:rPr lang="en-US" altLang="zh-CN" sz="2100" dirty="0" err="1" smtClean="0">
                <a:latin typeface="Arial" pitchFamily="34" charset="0"/>
                <a:ea typeface="黑体" pitchFamily="49" charset="-122"/>
              </a:rPr>
              <a:t>This.Caption</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确定</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，则则</a:t>
            </a:r>
            <a:r>
              <a:rPr lang="zh-CN" altLang="en-US" sz="2100" dirty="0">
                <a:latin typeface="Arial" pitchFamily="34" charset="0"/>
                <a:ea typeface="黑体" pitchFamily="49" charset="-122"/>
              </a:rPr>
              <a:t>表示将本对象的标题（</a:t>
            </a:r>
            <a:r>
              <a:rPr lang="en-US" altLang="zh-CN" sz="2100" dirty="0">
                <a:latin typeface="Arial" pitchFamily="34" charset="0"/>
                <a:ea typeface="黑体" pitchFamily="49" charset="-122"/>
              </a:rPr>
              <a:t>Caption</a:t>
            </a:r>
            <a:r>
              <a:rPr lang="zh-CN" altLang="en-US" sz="2100" dirty="0">
                <a:latin typeface="Arial" pitchFamily="34" charset="0"/>
                <a:ea typeface="黑体" pitchFamily="49" charset="-122"/>
              </a:rPr>
              <a:t>）属性设为“确定”。此引用可以出现在该对象或方法程序代码中。</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如，</a:t>
            </a:r>
            <a:r>
              <a:rPr lang="en-US" altLang="zh-CN" sz="2100" dirty="0" err="1" smtClean="0">
                <a:latin typeface="Arial" pitchFamily="34" charset="0"/>
                <a:ea typeface="黑体" pitchFamily="49" charset="-122"/>
              </a:rPr>
              <a:t>This.Parent.BackColor</a:t>
            </a:r>
            <a:r>
              <a:rPr lang="en-US" altLang="zh-CN" sz="2100" dirty="0" smtClean="0">
                <a:latin typeface="Arial" pitchFamily="34" charset="0"/>
                <a:ea typeface="黑体" pitchFamily="49" charset="-122"/>
              </a:rPr>
              <a:t>=RGB(220,238,180)</a:t>
            </a:r>
            <a:r>
              <a:rPr lang="zh-CN" altLang="en-US" sz="2100" dirty="0" smtClean="0">
                <a:latin typeface="Arial" pitchFamily="34" charset="0"/>
                <a:ea typeface="黑体" pitchFamily="49" charset="-122"/>
              </a:rPr>
              <a:t>，则</a:t>
            </a:r>
            <a:r>
              <a:rPr lang="zh-CN" altLang="en-US" sz="2100" dirty="0">
                <a:latin typeface="Arial" pitchFamily="34" charset="0"/>
                <a:ea typeface="黑体" pitchFamily="49" charset="-122"/>
              </a:rPr>
              <a:t>表示将本对象的父对象的背景色设置为</a:t>
            </a:r>
            <a:r>
              <a:rPr lang="en-US" altLang="zh-CN" sz="2100" dirty="0">
                <a:latin typeface="Arial" pitchFamily="34" charset="0"/>
                <a:ea typeface="黑体" pitchFamily="49" charset="-122"/>
              </a:rPr>
              <a:t>RGB(220,238,180)</a:t>
            </a:r>
            <a:r>
              <a:rPr lang="zh-CN" altLang="en-US" sz="2100" dirty="0">
                <a:latin typeface="Arial" pitchFamily="34" charset="0"/>
                <a:ea typeface="黑体" pitchFamily="49" charset="-122"/>
              </a:rPr>
              <a:t>所代表的颜色。此引用可以出现在该对象事件或方法程序代码中</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859296599"/>
      </p:ext>
    </p:extLst>
  </p:cSld>
  <p:clrMapOvr>
    <a:masterClrMapping/>
  </p:clrMapOvr>
  <p:transition>
    <p:random/>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620688"/>
            <a:ext cx="8997950" cy="60486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通过</a:t>
            </a:r>
            <a:r>
              <a:rPr lang="zh-CN" altLang="en-US" sz="2000" dirty="0">
                <a:latin typeface="Arial" pitchFamily="34" charset="0"/>
                <a:ea typeface="黑体" pitchFamily="49" charset="-122"/>
              </a:rPr>
              <a:t>属性窗口交互式地设置对象的属性值，但有时需要在表单运行时通过命令设置对象的属性值，这能使表单界面发生动态的变化。</a:t>
            </a:r>
          </a:p>
          <a:p>
            <a:r>
              <a:rPr lang="zh-CN" altLang="en-US" sz="2000" dirty="0" smtClean="0">
                <a:latin typeface="Arial" pitchFamily="34" charset="0"/>
                <a:ea typeface="黑体" pitchFamily="49" charset="-122"/>
              </a:rPr>
              <a:t>       ⑴</a:t>
            </a:r>
            <a:r>
              <a:rPr lang="zh-CN" altLang="en-US" sz="2000" dirty="0">
                <a:latin typeface="Arial" pitchFamily="34" charset="0"/>
                <a:ea typeface="黑体" pitchFamily="49" charset="-122"/>
              </a:rPr>
              <a:t>属性设置命令</a:t>
            </a:r>
          </a:p>
          <a:p>
            <a:r>
              <a:rPr lang="en-US" altLang="zh-CN" sz="2000" dirty="0" smtClean="0">
                <a:latin typeface="Arial" pitchFamily="34" charset="0"/>
                <a:ea typeface="黑体" pitchFamily="49" charset="-122"/>
              </a:rPr>
              <a:t>       </a:t>
            </a:r>
            <a:r>
              <a:rPr lang="en-US" altLang="zh-CN" sz="2000" dirty="0" err="1" smtClean="0">
                <a:solidFill>
                  <a:srgbClr val="FFFF00"/>
                </a:solidFill>
                <a:latin typeface="Arial" pitchFamily="34" charset="0"/>
                <a:ea typeface="黑体" pitchFamily="49" charset="-122"/>
              </a:rPr>
              <a:t>Parent.Object.Property</a:t>
            </a:r>
            <a:r>
              <a:rPr lang="en-US" altLang="zh-CN" sz="2000" dirty="0" smtClean="0">
                <a:solidFill>
                  <a:srgbClr val="FFFF00"/>
                </a:solidFill>
                <a:latin typeface="Arial" pitchFamily="34" charset="0"/>
                <a:ea typeface="黑体" pitchFamily="49" charset="-122"/>
              </a:rPr>
              <a:t>=Value</a:t>
            </a:r>
            <a:endParaRPr lang="en-US" altLang="zh-CN" sz="2000" dirty="0">
              <a:solidFill>
                <a:srgbClr val="FFFF00"/>
              </a:solidFill>
              <a:latin typeface="Arial" pitchFamily="34" charset="0"/>
              <a:ea typeface="黑体" pitchFamily="49" charset="-122"/>
            </a:endParaRPr>
          </a:p>
          <a:p>
            <a:r>
              <a:rPr lang="zh-CN" altLang="en-US" sz="2000" dirty="0" smtClean="0">
                <a:latin typeface="Arial" pitchFamily="34" charset="0"/>
                <a:ea typeface="黑体" pitchFamily="49" charset="-122"/>
              </a:rPr>
              <a:t>       其中</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Parent</a:t>
            </a:r>
            <a:r>
              <a:rPr lang="zh-CN" altLang="en-US" sz="2000" dirty="0">
                <a:latin typeface="Arial" pitchFamily="34" charset="0"/>
                <a:ea typeface="黑体" pitchFamily="49" charset="-122"/>
              </a:rPr>
              <a:t>表示对象的父对象，</a:t>
            </a:r>
            <a:r>
              <a:rPr lang="en-US" altLang="zh-CN" sz="2000" dirty="0">
                <a:latin typeface="Arial" pitchFamily="34" charset="0"/>
                <a:ea typeface="黑体" pitchFamily="49" charset="-122"/>
              </a:rPr>
              <a:t>Object</a:t>
            </a:r>
            <a:r>
              <a:rPr lang="zh-CN" altLang="en-US" sz="2000" dirty="0">
                <a:latin typeface="Arial" pitchFamily="34" charset="0"/>
                <a:ea typeface="黑体" pitchFamily="49" charset="-122"/>
              </a:rPr>
              <a:t>表示当前对象，</a:t>
            </a:r>
            <a:r>
              <a:rPr lang="en-US" altLang="zh-CN" sz="2000" dirty="0">
                <a:latin typeface="Arial" pitchFamily="34" charset="0"/>
                <a:ea typeface="黑体" pitchFamily="49" charset="-122"/>
              </a:rPr>
              <a:t>Property</a:t>
            </a:r>
            <a:r>
              <a:rPr lang="zh-CN" altLang="en-US" sz="2000" dirty="0">
                <a:latin typeface="Arial" pitchFamily="34" charset="0"/>
                <a:ea typeface="黑体" pitchFamily="49" charset="-122"/>
              </a:rPr>
              <a:t>表示属性名，</a:t>
            </a:r>
            <a:r>
              <a:rPr lang="en-US" altLang="zh-CN" sz="2000" dirty="0">
                <a:latin typeface="Arial" pitchFamily="34" charset="0"/>
                <a:ea typeface="黑体" pitchFamily="49" charset="-122"/>
              </a:rPr>
              <a:t>Value</a:t>
            </a:r>
            <a:r>
              <a:rPr lang="zh-CN" altLang="en-US" sz="2000" dirty="0">
                <a:latin typeface="Arial" pitchFamily="34" charset="0"/>
                <a:ea typeface="黑体" pitchFamily="49" charset="-122"/>
              </a:rPr>
              <a:t>表示设置的属性值。</a:t>
            </a:r>
          </a:p>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8-5】  </a:t>
            </a:r>
            <a:r>
              <a:rPr lang="zh-CN" altLang="en-US" sz="2000" dirty="0">
                <a:latin typeface="Arial" pitchFamily="34" charset="0"/>
                <a:ea typeface="黑体" pitchFamily="49" charset="-122"/>
              </a:rPr>
              <a:t>如图</a:t>
            </a:r>
            <a:r>
              <a:rPr lang="en-US" altLang="zh-CN" sz="2000" dirty="0">
                <a:latin typeface="Arial" pitchFamily="34" charset="0"/>
                <a:ea typeface="黑体" pitchFamily="49" charset="-122"/>
              </a:rPr>
              <a:t>8-25</a:t>
            </a:r>
            <a:r>
              <a:rPr lang="zh-CN" altLang="en-US" sz="2000" dirty="0">
                <a:latin typeface="Arial" pitchFamily="34" charset="0"/>
                <a:ea typeface="黑体" pitchFamily="49" charset="-122"/>
              </a:rPr>
              <a:t>所示，单击“改变”按钮，可设置表单</a:t>
            </a:r>
            <a:r>
              <a:rPr lang="en-US" altLang="zh-CN" sz="2000" dirty="0">
                <a:latin typeface="Arial" pitchFamily="34" charset="0"/>
                <a:ea typeface="黑体" pitchFamily="49" charset="-122"/>
              </a:rPr>
              <a:t>Form1</a:t>
            </a:r>
            <a:r>
              <a:rPr lang="zh-CN" altLang="en-US" sz="2000" dirty="0">
                <a:latin typeface="Arial" pitchFamily="34" charset="0"/>
                <a:ea typeface="黑体" pitchFamily="49" charset="-122"/>
              </a:rPr>
              <a:t>中文本框</a:t>
            </a:r>
            <a:r>
              <a:rPr lang="en-US" altLang="zh-CN" sz="2000" dirty="0">
                <a:latin typeface="Arial" pitchFamily="34" charset="0"/>
                <a:ea typeface="黑体" pitchFamily="49" charset="-122"/>
              </a:rPr>
              <a:t>Text1</a:t>
            </a:r>
            <a:r>
              <a:rPr lang="zh-CN" altLang="en-US" sz="2000" dirty="0">
                <a:latin typeface="Arial" pitchFamily="34" charset="0"/>
                <a:ea typeface="黑体" pitchFamily="49" charset="-122"/>
              </a:rPr>
              <a:t>的值的各种属性；单击表单空白处，可关闭表单</a:t>
            </a:r>
            <a:r>
              <a:rPr lang="zh-CN" altLang="en-US" sz="2000" dirty="0" smtClean="0">
                <a:latin typeface="Arial" pitchFamily="34" charset="0"/>
                <a:ea typeface="黑体" pitchFamily="49" charset="-122"/>
              </a:rPr>
              <a:t>。</a:t>
            </a:r>
            <a:endParaRPr lang="en-US" altLang="zh-CN" sz="2000" dirty="0" smtClean="0">
              <a:latin typeface="Arial" pitchFamily="34" charset="0"/>
              <a:ea typeface="黑体" pitchFamily="49" charset="-122"/>
            </a:endParaRPr>
          </a:p>
          <a:p>
            <a:r>
              <a:rPr lang="zh-CN" altLang="en-US" sz="2000" dirty="0" smtClean="0">
                <a:latin typeface="Arial" pitchFamily="34" charset="0"/>
                <a:ea typeface="黑体" pitchFamily="49" charset="-122"/>
              </a:rPr>
              <a:t>       设计步骤，参见</a:t>
            </a:r>
            <a:r>
              <a:rPr lang="en-US" altLang="zh-CN" sz="2000" dirty="0" smtClean="0">
                <a:latin typeface="Arial" pitchFamily="34" charset="0"/>
                <a:ea typeface="黑体" pitchFamily="49" charset="-122"/>
              </a:rPr>
              <a:t>348</a:t>
            </a:r>
            <a:r>
              <a:rPr lang="zh-CN" altLang="en-US" sz="2000" dirty="0" smtClean="0">
                <a:latin typeface="Arial" pitchFamily="34" charset="0"/>
                <a:ea typeface="黑体" pitchFamily="49" charset="-122"/>
              </a:rPr>
              <a:t>。</a:t>
            </a:r>
            <a:endParaRPr lang="en-US" altLang="zh-CN" sz="2000" dirty="0" smtClean="0">
              <a:latin typeface="Arial" pitchFamily="34" charset="0"/>
              <a:ea typeface="黑体" pitchFamily="49" charset="-122"/>
            </a:endParaRPr>
          </a:p>
          <a:p>
            <a:r>
              <a:rPr lang="en-US" altLang="zh-CN" sz="2000" dirty="0">
                <a:latin typeface="Arial" pitchFamily="34" charset="0"/>
                <a:ea typeface="黑体" pitchFamily="49" charset="-122"/>
              </a:rPr>
              <a:t> </a:t>
            </a:r>
            <a:r>
              <a:rPr lang="en-US" altLang="zh-CN" sz="2000" dirty="0" smtClean="0">
                <a:latin typeface="Arial" pitchFamily="34" charset="0"/>
                <a:ea typeface="黑体" pitchFamily="49" charset="-122"/>
              </a:rPr>
              <a:t>      </a:t>
            </a:r>
            <a:r>
              <a:rPr lang="zh-CN" altLang="en-US" sz="2000" dirty="0" smtClean="0">
                <a:latin typeface="Arial" pitchFamily="34" charset="0"/>
                <a:ea typeface="黑体" pitchFamily="49" charset="-122"/>
              </a:rPr>
              <a:t>⑵</a:t>
            </a:r>
            <a:r>
              <a:rPr lang="zh-CN" altLang="en-US" sz="2000" dirty="0">
                <a:latin typeface="Arial" pitchFamily="34" charset="0"/>
                <a:ea typeface="黑体" pitchFamily="49" charset="-122"/>
              </a:rPr>
              <a:t>设置多个属性</a:t>
            </a:r>
          </a:p>
          <a:p>
            <a:r>
              <a:rPr lang="zh-CN" altLang="en-US" sz="2000" dirty="0" smtClean="0">
                <a:latin typeface="Arial" pitchFamily="34" charset="0"/>
                <a:ea typeface="黑体" pitchFamily="49" charset="-122"/>
              </a:rPr>
              <a:t>       使用</a:t>
            </a:r>
            <a:r>
              <a:rPr lang="en-US" altLang="zh-CN" sz="2000" dirty="0">
                <a:latin typeface="Arial" pitchFamily="34" charset="0"/>
                <a:ea typeface="黑体" pitchFamily="49" charset="-122"/>
              </a:rPr>
              <a:t>With…</a:t>
            </a:r>
            <a:r>
              <a:rPr lang="en-US" altLang="zh-CN" sz="2000" dirty="0" err="1">
                <a:latin typeface="Arial" pitchFamily="34" charset="0"/>
                <a:ea typeface="黑体" pitchFamily="49" charset="-122"/>
              </a:rPr>
              <a:t>EndWith</a:t>
            </a:r>
            <a:r>
              <a:rPr lang="zh-CN" altLang="en-US" sz="2000" dirty="0">
                <a:latin typeface="Arial" pitchFamily="34" charset="0"/>
                <a:ea typeface="黑体" pitchFamily="49" charset="-122"/>
              </a:rPr>
              <a:t>结构可以同时为一个对象设置多个属性</a:t>
            </a:r>
            <a:r>
              <a:rPr lang="zh-CN" altLang="en-US" sz="2000" dirty="0" smtClean="0">
                <a:latin typeface="Arial" pitchFamily="34" charset="0"/>
                <a:ea typeface="黑体" pitchFamily="49" charset="-122"/>
              </a:rPr>
              <a:t>值，语法为：</a:t>
            </a:r>
            <a:endParaRPr lang="zh-CN" altLang="en-US" sz="2000" dirty="0">
              <a:latin typeface="Arial" pitchFamily="34" charset="0"/>
              <a:ea typeface="黑体" pitchFamily="49" charset="-122"/>
            </a:endParaRPr>
          </a:p>
          <a:p>
            <a:r>
              <a:rPr lang="en-US" altLang="zh-CN" sz="2000" dirty="0" smtClean="0">
                <a:latin typeface="Arial" pitchFamily="34" charset="0"/>
                <a:ea typeface="黑体" pitchFamily="49" charset="-122"/>
              </a:rPr>
              <a:t>       </a:t>
            </a:r>
            <a:r>
              <a:rPr lang="en-US" altLang="zh-CN" sz="2000" dirty="0" smtClean="0">
                <a:solidFill>
                  <a:srgbClr val="FFFF00"/>
                </a:solidFill>
                <a:latin typeface="Arial" pitchFamily="34" charset="0"/>
                <a:ea typeface="黑体" pitchFamily="49" charset="-122"/>
              </a:rPr>
              <a:t>WITH  </a:t>
            </a:r>
            <a:r>
              <a:rPr lang="en-US" altLang="zh-CN" sz="2000" dirty="0" err="1" smtClean="0">
                <a:solidFill>
                  <a:srgbClr val="FFFF00"/>
                </a:solidFill>
                <a:latin typeface="Arial" pitchFamily="34" charset="0"/>
                <a:ea typeface="黑体" pitchFamily="49" charset="-122"/>
              </a:rPr>
              <a:t>ObjectName</a:t>
            </a:r>
            <a:r>
              <a:rPr lang="en-US" altLang="zh-CN" sz="2000" dirty="0" smtClean="0">
                <a:solidFill>
                  <a:srgbClr val="FFFF00"/>
                </a:solidFill>
                <a:latin typeface="Arial" pitchFamily="34" charset="0"/>
                <a:ea typeface="黑体" pitchFamily="49" charset="-122"/>
              </a:rPr>
              <a:t>   &amp;&amp;</a:t>
            </a:r>
            <a:r>
              <a:rPr lang="en-US" altLang="zh-CN" sz="2000" dirty="0">
                <a:latin typeface="Arial" pitchFamily="34" charset="0"/>
                <a:ea typeface="黑体" pitchFamily="49" charset="-122"/>
              </a:rPr>
              <a:t> </a:t>
            </a:r>
            <a:r>
              <a:rPr lang="en-US" altLang="zh-CN" sz="2000" dirty="0" err="1">
                <a:latin typeface="Arial" pitchFamily="34" charset="0"/>
                <a:ea typeface="黑体" pitchFamily="49" charset="-122"/>
              </a:rPr>
              <a:t>ObjectName</a:t>
            </a:r>
            <a:r>
              <a:rPr lang="zh-CN" altLang="en-US" sz="2000" dirty="0">
                <a:latin typeface="Arial" pitchFamily="34" charset="0"/>
                <a:ea typeface="黑体" pitchFamily="49" charset="-122"/>
              </a:rPr>
              <a:t>为指定的对象名</a:t>
            </a:r>
            <a:endParaRPr lang="en-US" altLang="zh-CN" sz="2000" dirty="0">
              <a:solidFill>
                <a:srgbClr val="FFFF00"/>
              </a:solidFill>
              <a:latin typeface="Arial" pitchFamily="34" charset="0"/>
              <a:ea typeface="黑体" pitchFamily="49" charset="-122"/>
            </a:endParaRPr>
          </a:p>
          <a:p>
            <a:r>
              <a:rPr lang="en-US" altLang="zh-CN" sz="2000" dirty="0">
                <a:solidFill>
                  <a:srgbClr val="FFFF00"/>
                </a:solidFill>
                <a:latin typeface="Arial" pitchFamily="34" charset="0"/>
                <a:ea typeface="黑体" pitchFamily="49" charset="-122"/>
              </a:rPr>
              <a:t>    </a:t>
            </a:r>
            <a:r>
              <a:rPr lang="en-US" altLang="zh-CN" sz="2000" dirty="0" smtClean="0">
                <a:solidFill>
                  <a:srgbClr val="FFFF00"/>
                </a:solidFill>
                <a:latin typeface="Arial" pitchFamily="34" charset="0"/>
                <a:ea typeface="黑体" pitchFamily="49" charset="-122"/>
              </a:rPr>
              <a:t>        </a:t>
            </a:r>
            <a:r>
              <a:rPr lang="en-US" altLang="zh-CN" sz="2000" dirty="0">
                <a:solidFill>
                  <a:srgbClr val="FFFF00"/>
                </a:solidFill>
                <a:latin typeface="Arial" pitchFamily="34" charset="0"/>
                <a:ea typeface="黑体" pitchFamily="49" charset="-122"/>
              </a:rPr>
              <a:t>[.</a:t>
            </a:r>
            <a:r>
              <a:rPr lang="en-US" altLang="zh-CN" sz="2000" dirty="0" err="1">
                <a:solidFill>
                  <a:srgbClr val="FFFF00"/>
                </a:solidFill>
                <a:latin typeface="Arial" pitchFamily="34" charset="0"/>
                <a:ea typeface="黑体" pitchFamily="49" charset="-122"/>
              </a:rPr>
              <a:t>cStatements</a:t>
            </a:r>
            <a:r>
              <a:rPr lang="en-US" altLang="zh-CN" sz="2000" dirty="0" smtClean="0">
                <a:solidFill>
                  <a:srgbClr val="FFFF00"/>
                </a:solidFill>
                <a:latin typeface="Arial" pitchFamily="34" charset="0"/>
                <a:ea typeface="黑体" pitchFamily="49" charset="-122"/>
              </a:rPr>
              <a:t>]	&amp;&amp;</a:t>
            </a:r>
            <a:r>
              <a:rPr lang="en-US" altLang="zh-CN" sz="2000" dirty="0">
                <a:latin typeface="Arial" pitchFamily="34" charset="0"/>
                <a:ea typeface="黑体" pitchFamily="49" charset="-122"/>
              </a:rPr>
              <a:t> .</a:t>
            </a:r>
            <a:r>
              <a:rPr lang="en-US" altLang="zh-CN" sz="2000" dirty="0" err="1" smtClean="0">
                <a:latin typeface="Arial" pitchFamily="34" charset="0"/>
                <a:ea typeface="黑体" pitchFamily="49" charset="-122"/>
              </a:rPr>
              <a:t>cStatements</a:t>
            </a:r>
            <a:r>
              <a:rPr lang="zh-CN" altLang="en-US" sz="2000" dirty="0" smtClean="0">
                <a:latin typeface="Arial" pitchFamily="34" charset="0"/>
                <a:ea typeface="黑体" pitchFamily="49" charset="-122"/>
              </a:rPr>
              <a:t>用来</a:t>
            </a:r>
            <a:r>
              <a:rPr lang="zh-CN" altLang="en-US" sz="2000" dirty="0">
                <a:latin typeface="Arial" pitchFamily="34" charset="0"/>
                <a:ea typeface="黑体" pitchFamily="49" charset="-122"/>
              </a:rPr>
              <a:t>指定</a:t>
            </a:r>
            <a:r>
              <a:rPr lang="en-US" altLang="zh-CN" sz="2000" dirty="0" err="1">
                <a:latin typeface="Arial" pitchFamily="34" charset="0"/>
                <a:ea typeface="黑体" pitchFamily="49" charset="-122"/>
              </a:rPr>
              <a:t>ObjectName</a:t>
            </a:r>
            <a:r>
              <a:rPr lang="zh-CN" altLang="en-US" sz="2000" dirty="0">
                <a:latin typeface="Arial" pitchFamily="34" charset="0"/>
                <a:ea typeface="黑体" pitchFamily="49" charset="-122"/>
              </a:rPr>
              <a:t>的属性</a:t>
            </a:r>
            <a:endParaRPr lang="en-US" altLang="zh-CN" sz="2000" dirty="0">
              <a:solidFill>
                <a:srgbClr val="FFFF00"/>
              </a:solidFill>
              <a:latin typeface="Arial" pitchFamily="34" charset="0"/>
              <a:ea typeface="黑体" pitchFamily="49" charset="-122"/>
            </a:endParaRPr>
          </a:p>
          <a:p>
            <a:r>
              <a:rPr lang="en-US" altLang="zh-CN" sz="2000" dirty="0" smtClean="0">
                <a:solidFill>
                  <a:srgbClr val="FFFF00"/>
                </a:solidFill>
                <a:latin typeface="Arial" pitchFamily="34" charset="0"/>
                <a:ea typeface="黑体" pitchFamily="49" charset="-122"/>
              </a:rPr>
              <a:t>       ENDWITH</a:t>
            </a:r>
            <a:endParaRPr lang="en-US" altLang="zh-CN" sz="2000" dirty="0">
              <a:solidFill>
                <a:srgbClr val="FFFF00"/>
              </a:solidFill>
              <a:latin typeface="Arial" pitchFamily="34" charset="0"/>
              <a:ea typeface="黑体" pitchFamily="49" charset="-122"/>
            </a:endParaRPr>
          </a:p>
          <a:p>
            <a:r>
              <a:rPr lang="zh-CN" altLang="en-US" sz="2000" dirty="0" smtClean="0">
                <a:latin typeface="Arial" pitchFamily="34" charset="0"/>
                <a:ea typeface="黑体" pitchFamily="49" charset="-122"/>
              </a:rPr>
              <a:t>如，</a:t>
            </a:r>
            <a:r>
              <a:rPr lang="en-US" altLang="zh-CN" sz="2000" dirty="0" smtClean="0">
                <a:latin typeface="Arial" pitchFamily="34" charset="0"/>
                <a:ea typeface="黑体" pitchFamily="49" charset="-122"/>
              </a:rPr>
              <a:t>With </a:t>
            </a:r>
            <a:r>
              <a:rPr lang="en-US" altLang="zh-CN" sz="2000" dirty="0">
                <a:latin typeface="Arial" pitchFamily="34" charset="0"/>
                <a:ea typeface="黑体" pitchFamily="49" charset="-122"/>
              </a:rPr>
              <a:t>This.Parent.Text1</a:t>
            </a:r>
          </a:p>
          <a:p>
            <a:pPr lvl="1"/>
            <a:r>
              <a:rPr lang="en-US" altLang="zh-CN" sz="2000" dirty="0">
                <a:latin typeface="Arial" pitchFamily="34" charset="0"/>
                <a:ea typeface="黑体" pitchFamily="49" charset="-122"/>
              </a:rPr>
              <a:t>    .Value=Date()</a:t>
            </a:r>
          </a:p>
          <a:p>
            <a:pPr lvl="1"/>
            <a:r>
              <a:rPr lang="en-US" altLang="zh-CN" sz="2000" dirty="0">
                <a:latin typeface="Arial" pitchFamily="34" charset="0"/>
                <a:ea typeface="黑体" pitchFamily="49" charset="-122"/>
              </a:rPr>
              <a:t>    .Enabled=.T.</a:t>
            </a:r>
          </a:p>
          <a:p>
            <a:pPr lvl="1"/>
            <a:r>
              <a:rPr lang="en-US" altLang="zh-CN" sz="2000" dirty="0">
                <a:latin typeface="Arial" pitchFamily="34" charset="0"/>
                <a:ea typeface="黑体" pitchFamily="49" charset="-122"/>
              </a:rPr>
              <a:t>    .</a:t>
            </a:r>
            <a:r>
              <a:rPr lang="en-US" altLang="zh-CN" sz="2000" dirty="0" err="1">
                <a:latin typeface="Arial" pitchFamily="34" charset="0"/>
                <a:ea typeface="黑体" pitchFamily="49" charset="-122"/>
              </a:rPr>
              <a:t>Forecolor</a:t>
            </a:r>
            <a:r>
              <a:rPr lang="en-US" altLang="zh-CN" sz="2000" dirty="0">
                <a:latin typeface="Arial" pitchFamily="34" charset="0"/>
                <a:ea typeface="黑体" pitchFamily="49" charset="-122"/>
              </a:rPr>
              <a:t>=</a:t>
            </a:r>
            <a:r>
              <a:rPr lang="en-US" altLang="zh-CN" sz="2000" dirty="0" err="1">
                <a:latin typeface="Arial" pitchFamily="34" charset="0"/>
                <a:ea typeface="黑体" pitchFamily="49" charset="-122"/>
              </a:rPr>
              <a:t>Rgb</a:t>
            </a:r>
            <a:r>
              <a:rPr lang="en-US" altLang="zh-CN" sz="2000" dirty="0">
                <a:latin typeface="Arial" pitchFamily="34" charset="0"/>
                <a:ea typeface="黑体" pitchFamily="49" charset="-122"/>
              </a:rPr>
              <a:t>(255,0,0)</a:t>
            </a:r>
          </a:p>
          <a:p>
            <a:pPr lvl="1"/>
            <a:r>
              <a:rPr lang="en-US" altLang="zh-CN" sz="2000" dirty="0">
                <a:latin typeface="Arial" pitchFamily="34" charset="0"/>
                <a:ea typeface="黑体" pitchFamily="49" charset="-122"/>
              </a:rPr>
              <a:t>    .</a:t>
            </a:r>
            <a:r>
              <a:rPr lang="en-US" altLang="zh-CN" sz="2000" dirty="0" err="1">
                <a:latin typeface="Arial" pitchFamily="34" charset="0"/>
                <a:ea typeface="黑体" pitchFamily="49" charset="-122"/>
              </a:rPr>
              <a:t>Backcolor</a:t>
            </a:r>
            <a:r>
              <a:rPr lang="en-US" altLang="zh-CN" sz="2000" dirty="0">
                <a:latin typeface="Arial" pitchFamily="34" charset="0"/>
                <a:ea typeface="黑体" pitchFamily="49" charset="-122"/>
              </a:rPr>
              <a:t>=</a:t>
            </a:r>
            <a:r>
              <a:rPr lang="en-US" altLang="zh-CN" sz="2000" dirty="0" err="1">
                <a:latin typeface="Arial" pitchFamily="34" charset="0"/>
                <a:ea typeface="黑体" pitchFamily="49" charset="-122"/>
              </a:rPr>
              <a:t>Rgb</a:t>
            </a:r>
            <a:r>
              <a:rPr lang="en-US" altLang="zh-CN" sz="2000" dirty="0">
                <a:latin typeface="Arial" pitchFamily="34" charset="0"/>
                <a:ea typeface="黑体" pitchFamily="49" charset="-122"/>
              </a:rPr>
              <a:t>(192,192,192)</a:t>
            </a:r>
          </a:p>
          <a:p>
            <a:r>
              <a:rPr lang="en-US" altLang="zh-CN" sz="2000" dirty="0" smtClean="0">
                <a:latin typeface="Arial" pitchFamily="34" charset="0"/>
                <a:ea typeface="黑体" pitchFamily="49" charset="-122"/>
              </a:rPr>
              <a:t>    </a:t>
            </a:r>
            <a:r>
              <a:rPr lang="en-US" altLang="zh-CN" sz="2000" dirty="0" err="1" smtClean="0">
                <a:latin typeface="Arial" pitchFamily="34" charset="0"/>
                <a:ea typeface="黑体" pitchFamily="49" charset="-122"/>
              </a:rPr>
              <a:t>Endwith</a:t>
            </a:r>
            <a:endParaRPr lang="en-US" altLang="zh-CN" sz="2000" dirty="0">
              <a:latin typeface="Arial" pitchFamily="34" charset="0"/>
              <a:ea typeface="黑体" pitchFamily="49" charset="-122"/>
            </a:endParaRPr>
          </a:p>
        </p:txBody>
      </p:sp>
      <p:sp>
        <p:nvSpPr>
          <p:cNvPr id="3" name="Rectangle 3"/>
          <p:cNvSpPr>
            <a:spLocks noChangeArrowheads="1"/>
          </p:cNvSpPr>
          <p:nvPr/>
        </p:nvSpPr>
        <p:spPr bwMode="auto">
          <a:xfrm>
            <a:off x="74613" y="188640"/>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3</a:t>
            </a:r>
            <a:r>
              <a:rPr lang="zh-CN" altLang="en-US" sz="2200" dirty="0">
                <a:ea typeface="黑体" pitchFamily="49" charset="-122"/>
              </a:rPr>
              <a:t>．设置对象的属性值</a:t>
            </a:r>
          </a:p>
        </p:txBody>
      </p:sp>
    </p:spTree>
    <p:extLst>
      <p:ext uri="{BB962C8B-B14F-4D97-AF65-F5344CB8AC3E}">
        <p14:creationId xmlns:p14="http://schemas.microsoft.com/office/powerpoint/2010/main" val="1378771354"/>
      </p:ext>
    </p:extLst>
  </p:cSld>
  <p:clrMapOvr>
    <a:masterClrMapping/>
  </p:clrMapOvr>
  <p:transition>
    <p:rand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Rectangle 2"/>
          <p:cNvSpPr>
            <a:spLocks noChangeArrowheads="1"/>
          </p:cNvSpPr>
          <p:nvPr/>
        </p:nvSpPr>
        <p:spPr bwMode="auto">
          <a:xfrm>
            <a:off x="74613" y="1288858"/>
            <a:ext cx="453231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8.5.1  </a:t>
            </a:r>
            <a:r>
              <a:rPr lang="zh-CN" altLang="en-US" sz="2200" dirty="0">
                <a:ea typeface="黑体" pitchFamily="49" charset="-122"/>
              </a:rPr>
              <a:t>自定义属性</a:t>
            </a:r>
          </a:p>
        </p:txBody>
      </p:sp>
      <p:sp>
        <p:nvSpPr>
          <p:cNvPr id="363523" name="Rectangle 3"/>
          <p:cNvSpPr>
            <a:spLocks noChangeArrowheads="1"/>
          </p:cNvSpPr>
          <p:nvPr/>
        </p:nvSpPr>
        <p:spPr bwMode="auto">
          <a:xfrm>
            <a:off x="74613" y="65088"/>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8.5  </a:t>
            </a:r>
            <a:r>
              <a:rPr lang="zh-CN" altLang="en-US" sz="2400" dirty="0">
                <a:latin typeface="黑体" pitchFamily="49" charset="-122"/>
                <a:ea typeface="黑体" pitchFamily="49" charset="-122"/>
              </a:rPr>
              <a:t>自定义属性与自定义方法</a:t>
            </a:r>
          </a:p>
        </p:txBody>
      </p:sp>
      <p:sp>
        <p:nvSpPr>
          <p:cNvPr id="363524" name="Rectangle 4"/>
          <p:cNvSpPr>
            <a:spLocks noChangeArrowheads="1"/>
          </p:cNvSpPr>
          <p:nvPr/>
        </p:nvSpPr>
        <p:spPr bwMode="auto">
          <a:xfrm>
            <a:off x="74613" y="549039"/>
            <a:ext cx="8997950" cy="6878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中</a:t>
            </a:r>
            <a:r>
              <a:rPr lang="zh-CN" altLang="en-US" sz="2100" dirty="0" smtClean="0">
                <a:latin typeface="Arial" pitchFamily="34" charset="0"/>
                <a:ea typeface="黑体" pitchFamily="49" charset="-122"/>
              </a:rPr>
              <a:t>，允许</a:t>
            </a:r>
            <a:r>
              <a:rPr lang="zh-CN" altLang="en-US" sz="2100" dirty="0">
                <a:latin typeface="Arial" pitchFamily="34" charset="0"/>
                <a:ea typeface="黑体" pitchFamily="49" charset="-122"/>
              </a:rPr>
              <a:t>用户在表单程序设计中自定义一些属性和方法，以便使用上更加灵活</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188" y="4749761"/>
            <a:ext cx="2965918" cy="15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4"/>
          <p:cNvSpPr>
            <a:spLocks noChangeArrowheads="1"/>
          </p:cNvSpPr>
          <p:nvPr/>
        </p:nvSpPr>
        <p:spPr bwMode="auto">
          <a:xfrm>
            <a:off x="74613" y="1700808"/>
            <a:ext cx="8997950" cy="2880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为了</a:t>
            </a:r>
            <a:r>
              <a:rPr lang="zh-CN" altLang="en-US" sz="2100" dirty="0">
                <a:latin typeface="Arial" pitchFamily="34" charset="0"/>
                <a:ea typeface="黑体" pitchFamily="49" charset="-122"/>
              </a:rPr>
              <a:t>某些需要，</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中允许向</a:t>
            </a:r>
            <a:r>
              <a:rPr lang="zh-CN" altLang="en-US" sz="2100" dirty="0" smtClean="0">
                <a:latin typeface="Arial" pitchFamily="34" charset="0"/>
                <a:ea typeface="黑体" pitchFamily="49" charset="-122"/>
              </a:rPr>
              <a:t>对象（表单）添加</a:t>
            </a:r>
            <a:r>
              <a:rPr lang="zh-CN" altLang="en-US" sz="2100" dirty="0">
                <a:latin typeface="Arial" pitchFamily="34" charset="0"/>
                <a:ea typeface="黑体" pitchFamily="49" charset="-122"/>
              </a:rPr>
              <a:t>任意多个新属性</a:t>
            </a:r>
            <a:r>
              <a:rPr lang="zh-CN" altLang="en-US" sz="2100" dirty="0" smtClean="0">
                <a:latin typeface="Arial" pitchFamily="34" charset="0"/>
                <a:ea typeface="黑体" pitchFamily="49" charset="-122"/>
              </a:rPr>
              <a:t>。关于</a:t>
            </a:r>
            <a:r>
              <a:rPr lang="zh-CN" altLang="en-US" sz="2100" dirty="0">
                <a:latin typeface="Arial" pitchFamily="34" charset="0"/>
                <a:ea typeface="黑体" pitchFamily="49" charset="-122"/>
              </a:rPr>
              <a:t>控件新属性的添加方法参见下面有关内容）</a:t>
            </a:r>
            <a:r>
              <a:rPr lang="zh-CN" altLang="en-US" sz="2100" dirty="0" smtClean="0">
                <a:latin typeface="Arial" pitchFamily="34" charset="0"/>
                <a:ea typeface="黑体" pitchFamily="49" charset="-122"/>
              </a:rPr>
              <a:t>。在</a:t>
            </a:r>
            <a:r>
              <a:rPr lang="zh-CN" altLang="en-US" sz="2100" dirty="0">
                <a:latin typeface="Arial" pitchFamily="34" charset="0"/>
                <a:ea typeface="黑体" pitchFamily="49" charset="-122"/>
              </a:rPr>
              <a:t>某些场合下，可以使用“属性”来代替使用“变量”。</a:t>
            </a:r>
          </a:p>
          <a:p>
            <a:r>
              <a:rPr lang="zh-CN" altLang="en-US" sz="2100" dirty="0" smtClean="0">
                <a:latin typeface="Arial" pitchFamily="34" charset="0"/>
                <a:ea typeface="黑体" pitchFamily="49" charset="-122"/>
              </a:rPr>
              <a:t>　　为</a:t>
            </a:r>
            <a:r>
              <a:rPr lang="zh-CN" altLang="en-US" sz="2100" dirty="0">
                <a:latin typeface="Arial" pitchFamily="34" charset="0"/>
                <a:ea typeface="黑体" pitchFamily="49" charset="-122"/>
              </a:rPr>
              <a:t>表单添加一个新属性的具体操作步骤如下：</a:t>
            </a:r>
          </a:p>
          <a:p>
            <a:r>
              <a:rPr lang="zh-CN" altLang="en-US" sz="2100" dirty="0" smtClean="0">
                <a:latin typeface="Arial" pitchFamily="34" charset="0"/>
                <a:ea typeface="黑体" pitchFamily="49" charset="-122"/>
              </a:rPr>
              <a:t>　　①</a:t>
            </a:r>
            <a:r>
              <a:rPr lang="zh-CN" altLang="en-US" sz="2100" dirty="0">
                <a:latin typeface="Arial" pitchFamily="34" charset="0"/>
                <a:ea typeface="黑体" pitchFamily="49" charset="-122"/>
              </a:rPr>
              <a:t>添加新方法。进入表单设计器，打开“表单”菜单，单击“新建属性”命令，如图</a:t>
            </a:r>
            <a:r>
              <a:rPr lang="en-US" altLang="zh-CN" sz="2100" dirty="0">
                <a:latin typeface="Arial" pitchFamily="34" charset="0"/>
                <a:ea typeface="黑体" pitchFamily="49" charset="-122"/>
              </a:rPr>
              <a:t>8-26</a:t>
            </a:r>
            <a:r>
              <a:rPr lang="zh-CN" altLang="en-US" sz="2100" dirty="0">
                <a:latin typeface="Arial" pitchFamily="34" charset="0"/>
                <a:ea typeface="黑体" pitchFamily="49" charset="-122"/>
              </a:rPr>
              <a:t>所示，打开“新建属性”对话框</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②</a:t>
            </a:r>
            <a:r>
              <a:rPr lang="zh-CN" altLang="en-US" sz="2100" dirty="0">
                <a:latin typeface="Arial" pitchFamily="34" charset="0"/>
                <a:ea typeface="黑体" pitchFamily="49" charset="-122"/>
              </a:rPr>
              <a:t>在“名称”栏中填入自定义属性的名称：</a:t>
            </a:r>
            <a:r>
              <a:rPr lang="en-US" altLang="zh-CN" sz="2100" dirty="0">
                <a:latin typeface="Arial" pitchFamily="34" charset="0"/>
                <a:ea typeface="黑体" pitchFamily="49" charset="-122"/>
              </a:rPr>
              <a:t>Sec</a:t>
            </a:r>
            <a:r>
              <a:rPr lang="zh-CN" altLang="en-US" sz="2100" dirty="0">
                <a:latin typeface="Arial" pitchFamily="34" charset="0"/>
                <a:ea typeface="黑体" pitchFamily="49" charset="-122"/>
              </a:rPr>
              <a:t>，然后在“说明”栏中填入新属性的简单说明：用于存储初始的秒数。说明内容不是必需的，只是为了以后方便理解程序</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2" name="矩形 1"/>
          <p:cNvSpPr/>
          <p:nvPr/>
        </p:nvSpPr>
        <p:spPr>
          <a:xfrm>
            <a:off x="368344" y="6266929"/>
            <a:ext cx="2950273" cy="369332"/>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8-26  “</a:t>
            </a:r>
            <a:r>
              <a:rPr lang="zh-CN" altLang="en-US" dirty="0">
                <a:solidFill>
                  <a:srgbClr val="FFFFFF"/>
                </a:solidFill>
                <a:latin typeface="Arial" pitchFamily="34" charset="0"/>
                <a:ea typeface="黑体" pitchFamily="49" charset="-122"/>
              </a:rPr>
              <a:t>新建属性”对话框 </a:t>
            </a:r>
            <a:endParaRPr lang="zh-CN" altLang="en-US" dirty="0"/>
          </a:p>
        </p:txBody>
      </p:sp>
      <p:sp>
        <p:nvSpPr>
          <p:cNvPr id="3" name="矩形 2"/>
          <p:cNvSpPr/>
          <p:nvPr/>
        </p:nvSpPr>
        <p:spPr>
          <a:xfrm>
            <a:off x="5940152" y="5897597"/>
            <a:ext cx="2808312"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8-27  </a:t>
            </a:r>
            <a:r>
              <a:rPr lang="zh-CN" altLang="en-US" dirty="0">
                <a:solidFill>
                  <a:srgbClr val="FFFFFF"/>
                </a:solidFill>
                <a:latin typeface="Arial" pitchFamily="34" charset="0"/>
                <a:ea typeface="黑体" pitchFamily="49" charset="-122"/>
              </a:rPr>
              <a:t>自定义的新属性</a:t>
            </a: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3961" y="4365104"/>
            <a:ext cx="1754183" cy="241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34811737"/>
      </p:ext>
    </p:extLst>
  </p:cSld>
  <p:clrMapOvr>
    <a:masterClrMapping/>
  </p:clrMapOvr>
  <p:transition>
    <p:rand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19845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③</a:t>
            </a:r>
            <a:r>
              <a:rPr lang="zh-CN" altLang="en-US" sz="2100" dirty="0">
                <a:latin typeface="Arial" pitchFamily="34" charset="0"/>
                <a:ea typeface="黑体" pitchFamily="49" charset="-122"/>
              </a:rPr>
              <a:t>单击“添加”按钮后，为该表单添加一新属性，类似地可以为表单创建添加多个新属性。单击“关闭”按钮，退出“新建属性”对话框。新建属性的数据类型为逻辑型，值为</a:t>
            </a:r>
            <a:r>
              <a:rPr lang="en-US" altLang="zh-CN" sz="2100" dirty="0">
                <a:latin typeface="Arial" pitchFamily="34" charset="0"/>
                <a:ea typeface="黑体" pitchFamily="49" charset="-122"/>
              </a:rPr>
              <a:t>.F.</a:t>
            </a:r>
            <a:r>
              <a:rPr lang="zh-CN" altLang="en-US" sz="2100" dirty="0">
                <a:latin typeface="Arial" pitchFamily="34" charset="0"/>
                <a:ea typeface="黑体" pitchFamily="49" charset="-122"/>
              </a:rPr>
              <a:t>，我们可以将它改为其他类型，如数值型“</a:t>
            </a:r>
            <a:r>
              <a:rPr lang="en-US" altLang="zh-CN" sz="2100" dirty="0">
                <a:latin typeface="Arial" pitchFamily="34" charset="0"/>
                <a:ea typeface="黑体" pitchFamily="49" charset="-122"/>
              </a:rPr>
              <a:t>0”</a:t>
            </a:r>
            <a:r>
              <a:rPr lang="zh-CN" altLang="en-US" sz="2100" dirty="0">
                <a:latin typeface="Arial" pitchFamily="34" charset="0"/>
                <a:ea typeface="黑体" pitchFamily="49" charset="-122"/>
              </a:rPr>
              <a:t>，或字符型“</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④</a:t>
            </a:r>
            <a:r>
              <a:rPr lang="zh-CN" altLang="en-US" sz="2100" dirty="0">
                <a:latin typeface="Arial" pitchFamily="34" charset="0"/>
                <a:ea typeface="黑体" pitchFamily="49" charset="-122"/>
              </a:rPr>
              <a:t>打开表单“属性”窗口，在属性窗口可以看见新建的属性及其说明，如图</a:t>
            </a:r>
            <a:r>
              <a:rPr lang="en-US" altLang="zh-CN" sz="2100" dirty="0">
                <a:latin typeface="Arial" pitchFamily="34" charset="0"/>
                <a:ea typeface="黑体" pitchFamily="49" charset="-122"/>
              </a:rPr>
              <a:t>8-27</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2"/>
          <p:cNvSpPr>
            <a:spLocks noChangeArrowheads="1"/>
          </p:cNvSpPr>
          <p:nvPr/>
        </p:nvSpPr>
        <p:spPr bwMode="auto">
          <a:xfrm>
            <a:off x="74613" y="2153040"/>
            <a:ext cx="453231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8.5.2  </a:t>
            </a:r>
            <a:r>
              <a:rPr lang="zh-CN" altLang="en-US" sz="2200" dirty="0">
                <a:ea typeface="黑体" pitchFamily="49" charset="-122"/>
              </a:rPr>
              <a:t>自定义方法</a:t>
            </a:r>
          </a:p>
        </p:txBody>
      </p:sp>
      <p:sp>
        <p:nvSpPr>
          <p:cNvPr id="4" name="Rectangle 4"/>
          <p:cNvSpPr>
            <a:spLocks noChangeArrowheads="1"/>
          </p:cNvSpPr>
          <p:nvPr/>
        </p:nvSpPr>
        <p:spPr bwMode="auto">
          <a:xfrm>
            <a:off x="74613" y="2564904"/>
            <a:ext cx="8997950" cy="4191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中，过程（子程序）的结构可分为：过程、函数和方法</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类。一般来说，过程与函数的最大区别在于函数有返回一个值而过程没有返回值；方法则是</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的一个新式的程序组装方法，即限制在一个对象中的过程程序。</a:t>
            </a:r>
          </a:p>
          <a:p>
            <a:r>
              <a:rPr lang="zh-CN" altLang="en-US" sz="2100" dirty="0" smtClean="0">
                <a:latin typeface="Arial" pitchFamily="34" charset="0"/>
                <a:ea typeface="黑体" pitchFamily="49" charset="-122"/>
              </a:rPr>
              <a:t>　　与</a:t>
            </a:r>
            <a:r>
              <a:rPr lang="zh-CN" altLang="en-US" sz="2100" dirty="0">
                <a:latin typeface="Arial" pitchFamily="34" charset="0"/>
                <a:ea typeface="黑体" pitchFamily="49" charset="-122"/>
              </a:rPr>
              <a:t>过程、函数的不同在于方法和一个对象密切相联，即仅当对象存在并且可见时方法才能被访问。</a:t>
            </a:r>
          </a:p>
          <a:p>
            <a:r>
              <a:rPr lang="en-US" altLang="zh-CN" sz="2100" dirty="0" smtClean="0">
                <a:latin typeface="Arial" pitchFamily="34" charset="0"/>
                <a:ea typeface="黑体" pitchFamily="49" charset="-122"/>
              </a:rPr>
              <a:t>　　Visual </a:t>
            </a:r>
            <a:r>
              <a:rPr lang="en-US" altLang="zh-CN" sz="2100" dirty="0">
                <a:latin typeface="Arial" pitchFamily="34" charset="0"/>
                <a:ea typeface="黑体" pitchFamily="49" charset="-122"/>
              </a:rPr>
              <a:t>FoxPro</a:t>
            </a:r>
            <a:r>
              <a:rPr lang="zh-CN" altLang="en-US" sz="2100" dirty="0">
                <a:latin typeface="Arial" pitchFamily="34" charset="0"/>
                <a:ea typeface="黑体" pitchFamily="49" charset="-122"/>
              </a:rPr>
              <a:t>的</a:t>
            </a:r>
            <a:r>
              <a:rPr lang="zh-CN" altLang="en-US" sz="2100" dirty="0" smtClean="0">
                <a:latin typeface="Arial" pitchFamily="34" charset="0"/>
                <a:ea typeface="黑体" pitchFamily="49" charset="-122"/>
              </a:rPr>
              <a:t>方法内部</a:t>
            </a:r>
            <a:r>
              <a:rPr lang="zh-CN" altLang="en-US" sz="2100" dirty="0">
                <a:latin typeface="Arial" pitchFamily="34" charset="0"/>
                <a:ea typeface="黑体" pitchFamily="49" charset="-122"/>
              </a:rPr>
              <a:t>方法和用户自定义方法。内部方法是</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预制的子程序，可供用户直接调用或修改后使用，如前面介绍过的</a:t>
            </a:r>
            <a:r>
              <a:rPr lang="en-US" altLang="zh-CN" sz="2100" dirty="0" err="1">
                <a:latin typeface="Arial" pitchFamily="34" charset="0"/>
                <a:ea typeface="黑体" pitchFamily="49" charset="-122"/>
              </a:rPr>
              <a:t>Cls</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Refresh</a:t>
            </a:r>
            <a:r>
              <a:rPr lang="zh-CN" altLang="en-US" sz="2100" dirty="0">
                <a:latin typeface="Arial" pitchFamily="34" charset="0"/>
                <a:ea typeface="黑体" pitchFamily="49" charset="-122"/>
              </a:rPr>
              <a:t>等方法。</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下面</a:t>
            </a:r>
            <a:r>
              <a:rPr lang="zh-CN" altLang="en-US" sz="2100" dirty="0">
                <a:latin typeface="Arial" pitchFamily="34" charset="0"/>
                <a:ea typeface="黑体" pitchFamily="49" charset="-122"/>
              </a:rPr>
              <a:t>我们介绍自定义方法的建立与调用。</a:t>
            </a:r>
          </a:p>
          <a:p>
            <a:r>
              <a:rPr lang="zh-CN" altLang="en-US" sz="2100" dirty="0" smtClean="0">
                <a:latin typeface="Arial" pitchFamily="34" charset="0"/>
                <a:ea typeface="黑体" pitchFamily="49" charset="-122"/>
              </a:rPr>
              <a:t>　　自定义</a:t>
            </a:r>
            <a:r>
              <a:rPr lang="zh-CN" altLang="en-US" sz="2100" dirty="0">
                <a:latin typeface="Arial" pitchFamily="34" charset="0"/>
                <a:ea typeface="黑体" pitchFamily="49" charset="-122"/>
              </a:rPr>
              <a:t>方法的建立分为两步，定义方法名和编写方法代码。自定义方法的调用则要指明调用的对象所在位置（路径）。方法的命名遵循</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中名称的使用规则</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1043362422"/>
      </p:ext>
    </p:extLst>
  </p:cSld>
  <p:clrMapOvr>
    <a:masterClrMapping/>
  </p:clrMapOvr>
  <p:transition>
    <p:random/>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88639"/>
            <a:ext cx="8997950" cy="26376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下面</a:t>
            </a:r>
            <a:r>
              <a:rPr lang="zh-CN" altLang="en-US" sz="2100" dirty="0">
                <a:latin typeface="Arial" pitchFamily="34" charset="0"/>
                <a:ea typeface="黑体" pitchFamily="49" charset="-122"/>
              </a:rPr>
              <a:t>以一个简单例子来说明自定义方法的建立与调用。</a:t>
            </a:r>
          </a:p>
          <a:p>
            <a:r>
              <a:rPr lang="zh-CN" altLang="en-US" sz="2100" dirty="0" smtClean="0">
                <a:latin typeface="Arial" pitchFamily="34" charset="0"/>
                <a:ea typeface="黑体" pitchFamily="49" charset="-122"/>
              </a:rPr>
              <a:t>　　①</a:t>
            </a:r>
            <a:r>
              <a:rPr lang="zh-CN" altLang="en-US" sz="2100" dirty="0">
                <a:latin typeface="Arial" pitchFamily="34" charset="0"/>
                <a:ea typeface="黑体" pitchFamily="49" charset="-122"/>
              </a:rPr>
              <a:t>添加新方法。进入表单设计器，单击系统主菜单中的</a:t>
            </a:r>
            <a:r>
              <a:rPr lang="zh-CN" altLang="en-US" sz="2100" dirty="0" smtClean="0">
                <a:latin typeface="Arial" pitchFamily="34" charset="0"/>
                <a:ea typeface="黑体" pitchFamily="49" charset="-122"/>
              </a:rPr>
              <a:t>“表单”</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“新方法程序”</a:t>
            </a:r>
            <a:r>
              <a:rPr lang="zh-CN" altLang="en-US" sz="2100" dirty="0">
                <a:latin typeface="Arial" pitchFamily="34" charset="0"/>
                <a:ea typeface="黑体" pitchFamily="49" charset="-122"/>
              </a:rPr>
              <a:t>，如图</a:t>
            </a:r>
            <a:r>
              <a:rPr lang="en-US" altLang="zh-CN" sz="2100" dirty="0">
                <a:latin typeface="Arial" pitchFamily="34" charset="0"/>
                <a:ea typeface="黑体" pitchFamily="49" charset="-122"/>
              </a:rPr>
              <a:t>8-28</a:t>
            </a:r>
            <a:r>
              <a:rPr lang="zh-CN" altLang="en-US" sz="2100" dirty="0">
                <a:latin typeface="Arial" pitchFamily="34" charset="0"/>
                <a:ea typeface="黑体" pitchFamily="49" charset="-122"/>
              </a:rPr>
              <a:t>所示，打开“新建方法程序”对话框</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“名称”栏中填入自定义方法的名称：</a:t>
            </a:r>
            <a:r>
              <a:rPr lang="en-US" altLang="zh-CN" sz="2100" dirty="0">
                <a:latin typeface="Arial" pitchFamily="34" charset="0"/>
                <a:ea typeface="黑体" pitchFamily="49" charset="-122"/>
              </a:rPr>
              <a:t>Prime</a:t>
            </a:r>
            <a:r>
              <a:rPr lang="zh-CN" altLang="en-US" sz="2100" dirty="0">
                <a:latin typeface="Arial" pitchFamily="34" charset="0"/>
                <a:ea typeface="黑体" pitchFamily="49" charset="-122"/>
              </a:rPr>
              <a:t>，然后在“说明”栏中填入新方法的简单说明：用于求一个素数。说明内容不是必需的，只是为了阅读程序方便。</a:t>
            </a:r>
          </a:p>
          <a:p>
            <a:r>
              <a:rPr lang="zh-CN" altLang="en-US" sz="2100" dirty="0" smtClean="0">
                <a:latin typeface="Arial" pitchFamily="34" charset="0"/>
                <a:ea typeface="黑体" pitchFamily="49" charset="-122"/>
              </a:rPr>
              <a:t>　　单击</a:t>
            </a:r>
            <a:r>
              <a:rPr lang="zh-CN" altLang="en-US" sz="2100" dirty="0">
                <a:latin typeface="Arial" pitchFamily="34" charset="0"/>
                <a:ea typeface="黑体" pitchFamily="49" charset="-122"/>
              </a:rPr>
              <a:t>“添加”按钮后再单击“关闭”</a:t>
            </a:r>
            <a:r>
              <a:rPr lang="zh-CN" altLang="en-US" sz="2100" dirty="0" smtClean="0">
                <a:latin typeface="Arial" pitchFamily="34" charset="0"/>
                <a:ea typeface="黑体" pitchFamily="49" charset="-122"/>
              </a:rPr>
              <a:t>按钮。</a:t>
            </a:r>
            <a:r>
              <a:rPr lang="zh-CN" altLang="en-US" sz="2100" dirty="0">
                <a:latin typeface="Arial" pitchFamily="34" charset="0"/>
                <a:ea typeface="黑体" pitchFamily="49" charset="-122"/>
              </a:rPr>
              <a:t>此时，在属性窗口的“方法程序”选项卡中可以看见新建的方法及其说明，如图</a:t>
            </a:r>
            <a:r>
              <a:rPr lang="en-US" altLang="zh-CN" sz="2100" dirty="0">
                <a:latin typeface="Arial" pitchFamily="34" charset="0"/>
                <a:ea typeface="黑体" pitchFamily="49" charset="-122"/>
              </a:rPr>
              <a:t>8-29</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1956" y="2852936"/>
            <a:ext cx="2561540" cy="13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4222174" y="4221088"/>
            <a:ext cx="2726090" cy="646331"/>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8-28  “</a:t>
            </a:r>
            <a:r>
              <a:rPr lang="zh-CN" altLang="en-US" dirty="0">
                <a:solidFill>
                  <a:srgbClr val="FFFFFF"/>
                </a:solidFill>
                <a:latin typeface="Arial" pitchFamily="34" charset="0"/>
                <a:ea typeface="黑体" pitchFamily="49" charset="-122"/>
              </a:rPr>
              <a:t>新建方法程序”对话框 </a:t>
            </a:r>
            <a:endParaRPr lang="zh-CN" altLang="en-US" dirty="0"/>
          </a:p>
        </p:txBody>
      </p:sp>
      <p:sp>
        <p:nvSpPr>
          <p:cNvPr id="4" name="矩形 3"/>
          <p:cNvSpPr/>
          <p:nvPr/>
        </p:nvSpPr>
        <p:spPr>
          <a:xfrm>
            <a:off x="7125768" y="5781925"/>
            <a:ext cx="1910728" cy="646331"/>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8-29  </a:t>
            </a:r>
            <a:r>
              <a:rPr lang="zh-CN" altLang="en-US" dirty="0">
                <a:solidFill>
                  <a:srgbClr val="FFFFFF"/>
                </a:solidFill>
                <a:latin typeface="Arial" pitchFamily="34" charset="0"/>
                <a:ea typeface="黑体" pitchFamily="49" charset="-122"/>
              </a:rPr>
              <a:t>自定义的新方法</a:t>
            </a:r>
          </a:p>
        </p:txBody>
      </p:sp>
      <p:sp>
        <p:nvSpPr>
          <p:cNvPr id="6" name="Rectangle 4"/>
          <p:cNvSpPr>
            <a:spLocks noChangeArrowheads="1"/>
          </p:cNvSpPr>
          <p:nvPr/>
        </p:nvSpPr>
        <p:spPr bwMode="auto">
          <a:xfrm>
            <a:off x="140758" y="2924944"/>
            <a:ext cx="4071202" cy="26967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②</a:t>
            </a:r>
            <a:r>
              <a:rPr lang="zh-CN" altLang="en-US" sz="2100" dirty="0">
                <a:latin typeface="Arial" pitchFamily="34" charset="0"/>
                <a:ea typeface="黑体" pitchFamily="49" charset="-122"/>
              </a:rPr>
              <a:t>编写自定义方法的代码。编写自定义方法的代码与编写表单的事件过程代码一样，可以双击属性窗口的新方法项</a:t>
            </a:r>
            <a:r>
              <a:rPr lang="en-US" altLang="zh-CN" sz="2100" dirty="0">
                <a:latin typeface="Arial" pitchFamily="34" charset="0"/>
                <a:ea typeface="黑体" pitchFamily="49" charset="-122"/>
              </a:rPr>
              <a:t>Prime</a:t>
            </a:r>
            <a:r>
              <a:rPr lang="zh-CN" altLang="en-US" sz="2100" dirty="0">
                <a:latin typeface="Arial" pitchFamily="34" charset="0"/>
                <a:ea typeface="黑体" pitchFamily="49" charset="-122"/>
              </a:rPr>
              <a:t>，或直接打开“代码”窗口，在“过程”下拉列表框中选择新方法</a:t>
            </a:r>
            <a:r>
              <a:rPr lang="en-US" altLang="zh-CN" sz="2100" dirty="0">
                <a:latin typeface="Arial" pitchFamily="34" charset="0"/>
                <a:ea typeface="黑体" pitchFamily="49" charset="-122"/>
              </a:rPr>
              <a:t>Prime</a:t>
            </a:r>
            <a:r>
              <a:rPr lang="zh-CN" altLang="en-US" sz="2100" dirty="0">
                <a:latin typeface="Arial" pitchFamily="34" charset="0"/>
                <a:ea typeface="黑体" pitchFamily="49" charset="-122"/>
              </a:rPr>
              <a:t>，即可开始编写新方法的代码，如图</a:t>
            </a:r>
            <a:r>
              <a:rPr lang="en-US" altLang="zh-CN" sz="2100" dirty="0">
                <a:latin typeface="Arial" pitchFamily="34" charset="0"/>
                <a:ea typeface="黑体" pitchFamily="49" charset="-122"/>
              </a:rPr>
              <a:t>8-30</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98354" y="2852936"/>
            <a:ext cx="2080681" cy="284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5936" y="4837580"/>
            <a:ext cx="2902418" cy="183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755576" y="6243590"/>
            <a:ext cx="3313728" cy="369332"/>
          </a:xfrm>
          <a:prstGeom prst="rect">
            <a:avLst/>
          </a:prstGeom>
        </p:spPr>
        <p:txBody>
          <a:bodyPr>
            <a:spAutoFit/>
          </a:bodyPr>
          <a:lstStyle/>
          <a:p>
            <a:r>
              <a:rPr lang="zh-CN" altLang="zh-CN" dirty="0">
                <a:solidFill>
                  <a:srgbClr val="FFFFFF"/>
                </a:solidFill>
                <a:latin typeface="Arial" pitchFamily="34" charset="0"/>
                <a:ea typeface="黑体" pitchFamily="49" charset="-122"/>
              </a:rPr>
              <a:t>图8-30  编写自定义方法的代码</a:t>
            </a:r>
            <a:endParaRPr lang="zh-CN" altLang="en-US" dirty="0">
              <a:solidFill>
                <a:srgbClr val="FFFFFF"/>
              </a:solidFill>
              <a:latin typeface="Arial" pitchFamily="34" charset="0"/>
              <a:ea typeface="黑体" pitchFamily="49" charset="-122"/>
            </a:endParaRPr>
          </a:p>
        </p:txBody>
      </p:sp>
    </p:spTree>
    <p:extLst>
      <p:ext uri="{BB962C8B-B14F-4D97-AF65-F5344CB8AC3E}">
        <p14:creationId xmlns:p14="http://schemas.microsoft.com/office/powerpoint/2010/main" val="2467622795"/>
      </p:ext>
    </p:extLst>
  </p:cSld>
  <p:clrMapOvr>
    <a:masterClrMapping/>
  </p:clrMapOvr>
  <p:transition>
    <p:random/>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88640"/>
            <a:ext cx="8997950" cy="62427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③</a:t>
            </a:r>
            <a:r>
              <a:rPr lang="zh-CN" altLang="en-US" sz="2100" dirty="0">
                <a:latin typeface="Arial" pitchFamily="34" charset="0"/>
                <a:ea typeface="黑体" pitchFamily="49" charset="-122"/>
              </a:rPr>
              <a:t>自定义方法的调用。自定义方法的调用与表单的内部方法的调用一样，可以在事件过程或其他的方法代码中调用。例如，在该表单上增加一个命令按钮</a:t>
            </a:r>
            <a:r>
              <a:rPr lang="en-US" altLang="zh-CN" sz="2100" dirty="0">
                <a:latin typeface="Arial" pitchFamily="34" charset="0"/>
                <a:ea typeface="黑体" pitchFamily="49" charset="-122"/>
              </a:rPr>
              <a:t>Command1</a:t>
            </a:r>
            <a:r>
              <a:rPr lang="zh-CN" altLang="en-US" sz="2100" dirty="0">
                <a:latin typeface="Arial" pitchFamily="34" charset="0"/>
                <a:ea typeface="黑体" pitchFamily="49" charset="-122"/>
              </a:rPr>
              <a:t>，并且编写</a:t>
            </a:r>
            <a:r>
              <a:rPr lang="en-US" altLang="zh-CN" sz="2100" dirty="0">
                <a:latin typeface="Arial" pitchFamily="34" charset="0"/>
                <a:ea typeface="黑体" pitchFamily="49" charset="-122"/>
              </a:rPr>
              <a:t>Command1</a:t>
            </a:r>
            <a:r>
              <a:rPr lang="zh-CN" altLang="en-US" sz="2100" dirty="0">
                <a:latin typeface="Arial" pitchFamily="34" charset="0"/>
                <a:ea typeface="黑体" pitchFamily="49" charset="-122"/>
              </a:rPr>
              <a:t>的</a:t>
            </a:r>
            <a:r>
              <a:rPr lang="en-US" altLang="zh-CN" sz="2100" dirty="0">
                <a:latin typeface="Arial" pitchFamily="34" charset="0"/>
                <a:ea typeface="黑体" pitchFamily="49" charset="-122"/>
              </a:rPr>
              <a:t>Click</a:t>
            </a:r>
            <a:r>
              <a:rPr lang="zh-CN" altLang="en-US" sz="2100" dirty="0">
                <a:latin typeface="Arial" pitchFamily="34" charset="0"/>
                <a:ea typeface="黑体" pitchFamily="49" charset="-122"/>
              </a:rPr>
              <a:t>事件代码：</a:t>
            </a:r>
          </a:p>
          <a:p>
            <a:r>
              <a:rPr lang="en-US" altLang="zh-CN" sz="2100" dirty="0" smtClean="0">
                <a:latin typeface="Arial" pitchFamily="34" charset="0"/>
                <a:ea typeface="黑体" pitchFamily="49" charset="-122"/>
              </a:rPr>
              <a:t>　　</a:t>
            </a:r>
            <a:r>
              <a:rPr lang="en-US" altLang="zh-CN" sz="2100" dirty="0" err="1" smtClean="0">
                <a:latin typeface="Arial" pitchFamily="34" charset="0"/>
                <a:ea typeface="黑体" pitchFamily="49" charset="-122"/>
              </a:rPr>
              <a:t>pr</a:t>
            </a:r>
            <a:r>
              <a:rPr lang="en-US" altLang="zh-CN" sz="2100" dirty="0" smtClean="0">
                <a:latin typeface="Arial" pitchFamily="34" charset="0"/>
                <a:ea typeface="黑体" pitchFamily="49" charset="-122"/>
              </a:rPr>
              <a:t>=</a:t>
            </a:r>
            <a:r>
              <a:rPr lang="en-US" altLang="zh-CN" sz="2100" dirty="0" err="1" smtClean="0">
                <a:latin typeface="Arial" pitchFamily="34" charset="0"/>
                <a:ea typeface="黑体" pitchFamily="49" charset="-122"/>
              </a:rPr>
              <a:t>ThisForm.prime</a:t>
            </a:r>
            <a:r>
              <a:rPr lang="en-US" altLang="zh-CN" sz="2100" dirty="0" smtClean="0">
                <a:latin typeface="Arial" pitchFamily="34" charset="0"/>
                <a:ea typeface="黑体" pitchFamily="49" charset="-122"/>
              </a:rPr>
              <a:t>(</a:t>
            </a:r>
            <a:r>
              <a:rPr lang="en-US" altLang="zh-CN" sz="2100" dirty="0" err="1" smtClean="0">
                <a:latin typeface="Arial" pitchFamily="34" charset="0"/>
                <a:ea typeface="黑体" pitchFamily="49" charset="-122"/>
              </a:rPr>
              <a:t>n,m</a:t>
            </a:r>
            <a:r>
              <a:rPr lang="en-US" altLang="zh-CN" sz="2100" dirty="0" smtClean="0">
                <a:latin typeface="Arial" pitchFamily="34" charset="0"/>
                <a:ea typeface="黑体" pitchFamily="49" charset="-122"/>
              </a:rPr>
              <a:t>)      </a:t>
            </a:r>
            <a:endParaRPr lang="en-US" altLang="zh-CN" sz="2100" dirty="0">
              <a:latin typeface="Arial" pitchFamily="34" charset="0"/>
              <a:ea typeface="黑体" pitchFamily="49" charset="-122"/>
            </a:endParaRP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8-6】  </a:t>
            </a:r>
            <a:r>
              <a:rPr lang="zh-CN" altLang="en-US" sz="2100" dirty="0">
                <a:latin typeface="Arial" pitchFamily="34" charset="0"/>
                <a:ea typeface="黑体" pitchFamily="49" charset="-122"/>
              </a:rPr>
              <a:t>设计一表单，表单的运行时显示一名祝福词，效果如图</a:t>
            </a:r>
            <a:r>
              <a:rPr lang="en-US" altLang="zh-CN" sz="2100" dirty="0">
                <a:latin typeface="Arial" pitchFamily="34" charset="0"/>
                <a:ea typeface="黑体" pitchFamily="49" charset="-122"/>
              </a:rPr>
              <a:t>8-31</a:t>
            </a:r>
            <a:r>
              <a:rPr lang="zh-CN" altLang="en-US" sz="2100" dirty="0">
                <a:latin typeface="Arial" pitchFamily="34" charset="0"/>
                <a:ea typeface="黑体" pitchFamily="49" charset="-122"/>
              </a:rPr>
              <a:t>所示。</a:t>
            </a:r>
          </a:p>
          <a:p>
            <a:r>
              <a:rPr lang="zh-CN" altLang="en-US" sz="2100" dirty="0" smtClean="0">
                <a:latin typeface="Arial" pitchFamily="34" charset="0"/>
                <a:ea typeface="黑体" pitchFamily="49" charset="-122"/>
              </a:rPr>
              <a:t>　　设计</a:t>
            </a:r>
            <a:r>
              <a:rPr lang="zh-CN" altLang="en-US" sz="2100" dirty="0">
                <a:latin typeface="Arial" pitchFamily="34" charset="0"/>
                <a:ea typeface="黑体" pitchFamily="49" charset="-122"/>
              </a:rPr>
              <a:t>步骤如下：</a:t>
            </a:r>
          </a:p>
          <a:p>
            <a:r>
              <a:rPr lang="zh-CN" altLang="en-US" sz="2100" dirty="0" smtClean="0">
                <a:latin typeface="Arial" pitchFamily="34" charset="0"/>
                <a:ea typeface="黑体" pitchFamily="49" charset="-122"/>
              </a:rPr>
              <a:t>　　①</a:t>
            </a:r>
            <a:r>
              <a:rPr lang="zh-CN" altLang="en-US" sz="2100" dirty="0">
                <a:latin typeface="Arial" pitchFamily="34" charset="0"/>
                <a:ea typeface="黑体" pitchFamily="49" charset="-122"/>
              </a:rPr>
              <a:t>创建一表单，表单的</a:t>
            </a:r>
            <a:r>
              <a:rPr lang="en-US" altLang="zh-CN" sz="2100" dirty="0">
                <a:latin typeface="Arial" pitchFamily="34" charset="0"/>
                <a:ea typeface="黑体" pitchFamily="49" charset="-122"/>
              </a:rPr>
              <a:t>Caption</a:t>
            </a:r>
            <a:r>
              <a:rPr lang="zh-CN" altLang="en-US" sz="2100" dirty="0">
                <a:latin typeface="Arial" pitchFamily="34" charset="0"/>
                <a:ea typeface="黑体" pitchFamily="49" charset="-122"/>
              </a:rPr>
              <a:t>属性值设置为“自定义方法的使用”，然后将表单以文件名</a:t>
            </a:r>
            <a:r>
              <a:rPr lang="en-US" altLang="zh-CN" sz="2100" dirty="0">
                <a:latin typeface="Arial" pitchFamily="34" charset="0"/>
                <a:ea typeface="黑体" pitchFamily="49" charset="-122"/>
              </a:rPr>
              <a:t>Ex08-06.SCX</a:t>
            </a:r>
            <a:r>
              <a:rPr lang="zh-CN" altLang="en-US" sz="2100" dirty="0">
                <a:latin typeface="Arial" pitchFamily="34" charset="0"/>
                <a:ea typeface="黑体" pitchFamily="49" charset="-122"/>
              </a:rPr>
              <a:t>存盘。</a:t>
            </a:r>
          </a:p>
          <a:p>
            <a:r>
              <a:rPr lang="zh-CN" altLang="en-US" sz="2100" dirty="0" smtClean="0">
                <a:latin typeface="Arial" pitchFamily="34" charset="0"/>
                <a:ea typeface="黑体" pitchFamily="49" charset="-122"/>
              </a:rPr>
              <a:t>　　②</a:t>
            </a:r>
            <a:r>
              <a:rPr lang="zh-CN" altLang="en-US" sz="2100" dirty="0">
                <a:latin typeface="Arial" pitchFamily="34" charset="0"/>
                <a:ea typeface="黑体" pitchFamily="49" charset="-122"/>
              </a:rPr>
              <a:t>单击</a:t>
            </a:r>
            <a:r>
              <a:rPr lang="zh-CN" altLang="en-US" sz="2100" dirty="0" smtClean="0">
                <a:latin typeface="Arial" pitchFamily="34" charset="0"/>
                <a:ea typeface="黑体" pitchFamily="49" charset="-122"/>
              </a:rPr>
              <a:t>“表单”</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“新方法程序”</a:t>
            </a:r>
            <a:r>
              <a:rPr lang="zh-CN" altLang="en-US" sz="2100" dirty="0">
                <a:latin typeface="Arial" pitchFamily="34" charset="0"/>
                <a:ea typeface="黑体" pitchFamily="49" charset="-122"/>
              </a:rPr>
              <a:t>，添加一名为</a:t>
            </a:r>
            <a:r>
              <a:rPr lang="en-US" altLang="zh-CN" sz="2100" dirty="0">
                <a:latin typeface="Arial" pitchFamily="34" charset="0"/>
                <a:ea typeface="黑体" pitchFamily="49" charset="-122"/>
              </a:rPr>
              <a:t>happy</a:t>
            </a:r>
            <a:r>
              <a:rPr lang="zh-CN" altLang="en-US" sz="2100" dirty="0">
                <a:latin typeface="Arial" pitchFamily="34" charset="0"/>
                <a:ea typeface="黑体" pitchFamily="49" charset="-122"/>
              </a:rPr>
              <a:t>的新方法。</a:t>
            </a:r>
          </a:p>
          <a:p>
            <a:r>
              <a:rPr lang="zh-CN" altLang="en-US" sz="2100" dirty="0" smtClean="0">
                <a:latin typeface="Arial" pitchFamily="34" charset="0"/>
                <a:ea typeface="黑体" pitchFamily="49" charset="-122"/>
              </a:rPr>
              <a:t>　　③</a:t>
            </a:r>
            <a:r>
              <a:rPr lang="zh-CN" altLang="en-US" sz="2100" dirty="0">
                <a:latin typeface="Arial" pitchFamily="34" charset="0"/>
                <a:ea typeface="黑体" pitchFamily="49" charset="-122"/>
              </a:rPr>
              <a:t>打开表单</a:t>
            </a:r>
            <a:r>
              <a:rPr lang="en-US" altLang="zh-CN" sz="2100" dirty="0">
                <a:latin typeface="Arial" pitchFamily="34" charset="0"/>
                <a:ea typeface="黑体" pitchFamily="49" charset="-122"/>
              </a:rPr>
              <a:t>Form1</a:t>
            </a:r>
            <a:r>
              <a:rPr lang="zh-CN" altLang="en-US" sz="2100" dirty="0">
                <a:latin typeface="Arial" pitchFamily="34" charset="0"/>
                <a:ea typeface="黑体" pitchFamily="49" charset="-122"/>
              </a:rPr>
              <a:t>的属性窗口，单击“方法程序”选项卡，找到</a:t>
            </a:r>
            <a:r>
              <a:rPr lang="en-US" altLang="zh-CN" sz="2100" dirty="0">
                <a:latin typeface="Arial" pitchFamily="34" charset="0"/>
                <a:ea typeface="黑体" pitchFamily="49" charset="-122"/>
              </a:rPr>
              <a:t>happy</a:t>
            </a:r>
            <a:r>
              <a:rPr lang="zh-CN" altLang="en-US" sz="2100" dirty="0">
                <a:latin typeface="Arial" pitchFamily="34" charset="0"/>
                <a:ea typeface="黑体" pitchFamily="49" charset="-122"/>
              </a:rPr>
              <a:t>方法后，双击进入事件代码编辑器，输入下面的代码：</a:t>
            </a:r>
          </a:p>
          <a:p>
            <a:r>
              <a:rPr lang="zh-CN" altLang="en-US" sz="2100" dirty="0" smtClean="0">
                <a:latin typeface="Arial" pitchFamily="34" charset="0"/>
                <a:ea typeface="黑体" pitchFamily="49" charset="-122"/>
              </a:rPr>
              <a:t>　　</a:t>
            </a:r>
            <a:r>
              <a:rPr lang="zh-CN" altLang="en-US" sz="2100" dirty="0" smtClean="0">
                <a:solidFill>
                  <a:srgbClr val="FFFF00"/>
                </a:solidFill>
                <a:latin typeface="Arial" pitchFamily="34" charset="0"/>
                <a:ea typeface="黑体" pitchFamily="49" charset="-122"/>
              </a:rPr>
              <a:t>*</a:t>
            </a:r>
            <a:r>
              <a:rPr lang="zh-CN" altLang="en-US" sz="2100" dirty="0">
                <a:solidFill>
                  <a:srgbClr val="FFFF00"/>
                </a:solidFill>
                <a:latin typeface="Arial" pitchFamily="34" charset="0"/>
                <a:ea typeface="黑体" pitchFamily="49" charset="-122"/>
              </a:rPr>
              <a:t>显示</a:t>
            </a:r>
            <a:r>
              <a:rPr lang="zh-CN" altLang="en-US" sz="2100" dirty="0" smtClean="0">
                <a:solidFill>
                  <a:srgbClr val="FFFF00"/>
                </a:solidFill>
                <a:latin typeface="Arial" pitchFamily="34" charset="0"/>
                <a:ea typeface="黑体" pitchFamily="49" charset="-122"/>
              </a:rPr>
              <a:t>一条新年祝福</a:t>
            </a:r>
            <a:r>
              <a:rPr lang="zh-CN" altLang="en-US" sz="2100" dirty="0">
                <a:solidFill>
                  <a:srgbClr val="FFFF00"/>
                </a:solidFill>
                <a:latin typeface="Arial" pitchFamily="34" charset="0"/>
                <a:ea typeface="黑体" pitchFamily="49" charset="-122"/>
              </a:rPr>
              <a:t>词</a:t>
            </a:r>
          </a:p>
          <a:p>
            <a:r>
              <a:rPr lang="en-US" altLang="zh-CN" sz="2100" dirty="0" smtClean="0">
                <a:solidFill>
                  <a:srgbClr val="FFFF00"/>
                </a:solidFill>
                <a:latin typeface="Arial" pitchFamily="34" charset="0"/>
                <a:ea typeface="黑体" pitchFamily="49" charset="-122"/>
              </a:rPr>
              <a:t>　　?”</a:t>
            </a:r>
            <a:r>
              <a:rPr lang="zh-CN" altLang="en-US" sz="2100" dirty="0">
                <a:solidFill>
                  <a:srgbClr val="FFFF00"/>
                </a:solidFill>
                <a:latin typeface="Arial" pitchFamily="34" charset="0"/>
                <a:ea typeface="黑体" pitchFamily="49" charset="-122"/>
              </a:rPr>
              <a:t>兔年到，好运相随</a:t>
            </a:r>
            <a:r>
              <a:rPr lang="zh-CN" altLang="en-US" sz="2100" dirty="0" smtClean="0">
                <a:solidFill>
                  <a:srgbClr val="FFFF00"/>
                </a:solidFill>
                <a:latin typeface="Arial" pitchFamily="34" charset="0"/>
                <a:ea typeface="黑体" pitchFamily="49" charset="-122"/>
              </a:rPr>
              <a:t>。</a:t>
            </a:r>
            <a:r>
              <a:rPr lang="en-US" altLang="zh-CN" sz="2100" dirty="0">
                <a:solidFill>
                  <a:srgbClr val="FFFF00"/>
                </a:solidFill>
                <a:latin typeface="Arial" pitchFamily="34" charset="0"/>
                <a:ea typeface="黑体" pitchFamily="49" charset="-122"/>
              </a:rPr>
              <a:t>”</a:t>
            </a:r>
            <a:endParaRPr lang="zh-CN" altLang="en-US" sz="2100" dirty="0">
              <a:solidFill>
                <a:srgbClr val="FFFF00"/>
              </a:solidFill>
              <a:latin typeface="Arial" pitchFamily="34" charset="0"/>
              <a:ea typeface="黑体" pitchFamily="49" charset="-122"/>
            </a:endParaRPr>
          </a:p>
          <a:p>
            <a:r>
              <a:rPr lang="zh-CN" altLang="en-US" sz="2100" dirty="0" smtClean="0">
                <a:latin typeface="Arial" pitchFamily="34" charset="0"/>
                <a:ea typeface="黑体" pitchFamily="49" charset="-122"/>
              </a:rPr>
              <a:t>　　按下</a:t>
            </a:r>
            <a:r>
              <a:rPr lang="en-US" altLang="zh-CN" sz="2100" dirty="0">
                <a:latin typeface="Arial" pitchFamily="34" charset="0"/>
                <a:ea typeface="黑体" pitchFamily="49" charset="-122"/>
              </a:rPr>
              <a:t>CTRL+W</a:t>
            </a:r>
            <a:r>
              <a:rPr lang="zh-CN" altLang="en-US" sz="2100" dirty="0">
                <a:latin typeface="Arial" pitchFamily="34" charset="0"/>
                <a:ea typeface="黑体" pitchFamily="49" charset="-122"/>
              </a:rPr>
              <a:t>保存该方法事件代码。</a:t>
            </a:r>
          </a:p>
          <a:p>
            <a:r>
              <a:rPr lang="zh-CN" altLang="en-US" sz="2100" dirty="0" smtClean="0">
                <a:latin typeface="Arial" pitchFamily="34" charset="0"/>
                <a:ea typeface="黑体" pitchFamily="49" charset="-122"/>
              </a:rPr>
              <a:t>　　④</a:t>
            </a:r>
            <a:r>
              <a:rPr lang="zh-CN" altLang="en-US" sz="2100" dirty="0">
                <a:latin typeface="Arial" pitchFamily="34" charset="0"/>
                <a:ea typeface="黑体" pitchFamily="49" charset="-122"/>
              </a:rPr>
              <a:t>设置好表单的字体、字号和字型。</a:t>
            </a:r>
          </a:p>
          <a:p>
            <a:r>
              <a:rPr lang="zh-CN" altLang="en-US" sz="2100" dirty="0" smtClean="0">
                <a:latin typeface="Arial" pitchFamily="34" charset="0"/>
                <a:ea typeface="黑体" pitchFamily="49" charset="-122"/>
              </a:rPr>
              <a:t>　　⑤</a:t>
            </a:r>
            <a:r>
              <a:rPr lang="zh-CN" altLang="en-US" sz="2100" dirty="0">
                <a:latin typeface="Arial" pitchFamily="34" charset="0"/>
                <a:ea typeface="黑体" pitchFamily="49" charset="-122"/>
              </a:rPr>
              <a:t>编写表单</a:t>
            </a:r>
            <a:r>
              <a:rPr lang="en-US" altLang="zh-CN" sz="2100" dirty="0">
                <a:latin typeface="Arial" pitchFamily="34" charset="0"/>
                <a:ea typeface="黑体" pitchFamily="49" charset="-122"/>
              </a:rPr>
              <a:t>Form1</a:t>
            </a:r>
            <a:r>
              <a:rPr lang="zh-CN" altLang="en-US" sz="2100" dirty="0">
                <a:latin typeface="Arial" pitchFamily="34" charset="0"/>
                <a:ea typeface="黑体" pitchFamily="49" charset="-122"/>
              </a:rPr>
              <a:t>的</a:t>
            </a:r>
            <a:r>
              <a:rPr lang="en-US" altLang="zh-CN" sz="2100" dirty="0">
                <a:latin typeface="Arial" pitchFamily="34" charset="0"/>
                <a:ea typeface="黑体" pitchFamily="49" charset="-122"/>
              </a:rPr>
              <a:t>Activate</a:t>
            </a:r>
            <a:r>
              <a:rPr lang="zh-CN" altLang="en-US" sz="2100" dirty="0">
                <a:latin typeface="Arial" pitchFamily="34" charset="0"/>
                <a:ea typeface="黑体" pitchFamily="49" charset="-122"/>
              </a:rPr>
              <a:t>事件代码如下：</a:t>
            </a:r>
          </a:p>
          <a:p>
            <a:r>
              <a:rPr lang="en-US" altLang="zh-CN" sz="2100" dirty="0" smtClean="0">
                <a:latin typeface="Arial" pitchFamily="34" charset="0"/>
                <a:ea typeface="黑体" pitchFamily="49" charset="-122"/>
              </a:rPr>
              <a:t>　　</a:t>
            </a:r>
            <a:r>
              <a:rPr lang="en-US" altLang="zh-CN" sz="2100" dirty="0" err="1" smtClean="0">
                <a:latin typeface="Arial" pitchFamily="34" charset="0"/>
                <a:ea typeface="黑体" pitchFamily="49" charset="-122"/>
              </a:rPr>
              <a:t>This.Happy</a:t>
            </a:r>
            <a:r>
              <a:rPr lang="en-US" altLang="zh-CN" sz="2100" dirty="0">
                <a:latin typeface="Arial" pitchFamily="34" charset="0"/>
                <a:ea typeface="黑体" pitchFamily="49" charset="-122"/>
              </a:rPr>
              <a:t>()</a:t>
            </a:r>
          </a:p>
          <a:p>
            <a:r>
              <a:rPr lang="zh-CN" altLang="en-US" sz="2100" dirty="0" smtClean="0">
                <a:latin typeface="Arial" pitchFamily="34" charset="0"/>
                <a:ea typeface="黑体" pitchFamily="49" charset="-122"/>
              </a:rPr>
              <a:t>       运行</a:t>
            </a:r>
            <a:r>
              <a:rPr lang="zh-CN" altLang="en-US" sz="2100" dirty="0">
                <a:latin typeface="Arial" pitchFamily="34" charset="0"/>
                <a:ea typeface="黑体" pitchFamily="49" charset="-122"/>
              </a:rPr>
              <a:t>表单，得到图</a:t>
            </a:r>
            <a:r>
              <a:rPr lang="en-US" altLang="zh-CN" sz="2100" dirty="0" smtClean="0">
                <a:latin typeface="Arial" pitchFamily="34" charset="0"/>
                <a:ea typeface="黑体" pitchFamily="49" charset="-122"/>
              </a:rPr>
              <a:t>8-31</a:t>
            </a:r>
            <a:r>
              <a:rPr lang="zh-CN" altLang="en-US" sz="2100" dirty="0" smtClean="0">
                <a:latin typeface="Arial" pitchFamily="34" charset="0"/>
                <a:ea typeface="黑体" pitchFamily="49" charset="-122"/>
              </a:rPr>
              <a:t>所</a:t>
            </a:r>
            <a:r>
              <a:rPr lang="zh-CN" altLang="en-US" sz="2100" dirty="0">
                <a:latin typeface="Arial" pitchFamily="34" charset="0"/>
                <a:ea typeface="黑体" pitchFamily="49" charset="-122"/>
              </a:rPr>
              <a:t>显示的结果。</a:t>
            </a:r>
          </a:p>
        </p:txBody>
      </p:sp>
      <p:sp>
        <p:nvSpPr>
          <p:cNvPr id="3" name="矩形 2"/>
          <p:cNvSpPr/>
          <p:nvPr/>
        </p:nvSpPr>
        <p:spPr>
          <a:xfrm>
            <a:off x="6098230" y="6062091"/>
            <a:ext cx="2650234"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8-31  </a:t>
            </a:r>
            <a:r>
              <a:rPr lang="zh-CN" altLang="en-US" dirty="0">
                <a:solidFill>
                  <a:srgbClr val="FFFFFF"/>
                </a:solidFill>
                <a:latin typeface="Arial" pitchFamily="34" charset="0"/>
                <a:ea typeface="黑体" pitchFamily="49" charset="-122"/>
              </a:rPr>
              <a:t>表单运行效果图</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4215" y="4581128"/>
            <a:ext cx="2938265" cy="140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AutoShape 7">
            <a:hlinkClick r:id="rId3" action="ppaction://hlinksldjump" highlightClick="1"/>
          </p:cNvPr>
          <p:cNvSpPr>
            <a:spLocks noChangeArrowheads="1"/>
          </p:cNvSpPr>
          <p:nvPr/>
        </p:nvSpPr>
        <p:spPr bwMode="auto">
          <a:xfrm>
            <a:off x="7656959" y="6426200"/>
            <a:ext cx="1379537" cy="406400"/>
          </a:xfrm>
          <a:prstGeom prst="actionButtonBlank">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1" hangingPunct="1"/>
            <a:r>
              <a:rPr lang="zh-CN" altLang="en-US" dirty="0">
                <a:solidFill>
                  <a:srgbClr val="FFFF00"/>
                </a:solidFill>
                <a:ea typeface="黑体" pitchFamily="49" charset="-122"/>
              </a:rPr>
              <a:t>←返回目录</a:t>
            </a:r>
          </a:p>
        </p:txBody>
      </p:sp>
    </p:spTree>
    <p:extLst>
      <p:ext uri="{BB962C8B-B14F-4D97-AF65-F5344CB8AC3E}">
        <p14:creationId xmlns:p14="http://schemas.microsoft.com/office/powerpoint/2010/main" val="317228524"/>
      </p:ext>
    </p:extLst>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3" name="Rectangle 3"/>
          <p:cNvSpPr>
            <a:spLocks noChangeArrowheads="1"/>
          </p:cNvSpPr>
          <p:nvPr/>
        </p:nvSpPr>
        <p:spPr bwMode="auto">
          <a:xfrm>
            <a:off x="74613" y="620688"/>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8.1  </a:t>
            </a:r>
            <a:r>
              <a:rPr lang="zh-CN" altLang="en-US" sz="2400" dirty="0">
                <a:latin typeface="黑体" pitchFamily="49" charset="-122"/>
                <a:ea typeface="黑体" pitchFamily="49" charset="-122"/>
              </a:rPr>
              <a:t>一个实例</a:t>
            </a:r>
          </a:p>
        </p:txBody>
      </p:sp>
      <p:sp>
        <p:nvSpPr>
          <p:cNvPr id="363524" name="Rectangle 4"/>
          <p:cNvSpPr>
            <a:spLocks noChangeArrowheads="1"/>
          </p:cNvSpPr>
          <p:nvPr/>
        </p:nvSpPr>
        <p:spPr bwMode="auto">
          <a:xfrm>
            <a:off x="74613" y="116632"/>
            <a:ext cx="8997950" cy="3787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本章</a:t>
            </a:r>
            <a:r>
              <a:rPr lang="zh-CN" altLang="en-US" sz="2100" dirty="0">
                <a:latin typeface="Arial" pitchFamily="34" charset="0"/>
                <a:ea typeface="黑体" pitchFamily="49" charset="-122"/>
              </a:rPr>
              <a:t>介绍面向对象（表单）程序设计的基本思想和方法</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Rectangle 4"/>
          <p:cNvSpPr>
            <a:spLocks noChangeArrowheads="1"/>
          </p:cNvSpPr>
          <p:nvPr/>
        </p:nvSpPr>
        <p:spPr bwMode="auto">
          <a:xfrm>
            <a:off x="74613" y="1196752"/>
            <a:ext cx="3816424" cy="17281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8-1】  </a:t>
            </a:r>
            <a:r>
              <a:rPr lang="zh-CN" altLang="en-US" sz="2100" dirty="0">
                <a:latin typeface="Arial" pitchFamily="34" charset="0"/>
                <a:ea typeface="黑体" pitchFamily="49" charset="-122"/>
              </a:rPr>
              <a:t>试编写一程序，使得用户可在屏幕通过键盘输入一华氏温度值，然后通过公式 转换成摄氏温度并输出，程序运行的界面如图</a:t>
            </a:r>
            <a:r>
              <a:rPr lang="en-US" altLang="zh-CN" sz="2100" dirty="0">
                <a:latin typeface="Arial" pitchFamily="34" charset="0"/>
                <a:ea typeface="黑体" pitchFamily="49" charset="-122"/>
              </a:rPr>
              <a:t>8-1</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Rectangle 4"/>
          <p:cNvSpPr>
            <a:spLocks noChangeArrowheads="1"/>
          </p:cNvSpPr>
          <p:nvPr/>
        </p:nvSpPr>
        <p:spPr bwMode="auto">
          <a:xfrm>
            <a:off x="74613" y="2996952"/>
            <a:ext cx="8997950" cy="35797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要</a:t>
            </a:r>
            <a:r>
              <a:rPr lang="zh-CN" altLang="en-US" sz="2100" dirty="0">
                <a:latin typeface="Arial" pitchFamily="34" charset="0"/>
                <a:ea typeface="黑体" pitchFamily="49" charset="-122"/>
              </a:rPr>
              <a:t>建立</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8-1】</a:t>
            </a:r>
            <a:r>
              <a:rPr lang="zh-CN" altLang="en-US" sz="2100" dirty="0">
                <a:latin typeface="Arial" pitchFamily="34" charset="0"/>
                <a:ea typeface="黑体" pitchFamily="49" charset="-122"/>
              </a:rPr>
              <a:t>程序的运行界面，可以按照以下的方法和步骤：</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单击“常用”工具栏上的“新建”按钮 ，或打开“文件”菜单，单击“新建”命令，出现“新建”文件对话框，如图</a:t>
            </a:r>
            <a:r>
              <a:rPr lang="en-US" altLang="zh-CN" sz="2100" dirty="0">
                <a:latin typeface="Arial" pitchFamily="34" charset="0"/>
                <a:ea typeface="黑体" pitchFamily="49" charset="-122"/>
              </a:rPr>
              <a:t>8-2</a:t>
            </a:r>
            <a:r>
              <a:rPr lang="zh-CN" altLang="en-US" sz="2100" dirty="0">
                <a:latin typeface="Arial" pitchFamily="34" charset="0"/>
                <a:ea typeface="黑体" pitchFamily="49" charset="-122"/>
              </a:rPr>
              <a:t>所示。</a:t>
            </a:r>
          </a:p>
          <a:p>
            <a:r>
              <a:rPr lang="zh-CN" altLang="en-US" sz="2100" dirty="0" smtClean="0">
                <a:latin typeface="Arial" pitchFamily="34" charset="0"/>
                <a:ea typeface="黑体" pitchFamily="49" charset="-122"/>
              </a:rPr>
              <a:t>       新建</a:t>
            </a:r>
            <a:r>
              <a:rPr lang="zh-CN" altLang="en-US" sz="2100" dirty="0">
                <a:latin typeface="Arial" pitchFamily="34" charset="0"/>
                <a:ea typeface="黑体" pitchFamily="49" charset="-122"/>
              </a:rPr>
              <a:t>表单程序也可直接在命令窗口中输入命令：</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CREATE </a:t>
            </a:r>
            <a:r>
              <a:rPr lang="en-US" altLang="zh-CN" sz="2100" dirty="0">
                <a:solidFill>
                  <a:srgbClr val="FFFF00"/>
                </a:solidFill>
                <a:latin typeface="Arial" pitchFamily="34" charset="0"/>
                <a:ea typeface="黑体" pitchFamily="49" charset="-122"/>
              </a:rPr>
              <a:t>FORM [</a:t>
            </a:r>
            <a:r>
              <a:rPr lang="zh-CN" altLang="en-US" sz="2100" dirty="0">
                <a:solidFill>
                  <a:srgbClr val="FFFF00"/>
                </a:solidFill>
                <a:latin typeface="Arial" pitchFamily="34" charset="0"/>
                <a:ea typeface="黑体" pitchFamily="49" charset="-122"/>
              </a:rPr>
              <a:t>表单文件名</a:t>
            </a:r>
            <a:r>
              <a:rPr lang="en-US" altLang="zh-CN" sz="2100" dirty="0">
                <a:solidFill>
                  <a:srgbClr val="FFFF00"/>
                </a:solidFill>
                <a:latin typeface="Arial" pitchFamily="34" charset="0"/>
                <a:ea typeface="黑体" pitchFamily="49" charset="-122"/>
              </a:rPr>
              <a:t>.SCX </a:t>
            </a:r>
            <a:r>
              <a:rPr lang="en-US" altLang="zh-CN" sz="2100" dirty="0" smtClean="0">
                <a:solidFill>
                  <a:srgbClr val="FFFF00"/>
                </a:solidFill>
                <a:latin typeface="Arial" pitchFamily="34" charset="0"/>
                <a:ea typeface="黑体" pitchFamily="49" charset="-122"/>
              </a:rPr>
              <a:t>	| </a:t>
            </a:r>
            <a:r>
              <a:rPr lang="en-US" altLang="zh-CN" sz="2100" dirty="0">
                <a:solidFill>
                  <a:srgbClr val="FFFF00"/>
                </a:solidFill>
                <a:latin typeface="Arial" pitchFamily="34" charset="0"/>
                <a:ea typeface="黑体" pitchFamily="49" charset="-122"/>
              </a:rPr>
              <a:t>?] </a:t>
            </a:r>
          </a:p>
          <a:p>
            <a:r>
              <a:rPr lang="zh-CN" altLang="en-US" sz="2100" dirty="0" smtClean="0">
                <a:latin typeface="Arial" pitchFamily="34" charset="0"/>
                <a:ea typeface="黑体" pitchFamily="49" charset="-122"/>
              </a:rPr>
              <a:t>       或  </a:t>
            </a:r>
            <a:r>
              <a:rPr lang="en-US" altLang="zh-CN" sz="2100" dirty="0">
                <a:solidFill>
                  <a:srgbClr val="FFFF00"/>
                </a:solidFill>
                <a:latin typeface="Arial" pitchFamily="34" charset="0"/>
                <a:ea typeface="黑体" pitchFamily="49" charset="-122"/>
              </a:rPr>
              <a:t>MODIFY FORM [</a:t>
            </a:r>
            <a:r>
              <a:rPr lang="zh-CN" altLang="en-US" sz="2100" dirty="0">
                <a:solidFill>
                  <a:srgbClr val="FFFF00"/>
                </a:solidFill>
                <a:latin typeface="Arial" pitchFamily="34" charset="0"/>
                <a:ea typeface="黑体" pitchFamily="49" charset="-122"/>
              </a:rPr>
              <a:t>表单文件名</a:t>
            </a:r>
            <a:r>
              <a:rPr lang="en-US" altLang="zh-CN" sz="2100" dirty="0">
                <a:solidFill>
                  <a:srgbClr val="FFFF00"/>
                </a:solidFill>
                <a:latin typeface="Arial" pitchFamily="34" charset="0"/>
                <a:ea typeface="黑体" pitchFamily="49" charset="-122"/>
              </a:rPr>
              <a:t>.SCX | ?]</a:t>
            </a:r>
          </a:p>
          <a:p>
            <a:r>
              <a:rPr lang="en-US" altLang="zh-CN" sz="2100" dirty="0" smtClean="0">
                <a:latin typeface="Arial" pitchFamily="34" charset="0"/>
                <a:ea typeface="黑体" pitchFamily="49" charset="-122"/>
              </a:rPr>
              <a:t>　　⑵</a:t>
            </a:r>
            <a:r>
              <a:rPr lang="zh-CN" altLang="en-US" sz="2100" dirty="0">
                <a:latin typeface="Arial" pitchFamily="34" charset="0"/>
                <a:ea typeface="黑体" pitchFamily="49" charset="-122"/>
              </a:rPr>
              <a:t>在“新建”对话框中，选择“表单”选项。然后，单击“新建文件”按钮，这时系统打开“表单设计器”窗口，如图</a:t>
            </a:r>
            <a:r>
              <a:rPr lang="en-US" altLang="zh-CN" sz="2100" dirty="0">
                <a:latin typeface="Arial" pitchFamily="34" charset="0"/>
                <a:ea typeface="黑体" pitchFamily="49" charset="-122"/>
              </a:rPr>
              <a:t>8-3</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将鼠标移动到表单窗口任意空白处。单击右键，在弹出的快捷菜单中，单击“属性”命令，打开“属性”对话框。在“属性”对话框中，找到属性</a:t>
            </a:r>
            <a:r>
              <a:rPr lang="en-US" altLang="zh-CN" sz="2100" dirty="0">
                <a:latin typeface="Arial" pitchFamily="34" charset="0"/>
                <a:ea typeface="黑体" pitchFamily="49" charset="-122"/>
              </a:rPr>
              <a:t>Caption</a:t>
            </a:r>
            <a:r>
              <a:rPr lang="zh-CN" altLang="en-US" sz="2100" dirty="0">
                <a:latin typeface="Arial" pitchFamily="34" charset="0"/>
                <a:ea typeface="黑体" pitchFamily="49" charset="-122"/>
              </a:rPr>
              <a:t>，在“属性设置框”处输入表单的标题名“温度的转换”。</a:t>
            </a:r>
          </a:p>
          <a:p>
            <a:endParaRPr lang="zh-CN" altLang="en-US" sz="2100" dirty="0">
              <a:latin typeface="Arial" pitchFamily="34" charset="0"/>
              <a:ea typeface="黑体" pitchFamily="49" charset="-122"/>
            </a:endParaRPr>
          </a:p>
        </p:txBody>
      </p:sp>
      <p:sp>
        <p:nvSpPr>
          <p:cNvPr id="2" name="矩形 1"/>
          <p:cNvSpPr/>
          <p:nvPr/>
        </p:nvSpPr>
        <p:spPr>
          <a:xfrm>
            <a:off x="4740805" y="2585158"/>
            <a:ext cx="2734196" cy="369332"/>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8-1  </a:t>
            </a:r>
            <a:r>
              <a:rPr lang="zh-CN" altLang="en-US" dirty="0" smtClean="0">
                <a:solidFill>
                  <a:srgbClr val="FFFFFF"/>
                </a:solidFill>
                <a:latin typeface="Arial" pitchFamily="34" charset="0"/>
                <a:ea typeface="黑体" pitchFamily="49" charset="-122"/>
              </a:rPr>
              <a:t>例</a:t>
            </a:r>
            <a:r>
              <a:rPr lang="en-US" altLang="zh-CN" dirty="0">
                <a:solidFill>
                  <a:srgbClr val="FFFFFF"/>
                </a:solidFill>
                <a:latin typeface="Arial" pitchFamily="34" charset="0"/>
                <a:ea typeface="黑体" pitchFamily="49" charset="-122"/>
              </a:rPr>
              <a:t>8-1</a:t>
            </a:r>
            <a:r>
              <a:rPr lang="zh-CN" altLang="en-US" dirty="0">
                <a:solidFill>
                  <a:srgbClr val="FFFFFF"/>
                </a:solidFill>
                <a:latin typeface="Arial" pitchFamily="34" charset="0"/>
                <a:ea typeface="黑体" pitchFamily="49" charset="-122"/>
              </a:rPr>
              <a:t>的运行界面 </a:t>
            </a:r>
            <a:endParaRPr lang="zh-CN" altLang="en-US" dirty="0"/>
          </a:p>
        </p:txBody>
      </p:sp>
      <p:sp>
        <p:nvSpPr>
          <p:cNvPr id="3" name="矩形 2"/>
          <p:cNvSpPr/>
          <p:nvPr/>
        </p:nvSpPr>
        <p:spPr>
          <a:xfrm>
            <a:off x="3923928" y="2195572"/>
            <a:ext cx="3024956"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8-2  “</a:t>
            </a:r>
            <a:r>
              <a:rPr lang="zh-CN" altLang="en-US" dirty="0">
                <a:solidFill>
                  <a:srgbClr val="FFFFFF"/>
                </a:solidFill>
                <a:latin typeface="Arial" pitchFamily="34" charset="0"/>
                <a:ea typeface="黑体" pitchFamily="49" charset="-122"/>
              </a:rPr>
              <a:t>新建”文件对话框</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0394" y="620688"/>
            <a:ext cx="2614865" cy="15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75001" y="188640"/>
            <a:ext cx="1553950" cy="273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87192713"/>
      </p:ext>
    </p:extLst>
  </p:cSld>
  <p:clrMapOvr>
    <a:masterClrMapping/>
  </p:clrMapOvr>
  <p:transition>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87233" y="3789040"/>
            <a:ext cx="3024956"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8-3  “</a:t>
            </a:r>
            <a:r>
              <a:rPr lang="zh-CN" altLang="en-US" dirty="0">
                <a:solidFill>
                  <a:srgbClr val="FFFFFF"/>
                </a:solidFill>
                <a:latin typeface="Arial" pitchFamily="34" charset="0"/>
                <a:ea typeface="黑体" pitchFamily="49" charset="-122"/>
              </a:rPr>
              <a:t>表单设计器”窗口</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5" y="188640"/>
            <a:ext cx="7168193" cy="345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71121" y="4275914"/>
            <a:ext cx="9000000" cy="2016000"/>
          </a:xfrm>
          <a:prstGeom prst="rect">
            <a:avLst/>
          </a:prstGeom>
        </p:spPr>
        <p:txBody>
          <a:bodyPr>
            <a:spAutoFit/>
          </a:bodyPr>
          <a:lstStyle/>
          <a:p>
            <a:r>
              <a:rPr lang="zh-CN" altLang="en-US" sz="2100" dirty="0">
                <a:latin typeface="Arial" pitchFamily="34" charset="0"/>
                <a:ea typeface="黑体" pitchFamily="49" charset="-122"/>
              </a:rPr>
              <a:t>　　⑷单击“表单控件”工具箱中的“标签”按钮 （如果表单工具箱尚未打开，可单击“显示”菜单中的“表单控件工具栏”命令），并将鼠标移动到表单窗口的一个合适位置单击，可创建一个标签对象</a:t>
            </a:r>
            <a:r>
              <a:rPr lang="en-US" altLang="zh-CN" sz="2100" dirty="0">
                <a:latin typeface="Arial" pitchFamily="34" charset="0"/>
                <a:ea typeface="黑体" pitchFamily="49" charset="-122"/>
              </a:rPr>
              <a:t>Label1</a:t>
            </a:r>
            <a:r>
              <a:rPr lang="zh-CN" altLang="en-US" sz="2100" dirty="0">
                <a:latin typeface="Arial" pitchFamily="34" charset="0"/>
                <a:ea typeface="黑体" pitchFamily="49" charset="-122"/>
              </a:rPr>
              <a:t>；用同样的方法，在表单中添加另</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个标签</a:t>
            </a:r>
            <a:r>
              <a:rPr lang="en-US" altLang="zh-CN" sz="2100" dirty="0">
                <a:latin typeface="Arial" pitchFamily="34" charset="0"/>
                <a:ea typeface="黑体" pitchFamily="49" charset="-122"/>
              </a:rPr>
              <a:t>Label2</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Label3</a:t>
            </a:r>
            <a:r>
              <a:rPr lang="zh-CN" altLang="en-US" sz="2100" dirty="0">
                <a:latin typeface="Arial" pitchFamily="34" charset="0"/>
                <a:ea typeface="黑体" pitchFamily="49" charset="-122"/>
              </a:rPr>
              <a:t>；单击“文本框”按钮 ，添加</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个文本框</a:t>
            </a:r>
            <a:r>
              <a:rPr lang="en-US" altLang="zh-CN" sz="2100" dirty="0">
                <a:latin typeface="Arial" pitchFamily="34" charset="0"/>
                <a:ea typeface="黑体" pitchFamily="49" charset="-122"/>
              </a:rPr>
              <a:t>Text1</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Text2</a:t>
            </a:r>
            <a:r>
              <a:rPr lang="zh-CN" altLang="en-US" sz="2100" dirty="0">
                <a:latin typeface="Arial" pitchFamily="34" charset="0"/>
                <a:ea typeface="黑体" pitchFamily="49" charset="-122"/>
              </a:rPr>
              <a:t>；单击“命令”按钮 ，添加两个命令按钮　　</a:t>
            </a:r>
            <a:r>
              <a:rPr lang="en-US" altLang="zh-CN" sz="2100" dirty="0">
                <a:latin typeface="Arial" pitchFamily="34" charset="0"/>
                <a:ea typeface="黑体" pitchFamily="49" charset="-122"/>
              </a:rPr>
              <a:t>Command1</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Command2</a:t>
            </a:r>
            <a:r>
              <a:rPr lang="zh-CN" altLang="en-US" sz="2100" dirty="0">
                <a:latin typeface="Arial" pitchFamily="34" charset="0"/>
                <a:ea typeface="黑体" pitchFamily="49" charset="-122"/>
              </a:rPr>
              <a:t>。表单中各控件对象的属性值设置如表</a:t>
            </a:r>
            <a:r>
              <a:rPr lang="en-US" altLang="zh-CN" sz="2100" dirty="0">
                <a:latin typeface="Arial" pitchFamily="34" charset="0"/>
                <a:ea typeface="黑体" pitchFamily="49" charset="-122"/>
              </a:rPr>
              <a:t>8-1</a:t>
            </a:r>
            <a:r>
              <a:rPr lang="zh-CN" altLang="en-US" sz="2100" dirty="0">
                <a:latin typeface="Arial" pitchFamily="34" charset="0"/>
                <a:ea typeface="黑体" pitchFamily="49" charset="-122"/>
              </a:rPr>
              <a:t>所示。</a:t>
            </a:r>
          </a:p>
        </p:txBody>
      </p:sp>
    </p:spTree>
    <p:extLst>
      <p:ext uri="{BB962C8B-B14F-4D97-AF65-F5344CB8AC3E}">
        <p14:creationId xmlns:p14="http://schemas.microsoft.com/office/powerpoint/2010/main" val="3577073149"/>
      </p:ext>
    </p:extLst>
  </p:cSld>
  <p:clrMapOvr>
    <a:masterClrMapping/>
  </p:clrMapOvr>
  <p:transition>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68129" y="130381"/>
            <a:ext cx="3610918"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8-1  </a:t>
            </a:r>
            <a:r>
              <a:rPr lang="zh-CN" altLang="en-US" dirty="0">
                <a:solidFill>
                  <a:srgbClr val="FFFFFF"/>
                </a:solidFill>
                <a:latin typeface="Arial" pitchFamily="34" charset="0"/>
                <a:ea typeface="黑体" pitchFamily="49" charset="-122"/>
              </a:rPr>
              <a:t>表单各控件的属性及设置</a:t>
            </a:r>
          </a:p>
        </p:txBody>
      </p:sp>
      <p:graphicFrame>
        <p:nvGraphicFramePr>
          <p:cNvPr id="4" name="表格 3"/>
          <p:cNvGraphicFramePr>
            <a:graphicFrameLocks noGrp="1"/>
          </p:cNvGraphicFramePr>
          <p:nvPr>
            <p:extLst>
              <p:ext uri="{D42A27DB-BD31-4B8C-83A1-F6EECF244321}">
                <p14:modId xmlns:p14="http://schemas.microsoft.com/office/powerpoint/2010/main" val="2881259986"/>
              </p:ext>
            </p:extLst>
          </p:nvPr>
        </p:nvGraphicFramePr>
        <p:xfrm>
          <a:off x="355118" y="692616"/>
          <a:ext cx="8609370" cy="5760720"/>
        </p:xfrm>
        <a:graphic>
          <a:graphicData uri="http://schemas.openxmlformats.org/drawingml/2006/table">
            <a:tbl>
              <a:tblPr/>
              <a:tblGrid>
                <a:gridCol w="1410328"/>
                <a:gridCol w="1357805"/>
                <a:gridCol w="2610485"/>
                <a:gridCol w="3230752"/>
              </a:tblGrid>
              <a:tr h="0">
                <a:tc>
                  <a:txBody>
                    <a:bodyPr/>
                    <a:lstStyle/>
                    <a:p>
                      <a:pPr algn="just" fontAlgn="ctr">
                        <a:spcAft>
                          <a:spcPts val="0"/>
                        </a:spcAft>
                      </a:pPr>
                      <a:r>
                        <a:rPr lang="zh-CN" sz="1800" kern="100">
                          <a:effectLst/>
                          <a:latin typeface="Times New Roman"/>
                          <a:ea typeface="宋体"/>
                        </a:rPr>
                        <a:t>对象</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属性</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属性值</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说明</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spcAft>
                          <a:spcPts val="0"/>
                        </a:spcAft>
                      </a:pPr>
                      <a:r>
                        <a:rPr lang="en-US" sz="1800" kern="100">
                          <a:effectLst/>
                          <a:latin typeface="Times New Roman"/>
                          <a:ea typeface="宋体"/>
                        </a:rPr>
                        <a:t>Form1</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Cption</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温度的转换</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设置表单标题显示的文本内容</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rowSpan="4">
                  <a:txBody>
                    <a:bodyPr/>
                    <a:lstStyle/>
                    <a:p>
                      <a:pPr algn="just" fontAlgn="ctr">
                        <a:spcAft>
                          <a:spcPts val="0"/>
                        </a:spcAft>
                      </a:pPr>
                      <a:r>
                        <a:rPr lang="en-US" sz="1800" kern="100">
                          <a:effectLst/>
                          <a:latin typeface="Times New Roman"/>
                          <a:ea typeface="宋体"/>
                        </a:rPr>
                        <a:t>Label1</a:t>
                      </a:r>
                      <a:endParaRPr lang="zh-CN" sz="18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Cption</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华氏温度转换摄氏温度</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设置标签控件的标题文本</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vMerge="1">
                  <a:txBody>
                    <a:bodyPr/>
                    <a:lstStyle/>
                    <a:p>
                      <a:endParaRPr lang="zh-CN" altLang="en-US"/>
                    </a:p>
                  </a:txBody>
                  <a:tcPr/>
                </a:tc>
                <a:tc>
                  <a:txBody>
                    <a:bodyPr/>
                    <a:lstStyle/>
                    <a:p>
                      <a:pPr algn="just" fontAlgn="ctr">
                        <a:spcAft>
                          <a:spcPts val="0"/>
                        </a:spcAft>
                      </a:pPr>
                      <a:r>
                        <a:rPr lang="en-US" sz="1800" kern="100">
                          <a:effectLst/>
                          <a:latin typeface="Times New Roman"/>
                          <a:ea typeface="宋体"/>
                        </a:rPr>
                        <a:t>FontName</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宋体</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字体名</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vMerge="1">
                  <a:txBody>
                    <a:bodyPr/>
                    <a:lstStyle/>
                    <a:p>
                      <a:endParaRPr lang="zh-CN" altLang="en-US"/>
                    </a:p>
                  </a:txBody>
                  <a:tcPr/>
                </a:tc>
                <a:tc>
                  <a:txBody>
                    <a:bodyPr/>
                    <a:lstStyle/>
                    <a:p>
                      <a:pPr algn="just" fontAlgn="ctr">
                        <a:spcAft>
                          <a:spcPts val="0"/>
                        </a:spcAft>
                      </a:pPr>
                      <a:r>
                        <a:rPr lang="en-US" sz="1800" kern="100">
                          <a:effectLst/>
                          <a:latin typeface="Times New Roman"/>
                          <a:ea typeface="宋体"/>
                        </a:rPr>
                        <a:t>FontSize</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11</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字号大小</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vMerge="1">
                  <a:txBody>
                    <a:bodyPr/>
                    <a:lstStyle/>
                    <a:p>
                      <a:endParaRPr lang="zh-CN" altLang="en-US"/>
                    </a:p>
                  </a:txBody>
                  <a:tcPr/>
                </a:tc>
                <a:tc>
                  <a:txBody>
                    <a:bodyPr/>
                    <a:lstStyle/>
                    <a:p>
                      <a:pPr algn="just" fontAlgn="ctr">
                        <a:spcAft>
                          <a:spcPts val="0"/>
                        </a:spcAft>
                      </a:pPr>
                      <a:r>
                        <a:rPr lang="en-US" sz="1800" kern="100">
                          <a:effectLst/>
                          <a:latin typeface="Times New Roman"/>
                          <a:ea typeface="宋体"/>
                        </a:rPr>
                        <a:t>AutoSize</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.T.</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设置标签控件对象是否自动调整大小</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rowSpan="3">
                  <a:txBody>
                    <a:bodyPr/>
                    <a:lstStyle/>
                    <a:p>
                      <a:pPr algn="just" fontAlgn="ctr">
                        <a:spcAft>
                          <a:spcPts val="0"/>
                        </a:spcAft>
                      </a:pPr>
                      <a:r>
                        <a:rPr lang="en-US" sz="1800" kern="100">
                          <a:effectLst/>
                          <a:latin typeface="Times New Roman"/>
                          <a:ea typeface="宋体"/>
                        </a:rPr>
                        <a:t>Label2</a:t>
                      </a:r>
                      <a:endParaRPr lang="zh-CN" sz="18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Cption</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华氏温度：</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置标签控件的标题文本</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vMerge="1">
                  <a:txBody>
                    <a:bodyPr/>
                    <a:lstStyle/>
                    <a:p>
                      <a:endParaRPr lang="zh-CN" altLang="en-US"/>
                    </a:p>
                  </a:txBody>
                  <a:tcPr/>
                </a:tc>
                <a:tc>
                  <a:txBody>
                    <a:bodyPr/>
                    <a:lstStyle/>
                    <a:p>
                      <a:pPr algn="just" fontAlgn="ctr">
                        <a:spcAft>
                          <a:spcPts val="0"/>
                        </a:spcAft>
                      </a:pPr>
                      <a:r>
                        <a:rPr lang="en-US" sz="1800" kern="100">
                          <a:effectLst/>
                          <a:latin typeface="Times New Roman"/>
                          <a:ea typeface="宋体"/>
                        </a:rPr>
                        <a:t>FontName</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宋体</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字体名</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vMerge="1">
                  <a:txBody>
                    <a:bodyPr/>
                    <a:lstStyle/>
                    <a:p>
                      <a:endParaRPr lang="zh-CN" altLang="en-US"/>
                    </a:p>
                  </a:txBody>
                  <a:tcPr/>
                </a:tc>
                <a:tc>
                  <a:txBody>
                    <a:bodyPr/>
                    <a:lstStyle/>
                    <a:p>
                      <a:pPr algn="just" fontAlgn="ctr">
                        <a:spcAft>
                          <a:spcPts val="0"/>
                        </a:spcAft>
                      </a:pPr>
                      <a:r>
                        <a:rPr lang="en-US" sz="1800" kern="100">
                          <a:effectLst/>
                          <a:latin typeface="Times New Roman"/>
                          <a:ea typeface="宋体"/>
                        </a:rPr>
                        <a:t>FontSize</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10</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字号大小</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spcAft>
                          <a:spcPts val="0"/>
                        </a:spcAft>
                      </a:pPr>
                      <a:r>
                        <a:rPr lang="en-US" sz="1800" kern="100">
                          <a:effectLst/>
                          <a:latin typeface="Times New Roman"/>
                          <a:ea typeface="宋体"/>
                        </a:rPr>
                        <a:t>Label2</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AutoSize</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.T.</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设置标签控件对象是否自动调整大小</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rowSpan="2">
                  <a:txBody>
                    <a:bodyPr/>
                    <a:lstStyle/>
                    <a:p>
                      <a:pPr algn="just" fontAlgn="ctr">
                        <a:spcAft>
                          <a:spcPts val="0"/>
                        </a:spcAft>
                      </a:pPr>
                      <a:r>
                        <a:rPr lang="en-US" sz="1800" kern="100">
                          <a:effectLst/>
                          <a:latin typeface="Times New Roman"/>
                          <a:ea typeface="宋体"/>
                        </a:rPr>
                        <a:t>Label3</a:t>
                      </a:r>
                      <a:endParaRPr lang="zh-CN" sz="18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Cption</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摄氏温度：</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置标签控件的标题文本</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vMerge="1">
                  <a:txBody>
                    <a:bodyPr/>
                    <a:lstStyle/>
                    <a:p>
                      <a:endParaRPr lang="zh-CN" altLang="en-US"/>
                    </a:p>
                  </a:txBody>
                  <a:tcPr/>
                </a:tc>
                <a:tc>
                  <a:txBody>
                    <a:bodyPr/>
                    <a:lstStyle/>
                    <a:p>
                      <a:pPr algn="just" fontAlgn="ctr">
                        <a:spcAft>
                          <a:spcPts val="0"/>
                        </a:spcAft>
                      </a:pPr>
                      <a:r>
                        <a:rPr lang="en-US" sz="1800" kern="100">
                          <a:effectLst/>
                          <a:latin typeface="Times New Roman"/>
                          <a:ea typeface="宋体"/>
                        </a:rPr>
                        <a:t>FontName</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宋体</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字体名</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spcAft>
                          <a:spcPts val="0"/>
                        </a:spcAft>
                      </a:pPr>
                      <a:r>
                        <a:rPr lang="en-US" sz="1800" kern="100">
                          <a:effectLst/>
                          <a:latin typeface="Times New Roman"/>
                          <a:ea typeface="宋体"/>
                        </a:rPr>
                        <a:t> </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FontSize</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10</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字号大小</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spcAft>
                          <a:spcPts val="0"/>
                        </a:spcAft>
                      </a:pPr>
                      <a:r>
                        <a:rPr lang="en-US" sz="1800" kern="100">
                          <a:effectLst/>
                          <a:latin typeface="Times New Roman"/>
                          <a:ea typeface="宋体"/>
                        </a:rPr>
                        <a:t> </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AutoSize</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.T.</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设置标签控件对象是否自动调整大小</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spcAft>
                          <a:spcPts val="0"/>
                        </a:spcAft>
                      </a:pPr>
                      <a:r>
                        <a:rPr lang="en-US" sz="1800" kern="100">
                          <a:effectLst/>
                          <a:latin typeface="Times New Roman"/>
                          <a:ea typeface="宋体"/>
                        </a:rPr>
                        <a:t>Command1</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Caption</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转换</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设置标命令按钮控件的标题文本</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spcAft>
                          <a:spcPts val="0"/>
                        </a:spcAft>
                      </a:pPr>
                      <a:r>
                        <a:rPr lang="en-US" sz="1800" kern="100">
                          <a:effectLst/>
                          <a:latin typeface="Times New Roman"/>
                          <a:ea typeface="宋体"/>
                        </a:rPr>
                        <a:t>Command2</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Caption</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退出</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dirty="0">
                          <a:effectLst/>
                          <a:latin typeface="Times New Roman"/>
                          <a:ea typeface="宋体"/>
                        </a:rPr>
                        <a:t>设置标命令按钮控件的标题文本</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816970121"/>
      </p:ext>
    </p:extLst>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88640"/>
            <a:ext cx="8997950" cy="7020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⑸</a:t>
            </a:r>
            <a:r>
              <a:rPr lang="zh-CN" altLang="en-US" sz="2100" dirty="0">
                <a:latin typeface="Arial" pitchFamily="34" charset="0"/>
                <a:ea typeface="黑体" pitchFamily="49" charset="-122"/>
              </a:rPr>
              <a:t>双击“转换”命令按钮</a:t>
            </a:r>
            <a:r>
              <a:rPr lang="en-US" altLang="zh-CN" sz="2100" dirty="0">
                <a:latin typeface="Arial" pitchFamily="34" charset="0"/>
                <a:ea typeface="黑体" pitchFamily="49" charset="-122"/>
              </a:rPr>
              <a:t>Command1</a:t>
            </a:r>
            <a:r>
              <a:rPr lang="zh-CN" altLang="en-US" sz="2100" dirty="0">
                <a:latin typeface="Arial" pitchFamily="34" charset="0"/>
                <a:ea typeface="黑体" pitchFamily="49" charset="-122"/>
              </a:rPr>
              <a:t>，打开其事件代码编辑器，如图</a:t>
            </a:r>
            <a:r>
              <a:rPr lang="en-US" altLang="zh-CN" sz="2100" dirty="0">
                <a:latin typeface="Arial" pitchFamily="34" charset="0"/>
                <a:ea typeface="黑体" pitchFamily="49" charset="-122"/>
              </a:rPr>
              <a:t>8-4</a:t>
            </a:r>
            <a:r>
              <a:rPr lang="zh-CN" altLang="en-US" sz="2100" dirty="0">
                <a:latin typeface="Arial" pitchFamily="34" charset="0"/>
                <a:ea typeface="黑体" pitchFamily="49" charset="-122"/>
              </a:rPr>
              <a:t>所</a:t>
            </a:r>
            <a:r>
              <a:rPr lang="zh-CN" altLang="en-US" sz="2100" dirty="0" smtClean="0">
                <a:latin typeface="Arial" pitchFamily="34" charset="0"/>
                <a:ea typeface="黑体" pitchFamily="49" charset="-122"/>
              </a:rPr>
              <a:t>示</a:t>
            </a:r>
            <a:r>
              <a:rPr lang="zh-CN" altLang="en-US" sz="2100" dirty="0">
                <a:latin typeface="Arial" pitchFamily="34" charset="0"/>
                <a:ea typeface="黑体" pitchFamily="49" charset="-122"/>
              </a:rPr>
              <a:t>。</a:t>
            </a:r>
          </a:p>
        </p:txBody>
      </p:sp>
      <p:sp>
        <p:nvSpPr>
          <p:cNvPr id="3" name="矩形 2"/>
          <p:cNvSpPr/>
          <p:nvPr/>
        </p:nvSpPr>
        <p:spPr>
          <a:xfrm>
            <a:off x="3154066" y="2456789"/>
            <a:ext cx="2951287"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8-4  </a:t>
            </a:r>
            <a:r>
              <a:rPr lang="zh-CN" altLang="en-US" dirty="0">
                <a:solidFill>
                  <a:srgbClr val="FFFFFF"/>
                </a:solidFill>
                <a:latin typeface="Arial" pitchFamily="34" charset="0"/>
                <a:ea typeface="黑体" pitchFamily="49" charset="-122"/>
              </a:rPr>
              <a:t>事件代码编辑器窗口</a:t>
            </a:r>
          </a:p>
        </p:txBody>
      </p:sp>
      <p:sp>
        <p:nvSpPr>
          <p:cNvPr id="4" name="Rectangle 4"/>
          <p:cNvSpPr>
            <a:spLocks noChangeArrowheads="1"/>
          </p:cNvSpPr>
          <p:nvPr/>
        </p:nvSpPr>
        <p:spPr bwMode="auto">
          <a:xfrm>
            <a:off x="74613" y="2996952"/>
            <a:ext cx="8997950" cy="33123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⑹</a:t>
            </a:r>
            <a:r>
              <a:rPr lang="zh-CN" altLang="en-US" sz="2100" dirty="0">
                <a:latin typeface="Arial" pitchFamily="34" charset="0"/>
                <a:ea typeface="黑体" pitchFamily="49" charset="-122"/>
              </a:rPr>
              <a:t>在过程列表框中，找到事件</a:t>
            </a:r>
            <a:r>
              <a:rPr lang="en-US" altLang="zh-CN" sz="2100" dirty="0">
                <a:latin typeface="Arial" pitchFamily="34" charset="0"/>
                <a:ea typeface="黑体" pitchFamily="49" charset="-122"/>
              </a:rPr>
              <a:t>Click</a:t>
            </a:r>
            <a:r>
              <a:rPr lang="zh-CN" altLang="en-US" sz="2100" dirty="0">
                <a:latin typeface="Arial" pitchFamily="34" charset="0"/>
                <a:ea typeface="黑体" pitchFamily="49" charset="-122"/>
              </a:rPr>
              <a:t>，然后在代码编辑窗口输入下面的内容：</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f=VAL(ThisForm.Text1.Value)</a:t>
            </a:r>
            <a:endParaRPr lang="en-US" altLang="zh-CN" sz="2100" dirty="0">
              <a:solidFill>
                <a:srgbClr val="FFFF00"/>
              </a:solidFill>
              <a:latin typeface="Arial" pitchFamily="34" charset="0"/>
              <a:ea typeface="黑体" pitchFamily="49" charset="-122"/>
            </a:endParaRPr>
          </a:p>
          <a:p>
            <a:r>
              <a:rPr lang="en-US" altLang="zh-CN" sz="2100" dirty="0" smtClean="0">
                <a:solidFill>
                  <a:srgbClr val="FFFF00"/>
                </a:solidFill>
                <a:latin typeface="Arial" pitchFamily="34" charset="0"/>
                <a:ea typeface="黑体" pitchFamily="49" charset="-122"/>
              </a:rPr>
              <a:t>　　c=5</a:t>
            </a:r>
            <a:r>
              <a:rPr lang="en-US" altLang="zh-CN" sz="2100" dirty="0">
                <a:solidFill>
                  <a:srgbClr val="FFFF00"/>
                </a:solidFill>
                <a:latin typeface="Arial" pitchFamily="34" charset="0"/>
                <a:ea typeface="黑体" pitchFamily="49" charset="-122"/>
              </a:rPr>
              <a:t>*(f -32)/9</a:t>
            </a:r>
          </a:p>
          <a:p>
            <a:r>
              <a:rPr lang="en-US" altLang="zh-CN" sz="2100" dirty="0" smtClean="0">
                <a:solidFill>
                  <a:srgbClr val="FFFF00"/>
                </a:solidFill>
                <a:latin typeface="Arial" pitchFamily="34" charset="0"/>
                <a:ea typeface="黑体" pitchFamily="49" charset="-122"/>
              </a:rPr>
              <a:t>　　ThisForm.Text2.Value=STR(c,4,1</a:t>
            </a:r>
            <a:r>
              <a:rPr lang="en-US" altLang="zh-CN" sz="2100" dirty="0">
                <a:latin typeface="Arial" pitchFamily="34" charset="0"/>
                <a:ea typeface="黑体" pitchFamily="49" charset="-122"/>
              </a:rPr>
              <a:t>)</a:t>
            </a:r>
          </a:p>
          <a:p>
            <a:r>
              <a:rPr lang="en-US" altLang="zh-CN" sz="2100" dirty="0" smtClean="0">
                <a:latin typeface="Arial" pitchFamily="34" charset="0"/>
                <a:ea typeface="黑体" pitchFamily="49" charset="-122"/>
              </a:rPr>
              <a:t>　　⑺</a:t>
            </a:r>
            <a:r>
              <a:rPr lang="zh-CN" altLang="en-US" sz="2100" dirty="0">
                <a:latin typeface="Arial" pitchFamily="34" charset="0"/>
                <a:ea typeface="黑体" pitchFamily="49" charset="-122"/>
              </a:rPr>
              <a:t>同样为“退出”命令按钮</a:t>
            </a:r>
            <a:r>
              <a:rPr lang="en-US" altLang="zh-CN" sz="2100" dirty="0">
                <a:latin typeface="Arial" pitchFamily="34" charset="0"/>
                <a:ea typeface="黑体" pitchFamily="49" charset="-122"/>
              </a:rPr>
              <a:t>Command2</a:t>
            </a:r>
            <a:r>
              <a:rPr lang="zh-CN" altLang="en-US" sz="2100" dirty="0">
                <a:latin typeface="Arial" pitchFamily="34" charset="0"/>
                <a:ea typeface="黑体" pitchFamily="49" charset="-122"/>
              </a:rPr>
              <a:t>编写事件</a:t>
            </a:r>
            <a:r>
              <a:rPr lang="en-US" altLang="zh-CN" sz="2100" dirty="0">
                <a:latin typeface="Arial" pitchFamily="34" charset="0"/>
                <a:ea typeface="黑体" pitchFamily="49" charset="-122"/>
              </a:rPr>
              <a:t>Click</a:t>
            </a:r>
            <a:r>
              <a:rPr lang="zh-CN" altLang="en-US" sz="2100" dirty="0">
                <a:latin typeface="Arial" pitchFamily="34" charset="0"/>
                <a:ea typeface="黑体" pitchFamily="49" charset="-122"/>
              </a:rPr>
              <a:t>代码如下：</a:t>
            </a:r>
          </a:p>
          <a:p>
            <a:r>
              <a:rPr lang="en-US" altLang="zh-CN" sz="2100" dirty="0" smtClean="0">
                <a:latin typeface="Arial" pitchFamily="34" charset="0"/>
                <a:ea typeface="黑体" pitchFamily="49" charset="-122"/>
              </a:rPr>
              <a:t>　　</a:t>
            </a:r>
            <a:r>
              <a:rPr lang="en-US" altLang="zh-CN" sz="2100" dirty="0" err="1" smtClean="0">
                <a:solidFill>
                  <a:srgbClr val="FFFF00"/>
                </a:solidFill>
                <a:latin typeface="Arial" pitchFamily="34" charset="0"/>
                <a:ea typeface="黑体" pitchFamily="49" charset="-122"/>
              </a:rPr>
              <a:t>ThisForm.Release</a:t>
            </a:r>
            <a:endParaRPr lang="en-US" altLang="zh-CN" sz="2100" dirty="0">
              <a:solidFill>
                <a:srgbClr val="FFFF00"/>
              </a:solidFill>
              <a:latin typeface="Arial" pitchFamily="34" charset="0"/>
              <a:ea typeface="黑体" pitchFamily="49" charset="-122"/>
            </a:endParaRPr>
          </a:p>
          <a:p>
            <a:r>
              <a:rPr lang="en-US" altLang="zh-CN" sz="2100" dirty="0" smtClean="0">
                <a:latin typeface="Arial" pitchFamily="34" charset="0"/>
                <a:ea typeface="黑体" pitchFamily="49" charset="-122"/>
              </a:rPr>
              <a:t>　　⑻</a:t>
            </a:r>
            <a:r>
              <a:rPr lang="zh-CN" altLang="en-US" sz="2100" dirty="0">
                <a:latin typeface="Arial" pitchFamily="34" charset="0"/>
                <a:ea typeface="黑体" pitchFamily="49" charset="-122"/>
              </a:rPr>
              <a:t>表单程序的保存。单击“常用”工具栏中的“保存”按钮 </a:t>
            </a:r>
            <a:r>
              <a:rPr lang="zh-CN" altLang="en-US" sz="2100" dirty="0" smtClean="0">
                <a:latin typeface="Arial" pitchFamily="34" charset="0"/>
                <a:ea typeface="黑体" pitchFamily="49" charset="-122"/>
              </a:rPr>
              <a:t>，</a:t>
            </a:r>
            <a:r>
              <a:rPr lang="zh-CN" altLang="en-US" sz="2100" dirty="0">
                <a:latin typeface="Arial" pitchFamily="34" charset="0"/>
                <a:ea typeface="黑体" pitchFamily="49" charset="-122"/>
              </a:rPr>
              <a:t>打开“另存为”对话框窗口。将表单以指定的文件名称，如</a:t>
            </a:r>
            <a:r>
              <a:rPr lang="en-US" altLang="zh-CN" sz="2100" dirty="0">
                <a:latin typeface="Arial" pitchFamily="34" charset="0"/>
                <a:ea typeface="黑体" pitchFamily="49" charset="-122"/>
              </a:rPr>
              <a:t>Ex08-01.SCX</a:t>
            </a:r>
            <a:r>
              <a:rPr lang="zh-CN" altLang="en-US" sz="2100" dirty="0">
                <a:latin typeface="Arial" pitchFamily="34" charset="0"/>
                <a:ea typeface="黑体" pitchFamily="49" charset="-122"/>
              </a:rPr>
              <a:t>，保存到指定的磁盘以及文件夹中</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1016888"/>
            <a:ext cx="7460236" cy="140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17512113"/>
      </p:ext>
    </p:extLst>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2" y="188640"/>
            <a:ext cx="8997950"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⑼</a:t>
            </a:r>
            <a:r>
              <a:rPr lang="zh-CN" altLang="en-US" sz="2100" dirty="0">
                <a:latin typeface="Arial" pitchFamily="34" charset="0"/>
                <a:ea typeface="黑体" pitchFamily="49" charset="-122"/>
              </a:rPr>
              <a:t>表单文件的运行。要运行该表单，可以使用下面几种方法：</a:t>
            </a:r>
          </a:p>
          <a:p>
            <a:r>
              <a:rPr lang="en-US" altLang="zh-CN" sz="2100" dirty="0" smtClean="0">
                <a:latin typeface="Arial" pitchFamily="34" charset="0"/>
                <a:ea typeface="黑体" pitchFamily="49" charset="-122"/>
              </a:rPr>
              <a:t>　　①</a:t>
            </a:r>
            <a:r>
              <a:rPr lang="zh-CN" altLang="en-US" sz="2100" dirty="0" smtClean="0">
                <a:latin typeface="Arial" pitchFamily="34" charset="0"/>
                <a:ea typeface="黑体" pitchFamily="49" charset="-122"/>
              </a:rPr>
              <a:t>在</a:t>
            </a:r>
            <a:r>
              <a:rPr lang="zh-CN" altLang="en-US" sz="2100" dirty="0">
                <a:latin typeface="Arial" pitchFamily="34" charset="0"/>
                <a:ea typeface="黑体" pitchFamily="49" charset="-122"/>
              </a:rPr>
              <a:t>命令窗口中输入命令：</a:t>
            </a:r>
            <a:r>
              <a:rPr lang="en-US" altLang="zh-CN" sz="2100" dirty="0">
                <a:solidFill>
                  <a:srgbClr val="FFFF00"/>
                </a:solidFill>
                <a:latin typeface="Arial" pitchFamily="34" charset="0"/>
                <a:ea typeface="黑体" pitchFamily="49" charset="-122"/>
              </a:rPr>
              <a:t>DO FORM &lt;</a:t>
            </a:r>
            <a:r>
              <a:rPr lang="zh-CN" altLang="en-US" sz="2100" dirty="0">
                <a:solidFill>
                  <a:srgbClr val="FFFF00"/>
                </a:solidFill>
                <a:latin typeface="Arial" pitchFamily="34" charset="0"/>
                <a:ea typeface="黑体" pitchFamily="49" charset="-122"/>
              </a:rPr>
              <a:t>表单文件名</a:t>
            </a:r>
            <a:r>
              <a:rPr lang="en-US" altLang="zh-CN" sz="2100" dirty="0">
                <a:solidFill>
                  <a:srgbClr val="FFFF00"/>
                </a:solidFill>
                <a:latin typeface="Arial" pitchFamily="34" charset="0"/>
                <a:ea typeface="黑体" pitchFamily="49" charset="-122"/>
              </a:rPr>
              <a:t>&gt;</a:t>
            </a:r>
          </a:p>
          <a:p>
            <a:r>
              <a:rPr lang="en-US" altLang="zh-CN" sz="2100" dirty="0" smtClean="0">
                <a:latin typeface="Arial" pitchFamily="34" charset="0"/>
                <a:ea typeface="黑体" pitchFamily="49" charset="-122"/>
              </a:rPr>
              <a:t>　　②</a:t>
            </a:r>
            <a:r>
              <a:rPr lang="zh-CN" altLang="en-US" sz="2100" dirty="0" smtClean="0">
                <a:latin typeface="Arial" pitchFamily="34" charset="0"/>
                <a:ea typeface="黑体" pitchFamily="49" charset="-122"/>
              </a:rPr>
              <a:t>打开</a:t>
            </a:r>
            <a:r>
              <a:rPr lang="zh-CN" altLang="en-US" sz="2100" dirty="0">
                <a:latin typeface="Arial" pitchFamily="34" charset="0"/>
                <a:ea typeface="黑体" pitchFamily="49" charset="-122"/>
              </a:rPr>
              <a:t>“程序”菜单，单击“运行”命令（或按下复合键</a:t>
            </a:r>
            <a:r>
              <a:rPr lang="en-US" altLang="zh-CN" sz="2100" dirty="0" err="1">
                <a:latin typeface="Arial" pitchFamily="34" charset="0"/>
                <a:ea typeface="黑体" pitchFamily="49" charset="-122"/>
              </a:rPr>
              <a:t>Ctrl+D</a:t>
            </a:r>
            <a:r>
              <a:rPr lang="zh-CN" altLang="en-US" sz="2100" dirty="0">
                <a:latin typeface="Arial" pitchFamily="34" charset="0"/>
                <a:ea typeface="黑体" pitchFamily="49" charset="-122"/>
              </a:rPr>
              <a:t>），出现“运行”</a:t>
            </a:r>
            <a:r>
              <a:rPr lang="zh-CN" altLang="en-US" sz="2100" dirty="0" smtClean="0">
                <a:latin typeface="Arial" pitchFamily="34" charset="0"/>
                <a:ea typeface="黑体" pitchFamily="49" charset="-122"/>
              </a:rPr>
              <a:t>对话框。选择</a:t>
            </a:r>
            <a:r>
              <a:rPr lang="zh-CN" altLang="en-US" sz="2100" dirty="0">
                <a:latin typeface="Arial" pitchFamily="34" charset="0"/>
                <a:ea typeface="黑体" pitchFamily="49" charset="-122"/>
              </a:rPr>
              <a:t>要运行的表单文件名，然后单击“运行”按钮。</a:t>
            </a:r>
          </a:p>
          <a:p>
            <a:r>
              <a:rPr lang="en-US" altLang="zh-CN" sz="2100" dirty="0" smtClean="0">
                <a:latin typeface="Arial" pitchFamily="34" charset="0"/>
                <a:ea typeface="黑体" pitchFamily="49" charset="-122"/>
              </a:rPr>
              <a:t>　　③</a:t>
            </a:r>
            <a:r>
              <a:rPr lang="zh-CN" altLang="en-US" sz="2100" dirty="0" smtClean="0">
                <a:latin typeface="Arial" pitchFamily="34" charset="0"/>
                <a:ea typeface="黑体" pitchFamily="49" charset="-122"/>
              </a:rPr>
              <a:t>在</a:t>
            </a:r>
            <a:r>
              <a:rPr lang="zh-CN" altLang="en-US" sz="2100" dirty="0">
                <a:latin typeface="Arial" pitchFamily="34" charset="0"/>
                <a:ea typeface="黑体" pitchFamily="49" charset="-122"/>
              </a:rPr>
              <a:t>编辑或打开表单设计器时，如果要运行该表单，可单击“常用”工具栏的“运行”命令按钮 （或按下复合键</a:t>
            </a:r>
            <a:r>
              <a:rPr lang="en-US" altLang="zh-CN" sz="2100" dirty="0" err="1">
                <a:latin typeface="Arial" pitchFamily="34" charset="0"/>
                <a:ea typeface="黑体" pitchFamily="49" charset="-122"/>
              </a:rPr>
              <a:t>Ctrl+E</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不管</a:t>
            </a:r>
            <a:r>
              <a:rPr lang="zh-CN" altLang="en-US" sz="2100" dirty="0">
                <a:latin typeface="Arial" pitchFamily="34" charset="0"/>
                <a:ea typeface="黑体" pitchFamily="49" charset="-122"/>
              </a:rPr>
              <a:t>使用上述哪一种方法，均可出现图</a:t>
            </a:r>
            <a:r>
              <a:rPr lang="en-US" altLang="zh-CN" sz="2100" dirty="0">
                <a:latin typeface="Arial" pitchFamily="34" charset="0"/>
                <a:ea typeface="黑体" pitchFamily="49" charset="-122"/>
              </a:rPr>
              <a:t>8-1</a:t>
            </a:r>
            <a:r>
              <a:rPr lang="zh-CN" altLang="en-US" sz="2100" dirty="0">
                <a:latin typeface="Arial" pitchFamily="34" charset="0"/>
                <a:ea typeface="黑体" pitchFamily="49" charset="-122"/>
              </a:rPr>
              <a:t>所示的运行界面</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Rectangle 3"/>
          <p:cNvSpPr>
            <a:spLocks noChangeArrowheads="1"/>
          </p:cNvSpPr>
          <p:nvPr/>
        </p:nvSpPr>
        <p:spPr bwMode="auto">
          <a:xfrm>
            <a:off x="74612" y="2537520"/>
            <a:ext cx="5289475"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8.2  </a:t>
            </a:r>
            <a:r>
              <a:rPr lang="zh-CN" altLang="en-US" sz="2400" dirty="0">
                <a:latin typeface="黑体" pitchFamily="49" charset="-122"/>
                <a:ea typeface="黑体" pitchFamily="49" charset="-122"/>
              </a:rPr>
              <a:t>面向对象程序设计的基本概念</a:t>
            </a:r>
          </a:p>
        </p:txBody>
      </p:sp>
      <p:sp>
        <p:nvSpPr>
          <p:cNvPr id="5" name="Rectangle 4"/>
          <p:cNvSpPr>
            <a:spLocks noChangeArrowheads="1"/>
          </p:cNvSpPr>
          <p:nvPr/>
        </p:nvSpPr>
        <p:spPr bwMode="auto">
          <a:xfrm>
            <a:off x="74612" y="5442271"/>
            <a:ext cx="8997950" cy="13337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现实</a:t>
            </a:r>
            <a:r>
              <a:rPr lang="zh-CN" altLang="en-US" sz="2100" dirty="0">
                <a:latin typeface="Arial" pitchFamily="34" charset="0"/>
                <a:ea typeface="黑体" pitchFamily="49" charset="-122"/>
              </a:rPr>
              <a:t>生活中对象到处可见，一个实体可以被认为是一个对象，如一辆汽车，一台电视或一匹马都可看作一个对象。对象是具有某些特征的具体事物的抽象。每个对象都具有能描述其特征的属性。一匹马有颜色、体重、年龄、雌雄等，又有脾气、习惯等行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Rectangle 3"/>
          <p:cNvSpPr>
            <a:spLocks noChangeArrowheads="1"/>
          </p:cNvSpPr>
          <p:nvPr/>
        </p:nvSpPr>
        <p:spPr bwMode="auto">
          <a:xfrm>
            <a:off x="74612" y="5037648"/>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．对象（</a:t>
            </a:r>
            <a:r>
              <a:rPr lang="en-US" altLang="zh-CN" sz="2200" dirty="0">
                <a:ea typeface="黑体" pitchFamily="49" charset="-122"/>
              </a:rPr>
              <a:t>Object</a:t>
            </a:r>
            <a:r>
              <a:rPr lang="zh-CN" altLang="en-US" sz="2200" dirty="0">
                <a:ea typeface="黑体" pitchFamily="49" charset="-122"/>
              </a:rPr>
              <a:t>）</a:t>
            </a:r>
          </a:p>
        </p:txBody>
      </p:sp>
      <p:sp>
        <p:nvSpPr>
          <p:cNvPr id="7" name="Rectangle 4"/>
          <p:cNvSpPr>
            <a:spLocks noChangeArrowheads="1"/>
          </p:cNvSpPr>
          <p:nvPr/>
        </p:nvSpPr>
        <p:spPr bwMode="auto">
          <a:xfrm>
            <a:off x="74612" y="3014144"/>
            <a:ext cx="8997950" cy="19788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使用</a:t>
            </a:r>
            <a:r>
              <a:rPr lang="en-US" altLang="zh-CN" sz="2100" dirty="0">
                <a:latin typeface="Arial" pitchFamily="34" charset="0"/>
                <a:ea typeface="黑体" pitchFamily="49" charset="-122"/>
              </a:rPr>
              <a:t>Visual </a:t>
            </a:r>
            <a:r>
              <a:rPr lang="en-US" altLang="zh-CN" sz="2100" dirty="0" smtClean="0">
                <a:latin typeface="Arial" pitchFamily="34" charset="0"/>
                <a:ea typeface="黑体" pitchFamily="49" charset="-122"/>
              </a:rPr>
              <a:t>FoxPro</a:t>
            </a:r>
            <a:r>
              <a:rPr lang="zh-CN" altLang="en-US" sz="2100" dirty="0" smtClean="0">
                <a:latin typeface="Arial" pitchFamily="34" charset="0"/>
                <a:ea typeface="黑体" pitchFamily="49" charset="-122"/>
              </a:rPr>
              <a:t>面向对象的方法编写</a:t>
            </a:r>
            <a:r>
              <a:rPr lang="zh-CN" altLang="en-US" sz="2100" dirty="0">
                <a:latin typeface="Arial" pitchFamily="34" charset="0"/>
                <a:ea typeface="黑体" pitchFamily="49" charset="-122"/>
              </a:rPr>
              <a:t>应用程序，设计用户界面是可视的，一般不需要编写大量代码去描述界面元素的外观、位置及大小；编写代码是面向对象的，这样大大降低了编程难度，而传统的编程则是面向问题的编程方法，它需要很细致地描述过程的每一步。</a:t>
            </a:r>
          </a:p>
          <a:p>
            <a:r>
              <a:rPr lang="zh-CN" altLang="en-US" sz="2100" dirty="0" smtClean="0">
                <a:latin typeface="Arial" pitchFamily="34" charset="0"/>
                <a:ea typeface="黑体" pitchFamily="49" charset="-122"/>
              </a:rPr>
              <a:t>       面向对象</a:t>
            </a:r>
            <a:r>
              <a:rPr lang="zh-CN" altLang="en-US" sz="2100" dirty="0">
                <a:latin typeface="Arial" pitchFamily="34" charset="0"/>
                <a:ea typeface="黑体" pitchFamily="49" charset="-122"/>
              </a:rPr>
              <a:t>的程序设计、可视化程序设计方法、事件驱动编程机制都是要学习的新概念</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3484985626"/>
      </p:ext>
    </p:extLst>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71879" y="534254"/>
            <a:ext cx="8997950" cy="194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中，每个对象都有一些外观和行为，它们是描述对象的数据。这些外观和行为称为属性。属性描述了对象应具有的特征、性质和状态，不同的对象有不同的属性。有些属性是大部分对象都具备的，如标题、名称、大小、位置等；有些属性则是某一个对象所特有的。不同的属性使对象有不同的外观和行为。在实际使用中，不必设置每一个对象的所有属性，许多属性可以采用缺省（默认）值</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Rectangle 3"/>
          <p:cNvSpPr>
            <a:spLocks noChangeArrowheads="1"/>
          </p:cNvSpPr>
          <p:nvPr/>
        </p:nvSpPr>
        <p:spPr bwMode="auto">
          <a:xfrm>
            <a:off x="71879" y="116632"/>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．对象的属性（</a:t>
            </a:r>
            <a:r>
              <a:rPr lang="en-US" altLang="zh-CN" sz="2200" dirty="0">
                <a:ea typeface="黑体" pitchFamily="49" charset="-122"/>
              </a:rPr>
              <a:t>Property</a:t>
            </a:r>
            <a:r>
              <a:rPr lang="zh-CN" altLang="en-US" sz="2200" dirty="0">
                <a:ea typeface="黑体" pitchFamily="49" charset="-122"/>
              </a:rPr>
              <a:t>）</a:t>
            </a:r>
          </a:p>
        </p:txBody>
      </p:sp>
      <p:sp>
        <p:nvSpPr>
          <p:cNvPr id="7" name="Rectangle 4"/>
          <p:cNvSpPr>
            <a:spLocks noChangeArrowheads="1"/>
          </p:cNvSpPr>
          <p:nvPr/>
        </p:nvSpPr>
        <p:spPr bwMode="auto">
          <a:xfrm>
            <a:off x="71879" y="2953754"/>
            <a:ext cx="8997950" cy="19442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事件</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Event</a:t>
            </a:r>
            <a:r>
              <a:rPr lang="zh-CN" altLang="en-US" sz="2100" dirty="0">
                <a:latin typeface="Arial" pitchFamily="34" charset="0"/>
                <a:ea typeface="黑体" pitchFamily="49" charset="-122"/>
              </a:rPr>
              <a:t>）就是对象上所发生的</a:t>
            </a:r>
            <a:r>
              <a:rPr lang="zh-CN" altLang="en-US" sz="2100" dirty="0" smtClean="0">
                <a:latin typeface="Arial" pitchFamily="34" charset="0"/>
                <a:ea typeface="黑体" pitchFamily="49" charset="-122"/>
              </a:rPr>
              <a:t>事情</a:t>
            </a:r>
            <a:r>
              <a:rPr lang="zh-CN" altLang="en-US" sz="2100" dirty="0">
                <a:latin typeface="Arial" pitchFamily="34" charset="0"/>
                <a:ea typeface="黑体" pitchFamily="49" charset="-122"/>
              </a:rPr>
              <a:t>，</a:t>
            </a:r>
            <a:r>
              <a:rPr lang="zh-CN" altLang="en-US" sz="2100" dirty="0" smtClean="0">
                <a:latin typeface="Arial" pitchFamily="34" charset="0"/>
                <a:ea typeface="黑体" pitchFamily="49" charset="-122"/>
              </a:rPr>
              <a:t>如</a:t>
            </a:r>
            <a:r>
              <a:rPr lang="zh-CN" altLang="en-US" sz="2100" dirty="0">
                <a:latin typeface="Arial" pitchFamily="34" charset="0"/>
                <a:ea typeface="黑体" pitchFamily="49" charset="-122"/>
              </a:rPr>
              <a:t>单击（</a:t>
            </a:r>
            <a:r>
              <a:rPr lang="en-US" altLang="zh-CN" sz="2100" dirty="0">
                <a:latin typeface="Arial" pitchFamily="34" charset="0"/>
                <a:ea typeface="黑体" pitchFamily="49" charset="-122"/>
              </a:rPr>
              <a:t>Click</a:t>
            </a:r>
            <a:r>
              <a:rPr lang="zh-CN" altLang="en-US" sz="2100" dirty="0">
                <a:latin typeface="Arial" pitchFamily="34" charset="0"/>
                <a:ea typeface="黑体" pitchFamily="49" charset="-122"/>
              </a:rPr>
              <a:t>）事件，加载（</a:t>
            </a:r>
            <a:r>
              <a:rPr lang="en-US" altLang="zh-CN" sz="2100" dirty="0">
                <a:latin typeface="Arial" pitchFamily="34" charset="0"/>
                <a:ea typeface="黑体" pitchFamily="49" charset="-122"/>
              </a:rPr>
              <a:t>Load</a:t>
            </a:r>
            <a:r>
              <a:rPr lang="zh-CN" altLang="en-US" sz="2100" dirty="0">
                <a:latin typeface="Arial" pitchFamily="34" charset="0"/>
                <a:ea typeface="黑体" pitchFamily="49" charset="-122"/>
              </a:rPr>
              <a:t>）表单事件等</a:t>
            </a:r>
            <a:r>
              <a:rPr lang="zh-CN" altLang="en-US" sz="2100" dirty="0" smtClean="0">
                <a:latin typeface="Arial" pitchFamily="34" charset="0"/>
                <a:ea typeface="黑体" pitchFamily="49" charset="-122"/>
              </a:rPr>
              <a:t>。事件</a:t>
            </a:r>
            <a:r>
              <a:rPr lang="zh-CN" altLang="en-US" sz="2100" dirty="0">
                <a:latin typeface="Arial" pitchFamily="34" charset="0"/>
                <a:ea typeface="黑体" pitchFamily="49" charset="-122"/>
              </a:rPr>
              <a:t>只能发生在程序运行时，而不会发生在设计阶段。对于不同的对象，可以触发许多不同的事件。</a:t>
            </a:r>
          </a:p>
          <a:p>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中，对象有如下几个特点：</a:t>
            </a:r>
          </a:p>
          <a:p>
            <a:r>
              <a:rPr lang="en-US" altLang="zh-CN" sz="2100" dirty="0" smtClean="0">
                <a:latin typeface="Arial" pitchFamily="34" charset="0"/>
                <a:ea typeface="黑体" pitchFamily="49" charset="-122"/>
              </a:rPr>
              <a:t>　　①</a:t>
            </a:r>
            <a:r>
              <a:rPr lang="zh-CN" altLang="en-US" sz="2100" dirty="0" smtClean="0">
                <a:latin typeface="Arial" pitchFamily="34" charset="0"/>
                <a:ea typeface="黑体" pitchFamily="49" charset="-122"/>
              </a:rPr>
              <a:t>事件</a:t>
            </a:r>
            <a:r>
              <a:rPr lang="zh-CN" altLang="en-US" sz="2100" dirty="0">
                <a:latin typeface="Arial" pitchFamily="34" charset="0"/>
                <a:ea typeface="黑体" pitchFamily="49" charset="-122"/>
              </a:rPr>
              <a:t>是</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中预先设置好的，能够被对象识别的动作。</a:t>
            </a:r>
          </a:p>
          <a:p>
            <a:r>
              <a:rPr lang="en-US" altLang="zh-CN" sz="2100" dirty="0" smtClean="0">
                <a:latin typeface="Arial" pitchFamily="34" charset="0"/>
                <a:ea typeface="黑体" pitchFamily="49" charset="-122"/>
              </a:rPr>
              <a:t>　　②</a:t>
            </a:r>
            <a:r>
              <a:rPr lang="zh-CN" altLang="en-US" sz="2100" dirty="0" smtClean="0">
                <a:latin typeface="Arial" pitchFamily="34" charset="0"/>
                <a:ea typeface="黑体" pitchFamily="49" charset="-122"/>
              </a:rPr>
              <a:t>不同</a:t>
            </a:r>
            <a:r>
              <a:rPr lang="zh-CN" altLang="en-US" sz="2100" dirty="0">
                <a:latin typeface="Arial" pitchFamily="34" charset="0"/>
                <a:ea typeface="黑体" pitchFamily="49" charset="-122"/>
              </a:rPr>
              <a:t>的对象能够识别不同的事件</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8" name="Rectangle 3"/>
          <p:cNvSpPr>
            <a:spLocks noChangeArrowheads="1"/>
          </p:cNvSpPr>
          <p:nvPr/>
        </p:nvSpPr>
        <p:spPr bwMode="auto">
          <a:xfrm>
            <a:off x="71879" y="2536132"/>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smtClean="0">
                <a:ea typeface="黑体" pitchFamily="49" charset="-122"/>
              </a:rPr>
              <a:t>3</a:t>
            </a:r>
            <a:r>
              <a:rPr lang="zh-CN" altLang="en-US" sz="2200" dirty="0">
                <a:ea typeface="黑体" pitchFamily="49" charset="-122"/>
              </a:rPr>
              <a:t>．对象事件（</a:t>
            </a:r>
            <a:r>
              <a:rPr lang="en-US" altLang="zh-CN" sz="2200" dirty="0">
                <a:ea typeface="黑体" pitchFamily="49" charset="-122"/>
              </a:rPr>
              <a:t>Event</a:t>
            </a:r>
            <a:r>
              <a:rPr lang="zh-CN" altLang="en-US" sz="2200" dirty="0">
                <a:ea typeface="黑体" pitchFamily="49" charset="-122"/>
              </a:rPr>
              <a:t>）</a:t>
            </a:r>
          </a:p>
        </p:txBody>
      </p:sp>
      <p:sp>
        <p:nvSpPr>
          <p:cNvPr id="9" name="Rectangle 4"/>
          <p:cNvSpPr>
            <a:spLocks noChangeArrowheads="1"/>
          </p:cNvSpPr>
          <p:nvPr/>
        </p:nvSpPr>
        <p:spPr bwMode="auto">
          <a:xfrm>
            <a:off x="71879" y="5373216"/>
            <a:ext cx="899795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响应</a:t>
            </a:r>
            <a:r>
              <a:rPr lang="zh-CN" altLang="en-US" sz="2100" dirty="0">
                <a:latin typeface="Arial" pitchFamily="34" charset="0"/>
                <a:ea typeface="黑体" pitchFamily="49" charset="-122"/>
              </a:rPr>
              <a:t>某个事件所执行的程序代码称为事件过程。对用户而言，事件过程得到所需的结果；对计算机而言，事件过程是执行代码。因此有的事件过程可由用户编写，有的则由系统确定</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10" name="Rectangle 3"/>
          <p:cNvSpPr>
            <a:spLocks noChangeArrowheads="1"/>
          </p:cNvSpPr>
          <p:nvPr/>
        </p:nvSpPr>
        <p:spPr bwMode="auto">
          <a:xfrm>
            <a:off x="71879" y="4955592"/>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4</a:t>
            </a:r>
            <a:r>
              <a:rPr lang="zh-CN" altLang="en-US" sz="2200" dirty="0">
                <a:ea typeface="黑体" pitchFamily="49" charset="-122"/>
              </a:rPr>
              <a:t>．事件过程</a:t>
            </a:r>
          </a:p>
        </p:txBody>
      </p:sp>
    </p:spTree>
    <p:extLst>
      <p:ext uri="{BB962C8B-B14F-4D97-AF65-F5344CB8AC3E}">
        <p14:creationId xmlns:p14="http://schemas.microsoft.com/office/powerpoint/2010/main" val="3734811737"/>
      </p:ext>
    </p:extLst>
  </p:cSld>
  <p:clrMapOvr>
    <a:masterClrMapping/>
  </p:clrMapOvr>
  <p:transition>
    <p:random/>
  </p:transition>
  <p:timing>
    <p:tnLst>
      <p:par>
        <p:cTn id="1" dur="indefinite" restart="never" nodeType="tmRoot"/>
      </p:par>
    </p:tnLst>
  </p:timing>
</p:sld>
</file>

<file path=ppt/theme/theme1.xml><?xml version="1.0" encoding="utf-8"?>
<a:theme xmlns:a="http://schemas.openxmlformats.org/drawingml/2006/main" name="默认设计模板">
  <a:themeElements>
    <a:clrScheme name="">
      <a:dk1>
        <a:srgbClr val="808080"/>
      </a:dk1>
      <a:lt1>
        <a:srgbClr val="FFFFFF"/>
      </a:lt1>
      <a:dk2>
        <a:srgbClr val="000000"/>
      </a:dk2>
      <a:lt2>
        <a:srgbClr val="FFFFFF"/>
      </a:lt2>
      <a:accent1>
        <a:srgbClr val="FF3300"/>
      </a:accent1>
      <a:accent2>
        <a:srgbClr val="3333CC"/>
      </a:accent2>
      <a:accent3>
        <a:srgbClr val="AAAAAA"/>
      </a:accent3>
      <a:accent4>
        <a:srgbClr val="DADADA"/>
      </a:accent4>
      <a:accent5>
        <a:srgbClr val="FFADA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1802</TotalTime>
  <Pages>0</Pages>
  <Words>2401</Words>
  <Characters>0</Characters>
  <Application>Microsoft Office PowerPoint</Application>
  <DocSecurity>0</DocSecurity>
  <PresentationFormat>全屏显示(4:3)</PresentationFormat>
  <Lines>0</Lines>
  <Paragraphs>465</Paragraphs>
  <Slides>38</Slides>
  <Notes>0</Notes>
  <HiddenSlides>0</HiddenSlides>
  <MMClips>1</MMClips>
  <ScaleCrop>false</ScaleCrop>
  <HeadingPairs>
    <vt:vector size="4" baseType="variant">
      <vt:variant>
        <vt:lpstr>主题</vt:lpstr>
      </vt:variant>
      <vt:variant>
        <vt:i4>1</vt:i4>
      </vt:variant>
      <vt:variant>
        <vt:lpstr>幻灯片标题</vt:lpstr>
      </vt:variant>
      <vt:variant>
        <vt:i4>38</vt:i4>
      </vt:variant>
    </vt:vector>
  </HeadingPairs>
  <TitlesOfParts>
    <vt:vector size="39" baseType="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成都中医药大学计算机教研室</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大学计算机基础</dc:title>
  <dc:creator>何振林</dc:creator>
  <cp:keywords>计算机 基础 教程</cp:keywords>
  <dc:description>PW:ZEL987</dc:description>
  <cp:lastModifiedBy>dbc</cp:lastModifiedBy>
  <cp:revision>2848</cp:revision>
  <dcterms:created xsi:type="dcterms:W3CDTF">1999-01-28T02:15:27Z</dcterms:created>
  <dcterms:modified xsi:type="dcterms:W3CDTF">2015-11-10T03:48:04Z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2052-9.1.0.4249</vt:lpwstr>
  </property>
</Properties>
</file>