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bookmarkIdSeed="2">
  <p:sldMasterIdLst>
    <p:sldMasterId id="2147483648" r:id="rId1"/>
  </p:sldMasterIdLst>
  <p:notesMasterIdLst>
    <p:notesMasterId r:id="rId103"/>
  </p:notesMasterIdLst>
  <p:handoutMasterIdLst>
    <p:handoutMasterId r:id="rId104"/>
  </p:handoutMasterIdLst>
  <p:sldIdLst>
    <p:sldId id="350" r:id="rId2"/>
    <p:sldId id="405" r:id="rId3"/>
    <p:sldId id="351" r:id="rId4"/>
    <p:sldId id="352" r:id="rId5"/>
    <p:sldId id="374" r:id="rId6"/>
    <p:sldId id="357" r:id="rId7"/>
    <p:sldId id="362" r:id="rId8"/>
    <p:sldId id="375" r:id="rId9"/>
    <p:sldId id="407" r:id="rId10"/>
    <p:sldId id="376" r:id="rId11"/>
    <p:sldId id="377" r:id="rId12"/>
    <p:sldId id="378" r:id="rId13"/>
    <p:sldId id="406" r:id="rId14"/>
    <p:sldId id="380" r:id="rId15"/>
    <p:sldId id="381" r:id="rId16"/>
    <p:sldId id="382" r:id="rId17"/>
    <p:sldId id="383" r:id="rId18"/>
    <p:sldId id="408" r:id="rId19"/>
    <p:sldId id="385" r:id="rId20"/>
    <p:sldId id="386" r:id="rId21"/>
    <p:sldId id="392" r:id="rId22"/>
    <p:sldId id="409" r:id="rId23"/>
    <p:sldId id="410" r:id="rId24"/>
    <p:sldId id="411" r:id="rId25"/>
    <p:sldId id="413" r:id="rId26"/>
    <p:sldId id="414" r:id="rId27"/>
    <p:sldId id="415" r:id="rId28"/>
    <p:sldId id="416" r:id="rId29"/>
    <p:sldId id="417" r:id="rId30"/>
    <p:sldId id="418" r:id="rId31"/>
    <p:sldId id="420" r:id="rId32"/>
    <p:sldId id="421" r:id="rId33"/>
    <p:sldId id="422" r:id="rId34"/>
    <p:sldId id="423" r:id="rId35"/>
    <p:sldId id="424" r:id="rId36"/>
    <p:sldId id="426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435" r:id="rId45"/>
    <p:sldId id="436" r:id="rId46"/>
    <p:sldId id="437" r:id="rId47"/>
    <p:sldId id="438" r:id="rId48"/>
    <p:sldId id="439" r:id="rId49"/>
    <p:sldId id="441" r:id="rId50"/>
    <p:sldId id="455" r:id="rId51"/>
    <p:sldId id="442" r:id="rId52"/>
    <p:sldId id="454" r:id="rId53"/>
    <p:sldId id="445" r:id="rId54"/>
    <p:sldId id="446" r:id="rId55"/>
    <p:sldId id="453" r:id="rId56"/>
    <p:sldId id="447" r:id="rId57"/>
    <p:sldId id="452" r:id="rId58"/>
    <p:sldId id="451" r:id="rId59"/>
    <p:sldId id="450" r:id="rId60"/>
    <p:sldId id="456" r:id="rId61"/>
    <p:sldId id="457" r:id="rId62"/>
    <p:sldId id="458" r:id="rId63"/>
    <p:sldId id="459" r:id="rId64"/>
    <p:sldId id="460" r:id="rId65"/>
    <p:sldId id="461" r:id="rId66"/>
    <p:sldId id="462" r:id="rId67"/>
    <p:sldId id="463" r:id="rId68"/>
    <p:sldId id="464" r:id="rId69"/>
    <p:sldId id="465" r:id="rId70"/>
    <p:sldId id="466" r:id="rId71"/>
    <p:sldId id="467" r:id="rId72"/>
    <p:sldId id="468" r:id="rId73"/>
    <p:sldId id="469" r:id="rId74"/>
    <p:sldId id="470" r:id="rId75"/>
    <p:sldId id="471" r:id="rId76"/>
    <p:sldId id="472" r:id="rId77"/>
    <p:sldId id="473" r:id="rId78"/>
    <p:sldId id="474" r:id="rId79"/>
    <p:sldId id="475" r:id="rId80"/>
    <p:sldId id="476" r:id="rId81"/>
    <p:sldId id="477" r:id="rId82"/>
    <p:sldId id="478" r:id="rId83"/>
    <p:sldId id="479" r:id="rId84"/>
    <p:sldId id="480" r:id="rId85"/>
    <p:sldId id="481" r:id="rId86"/>
    <p:sldId id="482" r:id="rId87"/>
    <p:sldId id="483" r:id="rId88"/>
    <p:sldId id="484" r:id="rId89"/>
    <p:sldId id="485" r:id="rId90"/>
    <p:sldId id="486" r:id="rId91"/>
    <p:sldId id="487" r:id="rId92"/>
    <p:sldId id="488" r:id="rId93"/>
    <p:sldId id="489" r:id="rId94"/>
    <p:sldId id="490" r:id="rId95"/>
    <p:sldId id="491" r:id="rId96"/>
    <p:sldId id="492" r:id="rId97"/>
    <p:sldId id="493" r:id="rId98"/>
    <p:sldId id="494" r:id="rId99"/>
    <p:sldId id="495" r:id="rId100"/>
    <p:sldId id="496" r:id="rId101"/>
    <p:sldId id="401" r:id="rId10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05"/>
      <p:bold r:id="rId106"/>
      <p:italic r:id="rId107"/>
      <p:boldItalic r:id="rId108"/>
    </p:embeddedFont>
    <p:embeddedFont>
      <p:font typeface="黑体" panose="02010609060101010101" pitchFamily="49" charset="-122"/>
      <p:regular r:id="rId109"/>
    </p:embeddedFont>
    <p:embeddedFont>
      <p:font typeface="微软雅黑" panose="020B0503020204020204" pitchFamily="34" charset="-122"/>
      <p:regular r:id="rId110"/>
      <p:bold r:id="rId11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AC"/>
    <a:srgbClr val="0049DA"/>
    <a:srgbClr val="002060"/>
    <a:srgbClr val="007DDA"/>
    <a:srgbClr val="3E0000"/>
    <a:srgbClr val="F8CD14"/>
    <a:srgbClr val="20A891"/>
    <a:srgbClr val="1A4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3731" autoAdjust="0"/>
  </p:normalViewPr>
  <p:slideViewPr>
    <p:cSldViewPr snapToGrid="0">
      <p:cViewPr>
        <p:scale>
          <a:sx n="66" d="100"/>
          <a:sy n="66" d="100"/>
        </p:scale>
        <p:origin x="-1530" y="-210"/>
      </p:cViewPr>
      <p:guideLst>
        <p:guide orient="horz" pos="2160"/>
        <p:guide orient="horz" pos="3460"/>
        <p:guide orient="horz" pos="652"/>
        <p:guide orient="horz" pos="916"/>
        <p:guide pos="2880"/>
        <p:guide pos="4014"/>
        <p:guide pos="1746"/>
        <p:guide pos="1646"/>
        <p:guide pos="4114"/>
        <p:guide pos="1510"/>
        <p:guide pos="425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font" Target="fonts/font6.fntdata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1.fntdata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108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2.fntdata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5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F698C2-D9AA-4BC0-A7F6-70202061FA0B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A293FEA-628A-4819-B58E-4B992D64E9A7}">
      <dgm:prSet phldrT="[文本]"/>
      <dgm:spPr/>
      <dgm:t>
        <a:bodyPr/>
        <a:lstStyle/>
        <a:p>
          <a:r>
            <a:rPr lang="zh-CN" dirty="0" smtClean="0"/>
            <a:t>所选图形必须切合讲授主题</a:t>
          </a:r>
          <a:endParaRPr lang="zh-CN" altLang="en-US" dirty="0"/>
        </a:p>
      </dgm:t>
    </dgm:pt>
    <dgm:pt modelId="{E1A8F860-B812-479A-8314-EC0235D49701}" type="parTrans" cxnId="{BDC09A05-4181-4952-92A7-C15B317B158F}">
      <dgm:prSet/>
      <dgm:spPr/>
      <dgm:t>
        <a:bodyPr/>
        <a:lstStyle/>
        <a:p>
          <a:endParaRPr lang="zh-CN" altLang="en-US"/>
        </a:p>
      </dgm:t>
    </dgm:pt>
    <dgm:pt modelId="{3AB48392-BBDA-4347-B0C4-DA2F5A784C44}" type="sibTrans" cxnId="{BDC09A05-4181-4952-92A7-C15B317B158F}">
      <dgm:prSet/>
      <dgm:spPr/>
      <dgm:t>
        <a:bodyPr/>
        <a:lstStyle/>
        <a:p>
          <a:endParaRPr lang="zh-CN" altLang="en-US"/>
        </a:p>
      </dgm:t>
    </dgm:pt>
    <dgm:pt modelId="{4808312E-9027-47B2-BBB2-E24C670F78D1}">
      <dgm:prSet phldrT="[文本]"/>
      <dgm:spPr/>
      <dgm:t>
        <a:bodyPr/>
        <a:lstStyle/>
        <a:p>
          <a:r>
            <a:rPr lang="zh-CN" dirty="0" smtClean="0"/>
            <a:t>必须切合观众身份</a:t>
          </a:r>
          <a:endParaRPr lang="zh-CN" altLang="en-US" dirty="0"/>
        </a:p>
      </dgm:t>
    </dgm:pt>
    <dgm:pt modelId="{310EFE28-6CE5-4E20-8AA6-CDC219A6B668}" type="parTrans" cxnId="{47022C25-B830-4B80-855D-B9271DC35A79}">
      <dgm:prSet/>
      <dgm:spPr/>
      <dgm:t>
        <a:bodyPr/>
        <a:lstStyle/>
        <a:p>
          <a:endParaRPr lang="zh-CN" altLang="en-US"/>
        </a:p>
      </dgm:t>
    </dgm:pt>
    <dgm:pt modelId="{65311E19-9EDF-4C7D-BD64-FC257DAACE6C}" type="sibTrans" cxnId="{47022C25-B830-4B80-855D-B9271DC35A79}">
      <dgm:prSet/>
      <dgm:spPr/>
      <dgm:t>
        <a:bodyPr/>
        <a:lstStyle/>
        <a:p>
          <a:endParaRPr lang="zh-CN" altLang="en-US"/>
        </a:p>
      </dgm:t>
    </dgm:pt>
    <dgm:pt modelId="{891D7126-0575-4598-8BD1-6C442BE8AA9E}">
      <dgm:prSet phldrT="[文本]"/>
      <dgm:spPr/>
      <dgm:t>
        <a:bodyPr/>
        <a:lstStyle/>
        <a:p>
          <a:r>
            <a:rPr lang="zh-CN" dirty="0" smtClean="0"/>
            <a:t>使用图片数量要合理</a:t>
          </a:r>
          <a:endParaRPr lang="zh-CN" altLang="en-US" dirty="0"/>
        </a:p>
      </dgm:t>
    </dgm:pt>
    <dgm:pt modelId="{4FE909F1-4AF1-473F-9BE1-A68B49F50539}" type="parTrans" cxnId="{1BD42E75-7357-4C7B-97B8-ADC920DEBA72}">
      <dgm:prSet/>
      <dgm:spPr/>
      <dgm:t>
        <a:bodyPr/>
        <a:lstStyle/>
        <a:p>
          <a:endParaRPr lang="zh-CN" altLang="en-US"/>
        </a:p>
      </dgm:t>
    </dgm:pt>
    <dgm:pt modelId="{277E0B45-86DD-48C7-96AF-B3F410E8C414}" type="sibTrans" cxnId="{1BD42E75-7357-4C7B-97B8-ADC920DEBA72}">
      <dgm:prSet/>
      <dgm:spPr/>
      <dgm:t>
        <a:bodyPr/>
        <a:lstStyle/>
        <a:p>
          <a:endParaRPr lang="zh-CN" altLang="en-US"/>
        </a:p>
      </dgm:t>
    </dgm:pt>
    <dgm:pt modelId="{ACF3C4E5-E8AF-4268-B7CC-4370FC43531C}">
      <dgm:prSet/>
      <dgm:spPr/>
      <dgm:t>
        <a:bodyPr/>
        <a:lstStyle/>
        <a:p>
          <a:r>
            <a:rPr lang="zh-CN" smtClean="0"/>
            <a:t>图片质量要合理</a:t>
          </a:r>
          <a:endParaRPr lang="zh-CN" altLang="en-US"/>
        </a:p>
      </dgm:t>
    </dgm:pt>
    <dgm:pt modelId="{4CB22E50-7164-4523-8A2E-111F82EC9B53}" type="parTrans" cxnId="{5D51752E-BEC0-4B3E-BE85-0F22122F81A8}">
      <dgm:prSet/>
      <dgm:spPr/>
      <dgm:t>
        <a:bodyPr/>
        <a:lstStyle/>
        <a:p>
          <a:endParaRPr lang="zh-CN" altLang="en-US"/>
        </a:p>
      </dgm:t>
    </dgm:pt>
    <dgm:pt modelId="{3F650B34-2F37-46FA-97D6-E80B44CD7C61}" type="sibTrans" cxnId="{5D51752E-BEC0-4B3E-BE85-0F22122F81A8}">
      <dgm:prSet/>
      <dgm:spPr/>
      <dgm:t>
        <a:bodyPr/>
        <a:lstStyle/>
        <a:p>
          <a:endParaRPr lang="zh-CN" altLang="en-US"/>
        </a:p>
      </dgm:t>
    </dgm:pt>
    <dgm:pt modelId="{A42FFC76-5E49-446A-9BD8-D602E0BE6935}" type="pres">
      <dgm:prSet presAssocID="{F2F698C2-D9AA-4BC0-A7F6-70202061FA0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BE5378B-30FC-4444-A40A-8E23094F7E60}" type="pres">
      <dgm:prSet presAssocID="{ACF3C4E5-E8AF-4268-B7CC-4370FC43531C}" presName="boxAndChildren" presStyleCnt="0"/>
      <dgm:spPr/>
    </dgm:pt>
    <dgm:pt modelId="{4E64A2A2-B636-4D29-A3DE-778CDF79F68C}" type="pres">
      <dgm:prSet presAssocID="{ACF3C4E5-E8AF-4268-B7CC-4370FC43531C}" presName="parentTextBox" presStyleLbl="node1" presStyleIdx="0" presStyleCnt="4"/>
      <dgm:spPr/>
      <dgm:t>
        <a:bodyPr/>
        <a:lstStyle/>
        <a:p>
          <a:endParaRPr lang="zh-CN" altLang="en-US"/>
        </a:p>
      </dgm:t>
    </dgm:pt>
    <dgm:pt modelId="{40FE6A7A-45E6-420C-96BC-236BBC02CBC8}" type="pres">
      <dgm:prSet presAssocID="{277E0B45-86DD-48C7-96AF-B3F410E8C414}" presName="sp" presStyleCnt="0"/>
      <dgm:spPr/>
    </dgm:pt>
    <dgm:pt modelId="{89F10D02-5D82-4AD3-A23E-F592617794D3}" type="pres">
      <dgm:prSet presAssocID="{891D7126-0575-4598-8BD1-6C442BE8AA9E}" presName="arrowAndChildren" presStyleCnt="0"/>
      <dgm:spPr/>
    </dgm:pt>
    <dgm:pt modelId="{E1B65EF2-D08B-45BE-90FC-9082A45CB073}" type="pres">
      <dgm:prSet presAssocID="{891D7126-0575-4598-8BD1-6C442BE8AA9E}" presName="parentTextArrow" presStyleLbl="node1" presStyleIdx="1" presStyleCnt="4"/>
      <dgm:spPr/>
      <dgm:t>
        <a:bodyPr/>
        <a:lstStyle/>
        <a:p>
          <a:endParaRPr lang="zh-CN" altLang="en-US"/>
        </a:p>
      </dgm:t>
    </dgm:pt>
    <dgm:pt modelId="{87121ACF-9865-4D1E-9AF9-8B6F54ABC026}" type="pres">
      <dgm:prSet presAssocID="{65311E19-9EDF-4C7D-BD64-FC257DAACE6C}" presName="sp" presStyleCnt="0"/>
      <dgm:spPr/>
    </dgm:pt>
    <dgm:pt modelId="{F996AE61-EE6D-4B9D-A37D-E82FD51B437D}" type="pres">
      <dgm:prSet presAssocID="{4808312E-9027-47B2-BBB2-E24C670F78D1}" presName="arrowAndChildren" presStyleCnt="0"/>
      <dgm:spPr/>
    </dgm:pt>
    <dgm:pt modelId="{3FA61F71-882B-430E-BA0B-DDE3B8D2C83F}" type="pres">
      <dgm:prSet presAssocID="{4808312E-9027-47B2-BBB2-E24C670F78D1}" presName="parentTextArrow" presStyleLbl="node1" presStyleIdx="2" presStyleCnt="4"/>
      <dgm:spPr/>
      <dgm:t>
        <a:bodyPr/>
        <a:lstStyle/>
        <a:p>
          <a:endParaRPr lang="zh-CN" altLang="en-US"/>
        </a:p>
      </dgm:t>
    </dgm:pt>
    <dgm:pt modelId="{F6F4C4D6-8CAC-48B5-8BEE-FA85047C30C3}" type="pres">
      <dgm:prSet presAssocID="{3AB48392-BBDA-4347-B0C4-DA2F5A784C44}" presName="sp" presStyleCnt="0"/>
      <dgm:spPr/>
    </dgm:pt>
    <dgm:pt modelId="{2588C5FA-E00B-4D97-ADAE-21D4A2796679}" type="pres">
      <dgm:prSet presAssocID="{BA293FEA-628A-4819-B58E-4B992D64E9A7}" presName="arrowAndChildren" presStyleCnt="0"/>
      <dgm:spPr/>
    </dgm:pt>
    <dgm:pt modelId="{22DD9C79-C9B8-43C1-B326-AA759A19898D}" type="pres">
      <dgm:prSet presAssocID="{BA293FEA-628A-4819-B58E-4B992D64E9A7}" presName="parentTextArrow" presStyleLbl="node1" presStyleIdx="3" presStyleCnt="4"/>
      <dgm:spPr/>
      <dgm:t>
        <a:bodyPr/>
        <a:lstStyle/>
        <a:p>
          <a:endParaRPr lang="zh-CN" altLang="en-US"/>
        </a:p>
      </dgm:t>
    </dgm:pt>
  </dgm:ptLst>
  <dgm:cxnLst>
    <dgm:cxn modelId="{A8C94FA8-7979-4974-921D-C3C4A63C74E4}" type="presOf" srcId="{891D7126-0575-4598-8BD1-6C442BE8AA9E}" destId="{E1B65EF2-D08B-45BE-90FC-9082A45CB073}" srcOrd="0" destOrd="0" presId="urn:microsoft.com/office/officeart/2005/8/layout/process4"/>
    <dgm:cxn modelId="{47022C25-B830-4B80-855D-B9271DC35A79}" srcId="{F2F698C2-D9AA-4BC0-A7F6-70202061FA0B}" destId="{4808312E-9027-47B2-BBB2-E24C670F78D1}" srcOrd="1" destOrd="0" parTransId="{310EFE28-6CE5-4E20-8AA6-CDC219A6B668}" sibTransId="{65311E19-9EDF-4C7D-BD64-FC257DAACE6C}"/>
    <dgm:cxn modelId="{5D51752E-BEC0-4B3E-BE85-0F22122F81A8}" srcId="{F2F698C2-D9AA-4BC0-A7F6-70202061FA0B}" destId="{ACF3C4E5-E8AF-4268-B7CC-4370FC43531C}" srcOrd="3" destOrd="0" parTransId="{4CB22E50-7164-4523-8A2E-111F82EC9B53}" sibTransId="{3F650B34-2F37-46FA-97D6-E80B44CD7C61}"/>
    <dgm:cxn modelId="{7E91CA9B-DF42-4C3A-92B6-E1E7160C4E0A}" type="presOf" srcId="{F2F698C2-D9AA-4BC0-A7F6-70202061FA0B}" destId="{A42FFC76-5E49-446A-9BD8-D602E0BE6935}" srcOrd="0" destOrd="0" presId="urn:microsoft.com/office/officeart/2005/8/layout/process4"/>
    <dgm:cxn modelId="{1BD42E75-7357-4C7B-97B8-ADC920DEBA72}" srcId="{F2F698C2-D9AA-4BC0-A7F6-70202061FA0B}" destId="{891D7126-0575-4598-8BD1-6C442BE8AA9E}" srcOrd="2" destOrd="0" parTransId="{4FE909F1-4AF1-473F-9BE1-A68B49F50539}" sibTransId="{277E0B45-86DD-48C7-96AF-B3F410E8C414}"/>
    <dgm:cxn modelId="{BDC09A05-4181-4952-92A7-C15B317B158F}" srcId="{F2F698C2-D9AA-4BC0-A7F6-70202061FA0B}" destId="{BA293FEA-628A-4819-B58E-4B992D64E9A7}" srcOrd="0" destOrd="0" parTransId="{E1A8F860-B812-479A-8314-EC0235D49701}" sibTransId="{3AB48392-BBDA-4347-B0C4-DA2F5A784C44}"/>
    <dgm:cxn modelId="{DA775F3B-EF4E-4FED-88B1-908EF5D6A881}" type="presOf" srcId="{ACF3C4E5-E8AF-4268-B7CC-4370FC43531C}" destId="{4E64A2A2-B636-4D29-A3DE-778CDF79F68C}" srcOrd="0" destOrd="0" presId="urn:microsoft.com/office/officeart/2005/8/layout/process4"/>
    <dgm:cxn modelId="{A4E168DE-5797-4962-B1F4-112169CD5E09}" type="presOf" srcId="{BA293FEA-628A-4819-B58E-4B992D64E9A7}" destId="{22DD9C79-C9B8-43C1-B326-AA759A19898D}" srcOrd="0" destOrd="0" presId="urn:microsoft.com/office/officeart/2005/8/layout/process4"/>
    <dgm:cxn modelId="{9B83B477-4D2A-477F-B945-4B180C6F6E0E}" type="presOf" srcId="{4808312E-9027-47B2-BBB2-E24C670F78D1}" destId="{3FA61F71-882B-430E-BA0B-DDE3B8D2C83F}" srcOrd="0" destOrd="0" presId="urn:microsoft.com/office/officeart/2005/8/layout/process4"/>
    <dgm:cxn modelId="{1A98A51D-8ACA-48F0-8BCC-14191097E8AB}" type="presParOf" srcId="{A42FFC76-5E49-446A-9BD8-D602E0BE6935}" destId="{CBE5378B-30FC-4444-A40A-8E23094F7E60}" srcOrd="0" destOrd="0" presId="urn:microsoft.com/office/officeart/2005/8/layout/process4"/>
    <dgm:cxn modelId="{EFFCFC4E-B22A-4FE2-9D05-F9BC5A5E8C10}" type="presParOf" srcId="{CBE5378B-30FC-4444-A40A-8E23094F7E60}" destId="{4E64A2A2-B636-4D29-A3DE-778CDF79F68C}" srcOrd="0" destOrd="0" presId="urn:microsoft.com/office/officeart/2005/8/layout/process4"/>
    <dgm:cxn modelId="{9E667566-3BA1-4B3F-AEE1-1C3784E25D6B}" type="presParOf" srcId="{A42FFC76-5E49-446A-9BD8-D602E0BE6935}" destId="{40FE6A7A-45E6-420C-96BC-236BBC02CBC8}" srcOrd="1" destOrd="0" presId="urn:microsoft.com/office/officeart/2005/8/layout/process4"/>
    <dgm:cxn modelId="{227EA441-0B28-4156-9B4A-B320205A9BD2}" type="presParOf" srcId="{A42FFC76-5E49-446A-9BD8-D602E0BE6935}" destId="{89F10D02-5D82-4AD3-A23E-F592617794D3}" srcOrd="2" destOrd="0" presId="urn:microsoft.com/office/officeart/2005/8/layout/process4"/>
    <dgm:cxn modelId="{21F0AE0A-87CF-4CC2-AE9D-C159881A1B19}" type="presParOf" srcId="{89F10D02-5D82-4AD3-A23E-F592617794D3}" destId="{E1B65EF2-D08B-45BE-90FC-9082A45CB073}" srcOrd="0" destOrd="0" presId="urn:microsoft.com/office/officeart/2005/8/layout/process4"/>
    <dgm:cxn modelId="{A9DD75D8-5A78-44B6-8EC4-9CDFDE1C832D}" type="presParOf" srcId="{A42FFC76-5E49-446A-9BD8-D602E0BE6935}" destId="{87121ACF-9865-4D1E-9AF9-8B6F54ABC026}" srcOrd="3" destOrd="0" presId="urn:microsoft.com/office/officeart/2005/8/layout/process4"/>
    <dgm:cxn modelId="{808819D2-EA7E-4012-BEC7-5BDE038A85B4}" type="presParOf" srcId="{A42FFC76-5E49-446A-9BD8-D602E0BE6935}" destId="{F996AE61-EE6D-4B9D-A37D-E82FD51B437D}" srcOrd="4" destOrd="0" presId="urn:microsoft.com/office/officeart/2005/8/layout/process4"/>
    <dgm:cxn modelId="{46E15D0A-8896-4560-B959-89758BBF2533}" type="presParOf" srcId="{F996AE61-EE6D-4B9D-A37D-E82FD51B437D}" destId="{3FA61F71-882B-430E-BA0B-DDE3B8D2C83F}" srcOrd="0" destOrd="0" presId="urn:microsoft.com/office/officeart/2005/8/layout/process4"/>
    <dgm:cxn modelId="{3BFED846-943A-420E-A23F-E9244B61B213}" type="presParOf" srcId="{A42FFC76-5E49-446A-9BD8-D602E0BE6935}" destId="{F6F4C4D6-8CAC-48B5-8BEE-FA85047C30C3}" srcOrd="5" destOrd="0" presId="urn:microsoft.com/office/officeart/2005/8/layout/process4"/>
    <dgm:cxn modelId="{CCE6F73F-D246-4BF8-A734-A4CF5A841FBA}" type="presParOf" srcId="{A42FFC76-5E49-446A-9BD8-D602E0BE6935}" destId="{2588C5FA-E00B-4D97-ADAE-21D4A2796679}" srcOrd="6" destOrd="0" presId="urn:microsoft.com/office/officeart/2005/8/layout/process4"/>
    <dgm:cxn modelId="{979F23E1-F7C7-4FD9-B032-802AE0086528}" type="presParOf" srcId="{2588C5FA-E00B-4D97-ADAE-21D4A2796679}" destId="{22DD9C79-C9B8-43C1-B326-AA759A19898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EBDB6C-1095-40DE-85EE-EDEEC783F56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048414A-DA10-47C8-BB58-EB2DB5B2F4A8}">
      <dgm:prSet phldrT="[文本]" custT="1"/>
      <dgm:spPr/>
      <dgm:t>
        <a:bodyPr/>
        <a:lstStyle/>
        <a:p>
          <a:r>
            <a:rPr lang="zh-CN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与教学</a:t>
          </a:r>
          <a:endParaRPr lang="en-US" altLang="zh-CN" sz="2400" dirty="0" smtClean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  <a:p>
          <a:r>
            <a:rPr lang="zh-CN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内容相符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1790800D-DA35-4F76-B596-28514754A68F}" type="parTrans" cxnId="{E9A79BA1-7E78-4AB8-A58A-1F4BBC006814}">
      <dgm:prSet/>
      <dgm:spPr/>
      <dgm:t>
        <a:bodyPr/>
        <a:lstStyle/>
        <a:p>
          <a:endParaRPr lang="zh-CN" altLang="en-US"/>
        </a:p>
      </dgm:t>
    </dgm:pt>
    <dgm:pt modelId="{7BEA04DB-1129-4B6C-A4AA-AF8826FD3AFF}" type="sibTrans" cxnId="{E9A79BA1-7E78-4AB8-A58A-1F4BBC006814}">
      <dgm:prSet/>
      <dgm:spPr/>
      <dgm:t>
        <a:bodyPr/>
        <a:lstStyle/>
        <a:p>
          <a:endParaRPr lang="zh-CN" altLang="en-US"/>
        </a:p>
      </dgm:t>
    </dgm:pt>
    <dgm:pt modelId="{133E6FAE-4982-44A7-BC91-5EEFE344E7AF}">
      <dgm:prSet phldrT="[文本]"/>
      <dgm:spPr/>
      <dgm:t>
        <a:bodyPr/>
        <a:lstStyle/>
        <a:p>
          <a:r>
            <a:rPr lang="zh-CN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数量要制</a:t>
          </a:r>
          <a:endParaRPr lang="zh-CN" altLang="en-US" dirty="0">
            <a:solidFill>
              <a:schemeClr val="bg1"/>
            </a:solidFill>
          </a:endParaRPr>
        </a:p>
      </dgm:t>
    </dgm:pt>
    <dgm:pt modelId="{658564EA-E08E-4C97-B860-5875F891CFFC}" type="parTrans" cxnId="{1E26815D-238F-46E1-98A7-713D336A586F}">
      <dgm:prSet/>
      <dgm:spPr/>
      <dgm:t>
        <a:bodyPr/>
        <a:lstStyle/>
        <a:p>
          <a:endParaRPr lang="zh-CN" altLang="en-US"/>
        </a:p>
      </dgm:t>
    </dgm:pt>
    <dgm:pt modelId="{3F58EA40-692C-4784-969C-9881E6CA259D}" type="sibTrans" cxnId="{1E26815D-238F-46E1-98A7-713D336A586F}">
      <dgm:prSet/>
      <dgm:spPr/>
      <dgm:t>
        <a:bodyPr/>
        <a:lstStyle/>
        <a:p>
          <a:endParaRPr lang="zh-CN" altLang="en-US"/>
        </a:p>
      </dgm:t>
    </dgm:pt>
    <dgm:pt modelId="{4763A18E-E101-4D42-9DFB-2B5307D8FFCC}">
      <dgm:prSet phldrT="[文本]"/>
      <dgm:spPr/>
      <dgm:t>
        <a:bodyPr/>
        <a:lstStyle/>
        <a:p>
          <a:r>
            <a:rPr lang="zh-CN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背景音乐要舒缓</a:t>
          </a:r>
          <a:endParaRPr lang="zh-CN" altLang="en-US" dirty="0">
            <a:solidFill>
              <a:schemeClr val="bg1"/>
            </a:solidFill>
          </a:endParaRPr>
        </a:p>
      </dgm:t>
    </dgm:pt>
    <dgm:pt modelId="{DCAF041D-9DE3-4678-AF98-B9AC9154C2A6}" type="parTrans" cxnId="{F70E4570-DFE4-4CA2-9CFA-B1A12F930B79}">
      <dgm:prSet/>
      <dgm:spPr/>
      <dgm:t>
        <a:bodyPr/>
        <a:lstStyle/>
        <a:p>
          <a:endParaRPr lang="zh-CN" altLang="en-US"/>
        </a:p>
      </dgm:t>
    </dgm:pt>
    <dgm:pt modelId="{65373717-2160-4508-BCB0-A96B7436E080}" type="sibTrans" cxnId="{F70E4570-DFE4-4CA2-9CFA-B1A12F930B79}">
      <dgm:prSet/>
      <dgm:spPr/>
      <dgm:t>
        <a:bodyPr/>
        <a:lstStyle/>
        <a:p>
          <a:endParaRPr lang="zh-CN" altLang="en-US"/>
        </a:p>
      </dgm:t>
    </dgm:pt>
    <dgm:pt modelId="{DA55624F-52A7-46A7-A298-EBA7F07C97FE}">
      <dgm:prSet/>
      <dgm:spPr/>
      <dgm:t>
        <a:bodyPr/>
        <a:lstStyle/>
        <a:p>
          <a:r>
            <a:rPr lang="zh-CN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方便控制</a:t>
          </a:r>
          <a:endParaRPr lang="zh-CN" altLang="en-US" dirty="0">
            <a:solidFill>
              <a:schemeClr val="bg1"/>
            </a:solidFill>
          </a:endParaRPr>
        </a:p>
      </dgm:t>
    </dgm:pt>
    <dgm:pt modelId="{66955207-E729-4CDD-8DFB-F4BCD9F88A2A}" type="parTrans" cxnId="{073B89E5-038C-49DD-B14C-B63161C87B53}">
      <dgm:prSet/>
      <dgm:spPr/>
      <dgm:t>
        <a:bodyPr/>
        <a:lstStyle/>
        <a:p>
          <a:endParaRPr lang="zh-CN" altLang="en-US"/>
        </a:p>
      </dgm:t>
    </dgm:pt>
    <dgm:pt modelId="{1E0C05DD-DA2B-44F0-BAD0-1FC494F5E940}" type="sibTrans" cxnId="{073B89E5-038C-49DD-B14C-B63161C87B53}">
      <dgm:prSet/>
      <dgm:spPr/>
      <dgm:t>
        <a:bodyPr/>
        <a:lstStyle/>
        <a:p>
          <a:endParaRPr lang="zh-CN" altLang="en-US"/>
        </a:p>
      </dgm:t>
    </dgm:pt>
    <dgm:pt modelId="{70B801CA-4AC0-4841-8CC0-128E2646DD39}" type="pres">
      <dgm:prSet presAssocID="{5AEBDB6C-1095-40DE-85EE-EDEEC783F56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71DC74A-6D42-4AB2-BEEF-2C27B352A7CA}" type="pres">
      <dgm:prSet presAssocID="{E048414A-DA10-47C8-BB58-EB2DB5B2F4A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EAB6DA-F8DD-46D3-83F2-CB5388C69C9C}" type="pres">
      <dgm:prSet presAssocID="{7BEA04DB-1129-4B6C-A4AA-AF8826FD3AFF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EF5A3AA2-45A4-445F-ACB4-9EBFFA45DD14}" type="pres">
      <dgm:prSet presAssocID="{7BEA04DB-1129-4B6C-A4AA-AF8826FD3AFF}" presName="connectorText" presStyleLbl="sibTrans2D1" presStyleIdx="0" presStyleCnt="3"/>
      <dgm:spPr/>
      <dgm:t>
        <a:bodyPr/>
        <a:lstStyle/>
        <a:p>
          <a:endParaRPr lang="zh-CN" altLang="en-US"/>
        </a:p>
      </dgm:t>
    </dgm:pt>
    <dgm:pt modelId="{CBD5907A-C66F-4649-AB9A-93C11F379693}" type="pres">
      <dgm:prSet presAssocID="{133E6FAE-4982-44A7-BC91-5EEFE344E7A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AC90E5-EDB9-465E-B739-2417E2563CE4}" type="pres">
      <dgm:prSet presAssocID="{3F58EA40-692C-4784-969C-9881E6CA259D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139F4D2D-90A1-4BB3-B19A-4A5CBFCBF0BD}" type="pres">
      <dgm:prSet presAssocID="{3F58EA40-692C-4784-969C-9881E6CA259D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18C0EE1C-D056-4621-BD06-3597097FF25F}" type="pres">
      <dgm:prSet presAssocID="{4763A18E-E101-4D42-9DFB-2B5307D8FFC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5771D8-59C1-416D-A3CC-4B34A157EE5D}" type="pres">
      <dgm:prSet presAssocID="{65373717-2160-4508-BCB0-A96B7436E080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EFC88215-1358-4FD2-9EEC-1A6CE9AA5AA2}" type="pres">
      <dgm:prSet presAssocID="{65373717-2160-4508-BCB0-A96B7436E080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3DE8EB7F-FBD5-448C-A7A5-1286D57663EB}" type="pres">
      <dgm:prSet presAssocID="{DA55624F-52A7-46A7-A298-EBA7F07C97F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EF02D33-ADF9-4798-B8EB-5F7F6B9829EF}" type="presOf" srcId="{3F58EA40-692C-4784-969C-9881E6CA259D}" destId="{A0AC90E5-EDB9-465E-B739-2417E2563CE4}" srcOrd="0" destOrd="0" presId="urn:microsoft.com/office/officeart/2005/8/layout/process1"/>
    <dgm:cxn modelId="{D19402E5-270E-49A9-A66B-00CC26930EAD}" type="presOf" srcId="{4763A18E-E101-4D42-9DFB-2B5307D8FFCC}" destId="{18C0EE1C-D056-4621-BD06-3597097FF25F}" srcOrd="0" destOrd="0" presId="urn:microsoft.com/office/officeart/2005/8/layout/process1"/>
    <dgm:cxn modelId="{1E26815D-238F-46E1-98A7-713D336A586F}" srcId="{5AEBDB6C-1095-40DE-85EE-EDEEC783F568}" destId="{133E6FAE-4982-44A7-BC91-5EEFE344E7AF}" srcOrd="1" destOrd="0" parTransId="{658564EA-E08E-4C97-B860-5875F891CFFC}" sibTransId="{3F58EA40-692C-4784-969C-9881E6CA259D}"/>
    <dgm:cxn modelId="{073B89E5-038C-49DD-B14C-B63161C87B53}" srcId="{5AEBDB6C-1095-40DE-85EE-EDEEC783F568}" destId="{DA55624F-52A7-46A7-A298-EBA7F07C97FE}" srcOrd="3" destOrd="0" parTransId="{66955207-E729-4CDD-8DFB-F4BCD9F88A2A}" sibTransId="{1E0C05DD-DA2B-44F0-BAD0-1FC494F5E940}"/>
    <dgm:cxn modelId="{0DBEBFD0-5138-4842-A179-2B37BCDC2B91}" type="presOf" srcId="{7BEA04DB-1129-4B6C-A4AA-AF8826FD3AFF}" destId="{EF5A3AA2-45A4-445F-ACB4-9EBFFA45DD14}" srcOrd="1" destOrd="0" presId="urn:microsoft.com/office/officeart/2005/8/layout/process1"/>
    <dgm:cxn modelId="{19E8A987-B439-499C-8E78-E0751B265B81}" type="presOf" srcId="{DA55624F-52A7-46A7-A298-EBA7F07C97FE}" destId="{3DE8EB7F-FBD5-448C-A7A5-1286D57663EB}" srcOrd="0" destOrd="0" presId="urn:microsoft.com/office/officeart/2005/8/layout/process1"/>
    <dgm:cxn modelId="{76811791-23FD-4AA0-9166-AF4AA64CBC79}" type="presOf" srcId="{133E6FAE-4982-44A7-BC91-5EEFE344E7AF}" destId="{CBD5907A-C66F-4649-AB9A-93C11F379693}" srcOrd="0" destOrd="0" presId="urn:microsoft.com/office/officeart/2005/8/layout/process1"/>
    <dgm:cxn modelId="{50E40103-D1F2-4314-BD27-E92D1F1DFF9D}" type="presOf" srcId="{7BEA04DB-1129-4B6C-A4AA-AF8826FD3AFF}" destId="{1AEAB6DA-F8DD-46D3-83F2-CB5388C69C9C}" srcOrd="0" destOrd="0" presId="urn:microsoft.com/office/officeart/2005/8/layout/process1"/>
    <dgm:cxn modelId="{6AB9203C-7FB8-42A0-B3FA-3BA176BDE289}" type="presOf" srcId="{5AEBDB6C-1095-40DE-85EE-EDEEC783F568}" destId="{70B801CA-4AC0-4841-8CC0-128E2646DD39}" srcOrd="0" destOrd="0" presId="urn:microsoft.com/office/officeart/2005/8/layout/process1"/>
    <dgm:cxn modelId="{CBA82562-4240-464D-9550-9D780270B90C}" type="presOf" srcId="{65373717-2160-4508-BCB0-A96B7436E080}" destId="{EFC88215-1358-4FD2-9EEC-1A6CE9AA5AA2}" srcOrd="1" destOrd="0" presId="urn:microsoft.com/office/officeart/2005/8/layout/process1"/>
    <dgm:cxn modelId="{1AC37A2E-D41D-41EB-B950-805416A99185}" type="presOf" srcId="{65373717-2160-4508-BCB0-A96B7436E080}" destId="{8B5771D8-59C1-416D-A3CC-4B34A157EE5D}" srcOrd="0" destOrd="0" presId="urn:microsoft.com/office/officeart/2005/8/layout/process1"/>
    <dgm:cxn modelId="{E9A79BA1-7E78-4AB8-A58A-1F4BBC006814}" srcId="{5AEBDB6C-1095-40DE-85EE-EDEEC783F568}" destId="{E048414A-DA10-47C8-BB58-EB2DB5B2F4A8}" srcOrd="0" destOrd="0" parTransId="{1790800D-DA35-4F76-B596-28514754A68F}" sibTransId="{7BEA04DB-1129-4B6C-A4AA-AF8826FD3AFF}"/>
    <dgm:cxn modelId="{F70E4570-DFE4-4CA2-9CFA-B1A12F930B79}" srcId="{5AEBDB6C-1095-40DE-85EE-EDEEC783F568}" destId="{4763A18E-E101-4D42-9DFB-2B5307D8FFCC}" srcOrd="2" destOrd="0" parTransId="{DCAF041D-9DE3-4678-AF98-B9AC9154C2A6}" sibTransId="{65373717-2160-4508-BCB0-A96B7436E080}"/>
    <dgm:cxn modelId="{58E0AEC0-41C0-46BB-BB89-B8563818FF95}" type="presOf" srcId="{3F58EA40-692C-4784-969C-9881E6CA259D}" destId="{139F4D2D-90A1-4BB3-B19A-4A5CBFCBF0BD}" srcOrd="1" destOrd="0" presId="urn:microsoft.com/office/officeart/2005/8/layout/process1"/>
    <dgm:cxn modelId="{CE5F8771-94ED-4B9A-B690-9E1B966B1B57}" type="presOf" srcId="{E048414A-DA10-47C8-BB58-EB2DB5B2F4A8}" destId="{F71DC74A-6D42-4AB2-BEEF-2C27B352A7CA}" srcOrd="0" destOrd="0" presId="urn:microsoft.com/office/officeart/2005/8/layout/process1"/>
    <dgm:cxn modelId="{901F85C5-2AF6-4BD3-B4B5-3B9C121654EA}" type="presParOf" srcId="{70B801CA-4AC0-4841-8CC0-128E2646DD39}" destId="{F71DC74A-6D42-4AB2-BEEF-2C27B352A7CA}" srcOrd="0" destOrd="0" presId="urn:microsoft.com/office/officeart/2005/8/layout/process1"/>
    <dgm:cxn modelId="{C9C55F35-918F-4E51-9372-C8E74653E226}" type="presParOf" srcId="{70B801CA-4AC0-4841-8CC0-128E2646DD39}" destId="{1AEAB6DA-F8DD-46D3-83F2-CB5388C69C9C}" srcOrd="1" destOrd="0" presId="urn:microsoft.com/office/officeart/2005/8/layout/process1"/>
    <dgm:cxn modelId="{6683F2C5-1688-4E92-BEEA-87D24355C630}" type="presParOf" srcId="{1AEAB6DA-F8DD-46D3-83F2-CB5388C69C9C}" destId="{EF5A3AA2-45A4-445F-ACB4-9EBFFA45DD14}" srcOrd="0" destOrd="0" presId="urn:microsoft.com/office/officeart/2005/8/layout/process1"/>
    <dgm:cxn modelId="{3F28328F-F351-4C3D-A9C0-B33E21B3FD25}" type="presParOf" srcId="{70B801CA-4AC0-4841-8CC0-128E2646DD39}" destId="{CBD5907A-C66F-4649-AB9A-93C11F379693}" srcOrd="2" destOrd="0" presId="urn:microsoft.com/office/officeart/2005/8/layout/process1"/>
    <dgm:cxn modelId="{D03486A7-8040-420C-98FE-FEF4A50EE659}" type="presParOf" srcId="{70B801CA-4AC0-4841-8CC0-128E2646DD39}" destId="{A0AC90E5-EDB9-465E-B739-2417E2563CE4}" srcOrd="3" destOrd="0" presId="urn:microsoft.com/office/officeart/2005/8/layout/process1"/>
    <dgm:cxn modelId="{0F0AEE31-C310-4137-8032-01E2A08FEFA2}" type="presParOf" srcId="{A0AC90E5-EDB9-465E-B739-2417E2563CE4}" destId="{139F4D2D-90A1-4BB3-B19A-4A5CBFCBF0BD}" srcOrd="0" destOrd="0" presId="urn:microsoft.com/office/officeart/2005/8/layout/process1"/>
    <dgm:cxn modelId="{1535D14D-86BA-427E-8E4B-C1FB5F1F8906}" type="presParOf" srcId="{70B801CA-4AC0-4841-8CC0-128E2646DD39}" destId="{18C0EE1C-D056-4621-BD06-3597097FF25F}" srcOrd="4" destOrd="0" presId="urn:microsoft.com/office/officeart/2005/8/layout/process1"/>
    <dgm:cxn modelId="{B222AA72-6422-4B85-94E9-BB5500049EF7}" type="presParOf" srcId="{70B801CA-4AC0-4841-8CC0-128E2646DD39}" destId="{8B5771D8-59C1-416D-A3CC-4B34A157EE5D}" srcOrd="5" destOrd="0" presId="urn:microsoft.com/office/officeart/2005/8/layout/process1"/>
    <dgm:cxn modelId="{D0E4EC4A-A9AE-473B-8A04-A3916B8E2DCD}" type="presParOf" srcId="{8B5771D8-59C1-416D-A3CC-4B34A157EE5D}" destId="{EFC88215-1358-4FD2-9EEC-1A6CE9AA5AA2}" srcOrd="0" destOrd="0" presId="urn:microsoft.com/office/officeart/2005/8/layout/process1"/>
    <dgm:cxn modelId="{39BF8770-D8EF-4D68-870B-9C35CF62AD0F}" type="presParOf" srcId="{70B801CA-4AC0-4841-8CC0-128E2646DD39}" destId="{3DE8EB7F-FBD5-448C-A7A5-1286D57663EB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448509-8C08-44DE-8A1D-0CC3D395A94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E9883D8-2C9A-4E06-9E6A-693F6A1A0416}">
      <dgm:prSet phldrT="[文本]"/>
      <dgm:spPr/>
      <dgm:t>
        <a:bodyPr/>
        <a:lstStyle/>
        <a:p>
          <a:r>
            <a:rPr lang="zh-CN" b="1" dirty="0" smtClean="0">
              <a:solidFill>
                <a:schemeClr val="accent1">
                  <a:lumMod val="75000"/>
                </a:schemeClr>
              </a:solidFill>
            </a:rPr>
            <a:t>增强课件的条理性</a:t>
          </a:r>
          <a:endParaRPr lang="zh-CN" alt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149148F1-9C81-4181-B35A-EB8538ED19DC}" type="parTrans" cxnId="{E58528D3-D064-4075-B0DD-6342F88076C3}">
      <dgm:prSet/>
      <dgm:spPr/>
      <dgm:t>
        <a:bodyPr/>
        <a:lstStyle/>
        <a:p>
          <a:endParaRPr lang="zh-CN" altLang="en-US"/>
        </a:p>
      </dgm:t>
    </dgm:pt>
    <dgm:pt modelId="{5AFC7588-23F9-4B78-867B-B4F5779FC8EB}" type="sibTrans" cxnId="{E58528D3-D064-4075-B0DD-6342F88076C3}">
      <dgm:prSet/>
      <dgm:spPr/>
      <dgm:t>
        <a:bodyPr/>
        <a:lstStyle/>
        <a:p>
          <a:endParaRPr lang="zh-CN" altLang="en-US"/>
        </a:p>
      </dgm:t>
    </dgm:pt>
    <dgm:pt modelId="{3BD824C1-F090-4BB9-9E4B-ECDB8969D4BD}">
      <dgm:prSet phldrT="[文本]"/>
      <dgm:spPr/>
      <dgm:t>
        <a:bodyPr/>
        <a:lstStyle/>
        <a:p>
          <a:r>
            <a:rPr lang="zh-CN" b="1" dirty="0" smtClean="0">
              <a:solidFill>
                <a:schemeClr val="accent1">
                  <a:lumMod val="75000"/>
                </a:schemeClr>
              </a:solidFill>
            </a:rPr>
            <a:t>让幻灯片内容看起来更简洁</a:t>
          </a:r>
          <a:endParaRPr lang="zh-CN" alt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EF2D22E5-B638-4BDA-B1D7-D7D8762D7C08}" type="parTrans" cxnId="{7F0D9F0F-5EDA-4B31-80EF-946B2754F91F}">
      <dgm:prSet/>
      <dgm:spPr/>
      <dgm:t>
        <a:bodyPr/>
        <a:lstStyle/>
        <a:p>
          <a:endParaRPr lang="zh-CN" altLang="en-US"/>
        </a:p>
      </dgm:t>
    </dgm:pt>
    <dgm:pt modelId="{A24256E8-4721-47B3-9E73-0604025CC9B6}" type="sibTrans" cxnId="{7F0D9F0F-5EDA-4B31-80EF-946B2754F91F}">
      <dgm:prSet/>
      <dgm:spPr/>
      <dgm:t>
        <a:bodyPr/>
        <a:lstStyle/>
        <a:p>
          <a:endParaRPr lang="zh-CN" altLang="en-US"/>
        </a:p>
      </dgm:t>
    </dgm:pt>
    <dgm:pt modelId="{D0541860-FD16-443E-A4D1-05A8257FB400}">
      <dgm:prSet phldrT="[文本]"/>
      <dgm:spPr/>
      <dgm:t>
        <a:bodyPr/>
        <a:lstStyle/>
        <a:p>
          <a:r>
            <a:rPr lang="zh-CN" b="1" dirty="0" smtClean="0">
              <a:solidFill>
                <a:schemeClr val="accent1">
                  <a:lumMod val="75000"/>
                </a:schemeClr>
              </a:solidFill>
            </a:rPr>
            <a:t>保持学生的学习兴趣</a:t>
          </a:r>
          <a:endParaRPr lang="zh-CN" alt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EFAB9178-C005-4D40-9C3A-8F077453FA05}" type="parTrans" cxnId="{850F8930-7431-47D3-B2DA-D804E197D188}">
      <dgm:prSet/>
      <dgm:spPr/>
      <dgm:t>
        <a:bodyPr/>
        <a:lstStyle/>
        <a:p>
          <a:endParaRPr lang="zh-CN" altLang="en-US"/>
        </a:p>
      </dgm:t>
    </dgm:pt>
    <dgm:pt modelId="{5E523862-BF22-4B48-8C5E-9C5396163688}" type="sibTrans" cxnId="{850F8930-7431-47D3-B2DA-D804E197D188}">
      <dgm:prSet/>
      <dgm:spPr/>
      <dgm:t>
        <a:bodyPr/>
        <a:lstStyle/>
        <a:p>
          <a:endParaRPr lang="zh-CN" altLang="en-US"/>
        </a:p>
      </dgm:t>
    </dgm:pt>
    <dgm:pt modelId="{0969D971-7C3E-44FC-9BDC-10FDD4D4014F}">
      <dgm:prSet phldrT="[文本]"/>
      <dgm:spPr/>
      <dgm:t>
        <a:bodyPr/>
        <a:lstStyle/>
        <a:p>
          <a:r>
            <a:rPr lang="en-US" altLang="zh-CN" dirty="0" smtClean="0">
              <a:solidFill>
                <a:schemeClr val="accent1">
                  <a:lumMod val="75000"/>
                </a:schemeClr>
              </a:solidFill>
            </a:rPr>
            <a:t>1.</a:t>
          </a:r>
        </a:p>
        <a:p>
          <a:r>
            <a:rPr lang="en-US" altLang="zh-CN" dirty="0" smtClean="0">
              <a:solidFill>
                <a:schemeClr val="accent1">
                  <a:lumMod val="75000"/>
                </a:schemeClr>
              </a:solidFill>
            </a:rPr>
            <a:t>2.</a:t>
          </a:r>
        </a:p>
        <a:p>
          <a:r>
            <a:rPr lang="en-US" altLang="zh-CN" dirty="0" smtClean="0">
              <a:solidFill>
                <a:schemeClr val="accent1">
                  <a:lumMod val="75000"/>
                </a:schemeClr>
              </a:solidFill>
            </a:rPr>
            <a:t>3.</a:t>
          </a:r>
          <a:endParaRPr lang="zh-CN" altLang="en-US" dirty="0">
            <a:solidFill>
              <a:schemeClr val="accent1">
                <a:lumMod val="75000"/>
              </a:schemeClr>
            </a:solidFill>
          </a:endParaRPr>
        </a:p>
      </dgm:t>
    </dgm:pt>
    <dgm:pt modelId="{20EB32F3-EBC9-499E-89D4-1702E009106F}" type="sibTrans" cxnId="{24D2B67B-8D3B-43FA-8B7D-E0B4B88637CB}">
      <dgm:prSet/>
      <dgm:spPr/>
      <dgm:t>
        <a:bodyPr/>
        <a:lstStyle/>
        <a:p>
          <a:endParaRPr lang="zh-CN" altLang="en-US"/>
        </a:p>
      </dgm:t>
    </dgm:pt>
    <dgm:pt modelId="{1532B33D-529B-4896-A6C2-E537B4A171F9}" type="parTrans" cxnId="{24D2B67B-8D3B-43FA-8B7D-E0B4B88637CB}">
      <dgm:prSet/>
      <dgm:spPr/>
      <dgm:t>
        <a:bodyPr/>
        <a:lstStyle/>
        <a:p>
          <a:endParaRPr lang="zh-CN" altLang="en-US"/>
        </a:p>
      </dgm:t>
    </dgm:pt>
    <dgm:pt modelId="{2D4D4039-B0C7-4BBF-819A-912E42EB74CC}" type="pres">
      <dgm:prSet presAssocID="{90448509-8C08-44DE-8A1D-0CC3D395A94A}" presName="vert0" presStyleCnt="0">
        <dgm:presLayoutVars>
          <dgm:dir/>
          <dgm:animOne val="branch"/>
          <dgm:animLvl val="lvl"/>
        </dgm:presLayoutVars>
      </dgm:prSet>
      <dgm:spPr/>
    </dgm:pt>
    <dgm:pt modelId="{5FA08D05-62F0-45FA-9541-738D548F65BE}" type="pres">
      <dgm:prSet presAssocID="{0969D971-7C3E-44FC-9BDC-10FDD4D4014F}" presName="thickLine" presStyleLbl="alignNode1" presStyleIdx="0" presStyleCnt="1"/>
      <dgm:spPr/>
    </dgm:pt>
    <dgm:pt modelId="{0ECC6784-A803-478B-8ADF-D272DD70DCA0}" type="pres">
      <dgm:prSet presAssocID="{0969D971-7C3E-44FC-9BDC-10FDD4D4014F}" presName="horz1" presStyleCnt="0"/>
      <dgm:spPr/>
    </dgm:pt>
    <dgm:pt modelId="{EAE295A3-D23F-43D5-98DC-568CCBF47E9F}" type="pres">
      <dgm:prSet presAssocID="{0969D971-7C3E-44FC-9BDC-10FDD4D4014F}" presName="tx1" presStyleLbl="revTx" presStyleIdx="0" presStyleCnt="4"/>
      <dgm:spPr/>
      <dgm:t>
        <a:bodyPr/>
        <a:lstStyle/>
        <a:p>
          <a:endParaRPr lang="zh-CN" altLang="en-US"/>
        </a:p>
      </dgm:t>
    </dgm:pt>
    <dgm:pt modelId="{48A6C16E-7087-4C97-B9C8-4ED3DDABCA05}" type="pres">
      <dgm:prSet presAssocID="{0969D971-7C3E-44FC-9BDC-10FDD4D4014F}" presName="vert1" presStyleCnt="0"/>
      <dgm:spPr/>
    </dgm:pt>
    <dgm:pt modelId="{146C10CD-4FC7-4141-A8F1-1154CA17D00F}" type="pres">
      <dgm:prSet presAssocID="{CE9883D8-2C9A-4E06-9E6A-693F6A1A0416}" presName="vertSpace2a" presStyleCnt="0"/>
      <dgm:spPr/>
    </dgm:pt>
    <dgm:pt modelId="{80BEBD2A-7C31-4495-A38D-2397EA9A947C}" type="pres">
      <dgm:prSet presAssocID="{CE9883D8-2C9A-4E06-9E6A-693F6A1A0416}" presName="horz2" presStyleCnt="0"/>
      <dgm:spPr/>
    </dgm:pt>
    <dgm:pt modelId="{2FE55FF0-7E50-4522-81C6-3703C05FCD2A}" type="pres">
      <dgm:prSet presAssocID="{CE9883D8-2C9A-4E06-9E6A-693F6A1A0416}" presName="horzSpace2" presStyleCnt="0"/>
      <dgm:spPr/>
    </dgm:pt>
    <dgm:pt modelId="{5B3CFE72-108B-49C1-B009-53C99DC355A8}" type="pres">
      <dgm:prSet presAssocID="{CE9883D8-2C9A-4E06-9E6A-693F6A1A0416}" presName="tx2" presStyleLbl="revTx" presStyleIdx="1" presStyleCnt="4" custLinFactNeighborX="-910" custLinFactNeighborY="22857"/>
      <dgm:spPr/>
      <dgm:t>
        <a:bodyPr/>
        <a:lstStyle/>
        <a:p>
          <a:endParaRPr lang="zh-CN" altLang="en-US"/>
        </a:p>
      </dgm:t>
    </dgm:pt>
    <dgm:pt modelId="{9CAA9918-7AEF-48E8-AB22-47021E4B806C}" type="pres">
      <dgm:prSet presAssocID="{CE9883D8-2C9A-4E06-9E6A-693F6A1A0416}" presName="vert2" presStyleCnt="0"/>
      <dgm:spPr/>
    </dgm:pt>
    <dgm:pt modelId="{35FA01F9-94F0-4C0D-87BF-CCDCC9A72161}" type="pres">
      <dgm:prSet presAssocID="{CE9883D8-2C9A-4E06-9E6A-693F6A1A0416}" presName="thinLine2b" presStyleLbl="callout" presStyleIdx="0" presStyleCnt="3"/>
      <dgm:spPr/>
    </dgm:pt>
    <dgm:pt modelId="{9BF4391B-34EC-4E31-9D37-C05208980836}" type="pres">
      <dgm:prSet presAssocID="{CE9883D8-2C9A-4E06-9E6A-693F6A1A0416}" presName="vertSpace2b" presStyleCnt="0"/>
      <dgm:spPr/>
    </dgm:pt>
    <dgm:pt modelId="{7D7BFF08-08C8-4AC5-8367-4519BAF15041}" type="pres">
      <dgm:prSet presAssocID="{3BD824C1-F090-4BB9-9E4B-ECDB8969D4BD}" presName="horz2" presStyleCnt="0"/>
      <dgm:spPr/>
    </dgm:pt>
    <dgm:pt modelId="{0EE8FC04-D704-4E5B-94C0-E41438517D44}" type="pres">
      <dgm:prSet presAssocID="{3BD824C1-F090-4BB9-9E4B-ECDB8969D4BD}" presName="horzSpace2" presStyleCnt="0"/>
      <dgm:spPr/>
    </dgm:pt>
    <dgm:pt modelId="{49433429-62E4-43C1-8C96-E1C9F4C2E7F4}" type="pres">
      <dgm:prSet presAssocID="{3BD824C1-F090-4BB9-9E4B-ECDB8969D4BD}" presName="tx2" presStyleLbl="revTx" presStyleIdx="2" presStyleCnt="4" custLinFactNeighborX="-1105" custLinFactNeighborY="22793"/>
      <dgm:spPr/>
      <dgm:t>
        <a:bodyPr/>
        <a:lstStyle/>
        <a:p>
          <a:endParaRPr lang="zh-CN" altLang="en-US"/>
        </a:p>
      </dgm:t>
    </dgm:pt>
    <dgm:pt modelId="{DD469E5E-14E4-4395-82B6-2495468322E5}" type="pres">
      <dgm:prSet presAssocID="{3BD824C1-F090-4BB9-9E4B-ECDB8969D4BD}" presName="vert2" presStyleCnt="0"/>
      <dgm:spPr/>
    </dgm:pt>
    <dgm:pt modelId="{870012F4-631F-4B8B-93BB-A1C9E900FBC5}" type="pres">
      <dgm:prSet presAssocID="{3BD824C1-F090-4BB9-9E4B-ECDB8969D4BD}" presName="thinLine2b" presStyleLbl="callout" presStyleIdx="1" presStyleCnt="3"/>
      <dgm:spPr/>
    </dgm:pt>
    <dgm:pt modelId="{E4269384-0CD0-40E4-AB4E-B345A7B7C3B7}" type="pres">
      <dgm:prSet presAssocID="{3BD824C1-F090-4BB9-9E4B-ECDB8969D4BD}" presName="vertSpace2b" presStyleCnt="0"/>
      <dgm:spPr/>
    </dgm:pt>
    <dgm:pt modelId="{05F7EC87-2E87-44F4-BA87-C598F6DBF275}" type="pres">
      <dgm:prSet presAssocID="{D0541860-FD16-443E-A4D1-05A8257FB400}" presName="horz2" presStyleCnt="0"/>
      <dgm:spPr/>
    </dgm:pt>
    <dgm:pt modelId="{27004A10-C58D-4677-A4F4-7EE09965F794}" type="pres">
      <dgm:prSet presAssocID="{D0541860-FD16-443E-A4D1-05A8257FB400}" presName="horzSpace2" presStyleCnt="0"/>
      <dgm:spPr/>
    </dgm:pt>
    <dgm:pt modelId="{422A68A4-612D-48C8-8FE1-215E4AB5BC9D}" type="pres">
      <dgm:prSet presAssocID="{D0541860-FD16-443E-A4D1-05A8257FB400}" presName="tx2" presStyleLbl="revTx" presStyleIdx="3" presStyleCnt="4" custLinFactNeighborX="553" custLinFactNeighborY="40989"/>
      <dgm:spPr/>
      <dgm:t>
        <a:bodyPr/>
        <a:lstStyle/>
        <a:p>
          <a:endParaRPr lang="zh-CN" altLang="en-US"/>
        </a:p>
      </dgm:t>
    </dgm:pt>
    <dgm:pt modelId="{432364A6-9C84-4A76-99C2-8C75438B350F}" type="pres">
      <dgm:prSet presAssocID="{D0541860-FD16-443E-A4D1-05A8257FB400}" presName="vert2" presStyleCnt="0"/>
      <dgm:spPr/>
    </dgm:pt>
    <dgm:pt modelId="{6EACC384-6ABE-44F9-B015-235F59DF0E39}" type="pres">
      <dgm:prSet presAssocID="{D0541860-FD16-443E-A4D1-05A8257FB400}" presName="thinLine2b" presStyleLbl="callout" presStyleIdx="2" presStyleCnt="3" custLinFactY="-261908" custLinFactNeighborX="1085" custLinFactNeighborY="-300000"/>
      <dgm:spPr/>
    </dgm:pt>
    <dgm:pt modelId="{1665C9F3-3E72-4250-9563-82FF9D96F9CC}" type="pres">
      <dgm:prSet presAssocID="{D0541860-FD16-443E-A4D1-05A8257FB400}" presName="vertSpace2b" presStyleCnt="0"/>
      <dgm:spPr/>
    </dgm:pt>
  </dgm:ptLst>
  <dgm:cxnLst>
    <dgm:cxn modelId="{3B39DEB1-7EE1-4DB8-B138-AD79AD81B58D}" type="presOf" srcId="{90448509-8C08-44DE-8A1D-0CC3D395A94A}" destId="{2D4D4039-B0C7-4BBF-819A-912E42EB74CC}" srcOrd="0" destOrd="0" presId="urn:microsoft.com/office/officeart/2008/layout/LinedList"/>
    <dgm:cxn modelId="{24D2B67B-8D3B-43FA-8B7D-E0B4B88637CB}" srcId="{90448509-8C08-44DE-8A1D-0CC3D395A94A}" destId="{0969D971-7C3E-44FC-9BDC-10FDD4D4014F}" srcOrd="0" destOrd="0" parTransId="{1532B33D-529B-4896-A6C2-E537B4A171F9}" sibTransId="{20EB32F3-EBC9-499E-89D4-1702E009106F}"/>
    <dgm:cxn modelId="{850F8930-7431-47D3-B2DA-D804E197D188}" srcId="{0969D971-7C3E-44FC-9BDC-10FDD4D4014F}" destId="{D0541860-FD16-443E-A4D1-05A8257FB400}" srcOrd="2" destOrd="0" parTransId="{EFAB9178-C005-4D40-9C3A-8F077453FA05}" sibTransId="{5E523862-BF22-4B48-8C5E-9C5396163688}"/>
    <dgm:cxn modelId="{296E5A03-D94C-45AD-9609-634AC2DA028D}" type="presOf" srcId="{0969D971-7C3E-44FC-9BDC-10FDD4D4014F}" destId="{EAE295A3-D23F-43D5-98DC-568CCBF47E9F}" srcOrd="0" destOrd="0" presId="urn:microsoft.com/office/officeart/2008/layout/LinedList"/>
    <dgm:cxn modelId="{7F0D9F0F-5EDA-4B31-80EF-946B2754F91F}" srcId="{0969D971-7C3E-44FC-9BDC-10FDD4D4014F}" destId="{3BD824C1-F090-4BB9-9E4B-ECDB8969D4BD}" srcOrd="1" destOrd="0" parTransId="{EF2D22E5-B638-4BDA-B1D7-D7D8762D7C08}" sibTransId="{A24256E8-4721-47B3-9E73-0604025CC9B6}"/>
    <dgm:cxn modelId="{D4528A4E-0A5B-4820-9C38-77441FFED4FF}" type="presOf" srcId="{3BD824C1-F090-4BB9-9E4B-ECDB8969D4BD}" destId="{49433429-62E4-43C1-8C96-E1C9F4C2E7F4}" srcOrd="0" destOrd="0" presId="urn:microsoft.com/office/officeart/2008/layout/LinedList"/>
    <dgm:cxn modelId="{6E0772F5-2395-4E0F-B337-8EE1DE044D7E}" type="presOf" srcId="{D0541860-FD16-443E-A4D1-05A8257FB400}" destId="{422A68A4-612D-48C8-8FE1-215E4AB5BC9D}" srcOrd="0" destOrd="0" presId="urn:microsoft.com/office/officeart/2008/layout/LinedList"/>
    <dgm:cxn modelId="{E58528D3-D064-4075-B0DD-6342F88076C3}" srcId="{0969D971-7C3E-44FC-9BDC-10FDD4D4014F}" destId="{CE9883D8-2C9A-4E06-9E6A-693F6A1A0416}" srcOrd="0" destOrd="0" parTransId="{149148F1-9C81-4181-B35A-EB8538ED19DC}" sibTransId="{5AFC7588-23F9-4B78-867B-B4F5779FC8EB}"/>
    <dgm:cxn modelId="{8EA6360F-8B49-400C-9974-7DED9271C352}" type="presOf" srcId="{CE9883D8-2C9A-4E06-9E6A-693F6A1A0416}" destId="{5B3CFE72-108B-49C1-B009-53C99DC355A8}" srcOrd="0" destOrd="0" presId="urn:microsoft.com/office/officeart/2008/layout/LinedList"/>
    <dgm:cxn modelId="{83C89EFD-BFE8-4005-ACFE-F91003C57565}" type="presParOf" srcId="{2D4D4039-B0C7-4BBF-819A-912E42EB74CC}" destId="{5FA08D05-62F0-45FA-9541-738D548F65BE}" srcOrd="0" destOrd="0" presId="urn:microsoft.com/office/officeart/2008/layout/LinedList"/>
    <dgm:cxn modelId="{F75AEBDB-A65E-433C-A715-E2D62700DCDA}" type="presParOf" srcId="{2D4D4039-B0C7-4BBF-819A-912E42EB74CC}" destId="{0ECC6784-A803-478B-8ADF-D272DD70DCA0}" srcOrd="1" destOrd="0" presId="urn:microsoft.com/office/officeart/2008/layout/LinedList"/>
    <dgm:cxn modelId="{BEC4435D-218F-43BA-91F4-C3F22C1A5D78}" type="presParOf" srcId="{0ECC6784-A803-478B-8ADF-D272DD70DCA0}" destId="{EAE295A3-D23F-43D5-98DC-568CCBF47E9F}" srcOrd="0" destOrd="0" presId="urn:microsoft.com/office/officeart/2008/layout/LinedList"/>
    <dgm:cxn modelId="{0B0D6340-0FF2-40AC-9487-F3F92FCD1000}" type="presParOf" srcId="{0ECC6784-A803-478B-8ADF-D272DD70DCA0}" destId="{48A6C16E-7087-4C97-B9C8-4ED3DDABCA05}" srcOrd="1" destOrd="0" presId="urn:microsoft.com/office/officeart/2008/layout/LinedList"/>
    <dgm:cxn modelId="{97E716BF-4A4F-4D7D-904A-E369B39D3142}" type="presParOf" srcId="{48A6C16E-7087-4C97-B9C8-4ED3DDABCA05}" destId="{146C10CD-4FC7-4141-A8F1-1154CA17D00F}" srcOrd="0" destOrd="0" presId="urn:microsoft.com/office/officeart/2008/layout/LinedList"/>
    <dgm:cxn modelId="{C4294F85-D635-456C-8BFB-A77F84B54EF0}" type="presParOf" srcId="{48A6C16E-7087-4C97-B9C8-4ED3DDABCA05}" destId="{80BEBD2A-7C31-4495-A38D-2397EA9A947C}" srcOrd="1" destOrd="0" presId="urn:microsoft.com/office/officeart/2008/layout/LinedList"/>
    <dgm:cxn modelId="{BBBC10E8-85AB-4F7B-8070-A3FE62BC647B}" type="presParOf" srcId="{80BEBD2A-7C31-4495-A38D-2397EA9A947C}" destId="{2FE55FF0-7E50-4522-81C6-3703C05FCD2A}" srcOrd="0" destOrd="0" presId="urn:microsoft.com/office/officeart/2008/layout/LinedList"/>
    <dgm:cxn modelId="{39530922-8C22-4C01-BFA7-70EAB99CEDCC}" type="presParOf" srcId="{80BEBD2A-7C31-4495-A38D-2397EA9A947C}" destId="{5B3CFE72-108B-49C1-B009-53C99DC355A8}" srcOrd="1" destOrd="0" presId="urn:microsoft.com/office/officeart/2008/layout/LinedList"/>
    <dgm:cxn modelId="{69AF1732-AE10-46BC-8C26-8DBF24953D5D}" type="presParOf" srcId="{80BEBD2A-7C31-4495-A38D-2397EA9A947C}" destId="{9CAA9918-7AEF-48E8-AB22-47021E4B806C}" srcOrd="2" destOrd="0" presId="urn:microsoft.com/office/officeart/2008/layout/LinedList"/>
    <dgm:cxn modelId="{96B42907-2A96-418B-83B9-B863CC30D95A}" type="presParOf" srcId="{48A6C16E-7087-4C97-B9C8-4ED3DDABCA05}" destId="{35FA01F9-94F0-4C0D-87BF-CCDCC9A72161}" srcOrd="2" destOrd="0" presId="urn:microsoft.com/office/officeart/2008/layout/LinedList"/>
    <dgm:cxn modelId="{5F01443D-97E6-4757-A902-5E774CBE89D0}" type="presParOf" srcId="{48A6C16E-7087-4C97-B9C8-4ED3DDABCA05}" destId="{9BF4391B-34EC-4E31-9D37-C05208980836}" srcOrd="3" destOrd="0" presId="urn:microsoft.com/office/officeart/2008/layout/LinedList"/>
    <dgm:cxn modelId="{BD26533A-5A56-4D21-8F80-C1AA4C3CE63A}" type="presParOf" srcId="{48A6C16E-7087-4C97-B9C8-4ED3DDABCA05}" destId="{7D7BFF08-08C8-4AC5-8367-4519BAF15041}" srcOrd="4" destOrd="0" presId="urn:microsoft.com/office/officeart/2008/layout/LinedList"/>
    <dgm:cxn modelId="{39662BBD-DFA3-4BDB-9BE4-21F0442638B7}" type="presParOf" srcId="{7D7BFF08-08C8-4AC5-8367-4519BAF15041}" destId="{0EE8FC04-D704-4E5B-94C0-E41438517D44}" srcOrd="0" destOrd="0" presId="urn:microsoft.com/office/officeart/2008/layout/LinedList"/>
    <dgm:cxn modelId="{15785B4D-BC8F-4CA0-85AA-137A43CA49DC}" type="presParOf" srcId="{7D7BFF08-08C8-4AC5-8367-4519BAF15041}" destId="{49433429-62E4-43C1-8C96-E1C9F4C2E7F4}" srcOrd="1" destOrd="0" presId="urn:microsoft.com/office/officeart/2008/layout/LinedList"/>
    <dgm:cxn modelId="{340C5B8C-AB2E-4401-8574-2F8D41FE20CB}" type="presParOf" srcId="{7D7BFF08-08C8-4AC5-8367-4519BAF15041}" destId="{DD469E5E-14E4-4395-82B6-2495468322E5}" srcOrd="2" destOrd="0" presId="urn:microsoft.com/office/officeart/2008/layout/LinedList"/>
    <dgm:cxn modelId="{B8E13428-8A3A-4EED-A394-489056BB250B}" type="presParOf" srcId="{48A6C16E-7087-4C97-B9C8-4ED3DDABCA05}" destId="{870012F4-631F-4B8B-93BB-A1C9E900FBC5}" srcOrd="5" destOrd="0" presId="urn:microsoft.com/office/officeart/2008/layout/LinedList"/>
    <dgm:cxn modelId="{408D17E2-D9F4-4E63-B932-6ACBE76141EE}" type="presParOf" srcId="{48A6C16E-7087-4C97-B9C8-4ED3DDABCA05}" destId="{E4269384-0CD0-40E4-AB4E-B345A7B7C3B7}" srcOrd="6" destOrd="0" presId="urn:microsoft.com/office/officeart/2008/layout/LinedList"/>
    <dgm:cxn modelId="{B1A81D92-098A-4632-B620-7815ED48D31D}" type="presParOf" srcId="{48A6C16E-7087-4C97-B9C8-4ED3DDABCA05}" destId="{05F7EC87-2E87-44F4-BA87-C598F6DBF275}" srcOrd="7" destOrd="0" presId="urn:microsoft.com/office/officeart/2008/layout/LinedList"/>
    <dgm:cxn modelId="{8ED77E01-6FDD-4F7F-8D37-9FDD31AD747F}" type="presParOf" srcId="{05F7EC87-2E87-44F4-BA87-C598F6DBF275}" destId="{27004A10-C58D-4677-A4F4-7EE09965F794}" srcOrd="0" destOrd="0" presId="urn:microsoft.com/office/officeart/2008/layout/LinedList"/>
    <dgm:cxn modelId="{F8B1319C-106F-4B5F-AE7B-7F6B9EB40D9F}" type="presParOf" srcId="{05F7EC87-2E87-44F4-BA87-C598F6DBF275}" destId="{422A68A4-612D-48C8-8FE1-215E4AB5BC9D}" srcOrd="1" destOrd="0" presId="urn:microsoft.com/office/officeart/2008/layout/LinedList"/>
    <dgm:cxn modelId="{5D4589CA-1E49-4EE8-9249-8B50DFE04B22}" type="presParOf" srcId="{05F7EC87-2E87-44F4-BA87-C598F6DBF275}" destId="{432364A6-9C84-4A76-99C2-8C75438B350F}" srcOrd="2" destOrd="0" presId="urn:microsoft.com/office/officeart/2008/layout/LinedList"/>
    <dgm:cxn modelId="{6DA4FC51-08A0-4F87-A1B9-33E41BD17C0D}" type="presParOf" srcId="{48A6C16E-7087-4C97-B9C8-4ED3DDABCA05}" destId="{6EACC384-6ABE-44F9-B015-235F59DF0E39}" srcOrd="8" destOrd="0" presId="urn:microsoft.com/office/officeart/2008/layout/LinedList"/>
    <dgm:cxn modelId="{B0FF4C63-DA5D-4409-9D8A-7FF0C3351D10}" type="presParOf" srcId="{48A6C16E-7087-4C97-B9C8-4ED3DDABCA05}" destId="{1665C9F3-3E72-4250-9563-82FF9D96F9CC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163323-5E69-4CE6-82DB-27EABA6E6297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8BCE644-C221-432F-B415-58E0E453F3C7}">
      <dgm:prSet phldrT="[文本]"/>
      <dgm:spPr/>
      <dgm:t>
        <a:bodyPr/>
        <a:lstStyle/>
        <a:p>
          <a:endParaRPr lang="zh-CN" altLang="en-US" dirty="0"/>
        </a:p>
      </dgm:t>
    </dgm:pt>
    <dgm:pt modelId="{E49D0CD8-5138-42B7-92BF-248E788D5382}" type="parTrans" cxnId="{3436B2B5-9FB0-4D11-8FAB-458BFAEE95B8}">
      <dgm:prSet/>
      <dgm:spPr/>
      <dgm:t>
        <a:bodyPr/>
        <a:lstStyle/>
        <a:p>
          <a:endParaRPr lang="zh-CN" altLang="en-US"/>
        </a:p>
      </dgm:t>
    </dgm:pt>
    <dgm:pt modelId="{A90E2106-10EC-40FD-B60C-C97BD51C3DAB}" type="sibTrans" cxnId="{3436B2B5-9FB0-4D11-8FAB-458BFAEE95B8}">
      <dgm:prSet/>
      <dgm:spPr/>
      <dgm:t>
        <a:bodyPr/>
        <a:lstStyle/>
        <a:p>
          <a:endParaRPr lang="zh-CN" altLang="en-US"/>
        </a:p>
      </dgm:t>
    </dgm:pt>
    <dgm:pt modelId="{5150379F-03F3-47D5-BE05-4DFAEDD0DAA4}">
      <dgm:prSet phldrT="[文本]"/>
      <dgm:spPr/>
      <dgm:t>
        <a:bodyPr/>
        <a:lstStyle/>
        <a:p>
          <a:r>
            <a:rPr lang="zh-CN" dirty="0" smtClean="0"/>
            <a:t>表现理论性强、抽象、难讲的观点和概念</a:t>
          </a:r>
          <a:endParaRPr lang="zh-CN" altLang="en-US" dirty="0"/>
        </a:p>
      </dgm:t>
    </dgm:pt>
    <dgm:pt modelId="{A28E3572-E7B8-4004-BE92-B07E3336884C}" type="parTrans" cxnId="{85CCC8F8-82F3-41A2-990C-DC96D38C449B}">
      <dgm:prSet/>
      <dgm:spPr/>
      <dgm:t>
        <a:bodyPr/>
        <a:lstStyle/>
        <a:p>
          <a:endParaRPr lang="zh-CN" altLang="en-US"/>
        </a:p>
      </dgm:t>
    </dgm:pt>
    <dgm:pt modelId="{A801EEF9-2B77-4C09-8606-A7F64174E61A}" type="sibTrans" cxnId="{85CCC8F8-82F3-41A2-990C-DC96D38C449B}">
      <dgm:prSet/>
      <dgm:spPr/>
      <dgm:t>
        <a:bodyPr/>
        <a:lstStyle/>
        <a:p>
          <a:endParaRPr lang="zh-CN" altLang="en-US"/>
        </a:p>
      </dgm:t>
    </dgm:pt>
    <dgm:pt modelId="{C0DB3534-9077-4FAD-982A-65ACE9FBF250}">
      <dgm:prSet phldrT="[文本]" phldr="1"/>
      <dgm:spPr/>
      <dgm:t>
        <a:bodyPr/>
        <a:lstStyle/>
        <a:p>
          <a:endParaRPr lang="zh-CN" altLang="en-US" dirty="0"/>
        </a:p>
      </dgm:t>
    </dgm:pt>
    <dgm:pt modelId="{D6A11C0C-A68A-4C95-B726-C5C6759EC113}" type="parTrans" cxnId="{03FC0BA6-8A78-4998-8DAD-79A103EBC232}">
      <dgm:prSet/>
      <dgm:spPr/>
      <dgm:t>
        <a:bodyPr/>
        <a:lstStyle/>
        <a:p>
          <a:endParaRPr lang="zh-CN" altLang="en-US"/>
        </a:p>
      </dgm:t>
    </dgm:pt>
    <dgm:pt modelId="{045B41D3-B0C9-4431-94B8-0D4BD777A1BF}" type="sibTrans" cxnId="{03FC0BA6-8A78-4998-8DAD-79A103EBC232}">
      <dgm:prSet/>
      <dgm:spPr/>
      <dgm:t>
        <a:bodyPr/>
        <a:lstStyle/>
        <a:p>
          <a:endParaRPr lang="zh-CN" altLang="en-US"/>
        </a:p>
      </dgm:t>
    </dgm:pt>
    <dgm:pt modelId="{E7C803C0-98F1-49EE-841E-B5A556B1EC38}">
      <dgm:prSet phldrT="[文本]"/>
      <dgm:spPr/>
      <dgm:t>
        <a:bodyPr/>
        <a:lstStyle/>
        <a:p>
          <a:r>
            <a:rPr lang="zh-CN" dirty="0" smtClean="0"/>
            <a:t>要把教育性、 科学性、 技术性、 艺术性有机地结合起来</a:t>
          </a:r>
          <a:endParaRPr lang="zh-CN" altLang="en-US" dirty="0"/>
        </a:p>
      </dgm:t>
    </dgm:pt>
    <dgm:pt modelId="{6F53EBFB-52EB-41FB-9BF6-D58518EB7602}" type="parTrans" cxnId="{68D1C323-5EB5-438E-B0C6-655D9DFAE0DF}">
      <dgm:prSet/>
      <dgm:spPr/>
      <dgm:t>
        <a:bodyPr/>
        <a:lstStyle/>
        <a:p>
          <a:endParaRPr lang="zh-CN" altLang="en-US"/>
        </a:p>
      </dgm:t>
    </dgm:pt>
    <dgm:pt modelId="{1464B226-3B6D-492F-BCAC-E10A764D2CA0}" type="sibTrans" cxnId="{68D1C323-5EB5-438E-B0C6-655D9DFAE0DF}">
      <dgm:prSet/>
      <dgm:spPr/>
      <dgm:t>
        <a:bodyPr/>
        <a:lstStyle/>
        <a:p>
          <a:endParaRPr lang="zh-CN" altLang="en-US"/>
        </a:p>
      </dgm:t>
    </dgm:pt>
    <dgm:pt modelId="{20858F61-0656-4489-AB4A-610BE93C0854}">
      <dgm:prSet phldrT="[文本]" phldr="1"/>
      <dgm:spPr/>
      <dgm:t>
        <a:bodyPr/>
        <a:lstStyle/>
        <a:p>
          <a:endParaRPr lang="zh-CN" altLang="en-US" dirty="0"/>
        </a:p>
      </dgm:t>
    </dgm:pt>
    <dgm:pt modelId="{54124F0E-FB1B-4A22-8A89-62D0B11E523A}" type="parTrans" cxnId="{E55ED426-9CC0-47DC-83B9-20AE67F55EF1}">
      <dgm:prSet/>
      <dgm:spPr/>
      <dgm:t>
        <a:bodyPr/>
        <a:lstStyle/>
        <a:p>
          <a:endParaRPr lang="zh-CN" altLang="en-US"/>
        </a:p>
      </dgm:t>
    </dgm:pt>
    <dgm:pt modelId="{EA946389-A357-44D6-9631-DCA575655DA1}" type="sibTrans" cxnId="{E55ED426-9CC0-47DC-83B9-20AE67F55EF1}">
      <dgm:prSet/>
      <dgm:spPr/>
      <dgm:t>
        <a:bodyPr/>
        <a:lstStyle/>
        <a:p>
          <a:endParaRPr lang="zh-CN" altLang="en-US"/>
        </a:p>
      </dgm:t>
    </dgm:pt>
    <dgm:pt modelId="{0A17E530-14B2-44C4-B2AA-A181D196200E}">
      <dgm:prSet phldrT="[文本]"/>
      <dgm:spPr/>
      <dgm:t>
        <a:bodyPr/>
        <a:lstStyle/>
        <a:p>
          <a:r>
            <a:rPr lang="zh-CN" dirty="0" smtClean="0"/>
            <a:t>要明确课件使用者的情况，包括他们的资历、原有的基础知识和技能及其特点</a:t>
          </a:r>
          <a:endParaRPr lang="zh-CN" altLang="en-US" dirty="0"/>
        </a:p>
      </dgm:t>
    </dgm:pt>
    <dgm:pt modelId="{510C105F-5970-4C74-B7D8-0A58FD1DBCC5}" type="parTrans" cxnId="{A4BEF33A-4B3C-4CDF-A020-8C41B8170066}">
      <dgm:prSet/>
      <dgm:spPr/>
      <dgm:t>
        <a:bodyPr/>
        <a:lstStyle/>
        <a:p>
          <a:endParaRPr lang="zh-CN" altLang="en-US"/>
        </a:p>
      </dgm:t>
    </dgm:pt>
    <dgm:pt modelId="{E0B0FB42-0D2E-4ADA-9920-E74581717515}" type="sibTrans" cxnId="{A4BEF33A-4B3C-4CDF-A020-8C41B8170066}">
      <dgm:prSet/>
      <dgm:spPr/>
      <dgm:t>
        <a:bodyPr/>
        <a:lstStyle/>
        <a:p>
          <a:endParaRPr lang="zh-CN" altLang="en-US"/>
        </a:p>
      </dgm:t>
    </dgm:pt>
    <dgm:pt modelId="{EF97A127-C951-48BD-8019-F9E634B72914}" type="pres">
      <dgm:prSet presAssocID="{F6163323-5E69-4CE6-82DB-27EABA6E6297}" presName="Name0" presStyleCnt="0">
        <dgm:presLayoutVars>
          <dgm:dir/>
          <dgm:animLvl val="lvl"/>
          <dgm:resizeHandles val="exact"/>
        </dgm:presLayoutVars>
      </dgm:prSet>
      <dgm:spPr/>
    </dgm:pt>
    <dgm:pt modelId="{817058A3-993C-4B8B-9C97-AD3123603BC2}" type="pres">
      <dgm:prSet presAssocID="{D8BCE644-C221-432F-B415-58E0E453F3C7}" presName="compositeNode" presStyleCnt="0">
        <dgm:presLayoutVars>
          <dgm:bulletEnabled val="1"/>
        </dgm:presLayoutVars>
      </dgm:prSet>
      <dgm:spPr/>
    </dgm:pt>
    <dgm:pt modelId="{C38D71E3-3EF0-4F8C-8EEC-14B4AA3C69EC}" type="pres">
      <dgm:prSet presAssocID="{D8BCE644-C221-432F-B415-58E0E453F3C7}" presName="bgRect" presStyleLbl="node1" presStyleIdx="0" presStyleCnt="3"/>
      <dgm:spPr/>
      <dgm:t>
        <a:bodyPr/>
        <a:lstStyle/>
        <a:p>
          <a:endParaRPr lang="zh-CN" altLang="en-US"/>
        </a:p>
      </dgm:t>
    </dgm:pt>
    <dgm:pt modelId="{94EA37CA-FFE0-4D0B-AE74-74436101DAA2}" type="pres">
      <dgm:prSet presAssocID="{D8BCE644-C221-432F-B415-58E0E453F3C7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FC196A-741A-4FB9-960D-66ED36C42C0D}" type="pres">
      <dgm:prSet presAssocID="{D8BCE644-C221-432F-B415-58E0E453F3C7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B2D7F1-202A-46D0-9DB9-EA181E798CC9}" type="pres">
      <dgm:prSet presAssocID="{A90E2106-10EC-40FD-B60C-C97BD51C3DAB}" presName="hSp" presStyleCnt="0"/>
      <dgm:spPr/>
    </dgm:pt>
    <dgm:pt modelId="{4D08DA9F-F386-4D5D-A9E6-E43DA07C132D}" type="pres">
      <dgm:prSet presAssocID="{A90E2106-10EC-40FD-B60C-C97BD51C3DAB}" presName="vProcSp" presStyleCnt="0"/>
      <dgm:spPr/>
    </dgm:pt>
    <dgm:pt modelId="{3A9C4CC4-B556-450C-95E2-BF8209BE5AE4}" type="pres">
      <dgm:prSet presAssocID="{A90E2106-10EC-40FD-B60C-C97BD51C3DAB}" presName="vSp1" presStyleCnt="0"/>
      <dgm:spPr/>
    </dgm:pt>
    <dgm:pt modelId="{01DBD861-29A9-4F5C-A29D-7FC2593B1C5B}" type="pres">
      <dgm:prSet presAssocID="{A90E2106-10EC-40FD-B60C-C97BD51C3DAB}" presName="simulatedConn" presStyleLbl="solidFgAcc1" presStyleIdx="0" presStyleCnt="2"/>
      <dgm:spPr/>
    </dgm:pt>
    <dgm:pt modelId="{5600AFE5-2772-48C8-8B2F-F1675BB84209}" type="pres">
      <dgm:prSet presAssocID="{A90E2106-10EC-40FD-B60C-C97BD51C3DAB}" presName="vSp2" presStyleCnt="0"/>
      <dgm:spPr/>
    </dgm:pt>
    <dgm:pt modelId="{CB0A8ED8-32CE-4CC0-BA78-DE4793839A48}" type="pres">
      <dgm:prSet presAssocID="{A90E2106-10EC-40FD-B60C-C97BD51C3DAB}" presName="sibTrans" presStyleCnt="0"/>
      <dgm:spPr/>
    </dgm:pt>
    <dgm:pt modelId="{9EF02BC9-C100-4BC2-BB40-98719F70FA69}" type="pres">
      <dgm:prSet presAssocID="{C0DB3534-9077-4FAD-982A-65ACE9FBF250}" presName="compositeNode" presStyleCnt="0">
        <dgm:presLayoutVars>
          <dgm:bulletEnabled val="1"/>
        </dgm:presLayoutVars>
      </dgm:prSet>
      <dgm:spPr/>
    </dgm:pt>
    <dgm:pt modelId="{4371E279-C529-45A0-8B4A-E97A30036B74}" type="pres">
      <dgm:prSet presAssocID="{C0DB3534-9077-4FAD-982A-65ACE9FBF250}" presName="bgRect" presStyleLbl="node1" presStyleIdx="1" presStyleCnt="3"/>
      <dgm:spPr/>
    </dgm:pt>
    <dgm:pt modelId="{03034A47-C12E-4B8D-914F-FCFC71DB8EAD}" type="pres">
      <dgm:prSet presAssocID="{C0DB3534-9077-4FAD-982A-65ACE9FBF250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04172307-DFB5-422D-BAC5-851B2329748C}" type="pres">
      <dgm:prSet presAssocID="{C0DB3534-9077-4FAD-982A-65ACE9FBF250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899F6B-EC03-46B3-A1C4-79BE75A8A414}" type="pres">
      <dgm:prSet presAssocID="{045B41D3-B0C9-4431-94B8-0D4BD777A1BF}" presName="hSp" presStyleCnt="0"/>
      <dgm:spPr/>
    </dgm:pt>
    <dgm:pt modelId="{63D4DBB2-23BF-4AF8-8049-C6C3FBAF0474}" type="pres">
      <dgm:prSet presAssocID="{045B41D3-B0C9-4431-94B8-0D4BD777A1BF}" presName="vProcSp" presStyleCnt="0"/>
      <dgm:spPr/>
    </dgm:pt>
    <dgm:pt modelId="{510FC557-96EE-4155-9771-F6F6D2B65C7C}" type="pres">
      <dgm:prSet presAssocID="{045B41D3-B0C9-4431-94B8-0D4BD777A1BF}" presName="vSp1" presStyleCnt="0"/>
      <dgm:spPr/>
    </dgm:pt>
    <dgm:pt modelId="{A24C9F39-4D49-46C9-A9DD-AB84BAF575BC}" type="pres">
      <dgm:prSet presAssocID="{045B41D3-B0C9-4431-94B8-0D4BD777A1BF}" presName="simulatedConn" presStyleLbl="solidFgAcc1" presStyleIdx="1" presStyleCnt="2"/>
      <dgm:spPr/>
    </dgm:pt>
    <dgm:pt modelId="{AD15FBE6-8901-49B5-92CF-89CBDAE3E7EC}" type="pres">
      <dgm:prSet presAssocID="{045B41D3-B0C9-4431-94B8-0D4BD777A1BF}" presName="vSp2" presStyleCnt="0"/>
      <dgm:spPr/>
    </dgm:pt>
    <dgm:pt modelId="{595C933E-52C3-46D1-8D01-21AD104CF182}" type="pres">
      <dgm:prSet presAssocID="{045B41D3-B0C9-4431-94B8-0D4BD777A1BF}" presName="sibTrans" presStyleCnt="0"/>
      <dgm:spPr/>
    </dgm:pt>
    <dgm:pt modelId="{3CFEE83B-325B-4F76-B911-DC15E95BB895}" type="pres">
      <dgm:prSet presAssocID="{20858F61-0656-4489-AB4A-610BE93C0854}" presName="compositeNode" presStyleCnt="0">
        <dgm:presLayoutVars>
          <dgm:bulletEnabled val="1"/>
        </dgm:presLayoutVars>
      </dgm:prSet>
      <dgm:spPr/>
    </dgm:pt>
    <dgm:pt modelId="{11B149BB-00BD-4153-823B-BDD1507FDB0F}" type="pres">
      <dgm:prSet presAssocID="{20858F61-0656-4489-AB4A-610BE93C0854}" presName="bgRect" presStyleLbl="node1" presStyleIdx="2" presStyleCnt="3" custLinFactNeighborY="2281"/>
      <dgm:spPr/>
    </dgm:pt>
    <dgm:pt modelId="{6C13B053-20FB-4AA2-8476-9ED22CC37BE2}" type="pres">
      <dgm:prSet presAssocID="{20858F61-0656-4489-AB4A-610BE93C0854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FC484EF7-1962-4D8C-99F6-5F56222FD238}" type="pres">
      <dgm:prSet presAssocID="{20858F61-0656-4489-AB4A-610BE93C0854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DC3C05A-4666-4F76-AFE4-C9A3CA03EE73}" type="presOf" srcId="{E7C803C0-98F1-49EE-841E-B5A556B1EC38}" destId="{04172307-DFB5-422D-BAC5-851B2329748C}" srcOrd="0" destOrd="0" presId="urn:microsoft.com/office/officeart/2005/8/layout/hProcess7"/>
    <dgm:cxn modelId="{E55ED426-9CC0-47DC-83B9-20AE67F55EF1}" srcId="{F6163323-5E69-4CE6-82DB-27EABA6E6297}" destId="{20858F61-0656-4489-AB4A-610BE93C0854}" srcOrd="2" destOrd="0" parTransId="{54124F0E-FB1B-4A22-8A89-62D0B11E523A}" sibTransId="{EA946389-A357-44D6-9631-DCA575655DA1}"/>
    <dgm:cxn modelId="{A4BEF33A-4B3C-4CDF-A020-8C41B8170066}" srcId="{20858F61-0656-4489-AB4A-610BE93C0854}" destId="{0A17E530-14B2-44C4-B2AA-A181D196200E}" srcOrd="0" destOrd="0" parTransId="{510C105F-5970-4C74-B7D8-0A58FD1DBCC5}" sibTransId="{E0B0FB42-0D2E-4ADA-9920-E74581717515}"/>
    <dgm:cxn modelId="{03FC0BA6-8A78-4998-8DAD-79A103EBC232}" srcId="{F6163323-5E69-4CE6-82DB-27EABA6E6297}" destId="{C0DB3534-9077-4FAD-982A-65ACE9FBF250}" srcOrd="1" destOrd="0" parTransId="{D6A11C0C-A68A-4C95-B726-C5C6759EC113}" sibTransId="{045B41D3-B0C9-4431-94B8-0D4BD777A1BF}"/>
    <dgm:cxn modelId="{3436B2B5-9FB0-4D11-8FAB-458BFAEE95B8}" srcId="{F6163323-5E69-4CE6-82DB-27EABA6E6297}" destId="{D8BCE644-C221-432F-B415-58E0E453F3C7}" srcOrd="0" destOrd="0" parTransId="{E49D0CD8-5138-42B7-92BF-248E788D5382}" sibTransId="{A90E2106-10EC-40FD-B60C-C97BD51C3DAB}"/>
    <dgm:cxn modelId="{2665B363-FB37-49A5-8098-C8847CB60F64}" type="presOf" srcId="{C0DB3534-9077-4FAD-982A-65ACE9FBF250}" destId="{03034A47-C12E-4B8D-914F-FCFC71DB8EAD}" srcOrd="1" destOrd="0" presId="urn:microsoft.com/office/officeart/2005/8/layout/hProcess7"/>
    <dgm:cxn modelId="{6AE22A00-BA72-444C-970D-27C841C540F6}" type="presOf" srcId="{D8BCE644-C221-432F-B415-58E0E453F3C7}" destId="{94EA37CA-FFE0-4D0B-AE74-74436101DAA2}" srcOrd="1" destOrd="0" presId="urn:microsoft.com/office/officeart/2005/8/layout/hProcess7"/>
    <dgm:cxn modelId="{F374D3F0-F5E1-41BA-BE32-A7C9D9C4462F}" type="presOf" srcId="{0A17E530-14B2-44C4-B2AA-A181D196200E}" destId="{FC484EF7-1962-4D8C-99F6-5F56222FD238}" srcOrd="0" destOrd="0" presId="urn:microsoft.com/office/officeart/2005/8/layout/hProcess7"/>
    <dgm:cxn modelId="{803842DC-0484-4A71-B61B-AD4600DF2698}" type="presOf" srcId="{5150379F-03F3-47D5-BE05-4DFAEDD0DAA4}" destId="{39FC196A-741A-4FB9-960D-66ED36C42C0D}" srcOrd="0" destOrd="0" presId="urn:microsoft.com/office/officeart/2005/8/layout/hProcess7"/>
    <dgm:cxn modelId="{D37768C3-BD83-496B-BBB3-D3DB7F048666}" type="presOf" srcId="{20858F61-0656-4489-AB4A-610BE93C0854}" destId="{6C13B053-20FB-4AA2-8476-9ED22CC37BE2}" srcOrd="1" destOrd="0" presId="urn:microsoft.com/office/officeart/2005/8/layout/hProcess7"/>
    <dgm:cxn modelId="{67BE1D91-A79D-4CD2-ACD9-E06722DA5304}" type="presOf" srcId="{F6163323-5E69-4CE6-82DB-27EABA6E6297}" destId="{EF97A127-C951-48BD-8019-F9E634B72914}" srcOrd="0" destOrd="0" presId="urn:microsoft.com/office/officeart/2005/8/layout/hProcess7"/>
    <dgm:cxn modelId="{B861C454-8C45-43DE-8061-BFC44E7E48CF}" type="presOf" srcId="{20858F61-0656-4489-AB4A-610BE93C0854}" destId="{11B149BB-00BD-4153-823B-BDD1507FDB0F}" srcOrd="0" destOrd="0" presId="urn:microsoft.com/office/officeart/2005/8/layout/hProcess7"/>
    <dgm:cxn modelId="{85CCC8F8-82F3-41A2-990C-DC96D38C449B}" srcId="{D8BCE644-C221-432F-B415-58E0E453F3C7}" destId="{5150379F-03F3-47D5-BE05-4DFAEDD0DAA4}" srcOrd="0" destOrd="0" parTransId="{A28E3572-E7B8-4004-BE92-B07E3336884C}" sibTransId="{A801EEF9-2B77-4C09-8606-A7F64174E61A}"/>
    <dgm:cxn modelId="{42B60D9E-3BAD-4E0B-A30B-4910774671F5}" type="presOf" srcId="{C0DB3534-9077-4FAD-982A-65ACE9FBF250}" destId="{4371E279-C529-45A0-8B4A-E97A30036B74}" srcOrd="0" destOrd="0" presId="urn:microsoft.com/office/officeart/2005/8/layout/hProcess7"/>
    <dgm:cxn modelId="{3599FB02-8A4E-4D94-B87B-0144119882EA}" type="presOf" srcId="{D8BCE644-C221-432F-B415-58E0E453F3C7}" destId="{C38D71E3-3EF0-4F8C-8EEC-14B4AA3C69EC}" srcOrd="0" destOrd="0" presId="urn:microsoft.com/office/officeart/2005/8/layout/hProcess7"/>
    <dgm:cxn modelId="{68D1C323-5EB5-438E-B0C6-655D9DFAE0DF}" srcId="{C0DB3534-9077-4FAD-982A-65ACE9FBF250}" destId="{E7C803C0-98F1-49EE-841E-B5A556B1EC38}" srcOrd="0" destOrd="0" parTransId="{6F53EBFB-52EB-41FB-9BF6-D58518EB7602}" sibTransId="{1464B226-3B6D-492F-BCAC-E10A764D2CA0}"/>
    <dgm:cxn modelId="{4CCB8088-DB8D-4F6E-874B-C2CE57714FB4}" type="presParOf" srcId="{EF97A127-C951-48BD-8019-F9E634B72914}" destId="{817058A3-993C-4B8B-9C97-AD3123603BC2}" srcOrd="0" destOrd="0" presId="urn:microsoft.com/office/officeart/2005/8/layout/hProcess7"/>
    <dgm:cxn modelId="{6E547129-639F-454A-ABD8-B3ABF45AA720}" type="presParOf" srcId="{817058A3-993C-4B8B-9C97-AD3123603BC2}" destId="{C38D71E3-3EF0-4F8C-8EEC-14B4AA3C69EC}" srcOrd="0" destOrd="0" presId="urn:microsoft.com/office/officeart/2005/8/layout/hProcess7"/>
    <dgm:cxn modelId="{DC69FEFF-AF5E-42C4-A649-21DD3B3DB6EE}" type="presParOf" srcId="{817058A3-993C-4B8B-9C97-AD3123603BC2}" destId="{94EA37CA-FFE0-4D0B-AE74-74436101DAA2}" srcOrd="1" destOrd="0" presId="urn:microsoft.com/office/officeart/2005/8/layout/hProcess7"/>
    <dgm:cxn modelId="{05109287-22A3-423B-B6DB-C95260CC8971}" type="presParOf" srcId="{817058A3-993C-4B8B-9C97-AD3123603BC2}" destId="{39FC196A-741A-4FB9-960D-66ED36C42C0D}" srcOrd="2" destOrd="0" presId="urn:microsoft.com/office/officeart/2005/8/layout/hProcess7"/>
    <dgm:cxn modelId="{9E3BFD0A-782F-4B02-B16A-95D7CE889FBA}" type="presParOf" srcId="{EF97A127-C951-48BD-8019-F9E634B72914}" destId="{91B2D7F1-202A-46D0-9DB9-EA181E798CC9}" srcOrd="1" destOrd="0" presId="urn:microsoft.com/office/officeart/2005/8/layout/hProcess7"/>
    <dgm:cxn modelId="{1C65E434-322B-4059-B13F-96CAAF399947}" type="presParOf" srcId="{EF97A127-C951-48BD-8019-F9E634B72914}" destId="{4D08DA9F-F386-4D5D-A9E6-E43DA07C132D}" srcOrd="2" destOrd="0" presId="urn:microsoft.com/office/officeart/2005/8/layout/hProcess7"/>
    <dgm:cxn modelId="{1AB6217C-9BE4-4166-93BC-561C8E888F75}" type="presParOf" srcId="{4D08DA9F-F386-4D5D-A9E6-E43DA07C132D}" destId="{3A9C4CC4-B556-450C-95E2-BF8209BE5AE4}" srcOrd="0" destOrd="0" presId="urn:microsoft.com/office/officeart/2005/8/layout/hProcess7"/>
    <dgm:cxn modelId="{40841DAA-BADC-4B81-A9F6-699C7FFB8C9B}" type="presParOf" srcId="{4D08DA9F-F386-4D5D-A9E6-E43DA07C132D}" destId="{01DBD861-29A9-4F5C-A29D-7FC2593B1C5B}" srcOrd="1" destOrd="0" presId="urn:microsoft.com/office/officeart/2005/8/layout/hProcess7"/>
    <dgm:cxn modelId="{17F687EC-0224-4292-B914-9480E02FDAA0}" type="presParOf" srcId="{4D08DA9F-F386-4D5D-A9E6-E43DA07C132D}" destId="{5600AFE5-2772-48C8-8B2F-F1675BB84209}" srcOrd="2" destOrd="0" presId="urn:microsoft.com/office/officeart/2005/8/layout/hProcess7"/>
    <dgm:cxn modelId="{5F17D541-82B0-4657-8D33-352046361842}" type="presParOf" srcId="{EF97A127-C951-48BD-8019-F9E634B72914}" destId="{CB0A8ED8-32CE-4CC0-BA78-DE4793839A48}" srcOrd="3" destOrd="0" presId="urn:microsoft.com/office/officeart/2005/8/layout/hProcess7"/>
    <dgm:cxn modelId="{AA8A23DC-5EA2-447E-AABD-EFC6A509FF80}" type="presParOf" srcId="{EF97A127-C951-48BD-8019-F9E634B72914}" destId="{9EF02BC9-C100-4BC2-BB40-98719F70FA69}" srcOrd="4" destOrd="0" presId="urn:microsoft.com/office/officeart/2005/8/layout/hProcess7"/>
    <dgm:cxn modelId="{D3728AA9-D577-44EC-BF70-C10DB5CA1D58}" type="presParOf" srcId="{9EF02BC9-C100-4BC2-BB40-98719F70FA69}" destId="{4371E279-C529-45A0-8B4A-E97A30036B74}" srcOrd="0" destOrd="0" presId="urn:microsoft.com/office/officeart/2005/8/layout/hProcess7"/>
    <dgm:cxn modelId="{27298932-19D6-4C03-9B1F-81CF9C675794}" type="presParOf" srcId="{9EF02BC9-C100-4BC2-BB40-98719F70FA69}" destId="{03034A47-C12E-4B8D-914F-FCFC71DB8EAD}" srcOrd="1" destOrd="0" presId="urn:microsoft.com/office/officeart/2005/8/layout/hProcess7"/>
    <dgm:cxn modelId="{6B602506-61E9-4988-8985-95A43432FDE4}" type="presParOf" srcId="{9EF02BC9-C100-4BC2-BB40-98719F70FA69}" destId="{04172307-DFB5-422D-BAC5-851B2329748C}" srcOrd="2" destOrd="0" presId="urn:microsoft.com/office/officeart/2005/8/layout/hProcess7"/>
    <dgm:cxn modelId="{A126E311-1B77-4E34-ACB5-82EC2D595BF3}" type="presParOf" srcId="{EF97A127-C951-48BD-8019-F9E634B72914}" destId="{09899F6B-EC03-46B3-A1C4-79BE75A8A414}" srcOrd="5" destOrd="0" presId="urn:microsoft.com/office/officeart/2005/8/layout/hProcess7"/>
    <dgm:cxn modelId="{7FAA6E14-B518-41DA-B9ED-DD09AF429325}" type="presParOf" srcId="{EF97A127-C951-48BD-8019-F9E634B72914}" destId="{63D4DBB2-23BF-4AF8-8049-C6C3FBAF0474}" srcOrd="6" destOrd="0" presId="urn:microsoft.com/office/officeart/2005/8/layout/hProcess7"/>
    <dgm:cxn modelId="{C4FF2405-533C-4299-9554-1DF958ADA12F}" type="presParOf" srcId="{63D4DBB2-23BF-4AF8-8049-C6C3FBAF0474}" destId="{510FC557-96EE-4155-9771-F6F6D2B65C7C}" srcOrd="0" destOrd="0" presId="urn:microsoft.com/office/officeart/2005/8/layout/hProcess7"/>
    <dgm:cxn modelId="{8E1C6C2E-D836-410C-82D6-C00B2A3B7851}" type="presParOf" srcId="{63D4DBB2-23BF-4AF8-8049-C6C3FBAF0474}" destId="{A24C9F39-4D49-46C9-A9DD-AB84BAF575BC}" srcOrd="1" destOrd="0" presId="urn:microsoft.com/office/officeart/2005/8/layout/hProcess7"/>
    <dgm:cxn modelId="{20613A94-55C3-4207-9EA5-B5E9935B2FD4}" type="presParOf" srcId="{63D4DBB2-23BF-4AF8-8049-C6C3FBAF0474}" destId="{AD15FBE6-8901-49B5-92CF-89CBDAE3E7EC}" srcOrd="2" destOrd="0" presId="urn:microsoft.com/office/officeart/2005/8/layout/hProcess7"/>
    <dgm:cxn modelId="{E96BE501-8215-4577-8741-E8064EFAC29A}" type="presParOf" srcId="{EF97A127-C951-48BD-8019-F9E634B72914}" destId="{595C933E-52C3-46D1-8D01-21AD104CF182}" srcOrd="7" destOrd="0" presId="urn:microsoft.com/office/officeart/2005/8/layout/hProcess7"/>
    <dgm:cxn modelId="{1FB4D029-7983-42C5-813F-10C4AA1149D7}" type="presParOf" srcId="{EF97A127-C951-48BD-8019-F9E634B72914}" destId="{3CFEE83B-325B-4F76-B911-DC15E95BB895}" srcOrd="8" destOrd="0" presId="urn:microsoft.com/office/officeart/2005/8/layout/hProcess7"/>
    <dgm:cxn modelId="{A13B63DD-940C-43AC-AA3D-F969C234FBCF}" type="presParOf" srcId="{3CFEE83B-325B-4F76-B911-DC15E95BB895}" destId="{11B149BB-00BD-4153-823B-BDD1507FDB0F}" srcOrd="0" destOrd="0" presId="urn:microsoft.com/office/officeart/2005/8/layout/hProcess7"/>
    <dgm:cxn modelId="{0A3D4BCB-1EE4-48AC-B743-99EAF438F896}" type="presParOf" srcId="{3CFEE83B-325B-4F76-B911-DC15E95BB895}" destId="{6C13B053-20FB-4AA2-8476-9ED22CC37BE2}" srcOrd="1" destOrd="0" presId="urn:microsoft.com/office/officeart/2005/8/layout/hProcess7"/>
    <dgm:cxn modelId="{1B7250D2-262C-4A7A-998F-1B78747A209F}" type="presParOf" srcId="{3CFEE83B-325B-4F76-B911-DC15E95BB895}" destId="{FC484EF7-1962-4D8C-99F6-5F56222FD238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64A2A2-B636-4D29-A3DE-778CDF79F68C}">
      <dsp:nvSpPr>
        <dsp:cNvPr id="0" name=""/>
        <dsp:cNvSpPr/>
      </dsp:nvSpPr>
      <dsp:spPr>
        <a:xfrm>
          <a:off x="0" y="3682306"/>
          <a:ext cx="5181601" cy="8055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smtClean="0"/>
            <a:t>图片质量要合理</a:t>
          </a:r>
          <a:endParaRPr lang="zh-CN" altLang="en-US" sz="2700" kern="1200"/>
        </a:p>
      </dsp:txBody>
      <dsp:txXfrm>
        <a:off x="0" y="3682306"/>
        <a:ext cx="5181601" cy="805598"/>
      </dsp:txXfrm>
    </dsp:sp>
    <dsp:sp modelId="{E1B65EF2-D08B-45BE-90FC-9082A45CB073}">
      <dsp:nvSpPr>
        <dsp:cNvPr id="0" name=""/>
        <dsp:cNvSpPr/>
      </dsp:nvSpPr>
      <dsp:spPr>
        <a:xfrm rot="10800000">
          <a:off x="0" y="2455380"/>
          <a:ext cx="5181601" cy="123901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使用图片数量要合理</a:t>
          </a:r>
          <a:endParaRPr lang="zh-CN" altLang="en-US" sz="2700" kern="1200" dirty="0"/>
        </a:p>
      </dsp:txBody>
      <dsp:txXfrm rot="10800000">
        <a:off x="0" y="2455380"/>
        <a:ext cx="5181601" cy="805072"/>
      </dsp:txXfrm>
    </dsp:sp>
    <dsp:sp modelId="{3FA61F71-882B-430E-BA0B-DDE3B8D2C83F}">
      <dsp:nvSpPr>
        <dsp:cNvPr id="0" name=""/>
        <dsp:cNvSpPr/>
      </dsp:nvSpPr>
      <dsp:spPr>
        <a:xfrm rot="10800000">
          <a:off x="0" y="1228453"/>
          <a:ext cx="5181601" cy="123901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必须切合观众身份</a:t>
          </a:r>
          <a:endParaRPr lang="zh-CN" altLang="en-US" sz="2700" kern="1200" dirty="0"/>
        </a:p>
      </dsp:txBody>
      <dsp:txXfrm rot="10800000">
        <a:off x="0" y="1228453"/>
        <a:ext cx="5181601" cy="805072"/>
      </dsp:txXfrm>
    </dsp:sp>
    <dsp:sp modelId="{22DD9C79-C9B8-43C1-B326-AA759A19898D}">
      <dsp:nvSpPr>
        <dsp:cNvPr id="0" name=""/>
        <dsp:cNvSpPr/>
      </dsp:nvSpPr>
      <dsp:spPr>
        <a:xfrm rot="10800000">
          <a:off x="0" y="1526"/>
          <a:ext cx="5181601" cy="1239010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所选图形必须切合讲授主题</a:t>
          </a:r>
          <a:endParaRPr lang="zh-CN" altLang="en-US" sz="2700" kern="1200" dirty="0"/>
        </a:p>
      </dsp:txBody>
      <dsp:txXfrm rot="10800000">
        <a:off x="0" y="1526"/>
        <a:ext cx="5181601" cy="8050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1DC74A-6D42-4AB2-BEEF-2C27B352A7CA}">
      <dsp:nvSpPr>
        <dsp:cNvPr id="0" name=""/>
        <dsp:cNvSpPr/>
      </dsp:nvSpPr>
      <dsp:spPr>
        <a:xfrm>
          <a:off x="3817" y="2404113"/>
          <a:ext cx="1669026" cy="14238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4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与教学</a:t>
          </a:r>
          <a:endParaRPr lang="en-US" altLang="zh-CN" sz="2400" kern="1200" dirty="0" smtClean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4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内容相符</a:t>
          </a:r>
          <a:endParaRPr lang="zh-CN" altLang="en-US" sz="2400" kern="1200" dirty="0">
            <a:solidFill>
              <a:schemeClr val="bg1"/>
            </a:solidFill>
          </a:endParaRPr>
        </a:p>
      </dsp:txBody>
      <dsp:txXfrm>
        <a:off x="45521" y="2445817"/>
        <a:ext cx="1585618" cy="1340480"/>
      </dsp:txXfrm>
    </dsp:sp>
    <dsp:sp modelId="{1AEAB6DA-F8DD-46D3-83F2-CB5388C69C9C}">
      <dsp:nvSpPr>
        <dsp:cNvPr id="0" name=""/>
        <dsp:cNvSpPr/>
      </dsp:nvSpPr>
      <dsp:spPr>
        <a:xfrm>
          <a:off x="1839747" y="2909098"/>
          <a:ext cx="353833" cy="413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700" kern="1200"/>
        </a:p>
      </dsp:txBody>
      <dsp:txXfrm>
        <a:off x="1839747" y="2991882"/>
        <a:ext cx="247683" cy="248350"/>
      </dsp:txXfrm>
    </dsp:sp>
    <dsp:sp modelId="{CBD5907A-C66F-4649-AB9A-93C11F379693}">
      <dsp:nvSpPr>
        <dsp:cNvPr id="0" name=""/>
        <dsp:cNvSpPr/>
      </dsp:nvSpPr>
      <dsp:spPr>
        <a:xfrm>
          <a:off x="2340455" y="2404113"/>
          <a:ext cx="1669026" cy="14238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7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数量要制</a:t>
          </a:r>
          <a:endParaRPr lang="zh-CN" altLang="en-US" sz="2700" kern="1200" dirty="0">
            <a:solidFill>
              <a:schemeClr val="bg1"/>
            </a:solidFill>
          </a:endParaRPr>
        </a:p>
      </dsp:txBody>
      <dsp:txXfrm>
        <a:off x="2382159" y="2445817"/>
        <a:ext cx="1585618" cy="1340480"/>
      </dsp:txXfrm>
    </dsp:sp>
    <dsp:sp modelId="{A0AC90E5-EDB9-465E-B739-2417E2563CE4}">
      <dsp:nvSpPr>
        <dsp:cNvPr id="0" name=""/>
        <dsp:cNvSpPr/>
      </dsp:nvSpPr>
      <dsp:spPr>
        <a:xfrm>
          <a:off x="4176384" y="2909098"/>
          <a:ext cx="353833" cy="413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700" kern="1200"/>
        </a:p>
      </dsp:txBody>
      <dsp:txXfrm>
        <a:off x="4176384" y="2991882"/>
        <a:ext cx="247683" cy="248350"/>
      </dsp:txXfrm>
    </dsp:sp>
    <dsp:sp modelId="{18C0EE1C-D056-4621-BD06-3597097FF25F}">
      <dsp:nvSpPr>
        <dsp:cNvPr id="0" name=""/>
        <dsp:cNvSpPr/>
      </dsp:nvSpPr>
      <dsp:spPr>
        <a:xfrm>
          <a:off x="4677092" y="2404113"/>
          <a:ext cx="1669026" cy="14238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7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背景音乐要舒缓</a:t>
          </a:r>
          <a:endParaRPr lang="zh-CN" altLang="en-US" sz="2700" kern="1200" dirty="0">
            <a:solidFill>
              <a:schemeClr val="bg1"/>
            </a:solidFill>
          </a:endParaRPr>
        </a:p>
      </dsp:txBody>
      <dsp:txXfrm>
        <a:off x="4718796" y="2445817"/>
        <a:ext cx="1585618" cy="1340480"/>
      </dsp:txXfrm>
    </dsp:sp>
    <dsp:sp modelId="{8B5771D8-59C1-416D-A3CC-4B34A157EE5D}">
      <dsp:nvSpPr>
        <dsp:cNvPr id="0" name=""/>
        <dsp:cNvSpPr/>
      </dsp:nvSpPr>
      <dsp:spPr>
        <a:xfrm>
          <a:off x="6513022" y="2909098"/>
          <a:ext cx="353833" cy="41391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700" kern="1200"/>
        </a:p>
      </dsp:txBody>
      <dsp:txXfrm>
        <a:off x="6513022" y="2991882"/>
        <a:ext cx="247683" cy="248350"/>
      </dsp:txXfrm>
    </dsp:sp>
    <dsp:sp modelId="{3DE8EB7F-FBD5-448C-A7A5-1286D57663EB}">
      <dsp:nvSpPr>
        <dsp:cNvPr id="0" name=""/>
        <dsp:cNvSpPr/>
      </dsp:nvSpPr>
      <dsp:spPr>
        <a:xfrm>
          <a:off x="7013730" y="2404113"/>
          <a:ext cx="1669026" cy="14238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7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方便控制</a:t>
          </a:r>
          <a:endParaRPr lang="zh-CN" altLang="en-US" sz="2700" kern="1200" dirty="0">
            <a:solidFill>
              <a:schemeClr val="bg1"/>
            </a:solidFill>
          </a:endParaRPr>
        </a:p>
      </dsp:txBody>
      <dsp:txXfrm>
        <a:off x="7055434" y="2445817"/>
        <a:ext cx="1585618" cy="13404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A08D05-62F0-45FA-9541-738D548F65BE}">
      <dsp:nvSpPr>
        <dsp:cNvPr id="0" name=""/>
        <dsp:cNvSpPr/>
      </dsp:nvSpPr>
      <dsp:spPr>
        <a:xfrm>
          <a:off x="0" y="0"/>
          <a:ext cx="669108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E295A3-D23F-43D5-98DC-568CCBF47E9F}">
      <dsp:nvSpPr>
        <dsp:cNvPr id="0" name=""/>
        <dsp:cNvSpPr/>
      </dsp:nvSpPr>
      <dsp:spPr>
        <a:xfrm>
          <a:off x="0" y="0"/>
          <a:ext cx="1338217" cy="38716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3840" tIns="243840" rIns="243840" bIns="243840" numCol="1" spcCol="1270" anchor="t" anchorCtr="0">
          <a:noAutofit/>
        </a:bodyPr>
        <a:lstStyle/>
        <a:p>
          <a:pPr lvl="0" algn="l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400" kern="1200" dirty="0" smtClean="0">
              <a:solidFill>
                <a:schemeClr val="accent1">
                  <a:lumMod val="75000"/>
                </a:schemeClr>
              </a:solidFill>
            </a:rPr>
            <a:t>1.</a:t>
          </a:r>
        </a:p>
        <a:p>
          <a:pPr lvl="0" algn="l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400" kern="1200" dirty="0" smtClean="0">
              <a:solidFill>
                <a:schemeClr val="accent1">
                  <a:lumMod val="75000"/>
                </a:schemeClr>
              </a:solidFill>
            </a:rPr>
            <a:t>2.</a:t>
          </a:r>
        </a:p>
        <a:p>
          <a:pPr lvl="0" algn="l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6400" kern="1200" dirty="0" smtClean="0">
              <a:solidFill>
                <a:schemeClr val="accent1">
                  <a:lumMod val="75000"/>
                </a:schemeClr>
              </a:solidFill>
            </a:rPr>
            <a:t>3.</a:t>
          </a:r>
          <a:endParaRPr lang="zh-CN" altLang="en-US" sz="64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0" y="0"/>
        <a:ext cx="1338217" cy="3871685"/>
      </dsp:txXfrm>
    </dsp:sp>
    <dsp:sp modelId="{5B3CFE72-108B-49C1-B009-53C99DC355A8}">
      <dsp:nvSpPr>
        <dsp:cNvPr id="0" name=""/>
        <dsp:cNvSpPr/>
      </dsp:nvSpPr>
      <dsp:spPr>
        <a:xfrm>
          <a:off x="1390785" y="337042"/>
          <a:ext cx="5252502" cy="1209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>
              <a:solidFill>
                <a:schemeClr val="accent1">
                  <a:lumMod val="75000"/>
                </a:schemeClr>
              </a:solidFill>
            </a:rPr>
            <a:t>增强课件的条理性</a:t>
          </a:r>
          <a:endParaRPr lang="zh-CN" altLang="en-US" sz="32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390785" y="337042"/>
        <a:ext cx="5252502" cy="1209901"/>
      </dsp:txXfrm>
    </dsp:sp>
    <dsp:sp modelId="{35FA01F9-94F0-4C0D-87BF-CCDCC9A72161}">
      <dsp:nvSpPr>
        <dsp:cNvPr id="0" name=""/>
        <dsp:cNvSpPr/>
      </dsp:nvSpPr>
      <dsp:spPr>
        <a:xfrm>
          <a:off x="1338217" y="1270396"/>
          <a:ext cx="5352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433429-62E4-43C1-8C96-E1C9F4C2E7F4}">
      <dsp:nvSpPr>
        <dsp:cNvPr id="0" name=""/>
        <dsp:cNvSpPr/>
      </dsp:nvSpPr>
      <dsp:spPr>
        <a:xfrm>
          <a:off x="1380543" y="1606664"/>
          <a:ext cx="5252502" cy="1209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>
              <a:solidFill>
                <a:schemeClr val="accent1">
                  <a:lumMod val="75000"/>
                </a:schemeClr>
              </a:solidFill>
            </a:rPr>
            <a:t>让幻灯片内容看起来更简洁</a:t>
          </a:r>
          <a:endParaRPr lang="zh-CN" altLang="en-US" sz="32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380543" y="1606664"/>
        <a:ext cx="5252502" cy="1209901"/>
      </dsp:txXfrm>
    </dsp:sp>
    <dsp:sp modelId="{870012F4-631F-4B8B-93BB-A1C9E900FBC5}">
      <dsp:nvSpPr>
        <dsp:cNvPr id="0" name=""/>
        <dsp:cNvSpPr/>
      </dsp:nvSpPr>
      <dsp:spPr>
        <a:xfrm>
          <a:off x="1338217" y="2540793"/>
          <a:ext cx="5352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2A68A4-612D-48C8-8FE1-215E4AB5BC9D}">
      <dsp:nvSpPr>
        <dsp:cNvPr id="0" name=""/>
        <dsp:cNvSpPr/>
      </dsp:nvSpPr>
      <dsp:spPr>
        <a:xfrm>
          <a:off x="1438583" y="2661783"/>
          <a:ext cx="5252502" cy="12099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b="1" kern="1200" dirty="0" smtClean="0">
              <a:solidFill>
                <a:schemeClr val="accent1">
                  <a:lumMod val="75000"/>
                </a:schemeClr>
              </a:solidFill>
            </a:rPr>
            <a:t>保持学生的学习兴趣</a:t>
          </a:r>
          <a:endParaRPr lang="zh-CN" altLang="en-US" sz="3200" kern="1200" dirty="0">
            <a:solidFill>
              <a:schemeClr val="accent1">
                <a:lumMod val="75000"/>
              </a:schemeClr>
            </a:solidFill>
          </a:endParaRPr>
        </a:p>
      </dsp:txBody>
      <dsp:txXfrm>
        <a:off x="1438583" y="2661783"/>
        <a:ext cx="5252502" cy="1209901"/>
      </dsp:txXfrm>
    </dsp:sp>
    <dsp:sp modelId="{6EACC384-6ABE-44F9-B015-235F59DF0E39}">
      <dsp:nvSpPr>
        <dsp:cNvPr id="0" name=""/>
        <dsp:cNvSpPr/>
      </dsp:nvSpPr>
      <dsp:spPr>
        <a:xfrm>
          <a:off x="1338217" y="3535417"/>
          <a:ext cx="535286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8D71E3-3EF0-4F8C-8EEC-14B4AA3C69EC}">
      <dsp:nvSpPr>
        <dsp:cNvPr id="0" name=""/>
        <dsp:cNvSpPr/>
      </dsp:nvSpPr>
      <dsp:spPr>
        <a:xfrm>
          <a:off x="616" y="1123041"/>
          <a:ext cx="2651883" cy="318226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000" kern="1200" dirty="0"/>
        </a:p>
      </dsp:txBody>
      <dsp:txXfrm rot="16200000">
        <a:off x="-1038922" y="2162580"/>
        <a:ext cx="2609453" cy="530376"/>
      </dsp:txXfrm>
    </dsp:sp>
    <dsp:sp modelId="{39FC196A-741A-4FB9-960D-66ED36C42C0D}">
      <dsp:nvSpPr>
        <dsp:cNvPr id="0" name=""/>
        <dsp:cNvSpPr/>
      </dsp:nvSpPr>
      <dsp:spPr>
        <a:xfrm>
          <a:off x="530992" y="1123041"/>
          <a:ext cx="1975653" cy="318226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441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表现理论性强、抽象、难讲的观点和概念</a:t>
          </a:r>
          <a:endParaRPr lang="zh-CN" altLang="en-US" sz="2900" kern="1200" dirty="0"/>
        </a:p>
      </dsp:txBody>
      <dsp:txXfrm>
        <a:off x="530992" y="1123041"/>
        <a:ext cx="1975653" cy="3182260"/>
      </dsp:txXfrm>
    </dsp:sp>
    <dsp:sp modelId="{4371E279-C529-45A0-8B4A-E97A30036B74}">
      <dsp:nvSpPr>
        <dsp:cNvPr id="0" name=""/>
        <dsp:cNvSpPr/>
      </dsp:nvSpPr>
      <dsp:spPr>
        <a:xfrm>
          <a:off x="2745315" y="1123041"/>
          <a:ext cx="2651883" cy="318226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441" rIns="128905" bIns="0" numCol="1" spcCol="1270" anchor="t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900" kern="1200" dirty="0"/>
        </a:p>
      </dsp:txBody>
      <dsp:txXfrm rot="16200000">
        <a:off x="1705777" y="2162580"/>
        <a:ext cx="2609453" cy="530376"/>
      </dsp:txXfrm>
    </dsp:sp>
    <dsp:sp modelId="{01DBD861-29A9-4F5C-A29D-7FC2593B1C5B}">
      <dsp:nvSpPr>
        <dsp:cNvPr id="0" name=""/>
        <dsp:cNvSpPr/>
      </dsp:nvSpPr>
      <dsp:spPr>
        <a:xfrm rot="5400000">
          <a:off x="2524800" y="3651520"/>
          <a:ext cx="467549" cy="397782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172307-DFB5-422D-BAC5-851B2329748C}">
      <dsp:nvSpPr>
        <dsp:cNvPr id="0" name=""/>
        <dsp:cNvSpPr/>
      </dsp:nvSpPr>
      <dsp:spPr>
        <a:xfrm>
          <a:off x="3275692" y="1123041"/>
          <a:ext cx="1975653" cy="318226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441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要把教育性、 科学性、 技术性、 艺术性有机地结合起来</a:t>
          </a:r>
          <a:endParaRPr lang="zh-CN" altLang="en-US" sz="2900" kern="1200" dirty="0"/>
        </a:p>
      </dsp:txBody>
      <dsp:txXfrm>
        <a:off x="3275692" y="1123041"/>
        <a:ext cx="1975653" cy="3182260"/>
      </dsp:txXfrm>
    </dsp:sp>
    <dsp:sp modelId="{11B149BB-00BD-4153-823B-BDD1507FDB0F}">
      <dsp:nvSpPr>
        <dsp:cNvPr id="0" name=""/>
        <dsp:cNvSpPr/>
      </dsp:nvSpPr>
      <dsp:spPr>
        <a:xfrm>
          <a:off x="5490015" y="1195629"/>
          <a:ext cx="2651883" cy="318226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441" rIns="128905" bIns="0" numCol="1" spcCol="1270" anchor="t" anchorCtr="0">
          <a:noAutofit/>
        </a:bodyPr>
        <a:lstStyle/>
        <a:p>
          <a:pPr lvl="0" algn="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900" kern="1200" dirty="0"/>
        </a:p>
      </dsp:txBody>
      <dsp:txXfrm rot="16200000">
        <a:off x="4450476" y="2235167"/>
        <a:ext cx="2609453" cy="530376"/>
      </dsp:txXfrm>
    </dsp:sp>
    <dsp:sp modelId="{A24C9F39-4D49-46C9-A9DD-AB84BAF575BC}">
      <dsp:nvSpPr>
        <dsp:cNvPr id="0" name=""/>
        <dsp:cNvSpPr/>
      </dsp:nvSpPr>
      <dsp:spPr>
        <a:xfrm rot="5400000">
          <a:off x="5269500" y="3651520"/>
          <a:ext cx="467549" cy="397782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84EF7-1962-4D8C-99F6-5F56222FD238}">
      <dsp:nvSpPr>
        <dsp:cNvPr id="0" name=""/>
        <dsp:cNvSpPr/>
      </dsp:nvSpPr>
      <dsp:spPr>
        <a:xfrm>
          <a:off x="6020391" y="1195629"/>
          <a:ext cx="1975653" cy="318226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99441" rIns="0" bIns="0" numCol="1" spcCol="1270" anchor="t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kern="1200" dirty="0" smtClean="0"/>
            <a:t>要明确课件使用者的情况，包括他们的资历、原有的基础知识和技能及其特点</a:t>
          </a:r>
          <a:endParaRPr lang="zh-CN" altLang="en-US" sz="2900" kern="1200" dirty="0"/>
        </a:p>
      </dsp:txBody>
      <dsp:txXfrm>
        <a:off x="6020391" y="1195629"/>
        <a:ext cx="1975653" cy="31822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4E3019FE-6358-4B7E-9372-00F2311C8639}" type="datetimeFigureOut">
              <a:rPr lang="zh-CN" altLang="en-US"/>
              <a:pPr>
                <a:defRPr/>
              </a:pPr>
              <a:t>2015/4/16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4B964204-9CDE-4884-99F5-B47DC87A77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4978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8F731DF-CC23-4B90-88DD-DAE901CE74F4}" type="datetimeFigureOut">
              <a:rPr lang="zh-CN" altLang="en-US"/>
              <a:pPr>
                <a:defRPr/>
              </a:pPr>
              <a:t>2015/4/16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C88D889-9230-4126-8E09-7328A63694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6312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3774679"/>
            <a:ext cx="9156700" cy="212309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 rot="5400000">
            <a:off x="-113506" y="4841081"/>
            <a:ext cx="2133600" cy="1588"/>
          </a:xfrm>
          <a:prstGeom prst="line">
            <a:avLst/>
          </a:prstGeom>
          <a:ln w="2540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>
            <a:spLocks noChangeArrowheads="1"/>
          </p:cNvSpPr>
          <p:nvPr userDrawn="1"/>
        </p:nvSpPr>
        <p:spPr bwMode="auto">
          <a:xfrm>
            <a:off x="220663" y="4073525"/>
            <a:ext cx="615950" cy="1555750"/>
          </a:xfrm>
          <a:prstGeom prst="rect">
            <a:avLst/>
          </a:prstGeom>
          <a:noFill/>
          <a:ln>
            <a:noFill/>
          </a:ln>
          <a:extLst/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r>
              <a:rPr lang="en-US" altLang="zh-CN" sz="2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8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章</a:t>
            </a:r>
          </a:p>
        </p:txBody>
      </p:sp>
      <p:sp>
        <p:nvSpPr>
          <p:cNvPr id="5" name="TextBox 4" hidden="1"/>
          <p:cNvSpPr txBox="1">
            <a:spLocks noChangeArrowheads="1"/>
          </p:cNvSpPr>
          <p:nvPr userDrawn="1"/>
        </p:nvSpPr>
        <p:spPr bwMode="auto">
          <a:xfrm>
            <a:off x="965200" y="2303463"/>
            <a:ext cx="4667250" cy="17541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5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</a:p>
          <a:p>
            <a:pPr eaLnBrk="1" hangingPunct="1">
              <a:defRPr/>
            </a:pPr>
            <a:r>
              <a:rPr lang="zh-CN" altLang="en-US" sz="5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课件制作基础</a:t>
            </a:r>
          </a:p>
        </p:txBody>
      </p:sp>
    </p:spTree>
    <p:extLst>
      <p:ext uri="{BB962C8B-B14F-4D97-AF65-F5344CB8AC3E}">
        <p14:creationId xmlns:p14="http://schemas.microsoft.com/office/powerpoint/2010/main" val="1037984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56700" cy="79606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061934"/>
            <a:ext cx="9156700" cy="79606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81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0">
              <a:schemeClr val="bg1">
                <a:lumMod val="75000"/>
              </a:schemeClr>
            </a:gs>
            <a:gs pos="28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56700" cy="79606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19088" y="6451600"/>
            <a:ext cx="4529137" cy="3778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   让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课件清晰表达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2"/>
          </a:xfrm>
        </p:spPr>
        <p:txBody>
          <a:bodyPr/>
          <a:lstStyle>
            <a:lvl1pPr algn="l">
              <a:defRPr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10"/>
          <p:cNvSpPr>
            <a:spLocks noGrp="1"/>
          </p:cNvSpPr>
          <p:nvPr>
            <p:ph sz="quarter" idx="13"/>
          </p:nvPr>
        </p:nvSpPr>
        <p:spPr>
          <a:xfrm>
            <a:off x="609600" y="1233488"/>
            <a:ext cx="7199313" cy="4035425"/>
          </a:xfrm>
        </p:spPr>
        <p:txBody>
          <a:bodyPr/>
          <a:lstStyle>
            <a:lvl1pPr marL="342900" indent="-34290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lang="zh-CN" altLang="en-US" sz="2800" kern="12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8" name="日期占位符 16" hidden="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5"/>
          </p:nvPr>
        </p:nvSpPr>
        <p:spPr>
          <a:xfrm>
            <a:off x="6713538" y="6457950"/>
            <a:ext cx="2133600" cy="365125"/>
          </a:xfrm>
        </p:spPr>
        <p:txBody>
          <a:bodyPr/>
          <a:lstStyle>
            <a:lvl1pPr>
              <a:defRPr sz="1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E9603F63-BCA1-4900-921A-4B3617D47F5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10" name="页脚占位符 18" hidden="1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098220"/>
            <a:ext cx="9156700" cy="796066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第六章   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课件中各元素的处理技术</a:t>
            </a:r>
            <a:endParaRPr lang="zh-CN" altLang="zh-CN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832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38BCA-017F-4731-8A15-016074EABF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95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7E4BE-6022-42B2-8C6A-B4CDC11C92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73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490EE6-0195-4BEB-8BDB-81F082E4AF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3" r:id="rId4"/>
    <p:sldLayoutId id="2147483944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6.xml"/><Relationship Id="rId4" Type="http://schemas.openxmlformats.org/officeDocument/2006/relationships/slide" Target="slide6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hyperlink" Target="http://www.so.com/s?q=PowerPoint%202010&amp;ie=utf-8&amp;src=se_lighten_f" TargetMode="External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1182688" y="4017963"/>
            <a:ext cx="76819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课件中各元素的处理技术</a:t>
            </a:r>
          </a:p>
        </p:txBody>
      </p:sp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217488" y="4437063"/>
            <a:ext cx="654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3600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27" name="AutoShape 9" descr="http://t3.baidu.com/it/u=3837168233,213465858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AutoShape 11" descr="http://t3.baidu.com/it/u=3837168233,213465858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63"/>
            <a:ext cx="9144000" cy="3950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 smtClean="0"/>
              <a:t>6.1</a:t>
            </a:r>
            <a:r>
              <a:rPr lang="en-US" altLang="zh-CN" dirty="0"/>
              <a:t>.</a:t>
            </a:r>
            <a:r>
              <a:rPr lang="en-US" altLang="zh-CN" dirty="0" smtClean="0"/>
              <a:t>2 PowerPoint</a:t>
            </a:r>
            <a:r>
              <a:rPr lang="zh-CN" altLang="en-US" dirty="0" smtClean="0"/>
              <a:t>课件中文字使用的原则</a:t>
            </a:r>
          </a:p>
        </p:txBody>
      </p:sp>
      <p:sp>
        <p:nvSpPr>
          <p:cNvPr id="13315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37E408B-313A-4302-92AF-D47924722E40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2363788"/>
            <a:ext cx="3994150" cy="2995612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2363788"/>
            <a:ext cx="3994150" cy="2995612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38450" y="1140279"/>
            <a:ext cx="3576864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7188" indent="-357188" algn="ctr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色块突出重点内容</a:t>
            </a:r>
          </a:p>
        </p:txBody>
      </p:sp>
      <p:grpSp>
        <p:nvGrpSpPr>
          <p:cNvPr id="13320" name="组合 2"/>
          <p:cNvGrpSpPr>
            <a:grpSpLocks/>
          </p:cNvGrpSpPr>
          <p:nvPr/>
        </p:nvGrpSpPr>
        <p:grpSpPr bwMode="auto">
          <a:xfrm>
            <a:off x="3937000" y="5006975"/>
            <a:ext cx="825500" cy="688975"/>
            <a:chOff x="3810000" y="5695950"/>
            <a:chExt cx="825500" cy="688234"/>
          </a:xfrm>
        </p:grpSpPr>
        <p:sp>
          <p:nvSpPr>
            <p:cNvPr id="8" name="椭圆 7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5" name="TextBox 1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修改前</a:t>
              </a:r>
            </a:p>
          </p:txBody>
        </p:sp>
      </p:grpSp>
      <p:grpSp>
        <p:nvGrpSpPr>
          <p:cNvPr id="13321" name="组合 10"/>
          <p:cNvGrpSpPr>
            <a:grpSpLocks/>
          </p:cNvGrpSpPr>
          <p:nvPr/>
        </p:nvGrpSpPr>
        <p:grpSpPr bwMode="auto">
          <a:xfrm>
            <a:off x="8318500" y="5016500"/>
            <a:ext cx="825500" cy="688975"/>
            <a:chOff x="3810000" y="5695950"/>
            <a:chExt cx="825500" cy="688234"/>
          </a:xfrm>
        </p:grpSpPr>
        <p:sp>
          <p:nvSpPr>
            <p:cNvPr id="12" name="椭圆 11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3" name="TextBox 12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377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修改后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本章</a:t>
            </a:r>
            <a:r>
              <a:rPr lang="zh-CN" altLang="zh-CN" dirty="0"/>
              <a:t>小结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zh-CN" dirty="0" smtClean="0"/>
              <a:t>本章</a:t>
            </a:r>
            <a:r>
              <a:rPr lang="zh-CN" altLang="zh-CN" dirty="0"/>
              <a:t>主要介绍了</a:t>
            </a:r>
            <a:r>
              <a:rPr lang="en-US" altLang="zh-CN" dirty="0"/>
              <a:t>PowerPoint 2010</a:t>
            </a:r>
            <a:r>
              <a:rPr lang="zh-CN" altLang="zh-CN" dirty="0"/>
              <a:t>的文字处理、图形图像及图表处理、声音视频处理、动画处理等方法与技巧。通过本章的学习，要求掌握</a:t>
            </a:r>
            <a:r>
              <a:rPr lang="en-US" altLang="zh-CN" dirty="0"/>
              <a:t>PowerPoint 2010</a:t>
            </a:r>
            <a:r>
              <a:rPr lang="zh-CN" altLang="zh-CN" dirty="0"/>
              <a:t>的各种对象处理方法，能灵活运用各种对象处理技巧来设计课件。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100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73054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1182688" y="4017963"/>
            <a:ext cx="76819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课件中各元素的处理技术</a:t>
            </a:r>
            <a:endParaRPr lang="zh-CN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5" name="TextBox 3"/>
          <p:cNvSpPr txBox="1">
            <a:spLocks noChangeArrowheads="1"/>
          </p:cNvSpPr>
          <p:nvPr/>
        </p:nvSpPr>
        <p:spPr bwMode="auto">
          <a:xfrm>
            <a:off x="217488" y="4437063"/>
            <a:ext cx="654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3600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19" name="AutoShape 9" descr="http://t3.baidu.com/it/u=3837168233,213465858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0" name="AutoShape 11" descr="http://t3.baidu.com/it/u=3837168233,213465858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463"/>
            <a:ext cx="9144000" cy="3950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 smtClean="0"/>
              <a:t>6.1.2 PowerPoint</a:t>
            </a:r>
            <a:r>
              <a:rPr lang="zh-CN" altLang="en-US" dirty="0" smtClean="0"/>
              <a:t>课件中文字使用的原则</a:t>
            </a:r>
          </a:p>
        </p:txBody>
      </p:sp>
      <p:sp>
        <p:nvSpPr>
          <p:cNvPr id="14339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0343BD5-D940-4E5F-AB20-62C8C859E8E9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387350" y="1049565"/>
            <a:ext cx="8496300" cy="648607"/>
          </a:xfrm>
        </p:spPr>
        <p:txBody>
          <a:bodyPr/>
          <a:lstStyle/>
          <a:p>
            <a:r>
              <a:rPr lang="zh-CN" altLang="zh-CN" b="1" dirty="0"/>
              <a:t>忌使用衬线字体呈现正文，要学会使用第三方字体</a:t>
            </a:r>
          </a:p>
        </p:txBody>
      </p:sp>
      <p:sp>
        <p:nvSpPr>
          <p:cNvPr id="2" name="矩形 1"/>
          <p:cNvSpPr/>
          <p:nvPr/>
        </p:nvSpPr>
        <p:spPr>
          <a:xfrm>
            <a:off x="957944" y="1898196"/>
            <a:ext cx="7436756" cy="3813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zh-CN" sz="2400" dirty="0">
                <a:solidFill>
                  <a:schemeClr val="accent1">
                    <a:lumMod val="75000"/>
                  </a:schemeClr>
                </a:solidFill>
              </a:rPr>
              <a:t>在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</a:rPr>
              <a:t>PPT</a:t>
            </a:r>
            <a:r>
              <a:rPr lang="zh-CN" altLang="zh-CN" sz="2400" dirty="0">
                <a:solidFill>
                  <a:schemeClr val="accent1">
                    <a:lumMod val="75000"/>
                  </a:schemeClr>
                </a:solidFill>
              </a:rPr>
              <a:t>课件设计中，我们要尽量避免使用衬线字体做正文，原因之一是衬线字体强调横竖笔画的对比，在远处观看的时候横线会被弱化，导致识别性的下降，另一个原因是衬线字体看起来比非衬线字体小，没有非衬线字体的视觉冲击力强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 smtClean="0"/>
              <a:t>6.1.2 PowerPoint</a:t>
            </a:r>
            <a:r>
              <a:rPr lang="zh-CN" altLang="en-US" dirty="0" smtClean="0"/>
              <a:t>课件中文字使用的原则</a:t>
            </a:r>
          </a:p>
        </p:txBody>
      </p:sp>
      <p:sp>
        <p:nvSpPr>
          <p:cNvPr id="15363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39BE8BD-08A1-4902-90C2-68D3BA9213D3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115870"/>
          <p:cNvSpPr txBox="1">
            <a:spLocks noChangeArrowheads="1"/>
          </p:cNvSpPr>
          <p:nvPr/>
        </p:nvSpPr>
        <p:spPr bwMode="auto">
          <a:xfrm>
            <a:off x="197007" y="7509009"/>
            <a:ext cx="4311955" cy="38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775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7580" y="893027"/>
            <a:ext cx="57430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部分系统字体和第三方字体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479" y="1695471"/>
            <a:ext cx="5618163" cy="41703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6.1.2 PowerPoint</a:t>
            </a:r>
            <a:r>
              <a:rPr lang="zh-CN" altLang="en-US" dirty="0" smtClean="0"/>
              <a:t>课件中文字使用的原则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233488"/>
            <a:ext cx="7982857" cy="4456112"/>
          </a:xfrm>
        </p:spPr>
        <p:txBody>
          <a:bodyPr/>
          <a:lstStyle/>
          <a:p>
            <a:pPr marL="0" indent="0">
              <a:lnSpc>
                <a:spcPct val="200000"/>
              </a:lnSpc>
              <a:spcAft>
                <a:spcPts val="1200"/>
              </a:spcAft>
              <a:buNone/>
            </a:pPr>
            <a:r>
              <a:rPr lang="zh-CN" altLang="zh-CN" sz="2400" b="1" dirty="0"/>
              <a:t>在幻灯片中，使用文字的时候还应该注意以下几个问题</a:t>
            </a:r>
            <a:r>
              <a:rPr lang="zh-CN" altLang="zh-CN" sz="2400" b="1" dirty="0" smtClean="0"/>
              <a:t>：</a:t>
            </a:r>
            <a:endParaRPr lang="zh-CN" altLang="zh-CN" sz="2400" b="1" dirty="0"/>
          </a:p>
          <a:p>
            <a:pPr>
              <a:lnSpc>
                <a:spcPct val="200000"/>
              </a:lnSpc>
              <a:spcAft>
                <a:spcPts val="1800"/>
              </a:spcAft>
            </a:pPr>
            <a:r>
              <a:rPr lang="zh-CN" altLang="zh-CN" sz="2400" dirty="0" smtClean="0"/>
              <a:t>不能</a:t>
            </a:r>
            <a:r>
              <a:rPr lang="zh-CN" altLang="zh-CN" sz="2400" dirty="0"/>
              <a:t>出现错别字！</a:t>
            </a:r>
            <a:endParaRPr lang="zh-CN" altLang="zh-CN" sz="2400" b="1" dirty="0"/>
          </a:p>
          <a:p>
            <a:pPr>
              <a:spcAft>
                <a:spcPts val="1800"/>
              </a:spcAft>
            </a:pPr>
            <a:r>
              <a:rPr lang="zh-CN" altLang="zh-CN" sz="2400" dirty="0" smtClean="0"/>
              <a:t>标点符号</a:t>
            </a:r>
            <a:r>
              <a:rPr lang="zh-CN" altLang="zh-CN" sz="2400" dirty="0"/>
              <a:t>不能出现在任何一行的前端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>
              <a:spcAft>
                <a:spcPts val="1800"/>
              </a:spcAft>
            </a:pPr>
            <a:r>
              <a:rPr lang="zh-CN" altLang="zh-CN" sz="2400" dirty="0" smtClean="0"/>
              <a:t>词组</a:t>
            </a:r>
            <a:r>
              <a:rPr lang="zh-CN" altLang="zh-CN" sz="2400" dirty="0"/>
              <a:t>在句末时注意断句</a:t>
            </a:r>
            <a:r>
              <a:rPr lang="zh-CN" altLang="zh-CN" sz="2400" dirty="0" smtClean="0"/>
              <a:t>。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13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41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 smtClean="0"/>
              <a:t>6.1.3 </a:t>
            </a:r>
            <a:r>
              <a:rPr lang="zh-CN" altLang="en-US" dirty="0" smtClean="0"/>
              <a:t>文字美化与排版</a:t>
            </a:r>
          </a:p>
        </p:txBody>
      </p:sp>
      <p:sp>
        <p:nvSpPr>
          <p:cNvPr id="17411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01C0BC9-EE0B-4784-90C8-548B0D98F4A0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13" name="组合 7"/>
          <p:cNvGrpSpPr>
            <a:grpSpLocks/>
          </p:cNvGrpSpPr>
          <p:nvPr/>
        </p:nvGrpSpPr>
        <p:grpSpPr bwMode="auto">
          <a:xfrm>
            <a:off x="2814640" y="2216318"/>
            <a:ext cx="3417887" cy="611189"/>
            <a:chOff x="2369172" y="2461594"/>
            <a:chExt cx="3418230" cy="610085"/>
          </a:xfrm>
        </p:grpSpPr>
        <p:sp>
          <p:nvSpPr>
            <p:cNvPr id="9" name="AutoShape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white">
            <a:xfrm>
              <a:off x="2369172" y="2490622"/>
              <a:ext cx="3418230" cy="581057"/>
            </a:xfrm>
            <a:prstGeom prst="roundRect">
              <a:avLst>
                <a:gd name="adj" fmla="val 5402"/>
              </a:avLst>
            </a:prstGeom>
            <a:gradFill>
              <a:gsLst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accent1">
                      <a:lumMod val="25000"/>
                    </a:schemeClr>
                  </a:gs>
                  <a:gs pos="50000">
                    <a:schemeClr val="accent1">
                      <a:lumMod val="90000"/>
                    </a:schemeClr>
                  </a:gs>
                  <a:gs pos="100000">
                    <a:schemeClr val="accent1">
                      <a:lumMod val="25000"/>
                    </a:schemeClr>
                  </a:gs>
                </a:gsLst>
                <a:lin ang="54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912813" eaLnBrk="0" fontAlgn="auto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99405" y="2461594"/>
              <a:ext cx="2802218" cy="5815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400" dirty="0" smtClean="0">
                  <a:solidFill>
                    <a:schemeClr val="accent2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艺术字</a:t>
              </a:r>
              <a:endParaRPr lang="zh-CN" altLang="en-US" sz="2400" dirty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14" name="组合 10"/>
          <p:cNvGrpSpPr>
            <a:grpSpLocks/>
          </p:cNvGrpSpPr>
          <p:nvPr/>
        </p:nvGrpSpPr>
        <p:grpSpPr bwMode="auto">
          <a:xfrm>
            <a:off x="2814640" y="2951327"/>
            <a:ext cx="3417887" cy="611187"/>
            <a:chOff x="2369172" y="2461594"/>
            <a:chExt cx="3418230" cy="610085"/>
          </a:xfrm>
        </p:grpSpPr>
        <p:sp>
          <p:nvSpPr>
            <p:cNvPr id="12" name="AutoShape 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white">
            <a:xfrm>
              <a:off x="2369172" y="2490622"/>
              <a:ext cx="3418230" cy="581057"/>
            </a:xfrm>
            <a:prstGeom prst="roundRect">
              <a:avLst>
                <a:gd name="adj" fmla="val 5402"/>
              </a:avLst>
            </a:prstGeom>
            <a:gradFill>
              <a:gsLst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accent1">
                      <a:lumMod val="25000"/>
                    </a:schemeClr>
                  </a:gs>
                  <a:gs pos="50000">
                    <a:schemeClr val="accent1">
                      <a:lumMod val="90000"/>
                    </a:schemeClr>
                  </a:gs>
                  <a:gs pos="100000">
                    <a:schemeClr val="accent1">
                      <a:lumMod val="25000"/>
                    </a:schemeClr>
                  </a:gs>
                </a:gsLst>
                <a:lin ang="54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912813" eaLnBrk="0" fontAlgn="auto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2000" dirty="0">
                <a:solidFill>
                  <a:srgbClr val="FFFFFF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99405" y="2461594"/>
              <a:ext cx="2802218" cy="5815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400" dirty="0" smtClean="0">
                  <a:solidFill>
                    <a:schemeClr val="accent2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倒影文字</a:t>
              </a:r>
              <a:endParaRPr lang="zh-CN" altLang="en-US" sz="2400" dirty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15" name="组合 13"/>
          <p:cNvGrpSpPr>
            <a:grpSpLocks/>
          </p:cNvGrpSpPr>
          <p:nvPr/>
        </p:nvGrpSpPr>
        <p:grpSpPr bwMode="auto">
          <a:xfrm>
            <a:off x="2814640" y="3686339"/>
            <a:ext cx="3417887" cy="611188"/>
            <a:chOff x="2369172" y="2461594"/>
            <a:chExt cx="3418230" cy="610085"/>
          </a:xfrm>
        </p:grpSpPr>
        <p:sp>
          <p:nvSpPr>
            <p:cNvPr id="15" name="AutoShape 4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white">
            <a:xfrm>
              <a:off x="2369172" y="2490622"/>
              <a:ext cx="3418230" cy="581057"/>
            </a:xfrm>
            <a:prstGeom prst="roundRect">
              <a:avLst>
                <a:gd name="adj" fmla="val 5402"/>
              </a:avLst>
            </a:prstGeom>
            <a:gradFill>
              <a:gsLst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accent1">
                      <a:lumMod val="25000"/>
                    </a:schemeClr>
                  </a:gs>
                  <a:gs pos="50000">
                    <a:schemeClr val="accent1">
                      <a:lumMod val="90000"/>
                    </a:schemeClr>
                  </a:gs>
                  <a:gs pos="100000">
                    <a:schemeClr val="accent1">
                      <a:lumMod val="25000"/>
                    </a:schemeClr>
                  </a:gs>
                </a:gsLst>
                <a:lin ang="54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912813" eaLnBrk="0" fontAlgn="auto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2000" b="1" dirty="0">
                <a:solidFill>
                  <a:srgbClr val="FFFFFF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99405" y="2461594"/>
              <a:ext cx="2802218" cy="5800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400" dirty="0" smtClean="0">
                  <a:solidFill>
                    <a:schemeClr val="accent2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双色文字</a:t>
              </a:r>
              <a:endParaRPr lang="zh-CN" altLang="en-US" sz="2400" dirty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3"/>
          <p:cNvGrpSpPr>
            <a:grpSpLocks/>
          </p:cNvGrpSpPr>
          <p:nvPr/>
        </p:nvGrpSpPr>
        <p:grpSpPr bwMode="auto">
          <a:xfrm>
            <a:off x="2836864" y="4428943"/>
            <a:ext cx="3417887" cy="646331"/>
            <a:chOff x="2369172" y="2463964"/>
            <a:chExt cx="3418230" cy="645164"/>
          </a:xfrm>
        </p:grpSpPr>
        <p:sp>
          <p:nvSpPr>
            <p:cNvPr id="18" name="AutoShape 4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white">
            <a:xfrm>
              <a:off x="2369172" y="2490622"/>
              <a:ext cx="3418230" cy="581057"/>
            </a:xfrm>
            <a:prstGeom prst="roundRect">
              <a:avLst>
                <a:gd name="adj" fmla="val 5402"/>
              </a:avLst>
            </a:prstGeom>
            <a:gradFill>
              <a:gsLst>
                <a:gs pos="0">
                  <a:schemeClr val="accent2">
                    <a:lumMod val="25000"/>
                    <a:lumOff val="75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ln>
              <a:gradFill>
                <a:gsLst>
                  <a:gs pos="0">
                    <a:schemeClr val="accent1">
                      <a:lumMod val="25000"/>
                    </a:schemeClr>
                  </a:gs>
                  <a:gs pos="50000">
                    <a:schemeClr val="accent1">
                      <a:lumMod val="90000"/>
                    </a:schemeClr>
                  </a:gs>
                  <a:gs pos="100000">
                    <a:schemeClr val="accent1">
                      <a:lumMod val="25000"/>
                    </a:schemeClr>
                  </a:gs>
                </a:gsLst>
                <a:lin ang="5400000" scaled="0"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912813" eaLnBrk="0" fontAlgn="auto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hlink"/>
                </a:buClr>
                <a:buSzPct val="8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2000" b="1" dirty="0">
                <a:solidFill>
                  <a:srgbClr val="FFFFFF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99405" y="2463964"/>
              <a:ext cx="2802218" cy="6451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400" dirty="0" smtClean="0">
                  <a:solidFill>
                    <a:schemeClr val="accent2">
                      <a:lumMod val="90000"/>
                      <a:lumOff val="1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文字填充图片效果</a:t>
              </a:r>
              <a:endParaRPr lang="zh-CN" altLang="en-US" sz="2400" dirty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6.1.3 </a:t>
            </a:r>
            <a:r>
              <a:rPr lang="zh-CN" altLang="en-US" dirty="0"/>
              <a:t>文字美化与排版</a:t>
            </a:r>
            <a:endParaRPr lang="zh-CN" altLang="en-US" b="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055688"/>
            <a:ext cx="7199313" cy="785812"/>
          </a:xfrm>
        </p:spPr>
        <p:txBody>
          <a:bodyPr/>
          <a:lstStyle/>
          <a:p>
            <a:r>
              <a:rPr lang="zh-CN" altLang="zh-CN" b="1" dirty="0" smtClean="0"/>
              <a:t>艺术</a:t>
            </a:r>
            <a:r>
              <a:rPr lang="zh-CN" altLang="zh-CN" b="1" dirty="0"/>
              <a:t>字</a:t>
            </a: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4228C59-7929-482D-B372-7A62450BB73D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71599" y="4853044"/>
            <a:ext cx="6640286" cy="1092607"/>
          </a:xfrm>
          <a:prstGeom prst="rect">
            <a:avLst/>
          </a:prstGeom>
          <a:ln w="9525"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情况在文档大标题或者需要醒目一些的位置才使用艺术字，因为艺术字的特效与普通文字效果差别比较大，使用时容易造成文字效果不统一，因此在正文中要慎用艺术字。</a:t>
            </a:r>
          </a:p>
        </p:txBody>
      </p:sp>
      <p:sp>
        <p:nvSpPr>
          <p:cNvPr id="4" name="矩形 3"/>
          <p:cNvSpPr/>
          <p:nvPr/>
        </p:nvSpPr>
        <p:spPr>
          <a:xfrm>
            <a:off x="907142" y="2021735"/>
            <a:ext cx="7569201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使用方法：</a:t>
            </a:r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</a:rPr>
              <a:t>在</a:t>
            </a:r>
            <a:r>
              <a:rPr lang="zh-CN" altLang="zh-CN" sz="2400" dirty="0">
                <a:solidFill>
                  <a:schemeClr val="accent1">
                    <a:lumMod val="75000"/>
                  </a:schemeClr>
                </a:solidFill>
              </a:rPr>
              <a:t>“插入”选项卡的“文本”组中单击“艺术字”按钮，在打开的下拉列表中选择需要使用的艺术字样式，</a:t>
            </a:r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</a:rPr>
              <a:t>如</a:t>
            </a:r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</a:rPr>
              <a:t>书上</a:t>
            </a:r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</a:rPr>
              <a:t>图</a:t>
            </a: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</a:rPr>
              <a:t>6-10</a:t>
            </a:r>
            <a:r>
              <a:rPr lang="zh-CN" altLang="zh-CN" sz="2400" dirty="0">
                <a:solidFill>
                  <a:schemeClr val="accent1">
                    <a:lumMod val="75000"/>
                  </a:schemeClr>
                </a:solidFill>
              </a:rPr>
              <a:t>所示</a:t>
            </a:r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en-US" altLang="zh-CN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ts val="4000"/>
              </a:lnSpc>
            </a:pPr>
            <a:r>
              <a:rPr lang="en-US" altLang="zh-CN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</a:rPr>
              <a:t>如</a:t>
            </a:r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</a:rPr>
              <a:t>要</a:t>
            </a:r>
            <a:r>
              <a:rPr lang="zh-CN" altLang="zh-CN" sz="2400" dirty="0">
                <a:solidFill>
                  <a:schemeClr val="accent1">
                    <a:lumMod val="75000"/>
                  </a:schemeClr>
                </a:solidFill>
              </a:rPr>
              <a:t>更改艺术字的变形效果，可以</a:t>
            </a:r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</a:rPr>
              <a:t>参照</a:t>
            </a:r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</a:rPr>
              <a:t>书上图</a:t>
            </a:r>
            <a:r>
              <a:rPr lang="en-US" altLang="zh-CN" sz="2400" dirty="0" smtClean="0">
                <a:solidFill>
                  <a:schemeClr val="accent1">
                    <a:lumMod val="75000"/>
                  </a:schemeClr>
                </a:solidFill>
              </a:rPr>
              <a:t>6-11</a:t>
            </a:r>
            <a:r>
              <a:rPr lang="zh-CN" altLang="zh-CN" sz="2400" dirty="0">
                <a:solidFill>
                  <a:schemeClr val="accent1">
                    <a:lumMod val="75000"/>
                  </a:schemeClr>
                </a:solidFill>
              </a:rPr>
              <a:t>所示进行操作。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657454" y="4032150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艺术字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6.1.3 </a:t>
            </a:r>
            <a:r>
              <a:rPr lang="zh-CN" altLang="en-US" dirty="0"/>
              <a:t>文字美化与排版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055688"/>
            <a:ext cx="7199313" cy="785812"/>
          </a:xfrm>
        </p:spPr>
        <p:txBody>
          <a:bodyPr/>
          <a:lstStyle/>
          <a:p>
            <a:pPr>
              <a:defRPr/>
            </a:pPr>
            <a:r>
              <a:rPr lang="zh-CN" altLang="zh-CN" b="1" dirty="0"/>
              <a:t>倒影文字</a:t>
            </a:r>
            <a:endParaRPr b="1" dirty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BFBB43E-069E-4D14-85E0-A55E5DB0884D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4396" y="1973036"/>
            <a:ext cx="7902575" cy="3474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第一种方法</a:t>
            </a: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“绘图工具格式”选项卡 “形状样式”组中的“形状效果”按钮，在弹出的下拉列表中进行相应的操作。</a:t>
            </a:r>
          </a:p>
          <a:p>
            <a:pPr>
              <a:lnSpc>
                <a:spcPts val="6000"/>
              </a:lnSpc>
            </a:pP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第二种方法</a:t>
            </a: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“艺术字样式”组中的“文本效果”按钮，在弹出的下拉列表中单击相应的效果按钮，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书上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6-12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  <a:p>
            <a:pPr marL="357188" indent="-357188">
              <a:lnSpc>
                <a:spcPct val="120000"/>
              </a:lnSpc>
              <a:defRPr/>
            </a:pP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61" b="28357"/>
          <a:stretch/>
        </p:blipFill>
        <p:spPr bwMode="auto">
          <a:xfrm>
            <a:off x="1296986" y="4594583"/>
            <a:ext cx="6143625" cy="137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6.1.3 </a:t>
            </a:r>
            <a:r>
              <a:rPr lang="zh-CN" altLang="en-US" dirty="0"/>
              <a:t>文字美化与排版</a:t>
            </a:r>
            <a:endParaRPr lang="zh-CN" altLang="en-US" dirty="0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D9C518-5FF8-4290-B7E4-755F4809E6A7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157288" y="4203928"/>
            <a:ext cx="583406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281636"/>
            <a:ext cx="7199313" cy="785812"/>
          </a:xfrm>
        </p:spPr>
        <p:txBody>
          <a:bodyPr/>
          <a:lstStyle/>
          <a:p>
            <a:pPr>
              <a:defRPr/>
            </a:pPr>
            <a:r>
              <a:rPr lang="zh-CN" altLang="en-US" b="1" dirty="0" smtClean="0"/>
              <a:t>双色</a:t>
            </a:r>
            <a:r>
              <a:rPr lang="zh-CN" altLang="zh-CN" b="1" dirty="0" smtClean="0"/>
              <a:t>文字</a:t>
            </a:r>
            <a:endParaRPr b="1" dirty="0"/>
          </a:p>
        </p:txBody>
      </p:sp>
      <p:sp>
        <p:nvSpPr>
          <p:cNvPr id="4" name="矩形 3"/>
          <p:cNvSpPr/>
          <p:nvPr/>
        </p:nvSpPr>
        <p:spPr>
          <a:xfrm>
            <a:off x="942862" y="2067448"/>
            <a:ext cx="62629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dirty="0" smtClean="0">
                <a:solidFill>
                  <a:srgbClr val="FF0000"/>
                </a:solidFill>
              </a:rPr>
              <a:t>使用方法：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</a:rPr>
              <a:t>在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PowerPoint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中制作双色文字的方法是：创建艺术字后将文字颜色填充为渐变色，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</a:rPr>
              <a:t>如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书上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</a:rPr>
              <a:t>图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6-13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所示。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317" y="4369707"/>
            <a:ext cx="32321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6.1.3 </a:t>
            </a:r>
            <a:r>
              <a:rPr lang="zh-CN" altLang="en-US" dirty="0"/>
              <a:t>文字美化与排版</a:t>
            </a:r>
            <a:endParaRPr lang="zh-CN" altLang="en-US" dirty="0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CD9C518-5FF8-4290-B7E4-755F4809E6A7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799827" y="4859299"/>
            <a:ext cx="583406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281636"/>
            <a:ext cx="7199313" cy="785812"/>
          </a:xfrm>
        </p:spPr>
        <p:txBody>
          <a:bodyPr/>
          <a:lstStyle/>
          <a:p>
            <a:pPr>
              <a:defRPr/>
            </a:pPr>
            <a:r>
              <a:rPr lang="zh-CN" altLang="zh-CN" b="1" dirty="0"/>
              <a:t>文字填充图片效果</a:t>
            </a:r>
            <a:endParaRPr b="1" dirty="0"/>
          </a:p>
        </p:txBody>
      </p:sp>
      <p:sp>
        <p:nvSpPr>
          <p:cNvPr id="4" name="矩形 3"/>
          <p:cNvSpPr/>
          <p:nvPr/>
        </p:nvSpPr>
        <p:spPr>
          <a:xfrm>
            <a:off x="884804" y="2125505"/>
            <a:ext cx="7664109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使用方法：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准备好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填充的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复制，选中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要制作的艺术字，单击“艺术字样式”选项区中的右斜箭头，打开“设置文本效果格式”对话框，选择文本边框，选择“无线条”，再选择文本填充，单击“图片或纹理填充”中的“剪贴板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按钮，如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书上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6-14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6-15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所示。</a:t>
            </a:r>
          </a:p>
        </p:txBody>
      </p:sp>
      <p:sp>
        <p:nvSpPr>
          <p:cNvPr id="8" name="矩形 7"/>
          <p:cNvSpPr/>
          <p:nvPr/>
        </p:nvSpPr>
        <p:spPr>
          <a:xfrm>
            <a:off x="2392557" y="5046963"/>
            <a:ext cx="4358886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"/>
                <a:blipFill>
                  <a:blip r:embed="rId2"/>
                  <a:stretch>
                    <a:fillRect/>
                  </a:stretch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图片填充文</a:t>
            </a:r>
            <a:r>
              <a:rPr lang="zh-CN" altLang="en-US" sz="5400" b="1" cap="none" spc="0" dirty="0" smtClean="0">
                <a:ln w="1905"/>
                <a:blipFill>
                  <a:blip r:embed="rId2"/>
                  <a:stretch>
                    <a:fillRect/>
                  </a:stretch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字</a:t>
            </a:r>
            <a:endParaRPr lang="zh-CN" altLang="en-US" sz="5400" b="1" cap="none" spc="0" dirty="0">
              <a:ln w="1905"/>
              <a:blipFill>
                <a:blip r:embed="rId2"/>
                <a:stretch>
                  <a:fillRect/>
                </a:stretch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19653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6.1.4 </a:t>
            </a:r>
            <a:r>
              <a:rPr lang="zh-CN" altLang="zh-CN" dirty="0"/>
              <a:t>文字处理欣赏</a:t>
            </a:r>
          </a:p>
        </p:txBody>
      </p:sp>
      <p:sp>
        <p:nvSpPr>
          <p:cNvPr id="21507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096435C-7A61-4217-9652-B63D8DE3E56E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69" y="877577"/>
            <a:ext cx="3633207" cy="246094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693" y="877577"/>
            <a:ext cx="3691807" cy="24524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510" name="组合 2"/>
          <p:cNvGrpSpPr>
            <a:grpSpLocks/>
          </p:cNvGrpSpPr>
          <p:nvPr/>
        </p:nvGrpSpPr>
        <p:grpSpPr bwMode="auto">
          <a:xfrm>
            <a:off x="3399971" y="3027359"/>
            <a:ext cx="825500" cy="688975"/>
            <a:chOff x="3810000" y="5695950"/>
            <a:chExt cx="825500" cy="688234"/>
          </a:xfrm>
        </p:grpSpPr>
        <p:sp>
          <p:nvSpPr>
            <p:cNvPr id="8" name="椭圆 7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17" name="TextBox 1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修改前</a:t>
              </a:r>
            </a:p>
          </p:txBody>
        </p:sp>
      </p:grpSp>
      <p:grpSp>
        <p:nvGrpSpPr>
          <p:cNvPr id="21511" name="组合 10"/>
          <p:cNvGrpSpPr>
            <a:grpSpLocks/>
          </p:cNvGrpSpPr>
          <p:nvPr/>
        </p:nvGrpSpPr>
        <p:grpSpPr bwMode="auto">
          <a:xfrm>
            <a:off x="7790542" y="3015817"/>
            <a:ext cx="825500" cy="688975"/>
            <a:chOff x="3810000" y="5695950"/>
            <a:chExt cx="825500" cy="688234"/>
          </a:xfrm>
        </p:grpSpPr>
        <p:sp>
          <p:nvSpPr>
            <p:cNvPr id="12" name="椭圆 11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15" name="TextBox 12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377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修改后</a:t>
              </a:r>
            </a:p>
          </p:txBody>
        </p:sp>
      </p:grpSp>
      <p:pic>
        <p:nvPicPr>
          <p:cNvPr id="114712" name="图片 1147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69" y="3716334"/>
            <a:ext cx="3737304" cy="2283231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10"/>
          <p:cNvGrpSpPr>
            <a:grpSpLocks/>
          </p:cNvGrpSpPr>
          <p:nvPr/>
        </p:nvGrpSpPr>
        <p:grpSpPr bwMode="auto">
          <a:xfrm>
            <a:off x="3645123" y="5655077"/>
            <a:ext cx="825500" cy="688975"/>
            <a:chOff x="3810000" y="5695950"/>
            <a:chExt cx="825500" cy="688234"/>
          </a:xfrm>
        </p:grpSpPr>
        <p:sp>
          <p:nvSpPr>
            <p:cNvPr id="24" name="椭圆 23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12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377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修改后</a:t>
              </a:r>
            </a:p>
          </p:txBody>
        </p:sp>
      </p:grpSp>
      <p:pic>
        <p:nvPicPr>
          <p:cNvPr id="11" name="图片 1147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692" y="3716335"/>
            <a:ext cx="3691807" cy="241396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1524875" y="3096691"/>
            <a:ext cx="2105950" cy="292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图</a:t>
            </a: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6-18 </a:t>
            </a:r>
            <a:r>
              <a:rPr kumimoji="0" lang="zh-CN" altLang="en-US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插入分隔线和图片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9" name="组合 10"/>
          <p:cNvGrpSpPr>
            <a:grpSpLocks/>
          </p:cNvGrpSpPr>
          <p:nvPr/>
        </p:nvGrpSpPr>
        <p:grpSpPr bwMode="auto">
          <a:xfrm>
            <a:off x="7759926" y="5655077"/>
            <a:ext cx="825500" cy="688975"/>
            <a:chOff x="3810000" y="5695950"/>
            <a:chExt cx="825500" cy="688234"/>
          </a:xfrm>
        </p:grpSpPr>
        <p:sp>
          <p:nvSpPr>
            <p:cNvPr id="30" name="椭圆 29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12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377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修改后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463869" y="1175657"/>
            <a:ext cx="591957" cy="21625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文字与段落格式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20241" y="4148210"/>
            <a:ext cx="646331" cy="21625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图片与分割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14882" y="3967733"/>
            <a:ext cx="591957" cy="21625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进一步修饰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56700" cy="685800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4063" y="725488"/>
            <a:ext cx="7721600" cy="55149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ts val="6000"/>
              </a:lnSpc>
            </a:pPr>
            <a:r>
              <a:rPr lang="zh-CN" altLang="zh-CN" dirty="0"/>
              <a:t>教学过程中经常需要用电子课件来辅助教学，通过课件，能将教师想要表达的文字、图形、图片、艺术字等多媒体元素呈现到学生面前，从而形成内容层次清晰、元素丰富多彩的课件，而这些多媒体元素只有经过技术处理，在视觉、听觉上才能真正地吸引到学生的注意力，达到预定的教学效果。</a:t>
            </a:r>
          </a:p>
        </p:txBody>
      </p:sp>
      <p:sp>
        <p:nvSpPr>
          <p:cNvPr id="6" name="矩形 5"/>
          <p:cNvSpPr/>
          <p:nvPr/>
        </p:nvSpPr>
        <p:spPr>
          <a:xfrm>
            <a:off x="1393370" y="420913"/>
            <a:ext cx="1538515" cy="653143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第六章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15206" y="1553029"/>
            <a:ext cx="7126288" cy="0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15206" y="5297942"/>
            <a:ext cx="7126288" cy="0"/>
          </a:xfrm>
          <a:prstGeom prst="line">
            <a:avLst/>
          </a:prstGeom>
          <a:ln>
            <a:prstDash val="dash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01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 smtClean="0"/>
              <a:t>6.1.5 </a:t>
            </a:r>
            <a:r>
              <a:rPr lang="zh-CN" altLang="zh-CN" dirty="0" smtClean="0"/>
              <a:t>文字处理</a:t>
            </a:r>
            <a:r>
              <a:rPr lang="zh-CN" altLang="zh-CN" dirty="0"/>
              <a:t>实训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418545"/>
            <a:ext cx="7199313" cy="785812"/>
          </a:xfrm>
        </p:spPr>
        <p:txBody>
          <a:bodyPr/>
          <a:lstStyle/>
          <a:p>
            <a:pPr>
              <a:defRPr/>
            </a:pPr>
            <a:r>
              <a:rPr lang="zh-CN" altLang="en-US" b="1" dirty="0" smtClean="0"/>
              <a:t>题目</a:t>
            </a:r>
            <a:endParaRPr b="1" dirty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4C365AE-FE18-4150-805A-BEBE2C077117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401082" y="2947727"/>
            <a:ext cx="67124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制作小学四年级课文《幸福是什么》的文字课件。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</a:t>
            </a:r>
            <a:r>
              <a:rPr lang="zh-CN" altLang="zh-CN" dirty="0"/>
              <a:t>　</a:t>
            </a:r>
            <a:r>
              <a:rPr lang="en-US" altLang="zh-CN" dirty="0"/>
              <a:t>PowerPoint</a:t>
            </a:r>
            <a:r>
              <a:rPr lang="zh-CN" altLang="zh-CN" dirty="0"/>
              <a:t>课件的图形图像及图表处理</a:t>
            </a:r>
          </a:p>
        </p:txBody>
      </p:sp>
      <p:sp>
        <p:nvSpPr>
          <p:cNvPr id="23555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7266D7-30C4-4F58-AA36-7813957F51C4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9712" y="1555767"/>
            <a:ext cx="720634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中提供了线条、矩形、基本形状、箭头、公式形状、流程图、星和旗帜、标注和动作按钮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大类，共计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种自绘图形，另外，我们还可以从网络中下载合适的图像加以利用，通过对这些图形图像的组合和叠加，做出许多在教学课件中合用的图形图像。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4628" y="406401"/>
            <a:ext cx="8229600" cy="842962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22</a:t>
            </a:fld>
            <a:endParaRPr lang="zh-CN" alt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61257" y="1347811"/>
            <a:ext cx="8215086" cy="2934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01638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1.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插入线条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PowerPoint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提供了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12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种线条。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绘制线条的方法：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选择“插入”选项卡，选择“插图”组中的“形状”下拉按钮，在“线条”类中单击直线，这时鼠标指针变成十字形，按住鼠标左键拖动即可拉出直线线条，松开左键绘制结束。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61257" y="4259355"/>
            <a:ext cx="7808686" cy="1549142"/>
          </a:xfrm>
          <a:prstGeom prst="rect">
            <a:avLst/>
          </a:prstGeom>
          <a:ln w="3175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ts val="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注意：</a:t>
            </a:r>
            <a:r>
              <a:rPr 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绘制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直线</a:t>
            </a:r>
            <a:r>
              <a:rPr 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时</a:t>
            </a:r>
            <a:r>
              <a:rPr 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若按住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shift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键，将绘制方向将以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45°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的倍数变化，可绘制水平、垂直、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45°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直线，如书上图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6 -30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所示。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650" y="1951668"/>
            <a:ext cx="4313921" cy="477965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57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399" y="1075569"/>
            <a:ext cx="8033658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2.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插入形状</a:t>
            </a:r>
          </a:p>
          <a:p>
            <a:pPr>
              <a:lnSpc>
                <a:spcPts val="40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除线条外，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PowerPoint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还提供了非常丰富的预设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形状，如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书上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图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6-33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所示。</a:t>
            </a:r>
          </a:p>
          <a:p>
            <a:pPr>
              <a:lnSpc>
                <a:spcPts val="4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绘制方法（以椭圆为例）：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选择“插入”选项卡，选择“插图”组中的“形状”下拉按钮，在“基本形状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”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类中单击椭圆，这时鼠标指针变成十字形，拖动鼠标左键，松开绘制即结束。</a:t>
            </a: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268515" y="101600"/>
            <a:ext cx="8229600" cy="842962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6.2.1 </a:t>
            </a:r>
            <a:r>
              <a:rPr lang="zh-CN" altLang="zh-CN" dirty="0"/>
              <a:t>插入形状与编辑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72885" y="3896498"/>
            <a:ext cx="7808686" cy="1549142"/>
          </a:xfrm>
          <a:prstGeom prst="rect">
            <a:avLst/>
          </a:prstGeom>
          <a:ln w="3175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>
              <a:lnSpc>
                <a:spcPts val="4000"/>
              </a:lnSpc>
            </a:pP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注意：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想要绘制正圆，绘制椭圆时要按住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shift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键，想要绘制正方形，绘制矩形时也要按住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shift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键。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6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lnSpc>
                <a:spcPts val="4000"/>
              </a:lnSpc>
              <a:buNone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3.</a:t>
            </a: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编辑</a:t>
            </a:r>
            <a:r>
              <a:rPr lang="zh-CN" altLang="en-US" sz="18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形状</a:t>
            </a:r>
            <a:endParaRPr lang="en-US" altLang="zh-CN" sz="1800" b="1" dirty="0" smtClean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>
              <a:lnSpc>
                <a:spcPts val="4000"/>
              </a:lnSpc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）编辑大小</a:t>
            </a:r>
            <a:endParaRPr lang="en-US" altLang="zh-CN" sz="1800" b="1" dirty="0" smtClean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>
              <a:lnSpc>
                <a:spcPts val="4000"/>
              </a:lnSpc>
              <a:buNone/>
            </a:pPr>
            <a:endParaRPr lang="zh-CN" altLang="en-US" sz="18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99143" y="0"/>
            <a:ext cx="8229600" cy="842962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6.2.1 </a:t>
            </a:r>
            <a:r>
              <a:rPr lang="zh-CN" altLang="zh-CN" dirty="0"/>
              <a:t>插入形状与编辑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grpSp>
        <p:nvGrpSpPr>
          <p:cNvPr id="15" name="组合 1"/>
          <p:cNvGrpSpPr>
            <a:grpSpLocks/>
          </p:cNvGrpSpPr>
          <p:nvPr/>
        </p:nvGrpSpPr>
        <p:grpSpPr bwMode="auto">
          <a:xfrm>
            <a:off x="2622550" y="2130425"/>
            <a:ext cx="3898900" cy="2168525"/>
            <a:chOff x="649759" y="2818657"/>
            <a:chExt cx="3897957" cy="2169182"/>
          </a:xfrm>
        </p:grpSpPr>
        <p:sp>
          <p:nvSpPr>
            <p:cNvPr id="16" name="矩形 15"/>
            <p:cNvSpPr/>
            <p:nvPr/>
          </p:nvSpPr>
          <p:spPr>
            <a:xfrm>
              <a:off x="848149" y="3017155"/>
              <a:ext cx="3491655" cy="1764246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cxnSp>
          <p:nvCxnSpPr>
            <p:cNvPr id="17" name="直接连接符 42"/>
            <p:cNvCxnSpPr>
              <a:cxnSpLocks noChangeShapeType="1"/>
              <a:stCxn id="16" idx="0"/>
              <a:endCxn id="16" idx="2"/>
            </p:cNvCxnSpPr>
            <p:nvPr/>
          </p:nvCxnSpPr>
          <p:spPr bwMode="auto">
            <a:xfrm>
              <a:off x="2593975" y="3016679"/>
              <a:ext cx="0" cy="1764196"/>
            </a:xfrm>
            <a:prstGeom prst="line">
              <a:avLst/>
            </a:prstGeom>
            <a:noFill/>
            <a:ln w="19050" algn="ctr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直接连接符 43"/>
            <p:cNvCxnSpPr>
              <a:cxnSpLocks noChangeShapeType="1"/>
              <a:stCxn id="16" idx="1"/>
              <a:endCxn id="16" idx="3"/>
            </p:cNvCxnSpPr>
            <p:nvPr/>
          </p:nvCxnSpPr>
          <p:spPr bwMode="auto">
            <a:xfrm>
              <a:off x="847781" y="3898777"/>
              <a:ext cx="3492388" cy="0"/>
            </a:xfrm>
            <a:prstGeom prst="line">
              <a:avLst/>
            </a:prstGeom>
            <a:noFill/>
            <a:ln w="19050" algn="ctr">
              <a:solidFill>
                <a:srgbClr val="C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接连接符 44"/>
            <p:cNvCxnSpPr>
              <a:cxnSpLocks noChangeShapeType="1"/>
            </p:cNvCxnSpPr>
            <p:nvPr/>
          </p:nvCxnSpPr>
          <p:spPr bwMode="auto">
            <a:xfrm>
              <a:off x="847781" y="3016679"/>
              <a:ext cx="3492388" cy="1764196"/>
            </a:xfrm>
            <a:prstGeom prst="line">
              <a:avLst/>
            </a:prstGeom>
            <a:noFill/>
            <a:ln w="19050" algn="ctr">
              <a:solidFill>
                <a:srgbClr val="007434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直接连接符 45"/>
            <p:cNvCxnSpPr>
              <a:cxnSpLocks noChangeShapeType="1"/>
            </p:cNvCxnSpPr>
            <p:nvPr/>
          </p:nvCxnSpPr>
          <p:spPr bwMode="auto">
            <a:xfrm flipH="1">
              <a:off x="847781" y="3016679"/>
              <a:ext cx="3492388" cy="1764196"/>
            </a:xfrm>
            <a:prstGeom prst="line">
              <a:avLst/>
            </a:prstGeom>
            <a:noFill/>
            <a:ln w="19050" algn="ctr">
              <a:solidFill>
                <a:srgbClr val="007434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椭圆 20"/>
            <p:cNvSpPr/>
            <p:nvPr/>
          </p:nvSpPr>
          <p:spPr>
            <a:xfrm>
              <a:off x="2530492" y="3836553"/>
              <a:ext cx="126969" cy="125450"/>
            </a:xfrm>
            <a:prstGeom prst="ellipse">
              <a:avLst/>
            </a:prstGeom>
            <a:solidFill>
              <a:srgbClr val="FF0000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141414" y="4582904"/>
              <a:ext cx="396779" cy="395407"/>
            </a:xfrm>
            <a:prstGeom prst="ellipse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150937" y="3699987"/>
              <a:ext cx="396779" cy="396995"/>
            </a:xfrm>
            <a:prstGeom prst="ellips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395587" y="4592432"/>
              <a:ext cx="396779" cy="395407"/>
            </a:xfrm>
            <a:prstGeom prst="ellips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150937" y="2818657"/>
              <a:ext cx="396779" cy="395408"/>
            </a:xfrm>
            <a:prstGeom prst="ellipse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49759" y="2818657"/>
              <a:ext cx="396779" cy="395408"/>
            </a:xfrm>
            <a:prstGeom prst="ellipse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649759" y="4582904"/>
              <a:ext cx="396779" cy="395407"/>
            </a:xfrm>
            <a:prstGeom prst="ellipse">
              <a:avLst/>
            </a:prstGeom>
            <a:noFill/>
            <a:ln w="19050" cap="flat" cmpd="sng" algn="ctr">
              <a:solidFill>
                <a:srgbClr val="00B05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395587" y="2818657"/>
              <a:ext cx="396779" cy="395408"/>
            </a:xfrm>
            <a:prstGeom prst="ellips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49759" y="3699987"/>
              <a:ext cx="396779" cy="396995"/>
            </a:xfrm>
            <a:prstGeom prst="ellips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12925" y="4800600"/>
            <a:ext cx="59055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红圈：只能单独调整图形的宽度或者高度的大小。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绿圈：可以同时调整形状的宽度和高度大小。</a:t>
            </a:r>
          </a:p>
        </p:txBody>
      </p:sp>
    </p:spTree>
    <p:extLst>
      <p:ext uri="{BB962C8B-B14F-4D97-AF65-F5344CB8AC3E}">
        <p14:creationId xmlns:p14="http://schemas.microsoft.com/office/powerpoint/2010/main" val="126913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29699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FE06BF-9B11-4044-B2B1-169E309F3D82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822575" y="2740025"/>
            <a:ext cx="3511550" cy="1763713"/>
          </a:xfrm>
          <a:prstGeom prst="rect">
            <a:avLst/>
          </a:prstGeom>
          <a:pattFill prst="pct25">
            <a:fgClr>
              <a:srgbClr val="4F81BD">
                <a:lumMod val="60000"/>
                <a:lumOff val="40000"/>
              </a:srgbClr>
            </a:fgClr>
            <a:bgClr>
              <a:sysClr val="window" lastClr="FFFFFF"/>
            </a:bgClr>
          </a:pattFill>
          <a:ln w="9525" cap="flat" cmpd="sng" algn="ctr">
            <a:solidFill>
              <a:sysClr val="windowText" lastClr="000000"/>
            </a:solidFill>
            <a:prstDash val="lgDash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2" name="矩形 71"/>
          <p:cNvSpPr>
            <a:spLocks/>
          </p:cNvSpPr>
          <p:nvPr/>
        </p:nvSpPr>
        <p:spPr>
          <a:xfrm>
            <a:off x="3648075" y="2740025"/>
            <a:ext cx="1847850" cy="1763713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cxnSp>
        <p:nvCxnSpPr>
          <p:cNvPr id="29703" name="直接连接符 72"/>
          <p:cNvCxnSpPr>
            <a:cxnSpLocks noChangeShapeType="1"/>
            <a:stCxn id="71" idx="1"/>
            <a:endCxn id="71" idx="3"/>
          </p:cNvCxnSpPr>
          <p:nvPr/>
        </p:nvCxnSpPr>
        <p:spPr bwMode="auto">
          <a:xfrm>
            <a:off x="2822575" y="3621088"/>
            <a:ext cx="3511550" cy="0"/>
          </a:xfrm>
          <a:prstGeom prst="line">
            <a:avLst/>
          </a:prstGeom>
          <a:noFill/>
          <a:ln w="19050" algn="ctr">
            <a:solidFill>
              <a:srgbClr val="C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4" name="椭圆 73"/>
          <p:cNvSpPr/>
          <p:nvPr/>
        </p:nvSpPr>
        <p:spPr>
          <a:xfrm>
            <a:off x="4514850" y="3559175"/>
            <a:ext cx="127000" cy="125413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6199188" y="3486150"/>
            <a:ext cx="269875" cy="26987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5362575" y="3467100"/>
            <a:ext cx="268288" cy="269875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784475" y="2705100"/>
            <a:ext cx="69850" cy="6985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6299200" y="2705100"/>
            <a:ext cx="69850" cy="6985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2784475" y="4467225"/>
            <a:ext cx="69850" cy="6985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6299200" y="4467225"/>
            <a:ext cx="69850" cy="6985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616325" y="2705100"/>
            <a:ext cx="69850" cy="6985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616325" y="4467225"/>
            <a:ext cx="69850" cy="6985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5461000" y="2705100"/>
            <a:ext cx="69850" cy="6985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5461000" y="4467225"/>
            <a:ext cx="69850" cy="6985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2243138" y="4800600"/>
            <a:ext cx="471805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Shift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键：按照原始长宽比例进行缩放。</a:t>
            </a:r>
            <a:endParaRPr lang="en-US" altLang="zh-CN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Ctrl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键：按照对称的方式进行缩放。</a:t>
            </a:r>
          </a:p>
        </p:txBody>
      </p:sp>
      <p:sp>
        <p:nvSpPr>
          <p:cNvPr id="64" name="矩形 63"/>
          <p:cNvSpPr/>
          <p:nvPr/>
        </p:nvSpPr>
        <p:spPr>
          <a:xfrm>
            <a:off x="6292850" y="3594100"/>
            <a:ext cx="69850" cy="6985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532313" y="4476750"/>
            <a:ext cx="69850" cy="6985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529138" y="2708275"/>
            <a:ext cx="69850" cy="6985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781300" y="3592513"/>
            <a:ext cx="69850" cy="6985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3613150" y="3592513"/>
            <a:ext cx="69850" cy="6985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5461000" y="3586163"/>
            <a:ext cx="69850" cy="6985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  <a:gs pos="50000">
                <a:schemeClr val="accent5">
                  <a:lumMod val="40000"/>
                  <a:lumOff val="60000"/>
                </a:schemeClr>
              </a:gs>
            </a:gsLst>
            <a:lin ang="5400000" scaled="1"/>
            <a:tileRect/>
          </a:gradFill>
          <a:ln w="31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9722" name="直接箭头连接符 75"/>
          <p:cNvCxnSpPr>
            <a:cxnSpLocks noChangeShapeType="1"/>
            <a:stCxn id="71" idx="3"/>
            <a:endCxn id="72" idx="3"/>
          </p:cNvCxnSpPr>
          <p:nvPr/>
        </p:nvCxnSpPr>
        <p:spPr bwMode="auto">
          <a:xfrm flipH="1">
            <a:off x="5495925" y="3621088"/>
            <a:ext cx="838200" cy="0"/>
          </a:xfrm>
          <a:prstGeom prst="straightConnector1">
            <a:avLst/>
          </a:prstGeom>
          <a:noFill/>
          <a:ln w="25400" algn="ctr">
            <a:solidFill>
              <a:srgbClr val="17375E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23" name="直接箭头连接符 76"/>
          <p:cNvCxnSpPr>
            <a:cxnSpLocks noChangeShapeType="1"/>
          </p:cNvCxnSpPr>
          <p:nvPr/>
        </p:nvCxnSpPr>
        <p:spPr bwMode="auto">
          <a:xfrm flipH="1">
            <a:off x="2822575" y="3621088"/>
            <a:ext cx="838200" cy="0"/>
          </a:xfrm>
          <a:prstGeom prst="straightConnector1">
            <a:avLst/>
          </a:prstGeom>
          <a:noFill/>
          <a:ln w="25400" algn="ctr">
            <a:solidFill>
              <a:srgbClr val="17375E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矩形 2"/>
          <p:cNvSpPr/>
          <p:nvPr/>
        </p:nvSpPr>
        <p:spPr>
          <a:xfrm>
            <a:off x="498475" y="866901"/>
            <a:ext cx="4572000" cy="11182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ts val="4000"/>
              </a:lnSpc>
              <a:buNone/>
            </a:pPr>
            <a:r>
              <a:rPr lang="en-US" altLang="zh-CN" sz="18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3.</a:t>
            </a:r>
            <a:r>
              <a:rPr lang="zh-CN" altLang="en-US" sz="18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编辑形状</a:t>
            </a:r>
            <a:endParaRPr lang="en-US" altLang="zh-CN" sz="18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marL="0" indent="0">
              <a:lnSpc>
                <a:spcPts val="4000"/>
              </a:lnSpc>
              <a:buNone/>
            </a:pP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）编辑大小</a:t>
            </a:r>
            <a:endParaRPr lang="en-US" altLang="zh-CN" sz="1800" b="1" dirty="0" smtClean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924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CB3A121-6242-4CFA-AE87-45D508D47CD3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内容占位符 4"/>
          <p:cNvSpPr>
            <a:spLocks noGrp="1"/>
          </p:cNvSpPr>
          <p:nvPr>
            <p:ph sz="quarter" idx="13"/>
          </p:nvPr>
        </p:nvSpPr>
        <p:spPr>
          <a:xfrm>
            <a:off x="647700" y="1035050"/>
            <a:ext cx="7199313" cy="766763"/>
          </a:xfrm>
        </p:spPr>
        <p:txBody>
          <a:bodyPr/>
          <a:lstStyle/>
          <a:p>
            <a:pPr marL="0" indent="0">
              <a:lnSpc>
                <a:spcPts val="4000"/>
              </a:lnSpc>
              <a:buNone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3.</a:t>
            </a: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编辑形状</a:t>
            </a:r>
            <a:endParaRPr lang="en-US" altLang="zh-CN" sz="18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>
              <a:lnSpc>
                <a:spcPts val="4000"/>
              </a:lnSpc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）编辑大小</a:t>
            </a:r>
            <a:endParaRPr lang="en-US" altLang="zh-CN" sz="18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212975" y="5492750"/>
            <a:ext cx="4718050" cy="500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“大小和位置”设置对话框</a:t>
            </a:r>
          </a:p>
        </p:txBody>
      </p:sp>
      <p:pic>
        <p:nvPicPr>
          <p:cNvPr id="307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2049463"/>
            <a:ext cx="3286125" cy="321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/>
          </p:cNvSpPr>
          <p:nvPr/>
        </p:nvSpPr>
        <p:spPr bwMode="auto">
          <a:xfrm>
            <a:off x="457200" y="0"/>
            <a:ext cx="8229600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 smtClean="0"/>
              <a:t>6.2.1 </a:t>
            </a:r>
            <a:r>
              <a:rPr lang="zh-CN" altLang="zh-CN" dirty="0" smtClean="0"/>
              <a:t>插入形状与编辑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585280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EEA4DEA-75AE-46F2-B2BB-272E1AEC2117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内容占位符 4"/>
          <p:cNvSpPr>
            <a:spLocks noGrp="1"/>
          </p:cNvSpPr>
          <p:nvPr>
            <p:ph sz="quarter" idx="13"/>
          </p:nvPr>
        </p:nvSpPr>
        <p:spPr>
          <a:xfrm>
            <a:off x="683306" y="1006021"/>
            <a:ext cx="7199313" cy="766763"/>
          </a:xfrm>
        </p:spPr>
        <p:txBody>
          <a:bodyPr/>
          <a:lstStyle/>
          <a:p>
            <a:pPr marL="0" indent="0">
              <a:lnSpc>
                <a:spcPts val="4000"/>
              </a:lnSpc>
              <a:buNone/>
            </a:pP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3.</a:t>
            </a: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编辑形状</a:t>
            </a:r>
            <a:endParaRPr lang="en-US" altLang="zh-CN" sz="18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>
              <a:lnSpc>
                <a:spcPts val="4000"/>
              </a:lnSpc>
              <a:buNone/>
            </a:pPr>
            <a:r>
              <a:rPr lang="zh-CN" altLang="zh-CN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zh-CN" sz="1800" dirty="0" smtClean="0"/>
              <a:t>）</a:t>
            </a:r>
            <a:r>
              <a:rPr lang="zh-CN" altLang="en-US" sz="1800" dirty="0" smtClean="0"/>
              <a:t>旋转和翻转</a:t>
            </a:r>
            <a:endParaRPr lang="en-US" altLang="zh-CN" sz="1800" b="1" dirty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463" y="2197100"/>
            <a:ext cx="3013075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2"/>
          <p:cNvPicPr>
            <a:picLocks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350" y="2228850"/>
            <a:ext cx="25273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环形箭头 10"/>
          <p:cNvSpPr/>
          <p:nvPr/>
        </p:nvSpPr>
        <p:spPr>
          <a:xfrm rot="17112785">
            <a:off x="4392613" y="2333625"/>
            <a:ext cx="339725" cy="339725"/>
          </a:xfrm>
          <a:prstGeom prst="circularArrow">
            <a:avLst>
              <a:gd name="adj1" fmla="val 12762"/>
              <a:gd name="adj2" fmla="val 1050126"/>
              <a:gd name="adj3" fmla="val 19760090"/>
              <a:gd name="adj4" fmla="val 1493428"/>
              <a:gd name="adj5" fmla="val 17077"/>
            </a:avLst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环形箭头 11"/>
          <p:cNvSpPr/>
          <p:nvPr/>
        </p:nvSpPr>
        <p:spPr>
          <a:xfrm rot="17112785">
            <a:off x="5181600" y="2820988"/>
            <a:ext cx="339725" cy="339725"/>
          </a:xfrm>
          <a:prstGeom prst="circularArrow">
            <a:avLst>
              <a:gd name="adj1" fmla="val 12762"/>
              <a:gd name="adj2" fmla="val 1050126"/>
              <a:gd name="adj3" fmla="val 19760090"/>
              <a:gd name="adj4" fmla="val 1493428"/>
              <a:gd name="adj5" fmla="val 17077"/>
            </a:avLst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710113" y="2370138"/>
            <a:ext cx="685800" cy="447675"/>
          </a:xfrm>
          <a:custGeom>
            <a:avLst/>
            <a:gdLst>
              <a:gd name="connsiteX0" fmla="*/ 0 w 800100"/>
              <a:gd name="connsiteY0" fmla="*/ 8765 h 370715"/>
              <a:gd name="connsiteX1" fmla="*/ 619125 w 800100"/>
              <a:gd name="connsiteY1" fmla="*/ 46865 h 370715"/>
              <a:gd name="connsiteX2" fmla="*/ 800100 w 800100"/>
              <a:gd name="connsiteY2" fmla="*/ 370715 h 370715"/>
              <a:gd name="connsiteX0" fmla="*/ 0 w 685800"/>
              <a:gd name="connsiteY0" fmla="*/ 1324 h 448999"/>
              <a:gd name="connsiteX1" fmla="*/ 504825 w 685800"/>
              <a:gd name="connsiteY1" fmla="*/ 125149 h 448999"/>
              <a:gd name="connsiteX2" fmla="*/ 685800 w 685800"/>
              <a:gd name="connsiteY2" fmla="*/ 448999 h 448999"/>
              <a:gd name="connsiteX0" fmla="*/ 0 w 685800"/>
              <a:gd name="connsiteY0" fmla="*/ 2102 h 449777"/>
              <a:gd name="connsiteX1" fmla="*/ 504825 w 685800"/>
              <a:gd name="connsiteY1" fmla="*/ 125927 h 449777"/>
              <a:gd name="connsiteX2" fmla="*/ 685800 w 685800"/>
              <a:gd name="connsiteY2" fmla="*/ 449777 h 449777"/>
              <a:gd name="connsiteX0" fmla="*/ 0 w 685800"/>
              <a:gd name="connsiteY0" fmla="*/ 2558 h 450233"/>
              <a:gd name="connsiteX1" fmla="*/ 504825 w 685800"/>
              <a:gd name="connsiteY1" fmla="*/ 126383 h 450233"/>
              <a:gd name="connsiteX2" fmla="*/ 685800 w 685800"/>
              <a:gd name="connsiteY2" fmla="*/ 450233 h 450233"/>
              <a:gd name="connsiteX0" fmla="*/ 0 w 685800"/>
              <a:gd name="connsiteY0" fmla="*/ 0 h 447675"/>
              <a:gd name="connsiteX1" fmla="*/ 504825 w 685800"/>
              <a:gd name="connsiteY1" fmla="*/ 123825 h 447675"/>
              <a:gd name="connsiteX2" fmla="*/ 685800 w 685800"/>
              <a:gd name="connsiteY2" fmla="*/ 447675 h 44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" h="447675">
                <a:moveTo>
                  <a:pt x="0" y="0"/>
                </a:moveTo>
                <a:cubicBezTo>
                  <a:pt x="242887" y="-11113"/>
                  <a:pt x="361950" y="30162"/>
                  <a:pt x="504825" y="123825"/>
                </a:cubicBezTo>
                <a:cubicBezTo>
                  <a:pt x="647700" y="217488"/>
                  <a:pt x="661987" y="315912"/>
                  <a:pt x="685800" y="447675"/>
                </a:cubicBezTo>
              </a:path>
            </a:pathLst>
          </a:custGeom>
          <a:noFill/>
          <a:ln w="19050">
            <a:solidFill>
              <a:srgbClr val="C0000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1754" name="组合 16383"/>
          <p:cNvGrpSpPr>
            <a:grpSpLocks/>
          </p:cNvGrpSpPr>
          <p:nvPr/>
        </p:nvGrpSpPr>
        <p:grpSpPr bwMode="auto">
          <a:xfrm>
            <a:off x="644525" y="2366963"/>
            <a:ext cx="1919288" cy="2101850"/>
            <a:chOff x="1002370" y="2513347"/>
            <a:chExt cx="1918685" cy="2101880"/>
          </a:xfrm>
        </p:grpSpPr>
        <p:sp>
          <p:nvSpPr>
            <p:cNvPr id="14" name="矩形 13"/>
            <p:cNvSpPr>
              <a:spLocks/>
            </p:cNvSpPr>
            <p:nvPr/>
          </p:nvSpPr>
          <p:spPr>
            <a:xfrm>
              <a:off x="1037284" y="2808626"/>
              <a:ext cx="1848857" cy="1763737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flipH="1">
              <a:off x="1914896" y="2513347"/>
              <a:ext cx="76176" cy="76201"/>
            </a:xfrm>
            <a:prstGeom prst="ellipse">
              <a:avLst/>
            </a:prstGeom>
            <a:gradFill>
              <a:gsLst>
                <a:gs pos="0">
                  <a:srgbClr val="BAE18F"/>
                </a:gs>
                <a:gs pos="50000">
                  <a:srgbClr val="92D050"/>
                </a:gs>
                <a:gs pos="100000">
                  <a:srgbClr val="AFDC7E"/>
                </a:gs>
              </a:gsLst>
              <a:lin ang="5400000" scaled="0"/>
            </a:gradFill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005544" y="2773701"/>
              <a:ext cx="69828" cy="69851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05544" y="4535851"/>
              <a:ext cx="69828" cy="69851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851227" y="2773701"/>
              <a:ext cx="69828" cy="69851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851227" y="4535851"/>
              <a:ext cx="69828" cy="69851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921244" y="4545376"/>
              <a:ext cx="69828" cy="6985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918070" y="2776876"/>
              <a:ext cx="69828" cy="6985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02370" y="3661125"/>
              <a:ext cx="69828" cy="6985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851227" y="3654775"/>
              <a:ext cx="69828" cy="6985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" name="直接连接符 2"/>
            <p:cNvCxnSpPr>
              <a:stCxn id="23" idx="0"/>
              <a:endCxn id="15" idx="4"/>
            </p:cNvCxnSpPr>
            <p:nvPr/>
          </p:nvCxnSpPr>
          <p:spPr>
            <a:xfrm flipV="1">
              <a:off x="1952984" y="2589548"/>
              <a:ext cx="0" cy="187328"/>
            </a:xfrm>
            <a:prstGeom prst="line">
              <a:avLst/>
            </a:prstGeom>
            <a:ln w="3175">
              <a:solidFill>
                <a:schemeClr val="tx2">
                  <a:lumMod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55" name="组合 37"/>
          <p:cNvGrpSpPr>
            <a:grpSpLocks/>
          </p:cNvGrpSpPr>
          <p:nvPr/>
        </p:nvGrpSpPr>
        <p:grpSpPr bwMode="auto">
          <a:xfrm rot="2700000">
            <a:off x="6878638" y="2741613"/>
            <a:ext cx="1917700" cy="2101850"/>
            <a:chOff x="1002370" y="2513347"/>
            <a:chExt cx="1918685" cy="2101880"/>
          </a:xfrm>
        </p:grpSpPr>
        <p:sp>
          <p:nvSpPr>
            <p:cNvPr id="39" name="矩形 38"/>
            <p:cNvSpPr>
              <a:spLocks/>
            </p:cNvSpPr>
            <p:nvPr/>
          </p:nvSpPr>
          <p:spPr>
            <a:xfrm>
              <a:off x="1031135" y="2812073"/>
              <a:ext cx="1848799" cy="1763737"/>
            </a:xfrm>
            <a:prstGeom prst="rect">
              <a:avLst/>
            </a:prstGeom>
            <a:solidFill>
              <a:srgbClr val="4F81BD">
                <a:lumMod val="60000"/>
                <a:lumOff val="40000"/>
              </a:srgbClr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 flipH="1">
              <a:off x="1910116" y="2511403"/>
              <a:ext cx="76239" cy="76201"/>
            </a:xfrm>
            <a:prstGeom prst="ellipse">
              <a:avLst/>
            </a:prstGeom>
            <a:gradFill>
              <a:gsLst>
                <a:gs pos="0">
                  <a:srgbClr val="BAE18F"/>
                </a:gs>
                <a:gs pos="50000">
                  <a:srgbClr val="92D050"/>
                </a:gs>
                <a:gs pos="100000">
                  <a:srgbClr val="AFDC7E"/>
                </a:gs>
              </a:gsLst>
              <a:lin ang="5400000" scaled="0"/>
            </a:gradFill>
            <a:ln w="127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000205" y="2771642"/>
              <a:ext cx="69886" cy="69851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000205" y="4536287"/>
              <a:ext cx="69886" cy="69851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848841" y="2771641"/>
              <a:ext cx="69886" cy="69851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848841" y="4536287"/>
              <a:ext cx="69886" cy="69851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916661" y="4547512"/>
              <a:ext cx="69886" cy="6985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1913292" y="2777254"/>
              <a:ext cx="69886" cy="6985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000205" y="3660700"/>
              <a:ext cx="69886" cy="6985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2845472" y="3652842"/>
              <a:ext cx="69886" cy="69851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20000"/>
                    <a:lumOff val="80000"/>
                  </a:schemeClr>
                </a:gs>
                <a:gs pos="50000">
                  <a:schemeClr val="accent5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9" name="直接连接符 48"/>
            <p:cNvCxnSpPr>
              <a:stCxn id="46" idx="0"/>
              <a:endCxn id="40" idx="4"/>
            </p:cNvCxnSpPr>
            <p:nvPr/>
          </p:nvCxnSpPr>
          <p:spPr>
            <a:xfrm flipV="1">
              <a:off x="1951604" y="2591668"/>
              <a:ext cx="0" cy="187328"/>
            </a:xfrm>
            <a:prstGeom prst="line">
              <a:avLst/>
            </a:prstGeom>
            <a:ln w="3175">
              <a:solidFill>
                <a:schemeClr val="tx2">
                  <a:lumMod val="75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环形箭头 49"/>
          <p:cNvSpPr/>
          <p:nvPr/>
        </p:nvSpPr>
        <p:spPr>
          <a:xfrm rot="17112785">
            <a:off x="1372394" y="2177256"/>
            <a:ext cx="431800" cy="433388"/>
          </a:xfrm>
          <a:prstGeom prst="circularArrow">
            <a:avLst>
              <a:gd name="adj1" fmla="val 12762"/>
              <a:gd name="adj2" fmla="val 1050126"/>
              <a:gd name="adj3" fmla="val 19760090"/>
              <a:gd name="adj4" fmla="val 1493428"/>
              <a:gd name="adj5" fmla="val 17077"/>
            </a:avLst>
          </a:prstGeom>
          <a:solidFill>
            <a:srgbClr val="C00000"/>
          </a:soli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064358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4B8C5E8-D9D5-45B5-A661-74E3FA7A18B9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2451100"/>
            <a:ext cx="2835275" cy="261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流程图: 手动输入 1"/>
          <p:cNvSpPr/>
          <p:nvPr/>
        </p:nvSpPr>
        <p:spPr>
          <a:xfrm>
            <a:off x="4106863" y="2455863"/>
            <a:ext cx="1509712" cy="9271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10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102 h 10000"/>
              <a:gd name="connsiteX0" fmla="*/ 0 w 10088"/>
              <a:gd name="connsiteY0" fmla="*/ 509 h 10000"/>
              <a:gd name="connsiteX1" fmla="*/ 10088 w 10088"/>
              <a:gd name="connsiteY1" fmla="*/ 0 h 10000"/>
              <a:gd name="connsiteX2" fmla="*/ 10088 w 10088"/>
              <a:gd name="connsiteY2" fmla="*/ 10000 h 10000"/>
              <a:gd name="connsiteX3" fmla="*/ 88 w 10088"/>
              <a:gd name="connsiteY3" fmla="*/ 10000 h 10000"/>
              <a:gd name="connsiteX4" fmla="*/ 0 w 10088"/>
              <a:gd name="connsiteY4" fmla="*/ 509 h 10000"/>
              <a:gd name="connsiteX0" fmla="*/ 0 w 10088"/>
              <a:gd name="connsiteY0" fmla="*/ 102 h 9593"/>
              <a:gd name="connsiteX1" fmla="*/ 6991 w 10088"/>
              <a:gd name="connsiteY1" fmla="*/ 0 h 9593"/>
              <a:gd name="connsiteX2" fmla="*/ 10088 w 10088"/>
              <a:gd name="connsiteY2" fmla="*/ 9593 h 9593"/>
              <a:gd name="connsiteX3" fmla="*/ 88 w 10088"/>
              <a:gd name="connsiteY3" fmla="*/ 9593 h 9593"/>
              <a:gd name="connsiteX4" fmla="*/ 0 w 10088"/>
              <a:gd name="connsiteY4" fmla="*/ 102 h 9593"/>
              <a:gd name="connsiteX0" fmla="*/ 0 w 10000"/>
              <a:gd name="connsiteY0" fmla="*/ 4 h 9898"/>
              <a:gd name="connsiteX1" fmla="*/ 6888 w 10000"/>
              <a:gd name="connsiteY1" fmla="*/ 0 h 9898"/>
              <a:gd name="connsiteX2" fmla="*/ 10000 w 10000"/>
              <a:gd name="connsiteY2" fmla="*/ 9898 h 9898"/>
              <a:gd name="connsiteX3" fmla="*/ 87 w 10000"/>
              <a:gd name="connsiteY3" fmla="*/ 9898 h 9898"/>
              <a:gd name="connsiteX4" fmla="*/ 0 w 10000"/>
              <a:gd name="connsiteY4" fmla="*/ 4 h 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898">
                <a:moveTo>
                  <a:pt x="0" y="4"/>
                </a:moveTo>
                <a:lnTo>
                  <a:pt x="6888" y="0"/>
                </a:lnTo>
                <a:lnTo>
                  <a:pt x="10000" y="9898"/>
                </a:lnTo>
                <a:lnTo>
                  <a:pt x="87" y="9898"/>
                </a:lnTo>
                <a:cubicBezTo>
                  <a:pt x="58" y="6600"/>
                  <a:pt x="29" y="3303"/>
                  <a:pt x="0" y="4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流程图: 手动输入 1"/>
          <p:cNvSpPr/>
          <p:nvPr/>
        </p:nvSpPr>
        <p:spPr>
          <a:xfrm flipH="1">
            <a:off x="7307263" y="2451100"/>
            <a:ext cx="1511300" cy="92868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10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102 h 10000"/>
              <a:gd name="connsiteX0" fmla="*/ 0 w 10088"/>
              <a:gd name="connsiteY0" fmla="*/ 509 h 10000"/>
              <a:gd name="connsiteX1" fmla="*/ 10088 w 10088"/>
              <a:gd name="connsiteY1" fmla="*/ 0 h 10000"/>
              <a:gd name="connsiteX2" fmla="*/ 10088 w 10088"/>
              <a:gd name="connsiteY2" fmla="*/ 10000 h 10000"/>
              <a:gd name="connsiteX3" fmla="*/ 88 w 10088"/>
              <a:gd name="connsiteY3" fmla="*/ 10000 h 10000"/>
              <a:gd name="connsiteX4" fmla="*/ 0 w 10088"/>
              <a:gd name="connsiteY4" fmla="*/ 509 h 10000"/>
              <a:gd name="connsiteX0" fmla="*/ 0 w 10088"/>
              <a:gd name="connsiteY0" fmla="*/ 102 h 9593"/>
              <a:gd name="connsiteX1" fmla="*/ 6991 w 10088"/>
              <a:gd name="connsiteY1" fmla="*/ 0 h 9593"/>
              <a:gd name="connsiteX2" fmla="*/ 10088 w 10088"/>
              <a:gd name="connsiteY2" fmla="*/ 9593 h 9593"/>
              <a:gd name="connsiteX3" fmla="*/ 88 w 10088"/>
              <a:gd name="connsiteY3" fmla="*/ 9593 h 9593"/>
              <a:gd name="connsiteX4" fmla="*/ 0 w 10088"/>
              <a:gd name="connsiteY4" fmla="*/ 102 h 9593"/>
              <a:gd name="connsiteX0" fmla="*/ 0 w 10000"/>
              <a:gd name="connsiteY0" fmla="*/ 4 h 9898"/>
              <a:gd name="connsiteX1" fmla="*/ 6888 w 10000"/>
              <a:gd name="connsiteY1" fmla="*/ 0 h 9898"/>
              <a:gd name="connsiteX2" fmla="*/ 10000 w 10000"/>
              <a:gd name="connsiteY2" fmla="*/ 9898 h 9898"/>
              <a:gd name="connsiteX3" fmla="*/ 87 w 10000"/>
              <a:gd name="connsiteY3" fmla="*/ 9898 h 9898"/>
              <a:gd name="connsiteX4" fmla="*/ 0 w 10000"/>
              <a:gd name="connsiteY4" fmla="*/ 4 h 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898">
                <a:moveTo>
                  <a:pt x="0" y="4"/>
                </a:moveTo>
                <a:lnTo>
                  <a:pt x="6888" y="0"/>
                </a:lnTo>
                <a:lnTo>
                  <a:pt x="10000" y="9898"/>
                </a:lnTo>
                <a:lnTo>
                  <a:pt x="87" y="9898"/>
                </a:lnTo>
                <a:cubicBezTo>
                  <a:pt x="58" y="6600"/>
                  <a:pt x="29" y="3303"/>
                  <a:pt x="0" y="4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52" name="直接箭头连接符 51"/>
          <p:cNvCxnSpPr/>
          <p:nvPr/>
        </p:nvCxnSpPr>
        <p:spPr>
          <a:xfrm>
            <a:off x="5942013" y="3038475"/>
            <a:ext cx="1177925" cy="0"/>
          </a:xfrm>
          <a:prstGeom prst="straightConnector1">
            <a:avLst/>
          </a:prstGeom>
          <a:ln w="25400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7" name="TextBox 52"/>
          <p:cNvSpPr txBox="1">
            <a:spLocks noChangeArrowheads="1"/>
          </p:cNvSpPr>
          <p:nvPr/>
        </p:nvSpPr>
        <p:spPr bwMode="auto">
          <a:xfrm>
            <a:off x="5942013" y="2566988"/>
            <a:ext cx="1177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b="1"/>
              <a:t>水平翻转</a:t>
            </a:r>
          </a:p>
        </p:txBody>
      </p:sp>
      <p:sp>
        <p:nvSpPr>
          <p:cNvPr id="54" name="流程图: 手动输入 1"/>
          <p:cNvSpPr/>
          <p:nvPr/>
        </p:nvSpPr>
        <p:spPr>
          <a:xfrm flipV="1">
            <a:off x="4106863" y="4819650"/>
            <a:ext cx="1509712" cy="9271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10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102 h 10000"/>
              <a:gd name="connsiteX0" fmla="*/ 0 w 10088"/>
              <a:gd name="connsiteY0" fmla="*/ 509 h 10000"/>
              <a:gd name="connsiteX1" fmla="*/ 10088 w 10088"/>
              <a:gd name="connsiteY1" fmla="*/ 0 h 10000"/>
              <a:gd name="connsiteX2" fmla="*/ 10088 w 10088"/>
              <a:gd name="connsiteY2" fmla="*/ 10000 h 10000"/>
              <a:gd name="connsiteX3" fmla="*/ 88 w 10088"/>
              <a:gd name="connsiteY3" fmla="*/ 10000 h 10000"/>
              <a:gd name="connsiteX4" fmla="*/ 0 w 10088"/>
              <a:gd name="connsiteY4" fmla="*/ 509 h 10000"/>
              <a:gd name="connsiteX0" fmla="*/ 0 w 10088"/>
              <a:gd name="connsiteY0" fmla="*/ 102 h 9593"/>
              <a:gd name="connsiteX1" fmla="*/ 6991 w 10088"/>
              <a:gd name="connsiteY1" fmla="*/ 0 h 9593"/>
              <a:gd name="connsiteX2" fmla="*/ 10088 w 10088"/>
              <a:gd name="connsiteY2" fmla="*/ 9593 h 9593"/>
              <a:gd name="connsiteX3" fmla="*/ 88 w 10088"/>
              <a:gd name="connsiteY3" fmla="*/ 9593 h 9593"/>
              <a:gd name="connsiteX4" fmla="*/ 0 w 10088"/>
              <a:gd name="connsiteY4" fmla="*/ 102 h 9593"/>
              <a:gd name="connsiteX0" fmla="*/ 0 w 10000"/>
              <a:gd name="connsiteY0" fmla="*/ 4 h 9898"/>
              <a:gd name="connsiteX1" fmla="*/ 6888 w 10000"/>
              <a:gd name="connsiteY1" fmla="*/ 0 h 9898"/>
              <a:gd name="connsiteX2" fmla="*/ 10000 w 10000"/>
              <a:gd name="connsiteY2" fmla="*/ 9898 h 9898"/>
              <a:gd name="connsiteX3" fmla="*/ 87 w 10000"/>
              <a:gd name="connsiteY3" fmla="*/ 9898 h 9898"/>
              <a:gd name="connsiteX4" fmla="*/ 0 w 10000"/>
              <a:gd name="connsiteY4" fmla="*/ 4 h 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9898">
                <a:moveTo>
                  <a:pt x="0" y="4"/>
                </a:moveTo>
                <a:lnTo>
                  <a:pt x="6888" y="0"/>
                </a:lnTo>
                <a:lnTo>
                  <a:pt x="10000" y="9898"/>
                </a:lnTo>
                <a:lnTo>
                  <a:pt x="87" y="9898"/>
                </a:lnTo>
                <a:cubicBezTo>
                  <a:pt x="58" y="6600"/>
                  <a:pt x="29" y="3303"/>
                  <a:pt x="0" y="4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55" name="直接箭头连接符 54"/>
          <p:cNvCxnSpPr/>
          <p:nvPr/>
        </p:nvCxnSpPr>
        <p:spPr>
          <a:xfrm>
            <a:off x="4762500" y="3529013"/>
            <a:ext cx="0" cy="1217612"/>
          </a:xfrm>
          <a:prstGeom prst="straightConnector1">
            <a:avLst/>
          </a:prstGeom>
          <a:ln w="25400" cmpd="sng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916488" y="3530600"/>
            <a:ext cx="479425" cy="121602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algn="ctr">
              <a:lnSpc>
                <a:spcPts val="2300"/>
              </a:lnSpc>
              <a:defRPr/>
            </a:pPr>
            <a:r>
              <a:rPr lang="zh-CN" altLang="en-US" b="1" spc="300" dirty="0">
                <a:latin typeface="Arial" charset="0"/>
              </a:rPr>
              <a:t>垂直翻转</a:t>
            </a:r>
          </a:p>
        </p:txBody>
      </p:sp>
      <p:sp>
        <p:nvSpPr>
          <p:cNvPr id="13" name="标题 1"/>
          <p:cNvSpPr txBox="1">
            <a:spLocks/>
          </p:cNvSpPr>
          <p:nvPr/>
        </p:nvSpPr>
        <p:spPr bwMode="auto">
          <a:xfrm>
            <a:off x="429306" y="0"/>
            <a:ext cx="8229600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 smtClean="0"/>
              <a:t>6.2.1 </a:t>
            </a:r>
            <a:r>
              <a:rPr lang="zh-CN" altLang="zh-CN" dirty="0" smtClean="0"/>
              <a:t>插入形状与编辑</a:t>
            </a:r>
            <a:endParaRPr lang="zh-CN" altLang="en-US" dirty="0" smtClean="0"/>
          </a:p>
        </p:txBody>
      </p:sp>
      <p:sp>
        <p:nvSpPr>
          <p:cNvPr id="5" name="矩形 4"/>
          <p:cNvSpPr/>
          <p:nvPr/>
        </p:nvSpPr>
        <p:spPr>
          <a:xfrm>
            <a:off x="823913" y="997530"/>
            <a:ext cx="4572000" cy="11182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ts val="4000"/>
              </a:lnSpc>
              <a:buNone/>
            </a:pPr>
            <a:r>
              <a:rPr lang="en-US" altLang="zh-CN" sz="18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3.</a:t>
            </a:r>
            <a:r>
              <a:rPr lang="zh-CN" altLang="en-US" sz="18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编辑形状</a:t>
            </a:r>
            <a:endParaRPr lang="en-US" altLang="zh-CN" sz="1800" b="1" dirty="0" smtClean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>
              <a:lnSpc>
                <a:spcPts val="4000"/>
              </a:lnSpc>
              <a:buNone/>
            </a:pPr>
            <a:r>
              <a:rPr lang="zh-CN" altLang="zh-CN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旋转和翻转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585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/>
          </a:p>
        </p:txBody>
      </p:sp>
      <p:sp>
        <p:nvSpPr>
          <p:cNvPr id="33795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C082C66-673C-41EF-A8F0-82C4511E1C87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空心弧 35"/>
          <p:cNvSpPr/>
          <p:nvPr/>
        </p:nvSpPr>
        <p:spPr>
          <a:xfrm>
            <a:off x="1336675" y="1925638"/>
            <a:ext cx="2138363" cy="2138362"/>
          </a:xfrm>
          <a:prstGeom prst="blockArc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7" name="空心弧 36"/>
          <p:cNvSpPr/>
          <p:nvPr/>
        </p:nvSpPr>
        <p:spPr>
          <a:xfrm>
            <a:off x="4908550" y="1943100"/>
            <a:ext cx="2138363" cy="2138363"/>
          </a:xfrm>
          <a:prstGeom prst="blockArc">
            <a:avLst>
              <a:gd name="adj1" fmla="val 10800000"/>
              <a:gd name="adj2" fmla="val 3150286"/>
              <a:gd name="adj3" fmla="val 34839"/>
            </a:avLst>
          </a:prstGeom>
          <a:solidFill>
            <a:srgbClr val="4F81BD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8" name="空心弧 37"/>
          <p:cNvSpPr/>
          <p:nvPr/>
        </p:nvSpPr>
        <p:spPr>
          <a:xfrm>
            <a:off x="4908550" y="1943100"/>
            <a:ext cx="2138363" cy="2138363"/>
          </a:xfrm>
          <a:prstGeom prst="blockArc">
            <a:avLst/>
          </a:prstGeom>
          <a:pattFill prst="pct25">
            <a:fgClr>
              <a:srgbClr val="4F81BD"/>
            </a:fgClr>
            <a:bgClr>
              <a:sysClr val="window" lastClr="FFFFFF"/>
            </a:bgClr>
          </a:patt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9" name="流程图: 决策 38"/>
          <p:cNvSpPr/>
          <p:nvPr/>
        </p:nvSpPr>
        <p:spPr>
          <a:xfrm>
            <a:off x="6457950" y="2960688"/>
            <a:ext cx="112713" cy="112712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0" name="流程图: 决策 39"/>
          <p:cNvSpPr/>
          <p:nvPr/>
        </p:nvSpPr>
        <p:spPr>
          <a:xfrm>
            <a:off x="6130925" y="3222625"/>
            <a:ext cx="112713" cy="112713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1" name="空心弧 40"/>
          <p:cNvSpPr/>
          <p:nvPr/>
        </p:nvSpPr>
        <p:spPr>
          <a:xfrm>
            <a:off x="1527175" y="4344988"/>
            <a:ext cx="2138363" cy="2138362"/>
          </a:xfrm>
          <a:prstGeom prst="blockArc">
            <a:avLst>
              <a:gd name="adj1" fmla="val 7529217"/>
              <a:gd name="adj2" fmla="val 20310"/>
              <a:gd name="adj3" fmla="val 24851"/>
            </a:avLst>
          </a:prstGeom>
          <a:solidFill>
            <a:srgbClr val="4F81BD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2" name="空心弧 41"/>
          <p:cNvSpPr/>
          <p:nvPr/>
        </p:nvSpPr>
        <p:spPr>
          <a:xfrm>
            <a:off x="1527175" y="4344988"/>
            <a:ext cx="2138363" cy="2138362"/>
          </a:xfrm>
          <a:prstGeom prst="blockArc">
            <a:avLst>
              <a:gd name="adj1" fmla="val 10800000"/>
              <a:gd name="adj2" fmla="val 15317"/>
              <a:gd name="adj3" fmla="val 25000"/>
            </a:avLst>
          </a:prstGeom>
          <a:pattFill prst="pct25">
            <a:fgClr>
              <a:srgbClr val="4F81BD"/>
            </a:fgClr>
            <a:bgClr>
              <a:sysClr val="window" lastClr="FFFFFF"/>
            </a:bgClr>
          </a:patt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3" name="流程图: 决策 42"/>
          <p:cNvSpPr/>
          <p:nvPr/>
        </p:nvSpPr>
        <p:spPr>
          <a:xfrm>
            <a:off x="1471613" y="5362575"/>
            <a:ext cx="112712" cy="112713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4" name="流程图: 决策 43"/>
          <p:cNvSpPr/>
          <p:nvPr/>
        </p:nvSpPr>
        <p:spPr>
          <a:xfrm>
            <a:off x="1933575" y="6216650"/>
            <a:ext cx="112713" cy="112713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5" name="空心弧 44"/>
          <p:cNvSpPr/>
          <p:nvPr/>
        </p:nvSpPr>
        <p:spPr>
          <a:xfrm>
            <a:off x="4965700" y="4338638"/>
            <a:ext cx="2138363" cy="2136775"/>
          </a:xfrm>
          <a:prstGeom prst="blockArc">
            <a:avLst>
              <a:gd name="adj1" fmla="val 7474474"/>
              <a:gd name="adj2" fmla="val 3150286"/>
              <a:gd name="adj3" fmla="val 34839"/>
            </a:avLst>
          </a:prstGeom>
          <a:solidFill>
            <a:srgbClr val="4F81BD"/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6" name="空心弧 45"/>
          <p:cNvSpPr/>
          <p:nvPr/>
        </p:nvSpPr>
        <p:spPr>
          <a:xfrm>
            <a:off x="4965700" y="4338638"/>
            <a:ext cx="2138363" cy="2136775"/>
          </a:xfrm>
          <a:prstGeom prst="blockArc">
            <a:avLst/>
          </a:prstGeom>
          <a:pattFill prst="pct25">
            <a:fgClr>
              <a:srgbClr val="4F81BD"/>
            </a:fgClr>
            <a:bgClr>
              <a:sysClr val="window" lastClr="FFFFFF"/>
            </a:bgClr>
          </a:patt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47" name="流程图: 决策 46"/>
          <p:cNvSpPr/>
          <p:nvPr/>
        </p:nvSpPr>
        <p:spPr>
          <a:xfrm>
            <a:off x="5367338" y="6216650"/>
            <a:ext cx="112712" cy="112713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8" name="流程图: 决策 47"/>
          <p:cNvSpPr/>
          <p:nvPr/>
        </p:nvSpPr>
        <p:spPr>
          <a:xfrm>
            <a:off x="6188075" y="5618163"/>
            <a:ext cx="112713" cy="112712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49" name="流程图: 决策 48"/>
          <p:cNvSpPr/>
          <p:nvPr/>
        </p:nvSpPr>
        <p:spPr>
          <a:xfrm>
            <a:off x="1281113" y="2943225"/>
            <a:ext cx="112712" cy="112713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0" name="流程图: 决策 49"/>
          <p:cNvSpPr/>
          <p:nvPr/>
        </p:nvSpPr>
        <p:spPr>
          <a:xfrm>
            <a:off x="2879725" y="2938463"/>
            <a:ext cx="112713" cy="112712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cxnSp>
        <p:nvCxnSpPr>
          <p:cNvPr id="33812" name="直接箭头连接符 56"/>
          <p:cNvCxnSpPr>
            <a:cxnSpLocks noChangeShapeType="1"/>
          </p:cNvCxnSpPr>
          <p:nvPr/>
        </p:nvCxnSpPr>
        <p:spPr bwMode="auto">
          <a:xfrm>
            <a:off x="2609850" y="3563938"/>
            <a:ext cx="0" cy="576262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3" name="直接箭头连接符 57"/>
          <p:cNvCxnSpPr>
            <a:cxnSpLocks noChangeShapeType="1"/>
          </p:cNvCxnSpPr>
          <p:nvPr/>
        </p:nvCxnSpPr>
        <p:spPr bwMode="auto">
          <a:xfrm>
            <a:off x="3665538" y="3011488"/>
            <a:ext cx="1044575" cy="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4" name="直接箭头连接符 58"/>
          <p:cNvCxnSpPr>
            <a:cxnSpLocks noChangeShapeType="1"/>
          </p:cNvCxnSpPr>
          <p:nvPr/>
        </p:nvCxnSpPr>
        <p:spPr bwMode="auto">
          <a:xfrm>
            <a:off x="3665538" y="3379788"/>
            <a:ext cx="936625" cy="1223962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0" name="流程图: 决策 59"/>
          <p:cNvSpPr/>
          <p:nvPr/>
        </p:nvSpPr>
        <p:spPr>
          <a:xfrm>
            <a:off x="4852988" y="2960688"/>
            <a:ext cx="112712" cy="112712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1" name="流程图: 决策 60"/>
          <p:cNvSpPr/>
          <p:nvPr/>
        </p:nvSpPr>
        <p:spPr>
          <a:xfrm>
            <a:off x="3068638" y="5357813"/>
            <a:ext cx="112712" cy="112712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2" name="流程图: 决策 61"/>
          <p:cNvSpPr/>
          <p:nvPr/>
        </p:nvSpPr>
        <p:spPr>
          <a:xfrm>
            <a:off x="6508750" y="5340350"/>
            <a:ext cx="112713" cy="112713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3" name="流程图: 决策 62"/>
          <p:cNvSpPr/>
          <p:nvPr/>
        </p:nvSpPr>
        <p:spPr>
          <a:xfrm>
            <a:off x="4908550" y="5340350"/>
            <a:ext cx="112713" cy="112713"/>
          </a:xfrm>
          <a:prstGeom prst="flowChartDecision">
            <a:avLst/>
          </a:prstGeom>
          <a:solidFill>
            <a:srgbClr val="FFFF00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403975" y="2911475"/>
            <a:ext cx="209550" cy="211138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6083300" y="3173413"/>
            <a:ext cx="209550" cy="211137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422400" y="5324475"/>
            <a:ext cx="209550" cy="209550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884363" y="6169025"/>
            <a:ext cx="211137" cy="209550"/>
          </a:xfrm>
          <a:prstGeom prst="ellipse">
            <a:avLst/>
          </a:prstGeom>
          <a:noFill/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6438" y="849918"/>
            <a:ext cx="4572000" cy="11182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ts val="4000"/>
              </a:lnSpc>
              <a:buNone/>
            </a:pPr>
            <a:r>
              <a:rPr lang="en-US" altLang="zh-CN" sz="18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3.</a:t>
            </a:r>
            <a:r>
              <a:rPr lang="zh-CN" altLang="en-US" sz="1800" b="1" dirty="0" smtClean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编辑形状</a:t>
            </a:r>
            <a:endParaRPr lang="en-US" altLang="zh-CN" sz="1800" b="1" dirty="0" smtClean="0">
              <a:solidFill>
                <a:schemeClr val="accent1">
                  <a:lumMod val="75000"/>
                </a:schemeClr>
              </a:solidFill>
              <a:cs typeface="Times New Roman" pitchFamily="18" charset="0"/>
            </a:endParaRPr>
          </a:p>
          <a:p>
            <a:pPr marL="0" indent="0">
              <a:lnSpc>
                <a:spcPts val="4000"/>
              </a:lnSpc>
              <a:buNone/>
            </a:pPr>
            <a:r>
              <a:rPr lang="zh-CN" altLang="zh-CN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形状微调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85134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1015773" y="1489145"/>
            <a:ext cx="33242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本章目录</a:t>
            </a:r>
            <a:endParaRPr lang="zh-CN" altLang="en-US" sz="40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53029" y="2605087"/>
            <a:ext cx="677817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PowerPoint</a:t>
            </a:r>
            <a:r>
              <a:rPr lang="zh-CN" altLang="zh-CN" sz="2800" dirty="0">
                <a:solidFill>
                  <a:schemeClr val="accent1">
                    <a:lumMod val="75000"/>
                  </a:schemeClr>
                </a:solidFill>
                <a:hlinkClick r:id="rId2" action="ppaction://hlinksldjump"/>
              </a:rPr>
              <a:t>课件的文字处理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hlinkClick r:id="rId3" action="ppaction://hlinksldjump"/>
              </a:rPr>
              <a:t>PowerPoint</a:t>
            </a:r>
            <a:r>
              <a:rPr lang="zh-CN" altLang="zh-CN" sz="2800" dirty="0">
                <a:solidFill>
                  <a:schemeClr val="accent1">
                    <a:lumMod val="75000"/>
                  </a:schemeClr>
                </a:solidFill>
                <a:hlinkClick r:id="rId3" action="ppaction://hlinksldjump"/>
              </a:rPr>
              <a:t>课件的图形图像及图</a:t>
            </a:r>
            <a:r>
              <a:rPr lang="zh-CN" altLang="zh-CN" sz="2800" dirty="0" smtClean="0">
                <a:solidFill>
                  <a:schemeClr val="accent1">
                    <a:lumMod val="75000"/>
                  </a:schemeClr>
                </a:solidFill>
                <a:hlinkClick r:id="rId3" action="ppaction://hlinksldjump"/>
              </a:rPr>
              <a:t>表处理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hlinkClick r:id="rId4" action="ppaction://hlinksldjump"/>
              </a:rPr>
              <a:t>PowerPoint</a:t>
            </a:r>
            <a:r>
              <a:rPr lang="zh-CN" altLang="zh-CN" sz="2800" dirty="0">
                <a:solidFill>
                  <a:schemeClr val="accent1">
                    <a:lumMod val="75000"/>
                  </a:schemeClr>
                </a:solidFill>
                <a:hlinkClick r:id="rId4" action="ppaction://hlinksldjump"/>
              </a:rPr>
              <a:t>课件的声音与视频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endParaRPr lang="en-US" altLang="zh-CN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hlinkClick r:id="rId5" action="ppaction://hlinksldjump"/>
              </a:rPr>
              <a:t>PowerPoint</a:t>
            </a:r>
            <a:r>
              <a:rPr lang="zh-CN" altLang="zh-CN" sz="2800" dirty="0">
                <a:solidFill>
                  <a:schemeClr val="accent1">
                    <a:lumMod val="75000"/>
                  </a:schemeClr>
                </a:solidFill>
                <a:hlinkClick r:id="rId5" action="ppaction://hlinksldjump"/>
              </a:rPr>
              <a:t>课件的动画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4.</a:t>
            </a:r>
            <a:r>
              <a:rPr lang="zh-CN" altLang="en-US" dirty="0" smtClean="0"/>
              <a:t>形状</a:t>
            </a:r>
            <a:r>
              <a:rPr dirty="0" smtClean="0"/>
              <a:t>填充</a:t>
            </a:r>
            <a:endParaRPr dirty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37861B4-21A2-4B1A-895F-E08AA5841E27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350" y="2805113"/>
            <a:ext cx="1116013" cy="1077912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389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00" y="2041525"/>
            <a:ext cx="1360488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20" name="组合 8"/>
          <p:cNvGrpSpPr>
            <a:grpSpLocks/>
          </p:cNvGrpSpPr>
          <p:nvPr/>
        </p:nvGrpSpPr>
        <p:grpSpPr bwMode="auto">
          <a:xfrm>
            <a:off x="2935288" y="4629150"/>
            <a:ext cx="2513012" cy="1395412"/>
            <a:chOff x="1565631" y="4257092"/>
            <a:chExt cx="2469114" cy="1289948"/>
          </a:xfrm>
        </p:grpSpPr>
        <p:pic>
          <p:nvPicPr>
            <p:cNvPr id="38932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5631" y="4653136"/>
              <a:ext cx="2469114" cy="893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33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6551" y="4257092"/>
              <a:ext cx="458194" cy="398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2" name="肘形连接符 11"/>
          <p:cNvCxnSpPr>
            <a:stCxn id="6" idx="3"/>
          </p:cNvCxnSpPr>
          <p:nvPr/>
        </p:nvCxnSpPr>
        <p:spPr>
          <a:xfrm flipV="1">
            <a:off x="1376363" y="2625725"/>
            <a:ext cx="2065337" cy="719138"/>
          </a:xfrm>
          <a:prstGeom prst="bentConnector3">
            <a:avLst>
              <a:gd name="adj1" fmla="val 19848"/>
            </a:avLst>
          </a:prstGeom>
          <a:ln w="25400" cmpd="sng">
            <a:solidFill>
              <a:schemeClr val="tx2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>
            <a:stCxn id="6" idx="3"/>
          </p:cNvCxnSpPr>
          <p:nvPr/>
        </p:nvCxnSpPr>
        <p:spPr>
          <a:xfrm>
            <a:off x="1376363" y="3344863"/>
            <a:ext cx="1533525" cy="2568575"/>
          </a:xfrm>
          <a:prstGeom prst="bentConnector3">
            <a:avLst>
              <a:gd name="adj1" fmla="val 26745"/>
            </a:avLst>
          </a:prstGeom>
          <a:ln w="25400" cmpd="sng">
            <a:solidFill>
              <a:schemeClr val="tx2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4" name="TextBox 14"/>
          <p:cNvSpPr txBox="1">
            <a:spLocks noChangeArrowheads="1"/>
          </p:cNvSpPr>
          <p:nvPr/>
        </p:nvSpPr>
        <p:spPr bwMode="auto">
          <a:xfrm>
            <a:off x="1989138" y="2225675"/>
            <a:ext cx="12096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右击形状</a:t>
            </a:r>
          </a:p>
        </p:txBody>
      </p:sp>
      <p:pic>
        <p:nvPicPr>
          <p:cNvPr id="3892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575" y="1749425"/>
            <a:ext cx="268763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6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25" y="4014108"/>
            <a:ext cx="1878013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8" name="TextBox 18"/>
          <p:cNvSpPr txBox="1">
            <a:spLocks noChangeArrowheads="1"/>
          </p:cNvSpPr>
          <p:nvPr/>
        </p:nvSpPr>
        <p:spPr bwMode="auto">
          <a:xfrm>
            <a:off x="1725613" y="5557838"/>
            <a:ext cx="12096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选项卡</a:t>
            </a: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4802188" y="2625725"/>
            <a:ext cx="687387" cy="0"/>
          </a:xfrm>
          <a:prstGeom prst="straightConnector1">
            <a:avLst/>
          </a:prstGeom>
          <a:ln w="25400" cmpd="sng">
            <a:solidFill>
              <a:schemeClr val="tx2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flipV="1">
            <a:off x="5422900" y="5256213"/>
            <a:ext cx="771525" cy="657225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tx2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417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4.</a:t>
            </a:r>
            <a:r>
              <a:rPr lang="zh-CN" altLang="en-US" dirty="0"/>
              <a:t>形状填充</a:t>
            </a:r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BB0B002-A937-49B9-861B-EC3186143F72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0554" y="1665564"/>
            <a:ext cx="4460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无填充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966" name="组合 5"/>
          <p:cNvGrpSpPr>
            <a:grpSpLocks/>
          </p:cNvGrpSpPr>
          <p:nvPr/>
        </p:nvGrpSpPr>
        <p:grpSpPr bwMode="auto">
          <a:xfrm>
            <a:off x="5237163" y="2740025"/>
            <a:ext cx="2270125" cy="1700213"/>
            <a:chOff x="5364113" y="2977827"/>
            <a:chExt cx="2269139" cy="1700713"/>
          </a:xfrm>
        </p:grpSpPr>
        <p:sp>
          <p:nvSpPr>
            <p:cNvPr id="7" name="矩形 6"/>
            <p:cNvSpPr/>
            <p:nvPr/>
          </p:nvSpPr>
          <p:spPr>
            <a:xfrm>
              <a:off x="5364113" y="2977827"/>
              <a:ext cx="2016836" cy="122432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968" name="TextBox 7"/>
            <p:cNvSpPr txBox="1">
              <a:spLocks noChangeArrowheads="1"/>
            </p:cNvSpPr>
            <p:nvPr/>
          </p:nvSpPr>
          <p:spPr bwMode="auto">
            <a:xfrm>
              <a:off x="5364113" y="4329549"/>
              <a:ext cx="2269139" cy="348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1296" tIns="35648" rIns="71296" bIns="35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填充类型：无填充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911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D40D1FA-DB08-4A81-AD3E-68A5169A6102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1587500"/>
            <a:ext cx="2016125" cy="1223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991" name="TextBox 10"/>
          <p:cNvSpPr txBox="1">
            <a:spLocks noChangeArrowheads="1"/>
          </p:cNvSpPr>
          <p:nvPr/>
        </p:nvSpPr>
        <p:spPr bwMode="auto">
          <a:xfrm>
            <a:off x="4572000" y="2960688"/>
            <a:ext cx="3087688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296" tIns="35648" rIns="71296" bIns="3564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填充类型：纯色填充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RGB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（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85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142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213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）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0" y="3897313"/>
            <a:ext cx="2016125" cy="1223962"/>
          </a:xfrm>
          <a:prstGeom prst="rect">
            <a:avLst/>
          </a:prstGeom>
          <a:solidFill>
            <a:schemeClr val="tx2">
              <a:lumMod val="75000"/>
              <a:alpha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993" name="TextBox 12"/>
          <p:cNvSpPr txBox="1">
            <a:spLocks noChangeArrowheads="1"/>
          </p:cNvSpPr>
          <p:nvPr/>
        </p:nvSpPr>
        <p:spPr bwMode="auto">
          <a:xfrm>
            <a:off x="4572000" y="5202238"/>
            <a:ext cx="3525838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296" tIns="35648" rIns="71296" bIns="3564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填充类型：纯色半透明填充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RGB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（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 85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142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213 </a:t>
            </a:r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）</a:t>
            </a:r>
            <a:endParaRPr lang="en-US" altLang="zh-CN">
              <a:latin typeface="微软雅黑" pitchFamily="34" charset="-122"/>
              <a:ea typeface="微软雅黑" pitchFamily="34" charset="-122"/>
              <a:sym typeface="Wingdings" pitchFamily="2" charset="2"/>
            </a:endParaRPr>
          </a:p>
          <a:p>
            <a:pPr eaLnBrk="1" hangingPunct="1"/>
            <a:r>
              <a:rPr lang="zh-CN" altLang="en-US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透明度：</a:t>
            </a:r>
            <a:r>
              <a:rPr lang="en-US" altLang="zh-CN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50%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4.</a:t>
            </a:r>
            <a:r>
              <a:rPr lang="zh-CN" altLang="en-US" dirty="0"/>
              <a:t>形状填充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20554" y="1665564"/>
            <a:ext cx="4460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）纯色填充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452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3C82E82-3B4B-406A-9B78-34F6D12842AE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2000" y="2816225"/>
            <a:ext cx="2447925" cy="1225550"/>
          </a:xfrm>
          <a:prstGeom prst="rect">
            <a:avLst/>
          </a:prstGeom>
          <a:gradFill flip="none" rotWithShape="1">
            <a:gsLst>
              <a:gs pos="80000">
                <a:srgbClr val="558ED5"/>
              </a:gs>
              <a:gs pos="20000">
                <a:srgbClr val="8EB4E3"/>
              </a:gs>
              <a:gs pos="0">
                <a:srgbClr val="C6D9F1"/>
              </a:gs>
              <a:gs pos="100000">
                <a:schemeClr val="tx2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015" name="TextBox 14"/>
          <p:cNvSpPr txBox="1">
            <a:spLocks noChangeArrowheads="1"/>
          </p:cNvSpPr>
          <p:nvPr/>
        </p:nvSpPr>
        <p:spPr bwMode="auto">
          <a:xfrm>
            <a:off x="4572000" y="4165600"/>
            <a:ext cx="4784725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296" tIns="35648" rIns="71296" bIns="3564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填充类型：渐变填充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渐变类型：线性向右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光圈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1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198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217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241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）结束位置：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0%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光圈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142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180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227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）结束位置：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20%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光圈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3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85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142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213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） 结束位置：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80%</a:t>
            </a: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光圈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4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：（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23 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55.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94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）   结束位置：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100%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30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2624138"/>
            <a:ext cx="2970212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4.</a:t>
            </a:r>
            <a:r>
              <a:rPr lang="zh-CN" altLang="en-US" dirty="0"/>
              <a:t>形状填充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0554" y="1665564"/>
            <a:ext cx="4460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）渐变填充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31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65E4300-1A27-4AFB-A7EC-374534C57CFB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40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2624138"/>
            <a:ext cx="2970212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166813" y="3836988"/>
            <a:ext cx="1427162" cy="230187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440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3632200"/>
            <a:ext cx="2954337" cy="232568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4.</a:t>
            </a:r>
            <a:r>
              <a:rPr lang="zh-CN" altLang="en-US" dirty="0"/>
              <a:t>形状填充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0554" y="1665564"/>
            <a:ext cx="4460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）渐变填充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32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8396A0F-DCEA-4C6D-9180-B5AE6F35FC67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2624138"/>
            <a:ext cx="2970212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166813" y="4008438"/>
            <a:ext cx="1427162" cy="231775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/>
              <a:ea typeface="宋体"/>
            </a:endParaRPr>
          </a:p>
        </p:txBody>
      </p:sp>
      <p:grpSp>
        <p:nvGrpSpPr>
          <p:cNvPr id="45064" name="组合 11"/>
          <p:cNvGrpSpPr>
            <a:grpSpLocks/>
          </p:cNvGrpSpPr>
          <p:nvPr/>
        </p:nvGrpSpPr>
        <p:grpSpPr bwMode="auto">
          <a:xfrm>
            <a:off x="4213225" y="1454150"/>
            <a:ext cx="3654425" cy="1127125"/>
            <a:chOff x="251400" y="404605"/>
            <a:chExt cx="4848614" cy="1496291"/>
          </a:xfrm>
        </p:grpSpPr>
        <p:sp>
          <p:nvSpPr>
            <p:cNvPr id="35" name="矩形 34"/>
            <p:cNvSpPr/>
            <p:nvPr/>
          </p:nvSpPr>
          <p:spPr>
            <a:xfrm>
              <a:off x="2045935" y="404605"/>
              <a:ext cx="720341" cy="718642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2700000" scaled="1"/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604568" y="406713"/>
              <a:ext cx="716129" cy="716534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5400000" scaled="1"/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825252" y="404605"/>
              <a:ext cx="718236" cy="718642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8100000" scaled="1"/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4381779" y="404605"/>
              <a:ext cx="718235" cy="718642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0" scaled="1"/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045935" y="1182255"/>
              <a:ext cx="720341" cy="718641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18900000" scaled="1"/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3604568" y="1182255"/>
              <a:ext cx="716129" cy="718641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16200000" scaled="1"/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825252" y="1182255"/>
              <a:ext cx="718236" cy="718641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13500000" scaled="1"/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4381779" y="1182255"/>
              <a:ext cx="718235" cy="718641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lin ang="10800000" scaled="1"/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106" name="TextBox 42"/>
            <p:cNvSpPr txBox="1">
              <a:spLocks noChangeArrowheads="1"/>
            </p:cNvSpPr>
            <p:nvPr/>
          </p:nvSpPr>
          <p:spPr bwMode="auto">
            <a:xfrm>
              <a:off x="251400" y="1016484"/>
              <a:ext cx="1795335" cy="53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【</a:t>
              </a:r>
              <a:r>
                <a:rPr lang="zh-CN" altLang="en-US" sz="2000">
                  <a:latin typeface="微软雅黑" pitchFamily="34" charset="-122"/>
                  <a:ea typeface="微软雅黑" pitchFamily="34" charset="-122"/>
                </a:rPr>
                <a:t>线性</a:t>
              </a:r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】</a:t>
              </a: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065" name="组合 12"/>
          <p:cNvGrpSpPr>
            <a:grpSpLocks/>
          </p:cNvGrpSpPr>
          <p:nvPr/>
        </p:nvGrpSpPr>
        <p:grpSpPr bwMode="auto">
          <a:xfrm>
            <a:off x="4195763" y="5308600"/>
            <a:ext cx="4459287" cy="787400"/>
            <a:chOff x="227869" y="5519268"/>
            <a:chExt cx="5917517" cy="1043924"/>
          </a:xfrm>
        </p:grpSpPr>
        <p:sp>
          <p:nvSpPr>
            <p:cNvPr id="31" name="矩形 30"/>
            <p:cNvSpPr/>
            <p:nvPr/>
          </p:nvSpPr>
          <p:spPr>
            <a:xfrm>
              <a:off x="3815456" y="5521373"/>
              <a:ext cx="1044887" cy="104181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095" name="TextBox 31"/>
            <p:cNvSpPr txBox="1">
              <a:spLocks noChangeArrowheads="1"/>
            </p:cNvSpPr>
            <p:nvPr/>
          </p:nvSpPr>
          <p:spPr bwMode="auto">
            <a:xfrm>
              <a:off x="227869" y="5848488"/>
              <a:ext cx="1795336" cy="53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【</a:t>
              </a:r>
              <a:r>
                <a:rPr lang="zh-CN" altLang="en-US" sz="2000">
                  <a:latin typeface="微软雅黑" pitchFamily="34" charset="-122"/>
                  <a:ea typeface="微软雅黑" pitchFamily="34" charset="-122"/>
                </a:rPr>
                <a:t>路径</a:t>
              </a:r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】</a:t>
              </a: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十字形 32"/>
            <p:cNvSpPr/>
            <p:nvPr/>
          </p:nvSpPr>
          <p:spPr>
            <a:xfrm>
              <a:off x="2267085" y="5519268"/>
              <a:ext cx="1046993" cy="1041820"/>
            </a:xfrm>
            <a:prstGeom prst="plus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心形 33"/>
            <p:cNvSpPr/>
            <p:nvPr/>
          </p:nvSpPr>
          <p:spPr>
            <a:xfrm>
              <a:off x="5100499" y="5519268"/>
              <a:ext cx="1044887" cy="1041820"/>
            </a:xfrm>
            <a:prstGeom prst="hear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5066" name="组合 13"/>
          <p:cNvGrpSpPr>
            <a:grpSpLocks/>
          </p:cNvGrpSpPr>
          <p:nvPr/>
        </p:nvGrpSpPr>
        <p:grpSpPr bwMode="auto">
          <a:xfrm>
            <a:off x="4213225" y="4024313"/>
            <a:ext cx="4441825" cy="1127125"/>
            <a:chOff x="251399" y="3660950"/>
            <a:chExt cx="5893987" cy="1496290"/>
          </a:xfrm>
        </p:grpSpPr>
        <p:sp>
          <p:nvSpPr>
            <p:cNvPr id="24" name="矩形 23"/>
            <p:cNvSpPr/>
            <p:nvPr/>
          </p:nvSpPr>
          <p:spPr>
            <a:xfrm>
              <a:off x="2046137" y="3660950"/>
              <a:ext cx="720423" cy="71864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815597" y="3918059"/>
              <a:ext cx="1044824" cy="1043187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2825542" y="3660950"/>
              <a:ext cx="718317" cy="718640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rect">
                <a:fillToRect t="100000" r="100000"/>
              </a:path>
              <a:tileRect l="-100000" b="-10000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046137" y="4438599"/>
              <a:ext cx="720423" cy="718641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rect">
                <a:fillToRect l="100000" b="100000"/>
              </a:path>
              <a:tileRect t="-100000" r="-10000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825542" y="4438599"/>
              <a:ext cx="718317" cy="718641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rect">
                <a:fillToRect r="100000" b="100000"/>
              </a:path>
              <a:tileRect l="-100000" t="-10000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092" name="TextBox 28"/>
            <p:cNvSpPr txBox="1">
              <a:spLocks noChangeArrowheads="1"/>
            </p:cNvSpPr>
            <p:nvPr/>
          </p:nvSpPr>
          <p:spPr bwMode="auto">
            <a:xfrm>
              <a:off x="251399" y="4246262"/>
              <a:ext cx="1795336" cy="530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【</a:t>
              </a:r>
              <a:r>
                <a:rPr lang="zh-CN" altLang="en-US" sz="2000">
                  <a:latin typeface="微软雅黑" pitchFamily="34" charset="-122"/>
                  <a:ea typeface="微软雅黑" pitchFamily="34" charset="-122"/>
                </a:rPr>
                <a:t>矩形</a:t>
              </a:r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】</a:t>
              </a: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心形 29"/>
            <p:cNvSpPr/>
            <p:nvPr/>
          </p:nvSpPr>
          <p:spPr>
            <a:xfrm>
              <a:off x="5100562" y="3924381"/>
              <a:ext cx="1044824" cy="1043189"/>
            </a:xfrm>
            <a:prstGeom prst="hear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</p:grpSp>
      <p:grpSp>
        <p:nvGrpSpPr>
          <p:cNvPr id="45067" name="组合 14"/>
          <p:cNvGrpSpPr>
            <a:grpSpLocks/>
          </p:cNvGrpSpPr>
          <p:nvPr/>
        </p:nvGrpSpPr>
        <p:grpSpPr bwMode="auto">
          <a:xfrm>
            <a:off x="4213225" y="2738438"/>
            <a:ext cx="4441825" cy="1128712"/>
            <a:chOff x="251400" y="2060810"/>
            <a:chExt cx="5893985" cy="1496290"/>
          </a:xfrm>
        </p:grpSpPr>
        <p:sp>
          <p:nvSpPr>
            <p:cNvPr id="16" name="矩形 15"/>
            <p:cNvSpPr/>
            <p:nvPr/>
          </p:nvSpPr>
          <p:spPr>
            <a:xfrm>
              <a:off x="2046735" y="2060810"/>
              <a:ext cx="719116" cy="717797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814667" y="2318667"/>
              <a:ext cx="1045373" cy="104215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25229" y="2060810"/>
              <a:ext cx="717797" cy="717797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046735" y="2837984"/>
              <a:ext cx="719116" cy="719116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825229" y="2837983"/>
              <a:ext cx="717797" cy="719116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083" name="TextBox 20"/>
            <p:cNvSpPr txBox="1">
              <a:spLocks noChangeArrowheads="1"/>
            </p:cNvSpPr>
            <p:nvPr/>
          </p:nvSpPr>
          <p:spPr bwMode="auto">
            <a:xfrm>
              <a:off x="251400" y="2586747"/>
              <a:ext cx="1795335" cy="530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【</a:t>
              </a:r>
              <a:r>
                <a:rPr lang="zh-CN" altLang="en-US" sz="2000">
                  <a:latin typeface="微软雅黑" pitchFamily="34" charset="-122"/>
                  <a:ea typeface="微软雅黑" pitchFamily="34" charset="-122"/>
                </a:rPr>
                <a:t>射线</a:t>
              </a:r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】</a:t>
              </a:r>
              <a:endParaRPr lang="zh-CN" altLang="en-US" sz="20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心形 21"/>
            <p:cNvSpPr/>
            <p:nvPr/>
          </p:nvSpPr>
          <p:spPr>
            <a:xfrm>
              <a:off x="5100012" y="2318667"/>
              <a:ext cx="1045373" cy="1042159"/>
            </a:xfrm>
            <a:prstGeom prst="heart">
              <a:avLst/>
            </a:prstGeom>
            <a:gradFill flip="none" rotWithShape="1">
              <a:gsLst>
                <a:gs pos="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4.</a:t>
            </a:r>
            <a:r>
              <a:rPr lang="zh-CN" altLang="en-US" dirty="0"/>
              <a:t>形状填充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20554" y="1665564"/>
            <a:ext cx="4460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）渐变填充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057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>
          <a:xfrm>
            <a:off x="297543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1841730-7FF5-49A7-B463-894A87C6269D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1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25" y="2538186"/>
            <a:ext cx="2908300" cy="326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262" y="2525486"/>
            <a:ext cx="3273425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4.</a:t>
            </a:r>
            <a:r>
              <a:rPr lang="zh-CN" altLang="en-US" dirty="0"/>
              <a:t>形状填充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0554" y="1665564"/>
            <a:ext cx="4460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）纹理填充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50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6A241A5-0033-4464-BF35-0594A7B40EF4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1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1692275"/>
            <a:ext cx="3644900" cy="407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047750" y="3267075"/>
            <a:ext cx="2449513" cy="1223963"/>
          </a:xfrm>
          <a:prstGeom prst="rect">
            <a:avLst/>
          </a:prstGeom>
          <a:pattFill prst="wdDnDiag">
            <a:fgClr>
              <a:srgbClr val="558ED5"/>
            </a:fgClr>
            <a:bgClr>
              <a:srgbClr val="C6D9F1"/>
            </a:bgClr>
          </a:patt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160" name="TextBox 15"/>
          <p:cNvSpPr txBox="1">
            <a:spLocks noChangeArrowheads="1"/>
          </p:cNvSpPr>
          <p:nvPr/>
        </p:nvSpPr>
        <p:spPr bwMode="auto">
          <a:xfrm>
            <a:off x="1047750" y="4708525"/>
            <a:ext cx="3241675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296" tIns="35648" rIns="71296" bIns="3564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填充类型：图案填充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类型：宽下对角线（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列）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1: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85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142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213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: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（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198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217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241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）</a:t>
            </a:r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4.</a:t>
            </a:r>
            <a:r>
              <a:rPr lang="zh-CN" altLang="en-US" dirty="0"/>
              <a:t>形状填充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0554" y="1665564"/>
            <a:ext cx="4460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）图案填充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465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6305F0C-CE7E-48CC-8935-72BC8EAB96B9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 useBgFill="1">
        <p:nvSpPr>
          <p:cNvPr id="15" name="矩形 14"/>
          <p:cNvSpPr/>
          <p:nvPr/>
        </p:nvSpPr>
        <p:spPr>
          <a:xfrm>
            <a:off x="1047750" y="3267075"/>
            <a:ext cx="2449513" cy="1223963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0183" name="TextBox 15"/>
          <p:cNvSpPr txBox="1">
            <a:spLocks noChangeArrowheads="1"/>
          </p:cNvSpPr>
          <p:nvPr/>
        </p:nvSpPr>
        <p:spPr bwMode="auto">
          <a:xfrm>
            <a:off x="1047750" y="4708525"/>
            <a:ext cx="32416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296" tIns="35648" rIns="71296" bIns="3564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填充类型：幻灯片背景填充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01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08325"/>
            <a:ext cx="3390900" cy="15430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4.</a:t>
            </a:r>
            <a:r>
              <a:rPr lang="zh-CN" altLang="en-US" dirty="0"/>
              <a:t>形状填充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7750" y="1896396"/>
            <a:ext cx="446087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000" b="1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）幻灯片背景</a:t>
            </a:r>
            <a:endParaRPr lang="en-US" altLang="zh-CN" sz="20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760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/>
              <a:t>5.</a:t>
            </a:r>
            <a:r>
              <a:rPr lang="zh-CN" altLang="en-US" dirty="0" smtClean="0"/>
              <a:t>形状</a:t>
            </a:r>
            <a:r>
              <a:rPr dirty="0" smtClean="0"/>
              <a:t>边框</a:t>
            </a:r>
            <a:endParaRPr dirty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F657682-5763-492D-8B99-13D04A0263D8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1900" y="2801938"/>
            <a:ext cx="3890963" cy="2690812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</a:schemeClr>
              </a:gs>
              <a:gs pos="28000">
                <a:schemeClr val="bg1"/>
              </a:gs>
            </a:gsLst>
            <a:lin ang="5400000" scaled="1"/>
            <a:tileRect l="-42826" t="-266922" r="-230662" b="-193310"/>
          </a:gradFill>
          <a:ln>
            <a:solidFill>
              <a:srgbClr val="002060"/>
            </a:solidFill>
          </a:ln>
          <a:ex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1213" y="2130425"/>
            <a:ext cx="1711325" cy="3362325"/>
          </a:xfrm>
          <a:prstGeom prst="rect">
            <a:avLst/>
          </a:prstGeom>
          <a:gradFill flip="none" rotWithShape="0">
            <a:gsLst>
              <a:gs pos="0">
                <a:schemeClr val="bg1">
                  <a:lumMod val="75000"/>
                </a:schemeClr>
              </a:gs>
              <a:gs pos="28000">
                <a:schemeClr val="bg1"/>
              </a:gs>
            </a:gsLst>
            <a:lin ang="5400000" scaled="1"/>
            <a:tileRect l="-42826" t="-266922" r="-230662" b="-193310"/>
          </a:gradFill>
          <a:ln>
            <a:solidFill>
              <a:srgbClr val="002060"/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79330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6.1</a:t>
            </a:r>
            <a:r>
              <a:rPr lang="zh-CN" altLang="zh-CN" dirty="0"/>
              <a:t>　</a:t>
            </a:r>
            <a:r>
              <a:rPr lang="en-US" altLang="zh-CN" dirty="0"/>
              <a:t>PowerPoint</a:t>
            </a:r>
            <a:r>
              <a:rPr lang="zh-CN" altLang="zh-CN" dirty="0"/>
              <a:t>课件的文字处理</a:t>
            </a:r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13A93AD-B950-48F7-8CA5-95078A3DCD08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60463" y="1990952"/>
            <a:ext cx="6823075" cy="31936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zh-CN" sz="2000" dirty="0" smtClean="0">
                <a:solidFill>
                  <a:schemeClr val="accent1">
                    <a:lumMod val="75000"/>
                  </a:schemeClr>
                </a:solidFill>
              </a:rPr>
              <a:t>教学过程中经常需要用电子课件来辅助教学，通过课件，能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将教师想要表达的文字、图形、图片、艺术字等多媒体元素呈现到学生面前，从而形成内容层次清晰、元素丰富多彩的课件，而这些多媒体元素只有经过技术处理，在视觉、听觉上才能真正地吸引到学生的注意力，达到预定的教学效果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9600" y="1233488"/>
            <a:ext cx="6937375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8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为什么强调文字处理？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5.</a:t>
            </a:r>
            <a:r>
              <a:rPr lang="zh-CN" altLang="en-US" dirty="0"/>
              <a:t>形状</a:t>
            </a:r>
            <a:r>
              <a:rPr dirty="0" smtClean="0"/>
              <a:t>边框</a:t>
            </a:r>
            <a:endParaRPr dirty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BA4745B-C4F2-4446-96A2-40F01C89F3CD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229" name="组合 7"/>
          <p:cNvGrpSpPr>
            <a:grpSpLocks/>
          </p:cNvGrpSpPr>
          <p:nvPr/>
        </p:nvGrpSpPr>
        <p:grpSpPr bwMode="auto">
          <a:xfrm>
            <a:off x="4229100" y="1522413"/>
            <a:ext cx="3894138" cy="973137"/>
            <a:chOff x="836510" y="548600"/>
            <a:chExt cx="4816296" cy="1202884"/>
          </a:xfrm>
        </p:grpSpPr>
        <p:grpSp>
          <p:nvGrpSpPr>
            <p:cNvPr id="52261" name="组合 8"/>
            <p:cNvGrpSpPr>
              <a:grpSpLocks/>
            </p:cNvGrpSpPr>
            <p:nvPr/>
          </p:nvGrpSpPr>
          <p:grpSpPr bwMode="auto">
            <a:xfrm>
              <a:off x="836510" y="548600"/>
              <a:ext cx="4816296" cy="858657"/>
              <a:chOff x="1115520" y="968447"/>
              <a:chExt cx="5184720" cy="924340"/>
            </a:xfrm>
          </p:grpSpPr>
          <p:sp useBgFill="1">
            <p:nvSpPr>
              <p:cNvPr id="14" name="对角圆角矩形 13"/>
              <p:cNvSpPr/>
              <p:nvPr/>
            </p:nvSpPr>
            <p:spPr>
              <a:xfrm>
                <a:off x="1115520" y="981121"/>
                <a:ext cx="1439379" cy="912556"/>
              </a:xfrm>
              <a:prstGeom prst="round2DiagRect">
                <a:avLst>
                  <a:gd name="adj1" fmla="val 33375"/>
                  <a:gd name="adj2" fmla="val 0"/>
                </a:avLst>
              </a:prstGeom>
              <a:ln w="88900" cmpd="sng">
                <a:solidFill>
                  <a:srgbClr val="005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 useBgFill="1">
            <p:nvSpPr>
              <p:cNvPr id="15" name="对角圆角矩形 14"/>
              <p:cNvSpPr/>
              <p:nvPr/>
            </p:nvSpPr>
            <p:spPr>
              <a:xfrm>
                <a:off x="2988191" y="968447"/>
                <a:ext cx="1439379" cy="912556"/>
              </a:xfrm>
              <a:prstGeom prst="round2DiagRect">
                <a:avLst>
                  <a:gd name="adj1" fmla="val 33375"/>
                  <a:gd name="adj2" fmla="val 0"/>
                </a:avLst>
              </a:prstGeom>
              <a:ln w="88900" cmpd="dbl">
                <a:solidFill>
                  <a:srgbClr val="005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 useBgFill="1">
            <p:nvSpPr>
              <p:cNvPr id="16" name="对角圆角矩形 15"/>
              <p:cNvSpPr/>
              <p:nvPr/>
            </p:nvSpPr>
            <p:spPr>
              <a:xfrm>
                <a:off x="4860861" y="981121"/>
                <a:ext cx="1439379" cy="912556"/>
              </a:xfrm>
              <a:prstGeom prst="round2DiagRect">
                <a:avLst>
                  <a:gd name="adj1" fmla="val 33375"/>
                  <a:gd name="adj2" fmla="val 0"/>
                </a:avLst>
              </a:prstGeom>
              <a:ln w="88900" cmpd="thinThick">
                <a:solidFill>
                  <a:srgbClr val="005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262" name="组合 9"/>
            <p:cNvGrpSpPr>
              <a:grpSpLocks/>
            </p:cNvGrpSpPr>
            <p:nvPr/>
          </p:nvGrpSpPr>
          <p:grpSpPr bwMode="auto">
            <a:xfrm>
              <a:off x="836510" y="1424536"/>
              <a:ext cx="4725821" cy="326948"/>
              <a:chOff x="836510" y="1490796"/>
              <a:chExt cx="4725821" cy="326948"/>
            </a:xfrm>
          </p:grpSpPr>
          <p:sp>
            <p:nvSpPr>
              <p:cNvPr id="52263" name="TextBox 10"/>
              <p:cNvSpPr txBox="1">
                <a:spLocks noChangeArrowheads="1"/>
              </p:cNvSpPr>
              <p:nvPr/>
            </p:nvSpPr>
            <p:spPr bwMode="auto">
              <a:xfrm>
                <a:off x="836510" y="1509967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单线</a:t>
                </a:r>
              </a:p>
            </p:txBody>
          </p:sp>
          <p:sp>
            <p:nvSpPr>
              <p:cNvPr id="52264" name="TextBox 11"/>
              <p:cNvSpPr txBox="1">
                <a:spLocks noChangeArrowheads="1"/>
              </p:cNvSpPr>
              <p:nvPr/>
            </p:nvSpPr>
            <p:spPr bwMode="auto">
              <a:xfrm>
                <a:off x="2643222" y="1490796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双线</a:t>
                </a:r>
              </a:p>
            </p:txBody>
          </p:sp>
          <p:sp>
            <p:nvSpPr>
              <p:cNvPr id="52265" name="TextBox 12"/>
              <p:cNvSpPr txBox="1">
                <a:spLocks noChangeArrowheads="1"/>
              </p:cNvSpPr>
              <p:nvPr/>
            </p:nvSpPr>
            <p:spPr bwMode="auto">
              <a:xfrm>
                <a:off x="4359461" y="1509967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由细到粗</a:t>
                </a:r>
              </a:p>
            </p:txBody>
          </p:sp>
        </p:grpSp>
      </p:grpSp>
      <p:grpSp>
        <p:nvGrpSpPr>
          <p:cNvPr id="52230" name="组合 16"/>
          <p:cNvGrpSpPr>
            <a:grpSpLocks/>
          </p:cNvGrpSpPr>
          <p:nvPr/>
        </p:nvGrpSpPr>
        <p:grpSpPr bwMode="auto">
          <a:xfrm>
            <a:off x="4229100" y="2667000"/>
            <a:ext cx="3894138" cy="981075"/>
            <a:chOff x="836510" y="1916790"/>
            <a:chExt cx="4816296" cy="1212109"/>
          </a:xfrm>
        </p:grpSpPr>
        <p:grpSp>
          <p:nvGrpSpPr>
            <p:cNvPr id="52253" name="组合 17"/>
            <p:cNvGrpSpPr>
              <a:grpSpLocks/>
            </p:cNvGrpSpPr>
            <p:nvPr/>
          </p:nvGrpSpPr>
          <p:grpSpPr bwMode="auto">
            <a:xfrm>
              <a:off x="836510" y="1916790"/>
              <a:ext cx="4816296" cy="858657"/>
              <a:chOff x="1115520" y="968447"/>
              <a:chExt cx="5184720" cy="924340"/>
            </a:xfrm>
          </p:grpSpPr>
          <p:sp useBgFill="1">
            <p:nvSpPr>
              <p:cNvPr id="23" name="对角圆角矩形 22"/>
              <p:cNvSpPr/>
              <p:nvPr/>
            </p:nvSpPr>
            <p:spPr>
              <a:xfrm>
                <a:off x="1115520" y="981115"/>
                <a:ext cx="1439379" cy="912113"/>
              </a:xfrm>
              <a:prstGeom prst="round2DiagRect">
                <a:avLst>
                  <a:gd name="adj1" fmla="val 33375"/>
                  <a:gd name="adj2" fmla="val 0"/>
                </a:avLst>
              </a:prstGeom>
              <a:ln w="63500">
                <a:solidFill>
                  <a:srgbClr val="005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 useBgFill="1">
            <p:nvSpPr>
              <p:cNvPr id="24" name="对角圆角矩形 23"/>
              <p:cNvSpPr/>
              <p:nvPr/>
            </p:nvSpPr>
            <p:spPr>
              <a:xfrm>
                <a:off x="2988191" y="968447"/>
                <a:ext cx="1439379" cy="912113"/>
              </a:xfrm>
              <a:prstGeom prst="round2DiagRect">
                <a:avLst>
                  <a:gd name="adj1" fmla="val 33375"/>
                  <a:gd name="adj2" fmla="val 0"/>
                </a:avLst>
              </a:prstGeom>
              <a:ln w="63500">
                <a:solidFill>
                  <a:srgbClr val="005CB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 useBgFill="1">
            <p:nvSpPr>
              <p:cNvPr id="25" name="对角圆角矩形 24"/>
              <p:cNvSpPr/>
              <p:nvPr/>
            </p:nvSpPr>
            <p:spPr>
              <a:xfrm>
                <a:off x="4860861" y="981115"/>
                <a:ext cx="1439379" cy="912113"/>
              </a:xfrm>
              <a:prstGeom prst="round2DiagRect">
                <a:avLst>
                  <a:gd name="adj1" fmla="val 33375"/>
                  <a:gd name="adj2" fmla="val 0"/>
                </a:avLst>
              </a:prstGeom>
              <a:ln w="63500">
                <a:solidFill>
                  <a:srgbClr val="005CBF"/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254" name="组合 18"/>
            <p:cNvGrpSpPr>
              <a:grpSpLocks/>
            </p:cNvGrpSpPr>
            <p:nvPr/>
          </p:nvGrpSpPr>
          <p:grpSpPr bwMode="auto">
            <a:xfrm>
              <a:off x="836510" y="2801951"/>
              <a:ext cx="4725821" cy="326948"/>
              <a:chOff x="836510" y="1490796"/>
              <a:chExt cx="4725821" cy="326948"/>
            </a:xfrm>
          </p:grpSpPr>
          <p:sp>
            <p:nvSpPr>
              <p:cNvPr id="52255" name="TextBox 19"/>
              <p:cNvSpPr txBox="1">
                <a:spLocks noChangeArrowheads="1"/>
              </p:cNvSpPr>
              <p:nvPr/>
            </p:nvSpPr>
            <p:spPr bwMode="auto">
              <a:xfrm>
                <a:off x="836510" y="1509967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实线</a:t>
                </a:r>
              </a:p>
            </p:txBody>
          </p:sp>
          <p:sp>
            <p:nvSpPr>
              <p:cNvPr id="52256" name="TextBox 20"/>
              <p:cNvSpPr txBox="1">
                <a:spLocks noChangeArrowheads="1"/>
              </p:cNvSpPr>
              <p:nvPr/>
            </p:nvSpPr>
            <p:spPr bwMode="auto">
              <a:xfrm>
                <a:off x="2643222" y="1490796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方点</a:t>
                </a:r>
              </a:p>
            </p:txBody>
          </p:sp>
          <p:sp>
            <p:nvSpPr>
              <p:cNvPr id="52257" name="TextBox 21"/>
              <p:cNvSpPr txBox="1">
                <a:spLocks noChangeArrowheads="1"/>
              </p:cNvSpPr>
              <p:nvPr/>
            </p:nvSpPr>
            <p:spPr bwMode="auto">
              <a:xfrm>
                <a:off x="4359461" y="1509967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长划线</a:t>
                </a:r>
                <a:r>
                  <a:rPr lang="en-US" altLang="zh-CN" sz="1400"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</a:t>
                </a:r>
              </a:p>
            </p:txBody>
          </p:sp>
        </p:grpSp>
      </p:grpSp>
      <p:grpSp>
        <p:nvGrpSpPr>
          <p:cNvPr id="52231" name="组合 25"/>
          <p:cNvGrpSpPr>
            <a:grpSpLocks/>
          </p:cNvGrpSpPr>
          <p:nvPr/>
        </p:nvGrpSpPr>
        <p:grpSpPr bwMode="auto">
          <a:xfrm>
            <a:off x="4229100" y="3894138"/>
            <a:ext cx="3894138" cy="1022350"/>
            <a:chOff x="836510" y="3491602"/>
            <a:chExt cx="4816296" cy="1264984"/>
          </a:xfrm>
        </p:grpSpPr>
        <p:grpSp>
          <p:nvGrpSpPr>
            <p:cNvPr id="52245" name="组合 26"/>
            <p:cNvGrpSpPr>
              <a:grpSpLocks/>
            </p:cNvGrpSpPr>
            <p:nvPr/>
          </p:nvGrpSpPr>
          <p:grpSpPr bwMode="auto">
            <a:xfrm>
              <a:off x="836510" y="3491602"/>
              <a:ext cx="4816296" cy="847312"/>
              <a:chOff x="836510" y="3491602"/>
              <a:chExt cx="4816296" cy="847312"/>
            </a:xfrm>
          </p:grpSpPr>
          <p:sp useBgFill="1">
            <p:nvSpPr>
              <p:cNvPr id="32" name="对角圆角矩形 18"/>
              <p:cNvSpPr/>
              <p:nvPr/>
            </p:nvSpPr>
            <p:spPr bwMode="white">
              <a:xfrm>
                <a:off x="4315709" y="3491602"/>
                <a:ext cx="1337097" cy="846596"/>
              </a:xfrm>
              <a:custGeom>
                <a:avLst/>
                <a:gdLst>
                  <a:gd name="connsiteX0" fmla="*/ 282790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  <a:gd name="connsiteX8" fmla="*/ 282790 w 1337860"/>
                  <a:gd name="connsiteY8" fmla="*/ 0 h 847312"/>
                  <a:gd name="connsiteX0" fmla="*/ 282790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  <a:gd name="connsiteX8" fmla="*/ 374230 w 1337860"/>
                  <a:gd name="connsiteY8" fmla="*/ 91440 h 847312"/>
                  <a:gd name="connsiteX0" fmla="*/ 508076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  <a:gd name="connsiteX8" fmla="*/ 374230 w 1337860"/>
                  <a:gd name="connsiteY8" fmla="*/ 91440 h 847312"/>
                  <a:gd name="connsiteX0" fmla="*/ 508076 w 1337860"/>
                  <a:gd name="connsiteY0" fmla="*/ 22884 h 870196"/>
                  <a:gd name="connsiteX1" fmla="*/ 1337860 w 1337860"/>
                  <a:gd name="connsiteY1" fmla="*/ 22884 h 870196"/>
                  <a:gd name="connsiteX2" fmla="*/ 1337860 w 1337860"/>
                  <a:gd name="connsiteY2" fmla="*/ 22884 h 870196"/>
                  <a:gd name="connsiteX3" fmla="*/ 1337860 w 1337860"/>
                  <a:gd name="connsiteY3" fmla="*/ 587406 h 870196"/>
                  <a:gd name="connsiteX4" fmla="*/ 1055070 w 1337860"/>
                  <a:gd name="connsiteY4" fmla="*/ 870196 h 870196"/>
                  <a:gd name="connsiteX5" fmla="*/ 0 w 1337860"/>
                  <a:gd name="connsiteY5" fmla="*/ 870196 h 870196"/>
                  <a:gd name="connsiteX6" fmla="*/ 0 w 1337860"/>
                  <a:gd name="connsiteY6" fmla="*/ 870196 h 870196"/>
                  <a:gd name="connsiteX7" fmla="*/ 0 w 1337860"/>
                  <a:gd name="connsiteY7" fmla="*/ 305674 h 870196"/>
                  <a:gd name="connsiteX8" fmla="*/ 334474 w 1337860"/>
                  <a:gd name="connsiteY8" fmla="*/ 21559 h 870196"/>
                  <a:gd name="connsiteX0" fmla="*/ 508076 w 1337860"/>
                  <a:gd name="connsiteY0" fmla="*/ 1325 h 848637"/>
                  <a:gd name="connsiteX1" fmla="*/ 1337860 w 1337860"/>
                  <a:gd name="connsiteY1" fmla="*/ 1325 h 848637"/>
                  <a:gd name="connsiteX2" fmla="*/ 1337860 w 1337860"/>
                  <a:gd name="connsiteY2" fmla="*/ 1325 h 848637"/>
                  <a:gd name="connsiteX3" fmla="*/ 1337860 w 1337860"/>
                  <a:gd name="connsiteY3" fmla="*/ 565847 h 848637"/>
                  <a:gd name="connsiteX4" fmla="*/ 1055070 w 1337860"/>
                  <a:gd name="connsiteY4" fmla="*/ 848637 h 848637"/>
                  <a:gd name="connsiteX5" fmla="*/ 0 w 1337860"/>
                  <a:gd name="connsiteY5" fmla="*/ 848637 h 848637"/>
                  <a:gd name="connsiteX6" fmla="*/ 0 w 1337860"/>
                  <a:gd name="connsiteY6" fmla="*/ 848637 h 848637"/>
                  <a:gd name="connsiteX7" fmla="*/ 0 w 1337860"/>
                  <a:gd name="connsiteY7" fmla="*/ 284115 h 848637"/>
                  <a:gd name="connsiteX8" fmla="*/ 334474 w 1337860"/>
                  <a:gd name="connsiteY8" fmla="*/ 0 h 848637"/>
                  <a:gd name="connsiteX0" fmla="*/ 508076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7860" h="847312">
                    <a:moveTo>
                      <a:pt x="508076" y="0"/>
                    </a:moveTo>
                    <a:lnTo>
                      <a:pt x="1337860" y="0"/>
                    </a:lnTo>
                    <a:lnTo>
                      <a:pt x="1337860" y="0"/>
                    </a:lnTo>
                    <a:lnTo>
                      <a:pt x="1337860" y="564522"/>
                    </a:lnTo>
                    <a:cubicBezTo>
                      <a:pt x="1337860" y="720703"/>
                      <a:pt x="1211251" y="847312"/>
                      <a:pt x="1055070" y="847312"/>
                    </a:cubicBezTo>
                    <a:lnTo>
                      <a:pt x="0" y="847312"/>
                    </a:lnTo>
                    <a:lnTo>
                      <a:pt x="0" y="847312"/>
                    </a:lnTo>
                    <a:lnTo>
                      <a:pt x="0" y="282790"/>
                    </a:lnTo>
                  </a:path>
                </a:pathLst>
              </a:custGeom>
              <a:solidFill>
                <a:schemeClr val="bg1"/>
              </a:solidFill>
              <a:ln w="190500" cmpd="thickThin">
                <a:solidFill>
                  <a:srgbClr val="005CBF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 useBgFill="1">
            <p:nvSpPr>
              <p:cNvPr id="33" name="对角圆角矩形 18"/>
              <p:cNvSpPr/>
              <p:nvPr/>
            </p:nvSpPr>
            <p:spPr bwMode="white">
              <a:xfrm>
                <a:off x="2583963" y="3491602"/>
                <a:ext cx="1339060" cy="846596"/>
              </a:xfrm>
              <a:custGeom>
                <a:avLst/>
                <a:gdLst>
                  <a:gd name="connsiteX0" fmla="*/ 282790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  <a:gd name="connsiteX8" fmla="*/ 282790 w 1337860"/>
                  <a:gd name="connsiteY8" fmla="*/ 0 h 847312"/>
                  <a:gd name="connsiteX0" fmla="*/ 282790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  <a:gd name="connsiteX8" fmla="*/ 374230 w 1337860"/>
                  <a:gd name="connsiteY8" fmla="*/ 91440 h 847312"/>
                  <a:gd name="connsiteX0" fmla="*/ 508076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  <a:gd name="connsiteX8" fmla="*/ 374230 w 1337860"/>
                  <a:gd name="connsiteY8" fmla="*/ 91440 h 847312"/>
                  <a:gd name="connsiteX0" fmla="*/ 508076 w 1337860"/>
                  <a:gd name="connsiteY0" fmla="*/ 22884 h 870196"/>
                  <a:gd name="connsiteX1" fmla="*/ 1337860 w 1337860"/>
                  <a:gd name="connsiteY1" fmla="*/ 22884 h 870196"/>
                  <a:gd name="connsiteX2" fmla="*/ 1337860 w 1337860"/>
                  <a:gd name="connsiteY2" fmla="*/ 22884 h 870196"/>
                  <a:gd name="connsiteX3" fmla="*/ 1337860 w 1337860"/>
                  <a:gd name="connsiteY3" fmla="*/ 587406 h 870196"/>
                  <a:gd name="connsiteX4" fmla="*/ 1055070 w 1337860"/>
                  <a:gd name="connsiteY4" fmla="*/ 870196 h 870196"/>
                  <a:gd name="connsiteX5" fmla="*/ 0 w 1337860"/>
                  <a:gd name="connsiteY5" fmla="*/ 870196 h 870196"/>
                  <a:gd name="connsiteX6" fmla="*/ 0 w 1337860"/>
                  <a:gd name="connsiteY6" fmla="*/ 870196 h 870196"/>
                  <a:gd name="connsiteX7" fmla="*/ 0 w 1337860"/>
                  <a:gd name="connsiteY7" fmla="*/ 305674 h 870196"/>
                  <a:gd name="connsiteX8" fmla="*/ 334474 w 1337860"/>
                  <a:gd name="connsiteY8" fmla="*/ 21559 h 870196"/>
                  <a:gd name="connsiteX0" fmla="*/ 508076 w 1337860"/>
                  <a:gd name="connsiteY0" fmla="*/ 1325 h 848637"/>
                  <a:gd name="connsiteX1" fmla="*/ 1337860 w 1337860"/>
                  <a:gd name="connsiteY1" fmla="*/ 1325 h 848637"/>
                  <a:gd name="connsiteX2" fmla="*/ 1337860 w 1337860"/>
                  <a:gd name="connsiteY2" fmla="*/ 1325 h 848637"/>
                  <a:gd name="connsiteX3" fmla="*/ 1337860 w 1337860"/>
                  <a:gd name="connsiteY3" fmla="*/ 565847 h 848637"/>
                  <a:gd name="connsiteX4" fmla="*/ 1055070 w 1337860"/>
                  <a:gd name="connsiteY4" fmla="*/ 848637 h 848637"/>
                  <a:gd name="connsiteX5" fmla="*/ 0 w 1337860"/>
                  <a:gd name="connsiteY5" fmla="*/ 848637 h 848637"/>
                  <a:gd name="connsiteX6" fmla="*/ 0 w 1337860"/>
                  <a:gd name="connsiteY6" fmla="*/ 848637 h 848637"/>
                  <a:gd name="connsiteX7" fmla="*/ 0 w 1337860"/>
                  <a:gd name="connsiteY7" fmla="*/ 284115 h 848637"/>
                  <a:gd name="connsiteX8" fmla="*/ 334474 w 1337860"/>
                  <a:gd name="connsiteY8" fmla="*/ 0 h 848637"/>
                  <a:gd name="connsiteX0" fmla="*/ 508076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7860" h="847312">
                    <a:moveTo>
                      <a:pt x="508076" y="0"/>
                    </a:moveTo>
                    <a:lnTo>
                      <a:pt x="1337860" y="0"/>
                    </a:lnTo>
                    <a:lnTo>
                      <a:pt x="1337860" y="0"/>
                    </a:lnTo>
                    <a:lnTo>
                      <a:pt x="1337860" y="564522"/>
                    </a:lnTo>
                    <a:cubicBezTo>
                      <a:pt x="1337860" y="720703"/>
                      <a:pt x="1211251" y="847312"/>
                      <a:pt x="1055070" y="847312"/>
                    </a:cubicBezTo>
                    <a:lnTo>
                      <a:pt x="0" y="847312"/>
                    </a:lnTo>
                    <a:lnTo>
                      <a:pt x="0" y="847312"/>
                    </a:lnTo>
                    <a:lnTo>
                      <a:pt x="0" y="282790"/>
                    </a:lnTo>
                  </a:path>
                </a:pathLst>
              </a:custGeom>
              <a:solidFill>
                <a:schemeClr val="bg1"/>
              </a:solidFill>
              <a:ln w="190500" cap="rnd" cmpd="thickThin">
                <a:solidFill>
                  <a:srgbClr val="005CBF"/>
                </a:solidFill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 useBgFill="1">
            <p:nvSpPr>
              <p:cNvPr id="34" name="对角圆角矩形 18"/>
              <p:cNvSpPr/>
              <p:nvPr/>
            </p:nvSpPr>
            <p:spPr bwMode="white">
              <a:xfrm>
                <a:off x="836510" y="3491602"/>
                <a:ext cx="1337097" cy="846596"/>
              </a:xfrm>
              <a:custGeom>
                <a:avLst/>
                <a:gdLst>
                  <a:gd name="connsiteX0" fmla="*/ 282790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  <a:gd name="connsiteX8" fmla="*/ 282790 w 1337860"/>
                  <a:gd name="connsiteY8" fmla="*/ 0 h 847312"/>
                  <a:gd name="connsiteX0" fmla="*/ 282790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  <a:gd name="connsiteX8" fmla="*/ 374230 w 1337860"/>
                  <a:gd name="connsiteY8" fmla="*/ 91440 h 847312"/>
                  <a:gd name="connsiteX0" fmla="*/ 508076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  <a:gd name="connsiteX8" fmla="*/ 374230 w 1337860"/>
                  <a:gd name="connsiteY8" fmla="*/ 91440 h 847312"/>
                  <a:gd name="connsiteX0" fmla="*/ 508076 w 1337860"/>
                  <a:gd name="connsiteY0" fmla="*/ 22884 h 870196"/>
                  <a:gd name="connsiteX1" fmla="*/ 1337860 w 1337860"/>
                  <a:gd name="connsiteY1" fmla="*/ 22884 h 870196"/>
                  <a:gd name="connsiteX2" fmla="*/ 1337860 w 1337860"/>
                  <a:gd name="connsiteY2" fmla="*/ 22884 h 870196"/>
                  <a:gd name="connsiteX3" fmla="*/ 1337860 w 1337860"/>
                  <a:gd name="connsiteY3" fmla="*/ 587406 h 870196"/>
                  <a:gd name="connsiteX4" fmla="*/ 1055070 w 1337860"/>
                  <a:gd name="connsiteY4" fmla="*/ 870196 h 870196"/>
                  <a:gd name="connsiteX5" fmla="*/ 0 w 1337860"/>
                  <a:gd name="connsiteY5" fmla="*/ 870196 h 870196"/>
                  <a:gd name="connsiteX6" fmla="*/ 0 w 1337860"/>
                  <a:gd name="connsiteY6" fmla="*/ 870196 h 870196"/>
                  <a:gd name="connsiteX7" fmla="*/ 0 w 1337860"/>
                  <a:gd name="connsiteY7" fmla="*/ 305674 h 870196"/>
                  <a:gd name="connsiteX8" fmla="*/ 334474 w 1337860"/>
                  <a:gd name="connsiteY8" fmla="*/ 21559 h 870196"/>
                  <a:gd name="connsiteX0" fmla="*/ 508076 w 1337860"/>
                  <a:gd name="connsiteY0" fmla="*/ 1325 h 848637"/>
                  <a:gd name="connsiteX1" fmla="*/ 1337860 w 1337860"/>
                  <a:gd name="connsiteY1" fmla="*/ 1325 h 848637"/>
                  <a:gd name="connsiteX2" fmla="*/ 1337860 w 1337860"/>
                  <a:gd name="connsiteY2" fmla="*/ 1325 h 848637"/>
                  <a:gd name="connsiteX3" fmla="*/ 1337860 w 1337860"/>
                  <a:gd name="connsiteY3" fmla="*/ 565847 h 848637"/>
                  <a:gd name="connsiteX4" fmla="*/ 1055070 w 1337860"/>
                  <a:gd name="connsiteY4" fmla="*/ 848637 h 848637"/>
                  <a:gd name="connsiteX5" fmla="*/ 0 w 1337860"/>
                  <a:gd name="connsiteY5" fmla="*/ 848637 h 848637"/>
                  <a:gd name="connsiteX6" fmla="*/ 0 w 1337860"/>
                  <a:gd name="connsiteY6" fmla="*/ 848637 h 848637"/>
                  <a:gd name="connsiteX7" fmla="*/ 0 w 1337860"/>
                  <a:gd name="connsiteY7" fmla="*/ 284115 h 848637"/>
                  <a:gd name="connsiteX8" fmla="*/ 334474 w 1337860"/>
                  <a:gd name="connsiteY8" fmla="*/ 0 h 848637"/>
                  <a:gd name="connsiteX0" fmla="*/ 508076 w 1337860"/>
                  <a:gd name="connsiteY0" fmla="*/ 0 h 847312"/>
                  <a:gd name="connsiteX1" fmla="*/ 1337860 w 1337860"/>
                  <a:gd name="connsiteY1" fmla="*/ 0 h 847312"/>
                  <a:gd name="connsiteX2" fmla="*/ 1337860 w 1337860"/>
                  <a:gd name="connsiteY2" fmla="*/ 0 h 847312"/>
                  <a:gd name="connsiteX3" fmla="*/ 1337860 w 1337860"/>
                  <a:gd name="connsiteY3" fmla="*/ 564522 h 847312"/>
                  <a:gd name="connsiteX4" fmla="*/ 1055070 w 1337860"/>
                  <a:gd name="connsiteY4" fmla="*/ 847312 h 847312"/>
                  <a:gd name="connsiteX5" fmla="*/ 0 w 1337860"/>
                  <a:gd name="connsiteY5" fmla="*/ 847312 h 847312"/>
                  <a:gd name="connsiteX6" fmla="*/ 0 w 1337860"/>
                  <a:gd name="connsiteY6" fmla="*/ 847312 h 847312"/>
                  <a:gd name="connsiteX7" fmla="*/ 0 w 1337860"/>
                  <a:gd name="connsiteY7" fmla="*/ 282790 h 84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7860" h="847312">
                    <a:moveTo>
                      <a:pt x="508076" y="0"/>
                    </a:moveTo>
                    <a:lnTo>
                      <a:pt x="1337860" y="0"/>
                    </a:lnTo>
                    <a:lnTo>
                      <a:pt x="1337860" y="0"/>
                    </a:lnTo>
                    <a:lnTo>
                      <a:pt x="1337860" y="564522"/>
                    </a:lnTo>
                    <a:cubicBezTo>
                      <a:pt x="1337860" y="720703"/>
                      <a:pt x="1211251" y="847312"/>
                      <a:pt x="1055070" y="847312"/>
                    </a:cubicBezTo>
                    <a:lnTo>
                      <a:pt x="0" y="847312"/>
                    </a:lnTo>
                    <a:lnTo>
                      <a:pt x="0" y="847312"/>
                    </a:lnTo>
                    <a:lnTo>
                      <a:pt x="0" y="282790"/>
                    </a:lnTo>
                  </a:path>
                </a:pathLst>
              </a:custGeom>
              <a:solidFill>
                <a:schemeClr val="bg1"/>
              </a:solidFill>
              <a:ln w="190500" cap="sq" cmpd="thickThin">
                <a:solidFill>
                  <a:srgbClr val="005CBF"/>
                </a:solidFill>
                <a:round/>
                <a:head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246" name="组合 27"/>
            <p:cNvGrpSpPr>
              <a:grpSpLocks/>
            </p:cNvGrpSpPr>
            <p:nvPr/>
          </p:nvGrpSpPr>
          <p:grpSpPr bwMode="auto">
            <a:xfrm>
              <a:off x="836510" y="4429638"/>
              <a:ext cx="4725821" cy="326948"/>
              <a:chOff x="836510" y="1490796"/>
              <a:chExt cx="4725821" cy="326948"/>
            </a:xfrm>
          </p:grpSpPr>
          <p:sp>
            <p:nvSpPr>
              <p:cNvPr id="52247" name="TextBox 28"/>
              <p:cNvSpPr txBox="1">
                <a:spLocks noChangeArrowheads="1"/>
              </p:cNvSpPr>
              <p:nvPr/>
            </p:nvSpPr>
            <p:spPr bwMode="auto">
              <a:xfrm>
                <a:off x="836510" y="1509967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正方形</a:t>
                </a:r>
              </a:p>
            </p:txBody>
          </p:sp>
          <p:sp>
            <p:nvSpPr>
              <p:cNvPr id="52248" name="TextBox 29"/>
              <p:cNvSpPr txBox="1">
                <a:spLocks noChangeArrowheads="1"/>
              </p:cNvSpPr>
              <p:nvPr/>
            </p:nvSpPr>
            <p:spPr bwMode="auto">
              <a:xfrm>
                <a:off x="2643222" y="1490796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圆形</a:t>
                </a:r>
              </a:p>
            </p:txBody>
          </p:sp>
          <p:sp>
            <p:nvSpPr>
              <p:cNvPr id="52249" name="TextBox 30"/>
              <p:cNvSpPr txBox="1">
                <a:spLocks noChangeArrowheads="1"/>
              </p:cNvSpPr>
              <p:nvPr/>
            </p:nvSpPr>
            <p:spPr bwMode="auto">
              <a:xfrm>
                <a:off x="4359461" y="1509967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平面</a:t>
                </a:r>
              </a:p>
            </p:txBody>
          </p:sp>
        </p:grpSp>
      </p:grpSp>
      <p:grpSp>
        <p:nvGrpSpPr>
          <p:cNvPr id="52232" name="组合 34"/>
          <p:cNvGrpSpPr>
            <a:grpSpLocks/>
          </p:cNvGrpSpPr>
          <p:nvPr/>
        </p:nvGrpSpPr>
        <p:grpSpPr bwMode="auto">
          <a:xfrm>
            <a:off x="4229100" y="5160963"/>
            <a:ext cx="3859213" cy="1052512"/>
            <a:chOff x="848644" y="5157240"/>
            <a:chExt cx="4772344" cy="1301082"/>
          </a:xfrm>
        </p:grpSpPr>
        <p:grpSp>
          <p:nvGrpSpPr>
            <p:cNvPr id="52237" name="组合 35"/>
            <p:cNvGrpSpPr>
              <a:grpSpLocks/>
            </p:cNvGrpSpPr>
            <p:nvPr/>
          </p:nvGrpSpPr>
          <p:grpSpPr bwMode="auto">
            <a:xfrm>
              <a:off x="868328" y="5157240"/>
              <a:ext cx="4752660" cy="847312"/>
              <a:chOff x="1115520" y="968447"/>
              <a:chExt cx="5184720" cy="924340"/>
            </a:xfrm>
          </p:grpSpPr>
          <p:sp useBgFill="1">
            <p:nvSpPr>
              <p:cNvPr id="41" name="对角圆角矩形 40"/>
              <p:cNvSpPr/>
              <p:nvPr/>
            </p:nvSpPr>
            <p:spPr>
              <a:xfrm>
                <a:off x="1115462" y="981292"/>
                <a:ext cx="1441287" cy="911989"/>
              </a:xfrm>
              <a:prstGeom prst="round2DiagRect">
                <a:avLst>
                  <a:gd name="adj1" fmla="val 33375"/>
                  <a:gd name="adj2" fmla="val 0"/>
                </a:avLst>
              </a:prstGeom>
              <a:ln w="292100" cmpd="thickThin">
                <a:solidFill>
                  <a:srgbClr val="005C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 useBgFill="1">
            <p:nvSpPr>
              <p:cNvPr id="42" name="对角圆角矩形 41"/>
              <p:cNvSpPr/>
              <p:nvPr/>
            </p:nvSpPr>
            <p:spPr>
              <a:xfrm>
                <a:off x="2987207" y="968447"/>
                <a:ext cx="1441287" cy="911989"/>
              </a:xfrm>
              <a:prstGeom prst="round2DiagRect">
                <a:avLst>
                  <a:gd name="adj1" fmla="val 33375"/>
                  <a:gd name="adj2" fmla="val 0"/>
                </a:avLst>
              </a:prstGeom>
              <a:ln w="292100" cmpd="thickThin">
                <a:solidFill>
                  <a:srgbClr val="005CBF"/>
                </a:solidFill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 useBgFill="1">
            <p:nvSpPr>
              <p:cNvPr id="43" name="对角圆角矩形 42"/>
              <p:cNvSpPr/>
              <p:nvPr/>
            </p:nvSpPr>
            <p:spPr>
              <a:xfrm>
                <a:off x="4861095" y="981292"/>
                <a:ext cx="1439145" cy="911989"/>
              </a:xfrm>
              <a:prstGeom prst="round2DiagRect">
                <a:avLst/>
              </a:prstGeom>
              <a:ln w="292100" cap="sq" cmpd="thickThin">
                <a:solidFill>
                  <a:srgbClr val="005CBF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238" name="组合 36"/>
            <p:cNvGrpSpPr>
              <a:grpSpLocks/>
            </p:cNvGrpSpPr>
            <p:nvPr/>
          </p:nvGrpSpPr>
          <p:grpSpPr bwMode="auto">
            <a:xfrm>
              <a:off x="848644" y="6131374"/>
              <a:ext cx="4725821" cy="326948"/>
              <a:chOff x="836510" y="1490796"/>
              <a:chExt cx="4725821" cy="326948"/>
            </a:xfrm>
          </p:grpSpPr>
          <p:sp>
            <p:nvSpPr>
              <p:cNvPr id="52239" name="TextBox 37"/>
              <p:cNvSpPr txBox="1">
                <a:spLocks noChangeArrowheads="1"/>
              </p:cNvSpPr>
              <p:nvPr/>
            </p:nvSpPr>
            <p:spPr bwMode="auto">
              <a:xfrm>
                <a:off x="836510" y="1509967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圆形</a:t>
                </a:r>
              </a:p>
            </p:txBody>
          </p:sp>
          <p:sp>
            <p:nvSpPr>
              <p:cNvPr id="52240" name="TextBox 38"/>
              <p:cNvSpPr txBox="1">
                <a:spLocks noChangeArrowheads="1"/>
              </p:cNvSpPr>
              <p:nvPr/>
            </p:nvSpPr>
            <p:spPr bwMode="auto">
              <a:xfrm>
                <a:off x="2643222" y="1490796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棱台</a:t>
                </a:r>
              </a:p>
            </p:txBody>
          </p:sp>
          <p:sp>
            <p:nvSpPr>
              <p:cNvPr id="52241" name="TextBox 39"/>
              <p:cNvSpPr txBox="1">
                <a:spLocks noChangeArrowheads="1"/>
              </p:cNvSpPr>
              <p:nvPr/>
            </p:nvSpPr>
            <p:spPr bwMode="auto">
              <a:xfrm>
                <a:off x="4359461" y="1509967"/>
                <a:ext cx="12028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斜接</a:t>
                </a:r>
              </a:p>
            </p:txBody>
          </p:sp>
        </p:grpSp>
      </p:grpSp>
      <p:sp>
        <p:nvSpPr>
          <p:cNvPr id="52233" name="TextBox 43"/>
          <p:cNvSpPr txBox="1">
            <a:spLocks noChangeArrowheads="1"/>
          </p:cNvSpPr>
          <p:nvPr/>
        </p:nvSpPr>
        <p:spPr bwMode="auto">
          <a:xfrm>
            <a:off x="2362200" y="1808163"/>
            <a:ext cx="1608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复合类型</a:t>
            </a:r>
            <a:r>
              <a:rPr lang="en-US" altLang="zh-CN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000">
              <a:solidFill>
                <a:srgbClr val="005CB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234" name="TextBox 44"/>
          <p:cNvSpPr txBox="1">
            <a:spLocks noChangeArrowheads="1"/>
          </p:cNvSpPr>
          <p:nvPr/>
        </p:nvSpPr>
        <p:spPr bwMode="auto">
          <a:xfrm>
            <a:off x="2270125" y="2925763"/>
            <a:ext cx="1792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短划线类型</a:t>
            </a:r>
            <a:r>
              <a:rPr lang="en-US" altLang="zh-CN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000">
              <a:solidFill>
                <a:srgbClr val="005CB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235" name="TextBox 45"/>
          <p:cNvSpPr txBox="1">
            <a:spLocks noChangeArrowheads="1"/>
          </p:cNvSpPr>
          <p:nvPr/>
        </p:nvSpPr>
        <p:spPr bwMode="auto">
          <a:xfrm>
            <a:off x="2425700" y="4035425"/>
            <a:ext cx="1481138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线端类型</a:t>
            </a:r>
            <a:r>
              <a:rPr lang="en-US" altLang="zh-CN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000">
              <a:solidFill>
                <a:srgbClr val="005CB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236" name="TextBox 46"/>
          <p:cNvSpPr txBox="1">
            <a:spLocks noChangeArrowheads="1"/>
          </p:cNvSpPr>
          <p:nvPr/>
        </p:nvSpPr>
        <p:spPr bwMode="auto">
          <a:xfrm>
            <a:off x="2425700" y="5292725"/>
            <a:ext cx="1481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联接类型</a:t>
            </a:r>
            <a:r>
              <a:rPr lang="en-US" altLang="zh-CN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rPr>
              <a:t>】</a:t>
            </a:r>
            <a:endParaRPr lang="zh-CN" altLang="en-US" sz="2000">
              <a:solidFill>
                <a:srgbClr val="005CB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59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715963" y="773793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en-US" altLang="zh-CN" sz="2000" dirty="0" smtClean="0"/>
              <a:t>6. </a:t>
            </a:r>
            <a:r>
              <a:rPr lang="zh-CN" altLang="en-US" sz="2000" dirty="0" smtClean="0"/>
              <a:t>形状</a:t>
            </a:r>
            <a:r>
              <a:rPr sz="2000" dirty="0" smtClean="0"/>
              <a:t>效果</a:t>
            </a:r>
            <a:endParaRPr lang="en-US" sz="2000" dirty="0" smtClean="0"/>
          </a:p>
          <a:p>
            <a:pPr>
              <a:defRPr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）平面效果</a:t>
            </a:r>
            <a:endParaRPr sz="2000" dirty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B9C20C2-AF15-4707-A5AE-0D80012BE737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253" name="组合 5"/>
          <p:cNvGrpSpPr>
            <a:grpSpLocks/>
          </p:cNvGrpSpPr>
          <p:nvPr/>
        </p:nvGrpSpPr>
        <p:grpSpPr bwMode="auto">
          <a:xfrm>
            <a:off x="715963" y="1784350"/>
            <a:ext cx="7553325" cy="4503738"/>
            <a:chOff x="107380" y="1793486"/>
            <a:chExt cx="8425170" cy="5024306"/>
          </a:xfrm>
        </p:grpSpPr>
        <p:sp>
          <p:nvSpPr>
            <p:cNvPr id="48" name="矩形 47"/>
            <p:cNvSpPr/>
            <p:nvPr/>
          </p:nvSpPr>
          <p:spPr>
            <a:xfrm>
              <a:off x="1908220" y="1804112"/>
              <a:ext cx="1296180" cy="881954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outerShdw blurRad="50800" dist="38100" dir="2700000" sx="104000" sy="104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683877" y="1804011"/>
              <a:ext cx="1296180" cy="881403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innerShdw blurRad="63500" dist="76200" dir="13500000">
                <a:prstClr val="black">
                  <a:alpha val="43000"/>
                </a:prstClr>
              </a:inn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460320" y="1795258"/>
              <a:ext cx="1296180" cy="881954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outerShdw blurRad="76200" dir="18900000" sy="23000" kx="-1200000" algn="bl" rotWithShape="0">
                <a:prstClr val="black">
                  <a:alpha val="3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907630" y="3125854"/>
              <a:ext cx="1296180" cy="881403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683877" y="3125854"/>
              <a:ext cx="1296180" cy="881403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reflection blurRad="6350" stA="50000" endA="300" endPos="55000" dir="5400000" sy="-100000" algn="bl" rotWithShape="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460124" y="3117084"/>
              <a:ext cx="1296180" cy="881403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reflection blurRad="6350" stA="50000" endA="300" endPos="38500" dist="50800" dir="5400000" sy="-100000" algn="bl" rotWithShape="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907630" y="4856239"/>
              <a:ext cx="1296180" cy="648090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683877" y="4856239"/>
              <a:ext cx="1296180" cy="648090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glow rad="330200">
                <a:schemeClr val="accent1">
                  <a:satMod val="175000"/>
                  <a:alpha val="40000"/>
                </a:schemeClr>
              </a:glo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5460124" y="4847469"/>
              <a:ext cx="1296180" cy="648090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907630" y="5936389"/>
              <a:ext cx="1296180" cy="881403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softEdge rad="1270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683877" y="5936389"/>
              <a:ext cx="1296180" cy="881403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softEdge rad="6350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5460124" y="5927619"/>
              <a:ext cx="1296180" cy="881403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softEdge rad="12700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236370" y="1793486"/>
              <a:ext cx="1296180" cy="881954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outerShdw blurRad="152400" dist="76200" dir="5400000" sx="90000" sy="-19000" rotWithShape="0">
                <a:prstClr val="black">
                  <a:alpha val="3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236370" y="3115329"/>
              <a:ext cx="1296180" cy="881403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reflection blurRad="6350" stA="50000" endA="275" endPos="40000" dist="101600" dir="5400000" sy="-100000" algn="bl" rotWithShape="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236370" y="4845714"/>
              <a:ext cx="1296180" cy="648090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glow rad="292100">
                <a:schemeClr val="accent6">
                  <a:satMod val="175000"/>
                  <a:alpha val="40000"/>
                </a:schemeClr>
              </a:glo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236370" y="5925864"/>
              <a:ext cx="1296180" cy="881403"/>
            </a:xfrm>
            <a:prstGeom prst="rect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>
              <a:softEdge rad="31750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53288" name="TextBox 63"/>
            <p:cNvSpPr txBox="1">
              <a:spLocks noChangeArrowheads="1"/>
            </p:cNvSpPr>
            <p:nvPr/>
          </p:nvSpPr>
          <p:spPr bwMode="auto">
            <a:xfrm>
              <a:off x="264493" y="2109334"/>
              <a:ext cx="15711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【</a:t>
              </a:r>
              <a:r>
                <a:rPr lang="zh-CN" altLang="en-US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阴影</a:t>
              </a:r>
              <a:r>
                <a:rPr lang="en-US" altLang="zh-CN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】</a:t>
              </a:r>
              <a:endParaRPr lang="zh-CN" altLang="en-US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3289" name="TextBox 64"/>
            <p:cNvSpPr txBox="1">
              <a:spLocks noChangeArrowheads="1"/>
            </p:cNvSpPr>
            <p:nvPr/>
          </p:nvSpPr>
          <p:spPr bwMode="auto">
            <a:xfrm>
              <a:off x="107380" y="3396232"/>
              <a:ext cx="17282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【</a:t>
              </a:r>
              <a:r>
                <a:rPr lang="zh-CN" altLang="en-US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映像</a:t>
              </a:r>
              <a:r>
                <a:rPr lang="en-US" altLang="zh-CN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】</a:t>
              </a:r>
              <a:endParaRPr lang="zh-CN" altLang="en-US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3290" name="TextBox 65"/>
            <p:cNvSpPr txBox="1">
              <a:spLocks noChangeArrowheads="1"/>
            </p:cNvSpPr>
            <p:nvPr/>
          </p:nvSpPr>
          <p:spPr bwMode="auto">
            <a:xfrm>
              <a:off x="107380" y="5052462"/>
              <a:ext cx="17282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【</a:t>
              </a:r>
              <a:r>
                <a:rPr lang="zh-CN" altLang="en-US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发光</a:t>
              </a:r>
              <a:r>
                <a:rPr lang="en-US" altLang="zh-CN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】</a:t>
              </a:r>
              <a:endParaRPr lang="zh-CN" altLang="en-US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sp>
          <p:nvSpPr>
            <p:cNvPr id="53291" name="TextBox 66"/>
            <p:cNvSpPr txBox="1">
              <a:spLocks noChangeArrowheads="1"/>
            </p:cNvSpPr>
            <p:nvPr/>
          </p:nvSpPr>
          <p:spPr bwMode="auto">
            <a:xfrm>
              <a:off x="107380" y="6141894"/>
              <a:ext cx="172824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【</a:t>
              </a:r>
              <a:r>
                <a:rPr lang="zh-CN" altLang="en-US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柔化边缘</a:t>
              </a:r>
              <a:r>
                <a:rPr lang="en-US" altLang="zh-CN" sz="2000">
                  <a:solidFill>
                    <a:srgbClr val="005CBF"/>
                  </a:solidFill>
                  <a:latin typeface="黑体" pitchFamily="49" charset="-122"/>
                  <a:ea typeface="黑体" pitchFamily="49" charset="-122"/>
                </a:rPr>
                <a:t>】</a:t>
              </a:r>
              <a:endParaRPr lang="zh-CN" altLang="en-US" sz="2000">
                <a:solidFill>
                  <a:srgbClr val="005CBF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7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69544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761207" y="1506312"/>
            <a:ext cx="7199312" cy="674688"/>
          </a:xfrm>
        </p:spPr>
        <p:txBody>
          <a:bodyPr/>
          <a:lstStyle/>
          <a:p>
            <a:pPr>
              <a:defRPr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</a:t>
            </a:r>
            <a:r>
              <a:rPr sz="2000" dirty="0" smtClean="0"/>
              <a:t>三维效果</a:t>
            </a:r>
            <a:endParaRPr sz="2000" dirty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D3A2B7B-1AA7-4095-9BDF-78781D630126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990758" y="2190691"/>
            <a:ext cx="1728239" cy="189215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609600" dist="38100" dir="5400000" algn="t" rotWithShape="0">
              <a:prstClr val="black"/>
            </a:outerShdw>
          </a:effectLst>
          <a:scene3d>
            <a:camera prst="perspectiveRelaxed" fov="4200000">
              <a:rot lat="17407837" lon="3473318" rev="18153495"/>
            </a:camera>
            <a:lightRig rig="threePt" dir="t"/>
          </a:scene3d>
          <a:sp3d extrusionH="1270000" contourW="69850">
            <a:bevelT w="254000" h="381000"/>
            <a:bevelB w="63500" h="381000"/>
            <a:extrusionClr>
              <a:srgbClr val="C00000"/>
            </a:extrusionClr>
            <a:contourClr>
              <a:schemeClr val="tx2">
                <a:lumMod val="7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296" tIns="35648" rIns="71296" bIns="35648" anchor="ctr"/>
          <a:lstStyle/>
          <a:p>
            <a:pPr algn="ctr">
              <a:defRPr/>
            </a:pPr>
            <a:endParaRPr lang="zh-CN" altLang="en-US">
              <a:ea typeface="微软雅黑" pitchFamily="34" charset="-122"/>
            </a:endParaRPr>
          </a:p>
        </p:txBody>
      </p:sp>
      <p:grpSp>
        <p:nvGrpSpPr>
          <p:cNvPr id="54279" name="组合 27"/>
          <p:cNvGrpSpPr>
            <a:grpSpLocks/>
          </p:cNvGrpSpPr>
          <p:nvPr/>
        </p:nvGrpSpPr>
        <p:grpSpPr bwMode="auto">
          <a:xfrm>
            <a:off x="806450" y="2405063"/>
            <a:ext cx="1355725" cy="1255712"/>
            <a:chOff x="-155003" y="2072892"/>
            <a:chExt cx="1355317" cy="125683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86119" y="2427220"/>
              <a:ext cx="0" cy="90250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922586" y="2427220"/>
              <a:ext cx="0" cy="54023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300" name="TextBox 30"/>
            <p:cNvSpPr txBox="1">
              <a:spLocks noChangeArrowheads="1"/>
            </p:cNvSpPr>
            <p:nvPr/>
          </p:nvSpPr>
          <p:spPr bwMode="auto">
            <a:xfrm>
              <a:off x="544799" y="2072892"/>
              <a:ext cx="655515" cy="318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1296" tIns="35648" rIns="71296" bIns="35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ea typeface="微软雅黑" pitchFamily="34" charset="-122"/>
                </a:rPr>
                <a:t>宽度</a:t>
              </a:r>
            </a:p>
          </p:txBody>
        </p:sp>
        <p:sp>
          <p:nvSpPr>
            <p:cNvPr id="54301" name="TextBox 31"/>
            <p:cNvSpPr txBox="1">
              <a:spLocks noChangeArrowheads="1"/>
            </p:cNvSpPr>
            <p:nvPr/>
          </p:nvSpPr>
          <p:spPr bwMode="auto">
            <a:xfrm>
              <a:off x="-155003" y="2941721"/>
              <a:ext cx="936104" cy="318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1296" tIns="35648" rIns="71296" bIns="35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ea typeface="微软雅黑" pitchFamily="34" charset="-122"/>
                </a:rPr>
                <a:t>高度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65575" y="3329724"/>
              <a:ext cx="504673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24313" y="2965863"/>
              <a:ext cx="720508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5" name="直接箭头连接符 34"/>
          <p:cNvCxnSpPr/>
          <p:nvPr/>
        </p:nvCxnSpPr>
        <p:spPr>
          <a:xfrm>
            <a:off x="1635125" y="2867025"/>
            <a:ext cx="252413" cy="0"/>
          </a:xfrm>
          <a:prstGeom prst="straightConnector1">
            <a:avLst/>
          </a:prstGeom>
          <a:ln w="12700" cmpd="sng">
            <a:solidFill>
              <a:schemeClr val="tx1"/>
            </a:solidFill>
            <a:prstDash val="solid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1379538" y="3298825"/>
            <a:ext cx="0" cy="361950"/>
          </a:xfrm>
          <a:prstGeom prst="straightConnector1">
            <a:avLst/>
          </a:prstGeom>
          <a:ln w="12700" cmpd="sng">
            <a:solidFill>
              <a:schemeClr val="tx1"/>
            </a:solidFill>
            <a:prstDash val="solid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282" name="组合 36"/>
          <p:cNvGrpSpPr>
            <a:grpSpLocks/>
          </p:cNvGrpSpPr>
          <p:nvPr/>
        </p:nvGrpSpPr>
        <p:grpSpPr bwMode="auto">
          <a:xfrm>
            <a:off x="3492500" y="3784600"/>
            <a:ext cx="1103313" cy="1382713"/>
            <a:chOff x="2771750" y="3703739"/>
            <a:chExt cx="1104045" cy="1381491"/>
          </a:xfrm>
        </p:grpSpPr>
        <p:sp>
          <p:nvSpPr>
            <p:cNvPr id="54291" name="TextBox 37"/>
            <p:cNvSpPr txBox="1">
              <a:spLocks noChangeArrowheads="1"/>
            </p:cNvSpPr>
            <p:nvPr/>
          </p:nvSpPr>
          <p:spPr bwMode="auto">
            <a:xfrm>
              <a:off x="3485589" y="4140899"/>
              <a:ext cx="390206" cy="648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71296" tIns="35648" rIns="71296" bIns="35648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ea typeface="微软雅黑" pitchFamily="34" charset="-122"/>
                </a:rPr>
                <a:t>深度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790813" y="5085230"/>
              <a:ext cx="908652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293" name="组合 39"/>
            <p:cNvGrpSpPr>
              <a:grpSpLocks/>
            </p:cNvGrpSpPr>
            <p:nvPr/>
          </p:nvGrpSpPr>
          <p:grpSpPr bwMode="auto">
            <a:xfrm>
              <a:off x="2771750" y="3703739"/>
              <a:ext cx="927646" cy="0"/>
              <a:chOff x="2771750" y="3703739"/>
              <a:chExt cx="927646" cy="0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2771750" y="3703739"/>
                <a:ext cx="719615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3195894" y="3703739"/>
                <a:ext cx="503571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直接箭头连接符 40"/>
            <p:cNvCxnSpPr/>
            <p:nvPr/>
          </p:nvCxnSpPr>
          <p:spPr>
            <a:xfrm flipV="1">
              <a:off x="3640689" y="3703739"/>
              <a:ext cx="0" cy="437763"/>
            </a:xfrm>
            <a:prstGeom prst="straightConnector1">
              <a:avLst/>
            </a:prstGeom>
            <a:ln w="12700" cmpd="sng">
              <a:solidFill>
                <a:schemeClr val="tx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>
              <a:off x="3640689" y="4653812"/>
              <a:ext cx="0" cy="431418"/>
            </a:xfrm>
            <a:prstGeom prst="straightConnector1">
              <a:avLst/>
            </a:prstGeom>
            <a:ln w="12700" cmpd="sng">
              <a:solidFill>
                <a:schemeClr val="tx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直接连接符 44"/>
          <p:cNvCxnSpPr/>
          <p:nvPr/>
        </p:nvCxnSpPr>
        <p:spPr>
          <a:xfrm>
            <a:off x="3348038" y="3309938"/>
            <a:ext cx="107156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3476625" y="5507038"/>
            <a:ext cx="9525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28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813" y="2759075"/>
            <a:ext cx="2830512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238" y="2647950"/>
            <a:ext cx="1247775" cy="145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87" name="TextBox 68"/>
          <p:cNvSpPr txBox="1">
            <a:spLocks noChangeArrowheads="1"/>
          </p:cNvSpPr>
          <p:nvPr/>
        </p:nvSpPr>
        <p:spPr bwMode="auto">
          <a:xfrm>
            <a:off x="3867150" y="3438525"/>
            <a:ext cx="9128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296" tIns="35648" rIns="71296" bIns="3564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ea typeface="微软雅黑" pitchFamily="34" charset="-122"/>
              </a:rPr>
              <a:t>顶端棱台</a:t>
            </a:r>
          </a:p>
        </p:txBody>
      </p:sp>
      <p:sp>
        <p:nvSpPr>
          <p:cNvPr id="54288" name="TextBox 69"/>
          <p:cNvSpPr txBox="1">
            <a:spLocks noChangeArrowheads="1"/>
          </p:cNvSpPr>
          <p:nvPr/>
        </p:nvSpPr>
        <p:spPr bwMode="auto">
          <a:xfrm>
            <a:off x="3789363" y="5213350"/>
            <a:ext cx="833437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296" tIns="35648" rIns="71296" bIns="3564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ea typeface="微软雅黑" pitchFamily="34" charset="-122"/>
              </a:rPr>
              <a:t>底端棱台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3349625" y="3309938"/>
            <a:ext cx="52387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212975" y="5699125"/>
            <a:ext cx="4718050" cy="500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三维格式</a:t>
            </a:r>
          </a:p>
        </p:txBody>
      </p:sp>
      <p:sp>
        <p:nvSpPr>
          <p:cNvPr id="32" name="标题 1"/>
          <p:cNvSpPr txBox="1">
            <a:spLocks/>
          </p:cNvSpPr>
          <p:nvPr/>
        </p:nvSpPr>
        <p:spPr bwMode="auto">
          <a:xfrm>
            <a:off x="314325" y="0"/>
            <a:ext cx="8229600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 smtClean="0"/>
              <a:t>6.2.1 </a:t>
            </a:r>
            <a:r>
              <a:rPr lang="zh-CN" altLang="zh-CN" dirty="0" smtClean="0"/>
              <a:t>插入形状与编辑</a:t>
            </a:r>
            <a:endParaRPr lang="zh-CN" altLang="en-US" dirty="0" smtClean="0"/>
          </a:p>
        </p:txBody>
      </p:sp>
      <p:sp>
        <p:nvSpPr>
          <p:cNvPr id="37" name="内容占位符 2"/>
          <p:cNvSpPr txBox="1">
            <a:spLocks/>
          </p:cNvSpPr>
          <p:nvPr/>
        </p:nvSpPr>
        <p:spPr bwMode="auto">
          <a:xfrm>
            <a:off x="658813" y="831624"/>
            <a:ext cx="71993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lang="zh-CN" altLang="en-US" sz="2800" kern="12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000" dirty="0" smtClean="0"/>
              <a:t>6. </a:t>
            </a:r>
            <a:r>
              <a:rPr lang="zh-CN" altLang="en-US" sz="2000" dirty="0" smtClean="0"/>
              <a:t>形状效果</a:t>
            </a:r>
            <a:endParaRPr lang="en-US" altLang="zh-CN" sz="2000" dirty="0" smtClean="0"/>
          </a:p>
          <a:p>
            <a:pPr marL="0" indent="0">
              <a:buNone/>
              <a:defRPr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6101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5AB1FE0-CC1F-4AA7-AB11-6DC72569B034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301" name="组合 47"/>
          <p:cNvGrpSpPr>
            <a:grpSpLocks/>
          </p:cNvGrpSpPr>
          <p:nvPr/>
        </p:nvGrpSpPr>
        <p:grpSpPr bwMode="auto">
          <a:xfrm>
            <a:off x="1295400" y="2255838"/>
            <a:ext cx="3203575" cy="3290887"/>
            <a:chOff x="2771750" y="1896257"/>
            <a:chExt cx="3204445" cy="3290588"/>
          </a:xfrm>
        </p:grpSpPr>
        <p:cxnSp>
          <p:nvCxnSpPr>
            <p:cNvPr id="49" name="直接连接符 48"/>
            <p:cNvCxnSpPr/>
            <p:nvPr/>
          </p:nvCxnSpPr>
          <p:spPr>
            <a:xfrm flipV="1">
              <a:off x="3996045" y="2708983"/>
              <a:ext cx="935291" cy="93654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dash"/>
              <a:headEnd type="none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矩形 49"/>
            <p:cNvSpPr/>
            <p:nvPr/>
          </p:nvSpPr>
          <p:spPr>
            <a:xfrm>
              <a:off x="3023785" y="2928096"/>
              <a:ext cx="1944270" cy="1440200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81000"/>
              </a:schemeClr>
            </a:solidFill>
            <a:ln w="19050"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  <a:sp3d extrusionH="215900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3996045" y="3645523"/>
              <a:ext cx="0" cy="100797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dash"/>
              <a:headEnd type="none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 flipH="1">
              <a:off x="2771750" y="3645523"/>
              <a:ext cx="1224295" cy="1223851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olid"/>
              <a:headEnd type="none"/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/>
            <p:nvPr/>
          </p:nvCxnSpPr>
          <p:spPr>
            <a:xfrm flipV="1">
              <a:off x="3996045" y="1988324"/>
              <a:ext cx="0" cy="1657199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olid"/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2771750" y="3645523"/>
              <a:ext cx="1224295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dash"/>
              <a:headEnd type="none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/>
            <p:nvPr/>
          </p:nvCxnSpPr>
          <p:spPr>
            <a:xfrm>
              <a:off x="3996045" y="3645523"/>
              <a:ext cx="1872170" cy="0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左弧形箭头 55"/>
            <p:cNvSpPr/>
            <p:nvPr/>
          </p:nvSpPr>
          <p:spPr>
            <a:xfrm flipH="1">
              <a:off x="3816609" y="2334367"/>
              <a:ext cx="358872" cy="374616"/>
            </a:xfrm>
            <a:prstGeom prst="curvedRightArrow">
              <a:avLst>
                <a:gd name="adj1" fmla="val 25000"/>
                <a:gd name="adj2" fmla="val 62033"/>
                <a:gd name="adj3" fmla="val 25000"/>
              </a:avLst>
            </a:prstGeom>
            <a:solidFill>
              <a:srgbClr val="C0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996045" y="2247062"/>
              <a:ext cx="0" cy="298423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  <a:headEnd type="none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上弧形箭头 57"/>
            <p:cNvSpPr/>
            <p:nvPr/>
          </p:nvSpPr>
          <p:spPr>
            <a:xfrm>
              <a:off x="5147295" y="3488374"/>
              <a:ext cx="360461" cy="300011"/>
            </a:xfrm>
            <a:prstGeom prst="curvedDownArrow">
              <a:avLst>
                <a:gd name="adj1" fmla="val 25000"/>
                <a:gd name="adj2" fmla="val 62486"/>
                <a:gd name="adj3" fmla="val 25000"/>
              </a:avLst>
            </a:prstGeom>
            <a:solidFill>
              <a:srgbClr val="C0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4923397" y="3645523"/>
              <a:ext cx="327114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solid"/>
              <a:headEnd type="none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317" name="TextBox 59"/>
            <p:cNvSpPr txBox="1">
              <a:spLocks noChangeArrowheads="1"/>
            </p:cNvSpPr>
            <p:nvPr/>
          </p:nvSpPr>
          <p:spPr bwMode="auto">
            <a:xfrm>
              <a:off x="3527855" y="1896257"/>
              <a:ext cx="4680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/>
                <a:t>X </a:t>
              </a:r>
              <a:endParaRPr lang="zh-CN" altLang="en-US" sz="2400"/>
            </a:p>
          </p:txBody>
        </p:sp>
        <p:sp>
          <p:nvSpPr>
            <p:cNvPr id="55318" name="TextBox 60"/>
            <p:cNvSpPr txBox="1">
              <a:spLocks noChangeArrowheads="1"/>
            </p:cNvSpPr>
            <p:nvPr/>
          </p:nvSpPr>
          <p:spPr bwMode="auto">
            <a:xfrm>
              <a:off x="5508130" y="3687435"/>
              <a:ext cx="4680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/>
                <a:t>Y  </a:t>
              </a:r>
              <a:endParaRPr lang="zh-CN" altLang="en-US" sz="2400"/>
            </a:p>
          </p:txBody>
        </p:sp>
        <p:sp>
          <p:nvSpPr>
            <p:cNvPr id="62" name="环形箭头 61"/>
            <p:cNvSpPr/>
            <p:nvPr/>
          </p:nvSpPr>
          <p:spPr>
            <a:xfrm flipH="1">
              <a:off x="2982945" y="4210622"/>
              <a:ext cx="396983" cy="43334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5397559"/>
                <a:gd name="adj5" fmla="val 12500"/>
              </a:avLst>
            </a:prstGeom>
            <a:solidFill>
              <a:srgbClr val="C0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320" name="TextBox 62"/>
            <p:cNvSpPr txBox="1">
              <a:spLocks noChangeArrowheads="1"/>
            </p:cNvSpPr>
            <p:nvPr/>
          </p:nvSpPr>
          <p:spPr bwMode="auto">
            <a:xfrm>
              <a:off x="3035235" y="4725180"/>
              <a:ext cx="46806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/>
                <a:t>Z  </a:t>
              </a:r>
              <a:endParaRPr lang="zh-CN" altLang="en-US" sz="2400"/>
            </a:p>
          </p:txBody>
        </p:sp>
      </p:grpSp>
      <p:pic>
        <p:nvPicPr>
          <p:cNvPr id="553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22538"/>
            <a:ext cx="3154363" cy="2941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2212975" y="5492750"/>
            <a:ext cx="4718050" cy="500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三维旋转</a:t>
            </a:r>
          </a:p>
        </p:txBody>
      </p:sp>
      <p:sp>
        <p:nvSpPr>
          <p:cNvPr id="24" name="内容占位符 2"/>
          <p:cNvSpPr txBox="1">
            <a:spLocks/>
          </p:cNvSpPr>
          <p:nvPr/>
        </p:nvSpPr>
        <p:spPr bwMode="auto">
          <a:xfrm>
            <a:off x="1272156" y="1487717"/>
            <a:ext cx="71993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lang="zh-CN" altLang="en-US" sz="2800" kern="12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）三维效果</a:t>
            </a:r>
            <a:endParaRPr lang="zh-CN" altLang="en-US" sz="2000" dirty="0"/>
          </a:p>
        </p:txBody>
      </p:sp>
      <p:sp>
        <p:nvSpPr>
          <p:cNvPr id="25" name="内容占位符 2"/>
          <p:cNvSpPr txBox="1">
            <a:spLocks/>
          </p:cNvSpPr>
          <p:nvPr/>
        </p:nvSpPr>
        <p:spPr bwMode="auto">
          <a:xfrm>
            <a:off x="791369" y="835934"/>
            <a:ext cx="7199312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lang="zh-CN" altLang="en-US" sz="2800" kern="12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000" dirty="0" smtClean="0"/>
              <a:t>6. </a:t>
            </a:r>
            <a:r>
              <a:rPr lang="zh-CN" altLang="en-US" sz="2000" dirty="0" smtClean="0"/>
              <a:t>形状效果</a:t>
            </a:r>
            <a:endParaRPr lang="en-US" altLang="zh-CN" sz="2000" dirty="0" smtClean="0"/>
          </a:p>
          <a:p>
            <a:pPr marL="0" indent="0">
              <a:buNone/>
              <a:defRPr/>
            </a:pPr>
            <a:endParaRPr lang="en-US" altLang="zh-CN" sz="2000" dirty="0" smtClean="0"/>
          </a:p>
        </p:txBody>
      </p:sp>
      <p:sp>
        <p:nvSpPr>
          <p:cNvPr id="27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6.2.1 </a:t>
            </a:r>
            <a:r>
              <a:rPr lang="zh-CN" altLang="zh-CN" dirty="0"/>
              <a:t>插入形状与编辑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9657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r>
              <a:rPr lang="en-US" altLang="zh-CN" b="1" dirty="0"/>
              <a:t>1.</a:t>
            </a:r>
            <a:r>
              <a:rPr lang="zh-CN" altLang="zh-CN" b="1" dirty="0"/>
              <a:t>利用网络线和参考线确定图形位置</a:t>
            </a:r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D8DFFA4-4E93-41BE-9680-630215393822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63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2481263"/>
            <a:ext cx="3148013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3" y="2481263"/>
            <a:ext cx="47212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66725" y="-159658"/>
            <a:ext cx="8229600" cy="842963"/>
          </a:xfrm>
        </p:spPr>
        <p:txBody>
          <a:bodyPr/>
          <a:lstStyle/>
          <a:p>
            <a:r>
              <a:rPr lang="en-US" altLang="zh-CN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6.2.2 </a:t>
            </a:r>
            <a:r>
              <a:rPr lang="zh-CN" altLang="zh-CN" dirty="0"/>
              <a:t>图形设计技巧</a:t>
            </a:r>
          </a:p>
        </p:txBody>
      </p:sp>
    </p:spTree>
    <p:extLst>
      <p:ext uri="{BB962C8B-B14F-4D97-AF65-F5344CB8AC3E}">
        <p14:creationId xmlns:p14="http://schemas.microsoft.com/office/powerpoint/2010/main" val="258542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6.2.2 </a:t>
            </a:r>
            <a:r>
              <a:rPr lang="zh-CN" altLang="zh-CN" dirty="0"/>
              <a:t>图形设计技巧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en-US" altLang="zh-CN" dirty="0"/>
              <a:t>2.</a:t>
            </a:r>
            <a:r>
              <a:rPr lang="zh-CN" altLang="zh-CN" dirty="0"/>
              <a:t>利用对齐功能调整图形位置</a:t>
            </a:r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6E31FDC-D575-4F29-81D7-B5189536420A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373" name="组合 70"/>
          <p:cNvGrpSpPr>
            <a:grpSpLocks/>
          </p:cNvGrpSpPr>
          <p:nvPr/>
        </p:nvGrpSpPr>
        <p:grpSpPr bwMode="auto">
          <a:xfrm>
            <a:off x="1687513" y="2008188"/>
            <a:ext cx="5811837" cy="4244975"/>
            <a:chOff x="336661" y="343114"/>
            <a:chExt cx="8473505" cy="6188440"/>
          </a:xfrm>
        </p:grpSpPr>
        <p:grpSp>
          <p:nvGrpSpPr>
            <p:cNvPr id="58374" name="组合 71"/>
            <p:cNvGrpSpPr>
              <a:grpSpLocks/>
            </p:cNvGrpSpPr>
            <p:nvPr/>
          </p:nvGrpSpPr>
          <p:grpSpPr bwMode="auto">
            <a:xfrm>
              <a:off x="336661" y="351876"/>
              <a:ext cx="2467051" cy="2670914"/>
              <a:chOff x="336661" y="351876"/>
              <a:chExt cx="2467051" cy="2670914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336661" y="352372"/>
                <a:ext cx="2467293" cy="18491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704550" y="542144"/>
                <a:ext cx="305518" cy="30548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" name="矩形 110"/>
              <p:cNvSpPr>
                <a:spLocks noChangeAspect="1"/>
              </p:cNvSpPr>
              <p:nvPr/>
            </p:nvSpPr>
            <p:spPr>
              <a:xfrm>
                <a:off x="820398" y="967976"/>
                <a:ext cx="620295" cy="617917"/>
              </a:xfrm>
              <a:prstGeom prst="rect">
                <a:avLst/>
              </a:prstGeom>
              <a:solidFill>
                <a:schemeClr val="accent6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2" name="矩形 111"/>
              <p:cNvSpPr>
                <a:spLocks noChangeAspect="1"/>
              </p:cNvSpPr>
              <p:nvPr/>
            </p:nvSpPr>
            <p:spPr>
              <a:xfrm>
                <a:off x="2010068" y="1646065"/>
                <a:ext cx="328664" cy="328631"/>
              </a:xfrm>
              <a:prstGeom prst="rect">
                <a:avLst/>
              </a:prstGeom>
              <a:solidFill>
                <a:schemeClr val="accent3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415" name="TextBox 112"/>
              <p:cNvSpPr txBox="1">
                <a:spLocks noChangeArrowheads="1"/>
              </p:cNvSpPr>
              <p:nvPr/>
            </p:nvSpPr>
            <p:spPr bwMode="auto">
              <a:xfrm>
                <a:off x="336661" y="2484359"/>
                <a:ext cx="2467051" cy="538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>
                    <a:latin typeface="微软雅黑" pitchFamily="34" charset="-122"/>
                    <a:ea typeface="微软雅黑" pitchFamily="34" charset="-122"/>
                  </a:rPr>
                  <a:t>原始状态</a:t>
                </a:r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】</a:t>
                </a: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8375" name="组合 72"/>
            <p:cNvGrpSpPr>
              <a:grpSpLocks/>
            </p:cNvGrpSpPr>
            <p:nvPr/>
          </p:nvGrpSpPr>
          <p:grpSpPr bwMode="auto">
            <a:xfrm>
              <a:off x="2803712" y="343114"/>
              <a:ext cx="3527909" cy="2945000"/>
              <a:chOff x="2803712" y="343114"/>
              <a:chExt cx="3527909" cy="2945000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3333981" y="343114"/>
                <a:ext cx="2467293" cy="18514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3852437" y="542144"/>
                <a:ext cx="305518" cy="30548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6" name="矩形 105"/>
              <p:cNvSpPr>
                <a:spLocks noChangeAspect="1"/>
              </p:cNvSpPr>
              <p:nvPr/>
            </p:nvSpPr>
            <p:spPr>
              <a:xfrm>
                <a:off x="3852437" y="967975"/>
                <a:ext cx="617981" cy="617917"/>
              </a:xfrm>
              <a:prstGeom prst="rect">
                <a:avLst/>
              </a:prstGeom>
              <a:solidFill>
                <a:schemeClr val="accent6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" name="矩形 106"/>
              <p:cNvSpPr>
                <a:spLocks noChangeAspect="1"/>
              </p:cNvSpPr>
              <p:nvPr/>
            </p:nvSpPr>
            <p:spPr>
              <a:xfrm>
                <a:off x="3852437" y="1646064"/>
                <a:ext cx="326350" cy="328631"/>
              </a:xfrm>
              <a:prstGeom prst="rect">
                <a:avLst/>
              </a:prstGeom>
              <a:solidFill>
                <a:schemeClr val="accent3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410" name="TextBox 107"/>
              <p:cNvSpPr txBox="1">
                <a:spLocks noChangeArrowheads="1"/>
              </p:cNvSpPr>
              <p:nvPr/>
            </p:nvSpPr>
            <p:spPr bwMode="auto">
              <a:xfrm>
                <a:off x="2803712" y="2345860"/>
                <a:ext cx="3527909" cy="942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>
                    <a:latin typeface="微软雅黑" pitchFamily="34" charset="-122"/>
                    <a:ea typeface="微软雅黑" pitchFamily="34" charset="-122"/>
                  </a:rPr>
                  <a:t>左对齐</a:t>
                </a:r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】</a:t>
                </a:r>
              </a:p>
              <a:p>
                <a:pPr algn="ctr" eaLnBrk="1" hangingPunct="1"/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>
                    <a:latin typeface="微软雅黑" pitchFamily="34" charset="-122"/>
                    <a:ea typeface="微软雅黑" pitchFamily="34" charset="-122"/>
                  </a:rPr>
                  <a:t>对齐所选对象</a:t>
                </a:r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】</a:t>
                </a: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8376" name="组合 73"/>
            <p:cNvGrpSpPr>
              <a:grpSpLocks/>
            </p:cNvGrpSpPr>
            <p:nvPr/>
          </p:nvGrpSpPr>
          <p:grpSpPr bwMode="auto">
            <a:xfrm>
              <a:off x="6331619" y="351876"/>
              <a:ext cx="2467499" cy="2936238"/>
              <a:chOff x="6331619" y="351876"/>
              <a:chExt cx="2467499" cy="2936238"/>
            </a:xfrm>
          </p:grpSpPr>
          <p:sp>
            <p:nvSpPr>
              <p:cNvPr id="99" name="矩形 98"/>
              <p:cNvSpPr/>
              <p:nvPr/>
            </p:nvSpPr>
            <p:spPr>
              <a:xfrm>
                <a:off x="6331301" y="352372"/>
                <a:ext cx="2467292" cy="18514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6331301" y="542144"/>
                <a:ext cx="305518" cy="30548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1" name="矩形 100"/>
              <p:cNvSpPr>
                <a:spLocks noChangeAspect="1"/>
              </p:cNvSpPr>
              <p:nvPr/>
            </p:nvSpPr>
            <p:spPr>
              <a:xfrm>
                <a:off x="6331301" y="967976"/>
                <a:ext cx="617980" cy="617918"/>
              </a:xfrm>
              <a:prstGeom prst="rect">
                <a:avLst/>
              </a:prstGeom>
              <a:solidFill>
                <a:schemeClr val="accent6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2" name="矩形 101"/>
              <p:cNvSpPr>
                <a:spLocks noChangeAspect="1"/>
              </p:cNvSpPr>
              <p:nvPr/>
            </p:nvSpPr>
            <p:spPr>
              <a:xfrm>
                <a:off x="6331301" y="1648380"/>
                <a:ext cx="328664" cy="326316"/>
              </a:xfrm>
              <a:prstGeom prst="rect">
                <a:avLst/>
              </a:prstGeom>
              <a:solidFill>
                <a:schemeClr val="accent3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405" name="TextBox 102"/>
              <p:cNvSpPr txBox="1">
                <a:spLocks noChangeArrowheads="1"/>
              </p:cNvSpPr>
              <p:nvPr/>
            </p:nvSpPr>
            <p:spPr bwMode="auto">
              <a:xfrm>
                <a:off x="6332068" y="2345860"/>
                <a:ext cx="2467050" cy="942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左对齐</a:t>
                </a:r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】</a:t>
                </a:r>
              </a:p>
              <a:p>
                <a:pPr algn="ctr" eaLnBrk="1" hangingPunct="1"/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对齐幻灯片</a:t>
                </a:r>
                <a:r>
                  <a:rPr lang="en-US" altLang="zh-CN" dirty="0">
                    <a:latin typeface="微软雅黑" pitchFamily="34" charset="-122"/>
                    <a:ea typeface="微软雅黑" pitchFamily="34" charset="-122"/>
                  </a:rPr>
                  <a:t>】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8377" name="组合 74"/>
            <p:cNvGrpSpPr>
              <a:grpSpLocks/>
            </p:cNvGrpSpPr>
            <p:nvPr/>
          </p:nvGrpSpPr>
          <p:grpSpPr bwMode="auto">
            <a:xfrm>
              <a:off x="336661" y="3443183"/>
              <a:ext cx="2467051" cy="2823047"/>
              <a:chOff x="336661" y="3443183"/>
              <a:chExt cx="2467051" cy="2823047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336661" y="3444276"/>
                <a:ext cx="2467293" cy="18491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1704550" y="4196423"/>
                <a:ext cx="305518" cy="30548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" name="矩形 95"/>
              <p:cNvSpPr>
                <a:spLocks noChangeAspect="1"/>
              </p:cNvSpPr>
              <p:nvPr/>
            </p:nvSpPr>
            <p:spPr>
              <a:xfrm>
                <a:off x="820398" y="4041366"/>
                <a:ext cx="620295" cy="617917"/>
              </a:xfrm>
              <a:prstGeom prst="rect">
                <a:avLst/>
              </a:prstGeom>
              <a:solidFill>
                <a:schemeClr val="accent6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7" name="矩形 96"/>
              <p:cNvSpPr>
                <a:spLocks noChangeAspect="1"/>
              </p:cNvSpPr>
              <p:nvPr/>
            </p:nvSpPr>
            <p:spPr>
              <a:xfrm>
                <a:off x="2010068" y="4184852"/>
                <a:ext cx="328664" cy="328631"/>
              </a:xfrm>
              <a:prstGeom prst="rect">
                <a:avLst/>
              </a:prstGeom>
              <a:solidFill>
                <a:schemeClr val="accent3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400" name="TextBox 97"/>
              <p:cNvSpPr txBox="1">
                <a:spLocks noChangeArrowheads="1"/>
              </p:cNvSpPr>
              <p:nvPr/>
            </p:nvSpPr>
            <p:spPr bwMode="auto">
              <a:xfrm>
                <a:off x="336661" y="5727799"/>
                <a:ext cx="2467051" cy="538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>
                    <a:latin typeface="微软雅黑" pitchFamily="34" charset="-122"/>
                    <a:ea typeface="微软雅黑" pitchFamily="34" charset="-122"/>
                  </a:rPr>
                  <a:t>原始状态</a:t>
                </a:r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】</a:t>
                </a: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8378" name="组合 75"/>
            <p:cNvGrpSpPr>
              <a:grpSpLocks/>
            </p:cNvGrpSpPr>
            <p:nvPr/>
          </p:nvGrpSpPr>
          <p:grpSpPr bwMode="auto">
            <a:xfrm>
              <a:off x="3090495" y="3434421"/>
              <a:ext cx="2954344" cy="3097133"/>
              <a:chOff x="3090495" y="3434421"/>
              <a:chExt cx="2954344" cy="3097133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3333981" y="3435020"/>
                <a:ext cx="2467292" cy="18491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4602345" y="4196424"/>
                <a:ext cx="305518" cy="30548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" name="矩形 88"/>
              <p:cNvSpPr>
                <a:spLocks noChangeAspect="1"/>
              </p:cNvSpPr>
              <p:nvPr/>
            </p:nvSpPr>
            <p:spPr>
              <a:xfrm>
                <a:off x="3852436" y="4041367"/>
                <a:ext cx="617981" cy="617917"/>
              </a:xfrm>
              <a:prstGeom prst="rect">
                <a:avLst/>
              </a:prstGeom>
              <a:solidFill>
                <a:schemeClr val="accent6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0" name="矩形 89"/>
              <p:cNvSpPr>
                <a:spLocks noChangeAspect="1"/>
              </p:cNvSpPr>
              <p:nvPr/>
            </p:nvSpPr>
            <p:spPr>
              <a:xfrm>
                <a:off x="5039792" y="4184853"/>
                <a:ext cx="328664" cy="328631"/>
              </a:xfrm>
              <a:prstGeom prst="rect">
                <a:avLst/>
              </a:prstGeom>
              <a:solidFill>
                <a:schemeClr val="accent3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4470417" y="3439649"/>
                <a:ext cx="131928" cy="1835239"/>
              </a:xfrm>
              <a:prstGeom prst="rect">
                <a:avLst/>
              </a:prstGeom>
              <a:pattFill prst="pct25">
                <a:fgClr>
                  <a:srgbClr val="FF9797"/>
                </a:fgClr>
                <a:bgClr>
                  <a:schemeClr val="bg1"/>
                </a:bgClr>
              </a:pattFill>
              <a:ln w="6350">
                <a:solidFill>
                  <a:srgbClr val="C00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4907863" y="3439649"/>
                <a:ext cx="131929" cy="1835239"/>
              </a:xfrm>
              <a:prstGeom prst="rect">
                <a:avLst/>
              </a:prstGeom>
              <a:pattFill prst="pct25">
                <a:fgClr>
                  <a:srgbClr val="FF9797"/>
                </a:fgClr>
                <a:bgClr>
                  <a:schemeClr val="bg1"/>
                </a:bgClr>
              </a:pattFill>
              <a:ln w="6350">
                <a:solidFill>
                  <a:srgbClr val="C00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395" name="TextBox 92"/>
              <p:cNvSpPr txBox="1">
                <a:spLocks noChangeArrowheads="1"/>
              </p:cNvSpPr>
              <p:nvPr/>
            </p:nvSpPr>
            <p:spPr bwMode="auto">
              <a:xfrm>
                <a:off x="3090495" y="5589300"/>
                <a:ext cx="2954344" cy="942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>
                    <a:latin typeface="微软雅黑" pitchFamily="34" charset="-122"/>
                    <a:ea typeface="微软雅黑" pitchFamily="34" charset="-122"/>
                  </a:rPr>
                  <a:t>横向分布</a:t>
                </a:r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】</a:t>
                </a:r>
              </a:p>
              <a:p>
                <a:pPr algn="ctr" eaLnBrk="1" hangingPunct="1"/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>
                    <a:latin typeface="微软雅黑" pitchFamily="34" charset="-122"/>
                    <a:ea typeface="微软雅黑" pitchFamily="34" charset="-122"/>
                  </a:rPr>
                  <a:t>对齐所选对象</a:t>
                </a:r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】</a:t>
                </a: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8379" name="组合 76"/>
            <p:cNvGrpSpPr>
              <a:grpSpLocks/>
            </p:cNvGrpSpPr>
            <p:nvPr/>
          </p:nvGrpSpPr>
          <p:grpSpPr bwMode="auto">
            <a:xfrm>
              <a:off x="6331619" y="3443183"/>
              <a:ext cx="2478547" cy="3088371"/>
              <a:chOff x="6331619" y="3443183"/>
              <a:chExt cx="2478547" cy="3088371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6331301" y="3444276"/>
                <a:ext cx="2467293" cy="184912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7564947" y="4196423"/>
                <a:ext cx="307834" cy="30548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" name="矩形 79"/>
              <p:cNvSpPr>
                <a:spLocks noChangeAspect="1"/>
              </p:cNvSpPr>
              <p:nvPr/>
            </p:nvSpPr>
            <p:spPr>
              <a:xfrm>
                <a:off x="6639133" y="4041366"/>
                <a:ext cx="617981" cy="617918"/>
              </a:xfrm>
              <a:prstGeom prst="rect">
                <a:avLst/>
              </a:prstGeom>
              <a:solidFill>
                <a:schemeClr val="accent6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" name="矩形 80"/>
              <p:cNvSpPr>
                <a:spLocks noChangeAspect="1"/>
              </p:cNvSpPr>
              <p:nvPr/>
            </p:nvSpPr>
            <p:spPr>
              <a:xfrm>
                <a:off x="8180613" y="4187166"/>
                <a:ext cx="326350" cy="326317"/>
              </a:xfrm>
              <a:prstGeom prst="rect">
                <a:avLst/>
              </a:prstGeom>
              <a:solidFill>
                <a:schemeClr val="accent3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6331301" y="3444276"/>
                <a:ext cx="310148" cy="1839869"/>
              </a:xfrm>
              <a:prstGeom prst="rect">
                <a:avLst/>
              </a:prstGeom>
              <a:pattFill prst="pct25">
                <a:fgClr>
                  <a:srgbClr val="FF9797"/>
                </a:fgClr>
                <a:bgClr>
                  <a:schemeClr val="bg1"/>
                </a:bgClr>
              </a:pattFill>
              <a:ln w="6350">
                <a:solidFill>
                  <a:srgbClr val="C00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7264058" y="3444276"/>
                <a:ext cx="300889" cy="1839869"/>
              </a:xfrm>
              <a:prstGeom prst="rect">
                <a:avLst/>
              </a:prstGeom>
              <a:pattFill prst="pct25">
                <a:fgClr>
                  <a:srgbClr val="FF9797"/>
                </a:fgClr>
                <a:bgClr>
                  <a:schemeClr val="bg1"/>
                </a:bgClr>
              </a:pattFill>
              <a:ln w="6350">
                <a:solidFill>
                  <a:srgbClr val="C00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7872781" y="3444276"/>
                <a:ext cx="300889" cy="1839869"/>
              </a:xfrm>
              <a:prstGeom prst="rect">
                <a:avLst/>
              </a:prstGeom>
              <a:pattFill prst="pct25">
                <a:fgClr>
                  <a:srgbClr val="FF9797"/>
                </a:fgClr>
                <a:bgClr>
                  <a:schemeClr val="bg1"/>
                </a:bgClr>
              </a:pattFill>
              <a:ln w="6350">
                <a:solidFill>
                  <a:srgbClr val="C00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8506963" y="3444276"/>
                <a:ext cx="303203" cy="1839869"/>
              </a:xfrm>
              <a:prstGeom prst="rect">
                <a:avLst/>
              </a:prstGeom>
              <a:pattFill prst="pct25">
                <a:fgClr>
                  <a:srgbClr val="FF9797"/>
                </a:fgClr>
                <a:bgClr>
                  <a:schemeClr val="bg1"/>
                </a:bgClr>
              </a:pattFill>
              <a:ln w="6350">
                <a:solidFill>
                  <a:srgbClr val="C00000">
                    <a:alpha val="5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388" name="TextBox 85"/>
              <p:cNvSpPr txBox="1">
                <a:spLocks noChangeArrowheads="1"/>
              </p:cNvSpPr>
              <p:nvPr/>
            </p:nvSpPr>
            <p:spPr bwMode="auto">
              <a:xfrm>
                <a:off x="6332068" y="5589300"/>
                <a:ext cx="2467050" cy="942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>
                    <a:latin typeface="微软雅黑" pitchFamily="34" charset="-122"/>
                    <a:ea typeface="微软雅黑" pitchFamily="34" charset="-122"/>
                  </a:rPr>
                  <a:t>横向分布</a:t>
                </a:r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】</a:t>
                </a:r>
              </a:p>
              <a:p>
                <a:pPr algn="ctr" eaLnBrk="1" hangingPunct="1"/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【</a:t>
                </a:r>
                <a:r>
                  <a:rPr lang="zh-CN" altLang="en-US">
                    <a:latin typeface="微软雅黑" pitchFamily="34" charset="-122"/>
                    <a:ea typeface="微软雅黑" pitchFamily="34" charset="-122"/>
                  </a:rPr>
                  <a:t>对齐幻灯片</a:t>
                </a:r>
                <a:r>
                  <a:rPr lang="en-US" altLang="zh-CN">
                    <a:latin typeface="微软雅黑" pitchFamily="34" charset="-122"/>
                    <a:ea typeface="微软雅黑" pitchFamily="34" charset="-122"/>
                  </a:rPr>
                  <a:t>】</a:t>
                </a:r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7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6.2.2 </a:t>
            </a:r>
            <a:r>
              <a:rPr lang="zh-CN" altLang="zh-CN" dirty="0"/>
              <a:t>图形设计技巧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r>
              <a:rPr lang="en-US" altLang="zh-CN" dirty="0"/>
              <a:t>3.</a:t>
            </a:r>
            <a:r>
              <a:rPr lang="zh-CN" altLang="zh-CN" dirty="0"/>
              <a:t>利用组合功能将多个对象变成一个整体</a:t>
            </a:r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1BA78A2-90DD-4BCB-9F3A-1673554237C1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939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2562225"/>
            <a:ext cx="2406650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038" y="2706688"/>
            <a:ext cx="2084387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975" y="2732088"/>
            <a:ext cx="2179638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" name="直接箭头连接符 50"/>
          <p:cNvCxnSpPr/>
          <p:nvPr/>
        </p:nvCxnSpPr>
        <p:spPr>
          <a:xfrm>
            <a:off x="5843588" y="3946525"/>
            <a:ext cx="687387" cy="0"/>
          </a:xfrm>
          <a:prstGeom prst="straightConnector1">
            <a:avLst/>
          </a:prstGeom>
          <a:ln w="25400" cmpd="sng">
            <a:solidFill>
              <a:schemeClr val="tx2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>
            <a:off x="3041650" y="3946525"/>
            <a:ext cx="557213" cy="0"/>
          </a:xfrm>
          <a:prstGeom prst="straightConnector1">
            <a:avLst/>
          </a:prstGeom>
          <a:ln w="25400" cmpd="sng">
            <a:solidFill>
              <a:schemeClr val="tx2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76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6.2.2 </a:t>
            </a:r>
            <a:r>
              <a:rPr lang="zh-CN" altLang="zh-CN" dirty="0"/>
              <a:t>图形设计技巧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dirty="0" smtClean="0"/>
              <a:t>形状组合编辑</a:t>
            </a:r>
            <a:endParaRPr dirty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E6A517-FE0D-476F-B46B-98CAD73C134A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793875"/>
            <a:ext cx="5459412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75" y="1793875"/>
            <a:ext cx="166687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172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/>
              <a:t>6.2.2 </a:t>
            </a:r>
            <a:r>
              <a:rPr lang="zh-CN" altLang="zh-CN" dirty="0"/>
              <a:t>图形设计技巧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463" y="1035050"/>
            <a:ext cx="7199312" cy="674688"/>
          </a:xfrm>
        </p:spPr>
        <p:txBody>
          <a:bodyPr/>
          <a:lstStyle/>
          <a:p>
            <a:pPr>
              <a:defRPr/>
            </a:pPr>
            <a:r>
              <a:rPr dirty="0" smtClean="0"/>
              <a:t>形状组合编辑</a:t>
            </a:r>
            <a:endParaRPr dirty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9A300F0-682C-40A1-9CC9-7784FFF70D8F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2469" name="组合 4"/>
          <p:cNvGrpSpPr>
            <a:grpSpLocks/>
          </p:cNvGrpSpPr>
          <p:nvPr/>
        </p:nvGrpSpPr>
        <p:grpSpPr bwMode="auto">
          <a:xfrm>
            <a:off x="1609725" y="1409700"/>
            <a:ext cx="6318250" cy="4973638"/>
            <a:chOff x="971600" y="584684"/>
            <a:chExt cx="6768840" cy="5328592"/>
          </a:xfrm>
        </p:grpSpPr>
        <p:sp>
          <p:nvSpPr>
            <p:cNvPr id="25" name="矩形 24"/>
            <p:cNvSpPr/>
            <p:nvPr/>
          </p:nvSpPr>
          <p:spPr>
            <a:xfrm>
              <a:off x="5471688" y="584684"/>
              <a:ext cx="2268752" cy="1331723"/>
            </a:xfrm>
            <a:prstGeom prst="rect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471688" y="1916407"/>
              <a:ext cx="2268752" cy="1333423"/>
            </a:xfrm>
            <a:prstGeom prst="rect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471688" y="3249831"/>
              <a:ext cx="2268752" cy="1331722"/>
            </a:xfrm>
            <a:prstGeom prst="rect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471688" y="4581553"/>
              <a:ext cx="2268752" cy="1331723"/>
            </a:xfrm>
            <a:prstGeom prst="rect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grpSp>
          <p:nvGrpSpPr>
            <p:cNvPr id="62474" name="原图"/>
            <p:cNvGrpSpPr>
              <a:grpSpLocks/>
            </p:cNvGrpSpPr>
            <p:nvPr/>
          </p:nvGrpSpPr>
          <p:grpSpPr bwMode="auto">
            <a:xfrm>
              <a:off x="971600" y="2492896"/>
              <a:ext cx="2268252" cy="1332148"/>
              <a:chOff x="467544" y="728700"/>
              <a:chExt cx="2268252" cy="1332148"/>
            </a:xfrm>
          </p:grpSpPr>
          <p:grpSp>
            <p:nvGrpSpPr>
              <p:cNvPr id="62484" name="组合 29"/>
              <p:cNvGrpSpPr>
                <a:grpSpLocks/>
              </p:cNvGrpSpPr>
              <p:nvPr/>
            </p:nvGrpSpPr>
            <p:grpSpPr bwMode="auto">
              <a:xfrm>
                <a:off x="611560" y="788008"/>
                <a:ext cx="2016224" cy="1204513"/>
                <a:chOff x="611560" y="788008"/>
                <a:chExt cx="2016224" cy="1204513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612105" y="800214"/>
                  <a:ext cx="1190500" cy="1192258"/>
                </a:xfrm>
                <a:prstGeom prst="ellipse">
                  <a:avLst/>
                </a:prstGeom>
                <a:solidFill>
                  <a:srgbClr val="4F81BD"/>
                </a:solidFill>
                <a:ln w="25400" cap="flat" cmpd="sng" algn="ctr">
                  <a:solidFill>
                    <a:srgbClr val="F79646">
                      <a:lumMod val="75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4800" kern="0" dirty="0">
                      <a:solidFill>
                        <a:prstClr val="white"/>
                      </a:solidFill>
                      <a:latin typeface="Calibri"/>
                      <a:ea typeface="宋体"/>
                    </a:rPr>
                    <a:t>1</a:t>
                  </a:r>
                  <a:endParaRPr lang="zh-CN" altLang="en-US" sz="4800" kern="0" dirty="0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1440352" y="788309"/>
                  <a:ext cx="1187098" cy="1187155"/>
                </a:xfrm>
                <a:prstGeom prst="ellipse">
                  <a:avLst/>
                </a:prstGeom>
                <a:solidFill>
                  <a:srgbClr val="C0504D">
                    <a:lumMod val="60000"/>
                    <a:lumOff val="40000"/>
                  </a:srgbClr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4800" kern="0" dirty="0">
                      <a:solidFill>
                        <a:prstClr val="white"/>
                      </a:solidFill>
                      <a:latin typeface="Calibri"/>
                      <a:ea typeface="宋体"/>
                    </a:rPr>
                    <a:t>2</a:t>
                  </a:r>
                  <a:endParaRPr lang="zh-CN" altLang="en-US" sz="4800" kern="0" dirty="0">
                    <a:solidFill>
                      <a:prstClr val="white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31" name="矩形 30"/>
              <p:cNvSpPr/>
              <p:nvPr/>
            </p:nvSpPr>
            <p:spPr>
              <a:xfrm>
                <a:off x="467544" y="728780"/>
                <a:ext cx="2268752" cy="1331723"/>
              </a:xfrm>
              <a:prstGeom prst="rect">
                <a:avLst/>
              </a:prstGeom>
              <a:noFill/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34" name="联合结果"/>
            <p:cNvSpPr/>
            <p:nvPr/>
          </p:nvSpPr>
          <p:spPr>
            <a:xfrm>
              <a:off x="5616249" y="644212"/>
              <a:ext cx="2015345" cy="1204163"/>
            </a:xfrm>
            <a:custGeom>
              <a:avLst/>
              <a:gdLst/>
              <a:ahLst/>
              <a:cxnLst/>
              <a:rect l="l" t="t" r="r" b="b"/>
              <a:pathLst>
                <a:path w="2016224" h="1204514">
                  <a:moveTo>
                    <a:pt x="1422158" y="0"/>
                  </a:moveTo>
                  <a:cubicBezTo>
                    <a:pt x="1750252" y="0"/>
                    <a:pt x="2016224" y="265972"/>
                    <a:pt x="2016224" y="594066"/>
                  </a:cubicBezTo>
                  <a:cubicBezTo>
                    <a:pt x="2016224" y="922160"/>
                    <a:pt x="1750252" y="1188132"/>
                    <a:pt x="1422158" y="1188132"/>
                  </a:cubicBezTo>
                  <a:cubicBezTo>
                    <a:pt x="1265939" y="1188132"/>
                    <a:pt x="1123803" y="1127833"/>
                    <a:pt x="1018903" y="1028006"/>
                  </a:cubicBezTo>
                  <a:cubicBezTo>
                    <a:pt x="911095" y="1137071"/>
                    <a:pt x="761377" y="1204514"/>
                    <a:pt x="595907" y="1204514"/>
                  </a:cubicBezTo>
                  <a:cubicBezTo>
                    <a:pt x="266797" y="1204514"/>
                    <a:pt x="0" y="937717"/>
                    <a:pt x="0" y="608607"/>
                  </a:cubicBezTo>
                  <a:cubicBezTo>
                    <a:pt x="0" y="279497"/>
                    <a:pt x="266797" y="12700"/>
                    <a:pt x="595907" y="12700"/>
                  </a:cubicBezTo>
                  <a:cubicBezTo>
                    <a:pt x="753231" y="12700"/>
                    <a:pt x="896316" y="73666"/>
                    <a:pt x="1001742" y="174420"/>
                  </a:cubicBezTo>
                  <a:cubicBezTo>
                    <a:pt x="1109240" y="66652"/>
                    <a:pt x="1257915" y="0"/>
                    <a:pt x="1422158" y="0"/>
                  </a:cubicBezTo>
                  <a:close/>
                </a:path>
              </a:pathLst>
            </a:custGeom>
            <a:solidFill>
              <a:srgbClr val="4F81BD"/>
            </a:solidFill>
            <a:ln w="25400" cap="flat" cmpd="sng" algn="ctr">
              <a:solidFill>
                <a:srgbClr val="F79646">
                  <a:lumMod val="7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kern="0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35" name="组合结果"/>
            <p:cNvSpPr/>
            <p:nvPr/>
          </p:nvSpPr>
          <p:spPr>
            <a:xfrm>
              <a:off x="5616249" y="1975935"/>
              <a:ext cx="2015345" cy="1204163"/>
            </a:xfrm>
            <a:custGeom>
              <a:avLst/>
              <a:gdLst/>
              <a:ahLst/>
              <a:cxnLst/>
              <a:rect l="l" t="t" r="r" b="b"/>
              <a:pathLst>
                <a:path w="2016224" h="1204514">
                  <a:moveTo>
                    <a:pt x="595907" y="12700"/>
                  </a:moveTo>
                  <a:cubicBezTo>
                    <a:pt x="753231" y="12700"/>
                    <a:pt x="896316" y="73666"/>
                    <a:pt x="1001742" y="174420"/>
                  </a:cubicBezTo>
                  <a:cubicBezTo>
                    <a:pt x="894427" y="281857"/>
                    <a:pt x="828092" y="430215"/>
                    <a:pt x="828092" y="594066"/>
                  </a:cubicBezTo>
                  <a:cubicBezTo>
                    <a:pt x="828092" y="765940"/>
                    <a:pt x="901082" y="920767"/>
                    <a:pt x="1018903" y="1028006"/>
                  </a:cubicBezTo>
                  <a:cubicBezTo>
                    <a:pt x="911095" y="1137071"/>
                    <a:pt x="761377" y="1204514"/>
                    <a:pt x="595907" y="1204514"/>
                  </a:cubicBezTo>
                  <a:cubicBezTo>
                    <a:pt x="266797" y="1204514"/>
                    <a:pt x="0" y="937717"/>
                    <a:pt x="0" y="608607"/>
                  </a:cubicBezTo>
                  <a:cubicBezTo>
                    <a:pt x="0" y="279497"/>
                    <a:pt x="266797" y="12700"/>
                    <a:pt x="595907" y="12700"/>
                  </a:cubicBezTo>
                  <a:close/>
                  <a:moveTo>
                    <a:pt x="1422158" y="0"/>
                  </a:moveTo>
                  <a:cubicBezTo>
                    <a:pt x="1750252" y="0"/>
                    <a:pt x="2016224" y="265972"/>
                    <a:pt x="2016224" y="594066"/>
                  </a:cubicBezTo>
                  <a:cubicBezTo>
                    <a:pt x="2016224" y="922160"/>
                    <a:pt x="1750252" y="1188132"/>
                    <a:pt x="1422158" y="1188132"/>
                  </a:cubicBezTo>
                  <a:cubicBezTo>
                    <a:pt x="1265939" y="1188132"/>
                    <a:pt x="1123803" y="1127833"/>
                    <a:pt x="1018903" y="1028006"/>
                  </a:cubicBezTo>
                  <a:cubicBezTo>
                    <a:pt x="1125855" y="920482"/>
                    <a:pt x="1191814" y="772247"/>
                    <a:pt x="1191814" y="608607"/>
                  </a:cubicBezTo>
                  <a:cubicBezTo>
                    <a:pt x="1191814" y="436821"/>
                    <a:pt x="1119124" y="282013"/>
                    <a:pt x="1001742" y="174420"/>
                  </a:cubicBezTo>
                  <a:cubicBezTo>
                    <a:pt x="1109240" y="66652"/>
                    <a:pt x="1257915" y="0"/>
                    <a:pt x="1422158" y="0"/>
                  </a:cubicBezTo>
                  <a:close/>
                </a:path>
              </a:pathLst>
            </a:custGeom>
            <a:solidFill>
              <a:srgbClr val="4F81BD"/>
            </a:solidFill>
            <a:ln w="25400" cap="flat" cmpd="sng" algn="ctr">
              <a:solidFill>
                <a:srgbClr val="F79646">
                  <a:lumMod val="7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b="1" kern="0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交点结果"/>
            <p:cNvSpPr/>
            <p:nvPr/>
          </p:nvSpPr>
          <p:spPr>
            <a:xfrm>
              <a:off x="6444496" y="3482839"/>
              <a:ext cx="363953" cy="853799"/>
            </a:xfrm>
            <a:custGeom>
              <a:avLst/>
              <a:gdLst/>
              <a:ahLst/>
              <a:cxnLst/>
              <a:rect l="l" t="t" r="r" b="b"/>
              <a:pathLst>
                <a:path w="363722" h="853586">
                  <a:moveTo>
                    <a:pt x="173650" y="0"/>
                  </a:moveTo>
                  <a:cubicBezTo>
                    <a:pt x="291032" y="107593"/>
                    <a:pt x="363722" y="262401"/>
                    <a:pt x="363722" y="434187"/>
                  </a:cubicBezTo>
                  <a:cubicBezTo>
                    <a:pt x="363722" y="597827"/>
                    <a:pt x="297763" y="746062"/>
                    <a:pt x="190811" y="853586"/>
                  </a:cubicBezTo>
                  <a:cubicBezTo>
                    <a:pt x="72990" y="746347"/>
                    <a:pt x="0" y="591520"/>
                    <a:pt x="0" y="419646"/>
                  </a:cubicBezTo>
                  <a:cubicBezTo>
                    <a:pt x="0" y="255795"/>
                    <a:pt x="66335" y="107437"/>
                    <a:pt x="173650" y="0"/>
                  </a:cubicBezTo>
                  <a:close/>
                </a:path>
              </a:pathLst>
            </a:custGeom>
            <a:solidFill>
              <a:srgbClr val="4F81BD"/>
            </a:solidFill>
            <a:ln w="25400" cap="flat" cmpd="sng" algn="ctr">
              <a:solidFill>
                <a:srgbClr val="F79646">
                  <a:lumMod val="7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kern="0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37" name="剪除结果"/>
            <p:cNvSpPr/>
            <p:nvPr/>
          </p:nvSpPr>
          <p:spPr>
            <a:xfrm>
              <a:off x="5616249" y="4652986"/>
              <a:ext cx="1018727" cy="1192258"/>
            </a:xfrm>
            <a:custGeom>
              <a:avLst/>
              <a:gdLst/>
              <a:ahLst/>
              <a:cxnLst/>
              <a:rect l="l" t="t" r="r" b="b"/>
              <a:pathLst>
                <a:path w="1018903" h="1191814">
                  <a:moveTo>
                    <a:pt x="595907" y="0"/>
                  </a:moveTo>
                  <a:cubicBezTo>
                    <a:pt x="753231" y="0"/>
                    <a:pt x="896316" y="60966"/>
                    <a:pt x="1001742" y="161720"/>
                  </a:cubicBezTo>
                  <a:cubicBezTo>
                    <a:pt x="894427" y="269157"/>
                    <a:pt x="828092" y="417515"/>
                    <a:pt x="828092" y="581366"/>
                  </a:cubicBezTo>
                  <a:cubicBezTo>
                    <a:pt x="828092" y="753241"/>
                    <a:pt x="901082" y="908067"/>
                    <a:pt x="1018903" y="1015306"/>
                  </a:cubicBezTo>
                  <a:cubicBezTo>
                    <a:pt x="911095" y="1124371"/>
                    <a:pt x="761377" y="1191814"/>
                    <a:pt x="595907" y="1191814"/>
                  </a:cubicBezTo>
                  <a:cubicBezTo>
                    <a:pt x="266797" y="1191814"/>
                    <a:pt x="0" y="925017"/>
                    <a:pt x="0" y="595907"/>
                  </a:cubicBezTo>
                  <a:cubicBezTo>
                    <a:pt x="0" y="266797"/>
                    <a:pt x="266797" y="0"/>
                    <a:pt x="595907" y="0"/>
                  </a:cubicBezTo>
                  <a:close/>
                </a:path>
              </a:pathLst>
            </a:custGeom>
            <a:solidFill>
              <a:srgbClr val="4F81BD"/>
            </a:solidFill>
            <a:ln w="25400" cap="flat" cmpd="sng" algn="ctr">
              <a:solidFill>
                <a:srgbClr val="F79646">
                  <a:lumMod val="75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kern="0" dirty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62479" name="转换类型-形状联合"/>
            <p:cNvSpPr txBox="1">
              <a:spLocks noChangeArrowheads="1"/>
            </p:cNvSpPr>
            <p:nvPr/>
          </p:nvSpPr>
          <p:spPr bwMode="auto">
            <a:xfrm>
              <a:off x="4139941" y="1052736"/>
              <a:ext cx="1296243" cy="395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冬青黑体简体中文 W6"/>
                  <a:ea typeface="冬青黑体简体中文 W6"/>
                  <a:cs typeface="冬青黑体简体中文 W6"/>
                </a:rPr>
                <a:t>形状联合</a:t>
              </a:r>
            </a:p>
          </p:txBody>
        </p:sp>
        <p:sp>
          <p:nvSpPr>
            <p:cNvPr id="62480" name="转换类型-形状组合"/>
            <p:cNvSpPr txBox="1">
              <a:spLocks noChangeArrowheads="1"/>
            </p:cNvSpPr>
            <p:nvPr/>
          </p:nvSpPr>
          <p:spPr bwMode="auto">
            <a:xfrm>
              <a:off x="4139941" y="2396885"/>
              <a:ext cx="1296243" cy="395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冬青黑体简体中文 W6"/>
                  <a:ea typeface="冬青黑体简体中文 W6"/>
                  <a:cs typeface="冬青黑体简体中文 W6"/>
                </a:rPr>
                <a:t>形状组合</a:t>
              </a:r>
            </a:p>
          </p:txBody>
        </p:sp>
        <p:sp>
          <p:nvSpPr>
            <p:cNvPr id="62481" name="转换类型-形状交点"/>
            <p:cNvSpPr txBox="1">
              <a:spLocks noChangeArrowheads="1"/>
            </p:cNvSpPr>
            <p:nvPr/>
          </p:nvSpPr>
          <p:spPr bwMode="auto">
            <a:xfrm>
              <a:off x="4139941" y="3741034"/>
              <a:ext cx="1296243" cy="395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冬青黑体简体中文 W6"/>
                  <a:ea typeface="冬青黑体简体中文 W6"/>
                  <a:cs typeface="冬青黑体简体中文 W6"/>
                </a:rPr>
                <a:t>形状交点</a:t>
              </a:r>
            </a:p>
          </p:txBody>
        </p:sp>
        <p:sp>
          <p:nvSpPr>
            <p:cNvPr id="62482" name="准换类型-形状剪除"/>
            <p:cNvSpPr txBox="1">
              <a:spLocks noChangeArrowheads="1"/>
            </p:cNvSpPr>
            <p:nvPr/>
          </p:nvSpPr>
          <p:spPr bwMode="auto">
            <a:xfrm>
              <a:off x="4139941" y="5085184"/>
              <a:ext cx="1296243" cy="395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00000"/>
                  </a:solidFill>
                  <a:latin typeface="冬青黑体简体中文 W6"/>
                  <a:ea typeface="冬青黑体简体中文 W6"/>
                  <a:cs typeface="冬青黑体简体中文 W6"/>
                </a:rPr>
                <a:t>形状剪除</a:t>
              </a:r>
            </a:p>
          </p:txBody>
        </p:sp>
        <p:sp>
          <p:nvSpPr>
            <p:cNvPr id="42" name="燕尾形箭头 41"/>
            <p:cNvSpPr/>
            <p:nvPr/>
          </p:nvSpPr>
          <p:spPr>
            <a:xfrm>
              <a:off x="3420628" y="2965797"/>
              <a:ext cx="719402" cy="486427"/>
            </a:xfrm>
            <a:prstGeom prst="notchedRightArrow">
              <a:avLst/>
            </a:prstGeom>
            <a:solidFill>
              <a:srgbClr val="4F81BD"/>
            </a:solidFill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249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195201"/>
            <a:ext cx="8229600" cy="842962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6.2.3 </a:t>
            </a:r>
            <a:r>
              <a:rPr lang="zh-CN" altLang="zh-CN" dirty="0"/>
              <a:t>图像设计技巧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3143" y="1828574"/>
            <a:ext cx="7199313" cy="4035425"/>
          </a:xfrm>
        </p:spPr>
        <p:txBody>
          <a:bodyPr/>
          <a:lstStyle/>
          <a:p>
            <a:r>
              <a:rPr lang="zh-CN" altLang="zh-CN" sz="2000" dirty="0" smtClean="0"/>
              <a:t>插入</a:t>
            </a:r>
            <a:r>
              <a:rPr lang="zh-CN" altLang="zh-CN" sz="2000" dirty="0"/>
              <a:t>相册的优势在于能以指定版式插入大量图片，并生成一个新的</a:t>
            </a:r>
            <a:r>
              <a:rPr lang="en-US" altLang="zh-CN" sz="2000" dirty="0"/>
              <a:t>PPT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zh-CN" altLang="zh-CN" sz="2000" dirty="0"/>
              <a:t>使用方法：选择“插入”选项卡“图像”组中的“相册”按钮，打开对话框，单击对话框中的“文件</a:t>
            </a:r>
            <a:r>
              <a:rPr lang="en-US" altLang="zh-CN" sz="2000" dirty="0"/>
              <a:t>/</a:t>
            </a:r>
            <a:r>
              <a:rPr lang="zh-CN" altLang="zh-CN" sz="2000" dirty="0"/>
              <a:t>磁盘”按钮，弹出“插入新图片”对话框，在其中选择图片，按“确定”按钮导入图片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49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952" y="1060326"/>
            <a:ext cx="40719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利用插入相册排版图片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19952" y="3062515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19952" y="1785258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3837" y="5355772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870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301625" y="0"/>
            <a:ext cx="8229600" cy="842963"/>
          </a:xfrm>
        </p:spPr>
        <p:txBody>
          <a:bodyPr/>
          <a:lstStyle/>
          <a:p>
            <a:r>
              <a:rPr lang="en-US" altLang="zh-CN" dirty="0" smtClean="0"/>
              <a:t>6.1.1 </a:t>
            </a:r>
            <a:r>
              <a:rPr lang="zh-CN" altLang="en-US" dirty="0" smtClean="0"/>
              <a:t>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1233488"/>
            <a:ext cx="7199313" cy="803275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PowerPoint</a:t>
            </a:r>
            <a:r>
              <a:rPr dirty="0"/>
              <a:t>中输入文字的方法</a:t>
            </a: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7E62C98-201E-4B57-9CBD-54F1F5128FF2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909888"/>
            <a:ext cx="3217863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425" y="2909888"/>
            <a:ext cx="4229100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446588"/>
            <a:ext cx="34607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77131" y="2075543"/>
            <a:ext cx="254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第一种：占位符法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60975" y="2061029"/>
            <a:ext cx="2540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第二种：文本框法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195201"/>
            <a:ext cx="8229600" cy="842962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6.2.3 </a:t>
            </a:r>
            <a:r>
              <a:rPr lang="zh-CN" altLang="zh-CN" dirty="0"/>
              <a:t>图像设计技巧</a:t>
            </a:r>
            <a:br>
              <a:rPr lang="zh-CN" altLang="zh-CN" dirty="0"/>
            </a:b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3143" y="1828575"/>
            <a:ext cx="7199313" cy="609826"/>
          </a:xfrm>
        </p:spPr>
        <p:txBody>
          <a:bodyPr/>
          <a:lstStyle/>
          <a:p>
            <a:r>
              <a:rPr lang="zh-CN" altLang="zh-CN" sz="2000" dirty="0" smtClean="0"/>
              <a:t>创建</a:t>
            </a:r>
            <a:r>
              <a:rPr lang="zh-CN" altLang="zh-CN" sz="2000" dirty="0"/>
              <a:t>的相册效果</a:t>
            </a:r>
            <a:r>
              <a:rPr lang="zh-CN" altLang="zh-CN" sz="2000" dirty="0" smtClean="0"/>
              <a:t>如</a:t>
            </a:r>
            <a:r>
              <a:rPr lang="zh-CN" altLang="en-US" sz="2000" dirty="0" smtClean="0"/>
              <a:t>书</a:t>
            </a:r>
            <a:r>
              <a:rPr lang="zh-CN" altLang="zh-CN" sz="2000" dirty="0" smtClean="0"/>
              <a:t>图</a:t>
            </a:r>
            <a:r>
              <a:rPr lang="en-US" altLang="zh-CN" sz="2000" dirty="0"/>
              <a:t>6-52</a:t>
            </a:r>
            <a:r>
              <a:rPr lang="zh-CN" altLang="zh-CN" sz="2000" dirty="0"/>
              <a:t>所示。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952" y="1060326"/>
            <a:ext cx="40719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利用插入相册排版图片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115761"/>
          <p:cNvGrpSpPr>
            <a:grpSpLocks/>
          </p:cNvGrpSpPr>
          <p:nvPr/>
        </p:nvGrpSpPr>
        <p:grpSpPr bwMode="auto">
          <a:xfrm>
            <a:off x="1547132" y="2590256"/>
            <a:ext cx="5756692" cy="3324225"/>
            <a:chOff x="0" y="0"/>
            <a:chExt cx="4140404" cy="2390706"/>
          </a:xfrm>
        </p:grpSpPr>
        <p:pic>
          <p:nvPicPr>
            <p:cNvPr id="241" name="图片 24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140404" cy="2055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1463040" y="2040941"/>
              <a:ext cx="1993256" cy="349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6-52  </a:t>
              </a:r>
              <a:r>
                <a:rPr kumimoji="0" lang="zh-CN" alt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创建的相册效果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85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</a:t>
            </a:r>
            <a:r>
              <a:rPr lang="zh-CN" altLang="zh-CN" dirty="0"/>
              <a:t>图像设计技巧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915" y="1759207"/>
            <a:ext cx="7199313" cy="4104565"/>
          </a:xfrm>
        </p:spPr>
        <p:txBody>
          <a:bodyPr/>
          <a:lstStyle/>
          <a:p>
            <a:endParaRPr lang="en-US" altLang="zh-CN" sz="2000" dirty="0" smtClean="0"/>
          </a:p>
          <a:p>
            <a:r>
              <a:rPr lang="zh-CN" altLang="zh-CN" sz="2000" dirty="0" smtClean="0"/>
              <a:t>很多</a:t>
            </a:r>
            <a:r>
              <a:rPr lang="zh-CN" altLang="zh-CN" sz="2000" dirty="0"/>
              <a:t>图片因为包含的信息量比较大，并不能直接拿来使用，这时就需要用裁剪功能将需要的信息裁剪出来。 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zh-CN" altLang="zh-CN" sz="2000" dirty="0" smtClean="0"/>
              <a:t>使用</a:t>
            </a:r>
            <a:r>
              <a:rPr lang="zh-CN" altLang="zh-CN" sz="2000" dirty="0"/>
              <a:t>方法：选择图片对象，再选择“绘图工具</a:t>
            </a:r>
            <a:r>
              <a:rPr lang="en-US" altLang="zh-CN" sz="2000" dirty="0"/>
              <a:t>-</a:t>
            </a:r>
            <a:r>
              <a:rPr lang="zh-CN" altLang="zh-CN" sz="2000" dirty="0"/>
              <a:t>格式”选项卡，单击“大小”组中的“裁剪”项下拉箭头，选择“裁剪”，当出现</a:t>
            </a:r>
            <a:r>
              <a:rPr lang="en-US" altLang="zh-CN" sz="2000" dirty="0"/>
              <a:t>8</a:t>
            </a:r>
            <a:r>
              <a:rPr lang="zh-CN" altLang="zh-CN" sz="2000" dirty="0"/>
              <a:t>个黑色控制点时，用鼠标指向控制点，这时鼠标变成裁剪形状，拉动控制点就可裁剪出保留区域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 smtClean="0"/>
          </a:p>
          <a:p>
            <a:pPr marL="0" indent="0">
              <a:buNone/>
            </a:pP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09" y="900669"/>
            <a:ext cx="4812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利用裁剪功能选取图片信息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74809" y="1930401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1429" y="3439888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51429" y="5805714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24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</a:t>
            </a:r>
            <a:r>
              <a:rPr lang="zh-CN" altLang="zh-CN" dirty="0"/>
              <a:t>图像设计技巧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62744" y="1712686"/>
            <a:ext cx="7971656" cy="653143"/>
          </a:xfrm>
        </p:spPr>
        <p:txBody>
          <a:bodyPr/>
          <a:lstStyle/>
          <a:p>
            <a:r>
              <a:rPr lang="zh-CN" altLang="zh-CN" sz="2000" dirty="0" smtClean="0"/>
              <a:t>调</a:t>
            </a:r>
            <a:r>
              <a:rPr lang="zh-CN" altLang="zh-CN" sz="2000" dirty="0"/>
              <a:t>出裁剪功能</a:t>
            </a:r>
            <a:r>
              <a:rPr lang="zh-CN" altLang="zh-CN" sz="2000" dirty="0" smtClean="0"/>
              <a:t>如</a:t>
            </a:r>
            <a:r>
              <a:rPr lang="zh-CN" altLang="en-US" sz="2000" dirty="0"/>
              <a:t>书</a:t>
            </a:r>
            <a:r>
              <a:rPr lang="zh-CN" altLang="zh-CN" sz="2000" dirty="0" smtClean="0"/>
              <a:t>图</a:t>
            </a:r>
            <a:r>
              <a:rPr lang="en-US" altLang="zh-CN" sz="2000" dirty="0"/>
              <a:t>6-53</a:t>
            </a:r>
            <a:r>
              <a:rPr lang="zh-CN" altLang="zh-CN" sz="2000" dirty="0"/>
              <a:t>所示。裁剪效果</a:t>
            </a:r>
            <a:r>
              <a:rPr lang="zh-CN" altLang="zh-CN" sz="2000" dirty="0" smtClean="0"/>
              <a:t>如</a:t>
            </a:r>
            <a:r>
              <a:rPr lang="zh-CN" altLang="en-US" sz="2000" dirty="0" smtClean="0"/>
              <a:t>书</a:t>
            </a:r>
            <a:r>
              <a:rPr lang="zh-CN" altLang="zh-CN" sz="2000" dirty="0" smtClean="0"/>
              <a:t>图</a:t>
            </a:r>
            <a:r>
              <a:rPr lang="en-US" altLang="zh-CN" sz="2000" dirty="0"/>
              <a:t>6-54</a:t>
            </a:r>
            <a:r>
              <a:rPr lang="zh-CN" altLang="zh-CN" sz="2000" dirty="0"/>
              <a:t>所示。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09" y="900669"/>
            <a:ext cx="4812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利用裁剪功能选取图片信息</a:t>
            </a:r>
          </a:p>
        </p:txBody>
      </p:sp>
      <p:pic>
        <p:nvPicPr>
          <p:cNvPr id="243" name="图片 2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21" y="2572204"/>
            <a:ext cx="3613150" cy="3059339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211397" y="5820773"/>
            <a:ext cx="16113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dirty="0"/>
              <a:t>图</a:t>
            </a:r>
            <a:r>
              <a:rPr lang="en-US" altLang="zh-CN" sz="1200" dirty="0"/>
              <a:t>6-53 </a:t>
            </a:r>
            <a:r>
              <a:rPr lang="zh-CN" altLang="zh-CN" sz="1200" dirty="0"/>
              <a:t>调出裁剪功能</a:t>
            </a:r>
          </a:p>
        </p:txBody>
      </p:sp>
      <p:pic>
        <p:nvPicPr>
          <p:cNvPr id="12" name="图片 3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276" y="2467671"/>
            <a:ext cx="4141989" cy="3163871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5241242" y="5820773"/>
            <a:ext cx="33080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6-54  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裁剪效果示例功能</a:t>
            </a:r>
            <a:endParaRPr kumimoji="0" 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615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</a:t>
            </a:r>
            <a:r>
              <a:rPr lang="zh-CN" altLang="zh-CN" dirty="0"/>
              <a:t>图像设计技巧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52915" y="1423889"/>
            <a:ext cx="7199313" cy="4035425"/>
          </a:xfrm>
        </p:spPr>
        <p:txBody>
          <a:bodyPr/>
          <a:lstStyle/>
          <a:p>
            <a:r>
              <a:rPr lang="en-US" altLang="zh-CN" sz="2000" dirty="0"/>
              <a:t>PowerPoint 2010</a:t>
            </a:r>
            <a:r>
              <a:rPr lang="zh-CN" altLang="zh-CN" sz="2000" dirty="0"/>
              <a:t>的图片裁剪功能中还新增了一项功能</a:t>
            </a:r>
            <a:r>
              <a:rPr lang="en-US" altLang="zh-CN" sz="2000" dirty="0"/>
              <a:t>:</a:t>
            </a:r>
            <a:r>
              <a:rPr lang="zh-CN" altLang="zh-CN" sz="2000" dirty="0"/>
              <a:t>裁剪为形状，使用这种功能，我们能在</a:t>
            </a:r>
            <a:r>
              <a:rPr lang="en-US" altLang="zh-CN" sz="2000" dirty="0"/>
              <a:t>PPT</a:t>
            </a:r>
            <a:r>
              <a:rPr lang="zh-CN" altLang="zh-CN" sz="2000" dirty="0"/>
              <a:t>中实现简单的抠图、特殊图片拼接等功能。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09" y="900669"/>
            <a:ext cx="4812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利用裁剪功能选取图片信息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13118" y="1467431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51429" y="2886895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08742" y="2930437"/>
            <a:ext cx="6843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使用方法：选择图片对象，再选择“绘图工具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格式”选项卡，单击“大小”组中的“裁剪”项下拉箭头，选择“裁剪为形状”，部分裁剪效果如图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6-55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</p:txBody>
      </p:sp>
      <p:pic>
        <p:nvPicPr>
          <p:cNvPr id="309" name="图片 30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667" y="4109539"/>
            <a:ext cx="6059820" cy="176874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80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</a:t>
            </a:r>
            <a:r>
              <a:rPr lang="zh-CN" altLang="zh-CN" dirty="0"/>
              <a:t>图像设计技巧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841829" y="2481716"/>
            <a:ext cx="7199313" cy="4035425"/>
          </a:xfrm>
        </p:spPr>
        <p:txBody>
          <a:bodyPr/>
          <a:lstStyle/>
          <a:p>
            <a:r>
              <a:rPr lang="zh-CN" altLang="zh-CN" sz="2000" dirty="0" smtClean="0"/>
              <a:t>一般</a:t>
            </a:r>
            <a:r>
              <a:rPr lang="zh-CN" altLang="zh-CN" sz="2000" dirty="0"/>
              <a:t>从网上下载的图片都有一个不透明的背景，这样的背景会遮挡课件上的其他内容，利用“删除背景”功能，可实现抠图功能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4809" y="900669"/>
            <a:ext cx="4911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利用“删除背景”实现抠图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907036" y="1956533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07037" y="4454438"/>
            <a:ext cx="7177419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940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</a:t>
            </a:r>
            <a:r>
              <a:rPr lang="zh-CN" altLang="zh-CN" dirty="0"/>
              <a:t>图像设计技巧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35429" y="1473203"/>
            <a:ext cx="3367313" cy="448228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zh-CN" sz="2000" dirty="0" smtClean="0"/>
              <a:t>使用</a:t>
            </a:r>
            <a:r>
              <a:rPr lang="zh-CN" altLang="zh-CN" sz="2000" dirty="0"/>
              <a:t>方法：选定图片后，单击“图片工具</a:t>
            </a:r>
            <a:r>
              <a:rPr lang="en-US" altLang="zh-CN" sz="2000" dirty="0"/>
              <a:t>—</a:t>
            </a:r>
            <a:r>
              <a:rPr lang="zh-CN" altLang="zh-CN" sz="2000" dirty="0"/>
              <a:t>格式”选项卡“调整”组中的“删除背景”按钮，这时修改图片上会弹出选取范围框，将要保留的区域框选即可，另外还可通过“标记要保留的区域”保留区域，效果</a:t>
            </a:r>
            <a:r>
              <a:rPr lang="zh-CN" altLang="zh-CN" sz="2000" dirty="0" smtClean="0"/>
              <a:t>如图</a:t>
            </a:r>
            <a:r>
              <a:rPr lang="en-US" altLang="zh-CN" sz="2000" dirty="0" smtClean="0"/>
              <a:t>6-56</a:t>
            </a:r>
            <a:r>
              <a:rPr lang="zh-CN" altLang="en-US" sz="2000" dirty="0"/>
              <a:t>。</a:t>
            </a: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09" y="900669"/>
            <a:ext cx="49119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利用“删除背景”实现抠图</a:t>
            </a:r>
          </a:p>
        </p:txBody>
      </p:sp>
      <p:grpSp>
        <p:nvGrpSpPr>
          <p:cNvPr id="7" name="组合 249"/>
          <p:cNvGrpSpPr>
            <a:grpSpLocks/>
          </p:cNvGrpSpPr>
          <p:nvPr/>
        </p:nvGrpSpPr>
        <p:grpSpPr bwMode="auto">
          <a:xfrm>
            <a:off x="4288817" y="1777142"/>
            <a:ext cx="4755413" cy="3522876"/>
            <a:chOff x="0" y="42244"/>
            <a:chExt cx="2743199" cy="2033104"/>
          </a:xfrm>
        </p:grpSpPr>
        <p:pic>
          <p:nvPicPr>
            <p:cNvPr id="314" name="图片 3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44"/>
              <a:ext cx="2589581" cy="1806854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本框 2"/>
            <p:cNvSpPr txBox="1">
              <a:spLocks noChangeArrowheads="1"/>
            </p:cNvSpPr>
            <p:nvPr/>
          </p:nvSpPr>
          <p:spPr bwMode="auto">
            <a:xfrm>
              <a:off x="636269" y="1915488"/>
              <a:ext cx="2106930" cy="159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6-56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抠图效果示例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719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</a:t>
            </a:r>
            <a:r>
              <a:rPr lang="zh-CN" altLang="zh-CN" dirty="0"/>
              <a:t>图像设计技巧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58472" y="1662258"/>
            <a:ext cx="3034670" cy="421602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ts val="3600"/>
              </a:lnSpc>
            </a:pPr>
            <a:r>
              <a:rPr lang="zh-CN" altLang="zh-CN" sz="1800" dirty="0" smtClean="0"/>
              <a:t>给图像加边框，可以说是最不影响图像信息的修饰方法。给图像加边框的方法可在“图片工具</a:t>
            </a:r>
            <a:r>
              <a:rPr lang="en-US" altLang="zh-CN" sz="1800" dirty="0" smtClean="0"/>
              <a:t>—</a:t>
            </a:r>
            <a:r>
              <a:rPr lang="zh-CN" altLang="zh-CN" sz="1800" dirty="0" smtClean="0"/>
              <a:t>格式”选项卡 “图片样式”组中“图片边框”里可找到，如图</a:t>
            </a:r>
            <a:r>
              <a:rPr lang="en-US" altLang="zh-CN" sz="1800" dirty="0" smtClean="0"/>
              <a:t>6-57</a:t>
            </a:r>
            <a:r>
              <a:rPr lang="zh-CN" altLang="zh-CN" sz="1800" dirty="0" smtClean="0"/>
              <a:t>所示。</a:t>
            </a:r>
            <a:endParaRPr lang="en-US" altLang="zh-CN" sz="1800" dirty="0" smtClean="0"/>
          </a:p>
          <a:p>
            <a:endParaRPr lang="zh-CN" altLang="zh-CN" sz="1800" dirty="0"/>
          </a:p>
          <a:p>
            <a:pPr marL="0" indent="0">
              <a:buNone/>
            </a:pPr>
            <a:endParaRPr lang="en-US" altLang="zh-CN" sz="1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09" y="900669"/>
            <a:ext cx="4812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利用自绘图形给图像加边框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57600" y="1529754"/>
            <a:ext cx="4862285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/>
              <a:t>除软件预设的边框效果外，我们还可以通过自绘图形的层叠制作比较自然的边框效果</a:t>
            </a:r>
            <a:r>
              <a:rPr lang="zh-CN" altLang="zh-CN" sz="2000" dirty="0" smtClean="0"/>
              <a:t>。</a:t>
            </a:r>
            <a:endParaRPr lang="en-US" altLang="zh-CN" sz="2000" dirty="0"/>
          </a:p>
        </p:txBody>
      </p:sp>
      <p:grpSp>
        <p:nvGrpSpPr>
          <p:cNvPr id="14" name="组合 251"/>
          <p:cNvGrpSpPr>
            <a:grpSpLocks/>
          </p:cNvGrpSpPr>
          <p:nvPr/>
        </p:nvGrpSpPr>
        <p:grpSpPr bwMode="auto">
          <a:xfrm>
            <a:off x="3657600" y="3178629"/>
            <a:ext cx="4862285" cy="3135085"/>
            <a:chOff x="0" y="0"/>
            <a:chExt cx="2340864" cy="2011680"/>
          </a:xfrm>
        </p:grpSpPr>
        <p:pic>
          <p:nvPicPr>
            <p:cNvPr id="315" name="图片 3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72615" cy="1719072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2"/>
            <p:cNvSpPr txBox="1">
              <a:spLocks noChangeArrowheads="1"/>
            </p:cNvSpPr>
            <p:nvPr/>
          </p:nvSpPr>
          <p:spPr bwMode="auto">
            <a:xfrm>
              <a:off x="234087" y="1711757"/>
              <a:ext cx="2106777" cy="299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                                 图</a:t>
              </a: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6-57 </a:t>
              </a:r>
              <a:r>
                <a:rPr kumimoji="0" lang="zh-CN" alt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调出边框效果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827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</a:t>
            </a:r>
            <a:r>
              <a:rPr lang="zh-CN" altLang="zh-CN" dirty="0"/>
              <a:t>图像设计技巧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05215" y="1423889"/>
            <a:ext cx="3310442" cy="4593399"/>
          </a:xfrm>
          <a:ln w="28575">
            <a:prstDash val="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zh-CN" sz="1800" dirty="0"/>
              <a:t>比如可以将图像与白色矩形配合成阴影效果，可生成宝丽来照片风格。</a:t>
            </a:r>
          </a:p>
          <a:p>
            <a:endParaRPr lang="en-US" altLang="zh-CN" sz="1800" dirty="0" smtClean="0"/>
          </a:p>
          <a:p>
            <a:r>
              <a:rPr lang="zh-CN" altLang="zh-CN" sz="1800" dirty="0" smtClean="0"/>
              <a:t>使用</a:t>
            </a:r>
            <a:r>
              <a:rPr lang="zh-CN" altLang="zh-CN" sz="1800" dirty="0"/>
              <a:t>方法：在图像的下一层插入一个比图像大的白色矩形，设置白色矩形的细小灰色边框和阴影效果，在空白地方插入文本框输入文字，如图</a:t>
            </a:r>
            <a:r>
              <a:rPr lang="en-US" altLang="zh-CN" sz="1800" dirty="0"/>
              <a:t>6-58</a:t>
            </a:r>
            <a:r>
              <a:rPr lang="zh-CN" altLang="zh-CN" sz="1800" dirty="0"/>
              <a:t>所示。</a:t>
            </a:r>
          </a:p>
          <a:p>
            <a:endParaRPr lang="zh-CN" altLang="zh-CN" sz="1800" dirty="0"/>
          </a:p>
          <a:p>
            <a:pPr marL="0" indent="0">
              <a:buNone/>
            </a:pPr>
            <a:endParaRPr lang="en-US" altLang="zh-CN" sz="1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09" y="900669"/>
            <a:ext cx="4812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利用自绘图形给图像加边框</a:t>
            </a:r>
          </a:p>
        </p:txBody>
      </p:sp>
      <p:sp>
        <p:nvSpPr>
          <p:cNvPr id="7" name="矩形 6"/>
          <p:cNvSpPr/>
          <p:nvPr/>
        </p:nvSpPr>
        <p:spPr>
          <a:xfrm>
            <a:off x="406399" y="2946400"/>
            <a:ext cx="3323771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253"/>
          <p:cNvGrpSpPr>
            <a:grpSpLocks/>
          </p:cNvGrpSpPr>
          <p:nvPr/>
        </p:nvGrpSpPr>
        <p:grpSpPr bwMode="auto">
          <a:xfrm>
            <a:off x="4119527" y="1857828"/>
            <a:ext cx="4575601" cy="4238171"/>
            <a:chOff x="0" y="0"/>
            <a:chExt cx="2421331" cy="2182140"/>
          </a:xfrm>
        </p:grpSpPr>
        <p:pic>
          <p:nvPicPr>
            <p:cNvPr id="316" name="图片 3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36"/>
            <a:stretch>
              <a:fillRect/>
            </a:stretch>
          </p:blipFill>
          <p:spPr bwMode="auto">
            <a:xfrm>
              <a:off x="65837" y="0"/>
              <a:ext cx="2355494" cy="1711757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本框 2"/>
            <p:cNvSpPr txBox="1">
              <a:spLocks noChangeArrowheads="1"/>
            </p:cNvSpPr>
            <p:nvPr/>
          </p:nvSpPr>
          <p:spPr bwMode="auto">
            <a:xfrm>
              <a:off x="0" y="1779804"/>
              <a:ext cx="2106778" cy="402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                      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6-58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宝丽来照片风格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7339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</a:t>
            </a:r>
            <a:r>
              <a:rPr lang="zh-CN" altLang="zh-CN" dirty="0"/>
              <a:t>图像设计技巧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66057" y="1423889"/>
            <a:ext cx="7982857" cy="4470626"/>
          </a:xfrm>
        </p:spPr>
        <p:txBody>
          <a:bodyPr/>
          <a:lstStyle/>
          <a:p>
            <a:r>
              <a:rPr lang="zh-CN" altLang="zh-CN" sz="1800" dirty="0"/>
              <a:t>给图像加边框，可以说是最不影响图像信息的修饰方法。给图像加边框的方法可在“图片工具</a:t>
            </a:r>
            <a:r>
              <a:rPr lang="en-US" altLang="zh-CN" sz="1800" dirty="0"/>
              <a:t>—</a:t>
            </a:r>
            <a:r>
              <a:rPr lang="zh-CN" altLang="zh-CN" sz="1800" dirty="0"/>
              <a:t>格式”选项卡 “图片样式”组中“图片边框”里可找到，如图</a:t>
            </a:r>
            <a:r>
              <a:rPr lang="en-US" altLang="zh-CN" sz="1800" dirty="0"/>
              <a:t>6-57</a:t>
            </a:r>
            <a:r>
              <a:rPr lang="zh-CN" altLang="zh-CN" sz="1800" dirty="0"/>
              <a:t>所示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zh-CN" altLang="zh-CN" sz="1800" dirty="0"/>
          </a:p>
          <a:p>
            <a:r>
              <a:rPr lang="zh-CN" altLang="zh-CN" sz="1800" dirty="0"/>
              <a:t>除软件预设的边框效果外，我们还可以通过自绘图形的层叠制作比较自然的边框效果。比如可以将图像与白色矩形配合成阴影效果，可生成宝丽来照片风格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endParaRPr lang="en-US" altLang="zh-CN" sz="1800" dirty="0" smtClean="0"/>
          </a:p>
          <a:p>
            <a:r>
              <a:rPr lang="zh-CN" altLang="zh-CN" sz="1800" dirty="0" smtClean="0"/>
              <a:t>使用</a:t>
            </a:r>
            <a:r>
              <a:rPr lang="zh-CN" altLang="zh-CN" sz="1800" dirty="0"/>
              <a:t>方法：在图像的下一层插入一个比图像大的白色矩形，设置</a:t>
            </a:r>
            <a:r>
              <a:rPr lang="zh-CN" altLang="zh-CN" sz="1800" dirty="0" smtClean="0"/>
              <a:t>白</a:t>
            </a:r>
            <a:r>
              <a:rPr lang="en-US" altLang="zh-CN" sz="1800" dirty="0" smtClean="0"/>
              <a:t>    </a:t>
            </a:r>
            <a:r>
              <a:rPr lang="zh-CN" altLang="zh-CN" sz="1800" dirty="0" smtClean="0"/>
              <a:t>色</a:t>
            </a:r>
            <a:r>
              <a:rPr lang="en-US" altLang="zh-CN" sz="1800" dirty="0" smtClean="0"/>
              <a:t> </a:t>
            </a:r>
            <a:r>
              <a:rPr lang="zh-CN" altLang="zh-CN" sz="1800" dirty="0" smtClean="0"/>
              <a:t>矩形</a:t>
            </a:r>
            <a:r>
              <a:rPr lang="zh-CN" altLang="zh-CN" sz="1800" dirty="0"/>
              <a:t>的细小灰色边框和阴影效果，在空白地方插入文本框输入文字，</a:t>
            </a:r>
            <a:r>
              <a:rPr lang="zh-CN" altLang="zh-CN" sz="1800" dirty="0" smtClean="0"/>
              <a:t>如</a:t>
            </a:r>
            <a:r>
              <a:rPr lang="zh-CN" altLang="en-US" sz="1800" dirty="0" smtClean="0"/>
              <a:t>书</a:t>
            </a:r>
            <a:r>
              <a:rPr lang="zh-CN" altLang="zh-CN" sz="1800" dirty="0" smtClean="0"/>
              <a:t>图</a:t>
            </a:r>
            <a:r>
              <a:rPr lang="en-US" altLang="zh-CN" sz="1800" dirty="0"/>
              <a:t>6-58</a:t>
            </a:r>
            <a:r>
              <a:rPr lang="zh-CN" altLang="zh-CN" sz="1800" dirty="0"/>
              <a:t>所示。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09" y="900669"/>
            <a:ext cx="48125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利用自绘图形给图像加边框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751429" y="2988495"/>
            <a:ext cx="7569305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1429" y="4525561"/>
            <a:ext cx="7569305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871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6.2.3 </a:t>
            </a:r>
            <a:r>
              <a:rPr lang="zh-CN" altLang="zh-CN" dirty="0"/>
              <a:t>图像设计技巧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66058" y="1198376"/>
            <a:ext cx="3672114" cy="4470626"/>
          </a:xfrm>
        </p:spPr>
        <p:txBody>
          <a:bodyPr/>
          <a:lstStyle/>
          <a:p>
            <a:endParaRPr lang="zh-CN" altLang="zh-CN" sz="1800" dirty="0"/>
          </a:p>
          <a:p>
            <a:r>
              <a:rPr lang="zh-CN" altLang="zh-CN" sz="1800" dirty="0" smtClean="0"/>
              <a:t>使用方法：在大图上画一个的矩形框，选定矩形，单击右键弹出快捷菜单，选择“设置形状格式”对话框，选择填充颜色为浅蓝色，透明度为</a:t>
            </a:r>
            <a:r>
              <a:rPr lang="en-US" altLang="zh-CN" sz="1800" dirty="0" smtClean="0"/>
              <a:t>60%</a:t>
            </a:r>
            <a:r>
              <a:rPr lang="zh-CN" altLang="zh-CN" sz="1800" dirty="0" smtClean="0"/>
              <a:t>，去除其边框线，在图形中输入文字“九寨沟箭竹海瀑布”，将字体设置到合适大小。如图所示。</a:t>
            </a:r>
            <a:endParaRPr lang="zh-CN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59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809" y="900669"/>
            <a:ext cx="58945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8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利用自绘图形设置半透明遮盖效果</a:t>
            </a:r>
          </a:p>
        </p:txBody>
      </p:sp>
      <p:grpSp>
        <p:nvGrpSpPr>
          <p:cNvPr id="7" name="组合 46085"/>
          <p:cNvGrpSpPr>
            <a:grpSpLocks/>
          </p:cNvGrpSpPr>
          <p:nvPr/>
        </p:nvGrpSpPr>
        <p:grpSpPr bwMode="auto">
          <a:xfrm>
            <a:off x="4489229" y="2635897"/>
            <a:ext cx="4001628" cy="3602379"/>
            <a:chOff x="0" y="0"/>
            <a:chExt cx="3364992" cy="2085160"/>
          </a:xfrm>
        </p:grpSpPr>
        <p:pic>
          <p:nvPicPr>
            <p:cNvPr id="317" name="图片 3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64992" cy="1755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951266" y="1792362"/>
              <a:ext cx="2106374" cy="292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6-59 </a:t>
              </a:r>
              <a:r>
                <a:rPr kumimoji="0" lang="zh-CN" alt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半透明遮盖效果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V="1">
            <a:off x="914401" y="1590262"/>
            <a:ext cx="0" cy="1889173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064000" y="1590262"/>
            <a:ext cx="0" cy="1894115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914400" y="1590262"/>
            <a:ext cx="3120571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14400" y="5758363"/>
            <a:ext cx="3193142" cy="0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928914" y="3484377"/>
            <a:ext cx="0" cy="2289637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4078514" y="3484376"/>
            <a:ext cx="0" cy="2289638"/>
          </a:xfrm>
          <a:prstGeom prst="line">
            <a:avLst/>
          </a:prstGeom>
          <a:ln w="15240">
            <a:solidFill>
              <a:schemeClr val="accent1">
                <a:lumMod val="7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283371" y="14355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在图像上放置文字时，常常会将图像和文字的主次颠倒，如果要强调文字内容，可通过在图像上叠加半透明的图形来削弱图像信息的传达。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61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 smtClean="0"/>
              <a:t>6.1.2 PowerPoint</a:t>
            </a:r>
            <a:r>
              <a:rPr lang="zh-CN" altLang="en-US" dirty="0" smtClean="0"/>
              <a:t>课件中文字使用的原则</a:t>
            </a:r>
          </a:p>
        </p:txBody>
      </p:sp>
      <p:sp>
        <p:nvSpPr>
          <p:cNvPr id="10243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D8758B4-5561-4B38-8A07-2BD1C9BB7D54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 hidden="1"/>
          <p:cNvSpPr/>
          <p:nvPr/>
        </p:nvSpPr>
        <p:spPr>
          <a:xfrm>
            <a:off x="1827213" y="708025"/>
            <a:ext cx="5443537" cy="54435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 bwMode="auto">
          <a:xfrm>
            <a:off x="1509486" y="1446213"/>
            <a:ext cx="2676752" cy="2232025"/>
          </a:xfrm>
          <a:prstGeom prst="ellipse">
            <a:avLst/>
          </a:prstGeom>
          <a:noFill/>
          <a:ln>
            <a:solidFill>
              <a:schemeClr val="accent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accent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2068739" y="1622203"/>
            <a:ext cx="14142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注重</a:t>
            </a:r>
            <a:endParaRPr lang="en-US" altLang="zh-CN" sz="3200" b="1" dirty="0" smtClean="0">
              <a:solidFill>
                <a:schemeClr val="accent2">
                  <a:lumMod val="90000"/>
                  <a:lumOff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zh-CN" sz="3200" b="1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精简</a:t>
            </a:r>
            <a:endParaRPr lang="en-US" altLang="zh-CN" sz="3200" b="1" dirty="0" smtClean="0">
              <a:solidFill>
                <a:schemeClr val="accent2">
                  <a:lumMod val="90000"/>
                  <a:lumOff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zh-CN" sz="3200" b="1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分解</a:t>
            </a:r>
            <a:endParaRPr lang="zh-CN" altLang="en-US" sz="3200" b="1" dirty="0">
              <a:solidFill>
                <a:schemeClr val="accent2">
                  <a:lumMod val="90000"/>
                  <a:lumOff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3482974" y="3509963"/>
            <a:ext cx="2627539" cy="2577722"/>
          </a:xfrm>
          <a:prstGeom prst="ellipse">
            <a:avLst/>
          </a:prstGeom>
          <a:noFill/>
          <a:ln>
            <a:solidFill>
              <a:schemeClr val="accent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accent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 bwMode="auto">
          <a:xfrm>
            <a:off x="4186238" y="4493078"/>
            <a:ext cx="114776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突出</a:t>
            </a:r>
          </a:p>
          <a:p>
            <a:pPr algn="ctr">
              <a:defRPr/>
            </a:pPr>
            <a:r>
              <a:rPr lang="zh-CN" altLang="en-US" sz="3200" b="1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</a:t>
            </a:r>
            <a:endParaRPr lang="en-US" altLang="zh-CN" sz="3200" b="1" dirty="0" smtClean="0">
              <a:solidFill>
                <a:schemeClr val="accent2">
                  <a:lumMod val="90000"/>
                  <a:lumOff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3200" b="1" dirty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</a:p>
        </p:txBody>
      </p:sp>
      <p:sp>
        <p:nvSpPr>
          <p:cNvPr id="36" name="椭圆 35"/>
          <p:cNvSpPr/>
          <p:nvPr/>
        </p:nvSpPr>
        <p:spPr bwMode="auto">
          <a:xfrm>
            <a:off x="5162550" y="1454150"/>
            <a:ext cx="2457450" cy="2228850"/>
          </a:xfrm>
          <a:prstGeom prst="ellipse">
            <a:avLst/>
          </a:prstGeom>
          <a:noFill/>
          <a:ln>
            <a:solidFill>
              <a:schemeClr val="accent2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accent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 bwMode="auto">
          <a:xfrm>
            <a:off x="6032046" y="1777395"/>
            <a:ext cx="114617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美化字体</a:t>
            </a:r>
            <a:endParaRPr lang="en-US" altLang="zh-CN" sz="3200" b="1" dirty="0" smtClean="0">
              <a:solidFill>
                <a:schemeClr val="accent2">
                  <a:lumMod val="90000"/>
                  <a:lumOff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3200" b="1" dirty="0">
                <a:solidFill>
                  <a:schemeClr val="accent2">
                    <a:lumMod val="90000"/>
                    <a:lumOff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样式</a:t>
            </a:r>
          </a:p>
        </p:txBody>
      </p:sp>
      <p:grpSp>
        <p:nvGrpSpPr>
          <p:cNvPr id="10251" name="组合 22"/>
          <p:cNvGrpSpPr>
            <a:grpSpLocks/>
          </p:cNvGrpSpPr>
          <p:nvPr/>
        </p:nvGrpSpPr>
        <p:grpSpPr bwMode="auto">
          <a:xfrm>
            <a:off x="3167063" y="1722438"/>
            <a:ext cx="2801937" cy="2795587"/>
            <a:chOff x="3609091" y="2249715"/>
            <a:chExt cx="1920105" cy="1916160"/>
          </a:xfrm>
        </p:grpSpPr>
        <p:sp>
          <p:nvSpPr>
            <p:cNvPr id="4" name="椭圆 3"/>
            <p:cNvSpPr/>
            <p:nvPr/>
          </p:nvSpPr>
          <p:spPr>
            <a:xfrm>
              <a:off x="3614530" y="2249715"/>
              <a:ext cx="1914666" cy="1916160"/>
            </a:xfrm>
            <a:prstGeom prst="ellipse">
              <a:avLst/>
            </a:prstGeom>
            <a:solidFill>
              <a:schemeClr val="accent2">
                <a:lumMod val="90000"/>
                <a:lumOff val="10000"/>
              </a:schemeClr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53" name="TextBox 6"/>
            <p:cNvSpPr txBox="1">
              <a:spLocks noChangeArrowheads="1"/>
            </p:cNvSpPr>
            <p:nvPr/>
          </p:nvSpPr>
          <p:spPr bwMode="auto">
            <a:xfrm>
              <a:off x="3609091" y="2718952"/>
              <a:ext cx="1915885" cy="907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4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文字</a:t>
              </a:r>
              <a:endParaRPr lang="en-US" altLang="zh-CN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/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使用技巧</a:t>
              </a:r>
              <a:endPara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 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6.2.4 </a:t>
            </a:r>
            <a:r>
              <a:rPr lang="zh-CN" altLang="zh-CN" dirty="0"/>
              <a:t>在课件制作中使用图形的注意事项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0" y="1480232"/>
            <a:ext cx="3222171" cy="4354511"/>
          </a:xfrm>
        </p:spPr>
        <p:txBody>
          <a:bodyPr/>
          <a:lstStyle/>
          <a:p>
            <a:r>
              <a:rPr lang="zh-CN" altLang="zh-CN" sz="2000" dirty="0"/>
              <a:t>图片是表达媒体中最为形象的一种，所以要想</a:t>
            </a:r>
            <a:r>
              <a:rPr lang="en-US" altLang="zh-CN" sz="2000" dirty="0"/>
              <a:t>PPT</a:t>
            </a:r>
            <a:r>
              <a:rPr lang="zh-CN" altLang="zh-CN" sz="2000" dirty="0"/>
              <a:t>课件制作得更形象，更能吸引观众的注意力，更能表达讲述者的意思，在课件制作过程中使用图形应注意以下事项：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788085052"/>
              </p:ext>
            </p:extLst>
          </p:nvPr>
        </p:nvGraphicFramePr>
        <p:xfrm>
          <a:off x="3483427" y="1087683"/>
          <a:ext cx="5181601" cy="4489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9102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74172"/>
            <a:ext cx="8229600" cy="842962"/>
          </a:xfrm>
        </p:spPr>
        <p:txBody>
          <a:bodyPr/>
          <a:lstStyle/>
          <a:p>
            <a:r>
              <a:rPr lang="en-US" altLang="zh-CN" dirty="0"/>
              <a:t>6.2.5</a:t>
            </a:r>
            <a:r>
              <a:rPr lang="zh-CN" altLang="zh-CN" dirty="0"/>
              <a:t>图表处理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09600" y="885146"/>
            <a:ext cx="7199313" cy="696912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zh-CN" dirty="0" smtClean="0"/>
              <a:t>数据型图表的美化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08071" y="1811386"/>
            <a:ext cx="78885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数据型图表的美化要抓住两大原则，即简化和突出重点。下面以一个柱形图为例子进行讲解。</a:t>
            </a:r>
          </a:p>
        </p:txBody>
      </p:sp>
      <p:grpSp>
        <p:nvGrpSpPr>
          <p:cNvPr id="7" name="组合 113"/>
          <p:cNvGrpSpPr>
            <a:grpSpLocks/>
          </p:cNvGrpSpPr>
          <p:nvPr/>
        </p:nvGrpSpPr>
        <p:grpSpPr bwMode="auto">
          <a:xfrm>
            <a:off x="4780272" y="2824521"/>
            <a:ext cx="4185757" cy="2971033"/>
            <a:chOff x="0" y="0"/>
            <a:chExt cx="2735884" cy="1940743"/>
          </a:xfrm>
        </p:grpSpPr>
        <p:pic>
          <p:nvPicPr>
            <p:cNvPr id="115774" name="图片 11577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35884" cy="1755648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629990" y="1769854"/>
              <a:ext cx="2105894" cy="170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6-61(e) 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最后效果图  </a:t>
              </a:r>
              <a:endParaRPr kumimoji="0" 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9" name="组合 115765"/>
          <p:cNvGrpSpPr>
            <a:grpSpLocks/>
          </p:cNvGrpSpPr>
          <p:nvPr/>
        </p:nvGrpSpPr>
        <p:grpSpPr bwMode="auto">
          <a:xfrm>
            <a:off x="373636" y="2824520"/>
            <a:ext cx="4127570" cy="2971033"/>
            <a:chOff x="0" y="0"/>
            <a:chExt cx="3043123" cy="2080422"/>
          </a:xfrm>
        </p:grpSpPr>
        <p:pic>
          <p:nvPicPr>
            <p:cNvPr id="115763" name="图片 1157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43123" cy="1887321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665524" y="1887483"/>
              <a:ext cx="2107071" cy="192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6-60 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图表原图</a:t>
              </a:r>
              <a:endParaRPr kumimoji="0" 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66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743" y="682172"/>
            <a:ext cx="8229600" cy="842962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2. </a:t>
            </a:r>
            <a:r>
              <a:rPr lang="zh-CN" altLang="zh-CN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逻辑型图表的美化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493486" y="1540463"/>
            <a:ext cx="7199313" cy="4035425"/>
          </a:xfrm>
        </p:spPr>
        <p:txBody>
          <a:bodyPr/>
          <a:lstStyle/>
          <a:p>
            <a:r>
              <a:rPr lang="en-US" altLang="zh-CN" sz="2000" dirty="0"/>
              <a:t>PowerPoint</a:t>
            </a:r>
            <a:r>
              <a:rPr lang="zh-CN" altLang="zh-CN" sz="2000" dirty="0"/>
              <a:t>中配置了</a:t>
            </a:r>
            <a:r>
              <a:rPr lang="en-US" altLang="zh-CN" sz="2000" dirty="0"/>
              <a:t>SmartArt</a:t>
            </a:r>
            <a:r>
              <a:rPr lang="zh-CN" altLang="zh-CN" sz="2000" dirty="0"/>
              <a:t>图形，使用</a:t>
            </a:r>
            <a:r>
              <a:rPr lang="en-US" altLang="zh-CN" sz="2000" dirty="0"/>
              <a:t>SmartArt</a:t>
            </a:r>
            <a:r>
              <a:rPr lang="zh-CN" altLang="zh-CN" sz="2000" dirty="0"/>
              <a:t>能快速创建常见逻辑型图表，包括列表、流程、循环、层次结构等。</a:t>
            </a:r>
            <a:r>
              <a:rPr lang="en-US" altLang="zh-CN" sz="2000" dirty="0"/>
              <a:t>SmartArt</a:t>
            </a:r>
            <a:r>
              <a:rPr lang="zh-CN" altLang="zh-CN" sz="2000" dirty="0"/>
              <a:t>预设了多种样式，通过“</a:t>
            </a:r>
            <a:r>
              <a:rPr lang="en-US" altLang="zh-CN" sz="2000" dirty="0"/>
              <a:t>SmartArt</a:t>
            </a:r>
            <a:r>
              <a:rPr lang="zh-CN" altLang="zh-CN" sz="2000" dirty="0"/>
              <a:t>样式”选项组能快速美化</a:t>
            </a:r>
            <a:r>
              <a:rPr lang="en-US" altLang="zh-CN" sz="2000" dirty="0"/>
              <a:t>SmartArt</a:t>
            </a:r>
            <a:r>
              <a:rPr lang="zh-CN" altLang="zh-CN" sz="2000" dirty="0"/>
              <a:t>图形。</a:t>
            </a:r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r>
              <a:rPr lang="zh-CN" altLang="zh-CN" sz="2000" dirty="0" smtClean="0"/>
              <a:t>使用</a:t>
            </a:r>
            <a:r>
              <a:rPr lang="zh-CN" altLang="zh-CN" sz="2000" dirty="0"/>
              <a:t>方法：单击“插入”选项卡</a:t>
            </a:r>
            <a:r>
              <a:rPr lang="zh-CN" altLang="zh-CN" sz="2000" dirty="0" smtClean="0"/>
              <a:t>“插图”中</a:t>
            </a:r>
            <a:r>
              <a:rPr lang="en-US" altLang="zh-CN" sz="2000" dirty="0"/>
              <a:t> </a:t>
            </a:r>
            <a:r>
              <a:rPr lang="zh-CN" altLang="zh-CN" sz="2000" dirty="0" smtClean="0"/>
              <a:t>“</a:t>
            </a:r>
            <a:r>
              <a:rPr lang="en-US" altLang="zh-CN" sz="2000" dirty="0"/>
              <a:t>SmartArt</a:t>
            </a:r>
            <a:r>
              <a:rPr lang="zh-CN" altLang="zh-CN" sz="2000" dirty="0"/>
              <a:t>”选项，弹出“选择</a:t>
            </a:r>
            <a:r>
              <a:rPr lang="en-US" altLang="zh-CN" sz="2000" dirty="0"/>
              <a:t>SmartArt</a:t>
            </a:r>
            <a:r>
              <a:rPr lang="zh-CN" altLang="zh-CN" sz="2000" dirty="0"/>
              <a:t>图形”对话框，如图</a:t>
            </a:r>
            <a:r>
              <a:rPr lang="en-US" altLang="zh-CN" sz="2000" dirty="0"/>
              <a:t>6-62</a:t>
            </a:r>
            <a:r>
              <a:rPr lang="zh-CN" altLang="zh-CN" sz="2000" dirty="0"/>
              <a:t>所示，根据需要选择合适的</a:t>
            </a:r>
            <a:r>
              <a:rPr lang="en-US" altLang="zh-CN" sz="2000" dirty="0"/>
              <a:t>SmartArt</a:t>
            </a:r>
            <a:r>
              <a:rPr lang="zh-CN" altLang="zh-CN" sz="2000" dirty="0"/>
              <a:t>图。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428" y="3831771"/>
            <a:ext cx="6662057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3486" y="167306"/>
            <a:ext cx="27722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6.2.5 </a:t>
            </a:r>
            <a:r>
              <a:rPr lang="zh-CN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图</a:t>
            </a:r>
            <a:r>
              <a:rPr lang="zh-CN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表处理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0633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6.2.5 </a:t>
            </a:r>
            <a:r>
              <a:rPr lang="zh-CN" altLang="zh-CN" dirty="0"/>
              <a:t>图表处理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46111"/>
          <p:cNvGrpSpPr>
            <a:grpSpLocks/>
          </p:cNvGrpSpPr>
          <p:nvPr/>
        </p:nvGrpSpPr>
        <p:grpSpPr bwMode="auto">
          <a:xfrm>
            <a:off x="409234" y="1596571"/>
            <a:ext cx="8560472" cy="4141908"/>
            <a:chOff x="-36576" y="-7315"/>
            <a:chExt cx="5354726" cy="2591171"/>
          </a:xfrm>
        </p:grpSpPr>
        <p:pic>
          <p:nvPicPr>
            <p:cNvPr id="125" name="图片 1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1722" y="0"/>
              <a:ext cx="2516428" cy="237744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106" name="图片 4610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76" y="-7315"/>
              <a:ext cx="2545690" cy="2384755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552975" y="2384442"/>
              <a:ext cx="2106454" cy="19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6-63  SmartArt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美化图形方法    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5625267" y="5436561"/>
            <a:ext cx="29263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6-63  SmartArt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美化图形</a:t>
            </a:r>
            <a:r>
              <a:rPr lang="zh-CN" altLang="en-US" sz="1200" dirty="0">
                <a:latin typeface="宋体" pitchFamily="2" charset="-122"/>
                <a:cs typeface="宋体" pitchFamily="2" charset="-122"/>
              </a:rPr>
              <a:t>效果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</a:t>
            </a:r>
            <a:endParaRPr kumimoji="0" 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981" y="878153"/>
            <a:ext cx="3488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zh-CN" sz="28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逻辑型图表的美化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48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6.2.6</a:t>
            </a:r>
            <a:r>
              <a:rPr lang="zh-CN" altLang="zh-CN" dirty="0"/>
              <a:t>图形图像处理实训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/>
              <a:t>略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69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6.3</a:t>
            </a:r>
            <a:r>
              <a:rPr lang="zh-CN" altLang="zh-CN" dirty="0"/>
              <a:t>　</a:t>
            </a:r>
            <a:r>
              <a:rPr lang="en-US" altLang="zh-CN" dirty="0"/>
              <a:t>PowerPoint</a:t>
            </a:r>
            <a:r>
              <a:rPr lang="zh-CN" altLang="zh-CN" dirty="0"/>
              <a:t>课件的声音与视频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67657" y="1451202"/>
            <a:ext cx="7199313" cy="4035425"/>
          </a:xfrm>
        </p:spPr>
        <p:txBody>
          <a:bodyPr/>
          <a:lstStyle/>
          <a:p>
            <a:r>
              <a:rPr lang="zh-CN" altLang="zh-CN" dirty="0"/>
              <a:t>在多媒体课件的制作中，文字和图表的重要性是其他元素无法代替的，但想让课件更具吸引力和感染力，就需要将多种听视觉效果适当地应用到课件中，这样容易给学生留下深刻的印象。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31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356" y="907533"/>
            <a:ext cx="5100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1. PowerPoint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支持的声音文件格式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077431"/>
              </p:ext>
            </p:extLst>
          </p:nvPr>
        </p:nvGraphicFramePr>
        <p:xfrm>
          <a:off x="1388154" y="1683659"/>
          <a:ext cx="6347959" cy="40542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70794"/>
                <a:gridCol w="2577165"/>
              </a:tblGrid>
              <a:tr h="535879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文件格式</a:t>
                      </a:r>
                      <a:endParaRPr lang="zh-CN" sz="20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扩展名</a:t>
                      </a:r>
                      <a:endParaRPr lang="zh-CN" sz="20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5879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AIFF </a:t>
                      </a:r>
                      <a:r>
                        <a:rPr lang="zh-CN" sz="2000" kern="100" dirty="0">
                          <a:effectLst/>
                        </a:rPr>
                        <a:t>音频文件</a:t>
                      </a:r>
                      <a:endParaRPr lang="zh-CN" sz="20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.aiff</a:t>
                      </a:r>
                      <a:endParaRPr lang="zh-CN" sz="2000" kern="10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5879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AU </a:t>
                      </a:r>
                      <a:r>
                        <a:rPr lang="zh-CN" sz="2000" kern="100" dirty="0">
                          <a:effectLst/>
                        </a:rPr>
                        <a:t>音频文件</a:t>
                      </a:r>
                      <a:endParaRPr lang="zh-CN" sz="20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.au</a:t>
                      </a:r>
                      <a:endParaRPr lang="zh-CN" sz="20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7466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MIDI </a:t>
                      </a:r>
                      <a:r>
                        <a:rPr lang="zh-CN" sz="2000" kern="100">
                          <a:effectLst/>
                        </a:rPr>
                        <a:t>文件</a:t>
                      </a:r>
                      <a:endParaRPr lang="zh-CN" sz="2000" kern="10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.mid</a:t>
                      </a:r>
                      <a:r>
                        <a:rPr lang="zh-CN" sz="2000" kern="100" dirty="0">
                          <a:effectLst/>
                        </a:rPr>
                        <a:t>或</a:t>
                      </a:r>
                      <a:r>
                        <a:rPr lang="en-US" sz="2000" kern="100" dirty="0">
                          <a:effectLst/>
                        </a:rPr>
                        <a:t> .midi</a:t>
                      </a:r>
                      <a:endParaRPr lang="zh-CN" sz="20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5879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MP3 </a:t>
                      </a:r>
                      <a:r>
                        <a:rPr lang="zh-CN" sz="2000" kern="100">
                          <a:effectLst/>
                        </a:rPr>
                        <a:t>音频文件</a:t>
                      </a:r>
                      <a:endParaRPr lang="zh-CN" sz="2000" kern="10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.mp3</a:t>
                      </a:r>
                      <a:endParaRPr lang="zh-CN" sz="20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35879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Windows </a:t>
                      </a:r>
                      <a:r>
                        <a:rPr lang="zh-CN" sz="2000" kern="100">
                          <a:effectLst/>
                        </a:rPr>
                        <a:t>音频文件</a:t>
                      </a:r>
                      <a:endParaRPr lang="zh-CN" sz="2000" kern="10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.wav</a:t>
                      </a:r>
                      <a:endParaRPr lang="zh-CN" sz="20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27356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Windows Media Audio </a:t>
                      </a:r>
                      <a:r>
                        <a:rPr lang="zh-CN" sz="2000" kern="100">
                          <a:effectLst/>
                        </a:rPr>
                        <a:t>文件</a:t>
                      </a:r>
                      <a:endParaRPr lang="zh-CN" sz="2000" kern="10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.wma</a:t>
                      </a:r>
                      <a:endParaRPr lang="zh-CN" sz="20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965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32255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课件中的音乐的作用</a:t>
            </a:r>
          </a:p>
        </p:txBody>
      </p:sp>
      <p:sp>
        <p:nvSpPr>
          <p:cNvPr id="3" name="矩形 2"/>
          <p:cNvSpPr/>
          <p:nvPr/>
        </p:nvSpPr>
        <p:spPr>
          <a:xfrm>
            <a:off x="1251581" y="1640114"/>
            <a:ext cx="5638800" cy="3899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Aft>
                <a:spcPts val="3000"/>
              </a:spcAft>
            </a:pP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）语音：口头语言，在多媒体课件中一般称为解说声音或领读。 </a:t>
            </a:r>
          </a:p>
          <a:p>
            <a:pPr>
              <a:lnSpc>
                <a:spcPts val="3000"/>
              </a:lnSpc>
              <a:spcAft>
                <a:spcPts val="3000"/>
              </a:spcAft>
            </a:pP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）音乐：歌声、乐曲声，在多媒体课件中一般作为背景声，有时用于渲染环境气氛。 </a:t>
            </a:r>
          </a:p>
          <a:p>
            <a:pPr>
              <a:lnSpc>
                <a:spcPts val="3000"/>
              </a:lnSpc>
              <a:spcAft>
                <a:spcPts val="3000"/>
              </a:spcAft>
            </a:pP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）声响：也称音响、音效，是人声和音乐之外所有的声音的统称，包括自然界中存在的各种声音，如风吹、雨打、雷鸣、犬吠虎啸、鸟鸣声、哭声、笑声、机器声等等。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528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933" y="1183306"/>
            <a:ext cx="56733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多媒体课件中使用声音应注意以下要求</a:t>
            </a:r>
          </a:p>
          <a:p>
            <a:endParaRPr lang="zh-CN" altLang="zh-CN" sz="24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4055764310"/>
              </p:ext>
            </p:extLst>
          </p:nvPr>
        </p:nvGraphicFramePr>
        <p:xfrm>
          <a:off x="297768" y="781915"/>
          <a:ext cx="8686575" cy="6232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6799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69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3209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获取声音素材的方法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18003" y="1532953"/>
            <a:ext cx="8052204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）网络下载声音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通过酷我音乐、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音乐等软件可以从网络上方便地下载音乐文件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百度搜索及类似搜索引擎，一般都能下载到需要的声音文件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6-72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所示。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8" name="组合 115795"/>
          <p:cNvGrpSpPr>
            <a:grpSpLocks/>
          </p:cNvGrpSpPr>
          <p:nvPr/>
        </p:nvGrpSpPr>
        <p:grpSpPr bwMode="auto">
          <a:xfrm>
            <a:off x="806838" y="3080870"/>
            <a:ext cx="7402549" cy="2877877"/>
            <a:chOff x="0" y="0"/>
            <a:chExt cx="47036" cy="18292"/>
          </a:xfrm>
        </p:grpSpPr>
        <p:pic>
          <p:nvPicPr>
            <p:cNvPr id="328" name="图片 3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036" cy="16605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17697" y="16629"/>
              <a:ext cx="21064" cy="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6-72 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百度搜索</a:t>
              </a:r>
              <a:endParaRPr kumimoji="0" lang="zh-CN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20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 smtClean="0"/>
              <a:t>6.1.2 PowerPoint</a:t>
            </a:r>
            <a:r>
              <a:rPr lang="zh-CN" altLang="en-US" dirty="0" smtClean="0"/>
              <a:t>课件中文字使用的原则</a:t>
            </a:r>
          </a:p>
        </p:txBody>
      </p:sp>
      <p:sp>
        <p:nvSpPr>
          <p:cNvPr id="11267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E8E5921-BB53-4081-8875-74994112F152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647700" y="1035050"/>
            <a:ext cx="7199313" cy="766763"/>
          </a:xfrm>
        </p:spPr>
        <p:txBody>
          <a:bodyPr/>
          <a:lstStyle/>
          <a:p>
            <a:pPr>
              <a:defRPr/>
            </a:pPr>
            <a:r>
              <a:rPr lang="zh-CN" altLang="zh-CN" b="1" dirty="0"/>
              <a:t>忌满、密、乱，要学会精简和分解</a:t>
            </a:r>
            <a:r>
              <a:rPr lang="zh-CN" altLang="zh-CN" b="1" dirty="0" smtClean="0"/>
              <a:t>内容</a:t>
            </a:r>
            <a:endParaRPr b="1" dirty="0"/>
          </a:p>
        </p:txBody>
      </p: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3413125"/>
            <a:ext cx="3295650" cy="2471738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3413125"/>
            <a:ext cx="3295650" cy="2471738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46175" y="1811338"/>
            <a:ext cx="7473950" cy="134806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57188" indent="-357188"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、使用合适的字体和字号，增加行距及段落间距。</a:t>
            </a:r>
          </a:p>
          <a:p>
            <a:pPr marL="357188" indent="-357188">
              <a:lnSpc>
                <a:spcPct val="120000"/>
              </a:lnSpc>
              <a:defRPr/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、精减内容，提炼文字。</a:t>
            </a:r>
          </a:p>
          <a:p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、一般</a:t>
            </a:r>
            <a:r>
              <a:rPr lang="zh-CN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超过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 5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行，每行</a:t>
            </a:r>
            <a:r>
              <a:rPr lang="zh-CN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不要超过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r>
              <a:rPr lang="zh-CN" altLang="en-US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272" name="组合 2"/>
          <p:cNvGrpSpPr>
            <a:grpSpLocks/>
          </p:cNvGrpSpPr>
          <p:nvPr/>
        </p:nvGrpSpPr>
        <p:grpSpPr bwMode="auto">
          <a:xfrm>
            <a:off x="3810000" y="5441950"/>
            <a:ext cx="825500" cy="688975"/>
            <a:chOff x="3810000" y="5695950"/>
            <a:chExt cx="825500" cy="688234"/>
          </a:xfrm>
        </p:grpSpPr>
        <p:sp>
          <p:nvSpPr>
            <p:cNvPr id="8" name="椭圆 7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77" name="TextBox 1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修改前</a:t>
              </a:r>
            </a:p>
          </p:txBody>
        </p:sp>
      </p:grpSp>
      <p:grpSp>
        <p:nvGrpSpPr>
          <p:cNvPr id="11273" name="组合 10"/>
          <p:cNvGrpSpPr>
            <a:grpSpLocks/>
          </p:cNvGrpSpPr>
          <p:nvPr/>
        </p:nvGrpSpPr>
        <p:grpSpPr bwMode="auto">
          <a:xfrm>
            <a:off x="7766050" y="5451475"/>
            <a:ext cx="825500" cy="687388"/>
            <a:chOff x="3810000" y="5695950"/>
            <a:chExt cx="825500" cy="688234"/>
          </a:xfrm>
        </p:grpSpPr>
        <p:sp>
          <p:nvSpPr>
            <p:cNvPr id="12" name="椭圆 11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75" name="TextBox 12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377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修改后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32095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获取声音素材的方法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781979" y="1369199"/>
            <a:ext cx="6545943" cy="463072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952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）截取声音</a:t>
            </a:r>
          </a:p>
          <a:p>
            <a:pPr marL="0" marR="0" lvl="0" indent="200025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有些声音我们可能只需要其中一小段，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PowerPoint 2010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的播放工具中提供了“剪裁音频”功能，可以剪取播放需要的片段，也可以利用截取声音的软件来实现，比如酷我音乐、音频解霸等进行截取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 smtClean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66675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（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）自己录制</a:t>
            </a:r>
          </a:p>
          <a:p>
            <a:pPr marL="0" marR="0" lvl="0" indent="26670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对于一些搜集不到的声音，用户也可以利用计算机录制，一些常用的声音处理软件有：</a:t>
            </a:r>
          </a:p>
          <a:p>
            <a:pPr marL="0" marR="0" lvl="0" indent="26670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en-US" altLang="zh-CN" sz="2000" dirty="0" err="1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GoldWave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Audition</a:t>
            </a: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等。 </a:t>
            </a:r>
          </a:p>
        </p:txBody>
      </p:sp>
    </p:spTree>
    <p:extLst>
      <p:ext uri="{BB962C8B-B14F-4D97-AF65-F5344CB8AC3E}">
        <p14:creationId xmlns:p14="http://schemas.microsoft.com/office/powerpoint/2010/main" val="345265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3947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中使用声音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8" name="组合 115775"/>
          <p:cNvGrpSpPr>
            <a:grpSpLocks/>
          </p:cNvGrpSpPr>
          <p:nvPr/>
        </p:nvGrpSpPr>
        <p:grpSpPr bwMode="auto">
          <a:xfrm>
            <a:off x="450145" y="2221284"/>
            <a:ext cx="8026198" cy="4036696"/>
            <a:chOff x="0" y="0"/>
            <a:chExt cx="46378" cy="23330"/>
          </a:xfrm>
        </p:grpSpPr>
        <p:grpSp>
          <p:nvGrpSpPr>
            <p:cNvPr id="9" name="组合 115"/>
            <p:cNvGrpSpPr>
              <a:grpSpLocks/>
            </p:cNvGrpSpPr>
            <p:nvPr/>
          </p:nvGrpSpPr>
          <p:grpSpPr bwMode="auto">
            <a:xfrm>
              <a:off x="0" y="0"/>
              <a:ext cx="46378" cy="21433"/>
              <a:chOff x="0" y="0"/>
              <a:chExt cx="46378" cy="21433"/>
            </a:xfrm>
          </p:grpSpPr>
          <p:pic>
            <p:nvPicPr>
              <p:cNvPr id="340" name="图片 34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901"/>
                <a:ext cx="13167" cy="10899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42" name="图片 34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55" y="0"/>
                <a:ext cx="33723" cy="2143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17925" y="21216"/>
              <a:ext cx="25602" cy="2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6-73(a)   </a:t>
              </a:r>
              <a:r>
                <a:rPr kumimoji="0" lang="zh-CN" alt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插入外部声音文件对话框  </a:t>
              </a:r>
              <a:endParaRPr kumimoji="0" lang="zh-CN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1725317"/>
            <a:ext cx="3287486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）插入外部文件声音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58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3947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中使用声音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711200" y="1552019"/>
            <a:ext cx="328748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（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2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）插入剪贴画中的声音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771" y="2198350"/>
            <a:ext cx="3650343" cy="3514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PowerPoint 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自带了一个媒体剪辑库，提供了一些声音，单击“插入”选项卡“媒体”组中的“音频”按钮，在下拉列表中选择“剪贴画”命令，就会出现如图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6-74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列表选项，选择需要的声音后，单击图标旁边下拉箭头，选择“插入”即可完成。</a:t>
            </a:r>
          </a:p>
        </p:txBody>
      </p:sp>
      <p:pic>
        <p:nvPicPr>
          <p:cNvPr id="46089" name="图片 4608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98"/>
          <a:stretch>
            <a:fillRect/>
          </a:stretch>
        </p:blipFill>
        <p:spPr bwMode="auto">
          <a:xfrm>
            <a:off x="4947157" y="1552019"/>
            <a:ext cx="3434742" cy="3399961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5611305" y="5118831"/>
            <a:ext cx="24586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6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-</a:t>
            </a: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74</a:t>
            </a:r>
            <a:r>
              <a:rPr kumimoji="0" lang="zh-CN" alt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插入剪贴画声音对话框</a:t>
            </a:r>
            <a:endParaRPr kumimoji="0" lang="zh-CN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22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3947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中使用声音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711200" y="1552019"/>
            <a:ext cx="328748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（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3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）声音的录制</a:t>
            </a: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771" y="2198350"/>
            <a:ext cx="3650343" cy="3129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单击“插入”选项卡“媒体”组中的“音频”按钮，在下拉列表中选择“录制声音”命</a:t>
            </a:r>
          </a:p>
          <a:p>
            <a:pPr>
              <a:lnSpc>
                <a:spcPts val="3000"/>
              </a:lnSpc>
            </a:pP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令，就会出现录制声音对话框，使用方法跟附件“录音机”方法一样，录制成功后，选择“确定”按钮即可插入录制的声音。如图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6-75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所示。</a:t>
            </a:r>
          </a:p>
        </p:txBody>
      </p:sp>
      <p:pic>
        <p:nvPicPr>
          <p:cNvPr id="347" name="图片 3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332395"/>
            <a:ext cx="3640912" cy="24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5491633" y="4917683"/>
            <a:ext cx="210644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图</a:t>
            </a: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6</a:t>
            </a: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-</a:t>
            </a: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75 </a:t>
            </a:r>
            <a:r>
              <a:rPr kumimoji="0" lang="zh-CN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录制声音对话框  </a:t>
            </a:r>
            <a:endParaRPr kumimoji="0" 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7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3947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中使用声音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845418" y="1483684"/>
            <a:ext cx="32874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（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4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）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声音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的</a:t>
            </a: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设置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9768" y="1870446"/>
            <a:ext cx="7709263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单击小喇叭声音图标，选择“音频工具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播放”选项卡“编辑”组，可以对声音进行裁剪、淡入淡出效果、设置音量、控制播放等设置。如图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6-76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所示。</a:t>
            </a:r>
          </a:p>
        </p:txBody>
      </p:sp>
      <p:grpSp>
        <p:nvGrpSpPr>
          <p:cNvPr id="7" name="组合 115881"/>
          <p:cNvGrpSpPr>
            <a:grpSpLocks/>
          </p:cNvGrpSpPr>
          <p:nvPr/>
        </p:nvGrpSpPr>
        <p:grpSpPr bwMode="auto">
          <a:xfrm>
            <a:off x="1434521" y="3523641"/>
            <a:ext cx="6717546" cy="2525575"/>
            <a:chOff x="0" y="153553"/>
            <a:chExt cx="4810125" cy="1809317"/>
          </a:xfrm>
        </p:grpSpPr>
        <p:pic>
          <p:nvPicPr>
            <p:cNvPr id="346" name="图片 3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204"/>
            <a:stretch>
              <a:fillRect/>
            </a:stretch>
          </p:blipFill>
          <p:spPr bwMode="auto">
            <a:xfrm>
              <a:off x="0" y="153553"/>
              <a:ext cx="4810125" cy="152400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1921795" y="1685052"/>
              <a:ext cx="2106295" cy="277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76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声音设置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113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使用声音技巧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5418" y="1369199"/>
            <a:ext cx="770926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（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1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）为对象添加音效</a:t>
            </a:r>
          </a:p>
          <a:p>
            <a:pPr>
              <a:lnSpc>
                <a:spcPts val="3000"/>
              </a:lnSpc>
            </a:pP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在使用课件的过程中，我们可以增加一些音效来强调某些内容或吸引学生注意力，比如当学生回答问题正确后，给出鼓励的掌声音效。下面介绍两种方法实现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。</a:t>
            </a:r>
            <a:endParaRPr lang="zh-CN" altLang="zh-CN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8583" y="300550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第一种方法：在自定义动画中设置音效</a:t>
            </a:r>
          </a:p>
        </p:txBody>
      </p:sp>
      <p:grpSp>
        <p:nvGrpSpPr>
          <p:cNvPr id="11" name="组合 115799"/>
          <p:cNvGrpSpPr>
            <a:grpSpLocks/>
          </p:cNvGrpSpPr>
          <p:nvPr/>
        </p:nvGrpSpPr>
        <p:grpSpPr bwMode="auto">
          <a:xfrm>
            <a:off x="766374" y="3262159"/>
            <a:ext cx="7916052" cy="2735606"/>
            <a:chOff x="0" y="0"/>
            <a:chExt cx="5325465" cy="2362809"/>
          </a:xfrm>
        </p:grpSpPr>
        <p:pic>
          <p:nvPicPr>
            <p:cNvPr id="353" name="图片 35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161"/>
            <a:stretch>
              <a:fillRect/>
            </a:stretch>
          </p:blipFill>
          <p:spPr bwMode="auto">
            <a:xfrm>
              <a:off x="0" y="541324"/>
              <a:ext cx="3328416" cy="1404519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5797" name="图片 11579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28" t="4652"/>
            <a:stretch>
              <a:fillRect/>
            </a:stretch>
          </p:blipFill>
          <p:spPr bwMode="auto">
            <a:xfrm>
              <a:off x="3321100" y="0"/>
              <a:ext cx="2004365" cy="2362809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2"/>
            <p:cNvSpPr txBox="1">
              <a:spLocks noChangeArrowheads="1"/>
            </p:cNvSpPr>
            <p:nvPr/>
          </p:nvSpPr>
          <p:spPr bwMode="auto">
            <a:xfrm>
              <a:off x="1152239" y="1987437"/>
              <a:ext cx="2107071" cy="365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77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自定义动画设置的音效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97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使用声音技巧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675" y="1620762"/>
            <a:ext cx="7709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第二种方法：在动作设置中设置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Times New Roman" pitchFamily="18" charset="0"/>
              </a:rPr>
              <a:t>音效</a:t>
            </a:r>
            <a:endParaRPr lang="zh-CN" altLang="zh-CN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grpSp>
        <p:nvGrpSpPr>
          <p:cNvPr id="2" name="组合 365"/>
          <p:cNvGrpSpPr>
            <a:grpSpLocks/>
          </p:cNvGrpSpPr>
          <p:nvPr/>
        </p:nvGrpSpPr>
        <p:grpSpPr bwMode="auto">
          <a:xfrm>
            <a:off x="295790" y="1978763"/>
            <a:ext cx="8289572" cy="3505615"/>
            <a:chOff x="0" y="0"/>
            <a:chExt cx="5142230" cy="2174487"/>
          </a:xfrm>
        </p:grpSpPr>
        <p:grpSp>
          <p:nvGrpSpPr>
            <p:cNvPr id="7" name="组合 115801"/>
            <p:cNvGrpSpPr>
              <a:grpSpLocks/>
            </p:cNvGrpSpPr>
            <p:nvPr/>
          </p:nvGrpSpPr>
          <p:grpSpPr bwMode="auto">
            <a:xfrm>
              <a:off x="0" y="0"/>
              <a:ext cx="5142230" cy="2174487"/>
              <a:chOff x="0" y="0"/>
              <a:chExt cx="5142586" cy="2174902"/>
            </a:xfrm>
          </p:grpSpPr>
          <p:pic>
            <p:nvPicPr>
              <p:cNvPr id="330" name="图片 330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38912"/>
                <a:ext cx="2765146" cy="91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48" name="图片 34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65005" y="0"/>
                <a:ext cx="2377581" cy="1931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文本框 2"/>
              <p:cNvSpPr txBox="1">
                <a:spLocks noChangeArrowheads="1"/>
              </p:cNvSpPr>
              <p:nvPr/>
            </p:nvSpPr>
            <p:spPr bwMode="auto">
              <a:xfrm>
                <a:off x="1945775" y="1909174"/>
                <a:ext cx="2107076" cy="265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6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en-US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图</a:t>
                </a:r>
                <a:r>
                  <a:rPr kumimoji="0" lang="en-US" alt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6</a:t>
                </a:r>
                <a:r>
                  <a:rPr kumimoji="0" lang="en-US" alt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宋体" pitchFamily="2" charset="-122"/>
                    <a:cs typeface="宋体" pitchFamily="2" charset="-122"/>
                  </a:rPr>
                  <a:t>-</a:t>
                </a:r>
                <a:r>
                  <a:rPr kumimoji="0" lang="en-US" alt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78</a:t>
                </a:r>
                <a:r>
                  <a:rPr kumimoji="0" lang="zh-CN" altLang="en-US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宋体" pitchFamily="2" charset="-122"/>
                    <a:ea typeface="宋体" pitchFamily="2" charset="-122"/>
                    <a:cs typeface="宋体" pitchFamily="2" charset="-122"/>
                  </a:rPr>
                  <a:t>动作设置的音效</a:t>
                </a:r>
                <a:endParaRPr kumimoji="0" 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sp>
          <p:nvSpPr>
            <p:cNvPr id="8" name="矩形 115802"/>
            <p:cNvSpPr>
              <a:spLocks noChangeArrowheads="1"/>
            </p:cNvSpPr>
            <p:nvPr/>
          </p:nvSpPr>
          <p:spPr bwMode="auto">
            <a:xfrm>
              <a:off x="1962150" y="704850"/>
              <a:ext cx="226695" cy="372745"/>
            </a:xfrm>
            <a:prstGeom prst="rect">
              <a:avLst/>
            </a:prstGeom>
            <a:noFill/>
            <a:ln w="25400" algn="ctr">
              <a:solidFill>
                <a:srgbClr val="F7964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510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使用声音技巧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675" y="1369199"/>
            <a:ext cx="770926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）用户控制声音的播放</a:t>
            </a:r>
          </a:p>
          <a:p>
            <a:pPr>
              <a:lnSpc>
                <a:spcPts val="30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在播放课件时，常常需要对声音的播放进行控制，即在需要的时候让它播放，在不需要的时候让其停止，这种控制效果可以通过触发器选项来实现</a:t>
            </a:r>
            <a:r>
              <a:rPr lang="zh-CN" altLang="zh-CN" dirty="0"/>
              <a:t>。</a:t>
            </a: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45418" y="27542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方法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见书上步骤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：</a:t>
            </a:r>
            <a:endParaRPr lang="zh-CN" altLang="zh-CN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1" name="组合 114692"/>
          <p:cNvGrpSpPr>
            <a:grpSpLocks/>
          </p:cNvGrpSpPr>
          <p:nvPr/>
        </p:nvGrpSpPr>
        <p:grpSpPr bwMode="auto">
          <a:xfrm>
            <a:off x="273793" y="3251200"/>
            <a:ext cx="3260866" cy="2406000"/>
            <a:chOff x="0" y="0"/>
            <a:chExt cx="2106930" cy="1555340"/>
          </a:xfrm>
        </p:grpSpPr>
        <p:pic>
          <p:nvPicPr>
            <p:cNvPr id="22" name="图片 35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3448" b="3448"/>
            <a:stretch>
              <a:fillRect/>
            </a:stretch>
          </p:blipFill>
          <p:spPr bwMode="auto">
            <a:xfrm>
              <a:off x="28575" y="0"/>
              <a:ext cx="1809750" cy="1362075"/>
            </a:xfrm>
            <a:prstGeom prst="rect">
              <a:avLst/>
            </a:prstGeom>
            <a:noFill/>
            <a:ln w="317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文本框 2"/>
            <p:cNvSpPr txBox="1">
              <a:spLocks noChangeArrowheads="1"/>
            </p:cNvSpPr>
            <p:nvPr/>
          </p:nvSpPr>
          <p:spPr bwMode="auto">
            <a:xfrm>
              <a:off x="0" y="1419393"/>
              <a:ext cx="2106930" cy="135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79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（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a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）绘制按钮并插入音效   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4" name="组合 114693"/>
          <p:cNvGrpSpPr>
            <a:grpSpLocks/>
          </p:cNvGrpSpPr>
          <p:nvPr/>
        </p:nvGrpSpPr>
        <p:grpSpPr bwMode="auto">
          <a:xfrm>
            <a:off x="3323772" y="3393208"/>
            <a:ext cx="5799720" cy="2158842"/>
            <a:chOff x="0" y="0"/>
            <a:chExt cx="5257800" cy="1313155"/>
          </a:xfrm>
        </p:grpSpPr>
        <p:pic>
          <p:nvPicPr>
            <p:cNvPr id="25" name="图片 1158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57800" cy="99060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文本框 2"/>
            <p:cNvSpPr txBox="1">
              <a:spLocks noChangeArrowheads="1"/>
            </p:cNvSpPr>
            <p:nvPr/>
          </p:nvSpPr>
          <p:spPr bwMode="auto">
            <a:xfrm>
              <a:off x="1666875" y="962025"/>
              <a:ext cx="2106777" cy="351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79</a:t>
              </a:r>
              <a:r>
                <a:rPr kumimoji="0" lang="zh-CN" alt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（</a:t>
              </a: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c</a:t>
              </a:r>
              <a:r>
                <a:rPr kumimoji="0" lang="zh-CN" alt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）为图形添加触发命令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717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使用声音技巧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675" y="1369199"/>
            <a:ext cx="770926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）为课件添加背景音乐</a:t>
            </a:r>
          </a:p>
          <a:p>
            <a:pPr>
              <a:lnSpc>
                <a:spcPts val="30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在默认情况下，插入幻灯片的声音会在切换到下一张幻灯片的时候自动停止播放，如果我们想把音乐作为背景音乐一直播放，就需要进行设置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zh-CN" altLang="zh-CN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7619" y="30775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方法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见书上步骤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：</a:t>
            </a:r>
            <a:endParaRPr lang="zh-CN" altLang="zh-CN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8" name="组合 114695"/>
          <p:cNvGrpSpPr>
            <a:grpSpLocks/>
          </p:cNvGrpSpPr>
          <p:nvPr/>
        </p:nvGrpSpPr>
        <p:grpSpPr bwMode="auto">
          <a:xfrm>
            <a:off x="2977634" y="2658831"/>
            <a:ext cx="5074851" cy="3468687"/>
            <a:chOff x="0" y="0"/>
            <a:chExt cx="2825240" cy="1931843"/>
          </a:xfrm>
        </p:grpSpPr>
        <p:pic>
          <p:nvPicPr>
            <p:cNvPr id="366" name="图片 36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76525" cy="177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2"/>
            <p:cNvSpPr txBox="1">
              <a:spLocks noChangeArrowheads="1"/>
            </p:cNvSpPr>
            <p:nvPr/>
          </p:nvSpPr>
          <p:spPr bwMode="auto">
            <a:xfrm>
              <a:off x="506220" y="1777572"/>
              <a:ext cx="2319020" cy="154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80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设置背景音乐播放幻灯片的张数  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1499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79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418" y="907534"/>
            <a:ext cx="23775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zh-CN" sz="2400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使用声音技巧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8675" y="1369199"/>
            <a:ext cx="7709263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4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）录制和使用旁白</a:t>
            </a:r>
          </a:p>
          <a:p>
            <a:pPr>
              <a:lnSpc>
                <a:spcPts val="30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假如课件需要放到网络上供学生自主学习，或在放映时需要让其自动讲解，这时候就需要添加录音旁白。</a:t>
            </a: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6.3.1 PowerPoint</a:t>
            </a:r>
            <a:r>
              <a:rPr lang="zh-CN" altLang="zh-CN" dirty="0"/>
              <a:t>课件的声音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45418" y="25991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方法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见书上步骤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：</a:t>
            </a:r>
            <a:endParaRPr lang="zh-CN" altLang="zh-CN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2" name="组合 114694"/>
          <p:cNvGrpSpPr>
            <a:grpSpLocks/>
          </p:cNvGrpSpPr>
          <p:nvPr/>
        </p:nvGrpSpPr>
        <p:grpSpPr bwMode="auto">
          <a:xfrm>
            <a:off x="1734113" y="2978062"/>
            <a:ext cx="6523211" cy="2967146"/>
            <a:chOff x="0" y="0"/>
            <a:chExt cx="3132773" cy="1424418"/>
          </a:xfrm>
        </p:grpSpPr>
        <p:pic>
          <p:nvPicPr>
            <p:cNvPr id="367" name="图片 36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28775" cy="123825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9" name="图片 3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7325" y="0"/>
              <a:ext cx="1552575" cy="117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>
              <a:off x="814388" y="1238250"/>
              <a:ext cx="2318385" cy="18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81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为幻灯片录制旁白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558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42963"/>
          </a:xfrm>
        </p:spPr>
        <p:txBody>
          <a:bodyPr/>
          <a:lstStyle/>
          <a:p>
            <a:r>
              <a:rPr lang="en-US" altLang="zh-CN" dirty="0" smtClean="0"/>
              <a:t>6.1.2 PowerPoint</a:t>
            </a:r>
            <a:r>
              <a:rPr lang="zh-CN" altLang="en-US" dirty="0" smtClean="0"/>
              <a:t>课件中文字使用的原则</a:t>
            </a:r>
          </a:p>
        </p:txBody>
      </p:sp>
      <p:sp>
        <p:nvSpPr>
          <p:cNvPr id="12291" name="灯片编号占位符 2"/>
          <p:cNvSpPr>
            <a:spLocks noGrp="1"/>
          </p:cNvSpPr>
          <p:nvPr>
            <p:ph type="sldNum" sz="quarter" idx="1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D212138-2209-4A0E-8F3F-BFF70A033708}" type="slidenum"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494393" y="1235733"/>
            <a:ext cx="7199313" cy="766763"/>
          </a:xfrm>
        </p:spPr>
        <p:txBody>
          <a:bodyPr/>
          <a:lstStyle/>
          <a:p>
            <a:pPr>
              <a:defRPr/>
            </a:pPr>
            <a:r>
              <a:rPr lang="zh-CN" altLang="zh-CN" b="1" dirty="0"/>
              <a:t>忌重点不突出，要学会突出关键信息</a:t>
            </a:r>
            <a:endParaRPr b="1" dirty="0"/>
          </a:p>
        </p:txBody>
      </p:sp>
      <p:sp>
        <p:nvSpPr>
          <p:cNvPr id="2" name="矩形 1"/>
          <p:cNvSpPr/>
          <p:nvPr/>
        </p:nvSpPr>
        <p:spPr>
          <a:xfrm>
            <a:off x="713016" y="2165696"/>
            <a:ext cx="76054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zh-CN" sz="2400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善于用对比法，每张幻灯片应该有关键信息，这些重要内容要通过强化文本来突出，一般可通过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静与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动、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大与小、明与暗、色彩</a:t>
            </a:r>
            <a:r>
              <a:rPr lang="zh-CN" altLang="zh-CN" sz="24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等这些对比方法让关键点得以突出呈现。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6.3.2 PowerPoint</a:t>
            </a:r>
            <a:r>
              <a:rPr lang="zh-CN" altLang="zh-CN" dirty="0"/>
              <a:t>课件的</a:t>
            </a:r>
            <a:r>
              <a:rPr lang="zh-CN" altLang="zh-CN" dirty="0" smtClean="0"/>
              <a:t>视频</a:t>
            </a:r>
            <a:endParaRPr lang="zh-CN" alt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84284" y="1032087"/>
            <a:ext cx="4073872" cy="754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defTabSz="914400" eaLnBrk="1" latinLnBrk="0" hangingPunct="1">
              <a:lnSpc>
                <a:spcPts val="3000"/>
              </a:lnSpc>
              <a:buClrTx/>
              <a:buSzTx/>
              <a:buFontTx/>
              <a:buNone/>
              <a:tabLst/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1. PowerPoint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支持的视频文件格式</a:t>
            </a:r>
          </a:p>
          <a:p>
            <a:pPr marL="0" marR="0" lvl="0" indent="2682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3248025" y="2161084"/>
            <a:ext cx="26479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表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6-2  </a:t>
            </a: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可兼容的视频文件格式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84284" y="1477284"/>
            <a:ext cx="809388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PowerPoint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提供了对多种视频文件的支持，它可以兼容的音频文件格式如下表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6-2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所示。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704325"/>
              </p:ext>
            </p:extLst>
          </p:nvPr>
        </p:nvGraphicFramePr>
        <p:xfrm>
          <a:off x="1670937" y="2612573"/>
          <a:ext cx="6106926" cy="32647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5406"/>
                <a:gridCol w="2861520"/>
              </a:tblGrid>
              <a:tr h="452059">
                <a:tc>
                  <a:txBody>
                    <a:bodyPr/>
                    <a:lstStyle/>
                    <a:p>
                      <a:pPr indent="2667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cap="all" dirty="0">
                          <a:effectLst/>
                        </a:rPr>
                        <a:t>文件格式</a:t>
                      </a:r>
                      <a:endParaRPr lang="zh-CN" sz="16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cap="all">
                          <a:effectLst/>
                        </a:rPr>
                        <a:t>扩展名</a:t>
                      </a:r>
                      <a:endParaRPr lang="zh-CN" sz="1600" kern="10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</a:tr>
              <a:tr h="684978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Adobe Flash Media</a:t>
                      </a:r>
                      <a:endParaRPr lang="zh-CN" sz="16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.</a:t>
                      </a:r>
                      <a:r>
                        <a:rPr lang="en-US" sz="1600" kern="100" dirty="0" err="1">
                          <a:effectLst/>
                        </a:rPr>
                        <a:t>swf</a:t>
                      </a:r>
                      <a:endParaRPr lang="zh-CN" sz="16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</a:tr>
              <a:tr h="47387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Windows Media </a:t>
                      </a:r>
                      <a:r>
                        <a:rPr lang="zh-CN" sz="1600" kern="100">
                          <a:effectLst/>
                        </a:rPr>
                        <a:t>文件</a:t>
                      </a:r>
                      <a:endParaRPr lang="zh-CN" sz="1600" kern="10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.</a:t>
                      </a:r>
                      <a:r>
                        <a:rPr lang="en-US" sz="1600" kern="100" dirty="0" err="1">
                          <a:effectLst/>
                        </a:rPr>
                        <a:t>asf</a:t>
                      </a:r>
                      <a:endParaRPr lang="zh-CN" sz="16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</a:tr>
              <a:tr h="463843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Windows </a:t>
                      </a:r>
                      <a:r>
                        <a:rPr lang="zh-CN" sz="1600" kern="100">
                          <a:effectLst/>
                        </a:rPr>
                        <a:t>视频文件</a:t>
                      </a:r>
                      <a:endParaRPr lang="zh-CN" sz="1600" kern="10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.</a:t>
                      </a:r>
                      <a:r>
                        <a:rPr lang="en-US" sz="1600" kern="100" dirty="0" err="1">
                          <a:effectLst/>
                        </a:rPr>
                        <a:t>avi</a:t>
                      </a:r>
                      <a:endParaRPr lang="zh-CN" sz="16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</a:tr>
              <a:tr h="473872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电影文件</a:t>
                      </a:r>
                      <a:endParaRPr lang="zh-CN" sz="1600" kern="10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.mpg </a:t>
                      </a:r>
                      <a:r>
                        <a:rPr lang="zh-CN" sz="1600" kern="100" dirty="0">
                          <a:effectLst/>
                        </a:rPr>
                        <a:t>或</a:t>
                      </a:r>
                      <a:r>
                        <a:rPr lang="en-US" sz="1600" kern="100" dirty="0">
                          <a:effectLst/>
                        </a:rPr>
                        <a:t> .mpeg</a:t>
                      </a:r>
                      <a:endParaRPr lang="zh-CN" sz="16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</a:tr>
              <a:tr h="716137"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Windows Media Video </a:t>
                      </a:r>
                      <a:r>
                        <a:rPr lang="zh-CN" sz="1600" kern="100" dirty="0">
                          <a:effectLst/>
                        </a:rPr>
                        <a:t>文件</a:t>
                      </a:r>
                      <a:endParaRPr lang="zh-CN" sz="16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.</a:t>
                      </a:r>
                      <a:r>
                        <a:rPr lang="en-US" sz="1600" kern="100" dirty="0" err="1">
                          <a:effectLst/>
                        </a:rPr>
                        <a:t>wmv</a:t>
                      </a:r>
                      <a:endParaRPr lang="zh-CN" sz="1600" kern="100" dirty="0">
                        <a:effectLst/>
                        <a:latin typeface="宋体"/>
                        <a:cs typeface="Times New Roman"/>
                      </a:endParaRPr>
                    </a:p>
                  </a:txBody>
                  <a:tcPr marL="78882" marR="78882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371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6.3.2 PowerPoint</a:t>
            </a:r>
            <a:r>
              <a:rPr lang="zh-CN" altLang="zh-CN" dirty="0"/>
              <a:t>课件的</a:t>
            </a:r>
            <a:r>
              <a:rPr lang="zh-CN" altLang="zh-CN" dirty="0" smtClean="0"/>
              <a:t>视频</a:t>
            </a:r>
            <a:endParaRPr lang="zh-CN" alt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47141" y="852492"/>
            <a:ext cx="30120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2.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获取视频素材的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</a:rPr>
              <a:t>方法</a:t>
            </a:r>
            <a:endParaRPr lang="zh-CN" altLang="zh-C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543" y="1424827"/>
            <a:ext cx="4579602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）网络下载</a:t>
            </a:r>
          </a:p>
          <a:p>
            <a:pPr>
              <a:lnSpc>
                <a:spcPts val="30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当前网络视频的主流格式是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FLV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格式的视频，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 FLV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是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FLASH VIDEO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的简称，是一种新的视频格式。由于它形成的文件极小、加载速度极快，目前各在线视频网站均采用此视频格式，如新浪播客、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56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、土豆、酷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6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、</a:t>
            </a:r>
            <a:r>
              <a:rPr lang="en-US" altLang="zh-CN" dirty="0" err="1">
                <a:solidFill>
                  <a:schemeClr val="accent1">
                    <a:lumMod val="75000"/>
                  </a:schemeClr>
                </a:solidFill>
              </a:rPr>
              <a:t>youtube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等，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FLV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已经成为当前视频文件的主流格式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en-US" altLang="zh-CN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ts val="3000"/>
              </a:lnSpc>
            </a:pPr>
            <a:endParaRPr lang="en-US" altLang="zh-CN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ts val="30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利用维棠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FLV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视频下载软件，可以方便地获取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FLV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格式的视频，如图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6-82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所示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。</a:t>
            </a:r>
          </a:p>
          <a:p>
            <a:endParaRPr lang="zh-CN" altLang="zh-CN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831" y="1221824"/>
            <a:ext cx="3798661" cy="468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6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6.3.2 PowerPoint</a:t>
            </a:r>
            <a:r>
              <a:rPr lang="zh-CN" altLang="zh-CN" dirty="0"/>
              <a:t>课件的</a:t>
            </a:r>
            <a:r>
              <a:rPr lang="zh-CN" altLang="zh-CN" dirty="0" smtClean="0"/>
              <a:t>视频</a:t>
            </a:r>
            <a:endParaRPr lang="zh-CN" alt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47141" y="1076850"/>
            <a:ext cx="30120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2.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获取视频素材的</a:t>
            </a:r>
            <a:r>
              <a:rPr lang="zh-CN" altLang="zh-CN" b="1" dirty="0" smtClean="0">
                <a:solidFill>
                  <a:schemeClr val="accent1">
                    <a:lumMod val="75000"/>
                  </a:schemeClr>
                </a:solidFill>
              </a:rPr>
              <a:t>方法</a:t>
            </a:r>
            <a:endParaRPr lang="zh-CN" altLang="zh-CN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7543" y="1793571"/>
            <a:ext cx="4579602" cy="3541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）自己拍摄</a:t>
            </a:r>
          </a:p>
          <a:p>
            <a:pPr>
              <a:lnSpc>
                <a:spcPts val="3500"/>
              </a:lnSpc>
            </a:pP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随着电子产品的快速普及，自己拍摄视频是件很简单的事情，用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DV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或手机拍摄都很方便了。</a:t>
            </a:r>
          </a:p>
          <a:p>
            <a:pPr>
              <a:lnSpc>
                <a:spcPts val="35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）截取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DVD</a:t>
            </a:r>
            <a:endParaRPr lang="zh-CN" altLang="zh-CN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ts val="35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截取视频可以使用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QQ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影音工具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, QQ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影音提供了非常丰富的工具箱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如图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6-83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所示。</a:t>
            </a:r>
          </a:p>
          <a:p>
            <a:endParaRPr lang="zh-CN" altLang="zh-CN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6" name="组合 115819"/>
          <p:cNvGrpSpPr>
            <a:grpSpLocks/>
          </p:cNvGrpSpPr>
          <p:nvPr/>
        </p:nvGrpSpPr>
        <p:grpSpPr bwMode="auto">
          <a:xfrm>
            <a:off x="5087257" y="2046850"/>
            <a:ext cx="3432803" cy="3614056"/>
            <a:chOff x="0" y="219456"/>
            <a:chExt cx="2911450" cy="2248034"/>
          </a:xfrm>
        </p:grpSpPr>
        <p:grpSp>
          <p:nvGrpSpPr>
            <p:cNvPr id="7" name="组合 115818"/>
            <p:cNvGrpSpPr>
              <a:grpSpLocks/>
            </p:cNvGrpSpPr>
            <p:nvPr/>
          </p:nvGrpSpPr>
          <p:grpSpPr bwMode="auto">
            <a:xfrm>
              <a:off x="0" y="219456"/>
              <a:ext cx="2911450" cy="1953158"/>
              <a:chOff x="0" y="219456"/>
              <a:chExt cx="2911450" cy="1953158"/>
            </a:xfrm>
          </p:grpSpPr>
          <p:pic>
            <p:nvPicPr>
              <p:cNvPr id="376" name="图片 37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219456"/>
                <a:ext cx="1865376" cy="19531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7" name="图片 37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65376" y="285293"/>
                <a:ext cx="1046074" cy="1755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622889" y="2167567"/>
              <a:ext cx="2106778" cy="299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83 QQ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影音工具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022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6.3.2 PowerPoint</a:t>
            </a:r>
            <a:r>
              <a:rPr lang="zh-CN" altLang="zh-CN" dirty="0"/>
              <a:t>课件的</a:t>
            </a:r>
            <a:r>
              <a:rPr lang="zh-CN" altLang="zh-CN" dirty="0" smtClean="0"/>
              <a:t>视频</a:t>
            </a:r>
            <a:endParaRPr lang="zh-CN" alt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77819" y="1061461"/>
            <a:ext cx="38248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</a:rPr>
              <a:t>3. </a:t>
            </a:r>
            <a:r>
              <a:rPr lang="zh-CN" altLang="zh-CN" sz="2000" b="1" dirty="0">
                <a:solidFill>
                  <a:schemeClr val="accent1">
                    <a:lumMod val="75000"/>
                  </a:schemeClr>
                </a:solidFill>
              </a:rPr>
              <a:t>在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</a:rPr>
              <a:t>PowerPoint</a:t>
            </a:r>
            <a:r>
              <a:rPr lang="zh-CN" altLang="zh-CN" sz="2000" b="1" dirty="0">
                <a:solidFill>
                  <a:schemeClr val="accent1">
                    <a:lumMod val="75000"/>
                  </a:schemeClr>
                </a:solidFill>
              </a:rPr>
              <a:t>中插入视频</a:t>
            </a:r>
          </a:p>
        </p:txBody>
      </p:sp>
      <p:sp>
        <p:nvSpPr>
          <p:cNvPr id="2" name="矩形 1"/>
          <p:cNvSpPr/>
          <p:nvPr/>
        </p:nvSpPr>
        <p:spPr>
          <a:xfrm>
            <a:off x="297543" y="1793571"/>
            <a:ext cx="3839028" cy="3990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在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PowerPoint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中插入视频有两种方法：</a:t>
            </a:r>
          </a:p>
          <a:p>
            <a:pPr>
              <a:lnSpc>
                <a:spcPts val="35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第一种方法：直接插入视频对象，操作方法与插入音频文件基本一样，插入过程略。</a:t>
            </a:r>
          </a:p>
          <a:p>
            <a:pPr>
              <a:lnSpc>
                <a:spcPts val="35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第二种方法：利用插入的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Windows Media Player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视频插件来播放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</a:rPr>
              <a:t>视频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插入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</a:rPr>
              <a:t>过程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见书上。</a:t>
            </a:r>
            <a:endParaRPr lang="zh-CN" altLang="zh-CN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zh-CN" altLang="zh-CN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组合 114697"/>
          <p:cNvGrpSpPr>
            <a:grpSpLocks/>
          </p:cNvGrpSpPr>
          <p:nvPr/>
        </p:nvGrpSpPr>
        <p:grpSpPr bwMode="auto">
          <a:xfrm>
            <a:off x="4302678" y="1076850"/>
            <a:ext cx="4667151" cy="2340032"/>
            <a:chOff x="0" y="0"/>
            <a:chExt cx="2971800" cy="2400886"/>
          </a:xfrm>
        </p:grpSpPr>
        <p:pic>
          <p:nvPicPr>
            <p:cNvPr id="382" name="图片 3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1800" cy="2105025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本框 2"/>
            <p:cNvSpPr txBox="1">
              <a:spLocks noChangeArrowheads="1"/>
            </p:cNvSpPr>
            <p:nvPr/>
          </p:nvSpPr>
          <p:spPr bwMode="auto">
            <a:xfrm>
              <a:off x="352425" y="2105026"/>
              <a:ext cx="2105659" cy="295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86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调出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Windows Media Player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插件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2" name="组合 115834"/>
          <p:cNvGrpSpPr>
            <a:grpSpLocks/>
          </p:cNvGrpSpPr>
          <p:nvPr/>
        </p:nvGrpSpPr>
        <p:grpSpPr bwMode="auto">
          <a:xfrm>
            <a:off x="4302678" y="3561521"/>
            <a:ext cx="4667151" cy="2667122"/>
            <a:chOff x="0" y="-81286"/>
            <a:chExt cx="3167482" cy="2328214"/>
          </a:xfrm>
        </p:grpSpPr>
        <p:pic>
          <p:nvPicPr>
            <p:cNvPr id="115831" name="图片 1158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7"/>
            <a:stretch>
              <a:fillRect/>
            </a:stretch>
          </p:blipFill>
          <p:spPr bwMode="auto">
            <a:xfrm>
              <a:off x="0" y="-81286"/>
              <a:ext cx="3167482" cy="1940427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2"/>
            <p:cNvSpPr txBox="1">
              <a:spLocks noChangeArrowheads="1"/>
            </p:cNvSpPr>
            <p:nvPr/>
          </p:nvSpPr>
          <p:spPr bwMode="auto">
            <a:xfrm>
              <a:off x="1060483" y="1859140"/>
              <a:ext cx="2106997" cy="38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87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设置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URL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属性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006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6.3.2 PowerPoint</a:t>
            </a:r>
            <a:r>
              <a:rPr lang="zh-CN" altLang="zh-CN" dirty="0"/>
              <a:t>课件的</a:t>
            </a:r>
            <a:r>
              <a:rPr lang="zh-CN" altLang="zh-CN" dirty="0" smtClean="0"/>
              <a:t>视频</a:t>
            </a:r>
            <a:endParaRPr lang="zh-CN" alt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77819" y="1061461"/>
            <a:ext cx="382485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</a:rPr>
              <a:t>3. </a:t>
            </a:r>
            <a:r>
              <a:rPr lang="zh-CN" altLang="zh-CN" sz="2000" b="1" dirty="0">
                <a:solidFill>
                  <a:schemeClr val="accent1">
                    <a:lumMod val="75000"/>
                  </a:schemeClr>
                </a:solidFill>
              </a:rPr>
              <a:t>在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</a:rPr>
              <a:t>PowerPoint</a:t>
            </a:r>
            <a:r>
              <a:rPr lang="zh-CN" altLang="zh-CN" sz="2000" b="1" dirty="0">
                <a:solidFill>
                  <a:schemeClr val="accent1">
                    <a:lumMod val="75000"/>
                  </a:schemeClr>
                </a:solidFill>
              </a:rPr>
              <a:t>中插入视频</a:t>
            </a:r>
          </a:p>
        </p:txBody>
      </p:sp>
      <p:sp>
        <p:nvSpPr>
          <p:cNvPr id="2" name="矩形 1"/>
          <p:cNvSpPr/>
          <p:nvPr/>
        </p:nvSpPr>
        <p:spPr>
          <a:xfrm>
            <a:off x="297543" y="1793571"/>
            <a:ext cx="3839028" cy="3990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在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</a:rPr>
              <a:t>PowerPoint</a:t>
            </a:r>
            <a:r>
              <a:rPr lang="zh-CN" altLang="zh-CN" b="1" dirty="0">
                <a:solidFill>
                  <a:schemeClr val="accent1">
                    <a:lumMod val="75000"/>
                  </a:schemeClr>
                </a:solidFill>
              </a:rPr>
              <a:t>中插入视频有两种方法：</a:t>
            </a:r>
          </a:p>
          <a:p>
            <a:pPr>
              <a:lnSpc>
                <a:spcPts val="35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第一种方法：直接插入视频对象，操作方法与插入音频文件基本一样，插入过程略。</a:t>
            </a:r>
          </a:p>
          <a:p>
            <a:pPr>
              <a:lnSpc>
                <a:spcPts val="3500"/>
              </a:lnSpc>
            </a:pP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第二种方法：利用插入的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Windows Media Player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视频插件来播放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</a:rPr>
              <a:t>视频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插入</a:t>
            </a:r>
            <a:r>
              <a:rPr lang="zh-CN" altLang="zh-CN" dirty="0" smtClean="0">
                <a:solidFill>
                  <a:schemeClr val="accent1">
                    <a:lumMod val="75000"/>
                  </a:schemeClr>
                </a:solidFill>
              </a:rPr>
              <a:t>过程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见书上。</a:t>
            </a:r>
            <a:endParaRPr lang="zh-CN" altLang="zh-CN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zh-CN" altLang="zh-CN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组合 114697"/>
          <p:cNvGrpSpPr>
            <a:grpSpLocks/>
          </p:cNvGrpSpPr>
          <p:nvPr/>
        </p:nvGrpSpPr>
        <p:grpSpPr bwMode="auto">
          <a:xfrm>
            <a:off x="4302678" y="1076850"/>
            <a:ext cx="4667151" cy="2340032"/>
            <a:chOff x="0" y="0"/>
            <a:chExt cx="2971800" cy="2400886"/>
          </a:xfrm>
        </p:grpSpPr>
        <p:pic>
          <p:nvPicPr>
            <p:cNvPr id="382" name="图片 38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1800" cy="2105025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本框 2"/>
            <p:cNvSpPr txBox="1">
              <a:spLocks noChangeArrowheads="1"/>
            </p:cNvSpPr>
            <p:nvPr/>
          </p:nvSpPr>
          <p:spPr bwMode="auto">
            <a:xfrm>
              <a:off x="352425" y="2105026"/>
              <a:ext cx="2105659" cy="295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86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调出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Windows Media Player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插件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2" name="组合 115834"/>
          <p:cNvGrpSpPr>
            <a:grpSpLocks/>
          </p:cNvGrpSpPr>
          <p:nvPr/>
        </p:nvGrpSpPr>
        <p:grpSpPr bwMode="auto">
          <a:xfrm>
            <a:off x="4302678" y="3561521"/>
            <a:ext cx="4667151" cy="2667122"/>
            <a:chOff x="0" y="-81286"/>
            <a:chExt cx="3167482" cy="2328214"/>
          </a:xfrm>
        </p:grpSpPr>
        <p:pic>
          <p:nvPicPr>
            <p:cNvPr id="115831" name="图片 1158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7"/>
            <a:stretch>
              <a:fillRect/>
            </a:stretch>
          </p:blipFill>
          <p:spPr bwMode="auto">
            <a:xfrm>
              <a:off x="0" y="-81286"/>
              <a:ext cx="3167482" cy="1940427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本框 2"/>
            <p:cNvSpPr txBox="1">
              <a:spLocks noChangeArrowheads="1"/>
            </p:cNvSpPr>
            <p:nvPr/>
          </p:nvSpPr>
          <p:spPr bwMode="auto">
            <a:xfrm>
              <a:off x="1060483" y="1859140"/>
              <a:ext cx="2106997" cy="38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87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设置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URL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属性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676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6.3.3</a:t>
            </a:r>
            <a:r>
              <a:rPr lang="zh-CN" altLang="zh-CN" dirty="0"/>
              <a:t>声音与视频处理实训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443827" y="1430963"/>
            <a:ext cx="382485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</a:rPr>
              <a:t>略。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76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/>
            </a:r>
            <a:br>
              <a:rPr lang="en-US" altLang="zh-CN" b="0" dirty="0" smtClean="0"/>
            </a:br>
            <a:r>
              <a:rPr lang="en-US" altLang="zh-CN" b="0" dirty="0" smtClean="0"/>
              <a:t>6.4  </a:t>
            </a:r>
            <a:r>
              <a:rPr lang="en-US" altLang="zh-CN" dirty="0"/>
              <a:t>PowerPoint</a:t>
            </a:r>
            <a:r>
              <a:rPr lang="zh-CN" altLang="zh-CN" dirty="0"/>
              <a:t>课件的动画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80572" y="1030288"/>
            <a:ext cx="7199313" cy="4035425"/>
          </a:xfrm>
        </p:spPr>
        <p:txBody>
          <a:bodyPr/>
          <a:lstStyle/>
          <a:p>
            <a:r>
              <a:rPr lang="en-US" altLang="zh-CN" b="1" dirty="0"/>
              <a:t>6.4.1 </a:t>
            </a:r>
            <a:r>
              <a:rPr lang="zh-CN" altLang="zh-CN" b="1" dirty="0"/>
              <a:t>在课件中使用动画的好处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72575121"/>
              </p:ext>
            </p:extLst>
          </p:nvPr>
        </p:nvGraphicFramePr>
        <p:xfrm>
          <a:off x="1393371" y="1832429"/>
          <a:ext cx="6691086" cy="3871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461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/>
            </a:r>
            <a:br>
              <a:rPr lang="en-US" altLang="zh-CN" b="0" dirty="0" smtClean="0"/>
            </a:br>
            <a:r>
              <a:rPr lang="en-US" altLang="zh-CN" b="0" dirty="0" smtClean="0"/>
              <a:t>6.4  </a:t>
            </a:r>
            <a:r>
              <a:rPr lang="en-US" altLang="zh-CN" dirty="0" smtClean="0"/>
              <a:t>PowerPoint</a:t>
            </a:r>
            <a:r>
              <a:rPr lang="zh-CN" altLang="zh-CN" dirty="0" smtClean="0"/>
              <a:t>课件的动画</a:t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80572" y="1030288"/>
            <a:ext cx="7199313" cy="4035425"/>
          </a:xfrm>
        </p:spPr>
        <p:txBody>
          <a:bodyPr/>
          <a:lstStyle/>
          <a:p>
            <a:r>
              <a:rPr lang="en-US" altLang="zh-CN" b="1" dirty="0" smtClean="0"/>
              <a:t>6.4.2 </a:t>
            </a:r>
            <a:r>
              <a:rPr lang="zh-CN" altLang="zh-CN" b="1" dirty="0" smtClean="0"/>
              <a:t>课件中动画运用原则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4166221167"/>
              </p:ext>
            </p:extLst>
          </p:nvPr>
        </p:nvGraphicFramePr>
        <p:xfrm>
          <a:off x="493484" y="1110342"/>
          <a:ext cx="8142515" cy="54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5454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9657"/>
            <a:ext cx="8229600" cy="842962"/>
          </a:xfrm>
        </p:spPr>
        <p:txBody>
          <a:bodyPr/>
          <a:lstStyle/>
          <a:p>
            <a:r>
              <a:rPr lang="en-US" altLang="zh-CN" b="0" dirty="0" smtClean="0"/>
              <a:t/>
            </a:r>
            <a:br>
              <a:rPr lang="en-US" altLang="zh-CN" b="0" dirty="0" smtClean="0"/>
            </a:br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37029" y="899659"/>
            <a:ext cx="7199313" cy="4035425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en-US" altLang="zh-CN" b="1" dirty="0"/>
              <a:t>.</a:t>
            </a:r>
            <a:r>
              <a:rPr lang="zh-CN" altLang="zh-CN" b="1" dirty="0"/>
              <a:t>丰富的动画类型</a:t>
            </a:r>
            <a:endParaRPr lang="zh-CN" altLang="zh-CN" dirty="0"/>
          </a:p>
          <a:p>
            <a:endParaRPr lang="zh-CN" altLang="zh-CN" b="1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46093"/>
          <p:cNvGrpSpPr>
            <a:grpSpLocks/>
          </p:cNvGrpSpPr>
          <p:nvPr/>
        </p:nvGrpSpPr>
        <p:grpSpPr bwMode="auto">
          <a:xfrm>
            <a:off x="898752" y="1859384"/>
            <a:ext cx="7359876" cy="4222102"/>
            <a:chOff x="0" y="0"/>
            <a:chExt cx="5895975" cy="2962275"/>
          </a:xfrm>
        </p:grpSpPr>
        <p:grpSp>
          <p:nvGrpSpPr>
            <p:cNvPr id="8" name="组合 46088"/>
            <p:cNvGrpSpPr>
              <a:grpSpLocks/>
            </p:cNvGrpSpPr>
            <p:nvPr/>
          </p:nvGrpSpPr>
          <p:grpSpPr bwMode="auto">
            <a:xfrm>
              <a:off x="0" y="0"/>
              <a:ext cx="5895975" cy="2695575"/>
              <a:chOff x="0" y="0"/>
              <a:chExt cx="5895975" cy="2695575"/>
            </a:xfrm>
          </p:grpSpPr>
          <p:pic>
            <p:nvPicPr>
              <p:cNvPr id="359" name="图片 35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95400" cy="2695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3" name="图片 37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8275" y="0"/>
                <a:ext cx="1438275" cy="2695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083" name="图片 4608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81325" y="0"/>
                <a:ext cx="1457325" cy="2695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084" name="图片 4608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52950" y="0"/>
                <a:ext cx="1343025" cy="2695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>
              <a:off x="1657350" y="2714625"/>
              <a:ext cx="3203851" cy="247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6-93  PowerPoint 2010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提供的四种动画类型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437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32229"/>
            <a:ext cx="8229600" cy="842962"/>
          </a:xfrm>
        </p:spPr>
        <p:txBody>
          <a:bodyPr/>
          <a:lstStyle/>
          <a:p>
            <a:r>
              <a:rPr lang="en-US" altLang="zh-CN" b="0" dirty="0"/>
              <a:t/>
            </a:r>
            <a:br>
              <a:rPr lang="en-US" altLang="zh-CN" b="0" dirty="0"/>
            </a:br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89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394010"/>
              </p:ext>
            </p:extLst>
          </p:nvPr>
        </p:nvGraphicFramePr>
        <p:xfrm>
          <a:off x="203880" y="1407886"/>
          <a:ext cx="8866453" cy="46590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6303"/>
                <a:gridCol w="2054216"/>
                <a:gridCol w="2892967"/>
                <a:gridCol w="2892967"/>
              </a:tblGrid>
              <a:tr h="889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类型</a:t>
                      </a:r>
                      <a:endParaRPr lang="zh-CN" sz="1500" b="1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动画名称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动画效果</a:t>
                      </a:r>
                      <a:endParaRPr lang="zh-CN" sz="1500" b="1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适用场景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251279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进入类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出现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突然出现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元素出现有先后顺序时使用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2512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淡出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慢慢地出现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元素出现需要缓冲时使用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5025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浮入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由下往上慢慢出现</a:t>
                      </a:r>
                      <a:endParaRPr lang="zh-CN" sz="1500" b="1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需要震撼效果时，也将多个对象一起配合使用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2512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擦除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像用粉笔在黑板上绘制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一般矩形、条形图、柱形图适用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7538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缩放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由大到小或由小到大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需要突出关键词效果时，推荐使用“效果选项”下拉列表的“从屏幕底部缩小”选项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2512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飞入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快速飞过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indent="200025"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垂直直线效果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251279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强调类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脉冲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先放大后缩小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一般与“淡出”效果配对使用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25127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陀螺旋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围绕中心旋转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对象为圆形时，可以设置旋转效果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5025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透明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半透明状态</a:t>
                      </a:r>
                      <a:endParaRPr lang="zh-CN" sz="1500" b="1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突出重要的内容，让次要的内容透明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</a:tr>
              <a:tr h="502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退出类</a:t>
                      </a:r>
                      <a:endParaRPr lang="zh-CN" sz="1500" b="1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dirty="0">
                          <a:effectLst/>
                        </a:rPr>
                        <a:t>基本与进入类动画效果一致，只是名称有所变化：出现—消失，淡入—淡出，浮入—浮出，飞入—飞出，其他没变化。</a:t>
                      </a:r>
                      <a:endParaRPr lang="zh-CN" sz="1500" b="1" dirty="0">
                        <a:effectLst/>
                        <a:latin typeface="宋体"/>
                        <a:cs typeface="宋体"/>
                      </a:endParaRPr>
                    </a:p>
                  </a:txBody>
                  <a:tcPr marL="86934" marR="86934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074738" y="2662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2998786" y="932902"/>
            <a:ext cx="28504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表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6-3 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常用动画效果</a:t>
            </a:r>
            <a:endParaRPr kumimoji="0" 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1032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6.1.2 PowerPoint</a:t>
            </a:r>
            <a:r>
              <a:rPr lang="zh-CN" altLang="en-US" dirty="0"/>
              <a:t>课件中文字使用的原则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>
          <a:xfrm>
            <a:off x="6726238" y="6105525"/>
            <a:ext cx="2133600" cy="365125"/>
          </a:xfrm>
        </p:spPr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</a:t>
            </a:fld>
            <a:endParaRPr lang="zh-CN" alt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2357438"/>
            <a:ext cx="3994150" cy="2995612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0" y="2357438"/>
            <a:ext cx="3994150" cy="2995612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40049" y="1190171"/>
            <a:ext cx="3184979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7188" indent="-357188" algn="ctr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强化文字 突出重点</a:t>
            </a: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3886200" y="5000625"/>
            <a:ext cx="825500" cy="688975"/>
            <a:chOff x="3810000" y="5695950"/>
            <a:chExt cx="825500" cy="688234"/>
          </a:xfrm>
        </p:grpSpPr>
        <p:sp>
          <p:nvSpPr>
            <p:cNvPr id="10" name="椭圆 9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修改前</a:t>
              </a:r>
            </a:p>
          </p:txBody>
        </p:sp>
      </p:grpSp>
      <p:grpSp>
        <p:nvGrpSpPr>
          <p:cNvPr id="12" name="组合 10"/>
          <p:cNvGrpSpPr>
            <a:grpSpLocks/>
          </p:cNvGrpSpPr>
          <p:nvPr/>
        </p:nvGrpSpPr>
        <p:grpSpPr bwMode="auto">
          <a:xfrm>
            <a:off x="8267700" y="5010150"/>
            <a:ext cx="825500" cy="688975"/>
            <a:chOff x="3810000" y="5695950"/>
            <a:chExt cx="825500" cy="688234"/>
          </a:xfrm>
        </p:grpSpPr>
        <p:sp>
          <p:nvSpPr>
            <p:cNvPr id="13" name="椭圆 12"/>
            <p:cNvSpPr/>
            <p:nvPr/>
          </p:nvSpPr>
          <p:spPr bwMode="auto">
            <a:xfrm>
              <a:off x="3884613" y="5695950"/>
              <a:ext cx="687387" cy="688234"/>
            </a:xfrm>
            <a:prstGeom prst="ellipse">
              <a:avLst/>
            </a:prstGeom>
            <a:solidFill>
              <a:schemeClr val="accent1">
                <a:lumMod val="75000"/>
                <a:alpha val="9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2"/>
            <p:cNvSpPr txBox="1">
              <a:spLocks noChangeArrowheads="1"/>
            </p:cNvSpPr>
            <p:nvPr/>
          </p:nvSpPr>
          <p:spPr bwMode="auto">
            <a:xfrm>
              <a:off x="3810000" y="5829300"/>
              <a:ext cx="825500" cy="377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修改后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125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59659" y="1117601"/>
            <a:ext cx="4513942" cy="5740400"/>
          </a:xfrm>
        </p:spPr>
        <p:txBody>
          <a:bodyPr/>
          <a:lstStyle/>
          <a:p>
            <a:r>
              <a:rPr lang="en-US" altLang="zh-CN" sz="2000" b="1" dirty="0"/>
              <a:t>2.</a:t>
            </a:r>
            <a:r>
              <a:rPr lang="zh-CN" altLang="zh-CN" sz="2000" b="1" dirty="0"/>
              <a:t>动画效果的参数</a:t>
            </a:r>
            <a:r>
              <a:rPr lang="zh-CN" altLang="zh-CN" sz="2000" b="1" dirty="0" smtClean="0"/>
              <a:t>设置</a:t>
            </a:r>
            <a:endParaRPr lang="en-US" altLang="zh-CN" sz="2000" b="1" dirty="0" smtClean="0"/>
          </a:p>
          <a:p>
            <a:endParaRPr lang="en-US" altLang="zh-CN" sz="2000" b="1" dirty="0" smtClean="0"/>
          </a:p>
          <a:p>
            <a:pPr marL="0" indent="0">
              <a:lnSpc>
                <a:spcPts val="3500"/>
              </a:lnSpc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）效果选项</a:t>
            </a:r>
          </a:p>
          <a:p>
            <a:pPr marL="0" indent="0">
              <a:lnSpc>
                <a:spcPts val="3500"/>
              </a:lnSpc>
              <a:buNone/>
            </a:pPr>
            <a:r>
              <a:rPr lang="zh-CN" altLang="zh-CN" sz="2000" dirty="0"/>
              <a:t>大多数的动画效果都会涉及到方向或形状的自定义，这需在“效果选项”按钮的下拉列表中设置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endParaRPr lang="zh-CN" altLang="zh-CN" sz="1800" dirty="0"/>
          </a:p>
          <a:p>
            <a:pPr marL="0" indent="0">
              <a:buNone/>
            </a:pPr>
            <a:endParaRPr lang="zh-CN" altLang="zh-CN" sz="1800" dirty="0"/>
          </a:p>
          <a:p>
            <a:endParaRPr lang="zh-CN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5" name="组合 115877"/>
          <p:cNvGrpSpPr>
            <a:grpSpLocks/>
          </p:cNvGrpSpPr>
          <p:nvPr/>
        </p:nvGrpSpPr>
        <p:grpSpPr bwMode="auto">
          <a:xfrm>
            <a:off x="5441187" y="1321432"/>
            <a:ext cx="3441556" cy="4890683"/>
            <a:chOff x="257175" y="0"/>
            <a:chExt cx="1276350" cy="2438941"/>
          </a:xfrm>
        </p:grpSpPr>
        <p:pic>
          <p:nvPicPr>
            <p:cNvPr id="16" name="图片 3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945"/>
            <a:stretch>
              <a:fillRect/>
            </a:stretch>
          </p:blipFill>
          <p:spPr bwMode="auto">
            <a:xfrm>
              <a:off x="257175" y="0"/>
              <a:ext cx="609600" cy="1952625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文本框 2"/>
            <p:cNvSpPr txBox="1">
              <a:spLocks noChangeArrowheads="1"/>
            </p:cNvSpPr>
            <p:nvPr/>
          </p:nvSpPr>
          <p:spPr bwMode="auto">
            <a:xfrm>
              <a:off x="257175" y="1952625"/>
              <a:ext cx="1276350" cy="486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endParaRP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94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效果选项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(a)</a:t>
              </a:r>
              <a:endPara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038203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23095" y="536804"/>
            <a:ext cx="8432799" cy="2714398"/>
          </a:xfrm>
        </p:spPr>
        <p:txBody>
          <a:bodyPr/>
          <a:lstStyle/>
          <a:p>
            <a:endParaRPr lang="en-US" altLang="zh-CN" sz="2000" b="1" dirty="0" smtClean="0"/>
          </a:p>
          <a:p>
            <a:r>
              <a:rPr lang="en-US" altLang="zh-CN" sz="2000" b="1" dirty="0" smtClean="0"/>
              <a:t>2</a:t>
            </a:r>
            <a:r>
              <a:rPr lang="en-US" altLang="zh-CN" sz="2000" b="1" dirty="0"/>
              <a:t>.</a:t>
            </a:r>
            <a:r>
              <a:rPr lang="zh-CN" altLang="zh-CN" sz="2000" b="1" dirty="0"/>
              <a:t>动画效果的参数</a:t>
            </a:r>
            <a:r>
              <a:rPr lang="zh-CN" altLang="zh-CN" sz="2000" b="1" dirty="0" smtClean="0"/>
              <a:t>设置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zh-CN" altLang="zh-CN" sz="1800" dirty="0" smtClean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）动画窗格</a:t>
            </a:r>
          </a:p>
          <a:p>
            <a:pPr marL="0" indent="0">
              <a:buNone/>
            </a:pPr>
            <a:r>
              <a:rPr lang="zh-CN" altLang="zh-CN" sz="1800" dirty="0"/>
              <a:t>动画窗格就一个独立的操作界面，基本上所有动画操作都可以这里完成，包括设置是否可以出现声音，动画播放后是否变暗或透明，动画文本设置如何传送等。这个功能可以说是动画里面最重要的一个功能。</a:t>
            </a:r>
          </a:p>
          <a:p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5879"/>
          <p:cNvGrpSpPr>
            <a:grpSpLocks/>
          </p:cNvGrpSpPr>
          <p:nvPr/>
        </p:nvGrpSpPr>
        <p:grpSpPr bwMode="auto">
          <a:xfrm>
            <a:off x="728351" y="3149601"/>
            <a:ext cx="7669483" cy="2977364"/>
            <a:chOff x="1200150" y="0"/>
            <a:chExt cx="4754245" cy="2295525"/>
          </a:xfrm>
        </p:grpSpPr>
        <p:grpSp>
          <p:nvGrpSpPr>
            <p:cNvPr id="9" name="组合 345"/>
            <p:cNvGrpSpPr>
              <a:grpSpLocks/>
            </p:cNvGrpSpPr>
            <p:nvPr/>
          </p:nvGrpSpPr>
          <p:grpSpPr bwMode="auto">
            <a:xfrm>
              <a:off x="1200150" y="0"/>
              <a:ext cx="4754245" cy="2120900"/>
              <a:chOff x="0" y="0"/>
              <a:chExt cx="4754880" cy="2121408"/>
            </a:xfrm>
          </p:grpSpPr>
          <p:pic>
            <p:nvPicPr>
              <p:cNvPr id="114702" name="Picture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75335" cy="2004364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3" name="图片 33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5497"/>
              <a:stretch>
                <a:fillRect/>
              </a:stretch>
            </p:blipFill>
            <p:spPr bwMode="auto">
              <a:xfrm>
                <a:off x="936346" y="0"/>
                <a:ext cx="1741018" cy="20043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5" name="图片 33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6133" t="5406" r="37711" b="-5406"/>
              <a:stretch>
                <a:fillRect/>
              </a:stretch>
            </p:blipFill>
            <p:spPr bwMode="auto">
              <a:xfrm>
                <a:off x="2362810" y="0"/>
                <a:ext cx="1309421" cy="2121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9" name="图片 33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13709" y="0"/>
                <a:ext cx="1141171" cy="2004364"/>
              </a:xfrm>
              <a:prstGeom prst="rect">
                <a:avLst/>
              </a:prstGeom>
              <a:noFill/>
              <a:ln w="317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2571750" y="2038350"/>
              <a:ext cx="210629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6-94(b)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动画窗格效果选项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(b)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145451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23095" y="536804"/>
            <a:ext cx="8432799" cy="2714398"/>
          </a:xfrm>
        </p:spPr>
        <p:txBody>
          <a:bodyPr/>
          <a:lstStyle/>
          <a:p>
            <a:endParaRPr lang="en-US" altLang="zh-CN" sz="2000" b="1" dirty="0" smtClean="0"/>
          </a:p>
          <a:p>
            <a:r>
              <a:rPr lang="en-US" altLang="zh-CN" sz="2000" b="1" dirty="0" smtClean="0"/>
              <a:t>2</a:t>
            </a:r>
            <a:r>
              <a:rPr lang="en-US" altLang="zh-CN" sz="2000" b="1" dirty="0"/>
              <a:t>.</a:t>
            </a:r>
            <a:r>
              <a:rPr lang="zh-CN" altLang="zh-CN" sz="2000" b="1" dirty="0"/>
              <a:t>动画效果的参数</a:t>
            </a:r>
            <a:r>
              <a:rPr lang="zh-CN" altLang="zh-CN" sz="2000" b="1" dirty="0" smtClean="0"/>
              <a:t>设置</a:t>
            </a:r>
            <a:endParaRPr lang="en-US" altLang="zh-CN" sz="2000" b="1" dirty="0" smtClean="0"/>
          </a:p>
          <a:p>
            <a:r>
              <a:rPr lang="zh-CN" altLang="zh-CN" sz="1800" dirty="0"/>
              <a:t>（</a:t>
            </a:r>
            <a:r>
              <a:rPr lang="en-US" altLang="zh-CN" sz="1800" dirty="0"/>
              <a:t>3</a:t>
            </a:r>
            <a:r>
              <a:rPr lang="zh-CN" altLang="zh-CN" sz="1800" dirty="0"/>
              <a:t>）触发</a:t>
            </a:r>
          </a:p>
          <a:p>
            <a:r>
              <a:rPr lang="zh-CN" altLang="zh-CN" sz="1800" dirty="0"/>
              <a:t>触发是指通过怎样的方式让动画出现。</a:t>
            </a:r>
            <a:r>
              <a:rPr lang="en-US" altLang="zh-CN" sz="1800" dirty="0"/>
              <a:t>PPT</a:t>
            </a:r>
            <a:r>
              <a:rPr lang="zh-CN" altLang="zh-CN" sz="1800" dirty="0"/>
              <a:t>默认的触发的动画出现的操作是单击</a:t>
            </a:r>
            <a:r>
              <a:rPr lang="en-US" altLang="zh-CN" sz="1800" dirty="0"/>
              <a:t>(</a:t>
            </a:r>
            <a:r>
              <a:rPr lang="zh-CN" altLang="zh-CN" sz="1800" dirty="0"/>
              <a:t>按空格或↓也可以</a:t>
            </a:r>
            <a:r>
              <a:rPr lang="en-US" altLang="zh-CN" sz="1800" dirty="0"/>
              <a:t>)</a:t>
            </a:r>
            <a:r>
              <a:rPr lang="zh-CN" altLang="zh-CN" sz="1800" dirty="0"/>
              <a:t>，但有时为了实现更好的交互效果，我们需要自定义动画出现的操作，此时就会用到触发器。</a:t>
            </a:r>
          </a:p>
          <a:p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7" name="组合 115880"/>
          <p:cNvGrpSpPr>
            <a:grpSpLocks/>
          </p:cNvGrpSpPr>
          <p:nvPr/>
        </p:nvGrpSpPr>
        <p:grpSpPr bwMode="auto">
          <a:xfrm>
            <a:off x="2314659" y="3242257"/>
            <a:ext cx="4941357" cy="2768679"/>
            <a:chOff x="0" y="0"/>
            <a:chExt cx="1958694" cy="1528776"/>
          </a:xfrm>
        </p:grpSpPr>
        <p:pic>
          <p:nvPicPr>
            <p:cNvPr id="114696" name="图片 11469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52600" cy="1371600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529944" y="1375826"/>
              <a:ext cx="1428750" cy="15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94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触发选项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(c)  </a:t>
              </a:r>
              <a:endPara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839797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23095" y="536804"/>
            <a:ext cx="8432799" cy="2714398"/>
          </a:xfrm>
        </p:spPr>
        <p:txBody>
          <a:bodyPr/>
          <a:lstStyle/>
          <a:p>
            <a:endParaRPr lang="en-US" altLang="zh-CN" sz="2000" b="1" dirty="0" smtClean="0"/>
          </a:p>
          <a:p>
            <a:r>
              <a:rPr lang="en-US" altLang="zh-CN" sz="2000" b="1" dirty="0" smtClean="0"/>
              <a:t>2</a:t>
            </a:r>
            <a:r>
              <a:rPr lang="en-US" altLang="zh-CN" sz="2000" b="1" dirty="0"/>
              <a:t>.</a:t>
            </a:r>
            <a:r>
              <a:rPr lang="zh-CN" altLang="zh-CN" sz="2000" b="1" dirty="0"/>
              <a:t>动画效果的参数</a:t>
            </a:r>
            <a:r>
              <a:rPr lang="zh-CN" altLang="zh-CN" sz="2000" b="1" dirty="0" smtClean="0"/>
              <a:t>设置</a:t>
            </a:r>
            <a:endParaRPr lang="en-US" altLang="zh-CN" sz="2000" b="1" dirty="0" smtClean="0"/>
          </a:p>
          <a:p>
            <a:r>
              <a:rPr lang="zh-CN" altLang="zh-CN" sz="1800" dirty="0"/>
              <a:t>（</a:t>
            </a:r>
            <a:r>
              <a:rPr lang="en-US" altLang="zh-CN" sz="1800" dirty="0"/>
              <a:t>4</a:t>
            </a:r>
            <a:r>
              <a:rPr lang="zh-CN" altLang="zh-CN" sz="1800" dirty="0"/>
              <a:t>）动画刷</a:t>
            </a:r>
          </a:p>
          <a:p>
            <a:r>
              <a:rPr lang="zh-CN" altLang="zh-CN" sz="1800" dirty="0"/>
              <a:t>类似于“格式刷”，可以将某个动画的效果复制给另一个动画。</a:t>
            </a:r>
          </a:p>
          <a:p>
            <a:r>
              <a:rPr lang="zh-CN" altLang="zh-CN" sz="1800" dirty="0"/>
              <a:t>使用方法：单击“动画”选项卡中“高级动画”组中的“动画刷”，在需要使用该动画的对象上“刷”一下即可实现，如果需要使用多次，需双击“动画刷”，如图</a:t>
            </a:r>
            <a:r>
              <a:rPr lang="en-US" altLang="zh-CN" sz="1800" dirty="0"/>
              <a:t>6-94</a:t>
            </a:r>
            <a:r>
              <a:rPr lang="zh-CN" altLang="zh-CN" sz="1800" dirty="0"/>
              <a:t>（</a:t>
            </a:r>
            <a:r>
              <a:rPr lang="en-US" altLang="zh-CN" sz="1800" dirty="0"/>
              <a:t>d</a:t>
            </a:r>
            <a:r>
              <a:rPr lang="zh-CN" altLang="zh-CN" sz="1800" dirty="0"/>
              <a:t>）所示。</a:t>
            </a:r>
          </a:p>
          <a:p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" name="组合 115880"/>
          <p:cNvGrpSpPr>
            <a:grpSpLocks/>
          </p:cNvGrpSpPr>
          <p:nvPr/>
        </p:nvGrpSpPr>
        <p:grpSpPr bwMode="auto">
          <a:xfrm>
            <a:off x="2206624" y="3600154"/>
            <a:ext cx="4528005" cy="2468592"/>
            <a:chOff x="1847850" y="28575"/>
            <a:chExt cx="1724025" cy="1608261"/>
          </a:xfrm>
        </p:grpSpPr>
        <p:pic>
          <p:nvPicPr>
            <p:cNvPr id="114699" name="图片 11469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7850" y="28575"/>
              <a:ext cx="1724025" cy="1343025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文本框 2"/>
            <p:cNvSpPr txBox="1">
              <a:spLocks noChangeArrowheads="1"/>
            </p:cNvSpPr>
            <p:nvPr/>
          </p:nvSpPr>
          <p:spPr bwMode="auto">
            <a:xfrm>
              <a:off x="2307970" y="1456374"/>
              <a:ext cx="1181100" cy="180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94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动画刷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(d)  </a:t>
              </a:r>
              <a:endPara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579285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23095" y="536804"/>
            <a:ext cx="8432799" cy="2714398"/>
          </a:xfrm>
        </p:spPr>
        <p:txBody>
          <a:bodyPr/>
          <a:lstStyle/>
          <a:p>
            <a:endParaRPr lang="en-US" altLang="zh-CN" sz="2000" b="1" dirty="0" smtClean="0"/>
          </a:p>
          <a:p>
            <a:r>
              <a:rPr lang="en-US" altLang="zh-CN" sz="2000" b="1" dirty="0" smtClean="0"/>
              <a:t>2</a:t>
            </a:r>
            <a:r>
              <a:rPr lang="en-US" altLang="zh-CN" sz="2000" b="1" dirty="0"/>
              <a:t>.</a:t>
            </a:r>
            <a:r>
              <a:rPr lang="zh-CN" altLang="zh-CN" sz="2000" b="1" dirty="0"/>
              <a:t>动画效果的参数</a:t>
            </a:r>
            <a:r>
              <a:rPr lang="zh-CN" altLang="zh-CN" sz="2000" b="1" dirty="0" smtClean="0"/>
              <a:t>设置</a:t>
            </a:r>
            <a:endParaRPr lang="en-US" altLang="zh-CN" sz="2000" b="1" dirty="0" smtClean="0"/>
          </a:p>
          <a:p>
            <a:r>
              <a:rPr lang="zh-CN" altLang="zh-CN" sz="1800" dirty="0"/>
              <a:t>（</a:t>
            </a:r>
            <a:r>
              <a:rPr lang="en-US" altLang="zh-CN" sz="1800" dirty="0"/>
              <a:t>5</a:t>
            </a:r>
            <a:r>
              <a:rPr lang="zh-CN" altLang="zh-CN" sz="1800" dirty="0"/>
              <a:t>）计时</a:t>
            </a:r>
          </a:p>
          <a:p>
            <a:r>
              <a:rPr lang="zh-CN" altLang="zh-CN" sz="1800" dirty="0"/>
              <a:t>设置动画时间的长短和开始方式，也可以通过它控制动画出现的顺序。</a:t>
            </a:r>
          </a:p>
          <a:p>
            <a:r>
              <a:rPr lang="zh-CN" altLang="zh-CN" sz="1800" dirty="0"/>
              <a:t>使用方法：“动画”选项卡中“计时”组中的“开始”选项，用于设置动画出现的开始方式，“持续时间”和“延迟”文本框，可以决定动画持续的时间，如图</a:t>
            </a:r>
            <a:r>
              <a:rPr lang="en-US" altLang="zh-CN" sz="1800" dirty="0"/>
              <a:t>6-94</a:t>
            </a:r>
            <a:r>
              <a:rPr lang="zh-CN" altLang="zh-CN" sz="1800" dirty="0"/>
              <a:t>（</a:t>
            </a:r>
            <a:r>
              <a:rPr lang="en-US" altLang="zh-CN" sz="1800" dirty="0"/>
              <a:t>e</a:t>
            </a:r>
            <a:r>
              <a:rPr lang="zh-CN" altLang="zh-CN" sz="1800" dirty="0"/>
              <a:t>）所示。</a:t>
            </a:r>
          </a:p>
          <a:p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11572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688" y="3359819"/>
            <a:ext cx="3237139" cy="2651694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71580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323095" y="536804"/>
            <a:ext cx="8432799" cy="2714398"/>
          </a:xfrm>
        </p:spPr>
        <p:txBody>
          <a:bodyPr/>
          <a:lstStyle/>
          <a:p>
            <a:endParaRPr lang="en-US" altLang="zh-CN" sz="2000" b="1" dirty="0" smtClean="0"/>
          </a:p>
          <a:p>
            <a:r>
              <a:rPr lang="en-US" altLang="zh-CN" sz="2000" b="1" dirty="0"/>
              <a:t>3.</a:t>
            </a:r>
            <a:r>
              <a:rPr lang="zh-CN" altLang="zh-CN" sz="2000" b="1" dirty="0"/>
              <a:t>动画设计技巧</a:t>
            </a:r>
          </a:p>
          <a:p>
            <a:r>
              <a:rPr lang="zh-CN" altLang="zh-CN" sz="1800" dirty="0"/>
              <a:t>在设计动画效果时，很多人容易走入两种误区：一种是喜欢在任何地方都用动画，结果让整个课件应接不暇、眼花缭乱；一种是喜欢用夸张的动画，华而不实，让学生不舒服。所以，使用动画时最要紧的是把握好“度”，要运用得恰到好处。下面介绍几种比较实用的动画设置方法：</a:t>
            </a:r>
          </a:p>
          <a:p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95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917" y="4166383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zh-CN" dirty="0">
                <a:solidFill>
                  <a:schemeClr val="accent1">
                    <a:lumMod val="75000"/>
                  </a:schemeClr>
                </a:solidFill>
              </a:rPr>
              <a:t>）灵活运用时间轴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641622"/>
              </p:ext>
            </p:extLst>
          </p:nvPr>
        </p:nvGraphicFramePr>
        <p:xfrm>
          <a:off x="3149599" y="3468915"/>
          <a:ext cx="3585029" cy="2146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029"/>
              </a:tblGrid>
              <a:tr h="44187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调整</a:t>
                      </a:r>
                      <a:r>
                        <a:rPr lang="zh-CN" altLang="zh-CN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动画</a:t>
                      </a:r>
                      <a:r>
                        <a:rPr lang="zh-CN" altLang="zh-CN" sz="18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先后顺序</a:t>
                      </a:r>
                      <a:endParaRPr lang="zh-CN" altLang="zh-CN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262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改变动画连接顺序</a:t>
                      </a:r>
                    </a:p>
                  </a:txBody>
                  <a:tcPr/>
                </a:tc>
              </a:tr>
              <a:tr h="426277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1" kern="1200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改变动画持续时间</a:t>
                      </a:r>
                      <a:endParaRPr lang="zh-CN" altLang="en-US" b="1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</a:tr>
              <a:tr h="426277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延迟</a:t>
                      </a:r>
                      <a:endParaRPr lang="zh-CN" altLang="en-US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26277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1800" b="1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重复</a:t>
                      </a:r>
                      <a:endParaRPr lang="zh-CN" altLang="en-US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20809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36009" y="522290"/>
            <a:ext cx="8432799" cy="2714398"/>
          </a:xfrm>
        </p:spPr>
        <p:txBody>
          <a:bodyPr/>
          <a:lstStyle/>
          <a:p>
            <a:endParaRPr lang="en-US" altLang="zh-CN" sz="2000" b="1" dirty="0" smtClean="0"/>
          </a:p>
          <a:p>
            <a:r>
              <a:rPr lang="en-US" altLang="zh-CN" sz="2000" b="1" dirty="0"/>
              <a:t>3.</a:t>
            </a:r>
            <a:r>
              <a:rPr lang="zh-CN" altLang="zh-CN" sz="2000" b="1" dirty="0"/>
              <a:t>动画设计技巧</a:t>
            </a:r>
          </a:p>
          <a:p>
            <a:pPr>
              <a:lnSpc>
                <a:spcPts val="4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）动画的叠加、衔接和</a:t>
            </a:r>
            <a:r>
              <a:rPr lang="zh-CN" altLang="zh-CN" sz="2000" dirty="0" smtClean="0"/>
              <a:t>组合</a:t>
            </a:r>
            <a:endParaRPr lang="zh-CN" altLang="zh-CN" dirty="0"/>
          </a:p>
          <a:p>
            <a:r>
              <a:rPr lang="zh-CN" altLang="zh-CN" sz="1800" dirty="0"/>
              <a:t>叠加</a:t>
            </a:r>
            <a:r>
              <a:rPr lang="zh-CN" altLang="zh-CN" sz="1800" dirty="0" smtClean="0"/>
              <a:t>：常用</a:t>
            </a:r>
            <a:r>
              <a:rPr lang="zh-CN" altLang="zh-CN" sz="1800" dirty="0"/>
              <a:t>的叠加效果有</a:t>
            </a:r>
            <a:r>
              <a:rPr lang="en-US" altLang="zh-CN" sz="1800" dirty="0"/>
              <a:t>:</a:t>
            </a:r>
            <a:r>
              <a:rPr lang="zh-CN" altLang="zh-CN" sz="1800" dirty="0"/>
              <a:t>缩放和陀螺旋、路径和陀螺旋、淡出和脉冲、路径和淡出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zh-CN" altLang="zh-CN" sz="1800" dirty="0" smtClean="0"/>
              <a:t>衔接</a:t>
            </a:r>
            <a:r>
              <a:rPr lang="zh-CN" altLang="zh-CN" sz="1800" dirty="0"/>
              <a:t>：对于有关联的不同对象而言，两者的出现可以紧挨着自动</a:t>
            </a:r>
            <a:r>
              <a:rPr lang="zh-CN" altLang="zh-CN" sz="1800" dirty="0" smtClean="0"/>
              <a:t>进行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比如</a:t>
            </a:r>
            <a:r>
              <a:rPr lang="zh-CN" altLang="zh-CN" sz="1800" dirty="0"/>
              <a:t>将一条直线分成三段，使用擦除动画，设置不同的时间出现，效果特别</a:t>
            </a:r>
            <a:r>
              <a:rPr lang="zh-CN" altLang="zh-CN" sz="1800" dirty="0" smtClean="0"/>
              <a:t>显著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542" y="4538066"/>
            <a:ext cx="7990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组合：单个元素的动画效果无论如何叠加、衔接，都显得单薄枯燥，如果想要效果吸引人，可以增加元素量，多个对象一起使用</a:t>
            </a:r>
            <a:r>
              <a:rPr lang="zh-CN" altLang="zh-CN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效果</a:t>
            </a: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37028" y="2010229"/>
            <a:ext cx="8113486" cy="0"/>
          </a:xfrm>
          <a:prstGeom prst="line">
            <a:avLst/>
          </a:prstGeom>
          <a:ln w="34925">
            <a:solidFill>
              <a:schemeClr val="accent1">
                <a:lumMod val="7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46274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6.4.3 PowerPoint</a:t>
            </a:r>
            <a:r>
              <a:rPr lang="zh-CN" altLang="zh-CN" dirty="0"/>
              <a:t>动画的秘密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32571" y="925535"/>
            <a:ext cx="7763664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）用触发增加交互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通过添加动画的触发效果实现课件的交互，如图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6-95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）所示。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7" name="组合 115727"/>
          <p:cNvGrpSpPr>
            <a:grpSpLocks/>
          </p:cNvGrpSpPr>
          <p:nvPr/>
        </p:nvGrpSpPr>
        <p:grpSpPr bwMode="auto">
          <a:xfrm>
            <a:off x="1305028" y="2311934"/>
            <a:ext cx="6792465" cy="3392179"/>
            <a:chOff x="0" y="0"/>
            <a:chExt cx="44386" cy="20098"/>
          </a:xfrm>
        </p:grpSpPr>
        <p:pic>
          <p:nvPicPr>
            <p:cNvPr id="363" name="图片 36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4386" cy="18288"/>
            </a:xfrm>
            <a:prstGeom prst="rect">
              <a:avLst/>
            </a:prstGeom>
            <a:noFill/>
            <a:ln w="31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文本框 2"/>
            <p:cNvSpPr txBox="1">
              <a:spLocks noChangeArrowheads="1"/>
            </p:cNvSpPr>
            <p:nvPr/>
          </p:nvSpPr>
          <p:spPr bwMode="auto">
            <a:xfrm>
              <a:off x="14086" y="18288"/>
              <a:ext cx="21063" cy="1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6-95(c)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触发交互</a:t>
              </a:r>
              <a:endPara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43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35377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6.4.4 PowerPoint</a:t>
            </a:r>
            <a:r>
              <a:rPr lang="zh-CN" altLang="zh-CN" dirty="0"/>
              <a:t>幻灯片切换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4858" y="1454406"/>
            <a:ext cx="3078285" cy="389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在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hlinkClick r:id="rId2"/>
              </a:rPr>
              <a:t>PowerPoint 2010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中，增加了许多令人眼花缭乱并且惊叹不已的幻灯片切换效果</a:t>
            </a:r>
            <a:r>
              <a:rPr lang="zh-CN" altLang="zh-CN" sz="2000" dirty="0" smtClean="0">
                <a:solidFill>
                  <a:schemeClr val="accent1">
                    <a:lumMod val="75000"/>
                  </a:schemeClr>
                </a:solidFill>
              </a:rPr>
              <a:t>。</a:t>
            </a:r>
            <a:endParaRPr lang="en-US" altLang="zh-CN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ts val="3000"/>
              </a:lnSpc>
            </a:pPr>
            <a:r>
              <a:rPr lang="zh-CN" altLang="zh-CN" sz="2000" dirty="0" smtClean="0">
                <a:solidFill>
                  <a:schemeClr val="accent1">
                    <a:lumMod val="75000"/>
                  </a:schemeClr>
                </a:solidFill>
              </a:rPr>
              <a:t>这种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效果能使幻灯片跳转变得自然，实现页面之间的无缝连接。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hlinkClick r:id="rId2"/>
              </a:rPr>
              <a:t>PowerPoint 2010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提供了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35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种切换效果，完全</a:t>
            </a:r>
            <a:r>
              <a:rPr lang="zh-CN" altLang="zh-CN" sz="2000" u="sng" dirty="0">
                <a:solidFill>
                  <a:schemeClr val="accent1">
                    <a:lumMod val="75000"/>
                  </a:schemeClr>
                </a:solidFill>
              </a:rPr>
              <a:t>能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zh-CN" altLang="zh-CN" sz="2000" dirty="0">
                <a:solidFill>
                  <a:schemeClr val="accent1">
                    <a:lumMod val="75000"/>
                  </a:schemeClr>
                </a:solidFill>
              </a:rPr>
              <a:t>满足各种课件的转场效果</a:t>
            </a:r>
            <a:r>
              <a:rPr lang="zh-CN" altLang="zh-CN" sz="2000" dirty="0" smtClean="0">
                <a:solidFill>
                  <a:schemeClr val="accent1">
                    <a:lumMod val="75000"/>
                  </a:schemeClr>
                </a:solidFill>
              </a:rPr>
              <a:t>，如图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6-96</a:t>
            </a:r>
            <a:r>
              <a:rPr lang="zh-CN" altLang="zh-CN" sz="2000" dirty="0" smtClean="0">
                <a:solidFill>
                  <a:schemeClr val="accent1">
                    <a:lumMod val="75000"/>
                  </a:schemeClr>
                </a:solidFill>
              </a:rPr>
              <a:t>所示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zh-CN" altLang="zh-CN" sz="2000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43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61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3" name="组合 381"/>
          <p:cNvGrpSpPr>
            <a:grpSpLocks/>
          </p:cNvGrpSpPr>
          <p:nvPr/>
        </p:nvGrpSpPr>
        <p:grpSpPr bwMode="auto">
          <a:xfrm>
            <a:off x="3430814" y="1855095"/>
            <a:ext cx="5147129" cy="3720988"/>
            <a:chOff x="0" y="0"/>
            <a:chExt cx="4308653" cy="2564162"/>
          </a:xfrm>
        </p:grpSpPr>
        <p:pic>
          <p:nvPicPr>
            <p:cNvPr id="114698" name="图片 1146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08653" cy="2304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2"/>
            <p:cNvSpPr txBox="1">
              <a:spLocks noChangeArrowheads="1"/>
            </p:cNvSpPr>
            <p:nvPr/>
          </p:nvSpPr>
          <p:spPr bwMode="auto">
            <a:xfrm>
              <a:off x="1367588" y="2296927"/>
              <a:ext cx="2106382" cy="267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图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6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宋体" pitchFamily="2" charset="-122"/>
                </a:rPr>
                <a:t>-</a:t>
              </a:r>
              <a:r>
                <a:rPr kumimoji="0" lang="en-US" altLang="zh-CN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96  </a:t>
              </a:r>
              <a:r>
                <a:rPr kumimoji="0" lang="zh-CN" alt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宋体" pitchFamily="2" charset="-122"/>
                  <a:ea typeface="宋体" pitchFamily="2" charset="-122"/>
                  <a:cs typeface="宋体" pitchFamily="2" charset="-122"/>
                </a:rPr>
                <a:t>幻灯片切换效果</a:t>
              </a:r>
              <a:endParaRPr kumimoji="0" 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653974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6.4.5  PowerPoint</a:t>
            </a:r>
            <a:r>
              <a:rPr lang="zh-CN" altLang="zh-CN" dirty="0"/>
              <a:t>动画处理实训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略。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9603F63-BCA1-4900-921A-4B3617D47F57}" type="slidenum">
              <a:rPr lang="zh-CN" altLang="en-US" smtClean="0"/>
              <a:pPr>
                <a:defRPr/>
              </a:pPr>
              <a:t>99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1212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B0F0"/>
      </a:accent1>
      <a:accent2>
        <a:srgbClr val="00206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4925">
          <a:solidFill>
            <a:schemeClr val="accent1">
              <a:lumMod val="75000"/>
            </a:schemeClr>
          </a:solidFill>
          <a:headEnd type="none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z="2000" dirty="0">
            <a:solidFill>
              <a:schemeClr val="accent1">
                <a:lumMod val="50000"/>
              </a:schemeClr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3568</TotalTime>
  <Words>5469</Words>
  <Application>Microsoft Office PowerPoint</Application>
  <PresentationFormat>全屏显示(4:3)</PresentationFormat>
  <Paragraphs>716</Paragraphs>
  <Slides>101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101</vt:i4>
      </vt:variant>
    </vt:vector>
  </HeadingPairs>
  <TitlesOfParts>
    <vt:vector size="110" baseType="lpstr">
      <vt:lpstr>Arial</vt:lpstr>
      <vt:lpstr>宋体</vt:lpstr>
      <vt:lpstr>Times New Roman</vt:lpstr>
      <vt:lpstr>Calibri</vt:lpstr>
      <vt:lpstr>黑体</vt:lpstr>
      <vt:lpstr>微软雅黑</vt:lpstr>
      <vt:lpstr>冬青黑体简体中文 W6</vt:lpstr>
      <vt:lpstr>Wingdings</vt:lpstr>
      <vt:lpstr>Office 主题</vt:lpstr>
      <vt:lpstr>PowerPoint 演示文稿</vt:lpstr>
      <vt:lpstr>PowerPoint 演示文稿</vt:lpstr>
      <vt:lpstr>PowerPoint 演示文稿</vt:lpstr>
      <vt:lpstr>6.1　PowerPoint课件的文字处理</vt:lpstr>
      <vt:lpstr>6.1.1 概述</vt:lpstr>
      <vt:lpstr>6.1.2 PowerPoint课件中文字使用的原则</vt:lpstr>
      <vt:lpstr>6.1.2 PowerPoint课件中文字使用的原则</vt:lpstr>
      <vt:lpstr>6.1.2 PowerPoint课件中文字使用的原则</vt:lpstr>
      <vt:lpstr>6.1.2 PowerPoint课件中文字使用的原则</vt:lpstr>
      <vt:lpstr>6.1.2 PowerPoint课件中文字使用的原则</vt:lpstr>
      <vt:lpstr>6.1.2 PowerPoint课件中文字使用的原则</vt:lpstr>
      <vt:lpstr>6.1.2 PowerPoint课件中文字使用的原则</vt:lpstr>
      <vt:lpstr>6.1.2 PowerPoint课件中文字使用的原则</vt:lpstr>
      <vt:lpstr>6.1.3 文字美化与排版</vt:lpstr>
      <vt:lpstr>6.1.3 文字美化与排版</vt:lpstr>
      <vt:lpstr>6.1.3 文字美化与排版</vt:lpstr>
      <vt:lpstr>6.1.3 文字美化与排版</vt:lpstr>
      <vt:lpstr>6.1.3 文字美化与排版</vt:lpstr>
      <vt:lpstr>6.1.4 文字处理欣赏</vt:lpstr>
      <vt:lpstr>6.1.5 文字处理实训</vt:lpstr>
      <vt:lpstr>6.2　PowerPoint课件的图形图像及图表处理</vt:lpstr>
      <vt:lpstr>6.2.1 插入形状与编辑  </vt:lpstr>
      <vt:lpstr> 6.2.1 插入形状与编辑  </vt:lpstr>
      <vt:lpstr>  6.2.1 插入形状与编辑  </vt:lpstr>
      <vt:lpstr>6.2.1 插入形状与编辑</vt:lpstr>
      <vt:lpstr>PowerPoint 演示文稿</vt:lpstr>
      <vt:lpstr>6.2.1 插入形状与编辑</vt:lpstr>
      <vt:lpstr>PowerPoint 演示文稿</vt:lpstr>
      <vt:lpstr>6.2.1 插入形状与编辑</vt:lpstr>
      <vt:lpstr>6.2.1 插入形状与编辑</vt:lpstr>
      <vt:lpstr>6.2.1 插入形状与编辑</vt:lpstr>
      <vt:lpstr>6.2.1 插入形状与编辑</vt:lpstr>
      <vt:lpstr>6.2.1 插入形状与编辑</vt:lpstr>
      <vt:lpstr>6.2.1 插入形状与编辑</vt:lpstr>
      <vt:lpstr>6.2.1 插入形状与编辑</vt:lpstr>
      <vt:lpstr>6.2.1 插入形状与编辑</vt:lpstr>
      <vt:lpstr>6.2.1 插入形状与编辑</vt:lpstr>
      <vt:lpstr>6.2.1 插入形状与编辑</vt:lpstr>
      <vt:lpstr>6.2.1 插入形状与编辑</vt:lpstr>
      <vt:lpstr>6.2.1 插入形状与编辑</vt:lpstr>
      <vt:lpstr>6.2.1 插入形状与编辑</vt:lpstr>
      <vt:lpstr>PowerPoint 演示文稿</vt:lpstr>
      <vt:lpstr>6.2.1 插入形状与编辑</vt:lpstr>
      <vt:lpstr>  6.2.2 图形设计技巧</vt:lpstr>
      <vt:lpstr>6.2.2 图形设计技巧</vt:lpstr>
      <vt:lpstr>6.2.2 图形设计技巧</vt:lpstr>
      <vt:lpstr>6.2.2 图形设计技巧</vt:lpstr>
      <vt:lpstr>6.2.2 图形设计技巧</vt:lpstr>
      <vt:lpstr> 6.2.3 图像设计技巧  </vt:lpstr>
      <vt:lpstr> 6.2.3 图像设计技巧  </vt:lpstr>
      <vt:lpstr>6.2.3 图像设计技巧</vt:lpstr>
      <vt:lpstr>6.2.3 图像设计技巧</vt:lpstr>
      <vt:lpstr>6.2.3 图像设计技巧</vt:lpstr>
      <vt:lpstr>6.2.3 图像设计技巧</vt:lpstr>
      <vt:lpstr>6.2.3 图像设计技巧</vt:lpstr>
      <vt:lpstr>6.2.3 图像设计技巧</vt:lpstr>
      <vt:lpstr>6.2.3 图像设计技巧</vt:lpstr>
      <vt:lpstr>6.2.3 图像设计技巧</vt:lpstr>
      <vt:lpstr>6.2.3 图像设计技巧</vt:lpstr>
      <vt:lpstr>  6.2.4 在课件制作中使用图形的注意事项 </vt:lpstr>
      <vt:lpstr>6.2.5图表处理 </vt:lpstr>
      <vt:lpstr>2. 逻辑型图表的美化</vt:lpstr>
      <vt:lpstr> 6.2.5 图表处理 </vt:lpstr>
      <vt:lpstr> 6.2.6图形图像处理实训 </vt:lpstr>
      <vt:lpstr> 6.3　PowerPoint课件的声音与视频 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6.3.1 PowerPoint课件的声音</vt:lpstr>
      <vt:lpstr>6.3.2 PowerPoint课件的视频</vt:lpstr>
      <vt:lpstr>6.3.2 PowerPoint课件的视频</vt:lpstr>
      <vt:lpstr>6.3.2 PowerPoint课件的视频</vt:lpstr>
      <vt:lpstr>6.3.2 PowerPoint课件的视频</vt:lpstr>
      <vt:lpstr>6.3.2 PowerPoint课件的视频</vt:lpstr>
      <vt:lpstr>6.3.3声音与视频处理实训</vt:lpstr>
      <vt:lpstr> 6.4  PowerPoint课件的动画 </vt:lpstr>
      <vt:lpstr> 6.4  PowerPoint课件的动画 </vt:lpstr>
      <vt:lpstr> 6.4.3 PowerPoint动画的秘密</vt:lpstr>
      <vt:lpstr> 6.4.3 PowerPoint动画的秘密</vt:lpstr>
      <vt:lpstr>6.4.3 PowerPoint动画的秘密</vt:lpstr>
      <vt:lpstr>6.4.3 PowerPoint动画的秘密</vt:lpstr>
      <vt:lpstr>6.4.3 PowerPoint动画的秘密</vt:lpstr>
      <vt:lpstr>6.4.3 PowerPoint动画的秘密</vt:lpstr>
      <vt:lpstr>6.4.3 PowerPoint动画的秘密</vt:lpstr>
      <vt:lpstr>6.4.3 PowerPoint动画的秘密</vt:lpstr>
      <vt:lpstr>6.4.3 PowerPoint动画的秘密</vt:lpstr>
      <vt:lpstr>6.4.3 PowerPoint动画的秘密</vt:lpstr>
      <vt:lpstr>6.4.4 PowerPoint幻灯片切换</vt:lpstr>
      <vt:lpstr>6.4.5  PowerPoint动画处理实训 </vt:lpstr>
      <vt:lpstr> 本章小结 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Windows</cp:lastModifiedBy>
  <cp:revision>385</cp:revision>
  <dcterms:created xsi:type="dcterms:W3CDTF">2009-07-06T02:47:02Z</dcterms:created>
  <dcterms:modified xsi:type="dcterms:W3CDTF">2015-04-16T09:11:31Z</dcterms:modified>
</cp:coreProperties>
</file>