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57" r:id="rId4"/>
    <p:sldId id="258" r:id="rId5"/>
    <p:sldId id="263" r:id="rId6"/>
    <p:sldId id="265"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403350" y="213043"/>
            <a:ext cx="9144000" cy="2387600"/>
          </a:xfrm>
        </p:spPr>
        <p:txBody>
          <a:bodyPr/>
          <a:p>
            <a:r>
              <a:rPr lang="zh-CN" altLang="zh-CN"/>
              <a:t>第十一章  流体机械概述</a:t>
            </a:r>
            <a:endParaRPr lang="zh-CN" altLang="zh-CN"/>
          </a:p>
        </p:txBody>
      </p:sp>
      <p:sp>
        <p:nvSpPr>
          <p:cNvPr id="3" name="副标题 2"/>
          <p:cNvSpPr>
            <a:spLocks noGrp="1"/>
          </p:cNvSpPr>
          <p:nvPr>
            <p:ph type="subTitle" idx="1"/>
          </p:nvPr>
        </p:nvSpPr>
        <p:spPr>
          <a:xfrm>
            <a:off x="1414780" y="3164205"/>
            <a:ext cx="9144000" cy="3374390"/>
          </a:xfrm>
        </p:spPr>
        <p:txBody>
          <a:bodyPr>
            <a:noAutofit/>
          </a:bodyPr>
          <a:p>
            <a:pPr algn="just">
              <a:lnSpc>
                <a:spcPct val="150000"/>
              </a:lnSpc>
            </a:pPr>
            <a:r>
              <a:rPr lang="zh-CN" altLang="en-US" sz="2200"/>
              <a:t>泵、水轮机、汽轮机、风力机、通风机、压缩机、风动工具等都属于流体机械，与人们的生活有着密不可分的关系。在发电厂中，流体机械更是必不可少的机械，如水电站中的水轮机，风电厂中的风力机，火电厂中的泵、风机和汽轮机此外，在高新技术领域中也广泛地使用流体机械，如人工心脏泵、液体火箭燃料泵等。</a:t>
            </a:r>
            <a:endParaRPr lang="zh-CN" altLang="en-US" sz="2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2450" y="88900"/>
            <a:ext cx="10515600" cy="1325563"/>
          </a:xfrm>
        </p:spPr>
        <p:txBody>
          <a:bodyPr/>
          <a:p>
            <a:r>
              <a:rPr lang="zh-CN" altLang="en-US"/>
              <a:t>第一节  流体机械的定义及分类</a:t>
            </a:r>
            <a:endParaRPr lang="zh-CN" altLang="en-US"/>
          </a:p>
        </p:txBody>
      </p:sp>
      <p:sp>
        <p:nvSpPr>
          <p:cNvPr id="3" name="内容占位符 2"/>
          <p:cNvSpPr>
            <a:spLocks noGrp="1"/>
          </p:cNvSpPr>
          <p:nvPr>
            <p:ph idx="1"/>
          </p:nvPr>
        </p:nvSpPr>
        <p:spPr>
          <a:xfrm>
            <a:off x="295275" y="1473835"/>
            <a:ext cx="10515600" cy="4895215"/>
          </a:xfrm>
        </p:spPr>
        <p:txBody>
          <a:bodyPr/>
          <a:p>
            <a:pPr marL="0" indent="0">
              <a:lnSpc>
                <a:spcPct val="150000"/>
              </a:lnSpc>
              <a:buNone/>
            </a:pPr>
            <a:endParaRPr lang="en-US" altLang="zh-CN" sz="3200" b="1"/>
          </a:p>
          <a:p>
            <a:pPr marL="0" indent="0">
              <a:lnSpc>
                <a:spcPct val="150000"/>
              </a:lnSpc>
              <a:buNone/>
            </a:pPr>
            <a:r>
              <a:rPr lang="en-US" altLang="zh-CN" sz="3200" b="1"/>
              <a:t>1.</a:t>
            </a:r>
            <a:r>
              <a:rPr lang="zh-CN" altLang="en-US" sz="3200" b="1"/>
              <a:t>定义</a:t>
            </a:r>
            <a:r>
              <a:rPr lang="zh-CN" altLang="en-US"/>
              <a:t>：</a:t>
            </a:r>
            <a:r>
              <a:rPr lang="en-US" altLang="zh-CN"/>
              <a:t>所谓流体机械，是指以流体(液体或气体)为工作介质与能量载体的机械设备。</a:t>
            </a:r>
            <a:endParaRPr lang="en-US" altLang="zh-CN"/>
          </a:p>
          <a:p>
            <a:pPr marL="0" indent="0">
              <a:lnSpc>
                <a:spcPct val="150000"/>
              </a:lnSpc>
              <a:buNone/>
            </a:pP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0345" y="385445"/>
            <a:ext cx="8524240" cy="525145"/>
          </a:xfrm>
        </p:spPr>
        <p:txBody>
          <a:bodyPr>
            <a:normAutofit/>
          </a:bodyPr>
          <a:p>
            <a:r>
              <a:rPr lang="en-US" altLang="zh-CN" sz="2400"/>
              <a:t>2.</a:t>
            </a:r>
            <a:r>
              <a:rPr lang="zh-CN" altLang="en-US" sz="2400"/>
              <a:t>流</a:t>
            </a:r>
            <a:r>
              <a:rPr lang="en-US" altLang="zh-CN" sz="2400"/>
              <a:t>体机械根据其能量传递方向和工作介质进行的分类。</a:t>
            </a:r>
            <a:endParaRPr lang="zh-CN" altLang="en-US" sz="2400"/>
          </a:p>
        </p:txBody>
      </p:sp>
      <p:pic>
        <p:nvPicPr>
          <p:cNvPr id="4" name="内容占位符 3"/>
          <p:cNvPicPr>
            <a:picLocks noChangeAspect="1"/>
          </p:cNvPicPr>
          <p:nvPr>
            <p:ph idx="1"/>
          </p:nvPr>
        </p:nvPicPr>
        <p:blipFill>
          <a:blip r:embed="rId1"/>
          <a:srcRect/>
          <a:stretch>
            <a:fillRect/>
          </a:stretch>
        </p:blipFill>
        <p:spPr>
          <a:xfrm>
            <a:off x="1581150" y="1007110"/>
            <a:ext cx="7063105" cy="49752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1925" y="280035"/>
            <a:ext cx="8667750" cy="983615"/>
          </a:xfrm>
        </p:spPr>
        <p:txBody>
          <a:bodyPr/>
          <a:p>
            <a:r>
              <a:rPr lang="zh-CN" altLang="en-US" sz="2400"/>
              <a:t>流体机械根据其工作方式进行的分类。</a:t>
            </a:r>
            <a:endParaRPr lang="zh-CN" altLang="en-US" sz="2400"/>
          </a:p>
        </p:txBody>
      </p:sp>
      <p:pic>
        <p:nvPicPr>
          <p:cNvPr id="4" name="内容占位符 3"/>
          <p:cNvPicPr>
            <a:picLocks noChangeAspect="1"/>
          </p:cNvPicPr>
          <p:nvPr>
            <p:ph idx="1"/>
          </p:nvPr>
        </p:nvPicPr>
        <p:blipFill>
          <a:blip r:embed="rId1"/>
          <a:srcRect/>
          <a:stretch>
            <a:fillRect/>
          </a:stretch>
        </p:blipFill>
        <p:spPr>
          <a:xfrm>
            <a:off x="1132840" y="1758315"/>
            <a:ext cx="8354060" cy="31711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流体机械在国民经济中的应用</a:t>
            </a:r>
            <a:endParaRPr lang="zh-CN" altLang="en-US"/>
          </a:p>
        </p:txBody>
      </p:sp>
      <p:sp>
        <p:nvSpPr>
          <p:cNvPr id="3" name="内容占位符 2"/>
          <p:cNvSpPr>
            <a:spLocks noGrp="1"/>
          </p:cNvSpPr>
          <p:nvPr>
            <p:ph idx="1"/>
          </p:nvPr>
        </p:nvSpPr>
        <p:spPr>
          <a:xfrm>
            <a:off x="1209675" y="1691640"/>
            <a:ext cx="10096500" cy="4123690"/>
          </a:xfrm>
        </p:spPr>
        <p:txBody>
          <a:bodyPr/>
          <a:p>
            <a:pPr>
              <a:lnSpc>
                <a:spcPct val="150000"/>
              </a:lnSpc>
            </a:pPr>
            <a:r>
              <a:rPr lang="zh-CN" altLang="en-US" sz="2400"/>
              <a:t>流体机械在国民经济的各部门和社会生活各领域都得到极广泛的应用。流体机械的应用领域十分广泛，除了在电力工业的应用，还广泛应用于化学工业，石油工业，钢铁工业，环境工程，动力工程及生物医学工程、航天技术等一些高新技术领域。流体机械的重要应用不胜枚举，可以说，在所有的技术领域中，凡是需要有气态和液态的物质流动的地方，都需要有泵、风机和压缩机等</a:t>
            </a:r>
            <a:r>
              <a:rPr lang="zh-CN" altLang="en-US"/>
              <a:t>。</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Words>
  <Application>Kingsoft Office WPP</Application>
  <PresentationFormat>宽屏</PresentationFormat>
  <Paragraphs>17</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LHCan</dc:creator>
  <cp:lastModifiedBy>bl</cp:lastModifiedBy>
  <cp:revision>4</cp:revision>
  <dcterms:created xsi:type="dcterms:W3CDTF">2015-05-05T08:02:00Z</dcterms:created>
  <dcterms:modified xsi:type="dcterms:W3CDTF">2016-03-07T07:33:46Z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