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9" r:id="rId4"/>
    <p:sldId id="260" r:id="rId5"/>
    <p:sldId id="258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276" r:id="rId33"/>
    <p:sldId id="277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21792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926064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99120"/>
            <a:ext cx="8229600" cy="432511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7200" y="2276872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zh-CN" sz="5000" b="1" smtClean="0"/>
              <a:t>Java</a:t>
            </a:r>
            <a:r>
              <a:rPr lang="zh-CN" altLang="en-US" sz="5000" b="1" smtClean="0"/>
              <a:t>高级程序设计</a:t>
            </a:r>
            <a:endParaRPr lang="zh-CN" altLang="en-US" sz="50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200" y="4052664"/>
            <a:ext cx="4953000" cy="1752600"/>
          </a:xfrm>
        </p:spPr>
        <p:txBody>
          <a:bodyPr>
            <a:normAutofit/>
          </a:bodyPr>
          <a:lstStyle/>
          <a:p>
            <a:r>
              <a:rPr lang="zh-CN" altLang="en-US" sz="3200" b="1" smtClean="0"/>
              <a:t>第</a:t>
            </a:r>
            <a:r>
              <a:rPr lang="en-US" altLang="zh-CN" sz="3200" b="1" smtClean="0"/>
              <a:t>3</a:t>
            </a:r>
            <a:r>
              <a:rPr lang="zh-CN" altLang="en-US" sz="3200" b="1" smtClean="0"/>
              <a:t>章 </a:t>
            </a:r>
            <a:r>
              <a:rPr lang="en-US" altLang="zh-CN" sz="3200" b="1"/>
              <a:t>Java</a:t>
            </a:r>
            <a:r>
              <a:rPr lang="zh-CN" altLang="en-US" sz="3200" b="1"/>
              <a:t>常用</a:t>
            </a:r>
            <a:r>
              <a:rPr lang="en-US" altLang="zh-CN" sz="3200" b="1"/>
              <a:t>API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163240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mtClean="0"/>
          </a:p>
          <a:p>
            <a:endParaRPr lang="en-US" altLang="zh-CN"/>
          </a:p>
          <a:p>
            <a:r>
              <a:rPr lang="en-US" altLang="zh-CN" smtClean="0"/>
              <a:t>StringBuffer</a:t>
            </a:r>
            <a:r>
              <a:rPr lang="zh-CN" altLang="zh-CN"/>
              <a:t>类的常用构造</a:t>
            </a:r>
            <a:r>
              <a:rPr lang="zh-CN" altLang="zh-CN"/>
              <a:t>方法</a:t>
            </a:r>
            <a:r>
              <a:rPr lang="zh-CN" altLang="zh-CN" smtClean="0"/>
              <a:t>，</a:t>
            </a:r>
            <a:r>
              <a:rPr lang="zh-CN" altLang="en-US" smtClean="0"/>
              <a:t>见教材</a:t>
            </a:r>
            <a:r>
              <a:rPr lang="zh-CN" altLang="zh-CN" smtClean="0"/>
              <a:t>表</a:t>
            </a:r>
            <a:r>
              <a:rPr lang="en-US" altLang="zh-CN" smtClean="0"/>
              <a:t>3-4</a:t>
            </a:r>
          </a:p>
          <a:p>
            <a:endParaRPr lang="en-US" altLang="zh-CN"/>
          </a:p>
          <a:p>
            <a:r>
              <a:rPr lang="en-US" altLang="zh-CN"/>
              <a:t>StringBuffer</a:t>
            </a:r>
            <a:r>
              <a:rPr lang="zh-CN" altLang="en-US" smtClean="0"/>
              <a:t>的</a:t>
            </a:r>
            <a:r>
              <a:rPr lang="zh-CN" altLang="en-US"/>
              <a:t>常见应用，见教材</a:t>
            </a:r>
            <a:r>
              <a:rPr lang="zh-CN" altLang="en-US"/>
              <a:t>例程</a:t>
            </a:r>
            <a:r>
              <a:rPr lang="en-US" altLang="zh-CN" smtClean="0"/>
              <a:t>3-7</a:t>
            </a:r>
            <a:r>
              <a:rPr lang="zh-CN" altLang="en-US" smtClean="0"/>
              <a:t>、</a:t>
            </a:r>
            <a:r>
              <a:rPr lang="en-US" altLang="zh-CN" smtClean="0"/>
              <a:t>3-8</a:t>
            </a:r>
            <a:endParaRPr lang="zh-CN" altLang="en-US"/>
          </a:p>
          <a:p>
            <a:endParaRPr lang="en-US" altLang="zh-CN" smtClean="0"/>
          </a:p>
          <a:p>
            <a:endParaRPr lang="en-US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299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2  </a:t>
            </a:r>
            <a:r>
              <a:rPr lang="zh-CN" altLang="zh-CN" b="1"/>
              <a:t>统计单词及其数量</a:t>
            </a:r>
          </a:p>
          <a:p>
            <a:endParaRPr lang="en-US" altLang="zh-CN" smtClean="0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200"/>
              <a:t>编程实现一个统计单词及其数量的程序，分析给定的字符串，将其中的单词分离出来，并统计单词的数量，运行效果</a:t>
            </a:r>
            <a:r>
              <a:rPr lang="zh-CN" altLang="zh-CN" sz="2200"/>
              <a:t>如</a:t>
            </a:r>
            <a:r>
              <a:rPr lang="zh-CN" altLang="zh-CN" sz="2200" smtClean="0"/>
              <a:t>图所</a:t>
            </a:r>
            <a:r>
              <a:rPr lang="zh-CN" altLang="zh-CN" sz="2200"/>
              <a:t>示。</a:t>
            </a:r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2050" name="Picture 2" descr="图3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430" y="4005063"/>
            <a:ext cx="3245714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25587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StringTokenizer</a:t>
            </a:r>
            <a:r>
              <a:rPr lang="zh-CN" altLang="zh-CN" b="1" smtClean="0"/>
              <a:t>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zh-CN" altLang="zh-CN" sz="2400" smtClean="0"/>
              <a:t>分析</a:t>
            </a:r>
            <a:r>
              <a:rPr lang="zh-CN" altLang="zh-CN" sz="2400"/>
              <a:t>字符串并将字符串分解成可被独立使用</a:t>
            </a:r>
            <a:r>
              <a:rPr lang="zh-CN" altLang="zh-CN" sz="2400"/>
              <a:t>的</a:t>
            </a:r>
            <a:r>
              <a:rPr lang="zh-CN" altLang="zh-CN" sz="2400" smtClean="0"/>
              <a:t>单词</a:t>
            </a:r>
            <a:r>
              <a:rPr lang="zh-CN" altLang="en-US" sz="2400" smtClean="0"/>
              <a:t>，</a:t>
            </a:r>
            <a:r>
              <a:rPr lang="zh-CN" altLang="zh-CN" sz="2400" smtClean="0"/>
              <a:t>可以</a:t>
            </a:r>
            <a:r>
              <a:rPr lang="zh-CN" altLang="zh-CN" sz="2400"/>
              <a:t>使用</a:t>
            </a:r>
            <a:r>
              <a:rPr lang="en-US" altLang="zh-CN" sz="2400"/>
              <a:t>java.util</a:t>
            </a:r>
            <a:r>
              <a:rPr lang="zh-CN" altLang="zh-CN" sz="2400"/>
              <a:t>包中的</a:t>
            </a:r>
            <a:r>
              <a:rPr lang="en-US" altLang="zh-CN" sz="2400"/>
              <a:t>StringTokenizer</a:t>
            </a:r>
            <a:r>
              <a:rPr lang="zh-CN" altLang="zh-CN" sz="2400"/>
              <a:t>类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200000"/>
              </a:lnSpc>
            </a:pPr>
            <a:endParaRPr lang="zh-CN" altLang="zh-CN" sz="2400"/>
          </a:p>
          <a:p>
            <a:pPr>
              <a:lnSpc>
                <a:spcPct val="200000"/>
              </a:lnSpc>
            </a:pPr>
            <a:r>
              <a:rPr lang="zh-CN" altLang="zh-CN" sz="2400"/>
              <a:t>使用</a:t>
            </a:r>
            <a:r>
              <a:rPr lang="en-US" altLang="zh-CN" sz="2400"/>
              <a:t>StringTokenizer</a:t>
            </a:r>
            <a:r>
              <a:rPr lang="zh-CN" altLang="zh-CN" sz="2400"/>
              <a:t>时，指定一个输入字符串和一个包含了分隔符的字符串。分隔符是分隔标记的字符，如空格符、换行符、回车符、</a:t>
            </a:r>
            <a:r>
              <a:rPr lang="en-US" altLang="zh-CN" sz="2400"/>
              <a:t>Tab</a:t>
            </a:r>
            <a:r>
              <a:rPr lang="zh-CN" altLang="zh-CN" sz="2400"/>
              <a:t>符等等。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20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mtClean="0"/>
          </a:p>
          <a:p>
            <a:endParaRPr lang="en-US" altLang="zh-CN"/>
          </a:p>
          <a:p>
            <a:r>
              <a:rPr lang="en-US" altLang="zh-CN" smtClean="0"/>
              <a:t>StringTokenizer</a:t>
            </a:r>
            <a:r>
              <a:rPr lang="zh-CN" altLang="zh-CN"/>
              <a:t>的</a:t>
            </a:r>
            <a:r>
              <a:rPr lang="zh-CN" altLang="zh-CN"/>
              <a:t>构造</a:t>
            </a:r>
            <a:r>
              <a:rPr lang="zh-CN" altLang="zh-CN" smtClean="0"/>
              <a:t>方法</a:t>
            </a:r>
            <a:r>
              <a:rPr lang="zh-CN" altLang="en-US" smtClean="0"/>
              <a:t>，见教材表</a:t>
            </a:r>
            <a:r>
              <a:rPr lang="en-US" altLang="zh-CN" smtClean="0"/>
              <a:t>3-5</a:t>
            </a:r>
          </a:p>
          <a:p>
            <a:endParaRPr lang="en-US" altLang="zh-CN"/>
          </a:p>
          <a:p>
            <a:r>
              <a:rPr lang="en-US" altLang="zh-CN"/>
              <a:t>StringTokenizer</a:t>
            </a:r>
            <a:r>
              <a:rPr lang="zh-CN" altLang="zh-CN"/>
              <a:t>的</a:t>
            </a:r>
            <a:r>
              <a:rPr lang="zh-CN" altLang="zh-CN"/>
              <a:t>常用</a:t>
            </a:r>
            <a:r>
              <a:rPr lang="zh-CN" altLang="zh-CN" smtClean="0"/>
              <a:t>方法</a:t>
            </a:r>
            <a:r>
              <a:rPr lang="zh-CN" altLang="en-US" smtClean="0"/>
              <a:t>，见教材表</a:t>
            </a:r>
            <a:r>
              <a:rPr lang="en-US" altLang="zh-CN" smtClean="0"/>
              <a:t>3-6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597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3.3	</a:t>
            </a:r>
            <a:r>
              <a:rPr lang="zh-CN" altLang="zh-CN" b="1"/>
              <a:t>数学运算</a:t>
            </a:r>
            <a:r>
              <a:rPr lang="zh-CN" altLang="zh-CN" b="1"/>
              <a:t>工具</a:t>
            </a:r>
            <a:r>
              <a:rPr lang="en-US" altLang="zh-CN" b="1" smtClean="0"/>
              <a:t>Math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3  </a:t>
            </a:r>
            <a:r>
              <a:rPr lang="zh-CN" altLang="zh-CN" b="1"/>
              <a:t>常见数学运算</a:t>
            </a:r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buNone/>
            </a:pPr>
            <a:r>
              <a:rPr lang="zh-CN" altLang="zh-CN"/>
              <a:t>编程实现常见的数学运算，效果</a:t>
            </a:r>
            <a:r>
              <a:rPr lang="zh-CN" altLang="zh-CN"/>
              <a:t>如</a:t>
            </a:r>
            <a:r>
              <a:rPr lang="zh-CN" altLang="zh-CN" smtClean="0"/>
              <a:t>图所</a:t>
            </a:r>
            <a:r>
              <a:rPr lang="zh-CN" altLang="zh-CN"/>
              <a:t>示。</a:t>
            </a:r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3074" name="Picture 2" descr="图3-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64979"/>
            <a:ext cx="3780000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04546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Math</a:t>
            </a:r>
            <a:r>
              <a:rPr lang="zh-CN" altLang="zh-CN" b="1" smtClean="0"/>
              <a:t>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mtClean="0"/>
          </a:p>
          <a:p>
            <a:r>
              <a:rPr lang="en-US" altLang="zh-CN" smtClean="0"/>
              <a:t>Math</a:t>
            </a:r>
            <a:r>
              <a:rPr lang="zh-CN" altLang="zh-CN"/>
              <a:t>类用来完成一些常用的数学运算，它提供了若干实现不同标准数学函数的</a:t>
            </a:r>
            <a:r>
              <a:rPr lang="zh-CN" altLang="zh-CN"/>
              <a:t>方法</a:t>
            </a:r>
            <a:r>
              <a:rPr lang="zh-CN" altLang="zh-CN" smtClean="0"/>
              <a:t>。</a:t>
            </a:r>
            <a:endParaRPr lang="en-US" altLang="zh-CN" smtClean="0"/>
          </a:p>
          <a:p>
            <a:endParaRPr lang="en-US" altLang="zh-CN"/>
          </a:p>
          <a:p>
            <a:r>
              <a:rPr lang="en-US" altLang="zh-CN"/>
              <a:t>Math</a:t>
            </a:r>
            <a:r>
              <a:rPr lang="zh-CN" altLang="zh-CN"/>
              <a:t>中</a:t>
            </a:r>
            <a:r>
              <a:rPr lang="zh-CN" altLang="zh-CN" smtClean="0"/>
              <a:t>的常用方法</a:t>
            </a:r>
            <a:r>
              <a:rPr lang="zh-CN" altLang="en-US" smtClean="0"/>
              <a:t>，见教材</a:t>
            </a:r>
            <a:r>
              <a:rPr lang="zh-CN" altLang="zh-CN" smtClean="0"/>
              <a:t>表</a:t>
            </a:r>
            <a:r>
              <a:rPr lang="en-US" altLang="zh-CN"/>
              <a:t>3-7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32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3.4	</a:t>
            </a:r>
            <a:r>
              <a:rPr lang="zh-CN" altLang="zh-CN" b="1"/>
              <a:t>日期</a:t>
            </a:r>
            <a:r>
              <a:rPr lang="zh-CN" altLang="zh-CN" b="1"/>
              <a:t>时间</a:t>
            </a:r>
            <a:r>
              <a:rPr lang="zh-CN" altLang="zh-CN" b="1" smtClean="0"/>
              <a:t>处理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4  </a:t>
            </a:r>
            <a:r>
              <a:rPr lang="zh-CN" altLang="zh-CN" b="1"/>
              <a:t>格式化</a:t>
            </a:r>
            <a:r>
              <a:rPr lang="zh-CN" altLang="zh-CN" b="1" smtClean="0"/>
              <a:t>日期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200000"/>
              </a:lnSpc>
              <a:buNone/>
            </a:pPr>
            <a:r>
              <a:rPr lang="zh-CN" altLang="zh-CN" sz="2400"/>
              <a:t>编程实现将日期按照格式“</a:t>
            </a:r>
            <a:r>
              <a:rPr lang="en-US" altLang="zh-CN" sz="2400"/>
              <a:t>xxxx</a:t>
            </a:r>
            <a:r>
              <a:rPr lang="zh-CN" altLang="zh-CN" sz="2400"/>
              <a:t>年</a:t>
            </a:r>
            <a:r>
              <a:rPr lang="en-US" altLang="zh-CN" sz="2400"/>
              <a:t>xx</a:t>
            </a:r>
            <a:r>
              <a:rPr lang="zh-CN" altLang="zh-CN" sz="2400"/>
              <a:t>月</a:t>
            </a:r>
            <a:r>
              <a:rPr lang="en-US" altLang="zh-CN" sz="2400"/>
              <a:t>xx</a:t>
            </a:r>
            <a:r>
              <a:rPr lang="zh-CN" altLang="zh-CN" sz="2400"/>
              <a:t>日”输出，效果</a:t>
            </a:r>
            <a:r>
              <a:rPr lang="zh-CN" altLang="zh-CN" sz="2400"/>
              <a:t>如</a:t>
            </a:r>
            <a:r>
              <a:rPr lang="zh-CN" altLang="zh-CN" sz="2400" smtClean="0"/>
              <a:t>图所</a:t>
            </a:r>
            <a:r>
              <a:rPr lang="zh-CN" altLang="zh-CN" sz="2400"/>
              <a:t>示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 marL="109728" indent="0">
              <a:buNone/>
            </a:pPr>
            <a:endParaRPr lang="en-US" altLang="zh-CN"/>
          </a:p>
          <a:p>
            <a:pPr marL="109728" indent="0">
              <a:buNone/>
            </a:pPr>
            <a:endParaRPr lang="zh-CN" altLang="zh-CN"/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4098" name="Picture 2" descr="图3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005064"/>
            <a:ext cx="4129412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6986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/>
              <a:t>知识</a:t>
            </a:r>
            <a:r>
              <a:rPr lang="zh-CN" altLang="zh-CN" b="1"/>
              <a:t>点</a:t>
            </a:r>
            <a:r>
              <a:rPr lang="zh-CN" altLang="zh-CN" b="1" smtClean="0"/>
              <a:t>：</a:t>
            </a:r>
            <a:r>
              <a:rPr lang="en-US" altLang="zh-CN" b="1" smtClean="0"/>
              <a:t/>
            </a:r>
            <a:br>
              <a:rPr lang="en-US" altLang="zh-CN" b="1" smtClean="0"/>
            </a:br>
            <a:r>
              <a:rPr lang="en-US" altLang="zh-CN" b="1" smtClean="0"/>
              <a:t>Date</a:t>
            </a:r>
            <a:r>
              <a:rPr lang="zh-CN" altLang="zh-CN" b="1"/>
              <a:t>、</a:t>
            </a:r>
            <a:r>
              <a:rPr lang="en-US" altLang="zh-CN" b="1"/>
              <a:t>DateFormat</a:t>
            </a:r>
            <a:r>
              <a:rPr lang="zh-CN" altLang="zh-CN" b="1"/>
              <a:t>、</a:t>
            </a:r>
            <a:r>
              <a:rPr lang="en-US" altLang="zh-CN" b="1" smtClean="0"/>
              <a:t>Calendar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en-US" altLang="zh-CN" b="1" smtClean="0"/>
          </a:p>
          <a:p>
            <a:pPr marL="109728" indent="0">
              <a:buNone/>
            </a:pPr>
            <a:r>
              <a:rPr lang="zh-CN" altLang="zh-CN" b="1" smtClean="0"/>
              <a:t>一</a:t>
            </a:r>
            <a:r>
              <a:rPr lang="zh-CN" altLang="zh-CN" b="1"/>
              <a:t>、</a:t>
            </a:r>
            <a:r>
              <a:rPr lang="en-US" altLang="zh-CN" b="1"/>
              <a:t>Date</a:t>
            </a:r>
            <a:endParaRPr lang="zh-CN" altLang="zh-CN" b="1"/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2400"/>
              <a:t>java.util.Date</a:t>
            </a:r>
            <a:r>
              <a:rPr lang="zh-CN" altLang="zh-CN" sz="2400"/>
              <a:t>包装了一个</a:t>
            </a:r>
            <a:r>
              <a:rPr lang="en-US" altLang="zh-CN" sz="2400"/>
              <a:t>long</a:t>
            </a:r>
            <a:r>
              <a:rPr lang="zh-CN" altLang="zh-CN" sz="2400"/>
              <a:t>类型数据，表示与</a:t>
            </a:r>
            <a:r>
              <a:rPr lang="en-US" altLang="zh-CN" sz="2400"/>
              <a:t>GMT</a:t>
            </a:r>
            <a:r>
              <a:rPr lang="zh-CN" altLang="zh-CN" sz="2400"/>
              <a:t>（格林尼治标准时间）的</a:t>
            </a:r>
            <a:r>
              <a:rPr lang="en-US" altLang="zh-CN" sz="2400"/>
              <a:t>1970</a:t>
            </a:r>
            <a:r>
              <a:rPr lang="zh-CN" altLang="zh-CN" sz="2400"/>
              <a:t>年</a:t>
            </a:r>
            <a:r>
              <a:rPr lang="en-US" altLang="zh-CN" sz="2400"/>
              <a:t>1</a:t>
            </a:r>
            <a:r>
              <a:rPr lang="zh-CN" altLang="zh-CN" sz="2400"/>
              <a:t>月</a:t>
            </a:r>
            <a:r>
              <a:rPr lang="en-US" altLang="zh-CN" sz="2400"/>
              <a:t>1</a:t>
            </a:r>
            <a:r>
              <a:rPr lang="zh-CN" altLang="zh-CN" sz="2400"/>
              <a:t>日</a:t>
            </a:r>
            <a:r>
              <a:rPr lang="en-US" altLang="zh-CN" sz="2400"/>
              <a:t>00:00:00</a:t>
            </a:r>
            <a:r>
              <a:rPr lang="zh-CN" altLang="zh-CN" sz="2400"/>
              <a:t>这一时刻所相距的毫秒数。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5188028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二、</a:t>
            </a:r>
            <a:r>
              <a:rPr lang="en-US" altLang="zh-CN" b="1"/>
              <a:t>DateFormat</a:t>
            </a:r>
            <a:r>
              <a:rPr lang="zh-CN" altLang="zh-CN" b="1"/>
              <a:t>和</a:t>
            </a:r>
            <a:r>
              <a:rPr lang="en-US" altLang="zh-CN" b="1" smtClean="0"/>
              <a:t>SimpleDateFormat</a:t>
            </a:r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200000"/>
              </a:lnSpc>
            </a:pPr>
            <a:r>
              <a:rPr lang="en-US" altLang="zh-CN" sz="2400"/>
              <a:t>java.text.DateFormat </a:t>
            </a:r>
            <a:r>
              <a:rPr lang="zh-CN" altLang="zh-CN" sz="2400"/>
              <a:t>抽象</a:t>
            </a:r>
            <a:r>
              <a:rPr lang="zh-CN" altLang="zh-CN" sz="2400" smtClean="0"/>
              <a:t>类可以</a:t>
            </a:r>
            <a:r>
              <a:rPr lang="zh-CN" altLang="zh-CN" sz="2400"/>
              <a:t>用于定制日期</a:t>
            </a:r>
            <a:r>
              <a:rPr lang="zh-CN" altLang="zh-CN" sz="2400"/>
              <a:t>的</a:t>
            </a:r>
            <a:r>
              <a:rPr lang="zh-CN" altLang="zh-CN" sz="2400" smtClean="0"/>
              <a:t>格式</a:t>
            </a:r>
            <a:endParaRPr lang="en-US" altLang="zh-CN" sz="2400" smtClean="0"/>
          </a:p>
          <a:p>
            <a:pPr marL="109728" indent="0">
              <a:lnSpc>
                <a:spcPct val="200000"/>
              </a:lnSpc>
              <a:buNone/>
            </a:pPr>
            <a:endParaRPr lang="en-US" altLang="zh-CN" sz="2400" b="1"/>
          </a:p>
          <a:p>
            <a:pPr>
              <a:lnSpc>
                <a:spcPct val="200000"/>
              </a:lnSpc>
            </a:pPr>
            <a:r>
              <a:rPr lang="en-US" altLang="zh-CN" sz="2400"/>
              <a:t>SimpleDateFormat</a:t>
            </a:r>
            <a:r>
              <a:rPr lang="zh-CN" altLang="zh-CN" sz="2400"/>
              <a:t>是</a:t>
            </a:r>
            <a:r>
              <a:rPr lang="en-US" altLang="zh-CN" sz="2400"/>
              <a:t>DateFormat</a:t>
            </a:r>
            <a:r>
              <a:rPr lang="zh-CN" altLang="zh-CN" sz="2400"/>
              <a:t>的子类，它允许用户更具体地定制日期时间的格式</a:t>
            </a:r>
            <a:endParaRPr lang="zh-CN" altLang="zh-CN" sz="2400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190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三、</a:t>
            </a:r>
            <a:r>
              <a:rPr lang="en-US" altLang="zh-CN" b="1"/>
              <a:t>Calendar</a:t>
            </a:r>
            <a:r>
              <a:rPr lang="zh-CN" altLang="zh-CN" b="1"/>
              <a:t>和</a:t>
            </a:r>
            <a:r>
              <a:rPr lang="en-US" altLang="zh-CN" b="1" smtClean="0"/>
              <a:t>GregorianCalendar</a:t>
            </a:r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Calendar</a:t>
            </a:r>
            <a:r>
              <a:rPr lang="zh-CN" altLang="en-US" sz="2400" smtClean="0"/>
              <a:t>，</a:t>
            </a:r>
            <a:r>
              <a:rPr lang="zh-CN" altLang="zh-CN" sz="2400" smtClean="0"/>
              <a:t>提供</a:t>
            </a:r>
            <a:r>
              <a:rPr lang="zh-CN" altLang="zh-CN" sz="2400"/>
              <a:t>了一组方法允许将以毫秒为单位的时间转换为一组有意义</a:t>
            </a:r>
            <a:r>
              <a:rPr lang="zh-CN" altLang="zh-CN" sz="2400"/>
              <a:t>的</a:t>
            </a:r>
            <a:r>
              <a:rPr lang="zh-CN" altLang="zh-CN" sz="2400" smtClean="0"/>
              <a:t>分量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/>
              <a:t>GregorianCalendar </a:t>
            </a:r>
            <a:r>
              <a:rPr lang="zh-CN" altLang="zh-CN" sz="2400"/>
              <a:t>是</a:t>
            </a:r>
            <a:r>
              <a:rPr lang="en-US" altLang="zh-CN" sz="2400"/>
              <a:t> Calendar </a:t>
            </a:r>
            <a:r>
              <a:rPr lang="zh-CN" altLang="zh-CN" sz="2400"/>
              <a:t>的一个具体子类，提供了世界上大多数国家</a:t>
            </a:r>
            <a:r>
              <a:rPr lang="en-US" altLang="zh-CN" sz="2400"/>
              <a:t>/</a:t>
            </a:r>
            <a:r>
              <a:rPr lang="zh-CN" altLang="zh-CN" sz="2400"/>
              <a:t>地区使用的标准日历系统</a:t>
            </a:r>
            <a:endParaRPr lang="zh-CN" altLang="zh-CN" sz="2400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631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/>
              <a:t>第</a:t>
            </a:r>
            <a:r>
              <a:rPr lang="en-US" altLang="zh-CN" b="1"/>
              <a:t>3</a:t>
            </a:r>
            <a:r>
              <a:rPr lang="zh-CN" altLang="en-US" b="1"/>
              <a:t>章 </a:t>
            </a:r>
            <a:r>
              <a:rPr lang="en-US" altLang="zh-CN" b="1"/>
              <a:t>Java</a:t>
            </a:r>
            <a:r>
              <a:rPr lang="zh-CN" altLang="en-US" b="1"/>
              <a:t>常用</a:t>
            </a:r>
            <a:r>
              <a:rPr lang="en-US" altLang="zh-CN" b="1"/>
              <a:t>API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3.1	API</a:t>
            </a:r>
            <a:r>
              <a:rPr lang="zh-CN" altLang="en-US" b="1"/>
              <a:t>的</a:t>
            </a:r>
            <a:r>
              <a:rPr lang="zh-CN" altLang="en-US" b="1" smtClean="0"/>
              <a:t>概念</a:t>
            </a:r>
            <a:endParaRPr lang="en-US" altLang="zh-CN" b="1" smtClean="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3.2	</a:t>
            </a:r>
            <a:r>
              <a:rPr lang="zh-CN" altLang="zh-CN" b="1"/>
              <a:t>字符串处理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3.3	</a:t>
            </a:r>
            <a:r>
              <a:rPr lang="zh-CN" altLang="zh-CN" b="1"/>
              <a:t>数学运算工具</a:t>
            </a:r>
            <a:r>
              <a:rPr lang="en-US" altLang="zh-CN" b="1"/>
              <a:t>Math</a:t>
            </a:r>
            <a:endParaRPr lang="zh-CN" altLang="zh-CN" b="1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3.4	</a:t>
            </a:r>
            <a:r>
              <a:rPr lang="zh-CN" altLang="zh-CN" b="1"/>
              <a:t>日期时间处理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3.5	</a:t>
            </a:r>
            <a:r>
              <a:rPr lang="zh-CN" altLang="zh-CN" b="1"/>
              <a:t>集合类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3.6	</a:t>
            </a:r>
            <a:r>
              <a:rPr lang="zh-CN" altLang="zh-CN" b="1"/>
              <a:t>泛</a:t>
            </a:r>
            <a:r>
              <a:rPr lang="zh-CN" altLang="zh-CN" b="1" smtClean="0"/>
              <a:t>型</a:t>
            </a:r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val="330880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3.5	</a:t>
            </a:r>
            <a:r>
              <a:rPr lang="zh-CN" altLang="zh-CN" b="1"/>
              <a:t>集合</a:t>
            </a:r>
            <a:r>
              <a:rPr lang="zh-CN" altLang="zh-CN" b="1" smtClean="0"/>
              <a:t>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一、集合类概述</a:t>
            </a:r>
          </a:p>
          <a:p>
            <a:pPr marL="109728" indent="0">
              <a:buNone/>
            </a:pP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zh-CN" altLang="zh-CN" sz="2400"/>
              <a:t>集合是一种数据结构，可以包含其他对象的引用，相当于装载其它对象的</a:t>
            </a:r>
            <a:r>
              <a:rPr lang="zh-CN" altLang="zh-CN" sz="2400"/>
              <a:t>容器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Java</a:t>
            </a:r>
            <a:r>
              <a:rPr lang="zh-CN" altLang="zh-CN" sz="2400"/>
              <a:t>集合</a:t>
            </a:r>
            <a:r>
              <a:rPr lang="en-US" altLang="zh-CN" sz="2400"/>
              <a:t>API</a:t>
            </a:r>
            <a:r>
              <a:rPr lang="zh-CN" altLang="zh-CN" sz="2400"/>
              <a:t>分为两大类，以</a:t>
            </a:r>
            <a:r>
              <a:rPr lang="en-US" altLang="zh-CN" sz="2400"/>
              <a:t>Collection</a:t>
            </a:r>
            <a:r>
              <a:rPr lang="zh-CN" altLang="zh-CN" sz="2400"/>
              <a:t>为接口的元素集合类型，以</a:t>
            </a:r>
            <a:r>
              <a:rPr lang="en-US" altLang="zh-CN" sz="2400"/>
              <a:t>Map</a:t>
            </a:r>
            <a:r>
              <a:rPr lang="zh-CN" altLang="zh-CN" sz="2400"/>
              <a:t>为接口的映射集合类型。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7900269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Java</a:t>
            </a:r>
            <a:r>
              <a:rPr lang="zh-CN" altLang="zh-CN"/>
              <a:t>的集合框架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图3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56" y="1844824"/>
            <a:ext cx="6575095" cy="39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37699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二、</a:t>
            </a:r>
            <a:r>
              <a:rPr lang="en-US" altLang="zh-CN" b="1"/>
              <a:t>Collection</a:t>
            </a:r>
            <a:r>
              <a:rPr lang="zh-CN" altLang="zh-CN" b="1"/>
              <a:t>和</a:t>
            </a:r>
            <a:r>
              <a:rPr lang="en-US" altLang="zh-CN" b="1"/>
              <a:t>Iterator</a:t>
            </a:r>
            <a:endParaRPr lang="zh-CN" altLang="zh-CN" b="1"/>
          </a:p>
          <a:p>
            <a:pPr marL="109728" indent="0">
              <a:buNone/>
            </a:pPr>
            <a:endParaRPr lang="en-US" altLang="zh-CN" smtClean="0"/>
          </a:p>
          <a:p>
            <a:pPr>
              <a:lnSpc>
                <a:spcPct val="200000"/>
              </a:lnSpc>
            </a:pPr>
            <a:r>
              <a:rPr lang="en-US" altLang="zh-CN"/>
              <a:t>Collection</a:t>
            </a:r>
            <a:r>
              <a:rPr lang="zh-CN" altLang="zh-CN"/>
              <a:t>接口提供了一个</a:t>
            </a:r>
            <a:r>
              <a:rPr lang="en-US" altLang="zh-CN"/>
              <a:t>iterator()</a:t>
            </a:r>
            <a:r>
              <a:rPr lang="zh-CN" altLang="zh-CN"/>
              <a:t>方法，用于获取集合中所有元素的迭代器，可以用此对象依次访问集合中的元素。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0433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en-US" smtClean="0"/>
              <a:t>使用</a:t>
            </a:r>
            <a:r>
              <a:rPr lang="en-US" altLang="zh-CN" smtClean="0"/>
              <a:t>Iterator</a:t>
            </a:r>
            <a:r>
              <a:rPr lang="zh-CN" altLang="en-US" smtClean="0"/>
              <a:t>遍历集合（如下代码中的</a:t>
            </a:r>
            <a:r>
              <a:rPr lang="en-US" altLang="zh-CN" smtClean="0"/>
              <a:t>coll</a:t>
            </a:r>
            <a:r>
              <a:rPr lang="zh-CN" altLang="en-US" smtClean="0"/>
              <a:t>）中元素的代码模板如下：</a:t>
            </a:r>
            <a:endParaRPr lang="en-US" altLang="zh-CN"/>
          </a:p>
          <a:p>
            <a:pPr marL="109728" indent="0">
              <a:buNone/>
            </a:pPr>
            <a:endParaRPr lang="en-US" altLang="zh-CN" smtClean="0"/>
          </a:p>
          <a:p>
            <a:pPr marL="402336" lvl="1" indent="0">
              <a:buNone/>
            </a:pPr>
            <a:r>
              <a:rPr lang="en-US" altLang="zh-CN" smtClean="0"/>
              <a:t>Iterator  </a:t>
            </a:r>
            <a:r>
              <a:rPr lang="en-US" altLang="zh-CN"/>
              <a:t>iter = coll.iterator( );</a:t>
            </a:r>
            <a:endParaRPr lang="zh-CN" altLang="zh-CN"/>
          </a:p>
          <a:p>
            <a:pPr marL="402336" lvl="1" indent="0">
              <a:buNone/>
            </a:pPr>
            <a:r>
              <a:rPr lang="en-US" altLang="zh-CN" smtClean="0"/>
              <a:t>    while </a:t>
            </a:r>
            <a:r>
              <a:rPr lang="en-US" altLang="zh-CN"/>
              <a:t>(iter.hasNext( )){</a:t>
            </a:r>
            <a:endParaRPr lang="zh-CN" altLang="zh-CN"/>
          </a:p>
          <a:p>
            <a:pPr marL="402336" lvl="1" indent="0">
              <a:buNone/>
            </a:pPr>
            <a:r>
              <a:rPr lang="en-US" altLang="zh-CN"/>
              <a:t>	</a:t>
            </a:r>
            <a:r>
              <a:rPr lang="en-US" altLang="zh-CN" smtClean="0"/>
              <a:t>    Object </a:t>
            </a:r>
            <a:r>
              <a:rPr lang="en-US" altLang="zh-CN"/>
              <a:t>obj = iter.next();</a:t>
            </a:r>
            <a:endParaRPr lang="zh-CN" altLang="zh-CN"/>
          </a:p>
          <a:p>
            <a:pPr marL="402336" lvl="1" indent="0">
              <a:buNone/>
            </a:pPr>
            <a:r>
              <a:rPr lang="en-US" altLang="zh-CN"/>
              <a:t>	</a:t>
            </a:r>
            <a:r>
              <a:rPr lang="en-US" altLang="zh-CN" smtClean="0"/>
              <a:t>   //</a:t>
            </a:r>
            <a:r>
              <a:rPr lang="zh-CN" altLang="zh-CN"/>
              <a:t>对</a:t>
            </a:r>
            <a:r>
              <a:rPr lang="en-US" altLang="zh-CN"/>
              <a:t>obj</a:t>
            </a:r>
            <a:r>
              <a:rPr lang="zh-CN" altLang="zh-CN"/>
              <a:t>的其它操作</a:t>
            </a:r>
          </a:p>
          <a:p>
            <a:pPr marL="402336" lvl="1" indent="0">
              <a:buNone/>
            </a:pPr>
            <a:r>
              <a:rPr lang="en-US" altLang="zh-CN"/>
              <a:t>}</a:t>
            </a:r>
            <a:endParaRPr lang="zh-CN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324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5  </a:t>
            </a:r>
            <a:r>
              <a:rPr lang="zh-CN" altLang="zh-CN" b="1"/>
              <a:t>保存和显示学生列表</a:t>
            </a:r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lnSpc>
                <a:spcPct val="200000"/>
              </a:lnSpc>
              <a:buNone/>
            </a:pPr>
            <a:r>
              <a:rPr lang="zh-CN" altLang="zh-CN" sz="2400"/>
              <a:t>编程实现用集合存一个学生列表，并将各学生的信息显示出来，效果</a:t>
            </a:r>
            <a:r>
              <a:rPr lang="zh-CN" altLang="zh-CN" sz="2400"/>
              <a:t>如</a:t>
            </a:r>
            <a:r>
              <a:rPr lang="zh-CN" altLang="zh-CN" sz="2400" smtClean="0"/>
              <a:t>图所</a:t>
            </a:r>
            <a:r>
              <a:rPr lang="zh-CN" altLang="zh-CN" sz="2400"/>
              <a:t>示。</a:t>
            </a:r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6146" name="Picture 2" descr="图3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89040"/>
            <a:ext cx="3090265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02869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List</a:t>
            </a:r>
            <a:r>
              <a:rPr lang="zh-CN" altLang="zh-CN" b="1"/>
              <a:t>接口及</a:t>
            </a:r>
            <a:r>
              <a:rPr lang="zh-CN" altLang="zh-CN" b="1"/>
              <a:t>实现</a:t>
            </a:r>
            <a:r>
              <a:rPr lang="zh-CN" altLang="zh-CN" b="1" smtClean="0"/>
              <a:t>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List</a:t>
            </a:r>
            <a:r>
              <a:rPr lang="zh-CN" altLang="zh-CN" sz="2400"/>
              <a:t>接口是一种能包含重复元素的有序集合，与数组一样，</a:t>
            </a:r>
            <a:r>
              <a:rPr lang="en-US" altLang="zh-CN" sz="2400"/>
              <a:t>List</a:t>
            </a:r>
            <a:r>
              <a:rPr lang="zh-CN" altLang="zh-CN" sz="2400"/>
              <a:t>的首元素的索引</a:t>
            </a:r>
            <a:r>
              <a:rPr lang="zh-CN" altLang="zh-CN" sz="2400"/>
              <a:t>也</a:t>
            </a:r>
            <a:r>
              <a:rPr lang="zh-CN" altLang="zh-CN" sz="2400" smtClean="0"/>
              <a:t>是</a:t>
            </a:r>
            <a:r>
              <a:rPr lang="en-US" altLang="zh-CN" sz="2400"/>
              <a:t>0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zh-CN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List</a:t>
            </a:r>
            <a:r>
              <a:rPr lang="zh-CN" altLang="zh-CN" sz="2400"/>
              <a:t>集合的特征：</a:t>
            </a:r>
          </a:p>
          <a:p>
            <a:pPr lvl="1">
              <a:lnSpc>
                <a:spcPct val="150000"/>
              </a:lnSpc>
            </a:pPr>
            <a:r>
              <a:rPr lang="zh-CN" altLang="zh-CN" sz="2400"/>
              <a:t>元素有序排列；</a:t>
            </a:r>
          </a:p>
          <a:p>
            <a:pPr lvl="1">
              <a:lnSpc>
                <a:spcPct val="150000"/>
              </a:lnSpc>
            </a:pPr>
            <a:r>
              <a:rPr lang="zh-CN" altLang="zh-CN" sz="2400"/>
              <a:t>可以有重复元素；</a:t>
            </a:r>
          </a:p>
          <a:p>
            <a:pPr lvl="1">
              <a:lnSpc>
                <a:spcPct val="150000"/>
              </a:lnSpc>
            </a:pPr>
            <a:r>
              <a:rPr lang="zh-CN" altLang="zh-CN" sz="2400"/>
              <a:t>可以随机访问，使用元素索引添加、删除、访问元素等。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0325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6  </a:t>
            </a:r>
            <a:r>
              <a:rPr lang="zh-CN" altLang="zh-CN" b="1"/>
              <a:t>使用</a:t>
            </a:r>
            <a:r>
              <a:rPr lang="en-US" altLang="zh-CN" b="1"/>
              <a:t>Set</a:t>
            </a:r>
            <a:r>
              <a:rPr lang="zh-CN" altLang="zh-CN" b="1"/>
              <a:t>保存和显示学生集合</a:t>
            </a:r>
          </a:p>
          <a:p>
            <a:endParaRPr lang="en-US" altLang="zh-CN" smtClean="0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400"/>
              <a:t>编程实现用</a:t>
            </a:r>
            <a:r>
              <a:rPr lang="en-US" altLang="zh-CN" sz="2400"/>
              <a:t>Set</a:t>
            </a:r>
            <a:r>
              <a:rPr lang="zh-CN" altLang="zh-CN" sz="2400"/>
              <a:t>集合存一个学生列表，并将各学生的信息显示出来，效果</a:t>
            </a:r>
            <a:r>
              <a:rPr lang="zh-CN" altLang="zh-CN" sz="2400"/>
              <a:t>如</a:t>
            </a:r>
            <a:r>
              <a:rPr lang="zh-CN" altLang="zh-CN" sz="2400" smtClean="0"/>
              <a:t>图所</a:t>
            </a:r>
            <a:r>
              <a:rPr lang="zh-CN" altLang="zh-CN" sz="2400"/>
              <a:t>示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 marL="109728" indent="0">
              <a:buNone/>
            </a:pPr>
            <a:endParaRPr lang="zh-CN" altLang="zh-CN"/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7170" name="Picture 2" descr="图3-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48123"/>
            <a:ext cx="4364602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2237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Set</a:t>
            </a:r>
            <a:r>
              <a:rPr lang="zh-CN" altLang="zh-CN" b="1"/>
              <a:t>接口及</a:t>
            </a:r>
            <a:r>
              <a:rPr lang="zh-CN" altLang="zh-CN" b="1"/>
              <a:t>实现</a:t>
            </a:r>
            <a:r>
              <a:rPr lang="zh-CN" altLang="zh-CN" b="1" smtClean="0"/>
              <a:t>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en-US" altLang="zh-CN" smtClean="0"/>
          </a:p>
          <a:p>
            <a:pPr>
              <a:lnSpc>
                <a:spcPct val="150000"/>
              </a:lnSpc>
            </a:pPr>
            <a:r>
              <a:rPr lang="en-US" altLang="zh-CN" smtClean="0"/>
              <a:t>Set</a:t>
            </a:r>
            <a:r>
              <a:rPr lang="zh-CN" altLang="zh-CN"/>
              <a:t>接口是一种无重复元素的</a:t>
            </a:r>
            <a:r>
              <a:rPr lang="zh-CN" altLang="zh-CN"/>
              <a:t>集合</a:t>
            </a:r>
            <a:r>
              <a:rPr lang="zh-CN" altLang="zh-CN" smtClean="0"/>
              <a:t>。</a:t>
            </a:r>
            <a:endParaRPr lang="en-US" altLang="zh-CN" smtClean="0"/>
          </a:p>
          <a:p>
            <a:pPr>
              <a:lnSpc>
                <a:spcPct val="150000"/>
              </a:lnSpc>
            </a:pPr>
            <a:endParaRPr lang="en-US" altLang="zh-CN"/>
          </a:p>
          <a:p>
            <a:pPr>
              <a:lnSpc>
                <a:spcPct val="150000"/>
              </a:lnSpc>
            </a:pPr>
            <a:r>
              <a:rPr lang="zh-CN" altLang="zh-CN" smtClean="0"/>
              <a:t>集合</a:t>
            </a:r>
            <a:r>
              <a:rPr lang="en-US" altLang="zh-CN"/>
              <a:t>API</a:t>
            </a:r>
            <a:r>
              <a:rPr lang="zh-CN" altLang="zh-CN"/>
              <a:t>中包含多种</a:t>
            </a:r>
            <a:r>
              <a:rPr lang="en-US" altLang="zh-CN"/>
              <a:t>Set</a:t>
            </a:r>
            <a:r>
              <a:rPr lang="zh-CN" altLang="zh-CN"/>
              <a:t>实现类，主要为</a:t>
            </a:r>
            <a:r>
              <a:rPr lang="en-US" altLang="zh-CN"/>
              <a:t>HashSet</a:t>
            </a:r>
            <a:r>
              <a:rPr lang="zh-CN" altLang="zh-CN"/>
              <a:t>、</a:t>
            </a:r>
            <a:r>
              <a:rPr lang="en-US" altLang="zh-CN"/>
              <a:t>TreeSet</a:t>
            </a:r>
            <a:r>
              <a:rPr lang="zh-CN" altLang="zh-CN"/>
              <a:t>、</a:t>
            </a:r>
            <a:r>
              <a:rPr lang="en-US" altLang="zh-CN"/>
              <a:t>SortedSet</a:t>
            </a:r>
            <a:r>
              <a:rPr lang="zh-CN" altLang="zh-CN"/>
              <a:t>及</a:t>
            </a:r>
            <a:r>
              <a:rPr lang="en-US" altLang="zh-CN" smtClean="0"/>
              <a:t>LinkedHashSet</a:t>
            </a:r>
            <a:r>
              <a:rPr lang="zh-CN" altLang="en-US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361076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7  </a:t>
            </a:r>
            <a:r>
              <a:rPr lang="zh-CN" altLang="zh-CN" b="1"/>
              <a:t>使用</a:t>
            </a:r>
            <a:r>
              <a:rPr lang="en-US" altLang="zh-CN" b="1"/>
              <a:t>Map</a:t>
            </a:r>
            <a:r>
              <a:rPr lang="zh-CN" altLang="zh-CN" b="1"/>
              <a:t>保存和显示</a:t>
            </a:r>
            <a:r>
              <a:rPr lang="zh-CN" altLang="zh-CN" b="1"/>
              <a:t>学生</a:t>
            </a:r>
            <a:r>
              <a:rPr lang="zh-CN" altLang="zh-CN" b="1" smtClean="0"/>
              <a:t>集合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400"/>
              <a:t>编程实现用</a:t>
            </a:r>
            <a:r>
              <a:rPr lang="en-US" altLang="zh-CN" sz="2400"/>
              <a:t>Set</a:t>
            </a:r>
            <a:r>
              <a:rPr lang="zh-CN" altLang="zh-CN" sz="2400"/>
              <a:t>集合存一个学生列表，并将各学生的信息显示出来，效果</a:t>
            </a:r>
            <a:r>
              <a:rPr lang="zh-CN" altLang="zh-CN" sz="2400"/>
              <a:t>如</a:t>
            </a:r>
            <a:r>
              <a:rPr lang="zh-CN" altLang="zh-CN" sz="2400" smtClean="0"/>
              <a:t>图所</a:t>
            </a:r>
            <a:r>
              <a:rPr lang="zh-CN" altLang="zh-CN" sz="2400"/>
              <a:t>示。</a:t>
            </a:r>
          </a:p>
          <a:p>
            <a:pPr marL="109728" indent="0">
              <a:buNone/>
            </a:pPr>
            <a:endParaRPr lang="zh-CN" altLang="zh-CN" b="1"/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8194" name="Picture 2" descr="图3-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05064"/>
            <a:ext cx="4411115" cy="16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4528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Map</a:t>
            </a:r>
            <a:r>
              <a:rPr lang="zh-CN" altLang="zh-CN" b="1"/>
              <a:t>接口及</a:t>
            </a:r>
            <a:r>
              <a:rPr lang="zh-CN" altLang="zh-CN" b="1"/>
              <a:t>实现</a:t>
            </a:r>
            <a:r>
              <a:rPr lang="zh-CN" altLang="zh-CN" b="1" smtClean="0"/>
              <a:t>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Map</a:t>
            </a:r>
            <a:r>
              <a:rPr lang="zh-CN" altLang="zh-CN" sz="2400" smtClean="0"/>
              <a:t>映射</a:t>
            </a:r>
            <a:r>
              <a:rPr lang="zh-CN" altLang="zh-CN" sz="2400"/>
              <a:t>类储存的数据是“键</a:t>
            </a:r>
            <a:r>
              <a:rPr lang="en-US" altLang="zh-CN" sz="2400"/>
              <a:t>/</a:t>
            </a:r>
            <a:r>
              <a:rPr lang="zh-CN" altLang="zh-CN" sz="2400"/>
              <a:t>值”对，将“键”与“值”关联起来，给出键</a:t>
            </a:r>
            <a:r>
              <a:rPr lang="en-US" altLang="zh-CN" sz="2400"/>
              <a:t>key</a:t>
            </a:r>
            <a:r>
              <a:rPr lang="zh-CN" altLang="zh-CN" sz="2400"/>
              <a:t>就可以查找到与之相关的</a:t>
            </a:r>
            <a:r>
              <a:rPr lang="zh-CN" altLang="zh-CN" sz="2400"/>
              <a:t>值</a:t>
            </a:r>
            <a:r>
              <a:rPr lang="en-US" altLang="zh-CN" sz="2400" smtClean="0"/>
              <a:t>value</a:t>
            </a:r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Map</a:t>
            </a:r>
            <a:r>
              <a:rPr lang="zh-CN" altLang="zh-CN" sz="2400"/>
              <a:t>接口是映射类的顶层接口，</a:t>
            </a:r>
            <a:r>
              <a:rPr lang="en-US" altLang="zh-CN" sz="2400"/>
              <a:t>SortedMap</a:t>
            </a:r>
            <a:r>
              <a:rPr lang="zh-CN" altLang="zh-CN" sz="2400"/>
              <a:t>接口提供了排序功能，最经常使用到的已实现</a:t>
            </a:r>
            <a:r>
              <a:rPr lang="en-US" altLang="zh-CN" sz="2400"/>
              <a:t>Map</a:t>
            </a:r>
            <a:r>
              <a:rPr lang="zh-CN" altLang="zh-CN" sz="2400"/>
              <a:t>接口的类有</a:t>
            </a:r>
            <a:r>
              <a:rPr lang="en-US" altLang="zh-CN" sz="2400"/>
              <a:t>HashMap</a:t>
            </a:r>
            <a:r>
              <a:rPr lang="zh-CN" altLang="zh-CN" sz="2400"/>
              <a:t>和</a:t>
            </a:r>
            <a:r>
              <a:rPr lang="en-US" altLang="zh-CN" sz="2400"/>
              <a:t>TreeMap</a:t>
            </a:r>
            <a:r>
              <a:rPr lang="zh-CN" altLang="zh-CN" sz="2400"/>
              <a:t>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4349893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本章目标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mtClean="0"/>
              <a:t> </a:t>
            </a:r>
            <a:r>
              <a:rPr lang="zh-CN" altLang="en-US" smtClean="0"/>
              <a:t>常见</a:t>
            </a:r>
            <a:r>
              <a:rPr lang="zh-CN" altLang="en-US"/>
              <a:t>字符串处理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mtClean="0"/>
              <a:t> 数学</a:t>
            </a:r>
            <a:r>
              <a:rPr lang="zh-CN" altLang="en-US"/>
              <a:t>函数的运用、日期时间的处理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mtClean="0"/>
              <a:t> 集合</a:t>
            </a:r>
            <a:r>
              <a:rPr lang="zh-CN" altLang="en-US"/>
              <a:t>、迭代器的运用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4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3.6	</a:t>
            </a:r>
            <a:r>
              <a:rPr lang="zh-CN" altLang="zh-CN"/>
              <a:t>泛型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zh-CN" sz="2400" smtClean="0"/>
              <a:t>泛</a:t>
            </a:r>
            <a:r>
              <a:rPr lang="zh-CN" altLang="zh-CN" sz="2400"/>
              <a:t>型是在</a:t>
            </a:r>
            <a:r>
              <a:rPr lang="en-US" altLang="zh-CN" sz="2400"/>
              <a:t>J2SE 1.5</a:t>
            </a:r>
            <a:r>
              <a:rPr lang="zh-CN" altLang="zh-CN" sz="2400"/>
              <a:t>中引入的</a:t>
            </a:r>
            <a:r>
              <a:rPr lang="zh-CN" altLang="zh-CN" sz="2400"/>
              <a:t>新</a:t>
            </a:r>
            <a:r>
              <a:rPr lang="zh-CN" altLang="zh-CN" sz="2400" smtClean="0"/>
              <a:t>特性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zh-CN" sz="2400"/>
              <a:t>泛型的本质是参数化类型，即所操作的数据类型被指定为一个参数，此参数类型可以用在类、接口和方法的声明及创建中，分别被称为泛型类、泛型接口及泛型方法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34865072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使用</a:t>
            </a:r>
            <a:r>
              <a:rPr lang="zh-CN" altLang="zh-CN" smtClean="0"/>
              <a:t>泛</a:t>
            </a:r>
            <a:r>
              <a:rPr lang="zh-CN" altLang="zh-CN"/>
              <a:t>型的优点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auto">
              <a:lnSpc>
                <a:spcPct val="150000"/>
              </a:lnSpc>
            </a:pPr>
            <a:endParaRPr lang="en-US" altLang="zh-CN" sz="2400" smtClean="0"/>
          </a:p>
          <a:p>
            <a:pPr lvl="0" fontAlgn="auto">
              <a:lnSpc>
                <a:spcPct val="150000"/>
              </a:lnSpc>
            </a:pPr>
            <a:r>
              <a:rPr lang="zh-CN" altLang="zh-CN" sz="2400" smtClean="0"/>
              <a:t>编译器</a:t>
            </a:r>
            <a:r>
              <a:rPr lang="zh-CN" altLang="zh-CN" sz="2400"/>
              <a:t>在编译时进行严格地类型安全检查，最大可能地消除了强制类型转换可能引起</a:t>
            </a:r>
            <a:r>
              <a:rPr lang="zh-CN" altLang="zh-CN" sz="2400"/>
              <a:t>系统安全</a:t>
            </a:r>
            <a:r>
              <a:rPr lang="zh-CN" altLang="zh-CN" sz="2400" smtClean="0"/>
              <a:t>隐患</a:t>
            </a:r>
            <a:endParaRPr lang="en-US" altLang="zh-CN" sz="2400" smtClean="0"/>
          </a:p>
          <a:p>
            <a:pPr lvl="0" fontAlgn="auto">
              <a:lnSpc>
                <a:spcPct val="150000"/>
              </a:lnSpc>
            </a:pPr>
            <a:endParaRPr lang="zh-CN" altLang="zh-CN" sz="2400"/>
          </a:p>
          <a:p>
            <a:pPr lvl="0" fontAlgn="auto">
              <a:lnSpc>
                <a:spcPct val="150000"/>
              </a:lnSpc>
            </a:pPr>
            <a:r>
              <a:rPr lang="zh-CN" altLang="zh-CN" sz="2400"/>
              <a:t>所有的强制类型转换都是自动和隐式进行，提高了代码的</a:t>
            </a:r>
            <a:r>
              <a:rPr lang="zh-CN" altLang="zh-CN" sz="2400"/>
              <a:t>重用</a:t>
            </a:r>
            <a:r>
              <a:rPr lang="zh-CN" altLang="zh-CN" sz="2400" smtClean="0"/>
              <a:t>率</a:t>
            </a:r>
            <a:endParaRPr lang="zh-CN" altLang="zh-CN" sz="2400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76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实训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99120"/>
            <a:ext cx="7931224" cy="4325112"/>
          </a:xfrm>
        </p:spPr>
        <p:txBody>
          <a:bodyPr>
            <a:normAutofit/>
          </a:bodyPr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 </a:t>
            </a:r>
            <a:r>
              <a:rPr lang="en-US" altLang="zh-CN" sz="2000"/>
              <a:t>3-1] </a:t>
            </a:r>
            <a:r>
              <a:rPr lang="zh-CN" altLang="en-US" sz="2000"/>
              <a:t>编程判断一个字符串是否是回文。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 </a:t>
            </a:r>
            <a:r>
              <a:rPr lang="en-US" altLang="zh-CN" sz="2000"/>
              <a:t>3-2] </a:t>
            </a:r>
            <a:r>
              <a:rPr lang="zh-CN" altLang="en-US" sz="2000"/>
              <a:t>将“</a:t>
            </a:r>
            <a:r>
              <a:rPr lang="en-US" altLang="zh-CN" sz="2000"/>
              <a:t>2013-10-24”</a:t>
            </a:r>
            <a:r>
              <a:rPr lang="zh-CN" altLang="en-US" sz="2000"/>
              <a:t>格式的日期字符串转换成“</a:t>
            </a:r>
            <a:r>
              <a:rPr lang="en-US" altLang="zh-CN" sz="2000"/>
              <a:t>2013</a:t>
            </a:r>
            <a:r>
              <a:rPr lang="zh-CN" altLang="en-US" sz="2000"/>
              <a:t>年</a:t>
            </a:r>
            <a:r>
              <a:rPr lang="en-US" altLang="zh-CN" sz="2000"/>
              <a:t>10</a:t>
            </a:r>
            <a:r>
              <a:rPr lang="zh-CN" altLang="en-US" sz="2000"/>
              <a:t>月</a:t>
            </a:r>
            <a:r>
              <a:rPr lang="en-US" altLang="zh-CN" sz="2000"/>
              <a:t>24</a:t>
            </a:r>
            <a:r>
              <a:rPr lang="zh-CN" altLang="en-US" sz="2000"/>
              <a:t>日”。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 </a:t>
            </a:r>
            <a:r>
              <a:rPr lang="en-US" altLang="zh-CN" sz="2000"/>
              <a:t>3-3] </a:t>
            </a:r>
            <a:r>
              <a:rPr lang="zh-CN" altLang="en-US" sz="2000"/>
              <a:t>接受用户输入的若干字符串，并按字典序排序后输出。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 </a:t>
            </a:r>
            <a:r>
              <a:rPr lang="en-US" altLang="zh-CN" sz="2000"/>
              <a:t>3-4] </a:t>
            </a:r>
            <a:r>
              <a:rPr lang="zh-CN" altLang="en-US" sz="2000"/>
              <a:t>计算某年、某月、某日和某年、某月、某日之间的天数间隔。</a:t>
            </a:r>
          </a:p>
        </p:txBody>
      </p:sp>
    </p:spTree>
    <p:extLst>
      <p:ext uri="{BB962C8B-B14F-4D97-AF65-F5344CB8AC3E}">
        <p14:creationId xmlns:p14="http://schemas.microsoft.com/office/powerpoint/2010/main" val="326397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实训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 </a:t>
            </a:r>
            <a:r>
              <a:rPr lang="en-US" altLang="zh-CN" sz="2000"/>
              <a:t>3-5] </a:t>
            </a:r>
            <a:r>
              <a:rPr lang="zh-CN" altLang="en-US" sz="2000"/>
              <a:t>接受用户输入的一个字符串和一个字符，把字符串中所有指定的字符删除后输出。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 </a:t>
            </a:r>
            <a:r>
              <a:rPr lang="en-US" altLang="zh-CN" sz="2000"/>
              <a:t>3-6] </a:t>
            </a:r>
            <a:r>
              <a:rPr lang="zh-CN" altLang="en-US" sz="2000"/>
              <a:t>使用集合类，存储班级内所有学生的基本信息，并打印所有同学的姓名。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en-US" sz="2000"/>
              <a:t>实训</a:t>
            </a:r>
            <a:r>
              <a:rPr lang="en-US" altLang="zh-CN" sz="2000"/>
              <a:t>3-7] </a:t>
            </a:r>
            <a:r>
              <a:rPr lang="zh-CN" altLang="en-US" sz="2000"/>
              <a:t>使用映射类，存储班级内所有学生的基本信息，存储时根据学号进行排序，并打印出所有同学的学号及姓名、性别。</a:t>
            </a:r>
          </a:p>
          <a:p>
            <a:pPr marL="109728" indent="0">
              <a:lnSpc>
                <a:spcPct val="120000"/>
              </a:lnSpc>
              <a:buNone/>
            </a:pP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67452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本章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1  </a:t>
            </a:r>
            <a:r>
              <a:rPr lang="zh-CN" altLang="zh-CN" sz="2200"/>
              <a:t>字符串加密与解密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2  </a:t>
            </a:r>
            <a:r>
              <a:rPr lang="zh-CN" altLang="zh-CN" sz="2200"/>
              <a:t>统计单词及其数量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3  </a:t>
            </a:r>
            <a:r>
              <a:rPr lang="zh-CN" altLang="zh-CN" sz="2200"/>
              <a:t>常见数学运算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4  </a:t>
            </a:r>
            <a:r>
              <a:rPr lang="zh-CN" altLang="zh-CN" sz="2200"/>
              <a:t>格式化日期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5  </a:t>
            </a:r>
            <a:r>
              <a:rPr lang="zh-CN" altLang="zh-CN" sz="2200"/>
              <a:t>保存和显示学生列表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6  </a:t>
            </a:r>
            <a:r>
              <a:rPr lang="zh-CN" altLang="zh-CN" sz="2200"/>
              <a:t>使用</a:t>
            </a:r>
            <a:r>
              <a:rPr lang="en-US" altLang="zh-CN" sz="2200"/>
              <a:t>Set</a:t>
            </a:r>
            <a:r>
              <a:rPr lang="zh-CN" altLang="zh-CN" sz="2200"/>
              <a:t>保存和显示学生集合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7  </a:t>
            </a:r>
            <a:r>
              <a:rPr lang="zh-CN" altLang="zh-CN" sz="2200"/>
              <a:t>使用</a:t>
            </a:r>
            <a:r>
              <a:rPr lang="en-US" altLang="zh-CN" sz="2200"/>
              <a:t>Map</a:t>
            </a:r>
            <a:r>
              <a:rPr lang="zh-CN" altLang="zh-CN" sz="2200"/>
              <a:t>保存和显示学生集合</a:t>
            </a:r>
          </a:p>
        </p:txBody>
      </p:sp>
    </p:spTree>
    <p:extLst>
      <p:ext uri="{BB962C8B-B14F-4D97-AF65-F5344CB8AC3E}">
        <p14:creationId xmlns:p14="http://schemas.microsoft.com/office/powerpoint/2010/main" val="12474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 smtClean="0"/>
              <a:t>3.1</a:t>
            </a:r>
            <a:r>
              <a:rPr lang="en-US" altLang="zh-CN" b="1"/>
              <a:t>	</a:t>
            </a:r>
            <a:r>
              <a:rPr lang="en-US" altLang="zh-CN" b="1"/>
              <a:t>API</a:t>
            </a:r>
            <a:r>
              <a:rPr lang="zh-CN" altLang="en-US" b="1"/>
              <a:t>的概念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sz="3200" smtClean="0"/>
              <a:t>        Java</a:t>
            </a:r>
            <a:r>
              <a:rPr lang="zh-CN" altLang="zh-CN" sz="3200"/>
              <a:t>的类库是系统提供的已实现的标准类的集合，统称为</a:t>
            </a:r>
            <a:r>
              <a:rPr lang="en-US" altLang="zh-CN" sz="3200"/>
              <a:t>Java</a:t>
            </a:r>
            <a:r>
              <a:rPr lang="zh-CN" altLang="zh-CN" sz="3200"/>
              <a:t>应用程序编程接口，即</a:t>
            </a:r>
            <a:r>
              <a:rPr lang="en-US" altLang="zh-CN" sz="3200"/>
              <a:t>Java API</a:t>
            </a:r>
            <a:r>
              <a:rPr lang="zh-CN" altLang="zh-CN" sz="3200"/>
              <a:t>（</a:t>
            </a:r>
            <a:r>
              <a:rPr lang="en-US" altLang="zh-CN" sz="3200"/>
              <a:t>Application Program </a:t>
            </a:r>
            <a:r>
              <a:rPr lang="en-US" altLang="zh-CN" sz="3200"/>
              <a:t>Interface</a:t>
            </a:r>
            <a:r>
              <a:rPr lang="zh-CN" altLang="zh-CN" sz="3200" smtClean="0"/>
              <a:t>）</a:t>
            </a:r>
            <a:endParaRPr lang="zh-CN" altLang="en-US" sz="3200"/>
          </a:p>
          <a:p>
            <a:pPr marL="109728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65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3.2	</a:t>
            </a:r>
            <a:r>
              <a:rPr lang="zh-CN" altLang="zh-CN" b="1"/>
              <a:t>字符串</a:t>
            </a:r>
            <a:r>
              <a:rPr lang="zh-CN" altLang="zh-CN" b="1" smtClean="0"/>
              <a:t>处理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1  </a:t>
            </a:r>
            <a:r>
              <a:rPr lang="zh-CN" altLang="zh-CN" b="1"/>
              <a:t>字符串加密与解密</a:t>
            </a:r>
          </a:p>
          <a:p>
            <a:endParaRPr lang="en-US" altLang="zh-CN" smtClean="0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200"/>
              <a:t>编程实现将用户输入的字符串按照一定规则进行加密，同时也实现能将加密后的字符串解密的功能，运行效果</a:t>
            </a:r>
            <a:r>
              <a:rPr lang="zh-CN" altLang="zh-CN" sz="2200"/>
              <a:t>如</a:t>
            </a:r>
            <a:r>
              <a:rPr lang="zh-CN" altLang="zh-CN" sz="2200" smtClean="0"/>
              <a:t>图所</a:t>
            </a:r>
            <a:r>
              <a:rPr lang="zh-CN" altLang="zh-CN" sz="2200"/>
              <a:t>示。</a:t>
            </a:r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1026" name="Picture 2" descr="图3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616" y="4077072"/>
            <a:ext cx="4207592" cy="16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676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String</a:t>
            </a:r>
            <a:r>
              <a:rPr lang="zh-CN" altLang="zh-CN" b="1"/>
              <a:t>、</a:t>
            </a:r>
            <a:r>
              <a:rPr lang="en-US" altLang="zh-CN" b="1" smtClean="0"/>
              <a:t>StringBuffer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zh-CN" altLang="zh-CN" b="1"/>
              <a:t>一、</a:t>
            </a:r>
            <a:r>
              <a:rPr lang="en-US" altLang="zh-CN" b="1"/>
              <a:t>String</a:t>
            </a:r>
            <a:endParaRPr lang="zh-CN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200" smtClean="0"/>
              <a:t>字符串</a:t>
            </a:r>
            <a:r>
              <a:rPr lang="zh-CN" altLang="zh-CN" sz="2200"/>
              <a:t>是程序设计中经常使用到的数据结构，它是字符的</a:t>
            </a:r>
            <a:r>
              <a:rPr lang="zh-CN" altLang="zh-CN" sz="2200"/>
              <a:t>序列</a:t>
            </a:r>
            <a:r>
              <a:rPr lang="zh-CN" altLang="zh-CN" sz="2200" smtClean="0"/>
              <a:t>。</a:t>
            </a:r>
            <a:endParaRPr lang="en-US" altLang="zh-CN" sz="2200" smtClean="0"/>
          </a:p>
          <a:p>
            <a:pPr marL="109728" indent="0">
              <a:lnSpc>
                <a:spcPct val="150000"/>
              </a:lnSpc>
              <a:buNone/>
            </a:pPr>
            <a:endParaRPr lang="en-US" altLang="zh-CN" sz="2200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en-US" sz="2200" smtClean="0"/>
              <a:t>两大类：</a:t>
            </a:r>
            <a:endParaRPr lang="en-US" altLang="zh-CN" sz="2200" smtClean="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z="2200" smtClean="0"/>
              <a:t>1</a:t>
            </a:r>
            <a:r>
              <a:rPr lang="zh-CN" altLang="en-US" sz="2200" smtClean="0"/>
              <a:t>、</a:t>
            </a:r>
            <a:r>
              <a:rPr lang="zh-CN" altLang="zh-CN" sz="2200" smtClean="0"/>
              <a:t>创建</a:t>
            </a:r>
            <a:r>
              <a:rPr lang="zh-CN" altLang="zh-CN" sz="2200"/>
              <a:t>之后不会再做修改和变动的字符串常量</a:t>
            </a:r>
            <a:r>
              <a:rPr lang="zh-CN" altLang="zh-CN" sz="2200"/>
              <a:t>类型</a:t>
            </a:r>
            <a:r>
              <a:rPr lang="en-US" altLang="zh-CN" sz="2200" smtClean="0"/>
              <a:t>String</a:t>
            </a:r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z="2200" smtClean="0"/>
              <a:t>2</a:t>
            </a:r>
            <a:r>
              <a:rPr lang="zh-CN" altLang="en-US" sz="2200" smtClean="0"/>
              <a:t>、</a:t>
            </a:r>
            <a:r>
              <a:rPr lang="zh-CN" altLang="zh-CN" sz="2200" smtClean="0"/>
              <a:t>创建</a:t>
            </a:r>
            <a:r>
              <a:rPr lang="zh-CN" altLang="zh-CN" sz="2200"/>
              <a:t>之后允许再做更改和变化的字符串变量类型</a:t>
            </a:r>
            <a:r>
              <a:rPr lang="en-US" altLang="zh-CN" sz="2200"/>
              <a:t>StringBuffer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val="426788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 smtClean="0"/>
          </a:p>
          <a:p>
            <a:r>
              <a:rPr lang="en-US" altLang="zh-CN" smtClean="0"/>
              <a:t>String</a:t>
            </a:r>
            <a:r>
              <a:rPr lang="zh-CN" altLang="zh-CN"/>
              <a:t>类的常用构造</a:t>
            </a:r>
            <a:r>
              <a:rPr lang="zh-CN" altLang="zh-CN"/>
              <a:t>方法</a:t>
            </a:r>
            <a:r>
              <a:rPr lang="zh-CN" altLang="zh-CN" smtClean="0"/>
              <a:t>，</a:t>
            </a:r>
            <a:r>
              <a:rPr lang="zh-CN" altLang="en-US" smtClean="0"/>
              <a:t>见教材</a:t>
            </a:r>
            <a:r>
              <a:rPr lang="zh-CN" altLang="zh-CN" smtClean="0"/>
              <a:t>表</a:t>
            </a:r>
            <a:r>
              <a:rPr lang="en-US" altLang="zh-CN" smtClean="0"/>
              <a:t>3-2</a:t>
            </a:r>
          </a:p>
          <a:p>
            <a:endParaRPr lang="en-US" altLang="zh-CN"/>
          </a:p>
          <a:p>
            <a:r>
              <a:rPr lang="en-US" altLang="zh-CN"/>
              <a:t> String</a:t>
            </a:r>
            <a:r>
              <a:rPr lang="zh-CN" altLang="zh-CN"/>
              <a:t>类的</a:t>
            </a:r>
            <a:r>
              <a:rPr lang="zh-CN" altLang="zh-CN"/>
              <a:t>常用</a:t>
            </a:r>
            <a:r>
              <a:rPr lang="zh-CN" altLang="zh-CN" smtClean="0"/>
              <a:t>方法</a:t>
            </a:r>
            <a:r>
              <a:rPr lang="zh-CN" altLang="en-US" smtClean="0"/>
              <a:t>，见教材表</a:t>
            </a:r>
            <a:r>
              <a:rPr lang="en-US" altLang="zh-CN" smtClean="0"/>
              <a:t>3-3</a:t>
            </a:r>
          </a:p>
          <a:p>
            <a:endParaRPr lang="en-US" altLang="zh-CN"/>
          </a:p>
          <a:p>
            <a:r>
              <a:rPr lang="en-US" altLang="zh-CN" smtClean="0"/>
              <a:t>String</a:t>
            </a:r>
            <a:r>
              <a:rPr lang="zh-CN" altLang="en-US" smtClean="0"/>
              <a:t>的常见应用，见教材例程</a:t>
            </a:r>
            <a:r>
              <a:rPr lang="en-US" altLang="zh-CN" smtClean="0"/>
              <a:t>3-1</a:t>
            </a:r>
            <a:r>
              <a:rPr lang="zh-CN" altLang="en-US" smtClean="0"/>
              <a:t>至</a:t>
            </a:r>
            <a:r>
              <a:rPr lang="en-US" altLang="zh-CN" smtClean="0"/>
              <a:t>3-6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96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二、</a:t>
            </a:r>
            <a:r>
              <a:rPr lang="en-US" altLang="zh-CN" b="1"/>
              <a:t>StringBuffer</a:t>
            </a:r>
            <a:endParaRPr lang="zh-CN" altLang="zh-CN" b="1"/>
          </a:p>
          <a:p>
            <a:endParaRPr lang="en-US" altLang="zh-CN" smtClean="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mtClean="0"/>
              <a:t>	</a:t>
            </a:r>
            <a:r>
              <a:rPr lang="en-US" altLang="zh-CN" sz="2200" smtClean="0"/>
              <a:t>StringBuffer</a:t>
            </a:r>
            <a:r>
              <a:rPr lang="zh-CN" altLang="zh-CN" sz="2200"/>
              <a:t>表示可扩充、可修改的字符序列，是可变长的字符串。</a:t>
            </a:r>
            <a:r>
              <a:rPr lang="en-US" altLang="zh-CN" sz="2200"/>
              <a:t>StringBuffer</a:t>
            </a:r>
            <a:r>
              <a:rPr lang="zh-CN" altLang="zh-CN" sz="2200"/>
              <a:t>可有插入其中或追加其后的字符或子字符串，</a:t>
            </a:r>
            <a:r>
              <a:rPr lang="en-US" altLang="zh-CN" sz="2200"/>
              <a:t>StringBuffer</a:t>
            </a:r>
            <a:r>
              <a:rPr lang="zh-CN" altLang="zh-CN" sz="2200"/>
              <a:t>可以针对这些添加自动地增加空间，并增加更多的预留字符。</a:t>
            </a:r>
          </a:p>
          <a:p>
            <a:pPr marL="109728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0222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245</TotalTime>
  <Words>1290</Words>
  <Application>Microsoft Office PowerPoint</Application>
  <PresentationFormat>全屏显示(4:3)</PresentationFormat>
  <Paragraphs>154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都市</vt:lpstr>
      <vt:lpstr>Java高级程序设计</vt:lpstr>
      <vt:lpstr>第3章 Java常用API</vt:lpstr>
      <vt:lpstr>本章目标</vt:lpstr>
      <vt:lpstr>本章任务</vt:lpstr>
      <vt:lpstr>3.1 API的概念</vt:lpstr>
      <vt:lpstr>3.2 字符串处理</vt:lpstr>
      <vt:lpstr>知识点：String、StringBuffer</vt:lpstr>
      <vt:lpstr>PowerPoint 演示文稿</vt:lpstr>
      <vt:lpstr>PowerPoint 演示文稿</vt:lpstr>
      <vt:lpstr>PowerPoint 演示文稿</vt:lpstr>
      <vt:lpstr>PowerPoint 演示文稿</vt:lpstr>
      <vt:lpstr>知识点：StringTokenizer类</vt:lpstr>
      <vt:lpstr>PowerPoint 演示文稿</vt:lpstr>
      <vt:lpstr>3.3 数学运算工具Math</vt:lpstr>
      <vt:lpstr>知识点：Math类</vt:lpstr>
      <vt:lpstr>3.4 日期时间处理</vt:lpstr>
      <vt:lpstr>知识点： Date、DateFormat、Calendar</vt:lpstr>
      <vt:lpstr>PowerPoint 演示文稿</vt:lpstr>
      <vt:lpstr>PowerPoint 演示文稿</vt:lpstr>
      <vt:lpstr>3.5 集合类</vt:lpstr>
      <vt:lpstr>Java的集合框架</vt:lpstr>
      <vt:lpstr>PowerPoint 演示文稿</vt:lpstr>
      <vt:lpstr>PowerPoint 演示文稿</vt:lpstr>
      <vt:lpstr>PowerPoint 演示文稿</vt:lpstr>
      <vt:lpstr>知识点：List接口及实现类</vt:lpstr>
      <vt:lpstr>PowerPoint 演示文稿</vt:lpstr>
      <vt:lpstr>知识点：Set接口及实现类</vt:lpstr>
      <vt:lpstr>PowerPoint 演示文稿</vt:lpstr>
      <vt:lpstr>知识点：Map接口及实现类</vt:lpstr>
      <vt:lpstr>3.6 泛型</vt:lpstr>
      <vt:lpstr>使用泛型的优点</vt:lpstr>
      <vt:lpstr>实训任务</vt:lpstr>
      <vt:lpstr>实训任务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Java入门基础</dc:title>
  <dc:creator>xyy</dc:creator>
  <cp:lastModifiedBy>xyy</cp:lastModifiedBy>
  <cp:revision>57</cp:revision>
  <dcterms:created xsi:type="dcterms:W3CDTF">2015-05-21T00:11:37Z</dcterms:created>
  <dcterms:modified xsi:type="dcterms:W3CDTF">2015-05-21T04:36:30Z</dcterms:modified>
</cp:coreProperties>
</file>