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3"/>
    <p:sldMasterId id="2147483672" r:id="rId4"/>
    <p:sldMasterId id="2147483684" r:id="rId5"/>
  </p:sldMasterIdLst>
  <p:notesMasterIdLst>
    <p:notesMasterId r:id="rId18"/>
  </p:notesMasterIdLst>
  <p:sldIdLst>
    <p:sldId id="782" r:id="rId6"/>
    <p:sldId id="737" r:id="rId7"/>
    <p:sldId id="858" r:id="rId8"/>
    <p:sldId id="859" r:id="rId9"/>
    <p:sldId id="862" r:id="rId10"/>
    <p:sldId id="861" r:id="rId11"/>
    <p:sldId id="860" r:id="rId12"/>
    <p:sldId id="872" r:id="rId13"/>
    <p:sldId id="863" r:id="rId14"/>
    <p:sldId id="868" r:id="rId15"/>
    <p:sldId id="867" r:id="rId16"/>
    <p:sldId id="857" r:id="rId17"/>
  </p:sldIdLst>
  <p:sldSz cx="1219644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</p:showPr>
  <p:clrMru>
    <a:srgbClr val="006BBC"/>
    <a:srgbClr val="F8F8F8"/>
    <a:srgbClr val="EAEAEA"/>
    <a:srgbClr val="DDDDDD"/>
    <a:srgbClr val="0DC2D5"/>
    <a:srgbClr val="17DCF1"/>
    <a:srgbClr val="12D0CB"/>
    <a:srgbClr val="FDE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4" autoAdjust="0"/>
    <p:restoredTop sz="94660"/>
  </p:normalViewPr>
  <p:slideViewPr>
    <p:cSldViewPr snapToObjects="1">
      <p:cViewPr varScale="1">
        <p:scale>
          <a:sx n="65" d="100"/>
          <a:sy n="65" d="100"/>
        </p:scale>
        <p:origin x="-900" y="-102"/>
      </p:cViewPr>
      <p:guideLst>
        <p:guide orient="horz" pos="2142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C679A5D6-D9EC-4114-A6DF-8753D67BF5B2}" type="datetimeFigureOut">
              <a:rPr lang="zh-CN" altLang="en-US"/>
            </a:fld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C8081187-FC3D-4B58-80CE-BB4F4AF3B205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796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916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796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916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796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916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7963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916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6" Type="http://schemas.openxmlformats.org/officeDocument/2006/relationships/theme" Target="../theme/theme4.xml"/><Relationship Id="rId25" Type="http://schemas.openxmlformats.org/officeDocument/2006/relationships/image" Target="../media/image15.png"/><Relationship Id="rId24" Type="http://schemas.openxmlformats.org/officeDocument/2006/relationships/image" Target="../media/image14.png"/><Relationship Id="rId23" Type="http://schemas.openxmlformats.org/officeDocument/2006/relationships/image" Target="../media/image13.png"/><Relationship Id="rId22" Type="http://schemas.openxmlformats.org/officeDocument/2006/relationships/image" Target="../media/image12.png"/><Relationship Id="rId21" Type="http://schemas.openxmlformats.org/officeDocument/2006/relationships/image" Target="../media/image11.png"/><Relationship Id="rId20" Type="http://schemas.openxmlformats.org/officeDocument/2006/relationships/image" Target="../media/image10.png"/><Relationship Id="rId2" Type="http://schemas.openxmlformats.org/officeDocument/2006/relationships/slideLayout" Target="../slideLayouts/slideLayout35.xml"/><Relationship Id="rId19" Type="http://schemas.openxmlformats.org/officeDocument/2006/relationships/image" Target="../media/image9.png"/><Relationship Id="rId18" Type="http://schemas.openxmlformats.org/officeDocument/2006/relationships/image" Target="../media/image8.png"/><Relationship Id="rId17" Type="http://schemas.openxmlformats.org/officeDocument/2006/relationships/image" Target="../media/image7.png"/><Relationship Id="rId16" Type="http://schemas.openxmlformats.org/officeDocument/2006/relationships/image" Target="../media/image6.png"/><Relationship Id="rId15" Type="http://schemas.openxmlformats.org/officeDocument/2006/relationships/image" Target="../media/image5.png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1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5"/>
          <p:cNvSpPr/>
          <p:nvPr userDrawn="1"/>
        </p:nvSpPr>
        <p:spPr bwMode="auto">
          <a:xfrm>
            <a:off x="63500" y="73025"/>
            <a:ext cx="1227138" cy="4873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29" y="0"/>
              </a:cxn>
              <a:cxn ang="0">
                <a:pos x="1600" y="308"/>
              </a:cxn>
              <a:cxn ang="0">
                <a:pos x="1429" y="617"/>
              </a:cxn>
              <a:cxn ang="0">
                <a:pos x="0" y="617"/>
              </a:cxn>
              <a:cxn ang="0">
                <a:pos x="0" y="0"/>
              </a:cxn>
            </a:cxnLst>
            <a:rect l="0" t="0" r="r" b="b"/>
            <a:pathLst>
              <a:path w="1600" h="617">
                <a:moveTo>
                  <a:pt x="0" y="0"/>
                </a:moveTo>
                <a:lnTo>
                  <a:pt x="1429" y="0"/>
                </a:lnTo>
                <a:lnTo>
                  <a:pt x="1600" y="308"/>
                </a:lnTo>
                <a:lnTo>
                  <a:pt x="1429" y="617"/>
                </a:lnTo>
                <a:lnTo>
                  <a:pt x="0" y="617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075" name="Freeform 6"/>
          <p:cNvSpPr/>
          <p:nvPr userDrawn="1"/>
        </p:nvSpPr>
        <p:spPr bwMode="auto">
          <a:xfrm>
            <a:off x="1196975" y="73025"/>
            <a:ext cx="10215563" cy="4873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155" y="0"/>
              </a:cxn>
              <a:cxn ang="0">
                <a:pos x="13327" y="308"/>
              </a:cxn>
              <a:cxn ang="0">
                <a:pos x="13155" y="617"/>
              </a:cxn>
              <a:cxn ang="0">
                <a:pos x="0" y="617"/>
              </a:cxn>
              <a:cxn ang="0">
                <a:pos x="171" y="308"/>
              </a:cxn>
              <a:cxn ang="0">
                <a:pos x="0" y="0"/>
              </a:cxn>
            </a:cxnLst>
            <a:rect l="0" t="0" r="r" b="b"/>
            <a:pathLst>
              <a:path w="13327" h="617">
                <a:moveTo>
                  <a:pt x="0" y="0"/>
                </a:moveTo>
                <a:lnTo>
                  <a:pt x="13155" y="0"/>
                </a:lnTo>
                <a:lnTo>
                  <a:pt x="13327" y="308"/>
                </a:lnTo>
                <a:lnTo>
                  <a:pt x="13155" y="617"/>
                </a:lnTo>
                <a:lnTo>
                  <a:pt x="0" y="617"/>
                </a:lnTo>
                <a:lnTo>
                  <a:pt x="171" y="30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076" name="Freeform 7"/>
          <p:cNvSpPr/>
          <p:nvPr userDrawn="1"/>
        </p:nvSpPr>
        <p:spPr bwMode="auto">
          <a:xfrm>
            <a:off x="11320463" y="73025"/>
            <a:ext cx="812800" cy="4873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60" y="0"/>
              </a:cxn>
              <a:cxn ang="0">
                <a:pos x="1060" y="617"/>
              </a:cxn>
              <a:cxn ang="0">
                <a:pos x="0" y="617"/>
              </a:cxn>
              <a:cxn ang="0">
                <a:pos x="172" y="308"/>
              </a:cxn>
              <a:cxn ang="0">
                <a:pos x="0" y="0"/>
              </a:cxn>
            </a:cxnLst>
            <a:rect l="0" t="0" r="r" b="b"/>
            <a:pathLst>
              <a:path w="1060" h="617">
                <a:moveTo>
                  <a:pt x="0" y="0"/>
                </a:moveTo>
                <a:lnTo>
                  <a:pt x="1060" y="0"/>
                </a:lnTo>
                <a:lnTo>
                  <a:pt x="1060" y="617"/>
                </a:lnTo>
                <a:lnTo>
                  <a:pt x="0" y="617"/>
                </a:lnTo>
                <a:lnTo>
                  <a:pt x="172" y="30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077" name="TextBox 6"/>
          <p:cNvSpPr txBox="1">
            <a:spLocks noChangeArrowheads="1"/>
          </p:cNvSpPr>
          <p:nvPr userDrawn="1"/>
        </p:nvSpPr>
        <p:spPr bwMode="auto">
          <a:xfrm>
            <a:off x="11528425" y="115888"/>
            <a:ext cx="49212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defRPr/>
            </a:pPr>
            <a:fld id="{BB99F589-0DC9-4A0B-83C4-7A33F6D94858}" type="slidenum">
              <a:rPr lang="zh-CN" altLang="en-US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</a:fld>
            <a:endParaRPr lang="zh-CN" altLang="en-US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  <p:bldP spid="3076" grpId="0" animBg="1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1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1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PECLOGO-eff-0-1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146550" y="2886075"/>
            <a:ext cx="10604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PPECLOGO-eff-0-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431213" y="2757488"/>
            <a:ext cx="10953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PPECLOGO-eff-0-3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39813" y="1447800"/>
            <a:ext cx="301466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PPECLOGO-eff-0-1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467225" y="3770313"/>
            <a:ext cx="523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PPECLOGO-eff-0-1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377113" y="2903538"/>
            <a:ext cx="400050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8" descr="PPECLOGO-eff-0-2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278438" y="2574925"/>
            <a:ext cx="981075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9" descr="PPECLOGO-eff-5-4"/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262313" y="3206750"/>
            <a:ext cx="1477962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10" descr="PPECLOGO-eff-5-2"/>
          <p:cNvPicPr>
            <a:picLocks noChangeAspect="1" noChangeArrowheads="1"/>
          </p:cNvPicPr>
          <p:nvPr userDrawn="1"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353050" y="3446463"/>
            <a:ext cx="1833563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1" descr="PPECLOGO-eff-5-4"/>
          <p:cNvPicPr>
            <a:picLocks noChangeAspect="1" noChangeArrowheads="1"/>
          </p:cNvPicPr>
          <p:nvPr userDrawn="1"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9885363" y="2725738"/>
            <a:ext cx="11176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2" descr="PPECLOGO-eff-0-1"/>
          <p:cNvPicPr>
            <a:picLocks noChangeAspect="1" noChangeArrowheads="1"/>
          </p:cNvPicPr>
          <p:nvPr userDrawn="1"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7942263" y="3624263"/>
            <a:ext cx="522287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13" descr="PPECLOGO-eff-0-1"/>
          <p:cNvPicPr>
            <a:picLocks noChangeAspect="1" noChangeArrowheads="1"/>
          </p:cNvPicPr>
          <p:nvPr userDrawn="1"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11255375" y="2365375"/>
            <a:ext cx="522288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14" descr="PPECLOGO-eff2-1-2"/>
          <p:cNvPicPr>
            <a:picLocks noChangeAspect="1" noChangeArrowheads="1"/>
          </p:cNvPicPr>
          <p:nvPr userDrawn="1"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2054225" y="2795588"/>
            <a:ext cx="169703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Picture 15" descr="PPECLOGO-eff2-1-3"/>
          <p:cNvPicPr>
            <a:picLocks noChangeAspect="1" noChangeArrowheads="1"/>
          </p:cNvPicPr>
          <p:nvPr userDrawn="1"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3983038" y="2786063"/>
            <a:ext cx="4381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5" name="Picture 16" descr="PPECLOGO-eff2-1-4"/>
          <p:cNvPicPr>
            <a:picLocks noChangeAspect="1" noChangeArrowheads="1"/>
          </p:cNvPicPr>
          <p:nvPr userDrawn="1"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8520113" y="3325813"/>
            <a:ext cx="70326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17" descr="PPECLOGO-eff2-1-3"/>
          <p:cNvPicPr>
            <a:picLocks noChangeAspect="1" noChangeArrowheads="1"/>
          </p:cNvPicPr>
          <p:nvPr userDrawn="1"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9239250" y="2909888"/>
            <a:ext cx="360363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7" name="Picture 18" descr="PPECLOGO-eff2-1-3"/>
          <p:cNvPicPr>
            <a:picLocks noChangeAspect="1" noChangeArrowheads="1"/>
          </p:cNvPicPr>
          <p:nvPr userDrawn="1"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9745663" y="3446463"/>
            <a:ext cx="280987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1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1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2454275"/>
            <a:ext cx="12196763" cy="440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7"/>
          <p:cNvGrpSpPr/>
          <p:nvPr/>
        </p:nvGrpSpPr>
        <p:grpSpPr bwMode="auto">
          <a:xfrm>
            <a:off x="4948238" y="1328738"/>
            <a:ext cx="2301875" cy="2308225"/>
            <a:chOff x="0" y="0"/>
            <a:chExt cx="2301875" cy="2308226"/>
          </a:xfrm>
        </p:grpSpPr>
        <p:sp>
          <p:nvSpPr>
            <p:cNvPr id="5133" name="Oval 5"/>
            <p:cNvSpPr>
              <a:spLocks noChangeArrowheads="1"/>
            </p:cNvSpPr>
            <p:nvPr/>
          </p:nvSpPr>
          <p:spPr bwMode="auto">
            <a:xfrm>
              <a:off x="0" y="0"/>
              <a:ext cx="2301875" cy="2308226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Freeform 6"/>
            <p:cNvSpPr>
              <a:spLocks noEditPoints="1"/>
            </p:cNvSpPr>
            <p:nvPr/>
          </p:nvSpPr>
          <p:spPr bwMode="auto">
            <a:xfrm>
              <a:off x="123825" y="123825"/>
              <a:ext cx="2054225" cy="2058988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06"/>
                <a:gd name="T31" fmla="*/ 0 h 3306"/>
                <a:gd name="T32" fmla="*/ 3306 w 3306"/>
                <a:gd name="T33" fmla="*/ 3306 h 33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6" name="TextBox 12"/>
          <p:cNvSpPr txBox="1">
            <a:spLocks noChangeArrowheads="1"/>
          </p:cNvSpPr>
          <p:nvPr/>
        </p:nvSpPr>
        <p:spPr bwMode="auto">
          <a:xfrm>
            <a:off x="2641600" y="3754438"/>
            <a:ext cx="6913563" cy="8743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电子商务模式</a:t>
            </a:r>
            <a:endParaRPr lang="zh-CN" altLang="en-US" sz="4800" b="1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247" name="直接连接符 13"/>
          <p:cNvCxnSpPr>
            <a:cxnSpLocks noChangeShapeType="1"/>
          </p:cNvCxnSpPr>
          <p:nvPr/>
        </p:nvCxnSpPr>
        <p:spPr bwMode="auto">
          <a:xfrm>
            <a:off x="2641600" y="4570413"/>
            <a:ext cx="6913563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</p:spPr>
      </p:cxnSp>
      <p:sp>
        <p:nvSpPr>
          <p:cNvPr id="10248" name="Freeform 10"/>
          <p:cNvSpPr>
            <a:spLocks noEditPoints="1"/>
          </p:cNvSpPr>
          <p:nvPr/>
        </p:nvSpPr>
        <p:spPr bwMode="auto">
          <a:xfrm>
            <a:off x="5413375" y="1700213"/>
            <a:ext cx="1370013" cy="1320800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139"/>
              <a:gd name="T145" fmla="*/ 0 h 1088"/>
              <a:gd name="T146" fmla="*/ 1139 w 1139"/>
              <a:gd name="T147" fmla="*/ 1088 h 108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9" name="Oval 39"/>
          <p:cNvSpPr>
            <a:spLocks noChangeAspect="1" noChangeArrowheads="1"/>
          </p:cNvSpPr>
          <p:nvPr/>
        </p:nvSpPr>
        <p:spPr bwMode="auto">
          <a:xfrm>
            <a:off x="3470275" y="4886325"/>
            <a:ext cx="215900" cy="217488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accent2"/>
            </a:solidFill>
            <a:round/>
          </a:ln>
        </p:spPr>
        <p:txBody>
          <a:bodyPr/>
          <a:lstStyle/>
          <a:p>
            <a:endParaRPr lang="zh-CN" altLang="en-US" sz="240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0" name="Oval 40"/>
          <p:cNvSpPr>
            <a:spLocks noChangeAspect="1" noChangeArrowheads="1"/>
          </p:cNvSpPr>
          <p:nvPr/>
        </p:nvSpPr>
        <p:spPr bwMode="auto">
          <a:xfrm>
            <a:off x="3470275" y="5394325"/>
            <a:ext cx="215900" cy="217488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accent2"/>
            </a:solidFill>
            <a:round/>
          </a:ln>
        </p:spPr>
        <p:txBody>
          <a:bodyPr/>
          <a:lstStyle/>
          <a:p>
            <a:endParaRPr lang="zh-CN" altLang="en-US" sz="240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1" name="Oval 41"/>
          <p:cNvSpPr>
            <a:spLocks noChangeAspect="1" noChangeArrowheads="1"/>
          </p:cNvSpPr>
          <p:nvPr/>
        </p:nvSpPr>
        <p:spPr bwMode="auto">
          <a:xfrm>
            <a:off x="3470275" y="5899150"/>
            <a:ext cx="215900" cy="215900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accent2"/>
            </a:solidFill>
            <a:round/>
          </a:ln>
        </p:spPr>
        <p:txBody>
          <a:bodyPr/>
          <a:lstStyle/>
          <a:p>
            <a:endParaRPr lang="zh-CN" altLang="en-US" sz="240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3" name="TextBox 20"/>
          <p:cNvSpPr txBox="1">
            <a:spLocks noChangeArrowheads="1"/>
          </p:cNvSpPr>
          <p:nvPr/>
        </p:nvSpPr>
        <p:spPr bwMode="auto">
          <a:xfrm>
            <a:off x="3833813" y="4764088"/>
            <a:ext cx="47132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B2C </a:t>
            </a:r>
            <a:r>
              <a:rPr lang="zh-CN" altLang="en-US" sz="24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电子商务模式</a:t>
            </a:r>
            <a:endParaRPr lang="zh-CN" altLang="en-US" sz="2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4" name="TextBox 21"/>
          <p:cNvSpPr txBox="1">
            <a:spLocks noChangeArrowheads="1"/>
          </p:cNvSpPr>
          <p:nvPr/>
        </p:nvSpPr>
        <p:spPr bwMode="auto">
          <a:xfrm>
            <a:off x="3833813" y="5314633"/>
            <a:ext cx="55054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B2B </a:t>
            </a:r>
            <a:r>
              <a:rPr lang="zh-CN" altLang="en-US" sz="24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电子商务</a:t>
            </a:r>
            <a:endParaRPr lang="zh-CN" altLang="en-US" sz="2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5" name="TextBox 22"/>
          <p:cNvSpPr txBox="1">
            <a:spLocks noChangeArrowheads="1"/>
          </p:cNvSpPr>
          <p:nvPr/>
        </p:nvSpPr>
        <p:spPr bwMode="auto">
          <a:xfrm>
            <a:off x="3833813" y="5775325"/>
            <a:ext cx="50736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C2C </a:t>
            </a:r>
            <a:r>
              <a:rPr lang="zh-CN" altLang="en-US" sz="24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电子商务</a:t>
            </a:r>
            <a:endParaRPr lang="zh-CN" altLang="en-US" sz="24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Oval 41"/>
          <p:cNvSpPr>
            <a:spLocks noChangeAspect="1" noChangeArrowheads="1"/>
          </p:cNvSpPr>
          <p:nvPr/>
        </p:nvSpPr>
        <p:spPr bwMode="auto">
          <a:xfrm>
            <a:off x="3434085" y="6309444"/>
            <a:ext cx="215900" cy="215900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accent2"/>
            </a:solidFill>
            <a:round/>
          </a:ln>
        </p:spPr>
        <p:txBody>
          <a:bodyPr/>
          <a:lstStyle/>
          <a:p>
            <a:endParaRPr lang="zh-CN" altLang="en-US" sz="240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33813" y="6237288"/>
            <a:ext cx="2879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其他电子商务模式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592435" y="6546215"/>
            <a:ext cx="177101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/>
                </a:solidFill>
              </a:rPr>
              <a:t>河南工程学院</a:t>
            </a:r>
            <a:endParaRPr lang="zh-CN" altLang="en-US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 advTm="5163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utoUpdateAnimBg="0"/>
      <p:bldP spid="10248" grpId="0" animBg="1"/>
      <p:bldP spid="10249" grpId="0" animBg="1" autoUpdateAnimBg="0"/>
      <p:bldP spid="10250" grpId="0" animBg="1" autoUpdateAnimBg="0"/>
      <p:bldP spid="10251" grpId="0" animBg="1" autoUpdateAnimBg="0"/>
      <p:bldP spid="10253" grpId="0" autoUpdateAnimBg="0"/>
      <p:bldP spid="10254" grpId="0" autoUpdateAnimBg="0"/>
      <p:bldP spid="10255" grpId="0" autoUpdateAnimBg="0"/>
      <p:bldP spid="17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4"/>
          <p:cNvSpPr txBox="1">
            <a:spLocks noChangeArrowheads="1"/>
          </p:cNvSpPr>
          <p:nvPr/>
        </p:nvSpPr>
        <p:spPr bwMode="auto">
          <a:xfrm>
            <a:off x="1330325" y="44450"/>
            <a:ext cx="5041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2.4   </a:t>
            </a:r>
            <a:r>
              <a:rPr lang="zh-CN" altLang="en-US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其他电子商务模式</a:t>
            </a:r>
            <a:endParaRPr lang="zh-CN" altLang="en-US" sz="28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39" name="TextBox 55"/>
          <p:cNvSpPr txBox="1">
            <a:spLocks noChangeArrowheads="1"/>
          </p:cNvSpPr>
          <p:nvPr/>
        </p:nvSpPr>
        <p:spPr bwMode="auto">
          <a:xfrm>
            <a:off x="139700" y="106363"/>
            <a:ext cx="10652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000">
                <a:solidFill>
                  <a:schemeClr val="accent2"/>
                </a:solidFill>
              </a:rPr>
              <a:t>Part</a:t>
            </a:r>
            <a:r>
              <a:rPr lang="en-US" altLang="zh-CN">
                <a:solidFill>
                  <a:schemeClr val="accent2"/>
                </a:solidFill>
              </a:rPr>
              <a:t> 1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4340" name="TextBox 72"/>
          <p:cNvSpPr txBox="1">
            <a:spLocks noChangeArrowheads="1"/>
          </p:cNvSpPr>
          <p:nvPr/>
        </p:nvSpPr>
        <p:spPr bwMode="auto">
          <a:xfrm>
            <a:off x="554038" y="908050"/>
            <a:ext cx="11161712" cy="64940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 smtClean="0"/>
              <a:t>2.4.3   </a:t>
            </a:r>
            <a:r>
              <a:rPr lang="zh-CN" altLang="en-US" sz="3200" dirty="0" smtClean="0"/>
              <a:t>团购电子商务</a:t>
            </a:r>
            <a:endParaRPr lang="en-US" altLang="zh-CN" sz="3200" dirty="0" smtClean="0"/>
          </a:p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．网络团购概念</a:t>
            </a:r>
            <a:endParaRPr lang="en-US" altLang="zh-CN" sz="3200" dirty="0" smtClean="0"/>
          </a:p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．网络团购的现状</a:t>
            </a:r>
            <a:endParaRPr lang="en-US" altLang="zh-CN" sz="3200" dirty="0" smtClean="0"/>
          </a:p>
          <a:p>
            <a:r>
              <a:rPr lang="en-US" altLang="zh-CN" sz="3200" dirty="0" smtClean="0"/>
              <a:t>3</a:t>
            </a:r>
            <a:r>
              <a:rPr lang="zh-CN" altLang="en-US" sz="3200" dirty="0" smtClean="0"/>
              <a:t>．网络团购的电子商务模式分析</a:t>
            </a:r>
            <a:endParaRPr lang="en-US" altLang="zh-CN" sz="3200" dirty="0" smtClean="0"/>
          </a:p>
          <a:p>
            <a:r>
              <a:rPr lang="en-US" altLang="zh-CN" sz="3200" dirty="0" smtClean="0"/>
              <a:t>2.4.4   </a:t>
            </a:r>
            <a:r>
              <a:rPr lang="zh-CN" altLang="en-US" sz="3200" dirty="0" smtClean="0"/>
              <a:t>社交电子商务</a:t>
            </a:r>
            <a:endParaRPr lang="en-US" altLang="zh-CN" sz="3200" dirty="0" smtClean="0"/>
          </a:p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．社交电商的概念</a:t>
            </a:r>
            <a:endParaRPr lang="en-US" altLang="zh-CN" sz="3200" dirty="0" smtClean="0"/>
          </a:p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．社交电商兴起的原因</a:t>
            </a:r>
            <a:endParaRPr lang="en-US" altLang="zh-CN" sz="3200" dirty="0" smtClean="0"/>
          </a:p>
          <a:p>
            <a:r>
              <a:rPr lang="en-US" altLang="zh-CN" sz="3200" dirty="0" smtClean="0"/>
              <a:t>3</a:t>
            </a:r>
            <a:r>
              <a:rPr lang="zh-CN" altLang="en-US" sz="3200" dirty="0" smtClean="0"/>
              <a:t>．社交电子商务的 </a:t>
            </a:r>
            <a:r>
              <a:rPr lang="en-US" altLang="zh-CN" sz="3200" dirty="0" smtClean="0"/>
              <a:t>AISAS </a:t>
            </a:r>
            <a:r>
              <a:rPr lang="zh-CN" altLang="en-US" sz="3200" dirty="0" smtClean="0"/>
              <a:t>模式</a:t>
            </a:r>
            <a:endParaRPr lang="en-US" altLang="zh-CN" sz="3200" dirty="0" smtClean="0"/>
          </a:p>
          <a:p>
            <a:r>
              <a:rPr lang="en-US" altLang="zh-CN" sz="3200" dirty="0" smtClean="0"/>
              <a:t>2.4.5   </a:t>
            </a:r>
            <a:r>
              <a:rPr lang="zh-CN" altLang="en-US" sz="3200" dirty="0" smtClean="0"/>
              <a:t>移动电子商务</a:t>
            </a:r>
            <a:endParaRPr lang="en-US" altLang="zh-CN" sz="3200" dirty="0" smtClean="0"/>
          </a:p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．移动电子商务的概念</a:t>
            </a:r>
            <a:endParaRPr lang="en-US" altLang="zh-CN" sz="3200" dirty="0" smtClean="0"/>
          </a:p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．移动电子商务的发展历程</a:t>
            </a:r>
            <a:endParaRPr lang="en-US" altLang="zh-CN" sz="3200" dirty="0" smtClean="0"/>
          </a:p>
          <a:p>
            <a:r>
              <a:rPr lang="en-US" altLang="zh-CN" sz="3200" dirty="0" smtClean="0"/>
              <a:t>3</a:t>
            </a:r>
            <a:r>
              <a:rPr lang="zh-CN" altLang="en-US" sz="3200" dirty="0" smtClean="0"/>
              <a:t>．移动电子商务的特点</a:t>
            </a:r>
            <a:r>
              <a:rPr lang="en-US" altLang="zh-CN" sz="3200" dirty="0"/>
              <a:t> </a:t>
            </a:r>
            <a:r>
              <a:rPr lang="en-US" altLang="zh-CN" sz="3200" dirty="0" smtClean="0"/>
              <a:t>        4</a:t>
            </a:r>
            <a:r>
              <a:rPr lang="zh-CN" altLang="en-US" sz="3200" dirty="0" smtClean="0"/>
              <a:t>．移动电子商务提供的服务</a:t>
            </a:r>
            <a:endParaRPr lang="en-US" altLang="zh-CN" sz="3200" dirty="0"/>
          </a:p>
          <a:p>
            <a:endParaRPr lang="zh-CN" altLang="en-US" sz="3200" dirty="0"/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4"/>
          <p:cNvSpPr txBox="1">
            <a:spLocks noChangeArrowheads="1"/>
          </p:cNvSpPr>
          <p:nvPr/>
        </p:nvSpPr>
        <p:spPr bwMode="auto">
          <a:xfrm>
            <a:off x="1330325" y="44450"/>
            <a:ext cx="5041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本章小结</a:t>
            </a:r>
            <a:endParaRPr lang="zh-CN" altLang="en-US" sz="28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3" name="TextBox 55"/>
          <p:cNvSpPr txBox="1">
            <a:spLocks noChangeArrowheads="1"/>
          </p:cNvSpPr>
          <p:nvPr/>
        </p:nvSpPr>
        <p:spPr bwMode="auto">
          <a:xfrm>
            <a:off x="139700" y="106363"/>
            <a:ext cx="10652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000">
                <a:solidFill>
                  <a:schemeClr val="accent2"/>
                </a:solidFill>
              </a:rPr>
              <a:t>Part</a:t>
            </a:r>
            <a:r>
              <a:rPr lang="en-US" altLang="zh-CN">
                <a:solidFill>
                  <a:schemeClr val="accent2"/>
                </a:solidFill>
              </a:rPr>
              <a:t> 1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5364" name="TextBox 72"/>
          <p:cNvSpPr txBox="1">
            <a:spLocks noChangeArrowheads="1"/>
          </p:cNvSpPr>
          <p:nvPr/>
        </p:nvSpPr>
        <p:spPr bwMode="auto">
          <a:xfrm>
            <a:off x="554038" y="908050"/>
            <a:ext cx="11161712" cy="5509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 smtClean="0"/>
              <a:t>        本掌主要介绍了电子商务的模式，包括 </a:t>
            </a:r>
            <a:r>
              <a:rPr lang="en-US" altLang="zh-CN" sz="3200" dirty="0" smtClean="0"/>
              <a:t>B2C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B2B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C2C </a:t>
            </a:r>
            <a:r>
              <a:rPr lang="zh-CN" altLang="en-US" sz="3200" dirty="0" smtClean="0"/>
              <a:t>及其他电子商务模式，首先学习的是 </a:t>
            </a:r>
            <a:r>
              <a:rPr lang="en-US" altLang="zh-CN" sz="3200" dirty="0" smtClean="0"/>
              <a:t>B2C </a:t>
            </a:r>
            <a:r>
              <a:rPr lang="zh-CN" altLang="en-US" sz="3200" dirty="0" smtClean="0"/>
              <a:t>电子商务模式，介绍了 </a:t>
            </a:r>
            <a:r>
              <a:rPr lang="en-US" altLang="zh-CN" sz="3200" dirty="0" smtClean="0"/>
              <a:t>B2C </a:t>
            </a:r>
            <a:r>
              <a:rPr lang="zh-CN" altLang="en-US" sz="3200" dirty="0" smtClean="0"/>
              <a:t>电子商务的概念和特点，</a:t>
            </a:r>
            <a:r>
              <a:rPr lang="en-US" altLang="zh-CN" sz="3200" dirty="0" smtClean="0"/>
              <a:t>B2C </a:t>
            </a:r>
            <a:r>
              <a:rPr lang="zh-CN" altLang="en-US" sz="3200" dirty="0" smtClean="0"/>
              <a:t>电子商务交易的优势，</a:t>
            </a:r>
            <a:r>
              <a:rPr lang="en-US" altLang="zh-CN" sz="3200" dirty="0" smtClean="0"/>
              <a:t>B2C </a:t>
            </a:r>
            <a:r>
              <a:rPr lang="zh-CN" altLang="en-US" sz="3200" dirty="0" smtClean="0"/>
              <a:t>电子商务的商业模式，</a:t>
            </a:r>
            <a:r>
              <a:rPr lang="en-US" altLang="zh-CN" sz="3200" dirty="0" smtClean="0"/>
              <a:t>B2C </a:t>
            </a:r>
            <a:r>
              <a:rPr lang="zh-CN" altLang="en-US" sz="3200" dirty="0" smtClean="0"/>
              <a:t>电子商务在企业电子商务中的位置，</a:t>
            </a:r>
            <a:r>
              <a:rPr lang="en-US" altLang="zh-CN" sz="3200" dirty="0" smtClean="0"/>
              <a:t>B2C </a:t>
            </a:r>
            <a:r>
              <a:rPr lang="zh-CN" altLang="en-US" sz="3200" dirty="0" smtClean="0"/>
              <a:t>电子商务系统功能结构分析，</a:t>
            </a:r>
            <a:r>
              <a:rPr lang="en-US" altLang="zh-CN" sz="3200" dirty="0" smtClean="0"/>
              <a:t>B2C </a:t>
            </a:r>
            <a:r>
              <a:rPr lang="zh-CN" altLang="en-US" sz="3200" dirty="0" smtClean="0"/>
              <a:t>电子商务的一般交易流程，</a:t>
            </a:r>
            <a:r>
              <a:rPr lang="en-US" altLang="zh-CN" sz="3200" dirty="0" smtClean="0"/>
              <a:t>B2C </a:t>
            </a:r>
            <a:r>
              <a:rPr lang="zh-CN" altLang="en-US" sz="3200" dirty="0" smtClean="0"/>
              <a:t>电子商务商业模式分类，</a:t>
            </a:r>
            <a:r>
              <a:rPr lang="en-US" altLang="zh-CN" sz="3200" dirty="0" smtClean="0"/>
              <a:t>B2C </a:t>
            </a:r>
            <a:r>
              <a:rPr lang="zh-CN" altLang="en-US" sz="3200" dirty="0" smtClean="0"/>
              <a:t>电子商务交易盈利模式。 其次学习了 </a:t>
            </a:r>
            <a:r>
              <a:rPr lang="en-US" altLang="zh-CN" sz="3200" dirty="0" smtClean="0"/>
              <a:t>B2B </a:t>
            </a:r>
            <a:r>
              <a:rPr lang="zh-CN" altLang="en-US" sz="3200" dirty="0" smtClean="0"/>
              <a:t>电子商务，掌握了 </a:t>
            </a:r>
            <a:r>
              <a:rPr lang="en-US" altLang="zh-CN" sz="3200" dirty="0" smtClean="0"/>
              <a:t>B2B </a:t>
            </a:r>
            <a:r>
              <a:rPr lang="zh-CN" altLang="en-US" sz="3200" dirty="0" smtClean="0"/>
              <a:t>电子商务的概念和特点，</a:t>
            </a:r>
            <a:r>
              <a:rPr lang="en-US" altLang="zh-CN" sz="3200" dirty="0" smtClean="0"/>
              <a:t>B2B </a:t>
            </a:r>
            <a:r>
              <a:rPr lang="zh-CN" altLang="en-US" sz="3200" dirty="0" smtClean="0"/>
              <a:t>电子商务交易的优势，</a:t>
            </a:r>
            <a:r>
              <a:rPr lang="en-US" altLang="zh-CN" sz="3200" dirty="0" smtClean="0"/>
              <a:t>B2B </a:t>
            </a:r>
            <a:r>
              <a:rPr lang="zh-CN" altLang="en-US" sz="3200" dirty="0" smtClean="0"/>
              <a:t>电子商务交易模式</a:t>
            </a:r>
            <a:r>
              <a:rPr lang="en-US" altLang="zh-CN" sz="3200" dirty="0" smtClean="0"/>
              <a:t>B2B </a:t>
            </a:r>
            <a:r>
              <a:rPr lang="zh-CN" altLang="en-US" sz="3200" dirty="0" smtClean="0"/>
              <a:t>电子商务交易盈利模式。 接着是 </a:t>
            </a:r>
            <a:r>
              <a:rPr lang="en-US" altLang="zh-CN" sz="3200" dirty="0" smtClean="0"/>
              <a:t>C2C </a:t>
            </a:r>
            <a:r>
              <a:rPr lang="zh-CN" altLang="en-US" sz="3200" dirty="0" smtClean="0"/>
              <a:t>电子商务，主要内容是，</a:t>
            </a:r>
            <a:r>
              <a:rPr lang="en-US" altLang="zh-CN" sz="3200" dirty="0" smtClean="0"/>
              <a:t>C2C </a:t>
            </a:r>
            <a:r>
              <a:rPr lang="zh-CN" altLang="en-US" sz="3200" dirty="0" smtClean="0"/>
              <a:t>电子商务的概念和特点，</a:t>
            </a:r>
            <a:r>
              <a:rPr lang="en-US" altLang="zh-CN" sz="3200" dirty="0" smtClean="0"/>
              <a:t>C2C </a:t>
            </a:r>
            <a:r>
              <a:rPr lang="zh-CN" altLang="en-US" sz="3200" dirty="0" smtClean="0"/>
              <a:t>电子商务运作模式。最后是其他电子商务模式。</a:t>
            </a:r>
            <a:endParaRPr lang="zh-CN" altLang="en-US" sz="3200" dirty="0"/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9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225" y="1819275"/>
            <a:ext cx="5156200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图片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8300" y="4386263"/>
            <a:ext cx="2157413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图片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938" y="1490663"/>
            <a:ext cx="2419350" cy="617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4" name="Rectangle 4"/>
          <p:cNvSpPr txBox="1">
            <a:spLocks noChangeArrowheads="1"/>
          </p:cNvSpPr>
          <p:nvPr/>
        </p:nvSpPr>
        <p:spPr bwMode="auto">
          <a:xfrm>
            <a:off x="7767638" y="6119813"/>
            <a:ext cx="4051300" cy="341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endParaRPr lang="zh-CN" altLang="en-US" sz="2400" b="1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45065" name="Rectangle 4"/>
          <p:cNvSpPr txBox="1">
            <a:spLocks noChangeArrowheads="1"/>
          </p:cNvSpPr>
          <p:nvPr/>
        </p:nvSpPr>
        <p:spPr bwMode="auto">
          <a:xfrm>
            <a:off x="9042400" y="3614738"/>
            <a:ext cx="2749550" cy="3476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endParaRPr lang="zh-CN" altLang="en-US" sz="240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45066" name="Rectangle 3"/>
          <p:cNvSpPr txBox="1">
            <a:spLocks noChangeArrowheads="1"/>
          </p:cNvSpPr>
          <p:nvPr/>
        </p:nvSpPr>
        <p:spPr bwMode="auto">
          <a:xfrm>
            <a:off x="5257800" y="2205038"/>
            <a:ext cx="6534150" cy="1181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r"/>
            <a:r>
              <a:rPr lang="zh-CN" altLang="en-US" sz="9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谢谢大家</a:t>
            </a:r>
          </a:p>
        </p:txBody>
      </p:sp>
    </p:spTree>
  </p:cSld>
  <p:clrMapOvr>
    <a:masterClrMapping/>
  </p:clrMapOvr>
  <p:transition spd="slow" advTm="7871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99"/>
                            </p:stCondLst>
                            <p:childTnLst>
                              <p:par>
                                <p:cTn id="2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4" grpId="0" autoUpdateAnimBg="0"/>
      <p:bldP spid="45065" grpId="0" autoUpdateAnimBg="0"/>
      <p:bldP spid="4506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4"/>
          <p:cNvSpPr txBox="1">
            <a:spLocks noChangeArrowheads="1"/>
          </p:cNvSpPr>
          <p:nvPr/>
        </p:nvSpPr>
        <p:spPr bwMode="auto">
          <a:xfrm>
            <a:off x="1330325" y="44450"/>
            <a:ext cx="5041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章  电子商务模式</a:t>
            </a:r>
            <a:endParaRPr lang="zh-CN" altLang="en-US" sz="28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47" name="TextBox 55"/>
          <p:cNvSpPr txBox="1">
            <a:spLocks noChangeArrowheads="1"/>
          </p:cNvSpPr>
          <p:nvPr/>
        </p:nvSpPr>
        <p:spPr bwMode="auto">
          <a:xfrm>
            <a:off x="139700" y="106363"/>
            <a:ext cx="10652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000">
                <a:solidFill>
                  <a:schemeClr val="accent2"/>
                </a:solidFill>
              </a:rPr>
              <a:t>Part</a:t>
            </a:r>
            <a:r>
              <a:rPr lang="en-US" altLang="zh-CN">
                <a:solidFill>
                  <a:schemeClr val="accent2"/>
                </a:solidFill>
              </a:rPr>
              <a:t> 1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148" name="TextBox 72"/>
          <p:cNvSpPr txBox="1">
            <a:spLocks noChangeArrowheads="1"/>
          </p:cNvSpPr>
          <p:nvPr/>
        </p:nvSpPr>
        <p:spPr bwMode="auto">
          <a:xfrm>
            <a:off x="554038" y="908050"/>
            <a:ext cx="11161712" cy="40318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/>
              <a:t>学习要点及目标</a:t>
            </a:r>
            <a:endParaRPr lang="en-US" altLang="zh-CN" sz="3200" dirty="0"/>
          </a:p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．了解电子商务的主要模式 </a:t>
            </a:r>
            <a:endParaRPr lang="zh-CN" altLang="en-US" sz="3200" dirty="0" smtClean="0"/>
          </a:p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．明确 </a:t>
            </a:r>
            <a:r>
              <a:rPr lang="en-US" altLang="zh-CN" sz="3200" dirty="0" smtClean="0"/>
              <a:t>B2B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B2C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C2C </a:t>
            </a:r>
            <a:r>
              <a:rPr lang="zh-CN" altLang="en-US" sz="3200" dirty="0" smtClean="0"/>
              <a:t>电子商务的主要概念和特点 </a:t>
            </a:r>
            <a:endParaRPr lang="zh-CN" altLang="en-US" sz="3200" dirty="0" smtClean="0"/>
          </a:p>
          <a:p>
            <a:r>
              <a:rPr lang="en-US" altLang="zh-CN" sz="3200" dirty="0" smtClean="0"/>
              <a:t>3</a:t>
            </a:r>
            <a:r>
              <a:rPr lang="zh-CN" altLang="en-US" sz="3200" dirty="0" smtClean="0"/>
              <a:t>．比较分析不同电子商务模式的运作模式和盈利模式的差异 </a:t>
            </a:r>
            <a:endParaRPr lang="zh-CN" altLang="en-US" sz="3200" dirty="0" smtClean="0"/>
          </a:p>
          <a:p>
            <a:r>
              <a:rPr lang="en-US" altLang="zh-CN" sz="3200" dirty="0" smtClean="0"/>
              <a:t>4</a:t>
            </a:r>
            <a:r>
              <a:rPr lang="zh-CN" altLang="en-US" sz="3200" dirty="0" smtClean="0"/>
              <a:t>．熟悉不同电子商务模式的典型企业</a:t>
            </a:r>
            <a:endParaRPr lang="en-US" altLang="zh-CN" sz="3200" dirty="0"/>
          </a:p>
          <a:p>
            <a:endParaRPr lang="en-US" altLang="zh-CN" sz="3200" dirty="0"/>
          </a:p>
          <a:p>
            <a:r>
              <a:rPr lang="zh-CN" altLang="en-US" sz="3200" dirty="0" smtClean="0"/>
              <a:t>核心概念 </a:t>
            </a:r>
            <a:endParaRPr lang="zh-CN" altLang="en-US" sz="3200" dirty="0" smtClean="0"/>
          </a:p>
          <a:p>
            <a:r>
              <a:rPr lang="zh-CN" altLang="en-US" sz="3200" dirty="0" smtClean="0"/>
              <a:t>商务模式   </a:t>
            </a:r>
            <a:r>
              <a:rPr lang="en-US" altLang="zh-CN" sz="3200" dirty="0" smtClean="0"/>
              <a:t>B2B   B2C   C2C   </a:t>
            </a:r>
            <a:r>
              <a:rPr lang="zh-CN" altLang="en-US" sz="3200" dirty="0" smtClean="0"/>
              <a:t>运作模式   盈利模式</a:t>
            </a:r>
            <a:endParaRPr lang="zh-CN" altLang="en-US" sz="3200" dirty="0"/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4"/>
          <p:cNvSpPr txBox="1">
            <a:spLocks noChangeArrowheads="1"/>
          </p:cNvSpPr>
          <p:nvPr/>
        </p:nvSpPr>
        <p:spPr bwMode="auto">
          <a:xfrm>
            <a:off x="1330325" y="44450"/>
            <a:ext cx="5041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28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章  电子商务概述</a:t>
            </a:r>
          </a:p>
        </p:txBody>
      </p:sp>
      <p:sp>
        <p:nvSpPr>
          <p:cNvPr id="7171" name="TextBox 55"/>
          <p:cNvSpPr txBox="1">
            <a:spLocks noChangeArrowheads="1"/>
          </p:cNvSpPr>
          <p:nvPr/>
        </p:nvSpPr>
        <p:spPr bwMode="auto">
          <a:xfrm>
            <a:off x="139700" y="106363"/>
            <a:ext cx="10652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000">
                <a:solidFill>
                  <a:schemeClr val="accent2"/>
                </a:solidFill>
              </a:rPr>
              <a:t>Part</a:t>
            </a:r>
            <a:r>
              <a:rPr lang="en-US" altLang="zh-CN">
                <a:solidFill>
                  <a:schemeClr val="accent2"/>
                </a:solidFill>
              </a:rPr>
              <a:t> 1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7172" name="TextBox 72"/>
          <p:cNvSpPr txBox="1">
            <a:spLocks noChangeArrowheads="1"/>
          </p:cNvSpPr>
          <p:nvPr/>
        </p:nvSpPr>
        <p:spPr bwMode="auto">
          <a:xfrm>
            <a:off x="554038" y="908050"/>
            <a:ext cx="11161712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/>
              <a:t>引导案例</a:t>
            </a:r>
            <a:endParaRPr lang="en-US" altLang="zh-CN" sz="3200"/>
          </a:p>
          <a:p>
            <a:endParaRPr lang="en-US" altLang="zh-CN" sz="3200"/>
          </a:p>
          <a:p>
            <a:endParaRPr lang="en-US" altLang="zh-CN" sz="3200"/>
          </a:p>
        </p:txBody>
      </p:sp>
      <p:sp>
        <p:nvSpPr>
          <p:cNvPr id="7173" name="TextBox 5"/>
          <p:cNvSpPr txBox="1">
            <a:spLocks noChangeArrowheads="1"/>
          </p:cNvSpPr>
          <p:nvPr/>
        </p:nvSpPr>
        <p:spPr bwMode="auto">
          <a:xfrm>
            <a:off x="554038" y="908050"/>
            <a:ext cx="11161712" cy="4968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/>
              <a:t>引导案例</a:t>
            </a:r>
            <a:endParaRPr lang="en-US" altLang="zh-CN" sz="3200" dirty="0"/>
          </a:p>
          <a:p>
            <a:pPr algn="ctr"/>
            <a:r>
              <a:rPr lang="zh-CN" altLang="en-US" sz="3200" dirty="0" smtClean="0">
                <a:latin typeface="宋体" charset="0"/>
                <a:ea typeface="宋体" charset="0"/>
              </a:rPr>
              <a:t>亚马逊逆袭线下老牌零售 </a:t>
            </a:r>
            <a:r>
              <a:rPr lang="en-US" altLang="zh-CN" sz="3200" dirty="0" smtClean="0">
                <a:latin typeface="宋体" charset="0"/>
                <a:ea typeface="宋体" charset="0"/>
              </a:rPr>
              <a:t>VS </a:t>
            </a:r>
            <a:r>
              <a:rPr lang="zh-CN" altLang="en-US" sz="3200" dirty="0" smtClean="0">
                <a:latin typeface="宋体" charset="0"/>
                <a:ea typeface="宋体" charset="0"/>
              </a:rPr>
              <a:t>新派网商的地面攻坚战</a:t>
            </a:r>
            <a:endParaRPr lang="en-US" altLang="zh-CN" sz="3200" dirty="0" smtClean="0">
              <a:latin typeface="宋体" charset="0"/>
              <a:ea typeface="宋体" charset="0"/>
            </a:endParaRPr>
          </a:p>
          <a:p>
            <a:r>
              <a:rPr lang="zh-CN" altLang="en-US" sz="3200" dirty="0" smtClean="0"/>
              <a:t>     据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华尔街日报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报道，亚马逊将选择在纽约市的黄金地带，位于曼哈顿中心帝国大厦与梅西百货旗舰店中间的繁华地带 </a:t>
            </a:r>
            <a:r>
              <a:rPr lang="en-US" altLang="zh-CN" sz="3200" dirty="0" smtClean="0"/>
              <a:t>34 </a:t>
            </a:r>
            <a:r>
              <a:rPr lang="zh-CN" altLang="en-US" sz="3200" dirty="0" smtClean="0"/>
              <a:t>街，开辟第一家实体店。这家实体店的开设，将方便亚</a:t>
            </a:r>
            <a:endParaRPr lang="zh-CN" altLang="en-US" sz="3200" dirty="0" smtClean="0"/>
          </a:p>
          <a:p>
            <a:r>
              <a:rPr lang="zh-CN" altLang="en-US" sz="3200" dirty="0" smtClean="0"/>
              <a:t>马逊的消费者进行店内自取商品以及处理网上订单，同时会成为亚马逊电子阅读器、平板电脑以及手机的展示中心。最有意义的是，这家实体店也许会变身成为一家位于城市中心地带的迷你仓储室，为居住在纽约的亚马逊用户发送订单。</a:t>
            </a:r>
            <a:endParaRPr lang="en-US" altLang="zh-CN" sz="3200" dirty="0"/>
          </a:p>
          <a:p>
            <a:endParaRPr lang="en-US" altLang="zh-CN" sz="3200" dirty="0"/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4"/>
          <p:cNvSpPr txBox="1">
            <a:spLocks noChangeArrowheads="1"/>
          </p:cNvSpPr>
          <p:nvPr/>
        </p:nvSpPr>
        <p:spPr bwMode="auto">
          <a:xfrm>
            <a:off x="1330325" y="44450"/>
            <a:ext cx="5041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2.1   B2C </a:t>
            </a:r>
            <a:r>
              <a:rPr lang="zh-CN" altLang="en-US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电子商务模式</a:t>
            </a:r>
            <a:endParaRPr lang="zh-CN" altLang="en-US" sz="28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5" name="TextBox 55"/>
          <p:cNvSpPr txBox="1">
            <a:spLocks noChangeArrowheads="1"/>
          </p:cNvSpPr>
          <p:nvPr/>
        </p:nvSpPr>
        <p:spPr bwMode="auto">
          <a:xfrm>
            <a:off x="139700" y="106363"/>
            <a:ext cx="10652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000">
                <a:solidFill>
                  <a:schemeClr val="accent2"/>
                </a:solidFill>
              </a:rPr>
              <a:t>Part</a:t>
            </a:r>
            <a:r>
              <a:rPr lang="en-US" altLang="zh-CN">
                <a:solidFill>
                  <a:schemeClr val="accent2"/>
                </a:solidFill>
              </a:rPr>
              <a:t> 1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8196" name="TextBox 72"/>
          <p:cNvSpPr txBox="1">
            <a:spLocks noChangeArrowheads="1"/>
          </p:cNvSpPr>
          <p:nvPr/>
        </p:nvSpPr>
        <p:spPr bwMode="auto">
          <a:xfrm>
            <a:off x="554038" y="908050"/>
            <a:ext cx="11161712" cy="5212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 smtClean="0"/>
              <a:t>2.1.1   B2C </a:t>
            </a:r>
            <a:r>
              <a:rPr lang="zh-CN" altLang="en-US" sz="3200" dirty="0" smtClean="0"/>
              <a:t>电子商务的概念和特点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    1</a:t>
            </a:r>
            <a:r>
              <a:rPr lang="zh-CN" altLang="en-US" sz="3200" dirty="0" smtClean="0"/>
              <a:t>．</a:t>
            </a:r>
            <a:r>
              <a:rPr lang="en-US" altLang="zh-CN" sz="3200" dirty="0" smtClean="0"/>
              <a:t>B2C </a:t>
            </a:r>
            <a:r>
              <a:rPr lang="zh-CN" altLang="en-US" sz="3200" dirty="0" smtClean="0"/>
              <a:t>电子商务的概念 </a:t>
            </a:r>
            <a:endParaRPr lang="zh-CN" altLang="en-US" sz="3200" dirty="0" smtClean="0"/>
          </a:p>
          <a:p>
            <a:r>
              <a:rPr lang="en-US" altLang="zh-CN" sz="2400" dirty="0" smtClean="0"/>
              <a:t>          B2C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Bussiness to Customer</a:t>
            </a:r>
            <a:r>
              <a:rPr lang="zh-CN" altLang="en-US" sz="2400" dirty="0" smtClean="0"/>
              <a:t>）电子商务也称网络零售，是指企业通过网络直接把产品或服务销售给个别消费者的经营模式。</a:t>
            </a:r>
            <a:endParaRPr lang="zh-CN" altLang="en-US" sz="2400" dirty="0" smtClean="0"/>
          </a:p>
          <a:p>
            <a:r>
              <a:rPr lang="en-US" altLang="zh-CN" sz="3200" dirty="0"/>
              <a:t>     </a:t>
            </a:r>
            <a:r>
              <a:rPr lang="en-US" altLang="zh-CN" sz="3200" dirty="0" smtClean="0"/>
              <a:t>  2</a:t>
            </a:r>
            <a:r>
              <a:rPr lang="zh-CN" altLang="en-US" sz="3200" dirty="0" smtClean="0"/>
              <a:t>．</a:t>
            </a:r>
            <a:r>
              <a:rPr lang="en-US" altLang="zh-CN" sz="3200" dirty="0" smtClean="0"/>
              <a:t>B2C </a:t>
            </a:r>
            <a:r>
              <a:rPr lang="zh-CN" altLang="en-US" sz="3200" dirty="0" smtClean="0"/>
              <a:t>电子商务的特点</a:t>
            </a:r>
            <a:endParaRPr lang="zh-CN" altLang="en-US" sz="3200" dirty="0" smtClean="0"/>
          </a:p>
          <a:p>
            <a:r>
              <a:rPr lang="en-US" altLang="zh-CN" sz="3200" dirty="0" smtClean="0"/>
              <a:t>2.1.2   B2C </a:t>
            </a:r>
            <a:r>
              <a:rPr lang="zh-CN" altLang="en-US" sz="3200" dirty="0" smtClean="0"/>
              <a:t>电子商务交易的优势</a:t>
            </a:r>
            <a:endParaRPr lang="en-US" altLang="zh-CN" sz="3200" dirty="0"/>
          </a:p>
          <a:p>
            <a:r>
              <a:rPr lang="en-US" altLang="zh-CN" sz="3200" dirty="0" smtClean="0"/>
              <a:t>2.1.3   B2C </a:t>
            </a:r>
            <a:r>
              <a:rPr lang="zh-CN" altLang="en-US" sz="3200" dirty="0" smtClean="0"/>
              <a:t>电子商务的商业模式</a:t>
            </a:r>
            <a:endParaRPr lang="en-US" altLang="zh-CN" sz="3200" dirty="0" smtClean="0"/>
          </a:p>
          <a:p>
            <a:r>
              <a:rPr lang="en-US" altLang="zh-CN" sz="3200" dirty="0" smtClean="0"/>
              <a:t>       1</a:t>
            </a:r>
            <a:r>
              <a:rPr lang="zh-CN" altLang="en-US" sz="3200" dirty="0" smtClean="0"/>
              <a:t>．</a:t>
            </a:r>
            <a:r>
              <a:rPr lang="en-US" altLang="zh-CN" sz="3200" dirty="0" smtClean="0"/>
              <a:t>B2C </a:t>
            </a:r>
            <a:r>
              <a:rPr lang="zh-CN" altLang="en-US" sz="3200" dirty="0" smtClean="0"/>
              <a:t>电子商务在企业电子商务中的位置</a:t>
            </a:r>
            <a:endParaRPr lang="en-US" altLang="zh-CN" sz="3200" dirty="0"/>
          </a:p>
          <a:p>
            <a:r>
              <a:rPr lang="en-US" altLang="zh-CN" sz="3200" dirty="0"/>
              <a:t>       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．</a:t>
            </a:r>
            <a:r>
              <a:rPr lang="en-US" altLang="zh-CN" sz="3200" dirty="0" smtClean="0"/>
              <a:t>B2C </a:t>
            </a:r>
            <a:r>
              <a:rPr lang="zh-CN" altLang="en-US" sz="3200" dirty="0" smtClean="0"/>
              <a:t>电子商务系统功能结构分析</a:t>
            </a:r>
            <a:endParaRPr lang="en-US" altLang="zh-CN" sz="3200" dirty="0"/>
          </a:p>
          <a:p>
            <a:r>
              <a:rPr lang="en-US" altLang="zh-CN" sz="3200" dirty="0"/>
              <a:t>       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．</a:t>
            </a:r>
            <a:r>
              <a:rPr lang="en-US" altLang="zh-CN" sz="3200" dirty="0" smtClean="0"/>
              <a:t>B2C </a:t>
            </a:r>
            <a:r>
              <a:rPr lang="zh-CN" altLang="en-US" sz="3200" dirty="0" smtClean="0"/>
              <a:t>电子商务的一般交易流程</a:t>
            </a:r>
            <a:endParaRPr lang="en-US" altLang="zh-CN" sz="3200" dirty="0"/>
          </a:p>
          <a:p>
            <a:endParaRPr lang="zh-CN" altLang="en-US" sz="3200" dirty="0"/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4"/>
          <p:cNvSpPr txBox="1">
            <a:spLocks noChangeArrowheads="1"/>
          </p:cNvSpPr>
          <p:nvPr/>
        </p:nvSpPr>
        <p:spPr bwMode="auto">
          <a:xfrm>
            <a:off x="1330325" y="44450"/>
            <a:ext cx="5041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2.1   B2C </a:t>
            </a:r>
            <a:r>
              <a:rPr lang="zh-CN" altLang="en-US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电子商务模式</a:t>
            </a:r>
            <a:endParaRPr lang="zh-CN" altLang="en-US" sz="28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19" name="TextBox 55"/>
          <p:cNvSpPr txBox="1">
            <a:spLocks noChangeArrowheads="1"/>
          </p:cNvSpPr>
          <p:nvPr/>
        </p:nvSpPr>
        <p:spPr bwMode="auto">
          <a:xfrm>
            <a:off x="139700" y="106363"/>
            <a:ext cx="10652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000">
                <a:solidFill>
                  <a:schemeClr val="accent2"/>
                </a:solidFill>
              </a:rPr>
              <a:t>Part</a:t>
            </a:r>
            <a:r>
              <a:rPr lang="en-US" altLang="zh-CN">
                <a:solidFill>
                  <a:schemeClr val="accent2"/>
                </a:solidFill>
              </a:rPr>
              <a:t> 1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54038" y="908050"/>
            <a:ext cx="11161712" cy="5509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dirty="0"/>
              <a:t>2.1.4   B2C </a:t>
            </a:r>
            <a:r>
              <a:rPr lang="zh-CN" altLang="en-US" sz="3200" dirty="0"/>
              <a:t>电子商务商业模式分</a:t>
            </a:r>
            <a:r>
              <a:rPr lang="zh-CN" altLang="en-US" sz="3200" dirty="0" smtClean="0"/>
              <a:t>类</a:t>
            </a:r>
            <a:endParaRPr lang="en-US" altLang="zh-CN" sz="3200" dirty="0" smtClean="0"/>
          </a:p>
          <a:p>
            <a:pPr>
              <a:defRPr/>
            </a:pPr>
            <a:r>
              <a:rPr lang="en-US" altLang="zh-CN" sz="3200" dirty="0" smtClean="0"/>
              <a:t>      1</a:t>
            </a:r>
            <a:r>
              <a:rPr lang="zh-CN" altLang="en-US" sz="3200" dirty="0"/>
              <a:t>．邮购零售商网络直销模</a:t>
            </a:r>
            <a:r>
              <a:rPr lang="zh-CN" altLang="en-US" sz="3200" dirty="0" smtClean="0"/>
              <a:t>式</a:t>
            </a:r>
            <a:endParaRPr lang="en-US" altLang="zh-CN" sz="3200" dirty="0" smtClean="0"/>
          </a:p>
          <a:p>
            <a:pPr>
              <a:defRPr/>
            </a:pPr>
            <a:r>
              <a:rPr lang="en-US" altLang="zh-CN" sz="3200" dirty="0"/>
              <a:t>  </a:t>
            </a:r>
            <a:r>
              <a:rPr lang="en-US" altLang="zh-CN" sz="3200" dirty="0" smtClean="0"/>
              <a:t>    2</a:t>
            </a:r>
            <a:r>
              <a:rPr lang="zh-CN" altLang="en-US" sz="3200" dirty="0"/>
              <a:t>．制造商网络直销模</a:t>
            </a:r>
            <a:r>
              <a:rPr lang="zh-CN" altLang="en-US" sz="3200" dirty="0" smtClean="0"/>
              <a:t>式</a:t>
            </a:r>
            <a:endParaRPr lang="en-US" altLang="zh-CN" sz="3200" dirty="0" smtClean="0"/>
          </a:p>
          <a:p>
            <a:pPr>
              <a:defRPr/>
            </a:pPr>
            <a:r>
              <a:rPr lang="en-US" altLang="zh-CN" sz="3200" dirty="0" smtClean="0"/>
              <a:t>      3</a:t>
            </a:r>
            <a:r>
              <a:rPr lang="zh-CN" altLang="en-US" sz="3200" dirty="0"/>
              <a:t>．虚拟网络零售模</a:t>
            </a:r>
            <a:r>
              <a:rPr lang="zh-CN" altLang="en-US" sz="3200" dirty="0" smtClean="0"/>
              <a:t>式</a:t>
            </a:r>
            <a:endParaRPr lang="en-US" altLang="zh-CN" sz="3200" dirty="0" smtClean="0"/>
          </a:p>
          <a:p>
            <a:pPr>
              <a:defRPr/>
            </a:pPr>
            <a:r>
              <a:rPr lang="en-US" altLang="zh-CN" sz="3200" dirty="0" smtClean="0"/>
              <a:t>      4</a:t>
            </a:r>
            <a:r>
              <a:rPr lang="zh-CN" altLang="en-US" sz="3200" dirty="0"/>
              <a:t>．“鼠标加水泥”零售模</a:t>
            </a:r>
            <a:r>
              <a:rPr lang="zh-CN" altLang="en-US" sz="3200" dirty="0" smtClean="0"/>
              <a:t>式</a:t>
            </a:r>
            <a:endParaRPr lang="en-US" altLang="zh-CN" sz="3200" dirty="0" smtClean="0"/>
          </a:p>
          <a:p>
            <a:pPr>
              <a:defRPr/>
            </a:pPr>
            <a:r>
              <a:rPr lang="en-US" altLang="zh-CN" sz="3200" dirty="0" smtClean="0"/>
              <a:t>      5</a:t>
            </a:r>
            <a:r>
              <a:rPr lang="zh-CN" altLang="en-US" sz="3200" dirty="0"/>
              <a:t>．网络卖</a:t>
            </a:r>
            <a:r>
              <a:rPr lang="zh-CN" altLang="en-US" sz="3200" dirty="0" smtClean="0"/>
              <a:t>场</a:t>
            </a:r>
            <a:endParaRPr lang="en-US" altLang="zh-CN" sz="3200" dirty="0" smtClean="0"/>
          </a:p>
          <a:p>
            <a:pPr>
              <a:defRPr/>
            </a:pPr>
            <a:r>
              <a:rPr lang="en-US" altLang="zh-CN" sz="3200" dirty="0"/>
              <a:t>2.1.5   B2C </a:t>
            </a:r>
            <a:r>
              <a:rPr lang="zh-CN" altLang="en-US" sz="3200" dirty="0"/>
              <a:t>电子商务交易盈利模</a:t>
            </a:r>
            <a:r>
              <a:rPr lang="zh-CN" altLang="en-US" sz="3200" dirty="0" smtClean="0"/>
              <a:t>式</a:t>
            </a:r>
            <a:endParaRPr lang="en-US" altLang="zh-CN" sz="3200" dirty="0" smtClean="0"/>
          </a:p>
          <a:p>
            <a:pPr>
              <a:defRPr/>
            </a:pPr>
            <a:r>
              <a:rPr lang="en-US" altLang="zh-CN" sz="3200" dirty="0" smtClean="0"/>
              <a:t>      1</a:t>
            </a:r>
            <a:r>
              <a:rPr lang="zh-CN" altLang="en-US" sz="3200" dirty="0"/>
              <a:t>．产品销售营业收入模</a:t>
            </a:r>
            <a:r>
              <a:rPr lang="zh-CN" altLang="en-US" sz="3200" dirty="0" smtClean="0"/>
              <a:t>式</a:t>
            </a:r>
            <a:endParaRPr lang="en-US" altLang="zh-CN" sz="3200" dirty="0" smtClean="0"/>
          </a:p>
          <a:p>
            <a:pPr>
              <a:defRPr/>
            </a:pPr>
            <a:r>
              <a:rPr lang="en-US" altLang="zh-CN" sz="3200" dirty="0" smtClean="0"/>
              <a:t>      2</a:t>
            </a:r>
            <a:r>
              <a:rPr lang="zh-CN" altLang="en-US" sz="3200" dirty="0" smtClean="0"/>
              <a:t>．</a:t>
            </a:r>
            <a:r>
              <a:rPr lang="zh-CN" altLang="en-US" sz="3200" dirty="0"/>
              <a:t>网络广告收益模</a:t>
            </a:r>
            <a:r>
              <a:rPr lang="zh-CN" altLang="en-US" sz="3200" dirty="0" smtClean="0"/>
              <a:t>式</a:t>
            </a:r>
            <a:endParaRPr lang="en-US" altLang="zh-CN" sz="3200" dirty="0" smtClean="0"/>
          </a:p>
          <a:p>
            <a:pPr>
              <a:defRPr/>
            </a:pPr>
            <a:r>
              <a:rPr lang="en-US" altLang="zh-CN" sz="3200" dirty="0" smtClean="0"/>
              <a:t>      3</a:t>
            </a:r>
            <a:r>
              <a:rPr lang="zh-CN" altLang="en-US" sz="3200" dirty="0"/>
              <a:t>．收费会员制收益模</a:t>
            </a:r>
            <a:r>
              <a:rPr lang="zh-CN" altLang="en-US" sz="3200" dirty="0" smtClean="0"/>
              <a:t>式</a:t>
            </a:r>
            <a:endParaRPr lang="en-US" altLang="zh-CN" sz="3200" dirty="0" smtClean="0"/>
          </a:p>
          <a:p>
            <a:pPr>
              <a:defRPr/>
            </a:pPr>
            <a:r>
              <a:rPr lang="en-US" altLang="zh-CN" sz="3200" dirty="0" smtClean="0"/>
              <a:t>      4</a:t>
            </a:r>
            <a:r>
              <a:rPr lang="zh-CN" altLang="en-US" sz="3200" dirty="0"/>
              <a:t>．网站的间接收益模式</a:t>
            </a:r>
            <a:endParaRPr lang="zh-CN" altLang="en-US" sz="3200" dirty="0"/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4"/>
          <p:cNvSpPr txBox="1">
            <a:spLocks noChangeArrowheads="1"/>
          </p:cNvSpPr>
          <p:nvPr/>
        </p:nvSpPr>
        <p:spPr bwMode="auto">
          <a:xfrm>
            <a:off x="1330325" y="44450"/>
            <a:ext cx="5041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2.2   B2B </a:t>
            </a:r>
            <a:r>
              <a:rPr lang="zh-CN" altLang="en-US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电子商务</a:t>
            </a:r>
            <a:endParaRPr lang="zh-CN" altLang="en-US" sz="28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43" name="TextBox 55"/>
          <p:cNvSpPr txBox="1">
            <a:spLocks noChangeArrowheads="1"/>
          </p:cNvSpPr>
          <p:nvPr/>
        </p:nvSpPr>
        <p:spPr bwMode="auto">
          <a:xfrm>
            <a:off x="139700" y="106363"/>
            <a:ext cx="10652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000">
                <a:solidFill>
                  <a:schemeClr val="accent2"/>
                </a:solidFill>
              </a:rPr>
              <a:t>Part</a:t>
            </a:r>
            <a:r>
              <a:rPr lang="en-US" altLang="zh-CN">
                <a:solidFill>
                  <a:schemeClr val="accent2"/>
                </a:solidFill>
              </a:rPr>
              <a:t> 1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0244" name="TextBox 72"/>
          <p:cNvSpPr txBox="1">
            <a:spLocks noChangeArrowheads="1"/>
          </p:cNvSpPr>
          <p:nvPr/>
        </p:nvSpPr>
        <p:spPr bwMode="auto">
          <a:xfrm>
            <a:off x="554038" y="908050"/>
            <a:ext cx="11161712" cy="472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 smtClean="0"/>
              <a:t>2.2.1   B2B </a:t>
            </a:r>
            <a:r>
              <a:rPr lang="zh-CN" altLang="en-US" sz="3200" dirty="0" smtClean="0"/>
              <a:t>电子商务的概念和特点</a:t>
            </a:r>
            <a:endParaRPr lang="en-US" altLang="zh-CN" sz="3200" dirty="0" smtClean="0"/>
          </a:p>
          <a:p>
            <a:r>
              <a:rPr lang="en-US" altLang="zh-CN" sz="3200" dirty="0" smtClean="0"/>
              <a:t>      1</a:t>
            </a:r>
            <a:r>
              <a:rPr lang="zh-CN" altLang="en-US" sz="3200" dirty="0" smtClean="0"/>
              <a:t>．</a:t>
            </a:r>
            <a:r>
              <a:rPr lang="en-US" altLang="zh-CN" sz="3200" dirty="0" smtClean="0"/>
              <a:t>B2B </a:t>
            </a:r>
            <a:r>
              <a:rPr lang="zh-CN" altLang="en-US" sz="3200" dirty="0" smtClean="0"/>
              <a:t>电子商务的概念</a:t>
            </a:r>
            <a:endParaRPr lang="zh-CN" altLang="en-US" sz="3200" dirty="0" smtClean="0"/>
          </a:p>
          <a:p>
            <a:r>
              <a:rPr lang="en-US" altLang="zh-CN" sz="2400" dirty="0" smtClean="0"/>
              <a:t>                B2B</a:t>
            </a:r>
            <a:r>
              <a:rPr lang="zh-CN" altLang="en-US" sz="2400" dirty="0" smtClean="0"/>
              <a:t>电子商务（</a:t>
            </a:r>
            <a:r>
              <a:rPr lang="en-US" altLang="zh-CN" sz="2400" dirty="0" smtClean="0"/>
              <a:t>Bussiness to Bussiness</a:t>
            </a:r>
            <a:r>
              <a:rPr lang="zh-CN" altLang="en-US" sz="2400" dirty="0" smtClean="0"/>
              <a:t>）指的是各企业之间通过网络开展的交易活动。</a:t>
            </a:r>
            <a:endParaRPr lang="zh-CN" altLang="en-US" sz="2400" dirty="0" smtClean="0"/>
          </a:p>
          <a:p>
            <a:r>
              <a:rPr lang="en-US" altLang="zh-CN" sz="3200" dirty="0" smtClean="0"/>
              <a:t>      2</a:t>
            </a:r>
            <a:r>
              <a:rPr lang="zh-CN" altLang="en-US" sz="3200" dirty="0" smtClean="0"/>
              <a:t>．</a:t>
            </a:r>
            <a:r>
              <a:rPr lang="en-US" altLang="zh-CN" sz="3200" dirty="0" smtClean="0"/>
              <a:t>B2B </a:t>
            </a:r>
            <a:r>
              <a:rPr lang="zh-CN" altLang="en-US" sz="3200" dirty="0" smtClean="0"/>
              <a:t>电子商务的特征</a:t>
            </a:r>
            <a:endParaRPr lang="en-US" altLang="zh-CN" sz="3200" dirty="0" smtClean="0"/>
          </a:p>
          <a:p>
            <a:r>
              <a:rPr lang="en-US" altLang="zh-CN" sz="3200" dirty="0" smtClean="0"/>
              <a:t>      3</a:t>
            </a:r>
            <a:r>
              <a:rPr lang="zh-CN" altLang="en-US" sz="3200" dirty="0" smtClean="0"/>
              <a:t>．</a:t>
            </a:r>
            <a:r>
              <a:rPr lang="en-US" altLang="zh-CN" sz="3200" dirty="0" smtClean="0"/>
              <a:t>B2B </a:t>
            </a:r>
            <a:r>
              <a:rPr lang="zh-CN" altLang="en-US" sz="3200" dirty="0" smtClean="0"/>
              <a:t>电子商务交易的优势</a:t>
            </a:r>
            <a:endParaRPr lang="en-US" altLang="zh-CN" sz="3200" dirty="0" smtClean="0"/>
          </a:p>
          <a:p>
            <a:r>
              <a:rPr lang="en-US" altLang="zh-CN" sz="3200" dirty="0" smtClean="0"/>
              <a:t>2.2.2   B2B </a:t>
            </a:r>
            <a:r>
              <a:rPr lang="zh-CN" altLang="en-US" sz="3200" dirty="0" smtClean="0"/>
              <a:t>电子商务交易模式</a:t>
            </a:r>
            <a:endParaRPr lang="en-US" altLang="zh-CN" sz="3200" dirty="0" smtClean="0"/>
          </a:p>
          <a:p>
            <a:r>
              <a:rPr lang="en-US" altLang="zh-CN" sz="3200" dirty="0" smtClean="0"/>
              <a:t>      1</a:t>
            </a:r>
            <a:r>
              <a:rPr lang="zh-CN" altLang="en-US" sz="3200" dirty="0" smtClean="0"/>
              <a:t>．以企业为中心的交易模式</a:t>
            </a:r>
            <a:endParaRPr lang="en-US" altLang="zh-CN" sz="3200" dirty="0" smtClean="0"/>
          </a:p>
          <a:p>
            <a:r>
              <a:rPr lang="en-US" altLang="zh-CN" sz="3200" dirty="0" smtClean="0"/>
              <a:t>      2</a:t>
            </a:r>
            <a:r>
              <a:rPr lang="zh-CN" altLang="en-US" sz="3200" dirty="0" smtClean="0"/>
              <a:t>．多对多市场模式</a:t>
            </a:r>
            <a:endParaRPr lang="en-US" altLang="zh-CN" sz="3200" dirty="0" smtClean="0"/>
          </a:p>
          <a:p>
            <a:endParaRPr lang="en-US" altLang="zh-CN" sz="3200" dirty="0"/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4"/>
          <p:cNvSpPr txBox="1">
            <a:spLocks noChangeArrowheads="1"/>
          </p:cNvSpPr>
          <p:nvPr/>
        </p:nvSpPr>
        <p:spPr bwMode="auto">
          <a:xfrm>
            <a:off x="1330325" y="44450"/>
            <a:ext cx="5041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2.2   B2B </a:t>
            </a:r>
            <a:r>
              <a:rPr lang="zh-CN" altLang="en-US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电子商务</a:t>
            </a:r>
            <a:endParaRPr lang="zh-CN" altLang="en-US" sz="28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67" name="TextBox 55"/>
          <p:cNvSpPr txBox="1">
            <a:spLocks noChangeArrowheads="1"/>
          </p:cNvSpPr>
          <p:nvPr/>
        </p:nvSpPr>
        <p:spPr bwMode="auto">
          <a:xfrm>
            <a:off x="139700" y="106363"/>
            <a:ext cx="10652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000">
                <a:solidFill>
                  <a:schemeClr val="accent2"/>
                </a:solidFill>
              </a:rPr>
              <a:t>Part</a:t>
            </a:r>
            <a:r>
              <a:rPr lang="en-US" altLang="zh-CN">
                <a:solidFill>
                  <a:schemeClr val="accent2"/>
                </a:solidFill>
              </a:rPr>
              <a:t> 1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1268" name="TextBox 72"/>
          <p:cNvSpPr txBox="1">
            <a:spLocks noChangeArrowheads="1"/>
          </p:cNvSpPr>
          <p:nvPr/>
        </p:nvSpPr>
        <p:spPr bwMode="auto">
          <a:xfrm>
            <a:off x="554038" y="908050"/>
            <a:ext cx="11161712" cy="45243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 smtClean="0"/>
              <a:t>2.2.3   B2B </a:t>
            </a:r>
            <a:r>
              <a:rPr lang="zh-CN" altLang="en-US" sz="3200" dirty="0" smtClean="0"/>
              <a:t>电子商务交易盈利模式</a:t>
            </a:r>
            <a:endParaRPr lang="en-US" altLang="zh-CN" sz="3200" dirty="0" smtClean="0"/>
          </a:p>
          <a:p>
            <a:r>
              <a:rPr lang="en-US" altLang="zh-CN" sz="3200" dirty="0" smtClean="0"/>
              <a:t>      1</a:t>
            </a:r>
            <a:r>
              <a:rPr lang="zh-CN" altLang="en-US" sz="3200" dirty="0" smtClean="0"/>
              <a:t>．会员费</a:t>
            </a:r>
            <a:endParaRPr lang="en-US" altLang="zh-CN" sz="3200" dirty="0" smtClean="0"/>
          </a:p>
          <a:p>
            <a:r>
              <a:rPr lang="en-US" altLang="zh-CN" sz="3200" dirty="0" smtClean="0"/>
              <a:t>      2</a:t>
            </a:r>
            <a:r>
              <a:rPr lang="zh-CN" altLang="en-US" sz="3200" dirty="0" smtClean="0"/>
              <a:t>．公告费</a:t>
            </a:r>
            <a:endParaRPr lang="en-US" altLang="zh-CN" sz="3200" dirty="0" smtClean="0"/>
          </a:p>
          <a:p>
            <a:r>
              <a:rPr lang="en-US" altLang="zh-CN" sz="3200" dirty="0" smtClean="0"/>
              <a:t>      3</a:t>
            </a:r>
            <a:r>
              <a:rPr lang="zh-CN" altLang="en-US" sz="3200" dirty="0" smtClean="0"/>
              <a:t>．竞价排名</a:t>
            </a:r>
            <a:endParaRPr lang="en-US" altLang="zh-CN" sz="3200" dirty="0" smtClean="0"/>
          </a:p>
          <a:p>
            <a:r>
              <a:rPr lang="en-US" altLang="zh-CN" sz="3200" dirty="0" smtClean="0"/>
              <a:t>      4</a:t>
            </a:r>
            <a:r>
              <a:rPr lang="zh-CN" altLang="en-US" sz="3200" dirty="0" smtClean="0"/>
              <a:t>．增值服务</a:t>
            </a:r>
            <a:endParaRPr lang="en-US" altLang="zh-CN" sz="3200" dirty="0" smtClean="0"/>
          </a:p>
          <a:p>
            <a:r>
              <a:rPr lang="en-US" altLang="zh-CN" sz="3200" dirty="0" smtClean="0"/>
              <a:t>      5</a:t>
            </a:r>
            <a:r>
              <a:rPr lang="zh-CN" altLang="en-US" sz="3200" dirty="0" smtClean="0"/>
              <a:t>．线下服务</a:t>
            </a:r>
            <a:endParaRPr lang="en-US" altLang="zh-CN" sz="3200" dirty="0" smtClean="0"/>
          </a:p>
          <a:p>
            <a:r>
              <a:rPr lang="en-US" altLang="zh-CN" sz="3200" dirty="0" smtClean="0"/>
              <a:t>      6</a:t>
            </a:r>
            <a:r>
              <a:rPr lang="zh-CN" altLang="en-US" sz="3200" dirty="0" smtClean="0"/>
              <a:t>．商务合作</a:t>
            </a:r>
            <a:endParaRPr lang="en-US" altLang="zh-CN" sz="3200" dirty="0" smtClean="0"/>
          </a:p>
          <a:p>
            <a:r>
              <a:rPr lang="en-US" altLang="zh-CN" sz="3200" dirty="0" smtClean="0"/>
              <a:t>      7</a:t>
            </a:r>
            <a:r>
              <a:rPr lang="zh-CN" altLang="en-US" sz="3200" dirty="0" smtClean="0"/>
              <a:t>．按询盘付费</a:t>
            </a:r>
            <a:endParaRPr lang="en-US" altLang="zh-CN" sz="3200" dirty="0" smtClean="0"/>
          </a:p>
          <a:p>
            <a:endParaRPr lang="zh-CN" altLang="en-US" sz="3200" dirty="0"/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4"/>
          <p:cNvSpPr txBox="1">
            <a:spLocks noChangeArrowheads="1"/>
          </p:cNvSpPr>
          <p:nvPr/>
        </p:nvSpPr>
        <p:spPr bwMode="auto">
          <a:xfrm>
            <a:off x="1330325" y="44450"/>
            <a:ext cx="5041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2.3   C2C </a:t>
            </a:r>
            <a:r>
              <a:rPr lang="zh-CN" altLang="en-US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电子商务</a:t>
            </a:r>
            <a:endParaRPr lang="zh-CN" altLang="en-US" sz="28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1" name="TextBox 55"/>
          <p:cNvSpPr txBox="1">
            <a:spLocks noChangeArrowheads="1"/>
          </p:cNvSpPr>
          <p:nvPr/>
        </p:nvSpPr>
        <p:spPr bwMode="auto">
          <a:xfrm>
            <a:off x="139700" y="106363"/>
            <a:ext cx="10652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000">
                <a:solidFill>
                  <a:schemeClr val="accent2"/>
                </a:solidFill>
              </a:rPr>
              <a:t>Part</a:t>
            </a:r>
            <a:r>
              <a:rPr lang="en-US" altLang="zh-CN">
                <a:solidFill>
                  <a:schemeClr val="accent2"/>
                </a:solidFill>
              </a:rPr>
              <a:t> 1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2292" name="TextBox 72"/>
          <p:cNvSpPr txBox="1">
            <a:spLocks noChangeArrowheads="1"/>
          </p:cNvSpPr>
          <p:nvPr/>
        </p:nvSpPr>
        <p:spPr bwMode="auto">
          <a:xfrm>
            <a:off x="554038" y="908050"/>
            <a:ext cx="11161712" cy="60016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 smtClean="0"/>
              <a:t>2.3.1   C2C </a:t>
            </a:r>
            <a:r>
              <a:rPr lang="zh-CN" altLang="en-US" sz="3200" dirty="0" smtClean="0"/>
              <a:t>电子商务的概念和特点</a:t>
            </a:r>
            <a:endParaRPr lang="en-US" altLang="zh-CN" sz="3200" dirty="0" smtClean="0"/>
          </a:p>
          <a:p>
            <a:r>
              <a:rPr lang="en-US" altLang="zh-CN" sz="3200" dirty="0" smtClean="0"/>
              <a:t>      1</a:t>
            </a:r>
            <a:r>
              <a:rPr lang="zh-CN" altLang="en-US" sz="3200" dirty="0" smtClean="0"/>
              <a:t>．</a:t>
            </a:r>
            <a:r>
              <a:rPr lang="en-US" altLang="zh-CN" sz="3200" dirty="0" smtClean="0"/>
              <a:t>C2C </a:t>
            </a:r>
            <a:r>
              <a:rPr lang="zh-CN" altLang="en-US" sz="3200" dirty="0" smtClean="0"/>
              <a:t>电子商务的概念</a:t>
            </a:r>
            <a:endParaRPr lang="en-US" altLang="zh-CN" sz="3200" dirty="0" smtClean="0"/>
          </a:p>
          <a:p>
            <a:r>
              <a:rPr lang="en-US" altLang="zh-CN" sz="3200" dirty="0" smtClean="0"/>
              <a:t>      2</a:t>
            </a:r>
            <a:r>
              <a:rPr lang="zh-CN" altLang="en-US" sz="3200" dirty="0" smtClean="0"/>
              <a:t>．</a:t>
            </a:r>
            <a:r>
              <a:rPr lang="en-US" altLang="zh-CN" sz="3200" dirty="0" smtClean="0"/>
              <a:t>C2C </a:t>
            </a:r>
            <a:r>
              <a:rPr lang="zh-CN" altLang="en-US" sz="3200" dirty="0" smtClean="0"/>
              <a:t>电子商务的特点</a:t>
            </a:r>
            <a:endParaRPr lang="en-US" altLang="zh-CN" sz="3200" dirty="0" smtClean="0"/>
          </a:p>
          <a:p>
            <a:r>
              <a:rPr lang="en-US" altLang="zh-CN" sz="3200" dirty="0" smtClean="0"/>
              <a:t>2.3.2   C2C </a:t>
            </a:r>
            <a:r>
              <a:rPr lang="zh-CN" altLang="en-US" sz="3200" dirty="0" smtClean="0"/>
              <a:t>电子商务运作模式</a:t>
            </a:r>
            <a:endParaRPr lang="en-US" altLang="zh-CN" sz="3200" dirty="0" smtClean="0"/>
          </a:p>
          <a:p>
            <a:r>
              <a:rPr lang="en-US" altLang="zh-CN" sz="3200" dirty="0" smtClean="0"/>
              <a:t>      1</a:t>
            </a:r>
            <a:r>
              <a:rPr lang="zh-CN" altLang="en-US" sz="3200" dirty="0" smtClean="0"/>
              <a:t>．拍卖平台运作模式</a:t>
            </a:r>
            <a:endParaRPr lang="en-US" altLang="zh-CN" sz="3200" dirty="0" smtClean="0"/>
          </a:p>
          <a:p>
            <a:r>
              <a:rPr lang="en-US" altLang="zh-CN" sz="3200" dirty="0" smtClean="0"/>
              <a:t>      2</a:t>
            </a:r>
            <a:r>
              <a:rPr lang="zh-CN" altLang="en-US" sz="3200" dirty="0" smtClean="0"/>
              <a:t>．店铺平台运作模式</a:t>
            </a:r>
            <a:endParaRPr lang="en-US" altLang="zh-CN" sz="3200" dirty="0"/>
          </a:p>
          <a:p>
            <a:r>
              <a:rPr lang="en-US" altLang="zh-CN" sz="3200" dirty="0"/>
              <a:t>      </a:t>
            </a:r>
            <a:endParaRPr lang="en-US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  <a:p>
            <a:endParaRPr lang="en-US" altLang="zh-CN" sz="3200" dirty="0"/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4"/>
          <p:cNvSpPr txBox="1">
            <a:spLocks noChangeArrowheads="1"/>
          </p:cNvSpPr>
          <p:nvPr/>
        </p:nvSpPr>
        <p:spPr bwMode="auto">
          <a:xfrm>
            <a:off x="1330325" y="44450"/>
            <a:ext cx="5041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2.4   </a:t>
            </a:r>
            <a:r>
              <a:rPr lang="zh-CN" altLang="en-US" sz="28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其他电子商务模式</a:t>
            </a:r>
            <a:endParaRPr lang="zh-CN" altLang="en-US" sz="28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5" name="TextBox 55"/>
          <p:cNvSpPr txBox="1">
            <a:spLocks noChangeArrowheads="1"/>
          </p:cNvSpPr>
          <p:nvPr/>
        </p:nvSpPr>
        <p:spPr bwMode="auto">
          <a:xfrm>
            <a:off x="139700" y="106363"/>
            <a:ext cx="10652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/>
            <a:r>
              <a:rPr lang="en-US" altLang="zh-CN" sz="2000">
                <a:solidFill>
                  <a:schemeClr val="accent2"/>
                </a:solidFill>
              </a:rPr>
              <a:t>Part</a:t>
            </a:r>
            <a:r>
              <a:rPr lang="en-US" altLang="zh-CN">
                <a:solidFill>
                  <a:schemeClr val="accent2"/>
                </a:solidFill>
              </a:rPr>
              <a:t> 1</a:t>
            </a:r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3316" name="TextBox 72"/>
          <p:cNvSpPr txBox="1">
            <a:spLocks noChangeArrowheads="1"/>
          </p:cNvSpPr>
          <p:nvPr/>
        </p:nvSpPr>
        <p:spPr bwMode="auto">
          <a:xfrm>
            <a:off x="554038" y="908050"/>
            <a:ext cx="11161712" cy="50167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 smtClean="0"/>
              <a:t>2.4.1   </a:t>
            </a:r>
            <a:r>
              <a:rPr lang="zh-CN" altLang="en-US" sz="3200" dirty="0" smtClean="0"/>
              <a:t>协同电子商务</a:t>
            </a:r>
            <a:endParaRPr lang="en-US" altLang="zh-CN" sz="3200" dirty="0" smtClean="0"/>
          </a:p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．协同电子商务的定义</a:t>
            </a:r>
            <a:endParaRPr lang="en-US" altLang="zh-CN" sz="3200" dirty="0" smtClean="0"/>
          </a:p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．协同电子商务的内容</a:t>
            </a:r>
            <a:endParaRPr lang="en-US" altLang="zh-CN" sz="3200" dirty="0" smtClean="0"/>
          </a:p>
          <a:p>
            <a:r>
              <a:rPr lang="en-US" altLang="zh-CN" sz="3200" dirty="0" smtClean="0"/>
              <a:t>3</a:t>
            </a:r>
            <a:r>
              <a:rPr lang="zh-CN" altLang="en-US" sz="3200" dirty="0" smtClean="0"/>
              <a:t>．协同电子商务的运行模式</a:t>
            </a:r>
            <a:endParaRPr lang="en-US" altLang="zh-CN" sz="3200" dirty="0" smtClean="0"/>
          </a:p>
          <a:p>
            <a:r>
              <a:rPr lang="en-US" altLang="zh-CN" sz="3200" dirty="0" smtClean="0"/>
              <a:t>4</a:t>
            </a:r>
            <a:r>
              <a:rPr lang="zh-CN" altLang="en-US" sz="3200" dirty="0" smtClean="0"/>
              <a:t>．协同电子商务的特点与优势</a:t>
            </a:r>
            <a:endParaRPr lang="en-US" altLang="zh-CN" sz="3200" dirty="0" smtClean="0"/>
          </a:p>
          <a:p>
            <a:r>
              <a:rPr lang="en-US" altLang="zh-CN" sz="3200" dirty="0" smtClean="0"/>
              <a:t>2.4.2   O2O </a:t>
            </a:r>
            <a:r>
              <a:rPr lang="zh-CN" altLang="en-US" sz="3200" dirty="0" smtClean="0"/>
              <a:t>电子商务</a:t>
            </a:r>
            <a:endParaRPr lang="en-US" altLang="zh-CN" sz="3200" dirty="0" smtClean="0"/>
          </a:p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．</a:t>
            </a:r>
            <a:r>
              <a:rPr lang="en-US" altLang="zh-CN" sz="3200" dirty="0" smtClean="0"/>
              <a:t>O2O </a:t>
            </a:r>
            <a:r>
              <a:rPr lang="zh-CN" altLang="en-US" sz="3200" dirty="0" smtClean="0"/>
              <a:t>电子商务模式概念</a:t>
            </a:r>
            <a:endParaRPr lang="en-US" altLang="zh-CN" sz="3200" dirty="0" smtClean="0"/>
          </a:p>
          <a:p>
            <a:r>
              <a:rPr lang="en-US" altLang="zh-CN" sz="3200" dirty="0" smtClean="0"/>
              <a:t>2</a:t>
            </a:r>
            <a:r>
              <a:rPr lang="zh-CN" altLang="en-US" sz="3200" dirty="0" smtClean="0"/>
              <a:t>．</a:t>
            </a:r>
            <a:r>
              <a:rPr lang="en-US" altLang="zh-CN" sz="3200" dirty="0" smtClean="0"/>
              <a:t>O2O </a:t>
            </a:r>
            <a:r>
              <a:rPr lang="zh-CN" altLang="en-US" sz="3200" dirty="0" smtClean="0"/>
              <a:t>模式的发展现状</a:t>
            </a:r>
            <a:endParaRPr lang="en-US" altLang="zh-CN" sz="3200" dirty="0" smtClean="0"/>
          </a:p>
          <a:p>
            <a:r>
              <a:rPr lang="en-US" altLang="zh-CN" sz="3200" dirty="0" smtClean="0"/>
              <a:t>3</a:t>
            </a:r>
            <a:r>
              <a:rPr lang="zh-CN" altLang="en-US" sz="3200" dirty="0" smtClean="0"/>
              <a:t>．</a:t>
            </a:r>
            <a:r>
              <a:rPr lang="en-US" altLang="zh-CN" sz="3200" dirty="0" smtClean="0"/>
              <a:t>O2O </a:t>
            </a:r>
            <a:r>
              <a:rPr lang="zh-CN" altLang="en-US" sz="3200" dirty="0" smtClean="0"/>
              <a:t>模式优势分析</a:t>
            </a:r>
            <a:endParaRPr lang="en-US" altLang="zh-CN" sz="3200" dirty="0" smtClean="0"/>
          </a:p>
          <a:p>
            <a:endParaRPr lang="en-US" altLang="zh-CN" sz="3200" dirty="0"/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400" tmFilter="0,0; .5, 1; 1, 1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</p:bldLst>
  </p:timing>
</p:sld>
</file>

<file path=ppt/theme/theme1.xml><?xml version="1.0" encoding="utf-8"?>
<a:theme xmlns:a="http://schemas.openxmlformats.org/drawingml/2006/main" name="2_默认设计模板">
  <a:themeElements>
    <a:clrScheme name="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CAE2AE"/>
      </a:accent3>
      <a:accent4>
        <a:srgbClr val="213E4C"/>
      </a:accent4>
      <a:accent5>
        <a:srgbClr val="B1B1B1"/>
      </a:accent5>
      <a:accent6>
        <a:srgbClr val="E7E7E7"/>
      </a:accent6>
      <a:hlink>
        <a:srgbClr val="ED5A00"/>
      </a:hlink>
      <a:folHlink>
        <a:srgbClr val="484849"/>
      </a:folHlink>
    </a:clrScheme>
    <a:fontScheme name="2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默认设计模板">
  <a:themeElements>
    <a:clrScheme name="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CAE2AE"/>
      </a:accent3>
      <a:accent4>
        <a:srgbClr val="213E4C"/>
      </a:accent4>
      <a:accent5>
        <a:srgbClr val="B1B1B1"/>
      </a:accent5>
      <a:accent6>
        <a:srgbClr val="E7E7E7"/>
      </a:accent6>
      <a:hlink>
        <a:srgbClr val="ED5A00"/>
      </a:hlink>
      <a:folHlink>
        <a:srgbClr val="484849"/>
      </a:folHlink>
    </a:clrScheme>
    <a:fontScheme name="3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默认设计模板">
  <a:themeElements>
    <a:clrScheme name="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CAE2AE"/>
      </a:accent3>
      <a:accent4>
        <a:srgbClr val="213E4C"/>
      </a:accent4>
      <a:accent5>
        <a:srgbClr val="B1B1B1"/>
      </a:accent5>
      <a:accent6>
        <a:srgbClr val="E7E7E7"/>
      </a:accent6>
      <a:hlink>
        <a:srgbClr val="ED5A00"/>
      </a:hlink>
      <a:folHlink>
        <a:srgbClr val="484849"/>
      </a:folHlink>
    </a:clrScheme>
    <a:fontScheme name="4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4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默认设计模板">
  <a:themeElements>
    <a:clrScheme name="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CAE2AE"/>
      </a:accent3>
      <a:accent4>
        <a:srgbClr val="213E4C"/>
      </a:accent4>
      <a:accent5>
        <a:srgbClr val="B1B1B1"/>
      </a:accent5>
      <a:accent6>
        <a:srgbClr val="E7E7E7"/>
      </a:accent6>
      <a:hlink>
        <a:srgbClr val="ED5A00"/>
      </a:hlink>
      <a:folHlink>
        <a:srgbClr val="484849"/>
      </a:folHlink>
    </a:clrScheme>
    <a:fontScheme name="5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5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2096</Words>
  <Application>Kingsoft Office WPP</Application>
  <PresentationFormat>自定义</PresentationFormat>
  <Paragraphs>156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2_默认设计模板</vt:lpstr>
      <vt:lpstr>3_默认设计模板</vt:lpstr>
      <vt:lpstr>4_默认设计模板</vt:lpstr>
      <vt:lpstr>5_默认设计模板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Forever</cp:lastModifiedBy>
  <cp:revision>53</cp:revision>
  <dcterms:created xsi:type="dcterms:W3CDTF">2015-11-09T06:44:00Z</dcterms:created>
  <dcterms:modified xsi:type="dcterms:W3CDTF">2015-11-09T07:56:54Z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