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1">
  <p:sldMasterIdLst>
    <p:sldMasterId id="2147483651" r:id="rId1"/>
  </p:sldMasterIdLst>
  <p:notesMasterIdLst>
    <p:notesMasterId r:id="rId54"/>
  </p:notesMasterIdLst>
  <p:sldIdLst>
    <p:sldId id="2604" r:id="rId2"/>
    <p:sldId id="2666" r:id="rId3"/>
    <p:sldId id="2667" r:id="rId4"/>
    <p:sldId id="2689" r:id="rId5"/>
    <p:sldId id="2690" r:id="rId6"/>
    <p:sldId id="2691" r:id="rId7"/>
    <p:sldId id="2692" r:id="rId8"/>
    <p:sldId id="2693" r:id="rId9"/>
    <p:sldId id="2694" r:id="rId10"/>
    <p:sldId id="2695" r:id="rId11"/>
    <p:sldId id="2696" r:id="rId12"/>
    <p:sldId id="2697" r:id="rId13"/>
    <p:sldId id="2698" r:id="rId14"/>
    <p:sldId id="2699" r:id="rId15"/>
    <p:sldId id="2700" r:id="rId16"/>
    <p:sldId id="2701" r:id="rId17"/>
    <p:sldId id="2702" r:id="rId18"/>
    <p:sldId id="2703" r:id="rId19"/>
    <p:sldId id="2704" r:id="rId20"/>
    <p:sldId id="2705" r:id="rId21"/>
    <p:sldId id="2706" r:id="rId22"/>
    <p:sldId id="2707" r:id="rId23"/>
    <p:sldId id="2708" r:id="rId24"/>
    <p:sldId id="2709" r:id="rId25"/>
    <p:sldId id="2710" r:id="rId26"/>
    <p:sldId id="2711" r:id="rId27"/>
    <p:sldId id="2712" r:id="rId28"/>
    <p:sldId id="2713" r:id="rId29"/>
    <p:sldId id="2714" r:id="rId30"/>
    <p:sldId id="2715" r:id="rId31"/>
    <p:sldId id="2716" r:id="rId32"/>
    <p:sldId id="2717" r:id="rId33"/>
    <p:sldId id="2718" r:id="rId34"/>
    <p:sldId id="2719" r:id="rId35"/>
    <p:sldId id="2720" r:id="rId36"/>
    <p:sldId id="2721" r:id="rId37"/>
    <p:sldId id="2722" r:id="rId38"/>
    <p:sldId id="2723" r:id="rId39"/>
    <p:sldId id="2724" r:id="rId40"/>
    <p:sldId id="2725" r:id="rId41"/>
    <p:sldId id="2726" r:id="rId42"/>
    <p:sldId id="2728" r:id="rId43"/>
    <p:sldId id="2729" r:id="rId44"/>
    <p:sldId id="2730" r:id="rId45"/>
    <p:sldId id="2731" r:id="rId46"/>
    <p:sldId id="2732" r:id="rId47"/>
    <p:sldId id="2733" r:id="rId48"/>
    <p:sldId id="2727" r:id="rId49"/>
    <p:sldId id="2734" r:id="rId50"/>
    <p:sldId id="2735" r:id="rId51"/>
    <p:sldId id="2736" r:id="rId52"/>
    <p:sldId id="2737" r:id="rId53"/>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00FF"/>
    <a:srgbClr val="CCFF33"/>
    <a:srgbClr val="00CC00"/>
    <a:srgbClr val="FFFF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en-US" altLang="zh-CN"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Visual FoxPro</a:t>
            </a:r>
            <a:r>
              <a:rPr lang="zh-CN" altLang="en-US"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程序设计教程</a:t>
            </a:r>
            <a:endPar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endParaRPr>
          </a:p>
        </p:txBody>
      </p:sp>
      <p:sp>
        <p:nvSpPr>
          <p:cNvPr id="4103" name="Rectangle 7"/>
          <p:cNvSpPr>
            <a:spLocks noChangeArrowheads="1"/>
          </p:cNvSpPr>
          <p:nvPr/>
        </p:nvSpPr>
        <p:spPr bwMode="auto">
          <a:xfrm>
            <a:off x="2627784" y="2420938"/>
            <a:ext cx="59828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zh-CN" altLang="en-US" sz="3600" dirty="0">
                <a:ea typeface="黑体" pitchFamily="49" charset="-122"/>
              </a:rPr>
              <a:t> </a:t>
            </a:r>
            <a:r>
              <a:rPr lang="en-US" altLang="zh-CN" sz="3600" dirty="0">
                <a:ea typeface="黑体" pitchFamily="49" charset="-122"/>
              </a:rPr>
              <a:t>—Win7+Visual FoxPro 6.0</a:t>
            </a:r>
            <a:endParaRPr lang="zh-CN" altLang="en-US" sz="3600" dirty="0">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4"/>
          <a:stretch>
            <a:fillRect/>
          </a:stretch>
        </p:blipFill>
        <p:spPr>
          <a:xfrm>
            <a:off x="-1260648" y="2924944"/>
            <a:ext cx="609600" cy="609600"/>
          </a:xfrm>
          <a:prstGeom prst="rect">
            <a:avLst/>
          </a:prstGeom>
        </p:spPr>
      </p:pic>
      <p:sp>
        <p:nvSpPr>
          <p:cNvPr id="11" name="十字星 17"/>
          <p:cNvSpPr>
            <a:spLocks noChangeArrowheads="1"/>
          </p:cNvSpPr>
          <p:nvPr/>
        </p:nvSpPr>
        <p:spPr bwMode="auto">
          <a:xfrm>
            <a:off x="1049544" y="1881188"/>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12" name="Picture 2" descr="c:\users\ADMINI~1\appdata\roaming\360se6\USERDA~1\Temp\120017~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2450" y="2744102"/>
            <a:ext cx="2141964" cy="3023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administrator\appdata\roaming\360se6\User Data\temp\51702720fm.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38776" y="3180282"/>
            <a:ext cx="2144016" cy="3024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c:\users\administrator\appdata\roaming\360se6\User Data\temp\51702719fm.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27154" y="3616724"/>
            <a:ext cx="2137968" cy="30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par>
                                <p:cTn id="45" presetID="1" presetClass="emph" presetSubtype="2" repeatCount="indefinite" fill="hold" grpId="1" nodeType="withEffect">
                                  <p:stCondLst>
                                    <p:cond delay="0"/>
                                  </p:stCondLst>
                                  <p:childTnLst>
                                    <p:animClr clrSpc="rgb" dir="cw">
                                      <p:cBhvr>
                                        <p:cTn id="46" dur="2000" fill="hold"/>
                                        <p:tgtEl>
                                          <p:spTgt spid="11"/>
                                        </p:tgtEl>
                                        <p:attrNameLst>
                                          <p:attrName>fillcolor</p:attrName>
                                        </p:attrNameLst>
                                      </p:cBhvr>
                                      <p:to>
                                        <a:schemeClr val="accent2"/>
                                      </p:to>
                                    </p:animClr>
                                    <p:set>
                                      <p:cBhvr>
                                        <p:cTn id="47" dur="2000" fill="hold"/>
                                        <p:tgtEl>
                                          <p:spTgt spid="11"/>
                                        </p:tgtEl>
                                        <p:attrNameLst>
                                          <p:attrName>fill.type</p:attrName>
                                        </p:attrNameLst>
                                      </p:cBhvr>
                                      <p:to>
                                        <p:strVal val="solid"/>
                                      </p:to>
                                    </p:set>
                                    <p:set>
                                      <p:cBhvr>
                                        <p:cTn id="48" dur="2000" fill="hold"/>
                                        <p:tgtEl>
                                          <p:spTgt spid="11"/>
                                        </p:tgtEl>
                                        <p:attrNameLst>
                                          <p:attrName>fill.on</p:attrName>
                                        </p:attrNameLst>
                                      </p:cBhvr>
                                      <p:to>
                                        <p:strVal val="true"/>
                                      </p:to>
                                    </p:set>
                                  </p:childTnLst>
                                </p:cTn>
                              </p:par>
                              <p:par>
                                <p:cTn id="49" presetID="26" presetClass="path" presetSubtype="0" repeatCount="indefinite" accel="50000" decel="50000" fill="hold" grpId="3" nodeType="withEffect">
                                  <p:stCondLst>
                                    <p:cond delay="0"/>
                                  </p:stCondLst>
                                  <p:childTnLst>
                                    <p:animMotion origin="layout" path="M 0.20503 0.15148 C 0.20503 0.07447 0.17604 0.01179 0.14062 0.01179 C 0.09895 0.01179 0.08368 0.0814 0.07777 0.12326 L 0.07118 0.17946 C 0.06493 0.22132 0.04878 0.29093 0.00191 0.29093 C -0.0283 0.29093 -0.06268 0.22826 -0.06268 0.15148 C -0.06268 0.07447 -0.0283 0.01179 0.00191 0.01179 C 0.04878 0.01179 0.06493 0.0814 0.07118 0.12326 L 0.07777 0.17946 C 0.08368 0.22132 0.09895 0.29093 0.14062 0.29093 C 0.17604 0.29093 0.20503 0.22826 0.20503 0.15148 Z " pathEditMode="relative" rAng="0" ptsTypes="ffFffffFfff">
                                      <p:cBhvr>
                                        <p:cTn id="50" dur="2000" fill="hold"/>
                                        <p:tgtEl>
                                          <p:spTgt spid="11"/>
                                        </p:tgtEl>
                                        <p:attrNameLst>
                                          <p:attrName>ppt_x,ppt_y</p:attrName>
                                        </p:attrNameLst>
                                      </p:cBhvr>
                                      <p:rCtr x="-13385" y="-23"/>
                                    </p:animMotion>
                                  </p:childTnLst>
                                </p:cTn>
                              </p:par>
                              <p:par>
                                <p:cTn id="51" presetID="6" presetClass="emph" presetSubtype="0" repeatCount="indefinite" fill="hold" grpId="2" nodeType="withEffect">
                                  <p:stCondLst>
                                    <p:cond delay="0"/>
                                  </p:stCondLst>
                                  <p:childTnLst>
                                    <p:animScale>
                                      <p:cBhvr>
                                        <p:cTn id="52" dur="2000" fill="hold"/>
                                        <p:tgtEl>
                                          <p:spTgt spid="11"/>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53"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1" grpId="0" bldLvl="0" animBg="1" autoUpdateAnimBg="0"/>
      <p:bldP spid="11" grpId="1" bldLvl="0" animBg="1" autoUpdateAnimBg="0"/>
      <p:bldP spid="11" grpId="2" bldLvl="0" animBg="1" autoUpdateAnimBg="0"/>
      <p:bldP spid="11" grpId="3"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59375" y="89754"/>
            <a:ext cx="535276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⑸</a:t>
            </a:r>
            <a:r>
              <a:rPr lang="en-US" altLang="zh-CN" sz="2100" dirty="0">
                <a:latin typeface="Arial" pitchFamily="34" charset="0"/>
                <a:ea typeface="黑体" pitchFamily="49" charset="-122"/>
              </a:rPr>
              <a:t>LIST STRUCTURE</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DISPLAY STRUCTURE</a:t>
            </a:r>
            <a:r>
              <a:rPr lang="zh-CN" altLang="en-US" sz="2100" dirty="0">
                <a:latin typeface="Arial" pitchFamily="34" charset="0"/>
                <a:ea typeface="黑体" pitchFamily="49" charset="-122"/>
              </a:rPr>
              <a:t>的区别，前者以滚屏，后者是分屏的方式对表结构进行显示。</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4-3】  </a:t>
            </a:r>
            <a:r>
              <a:rPr lang="zh-CN" altLang="en-US" sz="2100" dirty="0">
                <a:latin typeface="Arial" pitchFamily="34" charset="0"/>
                <a:ea typeface="黑体" pitchFamily="49" charset="-122"/>
              </a:rPr>
              <a:t>显示表“学生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的结构。</a:t>
            </a:r>
          </a:p>
          <a:p>
            <a:r>
              <a:rPr lang="en-US" altLang="zh-CN" sz="2100" dirty="0" smtClean="0">
                <a:latin typeface="Arial" pitchFamily="34" charset="0"/>
                <a:ea typeface="黑体" pitchFamily="49" charset="-122"/>
              </a:rPr>
              <a:t>       USE </a:t>
            </a:r>
            <a:r>
              <a:rPr lang="zh-CN" altLang="en-US" sz="2100" dirty="0" smtClean="0">
                <a:latin typeface="Arial" pitchFamily="34" charset="0"/>
                <a:ea typeface="黑体" pitchFamily="49" charset="-122"/>
              </a:rPr>
              <a:t>学生</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DISPLAY STRUCTURE</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显示</a:t>
            </a:r>
            <a:r>
              <a:rPr lang="zh-CN" altLang="en-US" sz="2100" dirty="0">
                <a:latin typeface="Arial" pitchFamily="34" charset="0"/>
                <a:ea typeface="黑体" pitchFamily="49" charset="-122"/>
              </a:rPr>
              <a:t>结果如图</a:t>
            </a:r>
            <a:r>
              <a:rPr lang="en-US" altLang="zh-CN" sz="2100" dirty="0">
                <a:latin typeface="Arial" pitchFamily="34" charset="0"/>
                <a:ea typeface="黑体" pitchFamily="49" charset="-122"/>
              </a:rPr>
              <a:t>4-14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59375" y="2483764"/>
            <a:ext cx="5902320"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4.2.2  </a:t>
            </a:r>
            <a:r>
              <a:rPr lang="zh-CN" altLang="en-US" sz="2200" dirty="0">
                <a:ea typeface="黑体" pitchFamily="49" charset="-122"/>
              </a:rPr>
              <a:t>表结构的复制</a:t>
            </a:r>
          </a:p>
        </p:txBody>
      </p:sp>
      <p:sp>
        <p:nvSpPr>
          <p:cNvPr id="4" name="Rectangle 4"/>
          <p:cNvSpPr>
            <a:spLocks noChangeArrowheads="1"/>
          </p:cNvSpPr>
          <p:nvPr/>
        </p:nvSpPr>
        <p:spPr bwMode="auto">
          <a:xfrm>
            <a:off x="59375" y="2933518"/>
            <a:ext cx="8997950" cy="990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复制的对象仅为表的结构而不涉及表的记录时，称为表结构的复制。结构的复制有两种操作，第一种操作是将当前表的结构复制成一个新表的结构；第二种操作是将表的结构复制成表的结构描述文件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矩形 4"/>
          <p:cNvSpPr/>
          <p:nvPr/>
        </p:nvSpPr>
        <p:spPr>
          <a:xfrm>
            <a:off x="5624408" y="1612553"/>
            <a:ext cx="316835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4-14  </a:t>
            </a:r>
            <a:r>
              <a:rPr lang="zh-CN" altLang="en-US" dirty="0">
                <a:solidFill>
                  <a:srgbClr val="FFFFFF"/>
                </a:solidFill>
                <a:latin typeface="Arial" pitchFamily="34" charset="0"/>
                <a:ea typeface="黑体" pitchFamily="49" charset="-122"/>
              </a:rPr>
              <a:t>表“学生</a:t>
            </a:r>
            <a:r>
              <a:rPr lang="en-US" altLang="zh-CN" dirty="0">
                <a:solidFill>
                  <a:srgbClr val="FFFFFF"/>
                </a:solidFill>
                <a:latin typeface="Arial" pitchFamily="34" charset="0"/>
                <a:ea typeface="黑体" pitchFamily="49" charset="-122"/>
              </a:rPr>
              <a:t>.dbf</a:t>
            </a:r>
            <a:r>
              <a:rPr lang="en-US" altLang="zh-CN" dirty="0" smtClean="0">
                <a:solidFill>
                  <a:srgbClr val="FFFFFF"/>
                </a:solidFill>
                <a:latin typeface="Arial" pitchFamily="34" charset="0"/>
                <a:ea typeface="黑体" pitchFamily="49" charset="-122"/>
              </a:rPr>
              <a:t>”</a:t>
            </a:r>
            <a:r>
              <a:rPr lang="zh-CN" altLang="en-US" dirty="0" smtClean="0">
                <a:solidFill>
                  <a:srgbClr val="FFFFFF"/>
                </a:solidFill>
                <a:latin typeface="Arial" pitchFamily="34" charset="0"/>
                <a:ea typeface="黑体" pitchFamily="49" charset="-122"/>
              </a:rPr>
              <a:t>的</a:t>
            </a:r>
            <a:r>
              <a:rPr lang="zh-CN" altLang="en-US" dirty="0">
                <a:solidFill>
                  <a:srgbClr val="FFFFFF"/>
                </a:solidFill>
                <a:latin typeface="Arial" pitchFamily="34" charset="0"/>
                <a:ea typeface="黑体" pitchFamily="49" charset="-122"/>
              </a:rPr>
              <a:t>结构</a:t>
            </a:r>
          </a:p>
        </p:txBody>
      </p:sp>
      <p:sp>
        <p:nvSpPr>
          <p:cNvPr id="6" name="Rectangle 4"/>
          <p:cNvSpPr>
            <a:spLocks noChangeArrowheads="1"/>
          </p:cNvSpPr>
          <p:nvPr/>
        </p:nvSpPr>
        <p:spPr bwMode="auto">
          <a:xfrm>
            <a:off x="59375" y="4463992"/>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将</a:t>
            </a:r>
            <a:r>
              <a:rPr lang="zh-CN" altLang="en-US" sz="2100" dirty="0">
                <a:latin typeface="Arial" pitchFamily="34" charset="0"/>
                <a:ea typeface="黑体" pitchFamily="49" charset="-122"/>
              </a:rPr>
              <a:t>当前表的结构复制成一个新表的结构，是指所利用的表结构必须是当前工作区中已打开的表。复制表结构的命令使用格式如下：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COPY </a:t>
            </a:r>
            <a:r>
              <a:rPr lang="en-US" altLang="zh-CN" sz="2100" dirty="0">
                <a:solidFill>
                  <a:srgbClr val="FFFF00"/>
                </a:solidFill>
                <a:latin typeface="Arial" pitchFamily="34" charset="0"/>
                <a:ea typeface="黑体" pitchFamily="49" charset="-122"/>
              </a:rPr>
              <a:t>STRUCTURE TO </a:t>
            </a:r>
            <a:r>
              <a:rPr lang="en-US" altLang="zh-CN" sz="2100" dirty="0" err="1">
                <a:solidFill>
                  <a:srgbClr val="FFFF00"/>
                </a:solidFill>
                <a:latin typeface="Arial" pitchFamily="34" charset="0"/>
                <a:ea typeface="黑体" pitchFamily="49" charset="-122"/>
              </a:rPr>
              <a:t>FileName</a:t>
            </a:r>
            <a:r>
              <a:rPr lang="en-US" altLang="zh-CN" sz="2100" dirty="0">
                <a:solidFill>
                  <a:srgbClr val="FFFF00"/>
                </a:solidFill>
                <a:latin typeface="Arial" pitchFamily="34" charset="0"/>
                <a:ea typeface="黑体" pitchFamily="49" charset="-122"/>
              </a:rPr>
              <a:t> [FIELDS </a:t>
            </a:r>
            <a:r>
              <a:rPr lang="en-US" altLang="zh-CN" sz="2100" dirty="0" err="1">
                <a:solidFill>
                  <a:srgbClr val="FFFF00"/>
                </a:solidFill>
                <a:latin typeface="Arial" pitchFamily="34" charset="0"/>
                <a:ea typeface="黑体" pitchFamily="49" charset="-122"/>
              </a:rPr>
              <a:t>FieldList</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此</a:t>
            </a:r>
            <a:r>
              <a:rPr lang="zh-CN" altLang="en-US" sz="2100" dirty="0">
                <a:latin typeface="Arial" pitchFamily="34" charset="0"/>
                <a:ea typeface="黑体" pitchFamily="49" charset="-122"/>
              </a:rPr>
              <a:t>命令的功能是：用当前选择的表结构创建一个新的自由表结构。</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err="1">
                <a:latin typeface="Arial" pitchFamily="34" charset="0"/>
                <a:ea typeface="黑体" pitchFamily="49" charset="-122"/>
              </a:rPr>
              <a:t>FileName</a:t>
            </a:r>
            <a:r>
              <a:rPr lang="zh-CN" altLang="en-US" sz="2100" dirty="0">
                <a:latin typeface="Arial" pitchFamily="34" charset="0"/>
                <a:ea typeface="黑体" pitchFamily="49" charset="-122"/>
              </a:rPr>
              <a:t>：指定要创建的自由表的名称，新表中每一个字段的默认值和</a:t>
            </a:r>
            <a:r>
              <a:rPr lang="en-US" altLang="zh-CN" sz="2100" dirty="0">
                <a:latin typeface="Arial" pitchFamily="34" charset="0"/>
                <a:ea typeface="黑体" pitchFamily="49" charset="-122"/>
              </a:rPr>
              <a:t>null</a:t>
            </a:r>
            <a:r>
              <a:rPr lang="zh-CN" altLang="en-US" sz="2100" dirty="0">
                <a:latin typeface="Arial" pitchFamily="34" charset="0"/>
                <a:ea typeface="黑体" pitchFamily="49" charset="-122"/>
              </a:rPr>
              <a:t>值支持与当前选定表的设置是相同的</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3"/>
          <p:cNvSpPr>
            <a:spLocks noChangeArrowheads="1"/>
          </p:cNvSpPr>
          <p:nvPr/>
        </p:nvSpPr>
        <p:spPr bwMode="auto">
          <a:xfrm>
            <a:off x="59375" y="4014238"/>
            <a:ext cx="5867127"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1</a:t>
            </a:r>
            <a:r>
              <a:rPr lang="zh-CN" altLang="en-US" sz="2200" dirty="0" smtClean="0">
                <a:ea typeface="黑体" pitchFamily="49" charset="-122"/>
              </a:rPr>
              <a:t>．</a:t>
            </a:r>
            <a:r>
              <a:rPr lang="zh-CN" altLang="en-US" sz="2200" dirty="0">
                <a:ea typeface="黑体" pitchFamily="49" charset="-122"/>
              </a:rPr>
              <a:t>将当前表的结构复制成一个新表的</a:t>
            </a:r>
            <a:r>
              <a:rPr lang="zh-CN" altLang="en-US" sz="2200" dirty="0" smtClean="0">
                <a:ea typeface="黑体" pitchFamily="49" charset="-122"/>
              </a:rPr>
              <a:t>结构</a:t>
            </a:r>
            <a:endParaRPr lang="zh-CN" altLang="en-US" sz="2200" dirty="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5" y="282473"/>
            <a:ext cx="3544980" cy="12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0024655"/>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59375" y="116632"/>
            <a:ext cx="899795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FIELDS </a:t>
            </a:r>
            <a:r>
              <a:rPr lang="en-US" altLang="zh-CN" sz="2100" dirty="0" err="1">
                <a:latin typeface="Arial" pitchFamily="34" charset="0"/>
                <a:ea typeface="黑体" pitchFamily="49" charset="-122"/>
              </a:rPr>
              <a:t>FieldList</a:t>
            </a:r>
            <a:r>
              <a:rPr lang="zh-CN" altLang="en-US" sz="2100" dirty="0">
                <a:latin typeface="Arial" pitchFamily="34" charset="0"/>
                <a:ea typeface="黑体" pitchFamily="49" charset="-122"/>
              </a:rPr>
              <a:t>：只将</a:t>
            </a:r>
            <a:r>
              <a:rPr lang="en-US" altLang="zh-CN" sz="2100" dirty="0" err="1">
                <a:latin typeface="Arial" pitchFamily="34" charset="0"/>
                <a:ea typeface="黑体" pitchFamily="49" charset="-122"/>
              </a:rPr>
              <a:t>FieldList</a:t>
            </a:r>
            <a:r>
              <a:rPr lang="zh-CN" altLang="en-US" sz="2100" dirty="0">
                <a:latin typeface="Arial" pitchFamily="34" charset="0"/>
                <a:ea typeface="黑体" pitchFamily="49" charset="-122"/>
              </a:rPr>
              <a:t>指定的字段复制到新表。若省略 </a:t>
            </a:r>
            <a:r>
              <a:rPr lang="en-US" altLang="zh-CN" sz="2100" dirty="0">
                <a:latin typeface="Arial" pitchFamily="34" charset="0"/>
                <a:ea typeface="黑体" pitchFamily="49" charset="-122"/>
              </a:rPr>
              <a:t>FIELDS </a:t>
            </a:r>
            <a:r>
              <a:rPr lang="en-US" altLang="zh-CN" sz="2100" dirty="0" err="1">
                <a:latin typeface="Arial" pitchFamily="34" charset="0"/>
                <a:ea typeface="黑体" pitchFamily="49" charset="-122"/>
              </a:rPr>
              <a:t>FieldList</a:t>
            </a:r>
            <a:r>
              <a:rPr lang="zh-CN" altLang="en-US" sz="2100" dirty="0">
                <a:latin typeface="Arial" pitchFamily="34" charset="0"/>
                <a:ea typeface="黑体" pitchFamily="49" charset="-122"/>
              </a:rPr>
              <a:t>，则把所有字段复制到新表。</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4-4】  </a:t>
            </a:r>
            <a:r>
              <a:rPr lang="zh-CN" altLang="en-US" sz="2100" dirty="0">
                <a:latin typeface="Arial" pitchFamily="34" charset="0"/>
                <a:ea typeface="黑体" pitchFamily="49" charset="-122"/>
              </a:rPr>
              <a:t>利用“学生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数据表，生成一个名为“</a:t>
            </a:r>
            <a:r>
              <a:rPr lang="en-US" altLang="zh-CN" sz="2100" dirty="0">
                <a:latin typeface="Arial" pitchFamily="34" charset="0"/>
                <a:ea typeface="黑体" pitchFamily="49" charset="-122"/>
              </a:rPr>
              <a:t>xs1.dbf”</a:t>
            </a:r>
            <a:r>
              <a:rPr lang="zh-CN" altLang="en-US" sz="2100" dirty="0">
                <a:latin typeface="Arial" pitchFamily="34" charset="0"/>
                <a:ea typeface="黑体" pitchFamily="49" charset="-122"/>
              </a:rPr>
              <a:t>的表，字段含有：学号、姓名、性别，出生日期。</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命令窗口中依次输入如下命令：</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COPY </a:t>
            </a:r>
            <a:r>
              <a:rPr lang="en-US" altLang="zh-CN" sz="2100" dirty="0">
                <a:latin typeface="Arial" pitchFamily="34" charset="0"/>
                <a:ea typeface="黑体" pitchFamily="49" charset="-122"/>
              </a:rPr>
              <a:t>STRUCTURE TO xs1 FIELDS</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出生日期</a:t>
            </a:r>
          </a:p>
          <a:p>
            <a:r>
              <a:rPr lang="en-US" altLang="zh-CN" sz="2100" dirty="0" smtClean="0">
                <a:latin typeface="Arial" pitchFamily="34" charset="0"/>
                <a:ea typeface="黑体" pitchFamily="49" charset="-122"/>
              </a:rPr>
              <a:t>       USE </a:t>
            </a:r>
            <a:r>
              <a:rPr lang="en-US" altLang="zh-CN" sz="2100" dirty="0">
                <a:latin typeface="Arial" pitchFamily="34" charset="0"/>
                <a:ea typeface="黑体" pitchFamily="49" charset="-122"/>
              </a:rPr>
              <a:t>xs1</a:t>
            </a:r>
          </a:p>
          <a:p>
            <a:r>
              <a:rPr lang="en-US" altLang="zh-CN" sz="2100" dirty="0" smtClean="0">
                <a:latin typeface="Arial" pitchFamily="34" charset="0"/>
                <a:ea typeface="黑体" pitchFamily="49" charset="-122"/>
              </a:rPr>
              <a:t>       DISPLAY </a:t>
            </a:r>
            <a:r>
              <a:rPr lang="en-US" altLang="zh-CN" sz="2100" dirty="0">
                <a:latin typeface="Arial" pitchFamily="34" charset="0"/>
                <a:ea typeface="黑体" pitchFamily="49" charset="-122"/>
              </a:rPr>
              <a:t>STRUCTURE</a:t>
            </a:r>
          </a:p>
          <a:p>
            <a:r>
              <a:rPr lang="zh-CN" altLang="en-US" sz="2100" dirty="0" smtClean="0">
                <a:latin typeface="Arial" pitchFamily="34" charset="0"/>
                <a:ea typeface="黑体" pitchFamily="49" charset="-122"/>
              </a:rPr>
              <a:t>       结果</a:t>
            </a:r>
            <a:r>
              <a:rPr lang="zh-CN" altLang="en-US" sz="2100" dirty="0">
                <a:latin typeface="Arial" pitchFamily="34" charset="0"/>
                <a:ea typeface="黑体" pitchFamily="49" charset="-122"/>
              </a:rPr>
              <a:t>如图</a:t>
            </a:r>
            <a:r>
              <a:rPr lang="en-US" altLang="zh-CN" sz="2100" dirty="0">
                <a:latin typeface="Arial" pitchFamily="34" charset="0"/>
                <a:ea typeface="黑体" pitchFamily="49" charset="-122"/>
              </a:rPr>
              <a:t>4-15</a:t>
            </a:r>
            <a:r>
              <a:rPr lang="zh-CN" altLang="en-US" sz="2100" dirty="0">
                <a:latin typeface="Arial" pitchFamily="34" charset="0"/>
                <a:ea typeface="黑体" pitchFamily="49" charset="-122"/>
              </a:rPr>
              <a:t>所示。可以看出，“</a:t>
            </a:r>
            <a:r>
              <a:rPr lang="en-US" altLang="zh-CN" sz="2100" dirty="0">
                <a:latin typeface="Arial" pitchFamily="34" charset="0"/>
                <a:ea typeface="黑体" pitchFamily="49" charset="-122"/>
              </a:rPr>
              <a:t>xs1.dbf”</a:t>
            </a:r>
            <a:r>
              <a:rPr lang="zh-CN" altLang="en-US" sz="2100" dirty="0">
                <a:latin typeface="Arial" pitchFamily="34" charset="0"/>
                <a:ea typeface="黑体" pitchFamily="49" charset="-122"/>
              </a:rPr>
              <a:t>表有</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个字段</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59375" y="4941168"/>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结构</a:t>
            </a:r>
            <a:r>
              <a:rPr lang="zh-CN" altLang="en-US" sz="2100" dirty="0">
                <a:latin typeface="Arial" pitchFamily="34" charset="0"/>
                <a:ea typeface="黑体" pitchFamily="49" charset="-122"/>
              </a:rPr>
              <a:t>描述文件（也称为“表的结构延伸文件”）是一个特殊的表文件，它的结构固定，由</a:t>
            </a:r>
            <a:r>
              <a:rPr lang="en-US" altLang="zh-CN" sz="2100" dirty="0">
                <a:latin typeface="Arial" pitchFamily="34" charset="0"/>
                <a:ea typeface="黑体" pitchFamily="49" charset="-122"/>
              </a:rPr>
              <a:t>16</a:t>
            </a:r>
            <a:r>
              <a:rPr lang="zh-CN" altLang="en-US" sz="2100" dirty="0">
                <a:latin typeface="Arial" pitchFamily="34" charset="0"/>
                <a:ea typeface="黑体" pitchFamily="49" charset="-122"/>
              </a:rPr>
              <a:t>个字段组成，各字段名字分别是：</a:t>
            </a:r>
            <a:r>
              <a:rPr lang="en-US" altLang="zh-CN" sz="2100" dirty="0" err="1">
                <a:latin typeface="Arial" pitchFamily="34" charset="0"/>
                <a:ea typeface="黑体" pitchFamily="49" charset="-122"/>
              </a:rPr>
              <a:t>Field_Name</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Field_Type</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Field_Len</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Field_Dec</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Field_Null</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Table_Cmt</a:t>
            </a:r>
            <a:r>
              <a:rPr lang="zh-CN" altLang="en-US" sz="2100" dirty="0">
                <a:latin typeface="Arial" pitchFamily="34" charset="0"/>
                <a:ea typeface="黑体" pitchFamily="49" charset="-122"/>
              </a:rPr>
              <a:t>。它的记录由每个字段的特性组成。用户对表的结构描述文件可以像对表记录一样方便地进行修改</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5220072" y="3779748"/>
            <a:ext cx="316835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4-14  </a:t>
            </a:r>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xs1.dbf”</a:t>
            </a:r>
            <a:r>
              <a:rPr lang="zh-CN" altLang="en-US" dirty="0">
                <a:solidFill>
                  <a:srgbClr val="FFFFFF"/>
                </a:solidFill>
                <a:latin typeface="Arial" pitchFamily="34" charset="0"/>
                <a:ea typeface="黑体" pitchFamily="49" charset="-122"/>
              </a:rPr>
              <a:t>的结构</a:t>
            </a:r>
          </a:p>
        </p:txBody>
      </p:sp>
      <p:sp>
        <p:nvSpPr>
          <p:cNvPr id="5" name="Rectangle 3"/>
          <p:cNvSpPr>
            <a:spLocks noChangeArrowheads="1"/>
          </p:cNvSpPr>
          <p:nvPr/>
        </p:nvSpPr>
        <p:spPr bwMode="auto">
          <a:xfrm>
            <a:off x="59375" y="4581168"/>
            <a:ext cx="5400600"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．将当前表的结构复制成结构描述文件</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16" y="3429000"/>
            <a:ext cx="4845231" cy="10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8776690"/>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61786" y="116632"/>
            <a:ext cx="8997950"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将</a:t>
            </a:r>
            <a:r>
              <a:rPr lang="zh-CN" altLang="en-US" sz="2100" dirty="0">
                <a:latin typeface="Arial" pitchFamily="34" charset="0"/>
                <a:ea typeface="黑体" pitchFamily="49" charset="-122"/>
              </a:rPr>
              <a:t>当前表的结构复制成结构描述文件的命令如下。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COPY </a:t>
            </a:r>
            <a:r>
              <a:rPr lang="en-US" altLang="zh-CN" sz="2100" dirty="0">
                <a:solidFill>
                  <a:srgbClr val="FFFF00"/>
                </a:solidFill>
                <a:latin typeface="Arial" pitchFamily="34" charset="0"/>
                <a:ea typeface="黑体" pitchFamily="49" charset="-122"/>
              </a:rPr>
              <a:t>STRUCTURE EXTENDED TO </a:t>
            </a:r>
            <a:r>
              <a:rPr lang="en-US" altLang="zh-CN" sz="2100" dirty="0" err="1">
                <a:solidFill>
                  <a:srgbClr val="FFFF00"/>
                </a:solidFill>
                <a:latin typeface="Arial" pitchFamily="34" charset="0"/>
                <a:ea typeface="黑体" pitchFamily="49" charset="-122"/>
              </a:rPr>
              <a:t>FileName</a:t>
            </a:r>
            <a:endParaRPr lang="en-US" altLang="zh-CN" sz="2100" dirty="0">
              <a:solidFill>
                <a:srgbClr val="FFFF00"/>
              </a:solidFill>
              <a:latin typeface="Arial" pitchFamily="34" charset="0"/>
              <a:ea typeface="黑体" pitchFamily="49" charset="-122"/>
            </a:endParaRPr>
          </a:p>
          <a:p>
            <a:r>
              <a:rPr lang="en-US" altLang="zh-CN" sz="2100" dirty="0">
                <a:solidFill>
                  <a:srgbClr val="FFFF00"/>
                </a:solidFill>
                <a:latin typeface="Arial" pitchFamily="34" charset="0"/>
                <a:ea typeface="黑体" pitchFamily="49" charset="-122"/>
              </a:rPr>
              <a:t>[DATABASE </a:t>
            </a:r>
            <a:r>
              <a:rPr lang="en-US" altLang="zh-CN" sz="2100" dirty="0" err="1">
                <a:solidFill>
                  <a:srgbClr val="FFFF00"/>
                </a:solidFill>
                <a:latin typeface="Arial" pitchFamily="34" charset="0"/>
                <a:ea typeface="黑体" pitchFamily="49" charset="-122"/>
              </a:rPr>
              <a:t>DatabaseName</a:t>
            </a:r>
            <a:r>
              <a:rPr lang="en-US" altLang="zh-CN" sz="2100" dirty="0">
                <a:solidFill>
                  <a:srgbClr val="FFFF00"/>
                </a:solidFill>
                <a:latin typeface="Arial" pitchFamily="34" charset="0"/>
                <a:ea typeface="黑体" pitchFamily="49" charset="-122"/>
              </a:rPr>
              <a:t> [NAME </a:t>
            </a:r>
            <a:r>
              <a:rPr lang="en-US" altLang="zh-CN" sz="2100" dirty="0" err="1">
                <a:solidFill>
                  <a:srgbClr val="FFFF00"/>
                </a:solidFill>
                <a:latin typeface="Arial" pitchFamily="34" charset="0"/>
                <a:ea typeface="黑体" pitchFamily="49" charset="-122"/>
              </a:rPr>
              <a:t>LongTableName</a:t>
            </a:r>
            <a:r>
              <a:rPr lang="en-US" altLang="zh-CN" sz="2100" dirty="0">
                <a:solidFill>
                  <a:srgbClr val="FFFF00"/>
                </a:solidFill>
                <a:latin typeface="Arial" pitchFamily="34" charset="0"/>
                <a:ea typeface="黑体" pitchFamily="49" charset="-122"/>
              </a:rPr>
              <a:t>]] [FIELDS </a:t>
            </a:r>
            <a:r>
              <a:rPr lang="en-US" altLang="zh-CN" sz="2100" dirty="0" err="1">
                <a:solidFill>
                  <a:srgbClr val="FFFF00"/>
                </a:solidFill>
                <a:latin typeface="Arial" pitchFamily="34" charset="0"/>
                <a:ea typeface="黑体" pitchFamily="49" charset="-122"/>
              </a:rPr>
              <a:t>FieldList</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利用</a:t>
            </a:r>
            <a:r>
              <a:rPr lang="zh-CN" altLang="en-US" sz="2100" dirty="0">
                <a:latin typeface="Arial" pitchFamily="34" charset="0"/>
                <a:ea typeface="黑体" pitchFamily="49" charset="-122"/>
              </a:rPr>
              <a:t>当前表，创建一个表的结构描述文件，它的字段包含当前选定表的结构信息。</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err="1" smtClean="0">
                <a:latin typeface="Arial" pitchFamily="34" charset="0"/>
                <a:ea typeface="黑体" pitchFamily="49" charset="-122"/>
              </a:rPr>
              <a:t>FileName</a:t>
            </a:r>
            <a:r>
              <a:rPr lang="zh-CN" altLang="en-US" sz="2100" dirty="0" smtClean="0">
                <a:latin typeface="Arial" pitchFamily="34" charset="0"/>
                <a:ea typeface="黑体" pitchFamily="49" charset="-122"/>
              </a:rPr>
              <a:t>：指定要创建的新表。</a:t>
            </a:r>
          </a:p>
          <a:p>
            <a:r>
              <a:rPr lang="zh-CN" altLang="en-US" sz="2100" dirty="0" smtClean="0">
                <a:latin typeface="Arial" pitchFamily="34" charset="0"/>
                <a:ea typeface="黑体" pitchFamily="49" charset="-122"/>
              </a:rPr>
              <a:t>　　⑵</a:t>
            </a:r>
            <a:r>
              <a:rPr lang="en-US" altLang="zh-CN" sz="2100" dirty="0" smtClean="0">
                <a:latin typeface="Arial" pitchFamily="34" charset="0"/>
                <a:ea typeface="黑体" pitchFamily="49" charset="-122"/>
              </a:rPr>
              <a:t>DATABASE </a:t>
            </a:r>
            <a:r>
              <a:rPr lang="en-US" altLang="zh-CN" sz="2100" dirty="0" err="1" smtClean="0">
                <a:latin typeface="Arial" pitchFamily="34" charset="0"/>
                <a:ea typeface="黑体" pitchFamily="49" charset="-122"/>
              </a:rPr>
              <a:t>DatabaseName</a:t>
            </a:r>
            <a:r>
              <a:rPr lang="zh-CN" altLang="en-US" sz="2100" dirty="0" smtClean="0">
                <a:latin typeface="Arial" pitchFamily="34" charset="0"/>
                <a:ea typeface="黑体" pitchFamily="49" charset="-122"/>
              </a:rPr>
              <a:t>：指定要添加新表的数据库。</a:t>
            </a:r>
            <a:endParaRPr lang="en-US" altLang="zh-CN" sz="2100" dirty="0" smtClean="0">
              <a:latin typeface="Arial" pitchFamily="34" charset="0"/>
              <a:ea typeface="黑体" pitchFamily="49" charset="-122"/>
            </a:endParaRPr>
          </a:p>
          <a:p>
            <a:r>
              <a:rPr lang="zh-CN" altLang="en-US" sz="2100" dirty="0">
                <a:latin typeface="Arial" pitchFamily="34" charset="0"/>
                <a:ea typeface="黑体" pitchFamily="49" charset="-122"/>
              </a:rPr>
              <a:t>　　⑶</a:t>
            </a:r>
            <a:r>
              <a:rPr lang="en-US" altLang="zh-CN" sz="2100" dirty="0">
                <a:latin typeface="Arial" pitchFamily="34" charset="0"/>
                <a:ea typeface="黑体" pitchFamily="49" charset="-122"/>
              </a:rPr>
              <a:t>NAME </a:t>
            </a:r>
            <a:r>
              <a:rPr lang="en-US" altLang="zh-CN" sz="2100" dirty="0" err="1">
                <a:latin typeface="Arial" pitchFamily="34" charset="0"/>
                <a:ea typeface="黑体" pitchFamily="49" charset="-122"/>
              </a:rPr>
              <a:t>LongTableName</a:t>
            </a:r>
            <a:r>
              <a:rPr lang="zh-CN" altLang="en-US" sz="2100" dirty="0">
                <a:latin typeface="Arial" pitchFamily="34" charset="0"/>
                <a:ea typeface="黑体" pitchFamily="49" charset="-122"/>
              </a:rPr>
              <a:t>：指定新表（数据库）的长名称</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1163" y="3285360"/>
            <a:ext cx="4255333" cy="33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70283" y="6052646"/>
            <a:ext cx="4381249"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4-1  </a:t>
            </a:r>
            <a:r>
              <a:rPr lang="zh-CN" altLang="en-US" dirty="0">
                <a:solidFill>
                  <a:srgbClr val="FFFFFF"/>
                </a:solidFill>
                <a:latin typeface="Arial" pitchFamily="34" charset="0"/>
                <a:ea typeface="黑体" pitchFamily="49" charset="-122"/>
              </a:rPr>
              <a:t>结构描述文件</a:t>
            </a:r>
            <a:r>
              <a:rPr lang="zh-CN" altLang="en-US" dirty="0" smtClean="0">
                <a:solidFill>
                  <a:srgbClr val="FFFFFF"/>
                </a:solidFill>
                <a:latin typeface="Arial" pitchFamily="34" charset="0"/>
                <a:ea typeface="黑体" pitchFamily="49" charset="-122"/>
              </a:rPr>
              <a:t>中字段</a:t>
            </a:r>
            <a:r>
              <a:rPr lang="zh-CN" altLang="en-US" dirty="0">
                <a:solidFill>
                  <a:srgbClr val="FFFFFF"/>
                </a:solidFill>
                <a:latin typeface="Arial" pitchFamily="34" charset="0"/>
                <a:ea typeface="黑体" pitchFamily="49" charset="-122"/>
              </a:rPr>
              <a:t>的名称和内容</a:t>
            </a:r>
          </a:p>
        </p:txBody>
      </p:sp>
      <p:sp>
        <p:nvSpPr>
          <p:cNvPr id="5" name="Rectangle 4"/>
          <p:cNvSpPr>
            <a:spLocks noChangeArrowheads="1"/>
          </p:cNvSpPr>
          <p:nvPr/>
        </p:nvSpPr>
        <p:spPr bwMode="auto">
          <a:xfrm>
            <a:off x="61785" y="3140968"/>
            <a:ext cx="4798247"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⑷</a:t>
            </a:r>
            <a:r>
              <a:rPr lang="en-US" altLang="zh-CN" sz="2100" dirty="0">
                <a:latin typeface="Arial" pitchFamily="34" charset="0"/>
                <a:ea typeface="黑体" pitchFamily="49" charset="-122"/>
              </a:rPr>
              <a:t>FIELDS </a:t>
            </a:r>
            <a:r>
              <a:rPr lang="en-US" altLang="zh-CN" sz="2100" dirty="0" err="1">
                <a:latin typeface="Arial" pitchFamily="34" charset="0"/>
                <a:ea typeface="黑体" pitchFamily="49" charset="-122"/>
              </a:rPr>
              <a:t>FieldList</a:t>
            </a:r>
            <a:r>
              <a:rPr lang="zh-CN" altLang="en-US" sz="2100" dirty="0">
                <a:latin typeface="Arial" pitchFamily="34" charset="0"/>
                <a:ea typeface="黑体" pitchFamily="49" charset="-122"/>
              </a:rPr>
              <a:t>：指定在新表的记录中只包含由</a:t>
            </a:r>
            <a:r>
              <a:rPr lang="en-US" altLang="zh-CN" sz="2100" dirty="0" err="1">
                <a:latin typeface="Arial" pitchFamily="34" charset="0"/>
                <a:ea typeface="黑体" pitchFamily="49" charset="-122"/>
              </a:rPr>
              <a:t>FieldList</a:t>
            </a:r>
            <a:r>
              <a:rPr lang="zh-CN" altLang="en-US" sz="2100" dirty="0">
                <a:latin typeface="Arial" pitchFamily="34" charset="0"/>
                <a:ea typeface="黑体" pitchFamily="49" charset="-122"/>
              </a:rPr>
              <a:t>指定的字段。若省略 </a:t>
            </a:r>
            <a:r>
              <a:rPr lang="en-US" altLang="zh-CN" sz="2100" dirty="0" err="1">
                <a:latin typeface="Arial" pitchFamily="34" charset="0"/>
                <a:ea typeface="黑体" pitchFamily="49" charset="-122"/>
              </a:rPr>
              <a:t>FIELDSFieldList</a:t>
            </a:r>
            <a:r>
              <a:rPr lang="zh-CN" altLang="en-US" sz="2100" dirty="0">
                <a:latin typeface="Arial" pitchFamily="34" charset="0"/>
                <a:ea typeface="黑体" pitchFamily="49" charset="-122"/>
              </a:rPr>
              <a:t>，则所有字段在新表中都有一个记录。</a:t>
            </a:r>
          </a:p>
          <a:p>
            <a:r>
              <a:rPr lang="zh-CN" altLang="en-US" sz="2100" dirty="0" smtClean="0">
                <a:latin typeface="Arial" pitchFamily="34" charset="0"/>
                <a:ea typeface="黑体" pitchFamily="49" charset="-122"/>
              </a:rPr>
              <a:t>　　⑸</a:t>
            </a:r>
            <a:r>
              <a:rPr lang="zh-CN" altLang="en-US" sz="2100" dirty="0">
                <a:latin typeface="Arial" pitchFamily="34" charset="0"/>
                <a:ea typeface="黑体" pitchFamily="49" charset="-122"/>
              </a:rPr>
              <a:t>当前选定表内每个字段的信息被复制到新表的一条记录中。新表的结构在格式上固定，由 </a:t>
            </a:r>
            <a:r>
              <a:rPr lang="en-US" altLang="zh-CN" sz="2100" dirty="0">
                <a:latin typeface="Arial" pitchFamily="34" charset="0"/>
                <a:ea typeface="黑体" pitchFamily="49" charset="-122"/>
              </a:rPr>
              <a:t>16 </a:t>
            </a:r>
            <a:r>
              <a:rPr lang="zh-CN" altLang="en-US" sz="2100" dirty="0">
                <a:latin typeface="Arial" pitchFamily="34" charset="0"/>
                <a:ea typeface="黑体" pitchFamily="49" charset="-122"/>
              </a:rPr>
              <a:t>个字段</a:t>
            </a:r>
            <a:r>
              <a:rPr lang="zh-CN" altLang="en-US" sz="2100" dirty="0" smtClean="0">
                <a:latin typeface="Arial" pitchFamily="34" charset="0"/>
                <a:ea typeface="黑体" pitchFamily="49" charset="-122"/>
              </a:rPr>
              <a:t>组成，如表</a:t>
            </a:r>
            <a:r>
              <a:rPr lang="en-US" altLang="zh-CN" sz="2100" dirty="0" smtClean="0">
                <a:latin typeface="Arial" pitchFamily="34" charset="0"/>
                <a:ea typeface="黑体" pitchFamily="49" charset="-122"/>
              </a:rPr>
              <a:t>4-1</a:t>
            </a:r>
            <a:r>
              <a:rPr lang="zh-CN" altLang="en-US" sz="2100" dirty="0" smtClean="0">
                <a:latin typeface="Arial" pitchFamily="34" charset="0"/>
                <a:ea typeface="黑体" pitchFamily="49" charset="-122"/>
              </a:rPr>
              <a:t>所示。</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947050127"/>
      </p:ext>
    </p:ext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83336" y="116632"/>
            <a:ext cx="8997950"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4-5】  </a:t>
            </a:r>
            <a:r>
              <a:rPr lang="zh-CN" altLang="en-US" sz="2100" dirty="0">
                <a:latin typeface="Arial" pitchFamily="34" charset="0"/>
                <a:ea typeface="黑体" pitchFamily="49" charset="-122"/>
              </a:rPr>
              <a:t>利用“学生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数据表，生成一个名为“</a:t>
            </a:r>
            <a:r>
              <a:rPr lang="en-US" altLang="zh-CN" sz="2100" dirty="0" err="1">
                <a:latin typeface="Arial" pitchFamily="34" charset="0"/>
                <a:ea typeface="黑体" pitchFamily="49" charset="-122"/>
              </a:rPr>
              <a:t>ext</a:t>
            </a:r>
            <a:r>
              <a:rPr lang="en-US" altLang="zh-CN" sz="2100" dirty="0">
                <a:latin typeface="Arial" pitchFamily="34" charset="0"/>
                <a:ea typeface="黑体" pitchFamily="49" charset="-122"/>
              </a:rPr>
              <a:t>_</a:t>
            </a:r>
            <a:r>
              <a:rPr lang="zh-CN" altLang="en-US" sz="2100" dirty="0">
                <a:latin typeface="Arial" pitchFamily="34" charset="0"/>
                <a:ea typeface="黑体" pitchFamily="49" charset="-122"/>
              </a:rPr>
              <a:t>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的表，然后打开并显示它结构和记录。</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COPY </a:t>
            </a:r>
            <a:r>
              <a:rPr lang="en-US" altLang="zh-CN" sz="2100" dirty="0">
                <a:latin typeface="Arial" pitchFamily="34" charset="0"/>
                <a:ea typeface="黑体" pitchFamily="49" charset="-122"/>
              </a:rPr>
              <a:t>STRUCTURE EXTENDED TO </a:t>
            </a:r>
            <a:r>
              <a:rPr lang="en-US" altLang="zh-CN" sz="2100" dirty="0" err="1">
                <a:latin typeface="Arial" pitchFamily="34" charset="0"/>
                <a:ea typeface="黑体" pitchFamily="49" charset="-122"/>
              </a:rPr>
              <a:t>ext</a:t>
            </a:r>
            <a:r>
              <a:rPr lang="en-US" altLang="zh-CN" sz="2100" dirty="0">
                <a:latin typeface="Arial" pitchFamily="34" charset="0"/>
                <a:ea typeface="黑体" pitchFamily="49" charset="-122"/>
              </a:rPr>
              <a:t>_</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database </a:t>
            </a:r>
            <a:r>
              <a:rPr lang="zh-CN" altLang="en-US" sz="2100" dirty="0">
                <a:latin typeface="Arial" pitchFamily="34" charset="0"/>
                <a:ea typeface="黑体" pitchFamily="49" charset="-122"/>
              </a:rPr>
              <a:t>教学管理 </a:t>
            </a:r>
            <a:r>
              <a:rPr lang="en-US" altLang="zh-CN" sz="2100" dirty="0">
                <a:latin typeface="Arial" pitchFamily="34" charset="0"/>
                <a:ea typeface="黑体" pitchFamily="49" charset="-122"/>
              </a:rPr>
              <a:t>NAME </a:t>
            </a:r>
            <a:r>
              <a:rPr lang="zh-CN" altLang="en-US" sz="2100" dirty="0">
                <a:latin typeface="Arial" pitchFamily="34" charset="0"/>
                <a:ea typeface="黑体" pitchFamily="49" charset="-122"/>
              </a:rPr>
              <a:t>学生表的结构描述文件</a:t>
            </a:r>
          </a:p>
          <a:p>
            <a:r>
              <a:rPr lang="en-US" altLang="zh-CN" sz="2100" dirty="0" smtClean="0">
                <a:latin typeface="Arial" pitchFamily="34" charset="0"/>
                <a:ea typeface="黑体" pitchFamily="49" charset="-122"/>
              </a:rPr>
              <a:t>       USE </a:t>
            </a:r>
            <a:r>
              <a:rPr lang="en-US" altLang="zh-CN" sz="2100" dirty="0" err="1">
                <a:latin typeface="Arial" pitchFamily="34" charset="0"/>
                <a:ea typeface="黑体" pitchFamily="49" charset="-122"/>
              </a:rPr>
              <a:t>ext</a:t>
            </a:r>
            <a:r>
              <a:rPr lang="en-US" altLang="zh-CN" sz="2100" dirty="0">
                <a:latin typeface="Arial" pitchFamily="34" charset="0"/>
                <a:ea typeface="黑体" pitchFamily="49" charset="-122"/>
              </a:rPr>
              <a:t>_</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BROWSE  </a:t>
            </a:r>
            <a:r>
              <a:rPr lang="en-US" altLang="zh-CN" sz="2100" dirty="0">
                <a:latin typeface="Arial" pitchFamily="34" charset="0"/>
                <a:ea typeface="黑体" pitchFamily="49" charset="-122"/>
              </a:rPr>
              <a:t>&amp;&amp;</a:t>
            </a:r>
            <a:r>
              <a:rPr lang="zh-CN" altLang="en-US" sz="2100" dirty="0">
                <a:latin typeface="Arial" pitchFamily="34" charset="0"/>
                <a:ea typeface="黑体" pitchFamily="49" charset="-122"/>
              </a:rPr>
              <a:t>浏览表</a:t>
            </a:r>
          </a:p>
          <a:p>
            <a:r>
              <a:rPr lang="zh-CN" altLang="en-US" sz="2100" dirty="0" smtClean="0">
                <a:latin typeface="Arial" pitchFamily="34" charset="0"/>
                <a:ea typeface="黑体" pitchFamily="49" charset="-122"/>
              </a:rPr>
              <a:t>       显示</a:t>
            </a:r>
            <a:r>
              <a:rPr lang="zh-CN" altLang="en-US" sz="2100" dirty="0">
                <a:latin typeface="Arial" pitchFamily="34" charset="0"/>
                <a:ea typeface="黑体" pitchFamily="49" charset="-122"/>
              </a:rPr>
              <a:t>结果如图</a:t>
            </a:r>
            <a:r>
              <a:rPr lang="en-US" altLang="zh-CN" sz="2100" dirty="0">
                <a:latin typeface="Arial" pitchFamily="34" charset="0"/>
                <a:ea typeface="黑体" pitchFamily="49" charset="-122"/>
              </a:rPr>
              <a:t>4-15</a:t>
            </a:r>
            <a:r>
              <a:rPr lang="zh-CN" altLang="en-US" sz="2100" dirty="0">
                <a:latin typeface="Arial" pitchFamily="34" charset="0"/>
                <a:ea typeface="黑体" pitchFamily="49" charset="-122"/>
              </a:rPr>
              <a:t>所示。可以看出，表“</a:t>
            </a:r>
            <a:r>
              <a:rPr lang="en-US" altLang="zh-CN" sz="2100" dirty="0" err="1">
                <a:latin typeface="Arial" pitchFamily="34" charset="0"/>
                <a:ea typeface="黑体" pitchFamily="49" charset="-122"/>
              </a:rPr>
              <a:t>ext</a:t>
            </a:r>
            <a:r>
              <a:rPr lang="en-US" altLang="zh-CN" sz="2100" dirty="0">
                <a:latin typeface="Arial" pitchFamily="34" charset="0"/>
                <a:ea typeface="黑体" pitchFamily="49" charset="-122"/>
              </a:rPr>
              <a:t>_</a:t>
            </a:r>
            <a:r>
              <a:rPr lang="zh-CN" altLang="en-US" sz="2100" dirty="0">
                <a:latin typeface="Arial" pitchFamily="34" charset="0"/>
                <a:ea typeface="黑体" pitchFamily="49" charset="-122"/>
              </a:rPr>
              <a:t>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的记录刚好是表“学生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的</a:t>
            </a:r>
            <a:r>
              <a:rPr lang="en-US" altLang="zh-CN" sz="2100" dirty="0">
                <a:latin typeface="Arial" pitchFamily="34" charset="0"/>
                <a:ea typeface="黑体" pitchFamily="49" charset="-122"/>
              </a:rPr>
              <a:t>9</a:t>
            </a:r>
            <a:r>
              <a:rPr lang="zh-CN" altLang="en-US" sz="2100" dirty="0">
                <a:latin typeface="Arial" pitchFamily="34" charset="0"/>
                <a:ea typeface="黑体" pitchFamily="49" charset="-122"/>
              </a:rPr>
              <a:t>个字段。</a:t>
            </a:r>
          </a:p>
          <a:p>
            <a:r>
              <a:rPr lang="zh-CN" altLang="en-US" sz="2100" dirty="0" smtClean="0">
                <a:latin typeface="Arial" pitchFamily="34" charset="0"/>
                <a:ea typeface="黑体" pitchFamily="49" charset="-122"/>
              </a:rPr>
              <a:t>       用户</a:t>
            </a:r>
            <a:r>
              <a:rPr lang="zh-CN" altLang="en-US" sz="2100" dirty="0">
                <a:latin typeface="Arial" pitchFamily="34" charset="0"/>
                <a:ea typeface="黑体" pitchFamily="49" charset="-122"/>
              </a:rPr>
              <a:t>可对“</a:t>
            </a:r>
            <a:r>
              <a:rPr lang="en-US" altLang="zh-CN" sz="2100" dirty="0" err="1">
                <a:latin typeface="Arial" pitchFamily="34" charset="0"/>
                <a:ea typeface="黑体" pitchFamily="49" charset="-122"/>
              </a:rPr>
              <a:t>ext</a:t>
            </a:r>
            <a:r>
              <a:rPr lang="en-US" altLang="zh-CN" sz="2100" dirty="0">
                <a:latin typeface="Arial" pitchFamily="34" charset="0"/>
                <a:ea typeface="黑体" pitchFamily="49" charset="-122"/>
              </a:rPr>
              <a:t>_</a:t>
            </a:r>
            <a:r>
              <a:rPr lang="zh-CN" altLang="en-US" sz="2100" dirty="0">
                <a:latin typeface="Arial" pitchFamily="34" charset="0"/>
                <a:ea typeface="黑体" pitchFamily="49" charset="-122"/>
              </a:rPr>
              <a:t>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表进行修改，然后使用</a:t>
            </a:r>
            <a:r>
              <a:rPr lang="en-US" altLang="zh-CN" sz="2100" dirty="0">
                <a:latin typeface="Arial" pitchFamily="34" charset="0"/>
                <a:ea typeface="黑体" pitchFamily="49" charset="-122"/>
              </a:rPr>
              <a:t>CREATE FROM</a:t>
            </a:r>
            <a:r>
              <a:rPr lang="zh-CN" altLang="en-US" sz="2100" dirty="0">
                <a:latin typeface="Arial" pitchFamily="34" charset="0"/>
                <a:ea typeface="黑体" pitchFamily="49" charset="-122"/>
              </a:rPr>
              <a:t>创建一个不同结构的新表。具体的例子，请见本章习题中的上机题第</a:t>
            </a:r>
            <a:r>
              <a:rPr lang="en-US" altLang="zh-CN" sz="2100" dirty="0">
                <a:latin typeface="Arial" pitchFamily="34" charset="0"/>
                <a:ea typeface="黑体" pitchFamily="49" charset="-122"/>
              </a:rPr>
              <a:t>6</a:t>
            </a:r>
            <a:r>
              <a:rPr lang="zh-CN" altLang="en-US" sz="2100" dirty="0">
                <a:latin typeface="Arial" pitchFamily="34" charset="0"/>
                <a:ea typeface="黑体" pitchFamily="49" charset="-122"/>
              </a:rPr>
              <a:t>题</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矩形 4"/>
          <p:cNvSpPr/>
          <p:nvPr/>
        </p:nvSpPr>
        <p:spPr>
          <a:xfrm>
            <a:off x="3181926" y="6123010"/>
            <a:ext cx="2800767" cy="369332"/>
          </a:xfrm>
          <a:prstGeom prst="rect">
            <a:avLst/>
          </a:prstGeom>
        </p:spPr>
        <p:txBody>
          <a:bodyPr wrap="none">
            <a:spAutoFit/>
          </a:bodyPr>
          <a:lstStyle/>
          <a:p>
            <a:r>
              <a:rPr lang="zh-CN" altLang="zh-CN" dirty="0">
                <a:ea typeface="黑体" pitchFamily="49" charset="-122"/>
              </a:rPr>
              <a:t>图</a:t>
            </a:r>
            <a:r>
              <a:rPr lang="en-US" altLang="zh-CN" dirty="0">
                <a:ea typeface="黑体" pitchFamily="49" charset="-122"/>
              </a:rPr>
              <a:t>4-15  </a:t>
            </a:r>
            <a:r>
              <a:rPr lang="zh-CN" altLang="zh-CN" dirty="0">
                <a:ea typeface="黑体" pitchFamily="49" charset="-122"/>
              </a:rPr>
              <a:t>表的结构描述文件</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8295" y="3933280"/>
            <a:ext cx="5548032" cy="2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0583660"/>
      </p:ext>
    </p:ext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620688"/>
            <a:ext cx="8997950"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复制是保证数据安全的措施之一，</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中提供了菜单方式和命令方式。菜单方式的操作方法是：当表被打开后，利用“文件”菜单的“导出”选项进行。这里介绍命令法复制表。</a:t>
            </a:r>
          </a:p>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法复制表的命令格式如下：</a:t>
            </a:r>
          </a:p>
          <a:p>
            <a:r>
              <a:rPr lang="en-US" altLang="zh-CN" sz="2100" dirty="0" smtClean="0">
                <a:latin typeface="Arial" pitchFamily="34" charset="0"/>
                <a:ea typeface="黑体" pitchFamily="49" charset="-122"/>
              </a:rPr>
              <a:t>       COPY </a:t>
            </a:r>
            <a:r>
              <a:rPr lang="en-US" altLang="zh-CN" sz="2100" dirty="0">
                <a:latin typeface="Arial" pitchFamily="34" charset="0"/>
                <a:ea typeface="黑体" pitchFamily="49" charset="-122"/>
              </a:rPr>
              <a:t>TO </a:t>
            </a:r>
            <a:r>
              <a:rPr lang="en-US" altLang="zh-CN" sz="2100" dirty="0" err="1">
                <a:latin typeface="Arial" pitchFamily="34" charset="0"/>
                <a:ea typeface="黑体" pitchFamily="49" charset="-122"/>
              </a:rPr>
              <a:t>FileName</a:t>
            </a:r>
            <a:r>
              <a:rPr lang="en-US" altLang="zh-CN" sz="2100" dirty="0">
                <a:latin typeface="Arial" pitchFamily="34" charset="0"/>
                <a:ea typeface="黑体" pitchFamily="49" charset="-122"/>
              </a:rPr>
              <a:t> [DATABASE </a:t>
            </a:r>
            <a:r>
              <a:rPr lang="en-US" altLang="zh-CN" sz="2100" dirty="0" err="1">
                <a:latin typeface="Arial" pitchFamily="34" charset="0"/>
                <a:ea typeface="黑体" pitchFamily="49" charset="-122"/>
              </a:rPr>
              <a:t>DatabaseName</a:t>
            </a:r>
            <a:r>
              <a:rPr lang="en-US" altLang="zh-CN" sz="2100" dirty="0">
                <a:latin typeface="Arial" pitchFamily="34" charset="0"/>
                <a:ea typeface="黑体" pitchFamily="49" charset="-122"/>
              </a:rPr>
              <a:t> [NAME </a:t>
            </a:r>
            <a:r>
              <a:rPr lang="en-US" altLang="zh-CN" sz="2100" dirty="0" err="1">
                <a:latin typeface="Arial" pitchFamily="34" charset="0"/>
                <a:ea typeface="黑体" pitchFamily="49" charset="-122"/>
              </a:rPr>
              <a:t>LongTableName</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FIELDS </a:t>
            </a:r>
            <a:r>
              <a:rPr lang="en-US" altLang="zh-CN" sz="2100" dirty="0" err="1">
                <a:latin typeface="Arial" pitchFamily="34" charset="0"/>
                <a:ea typeface="黑体" pitchFamily="49" charset="-122"/>
              </a:rPr>
              <a:t>FieldList</a:t>
            </a:r>
            <a:r>
              <a:rPr lang="en-US" altLang="zh-CN" sz="2100" dirty="0">
                <a:latin typeface="Arial" pitchFamily="34" charset="0"/>
                <a:ea typeface="黑体" pitchFamily="49" charset="-122"/>
              </a:rPr>
              <a:t> | FIELDS LIKE Skeleton | FIELDS EXCEPT Skeleton]</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Scope] [FOR lExpression1] [WHILE lExpression2]</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WITH] CDX] | [[WITH] PRODUCTION]</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TYPE] [ SDF | XL5 | DELIMITED [WITH Delimiter | WITH BLANK | WITH TAB]]]</a:t>
            </a:r>
          </a:p>
          <a:p>
            <a:r>
              <a:rPr lang="zh-CN" altLang="en-US" sz="2100" dirty="0" smtClean="0">
                <a:latin typeface="Arial" pitchFamily="34" charset="0"/>
                <a:ea typeface="黑体" pitchFamily="49" charset="-122"/>
              </a:rPr>
              <a:t>       功能</a:t>
            </a:r>
            <a:r>
              <a:rPr lang="zh-CN" altLang="en-US" sz="2100" dirty="0">
                <a:latin typeface="Arial" pitchFamily="34" charset="0"/>
                <a:ea typeface="黑体" pitchFamily="49" charset="-122"/>
              </a:rPr>
              <a:t>是：把当前表文件复制成一个新表（或指定类型的）文件。</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err="1">
                <a:latin typeface="Arial" pitchFamily="34" charset="0"/>
                <a:ea typeface="黑体" pitchFamily="49" charset="-122"/>
              </a:rPr>
              <a:t>FileName</a:t>
            </a:r>
            <a:r>
              <a:rPr lang="zh-CN" altLang="en-US" sz="2100" dirty="0">
                <a:latin typeface="Arial" pitchFamily="34" charset="0"/>
                <a:ea typeface="黑体" pitchFamily="49" charset="-122"/>
              </a:rPr>
              <a:t>：指定要创建的新文件名</a:t>
            </a:r>
            <a:r>
              <a:rPr lang="zh-CN" altLang="en-US" sz="2100" dirty="0" smtClean="0">
                <a:latin typeface="Arial" pitchFamily="34" charset="0"/>
                <a:ea typeface="黑体" pitchFamily="49" charset="-122"/>
              </a:rPr>
              <a:t>。系统</a:t>
            </a:r>
            <a:r>
              <a:rPr lang="zh-CN" altLang="en-US" sz="2100" dirty="0">
                <a:latin typeface="Arial" pitchFamily="34" charset="0"/>
                <a:ea typeface="黑体" pitchFamily="49" charset="-122"/>
              </a:rPr>
              <a:t>在复制</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文件时，自动复制</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fpt</a:t>
            </a:r>
            <a:r>
              <a:rPr lang="zh-CN" altLang="en-US" sz="2100" dirty="0" smtClean="0">
                <a:latin typeface="Arial" pitchFamily="34" charset="0"/>
                <a:ea typeface="黑体" pitchFamily="49" charset="-122"/>
              </a:rPr>
              <a:t>文件。</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DATABASE </a:t>
            </a:r>
            <a:r>
              <a:rPr lang="en-US" altLang="zh-CN" sz="2100" dirty="0" err="1">
                <a:latin typeface="Arial" pitchFamily="34" charset="0"/>
                <a:ea typeface="黑体" pitchFamily="49" charset="-122"/>
              </a:rPr>
              <a:t>DatabaseName</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NAME </a:t>
            </a:r>
            <a:r>
              <a:rPr lang="en-US" altLang="zh-CN" sz="2100" dirty="0" err="1">
                <a:latin typeface="Arial" pitchFamily="34" charset="0"/>
                <a:ea typeface="黑体" pitchFamily="49" charset="-122"/>
              </a:rPr>
              <a:t>LongTableName</a:t>
            </a:r>
            <a:r>
              <a:rPr lang="zh-CN" altLang="en-US" sz="2100" dirty="0">
                <a:latin typeface="Arial" pitchFamily="34" charset="0"/>
                <a:ea typeface="黑体" pitchFamily="49" charset="-122"/>
              </a:rPr>
              <a:t>：含义前面已叙述，这里不再重复</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1250" y="153055"/>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4.2.3  </a:t>
            </a:r>
            <a:r>
              <a:rPr lang="zh-CN" altLang="en-US" sz="2200" dirty="0">
                <a:ea typeface="黑体" pitchFamily="49" charset="-122"/>
              </a:rPr>
              <a:t>复制表</a:t>
            </a:r>
          </a:p>
        </p:txBody>
      </p:sp>
    </p:spTree>
    <p:extLst>
      <p:ext uri="{BB962C8B-B14F-4D97-AF65-F5344CB8AC3E}">
        <p14:creationId xmlns:p14="http://schemas.microsoft.com/office/powerpoint/2010/main" val="848408424"/>
      </p:ext>
    </p:extLst>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83336" y="188640"/>
            <a:ext cx="8997950" cy="6408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⑶</a:t>
            </a:r>
            <a:r>
              <a:rPr lang="en-US" altLang="zh-CN" sz="2100" dirty="0">
                <a:latin typeface="Arial" pitchFamily="34" charset="0"/>
                <a:ea typeface="黑体" pitchFamily="49" charset="-122"/>
              </a:rPr>
              <a:t>FIELDS </a:t>
            </a:r>
            <a:r>
              <a:rPr lang="en-US" altLang="zh-CN" sz="2100" dirty="0" err="1">
                <a:latin typeface="Arial" pitchFamily="34" charset="0"/>
                <a:ea typeface="黑体" pitchFamily="49" charset="-122"/>
              </a:rPr>
              <a:t>FieldList</a:t>
            </a:r>
            <a:r>
              <a:rPr lang="zh-CN" altLang="en-US" sz="2100" dirty="0">
                <a:latin typeface="Arial" pitchFamily="34" charset="0"/>
                <a:ea typeface="黑体" pitchFamily="49" charset="-122"/>
              </a:rPr>
              <a:t>：指定要复制到新文件的字段。若省略</a:t>
            </a:r>
            <a:r>
              <a:rPr lang="en-US" altLang="zh-CN" sz="2100" dirty="0">
                <a:latin typeface="Arial" pitchFamily="34" charset="0"/>
                <a:ea typeface="黑体" pitchFamily="49" charset="-122"/>
              </a:rPr>
              <a:t>FIELDS </a:t>
            </a:r>
            <a:r>
              <a:rPr lang="en-US" altLang="zh-CN" sz="2100" dirty="0" err="1">
                <a:latin typeface="Arial" pitchFamily="34" charset="0"/>
                <a:ea typeface="黑体" pitchFamily="49" charset="-122"/>
              </a:rPr>
              <a:t>FieldLsit</a:t>
            </a:r>
            <a:r>
              <a:rPr lang="zh-CN" altLang="en-US" sz="2100" dirty="0">
                <a:latin typeface="Arial" pitchFamily="34" charset="0"/>
                <a:ea typeface="黑体" pitchFamily="49" charset="-122"/>
              </a:rPr>
              <a:t>，则将所有字段复制到新文件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⑷</a:t>
            </a:r>
            <a:r>
              <a:rPr lang="en-US" altLang="zh-CN" sz="2100" dirty="0">
                <a:latin typeface="Arial" pitchFamily="34" charset="0"/>
                <a:ea typeface="黑体" pitchFamily="49" charset="-122"/>
              </a:rPr>
              <a:t>FIELDS LIKE Skeleton</a:t>
            </a:r>
            <a:r>
              <a:rPr lang="zh-CN" altLang="en-US" sz="2100" dirty="0">
                <a:latin typeface="Arial" pitchFamily="34" charset="0"/>
                <a:ea typeface="黑体" pitchFamily="49" charset="-122"/>
              </a:rPr>
              <a:t>：复制</a:t>
            </a:r>
            <a:r>
              <a:rPr lang="en-US" altLang="zh-CN" sz="2100" dirty="0">
                <a:latin typeface="Arial" pitchFamily="34" charset="0"/>
                <a:ea typeface="黑体" pitchFamily="49" charset="-122"/>
              </a:rPr>
              <a:t>Skeleton</a:t>
            </a:r>
            <a:r>
              <a:rPr lang="zh-CN" altLang="en-US" sz="2100" dirty="0">
                <a:latin typeface="Arial" pitchFamily="34" charset="0"/>
                <a:ea typeface="黑体" pitchFamily="49" charset="-122"/>
              </a:rPr>
              <a:t>框架相匹配的表字段。</a:t>
            </a:r>
          </a:p>
          <a:p>
            <a:r>
              <a:rPr lang="zh-CN" altLang="en-US" sz="2100" dirty="0" smtClean="0">
                <a:latin typeface="Arial" pitchFamily="34" charset="0"/>
                <a:ea typeface="黑体" pitchFamily="49" charset="-122"/>
              </a:rPr>
              <a:t>       ⑸</a:t>
            </a:r>
            <a:r>
              <a:rPr lang="en-US" altLang="zh-CN" sz="2100" dirty="0">
                <a:latin typeface="Arial" pitchFamily="34" charset="0"/>
                <a:ea typeface="黑体" pitchFamily="49" charset="-122"/>
              </a:rPr>
              <a:t>FIELDS EXCEPT Skeleton</a:t>
            </a:r>
            <a:r>
              <a:rPr lang="zh-CN" altLang="en-US" sz="2100" dirty="0">
                <a:latin typeface="Arial" pitchFamily="34" charset="0"/>
                <a:ea typeface="黑体" pitchFamily="49" charset="-122"/>
              </a:rPr>
              <a:t>：复制时，排除</a:t>
            </a:r>
            <a:r>
              <a:rPr lang="en-US" altLang="zh-CN" sz="2100" dirty="0">
                <a:latin typeface="Arial" pitchFamily="34" charset="0"/>
                <a:ea typeface="黑体" pitchFamily="49" charset="-122"/>
              </a:rPr>
              <a:t>Skeleton</a:t>
            </a:r>
            <a:r>
              <a:rPr lang="zh-CN" altLang="en-US" sz="2100" dirty="0">
                <a:latin typeface="Arial" pitchFamily="34" charset="0"/>
                <a:ea typeface="黑体" pitchFamily="49" charset="-122"/>
              </a:rPr>
              <a:t>框架相匹配的表字段。</a:t>
            </a:r>
          </a:p>
          <a:p>
            <a:r>
              <a:rPr lang="zh-CN" altLang="en-US" sz="2100" dirty="0" smtClean="0">
                <a:latin typeface="Arial" pitchFamily="34" charset="0"/>
                <a:ea typeface="黑体" pitchFamily="49" charset="-122"/>
              </a:rPr>
              <a:t>       例如</a:t>
            </a:r>
            <a:r>
              <a:rPr lang="zh-CN" altLang="en-US" sz="2100" dirty="0">
                <a:latin typeface="Arial" pitchFamily="34" charset="0"/>
                <a:ea typeface="黑体" pitchFamily="49" charset="-122"/>
              </a:rPr>
              <a:t>，命令：</a:t>
            </a:r>
            <a:r>
              <a:rPr lang="en-US" altLang="zh-CN" sz="2100" dirty="0">
                <a:latin typeface="Arial" pitchFamily="34" charset="0"/>
                <a:ea typeface="黑体" pitchFamily="49" charset="-122"/>
              </a:rPr>
              <a:t>COPY TO </a:t>
            </a:r>
            <a:r>
              <a:rPr lang="en-US" altLang="zh-CN" sz="2100" dirty="0" err="1">
                <a:latin typeface="Arial" pitchFamily="34" charset="0"/>
                <a:ea typeface="黑体" pitchFamily="49" charset="-122"/>
              </a:rPr>
              <a:t>mytable</a:t>
            </a:r>
            <a:r>
              <a:rPr lang="en-US" altLang="zh-CN" sz="2100" dirty="0">
                <a:latin typeface="Arial" pitchFamily="34" charset="0"/>
                <a:ea typeface="黑体" pitchFamily="49" charset="-122"/>
              </a:rPr>
              <a:t> FIELDS LIKE A*,P*</a:t>
            </a:r>
            <a:r>
              <a:rPr lang="zh-CN" altLang="en-US" sz="2100" dirty="0">
                <a:latin typeface="Arial" pitchFamily="34" charset="0"/>
                <a:ea typeface="黑体" pitchFamily="49" charset="-122"/>
              </a:rPr>
              <a:t>，表示在新文件中包含以字母</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P</a:t>
            </a:r>
            <a:r>
              <a:rPr lang="zh-CN" altLang="en-US" sz="2100" dirty="0">
                <a:latin typeface="Arial" pitchFamily="34" charset="0"/>
                <a:ea typeface="黑体" pitchFamily="49" charset="-122"/>
              </a:rPr>
              <a:t>开头的所有字段。</a:t>
            </a:r>
          </a:p>
          <a:p>
            <a:r>
              <a:rPr lang="zh-CN" altLang="en-US" sz="2100" dirty="0" smtClean="0">
                <a:latin typeface="Arial" pitchFamily="34" charset="0"/>
                <a:ea typeface="黑体" pitchFamily="49" charset="-122"/>
              </a:rPr>
              <a:t>       ⑹</a:t>
            </a:r>
            <a:r>
              <a:rPr lang="en-US" altLang="zh-CN" sz="2100" dirty="0">
                <a:latin typeface="Arial" pitchFamily="34" charset="0"/>
                <a:ea typeface="黑体" pitchFamily="49" charset="-122"/>
              </a:rPr>
              <a:t>Scope</a:t>
            </a:r>
            <a:r>
              <a:rPr lang="zh-CN" altLang="en-US" sz="2100" dirty="0">
                <a:latin typeface="Arial" pitchFamily="34" charset="0"/>
                <a:ea typeface="黑体" pitchFamily="49" charset="-122"/>
              </a:rPr>
              <a:t>：指定要复制到新文件的记录范围。</a:t>
            </a:r>
          </a:p>
          <a:p>
            <a:r>
              <a:rPr lang="zh-CN" altLang="en-US" sz="2100" dirty="0" smtClean="0">
                <a:latin typeface="Arial" pitchFamily="34" charset="0"/>
                <a:ea typeface="黑体" pitchFamily="49" charset="-122"/>
              </a:rPr>
              <a:t>       ⑺</a:t>
            </a:r>
            <a:r>
              <a:rPr lang="en-US" altLang="zh-CN" sz="2100" dirty="0">
                <a:latin typeface="Arial" pitchFamily="34" charset="0"/>
                <a:ea typeface="黑体" pitchFamily="49" charset="-122"/>
              </a:rPr>
              <a:t>FOR lExpression1</a:t>
            </a:r>
            <a:r>
              <a:rPr lang="zh-CN" altLang="en-US" sz="2100" dirty="0">
                <a:latin typeface="Arial" pitchFamily="34" charset="0"/>
                <a:ea typeface="黑体" pitchFamily="49" charset="-122"/>
              </a:rPr>
              <a:t>：复制逻辑条件 </a:t>
            </a:r>
            <a:r>
              <a:rPr lang="en-US" altLang="zh-CN" sz="2100" dirty="0">
                <a:latin typeface="Arial" pitchFamily="34" charset="0"/>
                <a:ea typeface="黑体" pitchFamily="49" charset="-122"/>
              </a:rPr>
              <a:t>lExpression1 </a:t>
            </a:r>
            <a:r>
              <a:rPr lang="zh-CN" altLang="en-US" sz="2100" dirty="0">
                <a:latin typeface="Arial" pitchFamily="34" charset="0"/>
                <a:ea typeface="黑体" pitchFamily="49" charset="-122"/>
              </a:rPr>
              <a:t>为“真”</a:t>
            </a:r>
            <a:r>
              <a:rPr lang="en-US" altLang="zh-CN" sz="2100" dirty="0">
                <a:latin typeface="Arial" pitchFamily="34" charset="0"/>
                <a:ea typeface="黑体" pitchFamily="49" charset="-122"/>
              </a:rPr>
              <a:t>(.T.) </a:t>
            </a:r>
            <a:r>
              <a:rPr lang="zh-CN" altLang="en-US" sz="2100" dirty="0">
                <a:latin typeface="Arial" pitchFamily="34" charset="0"/>
                <a:ea typeface="黑体" pitchFamily="49" charset="-122"/>
              </a:rPr>
              <a:t>的记录到文件中。</a:t>
            </a:r>
          </a:p>
          <a:p>
            <a:r>
              <a:rPr lang="zh-CN" altLang="en-US" sz="2100" dirty="0" smtClean="0">
                <a:latin typeface="Arial" pitchFamily="34" charset="0"/>
                <a:ea typeface="黑体" pitchFamily="49" charset="-122"/>
              </a:rPr>
              <a:t>       ⑻</a:t>
            </a:r>
            <a:r>
              <a:rPr lang="en-US" altLang="zh-CN" sz="2100" dirty="0">
                <a:latin typeface="Arial" pitchFamily="34" charset="0"/>
                <a:ea typeface="黑体" pitchFamily="49" charset="-122"/>
              </a:rPr>
              <a:t>WHILE lExpression2</a:t>
            </a:r>
            <a:r>
              <a:rPr lang="zh-CN" altLang="en-US" sz="2100" dirty="0">
                <a:latin typeface="Arial" pitchFamily="34" charset="0"/>
                <a:ea typeface="黑体" pitchFamily="49" charset="-122"/>
              </a:rPr>
              <a:t>：当逻辑表达式 </a:t>
            </a:r>
            <a:r>
              <a:rPr lang="en-US" altLang="zh-CN" sz="2100" dirty="0">
                <a:latin typeface="Arial" pitchFamily="34" charset="0"/>
                <a:ea typeface="黑体" pitchFamily="49" charset="-122"/>
              </a:rPr>
              <a:t>lExpression2 </a:t>
            </a:r>
            <a:r>
              <a:rPr lang="zh-CN" altLang="en-US" sz="2100" dirty="0">
                <a:latin typeface="Arial" pitchFamily="34" charset="0"/>
                <a:ea typeface="黑体" pitchFamily="49" charset="-122"/>
              </a:rPr>
              <a:t>为“真”</a:t>
            </a:r>
            <a:r>
              <a:rPr lang="en-US" altLang="zh-CN" sz="2100" dirty="0">
                <a:latin typeface="Arial" pitchFamily="34" charset="0"/>
                <a:ea typeface="黑体" pitchFamily="49" charset="-122"/>
              </a:rPr>
              <a:t>(.T.) </a:t>
            </a:r>
            <a:r>
              <a:rPr lang="zh-CN" altLang="en-US" sz="2100" dirty="0">
                <a:latin typeface="Arial" pitchFamily="34" charset="0"/>
                <a:ea typeface="黑体" pitchFamily="49" charset="-122"/>
              </a:rPr>
              <a:t>时才复制记录。</a:t>
            </a:r>
          </a:p>
          <a:p>
            <a:r>
              <a:rPr lang="zh-CN" altLang="en-US" sz="2100" dirty="0" smtClean="0">
                <a:latin typeface="Arial" pitchFamily="34" charset="0"/>
                <a:ea typeface="黑体" pitchFamily="49" charset="-122"/>
              </a:rPr>
              <a:t>       ⑼</a:t>
            </a:r>
            <a:r>
              <a:rPr lang="en-US" altLang="zh-CN" sz="2100" dirty="0">
                <a:latin typeface="Arial" pitchFamily="34" charset="0"/>
                <a:ea typeface="黑体" pitchFamily="49" charset="-122"/>
              </a:rPr>
              <a:t>[WITH] CDX | [WITH] PRODUCTION</a:t>
            </a:r>
            <a:r>
              <a:rPr lang="zh-CN" altLang="en-US" sz="2100" dirty="0">
                <a:latin typeface="Arial" pitchFamily="34" charset="0"/>
                <a:ea typeface="黑体" pitchFamily="49" charset="-122"/>
              </a:rPr>
              <a:t>：创建一个与已有表的结构索引文件相同的新表结构索引文件</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CDX</a:t>
            </a:r>
            <a:r>
              <a:rPr lang="zh-CN" altLang="en-US" sz="2100" dirty="0">
                <a:latin typeface="Arial" pitchFamily="34" charset="0"/>
                <a:ea typeface="黑体" pitchFamily="49" charset="-122"/>
              </a:rPr>
              <a:t>等同于</a:t>
            </a:r>
            <a:r>
              <a:rPr lang="en-US" altLang="zh-CN" sz="2100" dirty="0">
                <a:latin typeface="Arial" pitchFamily="34" charset="0"/>
                <a:ea typeface="黑体" pitchFamily="49" charset="-122"/>
              </a:rPr>
              <a:t>PRODUCTION</a:t>
            </a:r>
            <a:r>
              <a:rPr lang="zh-CN" altLang="en-US" sz="2100" dirty="0">
                <a:latin typeface="Arial" pitchFamily="34" charset="0"/>
                <a:ea typeface="黑体" pitchFamily="49" charset="-122"/>
              </a:rPr>
              <a:t>子句。</a:t>
            </a:r>
          </a:p>
          <a:p>
            <a:r>
              <a:rPr lang="zh-CN" altLang="en-US" sz="2100" dirty="0">
                <a:latin typeface="Arial" pitchFamily="34" charset="0"/>
                <a:ea typeface="黑体" pitchFamily="49" charset="-122"/>
              </a:rPr>
              <a:t>若创建的文件不是数据表，则不要包含</a:t>
            </a:r>
            <a:r>
              <a:rPr lang="en-US" altLang="zh-CN" sz="2100" dirty="0">
                <a:latin typeface="Arial" pitchFamily="34" charset="0"/>
                <a:ea typeface="黑体" pitchFamily="49" charset="-122"/>
              </a:rPr>
              <a:t>CDX</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PRODUCTION</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⑽</a:t>
            </a:r>
            <a:r>
              <a:rPr lang="en-US" altLang="zh-CN" sz="2100" dirty="0">
                <a:latin typeface="Arial" pitchFamily="34" charset="0"/>
                <a:ea typeface="黑体" pitchFamily="49" charset="-122"/>
              </a:rPr>
              <a:t>TYPE</a:t>
            </a:r>
            <a:r>
              <a:rPr lang="zh-CN" altLang="en-US" sz="2100" dirty="0">
                <a:latin typeface="Arial" pitchFamily="34" charset="0"/>
                <a:ea typeface="黑体" pitchFamily="49" charset="-122"/>
              </a:rPr>
              <a:t>：若要创建的文件不是表，则指定该文件类型。指定文件类型时不必包含</a:t>
            </a:r>
            <a:r>
              <a:rPr lang="en-US" altLang="zh-CN" sz="2100" dirty="0">
                <a:latin typeface="Arial" pitchFamily="34" charset="0"/>
                <a:ea typeface="黑体" pitchFamily="49" charset="-122"/>
              </a:rPr>
              <a:t>TYPE</a:t>
            </a:r>
            <a:r>
              <a:rPr lang="zh-CN" altLang="en-US" sz="2100" dirty="0">
                <a:latin typeface="Arial" pitchFamily="34" charset="0"/>
                <a:ea typeface="黑体" pitchFamily="49" charset="-122"/>
              </a:rPr>
              <a:t>关键字。</a:t>
            </a:r>
          </a:p>
          <a:p>
            <a:r>
              <a:rPr lang="zh-CN" altLang="en-US" sz="2100" dirty="0" smtClean="0">
                <a:latin typeface="Arial" pitchFamily="34" charset="0"/>
                <a:ea typeface="黑体" pitchFamily="49" charset="-122"/>
              </a:rPr>
              <a:t>       ⑾</a:t>
            </a:r>
            <a:r>
              <a:rPr lang="en-US" altLang="zh-CN" sz="2100" dirty="0">
                <a:latin typeface="Arial" pitchFamily="34" charset="0"/>
                <a:ea typeface="黑体" pitchFamily="49" charset="-122"/>
              </a:rPr>
              <a:t>SDF | XL5</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SDF</a:t>
            </a:r>
            <a:r>
              <a:rPr lang="zh-CN" altLang="en-US" sz="2100" dirty="0">
                <a:latin typeface="Arial" pitchFamily="34" charset="0"/>
                <a:ea typeface="黑体" pitchFamily="49" charset="-122"/>
              </a:rPr>
              <a:t>，表示创建的文件是</a:t>
            </a:r>
            <a:r>
              <a:rPr lang="en-US" altLang="zh-CN" sz="2100" dirty="0">
                <a:latin typeface="Arial" pitchFamily="34" charset="0"/>
                <a:ea typeface="黑体" pitchFamily="49" charset="-122"/>
              </a:rPr>
              <a:t>ASCII</a:t>
            </a:r>
            <a:r>
              <a:rPr lang="zh-CN" altLang="en-US" sz="2100" dirty="0">
                <a:latin typeface="Arial" pitchFamily="34" charset="0"/>
                <a:ea typeface="黑体" pitchFamily="49" charset="-122"/>
              </a:rPr>
              <a:t>文本文件，其中记录都有固定长度，并以回车和换行符结尾。字段不分隔。若不包含扩展名，则指定</a:t>
            </a:r>
            <a:r>
              <a:rPr lang="en-US" altLang="zh-CN" sz="2100" dirty="0">
                <a:latin typeface="Arial" pitchFamily="34" charset="0"/>
                <a:ea typeface="黑体" pitchFamily="49" charset="-122"/>
              </a:rPr>
              <a:t>SDF </a:t>
            </a:r>
            <a:r>
              <a:rPr lang="zh-CN" altLang="en-US" sz="2100" dirty="0">
                <a:latin typeface="Arial" pitchFamily="34" charset="0"/>
                <a:ea typeface="黑体" pitchFamily="49" charset="-122"/>
              </a:rPr>
              <a:t>文件的扩展名为</a:t>
            </a:r>
            <a:r>
              <a:rPr lang="en-US" altLang="zh-CN" sz="2100" dirty="0">
                <a:latin typeface="Arial" pitchFamily="34" charset="0"/>
                <a:ea typeface="黑体" pitchFamily="49" charset="-122"/>
              </a:rPr>
              <a:t>.TXT</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848526138"/>
      </p:ext>
    </p:extLst>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83336" y="188640"/>
            <a:ext cx="8997950" cy="6408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XL5</a:t>
            </a:r>
            <a:r>
              <a:rPr lang="zh-CN" altLang="en-US" sz="2100" dirty="0">
                <a:latin typeface="Arial" pitchFamily="34" charset="0"/>
                <a:ea typeface="黑体" pitchFamily="49" charset="-122"/>
              </a:rPr>
              <a:t>表示创建一个</a:t>
            </a:r>
            <a:r>
              <a:rPr lang="en-US" altLang="zh-CN" sz="2100" dirty="0">
                <a:latin typeface="Arial" pitchFamily="34" charset="0"/>
                <a:ea typeface="黑体" pitchFamily="49" charset="-122"/>
              </a:rPr>
              <a:t>Microsoft Excel 5.0</a:t>
            </a:r>
            <a:r>
              <a:rPr lang="zh-CN" altLang="en-US" sz="2100" dirty="0">
                <a:latin typeface="Arial" pitchFamily="34" charset="0"/>
                <a:ea typeface="黑体" pitchFamily="49" charset="-122"/>
              </a:rPr>
              <a:t>版的电子表格文件。当前选定表中的每个字段变为电子表格中的一列，每条记录变为一行。若不包含文件扩展名，则新建电子表格的扩展名指定为</a:t>
            </a:r>
            <a:r>
              <a:rPr lang="en-US" altLang="zh-CN" sz="2100" dirty="0">
                <a:latin typeface="Arial" pitchFamily="34" charset="0"/>
                <a:ea typeface="黑体" pitchFamily="49" charset="-122"/>
              </a:rPr>
              <a:t>.XLS</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⑿</a:t>
            </a:r>
            <a:r>
              <a:rPr lang="en-US" altLang="zh-CN" sz="2100" dirty="0">
                <a:latin typeface="Arial" pitchFamily="34" charset="0"/>
                <a:ea typeface="黑体" pitchFamily="49" charset="-122"/>
              </a:rPr>
              <a:t>DELIMITED</a:t>
            </a:r>
            <a:r>
              <a:rPr lang="zh-CN" altLang="en-US" sz="2100" dirty="0">
                <a:latin typeface="Arial" pitchFamily="34" charset="0"/>
                <a:ea typeface="黑体" pitchFamily="49" charset="-122"/>
              </a:rPr>
              <a:t>：创建分隔文件。分隔文件是</a:t>
            </a:r>
            <a:r>
              <a:rPr lang="en-US" altLang="zh-CN" sz="2100" dirty="0">
                <a:latin typeface="Arial" pitchFamily="34" charset="0"/>
                <a:ea typeface="黑体" pitchFamily="49" charset="-122"/>
              </a:rPr>
              <a:t>ASCII</a:t>
            </a:r>
            <a:r>
              <a:rPr lang="zh-CN" altLang="en-US" sz="2100" dirty="0">
                <a:latin typeface="Arial" pitchFamily="34" charset="0"/>
                <a:ea typeface="黑体" pitchFamily="49" charset="-122"/>
              </a:rPr>
              <a:t>文本文件，其中每条记录以一个回车和换行符结尾。默认的字段分隔符是逗号。因为字符型数据可能包含逗号，所以另外用双引号分隔字符型字段。</a:t>
            </a:r>
          </a:p>
          <a:p>
            <a:r>
              <a:rPr lang="zh-CN" altLang="en-US" sz="2100" dirty="0">
                <a:latin typeface="Arial" pitchFamily="34" charset="0"/>
                <a:ea typeface="黑体" pitchFamily="49" charset="-122"/>
              </a:rPr>
              <a:t>除非另外指定，否则所有新建</a:t>
            </a:r>
            <a:r>
              <a:rPr lang="en-US" altLang="zh-CN" sz="2100" dirty="0">
                <a:latin typeface="Arial" pitchFamily="34" charset="0"/>
                <a:ea typeface="黑体" pitchFamily="49" charset="-122"/>
              </a:rPr>
              <a:t>DELIMITED</a:t>
            </a:r>
            <a:r>
              <a:rPr lang="zh-CN" altLang="en-US" sz="2100" dirty="0">
                <a:latin typeface="Arial" pitchFamily="34" charset="0"/>
                <a:ea typeface="黑体" pitchFamily="49" charset="-122"/>
              </a:rPr>
              <a:t>文件的扩展名都指定为</a:t>
            </a:r>
            <a:r>
              <a:rPr lang="en-US" altLang="zh-CN" sz="2100" dirty="0">
                <a:latin typeface="Arial" pitchFamily="34" charset="0"/>
                <a:ea typeface="黑体" pitchFamily="49" charset="-122"/>
              </a:rPr>
              <a:t>.TXT</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⒀</a:t>
            </a:r>
            <a:r>
              <a:rPr lang="en-US" altLang="zh-CN" sz="2100" dirty="0">
                <a:latin typeface="Arial" pitchFamily="34" charset="0"/>
                <a:ea typeface="黑体" pitchFamily="49" charset="-122"/>
              </a:rPr>
              <a:t>DELIMITED WITH Delimiter</a:t>
            </a:r>
            <a:r>
              <a:rPr lang="zh-CN" altLang="en-US" sz="2100" dirty="0">
                <a:latin typeface="Arial" pitchFamily="34" charset="0"/>
                <a:ea typeface="黑体" pitchFamily="49" charset="-122"/>
              </a:rPr>
              <a:t>：创建用字符代替引号分隔字符型字段的分隔文件。分隔字符型字段的字符用</a:t>
            </a:r>
            <a:r>
              <a:rPr lang="en-US" altLang="zh-CN" sz="2100" dirty="0">
                <a:latin typeface="Arial" pitchFamily="34" charset="0"/>
                <a:ea typeface="黑体" pitchFamily="49" charset="-122"/>
              </a:rPr>
              <a:t>Delimiter </a:t>
            </a:r>
            <a:r>
              <a:rPr lang="zh-CN" altLang="en-US" sz="2100" dirty="0">
                <a:latin typeface="Arial" pitchFamily="34" charset="0"/>
                <a:ea typeface="黑体" pitchFamily="49" charset="-122"/>
              </a:rPr>
              <a:t>指定。</a:t>
            </a:r>
          </a:p>
          <a:p>
            <a:r>
              <a:rPr lang="zh-CN" altLang="en-US" sz="2100" dirty="0" smtClean="0">
                <a:latin typeface="Arial" pitchFamily="34" charset="0"/>
                <a:ea typeface="黑体" pitchFamily="49" charset="-122"/>
              </a:rPr>
              <a:t>       ⒁</a:t>
            </a:r>
            <a:r>
              <a:rPr lang="en-US" altLang="zh-CN" sz="2100" dirty="0">
                <a:latin typeface="Arial" pitchFamily="34" charset="0"/>
                <a:ea typeface="黑体" pitchFamily="49" charset="-122"/>
              </a:rPr>
              <a:t>DELIMITED WITH BLANK</a:t>
            </a:r>
            <a:r>
              <a:rPr lang="zh-CN" altLang="en-US" sz="2100" dirty="0">
                <a:latin typeface="Arial" pitchFamily="34" charset="0"/>
                <a:ea typeface="黑体" pitchFamily="49" charset="-122"/>
              </a:rPr>
              <a:t>：创建用空格代替逗号分隔字符型字段的分隔文件。</a:t>
            </a:r>
          </a:p>
          <a:p>
            <a:r>
              <a:rPr lang="zh-CN" altLang="en-US" sz="2100" dirty="0" smtClean="0">
                <a:latin typeface="Arial" pitchFamily="34" charset="0"/>
                <a:ea typeface="黑体" pitchFamily="49" charset="-122"/>
              </a:rPr>
              <a:t>       ⒂</a:t>
            </a:r>
            <a:r>
              <a:rPr lang="en-US" altLang="zh-CN" sz="2100" dirty="0">
                <a:latin typeface="Arial" pitchFamily="34" charset="0"/>
                <a:ea typeface="黑体" pitchFamily="49" charset="-122"/>
              </a:rPr>
              <a:t>DELIMITED WITH TAB</a:t>
            </a:r>
            <a:r>
              <a:rPr lang="zh-CN" altLang="en-US" sz="2100" dirty="0">
                <a:latin typeface="Arial" pitchFamily="34" charset="0"/>
                <a:ea typeface="黑体" pitchFamily="49" charset="-122"/>
              </a:rPr>
              <a:t>：创建用制表符代替逗号分隔字符型字段的分隔文件。</a:t>
            </a:r>
          </a:p>
          <a:p>
            <a:r>
              <a:rPr lang="zh-CN" altLang="en-US" sz="2100" dirty="0" smtClean="0">
                <a:latin typeface="Arial" pitchFamily="34" charset="0"/>
                <a:ea typeface="黑体" pitchFamily="49" charset="-122"/>
              </a:rPr>
              <a:t>       ⒃</a:t>
            </a:r>
            <a:r>
              <a:rPr lang="zh-CN" altLang="en-US" sz="2100" dirty="0">
                <a:latin typeface="Arial" pitchFamily="34" charset="0"/>
                <a:ea typeface="黑体" pitchFamily="49" charset="-122"/>
              </a:rPr>
              <a:t>若已设置了索引排序方式，则按主索引顺序复制记录。</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4-6】  </a:t>
            </a:r>
            <a:r>
              <a:rPr lang="zh-CN" altLang="en-US" sz="2100" dirty="0">
                <a:latin typeface="Arial" pitchFamily="34" charset="0"/>
                <a:ea typeface="黑体" pitchFamily="49" charset="-122"/>
              </a:rPr>
              <a:t>从表“学生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复制生成文件“</a:t>
            </a:r>
            <a:r>
              <a:rPr lang="en-US" altLang="zh-CN" sz="2100" dirty="0">
                <a:latin typeface="Arial" pitchFamily="34" charset="0"/>
                <a:ea typeface="黑体" pitchFamily="49" charset="-122"/>
              </a:rPr>
              <a:t>xs2.dbf”</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xs2.fpt”</a:t>
            </a:r>
            <a:r>
              <a:rPr lang="zh-CN" altLang="en-US" sz="2100" dirty="0">
                <a:latin typeface="Arial" pitchFamily="34" charset="0"/>
                <a:ea typeface="黑体" pitchFamily="49" charset="-122"/>
              </a:rPr>
              <a:t>。生成的新表“</a:t>
            </a:r>
            <a:r>
              <a:rPr lang="en-US" altLang="zh-CN" sz="2100" dirty="0">
                <a:latin typeface="Arial" pitchFamily="34" charset="0"/>
                <a:ea typeface="黑体" pitchFamily="49" charset="-122"/>
              </a:rPr>
              <a:t>xs2.dbf”</a:t>
            </a:r>
            <a:r>
              <a:rPr lang="zh-CN" altLang="en-US" sz="2100" dirty="0">
                <a:latin typeface="Arial" pitchFamily="34" charset="0"/>
                <a:ea typeface="黑体" pitchFamily="49" charset="-122"/>
              </a:rPr>
              <a:t>和原表“学生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的结构及内容完全相同。</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Exclusive</a:t>
            </a:r>
          </a:p>
          <a:p>
            <a:r>
              <a:rPr lang="en-US" altLang="zh-CN" sz="2100" dirty="0" smtClean="0">
                <a:latin typeface="Arial" pitchFamily="34" charset="0"/>
                <a:ea typeface="黑体" pitchFamily="49" charset="-122"/>
              </a:rPr>
              <a:t>       COPY </a:t>
            </a:r>
            <a:r>
              <a:rPr lang="en-US" altLang="zh-CN" sz="2100" dirty="0">
                <a:latin typeface="Arial" pitchFamily="34" charset="0"/>
                <a:ea typeface="黑体" pitchFamily="49" charset="-122"/>
              </a:rPr>
              <a:t>TO xs2</a:t>
            </a:r>
          </a:p>
          <a:p>
            <a:r>
              <a:rPr lang="en-US" altLang="zh-CN" sz="2100" dirty="0" smtClean="0">
                <a:latin typeface="Arial" pitchFamily="34" charset="0"/>
                <a:ea typeface="黑体" pitchFamily="49" charset="-122"/>
              </a:rPr>
              <a:t>       USE </a:t>
            </a:r>
            <a:r>
              <a:rPr lang="en-US" altLang="zh-CN" sz="2100" dirty="0">
                <a:latin typeface="Arial" pitchFamily="34" charset="0"/>
                <a:ea typeface="黑体" pitchFamily="49" charset="-122"/>
              </a:rPr>
              <a:t>xs2</a:t>
            </a:r>
          </a:p>
          <a:p>
            <a:r>
              <a:rPr lang="en-US" altLang="zh-CN" sz="2100" dirty="0" smtClean="0">
                <a:latin typeface="Arial" pitchFamily="34" charset="0"/>
                <a:ea typeface="黑体" pitchFamily="49" charset="-122"/>
              </a:rPr>
              <a:t>       DISPLAY </a:t>
            </a:r>
            <a:r>
              <a:rPr lang="en-US" altLang="zh-CN" sz="2100" dirty="0">
                <a:latin typeface="Arial" pitchFamily="34" charset="0"/>
                <a:ea typeface="黑体" pitchFamily="49" charset="-122"/>
              </a:rPr>
              <a:t>STRUCTURE		&amp;&amp; </a:t>
            </a:r>
            <a:r>
              <a:rPr lang="zh-CN" altLang="en-US" sz="2100" dirty="0">
                <a:latin typeface="Arial" pitchFamily="34" charset="0"/>
                <a:ea typeface="黑体" pitchFamily="49" charset="-122"/>
              </a:rPr>
              <a:t>显示表“</a:t>
            </a:r>
            <a:r>
              <a:rPr lang="en-US" altLang="zh-CN" sz="2100" dirty="0">
                <a:latin typeface="Arial" pitchFamily="34" charset="0"/>
                <a:ea typeface="黑体" pitchFamily="49" charset="-122"/>
              </a:rPr>
              <a:t>xs2.dbf”</a:t>
            </a:r>
            <a:r>
              <a:rPr lang="zh-CN" altLang="en-US" sz="2100" dirty="0">
                <a:latin typeface="Arial" pitchFamily="34" charset="0"/>
                <a:ea typeface="黑体" pitchFamily="49" charset="-122"/>
              </a:rPr>
              <a:t>的</a:t>
            </a:r>
            <a:r>
              <a:rPr lang="zh-CN" altLang="en-US" sz="2100" dirty="0" smtClean="0">
                <a:latin typeface="Arial" pitchFamily="34" charset="0"/>
                <a:ea typeface="黑体" pitchFamily="49" charset="-122"/>
              </a:rPr>
              <a:t>结构</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041765882"/>
      </p:ext>
    </p:ext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3152" y="188640"/>
            <a:ext cx="8997950" cy="2274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4-7】  </a:t>
            </a:r>
            <a:r>
              <a:rPr lang="zh-CN" altLang="en-US" sz="2100" dirty="0" smtClean="0">
                <a:latin typeface="Arial" pitchFamily="34" charset="0"/>
                <a:ea typeface="黑体" pitchFamily="49" charset="-122"/>
              </a:rPr>
              <a:t>利用“学生</a:t>
            </a:r>
            <a:r>
              <a:rPr lang="en-US" altLang="zh-CN" sz="2100" dirty="0" smtClean="0">
                <a:latin typeface="Arial" pitchFamily="34" charset="0"/>
                <a:ea typeface="黑体" pitchFamily="49" charset="-122"/>
              </a:rPr>
              <a:t>.dbf”</a:t>
            </a:r>
            <a:r>
              <a:rPr lang="zh-CN" altLang="en-US" sz="2100" dirty="0" smtClean="0">
                <a:latin typeface="Arial" pitchFamily="34" charset="0"/>
                <a:ea typeface="黑体" pitchFamily="49" charset="-122"/>
              </a:rPr>
              <a:t>表，复制生成一张新表“</a:t>
            </a:r>
            <a:r>
              <a:rPr lang="en-US" altLang="zh-CN" sz="2100" dirty="0" smtClean="0">
                <a:latin typeface="Arial" pitchFamily="34" charset="0"/>
                <a:ea typeface="黑体" pitchFamily="49" charset="-122"/>
              </a:rPr>
              <a:t>xs3.dbf”</a:t>
            </a:r>
            <a:r>
              <a:rPr lang="zh-CN" altLang="en-US" sz="2100" dirty="0" smtClean="0">
                <a:latin typeface="Arial" pitchFamily="34" charset="0"/>
                <a:ea typeface="黑体" pitchFamily="49" charset="-122"/>
              </a:rPr>
              <a:t>，新表中含有“学号”、“姓名”和“性别”</a:t>
            </a:r>
            <a:r>
              <a:rPr lang="en-US" altLang="zh-CN" sz="2100" dirty="0" smtClean="0">
                <a:latin typeface="Arial" pitchFamily="34" charset="0"/>
                <a:ea typeface="黑体" pitchFamily="49" charset="-122"/>
              </a:rPr>
              <a:t>3</a:t>
            </a:r>
            <a:r>
              <a:rPr lang="zh-CN" altLang="en-US" sz="2100" dirty="0" smtClean="0">
                <a:latin typeface="Arial" pitchFamily="34" charset="0"/>
                <a:ea typeface="黑体" pitchFamily="49" charset="-122"/>
              </a:rPr>
              <a:t>个字段，且性别为“男”的记录。</a:t>
            </a:r>
          </a:p>
          <a:p>
            <a:r>
              <a:rPr lang="en-US" altLang="zh-CN" sz="2100" dirty="0" smtClean="0">
                <a:latin typeface="Arial" pitchFamily="34" charset="0"/>
                <a:ea typeface="黑体" pitchFamily="49" charset="-122"/>
              </a:rPr>
              <a:t>　　USE </a:t>
            </a:r>
            <a:r>
              <a:rPr lang="zh-CN" altLang="en-US" sz="2100" dirty="0" smtClean="0">
                <a:latin typeface="Arial" pitchFamily="34" charset="0"/>
                <a:ea typeface="黑体" pitchFamily="49" charset="-122"/>
              </a:rPr>
              <a:t>学生 </a:t>
            </a:r>
            <a:r>
              <a:rPr lang="en-US" altLang="zh-CN" sz="2100" dirty="0" smtClean="0">
                <a:latin typeface="Arial" pitchFamily="34" charset="0"/>
                <a:ea typeface="黑体" pitchFamily="49" charset="-122"/>
              </a:rPr>
              <a:t>Exclusive</a:t>
            </a:r>
          </a:p>
          <a:p>
            <a:r>
              <a:rPr lang="en-US" altLang="zh-CN" sz="2100" dirty="0" smtClean="0">
                <a:latin typeface="Arial" pitchFamily="34" charset="0"/>
                <a:ea typeface="黑体" pitchFamily="49" charset="-122"/>
              </a:rPr>
              <a:t>　　COPY TO xs3 FIELDS </a:t>
            </a:r>
            <a:r>
              <a:rPr lang="zh-CN" altLang="en-US" sz="2100" dirty="0" smtClean="0">
                <a:latin typeface="Arial" pitchFamily="34" charset="0"/>
                <a:ea typeface="黑体" pitchFamily="49" charset="-122"/>
              </a:rPr>
              <a:t>学号</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姓名</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性别 </a:t>
            </a:r>
            <a:r>
              <a:rPr lang="en-US" altLang="zh-CN" sz="2100" dirty="0" smtClean="0">
                <a:latin typeface="Arial" pitchFamily="34" charset="0"/>
                <a:ea typeface="黑体" pitchFamily="49" charset="-122"/>
              </a:rPr>
              <a:t>FOR </a:t>
            </a:r>
            <a:r>
              <a:rPr lang="zh-CN" altLang="en-US" sz="2100" dirty="0" smtClean="0">
                <a:latin typeface="Arial" pitchFamily="34" charset="0"/>
                <a:ea typeface="黑体" pitchFamily="49" charset="-122"/>
              </a:rPr>
              <a:t>性别</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男</a:t>
            </a:r>
            <a:r>
              <a:rPr lang="en-US" altLang="zh-CN" sz="2100" dirty="0" smtClean="0">
                <a:latin typeface="Arial" pitchFamily="34" charset="0"/>
                <a:ea typeface="黑体" pitchFamily="49" charset="-122"/>
              </a:rPr>
              <a:t>"</a:t>
            </a:r>
          </a:p>
          <a:p>
            <a:r>
              <a:rPr lang="en-US" altLang="zh-CN" sz="2100" dirty="0" smtClean="0">
                <a:latin typeface="Arial" pitchFamily="34" charset="0"/>
                <a:ea typeface="黑体" pitchFamily="49" charset="-122"/>
              </a:rPr>
              <a:t>　　USE xs3 Exclusive</a:t>
            </a:r>
          </a:p>
          <a:p>
            <a:r>
              <a:rPr lang="en-US" altLang="zh-CN" sz="2100" dirty="0" smtClean="0">
                <a:latin typeface="Arial" pitchFamily="34" charset="0"/>
                <a:ea typeface="黑体" pitchFamily="49" charset="-122"/>
              </a:rPr>
              <a:t>　　BROWSE</a:t>
            </a:r>
          </a:p>
          <a:p>
            <a:r>
              <a:rPr lang="zh-CN" altLang="en-US" sz="2100" dirty="0" smtClean="0">
                <a:latin typeface="Arial" pitchFamily="34" charset="0"/>
                <a:ea typeface="黑体" pitchFamily="49" charset="-122"/>
              </a:rPr>
              <a:t>　　新表“</a:t>
            </a:r>
            <a:r>
              <a:rPr lang="en-US" altLang="zh-CN" sz="2100" dirty="0" smtClean="0">
                <a:latin typeface="Arial" pitchFamily="34" charset="0"/>
                <a:ea typeface="黑体" pitchFamily="49" charset="-122"/>
              </a:rPr>
              <a:t>xs3.dbf”</a:t>
            </a:r>
            <a:r>
              <a:rPr lang="zh-CN" altLang="en-US" sz="2100" dirty="0" smtClean="0">
                <a:latin typeface="Arial" pitchFamily="34" charset="0"/>
                <a:ea typeface="黑体" pitchFamily="49" charset="-122"/>
              </a:rPr>
              <a:t>的浏览界面，如图</a:t>
            </a:r>
            <a:r>
              <a:rPr lang="en-US" altLang="zh-CN" sz="2100" dirty="0" smtClean="0">
                <a:latin typeface="Arial" pitchFamily="34" charset="0"/>
                <a:ea typeface="黑体" pitchFamily="49" charset="-122"/>
              </a:rPr>
              <a:t>4-16</a:t>
            </a:r>
            <a:r>
              <a:rPr lang="zh-CN" altLang="en-US" sz="2100" dirty="0" smtClean="0">
                <a:latin typeface="Arial" pitchFamily="34" charset="0"/>
                <a:ea typeface="黑体" pitchFamily="49" charset="-122"/>
              </a:rPr>
              <a:t>所示。</a:t>
            </a:r>
            <a:endParaRPr lang="zh-CN" altLang="en-US" sz="2100" dirty="0">
              <a:latin typeface="Arial" pitchFamily="34" charset="0"/>
              <a:ea typeface="黑体" pitchFamily="49" charset="-122"/>
            </a:endParaRPr>
          </a:p>
        </p:txBody>
      </p:sp>
      <p:sp>
        <p:nvSpPr>
          <p:cNvPr id="3" name="矩形 2"/>
          <p:cNvSpPr/>
          <p:nvPr/>
        </p:nvSpPr>
        <p:spPr>
          <a:xfrm>
            <a:off x="2203872" y="2977049"/>
            <a:ext cx="2286000" cy="646331"/>
          </a:xfrm>
          <a:prstGeom prst="rect">
            <a:avLst/>
          </a:prstGeom>
        </p:spPr>
        <p:txBody>
          <a:bodyPr>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4-16  “xs3.dbf”</a:t>
            </a:r>
            <a:r>
              <a:rPr lang="zh-CN" altLang="en-US" dirty="0">
                <a:solidFill>
                  <a:srgbClr val="FFFFFF"/>
                </a:solidFill>
                <a:latin typeface="Arial" pitchFamily="34" charset="0"/>
                <a:ea typeface="黑体" pitchFamily="49" charset="-122"/>
              </a:rPr>
              <a:t>表的浏览界面 </a:t>
            </a:r>
            <a:endParaRPr lang="zh-CN" altLang="en-US" dirty="0"/>
          </a:p>
        </p:txBody>
      </p:sp>
      <p:sp>
        <p:nvSpPr>
          <p:cNvPr id="4" name="矩形 3"/>
          <p:cNvSpPr/>
          <p:nvPr/>
        </p:nvSpPr>
        <p:spPr>
          <a:xfrm>
            <a:off x="6681217" y="2977049"/>
            <a:ext cx="2389885"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4-17  </a:t>
            </a:r>
            <a:r>
              <a:rPr lang="zh-CN" altLang="en-US" dirty="0">
                <a:solidFill>
                  <a:srgbClr val="FFFFFF"/>
                </a:solidFill>
                <a:latin typeface="Arial" pitchFamily="34" charset="0"/>
                <a:ea typeface="黑体" pitchFamily="49" charset="-122"/>
              </a:rPr>
              <a:t>文件“</a:t>
            </a:r>
            <a:r>
              <a:rPr lang="en-US" altLang="zh-CN" dirty="0">
                <a:solidFill>
                  <a:srgbClr val="FFFFFF"/>
                </a:solidFill>
                <a:latin typeface="Arial" pitchFamily="34" charset="0"/>
                <a:ea typeface="黑体" pitchFamily="49" charset="-122"/>
              </a:rPr>
              <a:t>xs.txt”</a:t>
            </a:r>
            <a:r>
              <a:rPr lang="zh-CN" altLang="en-US" dirty="0">
                <a:solidFill>
                  <a:srgbClr val="FFFFFF"/>
                </a:solidFill>
                <a:latin typeface="Arial" pitchFamily="34" charset="0"/>
                <a:ea typeface="黑体" pitchFamily="49" charset="-122"/>
              </a:rPr>
              <a:t>的显示结果</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600127"/>
            <a:ext cx="2019300"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73152" y="4077072"/>
            <a:ext cx="899795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4-8】  </a:t>
            </a:r>
            <a:r>
              <a:rPr lang="zh-CN" altLang="en-US" sz="2100" dirty="0" smtClean="0">
                <a:latin typeface="Arial" pitchFamily="34" charset="0"/>
                <a:ea typeface="黑体" pitchFamily="49" charset="-122"/>
              </a:rPr>
              <a:t>利用“学生</a:t>
            </a:r>
            <a:r>
              <a:rPr lang="en-US" altLang="zh-CN" sz="2100" dirty="0" smtClean="0">
                <a:latin typeface="Arial" pitchFamily="34" charset="0"/>
                <a:ea typeface="黑体" pitchFamily="49" charset="-122"/>
              </a:rPr>
              <a:t>.dbf”</a:t>
            </a:r>
            <a:r>
              <a:rPr lang="zh-CN" altLang="en-US" sz="2100" dirty="0" smtClean="0">
                <a:latin typeface="Arial" pitchFamily="34" charset="0"/>
                <a:ea typeface="黑体" pitchFamily="49" charset="-122"/>
              </a:rPr>
              <a:t>表，复制生成一个“</a:t>
            </a:r>
            <a:r>
              <a:rPr lang="en-US" altLang="zh-CN" sz="2100" dirty="0" smtClean="0">
                <a:latin typeface="Arial" pitchFamily="34" charset="0"/>
                <a:ea typeface="黑体" pitchFamily="49" charset="-122"/>
              </a:rPr>
              <a:t>xs.txt”</a:t>
            </a:r>
            <a:r>
              <a:rPr lang="zh-CN" altLang="en-US" sz="2100" dirty="0" smtClean="0">
                <a:latin typeface="Arial" pitchFamily="34" charset="0"/>
                <a:ea typeface="黑体" pitchFamily="49" charset="-122"/>
              </a:rPr>
              <a:t>，文件中数据项用空格分隔。新文件中含有“学号”、“姓名”和“性别”</a:t>
            </a:r>
            <a:r>
              <a:rPr lang="en-US" altLang="zh-CN" sz="2100" dirty="0" smtClean="0">
                <a:latin typeface="Arial" pitchFamily="34" charset="0"/>
                <a:ea typeface="黑体" pitchFamily="49" charset="-122"/>
              </a:rPr>
              <a:t>3</a:t>
            </a:r>
            <a:r>
              <a:rPr lang="zh-CN" altLang="en-US" sz="2100" dirty="0" smtClean="0">
                <a:latin typeface="Arial" pitchFamily="34" charset="0"/>
                <a:ea typeface="黑体" pitchFamily="49" charset="-122"/>
              </a:rPr>
              <a:t>个字段，且性别为“男”的记录。</a:t>
            </a:r>
          </a:p>
          <a:p>
            <a:r>
              <a:rPr lang="en-US" altLang="zh-CN" sz="2100" dirty="0" smtClean="0">
                <a:latin typeface="Arial" pitchFamily="34" charset="0"/>
                <a:ea typeface="黑体" pitchFamily="49" charset="-122"/>
              </a:rPr>
              <a:t>　　USE </a:t>
            </a:r>
            <a:r>
              <a:rPr lang="zh-CN" altLang="en-US" sz="2100" dirty="0" smtClean="0">
                <a:latin typeface="Arial" pitchFamily="34" charset="0"/>
                <a:ea typeface="黑体" pitchFamily="49" charset="-122"/>
              </a:rPr>
              <a:t>学生 </a:t>
            </a:r>
            <a:r>
              <a:rPr lang="en-US" altLang="zh-CN" sz="2100" dirty="0" smtClean="0">
                <a:latin typeface="Arial" pitchFamily="34" charset="0"/>
                <a:ea typeface="黑体" pitchFamily="49" charset="-122"/>
              </a:rPr>
              <a:t>Exclusive</a:t>
            </a:r>
          </a:p>
          <a:p>
            <a:r>
              <a:rPr lang="en-US" altLang="zh-CN" sz="2100" dirty="0" smtClean="0">
                <a:latin typeface="Arial" pitchFamily="34" charset="0"/>
                <a:ea typeface="黑体" pitchFamily="49" charset="-122"/>
              </a:rPr>
              <a:t>　　COPY TO xs.txt FIELDS </a:t>
            </a:r>
            <a:r>
              <a:rPr lang="zh-CN" altLang="en-US" sz="2100" dirty="0" smtClean="0">
                <a:latin typeface="Arial" pitchFamily="34" charset="0"/>
                <a:ea typeface="黑体" pitchFamily="49" charset="-122"/>
              </a:rPr>
              <a:t>学号</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姓名</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性别 </a:t>
            </a:r>
            <a:r>
              <a:rPr lang="en-US" altLang="zh-CN" sz="2100" dirty="0" smtClean="0">
                <a:latin typeface="Arial" pitchFamily="34" charset="0"/>
                <a:ea typeface="黑体" pitchFamily="49" charset="-122"/>
              </a:rPr>
              <a:t>FOR </a:t>
            </a:r>
            <a:r>
              <a:rPr lang="zh-CN" altLang="en-US" sz="2100" dirty="0" smtClean="0">
                <a:latin typeface="Arial" pitchFamily="34" charset="0"/>
                <a:ea typeface="黑体" pitchFamily="49" charset="-122"/>
              </a:rPr>
              <a:t>性别</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男</a:t>
            </a:r>
            <a:r>
              <a:rPr lang="en-US" altLang="zh-CN" sz="2100" dirty="0" smtClean="0">
                <a:latin typeface="Arial" pitchFamily="34" charset="0"/>
                <a:ea typeface="黑体" pitchFamily="49" charset="-122"/>
              </a:rPr>
              <a:t>" DELIMITED 　　WITH BLANK</a:t>
            </a:r>
          </a:p>
          <a:p>
            <a:r>
              <a:rPr lang="en-US" altLang="zh-CN" sz="2100" dirty="0" smtClean="0">
                <a:latin typeface="Arial" pitchFamily="34" charset="0"/>
                <a:ea typeface="黑体" pitchFamily="49" charset="-122"/>
              </a:rPr>
              <a:t>　　RUN notepad xs.txt</a:t>
            </a:r>
          </a:p>
          <a:p>
            <a:r>
              <a:rPr lang="zh-CN" altLang="en-US" sz="2100" dirty="0" smtClean="0">
                <a:latin typeface="Arial" pitchFamily="34" charset="0"/>
                <a:ea typeface="黑体" pitchFamily="49" charset="-122"/>
              </a:rPr>
              <a:t>　　文件</a:t>
            </a:r>
            <a:r>
              <a:rPr lang="en-US" altLang="zh-CN" sz="2100" dirty="0" smtClean="0">
                <a:latin typeface="Arial" pitchFamily="34" charset="0"/>
                <a:ea typeface="黑体" pitchFamily="49" charset="-122"/>
              </a:rPr>
              <a:t>xs.txt</a:t>
            </a:r>
            <a:r>
              <a:rPr lang="zh-CN" altLang="en-US" sz="2100" dirty="0" smtClean="0">
                <a:latin typeface="Arial" pitchFamily="34" charset="0"/>
                <a:ea typeface="黑体" pitchFamily="49" charset="-122"/>
              </a:rPr>
              <a:t>内容的结果如图</a:t>
            </a:r>
            <a:r>
              <a:rPr lang="en-US" altLang="zh-CN" sz="2100" dirty="0" smtClean="0">
                <a:latin typeface="Arial" pitchFamily="34" charset="0"/>
                <a:ea typeface="黑体" pitchFamily="49" charset="-122"/>
              </a:rPr>
              <a:t>4-17</a:t>
            </a:r>
            <a:r>
              <a:rPr lang="zh-CN" altLang="en-US" sz="2100" dirty="0" smtClean="0">
                <a:latin typeface="Arial" pitchFamily="34" charset="0"/>
                <a:ea typeface="黑体" pitchFamily="49" charset="-122"/>
              </a:rPr>
              <a:t>所示。</a:t>
            </a:r>
            <a:endParaRPr lang="zh-CN" altLang="en-US" sz="2100" dirty="0">
              <a:latin typeface="Arial" pitchFamily="34" charset="0"/>
              <a:ea typeface="黑体" pitchFamily="49" charset="-122"/>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4932" y="2595364"/>
            <a:ext cx="2181225"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8444832"/>
      </p:ext>
    </p:ext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47711" y="610082"/>
            <a:ext cx="8997950" cy="669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记录的操作，主要是指数据表记录的添加、表记录的定位、记录的显示、记录的修改、记录的删除与恢复等有关操作</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47711" y="119803"/>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smtClean="0">
                <a:latin typeface="黑体" pitchFamily="49" charset="-122"/>
                <a:ea typeface="黑体" pitchFamily="49" charset="-122"/>
              </a:rPr>
              <a:t>4.3  </a:t>
            </a:r>
            <a:r>
              <a:rPr lang="zh-CN" altLang="en-US" sz="2400" dirty="0" smtClean="0">
                <a:latin typeface="黑体" pitchFamily="49" charset="-122"/>
                <a:ea typeface="黑体" pitchFamily="49" charset="-122"/>
              </a:rPr>
              <a:t>记录的操作</a:t>
            </a:r>
            <a:endParaRPr lang="zh-CN" altLang="en-US" sz="2400" dirty="0">
              <a:latin typeface="黑体" pitchFamily="49" charset="-122"/>
              <a:ea typeface="黑体" pitchFamily="49" charset="-122"/>
            </a:endParaRPr>
          </a:p>
        </p:txBody>
      </p:sp>
      <p:sp>
        <p:nvSpPr>
          <p:cNvPr id="4" name="Rectangle 4"/>
          <p:cNvSpPr>
            <a:spLocks noChangeArrowheads="1"/>
          </p:cNvSpPr>
          <p:nvPr/>
        </p:nvSpPr>
        <p:spPr bwMode="auto">
          <a:xfrm>
            <a:off x="47711" y="1755802"/>
            <a:ext cx="8997950"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数据表结构创建完毕后，如果有必要，需要录入数据。录入数据时，可利用如下几种方式，一是立即输入数据、菜单方式和命令方式。</a:t>
            </a:r>
            <a:endParaRPr lang="en-US" altLang="zh-CN" sz="2100" dirty="0">
              <a:latin typeface="Arial" pitchFamily="34" charset="0"/>
              <a:ea typeface="黑体" pitchFamily="49" charset="-122"/>
            </a:endParaRPr>
          </a:p>
        </p:txBody>
      </p:sp>
      <p:sp>
        <p:nvSpPr>
          <p:cNvPr id="5" name="Rectangle 4"/>
          <p:cNvSpPr>
            <a:spLocks noChangeArrowheads="1"/>
          </p:cNvSpPr>
          <p:nvPr/>
        </p:nvSpPr>
        <p:spPr bwMode="auto">
          <a:xfrm>
            <a:off x="47711" y="1337523"/>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4.3.1  </a:t>
            </a:r>
            <a:r>
              <a:rPr lang="zh-CN" altLang="en-US" sz="2200" dirty="0">
                <a:ea typeface="黑体" pitchFamily="49" charset="-122"/>
              </a:rPr>
              <a:t>输入记录</a:t>
            </a:r>
          </a:p>
        </p:txBody>
      </p:sp>
      <p:sp>
        <p:nvSpPr>
          <p:cNvPr id="6" name="Rectangle 3"/>
          <p:cNvSpPr>
            <a:spLocks noChangeArrowheads="1"/>
          </p:cNvSpPr>
          <p:nvPr/>
        </p:nvSpPr>
        <p:spPr bwMode="auto">
          <a:xfrm>
            <a:off x="47711" y="2534161"/>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．立即输入数据</a:t>
            </a:r>
          </a:p>
        </p:txBody>
      </p:sp>
      <p:sp>
        <p:nvSpPr>
          <p:cNvPr id="7" name="Rectangle 3"/>
          <p:cNvSpPr>
            <a:spLocks noChangeArrowheads="1"/>
          </p:cNvSpPr>
          <p:nvPr/>
        </p:nvSpPr>
        <p:spPr bwMode="auto">
          <a:xfrm>
            <a:off x="47711" y="4018831"/>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．在“浏览”方式下追加数据</a:t>
            </a:r>
          </a:p>
        </p:txBody>
      </p:sp>
      <p:sp>
        <p:nvSpPr>
          <p:cNvPr id="8" name="Rectangle 4"/>
          <p:cNvSpPr>
            <a:spLocks noChangeArrowheads="1"/>
          </p:cNvSpPr>
          <p:nvPr/>
        </p:nvSpPr>
        <p:spPr bwMode="auto">
          <a:xfrm>
            <a:off x="47711" y="2952440"/>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数据表的结构建立后，在出现的“现在输入数据记录吗？”系统提示对话框中，若要立即输入数据，单击“是”按钮，出现记录编辑窗口，参见图</a:t>
            </a:r>
            <a:r>
              <a:rPr lang="en-US" altLang="zh-CN" sz="2100" dirty="0">
                <a:latin typeface="Arial" pitchFamily="34" charset="0"/>
                <a:ea typeface="黑体" pitchFamily="49" charset="-122"/>
              </a:rPr>
              <a:t>3-13</a:t>
            </a:r>
            <a:r>
              <a:rPr lang="zh-CN" altLang="en-US" sz="2100" dirty="0">
                <a:latin typeface="Arial" pitchFamily="34" charset="0"/>
                <a:ea typeface="黑体" pitchFamily="49" charset="-122"/>
              </a:rPr>
              <a:t>，即可开始输入数据</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9" name="Rectangle 4"/>
          <p:cNvSpPr>
            <a:spLocks noChangeArrowheads="1"/>
          </p:cNvSpPr>
          <p:nvPr/>
        </p:nvSpPr>
        <p:spPr bwMode="auto">
          <a:xfrm>
            <a:off x="47711" y="4437112"/>
            <a:ext cx="8997950" cy="2295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“浏览”方式下给表中追加记录的操作步骤如下：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打开表文件。</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打开</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系统的“显示”菜单，单击“浏览”命令。</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再次打开“显示”命令，单击“追加方式”命令，即可在当前表的末尾追加新记录。</a:t>
            </a:r>
          </a:p>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在表的末尾只添加一条记录，用户也可按下快捷键</a:t>
            </a:r>
            <a:r>
              <a:rPr lang="en-US" altLang="zh-CN" sz="2100" dirty="0" err="1">
                <a:latin typeface="Arial" pitchFamily="34" charset="0"/>
                <a:ea typeface="黑体" pitchFamily="49" charset="-122"/>
              </a:rPr>
              <a:t>Ctrl+Y</a:t>
            </a:r>
            <a:r>
              <a:rPr lang="zh-CN" altLang="en-US" sz="2100" dirty="0">
                <a:latin typeface="Arial" pitchFamily="34" charset="0"/>
                <a:ea typeface="黑体" pitchFamily="49" charset="-122"/>
              </a:rPr>
              <a:t>，或执行</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系统的“表”菜单中的“追加新记录”命令</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855759490"/>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647124"/>
            <a:ext cx="8997950" cy="16052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关闭了表“浏览”或“编辑”窗口后，用户也可使用命令</a:t>
            </a:r>
            <a:r>
              <a:rPr lang="en-US" altLang="zh-CN" sz="2100" dirty="0">
                <a:latin typeface="Arial" pitchFamily="34" charset="0"/>
                <a:ea typeface="黑体" pitchFamily="49" charset="-122"/>
              </a:rPr>
              <a:t>APPEND</a:t>
            </a:r>
            <a:r>
              <a:rPr lang="zh-CN" altLang="en-US" sz="2100" dirty="0">
                <a:latin typeface="Arial" pitchFamily="34" charset="0"/>
                <a:ea typeface="黑体" pitchFamily="49" charset="-122"/>
              </a:rPr>
              <a:t>来给数据表追加数据。</a:t>
            </a:r>
            <a:r>
              <a:rPr lang="en-US" altLang="zh-CN" sz="2100" dirty="0">
                <a:latin typeface="Arial" pitchFamily="34" charset="0"/>
                <a:ea typeface="黑体" pitchFamily="49" charset="-122"/>
              </a:rPr>
              <a:t>APPEND</a:t>
            </a:r>
            <a:r>
              <a:rPr lang="zh-CN" altLang="en-US" sz="2100" dirty="0">
                <a:latin typeface="Arial" pitchFamily="34" charset="0"/>
                <a:ea typeface="黑体" pitchFamily="49" charset="-122"/>
              </a:rPr>
              <a:t>命令的使用语法如下：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APPEND </a:t>
            </a:r>
            <a:r>
              <a:rPr lang="en-US" altLang="zh-CN" sz="2100" dirty="0">
                <a:solidFill>
                  <a:srgbClr val="FFFF00"/>
                </a:solidFill>
                <a:latin typeface="Arial" pitchFamily="34" charset="0"/>
                <a:ea typeface="黑体" pitchFamily="49" charset="-122"/>
              </a:rPr>
              <a:t>[BLANK</a:t>
            </a:r>
            <a:r>
              <a:rPr lang="en-US" altLang="zh-CN" sz="2100" dirty="0" smtClean="0">
                <a:solidFill>
                  <a:srgbClr val="FFFF00"/>
                </a:solidFill>
                <a:latin typeface="Arial" pitchFamily="34" charset="0"/>
                <a:ea typeface="黑体" pitchFamily="49" charset="-122"/>
              </a:rPr>
              <a:t>]</a:t>
            </a:r>
            <a:endParaRPr lang="zh-CN" altLang="en-US" sz="2100" dirty="0">
              <a:solidFill>
                <a:srgbClr val="FFFF00"/>
              </a:solidFill>
              <a:latin typeface="Arial" pitchFamily="34" charset="0"/>
              <a:ea typeface="黑体" pitchFamily="49" charset="-122"/>
            </a:endParaRP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：当命令带有选项</a:t>
            </a:r>
            <a:r>
              <a:rPr lang="en-US" altLang="zh-CN" sz="2100" dirty="0">
                <a:latin typeface="Arial" pitchFamily="34" charset="0"/>
                <a:ea typeface="黑体" pitchFamily="49" charset="-122"/>
              </a:rPr>
              <a:t>BLANK</a:t>
            </a:r>
            <a:r>
              <a:rPr lang="zh-CN" altLang="en-US" sz="2100" dirty="0">
                <a:latin typeface="Arial" pitchFamily="34" charset="0"/>
                <a:ea typeface="黑体" pitchFamily="49" charset="-122"/>
              </a:rPr>
              <a:t>时，则在表的尾部追加一条空白记录，但不进入编辑窗口</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APPEND</a:t>
            </a:r>
            <a:r>
              <a:rPr lang="zh-CN" altLang="en-US" sz="2100" dirty="0">
                <a:latin typeface="Arial" pitchFamily="34" charset="0"/>
                <a:ea typeface="黑体" pitchFamily="49" charset="-122"/>
              </a:rPr>
              <a:t>可在任何时候给表追加记录</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1461" y="16759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．执行</a:t>
            </a:r>
            <a:r>
              <a:rPr lang="en-US" altLang="zh-CN" sz="2200" dirty="0">
                <a:ea typeface="黑体" pitchFamily="49" charset="-122"/>
              </a:rPr>
              <a:t>APPEND</a:t>
            </a:r>
            <a:r>
              <a:rPr lang="zh-CN" altLang="en-US" sz="2200" dirty="0">
                <a:ea typeface="黑体" pitchFamily="49" charset="-122"/>
              </a:rPr>
              <a:t>命令追加数据</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2410578"/>
            <a:ext cx="3986434" cy="217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422217" y="4581128"/>
            <a:ext cx="286206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4-18  </a:t>
            </a:r>
            <a:r>
              <a:rPr lang="zh-CN" altLang="en-US" dirty="0">
                <a:solidFill>
                  <a:srgbClr val="FFFFFF"/>
                </a:solidFill>
                <a:latin typeface="Arial" pitchFamily="34" charset="0"/>
                <a:ea typeface="黑体" pitchFamily="49" charset="-122"/>
              </a:rPr>
              <a:t>追加一条空白记录</a:t>
            </a:r>
          </a:p>
        </p:txBody>
      </p:sp>
      <p:sp>
        <p:nvSpPr>
          <p:cNvPr id="6" name="Rectangle 4"/>
          <p:cNvSpPr>
            <a:spLocks noChangeArrowheads="1"/>
          </p:cNvSpPr>
          <p:nvPr/>
        </p:nvSpPr>
        <p:spPr bwMode="auto">
          <a:xfrm>
            <a:off x="71461" y="2371924"/>
            <a:ext cx="4716563" cy="22817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4-9】  </a:t>
            </a:r>
            <a:r>
              <a:rPr lang="zh-CN" altLang="en-US" sz="2100" dirty="0">
                <a:latin typeface="Arial" pitchFamily="34" charset="0"/>
                <a:ea typeface="黑体" pitchFamily="49" charset="-122"/>
              </a:rPr>
              <a:t>使用</a:t>
            </a:r>
            <a:r>
              <a:rPr lang="en-US" altLang="zh-CN" sz="2100" dirty="0">
                <a:latin typeface="Arial" pitchFamily="34" charset="0"/>
                <a:ea typeface="黑体" pitchFamily="49" charset="-122"/>
              </a:rPr>
              <a:t>APPEND BLANK</a:t>
            </a:r>
            <a:r>
              <a:rPr lang="zh-CN" altLang="en-US" sz="2100" dirty="0">
                <a:latin typeface="Arial" pitchFamily="34" charset="0"/>
                <a:ea typeface="黑体" pitchFamily="49" charset="-122"/>
              </a:rPr>
              <a:t>命令为表“学生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追加一条空白记录，追加空白记录成功后，浏览界面如图</a:t>
            </a:r>
            <a:r>
              <a:rPr lang="en-US" altLang="zh-CN" sz="2100" dirty="0">
                <a:latin typeface="Arial" pitchFamily="34" charset="0"/>
                <a:ea typeface="黑体" pitchFamily="49" charset="-122"/>
              </a:rPr>
              <a:t>4-18</a:t>
            </a:r>
            <a:r>
              <a:rPr lang="zh-CN" altLang="en-US" sz="2100" dirty="0">
                <a:latin typeface="Arial" pitchFamily="34" charset="0"/>
                <a:ea typeface="黑体" pitchFamily="49" charset="-122"/>
              </a:rPr>
              <a:t>所</a:t>
            </a:r>
            <a:r>
              <a:rPr lang="zh-CN" altLang="en-US" sz="2100" dirty="0" smtClean="0">
                <a:latin typeface="Arial" pitchFamily="34" charset="0"/>
                <a:ea typeface="黑体" pitchFamily="49" charset="-122"/>
              </a:rPr>
              <a:t>示。</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EXCLUSIVE</a:t>
            </a:r>
          </a:p>
          <a:p>
            <a:r>
              <a:rPr lang="en-US" altLang="zh-CN" sz="2100" dirty="0" smtClean="0">
                <a:latin typeface="Arial" pitchFamily="34" charset="0"/>
                <a:ea typeface="黑体" pitchFamily="49" charset="-122"/>
              </a:rPr>
              <a:t>       APPEND </a:t>
            </a:r>
            <a:r>
              <a:rPr lang="en-US" altLang="zh-CN" sz="2100" dirty="0">
                <a:latin typeface="Arial" pitchFamily="34" charset="0"/>
                <a:ea typeface="黑体" pitchFamily="49" charset="-122"/>
              </a:rPr>
              <a:t>BLANK</a:t>
            </a:r>
          </a:p>
          <a:p>
            <a:r>
              <a:rPr lang="en-US" altLang="zh-CN" sz="2100" dirty="0" smtClean="0">
                <a:latin typeface="Arial" pitchFamily="34" charset="0"/>
                <a:ea typeface="黑体" pitchFamily="49" charset="-122"/>
              </a:rPr>
              <a:t>       BROWSE	</a:t>
            </a:r>
            <a:r>
              <a:rPr lang="en-US" altLang="zh-CN" sz="2100" dirty="0" smtClean="0">
                <a:solidFill>
                  <a:srgbClr val="FFFF00"/>
                </a:solidFill>
                <a:latin typeface="Arial" pitchFamily="34" charset="0"/>
                <a:ea typeface="黑体" pitchFamily="49" charset="-122"/>
              </a:rPr>
              <a:t>&amp;&amp; </a:t>
            </a:r>
            <a:r>
              <a:rPr lang="zh-CN" altLang="en-US" sz="2100" dirty="0">
                <a:solidFill>
                  <a:srgbClr val="FFFF00"/>
                </a:solidFill>
                <a:latin typeface="Arial" pitchFamily="34" charset="0"/>
                <a:ea typeface="黑体" pitchFamily="49" charset="-122"/>
              </a:rPr>
              <a:t>浏览</a:t>
            </a:r>
            <a:r>
              <a:rPr lang="zh-CN" altLang="en-US" sz="2100" dirty="0" smtClean="0">
                <a:solidFill>
                  <a:srgbClr val="FFFF00"/>
                </a:solidFill>
                <a:latin typeface="Arial" pitchFamily="34" charset="0"/>
                <a:ea typeface="黑体" pitchFamily="49" charset="-122"/>
              </a:rPr>
              <a:t>记录</a:t>
            </a:r>
            <a:endParaRPr lang="en-US" altLang="zh-CN" sz="2100" dirty="0">
              <a:solidFill>
                <a:srgbClr val="FFFF00"/>
              </a:solidFill>
              <a:latin typeface="Arial" pitchFamily="34" charset="0"/>
              <a:ea typeface="黑体" pitchFamily="49" charset="-122"/>
            </a:endParaRPr>
          </a:p>
        </p:txBody>
      </p:sp>
      <p:sp>
        <p:nvSpPr>
          <p:cNvPr id="7" name="Rectangle 4"/>
          <p:cNvSpPr>
            <a:spLocks noChangeArrowheads="1"/>
          </p:cNvSpPr>
          <p:nvPr/>
        </p:nvSpPr>
        <p:spPr bwMode="auto">
          <a:xfrm>
            <a:off x="71461" y="5252734"/>
            <a:ext cx="8997950" cy="13446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可</a:t>
            </a:r>
            <a:r>
              <a:rPr lang="zh-CN" altLang="en-US" sz="2100" dirty="0">
                <a:latin typeface="Arial" pitchFamily="34" charset="0"/>
                <a:ea typeface="黑体" pitchFamily="49" charset="-122"/>
              </a:rPr>
              <a:t>使用</a:t>
            </a:r>
            <a:r>
              <a:rPr lang="en-US" altLang="zh-CN" sz="2100" dirty="0">
                <a:latin typeface="Arial" pitchFamily="34" charset="0"/>
                <a:ea typeface="黑体" pitchFamily="49" charset="-122"/>
              </a:rPr>
              <a:t>INSERT-SQL</a:t>
            </a:r>
            <a:r>
              <a:rPr lang="zh-CN" altLang="en-US" sz="2100" dirty="0">
                <a:latin typeface="Arial" pitchFamily="34" charset="0"/>
                <a:ea typeface="黑体" pitchFamily="49" charset="-122"/>
              </a:rPr>
              <a:t>命令</a:t>
            </a:r>
            <a:r>
              <a:rPr lang="zh-CN" altLang="en-US" sz="2100" dirty="0" smtClean="0">
                <a:latin typeface="Arial" pitchFamily="34" charset="0"/>
                <a:ea typeface="黑体" pitchFamily="49" charset="-122"/>
              </a:rPr>
              <a:t>，且</a:t>
            </a:r>
            <a:r>
              <a:rPr lang="zh-CN" altLang="en-US" sz="2100" dirty="0">
                <a:latin typeface="Arial" pitchFamily="34" charset="0"/>
                <a:ea typeface="黑体" pitchFamily="49" charset="-122"/>
              </a:rPr>
              <a:t>并非一定</a:t>
            </a:r>
            <a:r>
              <a:rPr lang="zh-CN" altLang="en-US" sz="2100" dirty="0" smtClean="0">
                <a:latin typeface="Arial" pitchFamily="34" charset="0"/>
                <a:ea typeface="黑体" pitchFamily="49" charset="-122"/>
              </a:rPr>
              <a:t>要将</a:t>
            </a:r>
            <a:r>
              <a:rPr lang="zh-CN" altLang="en-US" sz="2100" dirty="0">
                <a:latin typeface="Arial" pitchFamily="34" charset="0"/>
                <a:ea typeface="黑体" pitchFamily="49" charset="-122"/>
              </a:rPr>
              <a:t>表</a:t>
            </a:r>
            <a:r>
              <a:rPr lang="zh-CN" altLang="en-US" sz="2100" dirty="0" smtClean="0">
                <a:latin typeface="Arial" pitchFamily="34" charset="0"/>
                <a:ea typeface="黑体" pitchFamily="49" charset="-122"/>
              </a:rPr>
              <a:t>打开的情况下追加新记录。</a:t>
            </a:r>
            <a:r>
              <a:rPr lang="zh-CN" altLang="en-US" sz="2100" dirty="0">
                <a:latin typeface="Arial" pitchFamily="34" charset="0"/>
                <a:ea typeface="黑体" pitchFamily="49" charset="-122"/>
              </a:rPr>
              <a:t>命令的使用格式如下。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INSERT </a:t>
            </a:r>
            <a:r>
              <a:rPr lang="en-US" altLang="zh-CN" sz="2100" dirty="0">
                <a:solidFill>
                  <a:srgbClr val="FFFF00"/>
                </a:solidFill>
                <a:latin typeface="Arial" pitchFamily="34" charset="0"/>
                <a:ea typeface="黑体" pitchFamily="49" charset="-122"/>
              </a:rPr>
              <a:t>INTO </a:t>
            </a:r>
            <a:r>
              <a:rPr lang="en-US" altLang="zh-CN" sz="2100" dirty="0" err="1">
                <a:solidFill>
                  <a:srgbClr val="FFFF00"/>
                </a:solidFill>
                <a:latin typeface="Arial" pitchFamily="34" charset="0"/>
                <a:ea typeface="黑体" pitchFamily="49" charset="-122"/>
              </a:rPr>
              <a:t>dbf_name</a:t>
            </a:r>
            <a:r>
              <a:rPr lang="en-US" altLang="zh-CN" sz="2100" dirty="0">
                <a:solidFill>
                  <a:srgbClr val="FFFF00"/>
                </a:solidFill>
                <a:latin typeface="Arial" pitchFamily="34" charset="0"/>
                <a:ea typeface="黑体" pitchFamily="49" charset="-122"/>
              </a:rPr>
              <a:t> [(FieldName1 [, FieldName2, ...])]</a:t>
            </a:r>
          </a:p>
          <a:p>
            <a:r>
              <a:rPr lang="en-US" altLang="zh-CN" sz="2100" dirty="0">
                <a:solidFill>
                  <a:srgbClr val="FFFF00"/>
                </a:solidFill>
                <a:latin typeface="Arial" pitchFamily="34" charset="0"/>
                <a:ea typeface="黑体" pitchFamily="49" charset="-122"/>
              </a:rPr>
              <a:t>   VALUES (eExpression1 [, eExpression2, </a:t>
            </a:r>
            <a:r>
              <a:rPr lang="en-US" altLang="zh-CN" sz="2100" dirty="0" smtClean="0">
                <a:solidFill>
                  <a:srgbClr val="FFFF00"/>
                </a:solidFill>
                <a:latin typeface="Arial" pitchFamily="34" charset="0"/>
                <a:ea typeface="黑体" pitchFamily="49" charset="-122"/>
              </a:rPr>
              <a:t>...])</a:t>
            </a:r>
            <a:endParaRPr lang="zh-CN" altLang="en-US" sz="2100" dirty="0">
              <a:solidFill>
                <a:srgbClr val="FFFF00"/>
              </a:solidFill>
              <a:latin typeface="Arial" pitchFamily="34" charset="0"/>
              <a:ea typeface="黑体" pitchFamily="49" charset="-122"/>
            </a:endParaRPr>
          </a:p>
        </p:txBody>
      </p:sp>
      <p:sp>
        <p:nvSpPr>
          <p:cNvPr id="9" name="Rectangle 3"/>
          <p:cNvSpPr>
            <a:spLocks noChangeArrowheads="1"/>
          </p:cNvSpPr>
          <p:nvPr/>
        </p:nvSpPr>
        <p:spPr bwMode="auto">
          <a:xfrm>
            <a:off x="71461" y="4773200"/>
            <a:ext cx="5796683"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．用</a:t>
            </a:r>
            <a:r>
              <a:rPr lang="en-US" altLang="zh-CN" sz="2200" dirty="0">
                <a:ea typeface="黑体" pitchFamily="49" charset="-122"/>
              </a:rPr>
              <a:t>INSERT-SQL</a:t>
            </a:r>
            <a:r>
              <a:rPr lang="zh-CN" altLang="en-US" sz="2200" dirty="0">
                <a:ea typeface="黑体" pitchFamily="49" charset="-122"/>
              </a:rPr>
              <a:t>命令逐条追加记录</a:t>
            </a:r>
          </a:p>
        </p:txBody>
      </p:sp>
    </p:spTree>
    <p:extLst>
      <p:ext uri="{BB962C8B-B14F-4D97-AF65-F5344CB8AC3E}">
        <p14:creationId xmlns:p14="http://schemas.microsoft.com/office/powerpoint/2010/main" val="137952094"/>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Text Box 2"/>
          <p:cNvSpPr txBox="1">
            <a:spLocks noChangeArrowheads="1"/>
          </p:cNvSpPr>
          <p:nvPr/>
        </p:nvSpPr>
        <p:spPr bwMode="auto">
          <a:xfrm>
            <a:off x="104775" y="2568575"/>
            <a:ext cx="8997950" cy="892552"/>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5200" dirty="0" smtClean="0">
                <a:ea typeface="黑体" pitchFamily="49" charset="-122"/>
              </a:rPr>
              <a:t>第</a:t>
            </a:r>
            <a:r>
              <a:rPr lang="en-US" altLang="zh-CN" sz="5200" dirty="0" smtClean="0">
                <a:ea typeface="黑体" pitchFamily="49" charset="-122"/>
              </a:rPr>
              <a:t>4</a:t>
            </a:r>
            <a:r>
              <a:rPr lang="zh-CN" altLang="en-US" sz="5200" dirty="0" smtClean="0">
                <a:ea typeface="黑体" pitchFamily="49" charset="-122"/>
              </a:rPr>
              <a:t>章  数据表的基本操作</a:t>
            </a:r>
            <a:endParaRPr lang="zh-CN" altLang="en-US" sz="5200" dirty="0">
              <a:ea typeface="黑体" pitchFamily="49" charset="-122"/>
            </a:endParaRPr>
          </a:p>
        </p:txBody>
      </p:sp>
      <p:sp>
        <p:nvSpPr>
          <p:cNvPr id="361475" name="Text Box 3"/>
          <p:cNvSpPr txBox="1">
            <a:spLocks noChangeArrowheads="1"/>
          </p:cNvSpPr>
          <p:nvPr/>
        </p:nvSpPr>
        <p:spPr bwMode="auto">
          <a:xfrm>
            <a:off x="104775" y="3738562"/>
            <a:ext cx="8997950" cy="2210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fontAlgn="ctr"/>
            <a:r>
              <a:rPr lang="zh-CN" altLang="zh-CN" sz="2400" dirty="0">
                <a:ea typeface="黑体" pitchFamily="49" charset="-122"/>
              </a:rPr>
              <a:t>本章学习目标</a:t>
            </a:r>
          </a:p>
          <a:p>
            <a:pPr marL="1085850" lvl="1" indent="-342900" fontAlgn="ctr">
              <a:buSzPct val="100000"/>
              <a:buFont typeface="Wingdings" pitchFamily="2" charset="2"/>
              <a:buChar char="l"/>
            </a:pPr>
            <a:r>
              <a:rPr lang="zh-CN" altLang="zh-CN" sz="2400" dirty="0">
                <a:ea typeface="黑体" pitchFamily="49" charset="-122"/>
              </a:rPr>
              <a:t>掌握工作区的概念与作用。</a:t>
            </a:r>
          </a:p>
          <a:p>
            <a:pPr marL="1085850" lvl="1" indent="-342900" fontAlgn="ctr">
              <a:buSzPct val="100000"/>
              <a:buFont typeface="Wingdings" pitchFamily="2" charset="2"/>
              <a:buChar char="l"/>
            </a:pPr>
            <a:r>
              <a:rPr lang="zh-CN" altLang="zh-CN" sz="2400" dirty="0">
                <a:ea typeface="黑体" pitchFamily="49" charset="-122"/>
              </a:rPr>
              <a:t>掌握数据表的打开与关闭方法。</a:t>
            </a:r>
          </a:p>
          <a:p>
            <a:pPr marL="1085850" lvl="1" indent="-342900" fontAlgn="ctr">
              <a:buSzPct val="100000"/>
              <a:buFont typeface="Wingdings" pitchFamily="2" charset="2"/>
              <a:buChar char="l"/>
            </a:pPr>
            <a:r>
              <a:rPr lang="zh-CN" altLang="zh-CN" sz="2400" dirty="0">
                <a:ea typeface="黑体" pitchFamily="49" charset="-122"/>
              </a:rPr>
              <a:t>掌握表中记录录入的方式和添加记录的各种命令方法。</a:t>
            </a:r>
          </a:p>
          <a:p>
            <a:pPr marL="1085850" lvl="1" indent="-342900" fontAlgn="ctr">
              <a:buSzPct val="100000"/>
              <a:buFont typeface="Wingdings" pitchFamily="2" charset="2"/>
              <a:buChar char="l"/>
            </a:pPr>
            <a:r>
              <a:rPr lang="zh-CN" altLang="zh-CN" sz="2400" dirty="0">
                <a:ea typeface="黑体" pitchFamily="49" charset="-122"/>
              </a:rPr>
              <a:t>熟悉表编辑记录的各种方式和命令；掌握表记录的删除和恢复；设置表的过滤方法等。</a:t>
            </a:r>
          </a:p>
        </p:txBody>
      </p:sp>
    </p:spTree>
    <p:extLst>
      <p:ext uri="{BB962C8B-B14F-4D97-AF65-F5344CB8AC3E}">
        <p14:creationId xmlns:p14="http://schemas.microsoft.com/office/powerpoint/2010/main" val="3684077960"/>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116632"/>
            <a:ext cx="8997950" cy="61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或</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INSERT </a:t>
            </a:r>
            <a:r>
              <a:rPr lang="en-US" altLang="zh-CN" sz="2100" dirty="0">
                <a:solidFill>
                  <a:srgbClr val="FFFF00"/>
                </a:solidFill>
                <a:latin typeface="Arial" pitchFamily="34" charset="0"/>
                <a:ea typeface="黑体" pitchFamily="49" charset="-122"/>
              </a:rPr>
              <a:t>INTO </a:t>
            </a:r>
            <a:r>
              <a:rPr lang="en-US" altLang="zh-CN" sz="2100" dirty="0" err="1">
                <a:solidFill>
                  <a:srgbClr val="FFFF00"/>
                </a:solidFill>
                <a:latin typeface="Arial" pitchFamily="34" charset="0"/>
                <a:ea typeface="黑体" pitchFamily="49" charset="-122"/>
              </a:rPr>
              <a:t>dbf_name</a:t>
            </a:r>
            <a:r>
              <a:rPr lang="en-US" altLang="zh-CN" sz="2100" dirty="0">
                <a:solidFill>
                  <a:srgbClr val="FFFF00"/>
                </a:solidFill>
                <a:latin typeface="Arial" pitchFamily="34" charset="0"/>
                <a:ea typeface="黑体" pitchFamily="49" charset="-122"/>
              </a:rPr>
              <a:t> FROM ARRAY </a:t>
            </a:r>
            <a:r>
              <a:rPr lang="en-US" altLang="zh-CN" sz="2100" dirty="0" err="1">
                <a:solidFill>
                  <a:srgbClr val="FFFF00"/>
                </a:solidFill>
                <a:latin typeface="Arial" pitchFamily="34" charset="0"/>
                <a:ea typeface="黑体" pitchFamily="49" charset="-122"/>
              </a:rPr>
              <a:t>ArrayName</a:t>
            </a:r>
            <a:r>
              <a:rPr lang="en-US" altLang="zh-CN" sz="2100" dirty="0">
                <a:solidFill>
                  <a:srgbClr val="FFFF00"/>
                </a:solidFill>
                <a:latin typeface="Arial" pitchFamily="34" charset="0"/>
                <a:ea typeface="黑体" pitchFamily="49" charset="-122"/>
              </a:rPr>
              <a:t> | FROM MEMVAR</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命令的功能是：在表尾追加一个包含指定字段值的记录。</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⑴⑵</a:t>
            </a:r>
            <a:r>
              <a:rPr lang="en-US" altLang="zh-CN" sz="2100" dirty="0">
                <a:latin typeface="Arial" pitchFamily="34" charset="0"/>
                <a:ea typeface="黑体" pitchFamily="49" charset="-122"/>
              </a:rPr>
              <a:t>FieldName1 [, FieldName2, ...]</a:t>
            </a:r>
            <a:r>
              <a:rPr lang="zh-CN" altLang="en-US" sz="2100" dirty="0">
                <a:latin typeface="Arial" pitchFamily="34" charset="0"/>
                <a:ea typeface="黑体" pitchFamily="49" charset="-122"/>
              </a:rPr>
              <a:t>：要追加新记录数据的各个字段名，如果缺省指全部字段。</a:t>
            </a:r>
          </a:p>
          <a:p>
            <a:r>
              <a:rPr lang="zh-CN" altLang="en-US" sz="2100" dirty="0" smtClean="0">
                <a:latin typeface="Arial" pitchFamily="34" charset="0"/>
                <a:ea typeface="黑体" pitchFamily="49" charset="-122"/>
              </a:rPr>
              <a:t>　　⑶</a:t>
            </a:r>
            <a:r>
              <a:rPr lang="en-US" altLang="zh-CN" sz="2100" dirty="0">
                <a:latin typeface="Arial" pitchFamily="34" charset="0"/>
                <a:ea typeface="黑体" pitchFamily="49" charset="-122"/>
              </a:rPr>
              <a:t>VALUES (eExpression1 [, eExpression2, ...])</a:t>
            </a:r>
            <a:r>
              <a:rPr lang="zh-CN" altLang="en-US" sz="2100" dirty="0">
                <a:latin typeface="Arial" pitchFamily="34" charset="0"/>
                <a:ea typeface="黑体" pitchFamily="49" charset="-122"/>
              </a:rPr>
              <a:t>：要追加新记录的各个字段的值</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⑷</a:t>
            </a:r>
            <a:r>
              <a:rPr lang="en-US" altLang="zh-CN" sz="2100" dirty="0">
                <a:latin typeface="Arial" pitchFamily="34" charset="0"/>
                <a:ea typeface="黑体" pitchFamily="49" charset="-122"/>
              </a:rPr>
              <a:t>FROM ARRAY </a:t>
            </a:r>
            <a:r>
              <a:rPr lang="en-US" altLang="zh-CN" sz="2100" dirty="0" err="1">
                <a:latin typeface="Arial" pitchFamily="34" charset="0"/>
                <a:ea typeface="黑体" pitchFamily="49" charset="-122"/>
              </a:rPr>
              <a:t>ArrayName</a:t>
            </a:r>
            <a:r>
              <a:rPr lang="zh-CN" altLang="en-US" sz="2100" dirty="0">
                <a:latin typeface="Arial" pitchFamily="34" charset="0"/>
                <a:ea typeface="黑体" pitchFamily="49" charset="-122"/>
              </a:rPr>
              <a:t>：将一个数组中的数据插入到新记录中。从第一个数组元素开始，数组中的每个元素的内容依次插入到记录的对应字段中</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⑸</a:t>
            </a:r>
            <a:r>
              <a:rPr lang="en-US" altLang="zh-CN" sz="2100" dirty="0">
                <a:latin typeface="Arial" pitchFamily="34" charset="0"/>
                <a:ea typeface="黑体" pitchFamily="49" charset="-122"/>
              </a:rPr>
              <a:t>FROM MEMVAR</a:t>
            </a:r>
            <a:r>
              <a:rPr lang="zh-CN" altLang="en-US" sz="2100" dirty="0">
                <a:latin typeface="Arial" pitchFamily="34" charset="0"/>
                <a:ea typeface="黑体" pitchFamily="49" charset="-122"/>
              </a:rPr>
              <a:t>：把内存变量的内容插入到与它同名的字段中。如果某一字段不存在同名的内存变量，则该字段为空</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4-10】  </a:t>
            </a:r>
            <a:r>
              <a:rPr lang="zh-CN" altLang="en-US" sz="2100" dirty="0">
                <a:latin typeface="Arial" pitchFamily="34" charset="0"/>
                <a:ea typeface="黑体" pitchFamily="49" charset="-122"/>
              </a:rPr>
              <a:t>利用</a:t>
            </a:r>
            <a:r>
              <a:rPr lang="en-US" altLang="zh-CN" sz="2100" dirty="0">
                <a:latin typeface="Arial" pitchFamily="34" charset="0"/>
                <a:ea typeface="黑体" pitchFamily="49" charset="-122"/>
              </a:rPr>
              <a:t>INSERT-SQL</a:t>
            </a:r>
            <a:r>
              <a:rPr lang="zh-CN" altLang="en-US" sz="2100" dirty="0">
                <a:latin typeface="Arial" pitchFamily="34" charset="0"/>
                <a:ea typeface="黑体" pitchFamily="49" charset="-122"/>
              </a:rPr>
              <a:t>命令向“学生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中追加一条新记录，使该记录的学号、姓名、性别、总分等四个字段值如下：</a:t>
            </a:r>
            <a:r>
              <a:rPr lang="en-US" altLang="zh-CN" sz="2100" dirty="0">
                <a:latin typeface="Arial" pitchFamily="34" charset="0"/>
                <a:ea typeface="黑体" pitchFamily="49" charset="-122"/>
              </a:rPr>
              <a:t>s1101113</a:t>
            </a:r>
            <a:r>
              <a:rPr lang="zh-CN" altLang="en-US" sz="2100" dirty="0">
                <a:latin typeface="Arial" pitchFamily="34" charset="0"/>
                <a:ea typeface="黑体" pitchFamily="49" charset="-122"/>
              </a:rPr>
              <a:t>、多啦</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梦、男、</a:t>
            </a:r>
            <a:r>
              <a:rPr lang="en-US" altLang="zh-CN" sz="2100" dirty="0">
                <a:latin typeface="Arial" pitchFamily="34" charset="0"/>
                <a:ea typeface="黑体" pitchFamily="49" charset="-122"/>
              </a:rPr>
              <a:t>600</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INSERT </a:t>
            </a:r>
            <a:r>
              <a:rPr lang="en-US" altLang="zh-CN" sz="2100" dirty="0">
                <a:latin typeface="Arial" pitchFamily="34" charset="0"/>
                <a:ea typeface="黑体" pitchFamily="49" charset="-122"/>
              </a:rPr>
              <a:t>INTO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 VALUES ("s1101113","</a:t>
            </a:r>
            <a:r>
              <a:rPr lang="zh-CN" altLang="en-US" sz="2100" dirty="0">
                <a:latin typeface="Arial" pitchFamily="34" charset="0"/>
                <a:ea typeface="黑体" pitchFamily="49" charset="-122"/>
              </a:rPr>
              <a:t>多啦</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梦</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男</a:t>
            </a:r>
            <a:r>
              <a:rPr lang="en-US" altLang="zh-CN" sz="2100" dirty="0">
                <a:latin typeface="Arial" pitchFamily="34" charset="0"/>
                <a:ea typeface="黑体" pitchFamily="49" charset="-122"/>
              </a:rPr>
              <a:t>",600</a:t>
            </a:r>
            <a:r>
              <a:rPr lang="en-US" altLang="zh-CN"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601532667"/>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599598"/>
            <a:ext cx="8997950" cy="57817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中，数组</a:t>
            </a:r>
            <a:r>
              <a:rPr lang="zh-CN" altLang="en-US" sz="2100" dirty="0">
                <a:latin typeface="Arial" pitchFamily="34" charset="0"/>
                <a:ea typeface="黑体" pitchFamily="49" charset="-122"/>
              </a:rPr>
              <a:t>和记录之间可以实现数据交换。</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将表中数据传送给数组</a:t>
            </a:r>
          </a:p>
          <a:p>
            <a:r>
              <a:rPr lang="zh-CN" altLang="en-US" sz="2100" dirty="0" smtClean="0">
                <a:latin typeface="Arial" pitchFamily="34" charset="0"/>
                <a:ea typeface="黑体" pitchFamily="49" charset="-122"/>
              </a:rPr>
              <a:t>       将</a:t>
            </a:r>
            <a:r>
              <a:rPr lang="zh-CN" altLang="en-US" sz="2100" dirty="0">
                <a:latin typeface="Arial" pitchFamily="34" charset="0"/>
                <a:ea typeface="黑体" pitchFamily="49" charset="-122"/>
              </a:rPr>
              <a:t>表中数据传送给数组时，可以使用</a:t>
            </a:r>
            <a:r>
              <a:rPr lang="en-US" altLang="zh-CN" sz="2100" dirty="0">
                <a:latin typeface="Arial" pitchFamily="34" charset="0"/>
                <a:ea typeface="黑体" pitchFamily="49" charset="-122"/>
              </a:rPr>
              <a:t>SCATTER</a:t>
            </a:r>
            <a:r>
              <a:rPr lang="zh-CN" altLang="en-US" sz="2100" dirty="0">
                <a:latin typeface="Arial" pitchFamily="34" charset="0"/>
                <a:ea typeface="黑体" pitchFamily="49" charset="-122"/>
              </a:rPr>
              <a:t>命令，该命令的格式如下：</a:t>
            </a:r>
          </a:p>
          <a:p>
            <a:r>
              <a:rPr lang="en-US" altLang="zh-CN" sz="2100" dirty="0" smtClean="0">
                <a:solidFill>
                  <a:srgbClr val="FFFF00"/>
                </a:solidFill>
                <a:latin typeface="Arial" pitchFamily="34" charset="0"/>
                <a:ea typeface="黑体" pitchFamily="49" charset="-122"/>
              </a:rPr>
              <a:t>       SCATTER </a:t>
            </a:r>
            <a:r>
              <a:rPr lang="en-US" altLang="zh-CN" sz="2100" dirty="0">
                <a:solidFill>
                  <a:srgbClr val="FFFF00"/>
                </a:solidFill>
                <a:latin typeface="Arial" pitchFamily="34" charset="0"/>
                <a:ea typeface="黑体" pitchFamily="49" charset="-122"/>
              </a:rPr>
              <a:t>[FIELDS </a:t>
            </a:r>
            <a:r>
              <a:rPr lang="en-US" altLang="zh-CN" sz="2100" dirty="0" err="1">
                <a:solidFill>
                  <a:srgbClr val="FFFF00"/>
                </a:solidFill>
                <a:latin typeface="Arial" pitchFamily="34" charset="0"/>
                <a:ea typeface="黑体" pitchFamily="49" charset="-122"/>
              </a:rPr>
              <a:t>FieldNameList</a:t>
            </a:r>
            <a:endParaRPr lang="en-US" altLang="zh-CN" sz="2100" dirty="0">
              <a:solidFill>
                <a:srgbClr val="FFFF00"/>
              </a:solidFill>
              <a:latin typeface="Arial" pitchFamily="34" charset="0"/>
              <a:ea typeface="黑体" pitchFamily="49" charset="-122"/>
            </a:endParaRPr>
          </a:p>
          <a:p>
            <a:r>
              <a:rPr lang="en-US" altLang="zh-CN" sz="2100" dirty="0">
                <a:solidFill>
                  <a:srgbClr val="FFFF00"/>
                </a:solidFill>
                <a:latin typeface="Arial" pitchFamily="34" charset="0"/>
                <a:ea typeface="黑体" pitchFamily="49" charset="-122"/>
              </a:rPr>
              <a:t>| FIELDS LIKE Skeleton | FIELDS EXCEPT Skeleton] [MEMO]</a:t>
            </a:r>
          </a:p>
          <a:p>
            <a:r>
              <a:rPr lang="en-US" altLang="zh-CN" sz="2100" dirty="0">
                <a:solidFill>
                  <a:srgbClr val="FFFF00"/>
                </a:solidFill>
                <a:latin typeface="Arial" pitchFamily="34" charset="0"/>
                <a:ea typeface="黑体" pitchFamily="49" charset="-122"/>
              </a:rPr>
              <a:t>TO </a:t>
            </a:r>
            <a:r>
              <a:rPr lang="en-US" altLang="zh-CN" sz="2100" dirty="0" err="1">
                <a:solidFill>
                  <a:srgbClr val="FFFF00"/>
                </a:solidFill>
                <a:latin typeface="Arial" pitchFamily="34" charset="0"/>
                <a:ea typeface="黑体" pitchFamily="49" charset="-122"/>
              </a:rPr>
              <a:t>ArrayName</a:t>
            </a:r>
            <a:r>
              <a:rPr lang="en-US" altLang="zh-CN" sz="2100" dirty="0">
                <a:solidFill>
                  <a:srgbClr val="FFFF00"/>
                </a:solidFill>
                <a:latin typeface="Arial" pitchFamily="34" charset="0"/>
                <a:ea typeface="黑体" pitchFamily="49" charset="-122"/>
              </a:rPr>
              <a:t> | TO </a:t>
            </a:r>
            <a:r>
              <a:rPr lang="en-US" altLang="zh-CN" sz="2100" dirty="0" err="1">
                <a:solidFill>
                  <a:srgbClr val="FFFF00"/>
                </a:solidFill>
                <a:latin typeface="Arial" pitchFamily="34" charset="0"/>
                <a:ea typeface="黑体" pitchFamily="49" charset="-122"/>
              </a:rPr>
              <a:t>ArrayName</a:t>
            </a:r>
            <a:r>
              <a:rPr lang="en-US" altLang="zh-CN" sz="2100" dirty="0">
                <a:solidFill>
                  <a:srgbClr val="FFFF00"/>
                </a:solidFill>
                <a:latin typeface="Arial" pitchFamily="34" charset="0"/>
                <a:ea typeface="黑体" pitchFamily="49" charset="-122"/>
              </a:rPr>
              <a:t> BLANK | MEMVAR | MEMVAR BLANK</a:t>
            </a:r>
          </a:p>
          <a:p>
            <a:r>
              <a:rPr lang="zh-CN" altLang="en-US" sz="2100" dirty="0" smtClean="0">
                <a:latin typeface="Arial" pitchFamily="34" charset="0"/>
                <a:ea typeface="黑体" pitchFamily="49" charset="-122"/>
              </a:rPr>
              <a:t>       此</a:t>
            </a:r>
            <a:r>
              <a:rPr lang="zh-CN" altLang="en-US" sz="2100" dirty="0">
                <a:latin typeface="Arial" pitchFamily="34" charset="0"/>
                <a:ea typeface="黑体" pitchFamily="49" charset="-122"/>
              </a:rPr>
              <a:t>命令的功能：从当前记录中把数据复制到一组内存变量或数组中。</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①</a:t>
            </a:r>
            <a:r>
              <a:rPr lang="en-US" altLang="zh-CN" sz="2100" dirty="0">
                <a:latin typeface="Arial" pitchFamily="34" charset="0"/>
                <a:ea typeface="黑体" pitchFamily="49" charset="-122"/>
              </a:rPr>
              <a:t>FIELDS </a:t>
            </a:r>
            <a:r>
              <a:rPr lang="en-US" altLang="zh-CN" sz="2100" dirty="0" err="1">
                <a:latin typeface="Arial" pitchFamily="34" charset="0"/>
                <a:ea typeface="黑体" pitchFamily="49" charset="-122"/>
              </a:rPr>
              <a:t>FieldNameList</a:t>
            </a:r>
            <a:r>
              <a:rPr lang="zh-CN" altLang="en-US" sz="2100" dirty="0">
                <a:latin typeface="Arial" pitchFamily="34" charset="0"/>
                <a:ea typeface="黑体" pitchFamily="49" charset="-122"/>
              </a:rPr>
              <a:t>：把指定的字段列表所对应的字段内容依次传送给数组</a:t>
            </a:r>
            <a:r>
              <a:rPr lang="en-US" altLang="zh-CN" sz="2100" dirty="0" err="1">
                <a:latin typeface="Arial" pitchFamily="34" charset="0"/>
                <a:ea typeface="黑体" pitchFamily="49" charset="-122"/>
              </a:rPr>
              <a:t>ArrayName</a:t>
            </a:r>
            <a:r>
              <a:rPr lang="zh-CN" altLang="en-US" sz="2100" dirty="0">
                <a:latin typeface="Arial" pitchFamily="34" charset="0"/>
                <a:ea typeface="黑体" pitchFamily="49" charset="-122"/>
              </a:rPr>
              <a:t>。如果省此子句，则传送所有字段。如果在字段列表后放一个关键字</a:t>
            </a:r>
            <a:r>
              <a:rPr lang="en-US" altLang="zh-CN" sz="2100" dirty="0">
                <a:latin typeface="Arial" pitchFamily="34" charset="0"/>
                <a:ea typeface="黑体" pitchFamily="49" charset="-122"/>
              </a:rPr>
              <a:t>MEMO</a:t>
            </a:r>
            <a:r>
              <a:rPr lang="zh-CN" altLang="en-US" sz="2100" dirty="0">
                <a:latin typeface="Arial" pitchFamily="34" charset="0"/>
                <a:ea typeface="黑体" pitchFamily="49" charset="-122"/>
              </a:rPr>
              <a:t>，则字段列表中可以包含备注字段。</a:t>
            </a:r>
            <a:r>
              <a:rPr lang="en-US" altLang="zh-CN" sz="2100" dirty="0">
                <a:latin typeface="Arial" pitchFamily="34" charset="0"/>
                <a:ea typeface="黑体" pitchFamily="49" charset="-122"/>
              </a:rPr>
              <a:t>SCATTER</a:t>
            </a:r>
            <a:r>
              <a:rPr lang="zh-CN" altLang="en-US" sz="2100" dirty="0">
                <a:latin typeface="Arial" pitchFamily="34" charset="0"/>
                <a:ea typeface="黑体" pitchFamily="49" charset="-122"/>
              </a:rPr>
              <a:t>总是忽略通用和图片字段，</a:t>
            </a:r>
          </a:p>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FIELDS LIKE Skeleton | FIELDS EXCEPT Skeleton</a:t>
            </a:r>
            <a:r>
              <a:rPr lang="zh-CN" altLang="en-US" sz="2100" dirty="0">
                <a:latin typeface="Arial" pitchFamily="34" charset="0"/>
                <a:ea typeface="黑体" pitchFamily="49" charset="-122"/>
              </a:rPr>
              <a:t>：用符指定需要传送或排除的字段，如果包括</a:t>
            </a:r>
            <a:r>
              <a:rPr lang="en-US" altLang="zh-CN" sz="2100" dirty="0">
                <a:latin typeface="Arial" pitchFamily="34" charset="0"/>
                <a:ea typeface="黑体" pitchFamily="49" charset="-122"/>
              </a:rPr>
              <a:t>LIKE</a:t>
            </a:r>
            <a:r>
              <a:rPr lang="zh-CN" altLang="en-US" sz="2100" dirty="0">
                <a:latin typeface="Arial" pitchFamily="34" charset="0"/>
                <a:ea typeface="黑体" pitchFamily="49" charset="-122"/>
              </a:rPr>
              <a:t>子句，那么与</a:t>
            </a:r>
            <a:r>
              <a:rPr lang="en-US" altLang="zh-CN" sz="2100" dirty="0">
                <a:latin typeface="Arial" pitchFamily="34" charset="0"/>
                <a:ea typeface="黑体" pitchFamily="49" charset="-122"/>
              </a:rPr>
              <a:t>Skeleton</a:t>
            </a:r>
            <a:r>
              <a:rPr lang="zh-CN" altLang="en-US" sz="2100" dirty="0">
                <a:latin typeface="Arial" pitchFamily="34" charset="0"/>
                <a:ea typeface="黑体" pitchFamily="49" charset="-122"/>
              </a:rPr>
              <a:t>相匹配的字段被传送到内存变量或数组中。如果包括 </a:t>
            </a:r>
            <a:r>
              <a:rPr lang="en-US" altLang="zh-CN" sz="2100" dirty="0">
                <a:latin typeface="Arial" pitchFamily="34" charset="0"/>
                <a:ea typeface="黑体" pitchFamily="49" charset="-122"/>
              </a:rPr>
              <a:t>EXCEPT Skeleton</a:t>
            </a:r>
            <a:r>
              <a:rPr lang="zh-CN" altLang="en-US" sz="2100" dirty="0">
                <a:latin typeface="Arial" pitchFamily="34" charset="0"/>
                <a:ea typeface="黑体" pitchFamily="49" charset="-122"/>
              </a:rPr>
              <a:t>，那么除了</a:t>
            </a:r>
            <a:r>
              <a:rPr lang="zh-CN" altLang="en-US" sz="2100" dirty="0" smtClean="0">
                <a:latin typeface="Arial" pitchFamily="34" charset="0"/>
                <a:ea typeface="黑体" pitchFamily="49" charset="-122"/>
              </a:rPr>
              <a:t>与  </a:t>
            </a:r>
            <a:r>
              <a:rPr lang="en-US" altLang="zh-CN" sz="2100" dirty="0" smtClean="0">
                <a:latin typeface="Arial" pitchFamily="34" charset="0"/>
                <a:ea typeface="黑体" pitchFamily="49" charset="-122"/>
              </a:rPr>
              <a:t>Skeleton</a:t>
            </a:r>
            <a:r>
              <a:rPr lang="zh-CN" altLang="en-US" sz="2100" dirty="0">
                <a:latin typeface="Arial" pitchFamily="34" charset="0"/>
                <a:ea typeface="黑体" pitchFamily="49" charset="-122"/>
              </a:rPr>
              <a:t>相匹配的字段外，其他所有字段都传送到内存变量或数组中。可以同时使用</a:t>
            </a:r>
            <a:r>
              <a:rPr lang="en-US" altLang="zh-CN" sz="2100" dirty="0">
                <a:latin typeface="Arial" pitchFamily="34" charset="0"/>
                <a:ea typeface="黑体" pitchFamily="49" charset="-122"/>
              </a:rPr>
              <a:t>LIKE</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EXCEPT</a:t>
            </a:r>
            <a:r>
              <a:rPr lang="zh-CN" altLang="en-US" sz="2100" dirty="0">
                <a:latin typeface="Arial" pitchFamily="34" charset="0"/>
                <a:ea typeface="黑体" pitchFamily="49" charset="-122"/>
              </a:rPr>
              <a:t>子句</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1461" y="167590"/>
            <a:ext cx="5796683"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5</a:t>
            </a:r>
            <a:r>
              <a:rPr lang="zh-CN" altLang="en-US" sz="2200" dirty="0">
                <a:ea typeface="黑体" pitchFamily="49" charset="-122"/>
              </a:rPr>
              <a:t>．利用数组追加记录</a:t>
            </a:r>
          </a:p>
        </p:txBody>
      </p:sp>
    </p:spTree>
    <p:extLst>
      <p:ext uri="{BB962C8B-B14F-4D97-AF65-F5344CB8AC3E}">
        <p14:creationId xmlns:p14="http://schemas.microsoft.com/office/powerpoint/2010/main" val="845890980"/>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188640"/>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③</a:t>
            </a:r>
            <a:r>
              <a:rPr lang="en-US" altLang="zh-CN" sz="2100" dirty="0">
                <a:latin typeface="Arial" pitchFamily="34" charset="0"/>
                <a:ea typeface="黑体" pitchFamily="49" charset="-122"/>
              </a:rPr>
              <a:t>TO </a:t>
            </a:r>
            <a:r>
              <a:rPr lang="en-US" altLang="zh-CN" sz="2100" dirty="0" err="1">
                <a:latin typeface="Arial" pitchFamily="34" charset="0"/>
                <a:ea typeface="黑体" pitchFamily="49" charset="-122"/>
              </a:rPr>
              <a:t>ArrayName</a:t>
            </a:r>
            <a:r>
              <a:rPr lang="zh-CN" altLang="en-US" sz="2100" dirty="0">
                <a:latin typeface="Arial" pitchFamily="34" charset="0"/>
                <a:ea typeface="黑体" pitchFamily="49" charset="-122"/>
              </a:rPr>
              <a:t>：指定接受记录内容的数组。从第一个字段起，</a:t>
            </a:r>
            <a:r>
              <a:rPr lang="en-US" altLang="zh-CN" sz="2100" dirty="0">
                <a:latin typeface="Arial" pitchFamily="34" charset="0"/>
                <a:ea typeface="黑体" pitchFamily="49" charset="-122"/>
              </a:rPr>
              <a:t>SCATTER</a:t>
            </a:r>
            <a:r>
              <a:rPr lang="zh-CN" altLang="en-US" sz="2100" dirty="0">
                <a:latin typeface="Arial" pitchFamily="34" charset="0"/>
                <a:ea typeface="黑体" pitchFamily="49" charset="-122"/>
              </a:rPr>
              <a:t>按顺序将每个字段的内容复制到数组的每个元素中。</a:t>
            </a:r>
          </a:p>
          <a:p>
            <a:r>
              <a:rPr lang="zh-CN" altLang="en-US" sz="2100" dirty="0" smtClean="0">
                <a:latin typeface="Arial" pitchFamily="34" charset="0"/>
                <a:ea typeface="黑体" pitchFamily="49" charset="-122"/>
              </a:rPr>
              <a:t>       如果指定数组的元素比字段数多，则多余数组元素的内容不发生变化。如果指定数组不存在，或者它的元素个数比字段数少，则系统自动创建一个新数组，数组元素与对应字段具有相同的大小和数据类型。</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④</a:t>
            </a:r>
            <a:r>
              <a:rPr lang="en-US" altLang="zh-CN" sz="2100" dirty="0">
                <a:latin typeface="Arial" pitchFamily="34" charset="0"/>
                <a:ea typeface="黑体" pitchFamily="49" charset="-122"/>
              </a:rPr>
              <a:t>TO </a:t>
            </a:r>
            <a:r>
              <a:rPr lang="en-US" altLang="zh-CN" sz="2100" dirty="0" err="1">
                <a:latin typeface="Arial" pitchFamily="34" charset="0"/>
                <a:ea typeface="黑体" pitchFamily="49" charset="-122"/>
              </a:rPr>
              <a:t>ArrayName</a:t>
            </a:r>
            <a:r>
              <a:rPr lang="en-US" altLang="zh-CN" sz="2100" dirty="0">
                <a:latin typeface="Arial" pitchFamily="34" charset="0"/>
                <a:ea typeface="黑体" pitchFamily="49" charset="-122"/>
              </a:rPr>
              <a:t> BLANK</a:t>
            </a:r>
            <a:r>
              <a:rPr lang="zh-CN" altLang="en-US" sz="2100" dirty="0">
                <a:latin typeface="Arial" pitchFamily="34" charset="0"/>
                <a:ea typeface="黑体" pitchFamily="49" charset="-122"/>
              </a:rPr>
              <a:t>：创建一个空的数组，它的元素与表中字段具有相同大小和数据类型，但没有内容。</a:t>
            </a:r>
          </a:p>
          <a:p>
            <a:r>
              <a:rPr lang="zh-CN" altLang="en-US" sz="2100" dirty="0" smtClean="0">
                <a:latin typeface="Arial" pitchFamily="34" charset="0"/>
                <a:ea typeface="黑体" pitchFamily="49" charset="-122"/>
              </a:rPr>
              <a:t>       ⑤</a:t>
            </a:r>
            <a:r>
              <a:rPr lang="en-US" altLang="zh-CN" sz="2100" dirty="0">
                <a:latin typeface="Arial" pitchFamily="34" charset="0"/>
                <a:ea typeface="黑体" pitchFamily="49" charset="-122"/>
              </a:rPr>
              <a:t>MEMVAR</a:t>
            </a:r>
            <a:r>
              <a:rPr lang="zh-CN" altLang="en-US" sz="2100" dirty="0">
                <a:latin typeface="Arial" pitchFamily="34" charset="0"/>
                <a:ea typeface="黑体" pitchFamily="49" charset="-122"/>
              </a:rPr>
              <a:t>：把数据传送到一组内存变量而不是数组中</a:t>
            </a:r>
            <a:r>
              <a:rPr lang="zh-CN" altLang="en-US" sz="2100" dirty="0" smtClean="0">
                <a:latin typeface="Arial" pitchFamily="34" charset="0"/>
                <a:ea typeface="黑体" pitchFamily="49" charset="-122"/>
              </a:rPr>
              <a:t>。新</a:t>
            </a:r>
            <a:r>
              <a:rPr lang="zh-CN" altLang="en-US" sz="2100" dirty="0">
                <a:latin typeface="Arial" pitchFamily="34" charset="0"/>
                <a:ea typeface="黑体" pitchFamily="49" charset="-122"/>
              </a:rPr>
              <a:t>创建的内存变量与对应字段具有相同的名称、大小和数据类型。</a:t>
            </a:r>
          </a:p>
          <a:p>
            <a:r>
              <a:rPr lang="zh-CN" altLang="en-US" sz="2100" dirty="0" smtClean="0">
                <a:latin typeface="Arial" pitchFamily="34" charset="0"/>
                <a:ea typeface="黑体" pitchFamily="49" charset="-122"/>
              </a:rPr>
              <a:t>       注意：不要</a:t>
            </a:r>
            <a:r>
              <a:rPr lang="zh-CN" altLang="en-US" sz="2100" dirty="0">
                <a:latin typeface="Arial" pitchFamily="34" charset="0"/>
                <a:ea typeface="黑体" pitchFamily="49" charset="-122"/>
              </a:rPr>
              <a:t>在使用</a:t>
            </a:r>
            <a:r>
              <a:rPr lang="en-US" altLang="zh-CN" sz="2100" dirty="0">
                <a:latin typeface="Arial" pitchFamily="34" charset="0"/>
                <a:ea typeface="黑体" pitchFamily="49" charset="-122"/>
              </a:rPr>
              <a:t>MEMVAR</a:t>
            </a:r>
            <a:r>
              <a:rPr lang="zh-CN" altLang="en-US" sz="2100" dirty="0">
                <a:latin typeface="Arial" pitchFamily="34" charset="0"/>
                <a:ea typeface="黑体" pitchFamily="49" charset="-122"/>
              </a:rPr>
              <a:t>时加入</a:t>
            </a:r>
            <a:r>
              <a:rPr lang="en-US" altLang="zh-CN" sz="2100" dirty="0">
                <a:latin typeface="Arial" pitchFamily="34" charset="0"/>
                <a:ea typeface="黑体" pitchFamily="49" charset="-122"/>
              </a:rPr>
              <a:t>TO</a:t>
            </a:r>
            <a:r>
              <a:rPr lang="zh-CN" altLang="en-US" sz="2100" dirty="0">
                <a:latin typeface="Arial" pitchFamily="34" charset="0"/>
                <a:ea typeface="黑体" pitchFamily="49" charset="-122"/>
              </a:rPr>
              <a:t>。如果加入了</a:t>
            </a:r>
            <a:r>
              <a:rPr lang="en-US" altLang="zh-CN" sz="2100" dirty="0">
                <a:latin typeface="Arial" pitchFamily="34" charset="0"/>
                <a:ea typeface="黑体" pitchFamily="49" charset="-122"/>
              </a:rPr>
              <a:t>TO</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Visual FoxPro </a:t>
            </a:r>
            <a:r>
              <a:rPr lang="zh-CN" altLang="en-US" sz="2100" dirty="0">
                <a:latin typeface="Arial" pitchFamily="34" charset="0"/>
                <a:ea typeface="黑体" pitchFamily="49" charset="-122"/>
              </a:rPr>
              <a:t>创建一个名为 </a:t>
            </a:r>
            <a:r>
              <a:rPr lang="en-US" altLang="zh-CN" sz="2100" dirty="0">
                <a:latin typeface="Arial" pitchFamily="34" charset="0"/>
                <a:ea typeface="黑体" pitchFamily="49" charset="-122"/>
              </a:rPr>
              <a:t>MEMVAR </a:t>
            </a:r>
            <a:r>
              <a:rPr lang="zh-CN" altLang="en-US" sz="2100" dirty="0">
                <a:latin typeface="Arial" pitchFamily="34" charset="0"/>
                <a:ea typeface="黑体" pitchFamily="49" charset="-122"/>
              </a:rPr>
              <a:t>的数组。</a:t>
            </a:r>
          </a:p>
          <a:p>
            <a:r>
              <a:rPr lang="zh-CN" altLang="en-US" sz="2100" dirty="0" smtClean="0">
                <a:latin typeface="Arial" pitchFamily="34" charset="0"/>
                <a:ea typeface="黑体" pitchFamily="49" charset="-122"/>
              </a:rPr>
              <a:t>       ⑥</a:t>
            </a:r>
            <a:r>
              <a:rPr lang="en-US" altLang="zh-CN" sz="2100" dirty="0">
                <a:latin typeface="Arial" pitchFamily="34" charset="0"/>
                <a:ea typeface="黑体" pitchFamily="49" charset="-122"/>
              </a:rPr>
              <a:t>MEMVAR BLANK</a:t>
            </a:r>
            <a:r>
              <a:rPr lang="zh-CN" altLang="en-US" sz="2100" dirty="0">
                <a:latin typeface="Arial" pitchFamily="34" charset="0"/>
                <a:ea typeface="黑体" pitchFamily="49" charset="-122"/>
              </a:rPr>
              <a:t>：创建一组空内存</a:t>
            </a:r>
            <a:r>
              <a:rPr lang="zh-CN" altLang="en-US" sz="2100" dirty="0" smtClean="0">
                <a:latin typeface="Arial" pitchFamily="34" charset="0"/>
                <a:ea typeface="黑体" pitchFamily="49" charset="-122"/>
              </a:rPr>
              <a:t>变量。</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4-11】  </a:t>
            </a:r>
            <a:r>
              <a:rPr lang="zh-CN" altLang="en-US" sz="2100" dirty="0" smtClean="0">
                <a:latin typeface="Arial" pitchFamily="34" charset="0"/>
                <a:ea typeface="黑体" pitchFamily="49" charset="-122"/>
              </a:rPr>
              <a:t>定义一</a:t>
            </a:r>
            <a:r>
              <a:rPr lang="zh-CN" altLang="en-US" sz="2100" dirty="0">
                <a:latin typeface="Arial" pitchFamily="34" charset="0"/>
                <a:ea typeface="黑体" pitchFamily="49" charset="-122"/>
              </a:rPr>
              <a:t>个数组</a:t>
            </a:r>
            <a:r>
              <a:rPr lang="en-US" altLang="zh-CN" sz="2100" dirty="0" err="1">
                <a:latin typeface="Arial" pitchFamily="34" charset="0"/>
                <a:ea typeface="黑体" pitchFamily="49" charset="-122"/>
              </a:rPr>
              <a:t>xs</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，然后再打开“学生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，并将当前记录传送给数组。</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命令窗口中依次键入如下命令：</a:t>
            </a:r>
          </a:p>
          <a:p>
            <a:r>
              <a:rPr lang="en-US" altLang="zh-CN" sz="2100" dirty="0" smtClean="0">
                <a:latin typeface="Arial" pitchFamily="34" charset="0"/>
                <a:ea typeface="黑体" pitchFamily="49" charset="-122"/>
              </a:rPr>
              <a:t>       DIMENSION </a:t>
            </a:r>
            <a:r>
              <a:rPr lang="en-US" altLang="zh-CN" sz="2100" dirty="0" err="1">
                <a:latin typeface="Arial" pitchFamily="34" charset="0"/>
                <a:ea typeface="黑体" pitchFamily="49" charset="-122"/>
              </a:rPr>
              <a:t>xs</a:t>
            </a:r>
            <a:r>
              <a:rPr lang="en-US" altLang="zh-CN" sz="2100" dirty="0">
                <a:latin typeface="Arial" pitchFamily="34" charset="0"/>
                <a:ea typeface="黑体" pitchFamily="49" charset="-122"/>
              </a:rPr>
              <a:t>(5)</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SCATTER </a:t>
            </a:r>
            <a:r>
              <a:rPr lang="en-US" altLang="zh-CN" sz="2100" dirty="0">
                <a:latin typeface="Arial" pitchFamily="34" charset="0"/>
                <a:ea typeface="黑体" pitchFamily="49" charset="-122"/>
              </a:rPr>
              <a:t>TO </a:t>
            </a:r>
            <a:r>
              <a:rPr lang="en-US" altLang="zh-CN" sz="2100" dirty="0" err="1">
                <a:latin typeface="Arial" pitchFamily="34" charset="0"/>
                <a:ea typeface="黑体" pitchFamily="49" charset="-122"/>
              </a:rPr>
              <a:t>xs</a:t>
            </a:r>
            <a:r>
              <a:rPr lang="en-US" altLang="zh-CN" sz="2100" dirty="0">
                <a:latin typeface="Arial" pitchFamily="34" charset="0"/>
                <a:ea typeface="黑体" pitchFamily="49" charset="-122"/>
              </a:rPr>
              <a:t> MEMO</a:t>
            </a:r>
          </a:p>
          <a:p>
            <a:r>
              <a:rPr lang="en-US" altLang="zh-CN" sz="2100" dirty="0" smtClean="0">
                <a:latin typeface="Arial" pitchFamily="34" charset="0"/>
                <a:ea typeface="黑体" pitchFamily="49" charset="-122"/>
              </a:rPr>
              <a:t>       DISPLAY </a:t>
            </a:r>
            <a:r>
              <a:rPr lang="en-US" altLang="zh-CN" sz="2100" dirty="0">
                <a:latin typeface="Arial" pitchFamily="34" charset="0"/>
                <a:ea typeface="黑体" pitchFamily="49" charset="-122"/>
              </a:rPr>
              <a:t>MEMO</a:t>
            </a:r>
          </a:p>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执行的结果是，将数组</a:t>
            </a:r>
            <a:r>
              <a:rPr lang="en-US" altLang="zh-CN" sz="2100" dirty="0" err="1">
                <a:latin typeface="Arial" pitchFamily="34" charset="0"/>
                <a:ea typeface="黑体" pitchFamily="49" charset="-122"/>
              </a:rPr>
              <a:t>xs</a:t>
            </a:r>
            <a:r>
              <a:rPr lang="zh-CN" altLang="en-US" sz="2100" dirty="0">
                <a:latin typeface="Arial" pitchFamily="34" charset="0"/>
                <a:ea typeface="黑体" pitchFamily="49" charset="-122"/>
              </a:rPr>
              <a:t>的元素个数自动增加为</a:t>
            </a:r>
            <a:r>
              <a:rPr lang="en-US" altLang="zh-CN" sz="2100" dirty="0" smtClean="0">
                <a:latin typeface="Arial" pitchFamily="34" charset="0"/>
                <a:ea typeface="黑体" pitchFamily="49" charset="-122"/>
              </a:rPr>
              <a:t>8</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56915247"/>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188640"/>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将数组数据传送给当前记录</a:t>
            </a:r>
          </a:p>
          <a:p>
            <a:r>
              <a:rPr lang="zh-CN" altLang="en-US" sz="2100" dirty="0" smtClean="0">
                <a:latin typeface="Arial" pitchFamily="34" charset="0"/>
                <a:ea typeface="黑体" pitchFamily="49" charset="-122"/>
              </a:rPr>
              <a:t>      可以</a:t>
            </a:r>
            <a:r>
              <a:rPr lang="zh-CN" altLang="en-US" sz="2100" dirty="0">
                <a:latin typeface="Arial" pitchFamily="34" charset="0"/>
                <a:ea typeface="黑体" pitchFamily="49" charset="-122"/>
              </a:rPr>
              <a:t>使用</a:t>
            </a:r>
            <a:r>
              <a:rPr lang="en-US" altLang="zh-CN" sz="2100" dirty="0">
                <a:latin typeface="Arial" pitchFamily="34" charset="0"/>
                <a:ea typeface="黑体" pitchFamily="49" charset="-122"/>
              </a:rPr>
              <a:t>GATHER</a:t>
            </a:r>
            <a:r>
              <a:rPr lang="zh-CN" altLang="en-US" sz="2100" dirty="0">
                <a:latin typeface="Arial" pitchFamily="34" charset="0"/>
                <a:ea typeface="黑体" pitchFamily="49" charset="-122"/>
              </a:rPr>
              <a:t>命令将数组数据传送给当前</a:t>
            </a:r>
            <a:r>
              <a:rPr lang="zh-CN" altLang="en-US" sz="2100" dirty="0" smtClean="0">
                <a:latin typeface="Arial" pitchFamily="34" charset="0"/>
                <a:ea typeface="黑体" pitchFamily="49" charset="-122"/>
              </a:rPr>
              <a:t>记录，命令</a:t>
            </a:r>
            <a:r>
              <a:rPr lang="zh-CN" altLang="en-US" sz="2100" dirty="0">
                <a:latin typeface="Arial" pitchFamily="34" charset="0"/>
                <a:ea typeface="黑体" pitchFamily="49" charset="-122"/>
              </a:rPr>
              <a:t>的格式如下：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GATHER </a:t>
            </a:r>
            <a:r>
              <a:rPr lang="en-US" altLang="zh-CN" sz="2100" dirty="0">
                <a:solidFill>
                  <a:srgbClr val="FFFF00"/>
                </a:solidFill>
                <a:latin typeface="Arial" pitchFamily="34" charset="0"/>
                <a:ea typeface="黑体" pitchFamily="49" charset="-122"/>
              </a:rPr>
              <a:t>FROM </a:t>
            </a:r>
            <a:r>
              <a:rPr lang="en-US" altLang="zh-CN" sz="2100" dirty="0" err="1">
                <a:solidFill>
                  <a:srgbClr val="FFFF00"/>
                </a:solidFill>
                <a:latin typeface="Arial" pitchFamily="34" charset="0"/>
                <a:ea typeface="黑体" pitchFamily="49" charset="-122"/>
              </a:rPr>
              <a:t>ArrayName</a:t>
            </a:r>
            <a:r>
              <a:rPr lang="en-US" altLang="zh-CN" sz="2100" dirty="0">
                <a:solidFill>
                  <a:srgbClr val="FFFF00"/>
                </a:solidFill>
                <a:latin typeface="Arial" pitchFamily="34" charset="0"/>
                <a:ea typeface="黑体" pitchFamily="49" charset="-122"/>
              </a:rPr>
              <a:t> | MEMVAR | NAME </a:t>
            </a:r>
            <a:r>
              <a:rPr lang="en-US" altLang="zh-CN" sz="2100" dirty="0" err="1">
                <a:solidFill>
                  <a:srgbClr val="FFFF00"/>
                </a:solidFill>
                <a:latin typeface="Arial" pitchFamily="34" charset="0"/>
                <a:ea typeface="黑体" pitchFamily="49" charset="-122"/>
              </a:rPr>
              <a:t>ObjectName</a:t>
            </a:r>
            <a:endParaRPr lang="en-US" altLang="zh-CN" sz="2100" dirty="0">
              <a:solidFill>
                <a:srgbClr val="FFFF00"/>
              </a:solidFill>
              <a:latin typeface="Arial" pitchFamily="34" charset="0"/>
              <a:ea typeface="黑体" pitchFamily="49" charset="-122"/>
            </a:endParaRPr>
          </a:p>
          <a:p>
            <a:r>
              <a:rPr lang="en-US" altLang="zh-CN" sz="2100" dirty="0">
                <a:solidFill>
                  <a:srgbClr val="FFFF00"/>
                </a:solidFill>
                <a:latin typeface="Arial" pitchFamily="34" charset="0"/>
                <a:ea typeface="黑体" pitchFamily="49" charset="-122"/>
              </a:rPr>
              <a:t>[FIELDS </a:t>
            </a:r>
            <a:r>
              <a:rPr lang="en-US" altLang="zh-CN" sz="2100" dirty="0" err="1">
                <a:solidFill>
                  <a:srgbClr val="FFFF00"/>
                </a:solidFill>
                <a:latin typeface="Arial" pitchFamily="34" charset="0"/>
                <a:ea typeface="黑体" pitchFamily="49" charset="-122"/>
              </a:rPr>
              <a:t>FieldList</a:t>
            </a:r>
            <a:r>
              <a:rPr lang="en-US" altLang="zh-CN" sz="2100" dirty="0">
                <a:solidFill>
                  <a:srgbClr val="FFFF00"/>
                </a:solidFill>
                <a:latin typeface="Arial" pitchFamily="34" charset="0"/>
                <a:ea typeface="黑体" pitchFamily="49" charset="-122"/>
              </a:rPr>
              <a:t> | FIELDS LIKE Skeleton | FIELDS EXCEPT Skeleton] [MEMO]</a:t>
            </a:r>
          </a:p>
          <a:p>
            <a:r>
              <a:rPr lang="zh-CN" altLang="en-US" sz="2100" dirty="0" smtClean="0">
                <a:latin typeface="Arial" pitchFamily="34" charset="0"/>
                <a:ea typeface="黑体" pitchFamily="49" charset="-122"/>
              </a:rPr>
              <a:t>       此</a:t>
            </a:r>
            <a:r>
              <a:rPr lang="zh-CN" altLang="en-US" sz="2100" dirty="0">
                <a:latin typeface="Arial" pitchFamily="34" charset="0"/>
                <a:ea typeface="黑体" pitchFamily="49" charset="-122"/>
              </a:rPr>
              <a:t>命令的功能为：将当前选定表中当前记录的数据替换为某个数组、内存变量组或对象中的数据。</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①</a:t>
            </a:r>
            <a:r>
              <a:rPr lang="en-US" altLang="zh-CN" sz="2100" dirty="0">
                <a:latin typeface="Arial" pitchFamily="34" charset="0"/>
                <a:ea typeface="黑体" pitchFamily="49" charset="-122"/>
              </a:rPr>
              <a:t>FROM </a:t>
            </a:r>
            <a:r>
              <a:rPr lang="en-US" altLang="zh-CN" sz="2100" dirty="0" err="1">
                <a:latin typeface="Arial" pitchFamily="34" charset="0"/>
                <a:ea typeface="黑体" pitchFamily="49" charset="-122"/>
              </a:rPr>
              <a:t>ArrayName</a:t>
            </a:r>
            <a:r>
              <a:rPr lang="zh-CN" altLang="en-US" sz="2100" dirty="0" smtClean="0">
                <a:latin typeface="Arial" pitchFamily="34" charset="0"/>
                <a:ea typeface="黑体" pitchFamily="49" charset="-122"/>
              </a:rPr>
              <a:t>：用一</a:t>
            </a:r>
            <a:r>
              <a:rPr lang="zh-CN" altLang="en-US" sz="2100" dirty="0">
                <a:latin typeface="Arial" pitchFamily="34" charset="0"/>
                <a:ea typeface="黑体" pitchFamily="49" charset="-122"/>
              </a:rPr>
              <a:t>个数组它的数据替换当前记录中的数据。从数组的第一个元素起，各元素的内容依次替换记录中相应字段的内容</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数组的元素少于表的字段数目，则忽略多余的字段。如果数组的元素多于表的字段数目，则忽略多余的数组元素。</a:t>
            </a:r>
          </a:p>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MEMVAR</a:t>
            </a:r>
            <a:r>
              <a:rPr lang="zh-CN" altLang="en-US" sz="2100" dirty="0">
                <a:latin typeface="Arial" pitchFamily="34" charset="0"/>
                <a:ea typeface="黑体" pitchFamily="49" charset="-122"/>
              </a:rPr>
              <a:t>：指定一组内存变量或数组，把其中的数据复制到当前记录中。内存变量的数据将传送给与此内存变量同名的字段。如果没有与某个字段同名的内存变量，则不替换此字段。注意：使用</a:t>
            </a:r>
            <a:r>
              <a:rPr lang="en-US" altLang="zh-CN" sz="2100" dirty="0">
                <a:latin typeface="Arial" pitchFamily="34" charset="0"/>
                <a:ea typeface="黑体" pitchFamily="49" charset="-122"/>
              </a:rPr>
              <a:t>MEMVAR</a:t>
            </a:r>
            <a:r>
              <a:rPr lang="zh-CN" altLang="en-US" sz="2100" dirty="0">
                <a:latin typeface="Arial" pitchFamily="34" charset="0"/>
                <a:ea typeface="黑体" pitchFamily="49" charset="-122"/>
              </a:rPr>
              <a:t>子句时，</a:t>
            </a:r>
            <a:r>
              <a:rPr lang="en-US" altLang="zh-CN" sz="2100" dirty="0">
                <a:latin typeface="Arial" pitchFamily="34" charset="0"/>
                <a:ea typeface="黑体" pitchFamily="49" charset="-122"/>
              </a:rPr>
              <a:t>GATHER</a:t>
            </a:r>
            <a:r>
              <a:rPr lang="zh-CN" altLang="en-US" sz="2100" dirty="0">
                <a:latin typeface="Arial" pitchFamily="34" charset="0"/>
                <a:ea typeface="黑体" pitchFamily="49" charset="-122"/>
              </a:rPr>
              <a:t>不能带</a:t>
            </a:r>
            <a:r>
              <a:rPr lang="en-US" altLang="zh-CN" sz="2100" dirty="0">
                <a:latin typeface="Arial" pitchFamily="34" charset="0"/>
                <a:ea typeface="黑体" pitchFamily="49" charset="-122"/>
              </a:rPr>
              <a:t>FROM</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③</a:t>
            </a:r>
            <a:r>
              <a:rPr lang="en-US" altLang="zh-CN" sz="2100" dirty="0">
                <a:latin typeface="Arial" pitchFamily="34" charset="0"/>
                <a:ea typeface="黑体" pitchFamily="49" charset="-122"/>
              </a:rPr>
              <a:t>NAME </a:t>
            </a:r>
            <a:r>
              <a:rPr lang="en-US" altLang="zh-CN" sz="2100" dirty="0" err="1">
                <a:latin typeface="Arial" pitchFamily="34" charset="0"/>
                <a:ea typeface="黑体" pitchFamily="49" charset="-122"/>
              </a:rPr>
              <a:t>ObjectName</a:t>
            </a:r>
            <a:r>
              <a:rPr lang="zh-CN" altLang="en-US" sz="2100" dirty="0">
                <a:latin typeface="Arial" pitchFamily="34" charset="0"/>
                <a:ea typeface="黑体" pitchFamily="49" charset="-122"/>
              </a:rPr>
              <a:t>：指定某个对象，其属性与表的字段同名。每个字段的内容分别替换为与字段同名的属性的值。如果没有与某个字段同名的属性，则此字段的内容不做替换</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17526289"/>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188640"/>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④</a:t>
            </a:r>
            <a:r>
              <a:rPr lang="en-US" altLang="zh-CN" sz="2100" dirty="0">
                <a:latin typeface="Arial" pitchFamily="34" charset="0"/>
                <a:ea typeface="黑体" pitchFamily="49" charset="-122"/>
              </a:rPr>
              <a:t>FIELDS </a:t>
            </a:r>
            <a:r>
              <a:rPr lang="en-US" altLang="zh-CN" sz="2100" dirty="0" err="1">
                <a:latin typeface="Arial" pitchFamily="34" charset="0"/>
                <a:ea typeface="黑体" pitchFamily="49" charset="-122"/>
              </a:rPr>
              <a:t>FieldList</a:t>
            </a:r>
            <a:r>
              <a:rPr lang="zh-CN" altLang="en-US" sz="2100" dirty="0">
                <a:latin typeface="Arial" pitchFamily="34" charset="0"/>
                <a:ea typeface="黑体" pitchFamily="49" charset="-122"/>
              </a:rPr>
              <a:t>：指定用数组元素或内存变量的内容替换字段的内容。只替换在</a:t>
            </a:r>
            <a:r>
              <a:rPr lang="en-US" altLang="zh-CN" sz="2100" dirty="0" err="1">
                <a:latin typeface="Arial" pitchFamily="34" charset="0"/>
                <a:ea typeface="黑体" pitchFamily="49" charset="-122"/>
              </a:rPr>
              <a:t>FieldList</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中指定的字段的内容。</a:t>
            </a:r>
          </a:p>
          <a:p>
            <a:r>
              <a:rPr lang="zh-CN" altLang="en-US" sz="2100" dirty="0" smtClean="0">
                <a:latin typeface="Arial" pitchFamily="34" charset="0"/>
                <a:ea typeface="黑体" pitchFamily="49" charset="-122"/>
              </a:rPr>
              <a:t>       ⑤</a:t>
            </a:r>
            <a:r>
              <a:rPr lang="en-US" altLang="zh-CN" sz="2100" dirty="0">
                <a:latin typeface="Arial" pitchFamily="34" charset="0"/>
                <a:ea typeface="黑体" pitchFamily="49" charset="-122"/>
              </a:rPr>
              <a:t>FIELDS LIKE Skeleton | FIELDS EXCEPT Skeleton</a:t>
            </a:r>
            <a:r>
              <a:rPr lang="zh-CN" altLang="en-US" sz="2100" dirty="0" smtClean="0">
                <a:latin typeface="Arial" pitchFamily="34" charset="0"/>
                <a:ea typeface="黑体" pitchFamily="49" charset="-122"/>
              </a:rPr>
              <a:t>：可以</a:t>
            </a:r>
            <a:r>
              <a:rPr lang="zh-CN" altLang="en-US" sz="2100" dirty="0">
                <a:latin typeface="Arial" pitchFamily="34" charset="0"/>
                <a:ea typeface="黑体" pitchFamily="49" charset="-122"/>
              </a:rPr>
              <a:t>有选择地将字段内容替换为数组元素或内存变量的内容。</a:t>
            </a:r>
          </a:p>
          <a:p>
            <a:r>
              <a:rPr lang="zh-CN" altLang="en-US" sz="2100" dirty="0" smtClean="0">
                <a:latin typeface="Arial" pitchFamily="34" charset="0"/>
                <a:ea typeface="黑体" pitchFamily="49" charset="-122"/>
              </a:rPr>
              <a:t>       ⑥</a:t>
            </a:r>
            <a:r>
              <a:rPr lang="en-US" altLang="zh-CN" sz="2100" dirty="0">
                <a:latin typeface="Arial" pitchFamily="34" charset="0"/>
                <a:ea typeface="黑体" pitchFamily="49" charset="-122"/>
              </a:rPr>
              <a:t>MEMO</a:t>
            </a:r>
            <a:r>
              <a:rPr lang="zh-CN" altLang="en-US" sz="2100" dirty="0">
                <a:latin typeface="Arial" pitchFamily="34" charset="0"/>
                <a:ea typeface="黑体" pitchFamily="49" charset="-122"/>
              </a:rPr>
              <a:t>：指定用数组元素或内存变量的内容替换备注字段的内容。如果省略 </a:t>
            </a:r>
            <a:r>
              <a:rPr lang="en-US" altLang="zh-CN" sz="2100" dirty="0">
                <a:latin typeface="Arial" pitchFamily="34" charset="0"/>
                <a:ea typeface="黑体" pitchFamily="49" charset="-122"/>
              </a:rPr>
              <a:t>MEMO </a:t>
            </a:r>
            <a:r>
              <a:rPr lang="zh-CN" altLang="en-US" sz="2100" dirty="0">
                <a:latin typeface="Arial" pitchFamily="34" charset="0"/>
                <a:ea typeface="黑体" pitchFamily="49" charset="-122"/>
              </a:rPr>
              <a:t>子句，</a:t>
            </a:r>
            <a:r>
              <a:rPr lang="en-US" altLang="zh-CN" sz="2100" dirty="0">
                <a:latin typeface="Arial" pitchFamily="34" charset="0"/>
                <a:ea typeface="黑体" pitchFamily="49" charset="-122"/>
              </a:rPr>
              <a:t>GATHER</a:t>
            </a:r>
            <a:r>
              <a:rPr lang="zh-CN" altLang="en-US" sz="2100" dirty="0">
                <a:latin typeface="Arial" pitchFamily="34" charset="0"/>
                <a:ea typeface="黑体" pitchFamily="49" charset="-122"/>
              </a:rPr>
              <a:t>命令将跳过备注字段。</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4-12】  </a:t>
            </a:r>
            <a:r>
              <a:rPr lang="zh-CN" altLang="en-US" sz="2100" dirty="0">
                <a:latin typeface="Arial" pitchFamily="34" charset="0"/>
                <a:ea typeface="黑体" pitchFamily="49" charset="-122"/>
              </a:rPr>
              <a:t>创建一个含有</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个数组元素的数组</a:t>
            </a:r>
            <a:r>
              <a:rPr lang="en-US" altLang="zh-CN" sz="2100" dirty="0">
                <a:latin typeface="Arial" pitchFamily="34" charset="0"/>
                <a:ea typeface="黑体" pitchFamily="49" charset="-122"/>
              </a:rPr>
              <a:t>S</a:t>
            </a:r>
            <a:r>
              <a:rPr lang="zh-CN" altLang="en-US" sz="2100" dirty="0">
                <a:latin typeface="Arial" pitchFamily="34" charset="0"/>
                <a:ea typeface="黑体" pitchFamily="49" charset="-122"/>
              </a:rPr>
              <a:t>，并令</a:t>
            </a:r>
            <a:r>
              <a:rPr lang="en-US" altLang="zh-CN" sz="2100" dirty="0">
                <a:latin typeface="Arial" pitchFamily="34" charset="0"/>
                <a:ea typeface="黑体" pitchFamily="49" charset="-122"/>
              </a:rPr>
              <a:t>S(1)="s1101113"</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S(2)= "</a:t>
            </a:r>
            <a:r>
              <a:rPr lang="zh-CN" altLang="en-US" sz="2100" dirty="0">
                <a:latin typeface="Arial" pitchFamily="34" charset="0"/>
                <a:ea typeface="黑体" pitchFamily="49" charset="-122"/>
              </a:rPr>
              <a:t>夏日奈雪</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S(3)="</a:t>
            </a:r>
            <a:r>
              <a:rPr lang="zh-CN" altLang="en-US" sz="2100" dirty="0">
                <a:latin typeface="Arial" pitchFamily="34" charset="0"/>
                <a:ea typeface="黑体" pitchFamily="49" charset="-122"/>
              </a:rPr>
              <a:t>女</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S(4)={^1992-12-26}</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S(5)=600</a:t>
            </a:r>
            <a:r>
              <a:rPr lang="zh-CN" altLang="en-US" sz="2100" dirty="0">
                <a:latin typeface="Arial" pitchFamily="34" charset="0"/>
                <a:ea typeface="黑体" pitchFamily="49" charset="-122"/>
              </a:rPr>
              <a:t>。将数组</a:t>
            </a:r>
            <a:r>
              <a:rPr lang="en-US" altLang="zh-CN" sz="2100" dirty="0">
                <a:latin typeface="Arial" pitchFamily="34" charset="0"/>
                <a:ea typeface="黑体" pitchFamily="49" charset="-122"/>
              </a:rPr>
              <a:t>S</a:t>
            </a:r>
            <a:r>
              <a:rPr lang="zh-CN" altLang="en-US" sz="2100" dirty="0">
                <a:latin typeface="Arial" pitchFamily="34" charset="0"/>
                <a:ea typeface="黑体" pitchFamily="49" charset="-122"/>
              </a:rPr>
              <a:t>中各元素值复制到当前记录对应的字段中。</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MODIFY </a:t>
            </a:r>
            <a:r>
              <a:rPr lang="en-US" altLang="zh-CN" sz="2100" dirty="0">
                <a:latin typeface="Arial" pitchFamily="34" charset="0"/>
                <a:ea typeface="黑体" pitchFamily="49" charset="-122"/>
              </a:rPr>
              <a:t>DATABASE</a:t>
            </a:r>
          </a:p>
          <a:p>
            <a:r>
              <a:rPr lang="en-US" altLang="zh-CN" sz="2100" dirty="0" smtClean="0">
                <a:latin typeface="Arial" pitchFamily="34" charset="0"/>
                <a:ea typeface="黑体" pitchFamily="49" charset="-122"/>
              </a:rPr>
              <a:t>       append </a:t>
            </a:r>
            <a:r>
              <a:rPr lang="en-US" altLang="zh-CN" sz="2100" dirty="0">
                <a:latin typeface="Arial" pitchFamily="34" charset="0"/>
                <a:ea typeface="黑体" pitchFamily="49" charset="-122"/>
              </a:rPr>
              <a:t>blank</a:t>
            </a:r>
          </a:p>
          <a:p>
            <a:r>
              <a:rPr lang="en-US" altLang="zh-CN" sz="2100" dirty="0" smtClean="0">
                <a:latin typeface="Arial" pitchFamily="34" charset="0"/>
                <a:ea typeface="黑体" pitchFamily="49" charset="-122"/>
              </a:rPr>
              <a:t>       dimension </a:t>
            </a:r>
            <a:r>
              <a:rPr lang="en-US" altLang="zh-CN" sz="2100" dirty="0">
                <a:latin typeface="Arial" pitchFamily="34" charset="0"/>
                <a:ea typeface="黑体" pitchFamily="49" charset="-122"/>
              </a:rPr>
              <a:t>s(5)</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S(1</a:t>
            </a:r>
            <a:r>
              <a:rPr lang="en-US" altLang="zh-CN" sz="2100" dirty="0">
                <a:latin typeface="Arial" pitchFamily="34" charset="0"/>
                <a:ea typeface="黑体" pitchFamily="49" charset="-122"/>
              </a:rPr>
              <a:t>)="s1101113"</a:t>
            </a:r>
          </a:p>
          <a:p>
            <a:r>
              <a:rPr lang="en-US" altLang="zh-CN" sz="2100" dirty="0" smtClean="0">
                <a:latin typeface="Arial" pitchFamily="34" charset="0"/>
                <a:ea typeface="黑体" pitchFamily="49" charset="-122"/>
              </a:rPr>
              <a:t>　　S(2</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夏日奈雪</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S(3</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女</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S(3</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女</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S(4</a:t>
            </a:r>
            <a:r>
              <a:rPr lang="en-US" altLang="zh-CN" sz="2100" dirty="0">
                <a:latin typeface="Arial" pitchFamily="34" charset="0"/>
                <a:ea typeface="黑体" pitchFamily="49" charset="-122"/>
              </a:rPr>
              <a:t>)={^1992-12-26}</a:t>
            </a:r>
          </a:p>
          <a:p>
            <a:r>
              <a:rPr lang="en-US" altLang="zh-CN" sz="2100" dirty="0" smtClean="0">
                <a:latin typeface="Arial" pitchFamily="34" charset="0"/>
                <a:ea typeface="黑体" pitchFamily="49" charset="-122"/>
              </a:rPr>
              <a:t>　　S(5</a:t>
            </a:r>
            <a:r>
              <a:rPr lang="en-US" altLang="zh-CN" sz="2100" dirty="0">
                <a:latin typeface="Arial" pitchFamily="34" charset="0"/>
                <a:ea typeface="黑体" pitchFamily="49" charset="-122"/>
              </a:rPr>
              <a:t>)=600</a:t>
            </a:r>
          </a:p>
          <a:p>
            <a:r>
              <a:rPr lang="en-US" altLang="zh-CN" sz="2100" dirty="0" smtClean="0">
                <a:latin typeface="Arial" pitchFamily="34" charset="0"/>
                <a:ea typeface="黑体" pitchFamily="49" charset="-122"/>
              </a:rPr>
              <a:t>　　gather </a:t>
            </a:r>
            <a:r>
              <a:rPr lang="en-US" altLang="zh-CN" sz="2100" dirty="0">
                <a:latin typeface="Arial" pitchFamily="34" charset="0"/>
                <a:ea typeface="黑体" pitchFamily="49" charset="-122"/>
              </a:rPr>
              <a:t>from s fields </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出生日期</a:t>
            </a:r>
            <a:r>
              <a:rPr lang="en-US" altLang="zh-CN" sz="2100" dirty="0">
                <a:latin typeface="Arial" pitchFamily="34" charset="0"/>
                <a:ea typeface="黑体" pitchFamily="49" charset="-122"/>
              </a:rPr>
              <a:t>,</a:t>
            </a:r>
            <a:r>
              <a:rPr lang="zh-CN" altLang="en-US" sz="2100" dirty="0" smtClean="0">
                <a:latin typeface="Arial" pitchFamily="34" charset="0"/>
                <a:ea typeface="黑体" pitchFamily="49" charset="-122"/>
              </a:rPr>
              <a:t>总分</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1780547196"/>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548680"/>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将</a:t>
            </a:r>
            <a:r>
              <a:rPr lang="zh-CN" altLang="en-US" sz="2100" dirty="0">
                <a:latin typeface="Arial" pitchFamily="34" charset="0"/>
                <a:ea typeface="黑体" pitchFamily="49" charset="-122"/>
              </a:rPr>
              <a:t>一个表或一个指定格式文件的记录数据一次操作就部分或全部添加到当前表文件的末尾，称为</a:t>
            </a:r>
            <a:r>
              <a:rPr lang="zh-CN" altLang="en-US" sz="2100" dirty="0">
                <a:solidFill>
                  <a:srgbClr val="FFFF00"/>
                </a:solidFill>
                <a:latin typeface="Arial" pitchFamily="34" charset="0"/>
                <a:ea typeface="黑体" pitchFamily="49" charset="-122"/>
              </a:rPr>
              <a:t>成批追加记录</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成批</a:t>
            </a:r>
            <a:r>
              <a:rPr lang="zh-CN" altLang="en-US" sz="2100" dirty="0">
                <a:latin typeface="Arial" pitchFamily="34" charset="0"/>
                <a:ea typeface="黑体" pitchFamily="49" charset="-122"/>
              </a:rPr>
              <a:t>追加记录的方法有两个，一是菜单方式，即利用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系统菜单的“表”菜单中的“追加记录”选项可实现记录的成批追加。二是命令方式，这里介绍命令方式：</a:t>
            </a:r>
          </a:p>
          <a:p>
            <a:r>
              <a:rPr lang="zh-CN" altLang="en-US" sz="2100" dirty="0" smtClean="0">
                <a:latin typeface="Arial" pitchFamily="34" charset="0"/>
                <a:ea typeface="黑体" pitchFamily="49" charset="-122"/>
              </a:rPr>
              <a:t>　　成批</a:t>
            </a:r>
            <a:r>
              <a:rPr lang="zh-CN" altLang="en-US" sz="2100" dirty="0">
                <a:latin typeface="Arial" pitchFamily="34" charset="0"/>
                <a:ea typeface="黑体" pitchFamily="49" charset="-122"/>
              </a:rPr>
              <a:t>追加的命令格式如下。</a:t>
            </a:r>
          </a:p>
          <a:p>
            <a:r>
              <a:rPr lang="en-US" altLang="zh-CN" sz="2100" dirty="0" smtClean="0">
                <a:latin typeface="Arial" pitchFamily="34" charset="0"/>
                <a:ea typeface="黑体" pitchFamily="49" charset="-122"/>
              </a:rPr>
              <a:t>　　APPEND </a:t>
            </a:r>
            <a:r>
              <a:rPr lang="en-US" altLang="zh-CN" sz="2100" dirty="0">
                <a:latin typeface="Arial" pitchFamily="34" charset="0"/>
                <a:ea typeface="黑体" pitchFamily="49" charset="-122"/>
              </a:rPr>
              <a:t>FROM </a:t>
            </a:r>
            <a:r>
              <a:rPr lang="en-US" altLang="zh-CN" sz="2100" dirty="0" err="1">
                <a:latin typeface="Arial" pitchFamily="34" charset="0"/>
                <a:ea typeface="黑体" pitchFamily="49" charset="-122"/>
              </a:rPr>
              <a:t>FileName</a:t>
            </a:r>
            <a:r>
              <a:rPr lang="en-US" altLang="zh-CN" sz="2100" dirty="0">
                <a:latin typeface="Arial" pitchFamily="34" charset="0"/>
                <a:ea typeface="黑体" pitchFamily="49" charset="-122"/>
              </a:rPr>
              <a:t> | ?</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FIELDS </a:t>
            </a:r>
            <a:r>
              <a:rPr lang="en-US" altLang="zh-CN" sz="2100" dirty="0" err="1">
                <a:latin typeface="Arial" pitchFamily="34" charset="0"/>
                <a:ea typeface="黑体" pitchFamily="49" charset="-122"/>
              </a:rPr>
              <a:t>FieldList</a:t>
            </a:r>
            <a:r>
              <a:rPr lang="en-US" altLang="zh-CN" sz="2100" dirty="0">
                <a:latin typeface="Arial" pitchFamily="34" charset="0"/>
                <a:ea typeface="黑体" pitchFamily="49" charset="-122"/>
              </a:rPr>
              <a:t>] [FOR </a:t>
            </a:r>
            <a:r>
              <a:rPr lang="en-US" altLang="zh-CN" sz="2100" dirty="0" err="1">
                <a:latin typeface="Arial" pitchFamily="34" charset="0"/>
                <a:ea typeface="黑体" pitchFamily="49" charset="-122"/>
              </a:rPr>
              <a:t>lExpression</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TYPE] [DELIMITED [WITH Delimiter | WITH BLANK | WITH TAB</a:t>
            </a:r>
          </a:p>
          <a:p>
            <a:r>
              <a:rPr lang="en-US" altLang="zh-CN" sz="2100" dirty="0" smtClean="0">
                <a:latin typeface="Arial" pitchFamily="34" charset="0"/>
                <a:ea typeface="黑体" pitchFamily="49" charset="-122"/>
              </a:rPr>
              <a:t>　　| </a:t>
            </a:r>
            <a:r>
              <a:rPr lang="en-US" altLang="zh-CN" sz="2100" dirty="0">
                <a:latin typeface="Arial" pitchFamily="34" charset="0"/>
                <a:ea typeface="黑体" pitchFamily="49" charset="-122"/>
              </a:rPr>
              <a:t>WITH CHARACTER Delimiter]</a:t>
            </a:r>
          </a:p>
          <a:p>
            <a:r>
              <a:rPr lang="en-US" altLang="zh-CN" sz="2100" dirty="0" smtClean="0">
                <a:latin typeface="Arial" pitchFamily="34" charset="0"/>
                <a:ea typeface="黑体" pitchFamily="49" charset="-122"/>
              </a:rPr>
              <a:t>　　| </a:t>
            </a:r>
            <a:r>
              <a:rPr lang="en-US" altLang="zh-CN" sz="2100" dirty="0">
                <a:latin typeface="Arial" pitchFamily="34" charset="0"/>
                <a:ea typeface="黑体" pitchFamily="49" charset="-122"/>
              </a:rPr>
              <a:t>SDF | XL5 [SHEET </a:t>
            </a:r>
            <a:r>
              <a:rPr lang="en-US" altLang="zh-CN" sz="2100" dirty="0" err="1">
                <a:latin typeface="Arial" pitchFamily="34" charset="0"/>
                <a:ea typeface="黑体" pitchFamily="49" charset="-122"/>
              </a:rPr>
              <a:t>cSheetName</a:t>
            </a:r>
            <a:r>
              <a:rPr lang="en-US" altLang="zh-CN" sz="2100" dirty="0">
                <a:latin typeface="Arial" pitchFamily="34" charset="0"/>
                <a:ea typeface="黑体" pitchFamily="49" charset="-122"/>
              </a:rPr>
              <a:t>] | XL8 [SHEET </a:t>
            </a:r>
            <a:r>
              <a:rPr lang="en-US" altLang="zh-CN" sz="2100" dirty="0" err="1">
                <a:latin typeface="Arial" pitchFamily="34" charset="0"/>
                <a:ea typeface="黑体" pitchFamily="49" charset="-122"/>
              </a:rPr>
              <a:t>cSheetName</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此</a:t>
            </a:r>
            <a:r>
              <a:rPr lang="zh-CN" altLang="en-US" sz="2100" dirty="0">
                <a:latin typeface="Arial" pitchFamily="34" charset="0"/>
                <a:ea typeface="黑体" pitchFamily="49" charset="-122"/>
              </a:rPr>
              <a:t>命令的功能是：从一个文件中读入记录，追加到当前表的尾部。</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①</a:t>
            </a:r>
            <a:r>
              <a:rPr lang="en-US" altLang="zh-CN" sz="2100" dirty="0" err="1">
                <a:latin typeface="Arial" pitchFamily="34" charset="0"/>
                <a:ea typeface="黑体" pitchFamily="49" charset="-122"/>
              </a:rPr>
              <a:t>FileName</a:t>
            </a:r>
            <a:r>
              <a:rPr lang="zh-CN" altLang="en-US" sz="2100" dirty="0">
                <a:latin typeface="Arial" pitchFamily="34" charset="0"/>
                <a:ea typeface="黑体" pitchFamily="49" charset="-122"/>
              </a:rPr>
              <a:t>：指定追加数据的源文件名，如果给出的文件名不包含扩展名，则将文件默认为</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。源数据表中标记为删除的记录也将添加到当前表中。</a:t>
            </a:r>
          </a:p>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FIELDS </a:t>
            </a:r>
            <a:r>
              <a:rPr lang="en-US" altLang="zh-CN" sz="2100" dirty="0" err="1">
                <a:latin typeface="Arial" pitchFamily="34" charset="0"/>
                <a:ea typeface="黑体" pitchFamily="49" charset="-122"/>
              </a:rPr>
              <a:t>FieldList</a:t>
            </a:r>
            <a:r>
              <a:rPr lang="zh-CN" altLang="en-US" sz="2100" dirty="0">
                <a:latin typeface="Arial" pitchFamily="34" charset="0"/>
                <a:ea typeface="黑体" pitchFamily="49" charset="-122"/>
              </a:rPr>
              <a:t>：要追加的字段列表，缺省时为全部字段。</a:t>
            </a:r>
          </a:p>
          <a:p>
            <a:r>
              <a:rPr lang="zh-CN" altLang="en-US" sz="2100" dirty="0" smtClean="0">
                <a:latin typeface="Arial" pitchFamily="34" charset="0"/>
                <a:ea typeface="黑体" pitchFamily="49" charset="-122"/>
              </a:rPr>
              <a:t>　　③</a:t>
            </a:r>
            <a:r>
              <a:rPr lang="en-US" altLang="zh-CN" sz="2100" dirty="0">
                <a:latin typeface="Arial" pitchFamily="34" charset="0"/>
                <a:ea typeface="黑体" pitchFamily="49" charset="-122"/>
              </a:rPr>
              <a:t>FOR </a:t>
            </a:r>
            <a:r>
              <a:rPr lang="en-US" altLang="zh-CN" sz="2100" dirty="0" err="1">
                <a:latin typeface="Arial" pitchFamily="34" charset="0"/>
                <a:ea typeface="黑体" pitchFamily="49" charset="-122"/>
              </a:rPr>
              <a:t>lExpression</a:t>
            </a:r>
            <a:r>
              <a:rPr lang="zh-CN" altLang="en-US" sz="2100" dirty="0">
                <a:latin typeface="Arial" pitchFamily="34" charset="0"/>
                <a:ea typeface="黑体" pitchFamily="49" charset="-122"/>
              </a:rPr>
              <a:t>：要追加记录应满足的条件，缺省时为全部记录。</a:t>
            </a:r>
          </a:p>
          <a:p>
            <a:r>
              <a:rPr lang="zh-CN" altLang="en-US" sz="2100" dirty="0" smtClean="0">
                <a:latin typeface="Arial" pitchFamily="34" charset="0"/>
                <a:ea typeface="黑体" pitchFamily="49" charset="-122"/>
              </a:rPr>
              <a:t>　　④</a:t>
            </a:r>
            <a:r>
              <a:rPr lang="en-US" altLang="zh-CN" sz="2100" dirty="0">
                <a:latin typeface="Arial" pitchFamily="34" charset="0"/>
                <a:ea typeface="黑体" pitchFamily="49" charset="-122"/>
              </a:rPr>
              <a:t>TYPE</a:t>
            </a:r>
            <a:r>
              <a:rPr lang="zh-CN" altLang="en-US" sz="2100" dirty="0">
                <a:latin typeface="Arial" pitchFamily="34" charset="0"/>
                <a:ea typeface="黑体" pitchFamily="49" charset="-122"/>
              </a:rPr>
              <a:t>：果指定的源文件类型不是表，则必须指定文件类型</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1461" y="1166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6</a:t>
            </a:r>
            <a:r>
              <a:rPr lang="zh-CN" altLang="en-US" sz="2200" dirty="0">
                <a:ea typeface="黑体" pitchFamily="49" charset="-122"/>
              </a:rPr>
              <a:t>．成批追加记录</a:t>
            </a:r>
          </a:p>
        </p:txBody>
      </p:sp>
    </p:spTree>
    <p:extLst>
      <p:ext uri="{BB962C8B-B14F-4D97-AF65-F5344CB8AC3E}">
        <p14:creationId xmlns:p14="http://schemas.microsoft.com/office/powerpoint/2010/main" val="748634727"/>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188640"/>
            <a:ext cx="8997950" cy="61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⑤</a:t>
            </a:r>
            <a:r>
              <a:rPr lang="en-US" altLang="zh-CN" sz="2100" dirty="0">
                <a:latin typeface="Arial" pitchFamily="34" charset="0"/>
                <a:ea typeface="黑体" pitchFamily="49" charset="-122"/>
              </a:rPr>
              <a:t>DELIMITED</a:t>
            </a:r>
            <a:r>
              <a:rPr lang="zh-CN" altLang="en-US" sz="2100" dirty="0">
                <a:latin typeface="Arial" pitchFamily="34" charset="0"/>
                <a:ea typeface="黑体" pitchFamily="49" charset="-122"/>
              </a:rPr>
              <a:t>：指定源文件为分隔数据文件（</a:t>
            </a:r>
            <a:r>
              <a:rPr lang="en-US" altLang="zh-CN" sz="2100" dirty="0">
                <a:latin typeface="Arial" pitchFamily="34" charset="0"/>
                <a:ea typeface="黑体" pitchFamily="49" charset="-122"/>
              </a:rPr>
              <a:t>.TXT </a:t>
            </a:r>
            <a:r>
              <a:rPr lang="zh-CN" altLang="en-US" sz="2100" dirty="0">
                <a:latin typeface="Arial" pitchFamily="34" charset="0"/>
                <a:ea typeface="黑体" pitchFamily="49" charset="-122"/>
              </a:rPr>
              <a:t>数据的格式）。　　　　</a:t>
            </a:r>
          </a:p>
          <a:p>
            <a:r>
              <a:rPr lang="zh-CN" altLang="en-US" sz="2100" dirty="0" smtClean="0">
                <a:latin typeface="Arial" pitchFamily="34" charset="0"/>
                <a:ea typeface="黑体" pitchFamily="49" charset="-122"/>
              </a:rPr>
              <a:t>　　⑥</a:t>
            </a:r>
            <a:r>
              <a:rPr lang="en-US" altLang="zh-CN" sz="2100" dirty="0">
                <a:latin typeface="Arial" pitchFamily="34" charset="0"/>
                <a:ea typeface="黑体" pitchFamily="49" charset="-122"/>
              </a:rPr>
              <a:t>DELIMITED WITH </a:t>
            </a:r>
            <a:r>
              <a:rPr lang="en-US" altLang="zh-CN" sz="2100" dirty="0" smtClean="0">
                <a:latin typeface="Arial" pitchFamily="34" charset="0"/>
                <a:ea typeface="黑体" pitchFamily="49" charset="-122"/>
              </a:rPr>
              <a:t>Delimiter</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BLANK</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TAB</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CHARACTER </a:t>
            </a:r>
            <a:r>
              <a:rPr lang="en-US" altLang="zh-CN" sz="2100" dirty="0">
                <a:latin typeface="Arial" pitchFamily="34" charset="0"/>
                <a:ea typeface="黑体" pitchFamily="49" charset="-122"/>
              </a:rPr>
              <a:t>Delimiter</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字符字段由（</a:t>
            </a:r>
            <a:r>
              <a:rPr lang="en-US" altLang="zh-CN" sz="2100" dirty="0">
                <a:latin typeface="Arial" pitchFamily="34" charset="0"/>
                <a:ea typeface="黑体" pitchFamily="49" charset="-122"/>
              </a:rPr>
              <a:t>Delimiter</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标识、由</a:t>
            </a:r>
            <a:r>
              <a:rPr lang="zh-CN" altLang="en-US" sz="2100" dirty="0">
                <a:latin typeface="Arial" pitchFamily="34" charset="0"/>
                <a:ea typeface="黑体" pitchFamily="49" charset="-122"/>
              </a:rPr>
              <a:t>空格符（</a:t>
            </a:r>
            <a:r>
              <a:rPr lang="en-US" altLang="zh-CN" sz="2100" dirty="0">
                <a:latin typeface="Arial" pitchFamily="34" charset="0"/>
                <a:ea typeface="黑体" pitchFamily="49" charset="-122"/>
              </a:rPr>
              <a:t>BLANK</a:t>
            </a:r>
            <a:r>
              <a:rPr lang="zh-CN" altLang="en-US" sz="2100" dirty="0">
                <a:latin typeface="Arial" pitchFamily="34" charset="0"/>
                <a:ea typeface="黑体" pitchFamily="49" charset="-122"/>
              </a:rPr>
              <a:t>）分隔</a:t>
            </a:r>
            <a:r>
              <a:rPr lang="zh-CN" altLang="en-US" sz="2100" dirty="0" smtClean="0">
                <a:latin typeface="Arial" pitchFamily="34" charset="0"/>
                <a:ea typeface="黑体" pitchFamily="49" charset="-122"/>
              </a:rPr>
              <a:t>字段、由</a:t>
            </a:r>
            <a:r>
              <a:rPr lang="zh-CN" altLang="en-US" sz="2100" dirty="0">
                <a:latin typeface="Arial" pitchFamily="34" charset="0"/>
                <a:ea typeface="黑体" pitchFamily="49" charset="-122"/>
              </a:rPr>
              <a:t>制表符（</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）来</a:t>
            </a:r>
            <a:r>
              <a:rPr lang="zh-CN" altLang="en-US" sz="2100" dirty="0" smtClean="0">
                <a:latin typeface="Arial" pitchFamily="34" charset="0"/>
                <a:ea typeface="黑体" pitchFamily="49" charset="-122"/>
              </a:rPr>
              <a:t>分隔、字段</a:t>
            </a:r>
            <a:r>
              <a:rPr lang="zh-CN" altLang="en-US" sz="2100" dirty="0">
                <a:latin typeface="Arial" pitchFamily="34" charset="0"/>
                <a:ea typeface="黑体" pitchFamily="49" charset="-122"/>
              </a:rPr>
              <a:t>之间由给定的</a:t>
            </a:r>
            <a:r>
              <a:rPr lang="en-US" altLang="zh-CN" sz="2100" dirty="0">
                <a:latin typeface="Arial" pitchFamily="34" charset="0"/>
                <a:ea typeface="黑体" pitchFamily="49" charset="-122"/>
              </a:rPr>
              <a:t>Delimiter</a:t>
            </a:r>
            <a:r>
              <a:rPr lang="zh-CN" altLang="en-US" sz="2100" dirty="0" smtClean="0">
                <a:latin typeface="Arial" pitchFamily="34" charset="0"/>
                <a:ea typeface="黑体" pitchFamily="49" charset="-122"/>
              </a:rPr>
              <a:t>分隔（如果</a:t>
            </a:r>
            <a:r>
              <a:rPr lang="en-US" altLang="zh-CN" sz="2100" dirty="0" err="1">
                <a:latin typeface="Arial" pitchFamily="34" charset="0"/>
                <a:ea typeface="黑体" pitchFamily="49" charset="-122"/>
              </a:rPr>
              <a:t>Delimite</a:t>
            </a:r>
            <a:r>
              <a:rPr lang="zh-CN" altLang="en-US" sz="2100" dirty="0">
                <a:latin typeface="Arial" pitchFamily="34" charset="0"/>
                <a:ea typeface="黑体" pitchFamily="49" charset="-122"/>
              </a:rPr>
              <a:t>是分号，应用引号括</a:t>
            </a:r>
            <a:r>
              <a:rPr lang="zh-CN" altLang="en-US" sz="2100" dirty="0" smtClean="0">
                <a:latin typeface="Arial" pitchFamily="34" charset="0"/>
                <a:ea typeface="黑体" pitchFamily="49" charset="-122"/>
              </a:rPr>
              <a:t>起来）。</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⑦SDF </a:t>
            </a:r>
            <a:r>
              <a:rPr lang="en-US" altLang="zh-CN" sz="2100" dirty="0">
                <a:latin typeface="Arial" pitchFamily="34" charset="0"/>
                <a:ea typeface="黑体" pitchFamily="49" charset="-122"/>
              </a:rPr>
              <a:t>| XL5 | XL8</a:t>
            </a:r>
            <a:r>
              <a:rPr lang="zh-CN" altLang="en-US" sz="2100" dirty="0" smtClean="0">
                <a:latin typeface="Arial" pitchFamily="34" charset="0"/>
                <a:ea typeface="黑体" pitchFamily="49" charset="-122"/>
              </a:rPr>
              <a:t>：可</a:t>
            </a:r>
            <a:r>
              <a:rPr lang="zh-CN" altLang="en-US" sz="2100" dirty="0">
                <a:latin typeface="Arial" pitchFamily="34" charset="0"/>
                <a:ea typeface="黑体" pitchFamily="49" charset="-122"/>
              </a:rPr>
              <a:t>从一个标准</a:t>
            </a:r>
            <a:r>
              <a:rPr lang="en-US" altLang="zh-CN" sz="2100" dirty="0">
                <a:latin typeface="Arial" pitchFamily="34" charset="0"/>
                <a:ea typeface="黑体" pitchFamily="49" charset="-122"/>
              </a:rPr>
              <a:t>ASCII</a:t>
            </a:r>
            <a:r>
              <a:rPr lang="zh-CN" altLang="en-US" sz="2100" dirty="0">
                <a:latin typeface="Arial" pitchFamily="34" charset="0"/>
                <a:ea typeface="黑体" pitchFamily="49" charset="-122"/>
              </a:rPr>
              <a:t>文本文件，或</a:t>
            </a:r>
            <a:r>
              <a:rPr lang="en-US" altLang="zh-CN" sz="2100" dirty="0">
                <a:latin typeface="Arial" pitchFamily="34" charset="0"/>
                <a:ea typeface="黑体" pitchFamily="49" charset="-122"/>
              </a:rPr>
              <a:t>Microsoft Excel 5.0</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97</a:t>
            </a:r>
            <a:r>
              <a:rPr lang="zh-CN" altLang="en-US" sz="2100" dirty="0">
                <a:latin typeface="Arial" pitchFamily="34" charset="0"/>
                <a:ea typeface="黑体" pitchFamily="49" charset="-122"/>
              </a:rPr>
              <a:t>版文件中导入数据。工作表的每列为表的一个字段，每行为表的一条记录。工作表文件的扩展名为</a:t>
            </a:r>
            <a:r>
              <a:rPr lang="en-US" altLang="zh-CN" sz="2100" dirty="0">
                <a:latin typeface="Arial" pitchFamily="34" charset="0"/>
                <a:ea typeface="黑体" pitchFamily="49" charset="-122"/>
              </a:rPr>
              <a:t>.XLS</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4-13】  </a:t>
            </a:r>
            <a:r>
              <a:rPr lang="zh-CN" altLang="en-US" sz="2100" dirty="0">
                <a:latin typeface="Arial" pitchFamily="34" charset="0"/>
                <a:ea typeface="黑体" pitchFamily="49" charset="-122"/>
              </a:rPr>
              <a:t>完成以下二项操作。</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首先利用“学生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数据表的结构，创建一个名为“</a:t>
            </a:r>
            <a:r>
              <a:rPr lang="en-US" altLang="zh-CN" sz="2100" dirty="0">
                <a:latin typeface="Arial" pitchFamily="34" charset="0"/>
                <a:ea typeface="黑体" pitchFamily="49" charset="-122"/>
              </a:rPr>
              <a:t>app_</a:t>
            </a:r>
            <a:r>
              <a:rPr lang="zh-CN" altLang="en-US" sz="2100" dirty="0">
                <a:latin typeface="Arial" pitchFamily="34" charset="0"/>
                <a:ea typeface="黑体" pitchFamily="49" charset="-122"/>
              </a:rPr>
              <a:t>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表，然后再使用成批追加命令为该表添加性别为“男”的同记录。</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使用例</a:t>
            </a:r>
            <a:r>
              <a:rPr lang="en-US" altLang="zh-CN" sz="2100" dirty="0">
                <a:latin typeface="Arial" pitchFamily="34" charset="0"/>
                <a:ea typeface="黑体" pitchFamily="49" charset="-122"/>
              </a:rPr>
              <a:t>4-8</a:t>
            </a:r>
            <a:r>
              <a:rPr lang="zh-CN" altLang="en-US" sz="2100" dirty="0">
                <a:latin typeface="Arial" pitchFamily="34" charset="0"/>
                <a:ea typeface="黑体" pitchFamily="49" charset="-122"/>
              </a:rPr>
              <a:t>中建立的</a:t>
            </a:r>
            <a:r>
              <a:rPr lang="en-US" altLang="zh-CN" sz="2100" dirty="0">
                <a:latin typeface="Arial" pitchFamily="34" charset="0"/>
                <a:ea typeface="黑体" pitchFamily="49" charset="-122"/>
              </a:rPr>
              <a:t>xs.txt</a:t>
            </a:r>
            <a:r>
              <a:rPr lang="zh-CN" altLang="en-US" sz="2100" dirty="0">
                <a:latin typeface="Arial" pitchFamily="34" charset="0"/>
                <a:ea typeface="黑体" pitchFamily="49" charset="-122"/>
              </a:rPr>
              <a:t>为</a:t>
            </a:r>
            <a:r>
              <a:rPr lang="en-US" altLang="zh-CN" sz="2100" dirty="0">
                <a:latin typeface="Arial" pitchFamily="34" charset="0"/>
                <a:ea typeface="黑体" pitchFamily="49" charset="-122"/>
              </a:rPr>
              <a:t>xs1.dbf</a:t>
            </a:r>
            <a:r>
              <a:rPr lang="zh-CN" altLang="en-US" sz="2100" dirty="0">
                <a:latin typeface="Arial" pitchFamily="34" charset="0"/>
                <a:ea typeface="黑体" pitchFamily="49" charset="-122"/>
              </a:rPr>
              <a:t>追加数据。</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命令窗口中依次键入如下命令：</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COPY </a:t>
            </a:r>
            <a:r>
              <a:rPr lang="en-US" altLang="zh-CN" sz="2100" dirty="0">
                <a:latin typeface="Arial" pitchFamily="34" charset="0"/>
                <a:ea typeface="黑体" pitchFamily="49" charset="-122"/>
              </a:rPr>
              <a:t>STRUCTURE TO app_</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USE </a:t>
            </a:r>
            <a:r>
              <a:rPr lang="en-US" altLang="zh-CN" sz="2100" dirty="0">
                <a:latin typeface="Arial" pitchFamily="34" charset="0"/>
                <a:ea typeface="黑体" pitchFamily="49" charset="-122"/>
              </a:rPr>
              <a:t>app_</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APPEND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FOR </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男</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USE </a:t>
            </a:r>
            <a:r>
              <a:rPr lang="en-US" altLang="zh-CN" sz="2100" dirty="0">
                <a:latin typeface="Arial" pitchFamily="34" charset="0"/>
                <a:ea typeface="黑体" pitchFamily="49" charset="-122"/>
              </a:rPr>
              <a:t>xs1</a:t>
            </a:r>
          </a:p>
          <a:p>
            <a:r>
              <a:rPr lang="en-US" altLang="zh-CN" sz="2100" dirty="0" smtClean="0">
                <a:latin typeface="Arial" pitchFamily="34" charset="0"/>
                <a:ea typeface="黑体" pitchFamily="49" charset="-122"/>
              </a:rPr>
              <a:t>　　APPEND </a:t>
            </a:r>
            <a:r>
              <a:rPr lang="en-US" altLang="zh-CN" sz="2100" dirty="0">
                <a:latin typeface="Arial" pitchFamily="34" charset="0"/>
                <a:ea typeface="黑体" pitchFamily="49" charset="-122"/>
              </a:rPr>
              <a:t>FROM </a:t>
            </a:r>
            <a:r>
              <a:rPr lang="en-US" altLang="zh-CN" sz="2100" dirty="0" err="1">
                <a:latin typeface="Arial" pitchFamily="34" charset="0"/>
                <a:ea typeface="黑体" pitchFamily="49" charset="-122"/>
              </a:rPr>
              <a:t>xs</a:t>
            </a:r>
            <a:r>
              <a:rPr lang="en-US" altLang="zh-CN" sz="2100" dirty="0">
                <a:latin typeface="Arial" pitchFamily="34" charset="0"/>
                <a:ea typeface="黑体" pitchFamily="49" charset="-122"/>
              </a:rPr>
              <a:t> DELIMITED WITH </a:t>
            </a:r>
            <a:r>
              <a:rPr lang="en-US" altLang="zh-CN" sz="2100" dirty="0" smtClean="0">
                <a:latin typeface="Arial" pitchFamily="34" charset="0"/>
                <a:ea typeface="黑体" pitchFamily="49" charset="-122"/>
              </a:rPr>
              <a:t>BLANK</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515993788"/>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548680"/>
            <a:ext cx="8997950"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中每个记录都有一个编号，称为记录号，记录号是根据输入的先后次序自动编号的。对于打开的表，系统会分配一个指针，称为记录指针。记录指针指向的记录称为当前记录。记录的定位就是移动记录指针，使指针指向符合条件的记录的过程</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使用</a:t>
            </a:r>
            <a:r>
              <a:rPr lang="en-US" altLang="zh-CN" sz="2100" dirty="0">
                <a:latin typeface="Arial" pitchFamily="34" charset="0"/>
                <a:ea typeface="黑体" pitchFamily="49" charset="-122"/>
              </a:rPr>
              <a:t>RECNO()</a:t>
            </a:r>
            <a:r>
              <a:rPr lang="zh-CN" altLang="en-US" sz="2100" dirty="0">
                <a:latin typeface="Arial" pitchFamily="34" charset="0"/>
                <a:ea typeface="黑体" pitchFamily="49" charset="-122"/>
              </a:rPr>
              <a:t>函数可以获得当前记录的记录号。</a:t>
            </a:r>
          </a:p>
          <a:p>
            <a:r>
              <a:rPr lang="zh-CN" altLang="en-US" sz="2100" dirty="0" smtClean="0">
                <a:latin typeface="Arial" pitchFamily="34" charset="0"/>
                <a:ea typeface="黑体" pitchFamily="49" charset="-122"/>
              </a:rPr>
              <a:t>　　很多</a:t>
            </a:r>
            <a:r>
              <a:rPr lang="zh-CN" altLang="en-US" sz="2100" dirty="0">
                <a:latin typeface="Arial" pitchFamily="34" charset="0"/>
                <a:ea typeface="黑体" pitchFamily="49" charset="-122"/>
              </a:rPr>
              <a:t>时候需要移动记录指针，例如，想修改某个记录时就需要将指针指向此记录。</a:t>
            </a:r>
          </a:p>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文件有两个特殊的位置：文件头（表起始标记）和文件尾（表结束标记）。文件头在表中第一个记录之前，当记录指针指向文件头时，函数</a:t>
            </a:r>
            <a:r>
              <a:rPr lang="en-US" altLang="zh-CN" sz="2100" dirty="0">
                <a:latin typeface="Arial" pitchFamily="34" charset="0"/>
                <a:ea typeface="黑体" pitchFamily="49" charset="-122"/>
              </a:rPr>
              <a:t>BOF()</a:t>
            </a:r>
            <a:r>
              <a:rPr lang="zh-CN" altLang="en-US" sz="2100" dirty="0">
                <a:latin typeface="Arial" pitchFamily="34" charset="0"/>
                <a:ea typeface="黑体" pitchFamily="49" charset="-122"/>
              </a:rPr>
              <a:t>的值为</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；文件尾在最后一个记录之后，当记录指针指向文件尾时，函数</a:t>
            </a:r>
            <a:r>
              <a:rPr lang="en-US" altLang="zh-CN" sz="2100" dirty="0">
                <a:latin typeface="Arial" pitchFamily="34" charset="0"/>
                <a:ea typeface="黑体" pitchFamily="49" charset="-122"/>
              </a:rPr>
              <a:t>EOF()</a:t>
            </a:r>
            <a:r>
              <a:rPr lang="zh-CN" altLang="en-US" sz="2100" dirty="0">
                <a:latin typeface="Arial" pitchFamily="34" charset="0"/>
                <a:ea typeface="黑体" pitchFamily="49" charset="-122"/>
              </a:rPr>
              <a:t>的值为</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，如图</a:t>
            </a:r>
            <a:r>
              <a:rPr lang="en-US" altLang="zh-CN" sz="2100" dirty="0">
                <a:latin typeface="Arial" pitchFamily="34" charset="0"/>
                <a:ea typeface="黑体" pitchFamily="49" charset="-122"/>
              </a:rPr>
              <a:t>4-21</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4"/>
          <p:cNvSpPr>
            <a:spLocks noChangeArrowheads="1"/>
          </p:cNvSpPr>
          <p:nvPr/>
        </p:nvSpPr>
        <p:spPr bwMode="auto">
          <a:xfrm>
            <a:off x="316905" y="18868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4.3.2  </a:t>
            </a:r>
            <a:r>
              <a:rPr lang="zh-CN" altLang="en-US" sz="2200" dirty="0">
                <a:ea typeface="黑体" pitchFamily="49" charset="-122"/>
              </a:rPr>
              <a:t>记录的定位</a:t>
            </a:r>
          </a:p>
        </p:txBody>
      </p:sp>
      <p:sp>
        <p:nvSpPr>
          <p:cNvPr id="4" name="矩形 3"/>
          <p:cNvSpPr/>
          <p:nvPr/>
        </p:nvSpPr>
        <p:spPr>
          <a:xfrm>
            <a:off x="2626047" y="6093296"/>
            <a:ext cx="1928733" cy="369332"/>
          </a:xfrm>
          <a:prstGeom prst="rect">
            <a:avLst/>
          </a:prstGeom>
        </p:spPr>
        <p:txBody>
          <a:bodyPr wrap="non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4-21  </a:t>
            </a:r>
            <a:r>
              <a:rPr lang="zh-CN" altLang="en-US" dirty="0">
                <a:solidFill>
                  <a:srgbClr val="FFFFFF"/>
                </a:solidFill>
                <a:latin typeface="Arial" pitchFamily="34" charset="0"/>
                <a:ea typeface="黑体" pitchFamily="49" charset="-122"/>
              </a:rPr>
              <a:t>表的结构</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2867" y="3967791"/>
            <a:ext cx="4148689" cy="243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71461" y="4159117"/>
            <a:ext cx="4771406" cy="20483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表以物理顺序（无索引，参阅第</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章）打开时，记录指针指向第一条记录，</a:t>
            </a:r>
            <a:r>
              <a:rPr lang="en-US" altLang="zh-CN" sz="2100" dirty="0">
                <a:latin typeface="Arial" pitchFamily="34" charset="0"/>
                <a:ea typeface="黑体" pitchFamily="49" charset="-122"/>
              </a:rPr>
              <a:t>RECNO()</a:t>
            </a:r>
            <a:r>
              <a:rPr lang="zh-CN" altLang="en-US" sz="2100" dirty="0">
                <a:latin typeface="Arial" pitchFamily="34" charset="0"/>
                <a:ea typeface="黑体" pitchFamily="49" charset="-122"/>
              </a:rPr>
              <a:t>返回</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BOF()</a:t>
            </a:r>
            <a:r>
              <a:rPr lang="zh-CN" altLang="en-US" sz="2100" dirty="0">
                <a:latin typeface="Arial" pitchFamily="34" charset="0"/>
                <a:ea typeface="黑体" pitchFamily="49" charset="-122"/>
              </a:rPr>
              <a:t>返回</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；当表为空表时，</a:t>
            </a:r>
            <a:r>
              <a:rPr lang="en-US" altLang="zh-CN" sz="2100" dirty="0">
                <a:latin typeface="Arial" pitchFamily="34" charset="0"/>
                <a:ea typeface="黑体" pitchFamily="49" charset="-122"/>
              </a:rPr>
              <a:t>BOF()</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EOF()</a:t>
            </a:r>
            <a:r>
              <a:rPr lang="zh-CN" altLang="en-US" sz="2100" dirty="0">
                <a:latin typeface="Arial" pitchFamily="34" charset="0"/>
                <a:ea typeface="黑体" pitchFamily="49" charset="-122"/>
              </a:rPr>
              <a:t>都为</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，函数</a:t>
            </a:r>
            <a:r>
              <a:rPr lang="en-US" altLang="zh-CN" sz="2100" dirty="0">
                <a:latin typeface="Arial" pitchFamily="34" charset="0"/>
                <a:ea typeface="黑体" pitchFamily="49" charset="-122"/>
              </a:rPr>
              <a:t>RECNO()</a:t>
            </a:r>
            <a:r>
              <a:rPr lang="zh-CN" altLang="en-US" sz="2100" dirty="0">
                <a:latin typeface="Arial" pitchFamily="34" charset="0"/>
                <a:ea typeface="黑体" pitchFamily="49" charset="-122"/>
              </a:rPr>
              <a:t>与</a:t>
            </a:r>
            <a:r>
              <a:rPr lang="en-US" altLang="zh-CN" sz="2100" dirty="0">
                <a:latin typeface="Arial" pitchFamily="34" charset="0"/>
                <a:ea typeface="黑体" pitchFamily="49" charset="-122"/>
              </a:rPr>
              <a:t>RECCOUNT()</a:t>
            </a:r>
            <a:r>
              <a:rPr lang="zh-CN" altLang="en-US" sz="2100" dirty="0">
                <a:latin typeface="Arial" pitchFamily="34" charset="0"/>
                <a:ea typeface="黑体" pitchFamily="49" charset="-122"/>
              </a:rPr>
              <a:t>分别为</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0</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37094146"/>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116632"/>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按</a:t>
            </a:r>
            <a:r>
              <a:rPr lang="zh-CN" altLang="en-US" sz="2100" dirty="0">
                <a:latin typeface="Arial" pitchFamily="34" charset="0"/>
                <a:ea typeface="黑体" pitchFamily="49" charset="-122"/>
              </a:rPr>
              <a:t>指针的</a:t>
            </a:r>
            <a:r>
              <a:rPr lang="zh-CN" altLang="en-US" sz="2100" dirty="0" smtClean="0">
                <a:latin typeface="Arial" pitchFamily="34" charset="0"/>
                <a:ea typeface="黑体" pitchFamily="49" charset="-122"/>
              </a:rPr>
              <a:t>移动分为</a:t>
            </a:r>
            <a:r>
              <a:rPr lang="zh-CN" altLang="en-US" sz="2100" dirty="0">
                <a:latin typeface="Arial" pitchFamily="34" charset="0"/>
                <a:ea typeface="黑体" pitchFamily="49" charset="-122"/>
              </a:rPr>
              <a:t>绝对定位、相对定位、移动记录指针到表的首</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末记录三种。按指针操作方式又可以把记录的定位分为命令定位和菜单定位法、命令定位法和条件定位法等几种方法</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4"/>
          <p:cNvSpPr>
            <a:spLocks noChangeArrowheads="1"/>
          </p:cNvSpPr>
          <p:nvPr/>
        </p:nvSpPr>
        <p:spPr bwMode="auto">
          <a:xfrm>
            <a:off x="71461" y="1628800"/>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使用菜单移动记录指针的操作步骤如下：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打开需要浏览或编辑的数据表。</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打开“显示”菜单，单击“浏览”命令，显示表的“浏览”窗口。</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打开“表”菜单，单击“转到记录”命令，选择移动记录指针的方式，如图</a:t>
            </a:r>
            <a:r>
              <a:rPr lang="en-US" altLang="zh-CN" sz="2100" dirty="0">
                <a:latin typeface="Arial" pitchFamily="34" charset="0"/>
                <a:ea typeface="黑体" pitchFamily="49" charset="-122"/>
              </a:rPr>
              <a:t>4-22</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4" name="Rectangle 3"/>
          <p:cNvSpPr>
            <a:spLocks noChangeArrowheads="1"/>
          </p:cNvSpPr>
          <p:nvPr/>
        </p:nvSpPr>
        <p:spPr bwMode="auto">
          <a:xfrm>
            <a:off x="71461" y="124723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．使用菜单方式移动记录指针</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5" y="3085585"/>
            <a:ext cx="2194498" cy="22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153988" y="4642428"/>
            <a:ext cx="2401788"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4-22  </a:t>
            </a:r>
            <a:r>
              <a:rPr lang="zh-CN" altLang="en-US" dirty="0">
                <a:solidFill>
                  <a:srgbClr val="FFFFFF"/>
                </a:solidFill>
                <a:latin typeface="Arial" pitchFamily="34" charset="0"/>
                <a:ea typeface="黑体" pitchFamily="49" charset="-122"/>
              </a:rPr>
              <a:t>转到记录菜单 </a:t>
            </a:r>
            <a:endParaRPr lang="zh-CN" altLang="en-US" dirty="0"/>
          </a:p>
        </p:txBody>
      </p:sp>
      <p:sp>
        <p:nvSpPr>
          <p:cNvPr id="6" name="矩形 5"/>
          <p:cNvSpPr/>
          <p:nvPr/>
        </p:nvSpPr>
        <p:spPr>
          <a:xfrm>
            <a:off x="5556237" y="4839176"/>
            <a:ext cx="2908325"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4-23  “</a:t>
            </a:r>
            <a:r>
              <a:rPr lang="zh-CN" altLang="en-US" dirty="0">
                <a:solidFill>
                  <a:srgbClr val="FFFFFF"/>
                </a:solidFill>
                <a:latin typeface="Arial" pitchFamily="34" charset="0"/>
                <a:ea typeface="黑体" pitchFamily="49" charset="-122"/>
              </a:rPr>
              <a:t>定位记录”对话框</a:t>
            </a:r>
          </a:p>
        </p:txBody>
      </p:sp>
      <p:sp>
        <p:nvSpPr>
          <p:cNvPr id="8" name="Rectangle 4"/>
          <p:cNvSpPr>
            <a:spLocks noChangeArrowheads="1"/>
          </p:cNvSpPr>
          <p:nvPr/>
        </p:nvSpPr>
        <p:spPr bwMode="auto">
          <a:xfrm>
            <a:off x="71461" y="5373216"/>
            <a:ext cx="8997950" cy="13684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当单击“定位”命令后，打开“定位记录”对话框，如图</a:t>
            </a:r>
            <a:r>
              <a:rPr lang="en-US" altLang="zh-CN" sz="2100" dirty="0" smtClean="0">
                <a:latin typeface="Arial" pitchFamily="34" charset="0"/>
                <a:ea typeface="黑体" pitchFamily="49" charset="-122"/>
              </a:rPr>
              <a:t>4-23</a:t>
            </a:r>
            <a:r>
              <a:rPr lang="zh-CN" altLang="en-US" sz="2100" dirty="0" smtClean="0">
                <a:latin typeface="Arial" pitchFamily="34" charset="0"/>
                <a:ea typeface="黑体" pitchFamily="49" charset="-122"/>
              </a:rPr>
              <a:t>所示。在“作用范围”下拉列表框中定位记录的范围，</a:t>
            </a:r>
            <a:r>
              <a:rPr lang="en-US" altLang="zh-CN" sz="2100" dirty="0" smtClean="0">
                <a:latin typeface="Arial" pitchFamily="34" charset="0"/>
                <a:ea typeface="黑体" pitchFamily="49" charset="-122"/>
              </a:rPr>
              <a:t>FOR</a:t>
            </a:r>
            <a:r>
              <a:rPr lang="zh-CN" altLang="en-US" sz="2100" dirty="0" smtClean="0">
                <a:latin typeface="Arial" pitchFamily="34" charset="0"/>
                <a:ea typeface="黑体" pitchFamily="49" charset="-122"/>
              </a:rPr>
              <a:t>和</a:t>
            </a:r>
            <a:r>
              <a:rPr lang="en-US" altLang="zh-CN" sz="2100" dirty="0" smtClean="0">
                <a:latin typeface="Arial" pitchFamily="34" charset="0"/>
                <a:ea typeface="黑体" pitchFamily="49" charset="-122"/>
              </a:rPr>
              <a:t>WHILE</a:t>
            </a:r>
            <a:r>
              <a:rPr lang="zh-CN" altLang="en-US" sz="2100" dirty="0" smtClean="0">
                <a:latin typeface="Arial" pitchFamily="34" charset="0"/>
                <a:ea typeface="黑体" pitchFamily="49" charset="-122"/>
              </a:rPr>
              <a:t>中输入定位的条件。然后单击“定位”按钮，系统在给定的范围内查找第一条符合条件的记录，并将指针定位到该记录。</a:t>
            </a:r>
            <a:endParaRPr lang="en-US" altLang="zh-CN" sz="2100" dirty="0">
              <a:latin typeface="Arial" pitchFamily="34" charset="0"/>
              <a:ea typeface="黑体" pitchFamily="49" charset="-122"/>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6237" y="3279094"/>
            <a:ext cx="3120379" cy="15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2169562"/>
      </p:ext>
    </p:ext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548680"/>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绝对定位</a:t>
            </a:r>
          </a:p>
          <a:p>
            <a:r>
              <a:rPr lang="zh-CN" altLang="en-US" sz="2100" dirty="0" smtClean="0">
                <a:latin typeface="Arial" pitchFamily="34" charset="0"/>
                <a:ea typeface="黑体" pitchFamily="49" charset="-122"/>
              </a:rPr>
              <a:t>　　绝对</a:t>
            </a:r>
            <a:r>
              <a:rPr lang="zh-CN" altLang="en-US" sz="2100" dirty="0">
                <a:latin typeface="Arial" pitchFamily="34" charset="0"/>
                <a:ea typeface="黑体" pitchFamily="49" charset="-122"/>
              </a:rPr>
              <a:t>定位是指将指针定位在指定记录号的记录上，命令格式如下：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GO </a:t>
            </a:r>
            <a:r>
              <a:rPr lang="en-US" altLang="zh-CN" sz="2100" dirty="0">
                <a:solidFill>
                  <a:srgbClr val="FFFF00"/>
                </a:solidFill>
                <a:latin typeface="Arial" pitchFamily="34" charset="0"/>
                <a:ea typeface="黑体" pitchFamily="49" charset="-122"/>
              </a:rPr>
              <a:t>| GOTO [RECORD] </a:t>
            </a:r>
            <a:r>
              <a:rPr lang="en-US" altLang="zh-CN" sz="2100" dirty="0" err="1">
                <a:solidFill>
                  <a:srgbClr val="FFFF00"/>
                </a:solidFill>
                <a:latin typeface="Arial" pitchFamily="34" charset="0"/>
                <a:ea typeface="黑体" pitchFamily="49" charset="-122"/>
              </a:rPr>
              <a:t>nRecordNumber</a:t>
            </a:r>
            <a:r>
              <a:rPr lang="en-US" altLang="zh-CN" sz="2100" dirty="0">
                <a:solidFill>
                  <a:srgbClr val="FFFF00"/>
                </a:solidFill>
                <a:latin typeface="Arial" pitchFamily="34" charset="0"/>
                <a:ea typeface="黑体" pitchFamily="49" charset="-122"/>
              </a:rPr>
              <a:t> [| TOP | BOTTOM] [IN </a:t>
            </a:r>
            <a:r>
              <a:rPr lang="en-US" altLang="zh-CN" sz="2100" dirty="0" err="1">
                <a:solidFill>
                  <a:srgbClr val="FFFF00"/>
                </a:solidFill>
                <a:latin typeface="Arial" pitchFamily="34" charset="0"/>
                <a:ea typeface="黑体" pitchFamily="49" charset="-122"/>
              </a:rPr>
              <a:t>nWorkArea</a:t>
            </a:r>
            <a:r>
              <a:rPr lang="en-US" altLang="zh-CN" sz="2100" dirty="0">
                <a:solidFill>
                  <a:srgbClr val="FFFF00"/>
                </a:solidFill>
                <a:latin typeface="Arial" pitchFamily="34" charset="0"/>
                <a:ea typeface="黑体" pitchFamily="49" charset="-122"/>
              </a:rPr>
              <a:t> | IN </a:t>
            </a:r>
            <a:r>
              <a:rPr lang="en-US" altLang="zh-CN" sz="2100" dirty="0" err="1">
                <a:solidFill>
                  <a:srgbClr val="FFFF00"/>
                </a:solidFill>
                <a:latin typeface="Arial" pitchFamily="34" charset="0"/>
                <a:ea typeface="黑体" pitchFamily="49" charset="-122"/>
              </a:rPr>
              <a:t>cTableAlias</a:t>
            </a:r>
            <a:r>
              <a:rPr lang="en-US" altLang="zh-CN" sz="2100" dirty="0" smtClean="0">
                <a:solidFill>
                  <a:srgbClr val="FFFF00"/>
                </a:solidFill>
                <a:latin typeface="Arial" pitchFamily="34" charset="0"/>
                <a:ea typeface="黑体" pitchFamily="49" charset="-122"/>
              </a:rPr>
              <a:t>]</a:t>
            </a:r>
            <a:endParaRPr lang="zh-CN" altLang="en-US" sz="2100" dirty="0">
              <a:solidFill>
                <a:srgbClr val="FFFF00"/>
              </a:solidFill>
              <a:latin typeface="Arial" pitchFamily="34" charset="0"/>
              <a:ea typeface="黑体" pitchFamily="49" charset="-122"/>
            </a:endParaRP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①</a:t>
            </a:r>
            <a:r>
              <a:rPr lang="en-US" altLang="zh-CN" sz="2100" dirty="0">
                <a:latin typeface="Arial" pitchFamily="34" charset="0"/>
                <a:ea typeface="黑体" pitchFamily="49" charset="-122"/>
              </a:rPr>
              <a:t>RECORD </a:t>
            </a:r>
            <a:r>
              <a:rPr lang="en-US" altLang="zh-CN" sz="2100" dirty="0" err="1">
                <a:latin typeface="Arial" pitchFamily="34" charset="0"/>
                <a:ea typeface="黑体" pitchFamily="49" charset="-122"/>
              </a:rPr>
              <a:t>nRecordNumber</a:t>
            </a:r>
            <a:r>
              <a:rPr lang="zh-CN" altLang="en-US" sz="2100" dirty="0" smtClean="0">
                <a:latin typeface="Arial" pitchFamily="34" charset="0"/>
                <a:ea typeface="黑体" pitchFamily="49" charset="-122"/>
              </a:rPr>
              <a:t>：省略</a:t>
            </a:r>
            <a:r>
              <a:rPr lang="en-US" altLang="zh-CN" sz="2100" dirty="0">
                <a:latin typeface="Arial" pitchFamily="34" charset="0"/>
                <a:ea typeface="黑体" pitchFamily="49" charset="-122"/>
              </a:rPr>
              <a:t>GO | GOTO</a:t>
            </a:r>
            <a:r>
              <a:rPr lang="zh-CN" altLang="en-US" sz="2100" dirty="0">
                <a:latin typeface="Arial" pitchFamily="34" charset="0"/>
                <a:ea typeface="黑体" pitchFamily="49" charset="-122"/>
              </a:rPr>
              <a:t>命令而只指定记录号</a:t>
            </a:r>
            <a:r>
              <a:rPr lang="zh-CN" altLang="en-US" sz="2100" dirty="0" smtClean="0">
                <a:latin typeface="Arial" pitchFamily="34" charset="0"/>
                <a:ea typeface="黑体" pitchFamily="49" charset="-122"/>
              </a:rPr>
              <a:t>，则</a:t>
            </a:r>
            <a:r>
              <a:rPr lang="zh-CN" altLang="en-US" sz="2100" dirty="0">
                <a:latin typeface="Arial" pitchFamily="34" charset="0"/>
                <a:ea typeface="黑体" pitchFamily="49" charset="-122"/>
              </a:rPr>
              <a:t>只能在当前工作区中移动记录指针。</a:t>
            </a:r>
          </a:p>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IN </a:t>
            </a:r>
            <a:r>
              <a:rPr lang="en-US" altLang="zh-CN" sz="2100" dirty="0" err="1">
                <a:latin typeface="Arial" pitchFamily="34" charset="0"/>
                <a:ea typeface="黑体" pitchFamily="49" charset="-122"/>
              </a:rPr>
              <a:t>nWorkArea</a:t>
            </a:r>
            <a:r>
              <a:rPr lang="en-US" altLang="zh-CN" sz="2100" dirty="0">
                <a:latin typeface="Arial" pitchFamily="34" charset="0"/>
                <a:ea typeface="黑体" pitchFamily="49" charset="-122"/>
              </a:rPr>
              <a:t> | IN </a:t>
            </a:r>
            <a:r>
              <a:rPr lang="en-US" altLang="zh-CN" sz="2100" dirty="0" err="1">
                <a:latin typeface="Arial" pitchFamily="34" charset="0"/>
                <a:ea typeface="黑体" pitchFamily="49" charset="-122"/>
              </a:rPr>
              <a:t>cTableAlias</a:t>
            </a:r>
            <a:r>
              <a:rPr lang="zh-CN" altLang="en-US" sz="2100" dirty="0">
                <a:latin typeface="Arial" pitchFamily="34" charset="0"/>
                <a:ea typeface="黑体" pitchFamily="49" charset="-122"/>
              </a:rPr>
              <a:t>：记录指针在指定表所在的工作区或表的别名中移动，无此子句，表示在当前表中定位。</a:t>
            </a:r>
          </a:p>
          <a:p>
            <a:r>
              <a:rPr lang="zh-CN" altLang="en-US" sz="2100" dirty="0" smtClean="0">
                <a:latin typeface="Arial" pitchFamily="34" charset="0"/>
                <a:ea typeface="黑体" pitchFamily="49" charset="-122"/>
              </a:rPr>
              <a:t>　　③</a:t>
            </a:r>
            <a:r>
              <a:rPr lang="en-US" altLang="zh-CN" sz="2100" dirty="0">
                <a:latin typeface="Arial" pitchFamily="34" charset="0"/>
                <a:ea typeface="黑体" pitchFamily="49" charset="-122"/>
              </a:rPr>
              <a:t>TOP | BOTTOM</a:t>
            </a:r>
            <a:r>
              <a:rPr lang="zh-CN" altLang="en-US" sz="2100" dirty="0">
                <a:latin typeface="Arial" pitchFamily="34" charset="0"/>
                <a:ea typeface="黑体" pitchFamily="49" charset="-122"/>
              </a:rPr>
              <a:t>：将记录指针定位在表的第一个记录上或最后一个记录上。如果此表使用升序索引，则第一个记录是关键字值</a:t>
            </a:r>
            <a:r>
              <a:rPr lang="zh-CN" altLang="en-US" sz="2100" dirty="0" smtClean="0">
                <a:latin typeface="Arial" pitchFamily="34" charset="0"/>
                <a:ea typeface="黑体" pitchFamily="49" charset="-122"/>
              </a:rPr>
              <a:t>最小（大）的</a:t>
            </a:r>
            <a:r>
              <a:rPr lang="zh-CN" altLang="en-US" sz="2100" dirty="0">
                <a:latin typeface="Arial" pitchFamily="34" charset="0"/>
                <a:ea typeface="黑体" pitchFamily="49" charset="-122"/>
              </a:rPr>
              <a:t>记录；如果使用降序索引，则第一个记录是关键字值</a:t>
            </a:r>
            <a:r>
              <a:rPr lang="zh-CN" altLang="en-US" sz="2100" dirty="0" smtClean="0">
                <a:latin typeface="Arial" pitchFamily="34" charset="0"/>
                <a:ea typeface="黑体" pitchFamily="49" charset="-122"/>
              </a:rPr>
              <a:t>最大（小）的</a:t>
            </a:r>
            <a:r>
              <a:rPr lang="zh-CN" altLang="en-US" sz="2100" dirty="0">
                <a:latin typeface="Arial" pitchFamily="34" charset="0"/>
                <a:ea typeface="黑体" pitchFamily="49" charset="-122"/>
              </a:rPr>
              <a:t>记录。</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4-14】  </a:t>
            </a:r>
            <a:r>
              <a:rPr lang="zh-CN" altLang="en-US" sz="2100" dirty="0">
                <a:latin typeface="Arial" pitchFamily="34" charset="0"/>
                <a:ea typeface="黑体" pitchFamily="49" charset="-122"/>
              </a:rPr>
              <a:t>用</a:t>
            </a:r>
            <a:r>
              <a:rPr lang="en-US" altLang="zh-CN" sz="2100" dirty="0">
                <a:latin typeface="Arial" pitchFamily="34" charset="0"/>
                <a:ea typeface="黑体" pitchFamily="49" charset="-122"/>
              </a:rPr>
              <a:t>GO</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GOTO</a:t>
            </a:r>
            <a:r>
              <a:rPr lang="zh-CN" altLang="en-US" sz="2100" dirty="0">
                <a:latin typeface="Arial" pitchFamily="34" charset="0"/>
                <a:ea typeface="黑体" pitchFamily="49" charset="-122"/>
              </a:rPr>
              <a:t>命令定位记录的示例。</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&amp;&amp; </a:t>
            </a:r>
            <a:r>
              <a:rPr lang="zh-CN" altLang="en-US" sz="2100" dirty="0">
                <a:latin typeface="Arial" pitchFamily="34" charset="0"/>
                <a:ea typeface="黑体" pitchFamily="49" charset="-122"/>
              </a:rPr>
              <a:t>打开表“学生</a:t>
            </a:r>
            <a:r>
              <a:rPr lang="en-US" altLang="zh-CN" sz="2100" dirty="0">
                <a:latin typeface="Arial" pitchFamily="34" charset="0"/>
                <a:ea typeface="黑体" pitchFamily="49" charset="-122"/>
              </a:rPr>
              <a:t>.dbf”</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RECNO()				&amp;&amp; </a:t>
            </a:r>
            <a:r>
              <a:rPr lang="zh-CN" altLang="en-US" sz="2100" dirty="0">
                <a:latin typeface="Arial" pitchFamily="34" charset="0"/>
                <a:ea typeface="黑体" pitchFamily="49" charset="-122"/>
              </a:rPr>
              <a:t>显示当前记录号</a:t>
            </a:r>
            <a:r>
              <a:rPr lang="en-US" altLang="zh-CN" sz="2100" dirty="0">
                <a:latin typeface="Arial" pitchFamily="34" charset="0"/>
                <a:ea typeface="黑体" pitchFamily="49" charset="-122"/>
              </a:rPr>
              <a:t>1</a:t>
            </a:r>
          </a:p>
          <a:p>
            <a:r>
              <a:rPr lang="en-US" altLang="zh-CN" sz="2100" dirty="0" smtClean="0">
                <a:latin typeface="Arial" pitchFamily="34" charset="0"/>
                <a:ea typeface="黑体" pitchFamily="49" charset="-122"/>
              </a:rPr>
              <a:t>　　GO BOTTOM&amp;&amp; </a:t>
            </a:r>
            <a:r>
              <a:rPr lang="zh-CN" altLang="en-US" sz="2100" dirty="0">
                <a:latin typeface="Arial" pitchFamily="34" charset="0"/>
                <a:ea typeface="黑体" pitchFamily="49" charset="-122"/>
              </a:rPr>
              <a:t>指针指向最后</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条记录</a:t>
            </a:r>
            <a:r>
              <a:rPr lang="zh-CN" altLang="en-US" sz="2100" dirty="0" smtClean="0">
                <a:latin typeface="Arial" pitchFamily="34" charset="0"/>
                <a:ea typeface="黑体" pitchFamily="49" charset="-122"/>
              </a:rPr>
              <a:t>，当前</a:t>
            </a:r>
            <a:r>
              <a:rPr lang="zh-CN" altLang="en-US" sz="2100" dirty="0">
                <a:latin typeface="Arial" pitchFamily="34" charset="0"/>
                <a:ea typeface="黑体" pitchFamily="49" charset="-122"/>
              </a:rPr>
              <a:t>的记录为第</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个记录</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RECNO()				&amp;&amp; </a:t>
            </a:r>
            <a:r>
              <a:rPr lang="zh-CN" altLang="en-US" sz="2100" dirty="0">
                <a:latin typeface="Arial" pitchFamily="34" charset="0"/>
                <a:ea typeface="黑体" pitchFamily="49" charset="-122"/>
              </a:rPr>
              <a:t>显示记录号</a:t>
            </a:r>
            <a:r>
              <a:rPr lang="en-US" altLang="zh-CN" sz="2100" dirty="0">
                <a:latin typeface="Arial" pitchFamily="34" charset="0"/>
                <a:ea typeface="黑体" pitchFamily="49" charset="-122"/>
              </a:rPr>
              <a:t>12</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EOF</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				&amp;&amp; </a:t>
            </a:r>
            <a:r>
              <a:rPr lang="zh-CN" altLang="en-US" sz="2100" dirty="0">
                <a:latin typeface="Arial" pitchFamily="34" charset="0"/>
                <a:ea typeface="黑体" pitchFamily="49" charset="-122"/>
              </a:rPr>
              <a:t>因没有到文件末尾，显示</a:t>
            </a:r>
            <a:r>
              <a:rPr lang="en-US" altLang="zh-CN" sz="2100" dirty="0">
                <a:latin typeface="Arial" pitchFamily="34" charset="0"/>
                <a:ea typeface="黑体" pitchFamily="49" charset="-122"/>
              </a:rPr>
              <a:t>.F.</a:t>
            </a:r>
          </a:p>
          <a:p>
            <a:r>
              <a:rPr lang="en-US" altLang="zh-CN" sz="2100" smtClean="0">
                <a:latin typeface="Arial" pitchFamily="34" charset="0"/>
                <a:ea typeface="黑体" pitchFamily="49" charset="-122"/>
              </a:rPr>
              <a:t>       ……</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1461" y="1166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．使用命令方式移动记录指针</a:t>
            </a:r>
          </a:p>
        </p:txBody>
      </p:sp>
    </p:spTree>
    <p:extLst>
      <p:ext uri="{BB962C8B-B14F-4D97-AF65-F5344CB8AC3E}">
        <p14:creationId xmlns:p14="http://schemas.microsoft.com/office/powerpoint/2010/main" val="1946733867"/>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AutoShape 2"/>
          <p:cNvSpPr>
            <a:spLocks noChangeArrowheads="1"/>
          </p:cNvSpPr>
          <p:nvPr/>
        </p:nvSpPr>
        <p:spPr bwMode="auto">
          <a:xfrm>
            <a:off x="2266950" y="404813"/>
            <a:ext cx="5886450"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4.1  </a:t>
            </a:r>
            <a:r>
              <a:rPr lang="zh-CN" altLang="en-US" sz="2400" dirty="0">
                <a:ea typeface="黑体" pitchFamily="49" charset="-122"/>
              </a:rPr>
              <a:t>表的打开与关闭	</a:t>
            </a:r>
          </a:p>
        </p:txBody>
      </p:sp>
      <p:sp>
        <p:nvSpPr>
          <p:cNvPr id="362499" name="AutoShape 3"/>
          <p:cNvSpPr>
            <a:spLocks noChangeArrowheads="1"/>
          </p:cNvSpPr>
          <p:nvPr/>
        </p:nvSpPr>
        <p:spPr bwMode="auto">
          <a:xfrm>
            <a:off x="2266950" y="1033463"/>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4.2  </a:t>
            </a:r>
            <a:r>
              <a:rPr lang="zh-CN" altLang="en-US" sz="2400" dirty="0">
                <a:ea typeface="黑体" pitchFamily="49" charset="-122"/>
              </a:rPr>
              <a:t>表的操作</a:t>
            </a:r>
          </a:p>
        </p:txBody>
      </p:sp>
      <p:sp>
        <p:nvSpPr>
          <p:cNvPr id="362500" name="AutoShape 4"/>
          <p:cNvSpPr>
            <a:spLocks noChangeArrowheads="1"/>
          </p:cNvSpPr>
          <p:nvPr/>
        </p:nvSpPr>
        <p:spPr bwMode="auto">
          <a:xfrm>
            <a:off x="2266950" y="1663700"/>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a:ea typeface="黑体" pitchFamily="49" charset="-122"/>
              </a:rPr>
              <a:t>4.3  </a:t>
            </a:r>
            <a:r>
              <a:rPr lang="zh-CN" altLang="en-US" sz="2400" dirty="0">
                <a:ea typeface="黑体" pitchFamily="49" charset="-122"/>
              </a:rPr>
              <a:t>记录的操作</a:t>
            </a:r>
          </a:p>
        </p:txBody>
      </p:sp>
      <p:sp>
        <p:nvSpPr>
          <p:cNvPr id="362501" name="AutoShape 5"/>
          <p:cNvSpPr>
            <a:spLocks noChangeArrowheads="1"/>
          </p:cNvSpPr>
          <p:nvPr/>
        </p:nvSpPr>
        <p:spPr bwMode="auto">
          <a:xfrm>
            <a:off x="2266950" y="2292350"/>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4.4  </a:t>
            </a:r>
            <a:r>
              <a:rPr lang="zh-CN" altLang="en-US" sz="2400" dirty="0">
                <a:ea typeface="黑体" pitchFamily="49" charset="-122"/>
              </a:rPr>
              <a:t>删除与恢复记录</a:t>
            </a:r>
          </a:p>
        </p:txBody>
      </p:sp>
      <p:sp>
        <p:nvSpPr>
          <p:cNvPr id="362502" name="Rectangle 6"/>
          <p:cNvSpPr>
            <a:spLocks noChangeArrowheads="1"/>
          </p:cNvSpPr>
          <p:nvPr/>
        </p:nvSpPr>
        <p:spPr bwMode="auto">
          <a:xfrm>
            <a:off x="900113" y="5492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
        <p:nvSpPr>
          <p:cNvPr id="362503" name="AutoShape 7"/>
          <p:cNvSpPr>
            <a:spLocks noChangeArrowheads="1"/>
          </p:cNvSpPr>
          <p:nvPr/>
        </p:nvSpPr>
        <p:spPr bwMode="auto">
          <a:xfrm>
            <a:off x="2266950" y="2921000"/>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4.5  </a:t>
            </a:r>
            <a:r>
              <a:rPr lang="zh-CN" altLang="en-US" sz="2400" dirty="0">
                <a:ea typeface="黑体" pitchFamily="49" charset="-122"/>
              </a:rPr>
              <a:t>表的过滤</a:t>
            </a:r>
          </a:p>
        </p:txBody>
      </p:sp>
    </p:spTree>
    <p:extLst>
      <p:ext uri="{BB962C8B-B14F-4D97-AF65-F5344CB8AC3E}">
        <p14:creationId xmlns:p14="http://schemas.microsoft.com/office/powerpoint/2010/main" val="1086873915"/>
      </p:ext>
    </p:extLst>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44624"/>
            <a:ext cx="8997950" cy="674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⑵</a:t>
            </a:r>
            <a:r>
              <a:rPr lang="zh-CN" altLang="en-US" sz="2100" dirty="0">
                <a:latin typeface="Arial" pitchFamily="34" charset="0"/>
                <a:ea typeface="黑体" pitchFamily="49" charset="-122"/>
              </a:rPr>
              <a:t>相对定位</a:t>
            </a:r>
          </a:p>
          <a:p>
            <a:r>
              <a:rPr lang="zh-CN" altLang="en-US" sz="2100" dirty="0" smtClean="0">
                <a:latin typeface="Arial" pitchFamily="34" charset="0"/>
                <a:ea typeface="黑体" pitchFamily="49" charset="-122"/>
              </a:rPr>
              <a:t>       记录</a:t>
            </a:r>
            <a:r>
              <a:rPr lang="zh-CN" altLang="en-US" sz="2100" dirty="0">
                <a:latin typeface="Arial" pitchFamily="34" charset="0"/>
                <a:ea typeface="黑体" pitchFamily="49" charset="-122"/>
              </a:rPr>
              <a:t>的定位可以使用</a:t>
            </a:r>
            <a:r>
              <a:rPr lang="en-US" altLang="zh-CN" sz="2100" dirty="0">
                <a:latin typeface="Arial" pitchFamily="34" charset="0"/>
                <a:ea typeface="黑体" pitchFamily="49" charset="-122"/>
              </a:rPr>
              <a:t>SKIP</a:t>
            </a:r>
            <a:r>
              <a:rPr lang="zh-CN" altLang="en-US" sz="2100" dirty="0">
                <a:latin typeface="Arial" pitchFamily="34" charset="0"/>
                <a:ea typeface="黑体" pitchFamily="49" charset="-122"/>
              </a:rPr>
              <a:t>命令进行相对的定位，命令的使用格式如下</a:t>
            </a:r>
          </a:p>
          <a:p>
            <a:r>
              <a:rPr lang="en-US" altLang="zh-CN" sz="2100" dirty="0" smtClean="0">
                <a:latin typeface="Arial" pitchFamily="34" charset="0"/>
                <a:ea typeface="黑体" pitchFamily="49" charset="-122"/>
              </a:rPr>
              <a:t>       SKIP </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nRecords</a:t>
            </a:r>
            <a:r>
              <a:rPr lang="en-US" altLang="zh-CN" sz="2100" dirty="0">
                <a:latin typeface="Arial" pitchFamily="34" charset="0"/>
                <a:ea typeface="黑体" pitchFamily="49" charset="-122"/>
              </a:rPr>
              <a:t>] [IN </a:t>
            </a:r>
            <a:r>
              <a:rPr lang="en-US" altLang="zh-CN" sz="2100" dirty="0" err="1">
                <a:latin typeface="Arial" pitchFamily="34" charset="0"/>
                <a:ea typeface="黑体" pitchFamily="49" charset="-122"/>
              </a:rPr>
              <a:t>nWorkArea</a:t>
            </a:r>
            <a:r>
              <a:rPr lang="en-US" altLang="zh-CN" sz="2100" dirty="0">
                <a:latin typeface="Arial" pitchFamily="34" charset="0"/>
                <a:ea typeface="黑体" pitchFamily="49" charset="-122"/>
              </a:rPr>
              <a:t> | </a:t>
            </a:r>
            <a:r>
              <a:rPr lang="en-US" altLang="zh-CN" sz="2100" dirty="0" err="1">
                <a:latin typeface="Arial" pitchFamily="34" charset="0"/>
                <a:ea typeface="黑体" pitchFamily="49" charset="-122"/>
              </a:rPr>
              <a:t>cTableAlias</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功能：</a:t>
            </a:r>
            <a:r>
              <a:rPr lang="zh-CN" altLang="en-US" sz="2100" dirty="0">
                <a:latin typeface="Arial" pitchFamily="34" charset="0"/>
                <a:ea typeface="黑体" pitchFamily="49" charset="-122"/>
              </a:rPr>
              <a:t>使记录指针在表</a:t>
            </a:r>
            <a:r>
              <a:rPr lang="zh-CN" altLang="en-US" sz="2100" dirty="0" smtClean="0">
                <a:latin typeface="Arial" pitchFamily="34" charset="0"/>
                <a:ea typeface="黑体" pitchFamily="49" charset="-122"/>
              </a:rPr>
              <a:t>中，在当前记录的位置上向前</a:t>
            </a:r>
            <a:r>
              <a:rPr lang="zh-CN" altLang="en-US" sz="2100" dirty="0">
                <a:latin typeface="Arial" pitchFamily="34" charset="0"/>
                <a:ea typeface="黑体" pitchFamily="49" charset="-122"/>
              </a:rPr>
              <a:t>移动或向后</a:t>
            </a:r>
            <a:r>
              <a:rPr lang="zh-CN" altLang="en-US" sz="2100" dirty="0" smtClean="0">
                <a:latin typeface="Arial" pitchFamily="34" charset="0"/>
                <a:ea typeface="黑体" pitchFamily="49" charset="-122"/>
              </a:rPr>
              <a:t>移动。</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说明：</a:t>
            </a:r>
            <a:r>
              <a:rPr lang="en-US" altLang="zh-CN" sz="2100" dirty="0" err="1" smtClean="0">
                <a:latin typeface="Arial" pitchFamily="34" charset="0"/>
                <a:ea typeface="黑体" pitchFamily="49" charset="-122"/>
              </a:rPr>
              <a:t>nRecords</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IN </a:t>
            </a:r>
            <a:r>
              <a:rPr lang="en-US" altLang="zh-CN" sz="2100" dirty="0" err="1">
                <a:latin typeface="Arial" pitchFamily="34" charset="0"/>
                <a:ea typeface="黑体" pitchFamily="49" charset="-122"/>
              </a:rPr>
              <a:t>nWorkArea</a:t>
            </a:r>
            <a:r>
              <a:rPr lang="en-US" altLang="zh-CN" sz="2100" dirty="0">
                <a:latin typeface="Arial" pitchFamily="34" charset="0"/>
                <a:ea typeface="黑体" pitchFamily="49" charset="-122"/>
              </a:rPr>
              <a:t> | </a:t>
            </a:r>
            <a:r>
              <a:rPr lang="en-US" altLang="zh-CN" sz="2100" dirty="0" err="1">
                <a:latin typeface="Arial" pitchFamily="34" charset="0"/>
                <a:ea typeface="黑体" pitchFamily="49" charset="-122"/>
              </a:rPr>
              <a:t>cTableAlias</a:t>
            </a:r>
            <a:r>
              <a:rPr lang="zh-CN" altLang="en-US" sz="2100" dirty="0">
                <a:latin typeface="Arial" pitchFamily="34" charset="0"/>
                <a:ea typeface="黑体" pitchFamily="49" charset="-122"/>
              </a:rPr>
              <a:t>：意义</a:t>
            </a:r>
            <a:r>
              <a:rPr lang="zh-CN" altLang="en-US" sz="2100" dirty="0" smtClean="0">
                <a:latin typeface="Arial" pitchFamily="34" charset="0"/>
                <a:ea typeface="黑体" pitchFamily="49" charset="-122"/>
              </a:rPr>
              <a:t>同上。</a:t>
            </a:r>
            <a:endParaRPr lang="zh-CN" altLang="en-US" sz="2100" dirty="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4-15】  </a:t>
            </a:r>
            <a:r>
              <a:rPr lang="zh-CN" altLang="en-US" sz="2100" dirty="0">
                <a:latin typeface="Arial" pitchFamily="34" charset="0"/>
                <a:ea typeface="黑体" pitchFamily="49" charset="-122"/>
              </a:rPr>
              <a:t>用</a:t>
            </a:r>
            <a:r>
              <a:rPr lang="en-US" altLang="zh-CN" sz="2100" dirty="0">
                <a:latin typeface="Arial" pitchFamily="34" charset="0"/>
                <a:ea typeface="黑体" pitchFamily="49" charset="-122"/>
              </a:rPr>
              <a:t>SKIP</a:t>
            </a:r>
            <a:r>
              <a:rPr lang="zh-CN" altLang="en-US" sz="2100" dirty="0">
                <a:latin typeface="Arial" pitchFamily="34" charset="0"/>
                <a:ea typeface="黑体" pitchFamily="49" charset="-122"/>
              </a:rPr>
              <a:t>命令定位记录的示例。</a:t>
            </a:r>
          </a:p>
          <a:p>
            <a:r>
              <a:rPr lang="en-US" altLang="zh-CN" sz="2100" dirty="0" smtClean="0">
                <a:latin typeface="Arial" pitchFamily="34" charset="0"/>
                <a:ea typeface="黑体" pitchFamily="49" charset="-122"/>
              </a:rPr>
              <a:t>　　USE </a:t>
            </a:r>
            <a:r>
              <a:rPr lang="zh-CN" altLang="en-US" sz="2100" dirty="0" smtClean="0">
                <a:latin typeface="Arial" pitchFamily="34" charset="0"/>
                <a:ea typeface="黑体" pitchFamily="49" charset="-122"/>
              </a:rPr>
              <a:t>学生</a:t>
            </a:r>
            <a:r>
              <a:rPr lang="zh-CN" altLang="en-US" sz="2100" dirty="0">
                <a:latin typeface="Arial" pitchFamily="34" charset="0"/>
                <a:ea typeface="黑体" pitchFamily="49" charset="-122"/>
              </a:rPr>
              <a:t>			</a:t>
            </a:r>
            <a:r>
              <a:rPr lang="en-US" altLang="zh-CN" sz="2100" dirty="0">
                <a:latin typeface="Arial" pitchFamily="34" charset="0"/>
                <a:ea typeface="黑体" pitchFamily="49" charset="-122"/>
              </a:rPr>
              <a:t>&amp;&amp; </a:t>
            </a:r>
            <a:r>
              <a:rPr lang="zh-CN" altLang="en-US" sz="2100" dirty="0">
                <a:latin typeface="Arial" pitchFamily="34" charset="0"/>
                <a:ea typeface="黑体" pitchFamily="49" charset="-122"/>
              </a:rPr>
              <a:t>以独占方式打开表</a:t>
            </a:r>
            <a:r>
              <a:rPr lang="en-US" altLang="zh-CN" sz="2100" dirty="0" err="1">
                <a:latin typeface="Arial" pitchFamily="34" charset="0"/>
                <a:ea typeface="黑体" pitchFamily="49" charset="-122"/>
              </a:rPr>
              <a:t>xsqk.dbf</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RECNO(), BOF()	</a:t>
            </a:r>
            <a:r>
              <a:rPr lang="en-US" altLang="zh-CN" sz="2100" dirty="0" smtClean="0">
                <a:latin typeface="Arial" pitchFamily="34" charset="0"/>
                <a:ea typeface="黑体" pitchFamily="49" charset="-122"/>
              </a:rPr>
              <a:t>&amp;&amp; </a:t>
            </a:r>
            <a:r>
              <a:rPr lang="zh-CN" altLang="en-US" sz="2100" dirty="0">
                <a:latin typeface="Arial" pitchFamily="34" charset="0"/>
                <a:ea typeface="黑体" pitchFamily="49" charset="-122"/>
              </a:rPr>
              <a:t>显示</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。表打开时，当前记录是第</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条记录</a:t>
            </a:r>
          </a:p>
          <a:p>
            <a:r>
              <a:rPr lang="en-US" altLang="zh-CN" sz="2100" dirty="0" smtClean="0">
                <a:latin typeface="Arial" pitchFamily="34" charset="0"/>
                <a:ea typeface="黑体" pitchFamily="49" charset="-122"/>
              </a:rPr>
              <a:t>　　SKIP </a:t>
            </a:r>
            <a:r>
              <a:rPr lang="en-US" altLang="zh-CN" sz="2100" dirty="0">
                <a:latin typeface="Arial" pitchFamily="34" charset="0"/>
                <a:ea typeface="黑体" pitchFamily="49" charset="-122"/>
              </a:rPr>
              <a:t>-</a:t>
            </a:r>
            <a:r>
              <a:rPr lang="en-US" altLang="zh-CN" sz="2100" dirty="0" smtClean="0">
                <a:latin typeface="Arial" pitchFamily="34" charset="0"/>
                <a:ea typeface="黑体" pitchFamily="49" charset="-122"/>
              </a:rPr>
              <a:t>1</a:t>
            </a:r>
            <a:r>
              <a:rPr lang="en-US" altLang="zh-CN" sz="2100" dirty="0">
                <a:latin typeface="Arial" pitchFamily="34" charset="0"/>
                <a:ea typeface="黑体" pitchFamily="49" charset="-122"/>
              </a:rPr>
              <a:t>			&amp;&amp; </a:t>
            </a:r>
            <a:r>
              <a:rPr lang="zh-CN" altLang="en-US" sz="2100" dirty="0">
                <a:latin typeface="Arial" pitchFamily="34" charset="0"/>
                <a:ea typeface="黑体" pitchFamily="49" charset="-122"/>
              </a:rPr>
              <a:t>记录指针向文件头移动一个位置</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RECNO(), BOF()		&amp;&amp; </a:t>
            </a:r>
            <a:r>
              <a:rPr lang="zh-CN" altLang="en-US" sz="2100" dirty="0">
                <a:latin typeface="Arial" pitchFamily="34" charset="0"/>
                <a:ea typeface="黑体" pitchFamily="49" charset="-122"/>
              </a:rPr>
              <a:t>显示</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.T.</a:t>
            </a:r>
          </a:p>
          <a:p>
            <a:r>
              <a:rPr lang="en-US" altLang="zh-CN" sz="2100" dirty="0" smtClean="0">
                <a:latin typeface="Arial" pitchFamily="34" charset="0"/>
                <a:ea typeface="黑体" pitchFamily="49" charset="-122"/>
              </a:rPr>
              <a:t>　　SKIP 5</a:t>
            </a:r>
            <a:r>
              <a:rPr lang="en-US" altLang="zh-CN" sz="2100" dirty="0">
                <a:latin typeface="Arial" pitchFamily="34" charset="0"/>
                <a:ea typeface="黑体" pitchFamily="49" charset="-122"/>
              </a:rPr>
              <a:t>			&amp;&amp; </a:t>
            </a:r>
            <a:r>
              <a:rPr lang="zh-CN" altLang="en-US" sz="2100" dirty="0">
                <a:latin typeface="Arial" pitchFamily="34" charset="0"/>
                <a:ea typeface="黑体" pitchFamily="49" charset="-122"/>
              </a:rPr>
              <a:t>指针从第一个记录</a:t>
            </a:r>
            <a:r>
              <a:rPr lang="zh-CN" altLang="en-US" sz="2100" dirty="0" smtClean="0">
                <a:latin typeface="Arial" pitchFamily="34" charset="0"/>
                <a:ea typeface="黑体" pitchFamily="49" charset="-122"/>
              </a:rPr>
              <a:t>开始       </a:t>
            </a:r>
            <a:endParaRPr lang="en-US" altLang="zh-CN" sz="2100" dirty="0" smtClean="0">
              <a:latin typeface="Arial" pitchFamily="34" charset="0"/>
              <a:ea typeface="黑体" pitchFamily="49" charset="-122"/>
            </a:endParaRPr>
          </a:p>
          <a:p>
            <a:r>
              <a:rPr lang="en-US" altLang="zh-CN" sz="2100" dirty="0" smtClean="0">
                <a:latin typeface="Arial" pitchFamily="34" charset="0"/>
                <a:ea typeface="黑体" pitchFamily="49" charset="-122"/>
              </a:rPr>
              <a:t>       ……</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3</a:t>
            </a:r>
            <a:r>
              <a:rPr lang="zh-CN" altLang="en-US" sz="2100" dirty="0">
                <a:latin typeface="Arial" pitchFamily="34" charset="0"/>
                <a:ea typeface="黑体" pitchFamily="49" charset="-122"/>
              </a:rPr>
              <a:t>．使用</a:t>
            </a:r>
            <a:r>
              <a:rPr lang="en-US" altLang="zh-CN" sz="2100" dirty="0">
                <a:latin typeface="Arial" pitchFamily="34" charset="0"/>
                <a:ea typeface="黑体" pitchFamily="49" charset="-122"/>
              </a:rPr>
              <a:t>LOCATE─CONTINUE</a:t>
            </a:r>
            <a:r>
              <a:rPr lang="zh-CN" altLang="en-US" sz="2100" dirty="0">
                <a:latin typeface="Arial" pitchFamily="34" charset="0"/>
                <a:ea typeface="黑体" pitchFamily="49" charset="-122"/>
              </a:rPr>
              <a:t>命令进行查找定位</a:t>
            </a:r>
          </a:p>
          <a:p>
            <a:r>
              <a:rPr lang="zh-CN" altLang="en-US" sz="2100" dirty="0" smtClean="0">
                <a:latin typeface="Arial" pitchFamily="34" charset="0"/>
                <a:ea typeface="黑体" pitchFamily="49" charset="-122"/>
              </a:rPr>
              <a:t>       记录</a:t>
            </a:r>
            <a:r>
              <a:rPr lang="zh-CN" altLang="en-US" sz="2100" dirty="0">
                <a:latin typeface="Arial" pitchFamily="34" charset="0"/>
                <a:ea typeface="黑体" pitchFamily="49" charset="-122"/>
              </a:rPr>
              <a:t>查找定位的命令如下：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LOCATE </a:t>
            </a:r>
            <a:r>
              <a:rPr lang="en-US" altLang="zh-CN" sz="2100" dirty="0">
                <a:solidFill>
                  <a:srgbClr val="FFFF00"/>
                </a:solidFill>
                <a:latin typeface="Arial" pitchFamily="34" charset="0"/>
                <a:ea typeface="黑体" pitchFamily="49" charset="-122"/>
              </a:rPr>
              <a:t>FOR lExpression1 [Scope] [WHILE lExpression2]</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命令的功能是：按顺序查找表（也可查找索引表）从而找到满足指定逻辑表达式的第一个记录。</a:t>
            </a:r>
          </a:p>
          <a:p>
            <a:r>
              <a:rPr lang="zh-CN" altLang="en-US" sz="2100" dirty="0" smtClean="0">
                <a:latin typeface="Arial" pitchFamily="34" charset="0"/>
                <a:ea typeface="黑体" pitchFamily="49" charset="-122"/>
              </a:rPr>
              <a:t>       说明：</a:t>
            </a:r>
            <a:r>
              <a:rPr lang="en-US" altLang="zh-CN" sz="2100" dirty="0" smtClean="0">
                <a:latin typeface="Arial" pitchFamily="34" charset="0"/>
                <a:ea typeface="黑体" pitchFamily="49" charset="-122"/>
              </a:rPr>
              <a:t>LOCATE</a:t>
            </a:r>
            <a:r>
              <a:rPr lang="zh-CN" altLang="en-US" sz="2100" dirty="0">
                <a:latin typeface="Arial" pitchFamily="34" charset="0"/>
                <a:ea typeface="黑体" pitchFamily="49" charset="-122"/>
              </a:rPr>
              <a:t>发现一个满足条件的记录之后，再执行</a:t>
            </a:r>
            <a:r>
              <a:rPr lang="en-US" altLang="zh-CN" sz="2100" dirty="0">
                <a:latin typeface="Arial" pitchFamily="34" charset="0"/>
                <a:ea typeface="黑体" pitchFamily="49" charset="-122"/>
              </a:rPr>
              <a:t>CONTINUE</a:t>
            </a:r>
            <a:r>
              <a:rPr lang="zh-CN" altLang="en-US" sz="2100" dirty="0">
                <a:latin typeface="Arial" pitchFamily="34" charset="0"/>
                <a:ea typeface="黑体" pitchFamily="49" charset="-122"/>
              </a:rPr>
              <a:t>，从而在表的剩余部分寻找其他满足条件的记录。当执行</a:t>
            </a:r>
            <a:r>
              <a:rPr lang="en-US" altLang="zh-CN" sz="2100" dirty="0">
                <a:latin typeface="Arial" pitchFamily="34" charset="0"/>
                <a:ea typeface="黑体" pitchFamily="49" charset="-122"/>
              </a:rPr>
              <a:t>CONTINUE</a:t>
            </a:r>
            <a:r>
              <a:rPr lang="zh-CN" altLang="en-US" sz="2100" dirty="0">
                <a:latin typeface="Arial" pitchFamily="34" charset="0"/>
                <a:ea typeface="黑体" pitchFamily="49" charset="-122"/>
              </a:rPr>
              <a:t>时，搜索操作从满足条件的记录的下一条记录开始继续执行。可重复执行</a:t>
            </a:r>
            <a:r>
              <a:rPr lang="en-US" altLang="zh-CN" sz="2100" dirty="0">
                <a:latin typeface="Arial" pitchFamily="34" charset="0"/>
                <a:ea typeface="黑体" pitchFamily="49" charset="-122"/>
              </a:rPr>
              <a:t>CONTINUE</a:t>
            </a:r>
            <a:r>
              <a:rPr lang="zh-CN" altLang="en-US" sz="2100" dirty="0">
                <a:latin typeface="Arial" pitchFamily="34" charset="0"/>
                <a:ea typeface="黑体" pitchFamily="49" charset="-122"/>
              </a:rPr>
              <a:t>，直到到达范围边界或表尾</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891962698"/>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116632"/>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4-16】  </a:t>
            </a:r>
            <a:r>
              <a:rPr lang="zh-CN" altLang="en-US" sz="2100" dirty="0">
                <a:latin typeface="Arial" pitchFamily="34" charset="0"/>
                <a:ea typeface="黑体" pitchFamily="49" charset="-122"/>
              </a:rPr>
              <a:t>按顺序查询并显示表“学生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中前两二位团员。</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Exclusive</a:t>
            </a:r>
          </a:p>
          <a:p>
            <a:r>
              <a:rPr lang="en-US" altLang="zh-CN" sz="2100" dirty="0" smtClean="0">
                <a:latin typeface="Arial" pitchFamily="34" charset="0"/>
                <a:ea typeface="黑体" pitchFamily="49" charset="-122"/>
              </a:rPr>
              <a:t>　　LOCATE </a:t>
            </a:r>
            <a:r>
              <a:rPr lang="en-US" altLang="zh-CN" sz="2100" dirty="0">
                <a:latin typeface="Arial" pitchFamily="34" charset="0"/>
                <a:ea typeface="黑体" pitchFamily="49" charset="-122"/>
              </a:rPr>
              <a:t>FOR </a:t>
            </a:r>
            <a:r>
              <a:rPr lang="zh-CN" altLang="en-US" sz="2100" dirty="0">
                <a:latin typeface="Arial" pitchFamily="34" charset="0"/>
                <a:ea typeface="黑体" pitchFamily="49" charset="-122"/>
              </a:rPr>
              <a:t>团员</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	</a:t>
            </a:r>
            <a:r>
              <a:rPr lang="en-US" altLang="zh-CN" sz="2100" dirty="0">
                <a:latin typeface="Arial" pitchFamily="34" charset="0"/>
                <a:ea typeface="黑体" pitchFamily="49" charset="-122"/>
              </a:rPr>
              <a:t>&amp;&amp; </a:t>
            </a:r>
            <a:r>
              <a:rPr lang="zh-CN" altLang="en-US" sz="2100" dirty="0">
                <a:latin typeface="Arial" pitchFamily="34" charset="0"/>
                <a:ea typeface="黑体" pitchFamily="49" charset="-122"/>
              </a:rPr>
              <a:t>按顺序查找第</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个团员记录</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EOF(), FOUND()			&amp;&amp; </a:t>
            </a:r>
            <a:r>
              <a:rPr lang="zh-CN" altLang="en-US" sz="2100" dirty="0">
                <a:latin typeface="Arial" pitchFamily="34" charset="0"/>
                <a:ea typeface="黑体" pitchFamily="49" charset="-122"/>
              </a:rPr>
              <a:t>分别显示</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.T.</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a:t>
            </a:r>
            <a:r>
              <a:rPr lang="zh-CN" altLang="en-US" sz="2100" dirty="0" smtClean="0">
                <a:latin typeface="Arial" pitchFamily="34" charset="0"/>
                <a:ea typeface="黑体" pitchFamily="49" charset="-122"/>
              </a:rPr>
              <a:t>团员</a:t>
            </a:r>
            <a:endParaRPr lang="en-US" altLang="zh-CN" sz="2100" dirty="0" smtClean="0">
              <a:latin typeface="Arial" pitchFamily="34" charset="0"/>
              <a:ea typeface="黑体" pitchFamily="49" charset="-122"/>
            </a:endParaRPr>
          </a:p>
          <a:p>
            <a:r>
              <a:rPr lang="en-US" altLang="zh-CN" sz="2100" dirty="0" smtClean="0">
                <a:latin typeface="Arial" pitchFamily="34" charset="0"/>
                <a:ea typeface="黑体" pitchFamily="49" charset="-122"/>
              </a:rPr>
              <a:t>　　CONTINUE</a:t>
            </a:r>
            <a:r>
              <a:rPr lang="en-US" altLang="zh-CN" sz="2100" dirty="0">
                <a:latin typeface="Arial" pitchFamily="34" charset="0"/>
                <a:ea typeface="黑体" pitchFamily="49" charset="-122"/>
              </a:rPr>
              <a:t>			&amp;&amp; </a:t>
            </a:r>
            <a:r>
              <a:rPr lang="zh-CN" altLang="en-US" sz="2100" dirty="0">
                <a:latin typeface="Arial" pitchFamily="34" charset="0"/>
                <a:ea typeface="黑体" pitchFamily="49" charset="-122"/>
              </a:rPr>
              <a:t>继续查找下一个团员记录</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4"/>
          <p:cNvSpPr>
            <a:spLocks noChangeArrowheads="1"/>
          </p:cNvSpPr>
          <p:nvPr/>
        </p:nvSpPr>
        <p:spPr bwMode="auto">
          <a:xfrm>
            <a:off x="71461" y="2492916"/>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4.3.3  </a:t>
            </a:r>
            <a:r>
              <a:rPr lang="zh-CN" altLang="en-US" sz="2200" dirty="0">
                <a:ea typeface="黑体" pitchFamily="49" charset="-122"/>
              </a:rPr>
              <a:t>记录的显示</a:t>
            </a:r>
          </a:p>
        </p:txBody>
      </p:sp>
      <p:sp>
        <p:nvSpPr>
          <p:cNvPr id="4" name="Rectangle 4"/>
          <p:cNvSpPr>
            <a:spLocks noChangeArrowheads="1"/>
          </p:cNvSpPr>
          <p:nvPr/>
        </p:nvSpPr>
        <p:spPr bwMode="auto">
          <a:xfrm>
            <a:off x="71461" y="2924944"/>
            <a:ext cx="8997950"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记录</a:t>
            </a:r>
            <a:r>
              <a:rPr lang="zh-CN" altLang="en-US" sz="2100" dirty="0">
                <a:latin typeface="Arial" pitchFamily="34" charset="0"/>
                <a:ea typeface="黑体" pitchFamily="49" charset="-122"/>
              </a:rPr>
              <a:t>的显示方法有菜单法和命令法，其中，菜单法显示表记录的操作方法是，表打开后，通过“显示”菜单的“浏览”选项即可以实现。一般情况下，我们使用</a:t>
            </a:r>
            <a:r>
              <a:rPr lang="en-US" altLang="zh-CN" sz="2100" dirty="0">
                <a:latin typeface="Arial" pitchFamily="34" charset="0"/>
                <a:ea typeface="黑体" pitchFamily="49" charset="-122"/>
              </a:rPr>
              <a:t>LIST|DISPLAY</a:t>
            </a:r>
            <a:r>
              <a:rPr lang="zh-CN" altLang="en-US" sz="2100" dirty="0">
                <a:latin typeface="Arial" pitchFamily="34" charset="0"/>
                <a:ea typeface="黑体" pitchFamily="49" charset="-122"/>
              </a:rPr>
              <a:t>命令来显示记录信息。</a:t>
            </a:r>
            <a:r>
              <a:rPr lang="en-US" altLang="zh-CN" sz="2100" dirty="0">
                <a:latin typeface="Arial" pitchFamily="34" charset="0"/>
                <a:ea typeface="黑体" pitchFamily="49" charset="-122"/>
              </a:rPr>
              <a:t>LIST|DISPLAY</a:t>
            </a:r>
            <a:r>
              <a:rPr lang="zh-CN" altLang="en-US" sz="2100" dirty="0">
                <a:latin typeface="Arial" pitchFamily="34" charset="0"/>
                <a:ea typeface="黑体" pitchFamily="49" charset="-122"/>
              </a:rPr>
              <a:t>命令的使用格式如下：</a:t>
            </a:r>
          </a:p>
          <a:p>
            <a:r>
              <a:rPr lang="en-US" altLang="zh-CN" sz="2100" dirty="0" smtClean="0">
                <a:solidFill>
                  <a:srgbClr val="FFFF00"/>
                </a:solidFill>
                <a:latin typeface="Arial" pitchFamily="34" charset="0"/>
                <a:ea typeface="黑体" pitchFamily="49" charset="-122"/>
              </a:rPr>
              <a:t>       DISPLAY </a:t>
            </a:r>
            <a:r>
              <a:rPr lang="en-US" altLang="zh-CN" sz="2100" dirty="0">
                <a:solidFill>
                  <a:srgbClr val="FFFF00"/>
                </a:solidFill>
                <a:latin typeface="Arial" pitchFamily="34" charset="0"/>
                <a:ea typeface="黑体" pitchFamily="49" charset="-122"/>
              </a:rPr>
              <a:t>| LIST [[FIELDS] </a:t>
            </a:r>
            <a:r>
              <a:rPr lang="en-US" altLang="zh-CN" sz="2100" dirty="0" err="1">
                <a:solidFill>
                  <a:srgbClr val="FFFF00"/>
                </a:solidFill>
                <a:latin typeface="Arial" pitchFamily="34" charset="0"/>
                <a:ea typeface="黑体" pitchFamily="49" charset="-122"/>
              </a:rPr>
              <a:t>FieldList</a:t>
            </a:r>
            <a:r>
              <a:rPr lang="en-US" altLang="zh-CN" sz="2100" dirty="0">
                <a:solidFill>
                  <a:srgbClr val="FFFF00"/>
                </a:solidFill>
                <a:latin typeface="Arial" pitchFamily="34" charset="0"/>
                <a:ea typeface="黑体" pitchFamily="49" charset="-122"/>
              </a:rPr>
              <a:t>] [Scope] [FOR lExpression1] [WHILE lExpression2</a:t>
            </a:r>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OFF] [TO PRINTER | TO FILE </a:t>
            </a:r>
            <a:r>
              <a:rPr lang="en-US" altLang="zh-CN" sz="2100" dirty="0" err="1">
                <a:solidFill>
                  <a:srgbClr val="FFFF00"/>
                </a:solidFill>
                <a:latin typeface="Arial" pitchFamily="34" charset="0"/>
                <a:ea typeface="黑体" pitchFamily="49" charset="-122"/>
              </a:rPr>
              <a:t>FileName</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说明：在</a:t>
            </a:r>
            <a:r>
              <a:rPr lang="en-US" altLang="zh-CN" sz="2100" dirty="0" smtClean="0">
                <a:latin typeface="Arial" pitchFamily="34" charset="0"/>
                <a:ea typeface="黑体" pitchFamily="49" charset="-122"/>
              </a:rPr>
              <a:t>Visual </a:t>
            </a:r>
            <a:r>
              <a:rPr lang="en-US" altLang="zh-CN" sz="2100" dirty="0">
                <a:latin typeface="Arial" pitchFamily="34" charset="0"/>
                <a:ea typeface="黑体" pitchFamily="49" charset="-122"/>
              </a:rPr>
              <a:t>FoxPro</a:t>
            </a:r>
            <a:r>
              <a:rPr lang="zh-CN" altLang="en-US" sz="2100" dirty="0">
                <a:latin typeface="Arial" pitchFamily="34" charset="0"/>
                <a:ea typeface="黑体" pitchFamily="49" charset="-122"/>
              </a:rPr>
              <a:t>主窗口或用户自定义窗口中显示与当前表有关的信息。</a:t>
            </a:r>
            <a:r>
              <a:rPr lang="en-US" altLang="zh-CN" sz="2100" dirty="0">
                <a:latin typeface="Arial" pitchFamily="34" charset="0"/>
                <a:ea typeface="黑体" pitchFamily="49" charset="-122"/>
              </a:rPr>
              <a:t>DISPLAY</a:t>
            </a:r>
            <a:r>
              <a:rPr lang="zh-CN" altLang="en-US" sz="2100" dirty="0">
                <a:latin typeface="Arial" pitchFamily="34" charset="0"/>
                <a:ea typeface="黑体" pitchFamily="49" charset="-122"/>
              </a:rPr>
              <a:t>分屏显示，而</a:t>
            </a:r>
            <a:r>
              <a:rPr lang="en-US" altLang="zh-CN" sz="2100" dirty="0">
                <a:latin typeface="Arial" pitchFamily="34" charset="0"/>
                <a:ea typeface="黑体" pitchFamily="49" charset="-122"/>
              </a:rPr>
              <a:t>LIST</a:t>
            </a:r>
            <a:r>
              <a:rPr lang="zh-CN" altLang="en-US" sz="2100" dirty="0">
                <a:latin typeface="Arial" pitchFamily="34" charset="0"/>
                <a:ea typeface="黑体" pitchFamily="49" charset="-122"/>
              </a:rPr>
              <a:t>则是以滚屏（连续）显示信息</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4-17】  </a:t>
            </a:r>
            <a:r>
              <a:rPr lang="zh-CN" altLang="en-US" sz="2100" dirty="0">
                <a:latin typeface="Arial" pitchFamily="34" charset="0"/>
                <a:ea typeface="黑体" pitchFamily="49" charset="-122"/>
              </a:rPr>
              <a:t>在命令窗口中，依次键入如下命令，观察在</a:t>
            </a:r>
            <a:r>
              <a:rPr lang="en-US" altLang="zh-CN" sz="2100" dirty="0" err="1">
                <a:latin typeface="Arial" pitchFamily="34" charset="0"/>
                <a:ea typeface="黑体" pitchFamily="49" charset="-122"/>
              </a:rPr>
              <a:t>Vsual</a:t>
            </a:r>
            <a:r>
              <a:rPr lang="en-US" altLang="zh-CN" sz="2100" dirty="0">
                <a:latin typeface="Arial" pitchFamily="34" charset="0"/>
                <a:ea typeface="黑体" pitchFamily="49" charset="-122"/>
              </a:rPr>
              <a:t> </a:t>
            </a:r>
            <a:r>
              <a:rPr lang="en-US" altLang="zh-CN" sz="2100" dirty="0" err="1">
                <a:latin typeface="Arial" pitchFamily="34" charset="0"/>
                <a:ea typeface="黑体" pitchFamily="49" charset="-122"/>
              </a:rPr>
              <a:t>Foxpro</a:t>
            </a:r>
            <a:r>
              <a:rPr lang="zh-CN" altLang="en-US" sz="2100" dirty="0">
                <a:latin typeface="Arial" pitchFamily="34" charset="0"/>
                <a:ea typeface="黑体" pitchFamily="49" charset="-122"/>
              </a:rPr>
              <a:t>主窗口中显示表“学生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记录信息。</a:t>
            </a:r>
          </a:p>
          <a:p>
            <a:r>
              <a:rPr lang="zh-CN" altLang="en-US" sz="2100" dirty="0" smtClean="0">
                <a:latin typeface="Arial" pitchFamily="34" charset="0"/>
                <a:ea typeface="黑体" pitchFamily="49" charset="-122"/>
              </a:rPr>
              <a:t>       略，参见</a:t>
            </a:r>
            <a:r>
              <a:rPr lang="en-US" altLang="zh-CN" sz="2100" dirty="0" smtClean="0">
                <a:latin typeface="Arial" pitchFamily="34" charset="0"/>
                <a:ea typeface="黑体" pitchFamily="49" charset="-122"/>
              </a:rPr>
              <a:t>P140</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4088325312"/>
      </p:ext>
    </p:extLst>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620688"/>
            <a:ext cx="8997950"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记录</a:t>
            </a:r>
            <a:r>
              <a:rPr lang="zh-CN" altLang="en-US" sz="2100" dirty="0">
                <a:latin typeface="Arial" pitchFamily="34" charset="0"/>
                <a:ea typeface="黑体" pitchFamily="49" charset="-122"/>
              </a:rPr>
              <a:t>的“浏览”窗口采用二给表形式每行显示一条记录，使用非常方便。在浏览过程中，用户可对记录进行追加、编辑、修改和删除等操作。只有当前表，才能使用“浏览”窗口。</a:t>
            </a:r>
          </a:p>
          <a:p>
            <a:r>
              <a:rPr lang="zh-CN" altLang="en-US" sz="2100" dirty="0" smtClean="0">
                <a:latin typeface="Arial" pitchFamily="34" charset="0"/>
                <a:ea typeface="黑体" pitchFamily="49" charset="-122"/>
              </a:rPr>
              <a:t>       有</a:t>
            </a:r>
            <a:r>
              <a:rPr lang="zh-CN" altLang="en-US" sz="2100" dirty="0">
                <a:latin typeface="Arial" pitchFamily="34" charset="0"/>
                <a:ea typeface="黑体" pitchFamily="49" charset="-122"/>
              </a:rPr>
              <a:t>多种方法打开记录的“浏览”窗口，如项目管理器方式、菜单方式、数据库设计器方式和命令方式等。</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项目管理器方式：选择要操作的表，单击“浏览“按钮。</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菜单方式：打开表后，执行</a:t>
            </a:r>
            <a:r>
              <a:rPr lang="en-US" altLang="zh-CN" sz="2100" dirty="0">
                <a:latin typeface="Arial" pitchFamily="34" charset="0"/>
                <a:ea typeface="黑体" pitchFamily="49" charset="-122"/>
              </a:rPr>
              <a:t>Visual </a:t>
            </a:r>
            <a:r>
              <a:rPr lang="en-US" altLang="zh-CN" sz="2100" dirty="0" err="1">
                <a:latin typeface="Arial" pitchFamily="34" charset="0"/>
                <a:ea typeface="黑体" pitchFamily="49" charset="-122"/>
              </a:rPr>
              <a:t>Foxpro</a:t>
            </a:r>
            <a:r>
              <a:rPr lang="zh-CN" altLang="en-US" sz="2100" dirty="0">
                <a:latin typeface="Arial" pitchFamily="34" charset="0"/>
                <a:ea typeface="黑体" pitchFamily="49" charset="-122"/>
              </a:rPr>
              <a:t>系统“显示”菜单中的“浏览”命令。</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数据库设计器方式：在数据库设计器中选择要操作的表，右击鼠标，执行快捷菜单中的“浏览“命令。</a:t>
            </a:r>
          </a:p>
          <a:p>
            <a:r>
              <a:rPr lang="zh-CN" altLang="en-US" sz="2100" dirty="0">
                <a:latin typeface="Arial" pitchFamily="34" charset="0"/>
                <a:ea typeface="黑体" pitchFamily="49" charset="-122"/>
              </a:rPr>
              <a:t>打开的“浏览”窗口如图</a:t>
            </a:r>
            <a:r>
              <a:rPr lang="en-US" altLang="zh-CN" sz="2100" dirty="0">
                <a:latin typeface="Arial" pitchFamily="34" charset="0"/>
                <a:ea typeface="黑体" pitchFamily="49" charset="-122"/>
              </a:rPr>
              <a:t>4-24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4"/>
          <p:cNvSpPr>
            <a:spLocks noChangeArrowheads="1"/>
          </p:cNvSpPr>
          <p:nvPr/>
        </p:nvSpPr>
        <p:spPr bwMode="auto">
          <a:xfrm>
            <a:off x="71461" y="18864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4.3.4  </a:t>
            </a:r>
            <a:r>
              <a:rPr lang="zh-CN" altLang="en-US" sz="2200" dirty="0">
                <a:ea typeface="黑体" pitchFamily="49" charset="-122"/>
              </a:rPr>
              <a:t>记录的浏览窗口</a:t>
            </a:r>
          </a:p>
        </p:txBody>
      </p:sp>
      <p:sp>
        <p:nvSpPr>
          <p:cNvPr id="4" name="矩形 3"/>
          <p:cNvSpPr/>
          <p:nvPr/>
        </p:nvSpPr>
        <p:spPr>
          <a:xfrm>
            <a:off x="3427435" y="6396262"/>
            <a:ext cx="2286000" cy="369332"/>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4-24  “</a:t>
            </a:r>
            <a:r>
              <a:rPr lang="zh-CN" altLang="en-US" dirty="0">
                <a:solidFill>
                  <a:srgbClr val="FFFFFF"/>
                </a:solidFill>
                <a:latin typeface="Arial" pitchFamily="34" charset="0"/>
                <a:ea typeface="黑体" pitchFamily="49" charset="-122"/>
              </a:rPr>
              <a:t>浏览”窗口</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8172" y="4238203"/>
            <a:ext cx="572452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766120"/>
      </p:ext>
    </p:ext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116632"/>
            <a:ext cx="8997950"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用户可以在记录浏览窗口做以下动作。</a:t>
            </a:r>
          </a:p>
          <a:p>
            <a:r>
              <a:rPr lang="en-US" altLang="zh-CN" sz="2100" dirty="0" smtClean="0">
                <a:latin typeface="Arial" pitchFamily="34" charset="0"/>
                <a:ea typeface="黑体" pitchFamily="49" charset="-122"/>
              </a:rPr>
              <a:t>       1</a:t>
            </a:r>
            <a:r>
              <a:rPr lang="zh-CN" altLang="en-US" sz="2100" dirty="0" smtClean="0">
                <a:latin typeface="Arial" pitchFamily="34" charset="0"/>
                <a:ea typeface="黑体" pitchFamily="49" charset="-122"/>
              </a:rPr>
              <a:t>．调整字段显示宽度；</a:t>
            </a:r>
            <a:r>
              <a:rPr lang="en-US" altLang="zh-CN" sz="2100" dirty="0" smtClean="0">
                <a:latin typeface="Arial" pitchFamily="34" charset="0"/>
                <a:ea typeface="黑体" pitchFamily="49" charset="-122"/>
              </a:rPr>
              <a:t>2</a:t>
            </a:r>
            <a:r>
              <a:rPr lang="zh-CN" altLang="en-US" sz="2100" dirty="0" smtClean="0">
                <a:latin typeface="Arial" pitchFamily="34" charset="0"/>
                <a:ea typeface="黑体" pitchFamily="49" charset="-122"/>
              </a:rPr>
              <a:t>．调整字段显示高度；</a:t>
            </a:r>
            <a:r>
              <a:rPr lang="en-US" altLang="zh-CN" sz="2100" dirty="0" smtClean="0">
                <a:latin typeface="Arial" pitchFamily="34" charset="0"/>
                <a:ea typeface="黑体" pitchFamily="49" charset="-122"/>
              </a:rPr>
              <a:t>3</a:t>
            </a:r>
            <a:r>
              <a:rPr lang="zh-CN" altLang="en-US" sz="2100" dirty="0" smtClean="0">
                <a:latin typeface="Arial" pitchFamily="34" charset="0"/>
                <a:ea typeface="黑体" pitchFamily="49" charset="-122"/>
              </a:rPr>
              <a:t>．调整字段显示顺序；</a:t>
            </a:r>
            <a:r>
              <a:rPr lang="en-US" altLang="zh-CN" sz="2100" dirty="0" smtClean="0">
                <a:latin typeface="Arial" pitchFamily="34" charset="0"/>
                <a:ea typeface="黑体" pitchFamily="49" charset="-122"/>
              </a:rPr>
              <a:t>4</a:t>
            </a:r>
            <a:r>
              <a:rPr lang="zh-CN" altLang="en-US" sz="2100" dirty="0" smtClean="0">
                <a:latin typeface="Arial" pitchFamily="34" charset="0"/>
                <a:ea typeface="黑体" pitchFamily="49" charset="-122"/>
              </a:rPr>
              <a:t>．拆分浏览窗口；</a:t>
            </a:r>
            <a:r>
              <a:rPr lang="en-US" altLang="zh-CN" sz="2100" dirty="0" smtClean="0">
                <a:latin typeface="Arial" pitchFamily="34" charset="0"/>
                <a:ea typeface="黑体" pitchFamily="49" charset="-122"/>
              </a:rPr>
              <a:t>5</a:t>
            </a:r>
            <a:r>
              <a:rPr lang="zh-CN" altLang="en-US" sz="2100" dirty="0">
                <a:latin typeface="Arial" pitchFamily="34" charset="0"/>
                <a:ea typeface="黑体" pitchFamily="49" charset="-122"/>
              </a:rPr>
              <a:t>．在浏览窗口中修改</a:t>
            </a:r>
            <a:r>
              <a:rPr lang="zh-CN" altLang="en-US" sz="2100" dirty="0" smtClean="0">
                <a:latin typeface="Arial" pitchFamily="34" charset="0"/>
                <a:ea typeface="黑体" pitchFamily="49" charset="-122"/>
              </a:rPr>
              <a:t>记录；</a:t>
            </a:r>
            <a:r>
              <a:rPr lang="en-US" altLang="zh-CN" sz="2100" dirty="0" smtClean="0">
                <a:latin typeface="Arial" pitchFamily="34" charset="0"/>
                <a:ea typeface="黑体" pitchFamily="49" charset="-122"/>
              </a:rPr>
              <a:t>6</a:t>
            </a:r>
            <a:r>
              <a:rPr lang="zh-CN" altLang="en-US" sz="2100" dirty="0">
                <a:latin typeface="Arial" pitchFamily="34" charset="0"/>
                <a:ea typeface="黑体" pitchFamily="49" charset="-122"/>
              </a:rPr>
              <a:t>．在浏览窗口中删除</a:t>
            </a:r>
            <a:r>
              <a:rPr lang="zh-CN" altLang="en-US" sz="2100" dirty="0" smtClean="0">
                <a:latin typeface="Arial" pitchFamily="34" charset="0"/>
                <a:ea typeface="黑体" pitchFamily="49" charset="-122"/>
              </a:rPr>
              <a:t>记录。</a:t>
            </a:r>
            <a:endParaRPr lang="en-US" altLang="zh-CN" sz="2100" dirty="0">
              <a:latin typeface="Arial" pitchFamily="34" charset="0"/>
              <a:ea typeface="黑体" pitchFamily="49" charset="-122"/>
            </a:endParaRPr>
          </a:p>
        </p:txBody>
      </p:sp>
      <p:sp>
        <p:nvSpPr>
          <p:cNvPr id="3" name="Rectangle 4"/>
          <p:cNvSpPr>
            <a:spLocks noChangeArrowheads="1"/>
          </p:cNvSpPr>
          <p:nvPr/>
        </p:nvSpPr>
        <p:spPr bwMode="auto">
          <a:xfrm>
            <a:off x="71461" y="1422228"/>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4.3.5  </a:t>
            </a:r>
            <a:r>
              <a:rPr lang="zh-CN" altLang="en-US" sz="2200" dirty="0">
                <a:ea typeface="黑体" pitchFamily="49" charset="-122"/>
              </a:rPr>
              <a:t>记录的修改</a:t>
            </a:r>
          </a:p>
        </p:txBody>
      </p:sp>
      <p:sp>
        <p:nvSpPr>
          <p:cNvPr id="4" name="Rectangle 4"/>
          <p:cNvSpPr>
            <a:spLocks noChangeArrowheads="1"/>
          </p:cNvSpPr>
          <p:nvPr/>
        </p:nvSpPr>
        <p:spPr bwMode="auto">
          <a:xfrm>
            <a:off x="71461" y="1791680"/>
            <a:ext cx="8997950" cy="682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中的记录可以随时修改，以实现表数据和现实世界的一致。常用表记录的修改可分为编辑修改、浏览修改、替换修改、</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修改四种方式</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5" name="Rectangle 4"/>
          <p:cNvSpPr>
            <a:spLocks noChangeArrowheads="1"/>
          </p:cNvSpPr>
          <p:nvPr/>
        </p:nvSpPr>
        <p:spPr bwMode="auto">
          <a:xfrm>
            <a:off x="71461" y="2852936"/>
            <a:ext cx="8997950" cy="396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编辑</a:t>
            </a:r>
            <a:r>
              <a:rPr lang="zh-CN" altLang="en-US" sz="2100" dirty="0">
                <a:latin typeface="Arial" pitchFamily="34" charset="0"/>
                <a:ea typeface="黑体" pitchFamily="49" charset="-122"/>
              </a:rPr>
              <a:t>修改的命令为</a:t>
            </a:r>
            <a:r>
              <a:rPr lang="en-US" altLang="zh-CN" sz="2100" dirty="0">
                <a:latin typeface="Arial" pitchFamily="34" charset="0"/>
                <a:ea typeface="黑体" pitchFamily="49" charset="-122"/>
              </a:rPr>
              <a:t>EDIT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CHANGE</a:t>
            </a:r>
            <a:r>
              <a:rPr lang="zh-CN" altLang="en-US" sz="2100" dirty="0">
                <a:latin typeface="Arial" pitchFamily="34" charset="0"/>
                <a:ea typeface="黑体" pitchFamily="49" charset="-122"/>
              </a:rPr>
              <a:t>，是一种全屏幕的修改</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编辑修改窗口中，每个记录的每一个字段各占一行。在菜单方式下表数据的编辑修改方法是，当表处于显示状态时，利用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系统菜单中“显示”菜单的“编辑”选项来进行。</a:t>
            </a:r>
          </a:p>
          <a:p>
            <a:r>
              <a:rPr lang="en-US" altLang="zh-CN" sz="2100" dirty="0" smtClean="0">
                <a:latin typeface="Arial" pitchFamily="34" charset="0"/>
                <a:ea typeface="黑体" pitchFamily="49" charset="-122"/>
              </a:rPr>
              <a:t>       EDIT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CHANGE</a:t>
            </a:r>
            <a:r>
              <a:rPr lang="zh-CN" altLang="en-US" sz="2100" dirty="0">
                <a:latin typeface="Arial" pitchFamily="34" charset="0"/>
                <a:ea typeface="黑体" pitchFamily="49" charset="-122"/>
              </a:rPr>
              <a:t>命令的常用使用格式如下。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EDIT  </a:t>
            </a:r>
            <a:r>
              <a:rPr lang="en-US" altLang="zh-CN" sz="2100" dirty="0">
                <a:solidFill>
                  <a:srgbClr val="FFFF00"/>
                </a:solidFill>
                <a:latin typeface="Arial" pitchFamily="34" charset="0"/>
                <a:ea typeface="黑体" pitchFamily="49" charset="-122"/>
              </a:rPr>
              <a:t>[FIELDS </a:t>
            </a:r>
            <a:r>
              <a:rPr lang="en-US" altLang="zh-CN" sz="2100" dirty="0" err="1">
                <a:solidFill>
                  <a:srgbClr val="FFFF00"/>
                </a:solidFill>
                <a:latin typeface="Arial" pitchFamily="34" charset="0"/>
                <a:ea typeface="黑体" pitchFamily="49" charset="-122"/>
              </a:rPr>
              <a:t>FieldList</a:t>
            </a:r>
            <a:r>
              <a:rPr lang="en-US" altLang="zh-CN" sz="2100" dirty="0">
                <a:solidFill>
                  <a:srgbClr val="FFFF00"/>
                </a:solidFill>
                <a:latin typeface="Arial" pitchFamily="34" charset="0"/>
                <a:ea typeface="黑体" pitchFamily="49" charset="-122"/>
              </a:rPr>
              <a:t>] [Scope]</a:t>
            </a:r>
          </a:p>
          <a:p>
            <a:r>
              <a:rPr lang="en-US" altLang="zh-CN" sz="2100" dirty="0">
                <a:solidFill>
                  <a:srgbClr val="FFFF00"/>
                </a:solidFill>
                <a:latin typeface="Arial" pitchFamily="34" charset="0"/>
                <a:ea typeface="黑体" pitchFamily="49" charset="-122"/>
              </a:rPr>
              <a:t>      [FOR lExpression1] [WHILE lExpression2]</a:t>
            </a:r>
          </a:p>
          <a:p>
            <a:r>
              <a:rPr lang="en-US" altLang="zh-CN" sz="2100" dirty="0">
                <a:solidFill>
                  <a:srgbClr val="FFFF00"/>
                </a:solidFill>
                <a:latin typeface="Arial" pitchFamily="34" charset="0"/>
                <a:ea typeface="黑体" pitchFamily="49" charset="-122"/>
              </a:rPr>
              <a:t>      [FONT </a:t>
            </a:r>
            <a:r>
              <a:rPr lang="en-US" altLang="zh-CN" sz="2100" dirty="0" err="1">
                <a:solidFill>
                  <a:srgbClr val="FFFF00"/>
                </a:solidFill>
                <a:latin typeface="Arial" pitchFamily="34" charset="0"/>
                <a:ea typeface="黑体" pitchFamily="49" charset="-122"/>
              </a:rPr>
              <a:t>cFontName</a:t>
            </a:r>
            <a:r>
              <a:rPr lang="en-US" altLang="zh-CN" sz="2100" dirty="0">
                <a:solidFill>
                  <a:srgbClr val="FFFF00"/>
                </a:solidFill>
                <a:latin typeface="Arial" pitchFamily="34" charset="0"/>
                <a:ea typeface="黑体" pitchFamily="49" charset="-122"/>
              </a:rPr>
              <a:t>[, </a:t>
            </a:r>
            <a:r>
              <a:rPr lang="en-US" altLang="zh-CN" sz="2100" dirty="0" err="1">
                <a:solidFill>
                  <a:srgbClr val="FFFF00"/>
                </a:solidFill>
                <a:latin typeface="Arial" pitchFamily="34" charset="0"/>
                <a:ea typeface="黑体" pitchFamily="49" charset="-122"/>
              </a:rPr>
              <a:t>nFontSize</a:t>
            </a:r>
            <a:r>
              <a:rPr lang="en-US" altLang="zh-CN" sz="2100" dirty="0">
                <a:solidFill>
                  <a:srgbClr val="FFFF00"/>
                </a:solidFill>
                <a:latin typeface="Arial" pitchFamily="34" charset="0"/>
                <a:ea typeface="黑体" pitchFamily="49" charset="-122"/>
              </a:rPr>
              <a:t>]] [STYLE </a:t>
            </a:r>
            <a:r>
              <a:rPr lang="en-US" altLang="zh-CN" sz="2100" dirty="0" err="1">
                <a:solidFill>
                  <a:srgbClr val="FFFF00"/>
                </a:solidFill>
                <a:latin typeface="Arial" pitchFamily="34" charset="0"/>
                <a:ea typeface="黑体" pitchFamily="49" charset="-122"/>
              </a:rPr>
              <a:t>cFontStyle</a:t>
            </a:r>
            <a:r>
              <a:rPr lang="en-US" altLang="zh-CN" sz="2100" dirty="0">
                <a:solidFill>
                  <a:srgbClr val="FFFF00"/>
                </a:solidFill>
                <a:latin typeface="Arial" pitchFamily="34" charset="0"/>
                <a:ea typeface="黑体" pitchFamily="49" charset="-122"/>
              </a:rPr>
              <a:t>]</a:t>
            </a:r>
          </a:p>
          <a:p>
            <a:r>
              <a:rPr lang="en-US" altLang="zh-CN" sz="2100" dirty="0">
                <a:solidFill>
                  <a:srgbClr val="FFFF00"/>
                </a:solidFill>
                <a:latin typeface="Arial" pitchFamily="34" charset="0"/>
                <a:ea typeface="黑体" pitchFamily="49" charset="-122"/>
              </a:rPr>
              <a:t>      [FREEZE </a:t>
            </a:r>
            <a:r>
              <a:rPr lang="en-US" altLang="zh-CN" sz="2100" dirty="0" err="1">
                <a:solidFill>
                  <a:srgbClr val="FFFF00"/>
                </a:solidFill>
                <a:latin typeface="Arial" pitchFamily="34" charset="0"/>
                <a:ea typeface="黑体" pitchFamily="49" charset="-122"/>
              </a:rPr>
              <a:t>FieldName</a:t>
            </a:r>
            <a:r>
              <a:rPr lang="en-US" altLang="zh-CN" sz="2100" dirty="0">
                <a:solidFill>
                  <a:srgbClr val="FFFF00"/>
                </a:solidFill>
                <a:latin typeface="Arial" pitchFamily="34" charset="0"/>
                <a:ea typeface="黑体" pitchFamily="49" charset="-122"/>
              </a:rPr>
              <a:t>]</a:t>
            </a:r>
          </a:p>
          <a:p>
            <a:r>
              <a:rPr lang="en-US" altLang="zh-CN" sz="2100" dirty="0">
                <a:solidFill>
                  <a:srgbClr val="FFFF00"/>
                </a:solidFill>
                <a:latin typeface="Arial" pitchFamily="34" charset="0"/>
                <a:ea typeface="黑体" pitchFamily="49" charset="-122"/>
              </a:rPr>
              <a:t>      [NOAPPEND] [NODELETE] [NOEDIT | NOMODIFY] [NOMENU]</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利用</a:t>
            </a:r>
            <a:r>
              <a:rPr lang="en-US" altLang="zh-CN" sz="2100" dirty="0" smtClean="0">
                <a:latin typeface="Arial" pitchFamily="34" charset="0"/>
                <a:ea typeface="黑体" pitchFamily="49" charset="-122"/>
              </a:rPr>
              <a:t>EDIT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CHANGE</a:t>
            </a:r>
            <a:r>
              <a:rPr lang="zh-CN" altLang="en-US" sz="2100" dirty="0" smtClean="0">
                <a:latin typeface="Arial" pitchFamily="34" charset="0"/>
                <a:ea typeface="黑体" pitchFamily="49" charset="-122"/>
              </a:rPr>
              <a:t>命令修改</a:t>
            </a:r>
            <a:r>
              <a:rPr lang="zh-CN" altLang="en-US" sz="2100" dirty="0">
                <a:latin typeface="Arial" pitchFamily="34" charset="0"/>
                <a:ea typeface="黑体" pitchFamily="49" charset="-122"/>
              </a:rPr>
              <a:t>完指定的记录后，自动保存并关闭编辑窗口（也可按组合键</a:t>
            </a:r>
            <a:r>
              <a:rPr lang="en-US" altLang="zh-CN" sz="2100" dirty="0" err="1" smtClean="0">
                <a:latin typeface="Arial" pitchFamily="34" charset="0"/>
                <a:ea typeface="黑体" pitchFamily="49" charset="-122"/>
              </a:rPr>
              <a:t>Ctrl+W</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。按下</a:t>
            </a:r>
            <a:r>
              <a:rPr lang="en-US" altLang="zh-CN" sz="2100" dirty="0" err="1">
                <a:latin typeface="Arial" pitchFamily="34" charset="0"/>
                <a:ea typeface="黑体" pitchFamily="49" charset="-122"/>
              </a:rPr>
              <a:t>Ctrl+Q</a:t>
            </a:r>
            <a:r>
              <a:rPr lang="zh-CN" altLang="en-US" sz="2100" dirty="0">
                <a:latin typeface="Arial" pitchFamily="34" charset="0"/>
                <a:ea typeface="黑体" pitchFamily="49" charset="-122"/>
              </a:rPr>
              <a:t>放弃修改退出</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6" name="Rectangle 3"/>
          <p:cNvSpPr>
            <a:spLocks noChangeArrowheads="1"/>
          </p:cNvSpPr>
          <p:nvPr/>
        </p:nvSpPr>
        <p:spPr bwMode="auto">
          <a:xfrm>
            <a:off x="71461" y="2483484"/>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a:t>
            </a:r>
            <a:r>
              <a:rPr lang="en-US" altLang="zh-CN" sz="2200" dirty="0">
                <a:ea typeface="黑体" pitchFamily="49" charset="-122"/>
              </a:rPr>
              <a:t>EDIT/CHANGE</a:t>
            </a:r>
            <a:r>
              <a:rPr lang="zh-CN" altLang="en-US" sz="2200" dirty="0">
                <a:ea typeface="黑体" pitchFamily="49" charset="-122"/>
              </a:rPr>
              <a:t>编辑命令</a:t>
            </a:r>
          </a:p>
        </p:txBody>
      </p:sp>
    </p:spTree>
    <p:extLst>
      <p:ext uri="{BB962C8B-B14F-4D97-AF65-F5344CB8AC3E}">
        <p14:creationId xmlns:p14="http://schemas.microsoft.com/office/powerpoint/2010/main" val="1451366989"/>
      </p:ext>
    </p:ext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188640"/>
            <a:ext cx="8997950"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FIELDS </a:t>
            </a:r>
            <a:r>
              <a:rPr lang="en-US" altLang="zh-CN" sz="2100" dirty="0" err="1" smtClean="0">
                <a:latin typeface="Arial" pitchFamily="34" charset="0"/>
                <a:ea typeface="黑体" pitchFamily="49" charset="-122"/>
              </a:rPr>
              <a:t>FieldList</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FOR </a:t>
            </a:r>
            <a:r>
              <a:rPr lang="en-US" altLang="zh-CN" sz="2100" dirty="0">
                <a:latin typeface="Arial" pitchFamily="34" charset="0"/>
                <a:ea typeface="黑体" pitchFamily="49" charset="-122"/>
              </a:rPr>
              <a:t>lExpression1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WHILE lExpression2</a:t>
            </a:r>
            <a:r>
              <a:rPr lang="zh-CN" altLang="en-US" sz="2100" dirty="0">
                <a:latin typeface="Arial" pitchFamily="34" charset="0"/>
                <a:ea typeface="黑体" pitchFamily="49" charset="-122"/>
              </a:rPr>
              <a:t>：意义与前面相同。</a:t>
            </a:r>
          </a:p>
          <a:p>
            <a:r>
              <a:rPr lang="en-US" altLang="zh-CN" sz="2100" dirty="0" smtClean="0">
                <a:latin typeface="Arial" pitchFamily="34" charset="0"/>
                <a:ea typeface="黑体" pitchFamily="49" charset="-122"/>
              </a:rPr>
              <a:t>　　⑵FREEZE </a:t>
            </a:r>
            <a:r>
              <a:rPr lang="en-US" altLang="zh-CN" sz="2100" dirty="0" err="1">
                <a:latin typeface="Arial" pitchFamily="34" charset="0"/>
                <a:ea typeface="黑体" pitchFamily="49" charset="-122"/>
              </a:rPr>
              <a:t>FieldName</a:t>
            </a:r>
            <a:r>
              <a:rPr lang="zh-CN" altLang="en-US" sz="2100" dirty="0">
                <a:latin typeface="Arial" pitchFamily="34" charset="0"/>
                <a:ea typeface="黑体" pitchFamily="49" charset="-122"/>
              </a:rPr>
              <a:t>：在编辑窗口中只允许更改</a:t>
            </a:r>
            <a:r>
              <a:rPr lang="en-US" altLang="zh-CN" sz="2100" dirty="0" err="1">
                <a:latin typeface="Arial" pitchFamily="34" charset="0"/>
                <a:ea typeface="黑体" pitchFamily="49" charset="-122"/>
              </a:rPr>
              <a:t>FieldName</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中指定的一个字段。其余字段能够显示，但不能编辑。</a:t>
            </a:r>
          </a:p>
          <a:p>
            <a:r>
              <a:rPr lang="en-US" altLang="zh-CN" sz="2100" dirty="0" smtClean="0">
                <a:latin typeface="Arial" pitchFamily="34" charset="0"/>
                <a:ea typeface="黑体" pitchFamily="49" charset="-122"/>
              </a:rPr>
              <a:t>　　⑶FONT </a:t>
            </a:r>
            <a:r>
              <a:rPr lang="en-US" altLang="zh-CN" sz="2100" dirty="0" err="1">
                <a:latin typeface="Arial" pitchFamily="34" charset="0"/>
                <a:ea typeface="黑体" pitchFamily="49" charset="-122"/>
              </a:rPr>
              <a:t>cFontName</a:t>
            </a:r>
            <a:r>
              <a:rPr lang="en-US" altLang="zh-CN" sz="2100" dirty="0">
                <a:latin typeface="Arial" pitchFamily="34" charset="0"/>
                <a:ea typeface="黑体" pitchFamily="49" charset="-122"/>
              </a:rPr>
              <a:t>[, </a:t>
            </a:r>
            <a:r>
              <a:rPr lang="en-US" altLang="zh-CN" sz="2100" dirty="0" err="1">
                <a:latin typeface="Arial" pitchFamily="34" charset="0"/>
                <a:ea typeface="黑体" pitchFamily="49" charset="-122"/>
              </a:rPr>
              <a:t>nFontSize</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指定数据</a:t>
            </a:r>
            <a:r>
              <a:rPr lang="zh-CN" altLang="en-US" sz="2100" dirty="0">
                <a:latin typeface="Arial" pitchFamily="34" charset="0"/>
                <a:ea typeface="黑体" pitchFamily="49" charset="-122"/>
              </a:rPr>
              <a:t>的显示字体和大小。</a:t>
            </a:r>
          </a:p>
          <a:p>
            <a:r>
              <a:rPr lang="en-US" altLang="zh-CN" sz="2100" dirty="0" smtClean="0">
                <a:latin typeface="Arial" pitchFamily="34" charset="0"/>
                <a:ea typeface="黑体" pitchFamily="49" charset="-122"/>
              </a:rPr>
              <a:t>　　⑷STYLE </a:t>
            </a:r>
            <a:r>
              <a:rPr lang="en-US" altLang="zh-CN" sz="2100" dirty="0" err="1">
                <a:latin typeface="Arial" pitchFamily="34" charset="0"/>
                <a:ea typeface="黑体" pitchFamily="49" charset="-122"/>
              </a:rPr>
              <a:t>cFontStyle</a:t>
            </a:r>
            <a:r>
              <a:rPr lang="zh-CN" altLang="en-US" sz="2100" dirty="0">
                <a:latin typeface="Arial" pitchFamily="34" charset="0"/>
                <a:ea typeface="黑体" pitchFamily="49" charset="-122"/>
              </a:rPr>
              <a:t>：指定编辑时，数据的显示样式。如：“</a:t>
            </a:r>
            <a:r>
              <a:rPr lang="en-US" altLang="zh-CN" sz="2100" dirty="0">
                <a:latin typeface="Arial" pitchFamily="34" charset="0"/>
                <a:ea typeface="黑体" pitchFamily="49" charset="-122"/>
              </a:rPr>
              <a:t>B”</a:t>
            </a:r>
            <a:r>
              <a:rPr lang="zh-CN" altLang="en-US" sz="2100" dirty="0">
                <a:latin typeface="Arial" pitchFamily="34" charset="0"/>
                <a:ea typeface="黑体" pitchFamily="49" charset="-122"/>
              </a:rPr>
              <a:t>代表粗体、“</a:t>
            </a:r>
            <a:r>
              <a:rPr lang="en-US" altLang="zh-CN" sz="2100" dirty="0">
                <a:latin typeface="Arial" pitchFamily="34" charset="0"/>
                <a:ea typeface="黑体" pitchFamily="49" charset="-122"/>
              </a:rPr>
              <a:t>I” </a:t>
            </a:r>
            <a:r>
              <a:rPr lang="zh-CN" altLang="en-US" sz="2100" dirty="0">
                <a:latin typeface="Arial" pitchFamily="34" charset="0"/>
                <a:ea typeface="黑体" pitchFamily="49" charset="-122"/>
              </a:rPr>
              <a:t>代表斜体等。</a:t>
            </a:r>
          </a:p>
          <a:p>
            <a:r>
              <a:rPr lang="en-US" altLang="zh-CN" sz="2100" dirty="0" smtClean="0">
                <a:latin typeface="Arial" pitchFamily="34" charset="0"/>
                <a:ea typeface="黑体" pitchFamily="49" charset="-122"/>
              </a:rPr>
              <a:t>　　⑸NOMENU</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系统菜单栏将不出现“表”菜单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609996" y="6237312"/>
            <a:ext cx="396044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4-28  </a:t>
            </a:r>
            <a:r>
              <a:rPr lang="zh-CN" altLang="en-US" dirty="0">
                <a:solidFill>
                  <a:srgbClr val="FFFFFF"/>
                </a:solidFill>
                <a:latin typeface="Arial" pitchFamily="34" charset="0"/>
                <a:ea typeface="黑体" pitchFamily="49" charset="-122"/>
              </a:rPr>
              <a:t>使用</a:t>
            </a:r>
            <a:r>
              <a:rPr lang="en-US" altLang="zh-CN" dirty="0">
                <a:solidFill>
                  <a:srgbClr val="FFFFFF"/>
                </a:solidFill>
                <a:latin typeface="Arial" pitchFamily="34" charset="0"/>
                <a:ea typeface="黑体" pitchFamily="49" charset="-122"/>
              </a:rPr>
              <a:t>EDIT/CHANGE</a:t>
            </a:r>
            <a:r>
              <a:rPr lang="zh-CN" altLang="en-US" dirty="0">
                <a:solidFill>
                  <a:srgbClr val="FFFFFF"/>
                </a:solidFill>
                <a:latin typeface="Arial" pitchFamily="34" charset="0"/>
                <a:ea typeface="黑体" pitchFamily="49" charset="-122"/>
              </a:rPr>
              <a:t>编辑记录</a:t>
            </a:r>
            <a:endParaRPr lang="en-US" altLang="zh-CN" dirty="0">
              <a:solidFill>
                <a:srgbClr val="FFFFFF"/>
              </a:solidFill>
              <a:latin typeface="Arial" pitchFamily="34" charset="0"/>
              <a:ea typeface="黑体" pitchFamily="49" charset="-122"/>
            </a:endParaRPr>
          </a:p>
        </p:txBody>
      </p:sp>
      <p:sp>
        <p:nvSpPr>
          <p:cNvPr id="4" name="Rectangle 4"/>
          <p:cNvSpPr>
            <a:spLocks noChangeArrowheads="1"/>
          </p:cNvSpPr>
          <p:nvPr/>
        </p:nvSpPr>
        <p:spPr bwMode="auto">
          <a:xfrm>
            <a:off x="71461" y="3212976"/>
            <a:ext cx="4498975"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4-18】  </a:t>
            </a:r>
            <a:r>
              <a:rPr lang="zh-CN" altLang="en-US" sz="2100" dirty="0">
                <a:latin typeface="Arial" pitchFamily="34" charset="0"/>
                <a:ea typeface="黑体" pitchFamily="49" charset="-122"/>
              </a:rPr>
              <a:t>用</a:t>
            </a:r>
            <a:r>
              <a:rPr lang="en-US" altLang="zh-CN" sz="2100" dirty="0">
                <a:latin typeface="Arial" pitchFamily="34" charset="0"/>
                <a:ea typeface="黑体" pitchFamily="49" charset="-122"/>
              </a:rPr>
              <a:t>EDIT</a:t>
            </a:r>
            <a:r>
              <a:rPr lang="zh-CN" altLang="en-US" sz="2100" dirty="0">
                <a:latin typeface="Arial" pitchFamily="34" charset="0"/>
                <a:ea typeface="黑体" pitchFamily="49" charset="-122"/>
              </a:rPr>
              <a:t>命令对“学生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从第</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条记录开始以</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号、楷体、加粗的形式显示编辑其</a:t>
            </a:r>
            <a:r>
              <a:rPr lang="zh-CN" altLang="en-US" sz="2100" dirty="0" smtClean="0">
                <a:latin typeface="Arial" pitchFamily="34" charset="0"/>
                <a:ea typeface="黑体" pitchFamily="49" charset="-122"/>
              </a:rPr>
              <a:t>“出生日期”，结果</a:t>
            </a:r>
            <a:r>
              <a:rPr lang="zh-CN" altLang="en-US" sz="2100" dirty="0">
                <a:latin typeface="Arial" pitchFamily="34" charset="0"/>
                <a:ea typeface="黑体" pitchFamily="49" charset="-122"/>
              </a:rPr>
              <a:t>如图</a:t>
            </a:r>
            <a:r>
              <a:rPr lang="en-US" altLang="zh-CN" sz="2100" dirty="0">
                <a:latin typeface="Arial" pitchFamily="34" charset="0"/>
                <a:ea typeface="黑体" pitchFamily="49" charset="-122"/>
              </a:rPr>
              <a:t>4-28</a:t>
            </a:r>
            <a:r>
              <a:rPr lang="zh-CN" altLang="en-US" sz="2100" dirty="0">
                <a:latin typeface="Arial" pitchFamily="34" charset="0"/>
                <a:ea typeface="黑体" pitchFamily="49" charset="-122"/>
              </a:rPr>
              <a:t>所示。</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EXCLUSIVE</a:t>
            </a:r>
          </a:p>
          <a:p>
            <a:r>
              <a:rPr lang="en-US" altLang="zh-CN" sz="2100" dirty="0" smtClean="0">
                <a:latin typeface="Arial" pitchFamily="34" charset="0"/>
                <a:ea typeface="黑体" pitchFamily="49" charset="-122"/>
              </a:rPr>
              <a:t>　　GO </a:t>
            </a:r>
            <a:r>
              <a:rPr lang="en-US" altLang="zh-CN" sz="2100" dirty="0">
                <a:latin typeface="Arial" pitchFamily="34" charset="0"/>
                <a:ea typeface="黑体" pitchFamily="49" charset="-122"/>
              </a:rPr>
              <a:t>3</a:t>
            </a:r>
          </a:p>
          <a:p>
            <a:r>
              <a:rPr lang="en-US" altLang="zh-CN" sz="2100" dirty="0" smtClean="0">
                <a:latin typeface="Arial" pitchFamily="34" charset="0"/>
                <a:ea typeface="黑体" pitchFamily="49" charset="-122"/>
              </a:rPr>
              <a:t>　　EDIT </a:t>
            </a:r>
            <a:r>
              <a:rPr lang="en-US" altLang="zh-CN" sz="2100" dirty="0">
                <a:latin typeface="Arial" pitchFamily="34" charset="0"/>
                <a:ea typeface="黑体" pitchFamily="49" charset="-122"/>
              </a:rPr>
              <a:t>FREEZE </a:t>
            </a:r>
            <a:r>
              <a:rPr lang="zh-CN" altLang="en-US" sz="2100" dirty="0">
                <a:latin typeface="Arial" pitchFamily="34" charset="0"/>
                <a:ea typeface="黑体" pitchFamily="49" charset="-122"/>
              </a:rPr>
              <a:t>出生日期 </a:t>
            </a:r>
            <a:r>
              <a:rPr lang="en-US" altLang="zh-CN" sz="2100" dirty="0">
                <a:latin typeface="Arial" pitchFamily="34" charset="0"/>
                <a:ea typeface="黑体" pitchFamily="49" charset="-122"/>
              </a:rPr>
              <a:t>FONT “</a:t>
            </a:r>
            <a:r>
              <a:rPr lang="zh-CN" altLang="en-US" sz="2100" dirty="0">
                <a:latin typeface="Arial" pitchFamily="34" charset="0"/>
                <a:ea typeface="黑体" pitchFamily="49" charset="-122"/>
              </a:rPr>
              <a:t>楷体”</a:t>
            </a:r>
            <a:r>
              <a:rPr lang="en-US" altLang="zh-CN" sz="2100" dirty="0">
                <a:latin typeface="Arial" pitchFamily="34" charset="0"/>
                <a:ea typeface="黑体" pitchFamily="49" charset="-122"/>
              </a:rPr>
              <a:t>,10 STYLE “B</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6684" y="3264048"/>
            <a:ext cx="4189005" cy="33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5483776"/>
      </p:ext>
    </p:extLst>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620688"/>
            <a:ext cx="8997950" cy="55446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BROWSE</a:t>
            </a:r>
            <a:r>
              <a:rPr lang="zh-CN" altLang="en-US" sz="2100" dirty="0" smtClean="0">
                <a:latin typeface="Arial" pitchFamily="34" charset="0"/>
                <a:ea typeface="黑体" pitchFamily="49" charset="-122"/>
              </a:rPr>
              <a:t>命令窗口，</a:t>
            </a:r>
            <a:r>
              <a:rPr lang="zh-CN" altLang="en-US" sz="2100" dirty="0">
                <a:latin typeface="Arial" pitchFamily="34" charset="0"/>
                <a:ea typeface="黑体" pitchFamily="49" charset="-122"/>
              </a:rPr>
              <a:t>集显示、修改、查询、删除、添加记录等功能于一体</a:t>
            </a:r>
            <a:r>
              <a:rPr lang="zh-CN" altLang="en-US" sz="2100" dirty="0" smtClean="0">
                <a:latin typeface="Arial" pitchFamily="34" charset="0"/>
                <a:ea typeface="黑体" pitchFamily="49" charset="-122"/>
              </a:rPr>
              <a:t>。与</a:t>
            </a:r>
            <a:r>
              <a:rPr lang="en-US" altLang="zh-CN" sz="2100" dirty="0" smtClean="0">
                <a:latin typeface="Arial" pitchFamily="34" charset="0"/>
                <a:ea typeface="黑体" pitchFamily="49" charset="-122"/>
              </a:rPr>
              <a:t>EDIT</a:t>
            </a:r>
            <a:r>
              <a:rPr lang="zh-CN" altLang="en-US" sz="2100" dirty="0">
                <a:latin typeface="Arial" pitchFamily="34" charset="0"/>
                <a:ea typeface="黑体" pitchFamily="49" charset="-122"/>
              </a:rPr>
              <a:t>窗口不同，在</a:t>
            </a:r>
            <a:r>
              <a:rPr lang="en-US" altLang="zh-CN" sz="2100" dirty="0">
                <a:latin typeface="Arial" pitchFamily="34" charset="0"/>
                <a:ea typeface="黑体" pitchFamily="49" charset="-122"/>
              </a:rPr>
              <a:t>BROWSE</a:t>
            </a:r>
            <a:r>
              <a:rPr lang="zh-CN" altLang="en-US" sz="2100" dirty="0">
                <a:latin typeface="Arial" pitchFamily="34" charset="0"/>
                <a:ea typeface="黑体" pitchFamily="49" charset="-122"/>
              </a:rPr>
              <a:t>窗口每条记录各占一行，因此窗口可显示的记录更多，光标移动更方便，并且它的窗口功能比</a:t>
            </a:r>
            <a:r>
              <a:rPr lang="en-US" altLang="zh-CN" sz="2100" dirty="0">
                <a:latin typeface="Arial" pitchFamily="34" charset="0"/>
                <a:ea typeface="黑体" pitchFamily="49" charset="-122"/>
              </a:rPr>
              <a:t>EDIT</a:t>
            </a:r>
            <a:r>
              <a:rPr lang="zh-CN" altLang="en-US" sz="2100" dirty="0">
                <a:latin typeface="Arial" pitchFamily="34" charset="0"/>
                <a:ea typeface="黑体" pitchFamily="49" charset="-122"/>
              </a:rPr>
              <a:t>更强大，是</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交互式命令中最常用的命令之一。</a:t>
            </a:r>
          </a:p>
          <a:p>
            <a:r>
              <a:rPr lang="zh-CN" altLang="en-US" sz="2100" dirty="0" smtClean="0">
                <a:latin typeface="Arial" pitchFamily="34" charset="0"/>
                <a:ea typeface="黑体" pitchFamily="49" charset="-122"/>
              </a:rPr>
              <a:t>       由于</a:t>
            </a:r>
            <a:r>
              <a:rPr lang="en-US" altLang="zh-CN" sz="2100" dirty="0">
                <a:latin typeface="Arial" pitchFamily="34" charset="0"/>
                <a:ea typeface="黑体" pitchFamily="49" charset="-122"/>
              </a:rPr>
              <a:t>BROWSE</a:t>
            </a:r>
            <a:r>
              <a:rPr lang="zh-CN" altLang="en-US" sz="2100" dirty="0">
                <a:latin typeface="Arial" pitchFamily="34" charset="0"/>
                <a:ea typeface="黑体" pitchFamily="49" charset="-122"/>
              </a:rPr>
              <a:t>命令的子句非常多，我们这里只能给出一些常用选项。常用的浏览命令格式如下。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BROWSE </a:t>
            </a:r>
            <a:r>
              <a:rPr lang="en-US" altLang="zh-CN" sz="2100" dirty="0">
                <a:solidFill>
                  <a:srgbClr val="FFFF00"/>
                </a:solidFill>
                <a:latin typeface="Arial" pitchFamily="34" charset="0"/>
                <a:ea typeface="黑体" pitchFamily="49" charset="-122"/>
              </a:rPr>
              <a:t>[FIELDS </a:t>
            </a:r>
            <a:r>
              <a:rPr lang="en-US" altLang="zh-CN" sz="2100" dirty="0" err="1">
                <a:solidFill>
                  <a:srgbClr val="FFFF00"/>
                </a:solidFill>
                <a:latin typeface="Arial" pitchFamily="34" charset="0"/>
                <a:ea typeface="黑体" pitchFamily="49" charset="-122"/>
              </a:rPr>
              <a:t>FieldList</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FONT </a:t>
            </a:r>
            <a:r>
              <a:rPr lang="en-US" altLang="zh-CN" sz="2100" dirty="0" err="1">
                <a:solidFill>
                  <a:srgbClr val="FFFF00"/>
                </a:solidFill>
                <a:latin typeface="Arial" pitchFamily="34" charset="0"/>
                <a:ea typeface="黑体" pitchFamily="49" charset="-122"/>
              </a:rPr>
              <a:t>cFontName</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nFontSize</a:t>
            </a:r>
            <a:r>
              <a:rPr lang="en-US" altLang="zh-CN" sz="2100" dirty="0">
                <a:solidFill>
                  <a:srgbClr val="FFFF00"/>
                </a:solidFill>
                <a:latin typeface="Arial" pitchFamily="34" charset="0"/>
                <a:ea typeface="黑体" pitchFamily="49" charset="-122"/>
              </a:rPr>
              <a:t>]] [STYLE </a:t>
            </a:r>
            <a:r>
              <a:rPr lang="en-US" altLang="zh-CN" sz="2100" dirty="0" err="1">
                <a:solidFill>
                  <a:srgbClr val="FFFF00"/>
                </a:solidFill>
                <a:latin typeface="Arial" pitchFamily="34" charset="0"/>
                <a:ea typeface="黑体" pitchFamily="49" charset="-122"/>
              </a:rPr>
              <a:t>cFontStyle</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FOR lExpression1 [REST]]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FREEZE </a:t>
            </a:r>
            <a:r>
              <a:rPr lang="en-US" altLang="zh-CN" sz="2100" dirty="0" err="1">
                <a:solidFill>
                  <a:srgbClr val="FFFF00"/>
                </a:solidFill>
                <a:latin typeface="Arial" pitchFamily="34" charset="0"/>
                <a:ea typeface="黑体" pitchFamily="49" charset="-122"/>
              </a:rPr>
              <a:t>FieldName</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LAST | NOINIT]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LOCK </a:t>
            </a:r>
            <a:r>
              <a:rPr lang="en-US" altLang="zh-CN" sz="2100" dirty="0" err="1">
                <a:solidFill>
                  <a:srgbClr val="FFFF00"/>
                </a:solidFill>
                <a:latin typeface="Arial" pitchFamily="34" charset="0"/>
                <a:ea typeface="黑体" pitchFamily="49" charset="-122"/>
              </a:rPr>
              <a:t>nNumberOfFields</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NOAPPEND] [NODELETE] [NOEDIT | NOMODIFY] [NOMENU]</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TITLE </a:t>
            </a:r>
            <a:r>
              <a:rPr lang="en-US" altLang="zh-CN" sz="2100" dirty="0" err="1">
                <a:solidFill>
                  <a:srgbClr val="FFFF00"/>
                </a:solidFill>
                <a:latin typeface="Arial" pitchFamily="34" charset="0"/>
                <a:ea typeface="黑体" pitchFamily="49" charset="-122"/>
              </a:rPr>
              <a:t>cTitleText</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VALID [:F] lExpression2 [ERROR </a:t>
            </a:r>
            <a:r>
              <a:rPr lang="en-US" altLang="zh-CN" sz="2100" dirty="0" err="1">
                <a:solidFill>
                  <a:srgbClr val="FFFF00"/>
                </a:solidFill>
                <a:latin typeface="Arial" pitchFamily="34" charset="0"/>
                <a:ea typeface="黑体" pitchFamily="49" charset="-122"/>
              </a:rPr>
              <a:t>cMessageText</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WHEN lExpression3]</a:t>
            </a:r>
          </a:p>
          <a:p>
            <a:r>
              <a:rPr lang="zh-CN" altLang="en-US" sz="2100" dirty="0" smtClean="0">
                <a:latin typeface="Arial" pitchFamily="34" charset="0"/>
                <a:ea typeface="黑体" pitchFamily="49" charset="-122"/>
              </a:rPr>
              <a:t>　　命令功能</a:t>
            </a:r>
            <a:r>
              <a:rPr lang="zh-CN" altLang="en-US" sz="2100" dirty="0">
                <a:latin typeface="Arial" pitchFamily="34" charset="0"/>
                <a:ea typeface="黑体" pitchFamily="49" charset="-122"/>
              </a:rPr>
              <a:t>是：打开浏览窗口，对当前表从当前记录位置开始进行浏览</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1461" y="188680"/>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a:t>
            </a:r>
            <a:r>
              <a:rPr lang="en-US" altLang="zh-CN" sz="2200" dirty="0">
                <a:ea typeface="黑体" pitchFamily="49" charset="-122"/>
              </a:rPr>
              <a:t>BROWSE</a:t>
            </a:r>
            <a:r>
              <a:rPr lang="zh-CN" altLang="en-US" sz="2200" dirty="0">
                <a:ea typeface="黑体" pitchFamily="49" charset="-122"/>
              </a:rPr>
              <a:t>浏览命令</a:t>
            </a:r>
          </a:p>
        </p:txBody>
      </p:sp>
    </p:spTree>
    <p:extLst>
      <p:ext uri="{BB962C8B-B14F-4D97-AF65-F5344CB8AC3E}">
        <p14:creationId xmlns:p14="http://schemas.microsoft.com/office/powerpoint/2010/main" val="2561331832"/>
      </p:ext>
    </p:extLst>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188640"/>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说明</a:t>
            </a:r>
            <a:r>
              <a:rPr lang="zh-CN" altLang="en-US" sz="2000" dirty="0">
                <a:latin typeface="Arial" pitchFamily="34" charset="0"/>
                <a:ea typeface="黑体" pitchFamily="49" charset="-122"/>
              </a:rPr>
              <a:t>：</a:t>
            </a:r>
          </a:p>
          <a:p>
            <a:r>
              <a:rPr lang="zh-CN" altLang="en-US" sz="2000" dirty="0" smtClean="0">
                <a:latin typeface="Arial" pitchFamily="34" charset="0"/>
                <a:ea typeface="黑体" pitchFamily="49" charset="-122"/>
              </a:rPr>
              <a:t>　　⑴</a:t>
            </a:r>
            <a:r>
              <a:rPr lang="en-US" altLang="zh-CN" sz="2000" dirty="0">
                <a:latin typeface="Arial" pitchFamily="34" charset="0"/>
                <a:ea typeface="黑体" pitchFamily="49" charset="-122"/>
              </a:rPr>
              <a:t>LOCK </a:t>
            </a:r>
            <a:r>
              <a:rPr lang="en-US" altLang="zh-CN" sz="2000" dirty="0" err="1">
                <a:latin typeface="Arial" pitchFamily="34" charset="0"/>
                <a:ea typeface="黑体" pitchFamily="49" charset="-122"/>
              </a:rPr>
              <a:t>nNumberOfFields</a:t>
            </a:r>
            <a:r>
              <a:rPr lang="zh-CN" altLang="en-US" sz="2000" dirty="0">
                <a:latin typeface="Arial" pitchFamily="34" charset="0"/>
                <a:ea typeface="黑体" pitchFamily="49" charset="-122"/>
              </a:rPr>
              <a:t>：锁定一个在浏览窗口左边总能看到的字段的编号。</a:t>
            </a:r>
          </a:p>
          <a:p>
            <a:r>
              <a:rPr lang="zh-CN" altLang="en-US" sz="2000" dirty="0" smtClean="0">
                <a:latin typeface="Arial" pitchFamily="34" charset="0"/>
                <a:ea typeface="黑体" pitchFamily="49" charset="-122"/>
              </a:rPr>
              <a:t>　　⑵</a:t>
            </a:r>
            <a:r>
              <a:rPr lang="en-US" altLang="zh-CN" sz="2000" dirty="0">
                <a:latin typeface="Arial" pitchFamily="34" charset="0"/>
                <a:ea typeface="黑体" pitchFamily="49" charset="-122"/>
              </a:rPr>
              <a:t>TITLE </a:t>
            </a:r>
            <a:r>
              <a:rPr lang="en-US" altLang="zh-CN" sz="2000" dirty="0" err="1">
                <a:latin typeface="Arial" pitchFamily="34" charset="0"/>
                <a:ea typeface="黑体" pitchFamily="49" charset="-122"/>
              </a:rPr>
              <a:t>cTitleText</a:t>
            </a:r>
            <a:r>
              <a:rPr lang="zh-CN" altLang="en-US" sz="2000" dirty="0">
                <a:latin typeface="Arial" pitchFamily="34" charset="0"/>
                <a:ea typeface="黑体" pitchFamily="49" charset="-122"/>
              </a:rPr>
              <a:t>：表示以</a:t>
            </a:r>
            <a:r>
              <a:rPr lang="en-US" altLang="zh-CN" sz="2000" dirty="0" err="1">
                <a:latin typeface="Arial" pitchFamily="34" charset="0"/>
                <a:ea typeface="黑体" pitchFamily="49" charset="-122"/>
              </a:rPr>
              <a:t>cTitleText</a:t>
            </a:r>
            <a:r>
              <a:rPr lang="zh-CN" altLang="en-US" sz="2000" dirty="0">
                <a:latin typeface="Arial" pitchFamily="34" charset="0"/>
                <a:ea typeface="黑体" pitchFamily="49" charset="-122"/>
              </a:rPr>
              <a:t>的内容作为标题在浏览窗口标题栏显示，无则显示表文件名。</a:t>
            </a:r>
          </a:p>
          <a:p>
            <a:r>
              <a:rPr lang="zh-CN" altLang="en-US" sz="2000" dirty="0" smtClean="0">
                <a:latin typeface="Arial" pitchFamily="34" charset="0"/>
                <a:ea typeface="黑体" pitchFamily="49" charset="-122"/>
              </a:rPr>
              <a:t>　　⑶</a:t>
            </a:r>
            <a:r>
              <a:rPr lang="en-US" altLang="zh-CN" sz="2000" dirty="0">
                <a:latin typeface="Arial" pitchFamily="34" charset="0"/>
                <a:ea typeface="黑体" pitchFamily="49" charset="-122"/>
              </a:rPr>
              <a:t>VALID [:F] </a:t>
            </a:r>
            <a:r>
              <a:rPr lang="en-US" altLang="zh-CN" sz="2000" dirty="0" err="1">
                <a:latin typeface="Arial" pitchFamily="34" charset="0"/>
                <a:ea typeface="黑体" pitchFamily="49" charset="-122"/>
              </a:rPr>
              <a:t>lExpression</a:t>
            </a:r>
            <a:r>
              <a:rPr lang="en-US" altLang="zh-CN" sz="2000" dirty="0">
                <a:latin typeface="Arial" pitchFamily="34" charset="0"/>
                <a:ea typeface="黑体" pitchFamily="49" charset="-122"/>
              </a:rPr>
              <a:t> [ERROR </a:t>
            </a:r>
            <a:r>
              <a:rPr lang="en-US" altLang="zh-CN" sz="2000" dirty="0" err="1">
                <a:latin typeface="Arial" pitchFamily="34" charset="0"/>
                <a:ea typeface="黑体" pitchFamily="49" charset="-122"/>
              </a:rPr>
              <a:t>cMessageText</a:t>
            </a:r>
            <a:r>
              <a:rPr lang="en-US" altLang="zh-CN" sz="2000" dirty="0">
                <a:latin typeface="Arial" pitchFamily="34" charset="0"/>
                <a:ea typeface="黑体" pitchFamily="49" charset="-122"/>
              </a:rPr>
              <a:t>]</a:t>
            </a:r>
            <a:r>
              <a:rPr lang="zh-CN" altLang="en-US" sz="2000" dirty="0" smtClean="0">
                <a:latin typeface="Arial" pitchFamily="34" charset="0"/>
                <a:ea typeface="黑体" pitchFamily="49" charset="-122"/>
              </a:rPr>
              <a:t>：每当</a:t>
            </a:r>
            <a:r>
              <a:rPr lang="zh-CN" altLang="en-US" sz="2000" dirty="0">
                <a:latin typeface="Arial" pitchFamily="34" charset="0"/>
                <a:ea typeface="黑体" pitchFamily="49" charset="-122"/>
              </a:rPr>
              <a:t>对当前记录进行了修改而且想将光标移动到另一条记录时，</a:t>
            </a:r>
            <a:r>
              <a:rPr lang="en-US" altLang="zh-CN" sz="2000" dirty="0">
                <a:latin typeface="Arial" pitchFamily="34" charset="0"/>
                <a:ea typeface="黑体" pitchFamily="49" charset="-122"/>
              </a:rPr>
              <a:t>VALID</a:t>
            </a:r>
            <a:r>
              <a:rPr lang="zh-CN" altLang="en-US" sz="2000" dirty="0">
                <a:latin typeface="Arial" pitchFamily="34" charset="0"/>
                <a:ea typeface="黑体" pitchFamily="49" charset="-122"/>
              </a:rPr>
              <a:t>子句才执行一次。但如果仅修改了备注型字段，</a:t>
            </a:r>
            <a:r>
              <a:rPr lang="en-US" altLang="zh-CN" sz="2000" dirty="0">
                <a:latin typeface="Arial" pitchFamily="34" charset="0"/>
                <a:ea typeface="黑体" pitchFamily="49" charset="-122"/>
              </a:rPr>
              <a:t>VALID</a:t>
            </a:r>
            <a:r>
              <a:rPr lang="zh-CN" altLang="en-US" sz="2000" dirty="0">
                <a:latin typeface="Arial" pitchFamily="34" charset="0"/>
                <a:ea typeface="黑体" pitchFamily="49" charset="-122"/>
              </a:rPr>
              <a:t>子句却不执行</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zh-CN" altLang="en-US" sz="2000" dirty="0">
                <a:latin typeface="Arial" pitchFamily="34" charset="0"/>
                <a:ea typeface="黑体" pitchFamily="49" charset="-122"/>
              </a:rPr>
              <a:t>　</a:t>
            </a:r>
            <a:r>
              <a:rPr lang="zh-CN" altLang="en-US" sz="2000" dirty="0" smtClean="0">
                <a:latin typeface="Arial" pitchFamily="34" charset="0"/>
                <a:ea typeface="黑体" pitchFamily="49" charset="-122"/>
              </a:rPr>
              <a:t>　⑷</a:t>
            </a:r>
            <a:r>
              <a:rPr lang="en-US" altLang="zh-CN" sz="2000" dirty="0">
                <a:latin typeface="Arial" pitchFamily="34" charset="0"/>
                <a:ea typeface="黑体" pitchFamily="49" charset="-122"/>
              </a:rPr>
              <a:t>WHEN lExpression2</a:t>
            </a:r>
            <a:r>
              <a:rPr lang="zh-CN" altLang="en-US" sz="2000" dirty="0">
                <a:latin typeface="Arial" pitchFamily="34" charset="0"/>
                <a:ea typeface="黑体" pitchFamily="49" charset="-122"/>
              </a:rPr>
              <a:t>：当光标要移向其它记录</a:t>
            </a:r>
            <a:r>
              <a:rPr lang="zh-CN" altLang="en-US" sz="2000" dirty="0" smtClean="0">
                <a:latin typeface="Arial" pitchFamily="34" charset="0"/>
                <a:ea typeface="黑体" pitchFamily="49" charset="-122"/>
              </a:rPr>
              <a:t>时</a:t>
            </a:r>
            <a:r>
              <a:rPr lang="zh-CN" altLang="en-US" sz="2000" dirty="0">
                <a:latin typeface="Arial" pitchFamily="34" charset="0"/>
                <a:ea typeface="黑体" pitchFamily="49" charset="-122"/>
              </a:rPr>
              <a:t>计</a:t>
            </a:r>
            <a:r>
              <a:rPr lang="zh-CN" altLang="en-US" sz="2000" dirty="0" smtClean="0">
                <a:latin typeface="Arial" pitchFamily="34" charset="0"/>
                <a:ea typeface="黑体" pitchFamily="49" charset="-122"/>
              </a:rPr>
              <a:t>算</a:t>
            </a:r>
            <a:r>
              <a:rPr lang="zh-CN" altLang="en-US" sz="2000" dirty="0">
                <a:latin typeface="Arial" pitchFamily="34" charset="0"/>
                <a:ea typeface="黑体" pitchFamily="49" charset="-122"/>
              </a:rPr>
              <a:t>出一个移动条件</a:t>
            </a:r>
            <a:r>
              <a:rPr lang="zh-CN" altLang="en-US" sz="2000" dirty="0" smtClean="0">
                <a:latin typeface="Arial" pitchFamily="34" charset="0"/>
                <a:ea typeface="黑体" pitchFamily="49" charset="-122"/>
              </a:rPr>
              <a:t>。若</a:t>
            </a:r>
            <a:r>
              <a:rPr lang="zh-CN" altLang="en-US" sz="2000" dirty="0">
                <a:latin typeface="Arial" pitchFamily="34" charset="0"/>
                <a:ea typeface="黑体" pitchFamily="49" charset="-122"/>
              </a:rPr>
              <a:t>为真（</a:t>
            </a:r>
            <a:r>
              <a:rPr lang="en-US" altLang="zh-CN" sz="2000" dirty="0">
                <a:latin typeface="Arial" pitchFamily="34" charset="0"/>
                <a:ea typeface="黑体" pitchFamily="49" charset="-122"/>
              </a:rPr>
              <a:t>.T.</a:t>
            </a:r>
            <a:r>
              <a:rPr lang="zh-CN" altLang="en-US" sz="2000" dirty="0">
                <a:latin typeface="Arial" pitchFamily="34" charset="0"/>
                <a:ea typeface="黑体" pitchFamily="49" charset="-122"/>
              </a:rPr>
              <a:t>），用户可以修改移到的</a:t>
            </a:r>
            <a:r>
              <a:rPr lang="zh-CN" altLang="en-US" sz="2000" dirty="0" smtClean="0">
                <a:latin typeface="Arial" pitchFamily="34" charset="0"/>
                <a:ea typeface="黑体" pitchFamily="49" charset="-122"/>
              </a:rPr>
              <a:t>记录。</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⑸</a:t>
            </a:r>
            <a:r>
              <a:rPr lang="en-US" altLang="zh-CN" sz="2000" dirty="0">
                <a:latin typeface="Arial" pitchFamily="34" charset="0"/>
                <a:ea typeface="黑体" pitchFamily="49" charset="-122"/>
              </a:rPr>
              <a:t>REST</a:t>
            </a:r>
            <a:r>
              <a:rPr lang="zh-CN" altLang="en-US" sz="2000" dirty="0">
                <a:latin typeface="Arial" pitchFamily="34" charset="0"/>
                <a:ea typeface="黑体" pitchFamily="49" charset="-122"/>
              </a:rPr>
              <a:t>：若有</a:t>
            </a:r>
            <a:r>
              <a:rPr lang="en-US" altLang="zh-CN" sz="2000" dirty="0">
                <a:latin typeface="Arial" pitchFamily="34" charset="0"/>
                <a:ea typeface="黑体" pitchFamily="49" charset="-122"/>
              </a:rPr>
              <a:t>FOR</a:t>
            </a:r>
            <a:r>
              <a:rPr lang="zh-CN" altLang="en-US" sz="2000" dirty="0">
                <a:latin typeface="Arial" pitchFamily="34" charset="0"/>
                <a:ea typeface="黑体" pitchFamily="49" charset="-122"/>
              </a:rPr>
              <a:t>子句，</a:t>
            </a:r>
            <a:r>
              <a:rPr lang="en-US" altLang="zh-CN" sz="2000" dirty="0">
                <a:latin typeface="Arial" pitchFamily="34" charset="0"/>
                <a:ea typeface="黑体" pitchFamily="49" charset="-122"/>
              </a:rPr>
              <a:t>BROWSE</a:t>
            </a:r>
            <a:r>
              <a:rPr lang="zh-CN" altLang="en-US" sz="2000" dirty="0">
                <a:latin typeface="Arial" pitchFamily="34" charset="0"/>
                <a:ea typeface="黑体" pitchFamily="49" charset="-122"/>
              </a:rPr>
              <a:t>命令在打开浏览窗口时，记录指针从当前位置移向表顶部。若不包含</a:t>
            </a:r>
            <a:r>
              <a:rPr lang="en-US" altLang="zh-CN" sz="2000" dirty="0">
                <a:latin typeface="Arial" pitchFamily="34" charset="0"/>
                <a:ea typeface="黑体" pitchFamily="49" charset="-122"/>
              </a:rPr>
              <a:t>REST</a:t>
            </a:r>
            <a:r>
              <a:rPr lang="zh-CN" altLang="en-US" sz="2000" dirty="0">
                <a:latin typeface="Arial" pitchFamily="34" charset="0"/>
                <a:ea typeface="黑体" pitchFamily="49" charset="-122"/>
              </a:rPr>
              <a:t>，默认情况下，</a:t>
            </a:r>
            <a:r>
              <a:rPr lang="en-US" altLang="zh-CN" sz="2000" dirty="0">
                <a:latin typeface="Arial" pitchFamily="34" charset="0"/>
                <a:ea typeface="黑体" pitchFamily="49" charset="-122"/>
              </a:rPr>
              <a:t>BROWSE</a:t>
            </a:r>
            <a:r>
              <a:rPr lang="zh-CN" altLang="en-US" sz="2000" dirty="0">
                <a:latin typeface="Arial" pitchFamily="34" charset="0"/>
                <a:ea typeface="黑体" pitchFamily="49" charset="-122"/>
              </a:rPr>
              <a:t>将记录指针放置在表顶部。</a:t>
            </a:r>
          </a:p>
          <a:p>
            <a:r>
              <a:rPr lang="en-US" altLang="zh-CN" sz="2000" dirty="0" smtClean="0">
                <a:latin typeface="Arial" pitchFamily="34" charset="0"/>
                <a:ea typeface="黑体" pitchFamily="49" charset="-122"/>
              </a:rPr>
              <a:t>       ⑹LAST </a:t>
            </a:r>
            <a:r>
              <a:rPr lang="en-US" altLang="zh-CN" sz="2000" dirty="0">
                <a:latin typeface="Arial" pitchFamily="34" charset="0"/>
                <a:ea typeface="黑体" pitchFamily="49" charset="-122"/>
              </a:rPr>
              <a:t>| NOINIT</a:t>
            </a:r>
            <a:r>
              <a:rPr lang="zh-CN" altLang="en-US" sz="2000" dirty="0">
                <a:latin typeface="Arial" pitchFamily="34" charset="0"/>
                <a:ea typeface="黑体" pitchFamily="49" charset="-122"/>
              </a:rPr>
              <a:t>：保存浏览窗口外观的任何变更，下次使用时，浏览窗口和上次窗口的样式相同。</a:t>
            </a:r>
          </a:p>
          <a:p>
            <a:r>
              <a:rPr lang="zh-CN" altLang="en-US" sz="2000" dirty="0" smtClean="0">
                <a:latin typeface="Arial" pitchFamily="34" charset="0"/>
                <a:ea typeface="黑体" pitchFamily="49" charset="-122"/>
              </a:rPr>
              <a:t>       ⑺</a:t>
            </a:r>
            <a:r>
              <a:rPr lang="en-US" altLang="zh-CN" sz="2000" dirty="0">
                <a:latin typeface="Arial" pitchFamily="34" charset="0"/>
                <a:ea typeface="黑体" pitchFamily="49" charset="-122"/>
              </a:rPr>
              <a:t>FIELDS</a:t>
            </a:r>
            <a:r>
              <a:rPr lang="zh-CN" altLang="en-US" sz="2000" dirty="0">
                <a:latin typeface="Arial" pitchFamily="34" charset="0"/>
                <a:ea typeface="黑体" pitchFamily="49" charset="-122"/>
              </a:rPr>
              <a:t>子句的字段列表还包含对显示于浏览窗口中的字段进行特殊处理的选项，常用的处理参数有：</a:t>
            </a:r>
          </a:p>
          <a:p>
            <a:r>
              <a:rPr lang="en-US" altLang="zh-CN" sz="2000" dirty="0" smtClean="0">
                <a:latin typeface="Arial" pitchFamily="34" charset="0"/>
                <a:ea typeface="黑体" pitchFamily="49" charset="-122"/>
              </a:rPr>
              <a:t>　　:</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：指定字段为只读字段，可显示但不可编辑字段包含的数据。</a:t>
            </a:r>
          </a:p>
          <a:p>
            <a:r>
              <a:rPr lang="en-US" altLang="zh-CN" sz="2000" dirty="0" smtClean="0">
                <a:latin typeface="Arial" pitchFamily="34" charset="0"/>
                <a:ea typeface="黑体" pitchFamily="49" charset="-122"/>
              </a:rPr>
              <a:t>　　:</a:t>
            </a:r>
            <a:r>
              <a:rPr lang="en-US" altLang="zh-CN" sz="2000" dirty="0">
                <a:latin typeface="Arial" pitchFamily="34" charset="0"/>
                <a:ea typeface="黑体" pitchFamily="49" charset="-122"/>
              </a:rPr>
              <a:t>H = </a:t>
            </a:r>
            <a:r>
              <a:rPr lang="en-US" altLang="zh-CN" sz="2000" dirty="0" err="1">
                <a:latin typeface="Arial" pitchFamily="34" charset="0"/>
                <a:ea typeface="黑体" pitchFamily="49" charset="-122"/>
              </a:rPr>
              <a:t>cHeadingText</a:t>
            </a:r>
            <a:r>
              <a:rPr lang="zh-CN" altLang="en-US" sz="2000" dirty="0">
                <a:latin typeface="Arial" pitchFamily="34" charset="0"/>
                <a:ea typeface="黑体" pitchFamily="49" charset="-122"/>
              </a:rPr>
              <a:t>：用</a:t>
            </a:r>
            <a:r>
              <a:rPr lang="en-US" altLang="zh-CN" sz="2000" dirty="0" err="1">
                <a:latin typeface="Arial" pitchFamily="34" charset="0"/>
                <a:ea typeface="黑体" pitchFamily="49" charset="-122"/>
              </a:rPr>
              <a:t>cHeadingText</a:t>
            </a:r>
            <a:r>
              <a:rPr lang="zh-CN" altLang="en-US" sz="2000" dirty="0">
                <a:latin typeface="Arial" pitchFamily="34" charset="0"/>
                <a:ea typeface="黑体" pitchFamily="49" charset="-122"/>
              </a:rPr>
              <a:t>指定的自定义标头替换默认字段名。默认情况下，在浏览窗口中用字段名作列标头。</a:t>
            </a:r>
          </a:p>
          <a:p>
            <a:r>
              <a:rPr lang="zh-CN" altLang="en-US" sz="2000" dirty="0" smtClean="0">
                <a:latin typeface="Arial" pitchFamily="34" charset="0"/>
                <a:ea typeface="黑体" pitchFamily="49" charset="-122"/>
              </a:rPr>
              <a:t>　　⑻</a:t>
            </a:r>
            <a:r>
              <a:rPr lang="zh-CN" altLang="en-US" sz="2000" dirty="0">
                <a:latin typeface="Arial" pitchFamily="34" charset="0"/>
                <a:ea typeface="黑体" pitchFamily="49" charset="-122"/>
              </a:rPr>
              <a:t>对于</a:t>
            </a:r>
            <a:r>
              <a:rPr lang="en-US" altLang="zh-CN" sz="2000" dirty="0">
                <a:latin typeface="Arial" pitchFamily="34" charset="0"/>
                <a:ea typeface="黑体" pitchFamily="49" charset="-122"/>
              </a:rPr>
              <a:t>BROWSE</a:t>
            </a:r>
            <a:r>
              <a:rPr lang="zh-CN" altLang="en-US" sz="2000" dirty="0">
                <a:latin typeface="Arial" pitchFamily="34" charset="0"/>
                <a:ea typeface="黑体" pitchFamily="49" charset="-122"/>
              </a:rPr>
              <a:t>中的其他子句，同</a:t>
            </a:r>
            <a:r>
              <a:rPr lang="en-US" altLang="zh-CN" sz="2000" dirty="0">
                <a:latin typeface="Arial" pitchFamily="34" charset="0"/>
                <a:ea typeface="黑体" pitchFamily="49" charset="-122"/>
              </a:rPr>
              <a:t>EDIT/CHANGE</a:t>
            </a:r>
            <a:r>
              <a:rPr lang="zh-CN" altLang="en-US" sz="2000" dirty="0">
                <a:latin typeface="Arial" pitchFamily="34" charset="0"/>
                <a:ea typeface="黑体" pitchFamily="49" charset="-122"/>
              </a:rPr>
              <a:t>命令</a:t>
            </a:r>
            <a:r>
              <a:rPr lang="zh-CN" altLang="en-US" sz="2000" dirty="0" smtClean="0">
                <a:latin typeface="Arial" pitchFamily="34" charset="0"/>
                <a:ea typeface="黑体" pitchFamily="49" charset="-122"/>
              </a:rPr>
              <a:t>。</a:t>
            </a:r>
            <a:endParaRPr lang="en-US" altLang="zh-CN" sz="2000" dirty="0">
              <a:latin typeface="Arial" pitchFamily="34" charset="0"/>
              <a:ea typeface="黑体" pitchFamily="49" charset="-122"/>
            </a:endParaRPr>
          </a:p>
        </p:txBody>
      </p:sp>
    </p:spTree>
    <p:extLst>
      <p:ext uri="{BB962C8B-B14F-4D97-AF65-F5344CB8AC3E}">
        <p14:creationId xmlns:p14="http://schemas.microsoft.com/office/powerpoint/2010/main" val="2157076840"/>
      </p:ext>
    </p:extLst>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188640"/>
            <a:ext cx="8997950" cy="4608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4-19】  </a:t>
            </a:r>
            <a:r>
              <a:rPr lang="zh-CN" altLang="en-US" sz="2100" dirty="0">
                <a:latin typeface="Arial" pitchFamily="34" charset="0"/>
                <a:ea typeface="黑体" pitchFamily="49" charset="-122"/>
              </a:rPr>
              <a:t>用</a:t>
            </a:r>
            <a:r>
              <a:rPr lang="en-US" altLang="zh-CN" sz="2100" dirty="0">
                <a:latin typeface="Arial" pitchFamily="34" charset="0"/>
                <a:ea typeface="黑体" pitchFamily="49" charset="-122"/>
              </a:rPr>
              <a:t>BROWSE</a:t>
            </a:r>
            <a:r>
              <a:rPr lang="zh-CN" altLang="en-US" sz="2100" dirty="0">
                <a:latin typeface="Arial" pitchFamily="34" charset="0"/>
                <a:ea typeface="黑体" pitchFamily="49" charset="-122"/>
              </a:rPr>
              <a:t>命令浏览表“学生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中的记录。</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Exclusive</a:t>
            </a:r>
          </a:p>
          <a:p>
            <a:r>
              <a:rPr lang="en-US" altLang="zh-CN" sz="2100" dirty="0" smtClean="0">
                <a:latin typeface="Arial" pitchFamily="34" charset="0"/>
                <a:ea typeface="黑体" pitchFamily="49" charset="-122"/>
              </a:rPr>
              <a:t>　　BROWSE</a:t>
            </a:r>
            <a:r>
              <a:rPr lang="zh-CN" altLang="en-US" sz="2100" dirty="0" smtClean="0">
                <a:latin typeface="Arial" pitchFamily="34" charset="0"/>
                <a:ea typeface="黑体" pitchFamily="49" charset="-122"/>
              </a:rPr>
              <a:t> </a:t>
            </a:r>
            <a:endParaRPr lang="en-US" altLang="zh-CN" sz="2100" dirty="0" smtClean="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4-20】  </a:t>
            </a:r>
            <a:r>
              <a:rPr lang="zh-CN" altLang="en-US" sz="2100" dirty="0">
                <a:latin typeface="Arial" pitchFamily="34" charset="0"/>
                <a:ea typeface="黑体" pitchFamily="49" charset="-122"/>
              </a:rPr>
              <a:t>接上题，从第</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条记录开始，用</a:t>
            </a:r>
            <a:r>
              <a:rPr lang="en-US" altLang="zh-CN" sz="2100" dirty="0">
                <a:latin typeface="Arial" pitchFamily="34" charset="0"/>
                <a:ea typeface="黑体" pitchFamily="49" charset="-122"/>
              </a:rPr>
              <a:t>BROWSE</a:t>
            </a:r>
            <a:r>
              <a:rPr lang="zh-CN" altLang="en-US" sz="2100" dirty="0">
                <a:latin typeface="Arial" pitchFamily="34" charset="0"/>
                <a:ea typeface="黑体" pitchFamily="49" charset="-122"/>
              </a:rPr>
              <a:t>命令浏览表“学生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中所有非团员的记录，记录指针不移动。</a:t>
            </a:r>
          </a:p>
          <a:p>
            <a:r>
              <a:rPr lang="en-US" altLang="zh-CN" sz="2100" dirty="0" smtClean="0">
                <a:latin typeface="Arial" pitchFamily="34" charset="0"/>
                <a:ea typeface="黑体" pitchFamily="49" charset="-122"/>
              </a:rPr>
              <a:t>　　BROWSE </a:t>
            </a:r>
            <a:r>
              <a:rPr lang="en-US" altLang="zh-CN" sz="2100" dirty="0">
                <a:latin typeface="Arial" pitchFamily="34" charset="0"/>
                <a:ea typeface="黑体" pitchFamily="49" charset="-122"/>
              </a:rPr>
              <a:t>REST FOR NOT </a:t>
            </a:r>
            <a:r>
              <a:rPr lang="zh-CN" altLang="en-US" sz="2100" dirty="0">
                <a:latin typeface="Arial" pitchFamily="34" charset="0"/>
                <a:ea typeface="黑体" pitchFamily="49" charset="-122"/>
              </a:rPr>
              <a:t>团员	</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4-21】  </a:t>
            </a:r>
            <a:r>
              <a:rPr lang="zh-CN" altLang="en-US" sz="2100" dirty="0">
                <a:latin typeface="Arial" pitchFamily="34" charset="0"/>
                <a:ea typeface="黑体" pitchFamily="49" charset="-122"/>
              </a:rPr>
              <a:t>接上题，使用</a:t>
            </a:r>
            <a:r>
              <a:rPr lang="en-US" altLang="zh-CN" sz="2100" dirty="0">
                <a:latin typeface="Arial" pitchFamily="34" charset="0"/>
                <a:ea typeface="黑体" pitchFamily="49" charset="-122"/>
              </a:rPr>
              <a:t>BROWSE</a:t>
            </a:r>
            <a:r>
              <a:rPr lang="zh-CN" altLang="en-US" sz="2100" dirty="0">
                <a:latin typeface="Arial" pitchFamily="34" charset="0"/>
                <a:ea typeface="黑体" pitchFamily="49" charset="-122"/>
              </a:rPr>
              <a:t>命令浏览表“学生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，以</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号、楷体、加粗的形式显示浏览窗口。要求如下：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显示的字段有：学号，姓名，性别，出生日期和总分</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只编辑其“出生日期”，并用“出生年月”替换标题字段名，</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同时锁定学号和姓名等前面</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个字段。</a:t>
            </a:r>
          </a:p>
          <a:p>
            <a:r>
              <a:rPr lang="en-US" altLang="zh-CN" sz="2100" dirty="0" smtClean="0">
                <a:latin typeface="Arial" pitchFamily="34" charset="0"/>
                <a:ea typeface="黑体" pitchFamily="49" charset="-122"/>
              </a:rPr>
              <a:t>　　BROWSE </a:t>
            </a:r>
            <a:r>
              <a:rPr lang="en-US" altLang="zh-CN" sz="2100" dirty="0">
                <a:latin typeface="Arial" pitchFamily="34" charset="0"/>
                <a:ea typeface="黑体" pitchFamily="49" charset="-122"/>
              </a:rPr>
              <a:t>LOCK 2 Fields </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出生日期 </a:t>
            </a:r>
            <a:r>
              <a:rPr lang="en-US" altLang="zh-CN" sz="2100" dirty="0">
                <a:latin typeface="Arial" pitchFamily="34" charset="0"/>
                <a:ea typeface="黑体" pitchFamily="49" charset="-122"/>
              </a:rPr>
              <a:t>:H="</a:t>
            </a:r>
            <a:r>
              <a:rPr lang="zh-CN" altLang="en-US" sz="2100" dirty="0">
                <a:latin typeface="Arial" pitchFamily="34" charset="0"/>
                <a:ea typeface="黑体" pitchFamily="49" charset="-122"/>
              </a:rPr>
              <a:t>出生年月</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总分 </a:t>
            </a:r>
            <a:r>
              <a:rPr lang="en-US" altLang="zh-CN" sz="2100" dirty="0">
                <a:latin typeface="Arial" pitchFamily="34" charset="0"/>
                <a:ea typeface="黑体" pitchFamily="49" charset="-122"/>
              </a:rPr>
              <a:t>FREEZE </a:t>
            </a:r>
            <a:r>
              <a:rPr lang="zh-CN" altLang="en-US" sz="2100" dirty="0">
                <a:latin typeface="Arial" pitchFamily="34" charset="0"/>
                <a:ea typeface="黑体" pitchFamily="49" charset="-122"/>
              </a:rPr>
              <a:t>出生日期 </a:t>
            </a:r>
            <a:r>
              <a:rPr lang="en-US" altLang="zh-CN" sz="2100" dirty="0">
                <a:latin typeface="Arial" pitchFamily="34" charset="0"/>
                <a:ea typeface="黑体" pitchFamily="49" charset="-122"/>
              </a:rPr>
              <a:t>FONT "</a:t>
            </a:r>
            <a:r>
              <a:rPr lang="zh-CN" altLang="en-US" sz="2100" dirty="0">
                <a:latin typeface="Arial" pitchFamily="34" charset="0"/>
                <a:ea typeface="黑体" pitchFamily="49" charset="-122"/>
              </a:rPr>
              <a:t>楷体</a:t>
            </a:r>
            <a:r>
              <a:rPr lang="en-US" altLang="zh-CN" sz="2100" dirty="0">
                <a:latin typeface="Arial" pitchFamily="34" charset="0"/>
                <a:ea typeface="黑体" pitchFamily="49" charset="-122"/>
              </a:rPr>
              <a:t>",10 STYLE "B"</a:t>
            </a:r>
          </a:p>
          <a:p>
            <a:r>
              <a:rPr lang="zh-CN" altLang="en-US" sz="2100" dirty="0" smtClean="0">
                <a:latin typeface="Arial" pitchFamily="34" charset="0"/>
                <a:ea typeface="黑体" pitchFamily="49" charset="-122"/>
              </a:rPr>
              <a:t>　　显示</a:t>
            </a:r>
            <a:r>
              <a:rPr lang="zh-CN" altLang="en-US" sz="2100" dirty="0">
                <a:latin typeface="Arial" pitchFamily="34" charset="0"/>
                <a:ea typeface="黑体" pitchFamily="49" charset="-122"/>
              </a:rPr>
              <a:t>的结果如图</a:t>
            </a:r>
            <a:r>
              <a:rPr lang="en-US" altLang="zh-CN" sz="2100" dirty="0">
                <a:latin typeface="Arial" pitchFamily="34" charset="0"/>
                <a:ea typeface="黑体" pitchFamily="49" charset="-122"/>
              </a:rPr>
              <a:t>4-31</a:t>
            </a:r>
            <a:r>
              <a:rPr lang="zh-CN" altLang="en-US" sz="2100" dirty="0">
                <a:latin typeface="Arial" pitchFamily="34" charset="0"/>
                <a:ea typeface="黑体" pitchFamily="49" charset="-122"/>
              </a:rPr>
              <a:t>所示。</a:t>
            </a:r>
          </a:p>
          <a:p>
            <a:r>
              <a:rPr lang="zh-CN" altLang="en-US" sz="2100" dirty="0">
                <a:latin typeface="Arial" pitchFamily="34" charset="0"/>
                <a:ea typeface="黑体" pitchFamily="49" charset="-122"/>
              </a:rPr>
              <a:t> </a:t>
            </a:r>
          </a:p>
        </p:txBody>
      </p:sp>
      <p:sp>
        <p:nvSpPr>
          <p:cNvPr id="3" name="矩形 2"/>
          <p:cNvSpPr/>
          <p:nvPr/>
        </p:nvSpPr>
        <p:spPr>
          <a:xfrm>
            <a:off x="1547664" y="5805264"/>
            <a:ext cx="2376264"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4-31  BROWSE</a:t>
            </a:r>
            <a:r>
              <a:rPr lang="zh-CN" altLang="en-US" dirty="0">
                <a:solidFill>
                  <a:srgbClr val="FFFFFF"/>
                </a:solidFill>
                <a:latin typeface="Arial" pitchFamily="34" charset="0"/>
                <a:ea typeface="黑体" pitchFamily="49" charset="-122"/>
              </a:rPr>
              <a:t>的一个较复杂的使用</a:t>
            </a:r>
            <a:endParaRPr lang="en-US" altLang="zh-CN" dirty="0">
              <a:solidFill>
                <a:srgbClr val="FFFFFF"/>
              </a:solidFill>
              <a:latin typeface="Arial" pitchFamily="34" charset="0"/>
              <a:ea typeface="黑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1056" y="4509120"/>
            <a:ext cx="5029553" cy="21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459430"/>
      </p:ext>
    </p:extLst>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620688"/>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替换</a:t>
            </a:r>
            <a:r>
              <a:rPr lang="zh-CN" altLang="en-US" sz="2000" dirty="0">
                <a:latin typeface="Arial" pitchFamily="34" charset="0"/>
                <a:ea typeface="黑体" pitchFamily="49" charset="-122"/>
              </a:rPr>
              <a:t>修改有菜单方式和</a:t>
            </a:r>
            <a:r>
              <a:rPr lang="en-US" altLang="zh-CN" sz="2000" dirty="0">
                <a:latin typeface="Arial" pitchFamily="34" charset="0"/>
                <a:ea typeface="黑体" pitchFamily="49" charset="-122"/>
              </a:rPr>
              <a:t>REPLACE</a:t>
            </a:r>
            <a:r>
              <a:rPr lang="zh-CN" altLang="en-US" sz="2000" dirty="0">
                <a:latin typeface="Arial" pitchFamily="34" charset="0"/>
                <a:ea typeface="黑体" pitchFamily="49" charset="-122"/>
              </a:rPr>
              <a:t>替换命方式。</a:t>
            </a:r>
          </a:p>
          <a:p>
            <a:r>
              <a:rPr lang="zh-CN" altLang="en-US" sz="2000" dirty="0" smtClean="0">
                <a:latin typeface="Arial" pitchFamily="34" charset="0"/>
                <a:ea typeface="黑体" pitchFamily="49" charset="-122"/>
              </a:rPr>
              <a:t>       菜单</a:t>
            </a:r>
            <a:r>
              <a:rPr lang="zh-CN" altLang="en-US" sz="2000" dirty="0">
                <a:latin typeface="Arial" pitchFamily="34" charset="0"/>
                <a:ea typeface="黑体" pitchFamily="49" charset="-122"/>
              </a:rPr>
              <a:t>操作的方法是：当表处于显示状态时，利用</a:t>
            </a:r>
            <a:r>
              <a:rPr lang="en-US" altLang="zh-CN" sz="2000" dirty="0">
                <a:latin typeface="Arial" pitchFamily="34" charset="0"/>
                <a:ea typeface="黑体" pitchFamily="49" charset="-122"/>
              </a:rPr>
              <a:t>Visual </a:t>
            </a:r>
            <a:r>
              <a:rPr lang="en-US" altLang="zh-CN" sz="2000" dirty="0" err="1">
                <a:latin typeface="Arial" pitchFamily="34" charset="0"/>
                <a:ea typeface="黑体" pitchFamily="49" charset="-122"/>
              </a:rPr>
              <a:t>Foxpro</a:t>
            </a:r>
            <a:r>
              <a:rPr lang="zh-CN" altLang="en-US" sz="2000" dirty="0">
                <a:latin typeface="Arial" pitchFamily="34" charset="0"/>
                <a:ea typeface="黑体" pitchFamily="49" charset="-122"/>
              </a:rPr>
              <a:t>系统菜单的“表”菜单中的“替换字段”命令进行。</a:t>
            </a:r>
          </a:p>
          <a:p>
            <a:r>
              <a:rPr lang="en-US" altLang="zh-CN" sz="2000" dirty="0" smtClean="0">
                <a:latin typeface="Arial" pitchFamily="34" charset="0"/>
                <a:ea typeface="黑体" pitchFamily="49" charset="-122"/>
              </a:rPr>
              <a:t>       REPLACE</a:t>
            </a:r>
            <a:r>
              <a:rPr lang="zh-CN" altLang="en-US" sz="2000" dirty="0">
                <a:latin typeface="Arial" pitchFamily="34" charset="0"/>
                <a:ea typeface="黑体" pitchFamily="49" charset="-122"/>
              </a:rPr>
              <a:t>替换命令使用起来，更加快捷方便，该命令的格式如下：</a:t>
            </a:r>
          </a:p>
          <a:p>
            <a:r>
              <a:rPr lang="en-US" altLang="zh-CN" sz="2000" dirty="0" smtClean="0">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REPLACE </a:t>
            </a:r>
            <a:r>
              <a:rPr lang="en-US" altLang="zh-CN" sz="2000" dirty="0">
                <a:solidFill>
                  <a:srgbClr val="FFFF00"/>
                </a:solidFill>
                <a:latin typeface="Arial" pitchFamily="34" charset="0"/>
                <a:ea typeface="黑体" pitchFamily="49" charset="-122"/>
              </a:rPr>
              <a:t>FieldName1 WITH eExpression1 [ADDITIVE]</a:t>
            </a:r>
          </a:p>
          <a:p>
            <a:r>
              <a:rPr lang="en-US" altLang="zh-CN" sz="2000" dirty="0" smtClean="0">
                <a:solidFill>
                  <a:srgbClr val="FFFF00"/>
                </a:solidFill>
                <a:latin typeface="Arial" pitchFamily="34" charset="0"/>
                <a:ea typeface="黑体" pitchFamily="49" charset="-122"/>
              </a:rPr>
              <a:t>       [, </a:t>
            </a:r>
            <a:r>
              <a:rPr lang="en-US" altLang="zh-CN" sz="2000" dirty="0">
                <a:solidFill>
                  <a:srgbClr val="FFFF00"/>
                </a:solidFill>
                <a:latin typeface="Arial" pitchFamily="34" charset="0"/>
                <a:ea typeface="黑体" pitchFamily="49" charset="-122"/>
              </a:rPr>
              <a:t>FieldName2 WITH eExpression2 [ADDITIVE]] ...</a:t>
            </a:r>
          </a:p>
          <a:p>
            <a:r>
              <a:rPr lang="en-US" altLang="zh-CN" sz="2000" dirty="0" smtClean="0">
                <a:solidFill>
                  <a:srgbClr val="FFFF00"/>
                </a:solidFill>
                <a:latin typeface="Arial" pitchFamily="34" charset="0"/>
                <a:ea typeface="黑体" pitchFamily="49" charset="-122"/>
              </a:rPr>
              <a:t>       [</a:t>
            </a:r>
            <a:r>
              <a:rPr lang="en-US" altLang="zh-CN" sz="2000" dirty="0">
                <a:solidFill>
                  <a:srgbClr val="FFFF00"/>
                </a:solidFill>
                <a:latin typeface="Arial" pitchFamily="34" charset="0"/>
                <a:ea typeface="黑体" pitchFamily="49" charset="-122"/>
              </a:rPr>
              <a:t>Scope] [FOR lExpression1] [WHILE lExpression2]</a:t>
            </a:r>
          </a:p>
          <a:p>
            <a:r>
              <a:rPr lang="en-US" altLang="zh-CN" sz="2000" dirty="0" smtClean="0">
                <a:solidFill>
                  <a:srgbClr val="FFFF00"/>
                </a:solidFill>
                <a:latin typeface="Arial" pitchFamily="34" charset="0"/>
                <a:ea typeface="黑体" pitchFamily="49" charset="-122"/>
              </a:rPr>
              <a:t>       [</a:t>
            </a:r>
            <a:r>
              <a:rPr lang="en-US" altLang="zh-CN" sz="2000" dirty="0">
                <a:solidFill>
                  <a:srgbClr val="FFFF00"/>
                </a:solidFill>
                <a:latin typeface="Arial" pitchFamily="34" charset="0"/>
                <a:ea typeface="黑体" pitchFamily="49" charset="-122"/>
              </a:rPr>
              <a:t>IN </a:t>
            </a:r>
            <a:r>
              <a:rPr lang="en-US" altLang="zh-CN" sz="2000" dirty="0" err="1">
                <a:solidFill>
                  <a:srgbClr val="FFFF00"/>
                </a:solidFill>
                <a:latin typeface="Arial" pitchFamily="34" charset="0"/>
                <a:ea typeface="黑体" pitchFamily="49" charset="-122"/>
              </a:rPr>
              <a:t>nWorkArea</a:t>
            </a:r>
            <a:r>
              <a:rPr lang="en-US" altLang="zh-CN" sz="2000" dirty="0">
                <a:solidFill>
                  <a:srgbClr val="FFFF00"/>
                </a:solidFill>
                <a:latin typeface="Arial" pitchFamily="34" charset="0"/>
                <a:ea typeface="黑体" pitchFamily="49" charset="-122"/>
              </a:rPr>
              <a:t> | </a:t>
            </a:r>
            <a:r>
              <a:rPr lang="en-US" altLang="zh-CN" sz="2000" dirty="0" err="1">
                <a:solidFill>
                  <a:srgbClr val="FFFF00"/>
                </a:solidFill>
                <a:latin typeface="Arial" pitchFamily="34" charset="0"/>
                <a:ea typeface="黑体" pitchFamily="49" charset="-122"/>
              </a:rPr>
              <a:t>cTableAlias</a:t>
            </a:r>
            <a:r>
              <a:rPr lang="en-US" altLang="zh-CN" sz="2000" dirty="0">
                <a:solidFill>
                  <a:srgbClr val="FFFF00"/>
                </a:solidFill>
                <a:latin typeface="Arial" pitchFamily="34" charset="0"/>
                <a:ea typeface="黑体" pitchFamily="49" charset="-122"/>
              </a:rPr>
              <a:t>]</a:t>
            </a:r>
          </a:p>
          <a:p>
            <a:r>
              <a:rPr lang="zh-CN" altLang="en-US" sz="2000" dirty="0" smtClean="0">
                <a:latin typeface="Arial" pitchFamily="34" charset="0"/>
                <a:ea typeface="黑体" pitchFamily="49" charset="-122"/>
              </a:rPr>
              <a:t>       功能：</a:t>
            </a:r>
            <a:r>
              <a:rPr lang="zh-CN" altLang="en-US" sz="2000" dirty="0">
                <a:latin typeface="Arial" pitchFamily="34" charset="0"/>
                <a:ea typeface="黑体" pitchFamily="49" charset="-122"/>
              </a:rPr>
              <a:t>在指定“范围”内对指定字段用“表达式”的值</a:t>
            </a:r>
            <a:r>
              <a:rPr lang="zh-CN" altLang="en-US" sz="2000" dirty="0" smtClean="0">
                <a:latin typeface="Arial" pitchFamily="34" charset="0"/>
                <a:ea typeface="黑体" pitchFamily="49" charset="-122"/>
              </a:rPr>
              <a:t>成批修改</a:t>
            </a:r>
            <a:r>
              <a:rPr lang="zh-CN" altLang="en-US" sz="2000" dirty="0">
                <a:latin typeface="Arial" pitchFamily="34" charset="0"/>
                <a:ea typeface="黑体" pitchFamily="49" charset="-122"/>
              </a:rPr>
              <a:t>。</a:t>
            </a:r>
          </a:p>
          <a:p>
            <a:r>
              <a:rPr lang="zh-CN" altLang="en-US" sz="2000" dirty="0" smtClean="0">
                <a:latin typeface="Arial" pitchFamily="34" charset="0"/>
                <a:ea typeface="黑体" pitchFamily="49" charset="-122"/>
              </a:rPr>
              <a:t>       说明</a:t>
            </a:r>
            <a:r>
              <a:rPr lang="zh-CN" altLang="en-US" sz="2000" dirty="0">
                <a:latin typeface="Arial" pitchFamily="34" charset="0"/>
                <a:ea typeface="黑体" pitchFamily="49" charset="-122"/>
              </a:rPr>
              <a:t>：</a:t>
            </a:r>
          </a:p>
          <a:p>
            <a:r>
              <a:rPr lang="zh-CN" altLang="en-US" sz="2000" dirty="0" smtClean="0">
                <a:latin typeface="Arial" pitchFamily="34" charset="0"/>
                <a:ea typeface="黑体" pitchFamily="49" charset="-122"/>
              </a:rPr>
              <a:t>       ⑴</a:t>
            </a:r>
            <a:r>
              <a:rPr lang="en-US" altLang="zh-CN" sz="2000" dirty="0">
                <a:latin typeface="Arial" pitchFamily="34" charset="0"/>
                <a:ea typeface="黑体" pitchFamily="49" charset="-122"/>
              </a:rPr>
              <a:t>Scope</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FOR lExpression1</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WHILE lExpression2</a:t>
            </a:r>
            <a:r>
              <a:rPr lang="zh-CN" altLang="en-US" sz="2000" dirty="0">
                <a:latin typeface="Arial" pitchFamily="34" charset="0"/>
                <a:ea typeface="黑体" pitchFamily="49" charset="-122"/>
              </a:rPr>
              <a:t>：当它们全部缺省时，表示仅修改当前一条记录。</a:t>
            </a:r>
          </a:p>
          <a:p>
            <a:r>
              <a:rPr lang="zh-CN" altLang="en-US" sz="2000" dirty="0" smtClean="0">
                <a:latin typeface="Arial" pitchFamily="34" charset="0"/>
                <a:ea typeface="黑体" pitchFamily="49" charset="-122"/>
              </a:rPr>
              <a:t>       ⑵</a:t>
            </a:r>
            <a:r>
              <a:rPr lang="en-US" altLang="zh-CN" sz="2000" dirty="0" err="1">
                <a:latin typeface="Arial" pitchFamily="34" charset="0"/>
                <a:ea typeface="黑体" pitchFamily="49" charset="-122"/>
              </a:rPr>
              <a:t>FieldNamen</a:t>
            </a:r>
            <a:r>
              <a:rPr lang="en-US" altLang="zh-CN" sz="2000" dirty="0">
                <a:latin typeface="Arial" pitchFamily="34" charset="0"/>
                <a:ea typeface="黑体" pitchFamily="49" charset="-122"/>
              </a:rPr>
              <a:t>  WITH  </a:t>
            </a:r>
            <a:r>
              <a:rPr lang="en-US" altLang="zh-CN" sz="2000" dirty="0" err="1">
                <a:latin typeface="Arial" pitchFamily="34" charset="0"/>
                <a:ea typeface="黑体" pitchFamily="49" charset="-122"/>
              </a:rPr>
              <a:t>Expressionn</a:t>
            </a:r>
            <a:r>
              <a:rPr lang="zh-CN" altLang="en-US" sz="2000" dirty="0">
                <a:latin typeface="Arial" pitchFamily="34" charset="0"/>
                <a:ea typeface="黑体" pitchFamily="49" charset="-122"/>
              </a:rPr>
              <a:t>：用表达式</a:t>
            </a:r>
            <a:r>
              <a:rPr lang="en-US" altLang="zh-CN" sz="2000" dirty="0" err="1">
                <a:latin typeface="Arial" pitchFamily="34" charset="0"/>
                <a:ea typeface="黑体" pitchFamily="49" charset="-122"/>
              </a:rPr>
              <a:t>Expressionn</a:t>
            </a:r>
            <a:r>
              <a:rPr lang="zh-CN" altLang="en-US" sz="2000" dirty="0">
                <a:latin typeface="Arial" pitchFamily="34" charset="0"/>
                <a:ea typeface="黑体" pitchFamily="49" charset="-122"/>
              </a:rPr>
              <a:t>的值修改对应字段</a:t>
            </a:r>
            <a:r>
              <a:rPr lang="en-US" altLang="zh-CN" sz="2000" dirty="0" err="1">
                <a:latin typeface="Arial" pitchFamily="34" charset="0"/>
                <a:ea typeface="黑体" pitchFamily="49" charset="-122"/>
              </a:rPr>
              <a:t>FieldNamen</a:t>
            </a:r>
            <a:r>
              <a:rPr lang="zh-CN" altLang="en-US" sz="2000" dirty="0">
                <a:latin typeface="Arial" pitchFamily="34" charset="0"/>
                <a:ea typeface="黑体" pitchFamily="49" charset="-122"/>
              </a:rPr>
              <a:t>的值，</a:t>
            </a:r>
            <a:r>
              <a:rPr lang="en-US" altLang="zh-CN" sz="2000" dirty="0">
                <a:latin typeface="Arial" pitchFamily="34" charset="0"/>
                <a:ea typeface="黑体" pitchFamily="49" charset="-122"/>
              </a:rPr>
              <a:t>(n=1,2…,N)</a:t>
            </a:r>
            <a:r>
              <a:rPr lang="zh-CN" altLang="en-US" sz="2000" dirty="0">
                <a:latin typeface="Arial" pitchFamily="34" charset="0"/>
                <a:ea typeface="黑体" pitchFamily="49" charset="-122"/>
              </a:rPr>
              <a:t>。</a:t>
            </a:r>
          </a:p>
          <a:p>
            <a:r>
              <a:rPr lang="zh-CN" altLang="en-US" sz="2000" dirty="0" smtClean="0">
                <a:latin typeface="Arial" pitchFamily="34" charset="0"/>
                <a:ea typeface="黑体" pitchFamily="49" charset="-122"/>
              </a:rPr>
              <a:t>       ⑶ </a:t>
            </a:r>
            <a:r>
              <a:rPr lang="en-US" altLang="zh-CN" sz="2000" dirty="0">
                <a:latin typeface="Arial" pitchFamily="34" charset="0"/>
                <a:ea typeface="黑体" pitchFamily="49" charset="-122"/>
              </a:rPr>
              <a:t>[ADDITIVE]</a:t>
            </a:r>
            <a:r>
              <a:rPr lang="zh-CN" altLang="en-US" sz="2000" dirty="0">
                <a:latin typeface="Arial" pitchFamily="34" charset="0"/>
                <a:ea typeface="黑体" pitchFamily="49" charset="-122"/>
              </a:rPr>
              <a:t>，仅对备注型字段有效，选之，则将表达式的内容追加到备注字段的原内容之后，如不选则替换掉原来的内容。</a:t>
            </a:r>
          </a:p>
          <a:p>
            <a:r>
              <a:rPr lang="zh-CN" altLang="en-US" sz="2000" dirty="0" smtClean="0">
                <a:latin typeface="Arial" pitchFamily="34" charset="0"/>
                <a:ea typeface="黑体" pitchFamily="49" charset="-122"/>
              </a:rPr>
              <a:t>       ⑷</a:t>
            </a:r>
            <a:r>
              <a:rPr lang="en-US" altLang="zh-CN" sz="2000" dirty="0" smtClean="0">
                <a:latin typeface="Arial" pitchFamily="34" charset="0"/>
                <a:ea typeface="黑体" pitchFamily="49" charset="-122"/>
              </a:rPr>
              <a:t>replace </a:t>
            </a:r>
            <a:r>
              <a:rPr lang="zh-CN" altLang="en-US" sz="2000" dirty="0">
                <a:latin typeface="Arial" pitchFamily="34" charset="0"/>
                <a:ea typeface="黑体" pitchFamily="49" charset="-122"/>
              </a:rPr>
              <a:t>命令用表达式的值替换字段中的数据。在替换未选定工作区中的字段时，字段前面必须加上表的别名。</a:t>
            </a:r>
          </a:p>
          <a:p>
            <a:r>
              <a:rPr lang="zh-CN" altLang="en-US" sz="2000" dirty="0" smtClean="0">
                <a:latin typeface="Arial" pitchFamily="34" charset="0"/>
                <a:ea typeface="黑体" pitchFamily="49" charset="-122"/>
              </a:rPr>
              <a:t>       ⑸如果</a:t>
            </a:r>
            <a:r>
              <a:rPr lang="zh-CN" altLang="en-US" sz="2000" dirty="0">
                <a:latin typeface="Arial" pitchFamily="34" charset="0"/>
                <a:ea typeface="黑体" pitchFamily="49" charset="-122"/>
              </a:rPr>
              <a:t>记录指针已在当前工作区中文件的末端，而指定的字段在另一个工作区中，则不发生任何替换</a:t>
            </a:r>
            <a:r>
              <a:rPr lang="zh-CN" altLang="en-US" sz="2000" dirty="0" smtClean="0">
                <a:latin typeface="Arial" pitchFamily="34" charset="0"/>
                <a:ea typeface="黑体" pitchFamily="49" charset="-122"/>
              </a:rPr>
              <a:t>。</a:t>
            </a:r>
            <a:endParaRPr lang="en-US" altLang="zh-CN" sz="2000" dirty="0">
              <a:latin typeface="Arial" pitchFamily="34" charset="0"/>
              <a:ea typeface="黑体" pitchFamily="49" charset="-122"/>
            </a:endParaRPr>
          </a:p>
        </p:txBody>
      </p:sp>
      <p:sp>
        <p:nvSpPr>
          <p:cNvPr id="3" name="Rectangle 3"/>
          <p:cNvSpPr>
            <a:spLocks noChangeArrowheads="1"/>
          </p:cNvSpPr>
          <p:nvPr/>
        </p:nvSpPr>
        <p:spPr bwMode="auto">
          <a:xfrm>
            <a:off x="179512" y="188680"/>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zh-CN" altLang="en-US" sz="2200" dirty="0">
                <a:ea typeface="黑体" pitchFamily="49" charset="-122"/>
              </a:rPr>
              <a:t>　</a:t>
            </a:r>
            <a:r>
              <a:rPr lang="en-US" altLang="zh-CN" sz="2200" dirty="0">
                <a:ea typeface="黑体" pitchFamily="49" charset="-122"/>
              </a:rPr>
              <a:t>3</a:t>
            </a:r>
            <a:r>
              <a:rPr lang="zh-CN" altLang="en-US" sz="2200" dirty="0">
                <a:ea typeface="黑体" pitchFamily="49" charset="-122"/>
              </a:rPr>
              <a:t>．</a:t>
            </a:r>
            <a:r>
              <a:rPr lang="en-US" altLang="zh-CN" sz="2200" dirty="0">
                <a:ea typeface="黑体" pitchFamily="49" charset="-122"/>
              </a:rPr>
              <a:t>REPLACE</a:t>
            </a:r>
            <a:r>
              <a:rPr lang="zh-CN" altLang="en-US" sz="2200" dirty="0">
                <a:ea typeface="黑体" pitchFamily="49" charset="-122"/>
              </a:rPr>
              <a:t>成批替换命令</a:t>
            </a:r>
          </a:p>
        </p:txBody>
      </p:sp>
    </p:spTree>
    <p:extLst>
      <p:ext uri="{BB962C8B-B14F-4D97-AF65-F5344CB8AC3E}">
        <p14:creationId xmlns:p14="http://schemas.microsoft.com/office/powerpoint/2010/main" val="1307379293"/>
      </p:ext>
    </p:extLst>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188640"/>
            <a:ext cx="899795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4-21】  </a:t>
            </a:r>
            <a:r>
              <a:rPr lang="zh-CN" altLang="en-US" sz="2100" dirty="0">
                <a:latin typeface="Arial" pitchFamily="34" charset="0"/>
                <a:ea typeface="黑体" pitchFamily="49" charset="-122"/>
              </a:rPr>
              <a:t>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表中，增加一个“奖励分”，数据类型为“</a:t>
            </a:r>
            <a:r>
              <a:rPr lang="en-US" altLang="zh-CN" sz="2100" dirty="0">
                <a:latin typeface="Arial" pitchFamily="34" charset="0"/>
                <a:ea typeface="黑体" pitchFamily="49" charset="-122"/>
              </a:rPr>
              <a:t>N(4.1)”</a:t>
            </a:r>
            <a:r>
              <a:rPr lang="zh-CN" altLang="en-US" sz="2100" dirty="0">
                <a:latin typeface="Arial" pitchFamily="34" charset="0"/>
                <a:ea typeface="黑体" pitchFamily="49" charset="-122"/>
              </a:rPr>
              <a:t>。然后，根据计算奖励分，条件是：总分大于</a:t>
            </a:r>
            <a:r>
              <a:rPr lang="en-US" altLang="zh-CN" sz="2100" dirty="0">
                <a:latin typeface="Arial" pitchFamily="34" charset="0"/>
                <a:ea typeface="黑体" pitchFamily="49" charset="-122"/>
              </a:rPr>
              <a:t>585</a:t>
            </a:r>
            <a:r>
              <a:rPr lang="zh-CN" altLang="en-US" sz="2100" dirty="0">
                <a:latin typeface="Arial" pitchFamily="34" charset="0"/>
                <a:ea typeface="黑体" pitchFamily="49" charset="-122"/>
              </a:rPr>
              <a:t>分，奖励分</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×10</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，结果</a:t>
            </a:r>
            <a:r>
              <a:rPr lang="zh-CN" altLang="en-US" sz="2100" dirty="0">
                <a:latin typeface="Arial" pitchFamily="34" charset="0"/>
                <a:ea typeface="黑体" pitchFamily="49" charset="-122"/>
              </a:rPr>
              <a:t>如图</a:t>
            </a:r>
            <a:r>
              <a:rPr lang="en-US" altLang="zh-CN" sz="2100" dirty="0">
                <a:latin typeface="Arial" pitchFamily="34" charset="0"/>
                <a:ea typeface="黑体" pitchFamily="49" charset="-122"/>
              </a:rPr>
              <a:t>4-22</a:t>
            </a:r>
            <a:r>
              <a:rPr lang="zh-CN" altLang="en-US" sz="2100" dirty="0">
                <a:latin typeface="Arial" pitchFamily="34" charset="0"/>
                <a:ea typeface="黑体" pitchFamily="49" charset="-122"/>
              </a:rPr>
              <a:t>所</a:t>
            </a:r>
            <a:r>
              <a:rPr lang="zh-CN" altLang="en-US" sz="2100" dirty="0" smtClean="0">
                <a:latin typeface="Arial" pitchFamily="34" charset="0"/>
                <a:ea typeface="黑体" pitchFamily="49" charset="-122"/>
              </a:rPr>
              <a:t>示。</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ALTER </a:t>
            </a:r>
            <a:r>
              <a:rPr lang="en-US" altLang="zh-CN" sz="2100" dirty="0">
                <a:latin typeface="Arial" pitchFamily="34" charset="0"/>
                <a:ea typeface="黑体" pitchFamily="49" charset="-122"/>
              </a:rPr>
              <a:t>TABLE </a:t>
            </a:r>
            <a:r>
              <a:rPr lang="en-US" altLang="zh-CN" sz="2100" dirty="0" err="1">
                <a:latin typeface="Arial" pitchFamily="34" charset="0"/>
                <a:ea typeface="黑体" pitchFamily="49" charset="-122"/>
              </a:rPr>
              <a:t>jl</a:t>
            </a:r>
            <a:r>
              <a:rPr lang="en-US" altLang="zh-CN" sz="2100" dirty="0">
                <a:latin typeface="Arial" pitchFamily="34" charset="0"/>
                <a:ea typeface="黑体" pitchFamily="49" charset="-122"/>
              </a:rPr>
              <a:t>_</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ADD  </a:t>
            </a:r>
            <a:r>
              <a:rPr lang="zh-CN" altLang="en-US" sz="2100" dirty="0">
                <a:latin typeface="Arial" pitchFamily="34" charset="0"/>
                <a:ea typeface="黑体" pitchFamily="49" charset="-122"/>
              </a:rPr>
              <a:t>奖励分 </a:t>
            </a:r>
            <a:r>
              <a:rPr lang="en-US" altLang="zh-CN" sz="2100" dirty="0">
                <a:latin typeface="Arial" pitchFamily="34" charset="0"/>
                <a:ea typeface="黑体" pitchFamily="49" charset="-122"/>
              </a:rPr>
              <a:t>N (4,1)</a:t>
            </a:r>
          </a:p>
          <a:p>
            <a:r>
              <a:rPr lang="en-US" altLang="zh-CN" sz="2100" dirty="0" smtClean="0">
                <a:latin typeface="Arial" pitchFamily="34" charset="0"/>
                <a:ea typeface="黑体" pitchFamily="49" charset="-122"/>
              </a:rPr>
              <a:t>       REPLACE </a:t>
            </a:r>
            <a:r>
              <a:rPr lang="en-US" altLang="zh-CN" sz="2100" dirty="0">
                <a:latin typeface="Arial" pitchFamily="34" charset="0"/>
                <a:ea typeface="黑体" pitchFamily="49" charset="-122"/>
              </a:rPr>
              <a:t>ALL </a:t>
            </a:r>
            <a:r>
              <a:rPr lang="zh-CN" altLang="en-US" sz="2100" dirty="0">
                <a:latin typeface="Arial" pitchFamily="34" charset="0"/>
                <a:ea typeface="黑体" pitchFamily="49" charset="-122"/>
              </a:rPr>
              <a:t>奖励分 </a:t>
            </a:r>
            <a:r>
              <a:rPr lang="en-US" altLang="zh-CN" sz="2100" dirty="0">
                <a:latin typeface="Arial" pitchFamily="34" charset="0"/>
                <a:ea typeface="黑体" pitchFamily="49" charset="-122"/>
              </a:rPr>
              <a:t>WITH  </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0.10 FOR </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&gt;=585BROWSE</a:t>
            </a:r>
          </a:p>
          <a:p>
            <a:r>
              <a:rPr lang="en-US" altLang="zh-CN" sz="2100" dirty="0" smtClean="0">
                <a:latin typeface="Arial" pitchFamily="34" charset="0"/>
                <a:ea typeface="黑体" pitchFamily="49" charset="-122"/>
              </a:rPr>
              <a:t>BROWSE</a:t>
            </a:r>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1894620"/>
            <a:ext cx="3639600" cy="19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4"/>
          <p:cNvSpPr>
            <a:spLocks noChangeArrowheads="1"/>
          </p:cNvSpPr>
          <p:nvPr/>
        </p:nvSpPr>
        <p:spPr bwMode="auto">
          <a:xfrm>
            <a:off x="71461" y="3933056"/>
            <a:ext cx="899795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UPDATE-SQL</a:t>
            </a:r>
            <a:r>
              <a:rPr lang="zh-CN" altLang="en-US" sz="2100" dirty="0">
                <a:latin typeface="Arial" pitchFamily="34" charset="0"/>
                <a:ea typeface="黑体" pitchFamily="49" charset="-122"/>
              </a:rPr>
              <a:t>也能实现表记录的成批规律修改，其命令格式如下。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UPDATE </a:t>
            </a:r>
            <a:r>
              <a:rPr lang="en-US" altLang="zh-CN" sz="2100" dirty="0">
                <a:solidFill>
                  <a:srgbClr val="FFFF00"/>
                </a:solidFill>
                <a:latin typeface="Arial" pitchFamily="34" charset="0"/>
                <a:ea typeface="黑体" pitchFamily="49" charset="-122"/>
              </a:rPr>
              <a:t>[DatabaseName1!]TableName1</a:t>
            </a:r>
          </a:p>
          <a:p>
            <a:r>
              <a:rPr lang="en-US" altLang="zh-CN" sz="2100" dirty="0" smtClean="0">
                <a:solidFill>
                  <a:srgbClr val="FFFF00"/>
                </a:solidFill>
                <a:latin typeface="Arial" pitchFamily="34" charset="0"/>
                <a:ea typeface="黑体" pitchFamily="49" charset="-122"/>
              </a:rPr>
              <a:t>       SET </a:t>
            </a:r>
            <a:r>
              <a:rPr lang="en-US" altLang="zh-CN" sz="2100" dirty="0">
                <a:solidFill>
                  <a:srgbClr val="FFFF00"/>
                </a:solidFill>
                <a:latin typeface="Arial" pitchFamily="34" charset="0"/>
                <a:ea typeface="黑体" pitchFamily="49" charset="-122"/>
              </a:rPr>
              <a:t>Column_Name1 = eExpression1 [, Column_Name2 = eExpression2 </a:t>
            </a:r>
            <a:r>
              <a:rPr lang="en-US" altLang="zh-CN" sz="2100" dirty="0" smtClean="0">
                <a:solidFill>
                  <a:srgbClr val="FFFF00"/>
                </a:solidFill>
                <a:latin typeface="Arial" pitchFamily="34" charset="0"/>
                <a:ea typeface="黑体" pitchFamily="49" charset="-122"/>
              </a:rPr>
              <a:t>...]WHERE </a:t>
            </a:r>
            <a:r>
              <a:rPr lang="en-US" altLang="zh-CN" sz="2100" dirty="0">
                <a:solidFill>
                  <a:srgbClr val="FFFF00"/>
                </a:solidFill>
                <a:latin typeface="Arial" pitchFamily="34" charset="0"/>
                <a:ea typeface="黑体" pitchFamily="49" charset="-122"/>
              </a:rPr>
              <a:t>FilterCondition1 [AND | OR FilterCondition2 ...]]</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命令的功能是：以新值更新表中的记录。</a:t>
            </a:r>
          </a:p>
          <a:p>
            <a:r>
              <a:rPr lang="zh-CN" altLang="en-US" sz="2100" dirty="0" smtClean="0">
                <a:latin typeface="Arial" pitchFamily="34" charset="0"/>
                <a:ea typeface="黑体" pitchFamily="49" charset="-122"/>
              </a:rPr>
              <a:t>       说明：⑴</a:t>
            </a:r>
            <a:r>
              <a:rPr lang="en-US" altLang="zh-CN" sz="2100" dirty="0">
                <a:latin typeface="Arial" pitchFamily="34" charset="0"/>
                <a:ea typeface="黑体" pitchFamily="49" charset="-122"/>
              </a:rPr>
              <a:t>TableName1</a:t>
            </a:r>
            <a:r>
              <a:rPr lang="zh-CN" altLang="en-US" sz="2100" dirty="0">
                <a:latin typeface="Arial" pitchFamily="34" charset="0"/>
                <a:ea typeface="黑体" pitchFamily="49" charset="-122"/>
              </a:rPr>
              <a:t>：指定要更新记录的表</a:t>
            </a:r>
            <a:r>
              <a:rPr lang="zh-CN" altLang="en-US" sz="2100" dirty="0" smtClean="0">
                <a:latin typeface="Arial" pitchFamily="34" charset="0"/>
                <a:ea typeface="黑体" pitchFamily="49" charset="-122"/>
              </a:rPr>
              <a:t>。⑵</a:t>
            </a:r>
            <a:r>
              <a:rPr lang="en-US" altLang="zh-CN" sz="2100" dirty="0" smtClean="0">
                <a:latin typeface="Arial" pitchFamily="34" charset="0"/>
                <a:ea typeface="黑体" pitchFamily="49" charset="-122"/>
              </a:rPr>
              <a:t>SET </a:t>
            </a:r>
            <a:r>
              <a:rPr lang="en-US" altLang="zh-CN" sz="2100" dirty="0">
                <a:latin typeface="Arial" pitchFamily="34" charset="0"/>
                <a:ea typeface="黑体" pitchFamily="49" charset="-122"/>
              </a:rPr>
              <a:t>Column_Name1 = </a:t>
            </a:r>
            <a:r>
              <a:rPr lang="en-US" altLang="zh-CN" sz="2100" dirty="0" smtClean="0">
                <a:latin typeface="Arial" pitchFamily="34" charset="0"/>
                <a:ea typeface="黑体" pitchFamily="49" charset="-122"/>
              </a:rPr>
              <a:t>eExpression1…</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指定要更新的列以及这些列的新值</a:t>
            </a:r>
            <a:r>
              <a:rPr lang="zh-CN" altLang="en-US" sz="2100" dirty="0" smtClean="0">
                <a:latin typeface="Arial" pitchFamily="34" charset="0"/>
                <a:ea typeface="黑体" pitchFamily="49" charset="-122"/>
              </a:rPr>
              <a:t>。⑶</a:t>
            </a:r>
            <a:r>
              <a:rPr lang="en-US" altLang="zh-CN" sz="2100" dirty="0" smtClean="0">
                <a:latin typeface="Arial" pitchFamily="34" charset="0"/>
                <a:ea typeface="黑体" pitchFamily="49" charset="-122"/>
              </a:rPr>
              <a:t>WHERE ...</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记录替换条件</a:t>
            </a:r>
            <a:r>
              <a:rPr lang="zh-CN" altLang="en-US" sz="2100" dirty="0" smtClean="0">
                <a:latin typeface="Arial" pitchFamily="34" charset="0"/>
                <a:ea typeface="黑体" pitchFamily="49" charset="-122"/>
              </a:rPr>
              <a:t>。⑷</a:t>
            </a:r>
            <a:r>
              <a:rPr lang="en-US" altLang="zh-CN" sz="2100" dirty="0" smtClean="0">
                <a:latin typeface="Arial" pitchFamily="34" charset="0"/>
                <a:ea typeface="黑体" pitchFamily="49" charset="-122"/>
              </a:rPr>
              <a:t>UPDATE-SQL </a:t>
            </a:r>
            <a:r>
              <a:rPr lang="zh-CN" altLang="en-US" sz="2100" dirty="0">
                <a:latin typeface="Arial" pitchFamily="34" charset="0"/>
                <a:ea typeface="黑体" pitchFamily="49" charset="-122"/>
              </a:rPr>
              <a:t>命令只能用来更新单个表中的记录</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矩形 2"/>
          <p:cNvSpPr/>
          <p:nvPr/>
        </p:nvSpPr>
        <p:spPr>
          <a:xfrm>
            <a:off x="2483768" y="2225865"/>
            <a:ext cx="2538487"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4-32  </a:t>
            </a:r>
            <a:r>
              <a:rPr lang="zh-CN" altLang="en-US" dirty="0">
                <a:solidFill>
                  <a:srgbClr val="FFFFFF"/>
                </a:solidFill>
                <a:latin typeface="Arial" pitchFamily="34" charset="0"/>
                <a:ea typeface="黑体" pitchFamily="49" charset="-122"/>
              </a:rPr>
              <a:t>替换结果浏览</a:t>
            </a:r>
            <a:endParaRPr lang="en-US" altLang="zh-CN" dirty="0">
              <a:solidFill>
                <a:srgbClr val="FFFFFF"/>
              </a:solidFill>
              <a:latin typeface="Arial" pitchFamily="34" charset="0"/>
              <a:ea typeface="黑体" pitchFamily="49" charset="-122"/>
            </a:endParaRPr>
          </a:p>
        </p:txBody>
      </p:sp>
      <p:sp>
        <p:nvSpPr>
          <p:cNvPr id="6" name="Rectangle 3"/>
          <p:cNvSpPr>
            <a:spLocks noChangeArrowheads="1"/>
          </p:cNvSpPr>
          <p:nvPr/>
        </p:nvSpPr>
        <p:spPr bwMode="auto">
          <a:xfrm>
            <a:off x="71461" y="3573056"/>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a:t>
            </a:r>
            <a:r>
              <a:rPr lang="en-US" altLang="zh-CN" sz="2200" dirty="0">
                <a:ea typeface="黑体" pitchFamily="49" charset="-122"/>
              </a:rPr>
              <a:t>UPDATE-SQL</a:t>
            </a:r>
            <a:r>
              <a:rPr lang="zh-CN" altLang="en-US" sz="2200" dirty="0">
                <a:ea typeface="黑体" pitchFamily="49" charset="-122"/>
              </a:rPr>
              <a:t>更新命令</a:t>
            </a:r>
          </a:p>
        </p:txBody>
      </p:sp>
    </p:spTree>
    <p:extLst>
      <p:ext uri="{BB962C8B-B14F-4D97-AF65-F5344CB8AC3E}">
        <p14:creationId xmlns:p14="http://schemas.microsoft.com/office/powerpoint/2010/main" val="3479284489"/>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1588807"/>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4.1.1  </a:t>
            </a:r>
            <a:r>
              <a:rPr lang="zh-CN" altLang="en-US" sz="2200" dirty="0">
                <a:ea typeface="黑体" pitchFamily="49" charset="-122"/>
              </a:rPr>
              <a:t>工作区的概念</a:t>
            </a:r>
          </a:p>
        </p:txBody>
      </p:sp>
      <p:sp>
        <p:nvSpPr>
          <p:cNvPr id="363523" name="Rectangle 3"/>
          <p:cNvSpPr>
            <a:spLocks noChangeArrowheads="1"/>
          </p:cNvSpPr>
          <p:nvPr/>
        </p:nvSpPr>
        <p:spPr bwMode="auto">
          <a:xfrm>
            <a:off x="74613" y="6508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4.1  </a:t>
            </a:r>
            <a:r>
              <a:rPr lang="zh-CN" altLang="en-US" sz="2400" dirty="0">
                <a:latin typeface="黑体" pitchFamily="49" charset="-122"/>
                <a:ea typeface="黑体" pitchFamily="49" charset="-122"/>
              </a:rPr>
              <a:t>表的打开与关闭</a:t>
            </a:r>
          </a:p>
        </p:txBody>
      </p:sp>
      <p:sp>
        <p:nvSpPr>
          <p:cNvPr id="363524" name="Rectangle 4"/>
          <p:cNvSpPr>
            <a:spLocks noChangeArrowheads="1"/>
          </p:cNvSpPr>
          <p:nvPr/>
        </p:nvSpPr>
        <p:spPr bwMode="auto">
          <a:xfrm>
            <a:off x="74613" y="552223"/>
            <a:ext cx="8997950" cy="9814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只有打开后方可使用，操作结束后也应及时关闭以确保数据的安全。对数据库表来说，即使打开了数据库，包含在数据库中的表也不会自动打开，经过打开步骤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0" name="Rectangle 4"/>
          <p:cNvSpPr>
            <a:spLocks noChangeArrowheads="1"/>
          </p:cNvSpPr>
          <p:nvPr/>
        </p:nvSpPr>
        <p:spPr bwMode="auto">
          <a:xfrm>
            <a:off x="74613" y="2419077"/>
            <a:ext cx="8997950" cy="2322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工作区</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Work Area</a:t>
            </a:r>
            <a:r>
              <a:rPr lang="zh-CN" altLang="en-US" sz="2100" dirty="0">
                <a:latin typeface="Arial" pitchFamily="34" charset="0"/>
                <a:ea typeface="黑体" pitchFamily="49" charset="-122"/>
              </a:rPr>
              <a:t>）是为当前正在使用的表开辟的一个内存区域。系统提供了多达</a:t>
            </a:r>
            <a:r>
              <a:rPr lang="en-US" altLang="zh-CN" sz="2100" dirty="0">
                <a:latin typeface="Arial" pitchFamily="34" charset="0"/>
                <a:ea typeface="黑体" pitchFamily="49" charset="-122"/>
              </a:rPr>
              <a:t>32767</a:t>
            </a:r>
            <a:r>
              <a:rPr lang="zh-CN" altLang="en-US" sz="2100" dirty="0">
                <a:latin typeface="Arial" pitchFamily="34" charset="0"/>
                <a:ea typeface="黑体" pitchFamily="49" charset="-122"/>
              </a:rPr>
              <a:t>个工作区</a:t>
            </a:r>
            <a:r>
              <a:rPr lang="zh-CN" altLang="en-US" sz="2100" dirty="0" smtClean="0">
                <a:latin typeface="Arial" pitchFamily="34" charset="0"/>
                <a:ea typeface="黑体" pitchFamily="49" charset="-122"/>
              </a:rPr>
              <a:t>，工作区号用</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32767</a:t>
            </a:r>
            <a:r>
              <a:rPr lang="zh-CN" altLang="en-US" sz="2100" dirty="0">
                <a:latin typeface="Arial" pitchFamily="34" charset="0"/>
                <a:ea typeface="黑体" pitchFamily="49" charset="-122"/>
              </a:rPr>
              <a:t>表示。</a:t>
            </a:r>
          </a:p>
          <a:p>
            <a:r>
              <a:rPr lang="zh-CN" altLang="en-US" sz="2100" dirty="0" smtClean="0">
                <a:latin typeface="Arial" pitchFamily="34" charset="0"/>
                <a:ea typeface="黑体" pitchFamily="49" charset="-122"/>
              </a:rPr>
              <a:t>       正在</a:t>
            </a:r>
            <a:r>
              <a:rPr lang="zh-CN" altLang="en-US" sz="2100" dirty="0">
                <a:latin typeface="Arial" pitchFamily="34" charset="0"/>
                <a:ea typeface="黑体" pitchFamily="49" charset="-122"/>
              </a:rPr>
              <a:t>使用的工作区称为当前工作区。系统启动后，默认</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号工作区为当前工作区</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一个工作区只能打开一个表，如果再打开第二个表，系统将自动关闭第一个表。这种只能对一个表进行的操作称为单表操作。如果需要同时使用多个表，则需在不同的工作区分别打开，这种操作称为多表操作。</a:t>
            </a:r>
            <a:endParaRPr lang="zh-CN" altLang="en-US" sz="2100" dirty="0">
              <a:latin typeface="Arial" pitchFamily="34" charset="0"/>
              <a:ea typeface="黑体" pitchFamily="49" charset="-122"/>
            </a:endParaRPr>
          </a:p>
        </p:txBody>
      </p:sp>
      <p:sp>
        <p:nvSpPr>
          <p:cNvPr id="11" name="Rectangle 3"/>
          <p:cNvSpPr>
            <a:spLocks noChangeArrowheads="1"/>
          </p:cNvSpPr>
          <p:nvPr/>
        </p:nvSpPr>
        <p:spPr bwMode="auto">
          <a:xfrm>
            <a:off x="74613" y="200394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．工作区的概念</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4326" y="4982349"/>
            <a:ext cx="3470162" cy="1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6014972" y="6238949"/>
            <a:ext cx="2428870" cy="369332"/>
          </a:xfrm>
          <a:prstGeom prst="rect">
            <a:avLst/>
          </a:prstGeom>
        </p:spPr>
        <p:txBody>
          <a:bodyPr wrap="none">
            <a:spAutoFit/>
          </a:bodyPr>
          <a:lstStyle/>
          <a:p>
            <a:pPr fontAlgn="ctr"/>
            <a:r>
              <a:rPr lang="zh-CN" altLang="zh-CN" dirty="0">
                <a:ea typeface="黑体" pitchFamily="49" charset="-122"/>
              </a:rPr>
              <a:t>图</a:t>
            </a:r>
            <a:r>
              <a:rPr lang="en-US" altLang="zh-CN" dirty="0">
                <a:ea typeface="黑体" pitchFamily="49" charset="-122"/>
              </a:rPr>
              <a:t>4-1  “</a:t>
            </a:r>
            <a:r>
              <a:rPr lang="zh-CN" altLang="zh-CN" dirty="0">
                <a:ea typeface="黑体" pitchFamily="49" charset="-122"/>
              </a:rPr>
              <a:t>系统</a:t>
            </a:r>
            <a:r>
              <a:rPr lang="en-US" altLang="zh-CN" dirty="0">
                <a:ea typeface="黑体" pitchFamily="49" charset="-122"/>
              </a:rPr>
              <a:t>”</a:t>
            </a:r>
            <a:r>
              <a:rPr lang="zh-CN" altLang="zh-CN" dirty="0">
                <a:ea typeface="黑体" pitchFamily="49" charset="-122"/>
              </a:rPr>
              <a:t>提示信息</a:t>
            </a:r>
          </a:p>
        </p:txBody>
      </p:sp>
      <p:sp>
        <p:nvSpPr>
          <p:cNvPr id="14" name="Rectangle 4"/>
          <p:cNvSpPr>
            <a:spLocks noChangeArrowheads="1"/>
          </p:cNvSpPr>
          <p:nvPr/>
        </p:nvSpPr>
        <p:spPr bwMode="auto">
          <a:xfrm>
            <a:off x="74614" y="4797152"/>
            <a:ext cx="5419712" cy="19644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一般</a:t>
            </a:r>
            <a:r>
              <a:rPr lang="zh-CN" altLang="en-US" sz="2100" dirty="0">
                <a:latin typeface="Arial" pitchFamily="34" charset="0"/>
                <a:ea typeface="黑体" pitchFamily="49" charset="-122"/>
              </a:rPr>
              <a:t>情况下，一个表文件也不能在一个以上的工作区同时打开，否则将出现如图</a:t>
            </a:r>
            <a:r>
              <a:rPr lang="en-US" altLang="zh-CN" sz="2100" dirty="0">
                <a:latin typeface="Arial" pitchFamily="34" charset="0"/>
                <a:ea typeface="黑体" pitchFamily="49" charset="-122"/>
              </a:rPr>
              <a:t>4-1</a:t>
            </a:r>
            <a:r>
              <a:rPr lang="zh-CN" altLang="en-US" sz="2100" dirty="0">
                <a:latin typeface="Arial" pitchFamily="34" charset="0"/>
                <a:ea typeface="黑体" pitchFamily="49" charset="-122"/>
              </a:rPr>
              <a:t>所示的“文件正在使用”的系统提示信息</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每个</a:t>
            </a:r>
            <a:r>
              <a:rPr lang="zh-CN" altLang="en-US" sz="2100" dirty="0">
                <a:latin typeface="Arial" pitchFamily="34" charset="0"/>
                <a:ea typeface="黑体" pitchFamily="49" charset="-122"/>
              </a:rPr>
              <a:t>工作区为打开的表文件设置一个记录指针，在一般情况下它们各自独立移动，互不干扰。</a:t>
            </a:r>
          </a:p>
        </p:txBody>
      </p:sp>
    </p:spTree>
    <p:extLst>
      <p:ext uri="{BB962C8B-B14F-4D97-AF65-F5344CB8AC3E}">
        <p14:creationId xmlns:p14="http://schemas.microsoft.com/office/powerpoint/2010/main" val="1687192713"/>
      </p:ext>
    </p:extLst>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188640"/>
            <a:ext cx="8997950" cy="1010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4-22】  </a:t>
            </a:r>
            <a:r>
              <a:rPr lang="zh-CN" altLang="en-US" sz="2100" dirty="0">
                <a:latin typeface="Arial" pitchFamily="34" charset="0"/>
                <a:ea typeface="黑体" pitchFamily="49" charset="-122"/>
              </a:rPr>
              <a:t>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中，将所有总分大于</a:t>
            </a:r>
            <a:r>
              <a:rPr lang="en-US" altLang="zh-CN" sz="2100" dirty="0">
                <a:latin typeface="Arial" pitchFamily="34" charset="0"/>
                <a:ea typeface="黑体" pitchFamily="49" charset="-122"/>
              </a:rPr>
              <a:t>580</a:t>
            </a:r>
            <a:r>
              <a:rPr lang="zh-CN" altLang="en-US" sz="2100" dirty="0">
                <a:latin typeface="Arial" pitchFamily="34" charset="0"/>
                <a:ea typeface="黑体" pitchFamily="49" charset="-122"/>
              </a:rPr>
              <a:t>的男性学生的性别用“</a:t>
            </a:r>
            <a:r>
              <a:rPr lang="en-US" altLang="zh-CN" sz="2100" dirty="0">
                <a:latin typeface="Arial" pitchFamily="34" charset="0"/>
                <a:ea typeface="黑体" pitchFamily="49" charset="-122"/>
              </a:rPr>
              <a:t>01”</a:t>
            </a:r>
            <a:r>
              <a:rPr lang="zh-CN" altLang="en-US" sz="2100" dirty="0">
                <a:latin typeface="Arial" pitchFamily="34" charset="0"/>
                <a:ea typeface="黑体" pitchFamily="49" charset="-122"/>
              </a:rPr>
              <a:t>替换。</a:t>
            </a:r>
          </a:p>
          <a:p>
            <a:r>
              <a:rPr lang="en-US" altLang="zh-CN" sz="2100" dirty="0">
                <a:latin typeface="Arial" pitchFamily="34" charset="0"/>
                <a:ea typeface="黑体" pitchFamily="49" charset="-122"/>
              </a:rPr>
              <a:t>UPDATE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SET </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='01' WHERE </a:t>
            </a:r>
            <a:r>
              <a:rPr lang="zh-CN" altLang="en-US" sz="2100" dirty="0">
                <a:latin typeface="Arial" pitchFamily="34" charset="0"/>
                <a:ea typeface="黑体" pitchFamily="49" charset="-122"/>
              </a:rPr>
              <a:t>总分</a:t>
            </a:r>
            <a:r>
              <a:rPr lang="en-US" altLang="zh-CN" sz="2100" dirty="0">
                <a:latin typeface="Arial" pitchFamily="34" charset="0"/>
                <a:ea typeface="黑体" pitchFamily="49" charset="-122"/>
              </a:rPr>
              <a:t>&gt;580 and </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男</a:t>
            </a:r>
            <a:r>
              <a:rPr lang="en-US" altLang="zh-CN"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1461" y="1270108"/>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5</a:t>
            </a:r>
            <a:r>
              <a:rPr lang="zh-CN" altLang="en-US" sz="2200" dirty="0">
                <a:ea typeface="黑体" pitchFamily="49" charset="-122"/>
              </a:rPr>
              <a:t>．</a:t>
            </a:r>
            <a:r>
              <a:rPr lang="en-US" altLang="zh-CN" sz="2200" dirty="0">
                <a:ea typeface="黑体" pitchFamily="49" charset="-122"/>
              </a:rPr>
              <a:t>INSERT</a:t>
            </a:r>
            <a:r>
              <a:rPr lang="zh-CN" altLang="en-US" sz="2200" dirty="0">
                <a:ea typeface="黑体" pitchFamily="49" charset="-122"/>
              </a:rPr>
              <a:t>插入命令</a:t>
            </a:r>
          </a:p>
        </p:txBody>
      </p:sp>
      <p:sp>
        <p:nvSpPr>
          <p:cNvPr id="4" name="Rectangle 4"/>
          <p:cNvSpPr>
            <a:spLocks noChangeArrowheads="1"/>
          </p:cNvSpPr>
          <p:nvPr/>
        </p:nvSpPr>
        <p:spPr bwMode="auto">
          <a:xfrm>
            <a:off x="71461" y="1700808"/>
            <a:ext cx="8997950"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a:t>
            </a:r>
            <a:r>
              <a:rPr lang="en-US" altLang="zh-CN" sz="2100" dirty="0" err="1">
                <a:latin typeface="Arial" pitchFamily="34" charset="0"/>
                <a:ea typeface="黑体" pitchFamily="49" charset="-122"/>
              </a:rPr>
              <a:t>Foxpro</a:t>
            </a:r>
            <a:r>
              <a:rPr lang="zh-CN" altLang="en-US" sz="2100" dirty="0">
                <a:latin typeface="Arial" pitchFamily="34" charset="0"/>
                <a:ea typeface="黑体" pitchFamily="49" charset="-122"/>
              </a:rPr>
              <a:t>中</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INSERT</a:t>
            </a:r>
            <a:r>
              <a:rPr lang="zh-CN" altLang="en-US" sz="2100" dirty="0">
                <a:latin typeface="Arial" pitchFamily="34" charset="0"/>
                <a:ea typeface="黑体" pitchFamily="49" charset="-122"/>
              </a:rPr>
              <a:t>命令可以在当前记录处插入一条新记录，其命令格式如下：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INSERT </a:t>
            </a:r>
            <a:r>
              <a:rPr lang="en-US" altLang="zh-CN" sz="2100" dirty="0">
                <a:solidFill>
                  <a:srgbClr val="FFFF00"/>
                </a:solidFill>
                <a:latin typeface="Arial" pitchFamily="34" charset="0"/>
                <a:ea typeface="黑体" pitchFamily="49" charset="-122"/>
              </a:rPr>
              <a:t>[&lt;BEFORE&gt;] [&lt;BLANK&gt;]</a:t>
            </a:r>
          </a:p>
          <a:p>
            <a:r>
              <a:rPr lang="zh-CN" altLang="en-US" sz="2100" dirty="0" smtClean="0">
                <a:latin typeface="Arial" pitchFamily="34" charset="0"/>
                <a:ea typeface="黑体" pitchFamily="49" charset="-122"/>
              </a:rPr>
              <a:t>       命令功能</a:t>
            </a:r>
            <a:r>
              <a:rPr lang="zh-CN" altLang="en-US" sz="2100" dirty="0">
                <a:latin typeface="Arial" pitchFamily="34" charset="0"/>
                <a:ea typeface="黑体" pitchFamily="49" charset="-122"/>
              </a:rPr>
              <a:t>是：在当前记录之后（前）插入一条记录（或空白记录）。</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必须事先打开表</a:t>
            </a:r>
            <a:r>
              <a:rPr lang="zh-CN" altLang="en-US" sz="2100" dirty="0" smtClean="0">
                <a:latin typeface="Arial" pitchFamily="34" charset="0"/>
                <a:ea typeface="黑体" pitchFamily="49" charset="-122"/>
              </a:rPr>
              <a:t>，且移动</a:t>
            </a:r>
            <a:r>
              <a:rPr lang="zh-CN" altLang="en-US" sz="2100" dirty="0">
                <a:latin typeface="Arial" pitchFamily="34" charset="0"/>
                <a:ea typeface="黑体" pitchFamily="49" charset="-122"/>
              </a:rPr>
              <a:t>记录指针到要插入的位置</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⑵</a:t>
            </a:r>
            <a:r>
              <a:rPr lang="en-US" altLang="zh-CN" sz="2100" dirty="0">
                <a:latin typeface="Arial" pitchFamily="34" charset="0"/>
                <a:ea typeface="黑体" pitchFamily="49" charset="-122"/>
              </a:rPr>
              <a:t>BEFORE</a:t>
            </a:r>
            <a:r>
              <a:rPr lang="zh-CN" altLang="en-US" sz="2100" dirty="0">
                <a:latin typeface="Arial" pitchFamily="34" charset="0"/>
                <a:ea typeface="黑体" pitchFamily="49" charset="-122"/>
              </a:rPr>
              <a:t>：把新记录插入到当前记录之前，省略该子句，插入到当前记录之后。</a:t>
            </a:r>
          </a:p>
          <a:p>
            <a:r>
              <a:rPr lang="zh-CN" altLang="en-US" sz="2100" dirty="0" smtClean="0">
                <a:latin typeface="Arial" pitchFamily="34" charset="0"/>
                <a:ea typeface="黑体" pitchFamily="49" charset="-122"/>
              </a:rPr>
              <a:t>       ⑶</a:t>
            </a:r>
            <a:r>
              <a:rPr lang="en-US" altLang="zh-CN" sz="2100" dirty="0">
                <a:latin typeface="Arial" pitchFamily="34" charset="0"/>
                <a:ea typeface="黑体" pitchFamily="49" charset="-122"/>
              </a:rPr>
              <a:t>BLANK</a:t>
            </a:r>
            <a:r>
              <a:rPr lang="zh-CN" altLang="en-US" sz="2100" dirty="0">
                <a:latin typeface="Arial" pitchFamily="34" charset="0"/>
                <a:ea typeface="黑体" pitchFamily="49" charset="-122"/>
              </a:rPr>
              <a:t>：插入一条空记录，但不会出现记录编辑窗口，需要其他命令填入数据。</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4-23】  </a:t>
            </a:r>
            <a:r>
              <a:rPr lang="zh-CN" altLang="en-US" sz="2100" dirty="0">
                <a:latin typeface="Arial" pitchFamily="34" charset="0"/>
                <a:ea typeface="黑体" pitchFamily="49" charset="-122"/>
              </a:rPr>
              <a:t>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中的第</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条记录之前插入一条空白记录。</a:t>
            </a:r>
          </a:p>
          <a:p>
            <a:r>
              <a:rPr lang="en-US" altLang="zh-CN" sz="2100" dirty="0" smtClean="0">
                <a:latin typeface="Arial" pitchFamily="34" charset="0"/>
                <a:ea typeface="黑体" pitchFamily="49" charset="-122"/>
              </a:rPr>
              <a:t>       GO </a:t>
            </a:r>
            <a:r>
              <a:rPr lang="en-US" altLang="zh-CN" sz="2100" dirty="0">
                <a:latin typeface="Arial" pitchFamily="34" charset="0"/>
                <a:ea typeface="黑体" pitchFamily="49" charset="-122"/>
              </a:rPr>
              <a:t>5</a:t>
            </a:r>
          </a:p>
          <a:p>
            <a:r>
              <a:rPr lang="en-US" altLang="zh-CN" sz="2100" dirty="0" smtClean="0">
                <a:latin typeface="Arial" pitchFamily="34" charset="0"/>
                <a:ea typeface="黑体" pitchFamily="49" charset="-122"/>
              </a:rPr>
              <a:t>       INSERT </a:t>
            </a:r>
            <a:r>
              <a:rPr lang="en-US" altLang="zh-CN" sz="2100" dirty="0">
                <a:latin typeface="Arial" pitchFamily="34" charset="0"/>
                <a:ea typeface="黑体" pitchFamily="49" charset="-122"/>
              </a:rPr>
              <a:t>BEFORE BLANK</a:t>
            </a:r>
          </a:p>
        </p:txBody>
      </p:sp>
    </p:spTree>
    <p:extLst>
      <p:ext uri="{BB962C8B-B14F-4D97-AF65-F5344CB8AC3E}">
        <p14:creationId xmlns:p14="http://schemas.microsoft.com/office/powerpoint/2010/main" val="1647317627"/>
      </p:ext>
    </p:extLst>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592854"/>
            <a:ext cx="8997950" cy="13268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中，删除记录的方法是：先逻辑删除，当用户确定后，再物理删除记录。若表有逻辑删除的记录时，用</a:t>
            </a:r>
            <a:r>
              <a:rPr lang="en-US" altLang="zh-CN" sz="2100" dirty="0">
                <a:latin typeface="Arial" pitchFamily="34" charset="0"/>
                <a:ea typeface="黑体" pitchFamily="49" charset="-122"/>
              </a:rPr>
              <a:t>DISPLAY</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LIST</a:t>
            </a:r>
            <a:r>
              <a:rPr lang="zh-CN" altLang="en-US" sz="2100" dirty="0">
                <a:latin typeface="Arial" pitchFamily="34" charset="0"/>
                <a:ea typeface="黑体" pitchFamily="49" charset="-122"/>
              </a:rPr>
              <a:t>命令显示时</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第一个字段名前有一个逻辑删除标记（*）。</a:t>
            </a:r>
          </a:p>
          <a:p>
            <a:r>
              <a:rPr lang="zh-CN" altLang="en-US" sz="2100" dirty="0" smtClean="0">
                <a:latin typeface="Arial" pitchFamily="34" charset="0"/>
                <a:ea typeface="黑体" pitchFamily="49" charset="-122"/>
              </a:rPr>
              <a:t>       物理</a:t>
            </a:r>
            <a:r>
              <a:rPr lang="zh-CN" altLang="en-US" sz="2100" dirty="0">
                <a:latin typeface="Arial" pitchFamily="34" charset="0"/>
                <a:ea typeface="黑体" pitchFamily="49" charset="-122"/>
              </a:rPr>
              <a:t>删除是指删除的的记录不能恢复</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461" y="116632"/>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zh-CN" altLang="en-US" sz="2400" dirty="0">
                <a:latin typeface="黑体" pitchFamily="49" charset="-122"/>
                <a:ea typeface="黑体" pitchFamily="49" charset="-122"/>
              </a:rPr>
              <a:t> </a:t>
            </a:r>
            <a:r>
              <a:rPr lang="en-US" altLang="zh-CN" sz="2400" dirty="0">
                <a:latin typeface="黑体" pitchFamily="49" charset="-122"/>
                <a:ea typeface="黑体" pitchFamily="49" charset="-122"/>
              </a:rPr>
              <a:t>4.4  </a:t>
            </a:r>
            <a:r>
              <a:rPr lang="zh-CN" altLang="en-US" sz="2400" dirty="0">
                <a:latin typeface="黑体" pitchFamily="49" charset="-122"/>
                <a:ea typeface="黑体" pitchFamily="49" charset="-122"/>
              </a:rPr>
              <a:t>删除与恢复记录</a:t>
            </a:r>
          </a:p>
        </p:txBody>
      </p:sp>
      <p:sp>
        <p:nvSpPr>
          <p:cNvPr id="4" name="Rectangle 4"/>
          <p:cNvSpPr>
            <a:spLocks noChangeArrowheads="1"/>
          </p:cNvSpPr>
          <p:nvPr/>
        </p:nvSpPr>
        <p:spPr bwMode="auto">
          <a:xfrm>
            <a:off x="71461" y="2368163"/>
            <a:ext cx="8997950" cy="13324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逻辑</a:t>
            </a:r>
            <a:r>
              <a:rPr lang="zh-CN" altLang="en-US" sz="2100" dirty="0">
                <a:latin typeface="Arial" pitchFamily="34" charset="0"/>
                <a:ea typeface="黑体" pitchFamily="49" charset="-122"/>
              </a:rPr>
              <a:t>删除记录就是给要删除的记录加上一个删除标记</a:t>
            </a:r>
            <a:r>
              <a:rPr lang="zh-CN" altLang="en-US" sz="2100" dirty="0" smtClean="0">
                <a:latin typeface="Arial" pitchFamily="34" charset="0"/>
                <a:ea typeface="黑体" pitchFamily="49" charset="-122"/>
              </a:rPr>
              <a:t>，给</a:t>
            </a:r>
            <a:r>
              <a:rPr lang="zh-CN" altLang="en-US" sz="2100" dirty="0">
                <a:latin typeface="Arial" pitchFamily="34" charset="0"/>
                <a:ea typeface="黑体" pitchFamily="49" charset="-122"/>
              </a:rPr>
              <a:t>记录加删除标记可通过菜单方式或命令方式来实现。被加上删除标记的记录，就是已完成逻辑删除操作的记录。在对表进行操作时，如果系统环境设置为</a:t>
            </a:r>
            <a:r>
              <a:rPr lang="en-US" altLang="zh-CN" sz="2100" dirty="0">
                <a:latin typeface="Arial" pitchFamily="34" charset="0"/>
                <a:ea typeface="黑体" pitchFamily="49" charset="-122"/>
              </a:rPr>
              <a:t>SET DELETE ON</a:t>
            </a:r>
            <a:r>
              <a:rPr lang="zh-CN" altLang="en-US" sz="2100" dirty="0">
                <a:latin typeface="Arial" pitchFamily="34" charset="0"/>
                <a:ea typeface="黑体" pitchFamily="49" charset="-122"/>
              </a:rPr>
              <a:t>状态，有删除标记的记录可视为已不存在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4"/>
          <p:cNvSpPr>
            <a:spLocks noChangeArrowheads="1"/>
          </p:cNvSpPr>
          <p:nvPr/>
        </p:nvSpPr>
        <p:spPr bwMode="auto">
          <a:xfrm>
            <a:off x="71461" y="1963941"/>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4.4.1  </a:t>
            </a:r>
            <a:r>
              <a:rPr lang="zh-CN" altLang="en-US" sz="2200" dirty="0">
                <a:ea typeface="黑体" pitchFamily="49" charset="-122"/>
              </a:rPr>
              <a:t>逻辑删除表中的记录</a:t>
            </a:r>
          </a:p>
        </p:txBody>
      </p:sp>
      <p:sp>
        <p:nvSpPr>
          <p:cNvPr id="6" name="Rectangle 4"/>
          <p:cNvSpPr>
            <a:spLocks noChangeArrowheads="1"/>
          </p:cNvSpPr>
          <p:nvPr/>
        </p:nvSpPr>
        <p:spPr bwMode="auto">
          <a:xfrm>
            <a:off x="71461" y="4149080"/>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逻辑删除一条记录</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4-24】  </a:t>
            </a:r>
            <a:r>
              <a:rPr lang="zh-CN" altLang="en-US" sz="2100" dirty="0">
                <a:latin typeface="Arial" pitchFamily="34" charset="0"/>
                <a:ea typeface="黑体" pitchFamily="49" charset="-122"/>
              </a:rPr>
              <a:t>在表“学生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中的第</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条记录上做删除</a:t>
            </a:r>
            <a:r>
              <a:rPr lang="zh-CN" altLang="en-US" sz="2100" dirty="0" smtClean="0">
                <a:latin typeface="Arial" pitchFamily="34" charset="0"/>
                <a:ea typeface="黑体" pitchFamily="49" charset="-122"/>
              </a:rPr>
              <a:t>标记。</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操作</a:t>
            </a:r>
            <a:r>
              <a:rPr lang="zh-CN" altLang="en-US" sz="2100" dirty="0">
                <a:latin typeface="Arial" pitchFamily="34" charset="0"/>
                <a:ea typeface="黑体" pitchFamily="49" charset="-122"/>
              </a:rPr>
              <a:t>步骤如下：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打开表“学生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打开“显示”菜单，单击“浏览”命令，打开“浏览”窗口。</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单击第</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条记录前“删除标记栏”处的白色方框</a:t>
            </a:r>
            <a:r>
              <a:rPr lang="zh-CN" altLang="en-US" sz="2100" dirty="0" smtClean="0">
                <a:latin typeface="Arial" pitchFamily="34" charset="0"/>
                <a:ea typeface="黑体" pitchFamily="49" charset="-122"/>
              </a:rPr>
              <a:t>，变为</a:t>
            </a:r>
            <a:r>
              <a:rPr lang="zh-CN" altLang="en-US" sz="2100" dirty="0">
                <a:latin typeface="Arial" pitchFamily="34" charset="0"/>
                <a:ea typeface="黑体" pitchFamily="49" charset="-122"/>
              </a:rPr>
              <a:t>黑色</a:t>
            </a:r>
            <a:r>
              <a:rPr lang="zh-CN" altLang="en-US" sz="2100" dirty="0" smtClean="0">
                <a:latin typeface="Arial" pitchFamily="34" charset="0"/>
                <a:ea typeface="黑体" pitchFamily="49" charset="-122"/>
              </a:rPr>
              <a:t>“</a:t>
            </a:r>
            <a:r>
              <a:rPr lang="zh-CN" altLang="en-US" sz="2100" dirty="0" smtClean="0">
                <a:latin typeface="Arial" pitchFamily="34" charset="0"/>
                <a:ea typeface="黑体" pitchFamily="49" charset="-122"/>
                <a:sym typeface="Wingdings 3"/>
              </a:rPr>
              <a:t></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，表示逻辑</a:t>
            </a:r>
            <a:r>
              <a:rPr lang="zh-CN" altLang="en-US" sz="2100" dirty="0" smtClean="0">
                <a:latin typeface="Arial" pitchFamily="34" charset="0"/>
                <a:ea typeface="黑体" pitchFamily="49" charset="-122"/>
              </a:rPr>
              <a:t>删除</a:t>
            </a:r>
            <a:r>
              <a:rPr lang="zh-CN" altLang="en-US" sz="2100" dirty="0">
                <a:latin typeface="Arial" pitchFamily="34" charset="0"/>
                <a:ea typeface="黑体" pitchFamily="49" charset="-122"/>
              </a:rPr>
              <a:t>，参见图</a:t>
            </a:r>
            <a:r>
              <a:rPr lang="en-US" altLang="zh-CN" sz="2100" dirty="0">
                <a:latin typeface="Arial" pitchFamily="34" charset="0"/>
                <a:ea typeface="黑体" pitchFamily="49" charset="-122"/>
              </a:rPr>
              <a:t>4-14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3"/>
          <p:cNvSpPr>
            <a:spLocks noChangeArrowheads="1"/>
          </p:cNvSpPr>
          <p:nvPr/>
        </p:nvSpPr>
        <p:spPr bwMode="auto">
          <a:xfrm>
            <a:off x="71461" y="374485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．用菜单方式逻辑删除记录</a:t>
            </a:r>
          </a:p>
        </p:txBody>
      </p:sp>
    </p:spTree>
    <p:extLst>
      <p:ext uri="{BB962C8B-B14F-4D97-AF65-F5344CB8AC3E}">
        <p14:creationId xmlns:p14="http://schemas.microsoft.com/office/powerpoint/2010/main" val="3359227679"/>
      </p:ext>
    </p:extLst>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260648"/>
            <a:ext cx="5076603"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⑵</a:t>
            </a:r>
            <a:r>
              <a:rPr lang="zh-CN" altLang="en-US" sz="2100" dirty="0">
                <a:solidFill>
                  <a:srgbClr val="FFFF00"/>
                </a:solidFill>
                <a:latin typeface="Arial" pitchFamily="34" charset="0"/>
                <a:ea typeface="黑体" pitchFamily="49" charset="-122"/>
              </a:rPr>
              <a:t>逻辑删除多条记录</a:t>
            </a:r>
          </a:p>
          <a:p>
            <a:r>
              <a:rPr lang="zh-CN" altLang="en-US" sz="2100" dirty="0" smtClean="0">
                <a:latin typeface="Arial" pitchFamily="34" charset="0"/>
                <a:ea typeface="黑体" pitchFamily="49" charset="-122"/>
              </a:rPr>
              <a:t>       操作</a:t>
            </a:r>
            <a:r>
              <a:rPr lang="zh-CN" altLang="en-US" sz="2100" dirty="0">
                <a:latin typeface="Arial" pitchFamily="34" charset="0"/>
                <a:ea typeface="黑体" pitchFamily="49" charset="-122"/>
              </a:rPr>
              <a:t>步骤如下：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通过浏览方式打开表文件。</a:t>
            </a:r>
          </a:p>
          <a:p>
            <a:r>
              <a:rPr lang="zh-CN" altLang="en-US" sz="2100" dirty="0" smtClean="0">
                <a:latin typeface="Arial" pitchFamily="34" charset="0"/>
                <a:ea typeface="黑体" pitchFamily="49" charset="-122"/>
              </a:rPr>
              <a:t>       ②执行“表”菜单中的“删除记录</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命令</a:t>
            </a:r>
            <a:r>
              <a:rPr lang="zh-CN" altLang="en-US" sz="2100" dirty="0" smtClean="0">
                <a:latin typeface="Arial" pitchFamily="34" charset="0"/>
                <a:ea typeface="黑体" pitchFamily="49" charset="-122"/>
              </a:rPr>
              <a:t>，如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4-24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在“作用范围”中设定删除记录的范围，输入</a:t>
            </a:r>
            <a:r>
              <a:rPr lang="en-US" altLang="zh-CN" sz="2100" dirty="0">
                <a:latin typeface="Arial" pitchFamily="34" charset="0"/>
                <a:ea typeface="黑体" pitchFamily="49" charset="-122"/>
              </a:rPr>
              <a:t>FOR</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WHILE</a:t>
            </a:r>
            <a:r>
              <a:rPr lang="zh-CN" altLang="en-US" sz="2100" dirty="0">
                <a:latin typeface="Arial" pitchFamily="34" charset="0"/>
                <a:ea typeface="黑体" pitchFamily="49" charset="-122"/>
              </a:rPr>
              <a:t>的删除条件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5708167" y="2204864"/>
            <a:ext cx="2565465"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4-24  “</a:t>
            </a:r>
            <a:r>
              <a:rPr lang="zh-CN" altLang="en-US" dirty="0">
                <a:solidFill>
                  <a:srgbClr val="FFFFFF"/>
                </a:solidFill>
                <a:latin typeface="Arial" pitchFamily="34" charset="0"/>
                <a:ea typeface="黑体" pitchFamily="49" charset="-122"/>
              </a:rPr>
              <a:t>删除”对话框</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188640"/>
            <a:ext cx="3652168" cy="18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nvSpPr>
        <p:spPr bwMode="auto">
          <a:xfrm>
            <a:off x="71461" y="4005064"/>
            <a:ext cx="8997950"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使用</a:t>
            </a:r>
            <a:r>
              <a:rPr lang="en-US" altLang="zh-CN" sz="2100" dirty="0">
                <a:latin typeface="Arial" pitchFamily="34" charset="0"/>
                <a:ea typeface="黑体" pitchFamily="49" charset="-122"/>
              </a:rPr>
              <a:t>DELETE</a:t>
            </a:r>
            <a:r>
              <a:rPr lang="zh-CN" altLang="en-US" sz="2100" dirty="0">
                <a:latin typeface="Arial" pitchFamily="34" charset="0"/>
                <a:ea typeface="黑体" pitchFamily="49" charset="-122"/>
              </a:rPr>
              <a:t>命令删除记录的格式如下：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DELETE </a:t>
            </a:r>
            <a:r>
              <a:rPr lang="en-US" altLang="zh-CN" sz="2100" dirty="0">
                <a:solidFill>
                  <a:srgbClr val="FFFF00"/>
                </a:solidFill>
                <a:latin typeface="Arial" pitchFamily="34" charset="0"/>
                <a:ea typeface="黑体" pitchFamily="49" charset="-122"/>
              </a:rPr>
              <a:t>[Scope] [FOR lExpression1] [WHILE lExpression2]</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命令的功能是：为表中指定范围内满足条件的记录加上删除标记。</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当</a:t>
            </a:r>
            <a:r>
              <a:rPr lang="en-US" altLang="zh-CN" sz="2100" dirty="0">
                <a:latin typeface="Arial" pitchFamily="34" charset="0"/>
                <a:ea typeface="黑体" pitchFamily="49" charset="-122"/>
              </a:rPr>
              <a:t>Scope</a:t>
            </a:r>
            <a:r>
              <a:rPr lang="zh-CN" altLang="en-US" sz="2100" dirty="0">
                <a:latin typeface="Arial" pitchFamily="34" charset="0"/>
                <a:ea typeface="黑体" pitchFamily="49" charset="-122"/>
              </a:rPr>
              <a:t>、</a:t>
            </a:r>
            <a:r>
              <a:rPr lang="en-US" altLang="zh-CN" sz="2100" dirty="0" smtClean="0">
                <a:latin typeface="Arial" pitchFamily="34" charset="0"/>
                <a:ea typeface="黑体" pitchFamily="49" charset="-122"/>
              </a:rPr>
              <a:t>FOR</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WHILE</a:t>
            </a:r>
            <a:r>
              <a:rPr lang="zh-CN" altLang="en-US" sz="2100" dirty="0" smtClean="0">
                <a:latin typeface="Arial" pitchFamily="34" charset="0"/>
                <a:ea typeface="黑体" pitchFamily="49" charset="-122"/>
              </a:rPr>
              <a:t>全</a:t>
            </a:r>
            <a:r>
              <a:rPr lang="zh-CN" altLang="en-US" sz="2100" dirty="0">
                <a:latin typeface="Arial" pitchFamily="34" charset="0"/>
                <a:ea typeface="黑体" pitchFamily="49" charset="-122"/>
              </a:rPr>
              <a:t>缺省时，仅逻辑删除当前一条记录。</a:t>
            </a:r>
          </a:p>
          <a:p>
            <a:r>
              <a:rPr lang="zh-CN" altLang="en-US" sz="2100" dirty="0" smtClean="0">
                <a:latin typeface="Arial" pitchFamily="34" charset="0"/>
                <a:ea typeface="黑体" pitchFamily="49" charset="-122"/>
              </a:rPr>
              <a:t>       ⑵⑶</a:t>
            </a:r>
            <a:r>
              <a:rPr lang="zh-CN" altLang="en-US" sz="2100" dirty="0">
                <a:latin typeface="Arial" pitchFamily="34" charset="0"/>
                <a:ea typeface="黑体" pitchFamily="49" charset="-122"/>
              </a:rPr>
              <a:t>逻辑删除成功后</a:t>
            </a:r>
            <a:r>
              <a:rPr lang="zh-CN" altLang="en-US" sz="2100" dirty="0" smtClean="0">
                <a:latin typeface="Arial" pitchFamily="34" charset="0"/>
                <a:ea typeface="黑体" pitchFamily="49" charset="-122"/>
              </a:rPr>
              <a:t>，可使用</a:t>
            </a:r>
            <a:r>
              <a:rPr lang="en-US" altLang="zh-CN" sz="2100" dirty="0">
                <a:latin typeface="Arial" pitchFamily="34" charset="0"/>
                <a:ea typeface="黑体" pitchFamily="49" charset="-122"/>
              </a:rPr>
              <a:t>DELETED()</a:t>
            </a:r>
            <a:r>
              <a:rPr lang="zh-CN" altLang="en-US" sz="2100" dirty="0">
                <a:latin typeface="Arial" pitchFamily="34" charset="0"/>
                <a:ea typeface="黑体" pitchFamily="49" charset="-122"/>
              </a:rPr>
              <a:t>函数进行测试，如果当前记录逻辑删除，则该函数值为真（</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），否则为假（</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DELETED()</a:t>
            </a:r>
            <a:r>
              <a:rPr lang="zh-CN" altLang="en-US" sz="2100" dirty="0">
                <a:latin typeface="Arial" pitchFamily="34" charset="0"/>
                <a:ea typeface="黑体" pitchFamily="49" charset="-122"/>
              </a:rPr>
              <a:t>函数使用格式是</a:t>
            </a:r>
            <a:r>
              <a:rPr lang="zh-CN" altLang="en-US" sz="2100" dirty="0" smtClean="0">
                <a:latin typeface="Arial" pitchFamily="34" charset="0"/>
                <a:ea typeface="黑体" pitchFamily="49" charset="-122"/>
              </a:rPr>
              <a:t>：</a:t>
            </a:r>
            <a:r>
              <a:rPr lang="en-US" altLang="zh-CN" sz="2100" dirty="0" smtClean="0">
                <a:solidFill>
                  <a:srgbClr val="FFFF00"/>
                </a:solidFill>
                <a:latin typeface="Arial" pitchFamily="34" charset="0"/>
                <a:ea typeface="黑体" pitchFamily="49" charset="-122"/>
              </a:rPr>
              <a:t>DELETED</a:t>
            </a:r>
            <a:r>
              <a:rPr lang="en-US" altLang="zh-CN" sz="2100" dirty="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cTableAlias</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nWorkArea</a:t>
            </a:r>
            <a:r>
              <a:rPr lang="en-US" altLang="zh-CN" sz="2100" dirty="0">
                <a:solidFill>
                  <a:srgbClr val="FFFF00"/>
                </a:solidFill>
                <a:latin typeface="Arial" pitchFamily="34" charset="0"/>
                <a:ea typeface="黑体" pitchFamily="49" charset="-122"/>
              </a:rPr>
              <a:t>])</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1461" y="3621048"/>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．用</a:t>
            </a:r>
            <a:r>
              <a:rPr lang="en-US" altLang="zh-CN" sz="2200" dirty="0">
                <a:ea typeface="黑体" pitchFamily="49" charset="-122"/>
              </a:rPr>
              <a:t>DELETE</a:t>
            </a:r>
            <a:r>
              <a:rPr lang="zh-CN" altLang="en-US" sz="2200" dirty="0">
                <a:ea typeface="黑体" pitchFamily="49" charset="-122"/>
              </a:rPr>
              <a:t>命令逻辑删除记录</a:t>
            </a:r>
          </a:p>
        </p:txBody>
      </p:sp>
      <p:sp>
        <p:nvSpPr>
          <p:cNvPr id="7" name="Rectangle 4"/>
          <p:cNvSpPr>
            <a:spLocks noChangeArrowheads="1"/>
          </p:cNvSpPr>
          <p:nvPr/>
        </p:nvSpPr>
        <p:spPr bwMode="auto">
          <a:xfrm>
            <a:off x="71461" y="2588920"/>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在“作用范围”中设定删除记录的范围，输入</a:t>
            </a:r>
            <a:r>
              <a:rPr lang="en-US" altLang="zh-CN" sz="2100" dirty="0">
                <a:latin typeface="Arial" pitchFamily="34" charset="0"/>
                <a:ea typeface="黑体" pitchFamily="49" charset="-122"/>
              </a:rPr>
              <a:t>FOR</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WHILE</a:t>
            </a:r>
            <a:r>
              <a:rPr lang="zh-CN" altLang="en-US" sz="2100" dirty="0">
                <a:latin typeface="Arial" pitchFamily="34" charset="0"/>
                <a:ea typeface="黑体" pitchFamily="49" charset="-122"/>
              </a:rPr>
              <a:t>的删除条件。</a:t>
            </a: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单击“删除”按钮，即可删除所选择的记录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4277015115"/>
      </p:ext>
    </p:extLst>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188640"/>
            <a:ext cx="5004595"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4-25】  </a:t>
            </a:r>
            <a:r>
              <a:rPr lang="zh-CN" altLang="en-US" sz="2100" dirty="0" smtClean="0">
                <a:latin typeface="Arial" pitchFamily="34" charset="0"/>
                <a:ea typeface="黑体" pitchFamily="49" charset="-122"/>
              </a:rPr>
              <a:t>显示</a:t>
            </a:r>
            <a:r>
              <a:rPr lang="zh-CN" altLang="en-US" sz="2100" dirty="0">
                <a:latin typeface="Arial" pitchFamily="34" charset="0"/>
                <a:ea typeface="黑体" pitchFamily="49" charset="-122"/>
              </a:rPr>
              <a:t>逻辑删除了性别为“女”记录</a:t>
            </a:r>
            <a:r>
              <a:rPr lang="zh-CN" altLang="en-US" sz="2100" dirty="0" smtClean="0">
                <a:latin typeface="Arial" pitchFamily="34" charset="0"/>
                <a:ea typeface="黑体" pitchFamily="49" charset="-122"/>
              </a:rPr>
              <a:t>信息</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4-25</a:t>
            </a:r>
            <a:r>
              <a:rPr lang="zh-CN" altLang="en-US" sz="2100" dirty="0">
                <a:latin typeface="Arial" pitchFamily="34" charset="0"/>
                <a:ea typeface="黑体" pitchFamily="49" charset="-122"/>
              </a:rPr>
              <a:t>所示。</a:t>
            </a:r>
          </a:p>
          <a:p>
            <a:r>
              <a:rPr lang="en-US" altLang="zh-CN" sz="2100" dirty="0" smtClean="0">
                <a:latin typeface="Arial" pitchFamily="34" charset="0"/>
                <a:ea typeface="黑体" pitchFamily="49" charset="-122"/>
              </a:rPr>
              <a:t>       DELETE </a:t>
            </a:r>
            <a:r>
              <a:rPr lang="en-US" altLang="zh-CN" sz="2100" dirty="0">
                <a:latin typeface="Arial" pitchFamily="34" charset="0"/>
                <a:ea typeface="黑体" pitchFamily="49" charset="-122"/>
              </a:rPr>
              <a:t>ALL FOR </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女’</a:t>
            </a:r>
          </a:p>
          <a:p>
            <a:r>
              <a:rPr lang="en-US" altLang="zh-CN" sz="2100" dirty="0" smtClean="0">
                <a:latin typeface="Arial" pitchFamily="34" charset="0"/>
                <a:ea typeface="黑体" pitchFamily="49" charset="-122"/>
              </a:rPr>
              <a:t>       DISPLAY ALL</a:t>
            </a:r>
            <a:endParaRPr lang="zh-CN" altLang="en-US" sz="2100" dirty="0">
              <a:latin typeface="Arial" pitchFamily="34" charset="0"/>
              <a:ea typeface="黑体" pitchFamily="49" charset="-122"/>
            </a:endParaRPr>
          </a:p>
        </p:txBody>
      </p:sp>
      <p:sp>
        <p:nvSpPr>
          <p:cNvPr id="3" name="矩形 2"/>
          <p:cNvSpPr/>
          <p:nvPr/>
        </p:nvSpPr>
        <p:spPr>
          <a:xfrm>
            <a:off x="3872530" y="1589772"/>
            <a:ext cx="507906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4-25  </a:t>
            </a:r>
            <a:r>
              <a:rPr lang="zh-CN" altLang="en-US" dirty="0">
                <a:solidFill>
                  <a:srgbClr val="FFFFFF"/>
                </a:solidFill>
                <a:latin typeface="Arial" pitchFamily="34" charset="0"/>
                <a:ea typeface="黑体" pitchFamily="49" charset="-122"/>
              </a:rPr>
              <a:t>用</a:t>
            </a:r>
            <a:r>
              <a:rPr lang="en-US" altLang="zh-CN" dirty="0">
                <a:solidFill>
                  <a:srgbClr val="FFFFFF"/>
                </a:solidFill>
                <a:latin typeface="Arial" pitchFamily="34" charset="0"/>
                <a:ea typeface="黑体" pitchFamily="49" charset="-122"/>
              </a:rPr>
              <a:t>DISPLAY</a:t>
            </a:r>
            <a:r>
              <a:rPr lang="zh-CN" altLang="en-US" dirty="0">
                <a:solidFill>
                  <a:srgbClr val="FFFFFF"/>
                </a:solidFill>
                <a:latin typeface="Arial" pitchFamily="34" charset="0"/>
                <a:ea typeface="黑体" pitchFamily="49" charset="-122"/>
              </a:rPr>
              <a:t>或</a:t>
            </a:r>
            <a:r>
              <a:rPr lang="en-US" altLang="zh-CN" dirty="0">
                <a:solidFill>
                  <a:srgbClr val="FFFFFF"/>
                </a:solidFill>
                <a:latin typeface="Arial" pitchFamily="34" charset="0"/>
                <a:ea typeface="黑体" pitchFamily="49" charset="-122"/>
              </a:rPr>
              <a:t>LIST</a:t>
            </a:r>
            <a:r>
              <a:rPr lang="zh-CN" altLang="en-US" dirty="0">
                <a:solidFill>
                  <a:srgbClr val="FFFFFF"/>
                </a:solidFill>
                <a:latin typeface="Arial" pitchFamily="34" charset="0"/>
                <a:ea typeface="黑体" pitchFamily="49" charset="-122"/>
              </a:rPr>
              <a:t>显示逻辑删除的记录</a:t>
            </a:r>
          </a:p>
        </p:txBody>
      </p:sp>
      <p:sp>
        <p:nvSpPr>
          <p:cNvPr id="4" name="Rectangle 4"/>
          <p:cNvSpPr>
            <a:spLocks noChangeArrowheads="1"/>
          </p:cNvSpPr>
          <p:nvPr/>
        </p:nvSpPr>
        <p:spPr bwMode="auto">
          <a:xfrm>
            <a:off x="71461" y="2458334"/>
            <a:ext cx="8997950" cy="1940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做</a:t>
            </a:r>
            <a:r>
              <a:rPr lang="zh-CN" altLang="en-US" sz="2100" dirty="0">
                <a:latin typeface="Arial" pitchFamily="34" charset="0"/>
                <a:ea typeface="黑体" pitchFamily="49" charset="-122"/>
              </a:rPr>
              <a:t>了删除标记的的记录能否继续参与表的操作，这取决于</a:t>
            </a:r>
            <a:r>
              <a:rPr lang="en-US" altLang="zh-CN" sz="2100" dirty="0">
                <a:latin typeface="Arial" pitchFamily="34" charset="0"/>
                <a:ea typeface="黑体" pitchFamily="49" charset="-122"/>
              </a:rPr>
              <a:t>SET DELETED</a:t>
            </a:r>
            <a:r>
              <a:rPr lang="zh-CN" altLang="en-US" sz="2100" dirty="0">
                <a:latin typeface="Arial" pitchFamily="34" charset="0"/>
                <a:ea typeface="黑体" pitchFamily="49" charset="-122"/>
              </a:rPr>
              <a:t>命令的状态。该命令的格式如下：</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DELETE OFF|ON</a:t>
            </a:r>
          </a:p>
          <a:p>
            <a:r>
              <a:rPr lang="zh-CN" altLang="en-US" sz="2100" dirty="0" smtClean="0">
                <a:latin typeface="Arial" pitchFamily="34" charset="0"/>
                <a:ea typeface="黑体" pitchFamily="49" charset="-122"/>
              </a:rPr>
              <a:t>       功能</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指定系统以及</a:t>
            </a:r>
            <a:r>
              <a:rPr lang="zh-CN" altLang="en-US" sz="2100" dirty="0">
                <a:latin typeface="Arial" pitchFamily="34" charset="0"/>
                <a:ea typeface="黑体" pitchFamily="49" charset="-122"/>
              </a:rPr>
              <a:t>有关命令是否处理标有删除标记的</a:t>
            </a:r>
            <a:r>
              <a:rPr lang="zh-CN" altLang="en-US" sz="2100" dirty="0" smtClean="0">
                <a:latin typeface="Arial" pitchFamily="34" charset="0"/>
                <a:ea typeface="黑体" pitchFamily="49" charset="-122"/>
              </a:rPr>
              <a:t>记录。</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说明：</a:t>
            </a:r>
            <a:r>
              <a:rPr lang="en-US" altLang="zh-CN" sz="2100" dirty="0" smtClean="0">
                <a:latin typeface="Arial" pitchFamily="34" charset="0"/>
                <a:ea typeface="黑体" pitchFamily="49" charset="-122"/>
              </a:rPr>
              <a:t>ON</a:t>
            </a:r>
            <a:r>
              <a:rPr lang="zh-CN" altLang="en-US" sz="2100" dirty="0">
                <a:latin typeface="Arial" pitchFamily="34" charset="0"/>
                <a:ea typeface="黑体" pitchFamily="49" charset="-122"/>
              </a:rPr>
              <a:t>：表示将加了删除标记的记录视为“无效记录”。对记录进行操作时，包括关联表中的记录，“无效记录”一律不参与操作</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1461" y="1952457"/>
            <a:ext cx="6372747"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．用</a:t>
            </a:r>
            <a:r>
              <a:rPr lang="en-US" altLang="zh-CN" sz="2200" dirty="0">
                <a:ea typeface="黑体" pitchFamily="49" charset="-122"/>
              </a:rPr>
              <a:t>SET DELETED</a:t>
            </a:r>
            <a:r>
              <a:rPr lang="zh-CN" altLang="en-US" sz="2200" dirty="0">
                <a:ea typeface="黑体" pitchFamily="49" charset="-122"/>
              </a:rPr>
              <a:t>命令隐藏逻辑删除的记录</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79945"/>
            <a:ext cx="40195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5620621" y="6107610"/>
            <a:ext cx="3366120" cy="646331"/>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4-27  SET DELETED ON</a:t>
            </a:r>
            <a:r>
              <a:rPr lang="zh-CN" altLang="en-US" dirty="0">
                <a:solidFill>
                  <a:srgbClr val="FFFFFF"/>
                </a:solidFill>
                <a:latin typeface="Arial" pitchFamily="34" charset="0"/>
                <a:ea typeface="黑体" pitchFamily="49" charset="-122"/>
              </a:rPr>
              <a:t>状态显示结果</a:t>
            </a:r>
            <a:endParaRPr lang="zh-CN" alt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4494" y="4739610"/>
            <a:ext cx="3553982" cy="13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4"/>
          <p:cNvSpPr>
            <a:spLocks noChangeArrowheads="1"/>
          </p:cNvSpPr>
          <p:nvPr/>
        </p:nvSpPr>
        <p:spPr bwMode="auto">
          <a:xfrm>
            <a:off x="71461" y="4544746"/>
            <a:ext cx="5652667" cy="1980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4-26】  </a:t>
            </a:r>
            <a:r>
              <a:rPr lang="zh-CN" altLang="en-US" sz="2100" dirty="0">
                <a:latin typeface="Arial" pitchFamily="34" charset="0"/>
                <a:ea typeface="黑体" pitchFamily="49" charset="-122"/>
              </a:rPr>
              <a:t>接上题，分析</a:t>
            </a:r>
            <a:r>
              <a:rPr lang="en-US" altLang="zh-CN" sz="2100" dirty="0">
                <a:latin typeface="Arial" pitchFamily="34" charset="0"/>
                <a:ea typeface="黑体" pitchFamily="49" charset="-122"/>
              </a:rPr>
              <a:t>SET DELETE OFF|ON</a:t>
            </a:r>
            <a:r>
              <a:rPr lang="zh-CN" altLang="en-US" sz="2100" dirty="0">
                <a:latin typeface="Arial" pitchFamily="34" charset="0"/>
                <a:ea typeface="黑体" pitchFamily="49" charset="-122"/>
              </a:rPr>
              <a:t>的作用</a:t>
            </a:r>
          </a:p>
          <a:p>
            <a:r>
              <a:rPr lang="en-US" altLang="zh-CN" sz="2100" dirty="0" smtClean="0">
                <a:latin typeface="Arial" pitchFamily="34" charset="0"/>
                <a:ea typeface="黑体" pitchFamily="49" charset="-122"/>
              </a:rPr>
              <a:t>       USE </a:t>
            </a:r>
            <a:r>
              <a:rPr lang="zh-CN" altLang="en-US" sz="2100" dirty="0" smtClean="0">
                <a:latin typeface="Arial" pitchFamily="34" charset="0"/>
                <a:ea typeface="黑体" pitchFamily="49" charset="-122"/>
              </a:rPr>
              <a:t>学生</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DELETE ON</a:t>
            </a:r>
          </a:p>
          <a:p>
            <a:r>
              <a:rPr lang="en-US" altLang="zh-CN" sz="2100" dirty="0" smtClean="0">
                <a:latin typeface="Arial" pitchFamily="34" charset="0"/>
                <a:ea typeface="黑体" pitchFamily="49" charset="-122"/>
              </a:rPr>
              <a:t>       BROWSE</a:t>
            </a:r>
            <a:r>
              <a:rPr lang="en-US" altLang="zh-CN" sz="2100" dirty="0">
                <a:latin typeface="Arial" pitchFamily="34" charset="0"/>
                <a:ea typeface="黑体" pitchFamily="49" charset="-122"/>
              </a:rPr>
              <a:t>	&amp;&amp;</a:t>
            </a:r>
            <a:r>
              <a:rPr lang="zh-CN" altLang="en-US" sz="2100" dirty="0">
                <a:latin typeface="Arial" pitchFamily="34" charset="0"/>
                <a:ea typeface="黑体" pitchFamily="49" charset="-122"/>
              </a:rPr>
              <a:t>仅显示无删除标记的记录，结果如图</a:t>
            </a:r>
            <a:r>
              <a:rPr lang="en-US" altLang="zh-CN" sz="2100" dirty="0">
                <a:latin typeface="Arial" pitchFamily="34" charset="0"/>
                <a:ea typeface="黑体" pitchFamily="49" charset="-122"/>
              </a:rPr>
              <a:t>4-27</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618157023"/>
      </p:ext>
    </p:extLst>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600867"/>
            <a:ext cx="8997950" cy="352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SQL</a:t>
            </a:r>
            <a:r>
              <a:rPr lang="zh-CN" altLang="en-US" sz="2100" dirty="0">
                <a:latin typeface="Arial" pitchFamily="34" charset="0"/>
                <a:ea typeface="黑体" pitchFamily="49" charset="-122"/>
              </a:rPr>
              <a:t>的中的</a:t>
            </a:r>
            <a:r>
              <a:rPr lang="en-US" altLang="zh-CN" sz="2100" dirty="0">
                <a:latin typeface="Arial" pitchFamily="34" charset="0"/>
                <a:ea typeface="黑体" pitchFamily="49" charset="-122"/>
              </a:rPr>
              <a:t>DELETE</a:t>
            </a:r>
            <a:r>
              <a:rPr lang="zh-CN" altLang="en-US" sz="2100" dirty="0">
                <a:latin typeface="Arial" pitchFamily="34" charset="0"/>
                <a:ea typeface="黑体" pitchFamily="49" charset="-122"/>
              </a:rPr>
              <a:t>命令也可实现记录的逻辑删除。此命令的使用格式如下：</a:t>
            </a:r>
          </a:p>
          <a:p>
            <a:r>
              <a:rPr lang="en-US" altLang="zh-CN" sz="2100" dirty="0" smtClean="0">
                <a:latin typeface="Arial" pitchFamily="34" charset="0"/>
                <a:ea typeface="黑体" pitchFamily="49" charset="-122"/>
              </a:rPr>
              <a:t>       DELETE </a:t>
            </a:r>
            <a:r>
              <a:rPr lang="en-US" altLang="zh-CN" sz="2100" dirty="0">
                <a:latin typeface="Arial" pitchFamily="34" charset="0"/>
                <a:ea typeface="黑体" pitchFamily="49" charset="-122"/>
              </a:rPr>
              <a:t>FROM </a:t>
            </a:r>
            <a:r>
              <a:rPr lang="en-US" altLang="zh-CN" sz="2100" dirty="0" err="1">
                <a:latin typeface="Arial" pitchFamily="34" charset="0"/>
                <a:ea typeface="黑体" pitchFamily="49" charset="-122"/>
              </a:rPr>
              <a:t>TableName</a:t>
            </a:r>
            <a:r>
              <a:rPr lang="en-US" altLang="zh-CN" sz="2100" dirty="0">
                <a:latin typeface="Arial" pitchFamily="34" charset="0"/>
                <a:ea typeface="黑体" pitchFamily="49" charset="-122"/>
              </a:rPr>
              <a:t> [WHERE FilterCondition1 [AND | OR FilterCondition2 ...]]</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命令的功能是：对指定的表</a:t>
            </a:r>
            <a:r>
              <a:rPr lang="en-US" altLang="zh-CN" sz="2100" dirty="0" err="1">
                <a:latin typeface="Arial" pitchFamily="34" charset="0"/>
                <a:ea typeface="黑体" pitchFamily="49" charset="-122"/>
              </a:rPr>
              <a:t>TableName</a:t>
            </a:r>
            <a:r>
              <a:rPr lang="zh-CN" altLang="en-US" sz="2100" dirty="0">
                <a:latin typeface="Arial" pitchFamily="34" charset="0"/>
                <a:ea typeface="黑体" pitchFamily="49" charset="-122"/>
              </a:rPr>
              <a:t>，逻辑删除符合条件的记录。</a:t>
            </a:r>
          </a:p>
          <a:p>
            <a:r>
              <a:rPr lang="zh-CN" altLang="en-US" sz="2100" dirty="0">
                <a:latin typeface="Arial" pitchFamily="34" charset="0"/>
                <a:ea typeface="黑体" pitchFamily="49" charset="-122"/>
              </a:rPr>
              <a:t>其中，</a:t>
            </a:r>
            <a:r>
              <a:rPr lang="en-US" altLang="zh-CN" sz="2100" dirty="0">
                <a:latin typeface="Arial" pitchFamily="34" charset="0"/>
                <a:ea typeface="黑体" pitchFamily="49" charset="-122"/>
              </a:rPr>
              <a:t>WHERE FilterCondition1 [AND | OR FilterCondition2 ...]</a:t>
            </a:r>
            <a:r>
              <a:rPr lang="zh-CN" altLang="en-US" sz="2100" dirty="0">
                <a:latin typeface="Arial" pitchFamily="34" charset="0"/>
                <a:ea typeface="黑体" pitchFamily="49" charset="-122"/>
              </a:rPr>
              <a:t>是指删除条件，缺省时为全部记录。</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4-27】  </a:t>
            </a:r>
            <a:r>
              <a:rPr lang="zh-CN" altLang="en-US" sz="2100" dirty="0">
                <a:latin typeface="Arial" pitchFamily="34" charset="0"/>
                <a:ea typeface="黑体" pitchFamily="49" charset="-122"/>
              </a:rPr>
              <a:t>利用</a:t>
            </a:r>
            <a:r>
              <a:rPr lang="en-US" altLang="zh-CN" sz="2100" dirty="0">
                <a:latin typeface="Arial" pitchFamily="34" charset="0"/>
                <a:ea typeface="黑体" pitchFamily="49" charset="-122"/>
              </a:rPr>
              <a:t>DELETE-SQL</a:t>
            </a:r>
            <a:r>
              <a:rPr lang="zh-CN" altLang="en-US" sz="2100" dirty="0">
                <a:latin typeface="Arial" pitchFamily="34" charset="0"/>
                <a:ea typeface="黑体" pitchFamily="49" charset="-122"/>
              </a:rPr>
              <a:t>命令将“学生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中所有</a:t>
            </a:r>
            <a:r>
              <a:rPr lang="en-US" altLang="zh-CN" sz="2100" dirty="0">
                <a:latin typeface="Arial" pitchFamily="34" charset="0"/>
                <a:ea typeface="黑体" pitchFamily="49" charset="-122"/>
              </a:rPr>
              <a:t>1993</a:t>
            </a:r>
            <a:r>
              <a:rPr lang="zh-CN" altLang="en-US" sz="2100" dirty="0">
                <a:latin typeface="Arial" pitchFamily="34" charset="0"/>
                <a:ea typeface="黑体" pitchFamily="49" charset="-122"/>
              </a:rPr>
              <a:t>年前出生的男同学逻辑删除。</a:t>
            </a:r>
          </a:p>
          <a:p>
            <a:r>
              <a:rPr lang="en-US" altLang="zh-CN" sz="2100" dirty="0" smtClean="0">
                <a:latin typeface="Arial" pitchFamily="34" charset="0"/>
                <a:ea typeface="黑体" pitchFamily="49" charset="-122"/>
              </a:rPr>
              <a:t>       DELETE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男’ </a:t>
            </a:r>
            <a:r>
              <a:rPr lang="en-US" altLang="zh-CN" sz="2100" dirty="0">
                <a:latin typeface="Arial" pitchFamily="34" charset="0"/>
                <a:ea typeface="黑体" pitchFamily="49" charset="-122"/>
              </a:rPr>
              <a:t>AND YEAR(</a:t>
            </a:r>
            <a:r>
              <a:rPr lang="zh-CN" altLang="en-US" sz="2100" dirty="0">
                <a:latin typeface="Arial" pitchFamily="34" charset="0"/>
                <a:ea typeface="黑体" pitchFamily="49" charset="-122"/>
              </a:rPr>
              <a:t>出生日期</a:t>
            </a:r>
            <a:r>
              <a:rPr lang="en-US" altLang="zh-CN" sz="2100" dirty="0">
                <a:latin typeface="Arial" pitchFamily="34" charset="0"/>
                <a:ea typeface="黑体" pitchFamily="49" charset="-122"/>
              </a:rPr>
              <a:t>)&lt;</a:t>
            </a:r>
            <a:r>
              <a:rPr lang="en-US" altLang="zh-CN" sz="2100" dirty="0" smtClean="0">
                <a:latin typeface="Arial" pitchFamily="34" charset="0"/>
                <a:ea typeface="黑体" pitchFamily="49" charset="-122"/>
              </a:rPr>
              <a:t>1993</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461" y="188640"/>
            <a:ext cx="6156723"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．使用</a:t>
            </a:r>
            <a:r>
              <a:rPr lang="en-US" altLang="zh-CN" sz="2200" dirty="0">
                <a:ea typeface="黑体" pitchFamily="49" charset="-122"/>
              </a:rPr>
              <a:t>DELETE-SQL</a:t>
            </a:r>
            <a:r>
              <a:rPr lang="zh-CN" altLang="en-US" sz="2200" dirty="0">
                <a:ea typeface="黑体" pitchFamily="49" charset="-122"/>
              </a:rPr>
              <a:t>命令逻辑删除记录</a:t>
            </a:r>
          </a:p>
        </p:txBody>
      </p:sp>
      <p:sp>
        <p:nvSpPr>
          <p:cNvPr id="4" name="Rectangle 4"/>
          <p:cNvSpPr>
            <a:spLocks noChangeArrowheads="1"/>
          </p:cNvSpPr>
          <p:nvPr/>
        </p:nvSpPr>
        <p:spPr bwMode="auto">
          <a:xfrm>
            <a:off x="71461" y="4589121"/>
            <a:ext cx="8997950" cy="679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恢复</a:t>
            </a:r>
            <a:r>
              <a:rPr lang="zh-CN" altLang="en-US" sz="2100" dirty="0">
                <a:latin typeface="Arial" pitchFamily="34" charset="0"/>
                <a:ea typeface="黑体" pitchFamily="49" charset="-122"/>
              </a:rPr>
              <a:t>逻辑</a:t>
            </a:r>
            <a:r>
              <a:rPr lang="zh-CN" altLang="en-US" sz="2100" dirty="0" smtClean="0">
                <a:latin typeface="Arial" pitchFamily="34" charset="0"/>
                <a:ea typeface="黑体" pitchFamily="49" charset="-122"/>
              </a:rPr>
              <a:t>删除就是取消删除标记，方法有菜单方式</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BROWSE</a:t>
            </a:r>
            <a:r>
              <a:rPr lang="zh-CN" altLang="en-US" sz="2100" dirty="0">
                <a:latin typeface="Arial" pitchFamily="34" charset="0"/>
                <a:ea typeface="黑体" pitchFamily="49" charset="-122"/>
              </a:rPr>
              <a:t>浏览窗口方式和和命令方式等。其中</a:t>
            </a:r>
            <a:r>
              <a:rPr lang="en-US" altLang="zh-CN" sz="2100" dirty="0" smtClean="0">
                <a:latin typeface="Arial" pitchFamily="34" charset="0"/>
                <a:ea typeface="黑体" pitchFamily="49" charset="-122"/>
              </a:rPr>
              <a:t>BROWSE</a:t>
            </a:r>
            <a:r>
              <a:rPr lang="zh-CN" altLang="en-US" sz="2100" dirty="0" smtClean="0">
                <a:latin typeface="Arial" pitchFamily="34" charset="0"/>
                <a:ea typeface="黑体" pitchFamily="49" charset="-122"/>
              </a:rPr>
              <a:t>窗口</a:t>
            </a:r>
            <a:r>
              <a:rPr lang="zh-CN" altLang="en-US" sz="2100" dirty="0">
                <a:latin typeface="Arial" pitchFamily="34" charset="0"/>
                <a:ea typeface="黑体" pitchFamily="49" charset="-122"/>
              </a:rPr>
              <a:t>方式的使用方法</a:t>
            </a:r>
            <a:r>
              <a:rPr lang="zh-CN" altLang="en-US" sz="2100" dirty="0" smtClean="0">
                <a:latin typeface="Arial" pitchFamily="34" charset="0"/>
                <a:ea typeface="黑体" pitchFamily="49" charset="-122"/>
              </a:rPr>
              <a:t>，不再</a:t>
            </a:r>
            <a:r>
              <a:rPr lang="zh-CN" altLang="en-US" sz="2100" dirty="0">
                <a:latin typeface="Arial" pitchFamily="34" charset="0"/>
                <a:ea typeface="黑体" pitchFamily="49" charset="-122"/>
              </a:rPr>
              <a:t>细述</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4"/>
          <p:cNvSpPr>
            <a:spLocks noChangeArrowheads="1"/>
          </p:cNvSpPr>
          <p:nvPr/>
        </p:nvSpPr>
        <p:spPr bwMode="auto">
          <a:xfrm>
            <a:off x="71461" y="4176894"/>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4.4.2  </a:t>
            </a:r>
            <a:r>
              <a:rPr lang="zh-CN" altLang="en-US" sz="2200" dirty="0">
                <a:ea typeface="黑体" pitchFamily="49" charset="-122"/>
              </a:rPr>
              <a:t>恢复表中逻辑删除的记录</a:t>
            </a:r>
          </a:p>
        </p:txBody>
      </p:sp>
      <p:sp>
        <p:nvSpPr>
          <p:cNvPr id="6" name="Rectangle 4"/>
          <p:cNvSpPr>
            <a:spLocks noChangeArrowheads="1"/>
          </p:cNvSpPr>
          <p:nvPr/>
        </p:nvSpPr>
        <p:spPr bwMode="auto">
          <a:xfrm>
            <a:off x="71461" y="5733256"/>
            <a:ext cx="8997950"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菜单方式恢复逻辑删除记录的操作步骤如下：</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打开表的“浏览”窗口</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3"/>
          <p:cNvSpPr>
            <a:spLocks noChangeArrowheads="1"/>
          </p:cNvSpPr>
          <p:nvPr/>
        </p:nvSpPr>
        <p:spPr bwMode="auto">
          <a:xfrm>
            <a:off x="71461" y="5321029"/>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．用菜单方式恢复记录</a:t>
            </a:r>
          </a:p>
        </p:txBody>
      </p:sp>
    </p:spTree>
    <p:extLst>
      <p:ext uri="{BB962C8B-B14F-4D97-AF65-F5344CB8AC3E}">
        <p14:creationId xmlns:p14="http://schemas.microsoft.com/office/powerpoint/2010/main" val="3848648994"/>
      </p:ext>
    </p:extLst>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218233"/>
            <a:ext cx="5364635" cy="2303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打开“表”菜单，单击“恢复记录”命令，打开“恢复记录”对话框，如图</a:t>
            </a:r>
            <a:r>
              <a:rPr lang="en-US" altLang="zh-CN" sz="2100" dirty="0">
                <a:latin typeface="Arial" pitchFamily="34" charset="0"/>
                <a:ea typeface="黑体" pitchFamily="49" charset="-122"/>
              </a:rPr>
              <a:t>4-28</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选择作用范围，并输入恢复记录条件表达式。</a:t>
            </a:r>
          </a:p>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单击“恢复记录”按钮，即可恢复记录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5580111" y="2102602"/>
            <a:ext cx="2952329" cy="369332"/>
          </a:xfrm>
          <a:prstGeom prst="rect">
            <a:avLst/>
          </a:prstGeom>
        </p:spPr>
        <p:txBody>
          <a:bodyPr wrap="square">
            <a:spAutoFit/>
          </a:bodyPr>
          <a:lstStyle/>
          <a:p>
            <a:pPr lvl="0"/>
            <a:r>
              <a:rPr lang="zh-CN" altLang="en-US" dirty="0" smtClean="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4-28  “</a:t>
            </a:r>
            <a:r>
              <a:rPr lang="zh-CN" altLang="en-US" dirty="0">
                <a:solidFill>
                  <a:srgbClr val="FFFFFF"/>
                </a:solidFill>
                <a:latin typeface="Arial" pitchFamily="34" charset="0"/>
                <a:ea typeface="黑体" pitchFamily="49" charset="-122"/>
              </a:rPr>
              <a:t>恢复记录”对话框</a:t>
            </a:r>
          </a:p>
        </p:txBody>
      </p:sp>
      <p:sp>
        <p:nvSpPr>
          <p:cNvPr id="4" name="Rectangle 4"/>
          <p:cNvSpPr>
            <a:spLocks noChangeArrowheads="1"/>
          </p:cNvSpPr>
          <p:nvPr/>
        </p:nvSpPr>
        <p:spPr bwMode="auto">
          <a:xfrm>
            <a:off x="71461" y="3075370"/>
            <a:ext cx="8997950" cy="29163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命令</a:t>
            </a:r>
            <a:r>
              <a:rPr lang="en-US" altLang="zh-CN" sz="2100" dirty="0">
                <a:latin typeface="Arial" pitchFamily="34" charset="0"/>
                <a:ea typeface="黑体" pitchFamily="49" charset="-122"/>
              </a:rPr>
              <a:t>RECALL</a:t>
            </a:r>
            <a:r>
              <a:rPr lang="zh-CN" altLang="en-US" sz="2100" dirty="0">
                <a:latin typeface="Arial" pitchFamily="34" charset="0"/>
                <a:ea typeface="黑体" pitchFamily="49" charset="-122"/>
              </a:rPr>
              <a:t>，来快速恢复逻辑删除的记录。其命令格式如下：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RECALL </a:t>
            </a:r>
            <a:r>
              <a:rPr lang="en-US" altLang="zh-CN" sz="2100" dirty="0">
                <a:solidFill>
                  <a:srgbClr val="FFFF00"/>
                </a:solidFill>
                <a:latin typeface="Arial" pitchFamily="34" charset="0"/>
                <a:ea typeface="黑体" pitchFamily="49" charset="-122"/>
              </a:rPr>
              <a:t>[Scope] [FOR lExpression1] [WHILE lExpression2]</a:t>
            </a:r>
          </a:p>
          <a:p>
            <a:r>
              <a:rPr lang="zh-CN" altLang="en-US" sz="2100" dirty="0" smtClean="0">
                <a:latin typeface="Arial" pitchFamily="34" charset="0"/>
                <a:ea typeface="黑体" pitchFamily="49" charset="-122"/>
              </a:rPr>
              <a:t>该命令的功能是：恢复当前表中符合条件的带有删除标记的记录。</a:t>
            </a:r>
          </a:p>
          <a:p>
            <a:r>
              <a:rPr lang="zh-CN" altLang="en-US" sz="2100" dirty="0" smtClean="0">
                <a:latin typeface="Arial" pitchFamily="34" charset="0"/>
                <a:ea typeface="黑体" pitchFamily="49" charset="-122"/>
              </a:rPr>
              <a:t>说明：当</a:t>
            </a:r>
            <a:r>
              <a:rPr lang="en-US" altLang="zh-CN" sz="2100" dirty="0" smtClean="0">
                <a:latin typeface="Arial" pitchFamily="34" charset="0"/>
                <a:ea typeface="黑体" pitchFamily="49" charset="-122"/>
              </a:rPr>
              <a:t>FOR</a:t>
            </a:r>
            <a:r>
              <a:rPr lang="zh-CN" altLang="en-US" sz="2100" dirty="0" smtClean="0">
                <a:latin typeface="Arial" pitchFamily="34" charset="0"/>
                <a:ea typeface="黑体" pitchFamily="49" charset="-122"/>
              </a:rPr>
              <a:t>和</a:t>
            </a:r>
            <a:r>
              <a:rPr lang="en-US" altLang="zh-CN" sz="2100" dirty="0" smtClean="0">
                <a:latin typeface="Arial" pitchFamily="34" charset="0"/>
                <a:ea typeface="黑体" pitchFamily="49" charset="-122"/>
              </a:rPr>
              <a:t>WHILE</a:t>
            </a:r>
            <a:r>
              <a:rPr lang="zh-CN" altLang="en-US" sz="2100" dirty="0" smtClean="0">
                <a:latin typeface="Arial" pitchFamily="34" charset="0"/>
                <a:ea typeface="黑体" pitchFamily="49" charset="-122"/>
              </a:rPr>
              <a:t>同时存在时，优先选择</a:t>
            </a:r>
            <a:r>
              <a:rPr lang="en-US" altLang="zh-CN" sz="2100" dirty="0" smtClean="0">
                <a:latin typeface="Arial" pitchFamily="34" charset="0"/>
                <a:ea typeface="黑体" pitchFamily="49" charset="-122"/>
              </a:rPr>
              <a:t>WHILE</a:t>
            </a:r>
            <a:r>
              <a:rPr lang="zh-CN" altLang="en-US" sz="2100" dirty="0" smtClean="0">
                <a:latin typeface="Arial" pitchFamily="34" charset="0"/>
                <a:ea typeface="黑体" pitchFamily="49" charset="-122"/>
              </a:rPr>
              <a:t>所设定的条件。</a:t>
            </a:r>
          </a:p>
          <a:p>
            <a:r>
              <a:rPr lang="zh-CN" altLang="en-US" sz="2100" dirty="0" smtClean="0">
                <a:latin typeface="Arial" pitchFamily="34" charset="0"/>
                <a:ea typeface="黑体" pitchFamily="49" charset="-122"/>
              </a:rPr>
              <a:t>       注意</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用户</a:t>
            </a:r>
            <a:r>
              <a:rPr lang="zh-CN" altLang="en-US" sz="2100" dirty="0">
                <a:latin typeface="Arial" pitchFamily="34" charset="0"/>
                <a:ea typeface="黑体" pitchFamily="49" charset="-122"/>
              </a:rPr>
              <a:t>一旦对文件使用了</a:t>
            </a:r>
            <a:r>
              <a:rPr lang="en-US" altLang="zh-CN" sz="2100" dirty="0">
                <a:latin typeface="Arial" pitchFamily="34" charset="0"/>
                <a:ea typeface="黑体" pitchFamily="49" charset="-122"/>
              </a:rPr>
              <a:t>PACK</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ZAP</a:t>
            </a:r>
            <a:r>
              <a:rPr lang="zh-CN" altLang="en-US" sz="2100" dirty="0">
                <a:latin typeface="Arial" pitchFamily="34" charset="0"/>
                <a:ea typeface="黑体" pitchFamily="49" charset="-122"/>
              </a:rPr>
              <a:t>命令，那么所有带删除标记的记录将不可恢复。</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4-28】  </a:t>
            </a:r>
            <a:r>
              <a:rPr lang="zh-CN" altLang="en-US" sz="2100" dirty="0">
                <a:latin typeface="Arial" pitchFamily="34" charset="0"/>
                <a:ea typeface="黑体" pitchFamily="49" charset="-122"/>
              </a:rPr>
              <a:t>对例</a:t>
            </a:r>
            <a:r>
              <a:rPr lang="en-US" altLang="zh-CN" sz="2100" dirty="0">
                <a:latin typeface="Arial" pitchFamily="34" charset="0"/>
                <a:ea typeface="黑体" pitchFamily="49" charset="-122"/>
              </a:rPr>
              <a:t>4-25</a:t>
            </a:r>
            <a:r>
              <a:rPr lang="zh-CN" altLang="en-US" sz="2100" dirty="0">
                <a:latin typeface="Arial" pitchFamily="34" charset="0"/>
                <a:ea typeface="黑体" pitchFamily="49" charset="-122"/>
              </a:rPr>
              <a:t>逻辑删除的记录</a:t>
            </a:r>
            <a:r>
              <a:rPr lang="zh-CN" altLang="en-US" sz="2100" dirty="0" smtClean="0">
                <a:latin typeface="Arial" pitchFamily="34" charset="0"/>
                <a:ea typeface="黑体" pitchFamily="49" charset="-122"/>
              </a:rPr>
              <a:t>，恢复</a:t>
            </a:r>
            <a:r>
              <a:rPr lang="zh-CN" altLang="en-US" sz="2100" dirty="0">
                <a:latin typeface="Arial" pitchFamily="34" charset="0"/>
                <a:ea typeface="黑体" pitchFamily="49" charset="-122"/>
              </a:rPr>
              <a:t>记录号</a:t>
            </a:r>
            <a:r>
              <a:rPr lang="en-US" altLang="zh-CN" sz="2100" dirty="0">
                <a:latin typeface="Arial" pitchFamily="34" charset="0"/>
                <a:ea typeface="黑体" pitchFamily="49" charset="-122"/>
              </a:rPr>
              <a:t>6</a:t>
            </a:r>
            <a:r>
              <a:rPr lang="zh-CN" altLang="en-US" sz="2100" dirty="0">
                <a:latin typeface="Arial" pitchFamily="34" charset="0"/>
                <a:ea typeface="黑体" pitchFamily="49" charset="-122"/>
              </a:rPr>
              <a:t>之前的记录。</a:t>
            </a:r>
          </a:p>
          <a:p>
            <a:r>
              <a:rPr lang="en-US" altLang="zh-CN" sz="2100" dirty="0" smtClean="0">
                <a:latin typeface="Arial" pitchFamily="34" charset="0"/>
                <a:ea typeface="黑体" pitchFamily="49" charset="-122"/>
              </a:rPr>
              <a:t>       RECALL </a:t>
            </a:r>
            <a:r>
              <a:rPr lang="en-US" altLang="zh-CN" sz="2100" dirty="0">
                <a:latin typeface="Arial" pitchFamily="34" charset="0"/>
                <a:ea typeface="黑体" pitchFamily="49" charset="-122"/>
              </a:rPr>
              <a:t>ALL FOR RECNO()&lt;=</a:t>
            </a:r>
            <a:r>
              <a:rPr lang="en-US" altLang="zh-CN" sz="2100" dirty="0" smtClean="0">
                <a:latin typeface="Arial" pitchFamily="34" charset="0"/>
                <a:ea typeface="黑体" pitchFamily="49" charset="-122"/>
              </a:rPr>
              <a:t>6</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1461" y="2618484"/>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．用命令方式恢复记录</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9923" y="365149"/>
            <a:ext cx="3441357" cy="17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6108371"/>
      </p:ext>
    </p:extLst>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597751"/>
            <a:ext cx="8997950" cy="13387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物理删除又</a:t>
            </a:r>
            <a:r>
              <a:rPr lang="zh-CN" altLang="en-US" sz="2100" dirty="0">
                <a:latin typeface="Arial" pitchFamily="34" charset="0"/>
                <a:ea typeface="黑体" pitchFamily="49" charset="-122"/>
              </a:rPr>
              <a:t>称为永久删除。在物理删除记录之前，一般要求先逻辑删除记录，即给需要删除的记录加上删除标记。</a:t>
            </a:r>
          </a:p>
          <a:p>
            <a:r>
              <a:rPr lang="zh-CN" altLang="en-US" sz="2100" dirty="0" smtClean="0">
                <a:latin typeface="Arial" pitchFamily="34" charset="0"/>
                <a:ea typeface="黑体" pitchFamily="49" charset="-122"/>
              </a:rPr>
              <a:t>       物理</a:t>
            </a:r>
            <a:r>
              <a:rPr lang="zh-CN" altLang="en-US" sz="2100" dirty="0">
                <a:latin typeface="Arial" pitchFamily="34" charset="0"/>
                <a:ea typeface="黑体" pitchFamily="49" charset="-122"/>
              </a:rPr>
              <a:t>删除记录的菜单操作方式是执行“表”菜单中的“彻底删除”命令进行。物理删除的命令有</a:t>
            </a:r>
            <a:r>
              <a:rPr lang="en-US" altLang="zh-CN" sz="2100" dirty="0">
                <a:latin typeface="Arial" pitchFamily="34" charset="0"/>
                <a:ea typeface="黑体" pitchFamily="49" charset="-122"/>
              </a:rPr>
              <a:t>PACK</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ZAP</a:t>
            </a:r>
            <a:r>
              <a:rPr lang="zh-CN" altLang="en-US" sz="2100" dirty="0">
                <a:latin typeface="Arial" pitchFamily="34" charset="0"/>
                <a:ea typeface="黑体" pitchFamily="49" charset="-122"/>
              </a:rPr>
              <a:t>两个</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1461" y="18864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4.4.3  </a:t>
            </a:r>
            <a:r>
              <a:rPr lang="zh-CN" altLang="en-US" sz="2200" dirty="0">
                <a:ea typeface="黑体" pitchFamily="49" charset="-122"/>
              </a:rPr>
              <a:t>物理删除表中的记录</a:t>
            </a:r>
          </a:p>
        </p:txBody>
      </p:sp>
      <p:sp>
        <p:nvSpPr>
          <p:cNvPr id="4" name="Rectangle 4"/>
          <p:cNvSpPr>
            <a:spLocks noChangeArrowheads="1"/>
          </p:cNvSpPr>
          <p:nvPr/>
        </p:nvSpPr>
        <p:spPr bwMode="auto">
          <a:xfrm>
            <a:off x="71461" y="2394714"/>
            <a:ext cx="5796683" cy="2042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操作</a:t>
            </a:r>
            <a:r>
              <a:rPr lang="zh-CN" altLang="en-US" sz="2100" dirty="0">
                <a:latin typeface="Arial" pitchFamily="34" charset="0"/>
                <a:ea typeface="黑体" pitchFamily="49" charset="-122"/>
              </a:rPr>
              <a:t>步骤如下：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打开表“浏览”窗口。</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打开“表”菜单，单击“彻底删除”命令，打开提示信息框，如图</a:t>
            </a:r>
            <a:r>
              <a:rPr lang="en-US" altLang="zh-CN" sz="2100" dirty="0">
                <a:latin typeface="Arial" pitchFamily="34" charset="0"/>
                <a:ea typeface="黑体" pitchFamily="49" charset="-122"/>
              </a:rPr>
              <a:t>4-29</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单击“是”按钮，即可将逻辑删除的记录进行物理删除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1461" y="1985603"/>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．用菜单方式物理删除记录</a:t>
            </a:r>
          </a:p>
        </p:txBody>
      </p:sp>
      <p:sp>
        <p:nvSpPr>
          <p:cNvPr id="6" name="Rectangle 3"/>
          <p:cNvSpPr>
            <a:spLocks noChangeArrowheads="1"/>
          </p:cNvSpPr>
          <p:nvPr/>
        </p:nvSpPr>
        <p:spPr bwMode="auto">
          <a:xfrm>
            <a:off x="71461" y="443711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．用命令方式物理删除记录</a:t>
            </a:r>
          </a:p>
        </p:txBody>
      </p:sp>
      <p:sp>
        <p:nvSpPr>
          <p:cNvPr id="7" name="Rectangle 4"/>
          <p:cNvSpPr>
            <a:spLocks noChangeArrowheads="1"/>
          </p:cNvSpPr>
          <p:nvPr/>
        </p:nvSpPr>
        <p:spPr bwMode="auto">
          <a:xfrm>
            <a:off x="71461" y="4846223"/>
            <a:ext cx="8997950" cy="16791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PACK</a:t>
            </a:r>
            <a:r>
              <a:rPr lang="zh-CN" altLang="en-US" sz="2100" dirty="0">
                <a:latin typeface="Arial" pitchFamily="34" charset="0"/>
                <a:ea typeface="黑体" pitchFamily="49" charset="-122"/>
              </a:rPr>
              <a:t>命令</a:t>
            </a:r>
          </a:p>
          <a:p>
            <a:r>
              <a:rPr lang="zh-CN" altLang="en-US" sz="2100" dirty="0" smtClean="0">
                <a:latin typeface="Arial" pitchFamily="34" charset="0"/>
                <a:ea typeface="黑体" pitchFamily="49" charset="-122"/>
              </a:rPr>
              <a:t>       记录</a:t>
            </a:r>
            <a:r>
              <a:rPr lang="zh-CN" altLang="en-US" sz="2100" dirty="0">
                <a:latin typeface="Arial" pitchFamily="34" charset="0"/>
                <a:ea typeface="黑体" pitchFamily="49" charset="-122"/>
              </a:rPr>
              <a:t>的物理删除命令</a:t>
            </a:r>
            <a:r>
              <a:rPr lang="en-US" altLang="zh-CN" sz="2100" dirty="0">
                <a:latin typeface="Arial" pitchFamily="34" charset="0"/>
                <a:ea typeface="黑体" pitchFamily="49" charset="-122"/>
              </a:rPr>
              <a:t>PACK</a:t>
            </a:r>
            <a:r>
              <a:rPr lang="zh-CN" altLang="en-US" sz="2100" dirty="0">
                <a:latin typeface="Arial" pitchFamily="34" charset="0"/>
                <a:ea typeface="黑体" pitchFamily="49" charset="-122"/>
              </a:rPr>
              <a:t>的使用格式如下：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PACK </a:t>
            </a:r>
          </a:p>
          <a:p>
            <a:r>
              <a:rPr lang="en-US" altLang="zh-CN" sz="2100" dirty="0">
                <a:solidFill>
                  <a:srgbClr val="FFFF00"/>
                </a:solidFill>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      </a:t>
            </a:r>
            <a:r>
              <a:rPr lang="zh-CN" altLang="en-US" sz="2100" dirty="0" smtClean="0">
                <a:latin typeface="Arial" pitchFamily="34" charset="0"/>
                <a:ea typeface="黑体" pitchFamily="49" charset="-122"/>
              </a:rPr>
              <a:t>该</a:t>
            </a:r>
            <a:r>
              <a:rPr lang="zh-CN" altLang="en-US" sz="2100" dirty="0">
                <a:latin typeface="Arial" pitchFamily="34" charset="0"/>
                <a:ea typeface="黑体" pitchFamily="49" charset="-122"/>
              </a:rPr>
              <a:t>命令的功能是：对以独占方式打开的当前表中永久删除标有删除标记的记录，减少与该表相关的备注文件（</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fpt</a:t>
            </a:r>
            <a:r>
              <a:rPr lang="zh-CN" altLang="en-US" sz="2100" dirty="0">
                <a:latin typeface="Arial" pitchFamily="34" charset="0"/>
                <a:ea typeface="黑体" pitchFamily="49" charset="-122"/>
              </a:rPr>
              <a:t>）所占用的空间</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2699" y="2537192"/>
            <a:ext cx="3163927" cy="12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6228184" y="3795370"/>
            <a:ext cx="2550818"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4-29  “</a:t>
            </a:r>
            <a:r>
              <a:rPr lang="zh-CN" altLang="en-US" dirty="0">
                <a:solidFill>
                  <a:srgbClr val="FFFFFF"/>
                </a:solidFill>
                <a:latin typeface="Arial" pitchFamily="34" charset="0"/>
                <a:ea typeface="黑体" pitchFamily="49" charset="-122"/>
              </a:rPr>
              <a:t>删除”提示信息对话框</a:t>
            </a:r>
          </a:p>
        </p:txBody>
      </p:sp>
    </p:spTree>
    <p:extLst>
      <p:ext uri="{BB962C8B-B14F-4D97-AF65-F5344CB8AC3E}">
        <p14:creationId xmlns:p14="http://schemas.microsoft.com/office/powerpoint/2010/main" val="1319391372"/>
      </p:ext>
    </p:extLst>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1461" y="188640"/>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4-29】  </a:t>
            </a:r>
            <a:r>
              <a:rPr lang="zh-CN" altLang="en-US" sz="2100" dirty="0">
                <a:latin typeface="Arial" pitchFamily="34" charset="0"/>
                <a:ea typeface="黑体" pitchFamily="49" charset="-122"/>
              </a:rPr>
              <a:t>利用例</a:t>
            </a:r>
            <a:r>
              <a:rPr lang="en-US" altLang="zh-CN" sz="2100" dirty="0">
                <a:latin typeface="Arial" pitchFamily="34" charset="0"/>
                <a:ea typeface="黑体" pitchFamily="49" charset="-122"/>
              </a:rPr>
              <a:t>4-27</a:t>
            </a:r>
            <a:r>
              <a:rPr lang="zh-CN" altLang="en-US" sz="2100" dirty="0">
                <a:latin typeface="Arial" pitchFamily="34" charset="0"/>
                <a:ea typeface="黑体" pitchFamily="49" charset="-122"/>
              </a:rPr>
              <a:t>先复制一个和“学生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相同表文件“学生</a:t>
            </a:r>
            <a:r>
              <a:rPr lang="en-US" altLang="zh-CN" sz="2100" dirty="0">
                <a:latin typeface="Arial" pitchFamily="34" charset="0"/>
                <a:ea typeface="黑体" pitchFamily="49" charset="-122"/>
              </a:rPr>
              <a:t>1.dbf”</a:t>
            </a:r>
            <a:r>
              <a:rPr lang="zh-CN" altLang="en-US" sz="2100" dirty="0">
                <a:latin typeface="Arial" pitchFamily="34" charset="0"/>
                <a:ea typeface="黑体" pitchFamily="49" charset="-122"/>
              </a:rPr>
              <a:t>，然后物理删除“学生</a:t>
            </a:r>
            <a:r>
              <a:rPr lang="en-US" altLang="zh-CN" sz="2100" dirty="0">
                <a:latin typeface="Arial" pitchFamily="34" charset="0"/>
                <a:ea typeface="黑体" pitchFamily="49" charset="-122"/>
              </a:rPr>
              <a:t>1.dbf”</a:t>
            </a:r>
            <a:r>
              <a:rPr lang="zh-CN" altLang="en-US" sz="2100" dirty="0">
                <a:latin typeface="Arial" pitchFamily="34" charset="0"/>
                <a:ea typeface="黑体" pitchFamily="49" charset="-122"/>
              </a:rPr>
              <a:t>被做了删除标记的记录。</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COPY </a:t>
            </a:r>
            <a:r>
              <a:rPr lang="en-US" altLang="zh-CN" sz="2100" dirty="0">
                <a:latin typeface="Arial" pitchFamily="34" charset="0"/>
                <a:ea typeface="黑体" pitchFamily="49" charset="-122"/>
              </a:rPr>
              <a:t>TO</a:t>
            </a:r>
            <a:r>
              <a:rPr lang="zh-CN" altLang="en-US" sz="2100" dirty="0">
                <a:latin typeface="Arial" pitchFamily="34" charset="0"/>
                <a:ea typeface="黑体" pitchFamily="49" charset="-122"/>
              </a:rPr>
              <a:t>学生１</a:t>
            </a:r>
          </a:p>
          <a:p>
            <a:r>
              <a:rPr lang="en-US" altLang="zh-CN" sz="2100" dirty="0" smtClean="0">
                <a:latin typeface="Arial" pitchFamily="34" charset="0"/>
                <a:ea typeface="黑体" pitchFamily="49" charset="-122"/>
              </a:rPr>
              <a:t>       SELECT </a:t>
            </a:r>
            <a:r>
              <a:rPr lang="en-US" altLang="zh-CN" sz="2100" dirty="0">
                <a:latin typeface="Arial" pitchFamily="34" charset="0"/>
                <a:ea typeface="黑体" pitchFamily="49" charset="-122"/>
              </a:rPr>
              <a:t>2</a:t>
            </a:r>
          </a:p>
          <a:p>
            <a:r>
              <a:rPr lang="en-US" altLang="zh-CN" sz="2100" dirty="0" smtClean="0">
                <a:latin typeface="Arial" pitchFamily="34" charset="0"/>
                <a:ea typeface="黑体" pitchFamily="49" charset="-122"/>
              </a:rPr>
              <a:t>       USE</a:t>
            </a:r>
            <a:r>
              <a:rPr lang="zh-CN" altLang="en-US" sz="2100" dirty="0">
                <a:latin typeface="Arial" pitchFamily="34" charset="0"/>
                <a:ea typeface="黑体" pitchFamily="49" charset="-122"/>
              </a:rPr>
              <a:t>学生１</a:t>
            </a:r>
          </a:p>
          <a:p>
            <a:r>
              <a:rPr lang="en-US" altLang="zh-CN" sz="2100" dirty="0" smtClean="0">
                <a:latin typeface="Arial" pitchFamily="34" charset="0"/>
                <a:ea typeface="黑体" pitchFamily="49" charset="-122"/>
              </a:rPr>
              <a:t>       PACK</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BROWSE</a:t>
            </a:r>
            <a:endParaRPr lang="en-US" altLang="zh-CN" sz="2100" dirty="0">
              <a:latin typeface="Arial" pitchFamily="34" charset="0"/>
              <a:ea typeface="黑体" pitchFamily="49" charset="-122"/>
            </a:endParaRPr>
          </a:p>
          <a:p>
            <a:r>
              <a:rPr lang="zh-CN" altLang="en-US" sz="2100" dirty="0" smtClean="0">
                <a:latin typeface="Arial" pitchFamily="34" charset="0"/>
                <a:ea typeface="黑体" pitchFamily="49" charset="-122"/>
              </a:rPr>
              <a:t>       最后</a:t>
            </a:r>
            <a:r>
              <a:rPr lang="zh-CN" altLang="en-US" sz="2100" dirty="0">
                <a:latin typeface="Arial" pitchFamily="34" charset="0"/>
                <a:ea typeface="黑体" pitchFamily="49" charset="-122"/>
              </a:rPr>
              <a:t>命令序列执行的结果如图</a:t>
            </a:r>
            <a:r>
              <a:rPr lang="en-US" altLang="zh-CN" sz="2100" dirty="0">
                <a:latin typeface="Arial" pitchFamily="34" charset="0"/>
                <a:ea typeface="黑体" pitchFamily="49" charset="-122"/>
              </a:rPr>
              <a:t>4-30</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⑵</a:t>
            </a:r>
            <a:r>
              <a:rPr lang="en-US" altLang="zh-CN" sz="2100" dirty="0">
                <a:solidFill>
                  <a:srgbClr val="FFFF00"/>
                </a:solidFill>
                <a:latin typeface="Arial" pitchFamily="34" charset="0"/>
                <a:ea typeface="黑体" pitchFamily="49" charset="-122"/>
              </a:rPr>
              <a:t>ZAP</a:t>
            </a:r>
            <a:r>
              <a:rPr lang="zh-CN" altLang="en-US" sz="2100" dirty="0">
                <a:solidFill>
                  <a:srgbClr val="FFFF00"/>
                </a:solidFill>
                <a:latin typeface="Arial" pitchFamily="34" charset="0"/>
                <a:ea typeface="黑体" pitchFamily="49" charset="-122"/>
              </a:rPr>
              <a:t>命令</a:t>
            </a:r>
          </a:p>
          <a:p>
            <a:r>
              <a:rPr lang="en-US" altLang="zh-CN" sz="2100" dirty="0" smtClean="0">
                <a:latin typeface="Arial" pitchFamily="34" charset="0"/>
                <a:ea typeface="黑体" pitchFamily="49" charset="-122"/>
              </a:rPr>
              <a:t>       ZAP</a:t>
            </a:r>
            <a:r>
              <a:rPr lang="zh-CN" altLang="en-US" sz="2100" dirty="0" smtClean="0">
                <a:latin typeface="Arial" pitchFamily="34" charset="0"/>
                <a:ea typeface="黑体" pitchFamily="49" charset="-122"/>
              </a:rPr>
              <a:t>命令与</a:t>
            </a:r>
            <a:r>
              <a:rPr lang="en-US" altLang="zh-CN" sz="2100" dirty="0">
                <a:latin typeface="Arial" pitchFamily="34" charset="0"/>
                <a:ea typeface="黑体" pitchFamily="49" charset="-122"/>
              </a:rPr>
              <a:t>PACK</a:t>
            </a:r>
            <a:r>
              <a:rPr lang="zh-CN" altLang="en-US" sz="2100" dirty="0">
                <a:latin typeface="Arial" pitchFamily="34" charset="0"/>
                <a:ea typeface="黑体" pitchFamily="49" charset="-122"/>
              </a:rPr>
              <a:t>命令不一样的是，</a:t>
            </a:r>
            <a:r>
              <a:rPr lang="en-US" altLang="zh-CN" sz="2100" dirty="0">
                <a:latin typeface="Arial" pitchFamily="34" charset="0"/>
                <a:ea typeface="黑体" pitchFamily="49" charset="-122"/>
              </a:rPr>
              <a:t>ZAP</a:t>
            </a:r>
            <a:r>
              <a:rPr lang="zh-CN" altLang="en-US" sz="2100" dirty="0">
                <a:latin typeface="Arial" pitchFamily="34" charset="0"/>
                <a:ea typeface="黑体" pitchFamily="49" charset="-122"/>
              </a:rPr>
              <a:t>命令清空表中的全部记录，仅留表的结构。</a:t>
            </a:r>
            <a:r>
              <a:rPr lang="en-US" altLang="zh-CN" sz="2100" dirty="0">
                <a:latin typeface="Arial" pitchFamily="34" charset="0"/>
                <a:ea typeface="黑体" pitchFamily="49" charset="-122"/>
              </a:rPr>
              <a:t>ZAP</a:t>
            </a:r>
            <a:r>
              <a:rPr lang="zh-CN" altLang="en-US" sz="2100" dirty="0">
                <a:latin typeface="Arial" pitchFamily="34" charset="0"/>
                <a:ea typeface="黑体" pitchFamily="49" charset="-122"/>
              </a:rPr>
              <a:t>命令格式如下：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ZAP </a:t>
            </a:r>
            <a:r>
              <a:rPr lang="en-US" altLang="zh-CN" sz="2100" dirty="0">
                <a:solidFill>
                  <a:srgbClr val="FFFF00"/>
                </a:solidFill>
                <a:latin typeface="Arial" pitchFamily="34" charset="0"/>
                <a:ea typeface="黑体" pitchFamily="49" charset="-122"/>
              </a:rPr>
              <a:t>[IN </a:t>
            </a:r>
            <a:r>
              <a:rPr lang="en-US" altLang="zh-CN" sz="2100" dirty="0" err="1">
                <a:solidFill>
                  <a:srgbClr val="FFFF00"/>
                </a:solidFill>
                <a:latin typeface="Arial" pitchFamily="34" charset="0"/>
                <a:ea typeface="黑体" pitchFamily="49" charset="-122"/>
              </a:rPr>
              <a:t>nWorkArea</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cTableAlias</a:t>
            </a:r>
            <a:r>
              <a:rPr lang="en-US" altLang="zh-CN" sz="2100" dirty="0">
                <a:solidFill>
                  <a:srgbClr val="FFFF00"/>
                </a:solidFill>
                <a:latin typeface="Arial" pitchFamily="34" charset="0"/>
                <a:ea typeface="黑体" pitchFamily="49" charset="-122"/>
              </a:rPr>
              <a:t>]</a:t>
            </a:r>
          </a:p>
          <a:p>
            <a:r>
              <a:rPr lang="en-US" altLang="zh-CN" sz="2100" dirty="0" smtClean="0">
                <a:latin typeface="Arial" pitchFamily="34" charset="0"/>
                <a:ea typeface="黑体" pitchFamily="49" charset="-122"/>
              </a:rPr>
              <a:t>       ZAP</a:t>
            </a:r>
            <a:r>
              <a:rPr lang="zh-CN" altLang="en-US" sz="2100" dirty="0">
                <a:latin typeface="Arial" pitchFamily="34" charset="0"/>
                <a:ea typeface="黑体" pitchFamily="49" charset="-122"/>
              </a:rPr>
              <a:t>命令等价于</a:t>
            </a:r>
            <a:r>
              <a:rPr lang="en-US" altLang="zh-CN" sz="2100" dirty="0">
                <a:latin typeface="Arial" pitchFamily="34" charset="0"/>
                <a:ea typeface="黑体" pitchFamily="49" charset="-122"/>
              </a:rPr>
              <a:t>DELETE ALL</a:t>
            </a:r>
            <a:r>
              <a:rPr lang="zh-CN" altLang="en-US" sz="2100" dirty="0">
                <a:latin typeface="Arial" pitchFamily="34" charset="0"/>
                <a:ea typeface="黑体" pitchFamily="49" charset="-122"/>
              </a:rPr>
              <a:t>和 </a:t>
            </a:r>
            <a:r>
              <a:rPr lang="en-US" altLang="zh-CN" sz="2100" dirty="0">
                <a:latin typeface="Arial" pitchFamily="34" charset="0"/>
                <a:ea typeface="黑体" pitchFamily="49" charset="-122"/>
              </a:rPr>
              <a:t>PACK</a:t>
            </a:r>
            <a:r>
              <a:rPr lang="zh-CN" altLang="en-US" sz="2100" dirty="0">
                <a:latin typeface="Arial" pitchFamily="34" charset="0"/>
                <a:ea typeface="黑体" pitchFamily="49" charset="-122"/>
              </a:rPr>
              <a:t>联用，但</a:t>
            </a:r>
            <a:r>
              <a:rPr lang="en-US" altLang="zh-CN" sz="2100" dirty="0">
                <a:latin typeface="Arial" pitchFamily="34" charset="0"/>
                <a:ea typeface="黑体" pitchFamily="49" charset="-122"/>
              </a:rPr>
              <a:t>ZAP</a:t>
            </a:r>
            <a:r>
              <a:rPr lang="zh-CN" altLang="en-US" sz="2100" dirty="0">
                <a:latin typeface="Arial" pitchFamily="34" charset="0"/>
                <a:ea typeface="黑体" pitchFamily="49" charset="-122"/>
              </a:rPr>
              <a:t>速度更快</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4-30】  </a:t>
            </a:r>
            <a:r>
              <a:rPr lang="zh-CN" altLang="en-US" sz="2100" dirty="0">
                <a:latin typeface="Arial" pitchFamily="34" charset="0"/>
                <a:ea typeface="黑体" pitchFamily="49" charset="-122"/>
              </a:rPr>
              <a:t>在例</a:t>
            </a:r>
            <a:r>
              <a:rPr lang="en-US" altLang="zh-CN" sz="2100" dirty="0">
                <a:latin typeface="Arial" pitchFamily="34" charset="0"/>
                <a:ea typeface="黑体" pitchFamily="49" charset="-122"/>
              </a:rPr>
              <a:t>4-29</a:t>
            </a:r>
            <a:r>
              <a:rPr lang="zh-CN" altLang="en-US" sz="2100" dirty="0">
                <a:latin typeface="Arial" pitchFamily="34" charset="0"/>
                <a:ea typeface="黑体" pitchFamily="49" charset="-122"/>
              </a:rPr>
              <a:t>的基础上清空“学生</a:t>
            </a:r>
            <a:r>
              <a:rPr lang="en-US" altLang="zh-CN" sz="2100" dirty="0">
                <a:latin typeface="Arial" pitchFamily="34" charset="0"/>
                <a:ea typeface="黑体" pitchFamily="49" charset="-122"/>
              </a:rPr>
              <a:t>1.dbf”</a:t>
            </a:r>
            <a:r>
              <a:rPr lang="zh-CN" altLang="en-US" sz="2100" dirty="0">
                <a:latin typeface="Arial" pitchFamily="34" charset="0"/>
                <a:ea typeface="黑体" pitchFamily="49" charset="-122"/>
              </a:rPr>
              <a:t>中的全部记录，然后浏览该表。</a:t>
            </a:r>
          </a:p>
          <a:p>
            <a:r>
              <a:rPr lang="en-US" altLang="zh-CN" sz="2100" dirty="0" smtClean="0">
                <a:latin typeface="Arial" pitchFamily="34" charset="0"/>
                <a:ea typeface="黑体" pitchFamily="49" charset="-122"/>
              </a:rPr>
              <a:t>       USE</a:t>
            </a:r>
            <a:r>
              <a:rPr lang="zh-CN" altLang="en-US" sz="2100" dirty="0">
                <a:latin typeface="Arial" pitchFamily="34" charset="0"/>
                <a:ea typeface="黑体" pitchFamily="49" charset="-122"/>
              </a:rPr>
              <a:t>学生</a:t>
            </a:r>
            <a:r>
              <a:rPr lang="en-US" altLang="zh-CN" sz="2100" dirty="0">
                <a:latin typeface="Arial" pitchFamily="34" charset="0"/>
                <a:ea typeface="黑体" pitchFamily="49" charset="-122"/>
              </a:rPr>
              <a:t>1</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SAFETY </a:t>
            </a:r>
            <a:r>
              <a:rPr lang="en-US" altLang="zh-CN" sz="2100" dirty="0" smtClean="0">
                <a:latin typeface="Arial" pitchFamily="34" charset="0"/>
                <a:ea typeface="黑体" pitchFamily="49" charset="-122"/>
              </a:rPr>
              <a:t>OFF&amp;&amp;</a:t>
            </a:r>
            <a:r>
              <a:rPr lang="zh-CN" altLang="en-US" sz="2100" dirty="0">
                <a:latin typeface="Arial" pitchFamily="34" charset="0"/>
                <a:ea typeface="黑体" pitchFamily="49" charset="-122"/>
              </a:rPr>
              <a:t>执行</a:t>
            </a:r>
            <a:r>
              <a:rPr lang="en-US" altLang="zh-CN" sz="2100" dirty="0">
                <a:latin typeface="Arial" pitchFamily="34" charset="0"/>
                <a:ea typeface="黑体" pitchFamily="49" charset="-122"/>
              </a:rPr>
              <a:t>ZAP</a:t>
            </a:r>
            <a:r>
              <a:rPr lang="zh-CN" altLang="en-US" sz="2100" dirty="0">
                <a:latin typeface="Arial" pitchFamily="34" charset="0"/>
                <a:ea typeface="黑体" pitchFamily="49" charset="-122"/>
              </a:rPr>
              <a:t>命令不再出现“信息提示”对话框</a:t>
            </a:r>
          </a:p>
          <a:p>
            <a:r>
              <a:rPr lang="en-US" altLang="zh-CN" sz="2100" dirty="0" smtClean="0">
                <a:latin typeface="Arial" pitchFamily="34" charset="0"/>
                <a:ea typeface="黑体" pitchFamily="49" charset="-122"/>
              </a:rPr>
              <a:t>       ZAP</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BROWSE</a:t>
            </a:r>
            <a:endParaRPr lang="zh-CN" altLang="en-US" sz="2100" dirty="0">
              <a:latin typeface="Arial" pitchFamily="34" charset="0"/>
              <a:ea typeface="黑体" pitchFamily="49" charset="-122"/>
            </a:endParaRPr>
          </a:p>
        </p:txBody>
      </p:sp>
      <p:sp>
        <p:nvSpPr>
          <p:cNvPr id="4" name="矩形 3"/>
          <p:cNvSpPr/>
          <p:nvPr/>
        </p:nvSpPr>
        <p:spPr>
          <a:xfrm>
            <a:off x="6588224" y="1628800"/>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4-30  </a:t>
            </a:r>
            <a:r>
              <a:rPr lang="zh-CN" altLang="en-US" dirty="0">
                <a:solidFill>
                  <a:srgbClr val="FFFFFF"/>
                </a:solidFill>
                <a:latin typeface="Arial" pitchFamily="34" charset="0"/>
                <a:ea typeface="黑体" pitchFamily="49" charset="-122"/>
              </a:rPr>
              <a:t>使用</a:t>
            </a:r>
            <a:r>
              <a:rPr lang="en-US" altLang="zh-CN" dirty="0">
                <a:solidFill>
                  <a:srgbClr val="FFFFFF"/>
                </a:solidFill>
                <a:latin typeface="Arial" pitchFamily="34" charset="0"/>
                <a:ea typeface="黑体" pitchFamily="49" charset="-122"/>
              </a:rPr>
              <a:t>PACK</a:t>
            </a:r>
            <a:r>
              <a:rPr lang="zh-CN" altLang="en-US" dirty="0">
                <a:solidFill>
                  <a:srgbClr val="FFFFFF"/>
                </a:solidFill>
                <a:latin typeface="Arial" pitchFamily="34" charset="0"/>
                <a:ea typeface="黑体" pitchFamily="49" charset="-122"/>
              </a:rPr>
              <a:t>命令物理删除记录</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914414"/>
            <a:ext cx="3209925"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9462605"/>
      </p:ext>
    </p:extLst>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71461" y="2969359"/>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．用菜单方式设置字段过滤</a:t>
            </a:r>
          </a:p>
        </p:txBody>
      </p:sp>
      <p:sp>
        <p:nvSpPr>
          <p:cNvPr id="3" name="Rectangle 4"/>
          <p:cNvSpPr>
            <a:spLocks noChangeArrowheads="1"/>
          </p:cNvSpPr>
          <p:nvPr/>
        </p:nvSpPr>
        <p:spPr bwMode="auto">
          <a:xfrm>
            <a:off x="71461" y="692802"/>
            <a:ext cx="8997950"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表过滤</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Filter</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后</a:t>
            </a:r>
            <a:r>
              <a:rPr lang="zh-CN" altLang="en-US" sz="2100" dirty="0" smtClean="0">
                <a:latin typeface="Arial" pitchFamily="34" charset="0"/>
                <a:ea typeface="黑体" pitchFamily="49" charset="-122"/>
              </a:rPr>
              <a:t>，只</a:t>
            </a:r>
            <a:r>
              <a:rPr lang="zh-CN" altLang="en-US" sz="2100" dirty="0">
                <a:latin typeface="Arial" pitchFamily="34" charset="0"/>
                <a:ea typeface="黑体" pitchFamily="49" charset="-122"/>
              </a:rPr>
              <a:t>对部分满足条件的记录和部分字段进行操作</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4" name="Rectangle 3"/>
          <p:cNvSpPr>
            <a:spLocks noChangeArrowheads="1"/>
          </p:cNvSpPr>
          <p:nvPr/>
        </p:nvSpPr>
        <p:spPr bwMode="auto">
          <a:xfrm>
            <a:off x="71461" y="188640"/>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4.5  </a:t>
            </a:r>
            <a:r>
              <a:rPr lang="zh-CN" altLang="en-US" sz="2400" dirty="0">
                <a:latin typeface="黑体" pitchFamily="49" charset="-122"/>
                <a:ea typeface="黑体" pitchFamily="49" charset="-122"/>
              </a:rPr>
              <a:t>表的过滤</a:t>
            </a:r>
          </a:p>
        </p:txBody>
      </p:sp>
      <p:sp>
        <p:nvSpPr>
          <p:cNvPr id="5" name="Rectangle 4"/>
          <p:cNvSpPr>
            <a:spLocks noChangeArrowheads="1"/>
          </p:cNvSpPr>
          <p:nvPr/>
        </p:nvSpPr>
        <p:spPr bwMode="auto">
          <a:xfrm>
            <a:off x="71461" y="1557166"/>
            <a:ext cx="8997950" cy="1340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所谓</a:t>
            </a:r>
            <a:r>
              <a:rPr lang="zh-CN" altLang="en-US" sz="2100" dirty="0">
                <a:latin typeface="Arial" pitchFamily="34" charset="0"/>
                <a:ea typeface="黑体" pitchFamily="49" charset="-122"/>
              </a:rPr>
              <a:t>字段过滤，指将表中满足条件的字段筛选出来，使得后面对表的操作仅只对这些字段进行，好象并不存在那些被过滤掉了的字段一样，直到表被重新打开或使用了一个新的</a:t>
            </a:r>
            <a:r>
              <a:rPr lang="en-US" altLang="zh-CN" sz="2100" dirty="0">
                <a:latin typeface="Arial" pitchFamily="34" charset="0"/>
                <a:ea typeface="黑体" pitchFamily="49" charset="-122"/>
              </a:rPr>
              <a:t>SET FIELDS TO</a:t>
            </a:r>
            <a:r>
              <a:rPr lang="zh-CN" altLang="en-US" sz="2100" dirty="0">
                <a:latin typeface="Arial" pitchFamily="34" charset="0"/>
                <a:ea typeface="黑体" pitchFamily="49" charset="-122"/>
              </a:rPr>
              <a:t>命令。</a:t>
            </a:r>
          </a:p>
          <a:p>
            <a:r>
              <a:rPr lang="zh-CN" altLang="en-US" sz="2100" dirty="0" smtClean="0">
                <a:latin typeface="Arial" pitchFamily="34" charset="0"/>
                <a:ea typeface="黑体" pitchFamily="49" charset="-122"/>
              </a:rPr>
              <a:t>       设置</a:t>
            </a:r>
            <a:r>
              <a:rPr lang="zh-CN" altLang="en-US" sz="2100" dirty="0">
                <a:latin typeface="Arial" pitchFamily="34" charset="0"/>
                <a:ea typeface="黑体" pitchFamily="49" charset="-122"/>
              </a:rPr>
              <a:t>字段过滤的方式有菜单方式和命令方式两种</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6" name="Rectangle 4"/>
          <p:cNvSpPr>
            <a:spLocks noChangeArrowheads="1"/>
          </p:cNvSpPr>
          <p:nvPr/>
        </p:nvSpPr>
        <p:spPr bwMode="auto">
          <a:xfrm>
            <a:off x="71461" y="1125004"/>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4.5.1  </a:t>
            </a:r>
            <a:r>
              <a:rPr lang="zh-CN" altLang="en-US" sz="2200" dirty="0">
                <a:ea typeface="黑体" pitchFamily="49" charset="-122"/>
              </a:rPr>
              <a:t>字段过滤</a:t>
            </a:r>
          </a:p>
        </p:txBody>
      </p:sp>
      <p:sp>
        <p:nvSpPr>
          <p:cNvPr id="7" name="Rectangle 4"/>
          <p:cNvSpPr>
            <a:spLocks noChangeArrowheads="1"/>
          </p:cNvSpPr>
          <p:nvPr/>
        </p:nvSpPr>
        <p:spPr bwMode="auto">
          <a:xfrm>
            <a:off x="71461" y="3401521"/>
            <a:ext cx="5724675" cy="22926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菜单方式是，</a:t>
            </a:r>
            <a:r>
              <a:rPr lang="zh-CN" altLang="en-US" sz="2100" dirty="0">
                <a:latin typeface="Arial" pitchFamily="34" charset="0"/>
                <a:ea typeface="黑体" pitchFamily="49" charset="-122"/>
              </a:rPr>
              <a:t>打开表的“浏览”窗口，执行</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系统“表”菜单中“属性”命令（或在表打开后，执行的</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系统“窗口”菜单中的“数据工作期”命令，在弹出的“数据工作期”窗口中，单击“属性”按钮</a:t>
            </a:r>
            <a:r>
              <a:rPr lang="zh-CN" altLang="en-US" sz="2100" dirty="0" smtClean="0">
                <a:latin typeface="Arial" pitchFamily="34" charset="0"/>
                <a:ea typeface="黑体" pitchFamily="49" charset="-122"/>
              </a:rPr>
              <a:t>），出现</a:t>
            </a:r>
            <a:r>
              <a:rPr lang="zh-CN" altLang="en-US" sz="2100" dirty="0">
                <a:latin typeface="Arial" pitchFamily="34" charset="0"/>
                <a:ea typeface="黑体" pitchFamily="49" charset="-122"/>
              </a:rPr>
              <a:t>“工作区属性”对话框，选中“字段筛选指定的字段”单选项，如图</a:t>
            </a:r>
            <a:r>
              <a:rPr lang="en-US" altLang="zh-CN" sz="2100" dirty="0">
                <a:latin typeface="Arial" pitchFamily="34" charset="0"/>
                <a:ea typeface="黑体" pitchFamily="49" charset="-122"/>
              </a:rPr>
              <a:t>4-32</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8" name="矩形 7"/>
          <p:cNvSpPr/>
          <p:nvPr/>
        </p:nvSpPr>
        <p:spPr>
          <a:xfrm>
            <a:off x="5940152" y="5301208"/>
            <a:ext cx="3005951" cy="369332"/>
          </a:xfrm>
          <a:prstGeom prst="rect">
            <a:avLst/>
          </a:prstGeom>
        </p:spPr>
        <p:txBody>
          <a:bodyPr wrap="none">
            <a:spAutoFit/>
          </a:bodyPr>
          <a:lstStyle/>
          <a:p>
            <a:r>
              <a:rPr lang="zh-CN" altLang="zh-CN" dirty="0">
                <a:ea typeface="黑体" pitchFamily="49" charset="-122"/>
              </a:rPr>
              <a:t>图</a:t>
            </a:r>
            <a:r>
              <a:rPr lang="en-US" altLang="zh-CN" dirty="0">
                <a:ea typeface="黑体" pitchFamily="49" charset="-122"/>
              </a:rPr>
              <a:t>4-32  “</a:t>
            </a:r>
            <a:r>
              <a:rPr lang="zh-CN" altLang="zh-CN" dirty="0">
                <a:ea typeface="黑体" pitchFamily="49" charset="-122"/>
              </a:rPr>
              <a:t>工作区属性</a:t>
            </a:r>
            <a:r>
              <a:rPr lang="en-US" altLang="zh-CN" dirty="0">
                <a:ea typeface="黑体" pitchFamily="49" charset="-122"/>
              </a:rPr>
              <a:t>”</a:t>
            </a:r>
            <a:r>
              <a:rPr lang="zh-CN" altLang="zh-CN" dirty="0">
                <a:ea typeface="黑体" pitchFamily="49" charset="-122"/>
              </a:rPr>
              <a:t>对话框</a:t>
            </a:r>
            <a:endParaRPr lang="zh-CN" altLang="en-US" dirty="0">
              <a:ea typeface="黑体"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41" y="2924944"/>
            <a:ext cx="3132791" cy="23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
          <p:cNvSpPr>
            <a:spLocks noChangeArrowheads="1"/>
          </p:cNvSpPr>
          <p:nvPr/>
        </p:nvSpPr>
        <p:spPr bwMode="auto">
          <a:xfrm>
            <a:off x="71461" y="5766349"/>
            <a:ext cx="8997950" cy="1017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4-31】  </a:t>
            </a:r>
            <a:r>
              <a:rPr lang="zh-CN" altLang="en-US" sz="2100" dirty="0">
                <a:latin typeface="Arial" pitchFamily="34" charset="0"/>
                <a:ea typeface="黑体" pitchFamily="49" charset="-122"/>
              </a:rPr>
              <a:t>只显示表“学生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中的“学号”、“姓名”、“性别”、“总分”</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个字段的内容，其余的字段被屏蔽掉。</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P153</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098409767"/>
      </p:ext>
    </p:extLst>
  </p:cSld>
  <p:clrMapOvr>
    <a:masterClrMapping/>
  </p:clrMapOvr>
  <p:transition>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1461" y="620688"/>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字段</a:t>
            </a:r>
            <a:r>
              <a:rPr lang="zh-CN" altLang="en-US" sz="2100" dirty="0">
                <a:latin typeface="Arial" pitchFamily="34" charset="0"/>
                <a:ea typeface="黑体" pitchFamily="49" charset="-122"/>
              </a:rPr>
              <a:t>的过滤也可使用命令方式，该命令的使用格式如下：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SET </a:t>
            </a:r>
            <a:r>
              <a:rPr lang="en-US" altLang="zh-CN" sz="2100" dirty="0">
                <a:solidFill>
                  <a:srgbClr val="FFFF00"/>
                </a:solidFill>
                <a:latin typeface="Arial" pitchFamily="34" charset="0"/>
                <a:ea typeface="黑体" pitchFamily="49" charset="-122"/>
              </a:rPr>
              <a:t>FIELDS TO [[FieldName1 [, FieldName2 ...]]</a:t>
            </a:r>
          </a:p>
          <a:p>
            <a:r>
              <a:rPr lang="en-US" altLang="zh-CN" sz="2100" dirty="0" smtClean="0">
                <a:solidFill>
                  <a:srgbClr val="FFFF00"/>
                </a:solidFill>
                <a:latin typeface="Arial" pitchFamily="34" charset="0"/>
                <a:ea typeface="黑体" pitchFamily="49" charset="-122"/>
              </a:rPr>
              <a:t>       | </a:t>
            </a:r>
            <a:r>
              <a:rPr lang="en-US" altLang="zh-CN" sz="2100" dirty="0">
                <a:solidFill>
                  <a:srgbClr val="FFFF00"/>
                </a:solidFill>
                <a:latin typeface="Arial" pitchFamily="34" charset="0"/>
                <a:ea typeface="黑体" pitchFamily="49" charset="-122"/>
              </a:rPr>
              <a:t>ALL [LIKE Skeleton | EXCEPT Skeleton]]</a:t>
            </a:r>
          </a:p>
          <a:p>
            <a:r>
              <a:rPr lang="zh-CN" altLang="en-US" sz="2100" dirty="0" smtClean="0">
                <a:latin typeface="Arial" pitchFamily="34" charset="0"/>
                <a:ea typeface="黑体" pitchFamily="49" charset="-122"/>
              </a:rPr>
              <a:t>以及</a:t>
            </a:r>
            <a:endParaRPr lang="en-US" altLang="zh-CN" sz="2100" dirty="0" smtClean="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SET </a:t>
            </a:r>
            <a:r>
              <a:rPr lang="en-US" altLang="zh-CN" sz="2100" dirty="0">
                <a:solidFill>
                  <a:srgbClr val="FFFF00"/>
                </a:solidFill>
                <a:latin typeface="Arial" pitchFamily="34" charset="0"/>
                <a:ea typeface="黑体" pitchFamily="49" charset="-122"/>
              </a:rPr>
              <a:t>FIELDS ON | OFF | LOCAL | GLOBAL</a:t>
            </a:r>
          </a:p>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的功能是：在当前数据工作期期间为当前表设置字段过滤器，并限制字段的访问。</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其中</a:t>
            </a:r>
            <a:r>
              <a:rPr lang="en-US" altLang="zh-CN" sz="2100" dirty="0">
                <a:latin typeface="Arial" pitchFamily="34" charset="0"/>
                <a:ea typeface="黑体" pitchFamily="49" charset="-122"/>
              </a:rPr>
              <a:t>&lt;</a:t>
            </a:r>
            <a:r>
              <a:rPr lang="zh-CN" altLang="en-US" sz="2100" dirty="0">
                <a:latin typeface="Arial" pitchFamily="34" charset="0"/>
                <a:ea typeface="黑体" pitchFamily="49" charset="-122"/>
              </a:rPr>
              <a:t>字段名</a:t>
            </a:r>
            <a:r>
              <a:rPr lang="en-US" altLang="zh-CN" sz="2100" dirty="0">
                <a:latin typeface="Arial" pitchFamily="34" charset="0"/>
                <a:ea typeface="黑体" pitchFamily="49" charset="-122"/>
              </a:rPr>
              <a:t>&gt;</a:t>
            </a:r>
            <a:r>
              <a:rPr lang="zh-CN" altLang="en-US" sz="2100" dirty="0">
                <a:latin typeface="Arial" pitchFamily="34" charset="0"/>
                <a:ea typeface="黑体" pitchFamily="49" charset="-122"/>
              </a:rPr>
              <a:t>是希望访问的字段名称列表，各字段之间用“</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分开。</a:t>
            </a:r>
            <a:r>
              <a:rPr lang="en-US" altLang="zh-CN" sz="2100" dirty="0">
                <a:latin typeface="Arial" pitchFamily="34" charset="0"/>
                <a:ea typeface="黑体" pitchFamily="49" charset="-122"/>
              </a:rPr>
              <a:t>ALL</a:t>
            </a:r>
            <a:r>
              <a:rPr lang="zh-CN" altLang="en-US" sz="2100" dirty="0">
                <a:latin typeface="Arial" pitchFamily="34" charset="0"/>
                <a:ea typeface="黑体" pitchFamily="49" charset="-122"/>
              </a:rPr>
              <a:t>选项表示所有字段都在字段表中。</a:t>
            </a:r>
          </a:p>
          <a:p>
            <a:r>
              <a:rPr lang="zh-CN" altLang="en-US" sz="2100" dirty="0" smtClean="0">
                <a:latin typeface="Arial" pitchFamily="34" charset="0"/>
                <a:ea typeface="黑体" pitchFamily="49" charset="-122"/>
              </a:rPr>
              <a:t>       ⑵如果</a:t>
            </a:r>
            <a:r>
              <a:rPr lang="zh-CN" altLang="en-US" sz="2100" dirty="0">
                <a:latin typeface="Arial" pitchFamily="34" charset="0"/>
                <a:ea typeface="黑体" pitchFamily="49" charset="-122"/>
              </a:rPr>
              <a:t>某字段名不是当前工作区中的字段，则需要指定该字段所在工作区或数据表的别名。</a:t>
            </a:r>
          </a:p>
          <a:p>
            <a:r>
              <a:rPr lang="zh-CN" altLang="en-US" sz="2100" dirty="0" smtClean="0">
                <a:latin typeface="Arial" pitchFamily="34" charset="0"/>
                <a:ea typeface="黑体" pitchFamily="49" charset="-122"/>
              </a:rPr>
              <a:t>       ⑶</a:t>
            </a:r>
            <a:r>
              <a:rPr lang="en-US" altLang="zh-CN" sz="2100" dirty="0" smtClean="0">
                <a:latin typeface="Arial" pitchFamily="34" charset="0"/>
                <a:ea typeface="黑体" pitchFamily="49" charset="-122"/>
              </a:rPr>
              <a:t>SET </a:t>
            </a:r>
            <a:r>
              <a:rPr lang="en-US" altLang="zh-CN" sz="2100" dirty="0">
                <a:latin typeface="Arial" pitchFamily="34" charset="0"/>
                <a:ea typeface="黑体" pitchFamily="49" charset="-122"/>
              </a:rPr>
              <a:t>FIELDS ON | OFF | LOCAL | GLOBAL</a:t>
            </a:r>
            <a:r>
              <a:rPr lang="zh-CN" altLang="en-US" sz="2100" dirty="0">
                <a:latin typeface="Arial" pitchFamily="34" charset="0"/>
                <a:ea typeface="黑体" pitchFamily="49" charset="-122"/>
              </a:rPr>
              <a:t>决定字段表是否有效。当设置字段过滤器时，</a:t>
            </a:r>
            <a:r>
              <a:rPr lang="en-US" altLang="zh-CN" sz="2100" dirty="0">
                <a:latin typeface="Arial" pitchFamily="34" charset="0"/>
                <a:ea typeface="黑体" pitchFamily="49" charset="-122"/>
              </a:rPr>
              <a:t>SET FIELDS</a:t>
            </a:r>
            <a:r>
              <a:rPr lang="zh-CN" altLang="en-US" sz="2100" dirty="0">
                <a:latin typeface="Arial" pitchFamily="34" charset="0"/>
                <a:ea typeface="黑体" pitchFamily="49" charset="-122"/>
              </a:rPr>
              <a:t>自动置为</a:t>
            </a:r>
            <a:r>
              <a:rPr lang="en-US" altLang="zh-CN" sz="2100" dirty="0">
                <a:latin typeface="Arial" pitchFamily="34" charset="0"/>
                <a:ea typeface="黑体" pitchFamily="49" charset="-122"/>
              </a:rPr>
              <a:t>ON</a:t>
            </a:r>
            <a:r>
              <a:rPr lang="zh-CN" altLang="en-US" sz="2100" dirty="0">
                <a:latin typeface="Arial" pitchFamily="34" charset="0"/>
                <a:ea typeface="黑体" pitchFamily="49" charset="-122"/>
              </a:rPr>
              <a:t>，表示只能访问字段名表指定的字段；将</a:t>
            </a:r>
            <a:r>
              <a:rPr lang="en-US" altLang="zh-CN" sz="2100" dirty="0">
                <a:latin typeface="Arial" pitchFamily="34" charset="0"/>
                <a:ea typeface="黑体" pitchFamily="49" charset="-122"/>
              </a:rPr>
              <a:t>SET FIELDS</a:t>
            </a:r>
            <a:r>
              <a:rPr lang="zh-CN" altLang="en-US" sz="2100" dirty="0">
                <a:latin typeface="Arial" pitchFamily="34" charset="0"/>
                <a:ea typeface="黑体" pitchFamily="49" charset="-122"/>
              </a:rPr>
              <a:t>设置为</a:t>
            </a:r>
            <a:r>
              <a:rPr lang="en-US" altLang="zh-CN" sz="2100" dirty="0">
                <a:latin typeface="Arial" pitchFamily="34" charset="0"/>
                <a:ea typeface="黑体" pitchFamily="49" charset="-122"/>
              </a:rPr>
              <a:t>OFF</a:t>
            </a:r>
            <a:r>
              <a:rPr lang="zh-CN" altLang="en-US" sz="2100" dirty="0">
                <a:latin typeface="Arial" pitchFamily="34" charset="0"/>
                <a:ea typeface="黑体" pitchFamily="49" charset="-122"/>
              </a:rPr>
              <a:t>，表示取消字段过滤器，恢复原来状态；将</a:t>
            </a:r>
            <a:r>
              <a:rPr lang="en-US" altLang="zh-CN" sz="2100" dirty="0">
                <a:latin typeface="Arial" pitchFamily="34" charset="0"/>
                <a:ea typeface="黑体" pitchFamily="49" charset="-122"/>
              </a:rPr>
              <a:t>SET FIELDS</a:t>
            </a:r>
            <a:r>
              <a:rPr lang="zh-CN" altLang="en-US" sz="2100" dirty="0">
                <a:latin typeface="Arial" pitchFamily="34" charset="0"/>
                <a:ea typeface="黑体" pitchFamily="49" charset="-122"/>
              </a:rPr>
              <a:t>设置为</a:t>
            </a:r>
            <a:r>
              <a:rPr lang="en-US" altLang="zh-CN" sz="2100" dirty="0">
                <a:latin typeface="Arial" pitchFamily="34" charset="0"/>
                <a:ea typeface="黑体" pitchFamily="49" charset="-122"/>
              </a:rPr>
              <a:t>LOCAL</a:t>
            </a:r>
            <a:r>
              <a:rPr lang="zh-CN" altLang="en-US" sz="2100" dirty="0">
                <a:latin typeface="Arial" pitchFamily="34" charset="0"/>
                <a:ea typeface="黑体" pitchFamily="49" charset="-122"/>
              </a:rPr>
              <a:t>，表示在字段名列表中，仅当前工作区中的字段才能访问；将</a:t>
            </a:r>
            <a:r>
              <a:rPr lang="en-US" altLang="zh-CN" sz="2100" dirty="0">
                <a:latin typeface="Arial" pitchFamily="34" charset="0"/>
                <a:ea typeface="黑体" pitchFamily="49" charset="-122"/>
              </a:rPr>
              <a:t>SET FIELDS</a:t>
            </a:r>
            <a:r>
              <a:rPr lang="zh-CN" altLang="en-US" sz="2100" dirty="0">
                <a:latin typeface="Arial" pitchFamily="34" charset="0"/>
                <a:ea typeface="黑体" pitchFamily="49" charset="-122"/>
              </a:rPr>
              <a:t>设置为</a:t>
            </a:r>
            <a:r>
              <a:rPr lang="en-US" altLang="zh-CN" sz="2100" dirty="0">
                <a:latin typeface="Arial" pitchFamily="34" charset="0"/>
                <a:ea typeface="黑体" pitchFamily="49" charset="-122"/>
              </a:rPr>
              <a:t>GLOBAL</a:t>
            </a:r>
            <a:r>
              <a:rPr lang="zh-CN" altLang="en-US" sz="2100" dirty="0">
                <a:latin typeface="Arial" pitchFamily="34" charset="0"/>
                <a:ea typeface="黑体" pitchFamily="49" charset="-122"/>
              </a:rPr>
              <a:t>，表示在字段名列表中，所有工作区中的字段都能访问。</a:t>
            </a:r>
          </a:p>
          <a:p>
            <a:r>
              <a:rPr lang="en-US" altLang="zh-CN" sz="2100" dirty="0" smtClean="0">
                <a:latin typeface="Arial" pitchFamily="34" charset="0"/>
                <a:ea typeface="黑体" pitchFamily="49" charset="-122"/>
              </a:rPr>
              <a:t>       ⑷SET </a:t>
            </a:r>
            <a:r>
              <a:rPr lang="en-US" altLang="zh-CN" sz="2100" dirty="0">
                <a:latin typeface="Arial" pitchFamily="34" charset="0"/>
                <a:ea typeface="黑体" pitchFamily="49" charset="-122"/>
              </a:rPr>
              <a:t>FIELDS </a:t>
            </a:r>
            <a:r>
              <a:rPr lang="zh-CN" altLang="en-US" sz="2100" dirty="0">
                <a:latin typeface="Arial" pitchFamily="34" charset="0"/>
                <a:ea typeface="黑体" pitchFamily="49" charset="-122"/>
              </a:rPr>
              <a:t>的作用域是当前数据工作期</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4" name="Rectangle 3"/>
          <p:cNvSpPr>
            <a:spLocks noChangeArrowheads="1"/>
          </p:cNvSpPr>
          <p:nvPr/>
        </p:nvSpPr>
        <p:spPr bwMode="auto">
          <a:xfrm>
            <a:off x="313346" y="188640"/>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．用命令方式设置字段过滤</a:t>
            </a:r>
          </a:p>
        </p:txBody>
      </p:sp>
    </p:spTree>
    <p:extLst>
      <p:ext uri="{BB962C8B-B14F-4D97-AF65-F5344CB8AC3E}">
        <p14:creationId xmlns:p14="http://schemas.microsoft.com/office/powerpoint/2010/main" val="2949901830"/>
      </p:ext>
    </p:ext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每个</a:t>
            </a:r>
            <a:r>
              <a:rPr lang="zh-CN" altLang="en-US" sz="2100" dirty="0">
                <a:latin typeface="Arial" pitchFamily="34" charset="0"/>
                <a:ea typeface="黑体" pitchFamily="49" charset="-122"/>
              </a:rPr>
              <a:t>表打开后都有两个默认的别名，一个是表名自身，另一个是工作区所对应的别名。编号为</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的前</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个工作区的默认别名用</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J</a:t>
            </a:r>
            <a:r>
              <a:rPr lang="zh-CN" altLang="en-US" sz="2100" dirty="0">
                <a:latin typeface="Arial" pitchFamily="34" charset="0"/>
                <a:ea typeface="黑体" pitchFamily="49" charset="-122"/>
              </a:rPr>
              <a:t>这</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个字母表示，工作区</a:t>
            </a:r>
            <a:r>
              <a:rPr lang="en-US" altLang="zh-CN" sz="2100" dirty="0">
                <a:latin typeface="Arial" pitchFamily="34" charset="0"/>
                <a:ea typeface="黑体" pitchFamily="49" charset="-122"/>
              </a:rPr>
              <a:t>11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32767</a:t>
            </a:r>
            <a:r>
              <a:rPr lang="zh-CN" altLang="en-US" sz="2100" dirty="0">
                <a:latin typeface="Arial" pitchFamily="34" charset="0"/>
                <a:ea typeface="黑体" pitchFamily="49" charset="-122"/>
              </a:rPr>
              <a:t>中指定的别名是</a:t>
            </a:r>
            <a:r>
              <a:rPr lang="en-US" altLang="zh-CN" sz="2100" dirty="0">
                <a:latin typeface="Arial" pitchFamily="34" charset="0"/>
                <a:ea typeface="黑体" pitchFamily="49" charset="-122"/>
              </a:rPr>
              <a:t>W11</a:t>
            </a:r>
            <a:r>
              <a:rPr lang="zh-CN" altLang="en-US" sz="2100" dirty="0">
                <a:latin typeface="Arial" pitchFamily="34" charset="0"/>
                <a:ea typeface="黑体" pitchFamily="49" charset="-122"/>
              </a:rPr>
              <a:t>到</a:t>
            </a:r>
            <a:r>
              <a:rPr lang="en-US" altLang="zh-CN" sz="2100" dirty="0">
                <a:latin typeface="Arial" pitchFamily="34" charset="0"/>
                <a:ea typeface="黑体" pitchFamily="49" charset="-122"/>
              </a:rPr>
              <a:t>W32767</a:t>
            </a:r>
            <a:r>
              <a:rPr lang="zh-CN" altLang="en-US" sz="2100" dirty="0">
                <a:latin typeface="Arial" pitchFamily="34" charset="0"/>
                <a:ea typeface="黑体" pitchFamily="49" charset="-122"/>
              </a:rPr>
              <a:t>。另外，还可以在</a:t>
            </a:r>
            <a:r>
              <a:rPr lang="en-US" altLang="zh-CN" sz="2100" dirty="0">
                <a:latin typeface="Arial" pitchFamily="34" charset="0"/>
                <a:ea typeface="黑体" pitchFamily="49" charset="-122"/>
              </a:rPr>
              <a:t>USE</a:t>
            </a:r>
            <a:r>
              <a:rPr lang="zh-CN" altLang="en-US" sz="2100" dirty="0">
                <a:latin typeface="Arial" pitchFamily="34" charset="0"/>
                <a:ea typeface="黑体" pitchFamily="49" charset="-122"/>
              </a:rPr>
              <a:t>命令中使用</a:t>
            </a:r>
            <a:r>
              <a:rPr lang="en-US" altLang="zh-CN" sz="2100" dirty="0">
                <a:latin typeface="Arial" pitchFamily="34" charset="0"/>
                <a:ea typeface="黑体" pitchFamily="49" charset="-122"/>
              </a:rPr>
              <a:t>ALIAS</a:t>
            </a:r>
            <a:r>
              <a:rPr lang="zh-CN" altLang="en-US" sz="2100" dirty="0">
                <a:latin typeface="Arial" pitchFamily="34" charset="0"/>
                <a:ea typeface="黑体" pitchFamily="49" charset="-122"/>
              </a:rPr>
              <a:t>子句来指定别名</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注意</a:t>
            </a:r>
            <a:r>
              <a:rPr lang="zh-CN" altLang="en-US" sz="2100" dirty="0">
                <a:latin typeface="Arial" pitchFamily="34" charset="0"/>
                <a:ea typeface="黑体" pitchFamily="49" charset="-122"/>
              </a:rPr>
              <a:t>：单个字母</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J</a:t>
            </a:r>
            <a:r>
              <a:rPr lang="zh-CN" altLang="en-US" sz="2100" dirty="0">
                <a:latin typeface="Arial" pitchFamily="34" charset="0"/>
                <a:ea typeface="黑体" pitchFamily="49" charset="-122"/>
              </a:rPr>
              <a:t>不能用来作为表的文件名，它是系统的保留字。别名也可作为工作区的标识</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213285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．工作区选择命令</a:t>
            </a:r>
          </a:p>
        </p:txBody>
      </p:sp>
      <p:sp>
        <p:nvSpPr>
          <p:cNvPr id="4" name="Rectangle 4"/>
          <p:cNvSpPr>
            <a:spLocks noChangeArrowheads="1"/>
          </p:cNvSpPr>
          <p:nvPr/>
        </p:nvSpPr>
        <p:spPr bwMode="auto">
          <a:xfrm>
            <a:off x="74613" y="2564884"/>
            <a:ext cx="8997950" cy="4176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使用一个工作区时，就需要使用</a:t>
            </a:r>
            <a:r>
              <a:rPr lang="en-US" altLang="zh-CN" sz="2100" dirty="0">
                <a:latin typeface="Arial" pitchFamily="34" charset="0"/>
                <a:ea typeface="黑体" pitchFamily="49" charset="-122"/>
              </a:rPr>
              <a:t>SELECT</a:t>
            </a:r>
            <a:r>
              <a:rPr lang="zh-CN" altLang="en-US" sz="2100" dirty="0">
                <a:latin typeface="Arial" pitchFamily="34" charset="0"/>
                <a:ea typeface="黑体" pitchFamily="49" charset="-122"/>
              </a:rPr>
              <a:t>命令选择一个工作区，其命令格式如下：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SELECT </a:t>
            </a:r>
            <a:r>
              <a:rPr lang="en-US" altLang="zh-CN" sz="2100" dirty="0" err="1">
                <a:solidFill>
                  <a:srgbClr val="FFFF00"/>
                </a:solidFill>
                <a:latin typeface="Arial" pitchFamily="34" charset="0"/>
                <a:ea typeface="黑体" pitchFamily="49" charset="-122"/>
              </a:rPr>
              <a:t>nWorkArea</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cTableAlias</a:t>
            </a:r>
            <a:r>
              <a:rPr lang="en-US" altLang="zh-CN" sz="2100" dirty="0">
                <a:solidFill>
                  <a:srgbClr val="FFFF00"/>
                </a:solidFill>
                <a:latin typeface="Arial" pitchFamily="34" charset="0"/>
                <a:ea typeface="黑体" pitchFamily="49" charset="-122"/>
              </a:rPr>
              <a:t> | </a:t>
            </a:r>
            <a:r>
              <a:rPr lang="en-US" altLang="zh-CN" sz="2100" dirty="0" smtClean="0">
                <a:solidFill>
                  <a:srgbClr val="FFFF00"/>
                </a:solidFill>
                <a:latin typeface="Arial" pitchFamily="34" charset="0"/>
                <a:ea typeface="黑体" pitchFamily="49" charset="-122"/>
              </a:rPr>
              <a:t>0</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说明：</a:t>
            </a:r>
            <a:r>
              <a:rPr lang="en-US" altLang="zh-CN" sz="2100" dirty="0" smtClean="0">
                <a:latin typeface="Arial" pitchFamily="34" charset="0"/>
                <a:ea typeface="黑体" pitchFamily="49" charset="-122"/>
              </a:rPr>
              <a:t>①</a:t>
            </a:r>
            <a:r>
              <a:rPr lang="en-US" altLang="zh-CN" sz="2100" dirty="0" err="1" smtClean="0">
                <a:latin typeface="Arial" pitchFamily="34" charset="0"/>
                <a:ea typeface="黑体" pitchFamily="49" charset="-122"/>
              </a:rPr>
              <a:t>nWorkArea</a:t>
            </a:r>
            <a:r>
              <a:rPr lang="zh-CN" altLang="en-US" sz="2100" dirty="0">
                <a:latin typeface="Arial" pitchFamily="34" charset="0"/>
                <a:ea typeface="黑体" pitchFamily="49" charset="-122"/>
              </a:rPr>
              <a:t>：指定要激活的工作区，取值范围：</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32767</a:t>
            </a:r>
            <a:r>
              <a:rPr lang="zh-CN" altLang="en-US" sz="2100" dirty="0">
                <a:latin typeface="Arial" pitchFamily="34" charset="0"/>
                <a:ea typeface="黑体" pitchFamily="49" charset="-122"/>
              </a:rPr>
              <a:t>；也可使用</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J</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W11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W32767</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②</a:t>
            </a:r>
            <a:r>
              <a:rPr lang="en-US" altLang="zh-CN" sz="2100" dirty="0" err="1" smtClean="0">
                <a:latin typeface="Arial" pitchFamily="34" charset="0"/>
                <a:ea typeface="黑体" pitchFamily="49" charset="-122"/>
              </a:rPr>
              <a:t>cTableAlias</a:t>
            </a:r>
            <a:r>
              <a:rPr lang="zh-CN" altLang="en-US" sz="2100" dirty="0">
                <a:latin typeface="Arial" pitchFamily="34" charset="0"/>
                <a:ea typeface="黑体" pitchFamily="49" charset="-122"/>
              </a:rPr>
              <a:t>：此参数是打开表的别名，如果表没有起别名，则可以用表名代替别名</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③0</a:t>
            </a:r>
            <a:r>
              <a:rPr lang="zh-CN" altLang="en-US" sz="2100" dirty="0">
                <a:latin typeface="Arial" pitchFamily="34" charset="0"/>
                <a:ea typeface="黑体" pitchFamily="49" charset="-122"/>
              </a:rPr>
              <a:t>：激活尚未使用的工作区中编号最小的那一个，做为当前工作区。</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⑴函数</a:t>
            </a:r>
            <a:r>
              <a:rPr lang="en-US" altLang="zh-CN" sz="2100" dirty="0">
                <a:latin typeface="Arial" pitchFamily="34" charset="0"/>
                <a:ea typeface="黑体" pitchFamily="49" charset="-122"/>
              </a:rPr>
              <a:t>SELECT()</a:t>
            </a:r>
            <a:r>
              <a:rPr lang="zh-CN" altLang="en-US" sz="2100" dirty="0">
                <a:latin typeface="Arial" pitchFamily="34" charset="0"/>
                <a:ea typeface="黑体" pitchFamily="49" charset="-122"/>
              </a:rPr>
              <a:t>可返回当前工作区号；函数</a:t>
            </a:r>
            <a:r>
              <a:rPr lang="en-US" altLang="zh-CN" sz="2100" dirty="0">
                <a:latin typeface="Arial" pitchFamily="34" charset="0"/>
                <a:ea typeface="黑体" pitchFamily="49" charset="-122"/>
              </a:rPr>
              <a:t>ALIAS</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nWorkArea</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）可返回当前工作区或指定的工作区别名。</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⑵当前</a:t>
            </a:r>
            <a:r>
              <a:rPr lang="zh-CN" altLang="en-US" sz="2100" dirty="0">
                <a:latin typeface="Arial" pitchFamily="34" charset="0"/>
                <a:ea typeface="黑体" pitchFamily="49" charset="-122"/>
              </a:rPr>
              <a:t>工作区的表文件的字段名可以被直接引用，但从当前工作区访问非当前工作区中打开表的字段时只能读不能写，且使用如下格式：</a:t>
            </a:r>
          </a:p>
          <a:p>
            <a:r>
              <a:rPr lang="en-US" altLang="zh-CN" sz="2100" dirty="0" smtClean="0">
                <a:latin typeface="Arial" pitchFamily="34" charset="0"/>
                <a:ea typeface="黑体" pitchFamily="49" charset="-122"/>
              </a:rPr>
              <a:t>       </a:t>
            </a:r>
            <a:r>
              <a:rPr lang="en-US" altLang="zh-CN" sz="2100" dirty="0" err="1" smtClean="0">
                <a:solidFill>
                  <a:srgbClr val="FFFF00"/>
                </a:solidFill>
                <a:latin typeface="Arial" pitchFamily="34" charset="0"/>
                <a:ea typeface="黑体" pitchFamily="49" charset="-122"/>
              </a:rPr>
              <a:t>alias.field</a:t>
            </a:r>
            <a:r>
              <a:rPr lang="en-US" altLang="zh-CN" sz="2100" dirty="0" smtClean="0">
                <a:solidFill>
                  <a:srgbClr val="FFFF00"/>
                </a:solidFill>
                <a:latin typeface="Arial" pitchFamily="34" charset="0"/>
                <a:ea typeface="黑体" pitchFamily="49" charset="-122"/>
              </a:rPr>
              <a:t> </a:t>
            </a:r>
            <a:r>
              <a:rPr lang="zh-CN" altLang="en-US" sz="2100" dirty="0">
                <a:solidFill>
                  <a:srgbClr val="FFFF00"/>
                </a:solidFill>
                <a:latin typeface="Arial" pitchFamily="34" charset="0"/>
                <a:ea typeface="黑体" pitchFamily="49" charset="-122"/>
              </a:rPr>
              <a:t>或者 </a:t>
            </a:r>
            <a:r>
              <a:rPr lang="en-US" altLang="zh-CN" sz="2100" dirty="0">
                <a:solidFill>
                  <a:srgbClr val="FFFF00"/>
                </a:solidFill>
                <a:latin typeface="Arial" pitchFamily="34" charset="0"/>
                <a:ea typeface="黑体" pitchFamily="49" charset="-122"/>
              </a:rPr>
              <a:t>alias -&gt; </a:t>
            </a:r>
            <a:r>
              <a:rPr lang="en-US" altLang="zh-CN" sz="2100" dirty="0" smtClean="0">
                <a:solidFill>
                  <a:srgbClr val="FFFF00"/>
                </a:solidFill>
                <a:latin typeface="Arial" pitchFamily="34" charset="0"/>
                <a:ea typeface="黑体" pitchFamily="49" charset="-122"/>
              </a:rPr>
              <a:t>field</a:t>
            </a:r>
            <a:endParaRPr lang="zh-CN" altLang="en-US" sz="2100" dirty="0">
              <a:solidFill>
                <a:srgbClr val="FFFF00"/>
              </a:solidFill>
              <a:latin typeface="Arial" pitchFamily="34" charset="0"/>
              <a:ea typeface="黑体" pitchFamily="49" charset="-122"/>
            </a:endParaRPr>
          </a:p>
        </p:txBody>
      </p:sp>
    </p:spTree>
    <p:extLst>
      <p:ext uri="{BB962C8B-B14F-4D97-AF65-F5344CB8AC3E}">
        <p14:creationId xmlns:p14="http://schemas.microsoft.com/office/powerpoint/2010/main" val="2576571772"/>
      </p:ext>
    </p:extLst>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188640"/>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注意</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SET FIELDS TO</a:t>
            </a:r>
            <a:r>
              <a:rPr lang="zh-CN" altLang="en-US" sz="2100" dirty="0">
                <a:latin typeface="Arial" pitchFamily="34" charset="0"/>
                <a:ea typeface="黑体" pitchFamily="49" charset="-122"/>
              </a:rPr>
              <a:t>是可添加的。使用带有字段列表的</a:t>
            </a:r>
            <a:r>
              <a:rPr lang="en-US" altLang="zh-CN" sz="2100" dirty="0">
                <a:latin typeface="Arial" pitchFamily="34" charset="0"/>
                <a:ea typeface="黑体" pitchFamily="49" charset="-122"/>
              </a:rPr>
              <a:t>SET FIELDS TO</a:t>
            </a:r>
            <a:r>
              <a:rPr lang="zh-CN" altLang="en-US" sz="2100" dirty="0">
                <a:latin typeface="Arial" pitchFamily="34" charset="0"/>
                <a:ea typeface="黑体" pitchFamily="49" charset="-122"/>
              </a:rPr>
              <a:t>命令，将给出的字段添加为可以被访问的字段。</a:t>
            </a:r>
          </a:p>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SET FIELDS TO</a:t>
            </a:r>
            <a:r>
              <a:rPr lang="zh-CN" altLang="en-US" sz="2100" dirty="0">
                <a:latin typeface="Arial" pitchFamily="34" charset="0"/>
                <a:ea typeface="黑体" pitchFamily="49" charset="-122"/>
              </a:rPr>
              <a:t>隐含执行了</a:t>
            </a:r>
            <a:r>
              <a:rPr lang="en-US" altLang="zh-CN" sz="2100" dirty="0">
                <a:latin typeface="Arial" pitchFamily="34" charset="0"/>
                <a:ea typeface="黑体" pitchFamily="49" charset="-122"/>
              </a:rPr>
              <a:t>SET FIELDS ON</a:t>
            </a:r>
            <a:r>
              <a:rPr lang="zh-CN" altLang="en-US" sz="2100" dirty="0">
                <a:latin typeface="Arial" pitchFamily="34" charset="0"/>
                <a:ea typeface="黑体" pitchFamily="49" charset="-122"/>
              </a:rPr>
              <a:t>命令。如果执行不包含字段列表子句或</a:t>
            </a:r>
            <a:r>
              <a:rPr lang="en-US" altLang="zh-CN" sz="2100" dirty="0">
                <a:latin typeface="Arial" pitchFamily="34" charset="0"/>
                <a:ea typeface="黑体" pitchFamily="49" charset="-122"/>
              </a:rPr>
              <a:t>ALL</a:t>
            </a:r>
            <a:r>
              <a:rPr lang="zh-CN" altLang="en-US" sz="2100" dirty="0">
                <a:latin typeface="Arial" pitchFamily="34" charset="0"/>
                <a:ea typeface="黑体" pitchFamily="49" charset="-122"/>
              </a:rPr>
              <a:t>的</a:t>
            </a:r>
            <a:r>
              <a:rPr lang="en-US" altLang="zh-CN" sz="2100" dirty="0">
                <a:latin typeface="Arial" pitchFamily="34" charset="0"/>
                <a:ea typeface="黑体" pitchFamily="49" charset="-122"/>
              </a:rPr>
              <a:t>SET FIELDS TO</a:t>
            </a:r>
            <a:r>
              <a:rPr lang="zh-CN" altLang="en-US" sz="2100" dirty="0">
                <a:latin typeface="Arial" pitchFamily="34" charset="0"/>
                <a:ea typeface="黑体" pitchFamily="49" charset="-122"/>
              </a:rPr>
              <a:t>命令，则从当前表中移去字段列表中列出的所有字段，从而使每个字段都不能被访问。</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要恢复表中字段的显示，最常用的方法是将表用</a:t>
            </a:r>
            <a:r>
              <a:rPr lang="en-US" altLang="zh-CN" sz="2100" dirty="0">
                <a:latin typeface="Arial" pitchFamily="34" charset="0"/>
                <a:ea typeface="黑体" pitchFamily="49" charset="-122"/>
              </a:rPr>
              <a:t>USE</a:t>
            </a:r>
            <a:r>
              <a:rPr lang="zh-CN" altLang="en-US" sz="2100" dirty="0">
                <a:latin typeface="Arial" pitchFamily="34" charset="0"/>
                <a:ea typeface="黑体" pitchFamily="49" charset="-122"/>
              </a:rPr>
              <a:t>命令重新打开，或执行含</a:t>
            </a:r>
            <a:r>
              <a:rPr lang="en-US" altLang="zh-CN" sz="2100" dirty="0">
                <a:latin typeface="Arial" pitchFamily="34" charset="0"/>
                <a:ea typeface="黑体" pitchFamily="49" charset="-122"/>
              </a:rPr>
              <a:t>ALL</a:t>
            </a:r>
            <a:r>
              <a:rPr lang="zh-CN" altLang="en-US" sz="2100" dirty="0">
                <a:latin typeface="Arial" pitchFamily="34" charset="0"/>
                <a:ea typeface="黑体" pitchFamily="49" charset="-122"/>
              </a:rPr>
              <a:t>的</a:t>
            </a:r>
            <a:r>
              <a:rPr lang="en-US" altLang="zh-CN" sz="2100" dirty="0">
                <a:latin typeface="Arial" pitchFamily="34" charset="0"/>
                <a:ea typeface="黑体" pitchFamily="49" charset="-122"/>
              </a:rPr>
              <a:t>SET FIELDS TO</a:t>
            </a:r>
            <a:r>
              <a:rPr lang="zh-CN" altLang="en-US" sz="2100" dirty="0">
                <a:latin typeface="Arial" pitchFamily="34" charset="0"/>
                <a:ea typeface="黑体" pitchFamily="49" charset="-122"/>
              </a:rPr>
              <a:t>命令。</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4-32】  </a:t>
            </a:r>
            <a:r>
              <a:rPr lang="zh-CN" altLang="en-US" sz="2100" dirty="0">
                <a:latin typeface="Arial" pitchFamily="34" charset="0"/>
                <a:ea typeface="黑体" pitchFamily="49" charset="-122"/>
              </a:rPr>
              <a:t>观察下面命令序列，分析各</a:t>
            </a:r>
            <a:r>
              <a:rPr lang="en-US" altLang="zh-CN" sz="2100" dirty="0">
                <a:latin typeface="Arial" pitchFamily="34" charset="0"/>
                <a:ea typeface="黑体" pitchFamily="49" charset="-122"/>
              </a:rPr>
              <a:t>SET FIELDS TO </a:t>
            </a:r>
            <a:r>
              <a:rPr lang="zh-CN" altLang="en-US" sz="2100" dirty="0">
                <a:latin typeface="Arial" pitchFamily="34" charset="0"/>
                <a:ea typeface="黑体" pitchFamily="49" charset="-122"/>
              </a:rPr>
              <a:t>命令执行的结果。</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USE </a:t>
            </a:r>
            <a:r>
              <a:rPr lang="zh-CN" altLang="en-US" sz="2100" dirty="0" smtClean="0">
                <a:solidFill>
                  <a:srgbClr val="FFFF00"/>
                </a:solidFill>
                <a:latin typeface="Arial" pitchFamily="34" charset="0"/>
                <a:ea typeface="黑体" pitchFamily="49" charset="-122"/>
              </a:rPr>
              <a:t>学生</a:t>
            </a:r>
            <a:endParaRPr lang="en-US" altLang="zh-CN" sz="2100" dirty="0" smtClean="0">
              <a:solidFill>
                <a:srgbClr val="FFFF00"/>
              </a:solidFill>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LIST</a:t>
            </a:r>
            <a:r>
              <a:rPr lang="en-US" altLang="zh-CN" sz="2100" dirty="0">
                <a:latin typeface="Arial" pitchFamily="34" charset="0"/>
                <a:ea typeface="黑体" pitchFamily="49" charset="-122"/>
              </a:rPr>
              <a:t>			&amp;&amp;</a:t>
            </a:r>
            <a:r>
              <a:rPr lang="zh-CN" altLang="en-US" sz="2100" dirty="0">
                <a:latin typeface="Arial" pitchFamily="34" charset="0"/>
                <a:ea typeface="黑体" pitchFamily="49" charset="-122"/>
              </a:rPr>
              <a:t>显示各记录全部字段的值</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SET </a:t>
            </a:r>
            <a:r>
              <a:rPr lang="en-US" altLang="zh-CN" sz="2100" dirty="0">
                <a:solidFill>
                  <a:srgbClr val="FFFF00"/>
                </a:solidFill>
                <a:latin typeface="Arial" pitchFamily="34" charset="0"/>
                <a:ea typeface="黑体" pitchFamily="49" charset="-122"/>
              </a:rPr>
              <a:t>FIELDS TO </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smtClean="0">
                <a:latin typeface="Arial" pitchFamily="34" charset="0"/>
                <a:ea typeface="黑体" pitchFamily="49" charset="-122"/>
              </a:rPr>
              <a:t>姓名</a:t>
            </a:r>
            <a:r>
              <a:rPr lang="en-US" altLang="zh-CN" sz="2100" dirty="0" smtClean="0">
                <a:latin typeface="Arial" pitchFamily="34" charset="0"/>
                <a:ea typeface="黑体" pitchFamily="49" charset="-122"/>
              </a:rPr>
              <a:t>&amp;&amp;</a:t>
            </a:r>
            <a:r>
              <a:rPr lang="zh-CN" altLang="en-US" sz="2100" dirty="0">
                <a:latin typeface="Arial" pitchFamily="34" charset="0"/>
                <a:ea typeface="黑体" pitchFamily="49" charset="-122"/>
              </a:rPr>
              <a:t>执行含字段列表的</a:t>
            </a:r>
            <a:r>
              <a:rPr lang="en-US" altLang="zh-CN" sz="2100" dirty="0">
                <a:latin typeface="Arial" pitchFamily="34" charset="0"/>
                <a:ea typeface="黑体" pitchFamily="49" charset="-122"/>
              </a:rPr>
              <a:t>SET FIELDS TO</a:t>
            </a:r>
            <a:r>
              <a:rPr lang="zh-CN" altLang="en-US" sz="2100" dirty="0">
                <a:latin typeface="Arial" pitchFamily="34" charset="0"/>
                <a:ea typeface="黑体" pitchFamily="49" charset="-122"/>
              </a:rPr>
              <a:t>命令</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LIST</a:t>
            </a:r>
            <a:r>
              <a:rPr lang="en-US" altLang="zh-CN" sz="2100" dirty="0">
                <a:latin typeface="Arial" pitchFamily="34" charset="0"/>
                <a:ea typeface="黑体" pitchFamily="49" charset="-122"/>
              </a:rPr>
              <a:t>	&amp;&amp;</a:t>
            </a:r>
            <a:r>
              <a:rPr lang="zh-CN" altLang="en-US" sz="2100" dirty="0">
                <a:latin typeface="Arial" pitchFamily="34" charset="0"/>
                <a:ea typeface="黑体" pitchFamily="49" charset="-122"/>
              </a:rPr>
              <a:t>仅显示各记录的学号、姓名两个字段的值</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SET </a:t>
            </a:r>
            <a:r>
              <a:rPr lang="en-US" altLang="zh-CN" sz="2100" dirty="0">
                <a:solidFill>
                  <a:srgbClr val="FFFF00"/>
                </a:solidFill>
                <a:latin typeface="Arial" pitchFamily="34" charset="0"/>
                <a:ea typeface="黑体" pitchFamily="49" charset="-122"/>
              </a:rPr>
              <a:t>FIELDS TO </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smtClean="0">
                <a:latin typeface="Arial" pitchFamily="34" charset="0"/>
                <a:ea typeface="黑体" pitchFamily="49" charset="-122"/>
              </a:rPr>
              <a:t>总分</a:t>
            </a:r>
            <a:r>
              <a:rPr lang="zh-CN" altLang="en-US" sz="2100" dirty="0">
                <a:latin typeface="Arial" pitchFamily="34" charset="0"/>
                <a:ea typeface="黑体" pitchFamily="49" charset="-122"/>
              </a:rPr>
              <a:t>	</a:t>
            </a:r>
            <a:r>
              <a:rPr lang="en-US" altLang="zh-CN" sz="2100" dirty="0">
                <a:latin typeface="Arial" pitchFamily="34" charset="0"/>
                <a:ea typeface="黑体" pitchFamily="49" charset="-122"/>
              </a:rPr>
              <a:t>&amp;&amp;</a:t>
            </a:r>
            <a:r>
              <a:rPr lang="zh-CN" altLang="en-US" sz="2100" dirty="0">
                <a:latin typeface="Arial" pitchFamily="34" charset="0"/>
                <a:ea typeface="黑体" pitchFamily="49" charset="-122"/>
              </a:rPr>
              <a:t>添加性别和总分为过滤字段</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SET </a:t>
            </a:r>
            <a:r>
              <a:rPr lang="en-US" altLang="zh-CN" sz="2100" dirty="0">
                <a:solidFill>
                  <a:srgbClr val="FFFF00"/>
                </a:solidFill>
                <a:latin typeface="Arial" pitchFamily="34" charset="0"/>
                <a:ea typeface="黑体" pitchFamily="49" charset="-122"/>
              </a:rPr>
              <a:t>FIELDS </a:t>
            </a:r>
            <a:r>
              <a:rPr lang="en-US" altLang="zh-CN" sz="2100" dirty="0" smtClean="0">
                <a:solidFill>
                  <a:srgbClr val="FFFF00"/>
                </a:solidFill>
                <a:latin typeface="Arial" pitchFamily="34" charset="0"/>
                <a:ea typeface="黑体" pitchFamily="49" charset="-122"/>
              </a:rPr>
              <a:t>TO</a:t>
            </a:r>
            <a:r>
              <a:rPr lang="en-US" altLang="zh-CN" sz="2100" dirty="0">
                <a:latin typeface="Arial" pitchFamily="34" charset="0"/>
                <a:ea typeface="黑体" pitchFamily="49" charset="-122"/>
              </a:rPr>
              <a:t>	&amp;&amp;</a:t>
            </a:r>
            <a:r>
              <a:rPr lang="zh-CN" altLang="en-US" sz="2100" dirty="0">
                <a:latin typeface="Arial" pitchFamily="34" charset="0"/>
                <a:ea typeface="黑体" pitchFamily="49" charset="-122"/>
              </a:rPr>
              <a:t>执行不含字段列表的</a:t>
            </a:r>
            <a:r>
              <a:rPr lang="en-US" altLang="zh-CN" sz="2100" dirty="0">
                <a:latin typeface="Arial" pitchFamily="34" charset="0"/>
                <a:ea typeface="黑体" pitchFamily="49" charset="-122"/>
              </a:rPr>
              <a:t>SET FIELDS TO</a:t>
            </a:r>
            <a:r>
              <a:rPr lang="zh-CN" altLang="en-US" sz="2100" dirty="0">
                <a:latin typeface="Arial" pitchFamily="34" charset="0"/>
                <a:ea typeface="黑体" pitchFamily="49" charset="-122"/>
              </a:rPr>
              <a:t>命令</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LIST</a:t>
            </a:r>
            <a:r>
              <a:rPr lang="en-US" altLang="zh-CN" sz="2100" dirty="0">
                <a:latin typeface="Arial" pitchFamily="34" charset="0"/>
                <a:ea typeface="黑体" pitchFamily="49" charset="-122"/>
              </a:rPr>
              <a:t>	&amp;&amp;</a:t>
            </a:r>
            <a:r>
              <a:rPr lang="zh-CN" altLang="en-US" sz="2100" dirty="0">
                <a:latin typeface="Arial" pitchFamily="34" charset="0"/>
                <a:ea typeface="黑体" pitchFamily="49" charset="-122"/>
              </a:rPr>
              <a:t>仅显示出记录号</a:t>
            </a:r>
            <a:r>
              <a:rPr lang="en-US" altLang="zh-CN" sz="2100" dirty="0">
                <a:latin typeface="Arial" pitchFamily="34" charset="0"/>
                <a:ea typeface="黑体" pitchFamily="49" charset="-122"/>
              </a:rPr>
              <a:t>1~12</a:t>
            </a:r>
            <a:r>
              <a:rPr lang="zh-CN" altLang="en-US" sz="2100" dirty="0">
                <a:latin typeface="Arial" pitchFamily="34" charset="0"/>
                <a:ea typeface="黑体" pitchFamily="49" charset="-122"/>
              </a:rPr>
              <a:t>，却并不显示任何一个字段的值</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SET </a:t>
            </a:r>
            <a:r>
              <a:rPr lang="en-US" altLang="zh-CN" sz="2100" dirty="0">
                <a:solidFill>
                  <a:srgbClr val="FFFF00"/>
                </a:solidFill>
                <a:latin typeface="Arial" pitchFamily="34" charset="0"/>
                <a:ea typeface="黑体" pitchFamily="49" charset="-122"/>
              </a:rPr>
              <a:t>FIELDS TO </a:t>
            </a:r>
            <a:r>
              <a:rPr lang="en-US" altLang="zh-CN" sz="2100" dirty="0" smtClean="0">
                <a:solidFill>
                  <a:srgbClr val="FFFF00"/>
                </a:solidFill>
                <a:latin typeface="Arial" pitchFamily="34" charset="0"/>
                <a:ea typeface="黑体" pitchFamily="49" charset="-122"/>
              </a:rPr>
              <a:t>ALL</a:t>
            </a:r>
            <a:r>
              <a:rPr lang="en-US" altLang="zh-CN" sz="2100" dirty="0" smtClean="0">
                <a:latin typeface="Arial" pitchFamily="34" charset="0"/>
                <a:ea typeface="黑体" pitchFamily="49" charset="-122"/>
              </a:rPr>
              <a:t>&amp;&amp;</a:t>
            </a:r>
            <a:r>
              <a:rPr lang="zh-CN" altLang="en-US" sz="2100" dirty="0">
                <a:latin typeface="Arial" pitchFamily="34" charset="0"/>
                <a:ea typeface="黑体" pitchFamily="49" charset="-122"/>
              </a:rPr>
              <a:t>执行含</a:t>
            </a:r>
            <a:r>
              <a:rPr lang="en-US" altLang="zh-CN" sz="2100" dirty="0">
                <a:latin typeface="Arial" pitchFamily="34" charset="0"/>
                <a:ea typeface="黑体" pitchFamily="49" charset="-122"/>
              </a:rPr>
              <a:t>ALL</a:t>
            </a:r>
            <a:r>
              <a:rPr lang="zh-CN" altLang="en-US" sz="2100" dirty="0">
                <a:latin typeface="Arial" pitchFamily="34" charset="0"/>
                <a:ea typeface="黑体" pitchFamily="49" charset="-122"/>
              </a:rPr>
              <a:t>关键字的</a:t>
            </a:r>
            <a:r>
              <a:rPr lang="en-US" altLang="zh-CN" sz="2100" dirty="0">
                <a:latin typeface="Arial" pitchFamily="34" charset="0"/>
                <a:ea typeface="黑体" pitchFamily="49" charset="-122"/>
              </a:rPr>
              <a:t>SET FIELDS TO</a:t>
            </a:r>
            <a:r>
              <a:rPr lang="zh-CN" altLang="en-US" sz="2100" dirty="0">
                <a:latin typeface="Arial" pitchFamily="34" charset="0"/>
                <a:ea typeface="黑体" pitchFamily="49" charset="-122"/>
              </a:rPr>
              <a:t>命令</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LIST</a:t>
            </a:r>
            <a:r>
              <a:rPr lang="en-US" altLang="zh-CN" sz="2100" dirty="0">
                <a:latin typeface="Arial" pitchFamily="34" charset="0"/>
                <a:ea typeface="黑体" pitchFamily="49" charset="-122"/>
              </a:rPr>
              <a:t>	</a:t>
            </a:r>
          </a:p>
        </p:txBody>
      </p:sp>
    </p:spTree>
    <p:extLst>
      <p:ext uri="{BB962C8B-B14F-4D97-AF65-F5344CB8AC3E}">
        <p14:creationId xmlns:p14="http://schemas.microsoft.com/office/powerpoint/2010/main" val="1398983663"/>
      </p:ext>
    </p:extLst>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620688"/>
            <a:ext cx="899795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记录记录</a:t>
            </a:r>
            <a:r>
              <a:rPr lang="zh-CN" altLang="en-US" sz="2100" dirty="0">
                <a:latin typeface="Arial" pitchFamily="34" charset="0"/>
                <a:ea typeface="黑体" pitchFamily="49" charset="-122"/>
              </a:rPr>
              <a:t>或记录记录，是指将当前表中满足记录筛选的记录筛选出来，使得在后面对表的操作仅限于这些记录，似乎其它的记录都不存在。直到将表重新打开，或碰见了不含筛选条件的记录过滤命令。</a:t>
            </a:r>
          </a:p>
          <a:p>
            <a:r>
              <a:rPr lang="zh-CN" altLang="en-US" sz="2100" dirty="0" smtClean="0">
                <a:latin typeface="Arial" pitchFamily="34" charset="0"/>
                <a:ea typeface="黑体" pitchFamily="49" charset="-122"/>
              </a:rPr>
              <a:t>　　设置</a:t>
            </a:r>
            <a:r>
              <a:rPr lang="zh-CN" altLang="en-US" sz="2100" dirty="0">
                <a:latin typeface="Arial" pitchFamily="34" charset="0"/>
                <a:ea typeface="黑体" pitchFamily="49" charset="-122"/>
              </a:rPr>
              <a:t>记录过滤的方式有菜单方式和命令方式两种</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4"/>
          <p:cNvSpPr>
            <a:spLocks noChangeArrowheads="1"/>
          </p:cNvSpPr>
          <p:nvPr/>
        </p:nvSpPr>
        <p:spPr bwMode="auto">
          <a:xfrm>
            <a:off x="313346" y="18864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4.5.2  </a:t>
            </a:r>
            <a:r>
              <a:rPr lang="zh-CN" altLang="en-US" sz="2200" dirty="0">
                <a:ea typeface="黑体" pitchFamily="49" charset="-122"/>
              </a:rPr>
              <a:t>记录过滤</a:t>
            </a:r>
          </a:p>
        </p:txBody>
      </p:sp>
      <p:sp>
        <p:nvSpPr>
          <p:cNvPr id="4" name="Rectangle 4"/>
          <p:cNvSpPr>
            <a:spLocks noChangeArrowheads="1"/>
          </p:cNvSpPr>
          <p:nvPr/>
        </p:nvSpPr>
        <p:spPr bwMode="auto">
          <a:xfrm>
            <a:off x="119497" y="2492896"/>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它</a:t>
            </a:r>
            <a:r>
              <a:rPr lang="zh-CN" altLang="en-US" sz="2100" dirty="0">
                <a:latin typeface="Arial" pitchFamily="34" charset="0"/>
                <a:ea typeface="黑体" pitchFamily="49" charset="-122"/>
              </a:rPr>
              <a:t>的菜单操作与字段过滤类似，执行</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系统“表”菜单中“属性”命令，在打开的“工作区属性”对话框中，通过设置“数据过滤器”栏处的条件来</a:t>
            </a:r>
            <a:r>
              <a:rPr lang="zh-CN" altLang="en-US" sz="2100" dirty="0" smtClean="0">
                <a:latin typeface="Arial" pitchFamily="34" charset="0"/>
                <a:ea typeface="黑体" pitchFamily="49" charset="-122"/>
              </a:rPr>
              <a:t>实现，参见图</a:t>
            </a:r>
            <a:r>
              <a:rPr lang="en-US" altLang="zh-CN" sz="2100" dirty="0" smtClean="0">
                <a:latin typeface="Arial" pitchFamily="34" charset="0"/>
                <a:ea typeface="黑体" pitchFamily="49" charset="-122"/>
              </a:rPr>
              <a:t>4-32</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4-33】  </a:t>
            </a:r>
            <a:r>
              <a:rPr lang="zh-CN" altLang="en-US" sz="2100" dirty="0">
                <a:latin typeface="Arial" pitchFamily="34" charset="0"/>
                <a:ea typeface="黑体" pitchFamily="49" charset="-122"/>
              </a:rPr>
              <a:t>显示表“学生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a:t>
            </a:r>
            <a:r>
              <a:rPr lang="zh-CN" altLang="en-US" sz="2100" dirty="0" smtClean="0">
                <a:latin typeface="Arial" pitchFamily="34" charset="0"/>
                <a:ea typeface="黑体" pitchFamily="49" charset="-122"/>
              </a:rPr>
              <a:t>所有“男”生</a:t>
            </a:r>
            <a:r>
              <a:rPr lang="zh-CN" altLang="en-US" sz="2100" dirty="0">
                <a:latin typeface="Arial" pitchFamily="34" charset="0"/>
                <a:ea typeface="黑体" pitchFamily="49" charset="-122"/>
              </a:rPr>
              <a:t>的记录内容，如图</a:t>
            </a:r>
            <a:r>
              <a:rPr lang="en-US" altLang="zh-CN" sz="2100" dirty="0" smtClean="0">
                <a:latin typeface="Arial" pitchFamily="34" charset="0"/>
                <a:ea typeface="黑体" pitchFamily="49" charset="-122"/>
              </a:rPr>
              <a:t>4-35</a:t>
            </a:r>
            <a:r>
              <a:rPr lang="zh-CN" altLang="en-US" sz="2100" dirty="0" smtClean="0">
                <a:latin typeface="Arial" pitchFamily="34" charset="0"/>
                <a:ea typeface="黑体" pitchFamily="49" charset="-122"/>
              </a:rPr>
              <a:t>和图</a:t>
            </a:r>
            <a:r>
              <a:rPr lang="en-US" altLang="zh-CN" sz="2100" dirty="0" smtClean="0">
                <a:latin typeface="Arial" pitchFamily="34" charset="0"/>
                <a:ea typeface="黑体" pitchFamily="49" charset="-122"/>
              </a:rPr>
              <a:t>4-36</a:t>
            </a:r>
            <a:r>
              <a:rPr lang="zh-CN" altLang="en-US" sz="2100" dirty="0" smtClean="0">
                <a:latin typeface="Arial" pitchFamily="34" charset="0"/>
                <a:ea typeface="黑体" pitchFamily="49" charset="-122"/>
              </a:rPr>
              <a:t>所</a:t>
            </a:r>
            <a:r>
              <a:rPr lang="zh-CN" altLang="en-US" sz="2100" dirty="0">
                <a:latin typeface="Arial" pitchFamily="34" charset="0"/>
                <a:ea typeface="黑体" pitchFamily="49" charset="-122"/>
              </a:rPr>
              <a:t>示</a:t>
            </a:r>
            <a:r>
              <a:rPr lang="zh-CN" altLang="en-US" sz="2100" dirty="0" smtClean="0">
                <a:latin typeface="Arial" pitchFamily="34" charset="0"/>
                <a:ea typeface="黑体" pitchFamily="49" charset="-122"/>
              </a:rPr>
              <a:t>。操作步骤略，参见</a:t>
            </a:r>
            <a:r>
              <a:rPr lang="en-US" altLang="zh-CN" sz="2100" dirty="0" smtClean="0">
                <a:latin typeface="Arial" pitchFamily="34" charset="0"/>
                <a:ea typeface="黑体" pitchFamily="49" charset="-122"/>
              </a:rPr>
              <a:t>P155</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5" name="Rectangle 3"/>
          <p:cNvSpPr>
            <a:spLocks noChangeArrowheads="1"/>
          </p:cNvSpPr>
          <p:nvPr/>
        </p:nvSpPr>
        <p:spPr bwMode="auto">
          <a:xfrm>
            <a:off x="105575" y="198884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．用菜单方式实现记录的过滤</a:t>
            </a:r>
          </a:p>
        </p:txBody>
      </p:sp>
      <p:sp>
        <p:nvSpPr>
          <p:cNvPr id="7" name="矩形 6"/>
          <p:cNvSpPr/>
          <p:nvPr/>
        </p:nvSpPr>
        <p:spPr>
          <a:xfrm>
            <a:off x="3535066" y="6371788"/>
            <a:ext cx="2952328"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4-35  </a:t>
            </a:r>
            <a:r>
              <a:rPr lang="zh-CN" altLang="en-US" dirty="0">
                <a:solidFill>
                  <a:srgbClr val="FFFFFF"/>
                </a:solidFill>
                <a:latin typeface="Arial" pitchFamily="34" charset="0"/>
                <a:ea typeface="黑体" pitchFamily="49" charset="-122"/>
              </a:rPr>
              <a:t>设定记录过滤条件 </a:t>
            </a:r>
            <a:endParaRPr lang="zh-CN" altLang="en-US" dirty="0"/>
          </a:p>
        </p:txBody>
      </p:sp>
      <p:sp>
        <p:nvSpPr>
          <p:cNvPr id="8" name="矩形 7"/>
          <p:cNvSpPr/>
          <p:nvPr/>
        </p:nvSpPr>
        <p:spPr>
          <a:xfrm>
            <a:off x="5530021" y="5871715"/>
            <a:ext cx="290104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3-36  </a:t>
            </a:r>
            <a:r>
              <a:rPr lang="zh-CN" altLang="en-US" dirty="0">
                <a:solidFill>
                  <a:srgbClr val="FFFFFF"/>
                </a:solidFill>
                <a:latin typeface="Arial" pitchFamily="34" charset="0"/>
                <a:ea typeface="黑体" pitchFamily="49" charset="-122"/>
              </a:rPr>
              <a:t>过滤记录显示结果</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707" y="4281186"/>
            <a:ext cx="3232571" cy="241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4105" y="4293096"/>
            <a:ext cx="3812876" cy="151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0735526"/>
      </p:ext>
    </p:extLst>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121" y="548680"/>
            <a:ext cx="8997950" cy="576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记录</a:t>
            </a:r>
            <a:r>
              <a:rPr lang="zh-CN" altLang="en-US" sz="2100" dirty="0">
                <a:latin typeface="Arial" pitchFamily="34" charset="0"/>
                <a:ea typeface="黑体" pitchFamily="49" charset="-122"/>
              </a:rPr>
              <a:t>的过滤也可使用命令方式，该命令的使用格式如下：</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FILTER TO [</a:t>
            </a:r>
            <a:r>
              <a:rPr lang="en-US" altLang="zh-CN" sz="2100" dirty="0" err="1">
                <a:latin typeface="Arial" pitchFamily="34" charset="0"/>
                <a:ea typeface="黑体" pitchFamily="49" charset="-122"/>
              </a:rPr>
              <a:t>lExpression</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命令的功能是：从当前表中过滤出符合条件的记录。</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：命令中无</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lExpression</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时，表示取消所设置的过滤器。例如，在例</a:t>
            </a:r>
            <a:r>
              <a:rPr lang="en-US" altLang="zh-CN" sz="2100" dirty="0">
                <a:latin typeface="Arial" pitchFamily="34" charset="0"/>
                <a:ea typeface="黑体" pitchFamily="49" charset="-122"/>
              </a:rPr>
              <a:t>4-35</a:t>
            </a:r>
            <a:r>
              <a:rPr lang="zh-CN" altLang="en-US" sz="2100" dirty="0">
                <a:latin typeface="Arial" pitchFamily="34" charset="0"/>
                <a:ea typeface="黑体" pitchFamily="49" charset="-122"/>
              </a:rPr>
              <a:t>所对应的命令方式为：</a:t>
            </a:r>
            <a:r>
              <a:rPr lang="en-US" altLang="zh-CN" sz="2100" dirty="0">
                <a:latin typeface="Arial" pitchFamily="34" charset="0"/>
                <a:ea typeface="黑体" pitchFamily="49" charset="-122"/>
              </a:rPr>
              <a:t>SET FILTER TO </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男</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注意：如果先</a:t>
            </a:r>
            <a:r>
              <a:rPr lang="zh-CN" altLang="en-US" sz="2100" dirty="0">
                <a:latin typeface="Arial" pitchFamily="34" charset="0"/>
                <a:ea typeface="黑体" pitchFamily="49" charset="-122"/>
              </a:rPr>
              <a:t>使用了</a:t>
            </a:r>
            <a:r>
              <a:rPr lang="en-US" altLang="zh-CN" sz="2100" dirty="0">
                <a:latin typeface="Arial" pitchFamily="34" charset="0"/>
                <a:ea typeface="黑体" pitchFamily="49" charset="-122"/>
              </a:rPr>
              <a:t>SET FILTER TO</a:t>
            </a:r>
            <a:r>
              <a:rPr lang="zh-CN" altLang="en-US" sz="2100" dirty="0" smtClean="0">
                <a:latin typeface="Arial" pitchFamily="34" charset="0"/>
                <a:ea typeface="黑体" pitchFamily="49" charset="-122"/>
              </a:rPr>
              <a:t>命令，则</a:t>
            </a:r>
            <a:r>
              <a:rPr lang="en-US" altLang="zh-CN" sz="2100" dirty="0" smtClean="0">
                <a:latin typeface="Arial" pitchFamily="34" charset="0"/>
                <a:ea typeface="黑体" pitchFamily="49" charset="-122"/>
              </a:rPr>
              <a:t>SET </a:t>
            </a:r>
            <a:r>
              <a:rPr lang="en-US" altLang="zh-CN" sz="2100" dirty="0">
                <a:latin typeface="Arial" pitchFamily="34" charset="0"/>
                <a:ea typeface="黑体" pitchFamily="49" charset="-122"/>
              </a:rPr>
              <a:t>FIELDS TO</a:t>
            </a:r>
            <a:r>
              <a:rPr lang="zh-CN" altLang="en-US" sz="2100" dirty="0">
                <a:latin typeface="Arial" pitchFamily="34" charset="0"/>
                <a:ea typeface="黑体" pitchFamily="49" charset="-122"/>
              </a:rPr>
              <a:t>命令将对字段过滤不起作用。但在先使用了</a:t>
            </a:r>
            <a:r>
              <a:rPr lang="en-US" altLang="zh-CN" sz="2100" dirty="0">
                <a:latin typeface="Arial" pitchFamily="34" charset="0"/>
                <a:ea typeface="黑体" pitchFamily="49" charset="-122"/>
              </a:rPr>
              <a:t>SET FIELDS TO</a:t>
            </a:r>
            <a:r>
              <a:rPr lang="zh-CN" altLang="en-US" sz="2100" dirty="0">
                <a:latin typeface="Arial" pitchFamily="34" charset="0"/>
                <a:ea typeface="黑体" pitchFamily="49" charset="-122"/>
              </a:rPr>
              <a:t>命令的情况下，</a:t>
            </a:r>
            <a:r>
              <a:rPr lang="en-US" altLang="zh-CN" sz="2100" dirty="0">
                <a:latin typeface="Arial" pitchFamily="34" charset="0"/>
                <a:ea typeface="黑体" pitchFamily="49" charset="-122"/>
              </a:rPr>
              <a:t>SET FILTER TO</a:t>
            </a:r>
            <a:r>
              <a:rPr lang="zh-CN" altLang="en-US" sz="2100" dirty="0">
                <a:latin typeface="Arial" pitchFamily="34" charset="0"/>
                <a:ea typeface="黑体" pitchFamily="49" charset="-122"/>
              </a:rPr>
              <a:t>命令却可起到对记录的筛选作用。</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4-34】  </a:t>
            </a:r>
            <a:r>
              <a:rPr lang="zh-CN" altLang="en-US" sz="2100" dirty="0" smtClean="0">
                <a:latin typeface="Arial" pitchFamily="34" charset="0"/>
                <a:ea typeface="黑体" pitchFamily="49" charset="-122"/>
              </a:rPr>
              <a:t>分析</a:t>
            </a:r>
            <a:r>
              <a:rPr lang="zh-CN" altLang="en-US" sz="2100" dirty="0">
                <a:latin typeface="Arial" pitchFamily="34" charset="0"/>
                <a:ea typeface="黑体" pitchFamily="49" charset="-122"/>
              </a:rPr>
              <a:t>各</a:t>
            </a:r>
            <a:r>
              <a:rPr lang="en-US" altLang="zh-CN" sz="2100" dirty="0">
                <a:latin typeface="Arial" pitchFamily="34" charset="0"/>
                <a:ea typeface="黑体" pitchFamily="49" charset="-122"/>
              </a:rPr>
              <a:t>SET FILTER TO </a:t>
            </a:r>
            <a:r>
              <a:rPr lang="zh-CN" altLang="en-US" sz="2100" dirty="0">
                <a:latin typeface="Arial" pitchFamily="34" charset="0"/>
                <a:ea typeface="黑体" pitchFamily="49" charset="-122"/>
              </a:rPr>
              <a:t>命令执行的结果。</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EXCLUSIVE</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FILTER TO </a:t>
            </a:r>
            <a:r>
              <a:rPr lang="zh-CN" altLang="en-US" sz="2100" dirty="0">
                <a:latin typeface="Arial" pitchFamily="34" charset="0"/>
                <a:ea typeface="黑体" pitchFamily="49" charset="-122"/>
              </a:rPr>
              <a:t>出生日期</a:t>
            </a:r>
            <a:r>
              <a:rPr lang="en-US" altLang="zh-CN" sz="2100" dirty="0">
                <a:latin typeface="Arial" pitchFamily="34" charset="0"/>
                <a:ea typeface="黑体" pitchFamily="49" charset="-122"/>
              </a:rPr>
              <a:t>&lt;{^1993/01/01</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	&amp;&amp;</a:t>
            </a:r>
            <a:r>
              <a:rPr lang="zh-CN" altLang="en-US" sz="2100" dirty="0">
                <a:latin typeface="Arial" pitchFamily="34" charset="0"/>
                <a:ea typeface="黑体" pitchFamily="49" charset="-122"/>
              </a:rPr>
              <a:t>对表记录进行过滤</a:t>
            </a:r>
          </a:p>
          <a:p>
            <a:r>
              <a:rPr lang="en-US" altLang="zh-CN" sz="2100" dirty="0" smtClean="0">
                <a:latin typeface="Arial" pitchFamily="34" charset="0"/>
                <a:ea typeface="黑体" pitchFamily="49" charset="-122"/>
              </a:rPr>
              <a:t>       LIST</a:t>
            </a:r>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&amp;&amp;</a:t>
            </a:r>
            <a:r>
              <a:rPr lang="zh-CN" altLang="en-US" sz="2100" dirty="0">
                <a:latin typeface="Arial" pitchFamily="34" charset="0"/>
                <a:ea typeface="黑体" pitchFamily="49" charset="-122"/>
              </a:rPr>
              <a:t>仅显示</a:t>
            </a:r>
            <a:r>
              <a:rPr lang="en-US" altLang="zh-CN" sz="2100" dirty="0">
                <a:latin typeface="Arial" pitchFamily="34" charset="0"/>
                <a:ea typeface="黑体" pitchFamily="49" charset="-122"/>
              </a:rPr>
              <a:t>1993</a:t>
            </a:r>
            <a:r>
              <a:rPr lang="zh-CN" altLang="en-US" sz="2100" dirty="0">
                <a:latin typeface="Arial" pitchFamily="34" charset="0"/>
                <a:ea typeface="黑体" pitchFamily="49" charset="-122"/>
              </a:rPr>
              <a:t>年前出生的学生的信息</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RECCOUNT()		</a:t>
            </a:r>
            <a:r>
              <a:rPr lang="en-US" altLang="zh-CN" sz="2100" dirty="0" smtClean="0">
                <a:latin typeface="Arial" pitchFamily="34" charset="0"/>
                <a:ea typeface="黑体" pitchFamily="49" charset="-122"/>
              </a:rPr>
              <a:t>&amp;&amp;</a:t>
            </a:r>
            <a:r>
              <a:rPr lang="zh-CN" altLang="en-US" sz="2100" dirty="0">
                <a:latin typeface="Arial" pitchFamily="34" charset="0"/>
                <a:ea typeface="黑体" pitchFamily="49" charset="-122"/>
              </a:rPr>
              <a:t>显示表的物理记录条数：</a:t>
            </a:r>
            <a:r>
              <a:rPr lang="en-US" altLang="zh-CN" sz="2100" dirty="0">
                <a:latin typeface="Arial" pitchFamily="34" charset="0"/>
                <a:ea typeface="黑体" pitchFamily="49" charset="-122"/>
              </a:rPr>
              <a:t>12</a:t>
            </a:r>
          </a:p>
          <a:p>
            <a:r>
              <a:rPr lang="en-US" altLang="zh-CN" sz="2100" dirty="0" smtClean="0">
                <a:latin typeface="Arial" pitchFamily="34" charset="0"/>
                <a:ea typeface="黑体" pitchFamily="49" charset="-122"/>
              </a:rPr>
              <a:t>       COPY </a:t>
            </a:r>
            <a:r>
              <a:rPr lang="en-US" altLang="zh-CN" sz="2100" dirty="0">
                <a:latin typeface="Arial" pitchFamily="34" charset="0"/>
                <a:ea typeface="黑体" pitchFamily="49" charset="-122"/>
              </a:rPr>
              <a:t>TO filter_</a:t>
            </a:r>
            <a:r>
              <a:rPr lang="zh-CN" altLang="en-US" sz="2100" dirty="0">
                <a:latin typeface="Arial" pitchFamily="34" charset="0"/>
                <a:ea typeface="黑体" pitchFamily="49" charset="-122"/>
              </a:rPr>
              <a:t>学生		</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FIELDS TO		</a:t>
            </a:r>
            <a:r>
              <a:rPr lang="en-US" altLang="zh-CN" sz="2100" dirty="0" smtClean="0">
                <a:latin typeface="Arial" pitchFamily="34" charset="0"/>
                <a:ea typeface="黑体" pitchFamily="49" charset="-122"/>
              </a:rPr>
              <a:t>&amp;&amp;</a:t>
            </a:r>
            <a:r>
              <a:rPr lang="zh-CN" altLang="en-US" sz="2100" dirty="0">
                <a:latin typeface="Arial" pitchFamily="34" charset="0"/>
                <a:ea typeface="黑体" pitchFamily="49" charset="-122"/>
              </a:rPr>
              <a:t>停止对记录的过滤</a:t>
            </a:r>
          </a:p>
          <a:p>
            <a:r>
              <a:rPr lang="en-US" altLang="zh-CN" sz="2100" dirty="0" smtClean="0">
                <a:latin typeface="Arial" pitchFamily="34" charset="0"/>
                <a:ea typeface="黑体" pitchFamily="49" charset="-122"/>
              </a:rPr>
              <a:t>       LIST</a:t>
            </a:r>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&amp;&amp;</a:t>
            </a:r>
            <a:r>
              <a:rPr lang="zh-CN" altLang="en-US" sz="2100" dirty="0">
                <a:latin typeface="Arial" pitchFamily="34" charset="0"/>
                <a:ea typeface="黑体" pitchFamily="49" charset="-122"/>
              </a:rPr>
              <a:t>仅显示全部学生的信息</a:t>
            </a:r>
          </a:p>
          <a:p>
            <a:r>
              <a:rPr lang="en-US" altLang="zh-CN" sz="2100" dirty="0" smtClean="0">
                <a:latin typeface="Arial" pitchFamily="34" charset="0"/>
                <a:ea typeface="黑体" pitchFamily="49" charset="-122"/>
              </a:rPr>
              <a:t>       USE </a:t>
            </a:r>
            <a:r>
              <a:rPr lang="en-US" altLang="zh-CN" sz="2100" dirty="0">
                <a:latin typeface="Arial" pitchFamily="34" charset="0"/>
                <a:ea typeface="黑体" pitchFamily="49" charset="-122"/>
              </a:rPr>
              <a:t>filter_</a:t>
            </a:r>
            <a:r>
              <a:rPr lang="zh-CN" altLang="en-US" sz="2100" dirty="0">
                <a:latin typeface="Arial" pitchFamily="34" charset="0"/>
                <a:ea typeface="黑体" pitchFamily="49" charset="-122"/>
              </a:rPr>
              <a:t>学生</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RECCOUNT()		&amp;&amp;</a:t>
            </a:r>
            <a:r>
              <a:rPr lang="zh-CN" altLang="en-US" sz="2100" dirty="0">
                <a:latin typeface="Arial" pitchFamily="34" charset="0"/>
                <a:ea typeface="黑体" pitchFamily="49" charset="-122"/>
              </a:rPr>
              <a:t>显示表的物理记录条数：</a:t>
            </a:r>
            <a:r>
              <a:rPr lang="en-US" altLang="zh-CN" sz="2100" dirty="0">
                <a:latin typeface="Arial" pitchFamily="34" charset="0"/>
                <a:ea typeface="黑体" pitchFamily="49" charset="-122"/>
              </a:rPr>
              <a:t>4</a:t>
            </a:r>
          </a:p>
        </p:txBody>
      </p:sp>
      <p:sp>
        <p:nvSpPr>
          <p:cNvPr id="3" name="Rectangle 3"/>
          <p:cNvSpPr>
            <a:spLocks noChangeArrowheads="1"/>
          </p:cNvSpPr>
          <p:nvPr/>
        </p:nvSpPr>
        <p:spPr bwMode="auto">
          <a:xfrm>
            <a:off x="71121" y="11667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．用命令方式实现记录的过滤</a:t>
            </a:r>
          </a:p>
        </p:txBody>
      </p:sp>
      <p:sp>
        <p:nvSpPr>
          <p:cNvPr id="4" name="AutoShape 7">
            <a:hlinkClick r:id="rId2" action="ppaction://hlinksldjump" highlightClick="1"/>
          </p:cNvPr>
          <p:cNvSpPr>
            <a:spLocks noChangeArrowheads="1"/>
          </p:cNvSpPr>
          <p:nvPr/>
        </p:nvSpPr>
        <p:spPr bwMode="auto">
          <a:xfrm>
            <a:off x="7656959" y="6426200"/>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solidFill>
                  <a:srgbClr val="FFFF00"/>
                </a:solidFill>
                <a:ea typeface="黑体" pitchFamily="49" charset="-122"/>
              </a:rPr>
              <a:t>←返回目录</a:t>
            </a:r>
          </a:p>
        </p:txBody>
      </p:sp>
    </p:spTree>
    <p:extLst>
      <p:ext uri="{BB962C8B-B14F-4D97-AF65-F5344CB8AC3E}">
        <p14:creationId xmlns:p14="http://schemas.microsoft.com/office/powerpoint/2010/main" val="3029191770"/>
      </p:ext>
    </p:ext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531106"/>
            <a:ext cx="8997950"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打开</a:t>
            </a:r>
            <a:r>
              <a:rPr lang="zh-CN" altLang="en-US" sz="2100" dirty="0">
                <a:latin typeface="Arial" pitchFamily="34" charset="0"/>
                <a:ea typeface="黑体" pitchFamily="49" charset="-122"/>
              </a:rPr>
              <a:t>表的方法有菜单方式和</a:t>
            </a:r>
            <a:r>
              <a:rPr lang="zh-CN" altLang="en-US" sz="2100" dirty="0" smtClean="0">
                <a:latin typeface="Arial" pitchFamily="34" charset="0"/>
                <a:ea typeface="黑体" pitchFamily="49" charset="-122"/>
              </a:rPr>
              <a:t>命令方式两种。</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1461"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4.1.2  </a:t>
            </a:r>
            <a:r>
              <a:rPr lang="zh-CN" altLang="en-US" sz="2200" dirty="0">
                <a:ea typeface="黑体" pitchFamily="49" charset="-122"/>
              </a:rPr>
              <a:t>打开表</a:t>
            </a:r>
          </a:p>
        </p:txBody>
      </p:sp>
      <p:sp>
        <p:nvSpPr>
          <p:cNvPr id="4" name="Rectangle 4"/>
          <p:cNvSpPr>
            <a:spLocks noChangeArrowheads="1"/>
          </p:cNvSpPr>
          <p:nvPr/>
        </p:nvSpPr>
        <p:spPr bwMode="auto">
          <a:xfrm>
            <a:off x="71461" y="1360094"/>
            <a:ext cx="8997950" cy="685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4-1】  </a:t>
            </a:r>
            <a:r>
              <a:rPr lang="zh-CN" altLang="en-US" sz="2100" dirty="0">
                <a:latin typeface="Arial" pitchFamily="34" charset="0"/>
                <a:ea typeface="黑体" pitchFamily="49" charset="-122"/>
              </a:rPr>
              <a:t>用菜单方式打开学生情况表“学生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P124</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1461" y="94562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．使用菜单方式</a:t>
            </a:r>
          </a:p>
        </p:txBody>
      </p:sp>
      <p:sp>
        <p:nvSpPr>
          <p:cNvPr id="6" name="Rectangle 3"/>
          <p:cNvSpPr>
            <a:spLocks noChangeArrowheads="1"/>
          </p:cNvSpPr>
          <p:nvPr/>
        </p:nvSpPr>
        <p:spPr bwMode="auto">
          <a:xfrm>
            <a:off x="71461" y="2099944"/>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．使用命令方式</a:t>
            </a:r>
          </a:p>
        </p:txBody>
      </p:sp>
      <p:sp>
        <p:nvSpPr>
          <p:cNvPr id="7" name="Rectangle 4"/>
          <p:cNvSpPr>
            <a:spLocks noChangeArrowheads="1"/>
          </p:cNvSpPr>
          <p:nvPr/>
        </p:nvSpPr>
        <p:spPr bwMode="auto">
          <a:xfrm>
            <a:off x="71461" y="2514420"/>
            <a:ext cx="8997950" cy="4154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可使用</a:t>
            </a:r>
            <a:r>
              <a:rPr lang="en-US" altLang="zh-CN" sz="2100" dirty="0" smtClean="0">
                <a:latin typeface="Arial" pitchFamily="34" charset="0"/>
                <a:ea typeface="黑体" pitchFamily="49" charset="-122"/>
              </a:rPr>
              <a:t>USE</a:t>
            </a:r>
            <a:r>
              <a:rPr lang="zh-CN" altLang="en-US" sz="2100" dirty="0">
                <a:latin typeface="Arial" pitchFamily="34" charset="0"/>
                <a:ea typeface="黑体" pitchFamily="49" charset="-122"/>
              </a:rPr>
              <a:t>命令打开</a:t>
            </a:r>
            <a:r>
              <a:rPr lang="zh-CN" altLang="en-US" sz="2100" dirty="0" smtClean="0">
                <a:latin typeface="Arial" pitchFamily="34" charset="0"/>
                <a:ea typeface="黑体" pitchFamily="49" charset="-122"/>
              </a:rPr>
              <a:t>表，该</a:t>
            </a:r>
            <a:r>
              <a:rPr lang="zh-CN" altLang="en-US" sz="2100" dirty="0">
                <a:latin typeface="Arial" pitchFamily="34" charset="0"/>
                <a:ea typeface="黑体" pitchFamily="49" charset="-122"/>
              </a:rPr>
              <a:t>命令的使用格式如下：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USE </a:t>
            </a:r>
            <a:r>
              <a:rPr lang="en-US" altLang="zh-CN" sz="2100" dirty="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DatabaseName</a:t>
            </a:r>
            <a:r>
              <a:rPr lang="en-US" altLang="zh-CN" sz="2100" dirty="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dbf_Name</a:t>
            </a:r>
            <a:r>
              <a:rPr lang="en-US" altLang="zh-CN" sz="2100" dirty="0">
                <a:solidFill>
                  <a:srgbClr val="FFFF00"/>
                </a:solidFill>
                <a:latin typeface="Arial" pitchFamily="34" charset="0"/>
                <a:ea typeface="黑体" pitchFamily="49" charset="-122"/>
              </a:rPr>
              <a:t>|?] [ALIAS] [IN </a:t>
            </a:r>
            <a:r>
              <a:rPr lang="en-US" altLang="zh-CN" sz="2100" dirty="0" err="1">
                <a:solidFill>
                  <a:srgbClr val="FFFF00"/>
                </a:solidFill>
                <a:latin typeface="Arial" pitchFamily="34" charset="0"/>
                <a:ea typeface="黑体" pitchFamily="49" charset="-122"/>
              </a:rPr>
              <a:t>nWorkArea</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cTableAlias</a:t>
            </a:r>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AGAIN] [EXCLUSIVE] [SHARED] [NOUPDATE]</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DatabaseName</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dbf_Name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：指定要打开的表的名称，“？”指定调出文件对话框供选择要打开的表。表文件名可以带盘符和路径，扩展名</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可省略。</a:t>
            </a:r>
          </a:p>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IN </a:t>
            </a:r>
            <a:r>
              <a:rPr lang="en-US" altLang="zh-CN" sz="2100" dirty="0" err="1">
                <a:latin typeface="Arial" pitchFamily="34" charset="0"/>
                <a:ea typeface="黑体" pitchFamily="49" charset="-122"/>
              </a:rPr>
              <a:t>nWorkArea</a:t>
            </a:r>
            <a:r>
              <a:rPr lang="zh-CN" altLang="en-US" sz="2100" dirty="0">
                <a:latin typeface="Arial" pitchFamily="34" charset="0"/>
                <a:ea typeface="黑体" pitchFamily="49" charset="-122"/>
              </a:rPr>
              <a:t>：指定要打开表所在的工作区。带有</a:t>
            </a:r>
            <a:r>
              <a:rPr lang="en-US" altLang="zh-CN" sz="2100" dirty="0">
                <a:latin typeface="Arial" pitchFamily="34" charset="0"/>
                <a:ea typeface="黑体" pitchFamily="49" charset="-122"/>
              </a:rPr>
              <a:t>IN</a:t>
            </a:r>
            <a:r>
              <a:rPr lang="zh-CN" altLang="en-US" sz="2100" dirty="0">
                <a:latin typeface="Arial" pitchFamily="34" charset="0"/>
                <a:ea typeface="黑体" pitchFamily="49" charset="-122"/>
              </a:rPr>
              <a:t>子句和工作区编号的</a:t>
            </a:r>
            <a:r>
              <a:rPr lang="en-US" altLang="zh-CN" sz="2100" dirty="0">
                <a:latin typeface="Arial" pitchFamily="34" charset="0"/>
                <a:ea typeface="黑体" pitchFamily="49" charset="-122"/>
              </a:rPr>
              <a:t>USE</a:t>
            </a:r>
            <a:r>
              <a:rPr lang="zh-CN" altLang="en-US" sz="2100" dirty="0">
                <a:latin typeface="Arial" pitchFamily="34" charset="0"/>
                <a:ea typeface="黑体" pitchFamily="49" charset="-122"/>
              </a:rPr>
              <a:t>命令，可以关闭指定工作区中的表。</a:t>
            </a:r>
          </a:p>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IN</a:t>
            </a:r>
            <a:r>
              <a:rPr lang="zh-CN" altLang="en-US" sz="2100" dirty="0">
                <a:latin typeface="Arial" pitchFamily="34" charset="0"/>
                <a:ea typeface="黑体" pitchFamily="49" charset="-122"/>
              </a:rPr>
              <a:t>子句中</a:t>
            </a:r>
            <a:r>
              <a:rPr lang="en-US" altLang="zh-CN" sz="2100" dirty="0">
                <a:latin typeface="Arial" pitchFamily="34" charset="0"/>
                <a:ea typeface="黑体" pitchFamily="49" charset="-122"/>
              </a:rPr>
              <a:t>0</a:t>
            </a:r>
            <a:r>
              <a:rPr lang="zh-CN" altLang="en-US" sz="2100" dirty="0">
                <a:latin typeface="Arial" pitchFamily="34" charset="0"/>
                <a:ea typeface="黑体" pitchFamily="49" charset="-122"/>
              </a:rPr>
              <a:t>可作为工作区号，指定 </a:t>
            </a:r>
            <a:r>
              <a:rPr lang="en-US" altLang="zh-CN" sz="2100" dirty="0">
                <a:latin typeface="Arial" pitchFamily="34" charset="0"/>
                <a:ea typeface="黑体" pitchFamily="49" charset="-122"/>
              </a:rPr>
              <a:t>0 </a:t>
            </a:r>
            <a:r>
              <a:rPr lang="zh-CN" altLang="en-US" sz="2100" dirty="0">
                <a:latin typeface="Arial" pitchFamily="34" charset="0"/>
                <a:ea typeface="黑体" pitchFamily="49" charset="-122"/>
              </a:rPr>
              <a:t>可以在最低可用的工作区中打开表。例如，如果工作区</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至工作区</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中都有表打开，那么下面的命令将在工作区</a:t>
            </a:r>
            <a:r>
              <a:rPr lang="en-US" altLang="zh-CN" sz="2100" dirty="0">
                <a:latin typeface="Arial" pitchFamily="34" charset="0"/>
                <a:ea typeface="黑体" pitchFamily="49" charset="-122"/>
              </a:rPr>
              <a:t>11</a:t>
            </a:r>
            <a:r>
              <a:rPr lang="zh-CN" altLang="en-US" sz="2100" dirty="0">
                <a:latin typeface="Arial" pitchFamily="34" charset="0"/>
                <a:ea typeface="黑体" pitchFamily="49" charset="-122"/>
              </a:rPr>
              <a:t>中打开“通讯</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通讯 </a:t>
            </a:r>
            <a:r>
              <a:rPr lang="en-US" altLang="zh-CN" sz="2100" dirty="0">
                <a:latin typeface="Arial" pitchFamily="34" charset="0"/>
                <a:ea typeface="黑体" pitchFamily="49" charset="-122"/>
              </a:rPr>
              <a:t>IN </a:t>
            </a:r>
            <a:r>
              <a:rPr lang="en-US" altLang="zh-CN" sz="2100" dirty="0" smtClean="0">
                <a:latin typeface="Arial" pitchFamily="34" charset="0"/>
                <a:ea typeface="黑体" pitchFamily="49" charset="-122"/>
              </a:rPr>
              <a:t>0</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643079557"/>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61" y="116632"/>
            <a:ext cx="8997950" cy="482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⑶</a:t>
            </a:r>
            <a:r>
              <a:rPr lang="en-US" altLang="zh-CN" sz="2100" dirty="0">
                <a:latin typeface="Arial" pitchFamily="34" charset="0"/>
                <a:ea typeface="黑体" pitchFamily="49" charset="-122"/>
              </a:rPr>
              <a:t>IN </a:t>
            </a:r>
            <a:r>
              <a:rPr lang="en-US" altLang="zh-CN" sz="2100" dirty="0" err="1">
                <a:latin typeface="Arial" pitchFamily="34" charset="0"/>
                <a:ea typeface="黑体" pitchFamily="49" charset="-122"/>
              </a:rPr>
              <a:t>cTableAlias</a:t>
            </a:r>
            <a:r>
              <a:rPr lang="zh-CN" altLang="en-US" sz="2100" dirty="0">
                <a:latin typeface="Arial" pitchFamily="34" charset="0"/>
                <a:ea typeface="黑体" pitchFamily="49" charset="-122"/>
              </a:rPr>
              <a:t>：指定在当前工作区中打开表。打开表的别名用</a:t>
            </a:r>
            <a:r>
              <a:rPr lang="en-US" altLang="zh-CN" sz="2100" dirty="0" err="1">
                <a:latin typeface="Arial" pitchFamily="34" charset="0"/>
                <a:ea typeface="黑体" pitchFamily="49" charset="-122"/>
              </a:rPr>
              <a:t>cTableAlias</a:t>
            </a:r>
            <a:r>
              <a:rPr lang="zh-CN" altLang="en-US" sz="2100" dirty="0">
                <a:latin typeface="Arial" pitchFamily="34" charset="0"/>
                <a:ea typeface="黑体" pitchFamily="49" charset="-122"/>
              </a:rPr>
              <a:t>指定</a:t>
            </a:r>
            <a:r>
              <a:rPr lang="zh-CN" altLang="en-US" sz="2100" dirty="0" smtClean="0">
                <a:latin typeface="Arial" pitchFamily="34" charset="0"/>
                <a:ea typeface="黑体" pitchFamily="49" charset="-122"/>
              </a:rPr>
              <a:t>。省略这两个参数时，</a:t>
            </a:r>
            <a:r>
              <a:rPr lang="zh-CN" altLang="en-US" sz="2100" dirty="0">
                <a:latin typeface="Arial" pitchFamily="34" charset="0"/>
                <a:ea typeface="黑体" pitchFamily="49" charset="-122"/>
              </a:rPr>
              <a:t>则在当前工作区中打开表。</a:t>
            </a:r>
          </a:p>
          <a:p>
            <a:r>
              <a:rPr lang="zh-CN" altLang="en-US" sz="2100" dirty="0" smtClean="0">
                <a:latin typeface="Arial" pitchFamily="34" charset="0"/>
                <a:ea typeface="黑体" pitchFamily="49" charset="-122"/>
              </a:rPr>
              <a:t>       ⑷</a:t>
            </a:r>
            <a:r>
              <a:rPr lang="en-US" altLang="zh-CN" sz="2100" dirty="0">
                <a:latin typeface="Arial" pitchFamily="34" charset="0"/>
                <a:ea typeface="黑体" pitchFamily="49" charset="-122"/>
              </a:rPr>
              <a:t>AGAIN</a:t>
            </a:r>
            <a:r>
              <a:rPr lang="zh-CN" altLang="en-US" sz="2100" dirty="0" smtClean="0">
                <a:latin typeface="Arial" pitchFamily="34" charset="0"/>
                <a:ea typeface="黑体" pitchFamily="49" charset="-122"/>
              </a:rPr>
              <a:t>：可在另一个工作区</a:t>
            </a:r>
            <a:r>
              <a:rPr lang="zh-CN" altLang="en-US" sz="2100" dirty="0">
                <a:latin typeface="Arial" pitchFamily="34" charset="0"/>
                <a:ea typeface="黑体" pitchFamily="49" charset="-122"/>
              </a:rPr>
              <a:t>中打开一</a:t>
            </a:r>
            <a:r>
              <a:rPr lang="zh-CN" altLang="en-US" sz="2100" dirty="0" smtClean="0">
                <a:latin typeface="Arial" pitchFamily="34" charset="0"/>
                <a:ea typeface="黑体" pitchFamily="49" charset="-122"/>
              </a:rPr>
              <a:t>个已打开的表。再次</a:t>
            </a:r>
            <a:r>
              <a:rPr lang="zh-CN" altLang="en-US" sz="2100" dirty="0">
                <a:latin typeface="Arial" pitchFamily="34" charset="0"/>
                <a:ea typeface="黑体" pitchFamily="49" charset="-122"/>
              </a:rPr>
              <a:t>打开的表被赋予工作区的默认别名</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⑸</a:t>
            </a:r>
            <a:r>
              <a:rPr lang="en-US" altLang="zh-CN" sz="2100" dirty="0">
                <a:latin typeface="Arial" pitchFamily="34" charset="0"/>
                <a:ea typeface="黑体" pitchFamily="49" charset="-122"/>
              </a:rPr>
              <a:t>EXCLUSIVE</a:t>
            </a:r>
            <a:r>
              <a:rPr lang="zh-CN" altLang="en-US" sz="2100" dirty="0" smtClean="0">
                <a:latin typeface="Arial" pitchFamily="34" charset="0"/>
                <a:ea typeface="黑体" pitchFamily="49" charset="-122"/>
              </a:rPr>
              <a:t>：表</a:t>
            </a:r>
            <a:r>
              <a:rPr lang="zh-CN" altLang="en-US" sz="2100" dirty="0">
                <a:latin typeface="Arial" pitchFamily="34" charset="0"/>
                <a:ea typeface="黑体" pitchFamily="49" charset="-122"/>
              </a:rPr>
              <a:t>以独占方式打开</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使用</a:t>
            </a:r>
            <a:r>
              <a:rPr lang="en-US" altLang="zh-CN" sz="2100" dirty="0">
                <a:latin typeface="Arial" pitchFamily="34" charset="0"/>
                <a:ea typeface="黑体" pitchFamily="49" charset="-122"/>
              </a:rPr>
              <a:t>USE</a:t>
            </a:r>
            <a:r>
              <a:rPr lang="zh-CN" altLang="en-US" sz="2100" dirty="0">
                <a:latin typeface="Arial" pitchFamily="34" charset="0"/>
                <a:ea typeface="黑体" pitchFamily="49" charset="-122"/>
              </a:rPr>
              <a:t>命令不能打开其他用户以独占方式打开的数据库</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⑹</a:t>
            </a:r>
            <a:r>
              <a:rPr lang="en-US" altLang="zh-CN" sz="2100" dirty="0">
                <a:latin typeface="Arial" pitchFamily="34" charset="0"/>
                <a:ea typeface="黑体" pitchFamily="49" charset="-122"/>
              </a:rPr>
              <a:t>SHARED</a:t>
            </a:r>
            <a:r>
              <a:rPr lang="zh-CN" altLang="en-US" sz="2100" dirty="0" smtClean="0">
                <a:latin typeface="Arial" pitchFamily="34" charset="0"/>
                <a:ea typeface="黑体" pitchFamily="49" charset="-122"/>
              </a:rPr>
              <a:t>：表</a:t>
            </a:r>
            <a:r>
              <a:rPr lang="zh-CN" altLang="en-US" sz="2100" dirty="0">
                <a:latin typeface="Arial" pitchFamily="34" charset="0"/>
                <a:ea typeface="黑体" pitchFamily="49" charset="-122"/>
              </a:rPr>
              <a:t>以共享方式打开</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⑺</a:t>
            </a:r>
            <a:r>
              <a:rPr lang="en-US" altLang="zh-CN" sz="2100" dirty="0">
                <a:latin typeface="Arial" pitchFamily="34" charset="0"/>
                <a:ea typeface="黑体" pitchFamily="49" charset="-122"/>
              </a:rPr>
              <a:t>NOUPDATE</a:t>
            </a:r>
            <a:r>
              <a:rPr lang="zh-CN" altLang="en-US" sz="2100" dirty="0">
                <a:latin typeface="Arial" pitchFamily="34" charset="0"/>
                <a:ea typeface="黑体" pitchFamily="49" charset="-122"/>
              </a:rPr>
              <a:t>：禁止以修改方式打开表，防止修改表结构和表记录。</a:t>
            </a:r>
          </a:p>
          <a:p>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4-2】  </a:t>
            </a:r>
            <a:r>
              <a:rPr lang="zh-CN" altLang="en-US" sz="2100" dirty="0">
                <a:latin typeface="Arial" pitchFamily="34" charset="0"/>
                <a:ea typeface="黑体" pitchFamily="49" charset="-122"/>
              </a:rPr>
              <a:t>选择工作区编号为</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的工作区以独立方式打开学生表，再</a:t>
            </a:r>
            <a:r>
              <a:rPr lang="zh-CN" altLang="en-US" sz="2100" dirty="0" smtClean="0">
                <a:latin typeface="Arial" pitchFamily="34" charset="0"/>
                <a:ea typeface="黑体" pitchFamily="49" charset="-122"/>
              </a:rPr>
              <a:t>在编号</a:t>
            </a:r>
            <a:r>
              <a:rPr lang="zh-CN" altLang="en-US" sz="2100" dirty="0">
                <a:latin typeface="Arial" pitchFamily="34" charset="0"/>
                <a:ea typeface="黑体" pitchFamily="49" charset="-122"/>
              </a:rPr>
              <a:t>为</a:t>
            </a:r>
            <a:r>
              <a:rPr lang="en-US" altLang="zh-CN" sz="2100" dirty="0">
                <a:latin typeface="Arial" pitchFamily="34" charset="0"/>
                <a:ea typeface="黑体" pitchFamily="49" charset="-122"/>
              </a:rPr>
              <a:t>20</a:t>
            </a:r>
            <a:r>
              <a:rPr lang="zh-CN" altLang="en-US" sz="2100" dirty="0">
                <a:latin typeface="Arial" pitchFamily="34" charset="0"/>
                <a:ea typeface="黑体" pitchFamily="49" charset="-122"/>
              </a:rPr>
              <a:t>的工作区打开学生表。</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DEFAULT TO D:\JXGL\DATA</a:t>
            </a:r>
          </a:p>
          <a:p>
            <a:r>
              <a:rPr lang="en-US" altLang="zh-CN" sz="2100" dirty="0" smtClean="0">
                <a:latin typeface="Arial" pitchFamily="34" charset="0"/>
                <a:ea typeface="黑体" pitchFamily="49" charset="-122"/>
              </a:rPr>
              <a:t>       SELECT </a:t>
            </a:r>
            <a:r>
              <a:rPr lang="en-US" altLang="zh-CN" sz="2100" dirty="0">
                <a:latin typeface="Arial" pitchFamily="34" charset="0"/>
                <a:ea typeface="黑体" pitchFamily="49" charset="-122"/>
              </a:rPr>
              <a:t>5</a:t>
            </a:r>
          </a:p>
          <a:p>
            <a:r>
              <a:rPr lang="en-US" altLang="zh-CN" sz="2100" dirty="0" smtClean="0">
                <a:latin typeface="Arial" pitchFamily="34" charset="0"/>
                <a:ea typeface="黑体" pitchFamily="49" charset="-122"/>
              </a:rPr>
              <a:t>       USE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EXCLUSIVE</a:t>
            </a:r>
          </a:p>
          <a:p>
            <a:r>
              <a:rPr lang="en-US" altLang="zh-CN" sz="2100" dirty="0" smtClean="0">
                <a:latin typeface="Arial" pitchFamily="34" charset="0"/>
                <a:ea typeface="黑体" pitchFamily="49" charset="-122"/>
              </a:rPr>
              <a:t>       SELECT </a:t>
            </a:r>
            <a:r>
              <a:rPr lang="en-US" altLang="zh-CN" sz="2100" dirty="0">
                <a:latin typeface="Arial" pitchFamily="34" charset="0"/>
                <a:ea typeface="黑体" pitchFamily="49" charset="-122"/>
              </a:rPr>
              <a:t>20</a:t>
            </a:r>
          </a:p>
          <a:p>
            <a:r>
              <a:rPr lang="en-US" altLang="zh-CN" sz="2100" dirty="0" smtClean="0">
                <a:latin typeface="Arial" pitchFamily="34" charset="0"/>
                <a:ea typeface="黑体" pitchFamily="49" charset="-122"/>
              </a:rPr>
              <a:t>       USE</a:t>
            </a:r>
            <a:r>
              <a:rPr lang="zh-CN" altLang="en-US" sz="2100" dirty="0">
                <a:latin typeface="Arial" pitchFamily="34" charset="0"/>
                <a:ea typeface="黑体" pitchFamily="49" charset="-122"/>
              </a:rPr>
              <a:t>学生 </a:t>
            </a:r>
            <a:r>
              <a:rPr lang="en-US" altLang="zh-CN" sz="2100" dirty="0" smtClean="0">
                <a:latin typeface="Arial" pitchFamily="34" charset="0"/>
                <a:ea typeface="黑体" pitchFamily="49" charset="-122"/>
              </a:rPr>
              <a:t>AGAIN</a:t>
            </a:r>
            <a:endParaRPr lang="en-US" altLang="zh-CN" sz="2100" dirty="0">
              <a:latin typeface="Arial" pitchFamily="34" charset="0"/>
              <a:ea typeface="黑体" pitchFamily="49" charset="-122"/>
            </a:endParaRPr>
          </a:p>
        </p:txBody>
      </p:sp>
      <p:sp>
        <p:nvSpPr>
          <p:cNvPr id="3" name="Rectangle 4"/>
          <p:cNvSpPr>
            <a:spLocks noChangeArrowheads="1"/>
          </p:cNvSpPr>
          <p:nvPr/>
        </p:nvSpPr>
        <p:spPr bwMode="auto">
          <a:xfrm>
            <a:off x="71461" y="5013196"/>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4.1.3  </a:t>
            </a:r>
            <a:r>
              <a:rPr lang="zh-CN" altLang="en-US" sz="2200" dirty="0">
                <a:ea typeface="黑体" pitchFamily="49" charset="-122"/>
              </a:rPr>
              <a:t>关闭表</a:t>
            </a:r>
          </a:p>
        </p:txBody>
      </p:sp>
      <p:sp>
        <p:nvSpPr>
          <p:cNvPr id="4" name="Rectangle 4"/>
          <p:cNvSpPr>
            <a:spLocks noChangeArrowheads="1"/>
          </p:cNvSpPr>
          <p:nvPr/>
        </p:nvSpPr>
        <p:spPr bwMode="auto">
          <a:xfrm>
            <a:off x="71461" y="5445224"/>
            <a:ext cx="8997950" cy="1359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关闭表，可以使用系统的“文件”菜单下的的“退出”命令，或单击程序窗口的“关闭”按钮，即通过退出</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系统来关闭</a:t>
            </a:r>
            <a:r>
              <a:rPr lang="zh-CN" altLang="en-US" sz="2100" dirty="0" smtClean="0">
                <a:latin typeface="Arial" pitchFamily="34" charset="0"/>
                <a:ea typeface="黑体" pitchFamily="49" charset="-122"/>
              </a:rPr>
              <a:t>表。</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若要</a:t>
            </a:r>
            <a:r>
              <a:rPr lang="zh-CN" altLang="en-US" sz="2100" dirty="0">
                <a:latin typeface="Arial" pitchFamily="34" charset="0"/>
                <a:ea typeface="黑体" pitchFamily="49" charset="-122"/>
              </a:rPr>
              <a:t>关闭当前工作区打开的表，只需在命令窗口中键入</a:t>
            </a:r>
            <a:r>
              <a:rPr lang="en-US" altLang="zh-CN" sz="2100" dirty="0">
                <a:latin typeface="Arial" pitchFamily="34" charset="0"/>
                <a:ea typeface="黑体" pitchFamily="49" charset="-122"/>
              </a:rPr>
              <a:t>USE</a:t>
            </a:r>
            <a:r>
              <a:rPr lang="zh-CN" altLang="en-US" sz="2100" dirty="0">
                <a:latin typeface="Arial" pitchFamily="34" charset="0"/>
                <a:ea typeface="黑体" pitchFamily="49" charset="-122"/>
              </a:rPr>
              <a:t>命令即可。</a:t>
            </a:r>
          </a:p>
          <a:p>
            <a:r>
              <a:rPr lang="zh-CN" altLang="en-US" sz="2100" dirty="0" smtClean="0">
                <a:latin typeface="Arial" pitchFamily="34" charset="0"/>
                <a:ea typeface="黑体" pitchFamily="49" charset="-122"/>
              </a:rPr>
              <a:t>       关闭</a:t>
            </a:r>
            <a:r>
              <a:rPr lang="zh-CN" altLang="en-US" sz="2100" dirty="0">
                <a:latin typeface="Arial" pitchFamily="34" charset="0"/>
                <a:ea typeface="黑体" pitchFamily="49" charset="-122"/>
              </a:rPr>
              <a:t>表的其他命令方式如下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479245504"/>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47711" y="547381"/>
            <a:ext cx="8997950"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CLOSE</a:t>
            </a:r>
            <a:r>
              <a:rPr lang="zh-CN" altLang="en-US" sz="2100" dirty="0">
                <a:latin typeface="Arial" pitchFamily="34" charset="0"/>
                <a:ea typeface="黑体" pitchFamily="49" charset="-122"/>
              </a:rPr>
              <a:t>命令的使用格式如下：</a:t>
            </a:r>
          </a:p>
          <a:p>
            <a:r>
              <a:rPr lang="en-US" altLang="zh-CN" sz="2100" dirty="0" smtClean="0">
                <a:solidFill>
                  <a:srgbClr val="FFFF00"/>
                </a:solidFill>
                <a:latin typeface="Arial" pitchFamily="34" charset="0"/>
                <a:ea typeface="黑体" pitchFamily="49" charset="-122"/>
              </a:rPr>
              <a:t>　　CLOSE </a:t>
            </a:r>
            <a:r>
              <a:rPr lang="en-US" altLang="zh-CN" sz="2100" dirty="0">
                <a:solidFill>
                  <a:srgbClr val="FFFF00"/>
                </a:solidFill>
                <a:latin typeface="Arial" pitchFamily="34" charset="0"/>
                <a:ea typeface="黑体" pitchFamily="49" charset="-122"/>
              </a:rPr>
              <a:t>[ALL | DATABASES [ALL] | TABLES [ALL]]</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命令的功能是：关闭数据库及等各种类型的文件。</a:t>
            </a:r>
          </a:p>
          <a:p>
            <a:r>
              <a:rPr lang="zh-CN" altLang="en-US" sz="2100" dirty="0" smtClean="0">
                <a:latin typeface="Arial" pitchFamily="34" charset="0"/>
                <a:ea typeface="黑体" pitchFamily="49" charset="-122"/>
              </a:rPr>
              <a:t>       说明：</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⑴</a:t>
            </a:r>
            <a:r>
              <a:rPr lang="en-US" altLang="zh-CN" sz="2100" dirty="0">
                <a:latin typeface="Arial" pitchFamily="34" charset="0"/>
                <a:ea typeface="黑体" pitchFamily="49" charset="-122"/>
              </a:rPr>
              <a:t>ALL</a:t>
            </a:r>
            <a:r>
              <a:rPr lang="zh-CN" altLang="en-US" sz="2100" dirty="0">
                <a:latin typeface="Arial" pitchFamily="34" charset="0"/>
                <a:ea typeface="黑体" pitchFamily="49" charset="-122"/>
              </a:rPr>
              <a:t>：关闭所有工作区中打开的数据库、表、表单设计</a:t>
            </a:r>
            <a:r>
              <a:rPr lang="zh-CN" altLang="en-US" sz="2100" dirty="0" smtClean="0">
                <a:latin typeface="Arial" pitchFamily="34" charset="0"/>
                <a:ea typeface="黑体" pitchFamily="49" charset="-122"/>
              </a:rPr>
              <a:t>器、</a:t>
            </a:r>
            <a:r>
              <a:rPr lang="zh-CN" altLang="en-US" sz="2100" dirty="0">
                <a:latin typeface="Arial" pitchFamily="34" charset="0"/>
                <a:ea typeface="黑体" pitchFamily="49" charset="-122"/>
              </a:rPr>
              <a:t>查询设计器和和索引等各类文件，并选择工作区</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为当前工作区</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⑵</a:t>
            </a:r>
            <a:r>
              <a:rPr lang="en-US" altLang="zh-CN" sz="2100" dirty="0">
                <a:latin typeface="Arial" pitchFamily="34" charset="0"/>
                <a:ea typeface="黑体" pitchFamily="49" charset="-122"/>
              </a:rPr>
              <a:t>CLOSE DATABASES</a:t>
            </a:r>
            <a:r>
              <a:rPr lang="zh-CN" altLang="en-US" sz="2100" dirty="0">
                <a:latin typeface="Arial" pitchFamily="34" charset="0"/>
                <a:ea typeface="黑体" pitchFamily="49" charset="-122"/>
              </a:rPr>
              <a:t>：关闭当前打开的数据库和表</a:t>
            </a:r>
            <a:r>
              <a:rPr lang="zh-CN" altLang="en-US" sz="2100" dirty="0" smtClean="0">
                <a:latin typeface="Arial" pitchFamily="34" charset="0"/>
                <a:ea typeface="黑体" pitchFamily="49" charset="-122"/>
              </a:rPr>
              <a:t>。并</a:t>
            </a:r>
            <a:r>
              <a:rPr lang="zh-CN" altLang="en-US" sz="2100" dirty="0">
                <a:latin typeface="Arial" pitchFamily="34" charset="0"/>
                <a:ea typeface="黑体" pitchFamily="49" charset="-122"/>
              </a:rPr>
              <a:t>选择工作区</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为当前工作区</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⑶</a:t>
            </a:r>
            <a:r>
              <a:rPr lang="en-US" altLang="zh-CN" sz="2100" dirty="0">
                <a:latin typeface="Arial" pitchFamily="34" charset="0"/>
                <a:ea typeface="黑体" pitchFamily="49" charset="-122"/>
              </a:rPr>
              <a:t>CLOSE DATABASES ALL</a:t>
            </a:r>
            <a:r>
              <a:rPr lang="zh-CN" altLang="en-US" sz="2100" dirty="0">
                <a:latin typeface="Arial" pitchFamily="34" charset="0"/>
                <a:ea typeface="黑体" pitchFamily="49" charset="-122"/>
              </a:rPr>
              <a:t>：关闭所有打开的数据库和其中的表，所有打开的自由表</a:t>
            </a:r>
            <a:r>
              <a:rPr lang="zh-CN" altLang="en-US" sz="2100" dirty="0" smtClean="0">
                <a:latin typeface="Arial" pitchFamily="34" charset="0"/>
                <a:ea typeface="黑体" pitchFamily="49" charset="-122"/>
              </a:rPr>
              <a:t>、所有</a:t>
            </a:r>
            <a:r>
              <a:rPr lang="zh-CN" altLang="en-US" sz="2100" dirty="0">
                <a:latin typeface="Arial" pitchFamily="34" charset="0"/>
                <a:ea typeface="黑体" pitchFamily="49" charset="-122"/>
              </a:rPr>
              <a:t>索引和格式文件，并选择工作区</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为当前工作区</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⑷</a:t>
            </a:r>
            <a:r>
              <a:rPr lang="en-US" altLang="zh-CN" sz="2100" dirty="0">
                <a:latin typeface="Arial" pitchFamily="34" charset="0"/>
                <a:ea typeface="黑体" pitchFamily="49" charset="-122"/>
              </a:rPr>
              <a:t>CLOSE TABLES [ALL]</a:t>
            </a:r>
            <a:r>
              <a:rPr lang="zh-CN" altLang="en-US" sz="2100" dirty="0">
                <a:latin typeface="Arial" pitchFamily="34" charset="0"/>
                <a:ea typeface="黑体" pitchFamily="49" charset="-122"/>
              </a:rPr>
              <a:t>：关闭所有当前选中数据库中的所有</a:t>
            </a:r>
            <a:r>
              <a:rPr lang="zh-CN" altLang="en-US" sz="2100" dirty="0" smtClean="0">
                <a:latin typeface="Arial" pitchFamily="34" charset="0"/>
                <a:ea typeface="黑体" pitchFamily="49" charset="-122"/>
              </a:rPr>
              <a:t>表及所有</a:t>
            </a:r>
            <a:r>
              <a:rPr lang="zh-CN" altLang="en-US" sz="2100" dirty="0">
                <a:latin typeface="Arial" pitchFamily="34" charset="0"/>
                <a:ea typeface="黑体" pitchFamily="49" charset="-122"/>
              </a:rPr>
              <a:t>工作区内的自由表。包含</a:t>
            </a:r>
            <a:r>
              <a:rPr lang="en-US" altLang="zh-CN" sz="2100" dirty="0">
                <a:latin typeface="Arial" pitchFamily="34" charset="0"/>
                <a:ea typeface="黑体" pitchFamily="49" charset="-122"/>
              </a:rPr>
              <a:t>ALL</a:t>
            </a:r>
            <a:r>
              <a:rPr lang="zh-CN" altLang="en-US" sz="2100" dirty="0">
                <a:latin typeface="Arial" pitchFamily="34" charset="0"/>
                <a:ea typeface="黑体" pitchFamily="49" charset="-122"/>
              </a:rPr>
              <a:t>时，可以关闭所有数据库中的所有表以及自由表，但所有数据库保持打开</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47711" y="16715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．使用</a:t>
            </a:r>
            <a:r>
              <a:rPr lang="en-US" altLang="zh-CN" sz="2200" dirty="0">
                <a:ea typeface="黑体" pitchFamily="49" charset="-122"/>
              </a:rPr>
              <a:t>CLOSE</a:t>
            </a:r>
            <a:r>
              <a:rPr lang="zh-CN" altLang="en-US" sz="2200" dirty="0">
                <a:ea typeface="黑体" pitchFamily="49" charset="-122"/>
              </a:rPr>
              <a:t>命令关闭表</a:t>
            </a:r>
          </a:p>
        </p:txBody>
      </p:sp>
      <p:sp>
        <p:nvSpPr>
          <p:cNvPr id="4" name="Rectangle 3"/>
          <p:cNvSpPr>
            <a:spLocks noChangeArrowheads="1"/>
          </p:cNvSpPr>
          <p:nvPr/>
        </p:nvSpPr>
        <p:spPr bwMode="auto">
          <a:xfrm>
            <a:off x="47711" y="4744070"/>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．使用</a:t>
            </a:r>
            <a:r>
              <a:rPr lang="en-US" altLang="zh-CN" sz="2200" dirty="0">
                <a:ea typeface="黑体" pitchFamily="49" charset="-122"/>
              </a:rPr>
              <a:t>CLEAR</a:t>
            </a:r>
            <a:r>
              <a:rPr lang="zh-CN" altLang="en-US" sz="2200" dirty="0">
                <a:ea typeface="黑体" pitchFamily="49" charset="-122"/>
              </a:rPr>
              <a:t>命令关闭表</a:t>
            </a:r>
          </a:p>
        </p:txBody>
      </p:sp>
      <p:sp>
        <p:nvSpPr>
          <p:cNvPr id="5" name="Rectangle 4"/>
          <p:cNvSpPr>
            <a:spLocks noChangeArrowheads="1"/>
          </p:cNvSpPr>
          <p:nvPr/>
        </p:nvSpPr>
        <p:spPr bwMode="auto">
          <a:xfrm>
            <a:off x="47711" y="5124294"/>
            <a:ext cx="8997950" cy="16534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CLEAR</a:t>
            </a:r>
            <a:r>
              <a:rPr lang="zh-CN" altLang="en-US" sz="2100" dirty="0">
                <a:latin typeface="Arial" pitchFamily="34" charset="0"/>
                <a:ea typeface="黑体" pitchFamily="49" charset="-122"/>
              </a:rPr>
              <a:t>命令的使用格式如下：</a:t>
            </a:r>
          </a:p>
          <a:p>
            <a:r>
              <a:rPr lang="en-US" altLang="zh-CN" sz="2100" dirty="0" smtClean="0">
                <a:latin typeface="Arial" pitchFamily="34" charset="0"/>
                <a:ea typeface="黑体" pitchFamily="49" charset="-122"/>
              </a:rPr>
              <a:t>　　CLEAR </a:t>
            </a:r>
            <a:r>
              <a:rPr lang="en-US" altLang="zh-CN" sz="2100" dirty="0">
                <a:latin typeface="Arial" pitchFamily="34" charset="0"/>
                <a:ea typeface="黑体" pitchFamily="49" charset="-122"/>
              </a:rPr>
              <a:t>ALL</a:t>
            </a:r>
          </a:p>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的功能是：关闭所有表，包括所有相关的索引、格式和备注文件，并且选择工作区</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做为当前工作区</a:t>
            </a:r>
            <a:r>
              <a:rPr lang="zh-CN" altLang="en-US" sz="2100" dirty="0" smtClean="0">
                <a:latin typeface="Arial" pitchFamily="34" charset="0"/>
                <a:ea typeface="黑体" pitchFamily="49" charset="-122"/>
              </a:rPr>
              <a:t>。从</a:t>
            </a:r>
            <a:r>
              <a:rPr lang="zh-CN" altLang="en-US" sz="2100" dirty="0">
                <a:latin typeface="Arial" pitchFamily="34" charset="0"/>
                <a:ea typeface="黑体" pitchFamily="49" charset="-122"/>
              </a:rPr>
              <a:t>内存中释放所有的内存变量和数组以及所有用户自定义菜单栏、菜单和窗口的定义。</a:t>
            </a:r>
          </a:p>
        </p:txBody>
      </p:sp>
    </p:spTree>
    <p:extLst>
      <p:ext uri="{BB962C8B-B14F-4D97-AF65-F5344CB8AC3E}">
        <p14:creationId xmlns:p14="http://schemas.microsoft.com/office/powerpoint/2010/main" val="242301839"/>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47711" y="527590"/>
            <a:ext cx="8997950" cy="6742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本节以及陆续的章节中，我们将主要使用命令或程序方式操作数据库、表等</a:t>
            </a:r>
            <a:r>
              <a:rPr lang="zh-CN" altLang="en-US" sz="2100" dirty="0" smtClean="0">
                <a:latin typeface="Arial" pitchFamily="34" charset="0"/>
                <a:ea typeface="黑体" pitchFamily="49" charset="-122"/>
              </a:rPr>
              <a:t>对象，在</a:t>
            </a:r>
            <a:r>
              <a:rPr lang="zh-CN" altLang="en-US" sz="2100" dirty="0">
                <a:latin typeface="Arial" pitchFamily="34" charset="0"/>
                <a:ea typeface="黑体" pitchFamily="49" charset="-122"/>
              </a:rPr>
              <a:t>本节中我们将介绍数据表结构的显示和复制等操作</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47711" y="47795"/>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smtClean="0">
                <a:latin typeface="黑体" pitchFamily="49" charset="-122"/>
                <a:ea typeface="黑体" pitchFamily="49" charset="-122"/>
              </a:rPr>
              <a:t>4.2  </a:t>
            </a:r>
            <a:r>
              <a:rPr lang="zh-CN" altLang="en-US" sz="2400" dirty="0" smtClean="0">
                <a:latin typeface="黑体" pitchFamily="49" charset="-122"/>
                <a:ea typeface="黑体" pitchFamily="49" charset="-122"/>
              </a:rPr>
              <a:t>表的操作</a:t>
            </a:r>
            <a:endParaRPr lang="zh-CN" altLang="en-US" sz="2400" dirty="0">
              <a:latin typeface="黑体" pitchFamily="49" charset="-122"/>
              <a:ea typeface="黑体" pitchFamily="49" charset="-122"/>
            </a:endParaRPr>
          </a:p>
        </p:txBody>
      </p:sp>
      <p:sp>
        <p:nvSpPr>
          <p:cNvPr id="5" name="Rectangle 4"/>
          <p:cNvSpPr>
            <a:spLocks noChangeArrowheads="1"/>
          </p:cNvSpPr>
          <p:nvPr/>
        </p:nvSpPr>
        <p:spPr bwMode="auto">
          <a:xfrm>
            <a:off x="47711" y="1249643"/>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4.2.1  </a:t>
            </a:r>
            <a:r>
              <a:rPr lang="zh-CN" altLang="en-US" sz="2200" dirty="0">
                <a:ea typeface="黑体" pitchFamily="49" charset="-122"/>
              </a:rPr>
              <a:t>表结构的显示</a:t>
            </a:r>
          </a:p>
        </p:txBody>
      </p:sp>
      <p:sp>
        <p:nvSpPr>
          <p:cNvPr id="6" name="Rectangle 4"/>
          <p:cNvSpPr>
            <a:spLocks noChangeArrowheads="1"/>
          </p:cNvSpPr>
          <p:nvPr/>
        </p:nvSpPr>
        <p:spPr bwMode="auto">
          <a:xfrm>
            <a:off x="47711" y="1657438"/>
            <a:ext cx="8997950" cy="51527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表结构</a:t>
            </a:r>
            <a:r>
              <a:rPr lang="zh-CN" altLang="en-US" sz="2100" dirty="0">
                <a:latin typeface="Arial" pitchFamily="34" charset="0"/>
                <a:ea typeface="黑体" pitchFamily="49" charset="-122"/>
              </a:rPr>
              <a:t>显示的方法有菜单方式和命令两种方法。当表处于显示状态时，利用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系统菜单中的“显示”菜单的“表设计器”选项进行。这里介绍显示表结构的命令</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表结构</a:t>
            </a:r>
            <a:r>
              <a:rPr lang="zh-CN" altLang="en-US" sz="2100" dirty="0">
                <a:latin typeface="Arial" pitchFamily="34" charset="0"/>
                <a:ea typeface="黑体" pitchFamily="49" charset="-122"/>
              </a:rPr>
              <a:t>的命令使用格式如下：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DISPLAY </a:t>
            </a:r>
            <a:r>
              <a:rPr lang="en-US" altLang="zh-CN" sz="2100" dirty="0">
                <a:solidFill>
                  <a:srgbClr val="FFFF00"/>
                </a:solidFill>
                <a:latin typeface="Arial" pitchFamily="34" charset="0"/>
                <a:ea typeface="黑体" pitchFamily="49" charset="-122"/>
              </a:rPr>
              <a:t>| LIST STRUCTURE [IN </a:t>
            </a:r>
            <a:r>
              <a:rPr lang="en-US" altLang="zh-CN" sz="2100" dirty="0" err="1">
                <a:solidFill>
                  <a:srgbClr val="FFFF00"/>
                </a:solidFill>
                <a:latin typeface="Arial" pitchFamily="34" charset="0"/>
                <a:ea typeface="黑体" pitchFamily="49" charset="-122"/>
              </a:rPr>
              <a:t>nWorkArea</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cTableAlias</a:t>
            </a:r>
            <a:r>
              <a:rPr lang="en-US" altLang="zh-CN" sz="2100" dirty="0">
                <a:solidFill>
                  <a:srgbClr val="FFFF00"/>
                </a:solidFill>
                <a:latin typeface="Arial" pitchFamily="34" charset="0"/>
                <a:ea typeface="黑体" pitchFamily="49" charset="-122"/>
              </a:rPr>
              <a:t>]</a:t>
            </a:r>
          </a:p>
          <a:p>
            <a:r>
              <a:rPr lang="en-US" altLang="zh-CN" sz="2100" dirty="0">
                <a:solidFill>
                  <a:srgbClr val="FFFF00"/>
                </a:solidFill>
                <a:latin typeface="Arial" pitchFamily="34" charset="0"/>
                <a:ea typeface="黑体" pitchFamily="49" charset="-122"/>
              </a:rPr>
              <a:t>[TO PRINTER | TO FILE </a:t>
            </a:r>
            <a:r>
              <a:rPr lang="en-US" altLang="zh-CN" sz="2100" dirty="0" err="1">
                <a:solidFill>
                  <a:srgbClr val="FFFF00"/>
                </a:solidFill>
                <a:latin typeface="Arial" pitchFamily="34" charset="0"/>
                <a:ea typeface="黑体" pitchFamily="49" charset="-122"/>
              </a:rPr>
              <a:t>FileName</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命令的功能是：显示一个表文件的结构。</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smtClean="0">
                <a:latin typeface="Arial" pitchFamily="34" charset="0"/>
                <a:ea typeface="黑体" pitchFamily="49" charset="-122"/>
              </a:rPr>
              <a:t>TO </a:t>
            </a:r>
            <a:r>
              <a:rPr lang="en-US" altLang="zh-CN" sz="2100" dirty="0">
                <a:latin typeface="Arial" pitchFamily="34" charset="0"/>
                <a:ea typeface="黑体" pitchFamily="49" charset="-122"/>
              </a:rPr>
              <a:t>PRINTER</a:t>
            </a:r>
            <a:r>
              <a:rPr lang="zh-CN" altLang="en-US" sz="2100" dirty="0">
                <a:latin typeface="Arial" pitchFamily="34" charset="0"/>
                <a:ea typeface="黑体" pitchFamily="49" charset="-122"/>
              </a:rPr>
              <a:t>：将</a:t>
            </a:r>
            <a:r>
              <a:rPr lang="en-US" altLang="zh-CN" sz="2100" dirty="0">
                <a:latin typeface="Arial" pitchFamily="34" charset="0"/>
                <a:ea typeface="黑体" pitchFamily="49" charset="-122"/>
              </a:rPr>
              <a:t>DISPLAY STRUCTURE</a:t>
            </a:r>
            <a:r>
              <a:rPr lang="zh-CN" altLang="en-US" sz="2100" dirty="0">
                <a:latin typeface="Arial" pitchFamily="34" charset="0"/>
                <a:ea typeface="黑体" pitchFamily="49" charset="-122"/>
              </a:rPr>
              <a:t>的</a:t>
            </a:r>
            <a:r>
              <a:rPr lang="zh-CN" altLang="en-US" sz="2100" dirty="0" smtClean="0">
                <a:latin typeface="Arial" pitchFamily="34" charset="0"/>
                <a:ea typeface="黑体" pitchFamily="49" charset="-122"/>
              </a:rPr>
              <a:t>结果输出</a:t>
            </a:r>
            <a:r>
              <a:rPr lang="zh-CN" altLang="en-US" sz="2100" dirty="0">
                <a:latin typeface="Arial" pitchFamily="34" charset="0"/>
                <a:ea typeface="黑体" pitchFamily="49" charset="-122"/>
              </a:rPr>
              <a:t>到打印机。</a:t>
            </a:r>
          </a:p>
          <a:p>
            <a:r>
              <a:rPr lang="zh-CN" altLang="en-US" sz="2100" dirty="0" smtClean="0">
                <a:latin typeface="Arial" pitchFamily="34" charset="0"/>
                <a:ea typeface="黑体" pitchFamily="49" charset="-122"/>
              </a:rPr>
              <a:t>       ⑵</a:t>
            </a:r>
            <a:r>
              <a:rPr lang="en-US" altLang="zh-CN" sz="2100" dirty="0" smtClean="0">
                <a:latin typeface="Arial" pitchFamily="34" charset="0"/>
                <a:ea typeface="黑体" pitchFamily="49" charset="-122"/>
              </a:rPr>
              <a:t>TO </a:t>
            </a:r>
            <a:r>
              <a:rPr lang="en-US" altLang="zh-CN" sz="2100" dirty="0">
                <a:latin typeface="Arial" pitchFamily="34" charset="0"/>
                <a:ea typeface="黑体" pitchFamily="49" charset="-122"/>
              </a:rPr>
              <a:t>FILE </a:t>
            </a:r>
            <a:r>
              <a:rPr lang="en-US" altLang="zh-CN" sz="2100" dirty="0" err="1">
                <a:latin typeface="Arial" pitchFamily="34" charset="0"/>
                <a:ea typeface="黑体" pitchFamily="49" charset="-122"/>
              </a:rPr>
              <a:t>FileName</a:t>
            </a:r>
            <a:r>
              <a:rPr lang="zh-CN" altLang="en-US" sz="2100" dirty="0">
                <a:latin typeface="Arial" pitchFamily="34" charset="0"/>
                <a:ea typeface="黑体" pitchFamily="49" charset="-122"/>
              </a:rPr>
              <a:t>：将显示的</a:t>
            </a:r>
            <a:r>
              <a:rPr lang="zh-CN" altLang="en-US" sz="2100" dirty="0" smtClean="0">
                <a:latin typeface="Arial" pitchFamily="34" charset="0"/>
                <a:ea typeface="黑体" pitchFamily="49" charset="-122"/>
              </a:rPr>
              <a:t>结果输出</a:t>
            </a:r>
            <a:r>
              <a:rPr lang="zh-CN" altLang="en-US" sz="2100" dirty="0">
                <a:latin typeface="Arial" pitchFamily="34" charset="0"/>
                <a:ea typeface="黑体" pitchFamily="49" charset="-122"/>
              </a:rPr>
              <a:t>到</a:t>
            </a:r>
            <a:r>
              <a:rPr lang="en-US" altLang="zh-CN" sz="2100" dirty="0" err="1">
                <a:latin typeface="Arial" pitchFamily="34" charset="0"/>
                <a:ea typeface="黑体" pitchFamily="49" charset="-122"/>
              </a:rPr>
              <a:t>FileName</a:t>
            </a:r>
            <a:r>
              <a:rPr lang="zh-CN" altLang="en-US" sz="2100" dirty="0">
                <a:latin typeface="Arial" pitchFamily="34" charset="0"/>
                <a:ea typeface="黑体" pitchFamily="49" charset="-122"/>
              </a:rPr>
              <a:t>指定的文件中</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⑶</a:t>
            </a:r>
            <a:r>
              <a:rPr lang="en-US" altLang="zh-CN" sz="2100" dirty="0" smtClean="0">
                <a:latin typeface="Arial" pitchFamily="34" charset="0"/>
                <a:ea typeface="黑体" pitchFamily="49" charset="-122"/>
              </a:rPr>
              <a:t>DISPLAY </a:t>
            </a:r>
            <a:r>
              <a:rPr lang="en-US" altLang="zh-CN" sz="2100" dirty="0">
                <a:latin typeface="Arial" pitchFamily="34" charset="0"/>
                <a:ea typeface="黑体" pitchFamily="49" charset="-122"/>
              </a:rPr>
              <a:t>STRUCTURE</a:t>
            </a:r>
            <a:r>
              <a:rPr lang="zh-CN" altLang="en-US" sz="2100" dirty="0">
                <a:latin typeface="Arial" pitchFamily="34" charset="0"/>
                <a:ea typeface="黑体" pitchFamily="49" charset="-122"/>
              </a:rPr>
              <a:t>所显示的内容包括表的路径和表名、记录数、最近更新日期、备注字段块的大小和每个的名、类型、宽度和小数位。若如果结构复合索引中的标识与表中的一个字段同名，标识的顺序（升序或降序）和标识的排序序列就显示在字段名旁边</a:t>
            </a:r>
            <a:r>
              <a:rPr lang="zh-CN" altLang="en-US" sz="2100" dirty="0" smtClean="0">
                <a:latin typeface="Arial" pitchFamily="34" charset="0"/>
                <a:ea typeface="黑体" pitchFamily="49" charset="-122"/>
              </a:rPr>
              <a:t>。</a:t>
            </a:r>
          </a:p>
          <a:p>
            <a:r>
              <a:rPr lang="zh-CN" altLang="en-US" sz="2100" dirty="0" smtClean="0">
                <a:latin typeface="Arial" pitchFamily="34" charset="0"/>
                <a:ea typeface="黑体" pitchFamily="49" charset="-122"/>
              </a:rPr>
              <a:t>       ⑷如果用</a:t>
            </a:r>
            <a:r>
              <a:rPr lang="en-US" altLang="zh-CN" sz="2100" dirty="0" smtClean="0">
                <a:latin typeface="Arial" pitchFamily="34" charset="0"/>
                <a:ea typeface="黑体" pitchFamily="49" charset="-122"/>
              </a:rPr>
              <a:t>SET FIELDS</a:t>
            </a:r>
            <a:r>
              <a:rPr lang="zh-CN" altLang="en-US" sz="2100" dirty="0" smtClean="0">
                <a:latin typeface="Arial" pitchFamily="34" charset="0"/>
                <a:ea typeface="黑体" pitchFamily="49" charset="-122"/>
              </a:rPr>
              <a:t>限制了对表中字段的访问，一个尖括号就会出现在可以被访问的字段名旁边。</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028901257"/>
      </p:ext>
    </p:extLst>
  </p:cSld>
  <p:clrMapOvr>
    <a:masterClrMapping/>
  </p:clrMapOvr>
  <p:transition>
    <p:random/>
  </p:transition>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2008</TotalTime>
  <Pages>0</Pages>
  <Words>7756</Words>
  <Characters>0</Characters>
  <Application>Microsoft Office PowerPoint</Application>
  <DocSecurity>0</DocSecurity>
  <PresentationFormat>全屏显示(4:3)</PresentationFormat>
  <Lines>0</Lines>
  <Paragraphs>624</Paragraphs>
  <Slides>52</Slides>
  <Notes>0</Notes>
  <HiddenSlides>0</HiddenSlides>
  <MMClips>1</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2853</cp:revision>
  <dcterms:created xsi:type="dcterms:W3CDTF">1999-01-28T02:15:27Z</dcterms:created>
  <dcterms:modified xsi:type="dcterms:W3CDTF">2015-11-10T03:49:26Z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