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5"/>
  </p:notesMasterIdLst>
  <p:handoutMasterIdLst>
    <p:handoutMasterId r:id="rId76"/>
  </p:handoutMasterIdLst>
  <p:sldIdLst>
    <p:sldId id="256" r:id="rId2"/>
    <p:sldId id="257" r:id="rId3"/>
    <p:sldId id="265" r:id="rId4"/>
    <p:sldId id="262" r:id="rId5"/>
    <p:sldId id="263"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5" r:id="rId71"/>
    <p:sldId id="356" r:id="rId72"/>
    <p:sldId id="357" r:id="rId73"/>
    <p:sldId id="261" r:id="rId74"/>
  </p:sldIdLst>
  <p:sldSz cx="12192000" cy="6858000"/>
  <p:notesSz cx="6858000" cy="9144000"/>
  <p:embeddedFontLst>
    <p:embeddedFont>
      <p:font typeface="Calibri" panose="020F0502020204030204" pitchFamily="34" charset="0"/>
      <p:regular r:id="rId77"/>
      <p:bold r:id="rId78"/>
      <p:italic r:id="rId79"/>
      <p:boldItalic r:id="rId80"/>
    </p:embeddedFont>
    <p:embeddedFont>
      <p:font typeface="Calibri Light" panose="020F0302020204030204" pitchFamily="34" charset="0"/>
      <p:regular r:id="rId81"/>
      <p:italic r:id="rId82"/>
    </p:embeddedFont>
    <p:embeddedFont>
      <p:font typeface="黑体" panose="02010609060101010101" pitchFamily="49" charset="-122"/>
      <p:regular r:id="rId83"/>
    </p:embeddedFont>
    <p:embeddedFont>
      <p:font typeface="微软雅黑" panose="020B0503020204020204" pitchFamily="34" charset="-122"/>
      <p:regular r:id="rId84"/>
      <p:bold r:id="rId85"/>
    </p:embeddedFont>
    <p:embeddedFont>
      <p:font typeface="Malgun Gothic Semilight" panose="020B0502040204020203" pitchFamily="34" charset="-122"/>
      <p:regular r:id="rId8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6">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667" autoAdjust="0"/>
  </p:normalViewPr>
  <p:slideViewPr>
    <p:cSldViewPr snapToGrid="0" showGuides="1">
      <p:cViewPr varScale="1">
        <p:scale>
          <a:sx n="83" d="100"/>
          <a:sy n="83" d="100"/>
        </p:scale>
        <p:origin x="686" y="62"/>
      </p:cViewPr>
      <p:guideLst>
        <p:guide orient="horz" pos="2166"/>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84" Type="http://schemas.openxmlformats.org/officeDocument/2006/relationships/font" Target="fonts/font8.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font" Target="fonts/font3.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6.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2017/3/13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25945;&#26448;word&#29256;/&#31532;&#20843;&#31456;/package%20cn.doc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25945;&#26448;word&#29256;/&#31532;&#20843;&#31456;/package%20cn.doc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25945;&#26448;word&#29256;/&#31532;&#20843;&#31456;/package%20cn.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25945;&#26448;word&#29256;/&#31532;&#20843;&#31456;/package%20cn.docx"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25945;&#26448;word&#29256;/&#31532;&#20843;&#31456;/package%20cn.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package%20cn.docx"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7449760" y="3727664"/>
            <a:ext cx="3022600" cy="762000"/>
          </a:xfrm>
          <a:prstGeom prst="rect">
            <a:avLst/>
          </a:prstGeom>
          <a:noFill/>
        </p:spPr>
        <p:txBody>
          <a:bodyPr wrap="none" rtlCol="0">
            <a:spAutoFit/>
          </a:bodyPr>
          <a:lstStyle/>
          <a:p>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第八章 </a:t>
            </a:r>
            <a:r>
              <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GUI</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81915" y="856615"/>
            <a:ext cx="12014200" cy="297180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请查看案例8-1 TestJFrame.java代码。</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教材word版\第八章\package cn.docx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Frame容器,一旦创建,在其中就已经包含一个内容面板,一般我们在往JFrame中添加组件时,都加在了内容面板中,这个面板可以通过JFrame的成员方法getContentPane()取出来,所以如果设置JFrame的背景颜色,仍然会被内容面板盖住,不如设置内容面板的背景颜色。当时如果框架中还加有其他面板,内容面板的颜色也会被其他面板盖住,要注意一下面板的布局情况，后面会介绍布局。</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其运行结果如图8-2所示。</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pic>
        <p:nvPicPr>
          <p:cNvPr id="2" name="图片 4"/>
          <p:cNvPicPr>
            <a:picLocks noChangeAspect="1"/>
          </p:cNvPicPr>
          <p:nvPr/>
        </p:nvPicPr>
        <p:blipFill>
          <a:blip r:embed="rId2"/>
          <a:stretch>
            <a:fillRect/>
          </a:stretch>
        </p:blipFill>
        <p:spPr>
          <a:xfrm>
            <a:off x="338455" y="1001395"/>
            <a:ext cx="4415790" cy="3328670"/>
          </a:xfrm>
          <a:prstGeom prst="rect">
            <a:avLst/>
          </a:prstGeom>
          <a:noFill/>
          <a:ln w="9525">
            <a:noFill/>
          </a:ln>
        </p:spPr>
      </p:pic>
      <p:sp>
        <p:nvSpPr>
          <p:cNvPr id="3" name="文本框 2"/>
          <p:cNvSpPr txBox="1"/>
          <p:nvPr/>
        </p:nvSpPr>
        <p:spPr>
          <a:xfrm>
            <a:off x="140970" y="4558665"/>
            <a:ext cx="11877040" cy="1191260"/>
          </a:xfrm>
          <a:prstGeom prst="rect">
            <a:avLst/>
          </a:prstGeom>
          <a:noFill/>
        </p:spPr>
        <p:txBody>
          <a:bodyPr wrap="square" rtlCol="0">
            <a:spAutoFit/>
          </a:bodyPr>
          <a:lstStyle/>
          <a:p>
            <a:r>
              <a:rPr lang="en-US" altLang="zh-CN"/>
              <a:t>                    </a:t>
            </a:r>
            <a:r>
              <a:rPr lang="zh-CN" altLang="en-US">
                <a:solidFill>
                  <a:schemeClr val="accent5"/>
                </a:solidFill>
                <a:latin typeface="黑体" panose="02010609060101010101" pitchFamily="2" charset="-122"/>
                <a:ea typeface="黑体" panose="02010609060101010101" pitchFamily="2" charset="-122"/>
              </a:rPr>
              <a:t>图8-3 JFrame运行图</a:t>
            </a:r>
          </a:p>
          <a:p>
            <a:r>
              <a:rPr lang="zh-CN" altLang="en-US">
                <a:solidFill>
                  <a:schemeClr val="accent5"/>
                </a:solidFill>
                <a:latin typeface="黑体" panose="02010609060101010101" pitchFamily="2" charset="-122"/>
                <a:ea typeface="黑体" panose="02010609060101010101" pitchFamily="2" charset="-122"/>
              </a:rPr>
              <a:t>2. JDialog</a:t>
            </a:r>
          </a:p>
          <a:p>
            <a:r>
              <a:rPr lang="zh-CN" altLang="en-US">
                <a:solidFill>
                  <a:schemeClr val="accent5"/>
                </a:solidFill>
                <a:latin typeface="黑体" panose="02010609060101010101" pitchFamily="2" charset="-122"/>
                <a:ea typeface="黑体" panose="02010609060101010101" pitchFamily="2" charset="-122"/>
              </a:rPr>
              <a:t>对话框（JDialog）与框架（JFrame）有一些相似，但它一般是一个临时的窗口，主要用于显示提示信息或接受用户输入。在对话框中一般不需要菜单条，也不需要改变窗口大小。主要构造方法表8-3。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53975" y="843915"/>
            <a:ext cx="12063730" cy="365760"/>
          </a:xfrm>
          <a:prstGeom prst="rect">
            <a:avLst/>
          </a:prstGeom>
          <a:noFill/>
        </p:spPr>
        <p:txBody>
          <a:bodyPr wrap="square" rtlCol="0">
            <a:spAutoFit/>
          </a:bodyPr>
          <a:lstStyle/>
          <a:p>
            <a:r>
              <a:rPr lang="en-US" altLang="zh-CN">
                <a:solidFill>
                  <a:schemeClr val="accent5"/>
                </a:solidFill>
                <a:latin typeface="黑体" panose="02010609060101010101" pitchFamily="2" charset="-122"/>
                <a:ea typeface="黑体" panose="02010609060101010101" pitchFamily="2" charset="-122"/>
              </a:rPr>
              <a:t>                                 </a:t>
            </a:r>
            <a:r>
              <a:rPr lang="zh-CN" altLang="en-US">
                <a:solidFill>
                  <a:schemeClr val="accent5"/>
                </a:solidFill>
                <a:latin typeface="黑体" panose="02010609060101010101" pitchFamily="2" charset="-122"/>
                <a:ea typeface="黑体" panose="02010609060101010101" pitchFamily="2" charset="-122"/>
              </a:rPr>
              <a:t>表8-3 JDialog的构造方法及方法说明</a:t>
            </a:r>
          </a:p>
        </p:txBody>
      </p:sp>
      <p:graphicFrame>
        <p:nvGraphicFramePr>
          <p:cNvPr id="4" name="表格 3"/>
          <p:cNvGraphicFramePr/>
          <p:nvPr/>
        </p:nvGraphicFramePr>
        <p:xfrm>
          <a:off x="337820" y="1209675"/>
          <a:ext cx="11370310" cy="2194567"/>
        </p:xfrm>
        <a:graphic>
          <a:graphicData uri="http://schemas.openxmlformats.org/drawingml/2006/table">
            <a:tbl>
              <a:tblPr firstRow="1" bandRow="1">
                <a:tableStyleId>{5940675A-B579-460E-94D1-54222C63F5DA}</a:tableStyleId>
              </a:tblPr>
              <a:tblGrid>
                <a:gridCol w="3761105">
                  <a:extLst>
                    <a:ext uri="{9D8B030D-6E8A-4147-A177-3AD203B41FA5}">
                      <a16:colId xmlns:a16="http://schemas.microsoft.com/office/drawing/2014/main" val="20000"/>
                    </a:ext>
                  </a:extLst>
                </a:gridCol>
                <a:gridCol w="7609205">
                  <a:extLst>
                    <a:ext uri="{9D8B030D-6E8A-4147-A177-3AD203B41FA5}">
                      <a16:colId xmlns:a16="http://schemas.microsoft.com/office/drawing/2014/main" val="20001"/>
                    </a:ext>
                  </a:extLst>
                </a:gridCol>
              </a:tblGrid>
              <a:tr h="194945">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49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创建一个没有标题和父窗体的对话框</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949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JDialog(Frame f)</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创建一个指定父窗体的对话框，但该窗体没有标题</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9558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JDialog(Frame f, boolean model)</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创建一个指定模式的父窗体对话框，但该窗体没有指定标题</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49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JDialog(Frame f, String title)</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创建一个指定父窗体和标题的对话框</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949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JDialog(Frame f, String title, boolean model)</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创建一个指定窗体、标题和模式的对话框</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949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JDialog(Dialog owner)</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创建一个指定另一个对话框的对话框，但该对话框没有标题</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5" name="表格 4"/>
          <p:cNvGraphicFramePr/>
          <p:nvPr/>
        </p:nvGraphicFramePr>
        <p:xfrm>
          <a:off x="337820" y="3404235"/>
          <a:ext cx="11369675" cy="1645923"/>
        </p:xfrm>
        <a:graphic>
          <a:graphicData uri="http://schemas.openxmlformats.org/drawingml/2006/table">
            <a:tbl>
              <a:tblPr firstRow="1" bandRow="1">
                <a:tableStyleId>{5940675A-B579-460E-94D1-54222C63F5DA}</a:tableStyleId>
              </a:tblPr>
              <a:tblGrid>
                <a:gridCol w="3761105">
                  <a:extLst>
                    <a:ext uri="{9D8B030D-6E8A-4147-A177-3AD203B41FA5}">
                      <a16:colId xmlns:a16="http://schemas.microsoft.com/office/drawing/2014/main" val="20000"/>
                    </a:ext>
                  </a:extLst>
                </a:gridCol>
                <a:gridCol w="7608570">
                  <a:extLst>
                    <a:ext uri="{9D8B030D-6E8A-4147-A177-3AD203B41FA5}">
                      <a16:colId xmlns:a16="http://schemas.microsoft.com/office/drawing/2014/main" val="20001"/>
                    </a:ext>
                  </a:extLst>
                </a:gridCol>
              </a:tblGrid>
              <a:tr h="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JDialog(Dialog owner,String title)</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创建一个指定父对话框和标题的对话框</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JDialog(Dialog owner,boolean modal)</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创建一个指定模式的父对话框的对话框，但该对话框没有指定标题</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24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JDialog(Dialog owner,String title,boolean modal)</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创建一个指定对话框、标题和模式的对话框</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eaLnBrk="1" hangingPunct="1"/>
            <a:r>
              <a:rPr lang="en-US" sz="3200" dirty="0" smtClean="0">
                <a:solidFill>
                  <a:schemeClr val="bg1"/>
                </a:solidFill>
                <a:latin typeface="Malgun Gothic Semilight" panose="020B0502040204020203" pitchFamily="34" charset="-122"/>
                <a:ea typeface="Malgun Gothic Semilight" panose="020B0502040204020203" pitchFamily="34" charset="-122"/>
                <a:sym typeface="+mn-ea"/>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31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en-US" altLang="zh-CN"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p>
        </p:txBody>
      </p:sp>
      <p:sp>
        <p:nvSpPr>
          <p:cNvPr id="3" name="文本框 2"/>
          <p:cNvSpPr txBox="1"/>
          <p:nvPr/>
        </p:nvSpPr>
        <p:spPr>
          <a:xfrm>
            <a:off x="76200" y="851535"/>
            <a:ext cx="12038965"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其中 Frame 类型的参数表示对话框的拥有者，boolean 类型参数用于控制对话框的工作方式。如果为true，则对话框为可视时，其他构件不能接受用户的输入，此时的对话框称为静态的；如果为false，则对话框和所属窗口可以互相切换，彼此之间没有顺序上的联系。String类型参数作为对话框的标题，在构造对话框之后，就可以添加其他的构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案例8-2 TestJDialog.java代码如下。</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教材word版\第八章\package cn.docx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其运行结果如图8-3。</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图8-4 JDialog运行结果图</a:t>
            </a:r>
          </a:p>
        </p:txBody>
      </p:sp>
      <p:pic>
        <p:nvPicPr>
          <p:cNvPr id="2" name="图片 -2147482621"/>
          <p:cNvPicPr>
            <a:picLocks noChangeAspect="1"/>
          </p:cNvPicPr>
          <p:nvPr/>
        </p:nvPicPr>
        <p:blipFill>
          <a:blip r:embed="rId3"/>
          <a:stretch>
            <a:fillRect/>
          </a:stretch>
        </p:blipFill>
        <p:spPr>
          <a:xfrm>
            <a:off x="117158" y="3604578"/>
            <a:ext cx="4371975" cy="2257425"/>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66675" y="838835"/>
            <a:ext cx="12026265"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请尝试把JDialog jd = new JDialog(jf,"对话框",false); 修改成为JDialog jd = new JDialog(jf,"对话框",true),观察运行结果。</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3.JPanel </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JPanel(面板)是用作组织组件的，即一般组件是放在面板上的，面板放在容器里的。每个Panel能有不同的版面。创建Panel给出下列命令：</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JPanel jpanel = new JPanel();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你一旦创建Jpanel,可把它放到容器中。这可用Container类的add()方法完成。可以创建嵌套的Jpanel,一个Jpanel内包含一个或更多的子类Jpanel.你能筑造任意多层次的嵌套Jpanel。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JPanel mainpanel,subpanel1,subpanel2;</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Mainpanel = newJPanel();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subpanel1 = new JPanel();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subpanel2 = new JPanel();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mainpanel.add(subpanel1);</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6840" y="969645"/>
            <a:ext cx="1193609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mainpanel.add(subpanel2);</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案例8-3 TestJPanel.java编码如下。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教材word版\第八章\package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其运行结果如图8-4所示。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图8-5 JPanel测试运行结果图</a:t>
            </a:r>
          </a:p>
        </p:txBody>
      </p:sp>
      <p:pic>
        <p:nvPicPr>
          <p:cNvPr id="1073742851" name="图片 7"/>
          <p:cNvPicPr>
            <a:picLocks noChangeAspect="1"/>
          </p:cNvPicPr>
          <p:nvPr/>
        </p:nvPicPr>
        <p:blipFill>
          <a:blip r:embed="rId3"/>
          <a:stretch>
            <a:fillRect/>
          </a:stretch>
        </p:blipFill>
        <p:spPr>
          <a:xfrm>
            <a:off x="338455" y="2795905"/>
            <a:ext cx="3470275" cy="2866390"/>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128270" y="838835"/>
            <a:ext cx="11989435" cy="33832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（4）Swing常用组件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前面学习了容器，面板，现在学习各种常用的组件。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1.JLabel类</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JLabel 对象可以显示文本、图像或同时显示二者。可以通过设置垂直和水平对齐方式，指定标签显示区中标签内容在何处对齐。默认情况下，标签在其显示区内垂直居中对齐。默认情况下，只显示文本的标签是开始边对齐；而只显示图像的标签则水平居中对齐。还可以指定文本相对于图像的位置。默认情况下，文本位于图像的结尾边上，文本和图像都垂直对齐。构造方法及常用方法介绍如表8-4所示。</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表8-4 JLabel常用方法及说明</a:t>
            </a:r>
          </a:p>
        </p:txBody>
      </p:sp>
      <p:graphicFrame>
        <p:nvGraphicFramePr>
          <p:cNvPr id="2" name="表格 -1"/>
          <p:cNvGraphicFramePr/>
          <p:nvPr/>
        </p:nvGraphicFramePr>
        <p:xfrm>
          <a:off x="233045" y="4364355"/>
          <a:ext cx="9504680" cy="1371604"/>
        </p:xfrm>
        <a:graphic>
          <a:graphicData uri="http://schemas.openxmlformats.org/drawingml/2006/table">
            <a:tbl>
              <a:tblPr firstRow="1" bandRow="1">
                <a:tableStyleId>{5940675A-B579-460E-94D1-54222C63F5DA}</a:tableStyleId>
              </a:tblPr>
              <a:tblGrid>
                <a:gridCol w="1464310">
                  <a:extLst>
                    <a:ext uri="{9D8B030D-6E8A-4147-A177-3AD203B41FA5}">
                      <a16:colId xmlns:a16="http://schemas.microsoft.com/office/drawing/2014/main" val="20000"/>
                    </a:ext>
                  </a:extLst>
                </a:gridCol>
                <a:gridCol w="2994025">
                  <a:extLst>
                    <a:ext uri="{9D8B030D-6E8A-4147-A177-3AD203B41FA5}">
                      <a16:colId xmlns:a16="http://schemas.microsoft.com/office/drawing/2014/main" val="20001"/>
                    </a:ext>
                  </a:extLst>
                </a:gridCol>
                <a:gridCol w="5046345">
                  <a:extLst>
                    <a:ext uri="{9D8B030D-6E8A-4147-A177-3AD203B41FA5}">
                      <a16:colId xmlns:a16="http://schemas.microsoft.com/office/drawing/2014/main" val="20002"/>
                    </a:ext>
                  </a:extLst>
                </a:gridCol>
              </a:tblGrid>
              <a:tr h="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3">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r>
                        <a:rPr lang="zh-CN" altLang="en-US" sz="1800" b="0" u="none">
                          <a:latin typeface="黑体" panose="02010609060101010101" pitchFamily="2" charset="-122"/>
                          <a:ea typeface="黑体" panose="02010609060101010101" pitchFamily="2" charset="-122"/>
                          <a:cs typeface="宋体" panose="02010600030101010101" pitchFamily="2" charset="-122"/>
                        </a:rPr>
                        <a:t>创建无图像并且其标题为空字符串的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JLabel(Icon image)</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创建具有指定图像的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JLabel(Icon image, int horizontalAlignment)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创建具有指定图像和水平对齐方式的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2" name="表格 -1"/>
          <p:cNvGraphicFramePr/>
          <p:nvPr/>
        </p:nvGraphicFramePr>
        <p:xfrm>
          <a:off x="117475" y="730250"/>
          <a:ext cx="10150475" cy="5783580"/>
        </p:xfrm>
        <a:graphic>
          <a:graphicData uri="http://schemas.openxmlformats.org/drawingml/2006/table">
            <a:tbl>
              <a:tblPr firstRow="1" bandRow="1">
                <a:tableStyleId>{5940675A-B579-460E-94D1-54222C63F5DA}</a:tableStyleId>
              </a:tblPr>
              <a:tblGrid>
                <a:gridCol w="1563370">
                  <a:extLst>
                    <a:ext uri="{9D8B030D-6E8A-4147-A177-3AD203B41FA5}">
                      <a16:colId xmlns:a16="http://schemas.microsoft.com/office/drawing/2014/main" val="20000"/>
                    </a:ext>
                  </a:extLst>
                </a:gridCol>
                <a:gridCol w="3197225">
                  <a:extLst>
                    <a:ext uri="{9D8B030D-6E8A-4147-A177-3AD203B41FA5}">
                      <a16:colId xmlns:a16="http://schemas.microsoft.com/office/drawing/2014/main" val="20001"/>
                    </a:ext>
                  </a:extLst>
                </a:gridCol>
                <a:gridCol w="5389880">
                  <a:extLst>
                    <a:ext uri="{9D8B030D-6E8A-4147-A177-3AD203B41FA5}">
                      <a16:colId xmlns:a16="http://schemas.microsoft.com/office/drawing/2014/main" val="20002"/>
                    </a:ext>
                  </a:extLst>
                </a:gridCol>
              </a:tblGrid>
              <a:tr h="275590">
                <a:tc rowSpan="3">
                  <a:txBody>
                    <a:bodyPr/>
                    <a:lstStyle/>
                    <a:p>
                      <a:pPr marL="0" indent="0">
                        <a:buNone/>
                      </a:pP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JLabel(String 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创建具有指定文本的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613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JLabel(String text, Icon icon, int horizontalAlignment)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创建具有指定文本、图像和水平对齐方式的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5054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JLabel(String text, int horizontalAlignment)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创建具有指定文本和水平对齐方式的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JLabel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5590">
                <a:tc rowSpan="11">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常用方法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getHorizontalAlignment()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r>
                        <a:rPr lang="zh-CN" altLang="en-US" sz="1800" b="0" u="none">
                          <a:latin typeface="黑体" panose="02010609060101010101" pitchFamily="2" charset="-122"/>
                          <a:ea typeface="黑体" panose="02010609060101010101" pitchFamily="2" charset="-122"/>
                          <a:cs typeface="宋体" panose="02010600030101010101" pitchFamily="2" charset="-122"/>
                        </a:rPr>
                        <a:t>返回标签内容沿</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X </a:t>
                      </a:r>
                      <a:r>
                        <a:rPr lang="zh-CN" altLang="en-US" sz="1800" b="0" u="none">
                          <a:latin typeface="黑体" panose="02010609060101010101" pitchFamily="2" charset="-122"/>
                          <a:ea typeface="黑体" panose="02010609060101010101" pitchFamily="2" charset="-122"/>
                          <a:cs typeface="宋体" panose="02010600030101010101" pitchFamily="2" charset="-122"/>
                        </a:rPr>
                        <a:t>轴的对齐方式。</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55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getHorizontalTextPosition()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返回标签的文本相对其图像的水平位置。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55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返回该标签显示的图形图像（字形、图标）。</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49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返回该标签所显示的文本字符串。</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5054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setHorizontalAlignment(int 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设置标签内容沿</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X </a:t>
                      </a:r>
                      <a:r>
                        <a:rPr lang="zh-CN" altLang="en-US" sz="1800" b="0" u="none">
                          <a:latin typeface="黑体" panose="02010609060101010101" pitchFamily="2" charset="-122"/>
                          <a:ea typeface="黑体" panose="02010609060101010101" pitchFamily="2" charset="-122"/>
                          <a:cs typeface="宋体" panose="02010600030101010101" pitchFamily="2" charset="-122"/>
                        </a:rPr>
                        <a:t>轴的对齐方式。</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5118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setHorizontalTextPosition(int textPosition)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设置标签的文本相对其图像的水平位置。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55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setIcon(Icon 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定义此组件将要显示的图标。</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49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setText(String 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定义此组件将要显示的单行文本。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55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setUI(LabelUI ui)</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设置呈现此组件的</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L&amp;F </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55118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setVerticalAlignment(int alignment)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设置标签内容沿</a:t>
                      </a:r>
                      <a:r>
                        <a:rPr lang="zh-CN" altLang="en-US" sz="1800" b="0" u="none">
                          <a:latin typeface="黑体" panose="02010609060101010101" pitchFamily="2" charset="-122"/>
                          <a:ea typeface="黑体" panose="02010609060101010101" pitchFamily="2" charset="-122"/>
                          <a:cs typeface="Times New Roman" panose="02020603050405020304" charset="0"/>
                        </a:rPr>
                        <a:t> </a:t>
                      </a:r>
                      <a:r>
                        <a:rPr lang="en-US" altLang="zh-CN" sz="1800" b="0" u="none">
                          <a:latin typeface="黑体" panose="02010609060101010101" pitchFamily="2" charset="-122"/>
                          <a:ea typeface="黑体" panose="02010609060101010101" pitchFamily="2" charset="-122"/>
                          <a:cs typeface="Times New Roman" panose="02020603050405020304" charset="0"/>
                        </a:rPr>
                        <a:t>Y </a:t>
                      </a:r>
                      <a:r>
                        <a:rPr lang="zh-CN" altLang="en-US" sz="1800" b="0" u="none">
                          <a:latin typeface="黑体" panose="02010609060101010101" pitchFamily="2" charset="-122"/>
                          <a:ea typeface="黑体" panose="02010609060101010101" pitchFamily="2" charset="-122"/>
                          <a:cs typeface="宋体" panose="02010600030101010101" pitchFamily="2" charset="-122"/>
                        </a:rPr>
                        <a:t>轴的对齐方式。</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55054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setVerticalTextPosition(int textPosition)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设置标签的文本相对其图像的垂直位置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p>
        </p:txBody>
      </p:sp>
      <p:sp>
        <p:nvSpPr>
          <p:cNvPr id="100" name="文本框 99"/>
          <p:cNvSpPr txBox="1"/>
          <p:nvPr/>
        </p:nvSpPr>
        <p:spPr>
          <a:xfrm>
            <a:off x="117475" y="969645"/>
            <a:ext cx="11922760"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案例8-4 TestJLabel.java代码如下。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教材word版\第八章\package cn.docx</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图8-6 测试JLabel运行结果图</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2.JButton类</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按钮用于在GUI环境中触发事件。JButton类用于创建按钮，其构造方法及常用方法说明如表8-5.</a:t>
            </a:r>
          </a:p>
        </p:txBody>
      </p:sp>
      <p:pic>
        <p:nvPicPr>
          <p:cNvPr id="2" name="图片 1"/>
          <p:cNvPicPr>
            <a:picLocks noChangeAspect="1"/>
          </p:cNvPicPr>
          <p:nvPr/>
        </p:nvPicPr>
        <p:blipFill>
          <a:blip r:embed="rId3"/>
          <a:stretch>
            <a:fillRect/>
          </a:stretch>
        </p:blipFill>
        <p:spPr>
          <a:xfrm>
            <a:off x="464820" y="2002155"/>
            <a:ext cx="3720465" cy="2480310"/>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8110" y="969645"/>
            <a:ext cx="1195895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表8-5 JButton构造方法及常用方法说明</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案例8-5 TestJButton.java代码如下。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教材word版\第八章\package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其运行结果如图8-7所示。</a:t>
            </a:r>
          </a:p>
        </p:txBody>
      </p:sp>
      <p:graphicFrame>
        <p:nvGraphicFramePr>
          <p:cNvPr id="2" name="表格 -1"/>
          <p:cNvGraphicFramePr/>
          <p:nvPr/>
        </p:nvGraphicFramePr>
        <p:xfrm>
          <a:off x="338455" y="1602105"/>
          <a:ext cx="5962650" cy="2743208"/>
        </p:xfrm>
        <a:graphic>
          <a:graphicData uri="http://schemas.openxmlformats.org/drawingml/2006/table">
            <a:tbl>
              <a:tblPr firstRow="1" bandRow="1">
                <a:tableStyleId>{5940675A-B579-460E-94D1-54222C63F5DA}</a:tableStyleId>
              </a:tblPr>
              <a:tblGrid>
                <a:gridCol w="1143000">
                  <a:extLst>
                    <a:ext uri="{9D8B030D-6E8A-4147-A177-3AD203B41FA5}">
                      <a16:colId xmlns:a16="http://schemas.microsoft.com/office/drawing/2014/main" val="20000"/>
                    </a:ext>
                  </a:extLst>
                </a:gridCol>
                <a:gridCol w="2110105">
                  <a:extLst>
                    <a:ext uri="{9D8B030D-6E8A-4147-A177-3AD203B41FA5}">
                      <a16:colId xmlns:a16="http://schemas.microsoft.com/office/drawing/2014/main" val="20001"/>
                    </a:ext>
                  </a:extLst>
                </a:gridCol>
                <a:gridCol w="2709545">
                  <a:extLst>
                    <a:ext uri="{9D8B030D-6E8A-4147-A177-3AD203B41FA5}">
                      <a16:colId xmlns:a16="http://schemas.microsoft.com/office/drawing/2014/main" val="20002"/>
                    </a:ext>
                  </a:extLst>
                </a:gridCol>
              </a:tblGrid>
              <a:tr h="0">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2">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JButton(Icon 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创建一个有图标的按钮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JButton(String text,Icon 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创建一个既有文本内容又有图象的按钮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rowSpan="5">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常用方法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获取按钮的文本内容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设置按钮的文本内容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setIcon(Icon picture)</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设置按钮的图标</a:t>
                      </a:r>
                      <a:r>
                        <a:rPr lang="en-US" altLang="zh-CN" sz="1800" b="0" u="none">
                          <a:latin typeface="黑体" panose="02010609060101010101" pitchFamily="2" charset="-122"/>
                          <a:ea typeface="黑体" panose="02010609060101010101" pitchFamily="2" charset="-122"/>
                          <a:cs typeface="Times New Roman" panose="02020603050405020304" charset="0"/>
                        </a:rPr>
                        <a:t>picture</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设置标签的内容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获取标签的内容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GUI顶层容器</a:t>
              </a:r>
            </a:p>
          </p:txBody>
        </p:sp>
      </p:grpSp>
      <p:sp>
        <p:nvSpPr>
          <p:cNvPr id="39" name="Rectangle 6"/>
          <p:cNvSpPr>
            <a:spLocks noChangeArrowheads="1"/>
          </p:cNvSpPr>
          <p:nvPr/>
        </p:nvSpPr>
        <p:spPr bwMode="auto">
          <a:xfrm>
            <a:off x="5204756" y="1417875"/>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a:solidFill>
                  <a:srgbClr val="0D5BA6"/>
                </a:solidFill>
                <a:latin typeface="Malgun Gothic Semilight" panose="020B0502040204020203" pitchFamily="34" charset="-122"/>
                <a:ea typeface="Malgun Gothic Semilight" panose="020B0502040204020203" pitchFamily="34" charset="-122"/>
              </a:rPr>
              <a:t>汇报</a:t>
            </a:r>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提纲</a:t>
            </a:r>
            <a:endParaRPr lang="zh-CN" altLang="zh-CN" sz="3200" dirty="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GUI常用组件</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GUI常用布局</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4</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GUI事件处理模型、监听机制和常用事件</a:t>
              </a:r>
            </a:p>
          </p:txBody>
        </p:sp>
      </p:grpSp>
      <p:pic>
        <p:nvPicPr>
          <p:cNvPr id="3" name="图片 2" descr="timg"/>
          <p:cNvPicPr>
            <a:picLocks noChangeAspect="1"/>
          </p:cNvPicPr>
          <p:nvPr/>
        </p:nvPicPr>
        <p:blipFill>
          <a:blip r:embed="rId4"/>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pic>
        <p:nvPicPr>
          <p:cNvPr id="2" name="图片 5"/>
          <p:cNvPicPr>
            <a:picLocks noChangeAspect="1"/>
          </p:cNvPicPr>
          <p:nvPr/>
        </p:nvPicPr>
        <p:blipFill>
          <a:blip r:embed="rId2"/>
          <a:stretch>
            <a:fillRect/>
          </a:stretch>
        </p:blipFill>
        <p:spPr>
          <a:xfrm>
            <a:off x="117475" y="947420"/>
            <a:ext cx="5412105" cy="3293110"/>
          </a:xfrm>
          <a:prstGeom prst="rect">
            <a:avLst/>
          </a:prstGeom>
          <a:noFill/>
          <a:ln w="9525">
            <a:noFill/>
          </a:ln>
        </p:spPr>
      </p:pic>
      <p:sp>
        <p:nvSpPr>
          <p:cNvPr id="3" name="文本框 2"/>
          <p:cNvSpPr txBox="1"/>
          <p:nvPr/>
        </p:nvSpPr>
        <p:spPr>
          <a:xfrm>
            <a:off x="128270" y="4479290"/>
            <a:ext cx="11914505" cy="1600200"/>
          </a:xfrm>
          <a:prstGeom prst="rect">
            <a:avLst/>
          </a:prstGeom>
          <a:noFill/>
        </p:spPr>
        <p:txBody>
          <a:bodyPr wrap="square" rtlCol="0">
            <a:spAutoFit/>
          </a:bodyPr>
          <a:lstStyle/>
          <a:p>
            <a:r>
              <a:rPr lang="en-US" altLang="zh-CN">
                <a:solidFill>
                  <a:schemeClr val="accent5"/>
                </a:solidFill>
                <a:latin typeface="黑体" panose="02010609060101010101" pitchFamily="2" charset="-122"/>
                <a:ea typeface="黑体" panose="02010609060101010101" pitchFamily="2" charset="-122"/>
              </a:rPr>
              <a:t>      </a:t>
            </a:r>
            <a:r>
              <a:rPr lang="zh-CN" altLang="en-US">
                <a:solidFill>
                  <a:schemeClr val="accent5"/>
                </a:solidFill>
                <a:latin typeface="黑体" panose="02010609060101010101" pitchFamily="2" charset="-122"/>
                <a:ea typeface="黑体" panose="02010609060101010101" pitchFamily="2" charset="-122"/>
              </a:rPr>
              <a:t>图8-7 TestJButton.java运行结果图</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3.文本组件JTextField、JPasswordField、JTextArea </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文本组件完成文本输入，主要包括文本域（JTextField）、密码域（JPasswordField）、文本区（JTextArea）。而JTextComponent为所有Swing文本组件的根类如图</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21285" y="914400"/>
            <a:ext cx="11960225" cy="338328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p:txBody>
      </p:sp>
      <p:pic>
        <p:nvPicPr>
          <p:cNvPr id="2" name="图示 22"/>
          <p:cNvPicPr/>
          <p:nvPr/>
        </p:nvPicPr>
        <p:blipFill>
          <a:blip r:embed="rId2"/>
          <a:srcRect b="-9251"/>
          <a:stretch>
            <a:fillRect/>
          </a:stretch>
        </p:blipFill>
        <p:spPr>
          <a:xfrm>
            <a:off x="503555" y="1141095"/>
            <a:ext cx="6042025" cy="2053590"/>
          </a:xfrm>
          <a:prstGeom prst="rect">
            <a:avLst/>
          </a:prstGeom>
          <a:noFill/>
          <a:ln w="9525">
            <a:noFill/>
          </a:ln>
        </p:spPr>
      </p:pic>
      <p:sp>
        <p:nvSpPr>
          <p:cNvPr id="3" name="文本框 2"/>
          <p:cNvSpPr txBox="1"/>
          <p:nvPr/>
        </p:nvSpPr>
        <p:spPr>
          <a:xfrm>
            <a:off x="91440" y="3199765"/>
            <a:ext cx="12001500" cy="1600200"/>
          </a:xfrm>
          <a:prstGeom prst="rect">
            <a:avLst/>
          </a:prstGeom>
          <a:noFill/>
        </p:spPr>
        <p:txBody>
          <a:bodyPr wrap="square" rtlCol="0">
            <a:spAutoFit/>
          </a:bodyPr>
          <a:lstStyle/>
          <a:p>
            <a:r>
              <a:rPr lang="en-US" altLang="zh-CN">
                <a:solidFill>
                  <a:schemeClr val="accent5"/>
                </a:solidFill>
                <a:latin typeface="黑体" panose="02010609060101010101" pitchFamily="2" charset="-122"/>
                <a:ea typeface="黑体" panose="02010609060101010101" pitchFamily="2" charset="-122"/>
              </a:rPr>
              <a:t>                   </a:t>
            </a:r>
            <a:r>
              <a:rPr lang="zh-CN" altLang="en-US">
                <a:solidFill>
                  <a:schemeClr val="accent5"/>
                </a:solidFill>
                <a:latin typeface="黑体" panose="02010609060101010101" pitchFamily="2" charset="-122"/>
                <a:ea typeface="黑体" panose="02010609060101010101" pitchFamily="2" charset="-122"/>
              </a:rPr>
              <a:t>图8-8 文本组件关系图</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文本域</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文本域（Javax.swing.JTextField）同其他的语言的单行文本组件一样，实现了单行输入的文本框。构造方法及常用方法如表8-6所示。</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91440" y="814070"/>
            <a:ext cx="12051030" cy="530352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表8-6 文本构造方法及常用方法说明</a:t>
            </a: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p:txBody>
      </p:sp>
      <p:graphicFrame>
        <p:nvGraphicFramePr>
          <p:cNvPr id="3" name="表格 -1"/>
          <p:cNvGraphicFramePr/>
          <p:nvPr/>
        </p:nvGraphicFramePr>
        <p:xfrm>
          <a:off x="133350" y="1275715"/>
          <a:ext cx="5988685" cy="4389130"/>
        </p:xfrm>
        <a:graphic>
          <a:graphicData uri="http://schemas.openxmlformats.org/drawingml/2006/table">
            <a:tbl>
              <a:tblPr firstRow="1" bandRow="1">
                <a:tableStyleId>{5940675A-B579-460E-94D1-54222C63F5DA}</a:tableStyleId>
              </a:tblPr>
              <a:tblGrid>
                <a:gridCol w="845820">
                  <a:extLst>
                    <a:ext uri="{9D8B030D-6E8A-4147-A177-3AD203B41FA5}">
                      <a16:colId xmlns:a16="http://schemas.microsoft.com/office/drawing/2014/main" val="20000"/>
                    </a:ext>
                  </a:extLst>
                </a:gridCol>
                <a:gridCol w="1915795">
                  <a:extLst>
                    <a:ext uri="{9D8B030D-6E8A-4147-A177-3AD203B41FA5}">
                      <a16:colId xmlns:a16="http://schemas.microsoft.com/office/drawing/2014/main" val="20001"/>
                    </a:ext>
                  </a:extLst>
                </a:gridCol>
                <a:gridCol w="3227070">
                  <a:extLst>
                    <a:ext uri="{9D8B030D-6E8A-4147-A177-3AD203B41FA5}">
                      <a16:colId xmlns:a16="http://schemas.microsoft.com/office/drawing/2014/main" val="20002"/>
                    </a:ext>
                  </a:extLst>
                </a:gridCol>
              </a:tblGrid>
              <a:tr h="0">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4">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JTextField()</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创建文本框对象，文本框长度为一个字符长度</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JTextField(int 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创建文本框，文本框长度为</a:t>
                      </a:r>
                      <a:r>
                        <a:rPr lang="en-US" altLang="zh-CN" sz="1800" b="0" u="none">
                          <a:latin typeface="黑体" panose="02010609060101010101" pitchFamily="2" charset="-122"/>
                          <a:ea typeface="黑体" panose="02010609060101010101" pitchFamily="2" charset="-122"/>
                          <a:cs typeface="Times New Roman" panose="02020603050405020304" charset="0"/>
                        </a:rPr>
                        <a:t>x</a:t>
                      </a:r>
                      <a:r>
                        <a:rPr lang="zh-CN" altLang="en-US" sz="1800" b="0" u="none">
                          <a:latin typeface="黑体" panose="02010609060101010101" pitchFamily="2" charset="-122"/>
                          <a:ea typeface="黑体" panose="02010609060101010101" pitchFamily="2" charset="-122"/>
                          <a:cs typeface="宋体" panose="02010600030101010101" pitchFamily="2" charset="-122"/>
                        </a:rPr>
                        <a:t>个字符长</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JTextField(String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创建文本框，文本框初始字符串为</a:t>
                      </a:r>
                      <a:r>
                        <a:rPr lang="en-US" altLang="zh-CN" sz="1800" b="0" u="none">
                          <a:latin typeface="黑体" panose="02010609060101010101" pitchFamily="2" charset="-122"/>
                          <a:ea typeface="黑体" panose="02010609060101010101" pitchFamily="2" charset="-122"/>
                          <a:cs typeface="Times New Roman" panose="02020603050405020304" charset="0"/>
                        </a:rPr>
                        <a:t>s</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JTextField(String s,int 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创建文本框，文本框初始字符串为</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，长度为</a:t>
                      </a:r>
                      <a:r>
                        <a:rPr lang="en-US" altLang="zh-CN" sz="1800" b="0" u="none">
                          <a:latin typeface="黑体" panose="02010609060101010101" pitchFamily="2" charset="-122"/>
                          <a:ea typeface="黑体" panose="02010609060101010101" pitchFamily="2" charset="-122"/>
                          <a:cs typeface="Times New Roman" panose="02020603050405020304" charset="0"/>
                        </a:rPr>
                        <a:t>x</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rowSpan="5">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常用方法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设置文本框的内容为</a:t>
                      </a:r>
                      <a:r>
                        <a:rPr lang="en-US" altLang="zh-CN" sz="1800" b="0" u="none">
                          <a:latin typeface="黑体" panose="02010609060101010101" pitchFamily="2" charset="-122"/>
                          <a:ea typeface="黑体" panose="02010609060101010101" pitchFamily="2" charset="-122"/>
                          <a:cs typeface="Times New Roman" panose="02020603050405020304" charset="0"/>
                        </a:rPr>
                        <a:t>s</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获取文本框的内容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getColumns()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获取文本框中的字符个数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524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setEchoChar(char c)</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设置文本框的回显字符</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setEditable(boolean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指定文本框可编辑性，默认为可编辑</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密码域</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密码域（Javax.swing.JPasswordField）是JTextField的直接子类，所以具有文本域的一切性质。同时，输入的字符以“回送字符（echochar）”为代表（通常为*）。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表8-7密码域构造方法及实例方法说明</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文本区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文本区（JTextArea）与文本域的区别主要是在于文本区可以显示多行文本，而文本域只显示单行文本。文本区支持换行，通过setLineWrap方法来实现。同时，也支持滚动显示，但必须在JScrollPane的协助下完成。</a:t>
            </a:r>
          </a:p>
        </p:txBody>
      </p:sp>
      <p:graphicFrame>
        <p:nvGraphicFramePr>
          <p:cNvPr id="2" name="表格 -1"/>
          <p:cNvGraphicFramePr/>
          <p:nvPr/>
        </p:nvGraphicFramePr>
        <p:xfrm>
          <a:off x="480377" y="2813685"/>
          <a:ext cx="5341938" cy="1645924"/>
        </p:xfrm>
        <a:graphic>
          <a:graphicData uri="http://schemas.openxmlformats.org/drawingml/2006/table">
            <a:tbl>
              <a:tblPr firstRow="1" bandRow="1">
                <a:tableStyleId>{5940675A-B579-460E-94D1-54222C63F5DA}</a:tableStyleId>
              </a:tblPr>
              <a:tblGrid>
                <a:gridCol w="1639888">
                  <a:extLst>
                    <a:ext uri="{9D8B030D-6E8A-4147-A177-3AD203B41FA5}">
                      <a16:colId xmlns:a16="http://schemas.microsoft.com/office/drawing/2014/main" val="20000"/>
                    </a:ext>
                  </a:extLst>
                </a:gridCol>
                <a:gridCol w="2020887">
                  <a:extLst>
                    <a:ext uri="{9D8B030D-6E8A-4147-A177-3AD203B41FA5}">
                      <a16:colId xmlns:a16="http://schemas.microsoft.com/office/drawing/2014/main" val="20001"/>
                    </a:ext>
                  </a:extLst>
                </a:gridCol>
                <a:gridCol w="1681163">
                  <a:extLst>
                    <a:ext uri="{9D8B030D-6E8A-4147-A177-3AD203B41FA5}">
                      <a16:colId xmlns:a16="http://schemas.microsoft.com/office/drawing/2014/main" val="20002"/>
                    </a:ext>
                  </a:extLst>
                </a:gridCol>
              </a:tblGrid>
              <a:tr h="0">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功能描述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构造方法请参照</a:t>
                      </a:r>
                      <a:r>
                        <a:rPr lang="en-US" altLang="zh-CN" sz="1800" b="0" u="none">
                          <a:latin typeface="黑体" panose="02010609060101010101" pitchFamily="2" charset="-122"/>
                          <a:ea typeface="黑体" panose="02010609060101010101" pitchFamily="2" charset="-122"/>
                          <a:cs typeface="Times New Roman" panose="02020603050405020304" charset="0"/>
                        </a:rPr>
                        <a:t>JTextField</a:t>
                      </a:r>
                      <a:r>
                        <a:rPr lang="zh-CN" altLang="en-US" sz="1800" b="0" u="none">
                          <a:latin typeface="黑体" panose="02010609060101010101" pitchFamily="2" charset="-122"/>
                          <a:ea typeface="黑体" panose="02010609060101010101" pitchFamily="2" charset="-122"/>
                          <a:cs typeface="宋体" panose="02010600030101010101" pitchFamily="2" charset="-122"/>
                        </a:rPr>
                        <a:t>类的方法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1"/>
                  </a:ext>
                </a:extLst>
              </a:tr>
              <a:tr h="0">
                <a:tc rowSpan="2">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setEchoChar(char c)</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设置密码框的显示字符</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char[] getPassword()</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获取密码框中的密码</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730250"/>
            <a:ext cx="11875135" cy="5029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表8-8文本区构造方法及实例方法说明</a:t>
            </a:r>
          </a:p>
        </p:txBody>
      </p:sp>
      <p:graphicFrame>
        <p:nvGraphicFramePr>
          <p:cNvPr id="2" name="表格 -1"/>
          <p:cNvGraphicFramePr/>
          <p:nvPr/>
        </p:nvGraphicFramePr>
        <p:xfrm>
          <a:off x="213995" y="1163320"/>
          <a:ext cx="11131550" cy="5212096"/>
        </p:xfrm>
        <a:graphic>
          <a:graphicData uri="http://schemas.openxmlformats.org/drawingml/2006/table">
            <a:tbl>
              <a:tblPr firstRow="1" bandRow="1">
                <a:tableStyleId>{5940675A-B579-460E-94D1-54222C63F5DA}</a:tableStyleId>
              </a:tblPr>
              <a:tblGrid>
                <a:gridCol w="1945005">
                  <a:extLst>
                    <a:ext uri="{9D8B030D-6E8A-4147-A177-3AD203B41FA5}">
                      <a16:colId xmlns:a16="http://schemas.microsoft.com/office/drawing/2014/main" val="20000"/>
                    </a:ext>
                  </a:extLst>
                </a:gridCol>
                <a:gridCol w="3940810">
                  <a:extLst>
                    <a:ext uri="{9D8B030D-6E8A-4147-A177-3AD203B41FA5}">
                      <a16:colId xmlns:a16="http://schemas.microsoft.com/office/drawing/2014/main" val="20001"/>
                    </a:ext>
                  </a:extLst>
                </a:gridCol>
                <a:gridCol w="5245735">
                  <a:extLst>
                    <a:ext uri="{9D8B030D-6E8A-4147-A177-3AD203B41FA5}">
                      <a16:colId xmlns:a16="http://schemas.microsoft.com/office/drawing/2014/main" val="20002"/>
                    </a:ext>
                  </a:extLst>
                </a:gridCol>
              </a:tblGrid>
              <a:tr h="27432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功能描述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4">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JTextArea()</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创建文本区对象，行列数取默认值</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JTextArea(String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创建文本区对象，初始内容为字符串</a:t>
                      </a:r>
                      <a:r>
                        <a:rPr lang="en-US" altLang="zh-CN" sz="1800" b="0" u="none">
                          <a:latin typeface="黑体" panose="02010609060101010101" pitchFamily="2" charset="-122"/>
                          <a:ea typeface="黑体" panose="02010609060101010101" pitchFamily="2" charset="-122"/>
                          <a:cs typeface="Times New Roman" panose="02020603050405020304" charset="0"/>
                        </a:rPr>
                        <a:t>s</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JTextArea(String s,int x,int y)</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创建文本区对象，初始字符串为</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，文本框行数为</a:t>
                      </a:r>
                      <a:r>
                        <a:rPr lang="en-US" altLang="zh-CN" sz="1800" b="0" u="none">
                          <a:latin typeface="黑体" panose="02010609060101010101" pitchFamily="2" charset="-122"/>
                          <a:ea typeface="黑体" panose="02010609060101010101" pitchFamily="2" charset="-122"/>
                          <a:cs typeface="Times New Roman" panose="02020603050405020304" charset="0"/>
                        </a:rPr>
                        <a:t>x</a:t>
                      </a:r>
                      <a:r>
                        <a:rPr lang="zh-CN" altLang="en-US" sz="1800" b="0" u="none">
                          <a:latin typeface="黑体" panose="02010609060101010101" pitchFamily="2" charset="-122"/>
                          <a:ea typeface="黑体" panose="02010609060101010101" pitchFamily="2" charset="-122"/>
                          <a:cs typeface="宋体" panose="02010600030101010101" pitchFamily="2" charset="-122"/>
                        </a:rPr>
                        <a:t>，列数为</a:t>
                      </a:r>
                      <a:r>
                        <a:rPr lang="en-US" altLang="zh-CN" sz="1800" b="0" u="none">
                          <a:latin typeface="黑体" panose="02010609060101010101" pitchFamily="2" charset="-122"/>
                          <a:ea typeface="黑体" panose="02010609060101010101" pitchFamily="2" charset="-122"/>
                          <a:cs typeface="Times New Roman" panose="02020603050405020304" charset="0"/>
                        </a:rPr>
                        <a:t>y</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JTextArea(int x,int y)</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创建一个行数为</a:t>
                      </a:r>
                      <a:r>
                        <a:rPr lang="en-US" altLang="zh-CN" sz="1800" b="0" u="none">
                          <a:latin typeface="黑体" panose="02010609060101010101" pitchFamily="2" charset="-122"/>
                          <a:ea typeface="黑体" panose="02010609060101010101" pitchFamily="2" charset="-122"/>
                          <a:cs typeface="Times New Roman" panose="02020603050405020304" charset="0"/>
                        </a:rPr>
                        <a:t>x</a:t>
                      </a:r>
                      <a:r>
                        <a:rPr lang="zh-CN" altLang="en-US" sz="1800" b="0" u="none">
                          <a:latin typeface="黑体" panose="02010609060101010101" pitchFamily="2" charset="-122"/>
                          <a:ea typeface="黑体" panose="02010609060101010101" pitchFamily="2" charset="-122"/>
                          <a:cs typeface="宋体" panose="02010600030101010101" pitchFamily="2" charset="-122"/>
                        </a:rPr>
                        <a:t>，列数是</a:t>
                      </a:r>
                      <a:r>
                        <a:rPr lang="en-US" altLang="zh-CN" sz="1800" b="0" u="none">
                          <a:latin typeface="黑体" panose="02010609060101010101" pitchFamily="2" charset="-122"/>
                          <a:ea typeface="黑体" panose="02010609060101010101" pitchFamily="2" charset="-122"/>
                          <a:cs typeface="Times New Roman" panose="02020603050405020304" charset="0"/>
                        </a:rPr>
                        <a:t>y</a:t>
                      </a:r>
                      <a:r>
                        <a:rPr lang="zh-CN" altLang="en-US" sz="1800" b="0" u="none">
                          <a:latin typeface="黑体" panose="02010609060101010101" pitchFamily="2" charset="-122"/>
                          <a:ea typeface="黑体" panose="02010609060101010101" pitchFamily="2" charset="-122"/>
                          <a:cs typeface="宋体" panose="02010600030101010101" pitchFamily="2" charset="-122"/>
                        </a:rPr>
                        <a:t>的文本区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rowSpan="11">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设置文本区内容为</a:t>
                      </a:r>
                      <a:r>
                        <a:rPr lang="en-US" altLang="zh-CN" sz="1800" b="0" u="none">
                          <a:latin typeface="黑体" panose="02010609060101010101" pitchFamily="2" charset="-122"/>
                          <a:ea typeface="黑体" panose="02010609060101010101" pitchFamily="2" charset="-122"/>
                          <a:cs typeface="Times New Roman" panose="02020603050405020304" charset="0"/>
                        </a:rPr>
                        <a:t>s</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获取文本区中的内容，类型为字符串型</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getRows()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返回文本区行的个数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getColumns()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返回文本区列的个数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insert(String s,int 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在指定位置插入指定文本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replaceRange(String s,int x,int y)</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用给定的新文本</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替换从指定位置</a:t>
                      </a:r>
                      <a:r>
                        <a:rPr lang="en-US" altLang="zh-CN" sz="1800" b="0" u="none">
                          <a:latin typeface="黑体" panose="02010609060101010101" pitchFamily="2" charset="-122"/>
                          <a:ea typeface="黑体" panose="02010609060101010101" pitchFamily="2" charset="-122"/>
                          <a:cs typeface="Times New Roman" panose="02020603050405020304" charset="0"/>
                        </a:rPr>
                        <a:t>x</a:t>
                      </a:r>
                      <a:r>
                        <a:rPr lang="zh-CN" altLang="en-US" sz="1800" b="0" u="none">
                          <a:latin typeface="黑体" panose="02010609060101010101" pitchFamily="2" charset="-122"/>
                          <a:ea typeface="黑体" panose="02010609060101010101" pitchFamily="2" charset="-122"/>
                          <a:cs typeface="宋体" panose="02010600030101010101" pitchFamily="2" charset="-122"/>
                        </a:rPr>
                        <a:t>开始到指定位置</a:t>
                      </a:r>
                      <a:r>
                        <a:rPr lang="en-US" altLang="zh-CN" sz="1800" b="0" u="none">
                          <a:latin typeface="黑体" panose="02010609060101010101" pitchFamily="2" charset="-122"/>
                          <a:ea typeface="黑体" panose="02010609060101010101" pitchFamily="2" charset="-122"/>
                          <a:cs typeface="Times New Roman" panose="02020603050405020304" charset="0"/>
                        </a:rPr>
                        <a:t>y</a:t>
                      </a:r>
                      <a:r>
                        <a:rPr lang="zh-CN" altLang="en-US" sz="1800" b="0" u="none">
                          <a:latin typeface="黑体" panose="02010609060101010101" pitchFamily="2" charset="-122"/>
                          <a:ea typeface="黑体" panose="02010609060101010101" pitchFamily="2" charset="-122"/>
                          <a:cs typeface="宋体" panose="02010600030101010101" pitchFamily="2" charset="-122"/>
                        </a:rPr>
                        <a:t>结束的文本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append(String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在文本区原有内容的后面附加上字符串</a:t>
                      </a:r>
                      <a:r>
                        <a:rPr lang="en-US" altLang="zh-CN" sz="1800" b="0" u="none">
                          <a:latin typeface="黑体" panose="02010609060101010101" pitchFamily="2" charset="-122"/>
                          <a:ea typeface="黑体" panose="02010609060101010101" pitchFamily="2" charset="-122"/>
                          <a:cs typeface="Times New Roman" panose="02020603050405020304" charset="0"/>
                        </a:rPr>
                        <a:t>s</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getCarePosition()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获取文本区中活动光标的位置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setCarePosition(int 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设置活动光标的位置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7432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setLineWrap(boolean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设置输入的文本能否在文本区的右边界自动换行</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setWrapStyleWord(boolean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参数为</a:t>
                      </a:r>
                      <a:r>
                        <a:rPr lang="en-US" altLang="zh-CN" sz="1800" b="0" u="none">
                          <a:latin typeface="黑体" panose="02010609060101010101" pitchFamily="2" charset="-122"/>
                          <a:ea typeface="黑体" panose="02010609060101010101" pitchFamily="2" charset="-122"/>
                          <a:cs typeface="Times New Roman" panose="02020603050405020304" charset="0"/>
                        </a:rPr>
                        <a:t>true</a:t>
                      </a:r>
                      <a:r>
                        <a:rPr lang="zh-CN" altLang="en-US" sz="1800" b="0" u="none">
                          <a:latin typeface="黑体" panose="02010609060101010101" pitchFamily="2" charset="-122"/>
                          <a:ea typeface="黑体" panose="02010609060101010101" pitchFamily="2" charset="-122"/>
                          <a:cs typeface="宋体" panose="02010600030101010101" pitchFamily="2" charset="-122"/>
                        </a:rPr>
                        <a:t>时设置文本区在文字的边界处自动换行，否则在字符边界出换行</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882650"/>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案例8-6 TestJText.java用于测试文本组件，代码如下。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程序运行结果如图5-10所示：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图8-9 TestJText.java程序运行结果图</a:t>
            </a:r>
          </a:p>
        </p:txBody>
      </p:sp>
      <p:pic>
        <p:nvPicPr>
          <p:cNvPr id="2" name="图片 -2147482617"/>
          <p:cNvPicPr>
            <a:picLocks noChangeAspect="1"/>
          </p:cNvPicPr>
          <p:nvPr/>
        </p:nvPicPr>
        <p:blipFill>
          <a:blip r:embed="rId3"/>
          <a:stretch>
            <a:fillRect/>
          </a:stretch>
        </p:blipFill>
        <p:spPr>
          <a:xfrm>
            <a:off x="466725" y="2326640"/>
            <a:ext cx="3083560" cy="3041015"/>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29718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4.选择组件JCheckBox、JRadioButton、JList、JComBox、JChoice</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选择组件为用户提供多种可供选择的选项，常用的选择性输入的组件有：复选框JCheckBox,单选按钮JRadioButton,列表框JList,组合框JComBox,下拉JChoice等。</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复选框</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复选框(JCheckBox)用于为用户提供一组选项，复选框所处的状态有两个：选中和未选中，分别对应“on/off”两种设置。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表8-9复选框构造方法及实例方法说明</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3" name="表格 -1"/>
          <p:cNvGraphicFramePr/>
          <p:nvPr/>
        </p:nvGraphicFramePr>
        <p:xfrm>
          <a:off x="202565" y="1103630"/>
          <a:ext cx="11766550" cy="3702685"/>
        </p:xfrm>
        <a:graphic>
          <a:graphicData uri="http://schemas.openxmlformats.org/drawingml/2006/table">
            <a:tbl>
              <a:tblPr firstRow="1" bandRow="1">
                <a:tableStyleId>{5940675A-B579-460E-94D1-54222C63F5DA}</a:tableStyleId>
              </a:tblPr>
              <a:tblGrid>
                <a:gridCol w="1661160">
                  <a:extLst>
                    <a:ext uri="{9D8B030D-6E8A-4147-A177-3AD203B41FA5}">
                      <a16:colId xmlns:a16="http://schemas.microsoft.com/office/drawing/2014/main" val="20000"/>
                    </a:ext>
                  </a:extLst>
                </a:gridCol>
                <a:gridCol w="4163695">
                  <a:extLst>
                    <a:ext uri="{9D8B030D-6E8A-4147-A177-3AD203B41FA5}">
                      <a16:colId xmlns:a16="http://schemas.microsoft.com/office/drawing/2014/main" val="20001"/>
                    </a:ext>
                  </a:extLst>
                </a:gridCol>
                <a:gridCol w="5941695">
                  <a:extLst>
                    <a:ext uri="{9D8B030D-6E8A-4147-A177-3AD203B41FA5}">
                      <a16:colId xmlns:a16="http://schemas.microsoft.com/office/drawing/2014/main" val="20002"/>
                    </a:ext>
                  </a:extLst>
                </a:gridCol>
              </a:tblGrid>
              <a:tr h="336550">
                <a:tc>
                  <a:txBody>
                    <a:bodyPr/>
                    <a:lstStyle/>
                    <a:p>
                      <a:pPr marL="0" indent="0" algn="ctr">
                        <a:buNone/>
                      </a:pP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6550">
                <a:tc rowSpan="5">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创建复选框，标题为空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718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JCheckBox(String 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创建复选框，标题为</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，位置在复选框的右边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31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JCheckBox(String s,boolean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创建复选框，标题为</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，参数</a:t>
                      </a:r>
                      <a:r>
                        <a:rPr lang="en-US" altLang="zh-CN" sz="1800" b="0" u="none">
                          <a:latin typeface="黑体" panose="02010609060101010101" pitchFamily="2" charset="-122"/>
                          <a:ea typeface="黑体" panose="02010609060101010101" pitchFamily="2" charset="-122"/>
                          <a:cs typeface="Times New Roman" panose="02020603050405020304" charset="0"/>
                        </a:rPr>
                        <a:t>b</a:t>
                      </a:r>
                      <a:r>
                        <a:rPr lang="zh-CN" altLang="en-US" sz="1800" b="0" u="none">
                          <a:latin typeface="黑体" panose="02010609060101010101" pitchFamily="2" charset="-122"/>
                          <a:ea typeface="黑体" panose="02010609060101010101" pitchFamily="2" charset="-122"/>
                          <a:cs typeface="宋体" panose="02010600030101010101" pitchFamily="2" charset="-122"/>
                        </a:rPr>
                        <a:t>设置初始状态，</a:t>
                      </a:r>
                      <a:r>
                        <a:rPr lang="en-US" altLang="zh-CN" sz="1800" b="0" u="none">
                          <a:latin typeface="黑体" panose="02010609060101010101" pitchFamily="2" charset="-122"/>
                          <a:ea typeface="黑体" panose="02010609060101010101" pitchFamily="2" charset="-122"/>
                          <a:cs typeface="Times New Roman" panose="02020603050405020304" charset="0"/>
                        </a:rPr>
                        <a:t>true</a:t>
                      </a:r>
                      <a:r>
                        <a:rPr lang="zh-CN" altLang="en-US" sz="1800" b="0" u="none">
                          <a:latin typeface="黑体" panose="02010609060101010101" pitchFamily="2" charset="-122"/>
                          <a:ea typeface="黑体" panose="02010609060101010101" pitchFamily="2" charset="-122"/>
                          <a:cs typeface="宋体" panose="02010600030101010101" pitchFamily="2" charset="-122"/>
                        </a:rPr>
                        <a:t>表示选中，默认值为</a:t>
                      </a:r>
                      <a:r>
                        <a:rPr lang="en-US" altLang="zh-CN" sz="1800" b="0" u="none">
                          <a:latin typeface="黑体" panose="02010609060101010101" pitchFamily="2" charset="-122"/>
                          <a:ea typeface="黑体" panose="02010609060101010101" pitchFamily="2" charset="-122"/>
                          <a:cs typeface="Times New Roman" panose="02020603050405020304" charset="0"/>
                        </a:rPr>
                        <a:t>false</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91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JCheckBox(Icon picture,Boolean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作用同</a:t>
                      </a:r>
                      <a:r>
                        <a:rPr lang="en-US" altLang="zh-CN" sz="1800" b="0" u="none">
                          <a:latin typeface="黑体" panose="02010609060101010101" pitchFamily="2" charset="-122"/>
                          <a:ea typeface="黑体" panose="02010609060101010101" pitchFamily="2" charset="-122"/>
                          <a:cs typeface="Times New Roman" panose="02020603050405020304" charset="0"/>
                        </a:rPr>
                        <a:t>JCheckBox(String s,boolean b)</a:t>
                      </a: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31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JCheckBox(String s,Icon picture,boolean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创建标题是</a:t>
                      </a:r>
                      <a:r>
                        <a:rPr lang="en-US" altLang="zh-CN" sz="1800" b="0" u="none">
                          <a:latin typeface="黑体" panose="02010609060101010101" pitchFamily="2" charset="-122"/>
                          <a:ea typeface="黑体" panose="02010609060101010101" pitchFamily="2" charset="-122"/>
                          <a:cs typeface="Times New Roman" panose="02020603050405020304" charset="0"/>
                        </a:rPr>
                        <a:t>s</a:t>
                      </a:r>
                      <a:r>
                        <a:rPr lang="zh-CN" altLang="en-US" sz="1800" b="0" u="none">
                          <a:latin typeface="黑体" panose="02010609060101010101" pitchFamily="2" charset="-122"/>
                          <a:ea typeface="黑体" panose="02010609060101010101" pitchFamily="2" charset="-122"/>
                          <a:cs typeface="宋体" panose="02010600030101010101" pitchFamily="2" charset="-122"/>
                        </a:rPr>
                        <a:t>，形状是图标</a:t>
                      </a:r>
                      <a:r>
                        <a:rPr lang="en-US" altLang="zh-CN" sz="1800" b="0" u="none">
                          <a:latin typeface="黑体" panose="02010609060101010101" pitchFamily="2" charset="-122"/>
                          <a:ea typeface="黑体" panose="02010609060101010101" pitchFamily="2" charset="-122"/>
                          <a:cs typeface="Times New Roman" panose="02020603050405020304" charset="0"/>
                        </a:rPr>
                        <a:t>picture</a:t>
                      </a:r>
                      <a:r>
                        <a:rPr lang="zh-CN" altLang="en-US" sz="1800" b="0" u="none">
                          <a:latin typeface="黑体" panose="02010609060101010101" pitchFamily="2" charset="-122"/>
                          <a:ea typeface="黑体" panose="02010609060101010101" pitchFamily="2" charset="-122"/>
                          <a:cs typeface="宋体" panose="02010600030101010101" pitchFamily="2" charset="-122"/>
                        </a:rPr>
                        <a:t>的复选框，</a:t>
                      </a:r>
                      <a:r>
                        <a:rPr lang="en-US" altLang="zh-CN" sz="1800" b="0" u="none">
                          <a:latin typeface="黑体" panose="02010609060101010101" pitchFamily="2" charset="-122"/>
                          <a:ea typeface="黑体" panose="02010609060101010101" pitchFamily="2" charset="-122"/>
                          <a:cs typeface="Times New Roman" panose="02020603050405020304" charset="0"/>
                        </a:rPr>
                        <a:t>b</a:t>
                      </a:r>
                      <a:r>
                        <a:rPr lang="zh-CN" altLang="en-US" sz="1800" b="0" u="none">
                          <a:latin typeface="黑体" panose="02010609060101010101" pitchFamily="2" charset="-122"/>
                          <a:ea typeface="黑体" panose="02010609060101010101" pitchFamily="2" charset="-122"/>
                          <a:cs typeface="宋体" panose="02010600030101010101" pitchFamily="2" charset="-122"/>
                        </a:rPr>
                        <a:t>指定了复选框的初始状态</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7185">
                <a:tc rowSpan="3">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获取复选框的标题</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655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setText()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设置复选框的标题</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655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获取复选框的图标，返回类型为</a:t>
                      </a:r>
                      <a:r>
                        <a:rPr lang="en-US" altLang="zh-CN" sz="1800" b="0" u="none">
                          <a:latin typeface="黑体" panose="02010609060101010101" pitchFamily="2" charset="-122"/>
                          <a:ea typeface="黑体" panose="02010609060101010101" pitchFamily="2" charset="-122"/>
                          <a:cs typeface="Times New Roman" panose="02020603050405020304" charset="0"/>
                        </a:rPr>
                        <a:t>Icon</a:t>
                      </a:r>
                      <a:r>
                        <a:rPr lang="zh-CN" altLang="en-US" sz="1800" b="0" u="none">
                          <a:latin typeface="黑体" panose="02010609060101010101" pitchFamily="2" charset="-122"/>
                          <a:ea typeface="黑体" panose="02010609060101010101" pitchFamily="2" charset="-122"/>
                          <a:cs typeface="宋体" panose="02010600030101010101" pitchFamily="2" charset="-122"/>
                        </a:rPr>
                        <a:t>类型</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2" name="表格 1"/>
          <p:cNvGraphicFramePr/>
          <p:nvPr/>
        </p:nvGraphicFramePr>
        <p:xfrm>
          <a:off x="202565" y="4806315"/>
          <a:ext cx="11766550" cy="548642"/>
        </p:xfrm>
        <a:graphic>
          <a:graphicData uri="http://schemas.openxmlformats.org/drawingml/2006/table">
            <a:tbl>
              <a:tblPr firstRow="1" bandRow="1">
                <a:tableStyleId>{5940675A-B579-460E-94D1-54222C63F5DA}</a:tableStyleId>
              </a:tblPr>
              <a:tblGrid>
                <a:gridCol w="1661795">
                  <a:extLst>
                    <a:ext uri="{9D8B030D-6E8A-4147-A177-3AD203B41FA5}">
                      <a16:colId xmlns:a16="http://schemas.microsoft.com/office/drawing/2014/main" val="20000"/>
                    </a:ext>
                  </a:extLst>
                </a:gridCol>
                <a:gridCol w="4163695">
                  <a:extLst>
                    <a:ext uri="{9D8B030D-6E8A-4147-A177-3AD203B41FA5}">
                      <a16:colId xmlns:a16="http://schemas.microsoft.com/office/drawing/2014/main" val="20001"/>
                    </a:ext>
                  </a:extLst>
                </a:gridCol>
                <a:gridCol w="5941060">
                  <a:extLst>
                    <a:ext uri="{9D8B030D-6E8A-4147-A177-3AD203B41FA5}">
                      <a16:colId xmlns:a16="http://schemas.microsoft.com/office/drawing/2014/main" val="20002"/>
                    </a:ext>
                  </a:extLst>
                </a:gridCol>
              </a:tblGrid>
              <a:tr h="274320">
                <a:tc rowSpan="2">
                  <a:txBody>
                    <a:bodyPr/>
                    <a:lstStyle/>
                    <a:p>
                      <a:pPr marL="0" indent="0">
                        <a:buNone/>
                      </a:pPr>
                      <a:endParaRPr lang="zh-CN" altLang="en-US" sz="1000" b="0" u="none">
                        <a:latin typeface="Times New Roman" panose="02020603050405020304" charset="0"/>
                        <a:ea typeface="Times New Roman" panose="02020603050405020304" charset="0"/>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setIcon(Icon picture)</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设置复选框的图标</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setState(boolean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设置复选框的状态</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956310"/>
            <a:ext cx="11875135" cy="13258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单选按钮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单选按钮(JRadioButton)允许用户从多个选项中选择其中一个，ButtonGroup用于在Swing中创建组。</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表8-10单选按钮构造方法及实例方法说明</a:t>
            </a:r>
          </a:p>
        </p:txBody>
      </p:sp>
      <p:graphicFrame>
        <p:nvGraphicFramePr>
          <p:cNvPr id="2" name="表格 -1"/>
          <p:cNvGraphicFramePr/>
          <p:nvPr/>
        </p:nvGraphicFramePr>
        <p:xfrm>
          <a:off x="560705" y="2282190"/>
          <a:ext cx="11334115" cy="4114808"/>
        </p:xfrm>
        <a:graphic>
          <a:graphicData uri="http://schemas.openxmlformats.org/drawingml/2006/table">
            <a:tbl>
              <a:tblPr firstRow="1" bandRow="1">
                <a:tableStyleId>{5940675A-B579-460E-94D1-54222C63F5DA}</a:tableStyleId>
              </a:tblPr>
              <a:tblGrid>
                <a:gridCol w="1083945">
                  <a:extLst>
                    <a:ext uri="{9D8B030D-6E8A-4147-A177-3AD203B41FA5}">
                      <a16:colId xmlns:a16="http://schemas.microsoft.com/office/drawing/2014/main" val="20000"/>
                    </a:ext>
                  </a:extLst>
                </a:gridCol>
                <a:gridCol w="3396615">
                  <a:extLst>
                    <a:ext uri="{9D8B030D-6E8A-4147-A177-3AD203B41FA5}">
                      <a16:colId xmlns:a16="http://schemas.microsoft.com/office/drawing/2014/main" val="20001"/>
                    </a:ext>
                  </a:extLst>
                </a:gridCol>
                <a:gridCol w="6853555">
                  <a:extLst>
                    <a:ext uri="{9D8B030D-6E8A-4147-A177-3AD203B41FA5}">
                      <a16:colId xmlns:a16="http://schemas.microsoft.com/office/drawing/2014/main" val="20002"/>
                    </a:ext>
                  </a:extLst>
                </a:gridCol>
              </a:tblGrid>
              <a:tr h="0">
                <a:tc>
                  <a:txBody>
                    <a:bodyPr/>
                    <a:lstStyle/>
                    <a:p>
                      <a:pPr marL="0" indent="0">
                        <a:buNone/>
                      </a:pP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7">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an initially unselected radio button with no set text.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JRadioButton(Action a)</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 radiobutton where properties are taken from the Action supplied</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JRadioButton(Icon icon)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an initially unselected radio button with the specified image but no text.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JRadioButton(Icon icon, boolean selected)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 radio button with the specified image and selection state, but no text.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JRadioButton(String text, boolean selected)</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 radio button with the specified text and selection state.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JRadioButton(String text, Icon icon)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 radio button that has the specified text and image, and that is initially unselected.</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JRadioButton(String text, Icon icon, boolean selected)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Creates a radio button that has the specified text, image, and selection state.</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3" name="表格 -1"/>
          <p:cNvGraphicFramePr/>
          <p:nvPr/>
        </p:nvGraphicFramePr>
        <p:xfrm>
          <a:off x="523240" y="982980"/>
          <a:ext cx="11424920" cy="1920244"/>
        </p:xfrm>
        <a:graphic>
          <a:graphicData uri="http://schemas.openxmlformats.org/drawingml/2006/table">
            <a:tbl>
              <a:tblPr firstRow="1" bandRow="1">
                <a:tableStyleId>{5940675A-B579-460E-94D1-54222C63F5DA}</a:tableStyleId>
              </a:tblPr>
              <a:tblGrid>
                <a:gridCol w="1092835">
                  <a:extLst>
                    <a:ext uri="{9D8B030D-6E8A-4147-A177-3AD203B41FA5}">
                      <a16:colId xmlns:a16="http://schemas.microsoft.com/office/drawing/2014/main" val="20000"/>
                    </a:ext>
                  </a:extLst>
                </a:gridCol>
                <a:gridCol w="3423285">
                  <a:extLst>
                    <a:ext uri="{9D8B030D-6E8A-4147-A177-3AD203B41FA5}">
                      <a16:colId xmlns:a16="http://schemas.microsoft.com/office/drawing/2014/main" val="20001"/>
                    </a:ext>
                  </a:extLst>
                </a:gridCol>
                <a:gridCol w="6908800">
                  <a:extLst>
                    <a:ext uri="{9D8B030D-6E8A-4147-A177-3AD203B41FA5}">
                      <a16:colId xmlns:a16="http://schemas.microsoft.com/office/drawing/2014/main" val="20002"/>
                    </a:ext>
                  </a:extLst>
                </a:gridCol>
              </a:tblGrid>
              <a:tr h="0">
                <a:tc rowSpan="4">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AccessibleContext getAccessibleContext()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Gets the AccessibleContext associated with this JRadioButton.</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String getUIClassID()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Returns the name of the L&amp;F class that renders this component.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protected String paramString()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Returns a string representation of this JRadioButton.</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void updateUI() </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Resets the UI property to a value from the current look and feel.</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文本框 1"/>
          <p:cNvSpPr txBox="1"/>
          <p:nvPr/>
        </p:nvSpPr>
        <p:spPr>
          <a:xfrm>
            <a:off x="279400" y="3166110"/>
            <a:ext cx="11755120" cy="214884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列表框</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可供选择的选项很多时，可向用户呈现一个列表来供它们选择，JList组件依次排列项目列表，这些项目可以单选或多选，而且JList类既可显示字符串，也可显示图标，但是JList不支持双击，可以用MouseListener来解决双击问题。</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表8-11列表框构造方法及实例方法说明</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学习目标</a:t>
            </a:r>
          </a:p>
        </p:txBody>
      </p:sp>
      <p:sp>
        <p:nvSpPr>
          <p:cNvPr id="100" name="文本框 99"/>
          <p:cNvSpPr txBox="1"/>
          <p:nvPr/>
        </p:nvSpPr>
        <p:spPr>
          <a:xfrm>
            <a:off x="118110" y="969645"/>
            <a:ext cx="11908790" cy="3794760"/>
          </a:xfrm>
          <a:prstGeom prst="rect">
            <a:avLst/>
          </a:prstGeom>
          <a:noFill/>
          <a:ln w="9525">
            <a:noFill/>
          </a:ln>
        </p:spPr>
        <p:txBody>
          <a:bodyPr wrap="square">
            <a:spAutoFit/>
          </a:bodyPr>
          <a:lstStyle/>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b="0" u="none">
                <a:solidFill>
                  <a:srgbClr val="315299"/>
                </a:solidFill>
                <a:latin typeface="黑体" panose="02010609060101010101" pitchFamily="2" charset="-122"/>
                <a:ea typeface="黑体" panose="02010609060101010101" pitchFamily="2" charset="-122"/>
              </a:rPr>
              <a:t>了解AWT、Swing包的相关概念；</a:t>
            </a:r>
          </a:p>
          <a:p>
            <a:pPr marL="0" indent="266700" algn="l" fontAlgn="auto">
              <a:lnSpc>
                <a:spcPct val="150000"/>
              </a:lnSpc>
            </a:pPr>
            <a:r>
              <a:rPr b="0" u="none">
                <a:solidFill>
                  <a:srgbClr val="315299"/>
                </a:solidFill>
                <a:latin typeface="黑体" panose="02010609060101010101" pitchFamily="2" charset="-122"/>
                <a:ea typeface="黑体" panose="0201060906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b="0" u="none">
                <a:solidFill>
                  <a:srgbClr val="315299"/>
                </a:solidFill>
                <a:latin typeface="黑体" panose="02010609060101010101" pitchFamily="2" charset="-122"/>
                <a:ea typeface="黑体" panose="02010609060101010101" pitchFamily="2" charset="-122"/>
              </a:rPr>
              <a:t>理解组件的概念，掌握对常用组件的使用；</a:t>
            </a:r>
          </a:p>
          <a:p>
            <a:pPr marL="0" indent="266700" algn="l" fontAlgn="auto">
              <a:lnSpc>
                <a:spcPct val="150000"/>
              </a:lnSpc>
            </a:pPr>
            <a:r>
              <a:rPr b="0" u="none">
                <a:solidFill>
                  <a:srgbClr val="315299"/>
                </a:solidFill>
                <a:latin typeface="黑体" panose="02010609060101010101" pitchFamily="2" charset="-122"/>
                <a:ea typeface="黑体" panose="0201060906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b="0" u="none">
                <a:solidFill>
                  <a:srgbClr val="315299"/>
                </a:solidFill>
                <a:latin typeface="黑体" panose="02010609060101010101" pitchFamily="2" charset="-122"/>
                <a:ea typeface="黑体" panose="02010609060101010101" pitchFamily="2" charset="-122"/>
              </a:rPr>
              <a:t>理解容器的概念，掌握对常用容器的使用；</a:t>
            </a:r>
          </a:p>
          <a:p>
            <a:pPr marL="0" indent="266700" algn="l" fontAlgn="auto">
              <a:lnSpc>
                <a:spcPct val="150000"/>
              </a:lnSpc>
            </a:pPr>
            <a:r>
              <a:rPr b="0" u="none">
                <a:solidFill>
                  <a:srgbClr val="315299"/>
                </a:solidFill>
                <a:latin typeface="黑体" panose="02010609060101010101" pitchFamily="2" charset="-122"/>
                <a:ea typeface="黑体" panose="0201060906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b="0" u="none">
                <a:solidFill>
                  <a:srgbClr val="315299"/>
                </a:solidFill>
                <a:latin typeface="黑体" panose="02010609060101010101" pitchFamily="2" charset="-122"/>
                <a:ea typeface="黑体" panose="02010609060101010101" pitchFamily="2" charset="-122"/>
              </a:rPr>
              <a:t>理解组建布局管理的概念，掌握对常用布局的使用</a:t>
            </a:r>
          </a:p>
          <a:p>
            <a:pPr marL="0" indent="266700" algn="l" fontAlgn="auto">
              <a:lnSpc>
                <a:spcPct val="150000"/>
              </a:lnSpc>
            </a:pPr>
            <a:r>
              <a:rPr b="0" u="none">
                <a:solidFill>
                  <a:srgbClr val="315299"/>
                </a:solidFill>
                <a:latin typeface="黑体" panose="02010609060101010101" pitchFamily="2" charset="-122"/>
                <a:ea typeface="黑体" panose="0201060906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a:solidFill>
                  <a:srgbClr val="315299"/>
                </a:solidFill>
                <a:latin typeface="黑体" panose="02010609060101010101" pitchFamily="2" charset="-122"/>
                <a:ea typeface="黑体" panose="02010609060101010101" pitchFamily="2" charset="-122"/>
                <a:sym typeface="+mn-ea"/>
              </a:rPr>
              <a:t>理解事件处理过程，掌握对事件处理过程的使用；</a:t>
            </a:r>
          </a:p>
          <a:p>
            <a:pPr marL="0" indent="266700" algn="l" fontAlgn="auto">
              <a:lnSpc>
                <a:spcPct val="150000"/>
              </a:lnSpc>
            </a:pPr>
            <a:r>
              <a:rPr lang="en-US">
                <a:solidFill>
                  <a:srgbClr val="315299"/>
                </a:solidFill>
                <a:latin typeface="黑体" panose="02010609060101010101" pitchFamily="2" charset="-122"/>
                <a:ea typeface="黑体" panose="02010609060101010101" pitchFamily="2" charset="-122"/>
                <a:sym typeface="+mn-ea"/>
              </a:rPr>
              <a:t>6</a:t>
            </a:r>
            <a:r>
              <a:rPr lang="zh-CN" altLang="en-US">
                <a:solidFill>
                  <a:srgbClr val="315299"/>
                </a:solidFill>
                <a:latin typeface="黑体" panose="02010609060101010101" pitchFamily="2" charset="-122"/>
                <a:ea typeface="黑体" panose="02010609060101010101" pitchFamily="2" charset="-122"/>
                <a:sym typeface="+mn-ea"/>
              </a:rPr>
              <a:t>、能独立完成基本GUI界面的设计及简单事件的处理。</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3" name="表格 -1"/>
          <p:cNvGraphicFramePr/>
          <p:nvPr/>
        </p:nvGraphicFramePr>
        <p:xfrm>
          <a:off x="338455" y="994410"/>
          <a:ext cx="11511915" cy="4368800"/>
        </p:xfrm>
        <a:graphic>
          <a:graphicData uri="http://schemas.openxmlformats.org/drawingml/2006/table">
            <a:tbl>
              <a:tblPr firstRow="1" bandRow="1">
                <a:tableStyleId>{5940675A-B579-460E-94D1-54222C63F5DA}</a:tableStyleId>
              </a:tblPr>
              <a:tblGrid>
                <a:gridCol w="5775325">
                  <a:extLst>
                    <a:ext uri="{9D8B030D-6E8A-4147-A177-3AD203B41FA5}">
                      <a16:colId xmlns:a16="http://schemas.microsoft.com/office/drawing/2014/main" val="20000"/>
                    </a:ext>
                  </a:extLst>
                </a:gridCol>
                <a:gridCol w="5736590">
                  <a:extLst>
                    <a:ext uri="{9D8B030D-6E8A-4147-A177-3AD203B41FA5}">
                      <a16:colId xmlns:a16="http://schemas.microsoft.com/office/drawing/2014/main" val="20001"/>
                    </a:ext>
                  </a:extLst>
                </a:gridCol>
              </a:tblGrid>
              <a:tr h="292100">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功能描述</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2100">
                <a:tc gridSpan="2">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1"/>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JList()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创建一个空滚动列表，使用默认可见行</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94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JList(Object[] listdata)</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创建滚动列表，设置其选项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2100">
                <a:tc gridSpan="2">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4"/>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clearSelection()</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清除所有的选项，没有选项被选中</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getSelectedIndex()</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获取当前被选中的第一个选项的索引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842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int[] getSelectedIndices()</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获取当前被选中选项的索引，以递增的形式存放在数组中</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Object getSelectedValue()</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获取当前被选中的第一个选项的内容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969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Object[] getSelectedValues()</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获取当前被选中的所有选项的内容，以数组形式表示</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94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setListData(Object[] object)</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设置下拉框的选项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isSelectedIndex(int index)</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判断指定索引值的选项是否被选中</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21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isSelectedEmpty()</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判断是否有选项被选中</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2" name="文本框 1"/>
          <p:cNvSpPr txBox="1"/>
          <p:nvPr/>
        </p:nvSpPr>
        <p:spPr>
          <a:xfrm>
            <a:off x="161290" y="5456555"/>
            <a:ext cx="11899265" cy="64008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有一点要注意的是JList不支持滚动。要启用滚动，可使用下列代码：</a:t>
            </a:r>
          </a:p>
          <a:p>
            <a:r>
              <a:rPr lang="zh-CN" altLang="en-US">
                <a:solidFill>
                  <a:schemeClr val="accent5"/>
                </a:solidFill>
                <a:latin typeface="黑体" panose="02010609060101010101" pitchFamily="2" charset="-122"/>
                <a:ea typeface="黑体" panose="02010609060101010101" pitchFamily="2" charset="-122"/>
                <a:hlinkClick r:id="rId2" action="ppaction://hlinkfile"/>
              </a:rPr>
              <a:t>package cn.docx</a:t>
            </a:r>
            <a:endParaRPr lang="zh-CN" altLang="en-US">
              <a:solidFill>
                <a:schemeClr val="accent5"/>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121920" y="862965"/>
            <a:ext cx="11938635" cy="13258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组合框</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组合框就是文本域和下拉列表的组合，在Swing中，组合框由JComboBox表示。</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表8-12组合框构造方法及实例方法说明</a:t>
            </a:r>
          </a:p>
        </p:txBody>
      </p:sp>
      <p:graphicFrame>
        <p:nvGraphicFramePr>
          <p:cNvPr id="3" name="表格 -1"/>
          <p:cNvGraphicFramePr/>
          <p:nvPr/>
        </p:nvGraphicFramePr>
        <p:xfrm>
          <a:off x="252730" y="2188845"/>
          <a:ext cx="11699875" cy="3710952"/>
        </p:xfrm>
        <a:graphic>
          <a:graphicData uri="http://schemas.openxmlformats.org/drawingml/2006/table">
            <a:tbl>
              <a:tblPr firstRow="1" bandRow="1">
                <a:tableStyleId>{5940675A-B579-460E-94D1-54222C63F5DA}</a:tableStyleId>
              </a:tblPr>
              <a:tblGrid>
                <a:gridCol w="2044065">
                  <a:extLst>
                    <a:ext uri="{9D8B030D-6E8A-4147-A177-3AD203B41FA5}">
                      <a16:colId xmlns:a16="http://schemas.microsoft.com/office/drawing/2014/main" val="20000"/>
                    </a:ext>
                  </a:extLst>
                </a:gridCol>
                <a:gridCol w="3550920">
                  <a:extLst>
                    <a:ext uri="{9D8B030D-6E8A-4147-A177-3AD203B41FA5}">
                      <a16:colId xmlns:a16="http://schemas.microsoft.com/office/drawing/2014/main" val="20001"/>
                    </a:ext>
                  </a:extLst>
                </a:gridCol>
                <a:gridCol w="6104890">
                  <a:extLst>
                    <a:ext uri="{9D8B030D-6E8A-4147-A177-3AD203B41FA5}">
                      <a16:colId xmlns:a16="http://schemas.microsoft.com/office/drawing/2014/main" val="20002"/>
                    </a:ext>
                  </a:extLst>
                </a:gridCol>
              </a:tblGrid>
              <a:tr h="0">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2">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JComboBox()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创建一个选择框，但选择框内容为空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JComboBox(Object[] items)</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创建一个选择框，选择项由参数组</a:t>
                      </a:r>
                      <a:r>
                        <a:rPr lang="en-US" altLang="zh-CN" sz="1800" b="0" u="none">
                          <a:latin typeface="黑体" panose="02010609060101010101" pitchFamily="2" charset="-122"/>
                          <a:ea typeface="黑体" panose="02010609060101010101" pitchFamily="2" charset="-122"/>
                          <a:cs typeface="Times New Roman" panose="02020603050405020304" charset="0"/>
                        </a:rPr>
                        <a:t>items</a:t>
                      </a:r>
                      <a:r>
                        <a:rPr lang="zh-CN" altLang="en-US" sz="1800" b="0" u="none">
                          <a:latin typeface="黑体" panose="02010609060101010101" pitchFamily="2" charset="-122"/>
                          <a:ea typeface="黑体" panose="02010609060101010101" pitchFamily="2" charset="-122"/>
                          <a:cs typeface="宋体" panose="02010600030101010101" pitchFamily="2" charset="-122"/>
                        </a:rPr>
                        <a:t>确定</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rowSpan="10">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实例方法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addItem(Object item)</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向选择框的列表中添加选择项</a:t>
                      </a:r>
                      <a:r>
                        <a:rPr lang="en-US" altLang="zh-CN" sz="1800" b="0" u="none">
                          <a:latin typeface="黑体" panose="02010609060101010101" pitchFamily="2" charset="-122"/>
                          <a:ea typeface="黑体" panose="02010609060101010101" pitchFamily="2" charset="-122"/>
                          <a:cs typeface="Times New Roman" panose="02020603050405020304" charset="0"/>
                        </a:rPr>
                        <a:t>item</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getItemAt(int index)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得到列表中索引值是</a:t>
                      </a:r>
                      <a:r>
                        <a:rPr lang="en-US" altLang="zh-CN" sz="1800" b="0" u="none">
                          <a:latin typeface="黑体" panose="02010609060101010101" pitchFamily="2" charset="-122"/>
                          <a:ea typeface="黑体" panose="02010609060101010101" pitchFamily="2" charset="-122"/>
                          <a:cs typeface="Times New Roman" panose="02020603050405020304" charset="0"/>
                        </a:rPr>
                        <a:t>index</a:t>
                      </a:r>
                      <a:r>
                        <a:rPr lang="zh-CN" altLang="en-US" sz="1800" b="0" u="none">
                          <a:latin typeface="黑体" panose="02010609060101010101" pitchFamily="2" charset="-122"/>
                          <a:ea typeface="黑体" panose="02010609060101010101" pitchFamily="2" charset="-122"/>
                          <a:cs typeface="宋体" panose="02010600030101010101" pitchFamily="2" charset="-122"/>
                        </a:rPr>
                        <a:t>的选项（列表中索引值从</a:t>
                      </a:r>
                      <a:r>
                        <a:rPr lang="en-US" altLang="zh-CN" sz="1800" b="0" u="none">
                          <a:latin typeface="黑体" panose="02010609060101010101" pitchFamily="2" charset="-122"/>
                          <a:ea typeface="黑体" panose="02010609060101010101" pitchFamily="2" charset="-122"/>
                          <a:cs typeface="Times New Roman" panose="02020603050405020304" charset="0"/>
                        </a:rPr>
                        <a:t>0</a:t>
                      </a:r>
                      <a:r>
                        <a:rPr lang="zh-CN" altLang="en-US" sz="1800" b="0" u="none">
                          <a:latin typeface="黑体" panose="02010609060101010101" pitchFamily="2" charset="-122"/>
                          <a:ea typeface="黑体" panose="02010609060101010101" pitchFamily="2" charset="-122"/>
                          <a:cs typeface="宋体" panose="02010600030101010101" pitchFamily="2" charset="-122"/>
                        </a:rPr>
                        <a:t>开始）</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getItemCount()</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获取列表中选项条目的个数</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getSelectedIndex()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获取当前被选中的项目的索引值</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getSelectedItem()</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获取当前被选中项目的对象表示（通常是字符串表示）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removeAllItem()</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移除所有的选项</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removeItem(Object item)</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移除指定的选项</a:t>
                      </a:r>
                      <a:r>
                        <a:rPr lang="en-US" altLang="zh-CN" sz="1800" b="0" u="none">
                          <a:latin typeface="黑体" panose="02010609060101010101" pitchFamily="2" charset="-122"/>
                          <a:ea typeface="黑体" panose="02010609060101010101" pitchFamily="2" charset="-122"/>
                          <a:cs typeface="Times New Roman" panose="02020603050405020304" charset="0"/>
                        </a:rPr>
                        <a:t>item</a:t>
                      </a:r>
                      <a:endParaRPr lang="zh-CN" altLang="en-US" sz="1800" b="0" u="none">
                        <a:latin typeface="黑体" panose="02010609060101010101" pitchFamily="2" charset="-122"/>
                        <a:ea typeface="黑体" panose="0201060906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removeIndex(int index)</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消除索引值</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setEditable(boolean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设置选择框的可编辑性</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191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setEnable(boolean b)</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设置选择框是否可用</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2062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测试选择组件案例8-7 TestSelect.java代码如下。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其运行结果如下图。</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图8-10 TestSelect.java程序运行结果图</a:t>
            </a:r>
          </a:p>
        </p:txBody>
      </p:sp>
      <p:pic>
        <p:nvPicPr>
          <p:cNvPr id="2" name="图片 -2147482616"/>
          <p:cNvPicPr>
            <a:picLocks noChangeAspect="1"/>
          </p:cNvPicPr>
          <p:nvPr/>
        </p:nvPicPr>
        <p:blipFill>
          <a:blip r:embed="rId3"/>
          <a:srcRect l="1843"/>
          <a:stretch>
            <a:fillRect/>
          </a:stretch>
        </p:blipFill>
        <p:spPr>
          <a:xfrm>
            <a:off x="553085" y="2533650"/>
            <a:ext cx="4933315" cy="2177415"/>
          </a:xfrm>
          <a:prstGeom prst="rect">
            <a:avLst/>
          </a:prstGeom>
          <a:noFill/>
          <a:ln w="9525">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5.菜单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菜单是用来显示项目列表，指明各种任务的。在菜单中选择或单击某个选项时会打开另一个列表或子菜单。Swing菜单由菜单栏、菜单和菜单项构成。有两种Java支持的菜单---正规菜单和弹出菜单。Java提供下列类来创建和管理菜单：JmenuBar，Jmenu，JmenuItem，JcheckboxMenuItem。</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创建正规菜单的步骤为：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创建JMenuBar类的对象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你能把MenuBar类连接到JFrame上。菜单栏是在窗口标题栏下面的水平区域，并且包含每个菜单的标题。MenuBar类对象创建如下：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JMenuBar jmb = new MenuBar();</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调用窗口的setMenuBar()方法为了附加菜单栏到JFrame上</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setJMenuBar(jmb);</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8110" y="917575"/>
            <a:ext cx="11959590"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为你想在菜单栏上出现的每个菜单，创建JMenu类对象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JMenu file = new JMenu(”文件”);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JMenu edit = new JMenu(”编辑”);</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JMenu help= new JMenu(”帮助”);</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调用JMenuBar类的add()方法来为每个菜单栏增加菜单对象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jmb.add(file);</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jmb.add(edit);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jmb.add(help);</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为每个子菜单项创建JMenuItem </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JMenuItem copy = new MenuItem(”复制”);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MenuItem pase = new MenuItem(”粘贴”); </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MenuItem cut = new MenuItem(”剪切”);</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1009015"/>
            <a:ext cx="11875135" cy="33832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调用JMenu类的add()方法来增加菜单选项到相应的菜单里。</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edit.add(copy);</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edit.add(pase);</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edit.add(cut);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案例8-8 TestJMenu.java测试创建菜单的过程，代码如下。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其运行结果图如下所示。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pic>
        <p:nvPicPr>
          <p:cNvPr id="2" name="图片 -2147482615"/>
          <p:cNvPicPr>
            <a:picLocks noChangeAspect="1"/>
          </p:cNvPicPr>
          <p:nvPr/>
        </p:nvPicPr>
        <p:blipFill>
          <a:blip r:embed="rId2"/>
          <a:stretch>
            <a:fillRect/>
          </a:stretch>
        </p:blipFill>
        <p:spPr>
          <a:xfrm>
            <a:off x="338138" y="1011555"/>
            <a:ext cx="3667125" cy="3676650"/>
          </a:xfrm>
          <a:prstGeom prst="rect">
            <a:avLst/>
          </a:prstGeom>
          <a:noFill/>
          <a:ln w="9525">
            <a:noFill/>
          </a:ln>
        </p:spPr>
      </p:pic>
      <p:sp>
        <p:nvSpPr>
          <p:cNvPr id="3" name="文本框 2"/>
          <p:cNvSpPr txBox="1"/>
          <p:nvPr/>
        </p:nvSpPr>
        <p:spPr>
          <a:xfrm>
            <a:off x="117475" y="4856480"/>
            <a:ext cx="11873230" cy="36576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图8-11 TestJMenu.java程序运行结果图</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2062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弹出菜单是当用户点击鼠标右键而被显示的菜单。他们也称作快捷菜单。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创建弹出菜单的步骤为：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创建JPopupMenu类的对象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为你想在菜单栏上出现的每个菜单，创建JMenu类的对象。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调用JPopupMenu类的add()方法来为弹出菜单增加各个菜单对象。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为你想要在菜单上出现的每个项，创建JMenuItem类的对象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调用Menu类的add()方法以便让每个项增加到它相应的菜单上。</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8.1.3 项目实施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根据项目知识准备，可以设计项目8-1Login.java,代码如下。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173736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8.1.4能力拓展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1.什么是GUI？功能是什么？</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 Java中GUI工具包有______和______。</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3.独立完成项目8-1的设计及编码。</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p>
        </p:txBody>
      </p:sp>
      <p:sp>
        <p:nvSpPr>
          <p:cNvPr id="100" name="文本框 99"/>
          <p:cNvSpPr txBox="1"/>
          <p:nvPr/>
        </p:nvSpPr>
        <p:spPr>
          <a:xfrm>
            <a:off x="202565" y="969645"/>
            <a:ext cx="11875135" cy="585216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8.2.1 项目（8-2）描述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请设计出如下计算器，如图8-12所示。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图8-12 计算器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8.2.2项目知识准备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（1）概述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布局管理器是确定在容器里构件大小和位置的过程。布局管理器管理在容器组件的布局，它确定在容器里组件的大小和位置。每个容器都有缺省的版面管理器。主要包括以下五种布局方式Flow Layout，Grid Layout，Border Layout，Card Layout和GridBag Layout。</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pic>
        <p:nvPicPr>
          <p:cNvPr id="2" name="图片 -2147482614"/>
          <p:cNvPicPr>
            <a:picLocks noChangeAspect="1"/>
          </p:cNvPicPr>
          <p:nvPr/>
        </p:nvPicPr>
        <p:blipFill>
          <a:blip r:embed="rId2"/>
          <a:stretch>
            <a:fillRect/>
          </a:stretch>
        </p:blipFill>
        <p:spPr>
          <a:xfrm>
            <a:off x="616585" y="2105978"/>
            <a:ext cx="3771900" cy="1857375"/>
          </a:xfrm>
          <a:prstGeom prst="rect">
            <a:avLst/>
          </a:prstGeom>
          <a:noFill/>
          <a:ln w="9525">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smtClean="0">
                <a:solidFill>
                  <a:schemeClr val="bg1"/>
                </a:solidFill>
                <a:latin typeface="Malgun Gothic Semilight" panose="020B0502040204020203" pitchFamily="34" charset="-122"/>
                <a:ea typeface="Malgun Gothic Semilight" panose="020B0502040204020203" pitchFamily="34" charset="-122"/>
              </a:rPr>
              <a:t> </a:t>
            </a:r>
            <a:r>
              <a:rPr lang="en-US" altLang="zh-CN" sz="3200" smtClean="0">
                <a:solidFill>
                  <a:schemeClr val="bg1"/>
                </a:solidFill>
                <a:latin typeface="Malgun Gothic Semilight" panose="020B0502040204020203" pitchFamily="34" charset="-122"/>
                <a:ea typeface="Malgun Gothic Semilight" panose="020B0502040204020203" pitchFamily="34" charset="-122"/>
              </a:rPr>
              <a:t>8.1</a:t>
            </a:r>
            <a:r>
              <a:rPr sz="3200" smtClean="0">
                <a:solidFill>
                  <a:schemeClr val="bg1"/>
                </a:solidFill>
                <a:latin typeface="Malgun Gothic Semilight" panose="020B0502040204020203" pitchFamily="34" charset="-122"/>
                <a:ea typeface="Malgun Gothic Semilight" panose="020B0502040204020203" pitchFamily="34" charset="-122"/>
              </a:rPr>
              <a:t>组件</a:t>
            </a:r>
            <a:endParaRPr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117475" y="894080"/>
            <a:ext cx="11938635" cy="502920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8.1.1 项目(8-1)描述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请设计出如下登录窗口，如图8-1所示。</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图8-1 登录窗口</a:t>
            </a:r>
          </a:p>
        </p:txBody>
      </p:sp>
      <p:pic>
        <p:nvPicPr>
          <p:cNvPr id="3" name="图片 16"/>
          <p:cNvPicPr>
            <a:picLocks noChangeAspect="1"/>
          </p:cNvPicPr>
          <p:nvPr/>
        </p:nvPicPr>
        <p:blipFill>
          <a:blip r:embed="rId2"/>
          <a:stretch>
            <a:fillRect/>
          </a:stretch>
        </p:blipFill>
        <p:spPr>
          <a:xfrm>
            <a:off x="261620" y="2019300"/>
            <a:ext cx="4537710" cy="3205480"/>
          </a:xfrm>
          <a:prstGeom prst="rect">
            <a:avLst/>
          </a:prstGeom>
          <a:noFill/>
          <a:ln w="9525">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 FlowLayout布局</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applet的缺省布局是FlowLayout，即流式布局。该流式布局以组件放入的顺序放置，在水平方向一个接着一个，并自动换行。FlowLayout类有下列构造函数。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FlowLayout()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FlowLayout(int align)</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FlowLayout(int align,int hgap,int vgap)</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FlowLayout()构造函数创建一个新的FlowLayout对象以中心对齐并留以缺省的5-像素的水平和垂直间距。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FlowLayout(int align)构造函数以指定的定位方式，缺省的水平和垂直间距创新一个新的FlowLayout。定位必须是FlowLayout.LEFT, FlowLayout.RIGHT或FlowLayout.CENTER三者之一。</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align-是定位值</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hgap-构件之间的水平间距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vgap-构件之间的垂直间距</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943610"/>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案例TestFlowLayout.java用于测试流式布局，代码如下。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运行结果如图8-13所示。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图8-13 TestFlowLayout.java运行结果图</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（3）GirdLayout管理器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尽管流式版面管理器是最简单的版面管理器，但不能给必要的控件以创建复杂的框架和applet。格式版面管理器显示编组为矩形格子。Java然后为你创建的构件放入每个格子，从左到右自顶向下地放置。</a:t>
            </a:r>
          </a:p>
        </p:txBody>
      </p:sp>
      <p:pic>
        <p:nvPicPr>
          <p:cNvPr id="2" name="图片 -2147482613"/>
          <p:cNvPicPr>
            <a:picLocks noChangeAspect="1"/>
          </p:cNvPicPr>
          <p:nvPr/>
        </p:nvPicPr>
        <p:blipFill>
          <a:blip r:embed="rId3"/>
          <a:stretch>
            <a:fillRect/>
          </a:stretch>
        </p:blipFill>
        <p:spPr>
          <a:xfrm>
            <a:off x="462280" y="2382203"/>
            <a:ext cx="4133850" cy="1724025"/>
          </a:xfrm>
          <a:prstGeom prst="rect">
            <a:avLst/>
          </a:prstGeom>
          <a:noFill/>
          <a:ln w="9525">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GridLayout类有下列构造函数：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GridLayout(int rows,int cols)</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GridLayout(int rows,int cols,int hgap,int vgap)</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GridLayout(int rows,int cols)构造函数创建一个带有指定行数和列数的格子布局。在布局中所有构件有相同的尺寸。如果rows或者cols中有一个为零，这意味着在一行或一列中可以放置任何数目的对象。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GridLayout(int rows,int cols,int hgap,int vgap)构造函数创建一个带指定行数和列数的格子布局。在布局中所有构件有同样的尺寸。另外，水平和垂直间距设置为指定值。水平间距放置在每个列之间的左，右边处，垂直间距放置在每个行之间的顶，底边处。</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在上述代码中：</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rows-是行数:零意味着“任意数目”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cols-是列数：零意味着“任意数目”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hgap-是水平间距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vaga-是垂直间距</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案例TestGridLayout.java用于测试格式布局，代码如下。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其运行结果如图8-14所示。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图8-14 TestGridLayout.java运行结果图</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注意：GridLayout类用于在所有构件有相同尺寸的格子里展示Container对象的构件。该布局以指定行数和列数规定构件。</a:t>
            </a:r>
          </a:p>
        </p:txBody>
      </p:sp>
      <p:pic>
        <p:nvPicPr>
          <p:cNvPr id="2" name="图片 -2147482612"/>
          <p:cNvPicPr>
            <a:picLocks noChangeAspect="1"/>
          </p:cNvPicPr>
          <p:nvPr/>
        </p:nvPicPr>
        <p:blipFill>
          <a:blip r:embed="rId3"/>
          <a:stretch>
            <a:fillRect/>
          </a:stretch>
        </p:blipFill>
        <p:spPr>
          <a:xfrm>
            <a:off x="593408" y="2386648"/>
            <a:ext cx="4200525" cy="2295525"/>
          </a:xfrm>
          <a:prstGeom prst="rect">
            <a:avLst/>
          </a:prstGeom>
          <a:noFill/>
          <a:ln w="9525">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956310"/>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（4）BorderLayout管理器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边框布局管理器允许北，南，西，东和中的方向来安置构件。BorderLayout类有下列构造函数：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BorderLayout()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BorderLayout(int hgap,int vgap)</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BorderLayout()构造函数创建新的边框布局。</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BorderLayout(int hgap,int vgap)构造函数以指定的水平和垂直间距创建新的边框布局。水平和垂直间距规定构件之间的空格。</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hgap-水平间距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vgap-垂直间距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TestBorderLayout.java用于测试边框布局管理器，代码如下。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2062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其运行结果如图8-15所示。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图8-15 TestBorderLayout.java运行结果图</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注意：BorderLayout类似以构件的北，南，东，西边界并在容器居中展示构件的。它在布局构件和容器之间规定水平和垂直间距。</a:t>
            </a:r>
          </a:p>
        </p:txBody>
      </p:sp>
      <p:pic>
        <p:nvPicPr>
          <p:cNvPr id="2" name="图片 -2147482611"/>
          <p:cNvPicPr>
            <a:picLocks noChangeAspect="1"/>
          </p:cNvPicPr>
          <p:nvPr/>
        </p:nvPicPr>
        <p:blipFill>
          <a:blip r:embed="rId2"/>
          <a:stretch>
            <a:fillRect/>
          </a:stretch>
        </p:blipFill>
        <p:spPr>
          <a:xfrm>
            <a:off x="470218" y="1595755"/>
            <a:ext cx="4143375" cy="2324100"/>
          </a:xfrm>
          <a:prstGeom prst="rect">
            <a:avLst/>
          </a:prstGeom>
          <a:noFill/>
          <a:ln w="9525">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（5）CardLayout管理器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最复杂版面管理器之一是卡片版面管理器。用此管理器，你能创建如卡片盒之类的布局盒然后从一种版面翻到另一种版面。这类显示编组类似Windows NT的称为属性表的列表对话。为创建带卡片版面管理器对象的布局，你首先创建存放卡片的父辈面板。然后，你创建CardLayout类对象并把设为面板布局管理器。最后，你由创建构件并把它们加入到此面板，来把每张卡片加入到此布局。CardLayout类提供下列构造函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CardLayout()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CardLayout(int hgap,int vgap)</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CardLayout()构造函数创建一个新的卡片布局。</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CardLayout(int hgap,int vgap)构造函数创建一个带指定水平和垂直间距的新的卡片布局。水平间距安排在左边和右边处。垂直间距被放置在顶边和底边处。</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hgap-水平间距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vgap-垂直间距</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为在布局盒中卡片之间的切换，CardLayout类提供列出以下方法。</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79476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void first(Container parent) 显示第一张卡片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void last(Container parent) 显示上一张卡片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void next(Container parent) 显示下一张卡片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void previous(Container parent) 显示前一张卡片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void show(Container parent,String name) 显示指定卡片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CardLayout类用于以一副卡片的形式展示Container对象的构件，每次只能看见一张卡片。这类用于规定在容器里构件的顺序（第一，最后，下一个和前一个）。</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请看后面的案例8-3。</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29718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（6）GridbagLayout管理器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Gridbag布局管理器是AWT提供的最灵活和复杂的布局管理器。它以行和列的形式放置构件，允许指定构件跨越多行或列。GridbagLayout布局管理器和GridLayout一样，是使用网格来进行布局管理的。不同之处在于GridbagLayout可以通过类GridBagConstraints类来控制布局管理器内各组件的大小，每个组件都使用一个GridBageConstraints对象来给出它的大小和摆放位置，这样就可以按照设计者的意图，改变组件的大小，把它们摆在设计者希望摆放的位置上。这种灵活性是前面几个布局管理器所不具备的。有关GridBageLayout布局管理器使用的详细情况参阅JDK帮助文档。</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8.2布局管理器</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969645"/>
            <a:ext cx="11875135" cy="21488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8.2.3 项目实施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计算器Cal.java的代码如下。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8.2.4能力拓展</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143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5" name="文本框 4"/>
          <p:cNvSpPr txBox="1"/>
          <p:nvPr/>
        </p:nvSpPr>
        <p:spPr>
          <a:xfrm>
            <a:off x="338377" y="856615"/>
            <a:ext cx="11382568"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8.1.2 项目知识准备</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（1）AWT</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图形用户界面（Graphics User Interface,GUI）就是为应用程序提供一个图形化界面，方便用户和用户程序实现友好交互的一个桥梁。常用的GUI图形界面开发工具分为以下两种：</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AWT（Abstract Window ToolKit,抽象窗口工具包）。AWT依赖具体的平台来构件图形用户界面的外观，所以使用AWT编制的程序中在不同的平台上运行，会出现不同的运行效果。AWT工具包javax.awt，包括对话框，按钮，复选框，列表，菜单，滚动条和文本域，高级窗口，可视控件如文本框和下压按钮，以及在屏幕上绘制图象的简单元素有相似的功能。组件类，是所有图形界面元素的超类。图8-1表示组件的分层结构.</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p>
        </p:txBody>
      </p:sp>
      <p:sp>
        <p:nvSpPr>
          <p:cNvPr id="100" name="文本框 99"/>
          <p:cNvSpPr txBox="1"/>
          <p:nvPr/>
        </p:nvSpPr>
        <p:spPr>
          <a:xfrm>
            <a:off x="202565" y="969645"/>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8.3.1 项目(8-3)描述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完成功能：单击1按钮时，面板颜色为蓝色；单击2按钮时，面板颜色为黄色；单击1按钮时，面板颜色为红色。上一步和下一步同样有效。如图8-16所示。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图8-16 项目8-3所完成功能</a:t>
            </a:r>
          </a:p>
        </p:txBody>
      </p:sp>
      <p:pic>
        <p:nvPicPr>
          <p:cNvPr id="2" name="图片 -2147482610"/>
          <p:cNvPicPr>
            <a:picLocks noChangeAspect="1"/>
          </p:cNvPicPr>
          <p:nvPr/>
        </p:nvPicPr>
        <p:blipFill>
          <a:blip r:embed="rId2"/>
          <a:stretch>
            <a:fillRect/>
          </a:stretch>
        </p:blipFill>
        <p:spPr>
          <a:xfrm>
            <a:off x="338455" y="2399665"/>
            <a:ext cx="3657600" cy="2743200"/>
          </a:xfrm>
          <a:prstGeom prst="rect">
            <a:avLst/>
          </a:prstGeom>
          <a:noFill/>
          <a:ln w="9525">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85216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8.3.2 项目知识准备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（1）事件的概念</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事件，广义上讲，就是使用某种特定的方式完成一些特定的工作。例如：早上起床了，就要刷牙、洗脸、吃早餐等操作，那么这是由于我们人的习惯行为所产生的事件。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事件就是指发生在用户界面上的用户交互行为所产生的一种效果或完成指定的操作。例如：当我们用鼠标点击窗口右上角的叉按钮就会产生一个关闭该窗口的行为。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（2）事件处理模型</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图8-17事件模型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Java不仅是一种面向对象的语言，而且是一种平台和运行环境。涉及事件处理的许多实现细节问题都由java平台承担，程序设计者在设计事件处理时，只需交代清楚事件源、事件、事件监听器和事件服务程序。</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事件模型的四要素, 事件源、事件、事件监听器和事件服务程序是事件模型的四要素。</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程序设计者要在事件模型处理中，完成3件事，以便让事件处理四要素之间的建立起对应关系，让不听话的“孩子”，变为听话的“孩子”。</a:t>
            </a:r>
          </a:p>
        </p:txBody>
      </p:sp>
      <p:pic>
        <p:nvPicPr>
          <p:cNvPr id="2" name="图片 -2147482609"/>
          <p:cNvPicPr>
            <a:picLocks noChangeAspect="1"/>
          </p:cNvPicPr>
          <p:nvPr/>
        </p:nvPicPr>
        <p:blipFill>
          <a:blip r:embed="rId2"/>
          <a:stretch>
            <a:fillRect/>
          </a:stretch>
        </p:blipFill>
        <p:spPr>
          <a:xfrm>
            <a:off x="202565" y="969328"/>
            <a:ext cx="3943350" cy="2695575"/>
          </a:xfrm>
          <a:prstGeom prst="rect">
            <a:avLst/>
          </a:prstGeom>
          <a:noFill/>
          <a:ln w="9525">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02920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图8-18 事件模型的三件事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用户程序中要响应某个事件，捕捉某个事件并做出一些处理，首先定义一个从要处理的事件对应的事件处理器（名称通常为XXXListener）的类或者直接在主程序类中实现该（一个或多个）处理器接口；然后在GUI组件对象上调用大多数类型的组件均有的挂接事件处理器方法（名称通常为AddXXXListener()），将定义好的事件处理器类的实例对象挂接到组件上面。最后XxxListener的方法进行事件处理。当然，要编写事件处理程序，前提是要熟悉Java AWT的事件类型体系，包括事件类型的划分、各类事件的可以挂接的组件和各种事件处理器接口的方法构成。设计一个实现监听器接口的类，这个类中给出对应的事件服务程序代码。含有事件服务程序的类称为事件服务类，事件服务程序代码在事件服务类。</a:t>
            </a:r>
          </a:p>
        </p:txBody>
      </p:sp>
      <p:pic>
        <p:nvPicPr>
          <p:cNvPr id="2" name="图片 -2147482608"/>
          <p:cNvPicPr>
            <a:picLocks noChangeAspect="1"/>
          </p:cNvPicPr>
          <p:nvPr/>
        </p:nvPicPr>
        <p:blipFill>
          <a:blip r:embed="rId2"/>
          <a:stretch>
            <a:fillRect/>
          </a:stretch>
        </p:blipFill>
        <p:spPr>
          <a:xfrm>
            <a:off x="338138" y="969328"/>
            <a:ext cx="4105275" cy="1762125"/>
          </a:xfrm>
          <a:prstGeom prst="rect">
            <a:avLst/>
          </a:prstGeom>
          <a:noFill/>
          <a:ln w="9525">
            <a:no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3832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事件处理包括建立事件服务类，创建事件服务类对象，为事件源加事件监听器，并将已创建的事件服务类对象作为事件监听器的实参。</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（3）常见的事件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1、事件监听器及事件类层次关系</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常用的事件监听器如表8-13，事件类的层次关系如图8-19所示。</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表8-13 事件监听器</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graphicFrame>
        <p:nvGraphicFramePr>
          <p:cNvPr id="2" name="表格 -1"/>
          <p:cNvGraphicFramePr/>
          <p:nvPr/>
        </p:nvGraphicFramePr>
        <p:xfrm>
          <a:off x="546100" y="4049395"/>
          <a:ext cx="11282045" cy="1920247"/>
        </p:xfrm>
        <a:graphic>
          <a:graphicData uri="http://schemas.openxmlformats.org/drawingml/2006/table">
            <a:tbl>
              <a:tblPr firstRow="1" bandRow="1">
                <a:tableStyleId>{5940675A-B579-460E-94D1-54222C63F5DA}</a:tableStyleId>
              </a:tblPr>
              <a:tblGrid>
                <a:gridCol w="2664460">
                  <a:extLst>
                    <a:ext uri="{9D8B030D-6E8A-4147-A177-3AD203B41FA5}">
                      <a16:colId xmlns:a16="http://schemas.microsoft.com/office/drawing/2014/main" val="20000"/>
                    </a:ext>
                  </a:extLst>
                </a:gridCol>
                <a:gridCol w="8617585">
                  <a:extLst>
                    <a:ext uri="{9D8B030D-6E8A-4147-A177-3AD203B41FA5}">
                      <a16:colId xmlns:a16="http://schemas.microsoft.com/office/drawing/2014/main" val="20001"/>
                    </a:ext>
                  </a:extLst>
                </a:gridCol>
              </a:tblGrid>
              <a:tr h="0">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监听器类型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监听的事件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ActionListener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用户点击命令按钮，在单行文本框中键入内容后回车键，选择了菜单项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670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 </a:t>
                      </a: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用户关闭主视窗</a:t>
                      </a: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(JFrame)</a:t>
                      </a:r>
                      <a:endParaRPr lang="zh-CN" altLang="en-US" sz="1800" b="0" u="none">
                        <a:solidFill>
                          <a:srgbClr val="000000"/>
                        </a:solidFill>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MouseListener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鼠标箭头到达某一组件时用户按动鼠标按钮</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ComponentListener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组件变成可见时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FocusListener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焦点事件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ListSelectionListener</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列表的选择发生变化</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61772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图8-19 事件类的层次结构</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2、Window（窗口）事件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Window事件所对应的事件类为WindowEvent，所对应的时间监听接口为WindowListener。WindowListener定义的方法如下：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void windowOpened(WindowEvent e)</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表8-14 window事件的方法</a:t>
            </a:r>
          </a:p>
        </p:txBody>
      </p:sp>
      <p:pic>
        <p:nvPicPr>
          <p:cNvPr id="2" name="图片 -2147482607"/>
          <p:cNvPicPr>
            <a:picLocks noChangeAspect="1"/>
          </p:cNvPicPr>
          <p:nvPr/>
        </p:nvPicPr>
        <p:blipFill>
          <a:blip r:embed="rId2"/>
          <a:srcRect l="542" b="9242"/>
          <a:stretch>
            <a:fillRect/>
          </a:stretch>
        </p:blipFill>
        <p:spPr>
          <a:xfrm>
            <a:off x="338138" y="969328"/>
            <a:ext cx="5248275" cy="2238375"/>
          </a:xfrm>
          <a:prstGeom prst="rect">
            <a:avLst/>
          </a:prstGeom>
          <a:noFill/>
          <a:ln w="9525">
            <a:no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65760"/>
          </a:xfrm>
          <a:prstGeom prst="rect">
            <a:avLst/>
          </a:prstGeom>
          <a:noFill/>
          <a:ln w="9525">
            <a:noFill/>
          </a:ln>
        </p:spPr>
        <p:txBody>
          <a:bodyPr wrap="square">
            <a:spAutoFit/>
          </a:bodyPr>
          <a:lstStyle/>
          <a:p>
            <a:pPr eaLnBrk="1" hangingPunct="1"/>
            <a:r>
              <a:rPr lang="zh-CN" altLang="en-US"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graphicFrame>
        <p:nvGraphicFramePr>
          <p:cNvPr id="3" name="表格 -1"/>
          <p:cNvGraphicFramePr/>
          <p:nvPr/>
        </p:nvGraphicFramePr>
        <p:xfrm>
          <a:off x="338455" y="969645"/>
          <a:ext cx="11532870" cy="2468888"/>
        </p:xfrm>
        <a:graphic>
          <a:graphicData uri="http://schemas.openxmlformats.org/drawingml/2006/table">
            <a:tbl>
              <a:tblPr firstRow="1" bandRow="1">
                <a:tableStyleId>{5940675A-B579-460E-94D1-54222C63F5DA}</a:tableStyleId>
              </a:tblPr>
              <a:tblGrid>
                <a:gridCol w="3068955">
                  <a:extLst>
                    <a:ext uri="{9D8B030D-6E8A-4147-A177-3AD203B41FA5}">
                      <a16:colId xmlns:a16="http://schemas.microsoft.com/office/drawing/2014/main" val="20000"/>
                    </a:ext>
                  </a:extLst>
                </a:gridCol>
                <a:gridCol w="8463915">
                  <a:extLst>
                    <a:ext uri="{9D8B030D-6E8A-4147-A177-3AD203B41FA5}">
                      <a16:colId xmlns:a16="http://schemas.microsoft.com/office/drawing/2014/main" val="20001"/>
                    </a:ext>
                  </a:extLst>
                </a:gridCol>
              </a:tblGrid>
              <a:tr h="0">
                <a:tc>
                  <a:txBody>
                    <a:bodyPr/>
                    <a:lstStyle/>
                    <a:p>
                      <a:pPr marL="0" indent="0" algn="ctr">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方法名</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事件触发方式</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050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windowOpened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当窗口打开时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windowClosing</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单击窗口右上角关闭按钮尝试关闭窗口时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windowIconified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单击窗口的最小化图标，窗口最小化时执行方法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240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windowDeiconified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单击窗口的还原按钮，窗口还原时执行</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windowActivated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当窗口在一系列窗口之前，成为当前窗口时执行，当打开窗口、还原窗口或点击某个窗口到前台都会调用该方法。</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windowDeactivated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当某个窗口从前台移走时，例如图标化、关闭窗口或另外一个窗口被激活等，</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windowClosed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当窗口关闭之后，如单击关闭按钮或执行了窗口的</a:t>
                      </a: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dispose</a:t>
                      </a:r>
                      <a:r>
                        <a:rPr lang="zh-CN" altLang="en-US" sz="1800" b="0" u="none">
                          <a:solidFill>
                            <a:srgbClr val="000000"/>
                          </a:solidFill>
                          <a:latin typeface="黑体" panose="02010609060101010101" pitchFamily="2" charset="-122"/>
                          <a:ea typeface="黑体" panose="02010609060101010101" pitchFamily="2" charset="-122"/>
                          <a:cs typeface="宋体" panose="02010600030101010101" pitchFamily="2" charset="-122"/>
                        </a:rPr>
                        <a:t>方法后执行</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文本框 1"/>
          <p:cNvSpPr txBox="1"/>
          <p:nvPr/>
        </p:nvSpPr>
        <p:spPr>
          <a:xfrm>
            <a:off x="253365" y="3639820"/>
            <a:ext cx="11689080" cy="13258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案例TestWindowEvent.java测试窗口事件的触发方式和过程，代码如下</a:t>
            </a:r>
            <a:r>
              <a:rPr lang="zh-CN" altLang="en-US"/>
              <a:t>。</a:t>
            </a:r>
          </a:p>
          <a:p>
            <a:pPr fontAlgn="auto">
              <a:lnSpc>
                <a:spcPct val="150000"/>
              </a:lnSpc>
            </a:pPr>
            <a:r>
              <a:rPr lang="zh-CN" altLang="en-US">
                <a:hlinkClick r:id="rId2" action="ppaction://hlinkfile"/>
              </a:rPr>
              <a:t>package cn.docx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其运行结果如图8-20.</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图8-20TestWindowEvent.java运行结果图</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本例对WindowListener接口的实现，WindowListener接口有拥有windowActivated方法、windowClosed方法、windowClosing方法、windowDeactivated方法、windowDeiconified方法、windowIconified方法、windowOpened方法，这些方法以是我们对窗口的常见操作，比如说，当我们把窗口最小的时候就是触发两个事件，先触发windowIconified事件，再触发windowDeactivated事件，在进行设计的时候就可以这个方法实现自己的功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若在windowClosing方法中直接调用System.exit方法，将不会调用windowClosed方法，如果不在乎windowClosed方法中的代码，可以这样做。</a:t>
            </a:r>
          </a:p>
        </p:txBody>
      </p:sp>
      <p:pic>
        <p:nvPicPr>
          <p:cNvPr id="2" name="图片 -2147482606"/>
          <p:cNvPicPr>
            <a:picLocks noChangeAspect="1"/>
          </p:cNvPicPr>
          <p:nvPr/>
        </p:nvPicPr>
        <p:blipFill>
          <a:blip r:embed="rId2"/>
          <a:stretch>
            <a:fillRect/>
          </a:stretch>
        </p:blipFill>
        <p:spPr>
          <a:xfrm>
            <a:off x="338455" y="877570"/>
            <a:ext cx="3105150" cy="2628900"/>
          </a:xfrm>
          <a:prstGeom prst="rect">
            <a:avLst/>
          </a:prstGeom>
          <a:noFill/>
          <a:ln w="9525">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如果想要windowClosed方法被调用，则需要在windowClosing方法中执行窗口的dispose方法，然后从windowClosed方法中调用System.exit方法。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另外，窗口的关闭如果要通过合适的按钮单击来实现时，调用窗口的dispose方法。System.exit方法是结束程序，也能够关闭窗口。</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2、鼠标事件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在图形操作系统中，我们少不了用鼠标操作，比如说，当我在图形处理软件中要画一些图形，那么就只有使用鼠标来操作，显得更方便。</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当用户按下鼠标、释放鼠标或移动鼠标指针时执行的步骤：</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从MouseEvent类创建的对象表示鼠标事件。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鼠标按钮相关事件监听器由实现MouseListener接口的对象表示，而鼠标移动相关事件监听器则由实现MouseMotionListener接口的对象表示。</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必须实现的方法：其中。MouseListener指定5个必须实现的方法，他们是MouseClicked、MouseEntered、MouseExited、MousePressed和MouseReleased。MouseMotionListener指定两种必须实现的方法，MouseDragged和MouseMoved。</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注册一个鼠标事件源：调用相应的addMouseListener和addMouseMotionListener方法。使用时，可以根据实际需要实现和注册MouseListener和MouseMotionListener接口中的一个或两个。</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ouseEvent类是InputEvent类的子类，表示MouseEvent类事件的静态整型常量标志有：MOUSE_CLICKED（点击）、MOUSE_EXITED（离开）、MOUSE_PRESSED（按下）、MOUSE_RELEASED（释放）、MOUSE_DRAGGED（拖动）、MOUSE_MOVED（移动）、BUTTON1_MASK（左键）、BUTTON2_MASK（中键）BUTTON3_MASK（右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使用MouseListener接口处理鼠标事件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MouseEvent 类的主要方法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int getX( ); //获取鼠标所在事件源的X坐标值</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int getY( ); //获取鼠标所在事件源的Y坐标值</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public Point getPoint( ); //获取鼠标所在事件源的X、Y坐标值</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文本框 3"/>
          <p:cNvSpPr txBox="1"/>
          <p:nvPr/>
        </p:nvSpPr>
        <p:spPr>
          <a:xfrm>
            <a:off x="5080" y="831215"/>
            <a:ext cx="12136755" cy="5306060"/>
          </a:xfrm>
          <a:prstGeom prst="rect">
            <a:avLst/>
          </a:prstGeom>
          <a:no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                                                                                              </a:t>
            </a:r>
            <a:r>
              <a:rPr lang="zh-CN" altLang="en-US">
                <a:solidFill>
                  <a:schemeClr val="accent5"/>
                </a:solidFill>
                <a:latin typeface="黑体" panose="02010609060101010101" pitchFamily="2" charset="-122"/>
                <a:ea typeface="黑体" panose="02010609060101010101" pitchFamily="2" charset="-122"/>
              </a:rPr>
              <a:t>图8-2 AWT包分层结构</a:t>
            </a:r>
          </a:p>
        </p:txBody>
      </p:sp>
      <p:pic>
        <p:nvPicPr>
          <p:cNvPr id="2" name="图片 6"/>
          <p:cNvPicPr>
            <a:picLocks noChangeAspect="1"/>
          </p:cNvPicPr>
          <p:nvPr/>
        </p:nvPicPr>
        <p:blipFill>
          <a:blip r:embed="rId2"/>
          <a:stretch>
            <a:fillRect/>
          </a:stretch>
        </p:blipFill>
        <p:spPr>
          <a:xfrm>
            <a:off x="2059305" y="1053465"/>
            <a:ext cx="7952740" cy="4585335"/>
          </a:xfrm>
          <a:prstGeom prst="rect">
            <a:avLst/>
          </a:prstGeom>
          <a:noFill/>
          <a:ln w="9525">
            <a:noFill/>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int getClickCount( );//返回点击次数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int getModifiers( );//获取鼠标的左键或右键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事件源获得监听器的方法：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add(MouseListener( 监听器）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MouseListener接口中的方法：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a）MousePressed(MouseEvent)：负责处理鼠标按下事件。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b）MouseReleased(MouseEvent)：负责处理鼠标释放事件。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c）MouseEntered(MouseEvent)：负责处理鼠标进入容器事件。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d）MouseExited(MouseEvent)：负责处理鼠标离开容器事件。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e）MouseClicked(MouseEvent)：负责处理点击鼠标事件。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通过MouseEvent的getX和getY方法可以返回鼠标指针相对于事件源组件的坐标，也可以通过getPoint方法将它们作为一个点对象来获取。</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通过其getClickCount方法可以获得单击次数，由此判断是单击还是双击等，通过paramString方法可以获得各种相关参数，包括单击的模式，由此判断操作的是左按钮还是右按钮或中间按钮。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鼠标右键单击通常用于激发弹出式菜单。通过MouseEvent的isPopupTrigger方法来获取弹出式触发器的设置，当用户选择激活一个弹出式菜单时，返回真。在鼠标事件处理代码中可以用以下语句判断并以显示弹出菜单的方式响应鼠标右击(假定e是MouseEvent对象，popup是弹出式菜单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if(e.isPopupTrigger())</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popup.show(e.getComponent(),e.getX(),e.getY());</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其中getComponent方法是MouseEvent类从ComponentEvent类继承而得。它返回一个挂有弹出式菜单的组件。上述语句的功能是在getComponet方法返回的组件上在指定的相对坐标位置处显示弹出式菜单。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案例TestMouseEvent.java测试鼠标事件的触发方式和过程，代码如下。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58115" y="824865"/>
            <a:ext cx="11875135" cy="46177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图8-21TestWindowEvent.java运行结果图</a:t>
            </a:r>
          </a:p>
        </p:txBody>
      </p:sp>
      <p:pic>
        <p:nvPicPr>
          <p:cNvPr id="2" name="图片 -2147482598"/>
          <p:cNvPicPr>
            <a:picLocks noChangeAspect="1"/>
          </p:cNvPicPr>
          <p:nvPr/>
        </p:nvPicPr>
        <p:blipFill>
          <a:blip r:embed="rId2"/>
          <a:stretch>
            <a:fillRect/>
          </a:stretch>
        </p:blipFill>
        <p:spPr>
          <a:xfrm>
            <a:off x="469583" y="1490028"/>
            <a:ext cx="3724275" cy="3324225"/>
          </a:xfrm>
          <a:prstGeom prst="rect">
            <a:avLst/>
          </a:prstGeom>
          <a:noFill/>
          <a:ln w="9525">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2560320"/>
          </a:xfrm>
          <a:prstGeom prst="rect">
            <a:avLst/>
          </a:prstGeom>
          <a:noFill/>
          <a:ln w="9525">
            <a:noFill/>
          </a:ln>
        </p:spPr>
        <p:txBody>
          <a:bodyPr wrap="square">
            <a:spAutoFit/>
          </a:bodyPr>
          <a:lstStyle/>
          <a:p>
            <a:pPr eaLnBrk="1" hangingPunct="1"/>
            <a:r>
              <a:rPr lang="zh-CN" altLang="en-US" dirty="0" smtClean="0">
                <a:solidFill>
                  <a:schemeClr val="bg1"/>
                </a:solidFill>
                <a:latin typeface="Malgun Gothic Semilight" panose="020B0502040204020203" pitchFamily="34" charset="-122"/>
                <a:ea typeface="Malgun Gothic Semilight" panose="020B0502040204020203" pitchFamily="34" charset="-122"/>
                <a:sym typeface="+mn-ea"/>
              </a:rPr>
              <a:t>8.3本案例对MouseListener接口的实现鼠标事件，该接口有，mouseClicked方法、mouseEntered方法、mouseExited方法、mousePressed方法、mouseReleased方法，最常用的有mouseClicked方法、mousePressed方法、mouseReleased方法，也就是鼠标的敲击事件、按下事件、释放事件。本例是当鼠标进入窗口时就触发mouseEntered事件，同时自动执行该方法，所以执行了System.out.println("鼠标进入容器");则向控制台输出信息。事件本案例对MouseListener接口的实现鼠标事件，该接口有，mouseClicked方法、mouseEntered方法、mouseExited方法、mousePressed方法、mouseReleased方法，最常用的有mouseClicked方法、mousePressed方法、mouseReleased方法，也就是鼠标的敲击事件、按下事件、释放事件。本例是当鼠标进入窗口时就触发mouseEntered事件，同时自动执行该方法，所以执行了System.out.println("鼠标进入容器");则向控制台输出信息。处理</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
        <p:nvSpPr>
          <p:cNvPr id="2" name="文本框 1"/>
          <p:cNvSpPr txBox="1"/>
          <p:nvPr/>
        </p:nvSpPr>
        <p:spPr>
          <a:xfrm>
            <a:off x="121920" y="789305"/>
            <a:ext cx="11938635" cy="461772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本案例对MouseListener接口的实现鼠标事件，该接口有，mouseClicked方法、mouseEntered方法、mouseExited方法、mousePressed方法、mouseReleased方法，最常用的有mouseClicked方法、mousePressed方法、mouseReleased方法，也就是鼠标的敲击事件、按下事件、释放事件。本例是当鼠标进入窗口时就触发mouseEntered事件，同时自动执行该方法，所以执行了System.out.println("鼠标进入容器");则向控制台输出信息。</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3、键盘事件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我们传统硬件设备中，最常用的外设还是键盘，在有些时间，我们用键盘也能完成一些特定的功能，比如说，我们在使用操作系统时，对操作系统进行刷新操作，如果用鼠标操作，那么则是先点击右键，弹出一个菜单，再选择刷新命令，才可以刷新。如果用键盘操作就只需要按一下F5键就可以执行了。由此看来，对于键盘来说也有特定的事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键盘事件分为三类：键按下、键释放和键输入。当用户按下键时发生按下事件，当用户释放键时发生释放事件，键按下/释放由一个key code（虚拟键值，一个32位整数）来表征。当按下一个或多个键后产生一个Unicode字符（一个16位字符）时，便产生键输入事件。</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 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42062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键盘的三种事件发生次序是：首先是键按下事件，然后是键输入事件，最后是键释放事件。对于每个键输入事件，至少有一个键按下事件。例如，当你只按下A键时，激发一个键按下事件，然后是一个键输入事件。如果按下 Shift键和A键，则先激发一个Shift键的按下事件，接下来是A键的按下事件，然后激发了表征大写字母A的键输入事件。有一些键的按下事件不会激发键输入事件，例如按下Shift键，不会产生键输入事件，因为该键不表征一个字符。</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当用户按下或释放一个键时就触发键盘事件，主要以下几步骤, </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1)从KeyEvent类创建的对象表示键盘事件。</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 KeyListener接口：它们由实现KeyListener界面的对象代表。</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3)必须实现的方法：对应三种键盘事件，KeyListener指定了三个必须实现的方法：keyPressed、keyReleased、keyTyped。</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4)注册一个键盘事件源：调用组件的addKeyListener方法。</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KeyEvent类提供了许多成员常量（例如VK_ENTER、VK_A和VK_ALT等）来标识键码。这些键码也称virtual keys（虚拟键），它们独立于任何窗口系统。可以通过KeyEvent类的getKeyCode方法获取键盘事件中的键码。在键输入事件中，该方法返回VK_UNDEFINED常量。将getKeyCode方法的返回值与KeyEvent类的虚拟键值常量比较可以获知按下/释放的是哪个键。在键输入事件中可以通过KeyEvent类的getKeyChar方法返回输入的字符。如果没有和键码相关的字符则返回CHAR_UNDEFINED常量。</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表示KeyEvent类事件的静态整型常量KEY_PRESSED（按下某个键）、KEY_RELEASED（键释放）、KEY_TYPE（键被敲击）</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辅助键：ALT_MASK 、CTRL_MASK、SHIFT_MASK</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KeyEvent 的主要方法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char getKeyChar( );//返回按键对应的Unicode字符</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public String getKeyText( )//返回引发事件的按键的文本内容，如：“f3”、“Home”等</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案例TestKeyEvent.java测试键盘事件的触发方式和过程，代码如下。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运行结果如图8-22.</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图8-22 TestMouseEvent.java运行结果图</a:t>
            </a:r>
          </a:p>
        </p:txBody>
      </p:sp>
      <p:pic>
        <p:nvPicPr>
          <p:cNvPr id="2" name="图片 -2147482604"/>
          <p:cNvPicPr>
            <a:picLocks noChangeAspect="1"/>
          </p:cNvPicPr>
          <p:nvPr/>
        </p:nvPicPr>
        <p:blipFill>
          <a:blip r:embed="rId2"/>
          <a:stretch>
            <a:fillRect/>
          </a:stretch>
        </p:blipFill>
        <p:spPr>
          <a:xfrm>
            <a:off x="524193" y="1581150"/>
            <a:ext cx="3667125" cy="3695700"/>
          </a:xfrm>
          <a:prstGeom prst="rect">
            <a:avLst/>
          </a:prstGeom>
          <a:noFill/>
          <a:ln w="9525">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3832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本案例是一个继承了JFrame类，同时对KeyListener接口的实现，这个接口是java.awt.event包，KeyListener有keyPressed、 keyReleased 、keyTyped三个方法分别对当按下键盘的键时要触发的事件、弹起键盘触发的事件以敲击键盘的键时触发的。也就是说，当我们按下键盘的某个键或某几个键的组合会时触发三个事件，其顺序是先是按下事件，再是敲击事件，最后是弹起事件。在这个实例中，当触发某个事件时就向控制台输出相应信息。</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8.3.3 项目实施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根据以上知识点，项目8-3实施代码如下。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package cn.docx</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调试运行，显示结果,该程序的运行结果如图8-23所示.</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38328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图8-23(a)项目8-3运行结果图</a:t>
            </a:r>
          </a:p>
        </p:txBody>
      </p:sp>
      <p:pic>
        <p:nvPicPr>
          <p:cNvPr id="2" name="图片 -2147482603"/>
          <p:cNvPicPr>
            <a:picLocks noChangeAspect="1"/>
          </p:cNvPicPr>
          <p:nvPr/>
        </p:nvPicPr>
        <p:blipFill>
          <a:blip r:embed="rId2"/>
          <a:stretch>
            <a:fillRect/>
          </a:stretch>
        </p:blipFill>
        <p:spPr>
          <a:xfrm>
            <a:off x="338455" y="969645"/>
            <a:ext cx="3638550" cy="2762250"/>
          </a:xfrm>
          <a:prstGeom prst="rect">
            <a:avLst/>
          </a:prstGeom>
          <a:noFill/>
          <a:ln w="9525">
            <a:noFill/>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79476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图8-23(b)项目8-3运行结果图</a:t>
            </a:r>
          </a:p>
        </p:txBody>
      </p:sp>
      <p:pic>
        <p:nvPicPr>
          <p:cNvPr id="2" name="图片 -2147482602"/>
          <p:cNvPicPr>
            <a:picLocks noChangeAspect="1"/>
          </p:cNvPicPr>
          <p:nvPr/>
        </p:nvPicPr>
        <p:blipFill>
          <a:blip r:embed="rId2"/>
          <a:stretch>
            <a:fillRect/>
          </a:stretch>
        </p:blipFill>
        <p:spPr>
          <a:xfrm>
            <a:off x="493713" y="1162050"/>
            <a:ext cx="3648075" cy="2743200"/>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86995" y="730250"/>
            <a:ext cx="12018010"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（2）Swing</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Swing是用于开发Java应用程序用户界面的另一个开发工具包。以抽象窗口工具包（AWT）为基础使跨平台应用程序可以使用任何可插拔的外观风格。Swing开发人员只用很少的代码就可以利用Swing丰富、灵活的功能和模块化组件来创建优雅的用户界面。 工具包中所有的包都是以swing作为名称，例如javax.swing,javax.swing.event。Swing 程序的显示界面通常是分层的，顺序为容器、面板和组件，最底层为容器，最上层为 Swing 组件。本教程主要学习Swing工具包，下表展示了AWT包和Swing包的区别</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表8-1 AWT和Swing包的区别</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graphicFrame>
        <p:nvGraphicFramePr>
          <p:cNvPr id="5" name="表格 4"/>
          <p:cNvGraphicFramePr/>
          <p:nvPr>
            <p:extLst>
              <p:ext uri="{D42A27DB-BD31-4B8C-83A1-F6EECF244321}">
                <p14:modId xmlns:p14="http://schemas.microsoft.com/office/powerpoint/2010/main" val="1265301934"/>
              </p:ext>
            </p:extLst>
          </p:nvPr>
        </p:nvGraphicFramePr>
        <p:xfrm>
          <a:off x="687359" y="3943397"/>
          <a:ext cx="6132195" cy="1395095"/>
        </p:xfrm>
        <a:graphic>
          <a:graphicData uri="http://schemas.openxmlformats.org/drawingml/2006/table">
            <a:tbl>
              <a:tblPr firstRow="1" bandRow="1">
                <a:tableStyleId>{5940675A-B579-460E-94D1-54222C63F5DA}</a:tableStyleId>
              </a:tblPr>
              <a:tblGrid>
                <a:gridCol w="3065145">
                  <a:extLst>
                    <a:ext uri="{9D8B030D-6E8A-4147-A177-3AD203B41FA5}">
                      <a16:colId xmlns:a16="http://schemas.microsoft.com/office/drawing/2014/main" val="20000"/>
                    </a:ext>
                  </a:extLst>
                </a:gridCol>
                <a:gridCol w="3067050">
                  <a:extLst>
                    <a:ext uri="{9D8B030D-6E8A-4147-A177-3AD203B41FA5}">
                      <a16:colId xmlns:a16="http://schemas.microsoft.com/office/drawing/2014/main" val="20001"/>
                    </a:ext>
                  </a:extLst>
                </a:gridCol>
              </a:tblGrid>
              <a:tr h="278765">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AWT</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800" b="0" u="none">
                          <a:latin typeface="黑体" panose="02010609060101010101" pitchFamily="2" charset="-122"/>
                          <a:ea typeface="黑体" panose="02010609060101010101" pitchFamily="2" charset="-122"/>
                          <a:cs typeface="Times New Roman" panose="02020603050405020304" charset="0"/>
                        </a:rPr>
                        <a:t>Swing</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94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Applet</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JApplet</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876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Frame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JFrame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940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panel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Jpanel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876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Button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JButton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6" name="表格 5"/>
          <p:cNvGraphicFramePr/>
          <p:nvPr>
            <p:extLst>
              <p:ext uri="{D42A27DB-BD31-4B8C-83A1-F6EECF244321}">
                <p14:modId xmlns:p14="http://schemas.microsoft.com/office/powerpoint/2010/main" val="454547972"/>
              </p:ext>
            </p:extLst>
          </p:nvPr>
        </p:nvGraphicFramePr>
        <p:xfrm>
          <a:off x="698789" y="5338492"/>
          <a:ext cx="6121400" cy="548642"/>
        </p:xfrm>
        <a:graphic>
          <a:graphicData uri="http://schemas.openxmlformats.org/drawingml/2006/table">
            <a:tbl>
              <a:tblPr firstRow="1" bandRow="1">
                <a:tableStyleId>{5940675A-B579-460E-94D1-54222C63F5DA}</a:tableStyleId>
              </a:tblPr>
              <a:tblGrid>
                <a:gridCol w="3059430">
                  <a:extLst>
                    <a:ext uri="{9D8B030D-6E8A-4147-A177-3AD203B41FA5}">
                      <a16:colId xmlns:a16="http://schemas.microsoft.com/office/drawing/2014/main" val="20000"/>
                    </a:ext>
                  </a:extLst>
                </a:gridCol>
                <a:gridCol w="3061970">
                  <a:extLst>
                    <a:ext uri="{9D8B030D-6E8A-4147-A177-3AD203B41FA5}">
                      <a16:colId xmlns:a16="http://schemas.microsoft.com/office/drawing/2014/main" val="20001"/>
                    </a:ext>
                  </a:extLst>
                </a:gridCol>
              </a:tblGrid>
              <a:tr h="24511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Label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JLabel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034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Choice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JComboBox</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3383280"/>
          </a:xfrm>
          <a:prstGeom prst="rect">
            <a:avLst/>
          </a:prstGeom>
          <a:noFill/>
          <a:ln w="9525">
            <a:noFill/>
          </a:ln>
        </p:spPr>
        <p:txBody>
          <a:bodyPr wrap="square">
            <a:spAutoFit/>
          </a:bodyPr>
          <a:lstStyle/>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图8-23(c)项目8-3运行结果图</a:t>
            </a:r>
          </a:p>
        </p:txBody>
      </p:sp>
      <p:pic>
        <p:nvPicPr>
          <p:cNvPr id="2" name="图片 -2147482601"/>
          <p:cNvPicPr>
            <a:picLocks noChangeAspect="1"/>
          </p:cNvPicPr>
          <p:nvPr/>
        </p:nvPicPr>
        <p:blipFill>
          <a:blip r:embed="rId2"/>
          <a:stretch>
            <a:fillRect/>
          </a:stretch>
        </p:blipFill>
        <p:spPr>
          <a:xfrm>
            <a:off x="534670" y="969328"/>
            <a:ext cx="3619500" cy="2714625"/>
          </a:xfrm>
          <a:prstGeom prst="rect">
            <a:avLst/>
          </a:prstGeom>
          <a:noFill/>
          <a:ln w="9525">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63830" y="969645"/>
            <a:ext cx="11875135" cy="13258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8.3.4 能力拓展	</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1、设计一程序，界面如8-24所示，要求：在等加左加输入两个数，输入完毕后按回车，在等号右边显示两数相加的结果。</a:t>
            </a:r>
          </a:p>
        </p:txBody>
      </p:sp>
      <p:pic>
        <p:nvPicPr>
          <p:cNvPr id="2" name="图片 -2147482600"/>
          <p:cNvPicPr>
            <a:picLocks noChangeAspect="1"/>
          </p:cNvPicPr>
          <p:nvPr/>
        </p:nvPicPr>
        <p:blipFill>
          <a:blip r:embed="rId2"/>
          <a:stretch>
            <a:fillRect/>
          </a:stretch>
        </p:blipFill>
        <p:spPr>
          <a:xfrm>
            <a:off x="679133" y="2708593"/>
            <a:ext cx="4029075" cy="2809875"/>
          </a:xfrm>
          <a:prstGeom prst="rect">
            <a:avLst/>
          </a:prstGeom>
          <a:noFill/>
          <a:ln w="9525">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8.3事件处理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 实现窗口登陆对话框，如项目8-1，要求输入用户名和密码，如果输入正确，弹出对话框提示正确，否则提示错误。</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3.设计一界面如图8-25，完成单击“兰色”按钮时，面板的颜色变为兰色；单击”红色”按钮时，面板的颜色变为红色；单击”绿色”按钮时，面板的颜色变为绿色。</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图8-25 颜色变化处理事件</a:t>
            </a:r>
          </a:p>
        </p:txBody>
      </p:sp>
      <p:pic>
        <p:nvPicPr>
          <p:cNvPr id="2" name="图片 -2147482599"/>
          <p:cNvPicPr>
            <a:picLocks noChangeAspect="1"/>
          </p:cNvPicPr>
          <p:nvPr/>
        </p:nvPicPr>
        <p:blipFill>
          <a:blip r:embed="rId2"/>
          <a:stretch>
            <a:fillRect/>
          </a:stretch>
        </p:blipFill>
        <p:spPr>
          <a:xfrm>
            <a:off x="338455" y="3067050"/>
            <a:ext cx="3810000" cy="2857500"/>
          </a:xfrm>
          <a:prstGeom prst="rect">
            <a:avLst/>
          </a:prstGeom>
          <a:noFill/>
          <a:ln w="9525">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3129915" y="5189220"/>
            <a:ext cx="5080000" cy="331470"/>
          </a:xfrm>
          <a:prstGeom prst="rect">
            <a:avLst/>
          </a:prstGeom>
          <a:noFill/>
          <a:ln w="9525">
            <a:noFill/>
          </a:ln>
        </p:spPr>
        <p:txBody>
          <a:bodyPr>
            <a:spAutoFit/>
          </a:bodyPr>
          <a:lstStyle/>
          <a:p>
            <a:pPr marL="0" indent="266700" algn="l" fontAlgn="auto">
              <a:lnSpc>
                <a:spcPct val="150000"/>
              </a:lnSpc>
            </a:pPr>
            <a:r>
              <a:rPr lang="en-US" altLang="zh-CN" sz="1050" b="0" u="none">
                <a:latin typeface="Times New Roman" panose="02020603050405020304" charset="0"/>
                <a:ea typeface="Times New Roman" panose="02020603050405020304" charset="0"/>
                <a:cs typeface="Times New Roman" panose="02020603050405020304" charset="0"/>
              </a:rPr>
              <a:t> </a:t>
            </a:r>
            <a:endParaRPr lang="zh-CN" altLang="en-US"/>
          </a:p>
        </p:txBody>
      </p:sp>
      <p:graphicFrame>
        <p:nvGraphicFramePr>
          <p:cNvPr id="4" name="表格 3"/>
          <p:cNvGraphicFramePr/>
          <p:nvPr/>
        </p:nvGraphicFramePr>
        <p:xfrm>
          <a:off x="117475" y="1010920"/>
          <a:ext cx="6244590" cy="1371605"/>
        </p:xfrm>
        <a:graphic>
          <a:graphicData uri="http://schemas.openxmlformats.org/drawingml/2006/table">
            <a:tbl>
              <a:tblPr firstRow="1" bandRow="1">
                <a:tableStyleId>{5940675A-B579-460E-94D1-54222C63F5DA}</a:tableStyleId>
              </a:tblPr>
              <a:tblGrid>
                <a:gridCol w="3121025">
                  <a:extLst>
                    <a:ext uri="{9D8B030D-6E8A-4147-A177-3AD203B41FA5}">
                      <a16:colId xmlns:a16="http://schemas.microsoft.com/office/drawing/2014/main" val="20000"/>
                    </a:ext>
                  </a:extLst>
                </a:gridCol>
                <a:gridCol w="3123565">
                  <a:extLst>
                    <a:ext uri="{9D8B030D-6E8A-4147-A177-3AD203B41FA5}">
                      <a16:colId xmlns:a16="http://schemas.microsoft.com/office/drawing/2014/main" val="20001"/>
                    </a:ext>
                  </a:extLst>
                </a:gridCol>
              </a:tblGrid>
              <a:tr h="16700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List</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JList</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700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Checkbox</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JcheckBox,JRadioButton</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764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TextField</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JTextField</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700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TextArea</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JTextArea</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7005">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Menu</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JMenu</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 name="文本框 4"/>
          <p:cNvSpPr txBox="1"/>
          <p:nvPr/>
        </p:nvSpPr>
        <p:spPr>
          <a:xfrm>
            <a:off x="91440" y="2682875"/>
            <a:ext cx="12013565" cy="297180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（3）Swing容器</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JAVA图形界面至少要有一个顶级容器，顶级容器为其它组件在屏幕上的绘制和处理事件提供支持，常用的Swing顶级容器包括JFrame,JDialog,JApplet。</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1.JFrame</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Frame（框架），表示主程序窗口，JFrame所在的包为：javax.swing,该包提供了图形用户界面组件，通常swing中的组件称为轻量级组件，因为它完全是由Java写成的，所以与各种平台的GUI功能无关。表8-2显示了JFrame的方法及说明。</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8.1组件</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70485" y="856615"/>
            <a:ext cx="12051030" cy="530352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表8-2 JFrame的方法及方法说明</a:t>
            </a: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r>
              <a:rPr lang="zh-CN" altLang="en-US">
                <a:solidFill>
                  <a:schemeClr val="accent5"/>
                </a:solidFill>
                <a:latin typeface="黑体" panose="02010609060101010101" pitchFamily="2" charset="-122"/>
                <a:ea typeface="黑体" panose="02010609060101010101" pitchFamily="2" charset="-122"/>
              </a:rPr>
              <a:t>AWT中的图形用户界面称为重量级组件，因为它里面的组件与本地平台捆绑在一起，其依赖于本地平台的窗口系统来决定它们的功能、外观和风格。重量级组件的灵活性比轻量级组件要差。</a:t>
            </a:r>
          </a:p>
        </p:txBody>
      </p:sp>
      <p:graphicFrame>
        <p:nvGraphicFramePr>
          <p:cNvPr id="3" name="表格 -1"/>
          <p:cNvGraphicFramePr/>
          <p:nvPr/>
        </p:nvGraphicFramePr>
        <p:xfrm>
          <a:off x="195898" y="1363980"/>
          <a:ext cx="5464175" cy="3840488"/>
        </p:xfrm>
        <a:graphic>
          <a:graphicData uri="http://schemas.openxmlformats.org/drawingml/2006/table">
            <a:tbl>
              <a:tblPr firstRow="1" bandRow="1">
                <a:tableStyleId>{5940675A-B579-460E-94D1-54222C63F5DA}</a:tableStyleId>
              </a:tblPr>
              <a:tblGrid>
                <a:gridCol w="868363">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081212">
                  <a:extLst>
                    <a:ext uri="{9D8B030D-6E8A-4147-A177-3AD203B41FA5}">
                      <a16:colId xmlns:a16="http://schemas.microsoft.com/office/drawing/2014/main" val="20002"/>
                    </a:ext>
                  </a:extLst>
                </a:gridCol>
              </a:tblGrid>
              <a:tr h="0">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 </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rowSpan="2">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构造方法</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JFrame()</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创建无标题的窗体对象</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vMerge="1">
                  <a:txBody>
                    <a:bodyPr/>
                    <a:lstStyle/>
                    <a:p>
                      <a:endParaRPr lang="zh-CN"/>
                    </a:p>
                  </a:txBody>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JFrame(String Title)</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创建带标题的窗体对象</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rowSpan="5">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成员方法</a:t>
                      </a:r>
                    </a:p>
                  </a:txBody>
                  <a:tcPr marL="0" marR="0" marT="0" marB="1">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Container getContentPane()</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获得内容窗格</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vMerge="1">
                  <a:txBody>
                    <a:bodyPr/>
                    <a:lstStyle/>
                    <a:p>
                      <a:endParaRPr lang="zh-CN"/>
                    </a:p>
                  </a:txBody>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setSize(int arg0,int arg1)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设置窗体的大小</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vMerge="1">
                  <a:txBody>
                    <a:bodyPr/>
                    <a:lstStyle/>
                    <a:p>
                      <a:endParaRPr lang="zh-CN"/>
                    </a:p>
                  </a:txBody>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add(Component arg0)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给窗体添加组件</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0">
                <a:tc vMerge="1">
                  <a:txBody>
                    <a:bodyPr/>
                    <a:lstStyle/>
                    <a:p>
                      <a:endParaRPr lang="zh-CN"/>
                    </a:p>
                  </a:txBody>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buNone/>
                      </a:pPr>
                      <a:r>
                        <a:rPr lang="en-US" altLang="zh-CN" sz="1800" b="0" u="none">
                          <a:latin typeface="黑体" panose="02010609060101010101" pitchFamily="2" charset="-122"/>
                          <a:ea typeface="黑体" panose="02010609060101010101" pitchFamily="2" charset="-122"/>
                          <a:cs typeface="Times New Roman" panose="02020603050405020304" charset="0"/>
                        </a:rPr>
                        <a:t>Show()</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显示窗体</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0">
                <a:tc vMerge="1">
                  <a:txBody>
                    <a:bodyPr/>
                    <a:lstStyle/>
                    <a:p>
                      <a:endParaRPr lang="zh-CN"/>
                    </a:p>
                  </a:txBody>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buNone/>
                      </a:pPr>
                      <a:r>
                        <a:rPr lang="en-US" altLang="zh-CN" sz="1800" b="0" u="none">
                          <a:solidFill>
                            <a:srgbClr val="000000"/>
                          </a:solidFill>
                          <a:latin typeface="黑体" panose="02010609060101010101" pitchFamily="2" charset="-122"/>
                          <a:ea typeface="黑体" panose="02010609060101010101" pitchFamily="2" charset="-122"/>
                          <a:cs typeface="Times New Roman" panose="02020603050405020304" charset="0"/>
                        </a:rPr>
                        <a:t>setDefaultCloseOperation(int arg0)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marL="0" indent="0">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当退回窗体时，不是隐藏，而是真正回所该窗体所占资源</a:t>
                      </a:r>
                    </a:p>
                  </a:txBody>
                  <a:tcPr marL="0" marR="0" marT="0" marB="1">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16221</Words>
  <Application>Microsoft Office PowerPoint</Application>
  <PresentationFormat>宽屏</PresentationFormat>
  <Paragraphs>1023</Paragraphs>
  <Slides>73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73</vt:i4>
      </vt:variant>
    </vt:vector>
  </HeadingPairs>
  <TitlesOfParts>
    <vt:vector size="82" baseType="lpstr">
      <vt:lpstr>宋体</vt:lpstr>
      <vt:lpstr>Calibri</vt:lpstr>
      <vt:lpstr>Calibri Light</vt:lpstr>
      <vt:lpstr>Times New Roman</vt:lpstr>
      <vt:lpstr>黑体</vt:lpstr>
      <vt:lpstr>微软雅黑</vt:lpstr>
      <vt:lpstr>Malgun Gothic Semilight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75</cp:revision>
  <dcterms:created xsi:type="dcterms:W3CDTF">2014-07-13T07:15:00Z</dcterms:created>
  <dcterms:modified xsi:type="dcterms:W3CDTF">2017-03-13T08:41:51Z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