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21"/>
  </p:notesMasterIdLst>
  <p:sldIdLst>
    <p:sldId id="256" r:id="rId2"/>
    <p:sldId id="257" r:id="rId3"/>
    <p:sldId id="258" r:id="rId4"/>
    <p:sldId id="259" r:id="rId5"/>
    <p:sldId id="263" r:id="rId6"/>
    <p:sldId id="264" r:id="rId7"/>
    <p:sldId id="273" r:id="rId8"/>
    <p:sldId id="274" r:id="rId9"/>
    <p:sldId id="275" r:id="rId10"/>
    <p:sldId id="265" r:id="rId11"/>
    <p:sldId id="276" r:id="rId12"/>
    <p:sldId id="260" r:id="rId13"/>
    <p:sldId id="262" r:id="rId14"/>
    <p:sldId id="270" r:id="rId15"/>
    <p:sldId id="271" r:id="rId16"/>
    <p:sldId id="272" r:id="rId17"/>
    <p:sldId id="279" r:id="rId18"/>
    <p:sldId id="277" r:id="rId19"/>
    <p:sldId id="278" r:id="rId20"/>
  </p:sldIdLst>
  <p:sldSz cx="9144000" cy="6858000" type="screen4x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autoAdjust="0"/>
    <p:restoredTop sz="86410" autoAdjust="0"/>
  </p:normalViewPr>
  <p:slideViewPr>
    <p:cSldViewPr>
      <p:cViewPr varScale="1">
        <p:scale>
          <a:sx n="38" d="100"/>
          <a:sy n="38" d="100"/>
        </p:scale>
        <p:origin x="-102" y="-666"/>
      </p:cViewPr>
      <p:guideLst>
        <p:guide orient="horz" pos="2172"/>
        <p:guide pos="2841"/>
      </p:guideLst>
    </p:cSldViewPr>
  </p:slideViewPr>
  <p:outlineViewPr>
    <p:cViewPr>
      <p:scale>
        <a:sx n="33" d="100"/>
        <a:sy n="33" d="100"/>
      </p:scale>
      <p:origin x="0" y="3108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en-US" altLang="zh-CN"/>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defRPr>
            </a:lvl1pPr>
          </a:lstStyle>
          <a:p>
            <a:pPr>
              <a:defRPr/>
            </a:pPr>
            <a:endParaRPr lang="en-US" altLang="zh-CN"/>
          </a:p>
        </p:txBody>
      </p:sp>
      <p:sp>
        <p:nvSpPr>
          <p:cNvPr id="30724"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defRPr>
            </a:lvl1pPr>
          </a:lstStyle>
          <a:p>
            <a:pPr>
              <a:defRPr/>
            </a:pPr>
            <a:fld id="{EA073D56-10B7-4EEC-890F-62B6CC054477}" type="slidenum">
              <a:rPr lang="en-US" altLang="zh-CN"/>
              <a:pPr>
                <a:defRPr/>
              </a:pPr>
              <a:t>‹#›</a:t>
            </a:fld>
            <a:endParaRPr lang="en-US" altLang="zh-CN"/>
          </a:p>
        </p:txBody>
      </p:sp>
    </p:spTree>
    <p:extLst>
      <p:ext uri="{BB962C8B-B14F-4D97-AF65-F5344CB8AC3E}">
        <p14:creationId xmlns:p14="http://schemas.microsoft.com/office/powerpoint/2010/main" val="5767672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p:sp>
      <p:sp>
        <p:nvSpPr>
          <p:cNvPr id="317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latin typeface="Arial" charset="0"/>
              </a:rPr>
              <a:t>引言：为了提高工作效率，人们开始借助办公自动化技术来处理日益繁多的办公信息。办公自动化是一种技术，也是一个系统工程。它随技术的发展而发展，随人们办公的方式、习惯和管理思想的变化而变化。本节主要介绍办公自动化的概念、办公自动化系统的功能和组成。</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任意多边形 17"/>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BCFA4998-8904-48F1-A1EA-F196187BD5B5}" type="datetime1">
              <a:rPr lang="zh-CN" altLang="en-US"/>
              <a:pPr>
                <a:defRPr/>
              </a:pPr>
              <a:t>2014-11-17</a:t>
            </a:fld>
            <a:endParaRPr lang="en-US" altLang="zh-CN" dirty="0"/>
          </a:p>
        </p:txBody>
      </p:sp>
      <p:sp>
        <p:nvSpPr>
          <p:cNvPr id="12" name="页脚占位符 18"/>
          <p:cNvSpPr>
            <a:spLocks noGrp="1"/>
          </p:cNvSpPr>
          <p:nvPr>
            <p:ph type="ftr" sz="quarter" idx="11"/>
          </p:nvPr>
        </p:nvSpPr>
        <p:spPr/>
        <p:txBody>
          <a:bodyPr/>
          <a:lstStyle>
            <a:lvl1pPr>
              <a:defRPr smtClean="0">
                <a:solidFill>
                  <a:schemeClr val="accent1">
                    <a:tint val="20000"/>
                  </a:schemeClr>
                </a:solidFill>
              </a:defRPr>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3857444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FBDCA174-1AD4-428E-A0D2-942246494FB7}"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2346003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a:lvl1pPr>
          </a:lstStyle>
          <a:p>
            <a:pPr>
              <a:defRPr/>
            </a:pPr>
            <a:fld id="{52CE35DA-76FE-4A89-91FC-0B60F2AE9791}"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292295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2BDF4CD3-713D-4A01-8432-BD56A9F3A959}"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1724271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lgn="r">
              <a:defRPr smtClean="0"/>
            </a:lvl1pPr>
            <a:extLst/>
          </a:lstStyle>
          <a:p>
            <a:pPr>
              <a:defRPr/>
            </a:pPr>
            <a:fld id="{9B867B29-3351-45DA-9D82-3DD6694CCEDE}" type="datetime1">
              <a:rPr lang="zh-CN" altLang="en-US"/>
              <a:pPr>
                <a:defRPr/>
              </a:pPr>
              <a:t>2014-11-17</a:t>
            </a:fld>
            <a:endParaRPr lang="en-US" altLang="zh-CN" dirty="0"/>
          </a:p>
        </p:txBody>
      </p:sp>
      <p:sp>
        <p:nvSpPr>
          <p:cNvPr id="7" name="页脚占位符 4"/>
          <p:cNvSpPr>
            <a:spLocks noGrp="1"/>
          </p:cNvSpPr>
          <p:nvPr>
            <p:ph type="ftr" sz="quarter" idx="11"/>
          </p:nvPr>
        </p:nvSpPr>
        <p:spPr/>
        <p:txBody>
          <a:bodyPr/>
          <a:lstStyle>
            <a:lvl1pPr algn="l">
              <a:defRPr smtClean="0"/>
            </a:lvl1pPr>
            <a:extLst/>
          </a:lstStyle>
          <a:p>
            <a:pPr>
              <a:defRPr/>
            </a:pPr>
            <a:r>
              <a:rPr lang="zh-CN" altLang="en-US"/>
              <a:t>制作人：王惠斌  孟晓峰                                                          </a:t>
            </a:r>
            <a:r>
              <a:rPr lang="en-US" altLang="zh-CN"/>
              <a:t>Office</a:t>
            </a:r>
            <a:r>
              <a:rPr lang="zh-CN" altLang="en-US"/>
              <a:t>办公组件的综合应用</a:t>
            </a:r>
            <a:endParaRPr lang="en-US" altLang="zh-CN"/>
          </a:p>
        </p:txBody>
      </p:sp>
    </p:spTree>
    <p:extLst>
      <p:ext uri="{BB962C8B-B14F-4D97-AF65-F5344CB8AC3E}">
        <p14:creationId xmlns:p14="http://schemas.microsoft.com/office/powerpoint/2010/main" val="8858221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lgn="r">
              <a:defRPr smtClean="0"/>
            </a:lvl1pPr>
            <a:extLst/>
          </a:lstStyle>
          <a:p>
            <a:pPr>
              <a:defRPr/>
            </a:pPr>
            <a:fld id="{395538DE-3541-4B84-88DF-AC85CE86832C}" type="datetime1">
              <a:rPr lang="zh-CN" altLang="en-US"/>
              <a:pPr>
                <a:defRPr/>
              </a:pPr>
              <a:t>2014-11-17</a:t>
            </a:fld>
            <a:endParaRPr lang="en-US" altLang="zh-CN" dirty="0"/>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328841396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lgn="r">
              <a:defRPr smtClean="0"/>
            </a:lvl1pPr>
            <a:extLst/>
          </a:lstStyle>
          <a:p>
            <a:pPr>
              <a:defRPr/>
            </a:pPr>
            <a:fld id="{B694CC65-D31E-4FF0-8A4D-35FD1EDD586D}" type="datetime1">
              <a:rPr lang="zh-CN" altLang="en-US"/>
              <a:pPr>
                <a:defRPr/>
              </a:pPr>
              <a:t>2014-11-17</a:t>
            </a:fld>
            <a:endParaRPr lang="en-US" altLang="zh-CN"/>
          </a:p>
        </p:txBody>
      </p:sp>
      <p:sp>
        <p:nvSpPr>
          <p:cNvPr id="8" name="页脚占位符 7"/>
          <p:cNvSpPr>
            <a:spLocks noGrp="1"/>
          </p:cNvSpPr>
          <p:nvPr>
            <p:ph type="ftr" sz="quarter" idx="11"/>
          </p:nvPr>
        </p:nvSpPr>
        <p:spPr/>
        <p:txBody>
          <a:bodyPr/>
          <a:lstStyle>
            <a:lvl1pPr>
              <a:defRPr smtClean="0"/>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239244902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smtClean="0"/>
            </a:lvl1pPr>
            <a:extLst/>
          </a:lstStyle>
          <a:p>
            <a:pPr>
              <a:defRPr/>
            </a:pPr>
            <a:fld id="{3F09EA52-2FEA-46F3-B7DB-94E39EF5E396}" type="datetime1">
              <a:rPr lang="zh-CN" altLang="en-US"/>
              <a:pPr>
                <a:defRPr/>
              </a:pPr>
              <a:t>2014-11-17</a:t>
            </a:fld>
            <a:endParaRPr lang="en-US" altLang="zh-CN" dirty="0"/>
          </a:p>
        </p:txBody>
      </p:sp>
      <p:sp>
        <p:nvSpPr>
          <p:cNvPr id="4" name="页脚占位符 3"/>
          <p:cNvSpPr>
            <a:spLocks noGrp="1"/>
          </p:cNvSpPr>
          <p:nvPr>
            <p:ph type="ftr" sz="quarter" idx="11"/>
          </p:nvPr>
        </p:nvSpPr>
        <p:spPr/>
        <p:txBody>
          <a:bodyPr/>
          <a:lstStyle>
            <a:lvl1pPr>
              <a:defRPr smtClean="0"/>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333307405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lgn="r">
              <a:defRPr smtClean="0"/>
            </a:lvl1pPr>
          </a:lstStyle>
          <a:p>
            <a:pPr>
              <a:defRPr/>
            </a:pPr>
            <a:fld id="{B5C6EF83-27A7-43C8-A331-459805BD3C46}" type="datetime1">
              <a:rPr lang="zh-CN" altLang="en-US"/>
              <a:pPr>
                <a:defRPr/>
              </a:pPr>
              <a:t>2014-11-17</a:t>
            </a:fld>
            <a:endParaRPr lang="en-US" altLang="zh-CN" dirty="0"/>
          </a:p>
        </p:txBody>
      </p:sp>
      <p:sp>
        <p:nvSpPr>
          <p:cNvPr id="3" name="页脚占位符 21"/>
          <p:cNvSpPr>
            <a:spLocks noGrp="1"/>
          </p:cNvSpPr>
          <p:nvPr>
            <p:ph type="ftr" sz="quarter" idx="11"/>
          </p:nvPr>
        </p:nvSpPr>
        <p:spPr>
          <a:xfrm>
            <a:off x="323850" y="6408738"/>
            <a:ext cx="6407150" cy="365125"/>
          </a:xfrm>
        </p:spPr>
        <p:txBody>
          <a:bodyPr/>
          <a:lstStyle>
            <a:lvl1pPr>
              <a:defRPr smtClean="0"/>
            </a:lvl1pPr>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2674653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dirty="0"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smtClean="0"/>
            </a:lvl1pPr>
            <a:extLst/>
          </a:lstStyle>
          <a:p>
            <a:pPr>
              <a:defRPr/>
            </a:pPr>
            <a:fld id="{8DE30731-C25E-4715-B6C0-D738D2E2D82E}" type="datetime1">
              <a:rPr lang="zh-CN" altLang="en-US"/>
              <a:pPr>
                <a:defRPr/>
              </a:pPr>
              <a:t>2014-11-17</a:t>
            </a:fld>
            <a:endParaRPr lang="en-US" altLang="zh-CN" dirty="0"/>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74725859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lgn="r">
              <a:defRPr smtClean="0">
                <a:solidFill>
                  <a:schemeClr val="tx1"/>
                </a:solidFill>
              </a:defRPr>
            </a:lvl1pPr>
            <a:extLst/>
          </a:lstStyle>
          <a:p>
            <a:pPr>
              <a:defRPr/>
            </a:pPr>
            <a:fld id="{E4FB1710-3C15-49F0-AF77-72B34E6A35AB}" type="datetime1">
              <a:rPr lang="zh-CN" altLang="en-US"/>
              <a:pPr>
                <a:defRPr/>
              </a:pPr>
              <a:t>2014-11-17</a:t>
            </a:fld>
            <a:endParaRPr lang="en-US" altLang="zh-CN" dirty="0"/>
          </a:p>
        </p:txBody>
      </p:sp>
      <p:sp>
        <p:nvSpPr>
          <p:cNvPr id="12" name="页脚占位符 5"/>
          <p:cNvSpPr>
            <a:spLocks noGrp="1"/>
          </p:cNvSpPr>
          <p:nvPr>
            <p:ph type="ftr" sz="quarter" idx="11"/>
          </p:nvPr>
        </p:nvSpPr>
        <p:spPr>
          <a:xfrm>
            <a:off x="323850" y="6408738"/>
            <a:ext cx="6407150" cy="365125"/>
          </a:xfrm>
        </p:spPr>
        <p:txBody>
          <a:bodyPr/>
          <a:lstStyle>
            <a:lvl1pPr>
              <a:defRPr smtClean="0">
                <a:solidFill>
                  <a:schemeClr val="tx1"/>
                </a:solidFill>
              </a:defRPr>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extLst>
      <p:ext uri="{BB962C8B-B14F-4D97-AF65-F5344CB8AC3E}">
        <p14:creationId xmlns:p14="http://schemas.microsoft.com/office/powerpoint/2010/main" val="71627672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dirty="0" smtClean="0"/>
              <a:t>单击此处编辑母版标题样式</a:t>
            </a:r>
            <a:endParaRPr lang="en-US" dirty="0"/>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buFont typeface="Arial" charset="0"/>
              <a:buNone/>
              <a:defRPr kumimoji="0" sz="1100" smtClean="0">
                <a:solidFill>
                  <a:schemeClr val="tx1"/>
                </a:solidFill>
                <a:latin typeface="Arial" charset="0"/>
              </a:defRPr>
            </a:lvl1pPr>
            <a:extLst/>
          </a:lstStyle>
          <a:p>
            <a:pPr>
              <a:defRPr/>
            </a:pPr>
            <a:fld id="{CD97C819-B05A-45C6-B89B-BD44C696072A}" type="datetime1">
              <a:rPr lang="zh-CN" altLang="en-US"/>
              <a:pPr>
                <a:defRPr/>
              </a:pPr>
              <a:t>2014-11-17</a:t>
            </a:fld>
            <a:endParaRPr lang="en-US" altLang="zh-CN" dirty="0"/>
          </a:p>
        </p:txBody>
      </p:sp>
      <p:sp>
        <p:nvSpPr>
          <p:cNvPr id="22" name="页脚占位符 21"/>
          <p:cNvSpPr>
            <a:spLocks noGrp="1"/>
          </p:cNvSpPr>
          <p:nvPr>
            <p:ph type="ftr" sz="quarter" idx="3"/>
          </p:nvPr>
        </p:nvSpPr>
        <p:spPr>
          <a:xfrm>
            <a:off x="485775" y="6408738"/>
            <a:ext cx="6245225" cy="365125"/>
          </a:xfrm>
          <a:prstGeom prst="rect">
            <a:avLst/>
          </a:prstGeom>
        </p:spPr>
        <p:txBody>
          <a:bodyPr vert="horz" anchor="b"/>
          <a:lstStyle>
            <a:lvl1pPr algn="l" eaLnBrk="1" latinLnBrk="0" hangingPunct="1">
              <a:buFont typeface="Arial" charset="0"/>
              <a:buNone/>
              <a:defRPr kumimoji="0" sz="1100" smtClean="0">
                <a:solidFill>
                  <a:schemeClr val="tx1"/>
                </a:solidFill>
                <a:latin typeface="Arial" charset="0"/>
              </a:defRPr>
            </a:lvl1pPr>
            <a:extLst/>
          </a:lstStyle>
          <a:p>
            <a:pPr>
              <a:defRPr/>
            </a:pPr>
            <a:r>
              <a:rPr lang="zh-CN" altLang="en-US"/>
              <a:t>制作人：王惠斌  孟晓峰                                                          </a:t>
            </a:r>
            <a:r>
              <a:rPr lang="en-US" altLang="zh-CN"/>
              <a:t>Office</a:t>
            </a:r>
            <a:r>
              <a:rPr lang="zh-CN" altLang="en-US"/>
              <a:t>办公组件的综合应用</a:t>
            </a:r>
            <a:endParaRPr lang="en-US" altLang="zh-CN" dirty="0"/>
          </a:p>
        </p:txBody>
      </p:sp>
    </p:spTree>
  </p:cSld>
  <p:clrMap bg1="lt1" tx1="dk1" bg2="lt2" tx2="dk2" accent1="accent1" accent2="accent2" accent3="accent3" accent4="accent4" accent5="accent5" accent6="accent6" hlink="hlink" folHlink="folHlink"/>
  <p:sldLayoutIdLst>
    <p:sldLayoutId id="2147483766" r:id="rId1"/>
    <p:sldLayoutId id="2147483763" r:id="rId2"/>
    <p:sldLayoutId id="2147483767" r:id="rId3"/>
    <p:sldLayoutId id="2147483768" r:id="rId4"/>
    <p:sldLayoutId id="2147483769" r:id="rId5"/>
    <p:sldLayoutId id="2147483770" r:id="rId6"/>
    <p:sldLayoutId id="2147483771" r:id="rId7"/>
    <p:sldLayoutId id="2147483772" r:id="rId8"/>
    <p:sldLayoutId id="2147483773" r:id="rId9"/>
    <p:sldLayoutId id="2147483764" r:id="rId10"/>
    <p:sldLayoutId id="2147483765" r:id="rId11"/>
  </p:sldLayoutIdLst>
  <p:hf sldNum="0" hdr="0"/>
  <p:txStyles>
    <p:titleStyle>
      <a:lvl1pPr algn="l" rtl="0" eaLnBrk="0" fontAlgn="base" hangingPunct="0">
        <a:spcBef>
          <a:spcPct val="0"/>
        </a:spcBef>
        <a:spcAft>
          <a:spcPct val="0"/>
        </a:spcAft>
        <a:defRPr sz="32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8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ctrTitle"/>
          </p:nvPr>
        </p:nvSpPr>
        <p:spPr/>
        <p:txBody>
          <a:bodyPr/>
          <a:lstStyle/>
          <a:p>
            <a:pPr eaLnBrk="1" fontAlgn="auto" hangingPunct="1">
              <a:spcAft>
                <a:spcPts val="0"/>
              </a:spcAft>
              <a:defRPr/>
            </a:pPr>
            <a:r>
              <a:rPr lang="zh-CN" altLang="en-US" sz="6000" dirty="0" smtClean="0"/>
              <a:t>办公信息化实例教程</a:t>
            </a:r>
            <a:endParaRPr lang="zh-CN" altLang="en-US" sz="6000" dirty="0" smtClean="0">
              <a:solidFill>
                <a:schemeClr val="tx1"/>
              </a:solidFill>
            </a:endParaRPr>
          </a:p>
        </p:txBody>
      </p:sp>
      <p:sp>
        <p:nvSpPr>
          <p:cNvPr id="10243" name="Rectangle 3"/>
          <p:cNvSpPr>
            <a:spLocks noGrp="1" noChangeArrowheads="1"/>
          </p:cNvSpPr>
          <p:nvPr>
            <p:ph type="subTitle" idx="1"/>
          </p:nvPr>
        </p:nvSpPr>
        <p:spPr>
          <a:xfrm>
            <a:off x="685800" y="3611563"/>
            <a:ext cx="7772400" cy="1200150"/>
          </a:xfrm>
        </p:spPr>
        <p:txBody>
          <a:bodyPr/>
          <a:lstStyle/>
          <a:p>
            <a:pPr marR="0" eaLnBrk="1" hangingPunct="1">
              <a:buFont typeface="Wingdings" pitchFamily="2" charset="2"/>
              <a:buNone/>
            </a:pPr>
            <a:r>
              <a:rPr lang="zh-CN" altLang="zh-CN" sz="2000" smtClean="0"/>
              <a:t>第7章  Office办公组件的综合应用</a:t>
            </a:r>
          </a:p>
        </p:txBody>
      </p:sp>
      <p:sp>
        <p:nvSpPr>
          <p:cNvPr id="102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l" eaLnBrk="1" hangingPunct="1"/>
            <a:fld id="{6F3D0AEB-1485-4BB8-8A8E-8455DAD4DAFF}" type="datetime1">
              <a:rPr lang="zh-CN" altLang="en-US">
                <a:solidFill>
                  <a:srgbClr val="FFFFFF"/>
                </a:solidFill>
              </a:rPr>
              <a:pPr algn="l" eaLnBrk="1" hangingPunct="1"/>
              <a:t>2014-11-17</a:t>
            </a:fld>
            <a:endParaRPr lang="en-US" altLang="zh-CN">
              <a:solidFill>
                <a:srgbClr val="FFFFFF"/>
              </a:solidFill>
            </a:endParaRPr>
          </a:p>
        </p:txBody>
      </p:sp>
      <p:sp>
        <p:nvSpPr>
          <p:cNvPr id="3" name="页脚占位符 2"/>
          <p:cNvSpPr>
            <a:spLocks noGrp="1"/>
          </p:cNvSpPr>
          <p:nvPr>
            <p:ph type="ftr" sz="quarter" idx="11"/>
          </p:nvPr>
        </p:nvSpPr>
        <p:spPr/>
        <p:txBody>
          <a:bodyPr/>
          <a:lstStyle/>
          <a:p>
            <a:pPr>
              <a:defRPr/>
            </a:pPr>
            <a:r>
              <a:rPr lang="zh-CN" altLang="en-US" dirty="0"/>
              <a:t>制作人：王惠斌  孟晓峰                                                          </a:t>
            </a:r>
            <a:r>
              <a:rPr lang="en-US" altLang="zh-CN" dirty="0"/>
              <a:t>Office</a:t>
            </a:r>
            <a:r>
              <a:rPr lang="zh-CN" altLang="en-US" dirty="0"/>
              <a:t>办公组件的综合应用</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179388" y="1052513"/>
            <a:ext cx="8424862" cy="5184775"/>
          </a:xfrm>
        </p:spPr>
        <p:txBody>
          <a:bodyPr>
            <a:normAutofit/>
          </a:bodyPr>
          <a:lstStyle/>
          <a:p>
            <a:pPr marL="621792" lvl="1" eaLnBrk="1" fontAlgn="auto" hangingPunct="1">
              <a:lnSpc>
                <a:spcPct val="145000"/>
              </a:lnSpc>
              <a:spcBef>
                <a:spcPts val="324"/>
              </a:spcBef>
              <a:spcAft>
                <a:spcPts val="0"/>
              </a:spcAft>
              <a:buFont typeface="Verdana"/>
              <a:buChar char="◦"/>
              <a:defRPr/>
            </a:pPr>
            <a:endParaRPr lang="zh-CN" altLang="en-US" sz="2000" dirty="0" smtClean="0"/>
          </a:p>
          <a:p>
            <a:pPr marL="365760" indent="-256032" eaLnBrk="1" fontAlgn="auto" hangingPunct="1">
              <a:spcAft>
                <a:spcPts val="0"/>
              </a:spcAft>
              <a:buFont typeface="Wingdings 3"/>
              <a:buChar char=""/>
              <a:defRPr/>
            </a:pPr>
            <a:r>
              <a:rPr lang="zh-CN" altLang="en-US" sz="2400" dirty="0" smtClean="0"/>
              <a:t>1．将Excel中的数据复制到Word中。</a:t>
            </a:r>
            <a:endParaRPr lang="en-US" altLang="zh-CN" sz="2400" dirty="0" smtClean="0"/>
          </a:p>
          <a:p>
            <a:pPr marL="0" indent="0" eaLnBrk="1" fontAlgn="auto" hangingPunct="1">
              <a:spcAft>
                <a:spcPts val="0"/>
              </a:spcAft>
              <a:buFont typeface="Wingdings" pitchFamily="2" charset="2"/>
              <a:buNone/>
              <a:defRPr/>
            </a:pPr>
            <a:r>
              <a:rPr lang="en-US" altLang="zh-CN" sz="2400" dirty="0" smtClean="0"/>
              <a:t>    </a:t>
            </a:r>
            <a:r>
              <a:rPr lang="zh-CN" altLang="zh-CN" sz="2400" dirty="0" smtClean="0"/>
              <a:t>用户可以使用</a:t>
            </a:r>
            <a:r>
              <a:rPr lang="en-US" altLang="zh-CN" sz="2400" dirty="0" smtClean="0"/>
              <a:t>Word</a:t>
            </a:r>
            <a:r>
              <a:rPr lang="zh-CN" altLang="zh-CN" sz="2400" dirty="0" smtClean="0"/>
              <a:t>建立链接，这种链接可以创立包含</a:t>
            </a:r>
            <a:r>
              <a:rPr lang="en-US" altLang="zh-CN" sz="2400" dirty="0" smtClean="0"/>
              <a:t>Excel</a:t>
            </a:r>
            <a:r>
              <a:rPr lang="zh-CN" altLang="zh-CN" sz="2400" dirty="0" smtClean="0"/>
              <a:t>数据的文档。</a:t>
            </a:r>
            <a:endParaRPr lang="en-US" altLang="zh-CN" sz="2400" dirty="0" smtClean="0"/>
          </a:p>
          <a:p>
            <a:pPr marL="365760" indent="-256032" eaLnBrk="1" fontAlgn="auto" hangingPunct="1">
              <a:spcAft>
                <a:spcPts val="0"/>
              </a:spcAft>
              <a:buFont typeface="Wingdings" pitchFamily="2" charset="2"/>
              <a:buChar char="Ø"/>
              <a:defRPr/>
            </a:pPr>
            <a:r>
              <a:rPr lang="zh-CN" altLang="zh-CN" sz="2400" dirty="0" smtClean="0"/>
              <a:t>（</a:t>
            </a:r>
            <a:r>
              <a:rPr lang="en-US" altLang="zh-CN" sz="2400" dirty="0" smtClean="0"/>
              <a:t>1</a:t>
            </a:r>
            <a:r>
              <a:rPr lang="zh-CN" altLang="zh-CN" sz="2400" dirty="0" smtClean="0"/>
              <a:t>）不带链接的粘贴</a:t>
            </a:r>
            <a:r>
              <a:rPr lang="zh-CN" altLang="en-US" sz="2400" dirty="0" smtClean="0"/>
              <a:t>：</a:t>
            </a:r>
            <a:r>
              <a:rPr lang="zh-CN" altLang="zh-CN" sz="2400" dirty="0" smtClean="0"/>
              <a:t>通常，用户复制数据的时候并不需要一个链接。如果用户在“选择性粘贴”对话框中选择“粘贴”选项，数据将不带链接地被粘贴到文档中。</a:t>
            </a:r>
          </a:p>
          <a:p>
            <a:pPr marL="365760" indent="-256032" eaLnBrk="1" fontAlgn="auto" hangingPunct="1">
              <a:spcAft>
                <a:spcPts val="0"/>
              </a:spcAft>
              <a:buFont typeface="Wingdings" pitchFamily="2" charset="2"/>
              <a:buChar char="Ø"/>
              <a:defRPr/>
            </a:pPr>
            <a:r>
              <a:rPr lang="zh-CN" altLang="zh-CN" sz="2400" dirty="0" smtClean="0"/>
              <a:t>（</a:t>
            </a:r>
            <a:r>
              <a:rPr lang="en-US" altLang="zh-CN" sz="2400" dirty="0" smtClean="0"/>
              <a:t>2</a:t>
            </a:r>
            <a:r>
              <a:rPr lang="zh-CN" altLang="zh-CN" sz="2400" dirty="0" smtClean="0"/>
              <a:t>）粘贴链接</a:t>
            </a:r>
            <a:r>
              <a:rPr lang="zh-CN" altLang="en-US" sz="2400" dirty="0" smtClean="0"/>
              <a:t>：</a:t>
            </a:r>
            <a:r>
              <a:rPr lang="zh-CN" altLang="zh-CN" sz="2400" dirty="0" smtClean="0"/>
              <a:t>如果要复制的数据有可能被更改，就应该粘贴一个链接。如果用户选择“选择性粘贴”对话框中的“粘贴链接”，就可以在改变源文档的同时，使目标文档也自动改变。</a:t>
            </a:r>
          </a:p>
        </p:txBody>
      </p:sp>
      <p:sp>
        <p:nvSpPr>
          <p:cNvPr id="12290" name="Rectangle 2"/>
          <p:cNvSpPr>
            <a:spLocks noGrp="1" noChangeArrowheads="1"/>
          </p:cNvSpPr>
          <p:nvPr>
            <p:ph type="title"/>
          </p:nvPr>
        </p:nvSpPr>
        <p:spPr/>
        <p:txBody>
          <a:bodyPr>
            <a:normAutofit/>
          </a:bodyPr>
          <a:lstStyle/>
          <a:p>
            <a:pPr eaLnBrk="1" fontAlgn="auto" hangingPunct="1">
              <a:spcAft>
                <a:spcPts val="0"/>
              </a:spcAft>
              <a:defRPr/>
            </a:pPr>
            <a:r>
              <a:rPr lang="zh-CN" altLang="en-US" dirty="0" smtClean="0"/>
              <a:t>7.1.3 主要知识点</a:t>
            </a:r>
            <a:br>
              <a:rPr lang="zh-CN" altLang="en-US" dirty="0" smtClean="0"/>
            </a:br>
            <a:endParaRPr lang="zh-CN" altLang="en-US" dirty="0" smtClean="0"/>
          </a:p>
        </p:txBody>
      </p:sp>
      <p:sp>
        <p:nvSpPr>
          <p:cNvPr id="194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17B6B560-BBBF-4518-84BF-0E56287D8D15}" type="datetime1">
              <a:rPr lang="zh-CN" altLang="en-US"/>
              <a:pPr eaLnBrk="1" hangingPunct="1"/>
              <a:t>2014-11-17</a:t>
            </a:fld>
            <a:endParaRPr lang="en-US" altLang="zh-CN"/>
          </a:p>
        </p:txBody>
      </p:sp>
      <p:sp>
        <p:nvSpPr>
          <p:cNvPr id="1946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628800"/>
            <a:ext cx="6890648" cy="4235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 calcmode="lin" valueType="num">
                                      <p:cBhvr additive="base">
                                        <p:cTn id="7"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anim calcmode="lin" valueType="num">
                                      <p:cBhvr additive="base">
                                        <p:cTn id="13"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 calcmode="lin" valueType="num">
                                      <p:cBhvr additive="base">
                                        <p:cTn id="19"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4" end="4"/>
                                            </p:txEl>
                                          </p:spTgt>
                                        </p:tgtEl>
                                        <p:attrNameLst>
                                          <p:attrName>style.visibility</p:attrName>
                                        </p:attrNameLst>
                                      </p:cBhvr>
                                      <p:to>
                                        <p:strVal val="visible"/>
                                      </p:to>
                                    </p:set>
                                    <p:anim calcmode="lin" valueType="num">
                                      <p:cBhvr additive="base">
                                        <p:cTn id="25"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026"/>
                                        </p:tgtEl>
                                        <p:attrNameLst>
                                          <p:attrName>ppt_x</p:attrName>
                                        </p:attrNameLst>
                                      </p:cBhvr>
                                      <p:tavLst>
                                        <p:tav tm="0">
                                          <p:val>
                                            <p:strVal val="ppt_x"/>
                                          </p:val>
                                        </p:tav>
                                        <p:tav tm="100000">
                                          <p:val>
                                            <p:strVal val="ppt_x"/>
                                          </p:val>
                                        </p:tav>
                                      </p:tavLst>
                                    </p:anim>
                                    <p:anim calcmode="lin" valueType="num">
                                      <p:cBhvr additive="base">
                                        <p:cTn id="37" dur="500"/>
                                        <p:tgtEl>
                                          <p:spTgt spid="1026"/>
                                        </p:tgtEl>
                                        <p:attrNameLst>
                                          <p:attrName>ppt_y</p:attrName>
                                        </p:attrNameLst>
                                      </p:cBhvr>
                                      <p:tavLst>
                                        <p:tav tm="0">
                                          <p:val>
                                            <p:strVal val="ppt_y"/>
                                          </p:val>
                                        </p:tav>
                                        <p:tav tm="100000">
                                          <p:val>
                                            <p:strVal val="1+ppt_h/2"/>
                                          </p:val>
                                        </p:tav>
                                      </p:tavLst>
                                    </p:anim>
                                    <p:set>
                                      <p:cBhvr>
                                        <p:cTn id="38"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lvl="1" indent="0" eaLnBrk="1" fontAlgn="auto" hangingPunct="1">
              <a:spcBef>
                <a:spcPts val="324"/>
              </a:spcBef>
              <a:spcAft>
                <a:spcPts val="0"/>
              </a:spcAft>
              <a:buClr>
                <a:schemeClr val="tx2"/>
              </a:buClr>
              <a:buNone/>
              <a:defRPr/>
            </a:pPr>
            <a:r>
              <a:rPr lang="zh-CN" altLang="en-US" sz="2400" dirty="0" smtClean="0">
                <a:sym typeface="Arial" pitchFamily="34" charset="0"/>
              </a:rPr>
              <a:t>2．将一个Excel区域植入到一个Word文档中。</a:t>
            </a:r>
            <a:endParaRPr lang="en-US" altLang="zh-CN" sz="2400" dirty="0" smtClean="0">
              <a:sym typeface="Arial" pitchFamily="34" charset="0"/>
            </a:endParaRPr>
          </a:p>
          <a:p>
            <a:pPr marL="0" lvl="1" indent="0" eaLnBrk="1" fontAlgn="auto" hangingPunct="1">
              <a:spcBef>
                <a:spcPts val="324"/>
              </a:spcBef>
              <a:spcAft>
                <a:spcPts val="0"/>
              </a:spcAft>
              <a:buClr>
                <a:schemeClr val="tx2"/>
              </a:buClr>
              <a:buFont typeface="Wingdings" pitchFamily="2" charset="2"/>
              <a:buNone/>
              <a:defRPr/>
            </a:pPr>
            <a:r>
              <a:rPr lang="en-US" altLang="zh-CN" sz="2400" dirty="0" smtClean="0">
                <a:sym typeface="Arial" pitchFamily="34" charset="0"/>
              </a:rPr>
              <a:t>       </a:t>
            </a:r>
            <a:r>
              <a:rPr lang="zh-CN" altLang="zh-CN" sz="2400" dirty="0" smtClean="0"/>
              <a:t>打开</a:t>
            </a:r>
            <a:r>
              <a:rPr lang="en-US" altLang="zh-CN" sz="2400" dirty="0" smtClean="0"/>
              <a:t>Word</a:t>
            </a:r>
            <a:r>
              <a:rPr lang="zh-CN" altLang="zh-CN" sz="2400" dirty="0" smtClean="0"/>
              <a:t>文档，选择“开始”功能区</a:t>
            </a:r>
            <a:r>
              <a:rPr lang="en-US" altLang="zh-CN" sz="2400" dirty="0" smtClean="0"/>
              <a:t>/</a:t>
            </a:r>
            <a:r>
              <a:rPr lang="zh-CN" altLang="zh-CN" sz="2400" dirty="0" smtClean="0"/>
              <a:t>“剪贴板”工具组</a:t>
            </a:r>
            <a:r>
              <a:rPr lang="en-US" altLang="zh-CN" sz="2400" dirty="0" smtClean="0"/>
              <a:t>/</a:t>
            </a:r>
            <a:r>
              <a:rPr lang="zh-CN" altLang="zh-CN" sz="2400" dirty="0" smtClean="0"/>
              <a:t>“粘贴”下拉按钮中的“选择性粘贴”命令，选中“粘贴”，在“形式”中选择“</a:t>
            </a:r>
            <a:r>
              <a:rPr lang="en-US" altLang="zh-CN" sz="2400" dirty="0" smtClean="0"/>
              <a:t>Microsoft Office Excel</a:t>
            </a:r>
            <a:r>
              <a:rPr lang="zh-CN" altLang="zh-CN" sz="2400" dirty="0" smtClean="0"/>
              <a:t>工作表对象”格式。单击“确定”按钮，这个区域就显示在</a:t>
            </a:r>
            <a:r>
              <a:rPr lang="en-US" altLang="zh-CN" sz="2400" dirty="0" smtClean="0"/>
              <a:t>Word</a:t>
            </a:r>
            <a:r>
              <a:rPr lang="zh-CN" altLang="zh-CN" sz="2400" dirty="0" smtClean="0"/>
              <a:t>文档中。</a:t>
            </a:r>
          </a:p>
          <a:p>
            <a:pPr marL="365760" indent="-256032" eaLnBrk="1" fontAlgn="auto" hangingPunct="1">
              <a:spcAft>
                <a:spcPts val="0"/>
              </a:spcAft>
              <a:buFont typeface="Wingdings 3"/>
              <a:buChar char=""/>
              <a:defRPr/>
            </a:pPr>
            <a:endParaRPr lang="zh-CN" altLang="en-US" dirty="0" smtClean="0"/>
          </a:p>
        </p:txBody>
      </p:sp>
      <p:sp>
        <p:nvSpPr>
          <p:cNvPr id="13314" name="标题 1"/>
          <p:cNvSpPr>
            <a:spLocks noGrp="1"/>
          </p:cNvSpPr>
          <p:nvPr>
            <p:ph type="title"/>
          </p:nvPr>
        </p:nvSpPr>
        <p:spPr/>
        <p:txBody>
          <a:bodyPr/>
          <a:lstStyle/>
          <a:p>
            <a:pPr eaLnBrk="1" fontAlgn="auto" hangingPunct="1">
              <a:spcAft>
                <a:spcPts val="0"/>
              </a:spcAft>
              <a:defRPr/>
            </a:pPr>
            <a:r>
              <a:rPr lang="zh-CN" altLang="en-US" smtClean="0"/>
              <a:t>主要知识点</a:t>
            </a:r>
          </a:p>
        </p:txBody>
      </p:sp>
      <p:sp>
        <p:nvSpPr>
          <p:cNvPr id="204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8AE0270B-EF4C-4CB4-B8A8-EBB073EA219E}" type="datetime1">
              <a:rPr lang="zh-CN" altLang="en-US"/>
              <a:pPr eaLnBrk="1" hangingPunct="1"/>
              <a:t>2014-11-17</a:t>
            </a:fld>
            <a:endParaRPr lang="en-US" altLang="zh-CN"/>
          </a:p>
        </p:txBody>
      </p:sp>
      <p:sp>
        <p:nvSpPr>
          <p:cNvPr id="204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700808"/>
            <a:ext cx="7149193"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050"/>
                                        </p:tgtEl>
                                        <p:attrNameLst>
                                          <p:attrName>ppt_x</p:attrName>
                                        </p:attrNameLst>
                                      </p:cBhvr>
                                      <p:tavLst>
                                        <p:tav tm="0">
                                          <p:val>
                                            <p:strVal val="ppt_x"/>
                                          </p:val>
                                        </p:tav>
                                        <p:tav tm="100000">
                                          <p:val>
                                            <p:strVal val="ppt_x"/>
                                          </p:val>
                                        </p:tav>
                                      </p:tavLst>
                                    </p:anim>
                                    <p:anim calcmode="lin" valueType="num">
                                      <p:cBhvr additive="base">
                                        <p:cTn id="13" dur="500"/>
                                        <p:tgtEl>
                                          <p:spTgt spid="2050"/>
                                        </p:tgtEl>
                                        <p:attrNameLst>
                                          <p:attrName>ppt_y</p:attrName>
                                        </p:attrNameLst>
                                      </p:cBhvr>
                                      <p:tavLst>
                                        <p:tav tm="0">
                                          <p:val>
                                            <p:strVal val="ppt_y"/>
                                          </p:val>
                                        </p:tav>
                                        <p:tav tm="100000">
                                          <p:val>
                                            <p:strVal val="1+ppt_h/2"/>
                                          </p:val>
                                        </p:tav>
                                      </p:tavLst>
                                    </p:anim>
                                    <p:set>
                                      <p:cBhvr>
                                        <p:cTn id="14" dur="1" fill="hold">
                                          <p:stCondLst>
                                            <p:cond delay="499"/>
                                          </p:stCondLst>
                                        </p:cTn>
                                        <p:tgtEl>
                                          <p:spTgt spid="205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p:txBody>
          <a:bodyPr/>
          <a:lstStyle/>
          <a:p>
            <a:pPr eaLnBrk="1" hangingPunct="1"/>
            <a:r>
              <a:rPr lang="zh-CN" altLang="en-US" sz="2400" dirty="0" smtClean="0"/>
              <a:t>7.2.1 Word文档快速转换为PowerPoint演示文稿</a:t>
            </a:r>
          </a:p>
          <a:p>
            <a:pPr marL="109537" indent="0" eaLnBrk="1" hangingPunct="1">
              <a:buNone/>
            </a:pPr>
            <a:r>
              <a:rPr lang="en-US" altLang="zh-CN" sz="2400" dirty="0" smtClean="0"/>
              <a:t>       </a:t>
            </a:r>
            <a:r>
              <a:rPr lang="zh-CN" altLang="zh-CN" sz="2400" dirty="0" smtClean="0"/>
              <a:t>本</a:t>
            </a:r>
            <a:r>
              <a:rPr lang="zh-CN" altLang="zh-CN" sz="2400" dirty="0"/>
              <a:t>节的实例利用</a:t>
            </a:r>
            <a:r>
              <a:rPr lang="en-US" altLang="zh-CN" sz="2400" dirty="0"/>
              <a:t>PowerPoint</a:t>
            </a:r>
            <a:r>
              <a:rPr lang="zh-CN" altLang="zh-CN" sz="2400" dirty="0"/>
              <a:t>的大纲视图快速完成</a:t>
            </a:r>
            <a:r>
              <a:rPr lang="en-US" altLang="zh-CN" sz="2400" dirty="0"/>
              <a:t>Word</a:t>
            </a:r>
            <a:r>
              <a:rPr lang="zh-CN" altLang="zh-CN" sz="2400" dirty="0"/>
              <a:t>文档的转换。</a:t>
            </a:r>
          </a:p>
          <a:p>
            <a:pPr eaLnBrk="1" hangingPunct="1"/>
            <a:endParaRPr lang="zh-CN" altLang="en-US" sz="2400" dirty="0" smtClean="0"/>
          </a:p>
          <a:p>
            <a:pPr eaLnBrk="1" hangingPunct="1"/>
            <a:r>
              <a:rPr lang="zh-CN" altLang="en-US" sz="2400" dirty="0" smtClean="0">
                <a:sym typeface="Arial" charset="0"/>
              </a:rPr>
              <a:t>7.2.2 操作</a:t>
            </a:r>
            <a:r>
              <a:rPr lang="zh-CN" altLang="en-US" sz="2400" dirty="0" smtClean="0">
                <a:sym typeface="Arial" charset="0"/>
              </a:rPr>
              <a:t>步骤</a:t>
            </a:r>
            <a:endParaRPr lang="en-US" altLang="zh-CN" sz="2400" dirty="0" smtClean="0">
              <a:sym typeface="Arial" charset="0"/>
            </a:endParaRPr>
          </a:p>
          <a:p>
            <a:pPr marL="109537" indent="0" eaLnBrk="1" hangingPunct="1">
              <a:buNone/>
            </a:pPr>
            <a:r>
              <a:rPr lang="en-US" altLang="zh-CN" sz="2400" dirty="0" smtClean="0"/>
              <a:t> </a:t>
            </a:r>
            <a:r>
              <a:rPr lang="en-US" altLang="zh-CN" sz="2400" dirty="0"/>
              <a:t> </a:t>
            </a:r>
            <a:r>
              <a:rPr lang="en-US" altLang="zh-CN" sz="2400" dirty="0" smtClean="0"/>
              <a:t>    </a:t>
            </a:r>
            <a:r>
              <a:rPr lang="zh-CN" altLang="zh-CN" sz="2400" dirty="0" smtClean="0"/>
              <a:t>打开</a:t>
            </a:r>
            <a:r>
              <a:rPr lang="en-US" altLang="zh-CN" sz="2400" dirty="0"/>
              <a:t>Word</a:t>
            </a:r>
            <a:r>
              <a:rPr lang="zh-CN" altLang="zh-CN" sz="2400" dirty="0"/>
              <a:t>文档，将要做成幻灯片的文本全部选中，选择“开始”功能区</a:t>
            </a:r>
            <a:r>
              <a:rPr lang="en-US" altLang="zh-CN" sz="2400" dirty="0"/>
              <a:t>/</a:t>
            </a:r>
            <a:r>
              <a:rPr lang="zh-CN" altLang="zh-CN" sz="2400" dirty="0"/>
              <a:t>“剪贴板”工具组</a:t>
            </a:r>
            <a:r>
              <a:rPr lang="en-US" altLang="zh-CN" sz="2400" dirty="0"/>
              <a:t>/ </a:t>
            </a:r>
            <a:r>
              <a:rPr lang="zh-CN" altLang="zh-CN" sz="2400" dirty="0"/>
              <a:t>“复制”命令。然后，启动</a:t>
            </a:r>
            <a:r>
              <a:rPr lang="en-US" altLang="zh-CN" sz="2400" dirty="0"/>
              <a:t>PowerPoint 2010</a:t>
            </a:r>
            <a:r>
              <a:rPr lang="zh-CN" altLang="zh-CN" sz="2400" dirty="0"/>
              <a:t>，选择普通视图，单击“大纲”</a:t>
            </a:r>
            <a:r>
              <a:rPr lang="zh-CN" altLang="zh-CN" sz="2400" dirty="0" smtClean="0"/>
              <a:t>标签</a:t>
            </a:r>
            <a:r>
              <a:rPr lang="zh-CN" altLang="en-US" sz="2400" dirty="0" smtClean="0"/>
              <a:t>，</a:t>
            </a:r>
            <a:r>
              <a:rPr lang="zh-CN" altLang="zh-CN" sz="2400" dirty="0" smtClean="0"/>
              <a:t>将</a:t>
            </a:r>
            <a:r>
              <a:rPr lang="zh-CN" altLang="zh-CN" sz="2400" dirty="0"/>
              <a:t>光标定位在第一张幻灯片处，执行“粘贴”命令，则将</a:t>
            </a:r>
            <a:r>
              <a:rPr lang="en-US" altLang="zh-CN" sz="2400" dirty="0"/>
              <a:t>Word</a:t>
            </a:r>
            <a:r>
              <a:rPr lang="zh-CN" altLang="zh-CN" sz="2400" dirty="0"/>
              <a:t>文档中的全部内容插入到了第一张幻灯片中</a:t>
            </a:r>
            <a:r>
              <a:rPr lang="zh-CN" altLang="zh-CN" sz="2400" dirty="0" smtClean="0"/>
              <a:t>。</a:t>
            </a:r>
            <a:endParaRPr lang="en-US" altLang="zh-CN" sz="2400" dirty="0" smtClean="0"/>
          </a:p>
          <a:p>
            <a:pPr marL="109537" indent="0" eaLnBrk="1" hangingPunct="1">
              <a:buNone/>
            </a:pPr>
            <a:r>
              <a:rPr lang="zh-CN" altLang="en-US" sz="2400" kern="1200" dirty="0" smtClean="0">
                <a:solidFill>
                  <a:schemeClr val="tx1"/>
                </a:solidFill>
                <a:effectLst/>
                <a:latin typeface="+mn-lt"/>
                <a:ea typeface="+mn-ea"/>
                <a:cs typeface="+mn-cs"/>
              </a:rPr>
              <a:t>最后，</a:t>
            </a:r>
            <a:r>
              <a:rPr lang="zh-CN" altLang="zh-CN" sz="2800" kern="1200" dirty="0" smtClean="0">
                <a:solidFill>
                  <a:schemeClr val="tx1"/>
                </a:solidFill>
                <a:effectLst/>
                <a:latin typeface="+mn-lt"/>
                <a:ea typeface="+mn-ea"/>
                <a:cs typeface="+mn-cs"/>
              </a:rPr>
              <a:t>可根据需要进行文本格式的设置</a:t>
            </a:r>
            <a:endParaRPr lang="zh-CN" altLang="zh-CN" sz="2400" dirty="0"/>
          </a:p>
          <a:p>
            <a:pPr eaLnBrk="1" hangingPunct="1"/>
            <a:endParaRPr lang="zh-CN" altLang="en-US" sz="2400" dirty="0" smtClean="0">
              <a:sym typeface="Arial" charset="0"/>
            </a:endParaRPr>
          </a:p>
          <a:p>
            <a:pPr eaLnBrk="1" hangingPunct="1"/>
            <a:endParaRPr lang="zh-CN" altLang="en-US" sz="2400" dirty="0" smtClean="0">
              <a:sym typeface="Arial" charset="0"/>
            </a:endParaRPr>
          </a:p>
          <a:p>
            <a:pPr eaLnBrk="1" hangingPunct="1"/>
            <a:endParaRPr lang="zh-CN" altLang="en-US" sz="2400" dirty="0" smtClean="0"/>
          </a:p>
        </p:txBody>
      </p:sp>
      <p:sp>
        <p:nvSpPr>
          <p:cNvPr id="14338"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3500" dirty="0" smtClean="0"/>
              <a:t>7.2   Word 与PowerPoint资源共享</a:t>
            </a:r>
            <a:br>
              <a:rPr lang="zh-CN" altLang="en-US" sz="3500" dirty="0" smtClean="0"/>
            </a:br>
            <a:endParaRPr lang="zh-CN" altLang="en-US" sz="3500" dirty="0" smtClean="0"/>
          </a:p>
        </p:txBody>
      </p:sp>
      <p:sp>
        <p:nvSpPr>
          <p:cNvPr id="215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92052E6C-CFEA-442D-814D-E9E830D84C68}" type="datetime1">
              <a:rPr lang="zh-CN" altLang="en-US"/>
              <a:pPr eaLnBrk="1" hangingPunct="1"/>
              <a:t>2014-11-17</a:t>
            </a:fld>
            <a:endParaRPr lang="en-US" altLang="zh-CN"/>
          </a:p>
        </p:txBody>
      </p:sp>
      <p:sp>
        <p:nvSpPr>
          <p:cNvPr id="2150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102" y="908720"/>
            <a:ext cx="780756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6">
                                            <p:txEl>
                                              <p:pRg st="0" end="0"/>
                                            </p:txEl>
                                          </p:spTgt>
                                        </p:tgtEl>
                                        <p:attrNameLst>
                                          <p:attrName>style.visibility</p:attrName>
                                        </p:attrNameLst>
                                      </p:cBhvr>
                                      <p:to>
                                        <p:strVal val="visible"/>
                                      </p:to>
                                    </p:set>
                                    <p:anim calcmode="lin" valueType="num">
                                      <p:cBhvr additive="base">
                                        <p:cTn id="13"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6">
                                            <p:txEl>
                                              <p:pRg st="1" end="1"/>
                                            </p:txEl>
                                          </p:spTgt>
                                        </p:tgtEl>
                                        <p:attrNameLst>
                                          <p:attrName>style.visibility</p:attrName>
                                        </p:attrNameLst>
                                      </p:cBhvr>
                                      <p:to>
                                        <p:strVal val="visible"/>
                                      </p:to>
                                    </p:set>
                                    <p:anim calcmode="lin" valueType="num">
                                      <p:cBhvr additive="base">
                                        <p:cTn id="19" dur="500" fill="hold"/>
                                        <p:tgtEl>
                                          <p:spTgt spid="2150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06">
                                            <p:txEl>
                                              <p:pRg st="3" end="3"/>
                                            </p:txEl>
                                          </p:spTgt>
                                        </p:tgtEl>
                                        <p:attrNameLst>
                                          <p:attrName>style.visibility</p:attrName>
                                        </p:attrNameLst>
                                      </p:cBhvr>
                                      <p:to>
                                        <p:strVal val="visible"/>
                                      </p:to>
                                    </p:set>
                                    <p:anim calcmode="lin" valueType="num">
                                      <p:cBhvr additive="base">
                                        <p:cTn id="25" dur="500" fill="hold"/>
                                        <p:tgtEl>
                                          <p:spTgt spid="2150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06">
                                            <p:txEl>
                                              <p:pRg st="4" end="4"/>
                                            </p:txEl>
                                          </p:spTgt>
                                        </p:tgtEl>
                                        <p:attrNameLst>
                                          <p:attrName>style.visibility</p:attrName>
                                        </p:attrNameLst>
                                      </p:cBhvr>
                                      <p:to>
                                        <p:strVal val="visible"/>
                                      </p:to>
                                    </p:set>
                                    <p:anim calcmode="lin" valueType="num">
                                      <p:cBhvr additive="base">
                                        <p:cTn id="31" dur="500" fill="hold"/>
                                        <p:tgtEl>
                                          <p:spTgt spid="2150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50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506">
                                            <p:txEl>
                                              <p:pRg st="5" end="5"/>
                                            </p:txEl>
                                          </p:spTgt>
                                        </p:tgtEl>
                                        <p:attrNameLst>
                                          <p:attrName>style.visibility</p:attrName>
                                        </p:attrNameLst>
                                      </p:cBhvr>
                                      <p:to>
                                        <p:strVal val="visible"/>
                                      </p:to>
                                    </p:set>
                                    <p:anim calcmode="lin" valueType="num">
                                      <p:cBhvr additive="base">
                                        <p:cTn id="37" dur="500" fill="hold"/>
                                        <p:tgtEl>
                                          <p:spTgt spid="2150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50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3074"/>
                                        </p:tgtEl>
                                        <p:attrNameLst>
                                          <p:attrName>ppt_x</p:attrName>
                                        </p:attrNameLst>
                                      </p:cBhvr>
                                      <p:tavLst>
                                        <p:tav tm="0">
                                          <p:val>
                                            <p:strVal val="ppt_x"/>
                                          </p:val>
                                        </p:tav>
                                        <p:tav tm="100000">
                                          <p:val>
                                            <p:strVal val="ppt_x"/>
                                          </p:val>
                                        </p:tav>
                                      </p:tavLst>
                                    </p:anim>
                                    <p:anim calcmode="lin" valueType="num">
                                      <p:cBhvr additive="base">
                                        <p:cTn id="43" dur="500"/>
                                        <p:tgtEl>
                                          <p:spTgt spid="3074"/>
                                        </p:tgtEl>
                                        <p:attrNameLst>
                                          <p:attrName>ppt_y</p:attrName>
                                        </p:attrNameLst>
                                      </p:cBhvr>
                                      <p:tavLst>
                                        <p:tav tm="0">
                                          <p:val>
                                            <p:strVal val="ppt_y"/>
                                          </p:val>
                                        </p:tav>
                                        <p:tav tm="100000">
                                          <p:val>
                                            <p:strVal val="1+ppt_h/2"/>
                                          </p:val>
                                        </p:tav>
                                      </p:tavLst>
                                    </p:anim>
                                    <p:set>
                                      <p:cBhvr>
                                        <p:cTn id="44" dur="1" fill="hold">
                                          <p:stCondLst>
                                            <p:cond delay="4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p:txBody>
          <a:bodyPr/>
          <a:lstStyle/>
          <a:p>
            <a:pPr eaLnBrk="1" hangingPunct="1"/>
            <a:r>
              <a:rPr lang="zh-CN" altLang="en-US" dirty="0" smtClean="0"/>
              <a:t>7.3.1 在PowerPoint中使用Excel数据</a:t>
            </a:r>
          </a:p>
          <a:p>
            <a:pPr eaLnBrk="1" hangingPunct="1"/>
            <a:r>
              <a:rPr lang="zh-CN" altLang="en-US" dirty="0" smtClean="0"/>
              <a:t>7.3.2 操作步骤</a:t>
            </a:r>
          </a:p>
          <a:p>
            <a:pPr eaLnBrk="1" hangingPunct="1"/>
            <a:r>
              <a:rPr lang="zh-CN" altLang="en-US" dirty="0" smtClean="0"/>
              <a:t>7.3.3 主要知识点</a:t>
            </a:r>
          </a:p>
        </p:txBody>
      </p:sp>
      <p:sp>
        <p:nvSpPr>
          <p:cNvPr id="17410"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3500" dirty="0" smtClean="0"/>
              <a:t>7.3  Excel与PowerPoint资源共享</a:t>
            </a:r>
            <a:r>
              <a:rPr lang="zh-CN" altLang="en-US" sz="3500" u="sng" dirty="0" smtClean="0">
                <a:hlinkClick r:id="" action="ppaction://noaction"/>
              </a:rPr>
              <a:t/>
            </a:r>
            <a:br>
              <a:rPr lang="zh-CN" altLang="en-US" sz="3500" u="sng" dirty="0" smtClean="0">
                <a:hlinkClick r:id="" action="ppaction://noaction"/>
              </a:rPr>
            </a:br>
            <a:endParaRPr lang="zh-CN" altLang="en-US" sz="3500" u="sng" dirty="0" smtClean="0"/>
          </a:p>
        </p:txBody>
      </p:sp>
      <p:sp>
        <p:nvSpPr>
          <p:cNvPr id="245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A71762A9-DC8D-4871-9F0C-DF82991C5897}" type="datetime1">
              <a:rPr lang="zh-CN" altLang="en-US"/>
              <a:pPr eaLnBrk="1" hangingPunct="1"/>
              <a:t>2014-11-17</a:t>
            </a:fld>
            <a:endParaRPr lang="en-US" altLang="zh-CN"/>
          </a:p>
        </p:txBody>
      </p:sp>
      <p:sp>
        <p:nvSpPr>
          <p:cNvPr id="2458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395288" y="1628775"/>
            <a:ext cx="8229600" cy="4411663"/>
          </a:xfrm>
        </p:spPr>
        <p:txBody>
          <a:bodyPr/>
          <a:lstStyle/>
          <a:p>
            <a:pPr eaLnBrk="1" hangingPunct="1"/>
            <a:endParaRPr lang="zh-CN" altLang="en-US" sz="2000" smtClean="0"/>
          </a:p>
          <a:p>
            <a:pPr eaLnBrk="1" hangingPunct="1"/>
            <a:endParaRPr lang="zh-CN" altLang="en-US" sz="2000" smtClean="0"/>
          </a:p>
          <a:p>
            <a:pPr eaLnBrk="1" hangingPunct="1"/>
            <a:endParaRPr lang="zh-CN" altLang="en-US" sz="2000" smtClean="0"/>
          </a:p>
          <a:p>
            <a:pPr eaLnBrk="1" hangingPunct="1"/>
            <a:r>
              <a:rPr lang="zh-CN" altLang="en-US" sz="2400" smtClean="0"/>
              <a:t>利用PowerPoint的大纲视图快速完成Word文档的转换。</a:t>
            </a:r>
          </a:p>
        </p:txBody>
      </p:sp>
      <p:sp>
        <p:nvSpPr>
          <p:cNvPr id="18434" name="Rectangle 2"/>
          <p:cNvSpPr>
            <a:spLocks noGrp="1" noChangeArrowheads="1"/>
          </p:cNvSpPr>
          <p:nvPr>
            <p:ph type="title"/>
          </p:nvPr>
        </p:nvSpPr>
        <p:spPr/>
        <p:txBody>
          <a:bodyPr/>
          <a:lstStyle/>
          <a:p>
            <a:pPr eaLnBrk="1" fontAlgn="auto" hangingPunct="1">
              <a:spcAft>
                <a:spcPts val="0"/>
              </a:spcAft>
              <a:defRPr/>
            </a:pPr>
            <a:r>
              <a:rPr lang="zh-CN" altLang="zh-CN" sz="3500" dirty="0" smtClean="0"/>
              <a:t>7.3.1 在PowerPoint中使用Excel数据</a:t>
            </a:r>
          </a:p>
        </p:txBody>
      </p:sp>
      <p:sp>
        <p:nvSpPr>
          <p:cNvPr id="256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F44BD937-0691-42C9-9C19-A3BCBDCCEA6C}" type="datetime1">
              <a:rPr lang="zh-CN" altLang="en-US"/>
              <a:pPr eaLnBrk="1" hangingPunct="1"/>
              <a:t>2014-11-17</a:t>
            </a:fld>
            <a:endParaRPr lang="en-US" altLang="zh-CN"/>
          </a:p>
        </p:txBody>
      </p:sp>
      <p:sp>
        <p:nvSpPr>
          <p:cNvPr id="2560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250825" y="1630363"/>
            <a:ext cx="8281988" cy="4411662"/>
          </a:xfrm>
        </p:spPr>
        <p:txBody>
          <a:bodyPr/>
          <a:lstStyle/>
          <a:p>
            <a:pPr eaLnBrk="1" hangingPunct="1">
              <a:lnSpc>
                <a:spcPct val="90000"/>
              </a:lnSpc>
              <a:buClr>
                <a:schemeClr val="accent2"/>
              </a:buClr>
              <a:buFont typeface="Wingdings" pitchFamily="2" charset="2"/>
              <a:buNone/>
            </a:pPr>
            <a:r>
              <a:rPr lang="zh-CN" altLang="zh-CN" sz="2600" dirty="0" smtClean="0"/>
              <a:t>1．在Excel窗口中复制选中的单元格区域。</a:t>
            </a:r>
          </a:p>
          <a:p>
            <a:pPr eaLnBrk="1" hangingPunct="1">
              <a:lnSpc>
                <a:spcPct val="90000"/>
              </a:lnSpc>
              <a:buClr>
                <a:schemeClr val="accent2"/>
              </a:buClr>
              <a:buFont typeface="Wingdings" pitchFamily="2" charset="2"/>
              <a:buNone/>
            </a:pPr>
            <a:r>
              <a:rPr lang="zh-CN" altLang="zh-CN" sz="2600" dirty="0" smtClean="0">
                <a:sym typeface="Arial" charset="0"/>
              </a:rPr>
              <a:t>2．切换到PowerPoint窗口，选择要插入Excel表格的幻灯片，单击“开始”功能区/“剪贴板”工具组/“粘贴”下拉按钮中的“选择性粘贴”命令，打开“选择性粘贴”对话框</a:t>
            </a:r>
            <a:r>
              <a:rPr lang="zh-CN" altLang="en-US" sz="2600" dirty="0" smtClean="0">
                <a:sym typeface="Arial" charset="0"/>
              </a:rPr>
              <a:t>。</a:t>
            </a:r>
            <a:endParaRPr lang="zh-CN" altLang="zh-CN" sz="2600" dirty="0" smtClean="0">
              <a:sym typeface="Arial" charset="0"/>
            </a:endParaRPr>
          </a:p>
          <a:p>
            <a:pPr eaLnBrk="1" hangingPunct="1">
              <a:lnSpc>
                <a:spcPct val="90000"/>
              </a:lnSpc>
              <a:buClr>
                <a:schemeClr val="accent2"/>
              </a:buClr>
              <a:buFont typeface="Wingdings" pitchFamily="2" charset="2"/>
              <a:buNone/>
            </a:pPr>
            <a:r>
              <a:rPr lang="zh-CN" altLang="zh-CN" sz="2600" dirty="0" smtClean="0">
                <a:sym typeface="Arial" charset="0"/>
              </a:rPr>
              <a:t>3．选中“粘贴”，在“作为”列表框中选择“图片（增强型图元文件）”选项</a:t>
            </a:r>
            <a:r>
              <a:rPr lang="zh-CN" altLang="en-US" sz="2600" dirty="0" smtClean="0">
                <a:sym typeface="Arial" charset="0"/>
              </a:rPr>
              <a:t>。</a:t>
            </a:r>
            <a:endParaRPr lang="zh-CN" altLang="zh-CN" sz="2600" dirty="0" smtClean="0">
              <a:sym typeface="Arial" charset="0"/>
            </a:endParaRPr>
          </a:p>
          <a:p>
            <a:pPr eaLnBrk="1" hangingPunct="1">
              <a:lnSpc>
                <a:spcPct val="90000"/>
              </a:lnSpc>
              <a:buClr>
                <a:schemeClr val="accent2"/>
              </a:buClr>
              <a:buFont typeface="Wingdings" pitchFamily="2" charset="2"/>
              <a:buNone/>
            </a:pPr>
            <a:r>
              <a:rPr lang="zh-CN" altLang="zh-CN" sz="2600" dirty="0" smtClean="0">
                <a:sym typeface="Arial" charset="0"/>
              </a:rPr>
              <a:t>4．单击“确定”按钮。粘贴Excel表格后，用户可以像处理图片一样调整表格的大小和位置</a:t>
            </a:r>
            <a:r>
              <a:rPr lang="zh-CN" altLang="en-US" sz="2600" dirty="0" smtClean="0">
                <a:sym typeface="Arial" charset="0"/>
              </a:rPr>
              <a:t>。</a:t>
            </a:r>
            <a:endParaRPr lang="zh-CN" altLang="zh-CN" sz="2600" dirty="0" smtClean="0">
              <a:sym typeface="Arial" charset="0"/>
            </a:endParaRPr>
          </a:p>
        </p:txBody>
      </p:sp>
      <p:sp>
        <p:nvSpPr>
          <p:cNvPr id="19458" name="Rectangle 2"/>
          <p:cNvSpPr>
            <a:spLocks noGrp="1" noChangeArrowheads="1"/>
          </p:cNvSpPr>
          <p:nvPr>
            <p:ph type="title"/>
          </p:nvPr>
        </p:nvSpPr>
        <p:spPr/>
        <p:txBody>
          <a:bodyPr>
            <a:normAutofit/>
          </a:bodyPr>
          <a:lstStyle/>
          <a:p>
            <a:pPr eaLnBrk="1" fontAlgn="auto" hangingPunct="1">
              <a:spcAft>
                <a:spcPts val="0"/>
              </a:spcAft>
              <a:defRPr/>
            </a:pPr>
            <a:r>
              <a:rPr lang="zh-CN" altLang="en-US" dirty="0" smtClean="0">
                <a:sym typeface="Arial" charset="0"/>
              </a:rPr>
              <a:t>7.</a:t>
            </a:r>
            <a:r>
              <a:rPr lang="en-US" altLang="zh-CN" dirty="0" smtClean="0">
                <a:sym typeface="Arial" charset="0"/>
              </a:rPr>
              <a:t>3</a:t>
            </a:r>
            <a:r>
              <a:rPr lang="zh-CN" altLang="en-US" dirty="0" smtClean="0">
                <a:sym typeface="Arial" charset="0"/>
              </a:rPr>
              <a:t>.2 操作步骤</a:t>
            </a:r>
            <a:r>
              <a:rPr lang="zh-CN" altLang="en-US" u="sng" dirty="0" smtClean="0"/>
              <a:t/>
            </a:r>
            <a:br>
              <a:rPr lang="zh-CN" altLang="en-US" u="sng" dirty="0" smtClean="0"/>
            </a:br>
            <a:endParaRPr lang="zh-CN" altLang="en-US" u="sng" dirty="0" smtClean="0"/>
          </a:p>
        </p:txBody>
      </p:sp>
      <p:sp>
        <p:nvSpPr>
          <p:cNvPr id="266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005AC991-D440-400E-B9F1-8B097724F264}" type="datetime1">
              <a:rPr lang="zh-CN" altLang="en-US"/>
              <a:pPr eaLnBrk="1" hangingPunct="1"/>
              <a:t>2014-11-17</a:t>
            </a:fld>
            <a:endParaRPr lang="en-US" altLang="zh-CN"/>
          </a:p>
        </p:txBody>
      </p:sp>
      <p:sp>
        <p:nvSpPr>
          <p:cNvPr id="2662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011040"/>
            <a:ext cx="7236771" cy="382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691" y="1700808"/>
            <a:ext cx="7862604" cy="4787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additive="base">
                                        <p:cTn id="7"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6">
                                            <p:txEl>
                                              <p:pRg st="1" end="1"/>
                                            </p:txEl>
                                          </p:spTgt>
                                        </p:tgtEl>
                                        <p:attrNameLst>
                                          <p:attrName>style.visibility</p:attrName>
                                        </p:attrNameLst>
                                      </p:cBhvr>
                                      <p:to>
                                        <p:strVal val="visible"/>
                                      </p:to>
                                    </p:set>
                                    <p:anim calcmode="lin" valueType="num">
                                      <p:cBhvr additive="base">
                                        <p:cTn id="13"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6">
                                            <p:txEl>
                                              <p:pRg st="2" end="2"/>
                                            </p:txEl>
                                          </p:spTgt>
                                        </p:tgtEl>
                                        <p:attrNameLst>
                                          <p:attrName>style.visibility</p:attrName>
                                        </p:attrNameLst>
                                      </p:cBhvr>
                                      <p:to>
                                        <p:strVal val="visible"/>
                                      </p:to>
                                    </p:set>
                                    <p:anim calcmode="lin" valueType="num">
                                      <p:cBhvr additive="base">
                                        <p:cTn id="19" dur="500" fill="hold"/>
                                        <p:tgtEl>
                                          <p:spTgt spid="266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6">
                                            <p:txEl>
                                              <p:pRg st="3" end="3"/>
                                            </p:txEl>
                                          </p:spTgt>
                                        </p:tgtEl>
                                        <p:attrNameLst>
                                          <p:attrName>style.visibility</p:attrName>
                                        </p:attrNameLst>
                                      </p:cBhvr>
                                      <p:to>
                                        <p:strVal val="visible"/>
                                      </p:to>
                                    </p:set>
                                    <p:anim calcmode="lin" valueType="num">
                                      <p:cBhvr additive="base">
                                        <p:cTn id="25" dur="500" fill="hold"/>
                                        <p:tgtEl>
                                          <p:spTgt spid="266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098"/>
                                        </p:tgtEl>
                                        <p:attrNameLst>
                                          <p:attrName>style.visibility</p:attrName>
                                        </p:attrNameLst>
                                      </p:cBhvr>
                                      <p:to>
                                        <p:strVal val="visible"/>
                                      </p:to>
                                    </p:set>
                                    <p:anim calcmode="lin" valueType="num">
                                      <p:cBhvr additive="base">
                                        <p:cTn id="31" dur="500" fill="hold"/>
                                        <p:tgtEl>
                                          <p:spTgt spid="4098"/>
                                        </p:tgtEl>
                                        <p:attrNameLst>
                                          <p:attrName>ppt_x</p:attrName>
                                        </p:attrNameLst>
                                      </p:cBhvr>
                                      <p:tavLst>
                                        <p:tav tm="0">
                                          <p:val>
                                            <p:strVal val="#ppt_x"/>
                                          </p:val>
                                        </p:tav>
                                        <p:tav tm="100000">
                                          <p:val>
                                            <p:strVal val="#ppt_x"/>
                                          </p:val>
                                        </p:tav>
                                      </p:tavLst>
                                    </p:anim>
                                    <p:anim calcmode="lin" valueType="num">
                                      <p:cBhvr additive="base">
                                        <p:cTn id="32"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4098"/>
                                        </p:tgtEl>
                                        <p:attrNameLst>
                                          <p:attrName>ppt_x</p:attrName>
                                        </p:attrNameLst>
                                      </p:cBhvr>
                                      <p:tavLst>
                                        <p:tav tm="0">
                                          <p:val>
                                            <p:strVal val="ppt_x"/>
                                          </p:val>
                                        </p:tav>
                                        <p:tav tm="100000">
                                          <p:val>
                                            <p:strVal val="ppt_x"/>
                                          </p:val>
                                        </p:tav>
                                      </p:tavLst>
                                    </p:anim>
                                    <p:anim calcmode="lin" valueType="num">
                                      <p:cBhvr additive="base">
                                        <p:cTn id="37" dur="500"/>
                                        <p:tgtEl>
                                          <p:spTgt spid="4098"/>
                                        </p:tgtEl>
                                        <p:attrNameLst>
                                          <p:attrName>ppt_y</p:attrName>
                                        </p:attrNameLst>
                                      </p:cBhvr>
                                      <p:tavLst>
                                        <p:tav tm="0">
                                          <p:val>
                                            <p:strVal val="ppt_y"/>
                                          </p:val>
                                        </p:tav>
                                        <p:tav tm="100000">
                                          <p:val>
                                            <p:strVal val="1+ppt_h/2"/>
                                          </p:val>
                                        </p:tav>
                                      </p:tavLst>
                                    </p:anim>
                                    <p:set>
                                      <p:cBhvr>
                                        <p:cTn id="38" dur="1" fill="hold">
                                          <p:stCondLst>
                                            <p:cond delay="499"/>
                                          </p:stCondLst>
                                        </p:cTn>
                                        <p:tgtEl>
                                          <p:spTgt spid="409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099"/>
                                        </p:tgtEl>
                                        <p:attrNameLst>
                                          <p:attrName>style.visibility</p:attrName>
                                        </p:attrNameLst>
                                      </p:cBhvr>
                                      <p:to>
                                        <p:strVal val="visible"/>
                                      </p:to>
                                    </p:set>
                                    <p:anim calcmode="lin" valueType="num">
                                      <p:cBhvr additive="base">
                                        <p:cTn id="43" dur="500" fill="hold"/>
                                        <p:tgtEl>
                                          <p:spTgt spid="4099"/>
                                        </p:tgtEl>
                                        <p:attrNameLst>
                                          <p:attrName>ppt_x</p:attrName>
                                        </p:attrNameLst>
                                      </p:cBhvr>
                                      <p:tavLst>
                                        <p:tav tm="0">
                                          <p:val>
                                            <p:strVal val="#ppt_x"/>
                                          </p:val>
                                        </p:tav>
                                        <p:tav tm="100000">
                                          <p:val>
                                            <p:strVal val="#ppt_x"/>
                                          </p:val>
                                        </p:tav>
                                      </p:tavLst>
                                    </p:anim>
                                    <p:anim calcmode="lin" valueType="num">
                                      <p:cBhvr additive="base">
                                        <p:cTn id="44"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4099"/>
                                        </p:tgtEl>
                                        <p:attrNameLst>
                                          <p:attrName>ppt_x</p:attrName>
                                        </p:attrNameLst>
                                      </p:cBhvr>
                                      <p:tavLst>
                                        <p:tav tm="0">
                                          <p:val>
                                            <p:strVal val="ppt_x"/>
                                          </p:val>
                                        </p:tav>
                                        <p:tav tm="100000">
                                          <p:val>
                                            <p:strVal val="ppt_x"/>
                                          </p:val>
                                        </p:tav>
                                      </p:tavLst>
                                    </p:anim>
                                    <p:anim calcmode="lin" valueType="num">
                                      <p:cBhvr additive="base">
                                        <p:cTn id="49" dur="500"/>
                                        <p:tgtEl>
                                          <p:spTgt spid="4099"/>
                                        </p:tgtEl>
                                        <p:attrNameLst>
                                          <p:attrName>ppt_y</p:attrName>
                                        </p:attrNameLst>
                                      </p:cBhvr>
                                      <p:tavLst>
                                        <p:tav tm="0">
                                          <p:val>
                                            <p:strVal val="ppt_y"/>
                                          </p:val>
                                        </p:tav>
                                        <p:tav tm="100000">
                                          <p:val>
                                            <p:strVal val="1+ppt_h/2"/>
                                          </p:val>
                                        </p:tav>
                                      </p:tavLst>
                                    </p:anim>
                                    <p:set>
                                      <p:cBhvr>
                                        <p:cTn id="50" dur="1" fill="hold">
                                          <p:stCondLst>
                                            <p:cond delay="499"/>
                                          </p:stCondLst>
                                        </p:cTn>
                                        <p:tgtEl>
                                          <p:spTgt spid="4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179388" y="765175"/>
            <a:ext cx="8785225" cy="6092825"/>
          </a:xfrm>
        </p:spPr>
        <p:txBody>
          <a:bodyPr>
            <a:normAutofit/>
          </a:bodyPr>
          <a:lstStyle/>
          <a:p>
            <a:pPr marL="365760" indent="-256032" eaLnBrk="1" fontAlgn="auto" hangingPunct="1">
              <a:lnSpc>
                <a:spcPts val="2800"/>
              </a:lnSpc>
              <a:spcAft>
                <a:spcPts val="0"/>
              </a:spcAft>
              <a:buClr>
                <a:schemeClr val="accent2"/>
              </a:buClr>
              <a:buFont typeface="Wingdings" pitchFamily="2" charset="2"/>
              <a:buNone/>
              <a:defRPr/>
            </a:pPr>
            <a:endParaRPr lang="zh-CN" altLang="zh-CN" sz="2600" dirty="0" smtClean="0"/>
          </a:p>
          <a:p>
            <a:pPr marL="365760" indent="-256032" eaLnBrk="1" fontAlgn="auto" hangingPunct="1">
              <a:lnSpc>
                <a:spcPts val="2800"/>
              </a:lnSpc>
              <a:spcAft>
                <a:spcPts val="0"/>
              </a:spcAft>
              <a:buClr>
                <a:schemeClr val="accent2"/>
              </a:buClr>
              <a:buFont typeface="Wingdings 3"/>
              <a:buChar char=""/>
              <a:defRPr/>
            </a:pPr>
            <a:r>
              <a:rPr lang="en-US" altLang="zh-CN" sz="2200" dirty="0" smtClean="0">
                <a:sym typeface="Arial" pitchFamily="34" charset="0"/>
              </a:rPr>
              <a:t>1.</a:t>
            </a:r>
            <a:r>
              <a:rPr lang="zh-CN" altLang="zh-CN" sz="2200" dirty="0" smtClean="0">
                <a:sym typeface="Arial" pitchFamily="34" charset="0"/>
              </a:rPr>
              <a:t>在PowerPoint中链接Excel表格</a:t>
            </a:r>
            <a:r>
              <a:rPr lang="zh-CN" altLang="en-US" sz="2200" dirty="0" smtClean="0">
                <a:sym typeface="Arial" pitchFamily="34" charset="0"/>
              </a:rPr>
              <a:t>。</a:t>
            </a:r>
            <a:endParaRPr lang="en-US" altLang="zh-CN" sz="2200" dirty="0" smtClean="0">
              <a:sym typeface="Arial" pitchFamily="34" charset="0"/>
            </a:endParaRPr>
          </a:p>
          <a:p>
            <a:pPr marL="0" indent="0" eaLnBrk="1" fontAlgn="auto" hangingPunct="1">
              <a:lnSpc>
                <a:spcPts val="2800"/>
              </a:lnSpc>
              <a:spcAft>
                <a:spcPts val="0"/>
              </a:spcAft>
              <a:buClr>
                <a:schemeClr val="accent2"/>
              </a:buClr>
              <a:buFont typeface="Wingdings" pitchFamily="2" charset="2"/>
              <a:buNone/>
              <a:defRPr/>
            </a:pPr>
            <a:r>
              <a:rPr lang="en-US" altLang="zh-CN" sz="2200" dirty="0" smtClean="0">
                <a:sym typeface="Arial" pitchFamily="34" charset="0"/>
              </a:rPr>
              <a:t>      </a:t>
            </a:r>
            <a:r>
              <a:rPr lang="zh-CN" altLang="zh-CN" sz="2200" dirty="0" smtClean="0"/>
              <a:t>若要在</a:t>
            </a:r>
            <a:r>
              <a:rPr lang="en-US" altLang="zh-CN" sz="2200" dirty="0" smtClean="0"/>
              <a:t> PowerPoint 2010 </a:t>
            </a:r>
            <a:r>
              <a:rPr lang="zh-CN" altLang="zh-CN" sz="2200" dirty="0" smtClean="0"/>
              <a:t>中插入链接的</a:t>
            </a:r>
            <a:r>
              <a:rPr lang="en-US" altLang="zh-CN" sz="2200" dirty="0" smtClean="0"/>
              <a:t> Excel </a:t>
            </a:r>
            <a:r>
              <a:rPr lang="zh-CN" altLang="zh-CN" sz="2200" dirty="0" smtClean="0"/>
              <a:t>图表，请执行以下操作</a:t>
            </a:r>
            <a:r>
              <a:rPr lang="zh-CN" altLang="zh-CN" sz="2200" dirty="0" smtClean="0"/>
              <a:t>：</a:t>
            </a:r>
            <a:endParaRPr lang="en-US" altLang="zh-CN" sz="2200" dirty="0" smtClean="0"/>
          </a:p>
          <a:p>
            <a:pPr marL="342900" indent="-342900" eaLnBrk="1" fontAlgn="auto" hangingPunct="1">
              <a:lnSpc>
                <a:spcPts val="2800"/>
              </a:lnSpc>
              <a:spcAft>
                <a:spcPts val="0"/>
              </a:spcAft>
              <a:buClr>
                <a:schemeClr val="accent2"/>
              </a:buClr>
              <a:defRPr/>
            </a:pPr>
            <a:r>
              <a:rPr lang="zh-CN" altLang="zh-CN" sz="2200" dirty="0" smtClean="0"/>
              <a:t>打开</a:t>
            </a:r>
            <a:r>
              <a:rPr lang="zh-CN" altLang="zh-CN" sz="2200" dirty="0" smtClean="0"/>
              <a:t>包含所需图表的</a:t>
            </a:r>
            <a:r>
              <a:rPr lang="en-US" altLang="zh-CN" sz="2200" dirty="0" smtClean="0"/>
              <a:t> Excel </a:t>
            </a:r>
            <a:r>
              <a:rPr lang="zh-CN" altLang="zh-CN" sz="2200" dirty="0" smtClean="0"/>
              <a:t>工作簿；选择图表</a:t>
            </a:r>
            <a:r>
              <a:rPr lang="zh-CN" altLang="zh-CN" sz="2200" dirty="0" smtClean="0"/>
              <a:t>。</a:t>
            </a:r>
            <a:endParaRPr lang="en-US" altLang="zh-CN" sz="2200" dirty="0" smtClean="0"/>
          </a:p>
          <a:p>
            <a:pPr marL="342900" indent="-342900" eaLnBrk="1" fontAlgn="auto" hangingPunct="1">
              <a:lnSpc>
                <a:spcPts val="2800"/>
              </a:lnSpc>
              <a:spcAft>
                <a:spcPts val="0"/>
              </a:spcAft>
              <a:buClr>
                <a:schemeClr val="accent2"/>
              </a:buClr>
              <a:defRPr/>
            </a:pPr>
            <a:r>
              <a:rPr lang="zh-CN" altLang="zh-CN" sz="2200" dirty="0" smtClean="0"/>
              <a:t>在</a:t>
            </a:r>
            <a:r>
              <a:rPr lang="zh-CN" altLang="zh-CN" sz="2200" dirty="0" smtClean="0"/>
              <a:t>“开始”功能区</a:t>
            </a:r>
            <a:r>
              <a:rPr lang="en-US" altLang="zh-CN" sz="2200" dirty="0" smtClean="0"/>
              <a:t>/</a:t>
            </a:r>
            <a:r>
              <a:rPr lang="zh-CN" altLang="zh-CN" sz="2200" dirty="0" smtClean="0"/>
              <a:t>“剪贴板”工具组中，单击“复制”</a:t>
            </a:r>
            <a:r>
              <a:rPr lang="en-US" altLang="zh-CN" sz="2200" dirty="0" smtClean="0"/>
              <a:t> </a:t>
            </a:r>
            <a:r>
              <a:rPr lang="zh-CN" altLang="zh-CN" sz="2200" dirty="0" smtClean="0"/>
              <a:t>。打开所需的</a:t>
            </a:r>
            <a:r>
              <a:rPr lang="en-US" altLang="zh-CN" sz="2200" dirty="0" smtClean="0"/>
              <a:t> </a:t>
            </a:r>
            <a:r>
              <a:rPr lang="en-US" altLang="zh-CN" sz="2200" dirty="0" smtClean="0"/>
              <a:t>PowerPoint </a:t>
            </a:r>
            <a:r>
              <a:rPr lang="zh-CN" altLang="zh-CN" sz="2200" dirty="0" smtClean="0"/>
              <a:t>演示文稿，然后选择要在其中插入图表的幻灯片</a:t>
            </a:r>
            <a:r>
              <a:rPr lang="zh-CN" altLang="zh-CN" sz="2200" dirty="0" smtClean="0"/>
              <a:t>。</a:t>
            </a:r>
            <a:endParaRPr lang="en-US" altLang="zh-CN" sz="2200" dirty="0" smtClean="0"/>
          </a:p>
          <a:p>
            <a:pPr marL="342900" indent="-342900" eaLnBrk="1" fontAlgn="auto" hangingPunct="1">
              <a:lnSpc>
                <a:spcPts val="2800"/>
              </a:lnSpc>
              <a:spcAft>
                <a:spcPts val="0"/>
              </a:spcAft>
              <a:buClr>
                <a:schemeClr val="accent2"/>
              </a:buClr>
              <a:defRPr/>
            </a:pPr>
            <a:r>
              <a:rPr lang="zh-CN" altLang="zh-CN" sz="2200" dirty="0" smtClean="0"/>
              <a:t>在</a:t>
            </a:r>
            <a:r>
              <a:rPr lang="zh-CN" altLang="zh-CN" sz="2200" dirty="0" smtClean="0"/>
              <a:t>“开始”功能区</a:t>
            </a:r>
            <a:r>
              <a:rPr lang="en-US" altLang="zh-CN" sz="2200" dirty="0" smtClean="0"/>
              <a:t>/</a:t>
            </a:r>
            <a:r>
              <a:rPr lang="zh-CN" altLang="zh-CN" sz="2200" dirty="0" smtClean="0"/>
              <a:t>“剪贴板”工具组中，单击“粘贴”下拉按钮，然后执行下列操作之一：如果要保留图表在</a:t>
            </a:r>
            <a:r>
              <a:rPr lang="en-US" altLang="zh-CN" sz="2200" dirty="0" smtClean="0"/>
              <a:t> Excel </a:t>
            </a:r>
            <a:r>
              <a:rPr lang="zh-CN" altLang="zh-CN" sz="2200" dirty="0" smtClean="0"/>
              <a:t>文件中的外观，请选择“保留源格式和链接数据”</a:t>
            </a:r>
            <a:r>
              <a:rPr lang="en-US" altLang="zh-CN" sz="2200" dirty="0" smtClean="0"/>
              <a:t> </a:t>
            </a:r>
            <a:r>
              <a:rPr lang="zh-CN" altLang="zh-CN" sz="2200" dirty="0" smtClean="0"/>
              <a:t>。如果希望图表使用</a:t>
            </a:r>
            <a:r>
              <a:rPr lang="en-US" altLang="zh-CN" sz="2200" dirty="0" smtClean="0"/>
              <a:t> PowerPoint </a:t>
            </a:r>
            <a:r>
              <a:rPr lang="zh-CN" altLang="zh-CN" sz="2200" dirty="0" smtClean="0"/>
              <a:t>演示文稿的外观，请选择“使用目标主题和链接数据”。 </a:t>
            </a:r>
            <a:endParaRPr lang="en-US" altLang="zh-CN" sz="2200" dirty="0" smtClean="0"/>
          </a:p>
          <a:p>
            <a:pPr marL="365760" indent="-256032" eaLnBrk="1" fontAlgn="auto" hangingPunct="1">
              <a:lnSpc>
                <a:spcPct val="90000"/>
              </a:lnSpc>
              <a:spcAft>
                <a:spcPts val="0"/>
              </a:spcAft>
              <a:buClr>
                <a:schemeClr val="accent2"/>
              </a:buClr>
              <a:buFont typeface="Wingdings" pitchFamily="2" charset="2"/>
              <a:buNone/>
              <a:defRPr/>
            </a:pPr>
            <a:endParaRPr lang="zh-CN" altLang="zh-CN" sz="2800" dirty="0" smtClean="0">
              <a:sym typeface="Arial" pitchFamily="34" charset="0"/>
            </a:endParaRPr>
          </a:p>
        </p:txBody>
      </p:sp>
      <p:sp>
        <p:nvSpPr>
          <p:cNvPr id="20482" name="Rectangle 2"/>
          <p:cNvSpPr>
            <a:spLocks noGrp="1" noChangeArrowheads="1"/>
          </p:cNvSpPr>
          <p:nvPr>
            <p:ph type="title"/>
          </p:nvPr>
        </p:nvSpPr>
        <p:spPr/>
        <p:txBody>
          <a:bodyPr>
            <a:normAutofit/>
          </a:bodyPr>
          <a:lstStyle/>
          <a:p>
            <a:pPr eaLnBrk="1" fontAlgn="auto" hangingPunct="1">
              <a:spcAft>
                <a:spcPts val="0"/>
              </a:spcAft>
              <a:defRPr/>
            </a:pPr>
            <a:r>
              <a:rPr lang="zh-CN" altLang="en-US" dirty="0" smtClean="0">
                <a:sym typeface="Arial" charset="0"/>
              </a:rPr>
              <a:t>7.3.3 主要知识点</a:t>
            </a:r>
            <a:r>
              <a:rPr lang="zh-CN" altLang="en-US" u="sng" dirty="0" smtClean="0"/>
              <a:t/>
            </a:r>
            <a:br>
              <a:rPr lang="zh-CN" altLang="en-US" u="sng" dirty="0" smtClean="0"/>
            </a:br>
            <a:endParaRPr lang="zh-CN" altLang="en-US" u="sng" dirty="0" smtClean="0"/>
          </a:p>
        </p:txBody>
      </p:sp>
      <p:sp>
        <p:nvSpPr>
          <p:cNvPr id="276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9B8C6F03-D0B0-4721-9850-B9414E92F78C}" type="datetime1">
              <a:rPr lang="zh-CN" altLang="en-US"/>
              <a:pPr eaLnBrk="1" hangingPunct="1"/>
              <a:t>2014-11-17</a:t>
            </a:fld>
            <a:endParaRPr lang="en-US" altLang="zh-CN"/>
          </a:p>
        </p:txBody>
      </p:sp>
      <p:sp>
        <p:nvSpPr>
          <p:cNvPr id="2765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5">
                                            <p:txEl>
                                              <p:pRg st="4" end="4"/>
                                            </p:txEl>
                                          </p:spTgt>
                                        </p:tgtEl>
                                        <p:attrNameLst>
                                          <p:attrName>style.visibility</p:attrName>
                                        </p:attrNameLst>
                                      </p:cBhvr>
                                      <p:to>
                                        <p:strVal val="visible"/>
                                      </p:to>
                                    </p:set>
                                    <p:anim calcmode="lin" valueType="num">
                                      <p:cBhvr additive="base">
                                        <p:cTn id="31"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5">
                                            <p:txEl>
                                              <p:pRg st="5" end="5"/>
                                            </p:txEl>
                                          </p:spTgt>
                                        </p:tgtEl>
                                        <p:attrNameLst>
                                          <p:attrName>style.visibility</p:attrName>
                                        </p:attrNameLst>
                                      </p:cBhvr>
                                      <p:to>
                                        <p:strVal val="visible"/>
                                      </p:to>
                                    </p:set>
                                    <p:anim calcmode="lin" valueType="num">
                                      <p:cBhvr additive="base">
                                        <p:cTn id="37"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204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365760" indent="-256032" eaLnBrk="1" fontAlgn="auto" hangingPunct="1">
              <a:lnSpc>
                <a:spcPts val="2800"/>
              </a:lnSpc>
              <a:spcAft>
                <a:spcPts val="0"/>
              </a:spcAft>
              <a:buFont typeface="Wingdings 3"/>
              <a:buChar char=""/>
              <a:defRPr/>
            </a:pPr>
            <a:r>
              <a:rPr lang="en-US" altLang="zh-CN" dirty="0"/>
              <a:t>2.</a:t>
            </a:r>
            <a:r>
              <a:rPr lang="zh-CN" altLang="zh-CN" dirty="0"/>
              <a:t>若要利用</a:t>
            </a:r>
            <a:r>
              <a:rPr lang="en-US" altLang="zh-CN" dirty="0"/>
              <a:t>Excel</a:t>
            </a:r>
            <a:r>
              <a:rPr lang="zh-CN" altLang="zh-CN" dirty="0"/>
              <a:t>中的原始数据创建图表幻灯片的操作步骤如下：</a:t>
            </a:r>
            <a:endParaRPr lang="en-US" altLang="zh-CN" dirty="0"/>
          </a:p>
          <a:p>
            <a:pPr marL="0" indent="0" eaLnBrk="1" fontAlgn="auto" hangingPunct="1">
              <a:lnSpc>
                <a:spcPts val="2800"/>
              </a:lnSpc>
              <a:spcAft>
                <a:spcPts val="0"/>
              </a:spcAft>
              <a:buFont typeface="Wingdings" pitchFamily="2" charset="2"/>
              <a:buNone/>
              <a:defRPr/>
            </a:pPr>
            <a:r>
              <a:rPr lang="en-US" altLang="zh-CN" dirty="0"/>
              <a:t>      </a:t>
            </a:r>
            <a:r>
              <a:rPr lang="zh-CN" altLang="zh-CN" dirty="0"/>
              <a:t>首先打开</a:t>
            </a:r>
            <a:r>
              <a:rPr lang="en-US" altLang="zh-CN" dirty="0"/>
              <a:t>PowerPoint</a:t>
            </a:r>
            <a:r>
              <a:rPr lang="zh-CN" altLang="zh-CN" dirty="0"/>
              <a:t>，新建一空白幻灯片，在“插入”功能区</a:t>
            </a:r>
            <a:r>
              <a:rPr lang="en-US" altLang="zh-CN" dirty="0"/>
              <a:t>/</a:t>
            </a:r>
            <a:r>
              <a:rPr lang="zh-CN" altLang="zh-CN" dirty="0"/>
              <a:t>“插图”工具组中，单击“图表”。在打开的的“插入图表”对话框中，单击箭头滚动图表类型。 选择所需图表的类型，然后单击</a:t>
            </a:r>
            <a:r>
              <a:rPr lang="en-US" altLang="zh-CN" dirty="0"/>
              <a:t>“</a:t>
            </a:r>
            <a:r>
              <a:rPr lang="zh-CN" altLang="zh-CN" dirty="0"/>
              <a:t>确定</a:t>
            </a:r>
            <a:r>
              <a:rPr lang="en-US" altLang="zh-CN" dirty="0"/>
              <a:t>”</a:t>
            </a:r>
            <a:r>
              <a:rPr lang="zh-CN" altLang="zh-CN" dirty="0"/>
              <a:t>。</a:t>
            </a:r>
            <a:r>
              <a:rPr lang="en-US" altLang="zh-CN" dirty="0"/>
              <a:t> PowerPoint</a:t>
            </a:r>
            <a:r>
              <a:rPr lang="zh-CN" altLang="zh-CN" dirty="0"/>
              <a:t>自动插入的</a:t>
            </a:r>
            <a:r>
              <a:rPr lang="en-US" altLang="zh-CN" dirty="0"/>
              <a:t>Excel</a:t>
            </a:r>
            <a:r>
              <a:rPr lang="zh-CN" altLang="zh-CN" dirty="0"/>
              <a:t>图表幻灯片</a:t>
            </a:r>
            <a:r>
              <a:rPr lang="zh-CN" altLang="zh-CN" dirty="0" smtClean="0"/>
              <a:t>。</a:t>
            </a:r>
            <a:r>
              <a:rPr lang="zh-CN" altLang="en-US" dirty="0" smtClean="0"/>
              <a:t>、</a:t>
            </a:r>
            <a:endParaRPr lang="en-US" altLang="zh-CN" dirty="0" smtClean="0"/>
          </a:p>
          <a:p>
            <a:pPr marL="0" indent="0" eaLnBrk="1" fontAlgn="auto" hangingPunct="1">
              <a:lnSpc>
                <a:spcPts val="2800"/>
              </a:lnSpc>
              <a:spcAft>
                <a:spcPts val="0"/>
              </a:spcAft>
              <a:buFont typeface="Wingdings" pitchFamily="2" charset="2"/>
              <a:buNone/>
              <a:defRPr/>
            </a:pPr>
            <a:r>
              <a:rPr lang="zh-CN" altLang="zh-CN" sz="2800" kern="1200" dirty="0" smtClean="0">
                <a:solidFill>
                  <a:schemeClr val="tx1"/>
                </a:solidFill>
                <a:effectLst/>
                <a:latin typeface="+mn-lt"/>
                <a:ea typeface="+mn-ea"/>
                <a:cs typeface="+mn-cs"/>
              </a:rPr>
              <a:t>在</a:t>
            </a:r>
            <a:r>
              <a:rPr lang="en-US" altLang="zh-CN" sz="2800" kern="1200" dirty="0" smtClean="0">
                <a:solidFill>
                  <a:schemeClr val="tx1"/>
                </a:solidFill>
                <a:effectLst/>
                <a:latin typeface="+mn-lt"/>
                <a:ea typeface="+mn-ea"/>
                <a:cs typeface="+mn-cs"/>
              </a:rPr>
              <a:t> Excel  2010 </a:t>
            </a:r>
            <a:r>
              <a:rPr lang="zh-CN" altLang="zh-CN" sz="2800" kern="1200" dirty="0" smtClean="0">
                <a:solidFill>
                  <a:schemeClr val="tx1"/>
                </a:solidFill>
                <a:effectLst/>
                <a:latin typeface="+mn-lt"/>
                <a:ea typeface="+mn-ea"/>
                <a:cs typeface="+mn-cs"/>
              </a:rPr>
              <a:t>中编辑数据，更改工作表中的数据，</a:t>
            </a:r>
            <a:r>
              <a:rPr lang="en-US" altLang="zh-CN" sz="2800" kern="1200" dirty="0" smtClean="0">
                <a:solidFill>
                  <a:schemeClr val="tx1"/>
                </a:solidFill>
                <a:effectLst/>
                <a:latin typeface="+mn-lt"/>
                <a:ea typeface="+mn-ea"/>
                <a:cs typeface="+mn-cs"/>
              </a:rPr>
              <a:t>PowerPoint</a:t>
            </a:r>
            <a:r>
              <a:rPr lang="zh-CN" altLang="zh-CN" sz="2800" kern="1200" dirty="0" smtClean="0">
                <a:solidFill>
                  <a:schemeClr val="tx1"/>
                </a:solidFill>
                <a:effectLst/>
                <a:latin typeface="+mn-lt"/>
                <a:ea typeface="+mn-ea"/>
                <a:cs typeface="+mn-cs"/>
              </a:rPr>
              <a:t>的图表会自动更新输入完毕后，关闭</a:t>
            </a:r>
            <a:r>
              <a:rPr lang="en-US" altLang="zh-CN" sz="2800" kern="1200" dirty="0" smtClean="0">
                <a:solidFill>
                  <a:schemeClr val="tx1"/>
                </a:solidFill>
                <a:effectLst/>
                <a:latin typeface="+mn-lt"/>
                <a:ea typeface="+mn-ea"/>
                <a:cs typeface="+mn-cs"/>
              </a:rPr>
              <a:t>Excel</a:t>
            </a:r>
            <a:r>
              <a:rPr lang="zh-CN" altLang="zh-CN" sz="2800" kern="1200" dirty="0" smtClean="0">
                <a:solidFill>
                  <a:schemeClr val="tx1"/>
                </a:solidFill>
                <a:effectLst/>
                <a:latin typeface="+mn-lt"/>
                <a:ea typeface="+mn-ea"/>
                <a:cs typeface="+mn-cs"/>
              </a:rPr>
              <a:t>，然后用户可以在“设计”功能区</a:t>
            </a:r>
            <a:r>
              <a:rPr lang="en-US" altLang="zh-CN" sz="2800" kern="1200" dirty="0" smtClean="0">
                <a:solidFill>
                  <a:schemeClr val="tx1"/>
                </a:solidFill>
                <a:effectLst/>
                <a:latin typeface="+mn-lt"/>
                <a:ea typeface="+mn-ea"/>
                <a:cs typeface="+mn-cs"/>
              </a:rPr>
              <a:t>/</a:t>
            </a:r>
            <a:r>
              <a:rPr lang="zh-CN" altLang="zh-CN" sz="2800" kern="1200" dirty="0" smtClean="0">
                <a:solidFill>
                  <a:schemeClr val="tx1"/>
                </a:solidFill>
                <a:effectLst/>
                <a:latin typeface="+mn-lt"/>
                <a:ea typeface="+mn-ea"/>
                <a:cs typeface="+mn-cs"/>
              </a:rPr>
              <a:t>“图表布局”工具组和“设计”功能区</a:t>
            </a:r>
            <a:r>
              <a:rPr lang="en-US" altLang="zh-CN" sz="2800" kern="1200" dirty="0" smtClean="0">
                <a:solidFill>
                  <a:schemeClr val="tx1"/>
                </a:solidFill>
                <a:effectLst/>
                <a:latin typeface="+mn-lt"/>
                <a:ea typeface="+mn-ea"/>
                <a:cs typeface="+mn-cs"/>
              </a:rPr>
              <a:t>/ </a:t>
            </a:r>
            <a:r>
              <a:rPr lang="zh-CN" altLang="zh-CN" sz="2800" kern="1200" dirty="0" smtClean="0">
                <a:solidFill>
                  <a:schemeClr val="tx1"/>
                </a:solidFill>
                <a:effectLst/>
                <a:latin typeface="+mn-lt"/>
                <a:ea typeface="+mn-ea"/>
                <a:cs typeface="+mn-cs"/>
              </a:rPr>
              <a:t>“图表样式”工具组中快速设置图表格式。</a:t>
            </a:r>
            <a:r>
              <a:rPr lang="en-US" altLang="zh-CN" dirty="0" smtClean="0"/>
              <a:t>   </a:t>
            </a:r>
            <a:endParaRPr lang="zh-CN" altLang="zh-CN" dirty="0"/>
          </a:p>
          <a:p>
            <a:pPr marL="365760" indent="-256032" eaLnBrk="1" fontAlgn="auto" hangingPunct="1">
              <a:lnSpc>
                <a:spcPct val="90000"/>
              </a:lnSpc>
              <a:spcAft>
                <a:spcPts val="0"/>
              </a:spcAft>
              <a:buClr>
                <a:schemeClr val="accent2"/>
              </a:buClr>
              <a:buFont typeface="Wingdings 3"/>
              <a:buChar char=""/>
              <a:defRPr/>
            </a:pPr>
            <a:endParaRPr lang="zh-CN" altLang="zh-CN" dirty="0"/>
          </a:p>
        </p:txBody>
      </p:sp>
      <p:sp>
        <p:nvSpPr>
          <p:cNvPr id="3" name="标题 2"/>
          <p:cNvSpPr>
            <a:spLocks noGrp="1"/>
          </p:cNvSpPr>
          <p:nvPr>
            <p:ph type="title"/>
          </p:nvPr>
        </p:nvSpPr>
        <p:spPr/>
        <p:txBody>
          <a:bodyPr/>
          <a:lstStyle/>
          <a:p>
            <a:endParaRPr lang="zh-CN" altLang="en-US" dirty="0"/>
          </a:p>
        </p:txBody>
      </p:sp>
      <p:sp>
        <p:nvSpPr>
          <p:cNvPr id="4" name="日期占位符 3"/>
          <p:cNvSpPr>
            <a:spLocks noGrp="1"/>
          </p:cNvSpPr>
          <p:nvPr>
            <p:ph type="dt" sz="half" idx="10"/>
          </p:nvPr>
        </p:nvSpPr>
        <p:spPr/>
        <p:txBody>
          <a:bodyPr/>
          <a:lstStyle/>
          <a:p>
            <a:pPr>
              <a:defRPr/>
            </a:pPr>
            <a:fld id="{2BDF4CD3-713D-4A01-8432-BD56A9F3A959}"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a:t>
            </a:r>
            <a:r>
              <a:rPr lang="en-US" altLang="zh-CN" smtClean="0"/>
              <a:t>Office</a:t>
            </a:r>
            <a:r>
              <a:rPr lang="zh-CN" altLang="en-US" smtClean="0"/>
              <a:t>办公组件的综合应用</a:t>
            </a:r>
            <a:endParaRPr lang="en-US"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547938"/>
            <a:ext cx="5719003" cy="3833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1196752"/>
            <a:ext cx="7792026" cy="472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8392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 calcmode="lin" valueType="num">
                                      <p:cBhvr additive="base">
                                        <p:cTn id="25" dur="500" fill="hold"/>
                                        <p:tgtEl>
                                          <p:spTgt spid="5122"/>
                                        </p:tgtEl>
                                        <p:attrNameLst>
                                          <p:attrName>ppt_x</p:attrName>
                                        </p:attrNameLst>
                                      </p:cBhvr>
                                      <p:tavLst>
                                        <p:tav tm="0">
                                          <p:val>
                                            <p:strVal val="#ppt_x"/>
                                          </p:val>
                                        </p:tav>
                                        <p:tav tm="100000">
                                          <p:val>
                                            <p:strVal val="#ppt_x"/>
                                          </p:val>
                                        </p:tav>
                                      </p:tavLst>
                                    </p:anim>
                                    <p:anim calcmode="lin" valueType="num">
                                      <p:cBhvr additive="base">
                                        <p:cTn id="26"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5122"/>
                                        </p:tgtEl>
                                        <p:attrNameLst>
                                          <p:attrName>ppt_x</p:attrName>
                                        </p:attrNameLst>
                                      </p:cBhvr>
                                      <p:tavLst>
                                        <p:tav tm="0">
                                          <p:val>
                                            <p:strVal val="ppt_x"/>
                                          </p:val>
                                        </p:tav>
                                        <p:tav tm="100000">
                                          <p:val>
                                            <p:strVal val="ppt_x"/>
                                          </p:val>
                                        </p:tav>
                                      </p:tavLst>
                                    </p:anim>
                                    <p:anim calcmode="lin" valueType="num">
                                      <p:cBhvr additive="base">
                                        <p:cTn id="31" dur="500"/>
                                        <p:tgtEl>
                                          <p:spTgt spid="5122"/>
                                        </p:tgtEl>
                                        <p:attrNameLst>
                                          <p:attrName>ppt_y</p:attrName>
                                        </p:attrNameLst>
                                      </p:cBhvr>
                                      <p:tavLst>
                                        <p:tav tm="0">
                                          <p:val>
                                            <p:strVal val="ppt_y"/>
                                          </p:val>
                                        </p:tav>
                                        <p:tav tm="100000">
                                          <p:val>
                                            <p:strVal val="1+ppt_h/2"/>
                                          </p:val>
                                        </p:tav>
                                      </p:tavLst>
                                    </p:anim>
                                    <p:set>
                                      <p:cBhvr>
                                        <p:cTn id="32" dur="1" fill="hold">
                                          <p:stCondLst>
                                            <p:cond delay="499"/>
                                          </p:stCondLst>
                                        </p:cTn>
                                        <p:tgtEl>
                                          <p:spTgt spid="512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123"/>
                                        </p:tgtEl>
                                        <p:attrNameLst>
                                          <p:attrName>style.visibility</p:attrName>
                                        </p:attrNameLst>
                                      </p:cBhvr>
                                      <p:to>
                                        <p:strVal val="visible"/>
                                      </p:to>
                                    </p:set>
                                    <p:anim calcmode="lin" valueType="num">
                                      <p:cBhvr additive="base">
                                        <p:cTn id="37" dur="500" fill="hold"/>
                                        <p:tgtEl>
                                          <p:spTgt spid="5123"/>
                                        </p:tgtEl>
                                        <p:attrNameLst>
                                          <p:attrName>ppt_x</p:attrName>
                                        </p:attrNameLst>
                                      </p:cBhvr>
                                      <p:tavLst>
                                        <p:tav tm="0">
                                          <p:val>
                                            <p:strVal val="#ppt_x"/>
                                          </p:val>
                                        </p:tav>
                                        <p:tav tm="100000">
                                          <p:val>
                                            <p:strVal val="#ppt_x"/>
                                          </p:val>
                                        </p:tav>
                                      </p:tavLst>
                                    </p:anim>
                                    <p:anim calcmode="lin" valueType="num">
                                      <p:cBhvr additive="base">
                                        <p:cTn id="3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5123"/>
                                        </p:tgtEl>
                                        <p:attrNameLst>
                                          <p:attrName>ppt_x</p:attrName>
                                        </p:attrNameLst>
                                      </p:cBhvr>
                                      <p:tavLst>
                                        <p:tav tm="0">
                                          <p:val>
                                            <p:strVal val="ppt_x"/>
                                          </p:val>
                                        </p:tav>
                                        <p:tav tm="100000">
                                          <p:val>
                                            <p:strVal val="ppt_x"/>
                                          </p:val>
                                        </p:tav>
                                      </p:tavLst>
                                    </p:anim>
                                    <p:anim calcmode="lin" valueType="num">
                                      <p:cBhvr additive="base">
                                        <p:cTn id="43" dur="500"/>
                                        <p:tgtEl>
                                          <p:spTgt spid="5123"/>
                                        </p:tgtEl>
                                        <p:attrNameLst>
                                          <p:attrName>ppt_y</p:attrName>
                                        </p:attrNameLst>
                                      </p:cBhvr>
                                      <p:tavLst>
                                        <p:tav tm="0">
                                          <p:val>
                                            <p:strVal val="ppt_y"/>
                                          </p:val>
                                        </p:tav>
                                        <p:tav tm="100000">
                                          <p:val>
                                            <p:strVal val="1+ppt_h/2"/>
                                          </p:val>
                                        </p:tav>
                                      </p:tavLst>
                                    </p:anim>
                                    <p:set>
                                      <p:cBhvr>
                                        <p:cTn id="44" dur="1" fill="hold">
                                          <p:stCondLst>
                                            <p:cond delay="499"/>
                                          </p:stCondLst>
                                        </p:cTn>
                                        <p:tgtEl>
                                          <p:spTgt spid="5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p:cNvSpPr>
          <p:nvPr>
            <p:ph idx="1"/>
          </p:nvPr>
        </p:nvSpPr>
        <p:spPr/>
        <p:txBody>
          <a:bodyPr/>
          <a:lstStyle/>
          <a:p>
            <a:pPr eaLnBrk="1" hangingPunct="1"/>
            <a:r>
              <a:rPr lang="en-US" altLang="zh-CN" sz="2400" smtClean="0"/>
              <a:t>Office</a:t>
            </a:r>
            <a:r>
              <a:rPr lang="zh-CN" altLang="zh-CN" sz="2400" smtClean="0"/>
              <a:t>各组件之间可以方便的传递数据，数据可以从一个应用程序中复制到剪贴板上，然后在另一个应用程序中使用粘贴命令将剪贴板上的内容复制到新的应用程序中。如果需要传送大量的数据，则可以使用对象的链接和嵌入技术来实现数据共享。</a:t>
            </a:r>
          </a:p>
          <a:p>
            <a:pPr eaLnBrk="1" hangingPunct="1"/>
            <a:r>
              <a:rPr lang="zh-CN" altLang="zh-CN" sz="2400" smtClean="0"/>
              <a:t>本章介绍了</a:t>
            </a:r>
            <a:r>
              <a:rPr lang="en-US" altLang="zh-CN" sz="2400" smtClean="0"/>
              <a:t>Word</a:t>
            </a:r>
            <a:r>
              <a:rPr lang="zh-CN" altLang="zh-CN" sz="2400" smtClean="0"/>
              <a:t>、</a:t>
            </a:r>
            <a:r>
              <a:rPr lang="en-US" altLang="zh-CN" sz="2400" smtClean="0"/>
              <a:t>Excel</a:t>
            </a:r>
            <a:r>
              <a:rPr lang="zh-CN" altLang="zh-CN" sz="2400" smtClean="0"/>
              <a:t>和</a:t>
            </a:r>
            <a:r>
              <a:rPr lang="en-US" altLang="zh-CN" sz="2400" smtClean="0"/>
              <a:t>PowerPoint</a:t>
            </a:r>
            <a:r>
              <a:rPr lang="zh-CN" altLang="zh-CN" sz="2400" smtClean="0"/>
              <a:t>之间共享资源和传递数据的方法。在办公中合理地利用这些方法可以提高办公事务处理的效率和质量。</a:t>
            </a:r>
          </a:p>
        </p:txBody>
      </p:sp>
      <p:sp>
        <p:nvSpPr>
          <p:cNvPr id="21506" name="标题 1"/>
          <p:cNvSpPr>
            <a:spLocks noGrp="1"/>
          </p:cNvSpPr>
          <p:nvPr>
            <p:ph type="title"/>
          </p:nvPr>
        </p:nvSpPr>
        <p:spPr/>
        <p:txBody>
          <a:bodyPr/>
          <a:lstStyle/>
          <a:p>
            <a:pPr eaLnBrk="1" fontAlgn="auto" hangingPunct="1">
              <a:spcAft>
                <a:spcPts val="0"/>
              </a:spcAft>
              <a:defRPr/>
            </a:pPr>
            <a:r>
              <a:rPr lang="zh-CN" altLang="en-US" dirty="0" smtClean="0"/>
              <a:t>本章小结</a:t>
            </a:r>
          </a:p>
        </p:txBody>
      </p:sp>
      <p:sp>
        <p:nvSpPr>
          <p:cNvPr id="286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561272D9-FAD4-4D9F-AF7E-878347B550D5}" type="datetime1">
              <a:rPr lang="zh-CN" altLang="en-US"/>
              <a:pPr eaLnBrk="1" hangingPunct="1"/>
              <a:t>2014-11-17</a:t>
            </a:fld>
            <a:endParaRPr lang="en-US" altLang="zh-CN"/>
          </a:p>
        </p:txBody>
      </p:sp>
      <p:sp>
        <p:nvSpPr>
          <p:cNvPr id="2867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p:cNvSpPr>
            <a:spLocks noGrp="1"/>
          </p:cNvSpPr>
          <p:nvPr>
            <p:ph idx="1"/>
          </p:nvPr>
        </p:nvSpPr>
        <p:spPr/>
        <p:txBody>
          <a:bodyPr/>
          <a:lstStyle/>
          <a:p>
            <a:pPr eaLnBrk="1" hangingPunct="1"/>
            <a:r>
              <a:rPr lang="zh-CN" altLang="zh-CN" smtClean="0"/>
              <a:t>实训一 ：制作“企业询证函”</a:t>
            </a:r>
          </a:p>
          <a:p>
            <a:pPr eaLnBrk="1" hangingPunct="1"/>
            <a:r>
              <a:rPr lang="zh-CN" altLang="zh-CN" smtClean="0"/>
              <a:t>实训二：将</a:t>
            </a:r>
            <a:r>
              <a:rPr lang="en-US" altLang="zh-CN" smtClean="0"/>
              <a:t>Excel</a:t>
            </a:r>
            <a:r>
              <a:rPr lang="zh-CN" altLang="zh-CN" smtClean="0"/>
              <a:t>中的产品销售统计表复制到</a:t>
            </a:r>
            <a:r>
              <a:rPr lang="en-US" altLang="zh-CN" smtClean="0"/>
              <a:t>Word</a:t>
            </a:r>
            <a:r>
              <a:rPr lang="zh-CN" altLang="zh-CN" smtClean="0"/>
              <a:t>文档中</a:t>
            </a:r>
          </a:p>
          <a:p>
            <a:pPr eaLnBrk="1" hangingPunct="1"/>
            <a:endParaRPr lang="zh-CN" altLang="en-US" smtClean="0"/>
          </a:p>
        </p:txBody>
      </p:sp>
      <p:sp>
        <p:nvSpPr>
          <p:cNvPr id="22530" name="标题 1"/>
          <p:cNvSpPr>
            <a:spLocks noGrp="1"/>
          </p:cNvSpPr>
          <p:nvPr>
            <p:ph type="title"/>
          </p:nvPr>
        </p:nvSpPr>
        <p:spPr/>
        <p:txBody>
          <a:bodyPr/>
          <a:lstStyle/>
          <a:p>
            <a:pPr eaLnBrk="1" fontAlgn="auto" hangingPunct="1">
              <a:spcAft>
                <a:spcPts val="0"/>
              </a:spcAft>
              <a:defRPr/>
            </a:pPr>
            <a:r>
              <a:rPr lang="zh-CN" altLang="en-US" dirty="0" smtClean="0"/>
              <a:t>实训</a:t>
            </a:r>
          </a:p>
        </p:txBody>
      </p:sp>
      <p:sp>
        <p:nvSpPr>
          <p:cNvPr id="297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899DA383-64F8-43AA-803A-F838DAD2DE42}" type="datetime1">
              <a:rPr lang="zh-CN" altLang="en-US"/>
              <a:pPr eaLnBrk="1" hangingPunct="1"/>
              <a:t>2014-11-17</a:t>
            </a:fld>
            <a:endParaRPr lang="en-US" altLang="zh-CN"/>
          </a:p>
        </p:txBody>
      </p:sp>
      <p:sp>
        <p:nvSpPr>
          <p:cNvPr id="2970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页脚占位符 3"/>
          <p:cNvSpPr txBox="1">
            <a:spLocks noGrp="1" noChangeArrowheads="1"/>
          </p:cNvSpPr>
          <p:nvPr/>
        </p:nvSpPr>
        <p:spPr bwMode="auto">
          <a:xfrm>
            <a:off x="5651500" y="6381750"/>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r" eaLnBrk="1" hangingPunct="1"/>
            <a:endParaRPr lang="en-US" altLang="zh-CN" sz="1200">
              <a:solidFill>
                <a:srgbClr val="CC3300"/>
              </a:solidFill>
            </a:endParaRPr>
          </a:p>
        </p:txBody>
      </p:sp>
      <p:sp>
        <p:nvSpPr>
          <p:cNvPr id="5124" name="Rectangle 2"/>
          <p:cNvSpPr>
            <a:spLocks noGrp="1" noChangeArrowheads="1"/>
          </p:cNvSpPr>
          <p:nvPr>
            <p:ph type="title" idx="4294967295"/>
          </p:nvPr>
        </p:nvSpPr>
        <p:spPr>
          <a:xfrm>
            <a:off x="0" y="122238"/>
            <a:ext cx="7543800" cy="1295400"/>
          </a:xfrm>
        </p:spPr>
        <p:txBody>
          <a:bodyPr/>
          <a:lstStyle/>
          <a:p>
            <a:pPr eaLnBrk="1" fontAlgn="auto" hangingPunct="1">
              <a:spcAft>
                <a:spcPts val="0"/>
              </a:spcAft>
              <a:defRPr/>
            </a:pPr>
            <a:r>
              <a:rPr lang="zh-CN" altLang="en-US" dirty="0" smtClean="0">
                <a:solidFill>
                  <a:schemeClr val="tx1"/>
                </a:solidFill>
                <a:effectLst>
                  <a:outerShdw blurRad="38100" dist="38100" dir="2700000" algn="tl">
                    <a:srgbClr val="C0C0C0"/>
                  </a:outerShdw>
                </a:effectLst>
                <a:latin typeface="Verdana" pitchFamily="34" charset="0"/>
              </a:rPr>
              <a:t>学习目标</a:t>
            </a:r>
            <a:endParaRPr lang="zh-CN" altLang="en-US" dirty="0" smtClean="0">
              <a:effectLst>
                <a:outerShdw blurRad="38100" dist="38100" dir="2700000" algn="tl">
                  <a:srgbClr val="C0C0C0"/>
                </a:outerShdw>
              </a:effectLst>
            </a:endParaRPr>
          </a:p>
        </p:txBody>
      </p:sp>
      <p:sp>
        <p:nvSpPr>
          <p:cNvPr id="11268" name="Rectangle 3"/>
          <p:cNvSpPr>
            <a:spLocks noGrp="1" noChangeArrowheads="1"/>
          </p:cNvSpPr>
          <p:nvPr>
            <p:ph type="body" idx="4294967295"/>
          </p:nvPr>
        </p:nvSpPr>
        <p:spPr>
          <a:xfrm>
            <a:off x="0" y="1719263"/>
            <a:ext cx="8229600" cy="4411662"/>
          </a:xfrm>
        </p:spPr>
        <p:txBody>
          <a:bodyPr/>
          <a:lstStyle/>
          <a:p>
            <a:pPr eaLnBrk="1" hangingPunct="1"/>
            <a:r>
              <a:rPr lang="zh-CN" altLang="en-US" dirty="0" smtClean="0"/>
              <a:t>了解Office各组件之间传输数据的方法和作用</a:t>
            </a:r>
          </a:p>
          <a:p>
            <a:pPr eaLnBrk="1" hangingPunct="1"/>
            <a:r>
              <a:rPr lang="zh-CN" altLang="en-US" dirty="0" smtClean="0"/>
              <a:t>熟悉Office中Word、Excel、PowerPoint等几个常用组件之间资源共享方法</a:t>
            </a:r>
          </a:p>
          <a:p>
            <a:pPr eaLnBrk="1" hangingPunct="1"/>
            <a:r>
              <a:rPr lang="zh-CN" altLang="en-US" dirty="0" smtClean="0"/>
              <a:t>掌握Office各项工具的使用技巧及其在实际工作中的应用</a:t>
            </a:r>
          </a:p>
        </p:txBody>
      </p:sp>
      <p:sp>
        <p:nvSpPr>
          <p:cNvPr id="1126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34E8319B-B38C-441F-ACDB-B0386B11D002}" type="datetime1">
              <a:rPr lang="zh-CN" altLang="en-US"/>
              <a:pPr eaLnBrk="1" hangingPunct="1"/>
              <a:t>2014-11-17</a:t>
            </a:fld>
            <a:endParaRPr lang="en-US" altLang="zh-CN"/>
          </a:p>
        </p:txBody>
      </p:sp>
      <p:sp>
        <p:nvSpPr>
          <p:cNvPr id="11270"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additive="base">
                                        <p:cTn id="7"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xEl>
                                              <p:pRg st="1" end="1"/>
                                            </p:txEl>
                                          </p:spTgt>
                                        </p:tgtEl>
                                        <p:attrNameLst>
                                          <p:attrName>style.visibility</p:attrName>
                                        </p:attrNameLst>
                                      </p:cBhvr>
                                      <p:to>
                                        <p:strVal val="visible"/>
                                      </p:to>
                                    </p:set>
                                    <p:anim calcmode="lin" valueType="num">
                                      <p:cBhvr additive="base">
                                        <p:cTn id="13"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8">
                                            <p:txEl>
                                              <p:pRg st="2" end="2"/>
                                            </p:txEl>
                                          </p:spTgt>
                                        </p:tgtEl>
                                        <p:attrNameLst>
                                          <p:attrName>style.visibility</p:attrName>
                                        </p:attrNameLst>
                                      </p:cBhvr>
                                      <p:to>
                                        <p:strVal val="visible"/>
                                      </p:to>
                                    </p:set>
                                    <p:anim calcmode="lin" valueType="num">
                                      <p:cBhvr additive="base">
                                        <p:cTn id="19"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0" y="476250"/>
            <a:ext cx="7461250" cy="930275"/>
          </a:xfrm>
        </p:spPr>
        <p:txBody>
          <a:bodyPr/>
          <a:lstStyle/>
          <a:p>
            <a:pPr eaLnBrk="1" fontAlgn="auto" hangingPunct="1">
              <a:spcAft>
                <a:spcPts val="0"/>
              </a:spcAft>
              <a:defRPr/>
            </a:pPr>
            <a:r>
              <a:rPr lang="zh-CN" altLang="en-US" dirty="0" smtClean="0">
                <a:effectLst>
                  <a:outerShdw blurRad="38100" dist="38100" dir="2700000" algn="tl">
                    <a:srgbClr val="C0C0C0"/>
                  </a:outerShdw>
                </a:effectLst>
              </a:rPr>
              <a:t>章节内容</a:t>
            </a:r>
          </a:p>
        </p:txBody>
      </p:sp>
      <p:sp>
        <p:nvSpPr>
          <p:cNvPr id="12291" name="内容占位符 2"/>
          <p:cNvSpPr>
            <a:spLocks noGrp="1"/>
          </p:cNvSpPr>
          <p:nvPr>
            <p:ph idx="4294967295"/>
          </p:nvPr>
        </p:nvSpPr>
        <p:spPr>
          <a:xfrm>
            <a:off x="0" y="1700213"/>
            <a:ext cx="7775575" cy="4752975"/>
          </a:xfrm>
        </p:spPr>
        <p:txBody>
          <a:bodyPr/>
          <a:lstStyle/>
          <a:p>
            <a:pPr eaLnBrk="1" hangingPunct="1"/>
            <a:r>
              <a:rPr lang="zh-CN" altLang="en-US" sz="2600" dirty="0" smtClean="0">
                <a:hlinkClick r:id="rId2" action="ppaction://hlinksldjump"/>
              </a:rPr>
              <a:t>7.1 Word与Excel资源共享</a:t>
            </a:r>
            <a:endParaRPr lang="zh-CN" altLang="en-US" sz="2600" dirty="0" smtClean="0"/>
          </a:p>
          <a:p>
            <a:pPr eaLnBrk="1" hangingPunct="1"/>
            <a:r>
              <a:rPr lang="zh-CN" altLang="en-US" sz="2600" dirty="0" smtClean="0">
                <a:hlinkClick r:id="rId3" action="ppaction://hlinksldjump"/>
              </a:rPr>
              <a:t>7.2 Word 与PowerPoint资源共享</a:t>
            </a:r>
            <a:endParaRPr lang="zh-CN" altLang="en-US" sz="2600" dirty="0" smtClean="0"/>
          </a:p>
          <a:p>
            <a:pPr eaLnBrk="1" hangingPunct="1"/>
            <a:r>
              <a:rPr lang="zh-CN" altLang="en-US" sz="2600" dirty="0" smtClean="0">
                <a:hlinkClick r:id="rId4" action="ppaction://hlinksldjump"/>
              </a:rPr>
              <a:t>7.3 Excel与PowerPoint资源共享</a:t>
            </a:r>
            <a:endParaRPr lang="zh-CN" altLang="en-US" sz="2600" dirty="0" smtClean="0"/>
          </a:p>
          <a:p>
            <a:pPr eaLnBrk="1" hangingPunct="1"/>
            <a:r>
              <a:rPr lang="zh-CN" altLang="en-US" sz="2600" dirty="0" smtClean="0">
                <a:hlinkClick r:id="rId5" action="ppaction://hlinksldjump"/>
              </a:rPr>
              <a:t>实训</a:t>
            </a:r>
            <a:endParaRPr lang="zh-CN" altLang="en-US" sz="2600" dirty="0" smtClean="0"/>
          </a:p>
        </p:txBody>
      </p:sp>
      <p:sp>
        <p:nvSpPr>
          <p:cNvPr id="12292" name="页脚占位符 3"/>
          <p:cNvSpPr txBox="1">
            <a:spLocks noGrp="1" noChangeArrowheads="1"/>
          </p:cNvSpPr>
          <p:nvPr/>
        </p:nvSpPr>
        <p:spPr bwMode="auto">
          <a:xfrm>
            <a:off x="5508625" y="6453188"/>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r" eaLnBrk="1" hangingPunct="1"/>
            <a:endParaRPr lang="en-US" altLang="zh-CN" sz="1200">
              <a:solidFill>
                <a:srgbClr val="CC3300"/>
              </a:solidFill>
            </a:endParaRPr>
          </a:p>
        </p:txBody>
      </p:sp>
      <p:sp>
        <p:nvSpPr>
          <p:cNvPr id="12293" name="灯片编号占位符 4"/>
          <p:cNvSpPr txBox="1">
            <a:spLocks noGrp="1" noChangeArrowheads="1"/>
          </p:cNvSpPr>
          <p:nvPr/>
        </p:nvSpPr>
        <p:spPr bwMode="auto">
          <a:xfrm>
            <a:off x="107950" y="6596063"/>
            <a:ext cx="7191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en-US" altLang="zh-CN" sz="1000">
              <a:solidFill>
                <a:srgbClr val="000000"/>
              </a:solidFill>
              <a:latin typeface="Verdana" pitchFamily="34" charset="0"/>
            </a:endParaRPr>
          </a:p>
        </p:txBody>
      </p:sp>
      <p:sp>
        <p:nvSpPr>
          <p:cNvPr id="1229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52106B24-8260-4502-827A-0FAEDE03FC93}" type="datetime1">
              <a:rPr lang="zh-CN" altLang="en-US"/>
              <a:pPr eaLnBrk="1" hangingPunct="1"/>
              <a:t>2014-11-17</a:t>
            </a:fld>
            <a:endParaRPr lang="en-US" altLang="zh-CN"/>
          </a:p>
        </p:txBody>
      </p:sp>
      <p:sp>
        <p:nvSpPr>
          <p:cNvPr id="1229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p:txBody>
          <a:bodyPr/>
          <a:lstStyle/>
          <a:p>
            <a:pPr eaLnBrk="1" hangingPunct="1"/>
            <a:r>
              <a:rPr lang="zh-CN" altLang="en-US" dirty="0" smtClean="0"/>
              <a:t>7.1.1  </a:t>
            </a:r>
            <a:r>
              <a:rPr lang="zh-CN" altLang="en-US" dirty="0" smtClean="0">
                <a:hlinkClick r:id="rId2" action="ppaction://hlinksldjump"/>
              </a:rPr>
              <a:t>使用Word和Excel实现打印个人工资条</a:t>
            </a:r>
            <a:endParaRPr lang="zh-CN" altLang="en-US" dirty="0" smtClean="0"/>
          </a:p>
          <a:p>
            <a:pPr eaLnBrk="1" hangingPunct="1"/>
            <a:r>
              <a:rPr lang="zh-CN" altLang="en-US" dirty="0" smtClean="0"/>
              <a:t>7.1.2  </a:t>
            </a:r>
            <a:r>
              <a:rPr lang="zh-CN" altLang="en-US" dirty="0" smtClean="0">
                <a:hlinkClick r:id="rId3" action="ppaction://hlinksldjump"/>
              </a:rPr>
              <a:t>操作步骤</a:t>
            </a:r>
            <a:endParaRPr lang="zh-CN" altLang="en-US" dirty="0" smtClean="0"/>
          </a:p>
          <a:p>
            <a:pPr eaLnBrk="1" hangingPunct="1"/>
            <a:r>
              <a:rPr lang="zh-CN" altLang="en-US" dirty="0" smtClean="0"/>
              <a:t>7.1.3 </a:t>
            </a:r>
            <a:r>
              <a:rPr lang="zh-CN" altLang="en-US" dirty="0" smtClean="0">
                <a:hlinkClick r:id="rId4" action="ppaction://hlinksldjump"/>
              </a:rPr>
              <a:t>主要知识点</a:t>
            </a:r>
            <a:endParaRPr lang="zh-CN" altLang="en-US" dirty="0" smtClean="0"/>
          </a:p>
          <a:p>
            <a:pPr eaLnBrk="1" hangingPunct="1">
              <a:buFont typeface="Wingdings" pitchFamily="2" charset="2"/>
              <a:buNone/>
            </a:pPr>
            <a:endParaRPr lang="zh-CN" altLang="en-US" dirty="0" smtClean="0"/>
          </a:p>
          <a:p>
            <a:pPr eaLnBrk="1" hangingPunct="1">
              <a:buFont typeface="Wingdings" pitchFamily="2" charset="2"/>
              <a:buNone/>
            </a:pPr>
            <a:endParaRPr lang="zh-CN" altLang="en-US" dirty="0" smtClean="0"/>
          </a:p>
          <a:p>
            <a:pPr eaLnBrk="1" hangingPunct="1">
              <a:buFont typeface="Wingdings" pitchFamily="2" charset="2"/>
              <a:buNone/>
            </a:pPr>
            <a:endParaRPr lang="zh-CN" altLang="en-US" dirty="0" smtClean="0"/>
          </a:p>
        </p:txBody>
      </p:sp>
      <p:sp>
        <p:nvSpPr>
          <p:cNvPr id="6146" name="Rectangle 2"/>
          <p:cNvSpPr>
            <a:spLocks noGrp="1" noChangeArrowheads="1"/>
          </p:cNvSpPr>
          <p:nvPr>
            <p:ph type="title"/>
          </p:nvPr>
        </p:nvSpPr>
        <p:spPr/>
        <p:txBody>
          <a:bodyPr/>
          <a:lstStyle/>
          <a:p>
            <a:pPr eaLnBrk="1" fontAlgn="auto" hangingPunct="1">
              <a:spcAft>
                <a:spcPts val="0"/>
              </a:spcAft>
              <a:defRPr/>
            </a:pPr>
            <a:r>
              <a:rPr lang="zh-CN" altLang="en-US" sz="3500" smtClean="0"/>
              <a:t>7.1  Word与Excel资源共享</a:t>
            </a:r>
            <a:br>
              <a:rPr lang="zh-CN" altLang="en-US" sz="3500" smtClean="0"/>
            </a:br>
            <a:endParaRPr lang="zh-CN" altLang="en-US" sz="3100" smtClean="0"/>
          </a:p>
        </p:txBody>
      </p:sp>
      <p:sp>
        <p:nvSpPr>
          <p:cNvPr id="133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AA331391-1866-48BA-BB8F-491CC04B39C6}" type="datetime1">
              <a:rPr lang="zh-CN" altLang="en-US"/>
              <a:pPr eaLnBrk="1" hangingPunct="1"/>
              <a:t>2014-11-17</a:t>
            </a:fld>
            <a:endParaRPr lang="en-US" altLang="zh-CN"/>
          </a:p>
        </p:txBody>
      </p:sp>
      <p:sp>
        <p:nvSpPr>
          <p:cNvPr id="1331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323850" y="1052513"/>
            <a:ext cx="8291513" cy="4789487"/>
          </a:xfrm>
        </p:spPr>
        <p:txBody>
          <a:bodyPr/>
          <a:lstStyle/>
          <a:p>
            <a:pPr eaLnBrk="1" hangingPunct="1">
              <a:lnSpc>
                <a:spcPct val="145000"/>
              </a:lnSpc>
              <a:buFont typeface="Wingdings" pitchFamily="2" charset="2"/>
              <a:buNone/>
            </a:pPr>
            <a:endParaRPr lang="zh-CN" altLang="en-US" sz="2000" dirty="0" smtClean="0"/>
          </a:p>
          <a:p>
            <a:pPr eaLnBrk="1" hangingPunct="1">
              <a:lnSpc>
                <a:spcPct val="145000"/>
              </a:lnSpc>
              <a:buFont typeface="Wingdings" pitchFamily="2" charset="2"/>
              <a:buNone/>
            </a:pPr>
            <a:r>
              <a:rPr lang="zh-CN" altLang="en-US" sz="2000" dirty="0" smtClean="0"/>
              <a:t>	</a:t>
            </a:r>
            <a:r>
              <a:rPr lang="zh-CN" altLang="en-US" sz="2400" dirty="0" smtClean="0"/>
              <a:t>      </a:t>
            </a:r>
            <a:r>
              <a:rPr lang="zh-CN" altLang="en-US" sz="2400" dirty="0" smtClean="0"/>
              <a:t> </a:t>
            </a:r>
            <a:r>
              <a:rPr lang="zh-CN" altLang="en-US" sz="2400" dirty="0" smtClean="0"/>
              <a:t>Excel具有数据库功能，但是它不能像数据库软件那样逐条打印记录。Word可以通过多种方式共享Excel数据，作为Excel数据输出的载体，弥补了Excel的不足。本节的实例使用Word合并Excel数据的方法打印个人工资条。</a:t>
            </a:r>
          </a:p>
        </p:txBody>
      </p:sp>
      <p:sp>
        <p:nvSpPr>
          <p:cNvPr id="7170" name="Rectangle 2"/>
          <p:cNvSpPr>
            <a:spLocks noGrp="1" noChangeArrowheads="1"/>
          </p:cNvSpPr>
          <p:nvPr>
            <p:ph type="title"/>
          </p:nvPr>
        </p:nvSpPr>
        <p:spPr>
          <a:xfrm>
            <a:off x="396875" y="333375"/>
            <a:ext cx="8279581" cy="981075"/>
          </a:xfrm>
        </p:spPr>
        <p:txBody>
          <a:bodyPr>
            <a:noAutofit/>
          </a:bodyPr>
          <a:lstStyle/>
          <a:p>
            <a:pPr eaLnBrk="1" fontAlgn="auto" hangingPunct="1">
              <a:spcAft>
                <a:spcPts val="0"/>
              </a:spcAft>
              <a:defRPr/>
            </a:pPr>
            <a:r>
              <a:rPr lang="zh-CN" altLang="en-US" sz="3600" dirty="0" smtClean="0"/>
              <a:t>7.1.1  使用Word和Excel实现打印个人工资条</a:t>
            </a:r>
          </a:p>
        </p:txBody>
      </p:sp>
      <p:sp>
        <p:nvSpPr>
          <p:cNvPr id="1434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B998C69E-A0D7-4068-9154-D82D4AB88216}" type="datetime1">
              <a:rPr lang="zh-CN" altLang="en-US"/>
              <a:pPr eaLnBrk="1" hangingPunct="1"/>
              <a:t>2014-11-17</a:t>
            </a:fld>
            <a:endParaRPr lang="en-US" altLang="zh-CN"/>
          </a:p>
        </p:txBody>
      </p:sp>
      <p:sp>
        <p:nvSpPr>
          <p:cNvPr id="1434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074" y="2119312"/>
            <a:ext cx="4159645" cy="419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1026"/>
                                        </p:tgtEl>
                                        <p:attrNameLst>
                                          <p:attrName>ppt_x</p:attrName>
                                        </p:attrNameLst>
                                      </p:cBhvr>
                                      <p:tavLst>
                                        <p:tav tm="0">
                                          <p:val>
                                            <p:strVal val="ppt_x"/>
                                          </p:val>
                                        </p:tav>
                                        <p:tav tm="100000">
                                          <p:val>
                                            <p:strVal val="ppt_x"/>
                                          </p:val>
                                        </p:tav>
                                      </p:tavLst>
                                    </p:anim>
                                    <p:anim calcmode="lin" valueType="num">
                                      <p:cBhvr additive="base">
                                        <p:cTn id="17" dur="500"/>
                                        <p:tgtEl>
                                          <p:spTgt spid="1026"/>
                                        </p:tgtEl>
                                        <p:attrNameLst>
                                          <p:attrName>ppt_y</p:attrName>
                                        </p:attrNameLst>
                                      </p:cBhvr>
                                      <p:tavLst>
                                        <p:tav tm="0">
                                          <p:val>
                                            <p:strVal val="ppt_y"/>
                                          </p:val>
                                        </p:tav>
                                        <p:tav tm="100000">
                                          <p:val>
                                            <p:strVal val="1+ppt_h/2"/>
                                          </p:val>
                                        </p:tav>
                                      </p:tavLst>
                                    </p:anim>
                                    <p:set>
                                      <p:cBhvr>
                                        <p:cTn id="18"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179388" y="1412875"/>
            <a:ext cx="8858250" cy="5040313"/>
          </a:xfrm>
        </p:spPr>
        <p:txBody>
          <a:bodyPr/>
          <a:lstStyle/>
          <a:p>
            <a:pPr marL="355600" eaLnBrk="1" hangingPunct="1">
              <a:lnSpc>
                <a:spcPct val="145000"/>
              </a:lnSpc>
            </a:pPr>
            <a:r>
              <a:rPr lang="zh-CN" altLang="zh-CN" sz="2400" dirty="0" smtClean="0"/>
              <a:t>1．</a:t>
            </a:r>
            <a:r>
              <a:rPr lang="zh-CN" altLang="zh-CN" sz="2400" dirty="0" smtClean="0">
                <a:hlinkClick r:id="rId2" action="ppaction://hlinksldjump"/>
              </a:rPr>
              <a:t>建立文档模板</a:t>
            </a:r>
            <a:endParaRPr lang="zh-CN" altLang="zh-CN" sz="2400" dirty="0" smtClean="0"/>
          </a:p>
          <a:p>
            <a:pPr marL="355600" eaLnBrk="1" hangingPunct="1">
              <a:lnSpc>
                <a:spcPct val="145000"/>
              </a:lnSpc>
            </a:pPr>
            <a:r>
              <a:rPr lang="zh-CN" altLang="zh-CN" sz="2400" dirty="0" smtClean="0"/>
              <a:t>2．</a:t>
            </a:r>
            <a:r>
              <a:rPr lang="zh-CN" altLang="zh-CN" sz="2400" dirty="0" smtClean="0">
                <a:hlinkClick r:id="rId3" action="ppaction://hlinksldjump"/>
              </a:rPr>
              <a:t>使用“邮件合并”</a:t>
            </a:r>
            <a:endParaRPr lang="zh-CN" altLang="zh-CN" sz="2400" dirty="0" smtClean="0"/>
          </a:p>
          <a:p>
            <a:pPr marL="355600" eaLnBrk="1" hangingPunct="1">
              <a:lnSpc>
                <a:spcPct val="145000"/>
              </a:lnSpc>
            </a:pPr>
            <a:r>
              <a:rPr lang="zh-CN" altLang="zh-CN" sz="2400" dirty="0" smtClean="0">
                <a:sym typeface="Arial" charset="0"/>
              </a:rPr>
              <a:t>3. </a:t>
            </a:r>
            <a:r>
              <a:rPr lang="zh-CN" altLang="zh-CN" sz="2400" dirty="0" smtClean="0">
                <a:sym typeface="Arial" charset="0"/>
                <a:hlinkClick r:id="rId4" action="ppaction://hlinksldjump"/>
              </a:rPr>
              <a:t>生成工资条</a:t>
            </a:r>
            <a:endParaRPr lang="zh-CN" altLang="zh-CN" sz="2400" dirty="0" smtClean="0">
              <a:sym typeface="Arial" charset="0"/>
            </a:endParaRPr>
          </a:p>
        </p:txBody>
      </p:sp>
      <p:sp>
        <p:nvSpPr>
          <p:cNvPr id="8194" name="Rectangle 2"/>
          <p:cNvSpPr>
            <a:spLocks noGrp="1" noChangeArrowheads="1"/>
          </p:cNvSpPr>
          <p:nvPr>
            <p:ph type="title"/>
          </p:nvPr>
        </p:nvSpPr>
        <p:spPr>
          <a:xfrm>
            <a:off x="395288" y="404813"/>
            <a:ext cx="7543800" cy="1295400"/>
          </a:xfrm>
        </p:spPr>
        <p:txBody>
          <a:bodyPr>
            <a:normAutofit/>
          </a:bodyPr>
          <a:lstStyle/>
          <a:p>
            <a:pPr eaLnBrk="1" fontAlgn="auto" hangingPunct="1">
              <a:spcAft>
                <a:spcPts val="0"/>
              </a:spcAft>
              <a:defRPr/>
            </a:pPr>
            <a:r>
              <a:rPr lang="zh-CN" altLang="en-US" smtClean="0"/>
              <a:t>7.1.2  操作步骤</a:t>
            </a:r>
            <a:br>
              <a:rPr lang="zh-CN" altLang="en-US" smtClean="0"/>
            </a:br>
            <a:endParaRPr lang="zh-CN" altLang="en-US" smtClean="0"/>
          </a:p>
        </p:txBody>
      </p:sp>
      <p:sp>
        <p:nvSpPr>
          <p:cNvPr id="1536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1E575E48-CCC9-4220-9406-7F278950D799}" type="datetime1">
              <a:rPr lang="zh-CN" altLang="en-US"/>
              <a:pPr eaLnBrk="1" hangingPunct="1"/>
              <a:t>2014-11-17</a:t>
            </a:fld>
            <a:endParaRPr lang="en-US" altLang="zh-CN"/>
          </a:p>
        </p:txBody>
      </p:sp>
      <p:sp>
        <p:nvSpPr>
          <p:cNvPr id="1536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p:cNvSpPr>
          <p:nvPr>
            <p:ph idx="1"/>
          </p:nvPr>
        </p:nvSpPr>
        <p:spPr>
          <a:xfrm>
            <a:off x="179388" y="1484313"/>
            <a:ext cx="8507412" cy="5040312"/>
          </a:xfrm>
        </p:spPr>
        <p:txBody>
          <a:bodyPr/>
          <a:lstStyle/>
          <a:p>
            <a:pPr eaLnBrk="1" hangingPunct="1"/>
            <a:r>
              <a:rPr lang="zh-CN" altLang="zh-CN" sz="2400" dirty="0" smtClean="0"/>
              <a:t>（</a:t>
            </a:r>
            <a:r>
              <a:rPr lang="en-US" altLang="zh-CN" sz="2400" dirty="0" smtClean="0"/>
              <a:t>1</a:t>
            </a:r>
            <a:r>
              <a:rPr lang="zh-CN" altLang="zh-CN" sz="2400" dirty="0" smtClean="0"/>
              <a:t>）在</a:t>
            </a:r>
            <a:r>
              <a:rPr lang="en-US" altLang="zh-CN" sz="2400" dirty="0" smtClean="0"/>
              <a:t>Excel</a:t>
            </a:r>
            <a:r>
              <a:rPr lang="zh-CN" altLang="zh-CN" sz="2400" dirty="0" smtClean="0"/>
              <a:t>工作表中输入工资表的相关项目，例如基本工资、奖金等。将工作表命名为“工资表”，然后将工作簿保存为“工资表”。</a:t>
            </a:r>
            <a:r>
              <a:rPr lang="en-US" altLang="zh-CN" sz="2400" dirty="0" smtClean="0"/>
              <a:t> </a:t>
            </a:r>
            <a:endParaRPr lang="zh-CN" altLang="zh-CN" sz="2400" dirty="0" smtClean="0"/>
          </a:p>
          <a:p>
            <a:pPr eaLnBrk="1" hangingPunct="1"/>
            <a:r>
              <a:rPr lang="zh-CN" altLang="zh-CN" sz="2400" dirty="0" smtClean="0"/>
              <a:t>（</a:t>
            </a:r>
            <a:r>
              <a:rPr lang="en-US" altLang="zh-CN" sz="2400" dirty="0" smtClean="0"/>
              <a:t>2</a:t>
            </a:r>
            <a:r>
              <a:rPr lang="zh-CN" altLang="zh-CN" sz="2400" dirty="0" smtClean="0"/>
              <a:t>）在</a:t>
            </a:r>
            <a:r>
              <a:rPr lang="en-US" altLang="zh-CN" sz="2400" dirty="0" smtClean="0"/>
              <a:t>Word</a:t>
            </a:r>
            <a:r>
              <a:rPr lang="zh-CN" altLang="zh-CN" sz="2400" dirty="0" smtClean="0"/>
              <a:t>窗口中新建一个文档，根据工资表的相关项目制作一个表格。</a:t>
            </a:r>
          </a:p>
          <a:p>
            <a:pPr eaLnBrk="1" hangingPunct="1"/>
            <a:r>
              <a:rPr lang="zh-CN" altLang="zh-CN" sz="2400" dirty="0" smtClean="0"/>
              <a:t>（</a:t>
            </a:r>
            <a:r>
              <a:rPr lang="en-US" altLang="zh-CN" sz="2400" dirty="0" smtClean="0"/>
              <a:t>3</a:t>
            </a:r>
            <a:r>
              <a:rPr lang="zh-CN" altLang="zh-CN" sz="2400" dirty="0" smtClean="0"/>
              <a:t>）单击“文件”功能区</a:t>
            </a:r>
            <a:r>
              <a:rPr lang="en-US" altLang="zh-CN" sz="2400" dirty="0" smtClean="0"/>
              <a:t>/</a:t>
            </a:r>
            <a:r>
              <a:rPr lang="zh-CN" altLang="zh-CN" sz="2400" dirty="0" smtClean="0"/>
              <a:t>“另存为”命令，在打开的“另存为”对话框中设置保存类型为“文档模板”，并命名为“工资条”（其扩展名为</a:t>
            </a:r>
            <a:r>
              <a:rPr lang="en-US" altLang="zh-CN" sz="2400" dirty="0" smtClean="0"/>
              <a:t>.dot</a:t>
            </a:r>
            <a:r>
              <a:rPr lang="zh-CN" altLang="zh-CN" sz="2400" dirty="0" smtClean="0"/>
              <a:t>）。</a:t>
            </a:r>
          </a:p>
          <a:p>
            <a:pPr eaLnBrk="1" hangingPunct="1"/>
            <a:r>
              <a:rPr lang="zh-CN" altLang="zh-CN" sz="2400" dirty="0" smtClean="0"/>
              <a:t>（</a:t>
            </a:r>
            <a:r>
              <a:rPr lang="en-US" altLang="zh-CN" sz="2400" dirty="0" smtClean="0"/>
              <a:t>4</a:t>
            </a:r>
            <a:r>
              <a:rPr lang="zh-CN" altLang="zh-CN" sz="2400" dirty="0" smtClean="0"/>
              <a:t>）关闭“工资条”模板文档，单击“文件”功能区</a:t>
            </a:r>
            <a:r>
              <a:rPr lang="en-US" altLang="zh-CN" sz="2400" dirty="0" smtClean="0"/>
              <a:t>/</a:t>
            </a:r>
            <a:r>
              <a:rPr lang="zh-CN" altLang="zh-CN" sz="2400" dirty="0" smtClean="0"/>
              <a:t>“新建”命令，在 “新建文档”对话框中选择“根据现有文档新建”选项，然后选择保存“工资条”模板的位置。</a:t>
            </a:r>
            <a:endParaRPr lang="en-US" altLang="zh-CN" sz="2400" dirty="0" smtClean="0"/>
          </a:p>
          <a:p>
            <a:pPr eaLnBrk="1" hangingPunct="1"/>
            <a:r>
              <a:rPr lang="zh-CN" altLang="zh-CN" sz="2400" dirty="0" smtClean="0"/>
              <a:t>（</a:t>
            </a:r>
            <a:r>
              <a:rPr lang="en-US" altLang="zh-CN" sz="2400" dirty="0" smtClean="0"/>
              <a:t>5</a:t>
            </a:r>
            <a:r>
              <a:rPr lang="zh-CN" altLang="zh-CN" sz="2400" dirty="0" smtClean="0"/>
              <a:t>）单击“创建”按钮，就创建了一个基于“工资条”模板的</a:t>
            </a:r>
            <a:r>
              <a:rPr lang="en-US" altLang="zh-CN" sz="2400" dirty="0" smtClean="0"/>
              <a:t>Word</a:t>
            </a:r>
            <a:r>
              <a:rPr lang="zh-CN" altLang="zh-CN" sz="2400" dirty="0" smtClean="0"/>
              <a:t>文档。</a:t>
            </a:r>
          </a:p>
          <a:p>
            <a:pPr eaLnBrk="1" hangingPunct="1"/>
            <a:endParaRPr lang="zh-CN" altLang="en-US" dirty="0" smtClean="0"/>
          </a:p>
        </p:txBody>
      </p:sp>
      <p:sp>
        <p:nvSpPr>
          <p:cNvPr id="9218" name="标题 1"/>
          <p:cNvSpPr>
            <a:spLocks noGrp="1"/>
          </p:cNvSpPr>
          <p:nvPr>
            <p:ph type="title"/>
          </p:nvPr>
        </p:nvSpPr>
        <p:spPr/>
        <p:txBody>
          <a:bodyPr/>
          <a:lstStyle/>
          <a:p>
            <a:pPr eaLnBrk="1" fontAlgn="auto" hangingPunct="1">
              <a:spcAft>
                <a:spcPts val="0"/>
              </a:spcAft>
              <a:defRPr/>
            </a:pPr>
            <a:r>
              <a:rPr lang="zh-CN" altLang="zh-CN" smtClean="0"/>
              <a:t>1．建立文档模板</a:t>
            </a:r>
          </a:p>
        </p:txBody>
      </p:sp>
      <p:sp>
        <p:nvSpPr>
          <p:cNvPr id="163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ADC9F6B4-2F63-4026-90D8-4DF6729D903E}" type="datetime1">
              <a:rPr lang="zh-CN" altLang="en-US"/>
              <a:pPr eaLnBrk="1" hangingPunct="1"/>
              <a:t>2014-11-17</a:t>
            </a:fld>
            <a:endParaRPr lang="en-US" altLang="zh-CN"/>
          </a:p>
        </p:txBody>
      </p:sp>
      <p:sp>
        <p:nvSpPr>
          <p:cNvPr id="1638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2097088"/>
            <a:ext cx="4979818" cy="4428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fade">
                                      <p:cBhvr>
                                        <p:cTn id="7" dur="1000"/>
                                        <p:tgtEl>
                                          <p:spTgt spid="16386">
                                            <p:txEl>
                                              <p:pRg st="0" end="0"/>
                                            </p:txEl>
                                          </p:spTgt>
                                        </p:tgtEl>
                                      </p:cBhvr>
                                    </p:animEffect>
                                    <p:anim calcmode="lin" valueType="num">
                                      <p:cBhvr>
                                        <p:cTn id="8" dur="10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38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 calcmode="lin" valueType="num">
                                      <p:cBhvr additive="base">
                                        <p:cTn id="14" dur="500" fill="hold"/>
                                        <p:tgtEl>
                                          <p:spTgt spid="2050"/>
                                        </p:tgtEl>
                                        <p:attrNameLst>
                                          <p:attrName>ppt_x</p:attrName>
                                        </p:attrNameLst>
                                      </p:cBhvr>
                                      <p:tavLst>
                                        <p:tav tm="0">
                                          <p:val>
                                            <p:strVal val="#ppt_x"/>
                                          </p:val>
                                        </p:tav>
                                        <p:tav tm="100000">
                                          <p:val>
                                            <p:strVal val="#ppt_x"/>
                                          </p:val>
                                        </p:tav>
                                      </p:tavLst>
                                    </p:anim>
                                    <p:anim calcmode="lin" valueType="num">
                                      <p:cBhvr additive="base">
                                        <p:cTn id="15"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nodeType="clickEffect">
                                  <p:stCondLst>
                                    <p:cond delay="0"/>
                                  </p:stCondLst>
                                  <p:childTnLst>
                                    <p:anim calcmode="lin" valueType="num">
                                      <p:cBhvr additive="base">
                                        <p:cTn id="19" dur="500"/>
                                        <p:tgtEl>
                                          <p:spTgt spid="2050"/>
                                        </p:tgtEl>
                                        <p:attrNameLst>
                                          <p:attrName>ppt_x</p:attrName>
                                        </p:attrNameLst>
                                      </p:cBhvr>
                                      <p:tavLst>
                                        <p:tav tm="0">
                                          <p:val>
                                            <p:strVal val="ppt_x"/>
                                          </p:val>
                                        </p:tav>
                                        <p:tav tm="100000">
                                          <p:val>
                                            <p:strVal val="ppt_x"/>
                                          </p:val>
                                        </p:tav>
                                      </p:tavLst>
                                    </p:anim>
                                    <p:anim calcmode="lin" valueType="num">
                                      <p:cBhvr additive="base">
                                        <p:cTn id="20" dur="500"/>
                                        <p:tgtEl>
                                          <p:spTgt spid="2050"/>
                                        </p:tgtEl>
                                        <p:attrNameLst>
                                          <p:attrName>ppt_y</p:attrName>
                                        </p:attrNameLst>
                                      </p:cBhvr>
                                      <p:tavLst>
                                        <p:tav tm="0">
                                          <p:val>
                                            <p:strVal val="ppt_y"/>
                                          </p:val>
                                        </p:tav>
                                        <p:tav tm="100000">
                                          <p:val>
                                            <p:strVal val="1+ppt_h/2"/>
                                          </p:val>
                                        </p:tav>
                                      </p:tavLst>
                                    </p:anim>
                                    <p:set>
                                      <p:cBhvr>
                                        <p:cTn id="21" dur="1" fill="hold">
                                          <p:stCondLst>
                                            <p:cond delay="499"/>
                                          </p:stCondLst>
                                        </p:cTn>
                                        <p:tgtEl>
                                          <p:spTgt spid="205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386">
                                            <p:txEl>
                                              <p:pRg st="1" end="1"/>
                                            </p:txEl>
                                          </p:spTgt>
                                        </p:tgtEl>
                                        <p:attrNameLst>
                                          <p:attrName>style.visibility</p:attrName>
                                        </p:attrNameLst>
                                      </p:cBhvr>
                                      <p:to>
                                        <p:strVal val="visible"/>
                                      </p:to>
                                    </p:set>
                                    <p:animEffect transition="in" filter="fade">
                                      <p:cBhvr>
                                        <p:cTn id="26" dur="1000"/>
                                        <p:tgtEl>
                                          <p:spTgt spid="16386">
                                            <p:txEl>
                                              <p:pRg st="1" end="1"/>
                                            </p:txEl>
                                          </p:spTgt>
                                        </p:tgtEl>
                                      </p:cBhvr>
                                    </p:animEffect>
                                    <p:anim calcmode="lin" valueType="num">
                                      <p:cBhvr>
                                        <p:cTn id="27" dur="10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1638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386">
                                            <p:txEl>
                                              <p:pRg st="2" end="2"/>
                                            </p:txEl>
                                          </p:spTgt>
                                        </p:tgtEl>
                                        <p:attrNameLst>
                                          <p:attrName>style.visibility</p:attrName>
                                        </p:attrNameLst>
                                      </p:cBhvr>
                                      <p:to>
                                        <p:strVal val="visible"/>
                                      </p:to>
                                    </p:set>
                                    <p:animEffect transition="in" filter="fade">
                                      <p:cBhvr>
                                        <p:cTn id="33" dur="1000"/>
                                        <p:tgtEl>
                                          <p:spTgt spid="16386">
                                            <p:txEl>
                                              <p:pRg st="2" end="2"/>
                                            </p:txEl>
                                          </p:spTgt>
                                        </p:tgtEl>
                                      </p:cBhvr>
                                    </p:animEffect>
                                    <p:anim calcmode="lin" valueType="num">
                                      <p:cBhvr>
                                        <p:cTn id="34" dur="10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1638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6386">
                                            <p:txEl>
                                              <p:pRg st="3" end="3"/>
                                            </p:txEl>
                                          </p:spTgt>
                                        </p:tgtEl>
                                        <p:attrNameLst>
                                          <p:attrName>style.visibility</p:attrName>
                                        </p:attrNameLst>
                                      </p:cBhvr>
                                      <p:to>
                                        <p:strVal val="visible"/>
                                      </p:to>
                                    </p:set>
                                    <p:animEffect transition="in" filter="fade">
                                      <p:cBhvr>
                                        <p:cTn id="40" dur="1000"/>
                                        <p:tgtEl>
                                          <p:spTgt spid="16386">
                                            <p:txEl>
                                              <p:pRg st="3" end="3"/>
                                            </p:txEl>
                                          </p:spTgt>
                                        </p:tgtEl>
                                      </p:cBhvr>
                                    </p:animEffect>
                                    <p:anim calcmode="lin" valueType="num">
                                      <p:cBhvr>
                                        <p:cTn id="41" dur="1000" fill="hold"/>
                                        <p:tgtEl>
                                          <p:spTgt spid="16386">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1638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6386">
                                            <p:txEl>
                                              <p:pRg st="4" end="4"/>
                                            </p:txEl>
                                          </p:spTgt>
                                        </p:tgtEl>
                                        <p:attrNameLst>
                                          <p:attrName>style.visibility</p:attrName>
                                        </p:attrNameLst>
                                      </p:cBhvr>
                                      <p:to>
                                        <p:strVal val="visible"/>
                                      </p:to>
                                    </p:set>
                                    <p:animEffect transition="in" filter="fade">
                                      <p:cBhvr>
                                        <p:cTn id="47" dur="1000"/>
                                        <p:tgtEl>
                                          <p:spTgt spid="16386">
                                            <p:txEl>
                                              <p:pRg st="4" end="4"/>
                                            </p:txEl>
                                          </p:spTgt>
                                        </p:tgtEl>
                                      </p:cBhvr>
                                    </p:animEffect>
                                    <p:anim calcmode="lin" valueType="num">
                                      <p:cBhvr>
                                        <p:cTn id="48" dur="1000" fill="hold"/>
                                        <p:tgtEl>
                                          <p:spTgt spid="16386">
                                            <p:txEl>
                                              <p:pRg st="4" end="4"/>
                                            </p:txEl>
                                          </p:spTgt>
                                        </p:tgtEl>
                                        <p:attrNameLst>
                                          <p:attrName>ppt_x</p:attrName>
                                        </p:attrNameLst>
                                      </p:cBhvr>
                                      <p:tavLst>
                                        <p:tav tm="0">
                                          <p:val>
                                            <p:strVal val="#ppt_x"/>
                                          </p:val>
                                        </p:tav>
                                        <p:tav tm="100000">
                                          <p:val>
                                            <p:strVal val="#ppt_x"/>
                                          </p:val>
                                        </p:tav>
                                      </p:tavLst>
                                    </p:anim>
                                    <p:anim calcmode="lin" valueType="num">
                                      <p:cBhvr>
                                        <p:cTn id="49" dur="1000" fill="hold"/>
                                        <p:tgtEl>
                                          <p:spTgt spid="1638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p:cNvSpPr>
          <p:nvPr>
            <p:ph idx="1"/>
          </p:nvPr>
        </p:nvSpPr>
        <p:spPr>
          <a:xfrm>
            <a:off x="250825" y="836613"/>
            <a:ext cx="8497888" cy="5329237"/>
          </a:xfrm>
        </p:spPr>
        <p:txBody>
          <a:bodyPr/>
          <a:lstStyle/>
          <a:p>
            <a:pPr eaLnBrk="1" hangingPunct="1">
              <a:lnSpc>
                <a:spcPts val="2800"/>
              </a:lnSpc>
            </a:pPr>
            <a:r>
              <a:rPr lang="zh-CN" altLang="zh-CN" sz="2400" dirty="0" smtClean="0"/>
              <a:t>（</a:t>
            </a:r>
            <a:r>
              <a:rPr lang="en-US" altLang="zh-CN" sz="2400" dirty="0" smtClean="0"/>
              <a:t>1</a:t>
            </a:r>
            <a:r>
              <a:rPr lang="zh-CN" altLang="zh-CN" sz="2400" dirty="0" smtClean="0"/>
              <a:t>）单击“邮件”功能区</a:t>
            </a:r>
            <a:r>
              <a:rPr lang="en-US" altLang="zh-CN" sz="2400" dirty="0" smtClean="0"/>
              <a:t>/</a:t>
            </a:r>
            <a:r>
              <a:rPr lang="zh-CN" altLang="zh-CN" sz="2400" dirty="0" smtClean="0"/>
              <a:t>“开始邮件合并”工具组</a:t>
            </a:r>
            <a:r>
              <a:rPr lang="en-US" altLang="zh-CN" sz="2400" dirty="0" smtClean="0"/>
              <a:t>/</a:t>
            </a:r>
            <a:r>
              <a:rPr lang="zh-CN" altLang="zh-CN" sz="2400" dirty="0" smtClean="0"/>
              <a:t>“邮件合并”命令，在</a:t>
            </a:r>
            <a:r>
              <a:rPr lang="en-US" altLang="zh-CN" sz="2400" dirty="0" smtClean="0"/>
              <a:t>Word</a:t>
            </a:r>
            <a:r>
              <a:rPr lang="zh-CN" altLang="zh-CN" sz="2400" dirty="0" smtClean="0"/>
              <a:t>窗口右侧出现“邮件合并”任务窗格。</a:t>
            </a:r>
          </a:p>
          <a:p>
            <a:pPr eaLnBrk="1" hangingPunct="1">
              <a:lnSpc>
                <a:spcPts val="2800"/>
              </a:lnSpc>
            </a:pPr>
            <a:r>
              <a:rPr lang="zh-CN" altLang="zh-CN" sz="2400" dirty="0" smtClean="0"/>
              <a:t>（</a:t>
            </a:r>
            <a:r>
              <a:rPr lang="en-US" altLang="zh-CN" sz="2400" dirty="0" smtClean="0"/>
              <a:t>2</a:t>
            </a:r>
            <a:r>
              <a:rPr lang="zh-CN" altLang="zh-CN" sz="2400" dirty="0" smtClean="0"/>
              <a:t>）根据“邮件合并”任务窗格中的提示，单击“下一步：正在启动文档”链接，在出现的“选择开始文档”中选择“使用当前文档”按钮，然后单击“下一步：选择收件人”。</a:t>
            </a:r>
          </a:p>
          <a:p>
            <a:pPr eaLnBrk="1" hangingPunct="1">
              <a:lnSpc>
                <a:spcPts val="2800"/>
              </a:lnSpc>
            </a:pPr>
            <a:r>
              <a:rPr lang="zh-CN" altLang="zh-CN" sz="2400" dirty="0" smtClean="0"/>
              <a:t>（</a:t>
            </a:r>
            <a:r>
              <a:rPr lang="en-US" altLang="zh-CN" sz="2400" dirty="0" smtClean="0"/>
              <a:t>3</a:t>
            </a:r>
            <a:r>
              <a:rPr lang="zh-CN" altLang="zh-CN" sz="2400" dirty="0" smtClean="0"/>
              <a:t>）单击“使用现有列表”，然后单击“浏览”选择数据源。找到保存</a:t>
            </a:r>
            <a:r>
              <a:rPr lang="en-US" altLang="zh-CN" sz="2400" dirty="0" smtClean="0"/>
              <a:t>Excel</a:t>
            </a:r>
            <a:r>
              <a:rPr lang="zh-CN" altLang="zh-CN" sz="2400" dirty="0" smtClean="0"/>
              <a:t>“工资表”的位置，单击“打开”按钮，打开 “选择表格”对话框</a:t>
            </a:r>
            <a:r>
              <a:rPr lang="zh-CN" altLang="en-US" dirty="0" smtClean="0"/>
              <a:t>。</a:t>
            </a:r>
            <a:endParaRPr lang="en-US" altLang="zh-CN" dirty="0" smtClean="0"/>
          </a:p>
          <a:p>
            <a:pPr eaLnBrk="1" hangingPunct="1">
              <a:lnSpc>
                <a:spcPts val="2800"/>
              </a:lnSpc>
            </a:pPr>
            <a:r>
              <a:rPr lang="zh-CN" altLang="zh-CN" sz="2400" dirty="0" smtClean="0"/>
              <a:t>（</a:t>
            </a:r>
            <a:r>
              <a:rPr lang="en-US" altLang="zh-CN" sz="2400" dirty="0" smtClean="0"/>
              <a:t>4</a:t>
            </a:r>
            <a:r>
              <a:rPr lang="zh-CN" altLang="zh-CN" sz="2400" dirty="0" smtClean="0"/>
              <a:t>）选择“工资表”，然后单击“确定”按钮，打开“邮件合并收件人”对话框，如果需要，可以在该对话框中调整收件人列表。</a:t>
            </a:r>
          </a:p>
          <a:p>
            <a:pPr eaLnBrk="1" hangingPunct="1">
              <a:lnSpc>
                <a:spcPts val="2800"/>
              </a:lnSpc>
            </a:pPr>
            <a:r>
              <a:rPr lang="zh-CN" altLang="zh-CN" sz="2400" dirty="0" smtClean="0"/>
              <a:t>（</a:t>
            </a:r>
            <a:r>
              <a:rPr lang="en-US" altLang="zh-CN" sz="2400" dirty="0" smtClean="0"/>
              <a:t>5</a:t>
            </a:r>
            <a:r>
              <a:rPr lang="zh-CN" altLang="zh-CN" sz="2400" dirty="0" smtClean="0"/>
              <a:t>）单击“确定”按钮，关闭对话框。在“邮件合并”任务窗格中单击“下一步：撰写信函”链接即可</a:t>
            </a:r>
          </a:p>
          <a:p>
            <a:pPr eaLnBrk="1" hangingPunct="1"/>
            <a:endParaRPr lang="zh-CN" altLang="en-US" dirty="0" smtClean="0"/>
          </a:p>
        </p:txBody>
      </p:sp>
      <p:sp>
        <p:nvSpPr>
          <p:cNvPr id="10242" name="标题 1"/>
          <p:cNvSpPr>
            <a:spLocks noGrp="1"/>
          </p:cNvSpPr>
          <p:nvPr>
            <p:ph type="title"/>
          </p:nvPr>
        </p:nvSpPr>
        <p:spPr/>
        <p:txBody>
          <a:bodyPr>
            <a:normAutofit/>
          </a:bodyPr>
          <a:lstStyle/>
          <a:p>
            <a:pPr eaLnBrk="1" fontAlgn="auto" hangingPunct="1">
              <a:spcAft>
                <a:spcPts val="0"/>
              </a:spcAft>
              <a:defRPr/>
            </a:pPr>
            <a:r>
              <a:rPr lang="zh-CN" altLang="zh-CN" dirty="0" smtClean="0"/>
              <a:t>2．使用“邮件合并”</a:t>
            </a:r>
            <a:br>
              <a:rPr lang="zh-CN" altLang="zh-CN" dirty="0" smtClean="0"/>
            </a:br>
            <a:endParaRPr lang="zh-CN" altLang="en-US" dirty="0" smtClean="0"/>
          </a:p>
        </p:txBody>
      </p:sp>
      <p:sp>
        <p:nvSpPr>
          <p:cNvPr id="174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1292C980-8510-4158-8D24-B3C3510ACFBB}" type="datetime1">
              <a:rPr lang="zh-CN" altLang="en-US"/>
              <a:pPr eaLnBrk="1" hangingPunct="1"/>
              <a:t>2014-11-17</a:t>
            </a:fld>
            <a:endParaRPr lang="en-US" altLang="zh-CN"/>
          </a:p>
        </p:txBody>
      </p:sp>
      <p:sp>
        <p:nvSpPr>
          <p:cNvPr id="1741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412776"/>
            <a:ext cx="2371700" cy="444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026"/>
                                        </p:tgtEl>
                                        <p:attrNameLst>
                                          <p:attrName>ppt_x</p:attrName>
                                        </p:attrNameLst>
                                      </p:cBhvr>
                                      <p:tavLst>
                                        <p:tav tm="0">
                                          <p:val>
                                            <p:strVal val="ppt_x"/>
                                          </p:val>
                                        </p:tav>
                                        <p:tav tm="100000">
                                          <p:val>
                                            <p:strVal val="ppt_x"/>
                                          </p:val>
                                        </p:tav>
                                      </p:tavLst>
                                    </p:anim>
                                    <p:anim calcmode="lin" valueType="num">
                                      <p:cBhvr additive="base">
                                        <p:cTn id="19" dur="500"/>
                                        <p:tgtEl>
                                          <p:spTgt spid="1026"/>
                                        </p:tgtEl>
                                        <p:attrNameLst>
                                          <p:attrName>ppt_y</p:attrName>
                                        </p:attrNameLst>
                                      </p:cBhvr>
                                      <p:tavLst>
                                        <p:tav tm="0">
                                          <p:val>
                                            <p:strVal val="ppt_y"/>
                                          </p:val>
                                        </p:tav>
                                        <p:tav tm="100000">
                                          <p:val>
                                            <p:strVal val="1+ppt_h/2"/>
                                          </p:val>
                                        </p:tav>
                                      </p:tavLst>
                                    </p:anim>
                                    <p:set>
                                      <p:cBhvr>
                                        <p:cTn id="20" dur="1" fill="hold">
                                          <p:stCondLst>
                                            <p:cond delay="499"/>
                                          </p:stCondLst>
                                        </p:cTn>
                                        <p:tgtEl>
                                          <p:spTgt spid="102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pRg st="1" end="1"/>
                                            </p:txEl>
                                          </p:spTgt>
                                        </p:tgtEl>
                                        <p:attrNameLst>
                                          <p:attrName>style.visibility</p:attrName>
                                        </p:attrNameLst>
                                      </p:cBhvr>
                                      <p:to>
                                        <p:strVal val="visible"/>
                                      </p:to>
                                    </p:set>
                                    <p:anim calcmode="lin" valueType="num">
                                      <p:cBhvr additive="base">
                                        <p:cTn id="25"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410">
                                            <p:txEl>
                                              <p:pRg st="2" end="2"/>
                                            </p:txEl>
                                          </p:spTgt>
                                        </p:tgtEl>
                                        <p:attrNameLst>
                                          <p:attrName>style.visibility</p:attrName>
                                        </p:attrNameLst>
                                      </p:cBhvr>
                                      <p:to>
                                        <p:strVal val="visible"/>
                                      </p:to>
                                    </p:set>
                                    <p:anim calcmode="lin" valueType="num">
                                      <p:cBhvr additive="base">
                                        <p:cTn id="31"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410">
                                            <p:txEl>
                                              <p:pRg st="3" end="3"/>
                                            </p:txEl>
                                          </p:spTgt>
                                        </p:tgtEl>
                                        <p:attrNameLst>
                                          <p:attrName>style.visibility</p:attrName>
                                        </p:attrNameLst>
                                      </p:cBhvr>
                                      <p:to>
                                        <p:strVal val="visible"/>
                                      </p:to>
                                    </p:set>
                                    <p:anim calcmode="lin" valueType="num">
                                      <p:cBhvr additive="base">
                                        <p:cTn id="37" dur="5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410">
                                            <p:txEl>
                                              <p:pRg st="4" end="4"/>
                                            </p:txEl>
                                          </p:spTgt>
                                        </p:tgtEl>
                                        <p:attrNameLst>
                                          <p:attrName>style.visibility</p:attrName>
                                        </p:attrNameLst>
                                      </p:cBhvr>
                                      <p:to>
                                        <p:strVal val="visible"/>
                                      </p:to>
                                    </p:set>
                                    <p:anim calcmode="lin" valueType="num">
                                      <p:cBhvr additive="base">
                                        <p:cTn id="43" dur="5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323850" y="908050"/>
            <a:ext cx="8280400" cy="4897438"/>
          </a:xfrm>
        </p:spPr>
        <p:txBody>
          <a:bodyPr/>
          <a:lstStyle/>
          <a:p>
            <a:pPr eaLnBrk="1" hangingPunct="1"/>
            <a:r>
              <a:rPr lang="zh-CN" altLang="zh-CN" sz="2000" dirty="0" smtClean="0"/>
              <a:t>（</a:t>
            </a:r>
            <a:r>
              <a:rPr lang="en-US" altLang="zh-CN" sz="2000" dirty="0" smtClean="0"/>
              <a:t>1</a:t>
            </a:r>
            <a:r>
              <a:rPr lang="zh-CN" altLang="zh-CN" sz="2000" dirty="0" smtClean="0"/>
              <a:t>）将光标定位在“姓名”单元格下方的单元格中，选择“邮件”功能区</a:t>
            </a:r>
            <a:r>
              <a:rPr lang="en-US" altLang="zh-CN" sz="2000" dirty="0" smtClean="0"/>
              <a:t>/</a:t>
            </a:r>
            <a:r>
              <a:rPr lang="zh-CN" altLang="zh-CN" sz="2000" dirty="0" smtClean="0"/>
              <a:t>“编写和插入域”工具组</a:t>
            </a:r>
            <a:r>
              <a:rPr lang="en-US" altLang="zh-CN" sz="2000" dirty="0" smtClean="0"/>
              <a:t>/</a:t>
            </a:r>
            <a:r>
              <a:rPr lang="zh-CN" altLang="zh-CN" sz="2000" dirty="0" smtClean="0"/>
              <a:t>“插入合并域”，点击其下拉按钮，在下拉列表中选择“姓名”选项。</a:t>
            </a:r>
          </a:p>
          <a:p>
            <a:pPr eaLnBrk="1" hangingPunct="1"/>
            <a:r>
              <a:rPr lang="zh-CN" altLang="zh-CN" sz="2000" dirty="0" smtClean="0"/>
              <a:t>（</a:t>
            </a:r>
            <a:r>
              <a:rPr lang="en-US" altLang="zh-CN" sz="2000" dirty="0" smtClean="0"/>
              <a:t>2</a:t>
            </a:r>
            <a:r>
              <a:rPr lang="zh-CN" altLang="zh-CN" sz="2000" dirty="0" smtClean="0"/>
              <a:t>）将插入点放置到“基本工资”单元格的下方，用同样的方法插入“基本工资”合并域</a:t>
            </a:r>
            <a:r>
              <a:rPr lang="zh-CN" altLang="en-US" sz="2000" dirty="0" smtClean="0"/>
              <a:t>。</a:t>
            </a:r>
            <a:endParaRPr lang="en-US" altLang="zh-CN" sz="2000" dirty="0" smtClean="0"/>
          </a:p>
          <a:p>
            <a:pPr eaLnBrk="1" hangingPunct="1"/>
            <a:r>
              <a:rPr lang="zh-CN" altLang="zh-CN" sz="2000" dirty="0" smtClean="0"/>
              <a:t>（</a:t>
            </a:r>
            <a:r>
              <a:rPr lang="en-US" altLang="zh-CN" sz="2000" dirty="0" smtClean="0"/>
              <a:t>3</a:t>
            </a:r>
            <a:r>
              <a:rPr lang="zh-CN" altLang="zh-CN" sz="2000" dirty="0" smtClean="0"/>
              <a:t>）重复上面的操作，添加所有合并域，然后在“邮件合并”任务窗格中单击“下一步：预览信函”链接，即可在</a:t>
            </a:r>
            <a:r>
              <a:rPr lang="en-US" altLang="zh-CN" sz="2000" dirty="0" smtClean="0"/>
              <a:t>Word</a:t>
            </a:r>
            <a:r>
              <a:rPr lang="zh-CN" altLang="zh-CN" sz="2000" dirty="0" smtClean="0"/>
              <a:t>文档中预览邮件合并的效果</a:t>
            </a:r>
          </a:p>
          <a:p>
            <a:pPr eaLnBrk="1" hangingPunct="1"/>
            <a:r>
              <a:rPr lang="zh-CN" altLang="zh-CN" sz="2000" dirty="0" smtClean="0"/>
              <a:t>（</a:t>
            </a:r>
            <a:r>
              <a:rPr lang="en-US" altLang="zh-CN" sz="2000" dirty="0" smtClean="0"/>
              <a:t>4</a:t>
            </a:r>
            <a:r>
              <a:rPr lang="zh-CN" altLang="zh-CN" sz="2000" dirty="0" smtClean="0"/>
              <a:t>）单击“下一步：完成合并”链接，在“邮件合并”任务窗格的“合并”区域中单击“编辑单个信函”链接，出现“合并到新文档”对话框。</a:t>
            </a:r>
          </a:p>
          <a:p>
            <a:pPr eaLnBrk="1" hangingPunct="1"/>
            <a:r>
              <a:rPr lang="zh-CN" altLang="zh-CN" sz="2000" dirty="0" smtClean="0"/>
              <a:t>（</a:t>
            </a:r>
            <a:r>
              <a:rPr lang="en-US" altLang="zh-CN" sz="2000" dirty="0" smtClean="0"/>
              <a:t>5</a:t>
            </a:r>
            <a:r>
              <a:rPr lang="zh-CN" altLang="zh-CN" sz="2000" dirty="0" smtClean="0"/>
              <a:t>）选中“全部”或者“从…到…”单选按钮，然后单击“确定”按钮，即可在新文档中看到邮件合并后的效果。</a:t>
            </a:r>
          </a:p>
          <a:p>
            <a:pPr eaLnBrk="1" hangingPunct="1"/>
            <a:r>
              <a:rPr lang="zh-CN" altLang="zh-CN" sz="2000" dirty="0" smtClean="0"/>
              <a:t>（</a:t>
            </a:r>
            <a:r>
              <a:rPr lang="en-US" altLang="zh-CN" sz="2000" dirty="0" smtClean="0"/>
              <a:t>6</a:t>
            </a:r>
            <a:r>
              <a:rPr lang="zh-CN" altLang="zh-CN" sz="2000" dirty="0" smtClean="0"/>
              <a:t>）用剪切、粘贴等方法将后面页面的表格放置到前面的页中，这样即可在一页中方便地打印多个员工的工资条</a:t>
            </a:r>
            <a:r>
              <a:rPr lang="zh-CN" altLang="en-US" sz="2000" dirty="0" smtClean="0"/>
              <a:t>。</a:t>
            </a:r>
            <a:endParaRPr lang="zh-CN" altLang="en-US" dirty="0" smtClean="0"/>
          </a:p>
        </p:txBody>
      </p:sp>
      <p:sp>
        <p:nvSpPr>
          <p:cNvPr id="11266" name="标题 1"/>
          <p:cNvSpPr>
            <a:spLocks noGrp="1"/>
          </p:cNvSpPr>
          <p:nvPr>
            <p:ph type="title"/>
          </p:nvPr>
        </p:nvSpPr>
        <p:spPr/>
        <p:txBody>
          <a:bodyPr>
            <a:normAutofit/>
          </a:bodyPr>
          <a:lstStyle/>
          <a:p>
            <a:pPr eaLnBrk="1" fontAlgn="auto" hangingPunct="1">
              <a:spcAft>
                <a:spcPts val="0"/>
              </a:spcAft>
              <a:defRPr/>
            </a:pPr>
            <a:r>
              <a:rPr lang="zh-CN" altLang="zh-CN" dirty="0" smtClean="0"/>
              <a:t>3. 生成工资条</a:t>
            </a:r>
            <a:br>
              <a:rPr lang="zh-CN" altLang="zh-CN" dirty="0" smtClean="0"/>
            </a:br>
            <a:endParaRPr lang="zh-CN" altLang="en-US" dirty="0"/>
          </a:p>
        </p:txBody>
      </p:sp>
      <p:sp>
        <p:nvSpPr>
          <p:cNvPr id="184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68BEF68B-E76C-44DE-9CBE-ACAB250BF38F}" type="datetime1">
              <a:rPr lang="zh-CN" altLang="en-US"/>
              <a:pPr eaLnBrk="1" hangingPunct="1"/>
              <a:t>2014-11-17</a:t>
            </a:fld>
            <a:endParaRPr lang="en-US" altLang="zh-CN"/>
          </a:p>
        </p:txBody>
      </p:sp>
      <p:sp>
        <p:nvSpPr>
          <p:cNvPr id="1843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a:t>
            </a:r>
            <a:r>
              <a:rPr lang="en-US" altLang="zh-CN"/>
              <a:t>Office</a:t>
            </a:r>
            <a:r>
              <a:rPr lang="zh-CN" altLang="en-US"/>
              <a:t>办公组件的综合应用</a:t>
            </a:r>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119" y="548680"/>
            <a:ext cx="4159522" cy="2828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3406651"/>
            <a:ext cx="40481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4">
                                            <p:txEl>
                                              <p:pRg st="0" end="0"/>
                                            </p:txEl>
                                          </p:spTgt>
                                        </p:tgtEl>
                                        <p:attrNameLst>
                                          <p:attrName>style.visibility</p:attrName>
                                        </p:attrNameLst>
                                      </p:cBhvr>
                                      <p:to>
                                        <p:strVal val="visible"/>
                                      </p:to>
                                    </p:set>
                                    <p:anim calcmode="lin" valueType="num">
                                      <p:cBhvr additive="base">
                                        <p:cTn id="13" dur="500" fill="hold"/>
                                        <p:tgtEl>
                                          <p:spTgt spid="1843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2050"/>
                                        </p:tgtEl>
                                        <p:attrNameLst>
                                          <p:attrName>ppt_x</p:attrName>
                                        </p:attrNameLst>
                                      </p:cBhvr>
                                      <p:tavLst>
                                        <p:tav tm="0">
                                          <p:val>
                                            <p:strVal val="ppt_x"/>
                                          </p:val>
                                        </p:tav>
                                        <p:tav tm="100000">
                                          <p:val>
                                            <p:strVal val="ppt_x"/>
                                          </p:val>
                                        </p:tav>
                                      </p:tavLst>
                                    </p:anim>
                                    <p:anim calcmode="lin" valueType="num">
                                      <p:cBhvr additive="base">
                                        <p:cTn id="25" dur="500"/>
                                        <p:tgtEl>
                                          <p:spTgt spid="2050"/>
                                        </p:tgtEl>
                                        <p:attrNameLst>
                                          <p:attrName>ppt_y</p:attrName>
                                        </p:attrNameLst>
                                      </p:cBhvr>
                                      <p:tavLst>
                                        <p:tav tm="0">
                                          <p:val>
                                            <p:strVal val="ppt_y"/>
                                          </p:val>
                                        </p:tav>
                                        <p:tav tm="100000">
                                          <p:val>
                                            <p:strVal val="1+ppt_h/2"/>
                                          </p:val>
                                        </p:tav>
                                      </p:tavLst>
                                    </p:anim>
                                    <p:set>
                                      <p:cBhvr>
                                        <p:cTn id="26" dur="1" fill="hold">
                                          <p:stCondLst>
                                            <p:cond delay="499"/>
                                          </p:stCondLst>
                                        </p:cTn>
                                        <p:tgtEl>
                                          <p:spTgt spid="205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4">
                                            <p:txEl>
                                              <p:pRg st="1" end="1"/>
                                            </p:txEl>
                                          </p:spTgt>
                                        </p:tgtEl>
                                        <p:attrNameLst>
                                          <p:attrName>style.visibility</p:attrName>
                                        </p:attrNameLst>
                                      </p:cBhvr>
                                      <p:to>
                                        <p:strVal val="visible"/>
                                      </p:to>
                                    </p:set>
                                    <p:anim calcmode="lin" valueType="num">
                                      <p:cBhvr additive="base">
                                        <p:cTn id="31" dur="5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4">
                                            <p:txEl>
                                              <p:pRg st="2" end="2"/>
                                            </p:txEl>
                                          </p:spTgt>
                                        </p:tgtEl>
                                        <p:attrNameLst>
                                          <p:attrName>style.visibility</p:attrName>
                                        </p:attrNameLst>
                                      </p:cBhvr>
                                      <p:to>
                                        <p:strVal val="visible"/>
                                      </p:to>
                                    </p:set>
                                    <p:anim calcmode="lin" valueType="num">
                                      <p:cBhvr additive="base">
                                        <p:cTn id="37" dur="500" fill="hold"/>
                                        <p:tgtEl>
                                          <p:spTgt spid="18434">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34">
                                            <p:txEl>
                                              <p:pRg st="3" end="3"/>
                                            </p:txEl>
                                          </p:spTgt>
                                        </p:tgtEl>
                                        <p:attrNameLst>
                                          <p:attrName>style.visibility</p:attrName>
                                        </p:attrNameLst>
                                      </p:cBhvr>
                                      <p:to>
                                        <p:strVal val="visible"/>
                                      </p:to>
                                    </p:set>
                                    <p:anim calcmode="lin" valueType="num">
                                      <p:cBhvr additive="base">
                                        <p:cTn id="43" dur="500" fill="hold"/>
                                        <p:tgtEl>
                                          <p:spTgt spid="18434">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843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34">
                                            <p:txEl>
                                              <p:pRg st="4" end="4"/>
                                            </p:txEl>
                                          </p:spTgt>
                                        </p:tgtEl>
                                        <p:attrNameLst>
                                          <p:attrName>style.visibility</p:attrName>
                                        </p:attrNameLst>
                                      </p:cBhvr>
                                      <p:to>
                                        <p:strVal val="visible"/>
                                      </p:to>
                                    </p:set>
                                    <p:anim calcmode="lin" valueType="num">
                                      <p:cBhvr additive="base">
                                        <p:cTn id="49" dur="500" fill="hold"/>
                                        <p:tgtEl>
                                          <p:spTgt spid="1843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843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434">
                                            <p:txEl>
                                              <p:pRg st="5" end="5"/>
                                            </p:txEl>
                                          </p:spTgt>
                                        </p:tgtEl>
                                        <p:attrNameLst>
                                          <p:attrName>style.visibility</p:attrName>
                                        </p:attrNameLst>
                                      </p:cBhvr>
                                      <p:to>
                                        <p:strVal val="visible"/>
                                      </p:to>
                                    </p:set>
                                    <p:anim calcmode="lin" valueType="num">
                                      <p:cBhvr additive="base">
                                        <p:cTn id="55" dur="500" fill="hold"/>
                                        <p:tgtEl>
                                          <p:spTgt spid="18434">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43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051"/>
                                        </p:tgtEl>
                                        <p:attrNameLst>
                                          <p:attrName>style.visibility</p:attrName>
                                        </p:attrNameLst>
                                      </p:cBhvr>
                                      <p:to>
                                        <p:strVal val="visible"/>
                                      </p:to>
                                    </p:set>
                                    <p:anim calcmode="lin" valueType="num">
                                      <p:cBhvr additive="base">
                                        <p:cTn id="61" dur="500" fill="hold"/>
                                        <p:tgtEl>
                                          <p:spTgt spid="2051"/>
                                        </p:tgtEl>
                                        <p:attrNameLst>
                                          <p:attrName>ppt_x</p:attrName>
                                        </p:attrNameLst>
                                      </p:cBhvr>
                                      <p:tavLst>
                                        <p:tav tm="0">
                                          <p:val>
                                            <p:strVal val="#ppt_x"/>
                                          </p:val>
                                        </p:tav>
                                        <p:tav tm="100000">
                                          <p:val>
                                            <p:strVal val="#ppt_x"/>
                                          </p:val>
                                        </p:tav>
                                      </p:tavLst>
                                    </p:anim>
                                    <p:anim calcmode="lin" valueType="num">
                                      <p:cBhvr additive="base">
                                        <p:cTn id="62"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2051"/>
                                        </p:tgtEl>
                                        <p:attrNameLst>
                                          <p:attrName>ppt_x</p:attrName>
                                        </p:attrNameLst>
                                      </p:cBhvr>
                                      <p:tavLst>
                                        <p:tav tm="0">
                                          <p:val>
                                            <p:strVal val="ppt_x"/>
                                          </p:val>
                                        </p:tav>
                                        <p:tav tm="100000">
                                          <p:val>
                                            <p:strVal val="ppt_x"/>
                                          </p:val>
                                        </p:tav>
                                      </p:tavLst>
                                    </p:anim>
                                    <p:anim calcmode="lin" valueType="num">
                                      <p:cBhvr additive="base">
                                        <p:cTn id="67" dur="500"/>
                                        <p:tgtEl>
                                          <p:spTgt spid="2051"/>
                                        </p:tgtEl>
                                        <p:attrNameLst>
                                          <p:attrName>ppt_y</p:attrName>
                                        </p:attrNameLst>
                                      </p:cBhvr>
                                      <p:tavLst>
                                        <p:tav tm="0">
                                          <p:val>
                                            <p:strVal val="ppt_y"/>
                                          </p:val>
                                        </p:tav>
                                        <p:tav tm="100000">
                                          <p:val>
                                            <p:strVal val="1+ppt_h/2"/>
                                          </p:val>
                                        </p:tav>
                                      </p:tavLst>
                                    </p:anim>
                                    <p:set>
                                      <p:cBhvr>
                                        <p:cTn id="68" dur="1" fill="hold">
                                          <p:stCondLst>
                                            <p:cond delay="4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P spid="1126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Concourse</Template>
  <TotalTime>61</TotalTime>
  <Pages>0</Pages>
  <Words>1841</Words>
  <Characters>0</Characters>
  <Application>Microsoft Office PowerPoint</Application>
  <DocSecurity>0</DocSecurity>
  <PresentationFormat>全屏显示(4:3)</PresentationFormat>
  <Lines>0</Lines>
  <Paragraphs>128</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聚合</vt:lpstr>
      <vt:lpstr>办公信息化实例教程</vt:lpstr>
      <vt:lpstr>学习目标</vt:lpstr>
      <vt:lpstr>章节内容</vt:lpstr>
      <vt:lpstr>7.1  Word与Excel资源共享 </vt:lpstr>
      <vt:lpstr>7.1.1  使用Word和Excel实现打印个人工资条</vt:lpstr>
      <vt:lpstr>7.1.2  操作步骤 </vt:lpstr>
      <vt:lpstr>1．建立文档模板</vt:lpstr>
      <vt:lpstr>2．使用“邮件合并” </vt:lpstr>
      <vt:lpstr>3. 生成工资条 </vt:lpstr>
      <vt:lpstr>7.1.3 主要知识点 </vt:lpstr>
      <vt:lpstr>主要知识点</vt:lpstr>
      <vt:lpstr>7.2   Word 与PowerPoint资源共享 </vt:lpstr>
      <vt:lpstr>7.3  Excel与PowerPoint资源共享 </vt:lpstr>
      <vt:lpstr>7.3.1 在PowerPoint中使用Excel数据</vt:lpstr>
      <vt:lpstr>7.3.2 操作步骤 </vt:lpstr>
      <vt:lpstr>7.3.3 主要知识点 </vt:lpstr>
      <vt:lpstr>PowerPoint 演示文稿</vt:lpstr>
      <vt:lpstr>本章小结</vt:lpstr>
      <vt:lpstr>实训</vt:lpstr>
    </vt:vector>
  </TitlesOfParts>
  <Manager/>
  <Company>Sky123.Org</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微软用户</cp:lastModifiedBy>
  <cp:revision>40</cp:revision>
  <dcterms:created xsi:type="dcterms:W3CDTF">2002-01-05T13:59:54Z</dcterms:created>
  <dcterms:modified xsi:type="dcterms:W3CDTF">2014-11-17T08:31:02Z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2052-9.1.0.4715</vt:lpwstr>
  </property>
</Properties>
</file>