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26"/>
  </p:notesMasterIdLst>
  <p:sldIdLst>
    <p:sldId id="256" r:id="rId2"/>
    <p:sldId id="365" r:id="rId3"/>
    <p:sldId id="486" r:id="rId4"/>
    <p:sldId id="460" r:id="rId5"/>
    <p:sldId id="557" r:id="rId6"/>
    <p:sldId id="469" r:id="rId7"/>
    <p:sldId id="559" r:id="rId8"/>
    <p:sldId id="558" r:id="rId9"/>
    <p:sldId id="560" r:id="rId10"/>
    <p:sldId id="561" r:id="rId11"/>
    <p:sldId id="563" r:id="rId12"/>
    <p:sldId id="562" r:id="rId13"/>
    <p:sldId id="564" r:id="rId14"/>
    <p:sldId id="565" r:id="rId15"/>
    <p:sldId id="567" r:id="rId16"/>
    <p:sldId id="566" r:id="rId17"/>
    <p:sldId id="568" r:id="rId18"/>
    <p:sldId id="569" r:id="rId19"/>
    <p:sldId id="571" r:id="rId20"/>
    <p:sldId id="570" r:id="rId21"/>
    <p:sldId id="516" r:id="rId22"/>
    <p:sldId id="517" r:id="rId23"/>
    <p:sldId id="572" r:id="rId24"/>
    <p:sldId id="50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B8F89"/>
    <a:srgbClr val="FFBFEA"/>
    <a:srgbClr val="61FF61"/>
    <a:srgbClr val="CCECFF"/>
    <a:srgbClr val="FFF8B7"/>
    <a:srgbClr val="969696"/>
    <a:srgbClr val="0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38" autoAdjust="0"/>
    <p:restoredTop sz="94718" autoAdjust="0"/>
  </p:normalViewPr>
  <p:slideViewPr>
    <p:cSldViewPr>
      <p:cViewPr>
        <p:scale>
          <a:sx n="60" d="100"/>
          <a:sy n="60" d="100"/>
        </p:scale>
        <p:origin x="-138" y="-7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2D51F6B-CD4C-46C2-AF95-545302255D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17327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隶书" pitchFamily="49" charset="-122"/>
              </a:defRPr>
            </a:lvl9pPr>
          </a:lstStyle>
          <a:p>
            <a:pPr eaLnBrk="1" hangingPunct="1"/>
            <a:fld id="{04EF6C4B-B92F-440B-AA80-A1E806891B75}" type="slidenum">
              <a:rPr lang="en-US" altLang="zh-CN" smtClean="0">
                <a:latin typeface="Arial" charset="0"/>
                <a:ea typeface="宋体" pitchFamily="2" charset="-122"/>
              </a:rPr>
              <a:pPr eaLnBrk="1" hangingPunct="1"/>
              <a:t>2</a:t>
            </a:fld>
            <a:endParaRPr lang="en-US" altLang="zh-CN" smtClean="0">
              <a:latin typeface="Arial" charset="0"/>
              <a:ea typeface="宋体" pitchFamily="2" charset="-122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 cap="flat"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18"/>
          <p:cNvGrpSpPr>
            <a:grpSpLocks/>
          </p:cNvGrpSpPr>
          <p:nvPr userDrawn="1"/>
        </p:nvGrpSpPr>
        <p:grpSpPr bwMode="auto">
          <a:xfrm>
            <a:off x="7915275" y="4606925"/>
            <a:ext cx="742950" cy="1058863"/>
            <a:chOff x="4986" y="2752"/>
            <a:chExt cx="468" cy="667"/>
          </a:xfrm>
        </p:grpSpPr>
        <p:sp>
          <p:nvSpPr>
            <p:cNvPr id="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70" cy="667"/>
              <a:chOff x="4986" y="2752"/>
              <a:chExt cx="470" cy="667"/>
            </a:xfrm>
          </p:grpSpPr>
          <p:sp>
            <p:nvSpPr>
              <p:cNvPr id="1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5" name="Freeform 28"/>
          <p:cNvSpPr>
            <a:spLocks/>
          </p:cNvSpPr>
          <p:nvPr userDrawn="1"/>
        </p:nvSpPr>
        <p:spPr bwMode="auto">
          <a:xfrm>
            <a:off x="901700" y="529272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6" name="Group 33"/>
          <p:cNvGrpSpPr>
            <a:grpSpLocks/>
          </p:cNvGrpSpPr>
          <p:nvPr userDrawn="1"/>
        </p:nvGrpSpPr>
        <p:grpSpPr bwMode="auto">
          <a:xfrm rot="-1775938" flipH="1" flipV="1">
            <a:off x="2390775" y="1079500"/>
            <a:ext cx="5060950" cy="3213100"/>
            <a:chOff x="1202" y="1480"/>
            <a:chExt cx="3188" cy="2024"/>
          </a:xfrm>
        </p:grpSpPr>
        <p:sp>
          <p:nvSpPr>
            <p:cNvPr id="17" name="Freeform 34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31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13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36"/>
          <p:cNvGrpSpPr>
            <a:grpSpLocks/>
          </p:cNvGrpSpPr>
          <p:nvPr userDrawn="1"/>
        </p:nvGrpSpPr>
        <p:grpSpPr bwMode="auto">
          <a:xfrm>
            <a:off x="250825" y="260350"/>
            <a:ext cx="3744913" cy="1439863"/>
            <a:chOff x="158" y="119"/>
            <a:chExt cx="2970" cy="1337"/>
          </a:xfrm>
        </p:grpSpPr>
        <p:grpSp>
          <p:nvGrpSpPr>
            <p:cNvPr id="20" name="Group 8"/>
            <p:cNvGrpSpPr>
              <a:grpSpLocks/>
            </p:cNvGrpSpPr>
            <p:nvPr userDrawn="1"/>
          </p:nvGrpSpPr>
          <p:grpSpPr bwMode="auto">
            <a:xfrm>
              <a:off x="158" y="119"/>
              <a:ext cx="2351" cy="1149"/>
              <a:chOff x="123" y="148"/>
              <a:chExt cx="2386" cy="1120"/>
            </a:xfrm>
          </p:grpSpPr>
          <p:sp>
            <p:nvSpPr>
              <p:cNvPr id="22" name="Freeform 9"/>
              <p:cNvSpPr>
                <a:spLocks/>
              </p:cNvSpPr>
              <p:nvPr userDrawn="1"/>
            </p:nvSpPr>
            <p:spPr bwMode="auto">
              <a:xfrm>
                <a:off x="177" y="177"/>
                <a:ext cx="2250" cy="1017"/>
              </a:xfrm>
              <a:custGeom>
                <a:avLst/>
                <a:gdLst/>
                <a:ahLst/>
                <a:cxnLst>
                  <a:cxn ang="0">
                    <a:pos x="794" y="395"/>
                  </a:cxn>
                  <a:cxn ang="0">
                    <a:pos x="710" y="318"/>
                  </a:cxn>
                  <a:cxn ang="0">
                    <a:pos x="556" y="210"/>
                  </a:cxn>
                  <a:cxn ang="0">
                    <a:pos x="71" y="0"/>
                  </a:cxn>
                  <a:cxn ang="0">
                    <a:pos x="23" y="20"/>
                  </a:cxn>
                  <a:cxn ang="0">
                    <a:pos x="0" y="83"/>
                  </a:cxn>
                  <a:cxn ang="0">
                    <a:pos x="28" y="155"/>
                  </a:cxn>
                  <a:cxn ang="0">
                    <a:pos x="570" y="409"/>
                  </a:cxn>
                  <a:cxn ang="0">
                    <a:pos x="689" y="393"/>
                  </a:cxn>
                  <a:cxn ang="0">
                    <a:pos x="785" y="414"/>
                  </a:cxn>
                  <a:cxn ang="0">
                    <a:pos x="794" y="395"/>
                  </a:cxn>
                  <a:cxn ang="0">
                    <a:pos x="794" y="395"/>
                  </a:cxn>
                </a:cxnLst>
                <a:rect l="0" t="0" r="r" b="b"/>
                <a:pathLst>
                  <a:path w="794" h="414">
                    <a:moveTo>
                      <a:pt x="794" y="395"/>
                    </a:moveTo>
                    <a:lnTo>
                      <a:pt x="710" y="318"/>
                    </a:lnTo>
                    <a:lnTo>
                      <a:pt x="556" y="210"/>
                    </a:lnTo>
                    <a:lnTo>
                      <a:pt x="71" y="0"/>
                    </a:lnTo>
                    <a:lnTo>
                      <a:pt x="23" y="20"/>
                    </a:lnTo>
                    <a:lnTo>
                      <a:pt x="0" y="83"/>
                    </a:lnTo>
                    <a:lnTo>
                      <a:pt x="28" y="155"/>
                    </a:lnTo>
                    <a:lnTo>
                      <a:pt x="570" y="409"/>
                    </a:lnTo>
                    <a:lnTo>
                      <a:pt x="689" y="393"/>
                    </a:lnTo>
                    <a:lnTo>
                      <a:pt x="785" y="414"/>
                    </a:lnTo>
                    <a:lnTo>
                      <a:pt x="794" y="395"/>
                    </a:lnTo>
                    <a:lnTo>
                      <a:pt x="794" y="395"/>
                    </a:lnTo>
                    <a:close/>
                  </a:path>
                </a:pathLst>
              </a:custGeom>
              <a:solidFill>
                <a:srgbClr val="F8F8F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 userDrawn="1"/>
            </p:nvSpPr>
            <p:spPr bwMode="auto">
              <a:xfrm>
                <a:off x="166" y="262"/>
                <a:ext cx="2244" cy="1006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1331" y="519"/>
                  </a:cxn>
                  <a:cxn ang="0">
                    <a:pos x="1428" y="638"/>
                  </a:cxn>
                  <a:cxn ang="0">
                    <a:pos x="1586" y="792"/>
                  </a:cxn>
                  <a:cxn ang="0">
                    <a:pos x="1565" y="821"/>
                  </a:cxn>
                  <a:cxn ang="0">
                    <a:pos x="1350" y="787"/>
                  </a:cxn>
                  <a:cxn ang="0">
                    <a:pos x="1145" y="811"/>
                  </a:cxn>
                  <a:cxn ang="0">
                    <a:pos x="42" y="298"/>
                  </a:cxn>
                  <a:cxn ang="0">
                    <a:pos x="0" y="150"/>
                  </a:cxn>
                  <a:cxn ang="0">
                    <a:pos x="46" y="32"/>
                  </a:cxn>
                  <a:cxn ang="0">
                    <a:pos x="137" y="0"/>
                  </a:cxn>
                  <a:cxn ang="0">
                    <a:pos x="137" y="0"/>
                  </a:cxn>
                </a:cxnLst>
                <a:rect l="0" t="0" r="r" b="b"/>
                <a:pathLst>
                  <a:path w="1586" h="821">
                    <a:moveTo>
                      <a:pt x="137" y="0"/>
                    </a:moveTo>
                    <a:lnTo>
                      <a:pt x="1331" y="519"/>
                    </a:lnTo>
                    <a:lnTo>
                      <a:pt x="1428" y="638"/>
                    </a:lnTo>
                    <a:lnTo>
                      <a:pt x="1586" y="792"/>
                    </a:lnTo>
                    <a:lnTo>
                      <a:pt x="1565" y="821"/>
                    </a:lnTo>
                    <a:lnTo>
                      <a:pt x="1350" y="787"/>
                    </a:lnTo>
                    <a:lnTo>
                      <a:pt x="1145" y="811"/>
                    </a:lnTo>
                    <a:lnTo>
                      <a:pt x="42" y="298"/>
                    </a:lnTo>
                    <a:lnTo>
                      <a:pt x="0" y="150"/>
                    </a:lnTo>
                    <a:lnTo>
                      <a:pt x="46" y="32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 userDrawn="1"/>
            </p:nvSpPr>
            <p:spPr bwMode="auto">
              <a:xfrm>
                <a:off x="474" y="343"/>
                <a:ext cx="1485" cy="920"/>
              </a:xfrm>
              <a:custGeom>
                <a:avLst/>
                <a:gdLst/>
                <a:ahLst/>
                <a:cxnLst>
                  <a:cxn ang="0">
                    <a:pos x="0" y="325"/>
                  </a:cxn>
                  <a:cxn ang="0">
                    <a:pos x="922" y="747"/>
                  </a:cxn>
                  <a:cxn ang="0">
                    <a:pos x="939" y="534"/>
                  </a:cxn>
                  <a:cxn ang="0">
                    <a:pos x="1049" y="422"/>
                  </a:cxn>
                  <a:cxn ang="0">
                    <a:pos x="78" y="0"/>
                  </a:cxn>
                  <a:cxn ang="0">
                    <a:pos x="0" y="127"/>
                  </a:cxn>
                  <a:cxn ang="0">
                    <a:pos x="0" y="325"/>
                  </a:cxn>
                  <a:cxn ang="0">
                    <a:pos x="0" y="325"/>
                  </a:cxn>
                </a:cxnLst>
                <a:rect l="0" t="0" r="r" b="b"/>
                <a:pathLst>
                  <a:path w="1049" h="747">
                    <a:moveTo>
                      <a:pt x="0" y="325"/>
                    </a:moveTo>
                    <a:lnTo>
                      <a:pt x="922" y="747"/>
                    </a:lnTo>
                    <a:lnTo>
                      <a:pt x="939" y="534"/>
                    </a:lnTo>
                    <a:lnTo>
                      <a:pt x="1049" y="422"/>
                    </a:lnTo>
                    <a:lnTo>
                      <a:pt x="78" y="0"/>
                    </a:lnTo>
                    <a:lnTo>
                      <a:pt x="0" y="127"/>
                    </a:lnTo>
                    <a:lnTo>
                      <a:pt x="0" y="325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25" name="Group 12"/>
              <p:cNvGrpSpPr>
                <a:grpSpLocks/>
              </p:cNvGrpSpPr>
              <p:nvPr userDrawn="1"/>
            </p:nvGrpSpPr>
            <p:grpSpPr bwMode="auto">
              <a:xfrm>
                <a:off x="123" y="148"/>
                <a:ext cx="2386" cy="1081"/>
                <a:chOff x="123" y="148"/>
                <a:chExt cx="2386" cy="1081"/>
              </a:xfrm>
            </p:grpSpPr>
            <p:sp>
              <p:nvSpPr>
                <p:cNvPr id="26" name="Freeform 13"/>
                <p:cNvSpPr>
                  <a:spLocks/>
                </p:cNvSpPr>
                <p:nvPr userDrawn="1"/>
              </p:nvSpPr>
              <p:spPr bwMode="auto">
                <a:xfrm>
                  <a:off x="2005" y="934"/>
                  <a:ext cx="212" cy="214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4"/>
                <p:cNvSpPr>
                  <a:spLocks/>
                </p:cNvSpPr>
                <p:nvPr userDrawn="1"/>
              </p:nvSpPr>
              <p:spPr bwMode="auto">
                <a:xfrm>
                  <a:off x="123" y="148"/>
                  <a:ext cx="2386" cy="1081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5"/>
                <p:cNvSpPr>
                  <a:spLocks/>
                </p:cNvSpPr>
                <p:nvPr userDrawn="1"/>
              </p:nvSpPr>
              <p:spPr bwMode="auto">
                <a:xfrm>
                  <a:off x="324" y="158"/>
                  <a:ext cx="1687" cy="614"/>
                </a:xfrm>
                <a:custGeom>
                  <a:avLst/>
                  <a:gdLst/>
                  <a:ahLst/>
                  <a:cxnLst>
                    <a:cxn ang="0">
                      <a:pos x="100" y="0"/>
                    </a:cxn>
                    <a:cxn ang="0">
                      <a:pos x="1190" y="490"/>
                    </a:cxn>
                    <a:cxn ang="0">
                      <a:pos x="1076" y="500"/>
                    </a:cxn>
                    <a:cxn ang="0">
                      <a:pos x="0" y="27"/>
                    </a:cxn>
                    <a:cxn ang="0">
                      <a:pos x="100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1190" h="500">
                      <a:moveTo>
                        <a:pt x="100" y="0"/>
                      </a:moveTo>
                      <a:lnTo>
                        <a:pt x="1190" y="490"/>
                      </a:lnTo>
                      <a:lnTo>
                        <a:pt x="1076" y="500"/>
                      </a:lnTo>
                      <a:lnTo>
                        <a:pt x="0" y="27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6"/>
                <p:cNvSpPr>
                  <a:spLocks/>
                </p:cNvSpPr>
                <p:nvPr userDrawn="1"/>
              </p:nvSpPr>
              <p:spPr bwMode="auto">
                <a:xfrm>
                  <a:off x="409" y="251"/>
                  <a:ext cx="226" cy="410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17"/>
                <p:cNvSpPr>
                  <a:spLocks/>
                </p:cNvSpPr>
                <p:nvPr userDrawn="1"/>
              </p:nvSpPr>
              <p:spPr bwMode="auto">
                <a:xfrm>
                  <a:off x="846" y="536"/>
                  <a:ext cx="690" cy="364"/>
                </a:xfrm>
                <a:custGeom>
                  <a:avLst/>
                  <a:gdLst/>
                  <a:ahLst/>
                  <a:cxnLst>
                    <a:cxn ang="0">
                      <a:pos x="14" y="34"/>
                    </a:cxn>
                    <a:cxn ang="0">
                      <a:pos x="160" y="66"/>
                    </a:cxn>
                    <a:cxn ang="0">
                      <a:pos x="324" y="137"/>
                    </a:cxn>
                    <a:cxn ang="0">
                      <a:pos x="440" y="243"/>
                    </a:cxn>
                    <a:cxn ang="0">
                      <a:pos x="326" y="230"/>
                    </a:cxn>
                    <a:cxn ang="0">
                      <a:pos x="139" y="146"/>
                    </a:cxn>
                    <a:cxn ang="0">
                      <a:pos x="50" y="80"/>
                    </a:cxn>
                    <a:cxn ang="0">
                      <a:pos x="107" y="163"/>
                    </a:cxn>
                    <a:cxn ang="0">
                      <a:pos x="272" y="270"/>
                    </a:cxn>
                    <a:cxn ang="0">
                      <a:pos x="466" y="296"/>
                    </a:cxn>
                    <a:cxn ang="0">
                      <a:pos x="489" y="224"/>
                    </a:cxn>
                    <a:cxn ang="0">
                      <a:pos x="394" y="120"/>
                    </a:cxn>
                    <a:cxn ang="0">
                      <a:pos x="170" y="17"/>
                    </a:cxn>
                    <a:cxn ang="0">
                      <a:pos x="0" y="0"/>
                    </a:cxn>
                    <a:cxn ang="0">
                      <a:pos x="14" y="34"/>
                    </a:cxn>
                    <a:cxn ang="0">
                      <a:pos x="14" y="34"/>
                    </a:cxn>
                  </a:cxnLst>
                  <a:rect l="0" t="0" r="r" b="b"/>
                  <a:pathLst>
                    <a:path w="489" h="296">
                      <a:moveTo>
                        <a:pt x="14" y="34"/>
                      </a:moveTo>
                      <a:lnTo>
                        <a:pt x="160" y="66"/>
                      </a:lnTo>
                      <a:lnTo>
                        <a:pt x="324" y="137"/>
                      </a:lnTo>
                      <a:lnTo>
                        <a:pt x="440" y="243"/>
                      </a:lnTo>
                      <a:lnTo>
                        <a:pt x="326" y="230"/>
                      </a:lnTo>
                      <a:lnTo>
                        <a:pt x="139" y="146"/>
                      </a:lnTo>
                      <a:lnTo>
                        <a:pt x="50" y="80"/>
                      </a:lnTo>
                      <a:lnTo>
                        <a:pt x="107" y="163"/>
                      </a:lnTo>
                      <a:lnTo>
                        <a:pt x="272" y="270"/>
                      </a:lnTo>
                      <a:lnTo>
                        <a:pt x="466" y="296"/>
                      </a:lnTo>
                      <a:lnTo>
                        <a:pt x="489" y="224"/>
                      </a:lnTo>
                      <a:lnTo>
                        <a:pt x="394" y="120"/>
                      </a:lnTo>
                      <a:lnTo>
                        <a:pt x="170" y="17"/>
                      </a:lnTo>
                      <a:lnTo>
                        <a:pt x="0" y="0"/>
                      </a:lnTo>
                      <a:lnTo>
                        <a:pt x="14" y="34"/>
                      </a:lnTo>
                      <a:lnTo>
                        <a:pt x="14" y="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Freeform 29"/>
            <p:cNvSpPr>
              <a:spLocks/>
            </p:cNvSpPr>
            <p:nvPr userDrawn="1"/>
          </p:nvSpPr>
          <p:spPr bwMode="auto">
            <a:xfrm>
              <a:off x="2568" y="1216"/>
              <a:ext cx="560" cy="2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80" y="144"/>
                </a:cxn>
                <a:cxn ang="0">
                  <a:pos x="448" y="16"/>
                </a:cxn>
                <a:cxn ang="0">
                  <a:pos x="560" y="240"/>
                </a:cxn>
              </a:cxnLst>
              <a:rect l="0" t="0" r="r" b="b"/>
              <a:pathLst>
                <a:path w="560" h="240">
                  <a:moveTo>
                    <a:pt x="0" y="32"/>
                  </a:moveTo>
                  <a:cubicBezTo>
                    <a:pt x="102" y="89"/>
                    <a:pt x="205" y="147"/>
                    <a:pt x="280" y="144"/>
                  </a:cubicBezTo>
                  <a:cubicBezTo>
                    <a:pt x="355" y="141"/>
                    <a:pt x="401" y="0"/>
                    <a:pt x="448" y="16"/>
                  </a:cubicBezTo>
                  <a:cubicBezTo>
                    <a:pt x="495" y="32"/>
                    <a:pt x="541" y="201"/>
                    <a:pt x="560" y="240"/>
                  </a:cubicBezTo>
                </a:path>
              </a:pathLst>
            </a:custGeom>
            <a:noFill/>
            <a:ln w="1143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Text Box 31"/>
          <p:cNvSpPr txBox="1">
            <a:spLocks noChangeArrowheads="1"/>
          </p:cNvSpPr>
          <p:nvPr userDrawn="1"/>
        </p:nvSpPr>
        <p:spPr bwMode="auto">
          <a:xfrm>
            <a:off x="2667000" y="63388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重庆电子工程职业学院计算机系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700213"/>
            <a:ext cx="6400800" cy="1296987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73463"/>
            <a:ext cx="6032500" cy="1481137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726B7D22-5E1B-4EE2-86BC-8BB6A5B995FE}" type="datetime1">
              <a:rPr lang="zh-CN" altLang="en-US"/>
              <a:pPr>
                <a:defRPr/>
              </a:pPr>
              <a:t>2014-5-28</a:t>
            </a:fld>
            <a:endParaRPr lang="en-US" altLang="zh-CN"/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重庆电子科技职业学院计算机系</a:t>
            </a: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41FC0743-8281-4672-87FC-1218446A8B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1202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023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96863"/>
            <a:ext cx="2087563" cy="6084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96863"/>
            <a:ext cx="6113462" cy="6084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236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265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77552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100512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00513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592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061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3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97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05378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2452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8B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Freeform 60"/>
          <p:cNvSpPr>
            <a:spLocks/>
          </p:cNvSpPr>
          <p:nvPr userDrawn="1"/>
        </p:nvSpPr>
        <p:spPr bwMode="hidden">
          <a:xfrm>
            <a:off x="0" y="44450"/>
            <a:ext cx="1547813" cy="360363"/>
          </a:xfrm>
          <a:custGeom>
            <a:avLst/>
            <a:gdLst/>
            <a:ahLst/>
            <a:cxnLst>
              <a:cxn ang="0">
                <a:pos x="3338" y="288"/>
              </a:cxn>
              <a:cxn ang="0">
                <a:pos x="3194" y="258"/>
              </a:cxn>
              <a:cxn ang="0">
                <a:pos x="2816" y="234"/>
              </a:cxn>
              <a:cxn ang="0">
                <a:pos x="2330" y="306"/>
              </a:cxn>
              <a:cxn ang="0">
                <a:pos x="2372" y="258"/>
              </a:cxn>
              <a:cxn ang="0">
                <a:pos x="2624" y="132"/>
              </a:cxn>
              <a:cxn ang="0">
                <a:pos x="2707" y="24"/>
              </a:cxn>
              <a:cxn ang="0">
                <a:pos x="2642" y="12"/>
              </a:cxn>
              <a:cxn ang="0">
                <a:pos x="2515" y="54"/>
              </a:cxn>
              <a:cxn ang="0">
                <a:pos x="2324" y="66"/>
              </a:cxn>
              <a:cxn ang="0">
                <a:pos x="2101" y="90"/>
              </a:cxn>
              <a:cxn ang="0">
                <a:pos x="1855" y="228"/>
              </a:cxn>
              <a:cxn ang="0">
                <a:pos x="1591" y="337"/>
              </a:cxn>
              <a:cxn ang="0">
                <a:pos x="1459" y="379"/>
              </a:cxn>
              <a:cxn ang="0">
                <a:pos x="1417" y="361"/>
              </a:cxn>
              <a:cxn ang="0">
                <a:pos x="1363" y="331"/>
              </a:cxn>
              <a:cxn ang="0">
                <a:pos x="1344" y="312"/>
              </a:cxn>
              <a:cxn ang="0">
                <a:pos x="1290" y="288"/>
              </a:cxn>
              <a:cxn ang="0">
                <a:pos x="1230" y="252"/>
              </a:cxn>
              <a:cxn ang="0">
                <a:pos x="1119" y="227"/>
              </a:cxn>
              <a:cxn ang="0">
                <a:pos x="1320" y="438"/>
              </a:cxn>
              <a:cxn ang="0">
                <a:pos x="960" y="558"/>
              </a:cxn>
              <a:cxn ang="0">
                <a:pos x="474" y="630"/>
              </a:cxn>
              <a:cxn ang="0">
                <a:pos x="132" y="781"/>
              </a:cxn>
              <a:cxn ang="0">
                <a:pos x="234" y="847"/>
              </a:cxn>
              <a:cxn ang="0">
                <a:pos x="925" y="739"/>
              </a:cxn>
              <a:cxn ang="0">
                <a:pos x="637" y="925"/>
              </a:cxn>
              <a:cxn ang="0">
                <a:pos x="1405" y="943"/>
              </a:cxn>
              <a:cxn ang="0">
                <a:pos x="1447" y="943"/>
              </a:cxn>
              <a:cxn ang="0">
                <a:pos x="2888" y="859"/>
              </a:cxn>
              <a:cxn ang="0">
                <a:pos x="2582" y="708"/>
              </a:cxn>
              <a:cxn ang="0">
                <a:pos x="2299" y="606"/>
              </a:cxn>
              <a:cxn ang="0">
                <a:pos x="2606" y="588"/>
              </a:cxn>
              <a:cxn ang="0">
                <a:pos x="3001" y="582"/>
              </a:cxn>
              <a:cxn ang="0">
                <a:pos x="3452" y="438"/>
              </a:cxn>
              <a:cxn ang="0">
                <a:pos x="3668" y="312"/>
              </a:cxn>
              <a:cxn ang="0">
                <a:pos x="3482" y="300"/>
              </a:cxn>
            </a:cxnLst>
            <a:rect l="0" t="0" r="r" b="b"/>
            <a:pathLst>
              <a:path w="3668" h="943">
                <a:moveTo>
                  <a:pt x="3482" y="300"/>
                </a:moveTo>
                <a:lnTo>
                  <a:pt x="3338" y="288"/>
                </a:lnTo>
                <a:lnTo>
                  <a:pt x="3320" y="264"/>
                </a:lnTo>
                <a:lnTo>
                  <a:pt x="3194" y="258"/>
                </a:lnTo>
                <a:lnTo>
                  <a:pt x="3019" y="216"/>
                </a:lnTo>
                <a:lnTo>
                  <a:pt x="2816" y="234"/>
                </a:lnTo>
                <a:lnTo>
                  <a:pt x="2533" y="288"/>
                </a:lnTo>
                <a:lnTo>
                  <a:pt x="2330" y="306"/>
                </a:lnTo>
                <a:lnTo>
                  <a:pt x="2149" y="312"/>
                </a:lnTo>
                <a:lnTo>
                  <a:pt x="2372" y="258"/>
                </a:lnTo>
                <a:lnTo>
                  <a:pt x="2624" y="156"/>
                </a:lnTo>
                <a:lnTo>
                  <a:pt x="2624" y="132"/>
                </a:lnTo>
                <a:lnTo>
                  <a:pt x="2666" y="78"/>
                </a:lnTo>
                <a:lnTo>
                  <a:pt x="2707" y="24"/>
                </a:lnTo>
                <a:lnTo>
                  <a:pt x="2695" y="0"/>
                </a:lnTo>
                <a:lnTo>
                  <a:pt x="2642" y="12"/>
                </a:lnTo>
                <a:lnTo>
                  <a:pt x="2557" y="30"/>
                </a:lnTo>
                <a:lnTo>
                  <a:pt x="2515" y="54"/>
                </a:lnTo>
                <a:lnTo>
                  <a:pt x="2425" y="84"/>
                </a:lnTo>
                <a:lnTo>
                  <a:pt x="2324" y="66"/>
                </a:lnTo>
                <a:lnTo>
                  <a:pt x="2191" y="90"/>
                </a:lnTo>
                <a:lnTo>
                  <a:pt x="2101" y="90"/>
                </a:lnTo>
                <a:lnTo>
                  <a:pt x="2047" y="108"/>
                </a:lnTo>
                <a:lnTo>
                  <a:pt x="1855" y="228"/>
                </a:lnTo>
                <a:lnTo>
                  <a:pt x="1771" y="288"/>
                </a:lnTo>
                <a:lnTo>
                  <a:pt x="1591" y="337"/>
                </a:lnTo>
                <a:lnTo>
                  <a:pt x="1465" y="379"/>
                </a:lnTo>
                <a:lnTo>
                  <a:pt x="1459" y="379"/>
                </a:lnTo>
                <a:lnTo>
                  <a:pt x="1453" y="373"/>
                </a:lnTo>
                <a:lnTo>
                  <a:pt x="1417" y="361"/>
                </a:lnTo>
                <a:lnTo>
                  <a:pt x="1381" y="343"/>
                </a:lnTo>
                <a:lnTo>
                  <a:pt x="1363" y="331"/>
                </a:lnTo>
                <a:lnTo>
                  <a:pt x="1357" y="324"/>
                </a:lnTo>
                <a:lnTo>
                  <a:pt x="1344" y="312"/>
                </a:lnTo>
                <a:lnTo>
                  <a:pt x="1320" y="300"/>
                </a:lnTo>
                <a:lnTo>
                  <a:pt x="1290" y="288"/>
                </a:lnTo>
                <a:lnTo>
                  <a:pt x="1260" y="270"/>
                </a:lnTo>
                <a:lnTo>
                  <a:pt x="1230" y="252"/>
                </a:lnTo>
                <a:lnTo>
                  <a:pt x="1187" y="227"/>
                </a:lnTo>
                <a:lnTo>
                  <a:pt x="1119" y="227"/>
                </a:lnTo>
                <a:lnTo>
                  <a:pt x="1357" y="397"/>
                </a:lnTo>
                <a:lnTo>
                  <a:pt x="1320" y="438"/>
                </a:lnTo>
                <a:lnTo>
                  <a:pt x="1135" y="522"/>
                </a:lnTo>
                <a:lnTo>
                  <a:pt x="960" y="558"/>
                </a:lnTo>
                <a:lnTo>
                  <a:pt x="684" y="600"/>
                </a:lnTo>
                <a:lnTo>
                  <a:pt x="474" y="630"/>
                </a:lnTo>
                <a:lnTo>
                  <a:pt x="390" y="684"/>
                </a:lnTo>
                <a:lnTo>
                  <a:pt x="132" y="781"/>
                </a:lnTo>
                <a:lnTo>
                  <a:pt x="0" y="829"/>
                </a:lnTo>
                <a:lnTo>
                  <a:pt x="234" y="847"/>
                </a:lnTo>
                <a:lnTo>
                  <a:pt x="498" y="829"/>
                </a:lnTo>
                <a:lnTo>
                  <a:pt x="925" y="739"/>
                </a:lnTo>
                <a:lnTo>
                  <a:pt x="840" y="817"/>
                </a:lnTo>
                <a:lnTo>
                  <a:pt x="637" y="925"/>
                </a:lnTo>
                <a:lnTo>
                  <a:pt x="613" y="943"/>
                </a:lnTo>
                <a:lnTo>
                  <a:pt x="1405" y="943"/>
                </a:lnTo>
                <a:lnTo>
                  <a:pt x="1411" y="925"/>
                </a:lnTo>
                <a:lnTo>
                  <a:pt x="1447" y="943"/>
                </a:lnTo>
                <a:lnTo>
                  <a:pt x="2924" y="943"/>
                </a:lnTo>
                <a:lnTo>
                  <a:pt x="2888" y="859"/>
                </a:lnTo>
                <a:lnTo>
                  <a:pt x="2713" y="775"/>
                </a:lnTo>
                <a:lnTo>
                  <a:pt x="2582" y="708"/>
                </a:lnTo>
                <a:lnTo>
                  <a:pt x="2336" y="636"/>
                </a:lnTo>
                <a:lnTo>
                  <a:pt x="2299" y="606"/>
                </a:lnTo>
                <a:lnTo>
                  <a:pt x="2509" y="582"/>
                </a:lnTo>
                <a:lnTo>
                  <a:pt x="2606" y="588"/>
                </a:lnTo>
                <a:lnTo>
                  <a:pt x="2773" y="588"/>
                </a:lnTo>
                <a:lnTo>
                  <a:pt x="3001" y="582"/>
                </a:lnTo>
                <a:lnTo>
                  <a:pt x="3259" y="516"/>
                </a:lnTo>
                <a:lnTo>
                  <a:pt x="3452" y="438"/>
                </a:lnTo>
                <a:lnTo>
                  <a:pt x="3668" y="391"/>
                </a:lnTo>
                <a:lnTo>
                  <a:pt x="3668" y="312"/>
                </a:lnTo>
                <a:lnTo>
                  <a:pt x="3482" y="300"/>
                </a:lnTo>
                <a:lnTo>
                  <a:pt x="3482" y="300"/>
                </a:lnTo>
                <a:close/>
              </a:path>
            </a:pathLst>
          </a:custGeom>
          <a:gradFill rotWithShape="0">
            <a:gsLst>
              <a:gs pos="0">
                <a:schemeClr val="bg2">
                  <a:alpha val="89000"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51" name="Group 65"/>
          <p:cNvGrpSpPr>
            <a:grpSpLocks/>
          </p:cNvGrpSpPr>
          <p:nvPr userDrawn="1"/>
        </p:nvGrpSpPr>
        <p:grpSpPr bwMode="auto">
          <a:xfrm>
            <a:off x="34925" y="3600450"/>
            <a:ext cx="5060950" cy="3213100"/>
            <a:chOff x="1202" y="1480"/>
            <a:chExt cx="3188" cy="2024"/>
          </a:xfrm>
        </p:grpSpPr>
        <p:sp>
          <p:nvSpPr>
            <p:cNvPr id="14399" name="Freeform 63"/>
            <p:cNvSpPr>
              <a:spLocks/>
            </p:cNvSpPr>
            <p:nvPr userDrawn="1"/>
          </p:nvSpPr>
          <p:spPr bwMode="hidden">
            <a:xfrm>
              <a:off x="1202" y="1480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42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00" name="Freeform 64"/>
            <p:cNvSpPr>
              <a:spLocks/>
            </p:cNvSpPr>
            <p:nvPr userDrawn="1"/>
          </p:nvSpPr>
          <p:spPr bwMode="hidden">
            <a:xfrm>
              <a:off x="2037" y="1544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>
                    <a:alpha val="42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394" name="Freeform 58"/>
          <p:cNvSpPr>
            <a:spLocks/>
          </p:cNvSpPr>
          <p:nvPr userDrawn="1"/>
        </p:nvSpPr>
        <p:spPr bwMode="hidden">
          <a:xfrm>
            <a:off x="7308850" y="6350"/>
            <a:ext cx="1835150" cy="1190625"/>
          </a:xfrm>
          <a:custGeom>
            <a:avLst/>
            <a:gdLst/>
            <a:ahLst/>
            <a:cxnLst>
              <a:cxn ang="0">
                <a:pos x="1814" y="606"/>
              </a:cxn>
              <a:cxn ang="0">
                <a:pos x="1615" y="252"/>
              </a:cxn>
              <a:cxn ang="0">
                <a:pos x="1345" y="132"/>
              </a:cxn>
              <a:cxn ang="0">
                <a:pos x="1381" y="492"/>
              </a:cxn>
              <a:cxn ang="0">
                <a:pos x="955" y="221"/>
              </a:cxn>
              <a:cxn ang="0">
                <a:pos x="877" y="161"/>
              </a:cxn>
              <a:cxn ang="0">
                <a:pos x="841" y="167"/>
              </a:cxn>
              <a:cxn ang="0">
                <a:pos x="720" y="161"/>
              </a:cxn>
              <a:cxn ang="0">
                <a:pos x="613" y="144"/>
              </a:cxn>
              <a:cxn ang="0">
                <a:pos x="492" y="161"/>
              </a:cxn>
              <a:cxn ang="0">
                <a:pos x="432" y="150"/>
              </a:cxn>
              <a:cxn ang="0">
                <a:pos x="342" y="138"/>
              </a:cxn>
              <a:cxn ang="0">
                <a:pos x="246" y="126"/>
              </a:cxn>
              <a:cxn ang="0">
                <a:pos x="174" y="114"/>
              </a:cxn>
              <a:cxn ang="0">
                <a:pos x="216" y="240"/>
              </a:cxn>
              <a:cxn ang="0">
                <a:pos x="607" y="588"/>
              </a:cxn>
              <a:cxn ang="0">
                <a:pos x="1177" y="817"/>
              </a:cxn>
              <a:cxn ang="0">
                <a:pos x="972" y="871"/>
              </a:cxn>
              <a:cxn ang="0">
                <a:pos x="492" y="1111"/>
              </a:cxn>
              <a:cxn ang="0">
                <a:pos x="276" y="1441"/>
              </a:cxn>
              <a:cxn ang="0">
                <a:pos x="42" y="1441"/>
              </a:cxn>
              <a:cxn ang="0">
                <a:pos x="367" y="1585"/>
              </a:cxn>
              <a:cxn ang="0">
                <a:pos x="949" y="1712"/>
              </a:cxn>
              <a:cxn ang="0">
                <a:pos x="1519" y="1537"/>
              </a:cxn>
              <a:cxn ang="0">
                <a:pos x="1735" y="1513"/>
              </a:cxn>
              <a:cxn ang="0">
                <a:pos x="1723" y="1802"/>
              </a:cxn>
              <a:cxn ang="0">
                <a:pos x="2042" y="2229"/>
              </a:cxn>
              <a:cxn ang="0">
                <a:pos x="2191" y="2133"/>
              </a:cxn>
              <a:cxn ang="0">
                <a:pos x="2270" y="1970"/>
              </a:cxn>
              <a:cxn ang="0">
                <a:pos x="2233" y="1573"/>
              </a:cxn>
              <a:cxn ang="0">
                <a:pos x="2294" y="1483"/>
              </a:cxn>
              <a:cxn ang="0">
                <a:pos x="2588" y="1688"/>
              </a:cxn>
              <a:cxn ang="0">
                <a:pos x="2695" y="1682"/>
              </a:cxn>
              <a:cxn ang="0">
                <a:pos x="2588" y="1543"/>
              </a:cxn>
              <a:cxn ang="0">
                <a:pos x="2510" y="1357"/>
              </a:cxn>
              <a:cxn ang="0">
                <a:pos x="2354" y="1184"/>
              </a:cxn>
              <a:cxn ang="0">
                <a:pos x="2102" y="931"/>
              </a:cxn>
              <a:cxn ang="0">
                <a:pos x="2137" y="907"/>
              </a:cxn>
              <a:cxn ang="0">
                <a:pos x="2215" y="871"/>
              </a:cxn>
              <a:cxn ang="0">
                <a:pos x="2324" y="817"/>
              </a:cxn>
              <a:cxn ang="0">
                <a:pos x="2372" y="787"/>
              </a:cxn>
              <a:cxn ang="0">
                <a:pos x="2078" y="865"/>
              </a:cxn>
            </a:cxnLst>
            <a:rect l="0" t="0" r="r" b="b"/>
            <a:pathLst>
              <a:path w="2828" h="2366">
                <a:moveTo>
                  <a:pt x="2006" y="835"/>
                </a:moveTo>
                <a:lnTo>
                  <a:pt x="1873" y="715"/>
                </a:lnTo>
                <a:lnTo>
                  <a:pt x="1814" y="606"/>
                </a:lnTo>
                <a:lnTo>
                  <a:pt x="1747" y="438"/>
                </a:lnTo>
                <a:lnTo>
                  <a:pt x="1699" y="312"/>
                </a:lnTo>
                <a:lnTo>
                  <a:pt x="1615" y="252"/>
                </a:lnTo>
                <a:lnTo>
                  <a:pt x="1453" y="84"/>
                </a:lnTo>
                <a:lnTo>
                  <a:pt x="1375" y="0"/>
                </a:lnTo>
                <a:lnTo>
                  <a:pt x="1345" y="132"/>
                </a:lnTo>
                <a:lnTo>
                  <a:pt x="1369" y="294"/>
                </a:lnTo>
                <a:lnTo>
                  <a:pt x="1513" y="558"/>
                </a:lnTo>
                <a:lnTo>
                  <a:pt x="1381" y="492"/>
                </a:lnTo>
                <a:lnTo>
                  <a:pt x="1201" y="360"/>
                </a:lnTo>
                <a:lnTo>
                  <a:pt x="961" y="227"/>
                </a:lnTo>
                <a:lnTo>
                  <a:pt x="955" y="221"/>
                </a:lnTo>
                <a:lnTo>
                  <a:pt x="949" y="215"/>
                </a:lnTo>
                <a:lnTo>
                  <a:pt x="913" y="185"/>
                </a:lnTo>
                <a:lnTo>
                  <a:pt x="877" y="161"/>
                </a:lnTo>
                <a:lnTo>
                  <a:pt x="859" y="156"/>
                </a:lnTo>
                <a:lnTo>
                  <a:pt x="853" y="161"/>
                </a:lnTo>
                <a:lnTo>
                  <a:pt x="841" y="167"/>
                </a:lnTo>
                <a:lnTo>
                  <a:pt x="810" y="173"/>
                </a:lnTo>
                <a:lnTo>
                  <a:pt x="768" y="167"/>
                </a:lnTo>
                <a:lnTo>
                  <a:pt x="720" y="161"/>
                </a:lnTo>
                <a:lnTo>
                  <a:pt x="678" y="156"/>
                </a:lnTo>
                <a:lnTo>
                  <a:pt x="637" y="150"/>
                </a:lnTo>
                <a:lnTo>
                  <a:pt x="613" y="144"/>
                </a:lnTo>
                <a:lnTo>
                  <a:pt x="601" y="144"/>
                </a:lnTo>
                <a:lnTo>
                  <a:pt x="498" y="161"/>
                </a:lnTo>
                <a:lnTo>
                  <a:pt x="492" y="161"/>
                </a:lnTo>
                <a:lnTo>
                  <a:pt x="480" y="156"/>
                </a:lnTo>
                <a:lnTo>
                  <a:pt x="456" y="156"/>
                </a:lnTo>
                <a:lnTo>
                  <a:pt x="432" y="150"/>
                </a:lnTo>
                <a:lnTo>
                  <a:pt x="379" y="144"/>
                </a:lnTo>
                <a:lnTo>
                  <a:pt x="361" y="138"/>
                </a:lnTo>
                <a:lnTo>
                  <a:pt x="342" y="138"/>
                </a:lnTo>
                <a:lnTo>
                  <a:pt x="324" y="138"/>
                </a:lnTo>
                <a:lnTo>
                  <a:pt x="300" y="132"/>
                </a:lnTo>
                <a:lnTo>
                  <a:pt x="246" y="126"/>
                </a:lnTo>
                <a:lnTo>
                  <a:pt x="216" y="120"/>
                </a:lnTo>
                <a:lnTo>
                  <a:pt x="192" y="120"/>
                </a:lnTo>
                <a:lnTo>
                  <a:pt x="174" y="114"/>
                </a:lnTo>
                <a:lnTo>
                  <a:pt x="168" y="114"/>
                </a:lnTo>
                <a:lnTo>
                  <a:pt x="6" y="120"/>
                </a:lnTo>
                <a:lnTo>
                  <a:pt x="216" y="240"/>
                </a:lnTo>
                <a:lnTo>
                  <a:pt x="306" y="294"/>
                </a:lnTo>
                <a:lnTo>
                  <a:pt x="480" y="462"/>
                </a:lnTo>
                <a:lnTo>
                  <a:pt x="607" y="588"/>
                </a:lnTo>
                <a:lnTo>
                  <a:pt x="655" y="672"/>
                </a:lnTo>
                <a:lnTo>
                  <a:pt x="949" y="769"/>
                </a:lnTo>
                <a:lnTo>
                  <a:pt x="1177" y="817"/>
                </a:lnTo>
                <a:lnTo>
                  <a:pt x="1249" y="871"/>
                </a:lnTo>
                <a:lnTo>
                  <a:pt x="1117" y="853"/>
                </a:lnTo>
                <a:lnTo>
                  <a:pt x="972" y="871"/>
                </a:lnTo>
                <a:lnTo>
                  <a:pt x="756" y="919"/>
                </a:lnTo>
                <a:lnTo>
                  <a:pt x="619" y="961"/>
                </a:lnTo>
                <a:lnTo>
                  <a:pt x="492" y="1111"/>
                </a:lnTo>
                <a:lnTo>
                  <a:pt x="420" y="1214"/>
                </a:lnTo>
                <a:lnTo>
                  <a:pt x="348" y="1345"/>
                </a:lnTo>
                <a:lnTo>
                  <a:pt x="276" y="1441"/>
                </a:lnTo>
                <a:lnTo>
                  <a:pt x="192" y="1471"/>
                </a:lnTo>
                <a:lnTo>
                  <a:pt x="66" y="1465"/>
                </a:lnTo>
                <a:lnTo>
                  <a:pt x="42" y="1441"/>
                </a:lnTo>
                <a:lnTo>
                  <a:pt x="0" y="1471"/>
                </a:lnTo>
                <a:lnTo>
                  <a:pt x="126" y="1519"/>
                </a:lnTo>
                <a:lnTo>
                  <a:pt x="367" y="1585"/>
                </a:lnTo>
                <a:lnTo>
                  <a:pt x="570" y="1591"/>
                </a:lnTo>
                <a:lnTo>
                  <a:pt x="690" y="1664"/>
                </a:lnTo>
                <a:lnTo>
                  <a:pt x="949" y="1712"/>
                </a:lnTo>
                <a:lnTo>
                  <a:pt x="1260" y="1694"/>
                </a:lnTo>
                <a:lnTo>
                  <a:pt x="1411" y="1603"/>
                </a:lnTo>
                <a:lnTo>
                  <a:pt x="1519" y="1537"/>
                </a:lnTo>
                <a:lnTo>
                  <a:pt x="1645" y="1399"/>
                </a:lnTo>
                <a:lnTo>
                  <a:pt x="1699" y="1387"/>
                </a:lnTo>
                <a:lnTo>
                  <a:pt x="1735" y="1513"/>
                </a:lnTo>
                <a:lnTo>
                  <a:pt x="1729" y="1567"/>
                </a:lnTo>
                <a:lnTo>
                  <a:pt x="1723" y="1670"/>
                </a:lnTo>
                <a:lnTo>
                  <a:pt x="1723" y="1802"/>
                </a:lnTo>
                <a:lnTo>
                  <a:pt x="1831" y="1964"/>
                </a:lnTo>
                <a:lnTo>
                  <a:pt x="1957" y="2090"/>
                </a:lnTo>
                <a:lnTo>
                  <a:pt x="2042" y="2229"/>
                </a:lnTo>
                <a:lnTo>
                  <a:pt x="2155" y="2366"/>
                </a:lnTo>
                <a:lnTo>
                  <a:pt x="2161" y="2295"/>
                </a:lnTo>
                <a:lnTo>
                  <a:pt x="2191" y="2133"/>
                </a:lnTo>
                <a:lnTo>
                  <a:pt x="2215" y="2048"/>
                </a:lnTo>
                <a:lnTo>
                  <a:pt x="2258" y="2042"/>
                </a:lnTo>
                <a:lnTo>
                  <a:pt x="2270" y="1970"/>
                </a:lnTo>
                <a:lnTo>
                  <a:pt x="2342" y="1868"/>
                </a:lnTo>
                <a:lnTo>
                  <a:pt x="2324" y="1748"/>
                </a:lnTo>
                <a:lnTo>
                  <a:pt x="2233" y="1573"/>
                </a:lnTo>
                <a:lnTo>
                  <a:pt x="2209" y="1453"/>
                </a:lnTo>
                <a:lnTo>
                  <a:pt x="2209" y="1345"/>
                </a:lnTo>
                <a:lnTo>
                  <a:pt x="2294" y="1483"/>
                </a:lnTo>
                <a:lnTo>
                  <a:pt x="2461" y="1651"/>
                </a:lnTo>
                <a:lnTo>
                  <a:pt x="2504" y="1651"/>
                </a:lnTo>
                <a:lnTo>
                  <a:pt x="2588" y="1688"/>
                </a:lnTo>
                <a:lnTo>
                  <a:pt x="2678" y="1718"/>
                </a:lnTo>
                <a:lnTo>
                  <a:pt x="2720" y="1712"/>
                </a:lnTo>
                <a:lnTo>
                  <a:pt x="2695" y="1682"/>
                </a:lnTo>
                <a:lnTo>
                  <a:pt x="2678" y="1627"/>
                </a:lnTo>
                <a:lnTo>
                  <a:pt x="2630" y="1597"/>
                </a:lnTo>
                <a:lnTo>
                  <a:pt x="2588" y="1543"/>
                </a:lnTo>
                <a:lnTo>
                  <a:pt x="2618" y="1483"/>
                </a:lnTo>
                <a:lnTo>
                  <a:pt x="2576" y="1399"/>
                </a:lnTo>
                <a:lnTo>
                  <a:pt x="2510" y="1357"/>
                </a:lnTo>
                <a:lnTo>
                  <a:pt x="2576" y="1351"/>
                </a:lnTo>
                <a:lnTo>
                  <a:pt x="2552" y="1315"/>
                </a:lnTo>
                <a:lnTo>
                  <a:pt x="2354" y="1184"/>
                </a:lnTo>
                <a:lnTo>
                  <a:pt x="2252" y="1123"/>
                </a:lnTo>
                <a:lnTo>
                  <a:pt x="2173" y="1009"/>
                </a:lnTo>
                <a:lnTo>
                  <a:pt x="2102" y="931"/>
                </a:lnTo>
                <a:lnTo>
                  <a:pt x="2108" y="931"/>
                </a:lnTo>
                <a:lnTo>
                  <a:pt x="2114" y="925"/>
                </a:lnTo>
                <a:lnTo>
                  <a:pt x="2137" y="907"/>
                </a:lnTo>
                <a:lnTo>
                  <a:pt x="2167" y="883"/>
                </a:lnTo>
                <a:lnTo>
                  <a:pt x="2197" y="877"/>
                </a:lnTo>
                <a:lnTo>
                  <a:pt x="2215" y="871"/>
                </a:lnTo>
                <a:lnTo>
                  <a:pt x="2240" y="859"/>
                </a:lnTo>
                <a:lnTo>
                  <a:pt x="2300" y="829"/>
                </a:lnTo>
                <a:lnTo>
                  <a:pt x="2324" y="817"/>
                </a:lnTo>
                <a:lnTo>
                  <a:pt x="2348" y="799"/>
                </a:lnTo>
                <a:lnTo>
                  <a:pt x="2366" y="793"/>
                </a:lnTo>
                <a:lnTo>
                  <a:pt x="2372" y="787"/>
                </a:lnTo>
                <a:lnTo>
                  <a:pt x="2828" y="588"/>
                </a:lnTo>
                <a:lnTo>
                  <a:pt x="2828" y="528"/>
                </a:lnTo>
                <a:lnTo>
                  <a:pt x="2078" y="865"/>
                </a:lnTo>
                <a:lnTo>
                  <a:pt x="2006" y="835"/>
                </a:lnTo>
                <a:lnTo>
                  <a:pt x="2006" y="835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96863"/>
            <a:ext cx="83534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353425" cy="511333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92" name="Text Box 56"/>
          <p:cNvSpPr txBox="1">
            <a:spLocks noChangeArrowheads="1"/>
          </p:cNvSpPr>
          <p:nvPr userDrawn="1"/>
        </p:nvSpPr>
        <p:spPr bwMode="auto">
          <a:xfrm>
            <a:off x="468312" y="6446838"/>
            <a:ext cx="475175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latin typeface="仿宋_GB2312" pitchFamily="49" charset="-122"/>
                <a:ea typeface="仿宋_GB2312" pitchFamily="49" charset="-122"/>
              </a:rPr>
              <a:t>第</a:t>
            </a:r>
            <a:r>
              <a:rPr lang="en-US" altLang="zh-CN" sz="1600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1600" dirty="0" smtClean="0">
                <a:latin typeface="仿宋_GB2312" pitchFamily="49" charset="-122"/>
                <a:ea typeface="仿宋_GB2312" pitchFamily="49" charset="-122"/>
              </a:rPr>
              <a:t>章  </a:t>
            </a:r>
            <a:r>
              <a:rPr lang="en-US" altLang="zh-CN" sz="1600" dirty="0" smtClean="0">
                <a:latin typeface="仿宋_GB2312" pitchFamily="49" charset="-122"/>
                <a:ea typeface="仿宋_GB2312" pitchFamily="49" charset="-122"/>
              </a:rPr>
              <a:t>Windows 7</a:t>
            </a:r>
            <a:r>
              <a:rPr lang="zh-CN" altLang="en-US" sz="1600" dirty="0" smtClean="0">
                <a:latin typeface="仿宋_GB2312" pitchFamily="49" charset="-122"/>
                <a:ea typeface="仿宋_GB2312" pitchFamily="49" charset="-122"/>
              </a:rPr>
              <a:t>基础入门</a:t>
            </a:r>
            <a:r>
              <a:rPr lang="en-US" altLang="zh-CN" sz="1600" dirty="0" smtClean="0">
                <a:latin typeface="宋体"/>
                <a:ea typeface="仿宋_GB2312" pitchFamily="49" charset="-122"/>
              </a:rPr>
              <a:t>—</a:t>
            </a:r>
            <a:r>
              <a:rPr lang="zh-CN" altLang="en-US" sz="1600" dirty="0" smtClean="0">
                <a:latin typeface="宋体"/>
                <a:ea typeface="仿宋_GB2312" pitchFamily="49" charset="-122"/>
              </a:rPr>
              <a:t>基本操作</a:t>
            </a:r>
            <a:r>
              <a:rPr lang="en-US" altLang="zh-CN" sz="1600" dirty="0" smtClean="0">
                <a:latin typeface="宋体"/>
                <a:ea typeface="仿宋_GB2312" pitchFamily="49" charset="-122"/>
              </a:rPr>
              <a:t>&amp;</a:t>
            </a:r>
            <a:r>
              <a:rPr lang="zh-CN" altLang="en-US" sz="1600" dirty="0" smtClean="0">
                <a:latin typeface="宋体"/>
                <a:ea typeface="仿宋_GB2312" pitchFamily="49" charset="-122"/>
              </a:rPr>
              <a:t>文件管理</a:t>
            </a:r>
            <a:endParaRPr lang="zh-CN" altLang="en-US" sz="1600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060574"/>
            <a:ext cx="7848600" cy="1656457"/>
          </a:xfrm>
        </p:spPr>
        <p:txBody>
          <a:bodyPr/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4000" dirty="0" smtClean="0"/>
              <a:t>第</a:t>
            </a:r>
            <a:r>
              <a:rPr lang="en-US" altLang="zh-CN" sz="4000" dirty="0" smtClean="0"/>
              <a:t>2</a:t>
            </a:r>
            <a:r>
              <a:rPr lang="zh-CN" altLang="en-US" sz="4000" dirty="0" smtClean="0"/>
              <a:t>章   </a:t>
            </a:r>
            <a:r>
              <a:rPr lang="en-US" altLang="zh-CN" sz="4000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sz="4000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4000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4000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基础入门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2800" dirty="0">
                <a:solidFill>
                  <a:srgbClr val="009200"/>
                </a:solidFill>
                <a:latin typeface="Arial"/>
              </a:rPr>
              <a:t>第</a:t>
            </a:r>
            <a:r>
              <a:rPr lang="en-US" altLang="zh-CN" sz="2800" dirty="0">
                <a:solidFill>
                  <a:srgbClr val="009200"/>
                </a:solidFill>
                <a:latin typeface="Arial"/>
              </a:rPr>
              <a:t>1</a:t>
            </a:r>
            <a:r>
              <a:rPr lang="zh-CN" altLang="en-US" sz="2800" dirty="0">
                <a:solidFill>
                  <a:srgbClr val="009200"/>
                </a:solidFill>
                <a:latin typeface="Arial"/>
              </a:rPr>
              <a:t>讲  </a:t>
            </a:r>
            <a:r>
              <a:rPr lang="zh-CN" altLang="en-US" sz="2800" dirty="0" smtClean="0">
                <a:solidFill>
                  <a:srgbClr val="009200"/>
                </a:solidFill>
                <a:latin typeface="Arial"/>
              </a:rPr>
              <a:t>基本操作</a:t>
            </a:r>
            <a:r>
              <a:rPr lang="en-US" altLang="zh-CN" sz="2800" dirty="0">
                <a:solidFill>
                  <a:srgbClr val="009200"/>
                </a:solidFill>
                <a:latin typeface="Arial"/>
              </a:rPr>
              <a:t>&amp;</a:t>
            </a:r>
            <a:r>
              <a:rPr lang="zh-CN" altLang="en-US" sz="2800" dirty="0" smtClean="0">
                <a:solidFill>
                  <a:srgbClr val="009200"/>
                </a:solidFill>
                <a:latin typeface="Arial"/>
              </a:rPr>
              <a:t>文件管理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4653137"/>
            <a:ext cx="7008812" cy="863426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latin typeface="隶书" pitchFamily="49" charset="-122"/>
                <a:ea typeface="隶书" pitchFamily="49" charset="-122"/>
              </a:rPr>
              <a:t>主讲：</a:t>
            </a:r>
            <a:r>
              <a:rPr lang="en-US" altLang="zh-CN" b="1" smtClean="0">
                <a:latin typeface="隶书" pitchFamily="49" charset="-122"/>
                <a:ea typeface="隶书" pitchFamily="49" charset="-122"/>
              </a:rPr>
              <a:t>XXX</a:t>
            </a:r>
            <a:endParaRPr lang="zh-CN" altLang="en-US" b="1" dirty="0" smtClean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操作系统概述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3600"/>
              </a:lnSpc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/>
              <a:t>：了解菜单的类型及菜单中的约定。</a:t>
            </a:r>
          </a:p>
          <a:p>
            <a:pPr lvl="1" eaLnBrk="1" hangingPunct="1">
              <a:lnSpc>
                <a:spcPts val="3600"/>
              </a:lnSpc>
              <a:defRPr/>
            </a:pPr>
            <a:r>
              <a:rPr lang="zh-CN" altLang="en-US" sz="2400" dirty="0"/>
              <a:t>菜单中的</a:t>
            </a:r>
            <a:r>
              <a:rPr lang="zh-CN" altLang="en-US" sz="2400" dirty="0" smtClean="0"/>
              <a:t>约定</a:t>
            </a:r>
            <a:endParaRPr lang="en-US" altLang="zh-CN" sz="2400" dirty="0" smtClean="0"/>
          </a:p>
          <a:p>
            <a:pPr lvl="2">
              <a:lnSpc>
                <a:spcPts val="3000"/>
              </a:lnSpc>
            </a:pPr>
            <a:r>
              <a:rPr lang="zh-CN" altLang="zh-CN" sz="2000" dirty="0" smtClean="0"/>
              <a:t>省略号</a:t>
            </a:r>
            <a:r>
              <a:rPr lang="zh-CN" altLang="zh-CN" sz="2000" dirty="0"/>
              <a:t>（…）：表示选择该项后，在屏幕上会弹出一个对话框，需要用户提供进一步的信息。</a:t>
            </a:r>
          </a:p>
          <a:p>
            <a:pPr lvl="2">
              <a:lnSpc>
                <a:spcPts val="3000"/>
              </a:lnSpc>
            </a:pPr>
            <a:r>
              <a:rPr lang="zh-CN" altLang="zh-CN" sz="2000" dirty="0"/>
              <a:t>三角形（</a:t>
            </a:r>
            <a:r>
              <a:rPr lang="en-US" altLang="zh-CN" sz="2000" dirty="0"/>
              <a:t> </a:t>
            </a:r>
            <a:r>
              <a:rPr lang="zh-CN" altLang="zh-CN" sz="2000" dirty="0"/>
              <a:t>）：表示鼠标指向该项后会弹出一个级联菜单（或称子菜单）。</a:t>
            </a:r>
          </a:p>
          <a:p>
            <a:pPr lvl="2">
              <a:lnSpc>
                <a:spcPts val="3000"/>
              </a:lnSpc>
            </a:pPr>
            <a:r>
              <a:rPr lang="zh-CN" altLang="zh-CN" sz="2000" dirty="0"/>
              <a:t>灰色（暗淡）的命令名：表示该选项当前不可使用。</a:t>
            </a:r>
          </a:p>
          <a:p>
            <a:pPr lvl="2">
              <a:lnSpc>
                <a:spcPts val="3000"/>
              </a:lnSpc>
            </a:pPr>
            <a:r>
              <a:rPr lang="zh-CN" altLang="zh-CN" sz="2000" dirty="0"/>
              <a:t>复选标记（√）：表示该项命令正在起作用，如果再次选择该命令，将删去标记，则该命令不再起作用。</a:t>
            </a:r>
          </a:p>
          <a:p>
            <a:pPr lvl="2">
              <a:lnSpc>
                <a:spcPts val="3000"/>
              </a:lnSpc>
            </a:pPr>
            <a:r>
              <a:rPr lang="zh-CN" altLang="zh-CN" sz="2000" dirty="0"/>
              <a:t>键符或组合键符：表示该项命令的快捷键，使用快捷键可以直接执行相应的命令。</a:t>
            </a:r>
          </a:p>
        </p:txBody>
      </p:sp>
    </p:spTree>
    <p:extLst>
      <p:ext uri="{BB962C8B-B14F-4D97-AF65-F5344CB8AC3E}">
        <p14:creationId xmlns:p14="http://schemas.microsoft.com/office/powerpoint/2010/main" val="3819519812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操作系统概述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6</a:t>
            </a:r>
            <a:r>
              <a:rPr lang="zh-CN" altLang="en-US" sz="2800" dirty="0" smtClean="0"/>
              <a:t>：了解跳转列表的作用。</a:t>
            </a:r>
          </a:p>
          <a:p>
            <a:pPr lvl="1" eaLnBrk="1" hangingPunct="1">
              <a:defRPr/>
            </a:pPr>
            <a:r>
              <a:rPr lang="zh-CN" altLang="en-US" sz="2400" dirty="0"/>
              <a:t>跳转</a:t>
            </a:r>
            <a:r>
              <a:rPr lang="zh-CN" altLang="en-US" sz="2400" dirty="0" smtClean="0"/>
              <a:t>列表</a:t>
            </a:r>
            <a:endParaRPr lang="en-US" altLang="zh-CN" sz="2400" dirty="0" smtClean="0"/>
          </a:p>
          <a:p>
            <a:pPr lvl="2" eaLnBrk="1" hangingPunct="1">
              <a:defRPr/>
            </a:pPr>
            <a:r>
              <a:rPr lang="zh-CN" altLang="zh-CN" sz="2000" dirty="0">
                <a:effectLst/>
              </a:rPr>
              <a:t>是最近的或经常打开的项目列表，如文件、文件夹或网站，这些项目按照用来打开它们的程序进行组织，它为用户打开这些程序提供了快捷的方式。</a:t>
            </a:r>
            <a:endParaRPr lang="zh-CN" altLang="zh-CN" sz="2000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70567"/>
            <a:ext cx="1878965" cy="2908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87432"/>
            <a:ext cx="1788795" cy="25914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357426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</a:t>
            </a:r>
            <a:r>
              <a:rPr lang="en-US" altLang="zh-CN" dirty="0" smtClean="0"/>
              <a:t>windows</a:t>
            </a:r>
            <a:r>
              <a:rPr lang="zh-CN" altLang="zh-CN" dirty="0">
                <a:effectLst/>
              </a:rPr>
              <a:t>的文件管理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1</a:t>
            </a:r>
            <a:r>
              <a:rPr lang="zh-CN" altLang="en-US" sz="2800" dirty="0" smtClean="0"/>
              <a:t>：了解文件含义及文件名的组成。</a:t>
            </a: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400" b="1" dirty="0" smtClean="0">
                <a:effectLst/>
              </a:rPr>
              <a:t>文件</a:t>
            </a:r>
            <a:endParaRPr lang="en-US" altLang="zh-CN" sz="2400" b="1" dirty="0" smtClean="0">
              <a:effectLst/>
            </a:endParaRP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zh-CN" sz="2000" dirty="0" smtClean="0">
                <a:effectLst/>
              </a:rPr>
              <a:t>文件</a:t>
            </a:r>
            <a:r>
              <a:rPr lang="zh-CN" altLang="zh-CN" sz="2000" dirty="0">
                <a:effectLst/>
              </a:rPr>
              <a:t>是存放在磁盘上的数据组织形式，是存储数据的基本单位。文件用于存放文本、数值、图像或音乐等信息，是磁盘上存储信息的一个集合</a:t>
            </a:r>
            <a:r>
              <a:rPr lang="zh-CN" altLang="zh-CN" sz="2000" dirty="0" smtClean="0">
                <a:effectLst/>
              </a:rPr>
              <a:t>。</a:t>
            </a:r>
            <a:endParaRPr lang="en-US" altLang="zh-CN" sz="2000" dirty="0" smtClean="0">
              <a:effectLst/>
            </a:endParaRPr>
          </a:p>
          <a:p>
            <a:pPr lvl="1" eaLnBrk="1" hangingPunct="1">
              <a:lnSpc>
                <a:spcPts val="3200"/>
              </a:lnSpc>
              <a:defRPr/>
            </a:pPr>
            <a:r>
              <a:rPr lang="zh-CN" altLang="en-US" sz="2400" b="1" dirty="0" smtClean="0">
                <a:effectLst/>
              </a:rPr>
              <a:t>文件名的组成</a:t>
            </a:r>
            <a:endParaRPr lang="en-US" altLang="zh-CN" sz="2400" b="1" dirty="0" smtClean="0">
              <a:effectLst/>
            </a:endParaRP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zh-CN" sz="2000" dirty="0">
                <a:effectLst/>
              </a:rPr>
              <a:t>文件名由基本名和扩展名组成，基本名和扩展名间用“．”字符分隔。扩展名一般代表着文件的类型</a:t>
            </a:r>
            <a:r>
              <a:rPr lang="zh-CN" altLang="zh-CN" sz="2000" dirty="0" smtClean="0">
                <a:effectLst/>
              </a:rPr>
              <a:t>。</a:t>
            </a:r>
            <a:endParaRPr lang="en-US" altLang="zh-CN" sz="2000" dirty="0" smtClean="0">
              <a:effectLst/>
            </a:endParaRPr>
          </a:p>
          <a:p>
            <a:pPr lvl="2" eaLnBrk="1" hangingPunct="1">
              <a:lnSpc>
                <a:spcPts val="3200"/>
              </a:lnSpc>
              <a:defRPr/>
            </a:pPr>
            <a:r>
              <a:rPr lang="zh-CN" altLang="zh-CN" sz="1800" dirty="0">
                <a:effectLst/>
              </a:rPr>
              <a:t>文件名最多包含</a:t>
            </a:r>
            <a:r>
              <a:rPr lang="en-US" altLang="zh-CN" sz="1800" dirty="0">
                <a:effectLst/>
              </a:rPr>
              <a:t>255</a:t>
            </a:r>
            <a:r>
              <a:rPr lang="zh-CN" altLang="zh-CN" sz="1800" dirty="0">
                <a:effectLst/>
              </a:rPr>
              <a:t>个字符，这些字符可以是汉字、空格和特殊字符，但不能是这些字符：？（问号）、</a:t>
            </a:r>
            <a:r>
              <a:rPr lang="en-US" altLang="zh-CN" sz="1800" dirty="0">
                <a:effectLst/>
              </a:rPr>
              <a:t>\</a:t>
            </a:r>
            <a:r>
              <a:rPr lang="zh-CN" altLang="zh-CN" sz="1800" dirty="0">
                <a:effectLst/>
              </a:rPr>
              <a:t>或</a:t>
            </a:r>
            <a:r>
              <a:rPr lang="en-US" altLang="zh-CN" sz="1800" dirty="0">
                <a:effectLst/>
              </a:rPr>
              <a:t>/</a:t>
            </a:r>
            <a:r>
              <a:rPr lang="zh-CN" altLang="zh-CN" sz="1800" dirty="0">
                <a:effectLst/>
              </a:rPr>
              <a:t>（斜线）、：（冒号）、</a:t>
            </a:r>
            <a:r>
              <a:rPr lang="en-US" altLang="zh-CN" sz="1800" dirty="0">
                <a:effectLst/>
              </a:rPr>
              <a:t>“</a:t>
            </a:r>
            <a:r>
              <a:rPr lang="zh-CN" altLang="zh-CN" sz="1800" dirty="0">
                <a:effectLst/>
              </a:rPr>
              <a:t>（引号）、</a:t>
            </a:r>
            <a:r>
              <a:rPr lang="en-US" altLang="zh-CN" sz="1800" dirty="0">
                <a:effectLst/>
              </a:rPr>
              <a:t>*</a:t>
            </a:r>
            <a:r>
              <a:rPr lang="zh-CN" altLang="zh-CN" sz="1800" dirty="0">
                <a:effectLst/>
              </a:rPr>
              <a:t>（星号）、</a:t>
            </a:r>
            <a:r>
              <a:rPr lang="en-US" altLang="zh-CN" sz="1800" dirty="0">
                <a:effectLst/>
              </a:rPr>
              <a:t>&lt;</a:t>
            </a:r>
            <a:r>
              <a:rPr lang="zh-CN" altLang="zh-CN" sz="1800" dirty="0">
                <a:effectLst/>
              </a:rPr>
              <a:t>（小于号）、</a:t>
            </a:r>
            <a:r>
              <a:rPr lang="en-US" altLang="zh-CN" sz="1800" dirty="0">
                <a:effectLst/>
              </a:rPr>
              <a:t>&gt;</a:t>
            </a:r>
            <a:r>
              <a:rPr lang="zh-CN" altLang="zh-CN" sz="1800" dirty="0">
                <a:effectLst/>
              </a:rPr>
              <a:t>（大于号）、</a:t>
            </a:r>
            <a:r>
              <a:rPr lang="en-US" altLang="zh-CN" sz="1800" dirty="0">
                <a:effectLst/>
              </a:rPr>
              <a:t>|</a:t>
            </a:r>
            <a:r>
              <a:rPr lang="zh-CN" altLang="zh-CN" sz="1800" dirty="0">
                <a:effectLst/>
              </a:rPr>
              <a:t>（竖线</a:t>
            </a:r>
            <a:r>
              <a:rPr lang="zh-CN" altLang="zh-CN" sz="1800" dirty="0" smtClean="0">
                <a:effectLst/>
              </a:rPr>
              <a:t>） </a:t>
            </a:r>
            <a:r>
              <a:rPr lang="zh-CN" altLang="zh-CN" sz="2000" dirty="0" smtClean="0">
                <a:effectLst/>
              </a:rPr>
              <a:t>。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350215870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</a:t>
            </a:r>
            <a:r>
              <a:rPr lang="en-US" altLang="zh-CN" dirty="0" smtClean="0"/>
              <a:t>windows</a:t>
            </a:r>
            <a:r>
              <a:rPr lang="zh-CN" altLang="zh-CN" dirty="0">
                <a:effectLst/>
              </a:rPr>
              <a:t>的文件管理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2</a:t>
            </a:r>
            <a:r>
              <a:rPr lang="zh-CN" altLang="en-US" sz="2800" dirty="0" smtClean="0"/>
              <a:t>：了解文件</a:t>
            </a:r>
            <a:r>
              <a:rPr lang="zh-CN" altLang="zh-CN" sz="2800" dirty="0"/>
              <a:t>中的通配符</a:t>
            </a:r>
            <a:r>
              <a:rPr lang="zh-CN" altLang="en-US" sz="2800" dirty="0" smtClean="0"/>
              <a:t>。</a:t>
            </a:r>
          </a:p>
          <a:p>
            <a:pPr lvl="1">
              <a:lnSpc>
                <a:spcPct val="200000"/>
              </a:lnSpc>
            </a:pPr>
            <a:r>
              <a:rPr lang="en-US" altLang="zh-CN" sz="2400" dirty="0"/>
              <a:t>* </a:t>
            </a:r>
            <a:r>
              <a:rPr lang="zh-CN" altLang="zh-CN" sz="2400" dirty="0"/>
              <a:t>：表示可代替该位置处的若干个任意字符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lvl="2">
              <a:lnSpc>
                <a:spcPct val="200000"/>
              </a:lnSpc>
            </a:pPr>
            <a:r>
              <a:rPr lang="zh-CN" altLang="zh-CN" sz="2000" dirty="0" smtClean="0"/>
              <a:t>例如</a:t>
            </a:r>
            <a:r>
              <a:rPr lang="zh-CN" altLang="zh-CN" sz="2000" dirty="0"/>
              <a:t>，“</a:t>
            </a:r>
            <a:r>
              <a:rPr lang="en-US" altLang="zh-CN" sz="2000" dirty="0"/>
              <a:t>*.</a:t>
            </a:r>
            <a:r>
              <a:rPr lang="en-US" altLang="zh-CN" sz="2000" dirty="0" err="1"/>
              <a:t>xlsx</a:t>
            </a:r>
            <a:r>
              <a:rPr lang="zh-CN" altLang="zh-CN" sz="2000" dirty="0"/>
              <a:t>”表示所有的</a:t>
            </a:r>
            <a:r>
              <a:rPr lang="en-US" altLang="zh-CN" sz="2000" dirty="0"/>
              <a:t>Excel</a:t>
            </a:r>
            <a:r>
              <a:rPr lang="zh-CN" altLang="zh-CN" sz="2000" dirty="0"/>
              <a:t>工作簿；“</a:t>
            </a:r>
            <a:r>
              <a:rPr lang="en-US" altLang="zh-CN" sz="2000" dirty="0"/>
              <a:t>a*.jpg</a:t>
            </a:r>
            <a:r>
              <a:rPr lang="zh-CN" altLang="zh-CN" sz="2000" dirty="0"/>
              <a:t>”表示以字母</a:t>
            </a:r>
            <a:r>
              <a:rPr lang="en-US" altLang="zh-CN" sz="2000" dirty="0"/>
              <a:t>a</a:t>
            </a:r>
            <a:r>
              <a:rPr lang="zh-CN" altLang="zh-CN" sz="2000" dirty="0"/>
              <a:t>开头的</a:t>
            </a:r>
            <a:r>
              <a:rPr lang="en-US" altLang="zh-CN" sz="2000" dirty="0"/>
              <a:t>JPG</a:t>
            </a:r>
            <a:r>
              <a:rPr lang="zh-CN" altLang="zh-CN" sz="2000" dirty="0"/>
              <a:t>文件；“</a:t>
            </a:r>
            <a:r>
              <a:rPr lang="en-US" altLang="zh-CN" sz="2000" dirty="0"/>
              <a:t>*.*</a:t>
            </a:r>
            <a:r>
              <a:rPr lang="zh-CN" altLang="zh-CN" sz="2000" dirty="0"/>
              <a:t>”表示所有文件</a:t>
            </a:r>
            <a:r>
              <a:rPr lang="zh-CN" altLang="zh-CN" sz="2000" dirty="0" smtClean="0"/>
              <a:t>。</a:t>
            </a:r>
            <a:endParaRPr lang="zh-CN" altLang="zh-CN" sz="2000" dirty="0"/>
          </a:p>
          <a:p>
            <a:pPr lvl="1">
              <a:lnSpc>
                <a:spcPct val="200000"/>
              </a:lnSpc>
            </a:pPr>
            <a:r>
              <a:rPr lang="en-US" altLang="zh-CN" sz="2400" dirty="0"/>
              <a:t>? </a:t>
            </a:r>
            <a:r>
              <a:rPr lang="zh-CN" altLang="zh-CN" sz="2400" dirty="0"/>
              <a:t>：表示可代替该位置处的一个任意字符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lvl="2">
              <a:lnSpc>
                <a:spcPct val="200000"/>
              </a:lnSpc>
            </a:pPr>
            <a:r>
              <a:rPr lang="zh-CN" altLang="zh-CN" sz="2000" dirty="0" smtClean="0"/>
              <a:t>例如</a:t>
            </a:r>
            <a:r>
              <a:rPr lang="zh-CN" altLang="zh-CN" sz="2000" dirty="0"/>
              <a:t>，“</a:t>
            </a:r>
            <a:r>
              <a:rPr lang="en-US" altLang="zh-CN" sz="2000" dirty="0"/>
              <a:t>?1.pptx</a:t>
            </a:r>
            <a:r>
              <a:rPr lang="zh-CN" altLang="zh-CN" sz="2000" dirty="0"/>
              <a:t>”表示第</a:t>
            </a:r>
            <a:r>
              <a:rPr lang="en-US" altLang="zh-CN" sz="2000" dirty="0"/>
              <a:t>2</a:t>
            </a:r>
            <a:r>
              <a:rPr lang="zh-CN" altLang="zh-CN" sz="2000" dirty="0"/>
              <a:t>个字母为</a:t>
            </a:r>
            <a:r>
              <a:rPr lang="en-US" altLang="zh-CN" sz="2000" dirty="0"/>
              <a:t>1</a:t>
            </a:r>
            <a:r>
              <a:rPr lang="zh-CN" altLang="zh-CN" sz="2000" dirty="0"/>
              <a:t>的所有演示文稿。</a:t>
            </a:r>
          </a:p>
        </p:txBody>
      </p:sp>
    </p:spTree>
    <p:extLst>
      <p:ext uri="{BB962C8B-B14F-4D97-AF65-F5344CB8AC3E}">
        <p14:creationId xmlns:p14="http://schemas.microsoft.com/office/powerpoint/2010/main" val="2303580771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</a:t>
            </a:r>
            <a:r>
              <a:rPr lang="en-US" altLang="zh-CN" dirty="0" smtClean="0"/>
              <a:t>windows</a:t>
            </a:r>
            <a:r>
              <a:rPr lang="zh-CN" altLang="zh-CN" dirty="0">
                <a:effectLst/>
              </a:rPr>
              <a:t>的文件管理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zh-CN" altLang="en-US" sz="2800" dirty="0" smtClean="0"/>
              <a:t>：了解文件</a:t>
            </a:r>
            <a:r>
              <a:rPr lang="zh-CN" altLang="zh-CN" sz="2800" dirty="0"/>
              <a:t>属性</a:t>
            </a:r>
            <a:r>
              <a:rPr lang="zh-CN" altLang="en-US" sz="2800" dirty="0" smtClean="0"/>
              <a:t>。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/>
              <a:t>只读：只能对文件进行读的操作，而不能删除、修改或保存。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/>
              <a:t>隐藏</a:t>
            </a:r>
            <a:r>
              <a:rPr lang="zh-CN" altLang="zh-CN" sz="2400" dirty="0" smtClean="0"/>
              <a:t>：</a:t>
            </a:r>
            <a:r>
              <a:rPr lang="zh-CN" altLang="en-US" sz="2400" dirty="0" smtClean="0"/>
              <a:t>一般</a:t>
            </a:r>
            <a:r>
              <a:rPr lang="zh-CN" altLang="zh-CN" sz="2400" dirty="0" smtClean="0"/>
              <a:t>不</a:t>
            </a:r>
            <a:r>
              <a:rPr lang="zh-CN" altLang="zh-CN" sz="2400" dirty="0"/>
              <a:t>显示该文件，以防止泄密或被误删除等。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/>
              <a:t>存档：表明文件在上次备份后作过修改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除了常规属性以外，文件还包括一些其它属性，如：对象名称、对象类型、对象位置、对象大小、打开方式、创建时间、修改时间、访问时间、作者姓名、作者单位、标记等。</a:t>
            </a:r>
            <a:endParaRPr lang="zh-CN" altLang="zh-CN" sz="4400" dirty="0"/>
          </a:p>
        </p:txBody>
      </p:sp>
    </p:spTree>
    <p:extLst>
      <p:ext uri="{BB962C8B-B14F-4D97-AF65-F5344CB8AC3E}">
        <p14:creationId xmlns:p14="http://schemas.microsoft.com/office/powerpoint/2010/main" val="86483950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</a:t>
            </a:r>
            <a:r>
              <a:rPr lang="en-US" altLang="zh-CN" dirty="0" smtClean="0"/>
              <a:t>windows</a:t>
            </a:r>
            <a:r>
              <a:rPr lang="zh-CN" altLang="zh-CN" dirty="0">
                <a:effectLst/>
              </a:rPr>
              <a:t>的文件管理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4</a:t>
            </a:r>
            <a:r>
              <a:rPr lang="zh-CN" altLang="en-US" sz="2800" dirty="0" smtClean="0"/>
              <a:t>：了解文件</a:t>
            </a:r>
            <a:r>
              <a:rPr lang="zh-CN" altLang="zh-CN" sz="2800" dirty="0"/>
              <a:t>的含义及作用</a:t>
            </a:r>
            <a:r>
              <a:rPr lang="zh-CN" altLang="en-US" sz="2800" dirty="0" smtClean="0"/>
              <a:t>。</a:t>
            </a:r>
          </a:p>
          <a:p>
            <a:pPr lvl="1"/>
            <a:r>
              <a:rPr lang="zh-CN" altLang="zh-CN" sz="2400" b="1" dirty="0" smtClean="0"/>
              <a:t>文件夹</a:t>
            </a:r>
            <a:endParaRPr lang="en-US" altLang="zh-CN" sz="2400" b="1" dirty="0" smtClean="0"/>
          </a:p>
          <a:p>
            <a:pPr lvl="2"/>
            <a:r>
              <a:rPr lang="zh-CN" altLang="zh-CN" sz="2000" dirty="0" smtClean="0"/>
              <a:t>是</a:t>
            </a:r>
            <a:r>
              <a:rPr lang="zh-CN" altLang="zh-CN" sz="2000" dirty="0"/>
              <a:t>可以在其中存储文件的容器。文件夹主要用于存放、整理和归纳各种不同类型的文件以及组织和管理设备文件</a:t>
            </a:r>
            <a:r>
              <a:rPr lang="zh-CN" altLang="zh-CN" sz="2000" dirty="0" smtClean="0"/>
              <a:t>。</a:t>
            </a:r>
            <a:endParaRPr lang="en-US" altLang="zh-CN" sz="1800" dirty="0" smtClean="0">
              <a:effectLst/>
            </a:endParaRPr>
          </a:p>
          <a:p>
            <a:pPr lvl="1" eaLnBrk="1" hangingPunct="1">
              <a:defRPr/>
            </a:pPr>
            <a:r>
              <a:rPr lang="zh-CN" altLang="en-US" sz="2400" b="1" dirty="0" smtClean="0">
                <a:effectLst/>
              </a:rPr>
              <a:t>子文件夹</a:t>
            </a:r>
            <a:endParaRPr lang="en-US" altLang="zh-CN" sz="2400" b="1" dirty="0" smtClean="0">
              <a:effectLst/>
            </a:endParaRPr>
          </a:p>
          <a:p>
            <a:pPr lvl="2" eaLnBrk="1" hangingPunct="1">
              <a:defRPr/>
            </a:pPr>
            <a:r>
              <a:rPr lang="zh-CN" altLang="zh-CN" sz="2000" dirty="0">
                <a:effectLst/>
              </a:rPr>
              <a:t>文件夹中包含的文件夹</a:t>
            </a:r>
            <a:r>
              <a:rPr lang="zh-CN" altLang="zh-CN" sz="2000" dirty="0" smtClean="0">
                <a:effectLst/>
              </a:rPr>
              <a:t>。</a:t>
            </a:r>
            <a:endParaRPr lang="en-US" altLang="zh-CN" sz="2000" dirty="0" smtClean="0">
              <a:effectLst/>
            </a:endParaRPr>
          </a:p>
          <a:p>
            <a:pPr lvl="2" eaLnBrk="1" hangingPunct="1">
              <a:defRPr/>
            </a:pPr>
            <a:r>
              <a:rPr lang="zh-CN" altLang="zh-CN" sz="2000" dirty="0">
                <a:effectLst/>
              </a:rPr>
              <a:t>用户可以创建任意数量的子文件夹，每个子文件夹中又可以容纳任意数量的文件和其他子文件夹。</a:t>
            </a:r>
            <a:endParaRPr lang="zh-CN" altLang="zh-CN" sz="2000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629133"/>
            <a:ext cx="2376264" cy="158417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8749969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</a:t>
            </a:r>
            <a:r>
              <a:rPr lang="en-US" altLang="zh-CN" dirty="0" smtClean="0"/>
              <a:t>windows</a:t>
            </a:r>
            <a:r>
              <a:rPr lang="zh-CN" altLang="zh-CN" dirty="0">
                <a:effectLst/>
              </a:rPr>
              <a:t>的文件管理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/>
              <a:t>：了解</a:t>
            </a:r>
            <a:r>
              <a:rPr lang="en-US" altLang="zh-CN" sz="2800" dirty="0"/>
              <a:t>Windows</a:t>
            </a:r>
            <a:r>
              <a:rPr lang="zh-CN" altLang="zh-CN" sz="2800" dirty="0"/>
              <a:t>资源管理器</a:t>
            </a:r>
            <a:r>
              <a:rPr lang="zh-CN" altLang="en-US" sz="2800" dirty="0" smtClean="0"/>
              <a:t>。</a:t>
            </a:r>
          </a:p>
          <a:p>
            <a:pPr lvl="1"/>
            <a:r>
              <a:rPr lang="en-US" altLang="zh-CN" sz="2000" dirty="0" smtClean="0"/>
              <a:t>Windows 7</a:t>
            </a:r>
            <a:r>
              <a:rPr lang="zh-CN" altLang="zh-CN" sz="2000" dirty="0" smtClean="0"/>
              <a:t>的资源管理器新增</a:t>
            </a:r>
            <a:r>
              <a:rPr lang="zh-CN" altLang="zh-CN" sz="2000" dirty="0"/>
              <a:t>了库、收藏夹、动态工具栏等功能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lvl="1"/>
            <a:r>
              <a:rPr lang="zh-CN" altLang="zh-CN" sz="2000" dirty="0" smtClean="0"/>
              <a:t>通过</a:t>
            </a:r>
            <a:r>
              <a:rPr lang="zh-CN" altLang="zh-CN" sz="2000" dirty="0"/>
              <a:t>资源管理器，用用户可以查看计算机上的所有资源，能够方便地管理计算机上文件和文件夹。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322195" y="2924944"/>
            <a:ext cx="469807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60960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</a:t>
            </a:r>
            <a:r>
              <a:rPr lang="en-US" altLang="zh-CN" dirty="0" smtClean="0"/>
              <a:t>windows</a:t>
            </a:r>
            <a:r>
              <a:rPr lang="zh-CN" altLang="zh-CN" dirty="0">
                <a:effectLst/>
              </a:rPr>
              <a:t>的文件管理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6</a:t>
            </a:r>
            <a:r>
              <a:rPr lang="zh-CN" altLang="en-US" sz="2800" dirty="0" smtClean="0"/>
              <a:t>：了解</a:t>
            </a:r>
            <a:r>
              <a:rPr lang="en-US" altLang="zh-CN" sz="2800" dirty="0" smtClean="0"/>
              <a:t>Windows</a:t>
            </a:r>
            <a:r>
              <a:rPr lang="zh-CN" altLang="en-US" sz="2800" dirty="0"/>
              <a:t> </a:t>
            </a:r>
            <a:r>
              <a:rPr lang="en-US" altLang="zh-CN" sz="2800" dirty="0" smtClean="0"/>
              <a:t>7</a:t>
            </a:r>
            <a:r>
              <a:rPr lang="zh-CN" altLang="en-US" sz="2800" dirty="0" smtClean="0"/>
              <a:t>的库。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 smtClean="0"/>
              <a:t>库</a:t>
            </a:r>
            <a:r>
              <a:rPr lang="zh-CN" altLang="en-US" sz="2400" dirty="0" smtClean="0"/>
              <a:t>：</a:t>
            </a:r>
            <a:r>
              <a:rPr lang="zh-CN" altLang="zh-CN" sz="2400" dirty="0" smtClean="0"/>
              <a:t>是</a:t>
            </a:r>
            <a:r>
              <a:rPr lang="zh-CN" altLang="zh-CN" sz="2400" dirty="0"/>
              <a:t>浏览、组织、管理和搜索具备共同特性的文件的一种方式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lvl="1">
              <a:lnSpc>
                <a:spcPct val="150000"/>
              </a:lnSpc>
            </a:pPr>
            <a:r>
              <a:rPr lang="zh-CN" altLang="zh-CN" sz="2400" dirty="0" smtClean="0"/>
              <a:t>优势</a:t>
            </a:r>
            <a:r>
              <a:rPr lang="zh-CN" altLang="en-US" sz="2400" dirty="0" smtClean="0"/>
              <a:t>：</a:t>
            </a:r>
            <a:r>
              <a:rPr lang="zh-CN" altLang="zh-CN" sz="2400" dirty="0" smtClean="0"/>
              <a:t>可以</a:t>
            </a:r>
            <a:r>
              <a:rPr lang="zh-CN" altLang="zh-CN" sz="2400" dirty="0"/>
              <a:t>有效地组织、管理位于不同分区、文件夹中的文件，而无需从其存储位置移动这些文件。使用库，用户不需要将分散于不同位置、不同分区、甚至是家庭网络的不同电脑中的文件拷贝到同一文件夹中，这样能有效地避免保存同一文件的多个副本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529071134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</a:t>
            </a:r>
            <a:r>
              <a:rPr lang="en-US" altLang="zh-CN" dirty="0" smtClean="0"/>
              <a:t>windows</a:t>
            </a:r>
            <a:r>
              <a:rPr lang="zh-CN" altLang="zh-CN" dirty="0">
                <a:effectLst/>
              </a:rPr>
              <a:t>的文件管理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6</a:t>
            </a:r>
            <a:r>
              <a:rPr lang="zh-CN" altLang="en-US" sz="2800" dirty="0" smtClean="0"/>
              <a:t>：了解</a:t>
            </a:r>
            <a:r>
              <a:rPr lang="en-US" altLang="zh-CN" sz="2800" dirty="0" smtClean="0"/>
              <a:t>Windows</a:t>
            </a:r>
            <a:r>
              <a:rPr lang="zh-CN" altLang="en-US" sz="2800" dirty="0"/>
              <a:t> </a:t>
            </a:r>
            <a:r>
              <a:rPr lang="en-US" altLang="zh-CN" sz="2800" dirty="0" smtClean="0"/>
              <a:t>7</a:t>
            </a:r>
            <a:r>
              <a:rPr lang="zh-CN" altLang="en-US" sz="2800" dirty="0" smtClean="0"/>
              <a:t>的库。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 smtClean="0"/>
              <a:t>文档</a:t>
            </a:r>
            <a:r>
              <a:rPr lang="zh-CN" altLang="zh-CN" sz="2400" dirty="0"/>
              <a:t>库。用于组织和排列字处理文档、电子表格、演示文稿以及其他与文本有关的文件。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/>
              <a:t>图片库。用于组织和排列数字图片，如从照相机、扫描仪或者从其他应用程序中创建的图片。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/>
              <a:t>音乐库。用于组织和排列数字音乐，如从音频</a:t>
            </a:r>
            <a:r>
              <a:rPr lang="en-US" altLang="zh-CN" sz="2400" dirty="0"/>
              <a:t>CD</a:t>
            </a:r>
            <a:r>
              <a:rPr lang="zh-CN" altLang="zh-CN" sz="2400" dirty="0"/>
              <a:t>翻录或从</a:t>
            </a:r>
            <a:r>
              <a:rPr lang="en-US" altLang="zh-CN" sz="2400" dirty="0"/>
              <a:t>Internet下载</a:t>
            </a:r>
            <a:r>
              <a:rPr lang="zh-CN" altLang="zh-CN" sz="2400" dirty="0"/>
              <a:t>的歌曲。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/>
              <a:t>视频库。用于组织和排列视频，如来自数字相机、摄像机的剪辑，或者从</a:t>
            </a:r>
            <a:r>
              <a:rPr lang="en-US" altLang="zh-CN" sz="2400" dirty="0"/>
              <a:t> Internet </a:t>
            </a:r>
            <a:r>
              <a:rPr lang="zh-CN" altLang="zh-CN" sz="2400" dirty="0"/>
              <a:t>下载的视频文件。</a:t>
            </a:r>
          </a:p>
        </p:txBody>
      </p:sp>
    </p:spTree>
    <p:extLst>
      <p:ext uri="{BB962C8B-B14F-4D97-AF65-F5344CB8AC3E}">
        <p14:creationId xmlns:p14="http://schemas.microsoft.com/office/powerpoint/2010/main" val="2907922375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</a:t>
            </a:r>
            <a:r>
              <a:rPr lang="en-US" altLang="zh-CN" dirty="0" smtClean="0"/>
              <a:t>windows</a:t>
            </a:r>
            <a:r>
              <a:rPr lang="zh-CN" altLang="zh-CN" dirty="0">
                <a:effectLst/>
              </a:rPr>
              <a:t>的文件管理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7</a:t>
            </a:r>
            <a:r>
              <a:rPr lang="zh-CN" altLang="en-US" sz="2800" dirty="0" smtClean="0"/>
              <a:t>：了解</a:t>
            </a:r>
            <a:r>
              <a:rPr lang="zh-CN" altLang="zh-CN" sz="2800" dirty="0" smtClean="0"/>
              <a:t>剪贴板</a:t>
            </a:r>
            <a:r>
              <a:rPr lang="zh-CN" altLang="en-US" sz="2800" dirty="0" smtClean="0"/>
              <a:t>的作用。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>
                <a:effectLst/>
              </a:rPr>
              <a:t>剪贴板是</a:t>
            </a:r>
            <a:r>
              <a:rPr lang="en-US" altLang="zh-CN" sz="2400" dirty="0">
                <a:effectLst/>
              </a:rPr>
              <a:t>Windows</a:t>
            </a:r>
            <a:r>
              <a:rPr lang="zh-CN" altLang="zh-CN" sz="2400" dirty="0">
                <a:effectLst/>
              </a:rPr>
              <a:t>内存中一个存储区域，用来临时存放交换信息。这些信息可以是文字、图形、图像、声音、文件、文件夹</a:t>
            </a:r>
            <a:r>
              <a:rPr lang="zh-CN" altLang="zh-CN" sz="2400" dirty="0" smtClean="0">
                <a:effectLst/>
              </a:rPr>
              <a:t>等</a:t>
            </a:r>
            <a:r>
              <a:rPr lang="zh-CN" altLang="en-US" sz="2400" dirty="0" smtClean="0">
                <a:effectLst/>
              </a:rPr>
              <a:t>。</a:t>
            </a:r>
            <a:endParaRPr lang="en-US" altLang="zh-CN" sz="2400" dirty="0" smtClean="0">
              <a:effectLst/>
            </a:endParaRPr>
          </a:p>
          <a:p>
            <a:pPr lvl="1">
              <a:lnSpc>
                <a:spcPct val="150000"/>
              </a:lnSpc>
            </a:pPr>
            <a:r>
              <a:rPr lang="zh-CN" altLang="zh-CN" sz="2400" dirty="0" smtClean="0">
                <a:effectLst/>
              </a:rPr>
              <a:t>当</a:t>
            </a:r>
            <a:r>
              <a:rPr lang="zh-CN" altLang="zh-CN" sz="2400" dirty="0">
                <a:effectLst/>
              </a:rPr>
              <a:t>用户选定这些信息后，可以通过“复制”或“剪切”命令先将它们存放到剪贴板中，然后再通过“粘贴”命令把它们拷贝或移动到目标</a:t>
            </a:r>
            <a:r>
              <a:rPr lang="zh-CN" altLang="zh-CN" sz="2400" dirty="0" smtClean="0">
                <a:effectLst/>
              </a:rPr>
              <a:t>位置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303003689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648"/>
            <a:ext cx="8135937" cy="1080120"/>
          </a:xfrm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/>
              <a:t>讲   </a:t>
            </a:r>
            <a:r>
              <a:rPr lang="zh-CN" altLang="en-US" dirty="0" smtClean="0"/>
              <a:t>基本</a:t>
            </a:r>
            <a:r>
              <a:rPr lang="zh-CN" altLang="en-US" dirty="0"/>
              <a:t>操作</a:t>
            </a:r>
            <a:r>
              <a:rPr lang="en-US" altLang="zh-CN" dirty="0"/>
              <a:t>&amp;</a:t>
            </a:r>
            <a:r>
              <a:rPr lang="zh-CN" altLang="en-US" dirty="0"/>
              <a:t>文件管理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776"/>
            <a:ext cx="8123237" cy="4968975"/>
          </a:xfrm>
          <a:ln w="12700" cap="flat">
            <a:solidFill>
              <a:srgbClr val="FFCC00"/>
            </a:solidFill>
          </a:ln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zh-CN" altLang="en-US" dirty="0" smtClean="0"/>
              <a:t>认知目标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200" dirty="0" smtClean="0"/>
              <a:t>了解操作系统的含义、功能及分类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200" dirty="0" smtClean="0"/>
              <a:t>理解文件、文件夹、子文件夹的含义及文件名的命名规则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200" dirty="0" smtClean="0">
                <a:latin typeface="宋体" pitchFamily="2" charset="-122"/>
              </a:rPr>
              <a:t>了解文件属性的含义</a:t>
            </a:r>
            <a:endParaRPr lang="zh-CN" altLang="en-US" sz="2400" dirty="0" smtClean="0"/>
          </a:p>
          <a:p>
            <a:pPr eaLnBrk="1" hangingPunct="1">
              <a:defRPr/>
            </a:pPr>
            <a:r>
              <a:rPr lang="zh-CN" altLang="en-US" dirty="0" smtClean="0"/>
              <a:t>能力目标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宋体" pitchFamily="2" charset="-122"/>
              </a:rPr>
              <a:t>掌握图标、窗口、对话框等操作</a:t>
            </a:r>
            <a:r>
              <a:rPr lang="zh-CN" altLang="en-US" sz="2000" dirty="0" smtClean="0">
                <a:latin typeface="宋体" pitchFamily="2" charset="-122"/>
              </a:rPr>
              <a:t> （重点）</a:t>
            </a:r>
            <a:endParaRPr lang="zh-CN" altLang="en-US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宋体" pitchFamily="2" charset="-122"/>
              </a:rPr>
              <a:t>掌握文件和文件夹的创建、移动、复制、删除、恢复、重命名、查找</a:t>
            </a:r>
            <a:r>
              <a:rPr lang="zh-CN" altLang="en-US" sz="2000" dirty="0" smtClean="0">
                <a:latin typeface="宋体" pitchFamily="2" charset="-122"/>
              </a:rPr>
              <a:t>（重点）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二、</a:t>
            </a:r>
            <a:r>
              <a:rPr lang="en-US" altLang="zh-CN" dirty="0" smtClean="0"/>
              <a:t>windows</a:t>
            </a:r>
            <a:r>
              <a:rPr lang="zh-CN" altLang="zh-CN" dirty="0">
                <a:effectLst/>
              </a:rPr>
              <a:t>的文件管理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8</a:t>
            </a:r>
            <a:r>
              <a:rPr lang="zh-CN" altLang="en-US" sz="2800" dirty="0" smtClean="0"/>
              <a:t>：了解</a:t>
            </a:r>
            <a:r>
              <a:rPr lang="zh-CN" altLang="zh-CN" sz="2800" dirty="0"/>
              <a:t>回收站</a:t>
            </a:r>
            <a:r>
              <a:rPr lang="zh-CN" altLang="en-US" sz="2800" dirty="0" smtClean="0"/>
              <a:t>的作用。</a:t>
            </a:r>
          </a:p>
          <a:p>
            <a:pPr lvl="1">
              <a:lnSpc>
                <a:spcPct val="150000"/>
              </a:lnSpc>
            </a:pPr>
            <a:r>
              <a:rPr lang="zh-CN" altLang="zh-CN" sz="2000" dirty="0"/>
              <a:t>回收站用来存放用户临时删除的文档资料，例如文件、文件夹、图片、快捷方式等。在默认情况下，这些被删除的对象会一直保留在回收站中，直到清空回收站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lvl="1">
              <a:lnSpc>
                <a:spcPct val="150000"/>
              </a:lnSpc>
            </a:pPr>
            <a:endParaRPr lang="en-US" altLang="zh-CN" sz="2000" dirty="0" smtClean="0"/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effectLst/>
              </a:rPr>
              <a:t>注意：</a:t>
            </a:r>
            <a:r>
              <a:rPr lang="zh-CN" altLang="zh-CN" sz="2000" dirty="0" smtClean="0">
                <a:effectLst/>
              </a:rPr>
              <a:t>默认</a:t>
            </a:r>
            <a:r>
              <a:rPr lang="zh-CN" altLang="zh-CN" sz="2000" dirty="0">
                <a:effectLst/>
              </a:rPr>
              <a:t>情况下，从硬盘中删除的对象可以从回收站中还原，但以下两种情况无法还原文件或文件夹：①从移动存储器（如</a:t>
            </a:r>
            <a:r>
              <a:rPr lang="en-US" altLang="zh-CN" sz="2000" dirty="0">
                <a:effectLst/>
              </a:rPr>
              <a:t>U</a:t>
            </a:r>
            <a:r>
              <a:rPr lang="zh-CN" altLang="zh-CN" sz="2000" dirty="0">
                <a:effectLst/>
              </a:rPr>
              <a:t>盘）或网络驱动器中删除的对象。②由于回收站是硬盘中的一块存储空间，当该空间已满，系统将自动清除较早删除的对象。</a:t>
            </a:r>
          </a:p>
          <a:p>
            <a:pPr lvl="1">
              <a:lnSpc>
                <a:spcPct val="200000"/>
              </a:lnSpc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551455674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329488" cy="798513"/>
          </a:xfrm>
        </p:spPr>
        <p:txBody>
          <a:bodyPr/>
          <a:lstStyle/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三</a:t>
            </a:r>
            <a:r>
              <a:rPr lang="zh-CN" altLang="en-US" sz="40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、动手操作</a:t>
            </a:r>
            <a:endParaRPr lang="zh-CN" altLang="zh-CN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内容占位符 11"/>
          <p:cNvSpPr>
            <a:spLocks noGrp="1"/>
          </p:cNvSpPr>
          <p:nvPr>
            <p:ph idx="1"/>
          </p:nvPr>
        </p:nvSpPr>
        <p:spPr>
          <a:xfrm>
            <a:off x="3643313" y="1357313"/>
            <a:ext cx="5043487" cy="5000625"/>
          </a:xfrm>
        </p:spPr>
        <p:txBody>
          <a:bodyPr/>
          <a:lstStyle/>
          <a:p>
            <a:pPr marL="457200" indent="-457200" algn="just" eaLnBrk="1" hangingPunct="1">
              <a:lnSpc>
                <a:spcPts val="3400"/>
              </a:lnSpc>
              <a:spcBef>
                <a:spcPct val="0"/>
              </a:spcBef>
              <a:buFontTx/>
              <a:buAutoNum type="circleNumDbPlain"/>
            </a:pPr>
            <a:r>
              <a:rPr lang="zh-CN" altLang="en-US" sz="2400" smtClean="0">
                <a:latin typeface="华文中宋" pitchFamily="2" charset="-122"/>
                <a:ea typeface="华文中宋" pitchFamily="2" charset="-122"/>
              </a:rPr>
              <a:t>文件扩展名有什么作用</a:t>
            </a:r>
            <a:r>
              <a:rPr lang="en-US" altLang="zh-CN" sz="2400" smtClean="0">
                <a:latin typeface="华文中宋" pitchFamily="2" charset="-122"/>
                <a:ea typeface="华文中宋" pitchFamily="2" charset="-122"/>
              </a:rPr>
              <a:t>？</a:t>
            </a:r>
            <a:r>
              <a:rPr lang="zh-CN" altLang="en-US" sz="2400" smtClean="0">
                <a:latin typeface="华文中宋" pitchFamily="2" charset="-122"/>
                <a:ea typeface="华文中宋" pitchFamily="2" charset="-122"/>
              </a:rPr>
              <a:t>如果文件扩展名没有显示出来，如何查看该文件的扩展名？</a:t>
            </a:r>
            <a:endParaRPr lang="en-US" altLang="zh-CN" sz="2400" smtClean="0">
              <a:latin typeface="华文中宋" pitchFamily="2" charset="-122"/>
              <a:ea typeface="华文中宋" pitchFamily="2" charset="-122"/>
            </a:endParaRPr>
          </a:p>
          <a:p>
            <a:pPr marL="457200" indent="-457200" algn="just" eaLnBrk="1" hangingPunct="1">
              <a:lnSpc>
                <a:spcPts val="3400"/>
              </a:lnSpc>
              <a:spcBef>
                <a:spcPct val="0"/>
              </a:spcBef>
              <a:buFontTx/>
              <a:buAutoNum type="circleNumDbPlain"/>
            </a:pPr>
            <a:r>
              <a:rPr lang="zh-CN" altLang="en-US" sz="2400" smtClean="0">
                <a:latin typeface="华文中宋" pitchFamily="2" charset="-122"/>
                <a:ea typeface="华文中宋" pitchFamily="2" charset="-122"/>
              </a:rPr>
              <a:t>通配符有什么作用？有哪几种？分别代表什么含义？</a:t>
            </a:r>
            <a:endParaRPr lang="en-US" altLang="zh-CN" sz="2400" smtClean="0">
              <a:latin typeface="华文中宋" pitchFamily="2" charset="-122"/>
              <a:ea typeface="华文中宋" pitchFamily="2" charset="-122"/>
            </a:endParaRPr>
          </a:p>
          <a:p>
            <a:pPr marL="457200" indent="-457200" algn="just" eaLnBrk="1" hangingPunct="1">
              <a:lnSpc>
                <a:spcPts val="3400"/>
              </a:lnSpc>
              <a:spcBef>
                <a:spcPct val="0"/>
              </a:spcBef>
              <a:buFontTx/>
              <a:buAutoNum type="circleNumDbPlain"/>
            </a:pPr>
            <a:r>
              <a:rPr lang="zh-CN" altLang="en-US" sz="2400" smtClean="0">
                <a:latin typeface="华文中宋" pitchFamily="2" charset="-122"/>
                <a:ea typeface="华文中宋" pitchFamily="2" charset="-122"/>
              </a:rPr>
              <a:t>剪贴板有什么作用</a:t>
            </a:r>
            <a:r>
              <a:rPr lang="en-US" altLang="zh-CN" sz="2400" smtClean="0">
                <a:latin typeface="华文中宋" pitchFamily="2" charset="-122"/>
                <a:ea typeface="华文中宋" pitchFamily="2" charset="-122"/>
              </a:rPr>
              <a:t>?</a:t>
            </a:r>
          </a:p>
          <a:p>
            <a:pPr marL="457200" indent="-457200" algn="just" eaLnBrk="1" hangingPunct="1">
              <a:lnSpc>
                <a:spcPts val="3400"/>
              </a:lnSpc>
              <a:spcBef>
                <a:spcPct val="0"/>
              </a:spcBef>
              <a:buFontTx/>
              <a:buAutoNum type="circleNumDbPlain"/>
            </a:pPr>
            <a:r>
              <a:rPr lang="zh-CN" altLang="en-US" sz="2400" smtClean="0">
                <a:latin typeface="华文中宋" pitchFamily="2" charset="-122"/>
                <a:ea typeface="华文中宋" pitchFamily="2" charset="-122"/>
              </a:rPr>
              <a:t>如何选取连续或不连续的多个文件</a:t>
            </a:r>
            <a:r>
              <a:rPr lang="en-US" altLang="zh-CN" sz="2400" smtClean="0">
                <a:latin typeface="华文中宋" pitchFamily="2" charset="-122"/>
                <a:ea typeface="华文中宋" pitchFamily="2" charset="-122"/>
              </a:rPr>
              <a:t>(</a:t>
            </a:r>
            <a:r>
              <a:rPr lang="zh-CN" altLang="en-US" sz="2400" smtClean="0">
                <a:latin typeface="华文中宋" pitchFamily="2" charset="-122"/>
                <a:ea typeface="华文中宋" pitchFamily="2" charset="-122"/>
              </a:rPr>
              <a:t>夹</a:t>
            </a:r>
            <a:r>
              <a:rPr lang="en-US" altLang="zh-CN" sz="2400" smtClean="0"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400" smtClean="0">
                <a:latin typeface="华文中宋" pitchFamily="2" charset="-122"/>
                <a:ea typeface="华文中宋" pitchFamily="2" charset="-122"/>
              </a:rPr>
              <a:t>？</a:t>
            </a:r>
            <a:endParaRPr lang="en-US" altLang="zh-CN" sz="2400" smtClean="0">
              <a:latin typeface="华文中宋" pitchFamily="2" charset="-122"/>
              <a:ea typeface="华文中宋" pitchFamily="2" charset="-122"/>
            </a:endParaRPr>
          </a:p>
          <a:p>
            <a:pPr marL="457200" indent="-457200" algn="just" eaLnBrk="1" hangingPunct="1">
              <a:lnSpc>
                <a:spcPts val="3400"/>
              </a:lnSpc>
              <a:spcBef>
                <a:spcPct val="0"/>
              </a:spcBef>
              <a:buFontTx/>
              <a:buAutoNum type="circleNumDbPlain"/>
            </a:pPr>
            <a:r>
              <a:rPr lang="zh-CN" altLang="en-US" sz="2400" smtClean="0">
                <a:latin typeface="华文中宋" pitchFamily="2" charset="-122"/>
                <a:ea typeface="华文中宋" pitchFamily="2" charset="-122"/>
              </a:rPr>
              <a:t>哪些情况下不能对文件重命名</a:t>
            </a:r>
            <a:r>
              <a:rPr lang="en-US" altLang="zh-CN" sz="2400" smtClean="0">
                <a:latin typeface="华文中宋" pitchFamily="2" charset="-122"/>
                <a:ea typeface="华文中宋" pitchFamily="2" charset="-122"/>
              </a:rPr>
              <a:t>?</a:t>
            </a:r>
          </a:p>
          <a:p>
            <a:pPr marL="457200" indent="-457200" algn="just" eaLnBrk="1" hangingPunct="1">
              <a:lnSpc>
                <a:spcPts val="3400"/>
              </a:lnSpc>
              <a:spcBef>
                <a:spcPct val="0"/>
              </a:spcBef>
              <a:buFontTx/>
              <a:buAutoNum type="circleNumDbPlain"/>
            </a:pPr>
            <a:r>
              <a:rPr lang="zh-CN" altLang="en-US" sz="2400" smtClean="0">
                <a:latin typeface="华文中宋" pitchFamily="2" charset="-122"/>
                <a:ea typeface="华文中宋" pitchFamily="2" charset="-122"/>
              </a:rPr>
              <a:t>哪些情况下无法还原文件或文件夹</a:t>
            </a:r>
            <a:r>
              <a:rPr lang="en-US" altLang="zh-CN" sz="2400" smtClean="0">
                <a:latin typeface="华文中宋" pitchFamily="2" charset="-122"/>
                <a:ea typeface="华文中宋" pitchFamily="2" charset="-122"/>
              </a:rPr>
              <a:t>?</a:t>
            </a:r>
          </a:p>
          <a:p>
            <a:pPr marL="457200" indent="-457200" algn="just" eaLnBrk="1" hangingPunct="1">
              <a:lnSpc>
                <a:spcPts val="3400"/>
              </a:lnSpc>
              <a:spcBef>
                <a:spcPct val="0"/>
              </a:spcBef>
              <a:buFontTx/>
              <a:buAutoNum type="circleNumDbPlain"/>
            </a:pPr>
            <a:endParaRPr lang="en-US" altLang="zh-CN" sz="240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2"/>
          </p:nvPr>
        </p:nvSpPr>
        <p:spPr>
          <a:xfrm>
            <a:off x="457200" y="2000250"/>
            <a:ext cx="3008313" cy="4357688"/>
          </a:xfrm>
          <a:ln>
            <a:noFill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课堂提问</a:t>
            </a:r>
            <a:endParaRPr lang="zh-CN" altLang="zh-CN" sz="3200" dirty="0" smtClean="0"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800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请回答下列问题</a:t>
            </a:r>
            <a:r>
              <a:rPr lang="en-US" altLang="zh-CN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800" dirty="0" smtClean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800" dirty="0" smtClean="0"/>
          </a:p>
          <a:p>
            <a:pPr lvl="1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329488" cy="798513"/>
          </a:xfrm>
        </p:spPr>
        <p:txBody>
          <a:bodyPr/>
          <a:lstStyle/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三、动手操作</a:t>
            </a:r>
            <a:endParaRPr lang="zh-CN" altLang="zh-CN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3643313" y="1124744"/>
            <a:ext cx="5043487" cy="5233194"/>
          </a:xfrm>
        </p:spPr>
        <p:txBody>
          <a:bodyPr rtlCol="0">
            <a:noAutofit/>
          </a:bodyPr>
          <a:lstStyle/>
          <a:p>
            <a:pPr lvl="0">
              <a:lnSpc>
                <a:spcPts val="3200"/>
              </a:lnSpc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在“计算机”窗口中浏览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盘的内容</a:t>
            </a:r>
          </a:p>
          <a:p>
            <a:pPr lvl="0">
              <a:lnSpc>
                <a:spcPts val="3200"/>
              </a:lnSpc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调整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桌面图标</a:t>
            </a:r>
          </a:p>
          <a:p>
            <a:pPr lvl="0">
              <a:lnSpc>
                <a:spcPts val="3200"/>
              </a:lnSpc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创建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或删除快速启动按钮</a:t>
            </a:r>
          </a:p>
          <a:p>
            <a:pPr lvl="0">
              <a:lnSpc>
                <a:spcPts val="3200"/>
              </a:lnSpc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任务栏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的基本操作</a:t>
            </a:r>
          </a:p>
          <a:p>
            <a:pPr lvl="0">
              <a:lnSpc>
                <a:spcPts val="3200"/>
              </a:lnSpc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设置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任务栏属性</a:t>
            </a:r>
          </a:p>
          <a:p>
            <a:pPr lvl="0">
              <a:lnSpc>
                <a:spcPts val="3200"/>
              </a:lnSpc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自定义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“开始”菜单</a:t>
            </a:r>
          </a:p>
          <a:p>
            <a:pPr lvl="0">
              <a:lnSpc>
                <a:spcPts val="3200"/>
              </a:lnSpc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将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常用程序锁定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开始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菜单</a:t>
            </a:r>
            <a:endParaRPr lang="zh-CN" altLang="zh-CN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ts val="3200"/>
              </a:lnSpc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创建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程序的桌面快捷方式</a:t>
            </a:r>
          </a:p>
          <a:p>
            <a:pPr>
              <a:lnSpc>
                <a:spcPts val="3200"/>
              </a:lnSpc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设置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桌面主题和背景</a:t>
            </a:r>
            <a:endParaRPr lang="zh-CN" alt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2"/>
          </p:nvPr>
        </p:nvSpPr>
        <p:spPr>
          <a:xfrm>
            <a:off x="457200" y="2000250"/>
            <a:ext cx="3008313" cy="4357688"/>
          </a:xfrm>
          <a:ln>
            <a:noFill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200" dirty="0" smtClean="0"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实作</a:t>
            </a:r>
            <a:r>
              <a:rPr lang="en-US" altLang="zh-CN" sz="3200" dirty="0" smtClean="0"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zh-CN" sz="3200" dirty="0" smtClean="0"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800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Windows 7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的基本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操作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（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参照教材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P41~P47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操作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）</a:t>
            </a:r>
            <a:endParaRPr lang="en-US" altLang="zh-CN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329488" cy="798513"/>
          </a:xfrm>
        </p:spPr>
        <p:txBody>
          <a:bodyPr/>
          <a:lstStyle/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三、动手操作</a:t>
            </a:r>
            <a:endParaRPr lang="zh-CN" altLang="zh-CN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3643313" y="836712"/>
            <a:ext cx="5043487" cy="5521226"/>
          </a:xfrm>
        </p:spPr>
        <p:txBody>
          <a:bodyPr rtlCol="0">
            <a:noAutofit/>
          </a:bodyPr>
          <a:lstStyle/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改变文件和文件夹的显示方式</a:t>
            </a:r>
          </a:p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和文件夹的选定与撤消</a:t>
            </a:r>
          </a:p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创建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新文件夹</a:t>
            </a:r>
          </a:p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创建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</a:t>
            </a:r>
          </a:p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添加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文件属性</a:t>
            </a:r>
          </a:p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库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的基本操作</a:t>
            </a:r>
          </a:p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复制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、移动文件和文件夹</a:t>
            </a:r>
          </a:p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删除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文件和文件夹</a:t>
            </a:r>
          </a:p>
          <a:p>
            <a:pPr lvl="0"/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恢复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文件和文件夹</a:t>
            </a:r>
          </a:p>
          <a:p>
            <a:pPr lvl="0"/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彻底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删除文件和文件夹</a:t>
            </a:r>
          </a:p>
          <a:p>
            <a:pPr lvl="0"/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重命名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文件和文件夹</a:t>
            </a:r>
          </a:p>
          <a:p>
            <a:pPr lvl="0"/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搜索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文件和文件夹</a:t>
            </a:r>
          </a:p>
          <a:p>
            <a:pPr lvl="0"/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设置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文件和文件夹的属性</a:t>
            </a:r>
          </a:p>
          <a:p>
            <a:pPr lvl="0"/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设置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文件夹的打开方式</a:t>
            </a:r>
          </a:p>
          <a:p>
            <a:pPr lvl="0"/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设置</a:t>
            </a:r>
            <a:r>
              <a:rPr lang="zh-CN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文件的查看属性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2"/>
          </p:nvPr>
        </p:nvSpPr>
        <p:spPr>
          <a:xfrm>
            <a:off x="457200" y="2000250"/>
            <a:ext cx="3008313" cy="4357688"/>
          </a:xfrm>
          <a:ln>
            <a:noFill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200" dirty="0" smtClean="0"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实作</a:t>
            </a:r>
            <a:r>
              <a:rPr lang="en-US" altLang="zh-CN" sz="3200" dirty="0" smtClean="0"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zh-CN" sz="3200" dirty="0" smtClean="0"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800" dirty="0" smtClean="0"/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Windows 7</a:t>
            </a:r>
            <a:r>
              <a:rPr lang="zh-CN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的</a:t>
            </a:r>
            <a:r>
              <a:rPr lang="zh-CN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文件管理操作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（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参照教材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P54~P62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操作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）</a:t>
            </a:r>
            <a:endParaRPr lang="en-US" altLang="zh-CN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54421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课余作业布置</a:t>
            </a:r>
          </a:p>
        </p:txBody>
      </p:sp>
      <p:sp>
        <p:nvSpPr>
          <p:cNvPr id="3921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defRPr/>
            </a:pPr>
            <a:r>
              <a:rPr lang="zh-CN" altLang="en-US" sz="2800" dirty="0" smtClean="0"/>
              <a:t>预习</a:t>
            </a:r>
            <a:r>
              <a:rPr lang="en-US" altLang="zh-CN" sz="2800" dirty="0" smtClean="0"/>
              <a:t>:</a:t>
            </a:r>
          </a:p>
          <a:p>
            <a:pPr marL="990600" lvl="1" indent="-533400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第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章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4.1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和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4.2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节。</a:t>
            </a:r>
            <a:endParaRPr lang="en-US" altLang="zh-CN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990600" lvl="1" indent="-533400" eaLnBrk="1" hangingPunct="1">
              <a:lnSpc>
                <a:spcPct val="90000"/>
              </a:lnSpc>
              <a:defRPr/>
            </a:pPr>
            <a:endParaRPr lang="zh-CN" altLang="en-US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eaLnBrk="1" hangingPunct="1">
              <a:lnSpc>
                <a:spcPct val="150000"/>
              </a:lnSpc>
              <a:defRPr/>
            </a:pPr>
            <a:r>
              <a:rPr lang="zh-CN" altLang="en-US" sz="2800" dirty="0" smtClean="0"/>
              <a:t>思考题</a:t>
            </a:r>
            <a:r>
              <a:rPr lang="en-US" altLang="zh-CN" sz="2800" dirty="0" smtClean="0"/>
              <a:t>: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彻底删除文件夹时应注意什么？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为什么</a:t>
            </a:r>
            <a:r>
              <a:rPr lang="en-US" altLang="zh-CN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Windows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不允许我对图标重命名？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有不必发送到回收站就能删除文件的方法吗？</a:t>
            </a:r>
          </a:p>
          <a:p>
            <a:pPr marL="990600" lvl="1" indent="-533400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我如何在文件夹中选择除了一个之外所有的文件？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一、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操作系统概述</a:t>
            </a: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1</a:t>
            </a:r>
            <a:r>
              <a:rPr lang="zh-CN" altLang="en-US" sz="2800" dirty="0" smtClean="0"/>
              <a:t>：了解操作系统的定义、功能和分类</a:t>
            </a:r>
          </a:p>
          <a:p>
            <a:pPr lvl="1">
              <a:defRPr/>
            </a:pPr>
            <a:r>
              <a:rPr lang="zh-CN" altLang="en-US" sz="2400" dirty="0" smtClean="0"/>
              <a:t>定义</a:t>
            </a:r>
          </a:p>
          <a:p>
            <a:pPr lvl="2">
              <a:defRPr/>
            </a:pPr>
            <a:r>
              <a:rPr lang="zh-CN" altLang="en-US" sz="2200" dirty="0" smtClean="0"/>
              <a:t>操作系统是管理计算机硬件、软件资源的系统软件，是所有运行软件的支撑平台，是用户与计算机之间的接口。</a:t>
            </a:r>
          </a:p>
          <a:p>
            <a:pPr lvl="1">
              <a:defRPr/>
            </a:pPr>
            <a:r>
              <a:rPr lang="zh-CN" altLang="en-US" sz="2400" dirty="0" smtClean="0"/>
              <a:t>功能</a:t>
            </a:r>
          </a:p>
          <a:p>
            <a:pPr lvl="2">
              <a:defRPr/>
            </a:pPr>
            <a:r>
              <a:rPr lang="zh-CN" altLang="en-US" sz="2200" dirty="0" smtClean="0"/>
              <a:t>处理器管理、存储器管理、设备管理</a:t>
            </a:r>
            <a:r>
              <a:rPr lang="en-US" altLang="zh-CN" sz="2200" dirty="0" smtClean="0"/>
              <a:t>(I/O)</a:t>
            </a:r>
            <a:r>
              <a:rPr lang="zh-CN" altLang="en-US" sz="2200" dirty="0" smtClean="0"/>
              <a:t>、文件管理、作业管理</a:t>
            </a:r>
          </a:p>
          <a:p>
            <a:pPr lvl="1">
              <a:defRPr/>
            </a:pPr>
            <a:r>
              <a:rPr lang="zh-CN" altLang="en-US" sz="2400" dirty="0" smtClean="0"/>
              <a:t>类型</a:t>
            </a:r>
          </a:p>
          <a:p>
            <a:pPr lvl="2">
              <a:defRPr/>
            </a:pPr>
            <a:r>
              <a:rPr lang="zh-CN" altLang="en-US" sz="2200" dirty="0" smtClean="0"/>
              <a:t>单用户单任务操作系统（</a:t>
            </a:r>
            <a:r>
              <a:rPr lang="en-US" altLang="zh-CN" sz="2200" dirty="0" smtClean="0"/>
              <a:t>DOS）</a:t>
            </a:r>
            <a:r>
              <a:rPr lang="zh-CN" altLang="en-US" sz="2200" dirty="0" smtClean="0"/>
              <a:t>、单用户多任务操作系统（</a:t>
            </a:r>
            <a:r>
              <a:rPr lang="en-US" altLang="zh-CN" sz="2200" dirty="0" smtClean="0"/>
              <a:t>Windows</a:t>
            </a:r>
            <a:r>
              <a:rPr lang="zh-CN" altLang="en-US" sz="2200" dirty="0" smtClean="0"/>
              <a:t>）、多用户多任务操作系统（</a:t>
            </a:r>
            <a:r>
              <a:rPr lang="en-US" altLang="zh-CN" sz="2200" dirty="0" err="1" smtClean="0"/>
              <a:t>Uuix</a:t>
            </a:r>
            <a:r>
              <a:rPr lang="zh-CN" altLang="en-US" sz="2200" dirty="0" smtClean="0"/>
              <a:t>和</a:t>
            </a:r>
            <a:r>
              <a:rPr lang="en-US" altLang="zh-CN" sz="2200" dirty="0" smtClean="0"/>
              <a:t>Linux</a:t>
            </a:r>
            <a:r>
              <a:rPr lang="zh-CN" altLang="en-US" sz="2200" dirty="0" smtClean="0"/>
              <a:t>）、批处理操作系统、分时操作系统、实时操作系统、网络操作系统、分布式操作系统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4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4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4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74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74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74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p" bldLvl="2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操作系统概述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346123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2</a:t>
            </a:r>
            <a:r>
              <a:rPr lang="zh-CN" altLang="en-US" sz="2800" dirty="0" smtClean="0"/>
              <a:t>：了解</a:t>
            </a:r>
            <a:r>
              <a:rPr lang="en-US" altLang="zh-CN" sz="2800" dirty="0" smtClean="0"/>
              <a:t>Windows 7</a:t>
            </a:r>
            <a:r>
              <a:rPr lang="zh-CN" altLang="en-US" sz="2800" dirty="0" smtClean="0"/>
              <a:t>的</a:t>
            </a:r>
            <a:r>
              <a:rPr lang="zh-CN" altLang="en-US" sz="2800" dirty="0"/>
              <a:t>桌面和</a:t>
            </a:r>
            <a:r>
              <a:rPr lang="zh-CN" altLang="en-US" sz="2800" dirty="0" smtClean="0"/>
              <a:t>图标。</a:t>
            </a:r>
            <a:endParaRPr lang="en-US" altLang="zh-CN" sz="2800" dirty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桌面：</a:t>
            </a:r>
            <a:r>
              <a:rPr lang="zh-CN" altLang="zh-CN" sz="2000" dirty="0">
                <a:effectLst/>
              </a:rPr>
              <a:t>是打开计算机并登录到</a:t>
            </a:r>
            <a:r>
              <a:rPr lang="en-US" altLang="zh-CN" sz="2000" dirty="0">
                <a:effectLst/>
              </a:rPr>
              <a:t> Windows </a:t>
            </a:r>
            <a:r>
              <a:rPr lang="en-US" altLang="zh-CN" sz="2000" dirty="0" smtClean="0">
                <a:effectLst/>
              </a:rPr>
              <a:t>7</a:t>
            </a:r>
            <a:r>
              <a:rPr lang="zh-CN" altLang="zh-CN" sz="2000" dirty="0" smtClean="0">
                <a:effectLst/>
              </a:rPr>
              <a:t>后</a:t>
            </a:r>
            <a:r>
              <a:rPr lang="zh-CN" altLang="zh-CN" sz="2000" dirty="0">
                <a:effectLst/>
              </a:rPr>
              <a:t>看到的主屏幕区域</a:t>
            </a:r>
            <a:r>
              <a:rPr lang="zh-CN" altLang="en-US" sz="2000" dirty="0" smtClean="0"/>
              <a:t>。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/>
              <a:t>图标：</a:t>
            </a:r>
            <a:r>
              <a:rPr lang="zh-CN" altLang="zh-CN" sz="2000" dirty="0" smtClean="0">
                <a:effectLst/>
              </a:rPr>
              <a:t>是</a:t>
            </a:r>
            <a:r>
              <a:rPr lang="zh-CN" altLang="zh-CN" sz="2000" dirty="0">
                <a:effectLst/>
              </a:rPr>
              <a:t>代表文件、文件夹、程序和其他项目的小图片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lvl="2" eaLnBrk="1" hangingPunct="1">
              <a:defRPr/>
            </a:pPr>
            <a:endParaRPr lang="en-US" altLang="zh-CN" sz="2000" dirty="0"/>
          </a:p>
          <a:p>
            <a:pPr lvl="1" eaLnBrk="1" hangingPunct="1">
              <a:defRPr/>
            </a:pPr>
            <a:r>
              <a:rPr lang="zh-CN" altLang="en-US" sz="2400" dirty="0" smtClean="0"/>
              <a:t>常见的图标如下所示：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95736" y="4365104"/>
            <a:ext cx="4879601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6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6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6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23" grpId="0" build="p" bldLvl="2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操作系统概述</a:t>
            </a:r>
            <a:endParaRPr lang="zh-CN" altLang="en-US" sz="2800" dirty="0" smtClean="0">
              <a:solidFill>
                <a:schemeClr val="hlink"/>
              </a:solidFill>
            </a:endParaRPr>
          </a:p>
        </p:txBody>
      </p:sp>
      <p:sp>
        <p:nvSpPr>
          <p:cNvPr id="346123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>
                <a:solidFill>
                  <a:schemeClr val="tx2"/>
                </a:solidFill>
              </a:rPr>
              <a:t>3</a:t>
            </a:r>
            <a:r>
              <a:rPr lang="zh-CN" altLang="en-US" sz="2800" dirty="0"/>
              <a:t>：了解任务栏的组成及作用。</a:t>
            </a:r>
            <a:endParaRPr lang="zh-CN" altLang="en-US" sz="2800" dirty="0" smtClean="0"/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zh-CN" sz="2400" dirty="0" smtClean="0">
                <a:effectLst/>
              </a:rPr>
              <a:t>任务栏</a:t>
            </a:r>
            <a:r>
              <a:rPr lang="zh-CN" altLang="zh-CN" sz="2400" dirty="0">
                <a:effectLst/>
              </a:rPr>
              <a:t>是位于屏幕底部的水平长条</a:t>
            </a:r>
            <a:r>
              <a:rPr lang="zh-CN" altLang="en-US" sz="2400" dirty="0" smtClean="0"/>
              <a:t>。</a:t>
            </a:r>
          </a:p>
          <a:p>
            <a:pPr lvl="1" eaLnBrk="1" hangingPunct="1">
              <a:defRPr/>
            </a:pPr>
            <a:r>
              <a:rPr lang="zh-CN" altLang="zh-CN" sz="2400" dirty="0">
                <a:effectLst/>
              </a:rPr>
              <a:t>通过任务栏可以很轻松、便捷地管理、切换和执行各类应用</a:t>
            </a:r>
            <a:r>
              <a:rPr lang="zh-CN" altLang="zh-CN" sz="2400" dirty="0" smtClean="0">
                <a:effectLst/>
              </a:rPr>
              <a:t>。</a:t>
            </a:r>
            <a:endParaRPr lang="en-US" altLang="zh-CN" sz="2400" dirty="0" smtClean="0">
              <a:effectLst/>
            </a:endParaRPr>
          </a:p>
          <a:p>
            <a:pPr lvl="1" eaLnBrk="1" hangingPunct="1">
              <a:defRPr/>
            </a:pPr>
            <a:endParaRPr lang="en-US" altLang="zh-CN" sz="2400" dirty="0">
              <a:effectLst/>
            </a:endParaRPr>
          </a:p>
          <a:p>
            <a:pPr lvl="2" eaLnBrk="1" hangingPunct="1">
              <a:defRPr/>
            </a:pPr>
            <a:endParaRPr lang="en-US" altLang="zh-CN" sz="2000" dirty="0" smtClean="0">
              <a:effectLst/>
            </a:endParaRPr>
          </a:p>
          <a:p>
            <a:pPr lvl="2" eaLnBrk="1" hangingPunct="1">
              <a:defRPr/>
            </a:pPr>
            <a:endParaRPr lang="en-US" altLang="zh-CN" sz="2000" dirty="0">
              <a:effectLst/>
            </a:endParaRPr>
          </a:p>
          <a:p>
            <a:pPr lvl="2" eaLnBrk="1" hangingPunct="1">
              <a:defRPr/>
            </a:pPr>
            <a:endParaRPr lang="en-US" altLang="zh-CN" sz="2000" dirty="0" smtClean="0">
              <a:effectLst/>
            </a:endParaRPr>
          </a:p>
          <a:p>
            <a:pPr lvl="2" eaLnBrk="1" hangingPunct="1">
              <a:defRPr/>
            </a:pPr>
            <a:endParaRPr lang="en-US" altLang="zh-CN" sz="2000" dirty="0" smtClean="0">
              <a:effectLst/>
            </a:endParaRPr>
          </a:p>
          <a:p>
            <a:pPr lvl="1" eaLnBrk="1" hangingPunct="1">
              <a:lnSpc>
                <a:spcPct val="150000"/>
              </a:lnSpc>
              <a:defRPr/>
            </a:pPr>
            <a:r>
              <a:rPr lang="zh-CN" altLang="en-US" sz="2000" dirty="0" smtClean="0">
                <a:effectLst/>
              </a:rPr>
              <a:t>注意：</a:t>
            </a:r>
            <a:r>
              <a:rPr lang="zh-CN" altLang="zh-CN" sz="2000" dirty="0" smtClean="0">
                <a:effectLst/>
              </a:rPr>
              <a:t>单击</a:t>
            </a:r>
            <a:r>
              <a:rPr lang="zh-CN" altLang="en-US" sz="2000" dirty="0" smtClean="0">
                <a:effectLst/>
              </a:rPr>
              <a:t>任务栏</a:t>
            </a:r>
            <a:r>
              <a:rPr lang="zh-CN" altLang="zh-CN" sz="2000" dirty="0" smtClean="0">
                <a:effectLst/>
              </a:rPr>
              <a:t>按钮</a:t>
            </a:r>
            <a:r>
              <a:rPr lang="zh-CN" altLang="en-US" sz="2000" dirty="0">
                <a:effectLst/>
              </a:rPr>
              <a:t> </a:t>
            </a:r>
            <a:r>
              <a:rPr lang="zh-CN" altLang="zh-CN" sz="2000" dirty="0" smtClean="0">
                <a:effectLst/>
              </a:rPr>
              <a:t>或</a:t>
            </a:r>
            <a:r>
              <a:rPr lang="en-US" altLang="zh-CN" sz="2000" dirty="0" smtClean="0">
                <a:effectLst/>
              </a:rPr>
              <a:t> </a:t>
            </a:r>
            <a:r>
              <a:rPr lang="zh-CN" altLang="zh-CN" sz="2000" dirty="0" smtClean="0">
                <a:effectLst/>
              </a:rPr>
              <a:t>按</a:t>
            </a:r>
            <a:r>
              <a:rPr lang="zh-CN" altLang="zh-CN" sz="2000" dirty="0">
                <a:effectLst/>
              </a:rPr>
              <a:t>【</a:t>
            </a:r>
            <a:r>
              <a:rPr lang="en-US" altLang="zh-CN" sz="2000" dirty="0" err="1">
                <a:effectLst/>
              </a:rPr>
              <a:t>Alt+Tab</a:t>
            </a:r>
            <a:r>
              <a:rPr lang="zh-CN" altLang="zh-CN" sz="2000" dirty="0">
                <a:effectLst/>
              </a:rPr>
              <a:t>】</a:t>
            </a:r>
            <a:r>
              <a:rPr lang="zh-CN" altLang="zh-CN" sz="2000" dirty="0" smtClean="0">
                <a:effectLst/>
              </a:rPr>
              <a:t>键</a:t>
            </a:r>
            <a:r>
              <a:rPr lang="en-US" altLang="zh-CN" sz="2000" dirty="0" smtClean="0">
                <a:effectLst/>
              </a:rPr>
              <a:t>  </a:t>
            </a:r>
            <a:r>
              <a:rPr lang="zh-CN" altLang="zh-CN" sz="2000" dirty="0" smtClean="0">
                <a:effectLst/>
              </a:rPr>
              <a:t>或</a:t>
            </a:r>
            <a:r>
              <a:rPr lang="en-US" altLang="zh-CN" sz="2000" dirty="0" smtClean="0">
                <a:effectLst/>
              </a:rPr>
              <a:t> </a:t>
            </a:r>
            <a:r>
              <a:rPr lang="zh-CN" altLang="zh-CN" sz="2000" dirty="0" smtClean="0">
                <a:effectLst/>
              </a:rPr>
              <a:t>【</a:t>
            </a:r>
            <a:r>
              <a:rPr lang="en-US" altLang="zh-CN" sz="2000" dirty="0" err="1">
                <a:effectLst/>
              </a:rPr>
              <a:t>Alt+Esc</a:t>
            </a:r>
            <a:r>
              <a:rPr lang="zh-CN" altLang="zh-CN" sz="2000" dirty="0">
                <a:effectLst/>
              </a:rPr>
              <a:t>】</a:t>
            </a:r>
            <a:r>
              <a:rPr lang="zh-CN" altLang="zh-CN" sz="2000" dirty="0" smtClean="0">
                <a:effectLst/>
              </a:rPr>
              <a:t>键可以</a:t>
            </a:r>
            <a:r>
              <a:rPr lang="zh-CN" altLang="zh-CN" sz="2000" dirty="0">
                <a:effectLst/>
              </a:rPr>
              <a:t>切换到不同的应用程序窗口</a:t>
            </a:r>
            <a:r>
              <a:rPr lang="zh-CN" altLang="zh-CN" sz="2000" dirty="0" smtClean="0">
                <a:effectLst/>
              </a:rPr>
              <a:t>。</a:t>
            </a:r>
            <a:endParaRPr lang="en-US" altLang="zh-CN" sz="1600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39552" y="3789040"/>
            <a:ext cx="8089606" cy="12670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27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6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6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6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6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23" grpId="0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操作系统概述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4</a:t>
            </a:r>
            <a:r>
              <a:rPr lang="zh-CN" altLang="en-US" sz="2800" dirty="0" smtClean="0"/>
              <a:t>：了解窗口的组成及作用。</a:t>
            </a:r>
          </a:p>
          <a:p>
            <a:pPr lvl="1" eaLnBrk="1" hangingPunct="1">
              <a:defRPr/>
            </a:pPr>
            <a:r>
              <a:rPr lang="en-US" altLang="zh-CN" sz="2400" dirty="0" smtClean="0"/>
              <a:t>Windows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的窗口</a:t>
            </a:r>
            <a:r>
              <a:rPr lang="zh-CN" altLang="zh-CN" sz="2400" dirty="0">
                <a:effectLst/>
              </a:rPr>
              <a:t>具有导航的作用，它可以帮助用户轻松地使用文件、文件夹和</a:t>
            </a:r>
            <a:r>
              <a:rPr lang="zh-CN" altLang="zh-CN" sz="2400" dirty="0" smtClean="0">
                <a:effectLst/>
              </a:rPr>
              <a:t>库</a:t>
            </a:r>
            <a:r>
              <a:rPr lang="zh-CN" altLang="en-US" sz="2400" dirty="0" smtClean="0"/>
              <a:t>。</a:t>
            </a: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245579" y="2536914"/>
            <a:ext cx="4863042" cy="38444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67744" y="4293096"/>
            <a:ext cx="454213" cy="10081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0192" y="6021288"/>
            <a:ext cx="808429" cy="36916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9952" y="2536914"/>
            <a:ext cx="454213" cy="24401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7299" y="2996952"/>
            <a:ext cx="454213" cy="24401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操作系统概述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3600"/>
              </a:lnSpc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4</a:t>
            </a:r>
            <a:r>
              <a:rPr lang="zh-CN" altLang="en-US" sz="2800" dirty="0" smtClean="0"/>
              <a:t>：了解窗口的组成及作用。</a:t>
            </a:r>
          </a:p>
          <a:p>
            <a:pPr lvl="1" eaLnBrk="1" hangingPunct="1">
              <a:lnSpc>
                <a:spcPts val="3600"/>
              </a:lnSpc>
              <a:defRPr/>
            </a:pPr>
            <a:r>
              <a:rPr lang="zh-CN" altLang="zh-CN" sz="2400" dirty="0">
                <a:effectLst/>
              </a:rPr>
              <a:t>导航窗格</a:t>
            </a:r>
            <a:endParaRPr lang="en-US" altLang="zh-CN" sz="2400" dirty="0" smtClean="0">
              <a:effectLst/>
            </a:endParaRPr>
          </a:p>
          <a:p>
            <a:pPr lvl="2" eaLnBrk="1" hangingPunct="1">
              <a:lnSpc>
                <a:spcPts val="3600"/>
              </a:lnSpc>
              <a:defRPr/>
            </a:pPr>
            <a:r>
              <a:rPr lang="zh-CN" altLang="zh-CN" sz="2000" dirty="0" smtClean="0">
                <a:effectLst/>
              </a:rPr>
              <a:t>用于</a:t>
            </a:r>
            <a:r>
              <a:rPr lang="zh-CN" altLang="zh-CN" sz="2000" dirty="0">
                <a:effectLst/>
              </a:rPr>
              <a:t>访问库、文件夹、保存的搜索结果，甚至可以访问整个硬盘。单击</a:t>
            </a:r>
            <a:r>
              <a:rPr lang="en-US" altLang="zh-CN" sz="2000" dirty="0">
                <a:effectLst/>
              </a:rPr>
              <a:t>“</a:t>
            </a:r>
            <a:r>
              <a:rPr lang="zh-CN" altLang="zh-CN" sz="2000" dirty="0">
                <a:effectLst/>
              </a:rPr>
              <a:t>收藏夹</a:t>
            </a:r>
            <a:r>
              <a:rPr lang="en-US" altLang="zh-CN" sz="2000" dirty="0">
                <a:effectLst/>
              </a:rPr>
              <a:t>”</a:t>
            </a:r>
            <a:r>
              <a:rPr lang="zh-CN" altLang="zh-CN" sz="2000" dirty="0">
                <a:effectLst/>
              </a:rPr>
              <a:t>部分可以打开最常用的文件夹和搜索；单击</a:t>
            </a:r>
            <a:r>
              <a:rPr lang="en-US" altLang="zh-CN" sz="2000" dirty="0">
                <a:effectLst/>
              </a:rPr>
              <a:t>“</a:t>
            </a:r>
            <a:r>
              <a:rPr lang="zh-CN" altLang="zh-CN" sz="2000" dirty="0">
                <a:effectLst/>
              </a:rPr>
              <a:t>库</a:t>
            </a:r>
            <a:r>
              <a:rPr lang="en-US" altLang="zh-CN" sz="2000" dirty="0">
                <a:effectLst/>
              </a:rPr>
              <a:t>”</a:t>
            </a:r>
            <a:r>
              <a:rPr lang="zh-CN" altLang="zh-CN" sz="2000" dirty="0">
                <a:effectLst/>
              </a:rPr>
              <a:t>部分可以访问库；单击</a:t>
            </a:r>
            <a:r>
              <a:rPr lang="en-US" altLang="zh-CN" sz="2000" dirty="0">
                <a:effectLst/>
              </a:rPr>
              <a:t>“</a:t>
            </a:r>
            <a:r>
              <a:rPr lang="zh-CN" altLang="zh-CN" sz="2000" dirty="0">
                <a:effectLst/>
              </a:rPr>
              <a:t>计算机</a:t>
            </a:r>
            <a:r>
              <a:rPr lang="en-US" altLang="zh-CN" sz="2000" dirty="0">
                <a:effectLst/>
              </a:rPr>
              <a:t>”</a:t>
            </a:r>
            <a:r>
              <a:rPr lang="zh-CN" altLang="zh-CN" sz="2000" dirty="0">
                <a:effectLst/>
              </a:rPr>
              <a:t>文件夹可以浏览硬盘上的文件夹和子</a:t>
            </a:r>
            <a:r>
              <a:rPr lang="zh-CN" altLang="zh-CN" sz="2000" dirty="0" smtClean="0">
                <a:effectLst/>
              </a:rPr>
              <a:t>文件夹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lvl="1" eaLnBrk="1" hangingPunct="1">
              <a:lnSpc>
                <a:spcPts val="3600"/>
              </a:lnSpc>
              <a:defRPr/>
            </a:pPr>
            <a:r>
              <a:rPr lang="zh-CN" altLang="zh-CN" sz="2400" dirty="0">
                <a:effectLst/>
              </a:rPr>
              <a:t>地址</a:t>
            </a:r>
            <a:r>
              <a:rPr lang="zh-CN" altLang="zh-CN" sz="2400" dirty="0" smtClean="0">
                <a:effectLst/>
              </a:rPr>
              <a:t>栏</a:t>
            </a:r>
            <a:endParaRPr lang="en-US" altLang="zh-CN" sz="2400" dirty="0" smtClean="0">
              <a:effectLst/>
            </a:endParaRPr>
          </a:p>
          <a:p>
            <a:pPr lvl="2" eaLnBrk="1" hangingPunct="1">
              <a:lnSpc>
                <a:spcPts val="3600"/>
              </a:lnSpc>
              <a:defRPr/>
            </a:pPr>
            <a:r>
              <a:rPr lang="zh-CN" altLang="zh-CN" sz="2000" dirty="0">
                <a:effectLst/>
              </a:rPr>
              <a:t>地址栏位于每个已打开窗口顶部的搜索框旁边，显示当前所在的</a:t>
            </a:r>
            <a:r>
              <a:rPr lang="en-US" altLang="zh-CN" sz="2000" dirty="0">
                <a:effectLst/>
              </a:rPr>
              <a:t>位置</a:t>
            </a:r>
            <a:r>
              <a:rPr lang="zh-CN" altLang="zh-CN" sz="2000" dirty="0">
                <a:effectLst/>
              </a:rPr>
              <a:t>。单击地址栏中的位置可直接导航至该位置</a:t>
            </a:r>
            <a:r>
              <a:rPr lang="zh-CN" altLang="zh-CN" sz="2000" dirty="0" smtClean="0">
                <a:effectLst/>
              </a:rPr>
              <a:t>。</a:t>
            </a:r>
            <a:endParaRPr lang="zh-CN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05797840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5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5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5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5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5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5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操作系统概述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3600"/>
              </a:lnSpc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4</a:t>
            </a:r>
            <a:r>
              <a:rPr lang="zh-CN" altLang="en-US" sz="2800" dirty="0" smtClean="0"/>
              <a:t>：了解窗口的组成及作用。</a:t>
            </a:r>
          </a:p>
          <a:p>
            <a:pPr lvl="1" eaLnBrk="1" hangingPunct="1">
              <a:lnSpc>
                <a:spcPts val="3600"/>
              </a:lnSpc>
              <a:defRPr/>
            </a:pPr>
            <a:r>
              <a:rPr lang="zh-CN" altLang="zh-CN" sz="2400" dirty="0">
                <a:effectLst/>
              </a:rPr>
              <a:t>搜索框</a:t>
            </a:r>
            <a:endParaRPr lang="en-US" altLang="zh-CN" sz="2400" dirty="0">
              <a:effectLst/>
            </a:endParaRPr>
          </a:p>
          <a:p>
            <a:pPr lvl="2" eaLnBrk="1" hangingPunct="1">
              <a:lnSpc>
                <a:spcPts val="3600"/>
              </a:lnSpc>
              <a:defRPr/>
            </a:pPr>
            <a:r>
              <a:rPr lang="zh-CN" altLang="zh-CN" sz="2000" dirty="0">
                <a:effectLst/>
              </a:rPr>
              <a:t>能快速搜索</a:t>
            </a:r>
            <a:r>
              <a:rPr lang="en-US" altLang="zh-CN" sz="2000" dirty="0">
                <a:effectLst/>
              </a:rPr>
              <a:t>Windows</a:t>
            </a:r>
            <a:r>
              <a:rPr lang="zh-CN" altLang="zh-CN" sz="2000" dirty="0">
                <a:effectLst/>
              </a:rPr>
              <a:t>中的文档、图片、程序、</a:t>
            </a:r>
            <a:r>
              <a:rPr lang="en-US" altLang="zh-CN" sz="2000" dirty="0">
                <a:effectLst/>
              </a:rPr>
              <a:t>Windows</a:t>
            </a:r>
            <a:r>
              <a:rPr lang="zh-CN" altLang="zh-CN" sz="2000" dirty="0">
                <a:effectLst/>
              </a:rPr>
              <a:t>帮助甚至网络等信息。</a:t>
            </a:r>
            <a:r>
              <a:rPr lang="en-US" altLang="zh-CN" sz="2000" dirty="0">
                <a:effectLst/>
              </a:rPr>
              <a:t>Win7</a:t>
            </a:r>
            <a:r>
              <a:rPr lang="zh-CN" altLang="zh-CN" sz="2000" dirty="0">
                <a:effectLst/>
              </a:rPr>
              <a:t>系统的搜索是动态的，当在搜索框中输入第一个字的时，</a:t>
            </a:r>
            <a:r>
              <a:rPr lang="en-US" altLang="zh-CN" sz="2000" dirty="0">
                <a:effectLst/>
              </a:rPr>
              <a:t>Win7</a:t>
            </a:r>
            <a:r>
              <a:rPr lang="zh-CN" altLang="zh-CN" sz="2000" dirty="0">
                <a:effectLst/>
              </a:rPr>
              <a:t>的搜索就已经开始工作，大大提高了搜索效率。</a:t>
            </a:r>
            <a:endParaRPr lang="zh-CN" altLang="en-US" sz="2000" dirty="0"/>
          </a:p>
          <a:p>
            <a:pPr lvl="1" eaLnBrk="1" hangingPunct="1">
              <a:lnSpc>
                <a:spcPts val="3600"/>
              </a:lnSpc>
              <a:defRPr/>
            </a:pPr>
            <a:r>
              <a:rPr lang="zh-CN" altLang="zh-CN" sz="2400" dirty="0">
                <a:effectLst/>
              </a:rPr>
              <a:t>详细信息窗</a:t>
            </a:r>
            <a:r>
              <a:rPr lang="zh-CN" altLang="zh-CN" sz="2400" dirty="0" smtClean="0">
                <a:effectLst/>
              </a:rPr>
              <a:t>格</a:t>
            </a:r>
            <a:endParaRPr lang="en-US" altLang="zh-CN" sz="2400" dirty="0" smtClean="0">
              <a:effectLst/>
            </a:endParaRPr>
          </a:p>
          <a:p>
            <a:pPr lvl="2" eaLnBrk="1" hangingPunct="1">
              <a:lnSpc>
                <a:spcPts val="3600"/>
              </a:lnSpc>
              <a:defRPr/>
            </a:pPr>
            <a:r>
              <a:rPr lang="zh-CN" altLang="zh-CN" sz="2000" dirty="0">
                <a:effectLst/>
              </a:rPr>
              <a:t>使用详细信息窗格可以查看与选定文件关联的最常见属性。文件属性是关于文件的信息，如作者、上一次更改文件的日期，以及可能已添加到文件的所有描述性标记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535406170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5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5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5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5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5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5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一、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操作系统概述</a:t>
            </a:r>
            <a:endParaRPr lang="zh-CN" alt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3600"/>
              </a:lnSpc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任务</a:t>
            </a:r>
            <a:r>
              <a:rPr lang="en-US" altLang="zh-CN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/>
              <a:t>：了解菜单的类型及菜单中的约定。</a:t>
            </a:r>
          </a:p>
          <a:p>
            <a:pPr lvl="1" eaLnBrk="1" hangingPunct="1">
              <a:lnSpc>
                <a:spcPts val="3600"/>
              </a:lnSpc>
              <a:defRPr/>
            </a:pPr>
            <a:r>
              <a:rPr lang="zh-CN" altLang="en-US" sz="2400" dirty="0" smtClean="0">
                <a:effectLst/>
              </a:rPr>
              <a:t>菜单类型</a:t>
            </a:r>
            <a:endParaRPr lang="en-US" altLang="zh-CN" sz="2400" dirty="0" smtClean="0">
              <a:effectLst/>
            </a:endParaRPr>
          </a:p>
          <a:p>
            <a:pPr lvl="2" eaLnBrk="1" hangingPunct="1">
              <a:lnSpc>
                <a:spcPts val="3600"/>
              </a:lnSpc>
              <a:defRPr/>
            </a:pPr>
            <a:r>
              <a:rPr lang="zh-CN" altLang="zh-CN" sz="2000" dirty="0" smtClean="0">
                <a:effectLst/>
              </a:rPr>
              <a:t>“开始”</a:t>
            </a:r>
            <a:r>
              <a:rPr lang="zh-CN" altLang="zh-CN" sz="2000" dirty="0">
                <a:effectLst/>
              </a:rPr>
              <a:t>菜单</a:t>
            </a:r>
            <a:endParaRPr lang="en-US" altLang="zh-CN" sz="2000" dirty="0" smtClean="0">
              <a:effectLst/>
            </a:endParaRPr>
          </a:p>
          <a:p>
            <a:pPr lvl="2" eaLnBrk="1" hangingPunct="1">
              <a:lnSpc>
                <a:spcPts val="3600"/>
              </a:lnSpc>
              <a:defRPr/>
            </a:pPr>
            <a:r>
              <a:rPr lang="zh-CN" altLang="zh-CN" sz="2000" dirty="0">
                <a:effectLst/>
              </a:rPr>
              <a:t>“下拉”</a:t>
            </a:r>
            <a:r>
              <a:rPr lang="zh-CN" altLang="zh-CN" sz="2000" dirty="0" smtClean="0">
                <a:effectLst/>
              </a:rPr>
              <a:t>菜单</a:t>
            </a:r>
            <a:endParaRPr lang="en-US" altLang="zh-CN" sz="2000" dirty="0" smtClean="0">
              <a:effectLst/>
            </a:endParaRPr>
          </a:p>
          <a:p>
            <a:pPr lvl="2" eaLnBrk="1" hangingPunct="1">
              <a:lnSpc>
                <a:spcPts val="3600"/>
              </a:lnSpc>
              <a:defRPr/>
            </a:pPr>
            <a:r>
              <a:rPr lang="zh-CN" altLang="zh-CN" sz="2000" dirty="0">
                <a:effectLst/>
              </a:rPr>
              <a:t>“快捷”菜单</a:t>
            </a:r>
            <a:endParaRPr lang="en-US" altLang="zh-CN" sz="2000" dirty="0" smtClean="0">
              <a:effectLst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870" y="2529547"/>
            <a:ext cx="4560570" cy="3707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6475848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5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5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5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5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5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5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5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3" grpId="0" build="p" bldLvl="2" autoUpdateAnimBg="0"/>
    </p:bld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黑体"/>
        <a:cs typeface=""/>
      </a:majorFont>
      <a:minorFont>
        <a:latin typeface="Comic Sans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5193</TotalTime>
  <Words>2040</Words>
  <Application>Microsoft Office PowerPoint</Application>
  <PresentationFormat>全屏显示(4:3)</PresentationFormat>
  <Paragraphs>178</Paragraphs>
  <Slides>24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Crayons</vt:lpstr>
      <vt:lpstr>第2章   Windows 7基础入门 第1讲  基本操作&amp;文件管理</vt:lpstr>
      <vt:lpstr>第1讲   基本操作&amp;文件管理</vt:lpstr>
      <vt:lpstr>一、windows操作系统概述</vt:lpstr>
      <vt:lpstr>一、windows操作系统概述</vt:lpstr>
      <vt:lpstr>一、windows操作系统概述</vt:lpstr>
      <vt:lpstr>一、windows操作系统概述</vt:lpstr>
      <vt:lpstr>一、windows操作系统概述</vt:lpstr>
      <vt:lpstr>一、windows操作系统概述</vt:lpstr>
      <vt:lpstr>一、windows操作系统概述</vt:lpstr>
      <vt:lpstr>一、windows操作系统概述</vt:lpstr>
      <vt:lpstr>一、windows操作系统概述</vt:lpstr>
      <vt:lpstr>二、windows的文件管理</vt:lpstr>
      <vt:lpstr>二、windows的文件管理</vt:lpstr>
      <vt:lpstr>二、windows的文件管理</vt:lpstr>
      <vt:lpstr>二、windows的文件管理</vt:lpstr>
      <vt:lpstr>二、windows的文件管理</vt:lpstr>
      <vt:lpstr>二、windows的文件管理</vt:lpstr>
      <vt:lpstr>二、windows的文件管理</vt:lpstr>
      <vt:lpstr>二、windows的文件管理</vt:lpstr>
      <vt:lpstr>二、windows的文件管理</vt:lpstr>
      <vt:lpstr>三、动手操作</vt:lpstr>
      <vt:lpstr>三、动手操作</vt:lpstr>
      <vt:lpstr>三、动手操作</vt:lpstr>
      <vt:lpstr>课余作业布置</vt:lpstr>
    </vt:vector>
  </TitlesOfParts>
  <Company>重庆电子科技职业学院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计算机基础及操作系统</dc:title>
  <dc:creator>段利文</dc:creator>
  <cp:lastModifiedBy>段利文</cp:lastModifiedBy>
  <cp:revision>345</cp:revision>
  <dcterms:created xsi:type="dcterms:W3CDTF">2003-05-15T13:10:49Z</dcterms:created>
  <dcterms:modified xsi:type="dcterms:W3CDTF">2014-05-28T09:13:22Z</dcterms:modified>
</cp:coreProperties>
</file>