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5"/>
  </p:notesMasterIdLst>
  <p:handoutMasterIdLst>
    <p:handoutMasterId r:id="rId13"/>
  </p:handoutMasterIdLst>
  <p:sldIdLst>
    <p:sldId id="370" r:id="rId4"/>
    <p:sldId id="371" r:id="rId6"/>
    <p:sldId id="379" r:id="rId7"/>
    <p:sldId id="380" r:id="rId8"/>
    <p:sldId id="416" r:id="rId9"/>
    <p:sldId id="383" r:id="rId10"/>
    <p:sldId id="385" r:id="rId11"/>
    <p:sldId id="384" r:id="rId12"/>
  </p:sldIdLst>
  <p:sldSz cx="12190095" cy="6859270"/>
  <p:notesSz cx="6858000" cy="9144000"/>
  <p:defaultTextStyle>
    <a:defPPr>
      <a:defRPr lang="zh-CN"/>
    </a:defPPr>
    <a:lvl1pPr marL="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39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58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678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097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80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1000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B1BF"/>
    <a:srgbClr val="EF7768"/>
    <a:srgbClr val="FF9933"/>
    <a:srgbClr val="C7C7C7"/>
    <a:srgbClr val="F5F5F5"/>
    <a:srgbClr val="00458E"/>
    <a:srgbClr val="8B8B8B"/>
    <a:srgbClr val="B11212"/>
    <a:srgbClr val="022A4F"/>
    <a:srgbClr val="007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11" autoAdjust="0"/>
    <p:restoredTop sz="94660"/>
  </p:normalViewPr>
  <p:slideViewPr>
    <p:cSldViewPr>
      <p:cViewPr varScale="1">
        <p:scale>
          <a:sx n="91" d="100"/>
          <a:sy n="91" d="100"/>
        </p:scale>
        <p:origin x="276" y="84"/>
      </p:cViewPr>
      <p:guideLst>
        <p:guide orient="horz" pos="2160"/>
        <p:guide orient="horz" pos="3838"/>
        <p:guide pos="3843"/>
        <p:guide pos="7196"/>
        <p:guide pos="58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840" y="-96"/>
      </p:cViewPr>
      <p:guideLst>
        <p:guide orient="horz" pos="2880"/>
        <p:guide pos="216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C15E6-6BD2-4E4B-B1D4-218C26E1B22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55EDCA-2189-4435-B38B-6F3C2C0443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7430C-5A66-4BD0-A971-34190B6C60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AC173A-3DA8-4893-B28A-1E15F55C330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8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6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6" y="2175378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3114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116"/>
            <a:ext cx="6814779" cy="5854469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35436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1713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916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8583"/>
            <a:ext cx="7314248" cy="805048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6" descr="0006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" y="2"/>
            <a:ext cx="12190413" cy="6694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4"/>
            <a:ext cx="10361851" cy="1362391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6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97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4"/>
            <a:ext cx="3860297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6406814"/>
            <a:ext cx="12190412" cy="452774"/>
            <a:chOff x="1" y="6406814"/>
            <a:chExt cx="12190412" cy="452774"/>
          </a:xfrm>
        </p:grpSpPr>
        <p:sp>
          <p:nvSpPr>
            <p:cNvPr id="32" name="六边形 31"/>
            <p:cNvSpPr/>
            <p:nvPr/>
          </p:nvSpPr>
          <p:spPr>
            <a:xfrm>
              <a:off x="1" y="6406814"/>
              <a:ext cx="3041773" cy="45277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六边形 32"/>
            <p:cNvSpPr/>
            <p:nvPr/>
          </p:nvSpPr>
          <p:spPr>
            <a:xfrm>
              <a:off x="3041775" y="6406814"/>
              <a:ext cx="3063750" cy="45277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六边形 33"/>
            <p:cNvSpPr/>
            <p:nvPr/>
          </p:nvSpPr>
          <p:spPr>
            <a:xfrm>
              <a:off x="6095207" y="6406814"/>
              <a:ext cx="3047603" cy="45277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六边形 34"/>
            <p:cNvSpPr/>
            <p:nvPr/>
          </p:nvSpPr>
          <p:spPr>
            <a:xfrm>
              <a:off x="9142810" y="6406814"/>
              <a:ext cx="3047603" cy="45277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4295006" y="2721425"/>
            <a:ext cx="3877950" cy="830981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r>
              <a:rPr lang="zh-CN" altLang="en-US" sz="4800" dirty="0" smtClean="0">
                <a:solidFill>
                  <a:srgbClr val="319095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通信工程制图</a:t>
            </a:r>
            <a:endParaRPr lang="zh-CN" altLang="en-US" sz="4800" dirty="0">
              <a:solidFill>
                <a:srgbClr val="319095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1" name="文本框 5"/>
          <p:cNvSpPr txBox="1"/>
          <p:nvPr/>
        </p:nvSpPr>
        <p:spPr>
          <a:xfrm>
            <a:off x="5241208" y="4785383"/>
            <a:ext cx="1705610" cy="459105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主讲：刘</a:t>
            </a:r>
            <a:r>
              <a:rPr 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</a:t>
            </a:r>
            <a:endParaRPr 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760458" y="3552761"/>
            <a:ext cx="8667115" cy="1013460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algn="ctr"/>
            <a:r>
              <a:rPr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任务2.11样条曲线的绘制</a:t>
            </a:r>
            <a:endParaRPr sz="6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67969" y="113000"/>
            <a:ext cx="246279" cy="192359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ctr"/>
            <a:endParaRPr lang="zh-CN" altLang="en-US" sz="4000" dirty="0"/>
          </a:p>
          <a:p>
            <a:pPr algn="ctr"/>
            <a:endParaRPr lang="zh-CN" altLang="en-US" sz="4000" dirty="0"/>
          </a:p>
          <a:p>
            <a:pPr algn="ctr"/>
            <a:endParaRPr lang="zh-CN" altLang="en-US" sz="3700" dirty="0">
              <a:solidFill>
                <a:schemeClr val="tx1">
                  <a:lumMod val="75000"/>
                  <a:lumOff val="25000"/>
                </a:schemeClr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0" grpId="0"/>
      <p:bldP spid="41" grpId="0"/>
      <p:bldP spid="42" grpId="0" bldLvl="0" animBg="1"/>
      <p:bldP spid="45" grpId="0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4078982" y="184561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4957954" y="191621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5049220" y="184561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标题层"/>
          <p:cNvSpPr txBox="1"/>
          <p:nvPr/>
        </p:nvSpPr>
        <p:spPr bwMode="auto">
          <a:xfrm>
            <a:off x="4078982" y="2878851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4957954" y="2949452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5049220" y="2878851"/>
            <a:ext cx="3359815" cy="692473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标题层"/>
          <p:cNvSpPr txBox="1"/>
          <p:nvPr/>
        </p:nvSpPr>
        <p:spPr bwMode="auto">
          <a:xfrm>
            <a:off x="4078982" y="3912084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4957954" y="3982685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5049220" y="3912084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标题层"/>
          <p:cNvSpPr txBox="1"/>
          <p:nvPr/>
        </p:nvSpPr>
        <p:spPr bwMode="auto">
          <a:xfrm>
            <a:off x="4078982" y="49453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4957954" y="50159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5049220" y="49453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1125538"/>
          </a:xfrm>
          <a:prstGeom prst="rect">
            <a:avLst/>
          </a:prstGeom>
          <a:solidFill>
            <a:srgbClr val="319095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4410" y="212081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altLang="zh-CN" sz="4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615474"/>
            <a:ext cx="12190412" cy="244114"/>
            <a:chOff x="-42912" y="6615474"/>
            <a:chExt cx="12190412" cy="244114"/>
          </a:xfrm>
        </p:grpSpPr>
        <p:sp>
          <p:nvSpPr>
            <p:cNvPr id="24" name="六边形 23"/>
            <p:cNvSpPr/>
            <p:nvPr/>
          </p:nvSpPr>
          <p:spPr>
            <a:xfrm>
              <a:off x="-42912" y="6615474"/>
              <a:ext cx="3041773" cy="24411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六边形 24"/>
            <p:cNvSpPr/>
            <p:nvPr/>
          </p:nvSpPr>
          <p:spPr>
            <a:xfrm>
              <a:off x="2998862" y="6615474"/>
              <a:ext cx="3063750" cy="24411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6052294" y="6615474"/>
              <a:ext cx="3047603" cy="24411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9099897" y="6615474"/>
              <a:ext cx="3047603" cy="24411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90" grpId="0"/>
      <p:bldP spid="92" grpId="0"/>
      <p:bldP spid="95" grpId="0"/>
      <p:bldP spid="97" grpId="0"/>
      <p:bldP spid="100" grpId="0"/>
      <p:bldP spid="102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2328270" y="1671962"/>
            <a:ext cx="7244427" cy="427811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3180216" y="1488328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788700" y="1992384"/>
            <a:ext cx="6492772" cy="41084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通过对样条曲线命令的学习，完成下面的图形的绘制。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任务描述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502918" y="2516696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5" name="图片 4" descr="练习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8385" y="2516505"/>
            <a:ext cx="4486910" cy="29495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4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in)">
                                          <p:cBhvr>
                                            <p:cTn id="3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4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in)">
                                          <p:cBhvr>
                                            <p:cTn id="3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3396345" y="2006143"/>
            <a:ext cx="7244427" cy="80640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4248291" y="1822509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方法一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六边形 23"/>
          <p:cNvSpPr/>
          <p:nvPr/>
        </p:nvSpPr>
        <p:spPr>
          <a:xfrm>
            <a:off x="910630" y="3303864"/>
            <a:ext cx="1587056" cy="1368469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样条曲线绘制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箭头连接符 24"/>
          <p:cNvCxnSpPr>
            <a:stCxn id="24" idx="5"/>
          </p:cNvCxnSpPr>
          <p:nvPr/>
        </p:nvCxnSpPr>
        <p:spPr>
          <a:xfrm flipV="1">
            <a:off x="2155569" y="2317079"/>
            <a:ext cx="1240776" cy="98678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24" idx="0"/>
          </p:cNvCxnSpPr>
          <p:nvPr/>
        </p:nvCxnSpPr>
        <p:spPr>
          <a:xfrm>
            <a:off x="2497686" y="3988098"/>
            <a:ext cx="898660" cy="0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24" idx="1"/>
          </p:cNvCxnSpPr>
          <p:nvPr/>
        </p:nvCxnSpPr>
        <p:spPr>
          <a:xfrm>
            <a:off x="2155569" y="4672333"/>
            <a:ext cx="1240776" cy="100076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856775" y="2326565"/>
            <a:ext cx="6492772" cy="41084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在菜单栏中选择“绘图”→“样条曲线”命令。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3396345" y="3680415"/>
            <a:ext cx="7244427" cy="70388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0" name="六边形 29"/>
          <p:cNvSpPr/>
          <p:nvPr/>
        </p:nvSpPr>
        <p:spPr>
          <a:xfrm>
            <a:off x="4248291" y="3496779"/>
            <a:ext cx="5303299" cy="449555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方法二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56775" y="3990896"/>
            <a:ext cx="6558911" cy="3371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单击“绘图”面板上的“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样条曲线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600" dirty="0" smtClean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      </a:t>
            </a:r>
            <a:r>
              <a:rPr lang="en-US" altLang="en-US" sz="1600" dirty="0" smtClean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213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3396345" y="5373013"/>
            <a:ext cx="7244427" cy="72107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3" name="六边形 32"/>
          <p:cNvSpPr/>
          <p:nvPr/>
        </p:nvSpPr>
        <p:spPr>
          <a:xfrm>
            <a:off x="4248291" y="5189378"/>
            <a:ext cx="5303299" cy="449555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方法三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856775" y="5683495"/>
            <a:ext cx="6503793" cy="3371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在命令行中输入“</a:t>
            </a:r>
            <a:r>
              <a:rPr 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spl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”，按“</a:t>
            </a:r>
            <a:r>
              <a:rPr lang="en-US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”键。</a:t>
            </a:r>
            <a:endParaRPr lang="zh-CN" altLang="en-US" sz="1600" dirty="0">
              <a:solidFill>
                <a:srgbClr val="213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2" name="图片 1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6670" y="4024630"/>
            <a:ext cx="349885" cy="2914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6" fill="hold">
                          <p:stCondLst>
                            <p:cond delay="indefinite"/>
                          </p:stCondLst>
                          <p:childTnLst>
                            <p:par>
                              <p:cTn id="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" presetID="4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in)">
                                          <p:cBhvr>
                                            <p:cTn id="6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1" fill="hold">
                          <p:stCondLst>
                            <p:cond delay="indefinite"/>
                          </p:stCondLst>
                          <p:childTnLst>
                            <p:par>
                              <p:cTn id="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3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29" grpId="0" animBg="1"/>
          <p:bldP spid="30" grpId="0" animBg="1"/>
          <p:bldP spid="31" grpId="0"/>
          <p:bldP spid="32" grpId="0" animBg="1"/>
          <p:bldP spid="33" grpId="0" animBg="1"/>
          <p:bldP spid="3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6" fill="hold">
                          <p:stCondLst>
                            <p:cond delay="indefinite"/>
                          </p:stCondLst>
                          <p:childTnLst>
                            <p:par>
                              <p:cTn id="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" presetID="4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in)">
                                          <p:cBhvr>
                                            <p:cTn id="6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1" fill="hold">
                          <p:stCondLst>
                            <p:cond delay="indefinite"/>
                          </p:stCondLst>
                          <p:childTnLst>
                            <p:par>
                              <p:cTn id="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3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29" grpId="0" animBg="1"/>
          <p:bldP spid="30" grpId="0" animBg="1"/>
          <p:bldP spid="31" grpId="0"/>
          <p:bldP spid="32" grpId="0" animBg="1"/>
          <p:bldP spid="33" grpId="0" animBg="1"/>
          <p:bldP spid="34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直接连接符 53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7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8" name="燕尾形 57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9" name="燕尾形 58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TextBox 36"/>
          <p:cNvSpPr txBox="1"/>
          <p:nvPr/>
        </p:nvSpPr>
        <p:spPr>
          <a:xfrm>
            <a:off x="462915" y="1201420"/>
            <a:ext cx="5901690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绘制样条曲线的几选项：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36"/>
          <p:cNvSpPr txBox="1"/>
          <p:nvPr/>
        </p:nvSpPr>
        <p:spPr>
          <a:xfrm>
            <a:off x="1486535" y="2065655"/>
            <a:ext cx="9848215" cy="36931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fontAlgn="auto">
              <a:lnSpc>
                <a:spcPct val="150000"/>
              </a:lnSpc>
            </a:pPr>
            <a:r>
              <a:rPr 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  </a:t>
            </a:r>
            <a:endParaRPr lang="zh-CN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闭合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拟合公差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起点切向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直接连接符 5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9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任务实施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5" name="图片 4" descr="练习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8385" y="2516505"/>
            <a:ext cx="4486910" cy="29495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H="1">
            <a:off x="910630" y="1911884"/>
            <a:ext cx="3452331" cy="4032447"/>
            <a:chOff x="1331640" y="1707656"/>
            <a:chExt cx="2796076" cy="2835508"/>
          </a:xfrm>
        </p:grpSpPr>
        <p:sp>
          <p:nvSpPr>
            <p:cNvPr id="35" name="等腰三角形 5"/>
            <p:cNvSpPr/>
            <p:nvPr/>
          </p:nvSpPr>
          <p:spPr>
            <a:xfrm>
              <a:off x="1608860" y="1707656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等腰三角形 5"/>
            <p:cNvSpPr/>
            <p:nvPr/>
          </p:nvSpPr>
          <p:spPr>
            <a:xfrm>
              <a:off x="1619671" y="2445008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等腰三角形 5"/>
            <p:cNvSpPr/>
            <p:nvPr/>
          </p:nvSpPr>
          <p:spPr>
            <a:xfrm flipV="1">
              <a:off x="1608860" y="3167486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等腰三角形 5"/>
            <p:cNvSpPr/>
            <p:nvPr/>
          </p:nvSpPr>
          <p:spPr>
            <a:xfrm flipV="1">
              <a:off x="1619671" y="3356824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9" name="圆角矩形 11"/>
            <p:cNvSpPr/>
            <p:nvPr/>
          </p:nvSpPr>
          <p:spPr>
            <a:xfrm>
              <a:off x="1331640" y="3079860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599262" y="2960491"/>
            <a:ext cx="4631521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样条曲线命令的激活</a:t>
            </a:r>
            <a:endParaRPr lang="zh-CN" altLang="en-US" sz="16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527254" y="3811162"/>
            <a:ext cx="498721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样条曲线的绘制方法</a:t>
            </a:r>
            <a:endParaRPr lang="zh-CN" altLang="en-US" sz="16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4981237" y="3120786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4931640" y="3980439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2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小结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6527254" y="4621327"/>
            <a:ext cx="498721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en-US" altLang="zh-CN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“PR”</a:t>
            </a:r>
            <a:r>
              <a:rPr lang="zh-CN" altLang="en-US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打开特性编辑器</a:t>
            </a:r>
            <a:endParaRPr lang="zh-CN" altLang="en-US" sz="1600" kern="0" dirty="0" smtClean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4931640" y="4790604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69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7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7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71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六边形 31"/>
          <p:cNvSpPr/>
          <p:nvPr/>
        </p:nvSpPr>
        <p:spPr>
          <a:xfrm>
            <a:off x="1" y="6406814"/>
            <a:ext cx="3041773" cy="45277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六边形 32"/>
          <p:cNvSpPr/>
          <p:nvPr/>
        </p:nvSpPr>
        <p:spPr>
          <a:xfrm>
            <a:off x="3041775" y="6406814"/>
            <a:ext cx="3063750" cy="452774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6095207" y="6406814"/>
            <a:ext cx="3047603" cy="452774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六边形 34"/>
          <p:cNvSpPr/>
          <p:nvPr/>
        </p:nvSpPr>
        <p:spPr>
          <a:xfrm>
            <a:off x="9142810" y="6406814"/>
            <a:ext cx="3047603" cy="452774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203405" y="2568821"/>
            <a:ext cx="2031291" cy="830981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lvl="0" algn="ctr" defTabSz="914400"/>
            <a:r>
              <a:rPr lang="zh-CN" altLang="en-US" sz="48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  <a:endParaRPr lang="zh-CN" altLang="en-US" sz="4800" b="1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42" grpId="0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自定义 81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EF7768"/>
      </a:accent1>
      <a:accent2>
        <a:srgbClr val="C7C7C7"/>
      </a:accent2>
      <a:accent3>
        <a:srgbClr val="38B1BF"/>
      </a:accent3>
      <a:accent4>
        <a:srgbClr val="FF9933"/>
      </a:accent4>
      <a:accent5>
        <a:srgbClr val="7F7F7F"/>
      </a:accent5>
      <a:accent6>
        <a:srgbClr val="878787"/>
      </a:accent6>
      <a:hlink>
        <a:srgbClr val="006387"/>
      </a:hlink>
      <a:folHlink>
        <a:srgbClr val="8B8B8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我的主题色">
      <a:dk1>
        <a:sysClr val="windowText" lastClr="000000"/>
      </a:dk1>
      <a:lt1>
        <a:sysClr val="window" lastClr="FFFFFF"/>
      </a:lt1>
      <a:dk2>
        <a:srgbClr val="E6325C"/>
      </a:dk2>
      <a:lt2>
        <a:srgbClr val="E6325C"/>
      </a:lt2>
      <a:accent1>
        <a:srgbClr val="A3CD39"/>
      </a:accent1>
      <a:accent2>
        <a:srgbClr val="A3CD39"/>
      </a:accent2>
      <a:accent3>
        <a:srgbClr val="4EC0A5"/>
      </a:accent3>
      <a:accent4>
        <a:srgbClr val="4EC0A5"/>
      </a:accent4>
      <a:accent5>
        <a:srgbClr val="E4BE33"/>
      </a:accent5>
      <a:accent6>
        <a:srgbClr val="E4BE3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极目远眺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251</Words>
  <Application>WPS 演示</Application>
  <PresentationFormat>自定义</PresentationFormat>
  <Paragraphs>70</Paragraphs>
  <Slides>8</Slides>
  <Notes>34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华文新魏</vt:lpstr>
      <vt:lpstr>Eras Bold ITC</vt:lpstr>
      <vt:lpstr>Impact</vt:lpstr>
      <vt:lpstr>Calibri</vt:lpstr>
      <vt:lpstr>Tahoma</vt:lpstr>
      <vt:lpstr>Calibri</vt:lpstr>
      <vt:lpstr>Arial Unicode MS</vt:lpstr>
      <vt:lpstr>华文黑体</vt:lpstr>
      <vt:lpstr>Charlemagne Std</vt:lpstr>
      <vt:lpstr>方正兰亭黑_GBK</vt:lpstr>
      <vt:lpstr>Times New Roman</vt:lpstr>
      <vt:lpstr>方正兰亭纤黑简体</vt:lpstr>
      <vt:lpstr>TeXGyreAdventor</vt:lpstr>
      <vt:lpstr>黑体</vt:lpstr>
      <vt:lpstr>Colonna MT</vt:lpstr>
      <vt:lpstr>AMGDT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邦邦家园</dc:title>
  <dc:creator>邦邦家园</dc:creator>
  <cp:keywords>https://shop114556147.taobao.com</cp:keywords>
  <cp:category>https://shop114556147.taobao.com</cp:category>
  <cp:lastModifiedBy>多宝鱼</cp:lastModifiedBy>
  <cp:revision>262</cp:revision>
  <dcterms:created xsi:type="dcterms:W3CDTF">2015-04-23T03:04:00Z</dcterms:created>
  <dcterms:modified xsi:type="dcterms:W3CDTF">2017-12-14T06:57:30Z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2052-10.1.0.6877</vt:lpwstr>
  </property>
</Properties>
</file>