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81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80" r:id="rId21"/>
    <p:sldId id="279" r:id="rId22"/>
    <p:sldId id="278" r:id="rId23"/>
    <p:sldId id="260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AA6"/>
    <a:srgbClr val="00B0F0"/>
    <a:srgbClr val="0066FF"/>
    <a:srgbClr val="007434"/>
    <a:srgbClr val="002A13"/>
    <a:srgbClr val="001000"/>
    <a:srgbClr val="727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6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46957-EAAD-4902-A202-113A21196EF3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D0DE7-8283-4D24-BB91-D90142E06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694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CD0DE7-8283-4D24-BB91-D90142E067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650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3"/>
          <a:stretch/>
        </p:blipFill>
        <p:spPr>
          <a:xfrm>
            <a:off x="5440" y="0"/>
            <a:ext cx="9144000" cy="3821476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3821476"/>
            <a:ext cx="9144000" cy="1322024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3821476"/>
            <a:ext cx="9149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-180528" y="3821476"/>
            <a:ext cx="9329968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910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4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7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369"/>
            <a:ext cx="9144000" cy="481149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70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2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2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07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2015-10-13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C481E25D-50D1-42CF-BAB0-16A1AC5354B4}" type="datetimeFigureOut">
              <a:rPr lang="zh-CN" altLang="en-US" smtClean="0"/>
              <a:pPr/>
              <a:t>2015-10-13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35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627534"/>
            <a:ext cx="7560840" cy="702078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办公自动化</a:t>
            </a:r>
            <a:r>
              <a:rPr lang="en-US" altLang="zh-CN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2010</a:t>
            </a:r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项目化教程</a:t>
            </a:r>
            <a:endParaRPr lang="zh-CN" altLang="en-US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3795886"/>
            <a:ext cx="529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办公自动化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2010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项目化教程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编写组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7824" y="4659982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rPr>
              <a:t>中国水利水电出版社</a:t>
            </a:r>
            <a:endParaRPr lang="zh-CN" altLang="en-US" sz="2400" dirty="0">
              <a:solidFill>
                <a:schemeClr val="bg1"/>
              </a:solidFill>
              <a:latin typeface="+mj-lt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664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395536" y="62753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四、文档的保存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131590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</a:t>
            </a:r>
            <a:r>
              <a:rPr lang="en-US" altLang="zh-CN" dirty="0">
                <a:solidFill>
                  <a:srgbClr val="295AA6"/>
                </a:solidFill>
              </a:rPr>
              <a:t>1.</a:t>
            </a:r>
            <a:r>
              <a:rPr lang="zh-CN" altLang="zh-CN" dirty="0">
                <a:solidFill>
                  <a:srgbClr val="295AA6"/>
                </a:solidFill>
              </a:rPr>
              <a:t>文档的初次保存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        </a:t>
            </a:r>
            <a:r>
              <a:rPr lang="zh-CN" altLang="zh-CN" dirty="0">
                <a:solidFill>
                  <a:srgbClr val="295AA6"/>
                </a:solidFill>
              </a:rPr>
              <a:t>单击“文件”选项卡，在弹出的菜单中选择“保存”菜单项，或直接单击标题栏中的“保存”按钮，弹出如图</a:t>
            </a:r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zh-CN" altLang="zh-CN" dirty="0">
                <a:solidFill>
                  <a:srgbClr val="295AA6"/>
                </a:solidFill>
              </a:rPr>
              <a:t>“另存为”对话框。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51720" y="2139702"/>
            <a:ext cx="4050174" cy="257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11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611560" y="699542"/>
            <a:ext cx="1975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2.</a:t>
            </a:r>
            <a:r>
              <a:rPr lang="zh-CN" altLang="zh-CN" dirty="0">
                <a:solidFill>
                  <a:srgbClr val="295AA6"/>
                </a:solidFill>
              </a:rPr>
              <a:t>已有文档的保存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08074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文档进行修改后，若想将改动保存在原有的文档中，则可以单击“文件”→“保存”将改动直接保存在原有文档中</a:t>
            </a:r>
            <a:r>
              <a:rPr lang="zh-CN" altLang="zh-CN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endParaRPr lang="zh-CN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        </a:t>
            </a:r>
            <a:r>
              <a:rPr lang="zh-CN" altLang="zh-CN" dirty="0">
                <a:solidFill>
                  <a:srgbClr val="295AA6"/>
                </a:solidFill>
              </a:rPr>
              <a:t>若不想将改动直接保存在原有文档中，则</a:t>
            </a:r>
            <a:r>
              <a:rPr lang="zh-CN" altLang="zh-CN" dirty="0" smtClean="0">
                <a:solidFill>
                  <a:srgbClr val="295AA6"/>
                </a:solidFill>
              </a:rPr>
              <a:t>可</a:t>
            </a:r>
            <a:r>
              <a:rPr lang="zh-CN" altLang="en-US" dirty="0" smtClean="0">
                <a:solidFill>
                  <a:srgbClr val="295AA6"/>
                </a:solidFill>
              </a:rPr>
              <a:t>选择</a:t>
            </a:r>
            <a:r>
              <a:rPr lang="zh-CN" altLang="zh-CN" dirty="0" smtClean="0">
                <a:solidFill>
                  <a:srgbClr val="295AA6"/>
                </a:solidFill>
              </a:rPr>
              <a:t>“另存为”</a:t>
            </a:r>
            <a:r>
              <a:rPr lang="zh-CN" altLang="en-US" dirty="0" smtClean="0">
                <a:solidFill>
                  <a:srgbClr val="295AA6"/>
                </a:solidFill>
              </a:rPr>
              <a:t>保存</a:t>
            </a:r>
            <a:r>
              <a:rPr lang="zh-CN" altLang="zh-CN" dirty="0" smtClean="0">
                <a:solidFill>
                  <a:srgbClr val="295AA6"/>
                </a:solidFill>
              </a:rPr>
              <a:t>。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4091" y="2715766"/>
            <a:ext cx="87357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</a:t>
            </a:r>
            <a:r>
              <a:rPr lang="en-US" altLang="zh-CN" dirty="0">
                <a:solidFill>
                  <a:srgbClr val="295AA6"/>
                </a:solidFill>
              </a:rPr>
              <a:t>3.</a:t>
            </a:r>
            <a:r>
              <a:rPr lang="zh-CN" altLang="zh-CN" dirty="0">
                <a:solidFill>
                  <a:srgbClr val="295AA6"/>
                </a:solidFill>
              </a:rPr>
              <a:t>以</a:t>
            </a:r>
            <a:r>
              <a:rPr lang="en-US" altLang="zh-CN" dirty="0">
                <a:solidFill>
                  <a:srgbClr val="295AA6"/>
                </a:solidFill>
              </a:rPr>
              <a:t> Word 97–2003 </a:t>
            </a:r>
            <a:r>
              <a:rPr lang="zh-CN" altLang="zh-CN" dirty="0">
                <a:solidFill>
                  <a:srgbClr val="295AA6"/>
                </a:solidFill>
              </a:rPr>
              <a:t>文件格式（</a:t>
            </a:r>
            <a:r>
              <a:rPr lang="en-US" altLang="zh-CN" dirty="0">
                <a:solidFill>
                  <a:srgbClr val="295AA6"/>
                </a:solidFill>
              </a:rPr>
              <a:t>.doc</a:t>
            </a:r>
            <a:r>
              <a:rPr lang="zh-CN" altLang="zh-CN" dirty="0">
                <a:solidFill>
                  <a:srgbClr val="295AA6"/>
                </a:solidFill>
              </a:rPr>
              <a:t>）保存文档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还可以将文件保存为</a:t>
            </a:r>
            <a:r>
              <a:rPr lang="en-US" altLang="zh-CN" dirty="0">
                <a:solidFill>
                  <a:srgbClr val="295AA6"/>
                </a:solidFill>
              </a:rPr>
              <a:t> 97-2003 </a:t>
            </a:r>
            <a:r>
              <a:rPr lang="zh-CN" altLang="zh-CN" dirty="0">
                <a:solidFill>
                  <a:srgbClr val="295AA6"/>
                </a:solidFill>
              </a:rPr>
              <a:t>文件格式，进而与</a:t>
            </a:r>
            <a:r>
              <a:rPr lang="en-US" altLang="zh-CN" dirty="0">
                <a:solidFill>
                  <a:srgbClr val="295AA6"/>
                </a:solidFill>
              </a:rPr>
              <a:t> Microsoft Office </a:t>
            </a:r>
            <a:r>
              <a:rPr lang="zh-CN" altLang="zh-CN" dirty="0">
                <a:solidFill>
                  <a:srgbClr val="295AA6"/>
                </a:solidFill>
              </a:rPr>
              <a:t>早期版本的用户共享文件。例如，您可以将</a:t>
            </a:r>
            <a:r>
              <a:rPr lang="en-US" altLang="zh-CN" dirty="0">
                <a:solidFill>
                  <a:srgbClr val="295AA6"/>
                </a:solidFill>
              </a:rPr>
              <a:t> Microsoft Office Word 2010 </a:t>
            </a:r>
            <a:r>
              <a:rPr lang="zh-CN" altLang="zh-CN" dirty="0">
                <a:solidFill>
                  <a:srgbClr val="295AA6"/>
                </a:solidFill>
              </a:rPr>
              <a:t>文档</a:t>
            </a:r>
            <a:r>
              <a:rPr lang="en-US" altLang="zh-CN" dirty="0">
                <a:solidFill>
                  <a:srgbClr val="295AA6"/>
                </a:solidFill>
              </a:rPr>
              <a:t> (.</a:t>
            </a:r>
            <a:r>
              <a:rPr lang="en-US" altLang="zh-CN" dirty="0" err="1">
                <a:solidFill>
                  <a:srgbClr val="295AA6"/>
                </a:solidFill>
              </a:rPr>
              <a:t>docx</a:t>
            </a:r>
            <a:r>
              <a:rPr lang="en-US" altLang="zh-CN" dirty="0">
                <a:solidFill>
                  <a:srgbClr val="295AA6"/>
                </a:solidFill>
              </a:rPr>
              <a:t>) </a:t>
            </a:r>
            <a:r>
              <a:rPr lang="zh-CN" altLang="zh-CN" dirty="0">
                <a:solidFill>
                  <a:srgbClr val="295AA6"/>
                </a:solidFill>
              </a:rPr>
              <a:t>另存为</a:t>
            </a:r>
            <a:r>
              <a:rPr lang="en-US" altLang="zh-CN" dirty="0">
                <a:solidFill>
                  <a:srgbClr val="295AA6"/>
                </a:solidFill>
              </a:rPr>
              <a:t> 97-2003 </a:t>
            </a:r>
            <a:r>
              <a:rPr lang="zh-CN" altLang="zh-CN" dirty="0">
                <a:solidFill>
                  <a:srgbClr val="295AA6"/>
                </a:solidFill>
              </a:rPr>
              <a:t>文档</a:t>
            </a:r>
            <a:r>
              <a:rPr lang="en-US" altLang="zh-CN" dirty="0">
                <a:solidFill>
                  <a:srgbClr val="295AA6"/>
                </a:solidFill>
              </a:rPr>
              <a:t> (.doc)</a:t>
            </a:r>
            <a:r>
              <a:rPr lang="zh-CN" altLang="zh-CN" dirty="0">
                <a:solidFill>
                  <a:srgbClr val="295AA6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1805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225789" y="77155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五、特殊符号的录入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140882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</a:t>
            </a:r>
            <a:r>
              <a:rPr lang="zh-CN" altLang="zh-CN" dirty="0">
                <a:solidFill>
                  <a:srgbClr val="295AA6"/>
                </a:solidFill>
              </a:rPr>
              <a:t>有时输入文字时需要输入一些诸如希腊字母、罗马数字和日文片假名及汉语拼音等特殊符号，这时仅仅通过键盘是无法输入这些符号的。</a:t>
            </a:r>
            <a:r>
              <a:rPr lang="en-US" altLang="zh-CN" dirty="0">
                <a:solidFill>
                  <a:srgbClr val="295AA6"/>
                </a:solidFill>
              </a:rPr>
              <a:t>Word 2010</a:t>
            </a:r>
            <a:r>
              <a:rPr lang="zh-CN" altLang="zh-CN" dirty="0">
                <a:solidFill>
                  <a:srgbClr val="295AA6"/>
                </a:solidFill>
              </a:rPr>
              <a:t>中提供了插入这些符号的功能。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>
          <a:xfrm>
            <a:off x="5148064" y="1995686"/>
            <a:ext cx="2448272" cy="2304256"/>
            <a:chOff x="0" y="0"/>
            <a:chExt cx="2047875" cy="1931670"/>
          </a:xfrm>
        </p:grpSpPr>
        <p:pic>
          <p:nvPicPr>
            <p:cNvPr id="6" name="图片 5" descr="11.BMP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450" y="0"/>
              <a:ext cx="1524000" cy="167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文本框 42"/>
            <p:cNvSpPr txBox="1">
              <a:spLocks noChangeArrowheads="1"/>
            </p:cNvSpPr>
            <p:nvPr/>
          </p:nvSpPr>
          <p:spPr bwMode="auto">
            <a:xfrm>
              <a:off x="0" y="1733550"/>
              <a:ext cx="2047875" cy="1981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000" kern="100">
                  <a:effectLst/>
                  <a:latin typeface="Cambria"/>
                  <a:ea typeface="宋体"/>
                  <a:cs typeface="Times New Roman"/>
                </a:rPr>
                <a:t>图</a:t>
              </a:r>
              <a:r>
                <a:rPr lang="en-US" sz="1000" kern="100">
                  <a:effectLst/>
                  <a:latin typeface="Cambria"/>
                  <a:ea typeface="宋体"/>
                  <a:cs typeface="Times New Roman"/>
                </a:rPr>
                <a:t>1.1.10</a:t>
              </a:r>
              <a:r>
                <a:rPr lang="zh-CN" sz="1000" kern="100">
                  <a:effectLst/>
                  <a:latin typeface="Cambria"/>
                  <a:ea typeface="宋体"/>
                  <a:cs typeface="Times New Roman"/>
                </a:rPr>
                <a:t>插入特殊符号</a:t>
              </a:r>
              <a:endParaRPr lang="zh-CN" sz="1000" kern="100">
                <a:effectLst/>
                <a:latin typeface="Cambria"/>
                <a:ea typeface="黑体"/>
                <a:cs typeface="Times New Roman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23528" y="235572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/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要在文档中插入符号，可先将插入点放置在要插入符号的位置，然后在窗口菜单中选择“插入”选项卡的“符号”</a:t>
            </a:r>
            <a:r>
              <a:rPr lang="zh-CN" altLang="zh-CN" dirty="0" smtClean="0">
                <a:solidFill>
                  <a:srgbClr val="295AA6"/>
                </a:solidFill>
              </a:rPr>
              <a:t>组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zh-CN" altLang="en-US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251520" y="627534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六、编辑文本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1.</a:t>
            </a:r>
            <a:r>
              <a:rPr lang="zh-CN" altLang="zh-CN" dirty="0">
                <a:solidFill>
                  <a:srgbClr val="295AA6"/>
                </a:solidFill>
              </a:rPr>
              <a:t>选定文本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 </a:t>
            </a:r>
            <a:r>
              <a:rPr lang="zh-CN" altLang="zh-CN" dirty="0">
                <a:solidFill>
                  <a:srgbClr val="295AA6"/>
                </a:solidFill>
              </a:rPr>
              <a:t>在对</a:t>
            </a:r>
            <a:r>
              <a:rPr lang="en-US" altLang="zh-CN" dirty="0">
                <a:solidFill>
                  <a:srgbClr val="295AA6"/>
                </a:solidFill>
              </a:rPr>
              <a:t>Word 2010</a:t>
            </a:r>
            <a:r>
              <a:rPr lang="zh-CN" altLang="zh-CN" dirty="0">
                <a:solidFill>
                  <a:srgbClr val="295AA6"/>
                </a:solidFill>
              </a:rPr>
              <a:t>文档中的文本进行编辑和排版操作之前，首先要选定文本。文本的选定可以通过鼠标和键盘实现。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827863"/>
            <a:ext cx="803144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鼠标选定文本</a:t>
            </a:r>
          </a:p>
          <a:p>
            <a:pPr lvl="0"/>
            <a:r>
              <a:rPr lang="zh-CN" altLang="zh-CN" dirty="0">
                <a:solidFill>
                  <a:srgbClr val="295AA6"/>
                </a:solidFill>
              </a:rPr>
              <a:t>选定一个词：双击选定待定词语。</a:t>
            </a:r>
          </a:p>
          <a:p>
            <a:pPr lvl="0"/>
            <a:r>
              <a:rPr lang="zh-CN" altLang="zh-CN" dirty="0">
                <a:solidFill>
                  <a:srgbClr val="295AA6"/>
                </a:solidFill>
              </a:rPr>
              <a:t>选定一句：按住【</a:t>
            </a:r>
            <a:r>
              <a:rPr lang="en-US" altLang="zh-CN" dirty="0">
                <a:solidFill>
                  <a:srgbClr val="295AA6"/>
                </a:solidFill>
              </a:rPr>
              <a:t>Ctrl</a:t>
            </a:r>
            <a:r>
              <a:rPr lang="zh-CN" altLang="zh-CN" dirty="0">
                <a:solidFill>
                  <a:srgbClr val="295AA6"/>
                </a:solidFill>
              </a:rPr>
              <a:t>】键的同时单击待选定句子。</a:t>
            </a:r>
          </a:p>
          <a:p>
            <a:pPr lvl="0"/>
            <a:r>
              <a:rPr lang="zh-CN" altLang="zh-CN" dirty="0">
                <a:solidFill>
                  <a:srgbClr val="295AA6"/>
                </a:solidFill>
              </a:rPr>
              <a:t>选定一行：可以利用利用选定栏，移动鼠标指针到待选行左边，鼠标会自动地变成向右的箭头，单击选定一行。</a:t>
            </a:r>
          </a:p>
          <a:p>
            <a:pPr lvl="0"/>
            <a:r>
              <a:rPr lang="zh-CN" altLang="zh-CN" dirty="0">
                <a:solidFill>
                  <a:srgbClr val="295AA6"/>
                </a:solidFill>
              </a:rPr>
              <a:t>选定一段：当鼠标移动到左边选定栏时，双击选定一段。</a:t>
            </a:r>
          </a:p>
          <a:p>
            <a:r>
              <a:rPr lang="zh-CN" altLang="zh-CN" dirty="0">
                <a:solidFill>
                  <a:srgbClr val="295AA6"/>
                </a:solidFill>
              </a:rPr>
              <a:t>选定全文：当鼠标移动到左边选定栏时，三击选定全文。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4024684"/>
            <a:ext cx="8748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2.</a:t>
            </a:r>
            <a:r>
              <a:rPr lang="zh-CN" altLang="zh-CN" dirty="0">
                <a:solidFill>
                  <a:srgbClr val="295AA6"/>
                </a:solidFill>
              </a:rPr>
              <a:t>用键盘选定文本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 Word </a:t>
            </a:r>
            <a:r>
              <a:rPr lang="en-US" altLang="zh-CN" dirty="0">
                <a:solidFill>
                  <a:srgbClr val="295AA6"/>
                </a:solidFill>
              </a:rPr>
              <a:t>2010 </a:t>
            </a:r>
            <a:r>
              <a:rPr lang="zh-CN" altLang="zh-CN" dirty="0">
                <a:solidFill>
                  <a:srgbClr val="295AA6"/>
                </a:solidFill>
              </a:rPr>
              <a:t>提供了一套利用键盘选择文本的方法，主要是通过【</a:t>
            </a:r>
            <a:r>
              <a:rPr lang="en-US" altLang="zh-CN" dirty="0">
                <a:solidFill>
                  <a:srgbClr val="295AA6"/>
                </a:solidFill>
              </a:rPr>
              <a:t>Ctrl</a:t>
            </a:r>
            <a:r>
              <a:rPr lang="zh-CN" altLang="zh-CN" dirty="0">
                <a:solidFill>
                  <a:srgbClr val="295AA6"/>
                </a:solidFill>
              </a:rPr>
              <a:t>】、【</a:t>
            </a:r>
            <a:r>
              <a:rPr lang="en-US" altLang="zh-CN" dirty="0">
                <a:solidFill>
                  <a:srgbClr val="295AA6"/>
                </a:solidFill>
              </a:rPr>
              <a:t>Shift</a:t>
            </a:r>
            <a:r>
              <a:rPr lang="zh-CN" altLang="zh-CN" dirty="0">
                <a:solidFill>
                  <a:srgbClr val="295AA6"/>
                </a:solidFill>
              </a:rPr>
              <a:t>】和方向键来实现的。见表</a:t>
            </a:r>
            <a:r>
              <a:rPr lang="en-US" altLang="zh-CN" dirty="0">
                <a:solidFill>
                  <a:srgbClr val="295AA6"/>
                </a:solidFill>
              </a:rPr>
              <a:t>1.1.1</a:t>
            </a:r>
            <a:r>
              <a:rPr lang="zh-CN" altLang="zh-CN" dirty="0">
                <a:solidFill>
                  <a:srgbClr val="295AA6"/>
                </a:solidFill>
              </a:rPr>
              <a:t>文本选择快捷键。</a:t>
            </a:r>
            <a:endParaRPr lang="zh-CN" altLang="en-US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09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107504" y="771550"/>
            <a:ext cx="86409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3.</a:t>
            </a:r>
            <a:r>
              <a:rPr lang="zh-CN" altLang="zh-CN" dirty="0">
                <a:solidFill>
                  <a:srgbClr val="295AA6"/>
                </a:solidFill>
              </a:rPr>
              <a:t>移动和复制文本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有</a:t>
            </a:r>
            <a:r>
              <a:rPr lang="zh-CN" altLang="zh-CN" dirty="0">
                <a:solidFill>
                  <a:srgbClr val="295AA6"/>
                </a:solidFill>
              </a:rPr>
              <a:t>鼠标操作和剪贴板两种方法实现字符或文本的移动或复制。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</a:t>
            </a:r>
            <a:r>
              <a:rPr lang="zh-CN" altLang="zh-CN" dirty="0" smtClean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：鼠标拖动法。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）首先在文档中选中需要移动或复制的文本。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）按住鼠标左键拖动到目标位置即可完成移动操作；在鼠标拖动的同时按住【</a:t>
            </a:r>
            <a:r>
              <a:rPr lang="en-US" altLang="zh-CN" dirty="0">
                <a:solidFill>
                  <a:srgbClr val="295AA6"/>
                </a:solidFill>
              </a:rPr>
              <a:t>Ctrl</a:t>
            </a:r>
            <a:r>
              <a:rPr lang="zh-CN" altLang="zh-CN" dirty="0">
                <a:solidFill>
                  <a:srgbClr val="295AA6"/>
                </a:solidFill>
              </a:rPr>
              <a:t>】键，可完成复制操作</a:t>
            </a:r>
            <a:r>
              <a:rPr lang="zh-CN" altLang="zh-CN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endParaRPr lang="zh-CN" altLang="zh-CN" dirty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    </a:t>
            </a:r>
            <a:r>
              <a:rPr lang="zh-CN" altLang="zh-CN" dirty="0" smtClean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：使用剪贴板。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）选中需要移动或复制的文本。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）然后单击“开始”→“剪贴板”→“剪切”</a:t>
            </a:r>
            <a:r>
              <a:rPr lang="en-US" altLang="zh-CN" dirty="0">
                <a:solidFill>
                  <a:srgbClr val="295AA6"/>
                </a:solidFill>
              </a:rPr>
              <a:t>/</a:t>
            </a:r>
            <a:r>
              <a:rPr lang="zh-CN" altLang="zh-CN" dirty="0">
                <a:solidFill>
                  <a:srgbClr val="295AA6"/>
                </a:solidFill>
              </a:rPr>
              <a:t>“复制”，将选中的文档剪切或者复制下来。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zh-CN" dirty="0">
                <a:solidFill>
                  <a:srgbClr val="295AA6"/>
                </a:solidFill>
              </a:rPr>
              <a:t>）将光标移动到插入文本的位置，然后单击“开始”→“剪贴板”→“粘贴”，即可将文本移动或复制到新的位置。</a:t>
            </a:r>
          </a:p>
        </p:txBody>
      </p:sp>
    </p:spTree>
    <p:extLst>
      <p:ext uri="{BB962C8B-B14F-4D97-AF65-F5344CB8AC3E}">
        <p14:creationId xmlns:p14="http://schemas.microsoft.com/office/powerpoint/2010/main" val="26837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4.</a:t>
            </a:r>
            <a:r>
              <a:rPr lang="zh-CN" altLang="zh-CN" dirty="0">
                <a:solidFill>
                  <a:srgbClr val="295AA6"/>
                </a:solidFill>
              </a:rPr>
              <a:t>删除文本</a:t>
            </a:r>
          </a:p>
          <a:p>
            <a:r>
              <a:rPr lang="zh-CN" altLang="zh-CN" dirty="0">
                <a:solidFill>
                  <a:srgbClr val="295AA6"/>
                </a:solidFill>
              </a:rPr>
              <a:t>要在</a:t>
            </a:r>
            <a:r>
              <a:rPr lang="en-US" altLang="zh-CN" dirty="0">
                <a:solidFill>
                  <a:srgbClr val="295AA6"/>
                </a:solidFill>
              </a:rPr>
              <a:t>Word 2010</a:t>
            </a:r>
            <a:r>
              <a:rPr lang="zh-CN" altLang="zh-CN" dirty="0">
                <a:solidFill>
                  <a:srgbClr val="295AA6"/>
                </a:solidFill>
              </a:rPr>
              <a:t>中删除文本，可针对不同的内容采用不同的删除方式。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）删除单个或多个文本：删除这类文本的时候，最简单的方法是使用【</a:t>
            </a:r>
            <a:r>
              <a:rPr lang="en-US" altLang="zh-CN" dirty="0">
                <a:solidFill>
                  <a:srgbClr val="295AA6"/>
                </a:solidFill>
              </a:rPr>
              <a:t>Back Space</a:t>
            </a:r>
            <a:r>
              <a:rPr lang="zh-CN" altLang="zh-CN" dirty="0">
                <a:solidFill>
                  <a:srgbClr val="295AA6"/>
                </a:solidFill>
              </a:rPr>
              <a:t>】键删除光标左边的字符，或者使用【</a:t>
            </a:r>
            <a:r>
              <a:rPr lang="en-US" altLang="zh-CN" dirty="0">
                <a:solidFill>
                  <a:srgbClr val="295AA6"/>
                </a:solidFill>
              </a:rPr>
              <a:t>Delete</a:t>
            </a:r>
            <a:r>
              <a:rPr lang="zh-CN" altLang="zh-CN" dirty="0">
                <a:solidFill>
                  <a:srgbClr val="295AA6"/>
                </a:solidFill>
              </a:rPr>
              <a:t>】键删除光标右边的文本。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）删除大段文本及段落：</a:t>
            </a:r>
          </a:p>
          <a:p>
            <a:r>
              <a:rPr lang="zh-CN" altLang="zh-CN" dirty="0">
                <a:solidFill>
                  <a:srgbClr val="295AA6"/>
                </a:solidFill>
              </a:rPr>
              <a:t>选定要删除的文本，然后单击“开始”→“剪贴板”→“剪切”即可。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2571750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5.</a:t>
            </a:r>
            <a:r>
              <a:rPr lang="zh-CN" altLang="zh-CN" dirty="0">
                <a:solidFill>
                  <a:srgbClr val="295AA6"/>
                </a:solidFill>
              </a:rPr>
              <a:t>清除格式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在</a:t>
            </a:r>
            <a:r>
              <a:rPr lang="en-US" altLang="zh-CN" dirty="0">
                <a:solidFill>
                  <a:srgbClr val="295AA6"/>
                </a:solidFill>
              </a:rPr>
              <a:t>Word 2010</a:t>
            </a:r>
            <a:r>
              <a:rPr lang="zh-CN" altLang="zh-CN" dirty="0">
                <a:solidFill>
                  <a:srgbClr val="295AA6"/>
                </a:solidFill>
              </a:rPr>
              <a:t>中可以清除文本的格式，而不改变文本的内容，方法如下：</a:t>
            </a:r>
          </a:p>
          <a:p>
            <a:r>
              <a:rPr lang="zh-CN" altLang="zh-CN" dirty="0">
                <a:solidFill>
                  <a:srgbClr val="295AA6"/>
                </a:solidFill>
              </a:rPr>
              <a:t>选定要清除格式的文本，然后单击“开始”→“字体”→“清除格式”即可。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723878"/>
            <a:ext cx="8676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6.</a:t>
            </a:r>
            <a:r>
              <a:rPr lang="zh-CN" altLang="zh-CN" dirty="0">
                <a:solidFill>
                  <a:srgbClr val="295AA6"/>
                </a:solidFill>
              </a:rPr>
              <a:t>撤消和恢复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zh-CN" dirty="0" smtClean="0">
                <a:solidFill>
                  <a:srgbClr val="295AA6"/>
                </a:solidFill>
              </a:rPr>
              <a:t>在</a:t>
            </a:r>
            <a:r>
              <a:rPr lang="en-US" altLang="zh-CN" dirty="0" smtClean="0">
                <a:solidFill>
                  <a:srgbClr val="295AA6"/>
                </a:solidFill>
              </a:rPr>
              <a:t> </a:t>
            </a:r>
            <a:r>
              <a:rPr lang="en-US" altLang="zh-CN" dirty="0">
                <a:solidFill>
                  <a:srgbClr val="295AA6"/>
                </a:solidFill>
              </a:rPr>
              <a:t>Word 2010</a:t>
            </a:r>
            <a:r>
              <a:rPr lang="zh-CN" altLang="zh-CN" dirty="0">
                <a:solidFill>
                  <a:srgbClr val="295AA6"/>
                </a:solidFill>
              </a:rPr>
              <a:t>中，您可以撤消和恢复多达</a:t>
            </a:r>
            <a:r>
              <a:rPr lang="en-US" altLang="zh-CN" dirty="0">
                <a:solidFill>
                  <a:srgbClr val="295AA6"/>
                </a:solidFill>
              </a:rPr>
              <a:t> 100 </a:t>
            </a:r>
            <a:r>
              <a:rPr lang="zh-CN" altLang="zh-CN" dirty="0">
                <a:solidFill>
                  <a:srgbClr val="295AA6"/>
                </a:solidFill>
              </a:rPr>
              <a:t>项操作。您可以重复任意次数的操作。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555" y="4515966"/>
            <a:ext cx="311434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55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395536" y="771550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7.</a:t>
            </a:r>
            <a:r>
              <a:rPr lang="zh-CN" altLang="zh-CN" dirty="0">
                <a:solidFill>
                  <a:srgbClr val="295AA6"/>
                </a:solidFill>
              </a:rPr>
              <a:t>插入与改写状态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Word2010</a:t>
            </a:r>
            <a:r>
              <a:rPr lang="zh-CN" altLang="zh-CN" dirty="0">
                <a:solidFill>
                  <a:srgbClr val="295AA6"/>
                </a:solidFill>
              </a:rPr>
              <a:t>文档文字输入有插入和改写两种状态，默认是插入状态。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63638"/>
            <a:ext cx="4616227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5148064" y="1417881"/>
            <a:ext cx="792088" cy="5778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464" y="241196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七、文本格式化</a:t>
            </a:r>
          </a:p>
        </p:txBody>
      </p:sp>
      <p:sp>
        <p:nvSpPr>
          <p:cNvPr id="6" name="矩形 5"/>
          <p:cNvSpPr/>
          <p:nvPr/>
        </p:nvSpPr>
        <p:spPr>
          <a:xfrm>
            <a:off x="827584" y="2789767"/>
            <a:ext cx="1757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1.</a:t>
            </a:r>
            <a:r>
              <a:rPr lang="zh-CN" altLang="zh-CN" dirty="0">
                <a:solidFill>
                  <a:srgbClr val="295AA6"/>
                </a:solidFill>
              </a:rPr>
              <a:t>设置字符格式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3219822"/>
            <a:ext cx="485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：使用“开始”选项卡的“字体”组。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109" y="3723878"/>
            <a:ext cx="360045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07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683568" y="627534"/>
            <a:ext cx="2845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：“字体”对话框。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680" y="1131590"/>
            <a:ext cx="4168874" cy="355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43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247245" y="699542"/>
            <a:ext cx="6701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zh-CN" dirty="0">
                <a:solidFill>
                  <a:srgbClr val="295AA6"/>
                </a:solidFill>
              </a:rPr>
              <a:t>：选中要设置格式的字符，单击右键，选择“字体”，也可以弹出如图</a:t>
            </a:r>
            <a:r>
              <a:rPr lang="en-US" altLang="zh-CN" dirty="0">
                <a:solidFill>
                  <a:srgbClr val="295AA6"/>
                </a:solidFill>
              </a:rPr>
              <a:t>1.1.13</a:t>
            </a:r>
            <a:r>
              <a:rPr lang="zh-CN" altLang="zh-CN" dirty="0">
                <a:solidFill>
                  <a:srgbClr val="295AA6"/>
                </a:solidFill>
              </a:rPr>
              <a:t>的字体对话框。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1509"/>
            <a:ext cx="1581150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90438" y="1707654"/>
            <a:ext cx="3307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zh-CN" dirty="0">
                <a:solidFill>
                  <a:srgbClr val="295AA6"/>
                </a:solidFill>
              </a:rPr>
              <a:t>：使用“格式刷”工具。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662" y="2722065"/>
            <a:ext cx="1289569" cy="1670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90438" y="1978905"/>
            <a:ext cx="65858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格式</a:t>
            </a:r>
            <a:r>
              <a:rPr lang="zh-CN" altLang="zh-CN" dirty="0">
                <a:solidFill>
                  <a:srgbClr val="295AA6"/>
                </a:solidFill>
              </a:rPr>
              <a:t>刷位于“开始”选项卡的“剪贴板”组，它能够将光标所在位置的所有格式复制到所选文字上面，可以大大减少排版的重复劳动。</a:t>
            </a:r>
            <a:endParaRPr lang="zh-CN" altLang="en-US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20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395536" y="699542"/>
            <a:ext cx="1757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2.</a:t>
            </a:r>
            <a:r>
              <a:rPr lang="zh-CN" altLang="zh-CN" dirty="0">
                <a:solidFill>
                  <a:srgbClr val="295AA6"/>
                </a:solidFill>
              </a:rPr>
              <a:t>设置段落格式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1145580"/>
            <a:ext cx="5184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段落</a:t>
            </a:r>
            <a:r>
              <a:rPr lang="zh-CN" altLang="zh-CN" dirty="0">
                <a:solidFill>
                  <a:srgbClr val="295AA6"/>
                </a:solidFill>
              </a:rPr>
              <a:t>格式设置是指设置整个段落的外观，包括段落缩进、段落对齐、段落间距、行间距等格式设置。</a:t>
            </a:r>
          </a:p>
          <a:p>
            <a:r>
              <a:rPr lang="zh-CN" altLang="zh-CN" dirty="0" smtClean="0">
                <a:solidFill>
                  <a:srgbClr val="295AA6"/>
                </a:solidFill>
              </a:rPr>
              <a:t>设置</a:t>
            </a:r>
            <a:r>
              <a:rPr lang="zh-CN" altLang="zh-CN" dirty="0">
                <a:solidFill>
                  <a:srgbClr val="295AA6"/>
                </a:solidFill>
              </a:rPr>
              <a:t>段落格式也有两种方法：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：使用“开始”选项卡的“段落”组。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：“段落”对话框。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68144" y="861214"/>
            <a:ext cx="3023245" cy="377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0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rPr>
              <a:t>目录</a:t>
            </a:r>
            <a:endParaRPr lang="zh-CN" altLang="en-US" sz="2400" dirty="0">
              <a:solidFill>
                <a:schemeClr val="bg1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630533"/>
            <a:ext cx="4799304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   WORD 2010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2403230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2470125"/>
            <a:ext cx="4799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  EXCEL 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表格处理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3267326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92976" y="3334221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3  POWERPOINT2010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156363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9072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37958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48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251520" y="69954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【任务实施】</a:t>
            </a:r>
          </a:p>
          <a:p>
            <a:r>
              <a:rPr lang="zh-CN" altLang="zh-CN" dirty="0" smtClean="0">
                <a:solidFill>
                  <a:srgbClr val="295AA6"/>
                </a:solidFill>
              </a:rPr>
              <a:t>“</a:t>
            </a:r>
            <a:r>
              <a:rPr lang="zh-CN" altLang="zh-CN" dirty="0">
                <a:solidFill>
                  <a:srgbClr val="295AA6"/>
                </a:solidFill>
              </a:rPr>
              <a:t>信息学院学生干部会议通知”的编辑排版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275606"/>
            <a:ext cx="14638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．创建文档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．录入文字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779662"/>
            <a:ext cx="1463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zh-CN" dirty="0">
                <a:solidFill>
                  <a:srgbClr val="295AA6"/>
                </a:solidFill>
              </a:rPr>
              <a:t>．格式排版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84312" y="2148994"/>
            <a:ext cx="427159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）标题排版设置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选定标题“关于召开信息工程学院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2014-2015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学年度表彰大会的通知”。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选择“开始”选项卡，在“字体”组中设置标题文字为“黑体”、“三号”、“加粗”。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在“段落”组中单击“居中”按钮</a:t>
            </a:r>
          </a:p>
        </p:txBody>
      </p:sp>
      <p:pic>
        <p:nvPicPr>
          <p:cNvPr id="12" name="图片 1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63" r="6176"/>
          <a:stretch/>
        </p:blipFill>
        <p:spPr bwMode="auto">
          <a:xfrm>
            <a:off x="5158514" y="555526"/>
            <a:ext cx="3840171" cy="43951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452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251520" y="74889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295AA6"/>
                </a:solidFill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</a:rPr>
              <a:t>2</a:t>
            </a:r>
            <a:r>
              <a:rPr lang="zh-CN" altLang="zh-CN" sz="1600" dirty="0">
                <a:solidFill>
                  <a:srgbClr val="295AA6"/>
                </a:solidFill>
              </a:rPr>
              <a:t>）正文排版设置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295AA6"/>
                </a:solidFill>
              </a:rPr>
              <a:t>①</a:t>
            </a:r>
            <a:r>
              <a:rPr lang="zh-CN" altLang="zh-CN" sz="1600" dirty="0" smtClean="0">
                <a:solidFill>
                  <a:srgbClr val="295AA6"/>
                </a:solidFill>
              </a:rPr>
              <a:t>选定</a:t>
            </a:r>
            <a:r>
              <a:rPr lang="zh-CN" altLang="zh-CN" sz="1600" dirty="0">
                <a:solidFill>
                  <a:srgbClr val="295AA6"/>
                </a:solidFill>
              </a:rPr>
              <a:t>正文，包括抬头、正文、落款和日期。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295AA6"/>
                </a:solidFill>
              </a:rPr>
              <a:t>②选择“开始”选项卡，在“字体”组中设置标题文字为“宋体”、“四号”。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 smtClean="0">
                <a:solidFill>
                  <a:srgbClr val="295AA6"/>
                </a:solidFill>
              </a:rPr>
              <a:t>③选定正文段落，不包括抬头、落款和日期。选择“开始”选项卡，单击“段落”组右下角的对话框启动器，打开“段落”对话框，在“缩进和间距”选项卡中，“对齐方式”设置为“两端对齐”，“特殊格式”中设置为“首行缩进”</a:t>
            </a:r>
            <a:r>
              <a:rPr lang="en-US" altLang="zh-CN" sz="1600" dirty="0" smtClean="0">
                <a:solidFill>
                  <a:srgbClr val="295AA6"/>
                </a:solidFill>
              </a:rPr>
              <a:t>2</a:t>
            </a:r>
            <a:r>
              <a:rPr lang="zh-CN" altLang="zh-CN" sz="1600" dirty="0" smtClean="0">
                <a:solidFill>
                  <a:srgbClr val="295AA6"/>
                </a:solidFill>
              </a:rPr>
              <a:t>个字符；在“间距”选项卡中设置“段前”为“</a:t>
            </a:r>
            <a:r>
              <a:rPr lang="en-US" altLang="zh-CN" sz="1600" dirty="0" smtClean="0">
                <a:solidFill>
                  <a:srgbClr val="295AA6"/>
                </a:solidFill>
              </a:rPr>
              <a:t>0.5</a:t>
            </a:r>
            <a:r>
              <a:rPr lang="zh-CN" altLang="zh-CN" sz="1600" dirty="0" smtClean="0">
                <a:solidFill>
                  <a:srgbClr val="295AA6"/>
                </a:solidFill>
              </a:rPr>
              <a:t>行”，在“行距”下拉列表中选择“固定值”选项，将其后的值设为“</a:t>
            </a:r>
            <a:r>
              <a:rPr lang="en-US" altLang="zh-CN" sz="1600" dirty="0" smtClean="0">
                <a:solidFill>
                  <a:srgbClr val="295AA6"/>
                </a:solidFill>
              </a:rPr>
              <a:t>16</a:t>
            </a:r>
            <a:r>
              <a:rPr lang="zh-CN" altLang="zh-CN" sz="1600" dirty="0" smtClean="0">
                <a:solidFill>
                  <a:srgbClr val="295AA6"/>
                </a:solidFill>
              </a:rPr>
              <a:t>磅”。</a:t>
            </a:r>
            <a:endParaRPr lang="zh-CN" altLang="zh-CN" sz="1600" dirty="0">
              <a:solidFill>
                <a:srgbClr val="295AA6"/>
              </a:solidFill>
            </a:endParaRPr>
          </a:p>
        </p:txBody>
      </p:sp>
      <p:pic>
        <p:nvPicPr>
          <p:cNvPr id="5" name="图片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9"/>
          <a:stretch/>
        </p:blipFill>
        <p:spPr bwMode="auto">
          <a:xfrm>
            <a:off x="5148064" y="787463"/>
            <a:ext cx="3894093" cy="4088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876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177859" y="91556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295AA6"/>
                </a:solidFill>
              </a:rPr>
              <a:t>④选定落款和日期，单击“开始”选项卡“段落”组中的“文本右对齐”按钮，将通知的落款和日期右对齐。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295AA6"/>
                </a:solidFill>
              </a:rPr>
              <a:t>⑤选定时间，单击“开始”选项卡“段落”组，右下角的对话框启动器，打开“段落”对话框，设置右侧缩进“</a:t>
            </a:r>
            <a:r>
              <a:rPr lang="en-US" altLang="zh-CN" sz="1600" dirty="0">
                <a:solidFill>
                  <a:srgbClr val="295AA6"/>
                </a:solidFill>
              </a:rPr>
              <a:t>0.5</a:t>
            </a:r>
            <a:r>
              <a:rPr lang="zh-CN" altLang="zh-CN" sz="1600" dirty="0">
                <a:solidFill>
                  <a:srgbClr val="295AA6"/>
                </a:solidFill>
              </a:rPr>
              <a:t>个字符”。</a:t>
            </a:r>
          </a:p>
        </p:txBody>
      </p:sp>
      <p:pic>
        <p:nvPicPr>
          <p:cNvPr id="5" name="图片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0"/>
          <a:stretch/>
        </p:blipFill>
        <p:spPr bwMode="auto">
          <a:xfrm>
            <a:off x="4716016" y="697756"/>
            <a:ext cx="4276609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95536" y="2772833"/>
            <a:ext cx="1314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295AA6"/>
                </a:solidFill>
              </a:rPr>
              <a:t>4</a:t>
            </a:r>
            <a:r>
              <a:rPr lang="zh-CN" altLang="zh-CN" sz="1600" dirty="0">
                <a:solidFill>
                  <a:srgbClr val="295AA6"/>
                </a:solidFill>
              </a:rPr>
              <a:t>．文档保存</a:t>
            </a:r>
          </a:p>
        </p:txBody>
      </p:sp>
    </p:spTree>
    <p:extLst>
      <p:ext uri="{BB962C8B-B14F-4D97-AF65-F5344CB8AC3E}">
        <p14:creationId xmlns:p14="http://schemas.microsoft.com/office/powerpoint/2010/main" val="70377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827584" y="3867894"/>
            <a:ext cx="7560840" cy="702078"/>
          </a:xfrm>
        </p:spPr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谢谢观看！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67744" y="910453"/>
            <a:ext cx="4799304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1.1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创建文档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简单公文的制作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156363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1630533"/>
            <a:ext cx="4799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1.2 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格式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排版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古诗词排版设计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228371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20968" y="2350613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1.3 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图文混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排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电子板报设计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1499325" y="300379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4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0121" y="3070693"/>
            <a:ext cx="4954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1.4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制作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班级日报表设计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23" name="六边形 22"/>
          <p:cNvSpPr/>
          <p:nvPr/>
        </p:nvSpPr>
        <p:spPr>
          <a:xfrm>
            <a:off x="1486503" y="377138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5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0968" y="3838277"/>
            <a:ext cx="4846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1.5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长文档编辑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毕业论文制作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1475656" y="449146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6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75388" y="4558357"/>
            <a:ext cx="5952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1.6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页面设置和邮件合并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成绩通知书制作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84355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067694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281227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267744" y="353235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267744" y="4299942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2267744" y="4995518"/>
            <a:ext cx="5472608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04332" y="51470"/>
            <a:ext cx="2811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ea typeface="微软雅黑" pitchFamily="34" charset="-122"/>
              </a:rPr>
              <a:t>项目</a:t>
            </a: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</a:rPr>
              <a:t>1   WORD 2010 </a:t>
            </a:r>
            <a:r>
              <a:rPr lang="zh-CN" altLang="en-US" b="1" dirty="0">
                <a:solidFill>
                  <a:schemeClr val="bg1"/>
                </a:solidFill>
                <a:ea typeface="微软雅黑" pitchFamily="34" charset="-122"/>
              </a:rPr>
              <a:t>的应用</a:t>
            </a:r>
          </a:p>
        </p:txBody>
      </p:sp>
    </p:spTree>
    <p:extLst>
      <p:ext uri="{BB962C8B-B14F-4D97-AF65-F5344CB8AC3E}">
        <p14:creationId xmlns:p14="http://schemas.microsoft.com/office/powerpoint/2010/main" val="42540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246584" y="699542"/>
            <a:ext cx="46854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【任务描述】</a:t>
            </a:r>
            <a:endParaRPr lang="zh-CN" altLang="zh-CN" dirty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小</a:t>
            </a:r>
            <a:r>
              <a:rPr lang="zh-CN" altLang="zh-CN" dirty="0">
                <a:solidFill>
                  <a:srgbClr val="295AA6"/>
                </a:solidFill>
              </a:rPr>
              <a:t>江是信息工程学院学生干事，信息工程学院学生科准备关于召开信息工程学院学生干部大会，学生科要给各班发会议通知，如图</a:t>
            </a:r>
            <a:r>
              <a:rPr lang="en-US" altLang="zh-CN" dirty="0">
                <a:solidFill>
                  <a:srgbClr val="295AA6"/>
                </a:solidFill>
              </a:rPr>
              <a:t>1.1. 1</a:t>
            </a:r>
            <a:r>
              <a:rPr lang="zh-CN" altLang="zh-CN" dirty="0">
                <a:solidFill>
                  <a:srgbClr val="295AA6"/>
                </a:solidFill>
              </a:rPr>
              <a:t>所示</a:t>
            </a:r>
            <a:r>
              <a:rPr lang="zh-CN" altLang="zh-CN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</a:t>
            </a:r>
            <a:endParaRPr lang="zh-CN" altLang="zh-CN" dirty="0">
              <a:solidFill>
                <a:srgbClr val="295AA6"/>
              </a:solidFill>
            </a:endParaRPr>
          </a:p>
        </p:txBody>
      </p:sp>
      <p:pic>
        <p:nvPicPr>
          <p:cNvPr id="7" name="图片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7"/>
          <a:stretch/>
        </p:blipFill>
        <p:spPr bwMode="auto">
          <a:xfrm>
            <a:off x="5364088" y="489222"/>
            <a:ext cx="3312368" cy="4530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60040" y="257175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/>
              <a:t>         </a:t>
            </a:r>
            <a:r>
              <a:rPr lang="zh-CN" altLang="zh-CN" dirty="0">
                <a:solidFill>
                  <a:srgbClr val="295AA6"/>
                </a:solidFill>
              </a:rPr>
              <a:t>本次任务需熟悉文字和符号的录入，设置字体、段落简单格式。</a:t>
            </a:r>
            <a:endParaRPr lang="zh-CN" altLang="en-US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68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941275"/>
            <a:ext cx="2837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一、</a:t>
            </a:r>
            <a:r>
              <a:rPr lang="en-US" altLang="zh-CN" b="1" dirty="0">
                <a:solidFill>
                  <a:srgbClr val="295AA6"/>
                </a:solidFill>
              </a:rPr>
              <a:t>Word 2010</a:t>
            </a:r>
            <a:r>
              <a:rPr lang="zh-CN" altLang="zh-CN" b="1" dirty="0">
                <a:solidFill>
                  <a:srgbClr val="295AA6"/>
                </a:solidFill>
              </a:rPr>
              <a:t>启动和退出</a:t>
            </a:r>
            <a:endParaRPr lang="zh-CN" altLang="en-US" b="1" dirty="0">
              <a:solidFill>
                <a:srgbClr val="295AA6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．启动</a:t>
            </a:r>
            <a:r>
              <a:rPr lang="en-US" altLang="zh-CN" dirty="0">
                <a:solidFill>
                  <a:srgbClr val="295AA6"/>
                </a:solidFill>
              </a:rPr>
              <a:t>Word 2010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1840672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：“开始”→“所有程序”→“</a:t>
            </a:r>
            <a:r>
              <a:rPr lang="en-US" altLang="zh-CN" dirty="0">
                <a:solidFill>
                  <a:srgbClr val="295AA6"/>
                </a:solidFill>
              </a:rPr>
              <a:t>Microsoft office</a:t>
            </a:r>
            <a:r>
              <a:rPr lang="zh-CN" altLang="zh-CN" dirty="0">
                <a:solidFill>
                  <a:srgbClr val="295AA6"/>
                </a:solidFill>
              </a:rPr>
              <a:t>”→“</a:t>
            </a:r>
            <a:r>
              <a:rPr lang="en-US" altLang="zh-CN" dirty="0">
                <a:solidFill>
                  <a:srgbClr val="295AA6"/>
                </a:solidFill>
              </a:rPr>
              <a:t>Microsoft word2010</a:t>
            </a:r>
            <a:r>
              <a:rPr lang="zh-CN" altLang="zh-CN" dirty="0">
                <a:solidFill>
                  <a:srgbClr val="295AA6"/>
                </a:solidFill>
              </a:rPr>
              <a:t>”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：双击</a:t>
            </a:r>
            <a:r>
              <a:rPr lang="en-US" altLang="zh-CN" dirty="0">
                <a:solidFill>
                  <a:srgbClr val="295AA6"/>
                </a:solidFill>
              </a:rPr>
              <a:t>Word</a:t>
            </a:r>
            <a:r>
              <a:rPr lang="zh-CN" altLang="zh-CN" dirty="0">
                <a:solidFill>
                  <a:srgbClr val="295AA6"/>
                </a:solidFill>
              </a:rPr>
              <a:t>快捷图标，即可启动</a:t>
            </a:r>
            <a:r>
              <a:rPr lang="en-US" altLang="zh-CN" dirty="0">
                <a:solidFill>
                  <a:srgbClr val="295AA6"/>
                </a:solidFill>
              </a:rPr>
              <a:t>Word</a:t>
            </a:r>
            <a:r>
              <a:rPr lang="zh-CN" altLang="zh-CN" dirty="0">
                <a:solidFill>
                  <a:srgbClr val="295AA6"/>
                </a:solidFill>
              </a:rPr>
              <a:t>软件。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zh-CN" dirty="0">
                <a:solidFill>
                  <a:srgbClr val="295AA6"/>
                </a:solidFill>
              </a:rPr>
              <a:t>：双击某个已存在的</a:t>
            </a:r>
            <a:r>
              <a:rPr lang="en-US" altLang="zh-CN" dirty="0">
                <a:solidFill>
                  <a:srgbClr val="295AA6"/>
                </a:solidFill>
              </a:rPr>
              <a:t>Microsoft word2010</a:t>
            </a:r>
            <a:r>
              <a:rPr lang="zh-CN" altLang="zh-CN" dirty="0">
                <a:solidFill>
                  <a:srgbClr val="295AA6"/>
                </a:solidFill>
              </a:rPr>
              <a:t>文档的图标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004048" y="1347614"/>
            <a:ext cx="1741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．</a:t>
            </a:r>
            <a:r>
              <a:rPr lang="en-US" altLang="zh-CN" dirty="0">
                <a:solidFill>
                  <a:srgbClr val="295AA6"/>
                </a:solidFill>
              </a:rPr>
              <a:t>Word</a:t>
            </a:r>
            <a:r>
              <a:rPr lang="zh-CN" altLang="zh-CN" dirty="0">
                <a:solidFill>
                  <a:srgbClr val="295AA6"/>
                </a:solidFill>
              </a:rPr>
              <a:t>的退出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60032" y="1828889"/>
            <a:ext cx="41399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 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：用鼠标单击</a:t>
            </a:r>
            <a:r>
              <a:rPr lang="en-US" altLang="zh-CN" dirty="0">
                <a:solidFill>
                  <a:srgbClr val="295AA6"/>
                </a:solidFill>
              </a:rPr>
              <a:t>Word</a:t>
            </a:r>
            <a:r>
              <a:rPr lang="zh-CN" altLang="zh-CN" dirty="0">
                <a:solidFill>
                  <a:srgbClr val="295AA6"/>
                </a:solidFill>
              </a:rPr>
              <a:t>主窗口右上角的“关闭”按钮。 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：从“文件”中选“退出”菜单命令。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zh-CN" dirty="0">
                <a:solidFill>
                  <a:srgbClr val="295AA6"/>
                </a:solidFill>
              </a:rPr>
              <a:t>：选择窗口控制菜单里的“退出”命令 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zh-CN" dirty="0">
                <a:solidFill>
                  <a:srgbClr val="295AA6"/>
                </a:solidFill>
              </a:rPr>
              <a:t>：用快捷键【</a:t>
            </a:r>
            <a:r>
              <a:rPr lang="en-US" altLang="zh-CN" dirty="0">
                <a:solidFill>
                  <a:srgbClr val="295AA6"/>
                </a:solidFill>
              </a:rPr>
              <a:t>Alt+F4</a:t>
            </a:r>
            <a:r>
              <a:rPr lang="zh-CN" altLang="zh-CN" dirty="0">
                <a:solidFill>
                  <a:srgbClr val="295AA6"/>
                </a:solidFill>
              </a:rPr>
              <a:t>】。</a:t>
            </a:r>
          </a:p>
        </p:txBody>
      </p:sp>
    </p:spTree>
    <p:extLst>
      <p:ext uri="{BB962C8B-B14F-4D97-AF65-F5344CB8AC3E}">
        <p14:creationId xmlns:p14="http://schemas.microsoft.com/office/powerpoint/2010/main" val="164524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364371" y="627534"/>
            <a:ext cx="257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二、</a:t>
            </a:r>
            <a:r>
              <a:rPr lang="en-US" altLang="zh-CN" b="1" dirty="0">
                <a:solidFill>
                  <a:srgbClr val="295AA6"/>
                </a:solidFill>
              </a:rPr>
              <a:t>word 2010</a:t>
            </a:r>
            <a:r>
              <a:rPr lang="zh-CN" altLang="zh-CN" b="1" dirty="0">
                <a:solidFill>
                  <a:srgbClr val="295AA6"/>
                </a:solidFill>
              </a:rPr>
              <a:t>工作界面</a:t>
            </a:r>
            <a:endParaRPr lang="zh-CN" altLang="en-US" b="1" dirty="0">
              <a:solidFill>
                <a:srgbClr val="295AA6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4256" y="996866"/>
            <a:ext cx="82986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1.</a:t>
            </a:r>
            <a:r>
              <a:rPr lang="zh-CN" altLang="zh-CN" dirty="0">
                <a:solidFill>
                  <a:srgbClr val="295AA6"/>
                </a:solidFill>
              </a:rPr>
              <a:t>功能区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 </a:t>
            </a:r>
            <a:r>
              <a:rPr lang="zh-CN" altLang="zh-CN" dirty="0">
                <a:solidFill>
                  <a:srgbClr val="295AA6"/>
                </a:solidFill>
              </a:rPr>
              <a:t>在</a:t>
            </a:r>
            <a:r>
              <a:rPr lang="en-US" altLang="zh-CN" dirty="0">
                <a:solidFill>
                  <a:srgbClr val="295AA6"/>
                </a:solidFill>
              </a:rPr>
              <a:t>Office Fluent </a:t>
            </a:r>
            <a:r>
              <a:rPr lang="zh-CN" altLang="zh-CN" dirty="0">
                <a:solidFill>
                  <a:srgbClr val="295AA6"/>
                </a:solidFill>
              </a:rPr>
              <a:t>用户界面中，传统的菜单和工具栏已被功能区所取代，功能区是一种将组织后的命令呈现在一组选项卡中的设计。功能区有四个基本组件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  <a:endParaRPr lang="zh-CN" altLang="zh-CN" dirty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）选项卡。在顶部有七个基本选项卡。每个选项卡代表一个活动区域。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）组。每个选项卡都包含若干个组，这些组将相关项显示在一起。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zh-CN" dirty="0">
                <a:solidFill>
                  <a:srgbClr val="295AA6"/>
                </a:solidFill>
              </a:rPr>
              <a:t>）命令。命令是指按钮、用于输入信息的框或者菜单。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zh-CN" dirty="0">
                <a:solidFill>
                  <a:srgbClr val="295AA6"/>
                </a:solidFill>
              </a:rPr>
              <a:t>）对话框启动器。点击对话框启动器会弹出相关对话框。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70" y="3028191"/>
            <a:ext cx="7560840" cy="14401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11760" y="4587974"/>
            <a:ext cx="3951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 </a:t>
            </a:r>
            <a:r>
              <a:rPr lang="zh-CN" altLang="zh-CN" dirty="0">
                <a:solidFill>
                  <a:srgbClr val="295AA6"/>
                </a:solidFill>
              </a:rPr>
              <a:t>选项</a:t>
            </a:r>
            <a:r>
              <a:rPr lang="zh-CN" altLang="zh-CN" dirty="0" smtClean="0">
                <a:solidFill>
                  <a:srgbClr val="295AA6"/>
                </a:solidFill>
              </a:rPr>
              <a:t>卡</a:t>
            </a:r>
            <a:r>
              <a:rPr lang="en-US" altLang="zh-CN" dirty="0" smtClean="0">
                <a:solidFill>
                  <a:srgbClr val="295AA6"/>
                </a:solidFill>
              </a:rPr>
              <a:t>  </a:t>
            </a:r>
            <a:r>
              <a:rPr lang="en-US" altLang="zh-CN" dirty="0">
                <a:solidFill>
                  <a:srgbClr val="295AA6"/>
                </a:solidFill>
              </a:rPr>
              <a:t>2 </a:t>
            </a:r>
            <a:r>
              <a:rPr lang="zh-CN" altLang="zh-CN" dirty="0">
                <a:solidFill>
                  <a:srgbClr val="295AA6"/>
                </a:solidFill>
              </a:rPr>
              <a:t>组</a:t>
            </a:r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3 </a:t>
            </a:r>
            <a:r>
              <a:rPr lang="zh-CN" altLang="zh-CN" dirty="0" smtClean="0">
                <a:solidFill>
                  <a:srgbClr val="295AA6"/>
                </a:solidFill>
              </a:rPr>
              <a:t>命令</a:t>
            </a:r>
            <a:r>
              <a:rPr lang="en-US" altLang="zh-CN" dirty="0" smtClean="0">
                <a:solidFill>
                  <a:srgbClr val="295AA6"/>
                </a:solidFill>
              </a:rPr>
              <a:t>  </a:t>
            </a:r>
            <a:r>
              <a:rPr lang="en-US" altLang="zh-CN" dirty="0">
                <a:solidFill>
                  <a:srgbClr val="295AA6"/>
                </a:solidFill>
              </a:rPr>
              <a:t>4 </a:t>
            </a:r>
            <a:r>
              <a:rPr lang="zh-CN" altLang="zh-CN" dirty="0">
                <a:solidFill>
                  <a:srgbClr val="295AA6"/>
                </a:solidFill>
              </a:rPr>
              <a:t>对话框启动器</a:t>
            </a:r>
            <a:endParaRPr lang="zh-CN" altLang="en-US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72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395536" y="699542"/>
            <a:ext cx="1975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2.</a:t>
            </a:r>
            <a:r>
              <a:rPr lang="zh-CN" altLang="zh-CN" dirty="0">
                <a:solidFill>
                  <a:srgbClr val="295AA6"/>
                </a:solidFill>
              </a:rPr>
              <a:t>快速访问工具栏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059582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快速访问工具栏是一个可自定义的工具栏，它包含一组独立于当前所显示选项卡的</a:t>
            </a:r>
            <a:r>
              <a:rPr lang="zh-CN" altLang="zh-CN" dirty="0" smtClean="0">
                <a:solidFill>
                  <a:srgbClr val="295AA6"/>
                </a:solidFill>
              </a:rPr>
              <a:t>命令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070619"/>
            <a:ext cx="2951346" cy="7293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9512" y="1707654"/>
            <a:ext cx="8567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快速访问工具栏上的命令选项是可以添加和删除的，方法如下：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：单击“自定义快速访问工具栏</a:t>
            </a:r>
            <a:r>
              <a:rPr lang="en-US" altLang="zh-CN" dirty="0">
                <a:solidFill>
                  <a:srgbClr val="295AA6"/>
                </a:solidFill>
              </a:rPr>
              <a:t>”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：单击选中需要显示在快速访问工具栏中的命令，该命令前面就会出现一个勾，同时这个命令就会出现在快速访问工具栏上</a:t>
            </a:r>
            <a:r>
              <a:rPr lang="zh-CN" altLang="zh-CN" dirty="0" smtClean="0">
                <a:solidFill>
                  <a:srgbClr val="295AA6"/>
                </a:solidFill>
              </a:rPr>
              <a:t>。</a:t>
            </a:r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3475" y="3075806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3.</a:t>
            </a:r>
            <a:r>
              <a:rPr lang="zh-CN" altLang="zh-CN" dirty="0">
                <a:solidFill>
                  <a:srgbClr val="295AA6"/>
                </a:solidFill>
              </a:rPr>
              <a:t>上下文选项卡</a:t>
            </a:r>
          </a:p>
          <a:p>
            <a:r>
              <a:rPr lang="en-US" altLang="zh-CN" dirty="0" smtClean="0"/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为了</a:t>
            </a:r>
            <a:r>
              <a:rPr lang="zh-CN" altLang="zh-CN" dirty="0">
                <a:solidFill>
                  <a:srgbClr val="295AA6"/>
                </a:solidFill>
              </a:rPr>
              <a:t>减少混乱</a:t>
            </a:r>
            <a:r>
              <a:rPr lang="zh-CN" altLang="zh-CN" dirty="0" smtClean="0">
                <a:solidFill>
                  <a:srgbClr val="295AA6"/>
                </a:solidFill>
              </a:rPr>
              <a:t>，</a:t>
            </a:r>
            <a:r>
              <a:rPr lang="zh-CN" altLang="zh-CN" dirty="0">
                <a:solidFill>
                  <a:srgbClr val="295AA6"/>
                </a:solidFill>
              </a:rPr>
              <a:t>上下文选项</a:t>
            </a:r>
            <a:r>
              <a:rPr lang="zh-CN" altLang="zh-CN" dirty="0" smtClean="0">
                <a:solidFill>
                  <a:srgbClr val="295AA6"/>
                </a:solidFill>
              </a:rPr>
              <a:t>卡选项</a:t>
            </a:r>
            <a:r>
              <a:rPr lang="zh-CN" altLang="zh-CN" dirty="0">
                <a:solidFill>
                  <a:srgbClr val="295AA6"/>
                </a:solidFill>
              </a:rPr>
              <a:t>卡只在需要时才</a:t>
            </a:r>
            <a:r>
              <a:rPr lang="zh-CN" altLang="zh-CN" dirty="0" smtClean="0">
                <a:solidFill>
                  <a:srgbClr val="295AA6"/>
                </a:solidFill>
              </a:rPr>
              <a:t>显示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9" name="图片 8" descr="6`.BMP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25286"/>
            <a:ext cx="7056784" cy="1222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89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368648" y="1851670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5.</a:t>
            </a:r>
            <a:r>
              <a:rPr lang="zh-CN" altLang="zh-CN" dirty="0">
                <a:solidFill>
                  <a:srgbClr val="295AA6"/>
                </a:solidFill>
              </a:rPr>
              <a:t>实时预览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zh-CN" dirty="0" smtClean="0">
                <a:solidFill>
                  <a:srgbClr val="295AA6"/>
                </a:solidFill>
              </a:rPr>
              <a:t>实时</a:t>
            </a:r>
            <a:r>
              <a:rPr lang="zh-CN" altLang="zh-CN" dirty="0">
                <a:solidFill>
                  <a:srgbClr val="295AA6"/>
                </a:solidFill>
              </a:rPr>
              <a:t>预览是一项新的技术，当用户在库呈现的结果上移动指针时，应用编辑或格式更改的结果便会显现出来。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8648" y="699542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4.</a:t>
            </a:r>
            <a:r>
              <a:rPr lang="zh-CN" altLang="zh-CN" dirty="0">
                <a:solidFill>
                  <a:srgbClr val="295AA6"/>
                </a:solidFill>
              </a:rPr>
              <a:t>库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</a:t>
            </a:r>
            <a:r>
              <a:rPr lang="zh-CN" altLang="zh-CN" dirty="0">
                <a:solidFill>
                  <a:srgbClr val="295AA6"/>
                </a:solidFill>
              </a:rPr>
              <a:t>库提供了一组清晰明确的结果，可供用户挑选。通过呈现一组简单的可能结果，而不是带有众多选项的复杂对话框，库简化了制作专业外观作品的过程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  <a:endParaRPr lang="zh-CN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11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1.1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创建文档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简单公文的制作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229899" y="69954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三、创建和打开文档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085291"/>
            <a:ext cx="1744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1.</a:t>
            </a:r>
            <a:r>
              <a:rPr lang="zh-CN" altLang="zh-CN" dirty="0">
                <a:solidFill>
                  <a:srgbClr val="295AA6"/>
                </a:solidFill>
              </a:rPr>
              <a:t>新建空白文档</a:t>
            </a:r>
          </a:p>
        </p:txBody>
      </p:sp>
      <p:sp>
        <p:nvSpPr>
          <p:cNvPr id="5" name="矩形 4"/>
          <p:cNvSpPr/>
          <p:nvPr/>
        </p:nvSpPr>
        <p:spPr>
          <a:xfrm>
            <a:off x="227744" y="1430720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：单击“文件”→“新建”→“可用模板”，此时在工作区的右边区域会弹出“空白文档”。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</a:t>
            </a:r>
            <a:r>
              <a:rPr lang="en-US" altLang="zh-CN" dirty="0" smtClean="0">
                <a:solidFill>
                  <a:srgbClr val="295AA6"/>
                </a:solidFill>
              </a:rPr>
              <a:t> </a:t>
            </a:r>
            <a:r>
              <a:rPr lang="zh-CN" altLang="zh-CN" dirty="0" smtClean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：单击快速访问工具栏中的“新建文档”按钮。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zh-CN" dirty="0">
                <a:solidFill>
                  <a:srgbClr val="295AA6"/>
                </a:solidFill>
              </a:rPr>
              <a:t>：利用快捷键【</a:t>
            </a:r>
            <a:r>
              <a:rPr lang="en-US" altLang="zh-CN" dirty="0" err="1">
                <a:solidFill>
                  <a:srgbClr val="295AA6"/>
                </a:solidFill>
              </a:rPr>
              <a:t>Ctrl+N</a:t>
            </a:r>
            <a:r>
              <a:rPr lang="zh-CN" altLang="zh-CN" dirty="0">
                <a:solidFill>
                  <a:srgbClr val="295AA6"/>
                </a:solidFill>
              </a:rPr>
              <a:t>】。</a:t>
            </a:r>
          </a:p>
        </p:txBody>
      </p:sp>
      <p:sp>
        <p:nvSpPr>
          <p:cNvPr id="6" name="矩形 5"/>
          <p:cNvSpPr/>
          <p:nvPr/>
        </p:nvSpPr>
        <p:spPr>
          <a:xfrm>
            <a:off x="258912" y="2931790"/>
            <a:ext cx="8637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2.</a:t>
            </a:r>
            <a:r>
              <a:rPr lang="zh-CN" altLang="zh-CN" dirty="0">
                <a:solidFill>
                  <a:srgbClr val="295AA6"/>
                </a:solidFill>
              </a:rPr>
              <a:t>打开文档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单击</a:t>
            </a:r>
            <a:r>
              <a:rPr lang="en-US" altLang="zh-CN" dirty="0">
                <a:solidFill>
                  <a:srgbClr val="295AA6"/>
                </a:solidFill>
              </a:rPr>
              <a:t>“</a:t>
            </a:r>
            <a:r>
              <a:rPr lang="zh-CN" altLang="zh-CN" dirty="0">
                <a:solidFill>
                  <a:srgbClr val="295AA6"/>
                </a:solidFill>
              </a:rPr>
              <a:t>文件</a:t>
            </a:r>
            <a:r>
              <a:rPr lang="en-US" altLang="zh-CN" dirty="0">
                <a:solidFill>
                  <a:srgbClr val="295AA6"/>
                </a:solidFill>
              </a:rPr>
              <a:t>”</a:t>
            </a:r>
            <a:r>
              <a:rPr lang="zh-CN" altLang="zh-CN" dirty="0">
                <a:solidFill>
                  <a:srgbClr val="295AA6"/>
                </a:solidFill>
              </a:rPr>
              <a:t>→</a:t>
            </a:r>
            <a:r>
              <a:rPr lang="en-US" altLang="zh-CN" dirty="0">
                <a:solidFill>
                  <a:srgbClr val="295AA6"/>
                </a:solidFill>
              </a:rPr>
              <a:t>“</a:t>
            </a:r>
            <a:r>
              <a:rPr lang="zh-CN" altLang="zh-CN" dirty="0">
                <a:solidFill>
                  <a:srgbClr val="295AA6"/>
                </a:solidFill>
              </a:rPr>
              <a:t>打开</a:t>
            </a:r>
            <a:r>
              <a:rPr lang="en-US" altLang="zh-CN" dirty="0">
                <a:solidFill>
                  <a:srgbClr val="295AA6"/>
                </a:solidFill>
              </a:rPr>
              <a:t>”</a:t>
            </a:r>
            <a:r>
              <a:rPr lang="zh-CN" altLang="zh-CN" dirty="0">
                <a:solidFill>
                  <a:srgbClr val="295AA6"/>
                </a:solidFill>
              </a:rPr>
              <a:t>，在</a:t>
            </a:r>
            <a:r>
              <a:rPr lang="en-US" altLang="zh-CN" dirty="0">
                <a:solidFill>
                  <a:srgbClr val="295AA6"/>
                </a:solidFill>
              </a:rPr>
              <a:t>“</a:t>
            </a:r>
            <a:r>
              <a:rPr lang="zh-CN" altLang="zh-CN" dirty="0">
                <a:solidFill>
                  <a:srgbClr val="295AA6"/>
                </a:solidFill>
              </a:rPr>
              <a:t>打开</a:t>
            </a:r>
            <a:r>
              <a:rPr lang="en-US" altLang="zh-CN" dirty="0">
                <a:solidFill>
                  <a:srgbClr val="295AA6"/>
                </a:solidFill>
              </a:rPr>
              <a:t>”</a:t>
            </a:r>
            <a:r>
              <a:rPr lang="zh-CN" altLang="zh-CN" dirty="0">
                <a:solidFill>
                  <a:srgbClr val="295AA6"/>
                </a:solidFill>
              </a:rPr>
              <a:t>对话框中，单击要打开的文件类型，单击选择文件，再单击</a:t>
            </a:r>
            <a:r>
              <a:rPr lang="en-US" altLang="zh-CN" dirty="0">
                <a:solidFill>
                  <a:srgbClr val="295AA6"/>
                </a:solidFill>
              </a:rPr>
              <a:t>“</a:t>
            </a:r>
            <a:r>
              <a:rPr lang="zh-CN" altLang="zh-CN" dirty="0">
                <a:solidFill>
                  <a:srgbClr val="295AA6"/>
                </a:solidFill>
              </a:rPr>
              <a:t>打开</a:t>
            </a:r>
            <a:r>
              <a:rPr lang="en-US" altLang="zh-CN" dirty="0">
                <a:solidFill>
                  <a:srgbClr val="295AA6"/>
                </a:solidFill>
              </a:rPr>
              <a:t>”</a:t>
            </a:r>
            <a:r>
              <a:rPr lang="zh-CN" altLang="zh-CN" dirty="0">
                <a:solidFill>
                  <a:srgbClr val="295AA6"/>
                </a:solidFill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248193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spcBef>
            <a:spcPct val="0"/>
          </a:spcBef>
          <a:defRPr sz="2400" dirty="0">
            <a:solidFill>
              <a:schemeClr val="bg1"/>
            </a:solidFill>
            <a:latin typeface="+mj-lt"/>
            <a:ea typeface="微软雅黑" pitchFamily="34" charset="-122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</TotalTime>
  <Words>2086</Words>
  <Application>Microsoft Office PowerPoint</Application>
  <PresentationFormat>全屏显示(16:9)</PresentationFormat>
  <Paragraphs>159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办公自动化2010项目化教程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HHQ</dc:creator>
  <cp:lastModifiedBy>雨林木风</cp:lastModifiedBy>
  <cp:revision>50</cp:revision>
  <dcterms:created xsi:type="dcterms:W3CDTF">2012-12-10T14:51:58Z</dcterms:created>
  <dcterms:modified xsi:type="dcterms:W3CDTF">2015-10-13T05:42:40Z</dcterms:modified>
</cp:coreProperties>
</file>